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9" r:id="rId2"/>
    <p:sldId id="385" r:id="rId3"/>
    <p:sldId id="388" r:id="rId4"/>
    <p:sldId id="326" r:id="rId5"/>
    <p:sldId id="301" r:id="rId6"/>
    <p:sldId id="322" r:id="rId7"/>
    <p:sldId id="333" r:id="rId8"/>
    <p:sldId id="384" r:id="rId9"/>
    <p:sldId id="315" r:id="rId10"/>
    <p:sldId id="340" r:id="rId11"/>
    <p:sldId id="1310" r:id="rId12"/>
    <p:sldId id="1314" r:id="rId13"/>
    <p:sldId id="1308" r:id="rId14"/>
    <p:sldId id="337" r:id="rId15"/>
    <p:sldId id="1312" r:id="rId16"/>
    <p:sldId id="350" r:id="rId17"/>
    <p:sldId id="1318" r:id="rId18"/>
    <p:sldId id="1316" r:id="rId19"/>
    <p:sldId id="1317" r:id="rId20"/>
    <p:sldId id="347" r:id="rId21"/>
    <p:sldId id="351" r:id="rId22"/>
    <p:sldId id="1311" r:id="rId23"/>
    <p:sldId id="316" r:id="rId24"/>
    <p:sldId id="288" r:id="rId25"/>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9768"/>
    <a:srgbClr val="303030"/>
    <a:srgbClr val="2F2F2F"/>
    <a:srgbClr val="A0DCE5"/>
    <a:srgbClr val="CC6600"/>
    <a:srgbClr val="FAFC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24" autoAdjust="0"/>
    <p:restoredTop sz="51694" autoAdjust="0"/>
  </p:normalViewPr>
  <p:slideViewPr>
    <p:cSldViewPr snapToGrid="0" snapToObjects="1">
      <p:cViewPr varScale="1">
        <p:scale>
          <a:sx n="82" d="100"/>
          <a:sy n="82" d="100"/>
        </p:scale>
        <p:origin x="475" y="7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CBB72EAA-2733-D14F-950A-8F4240385864}" type="datetimeFigureOut">
              <a:rPr lang="en-US" smtClean="0"/>
              <a:t>11/29/2024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D4DD062E-52F7-A14D-A443-1F3854784447}" type="datetimeFigureOut">
              <a:rPr lang="en-US" smtClean="0"/>
              <a:t>11/29/2024</a:t>
            </a:fld>
            <a:endParaRPr lang="en-US"/>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328181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631343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061286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784248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625379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633983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319621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659381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Comme vous le savez, nous avons aussi la charge de la base de données Survey et de son interface GEODE, qui constituent un axe central de nos activités Survey. Comme vous le voyez sur le graphe, GEODE a connu de multiples évolutions depuis sa création au milieu des années 80, suivant les versions successives des produits Oracle, comme Oracle </a:t>
            </a:r>
            <a:r>
              <a:rPr lang="fr-FR" dirty="0" err="1"/>
              <a:t>Forms</a:t>
            </a:r>
            <a:r>
              <a:rPr lang="fr-FR" dirty="0"/>
              <a:t> puis APEX. Une longue histoire donc de plus de 35 ans! Ce qui, sur l’échelle de temps informatique est une « éternité », et qui nous poussera dans les années à venir à nous poser et prendre un moment pour étudier les futurs choix technologiques.</a:t>
            </a:r>
          </a:p>
          <a:p>
            <a:endParaRPr lang="fr-FR" dirty="0"/>
          </a:p>
          <a:p>
            <a:r>
              <a:rPr lang="fr-FR" dirty="0"/>
              <a:t>A ce propos, le projet </a:t>
            </a:r>
            <a:r>
              <a:rPr lang="fr-FR" dirty="0" err="1"/>
              <a:t>MAlT</a:t>
            </a:r>
            <a:r>
              <a:rPr lang="fr-FR" dirty="0"/>
              <a:t> au CERN, qui nous incite de plus en plus à nous affranchir des licences imposées par les grandes sociétés commerciales (dont Oracle fait partie!), et à nous tourner vers des solutions open-source (donc sans licence commerciale), nous demandera de réfléchir de manière plus générale au choix des futures technologies informatiques utilisées par la section.</a:t>
            </a:r>
          </a:p>
        </p:txBody>
      </p:sp>
      <p:sp>
        <p:nvSpPr>
          <p:cNvPr id="4" name="Slide Number Placeholder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505254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Comme vous le savez, nous avons aussi la charge de la base de données Survey et de son interface GEODE, qui constituent un axe central de nos activités Survey. Comme vous le voyez sur le graphe, GEODE a connu de multiples évolutions depuis sa création au milieu des années 80, suivant les versions successives des produits Oracle, comme Oracle </a:t>
            </a:r>
            <a:r>
              <a:rPr lang="fr-FR" dirty="0" err="1"/>
              <a:t>Forms</a:t>
            </a:r>
            <a:r>
              <a:rPr lang="fr-FR" dirty="0"/>
              <a:t> puis APEX. Une longue histoire donc de plus de 35 ans! Ce qui, sur l’échelle de temps informatique est une « éternité », et qui nous poussera dans les années à venir à nous poser et prendre un moment pour étudier les futurs choix technologiques.</a:t>
            </a:r>
          </a:p>
          <a:p>
            <a:endParaRPr lang="fr-FR" dirty="0"/>
          </a:p>
          <a:p>
            <a:r>
              <a:rPr lang="fr-FR" dirty="0"/>
              <a:t>A ce propos, le projet </a:t>
            </a:r>
            <a:r>
              <a:rPr lang="fr-FR" dirty="0" err="1"/>
              <a:t>MAlT</a:t>
            </a:r>
            <a:r>
              <a:rPr lang="fr-FR" dirty="0"/>
              <a:t> au CERN, qui nous incite de plus en plus à nous affranchir des licences imposées par les grandes sociétés commerciales (dont Oracle fait partie!), et à nous tourner vers des solutions open-source (donc sans licence commerciale), nous demandera de réfléchir de manière plus générale au choix des futures technologies informatiques utilisées par la section.</a:t>
            </a:r>
          </a:p>
        </p:txBody>
      </p:sp>
      <p:sp>
        <p:nvSpPr>
          <p:cNvPr id="4" name="Slide Number Placeholder 3"/>
          <p:cNvSpPr>
            <a:spLocks noGrp="1"/>
          </p:cNvSpPr>
          <p:nvPr>
            <p:ph type="sldNum" sz="quarter" idx="10"/>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018499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461165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102175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096335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75517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11/29/2024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AF7AEEF8-31F0-4ED3-A581-FCD7AC3C64A4}"/>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11/29/2024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B8B6C94-F942-48ED-A436-8969EE978F3A}"/>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11/29/2024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102BDF18-8D91-4CC4-87D2-20A5B0B2E1F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11/29/2024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7CBB88D3-793C-4AB4-BFF0-19AA0379BC88}"/>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11/29/2024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FBA90D9E-5F23-495E-8CB1-8ED651487C2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11/29/2024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569E14A3-5BBD-4175-801B-343D5ED2233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11/29/2024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7C473097-FE74-4662-B5CE-1C100E1C1CB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11/29/2024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93A03016-B64C-486E-887F-4ABFB9B2F19E}"/>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74417BB1-0566-4378-9FBF-4A9B85413F2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24ED2B5C-1508-4BA5-B757-7B3B52A3A2E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E6CE8CA7-E0C3-4CB2-853D-659E8F7DDF66}"/>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6" name="Picture 5">
            <a:extLst>
              <a:ext uri="{FF2B5EF4-FFF2-40B4-BE49-F238E27FC236}">
                <a16:creationId xmlns:a16="http://schemas.microsoft.com/office/drawing/2014/main" id="{B277E501-DDA3-414C-B7D0-38E927001D88}"/>
              </a:ext>
            </a:extLst>
          </p:cNvPr>
          <p:cNvPicPr>
            <a:picLocks noChangeAspect="1"/>
          </p:cNvPicPr>
          <p:nvPr userDrawn="1"/>
        </p:nvPicPr>
        <p:blipFill>
          <a:blip r:embed="rId3"/>
          <a:stretch>
            <a:fillRect/>
          </a:stretch>
        </p:blipFill>
        <p:spPr>
          <a:xfrm>
            <a:off x="5231905" y="4162655"/>
            <a:ext cx="1728191" cy="13538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24/05/2024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Presenter - BE-GM retreat - Closed part.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88186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4214193" y="353961"/>
            <a:ext cx="3763612" cy="2948399"/>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58B9DAE2-C015-4124-9A6D-C222D8172C8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B45DD51-6A9A-43B9-8443-DFDE6EE3B4BB}"/>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0613E9E7-05EC-4595-98DE-F218FDA4E2A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528B4973-7B69-4094-9264-3457113EDF02}"/>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11/29/2024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5B0F9A9C-E969-41DB-B084-45B4F44C86C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11/29/2024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70.png"/><Relationship Id="rId1" Type="http://schemas.openxmlformats.org/officeDocument/2006/relationships/slideLayout" Target="../slideLayouts/slideLayout22.xml"/><Relationship Id="rId6" Type="http://schemas.openxmlformats.org/officeDocument/2006/relationships/image" Target="../media/image40.png"/><Relationship Id="rId5" Type="http://schemas.openxmlformats.org/officeDocument/2006/relationships/image" Target="../media/image10.png"/><Relationship Id="rId4" Type="http://schemas.openxmlformats.org/officeDocument/2006/relationships/image" Target="../media/image52.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3.jpeg"/><Relationship Id="rId1" Type="http://schemas.openxmlformats.org/officeDocument/2006/relationships/slideLayout" Target="../slideLayouts/slideLayout22.xml"/><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22.xml"/><Relationship Id="rId6" Type="http://schemas.openxmlformats.org/officeDocument/2006/relationships/image" Target="../media/image40.png"/><Relationship Id="rId5" Type="http://schemas.openxmlformats.org/officeDocument/2006/relationships/image" Target="../media/image58.jpg"/><Relationship Id="rId4" Type="http://schemas.openxmlformats.org/officeDocument/2006/relationships/image" Target="../media/image57.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sv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22.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2.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40.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70.jpg"/><Relationship Id="rId1" Type="http://schemas.openxmlformats.org/officeDocument/2006/relationships/slideLayout" Target="../slideLayouts/slideLayout22.xml"/><Relationship Id="rId4" Type="http://schemas.openxmlformats.org/officeDocument/2006/relationships/image" Target="../media/image6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73.jpeg"/><Relationship Id="rId4" Type="http://schemas.openxmlformats.org/officeDocument/2006/relationships/image" Target="../media/image72.jpeg"/></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2.xml"/><Relationship Id="rId6" Type="http://schemas.openxmlformats.org/officeDocument/2006/relationships/image" Target="../media/image40.png"/><Relationship Id="rId5" Type="http://schemas.openxmlformats.org/officeDocument/2006/relationships/image" Target="../media/image77.jpg"/><Relationship Id="rId4" Type="http://schemas.openxmlformats.org/officeDocument/2006/relationships/image" Target="../media/image76.png"/></Relationships>
</file>

<file path=ppt/slides/_rels/slide2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5.xml"/><Relationship Id="rId5" Type="http://schemas.openxmlformats.org/officeDocument/2006/relationships/image" Target="../media/image40.png"/><Relationship Id="rId4" Type="http://schemas.openxmlformats.org/officeDocument/2006/relationships/image" Target="../media/image77.jp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emf"/><Relationship Id="rId9" Type="http://schemas.openxmlformats.org/officeDocument/2006/relationships/image" Target="../media/image15.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8.jpe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0.jpeg"/><Relationship Id="rId11" Type="http://schemas.openxmlformats.org/officeDocument/2006/relationships/image" Target="../media/image35.png"/><Relationship Id="rId5" Type="http://schemas.openxmlformats.org/officeDocument/2006/relationships/image" Target="../media/image9.png"/><Relationship Id="rId15" Type="http://schemas.openxmlformats.org/officeDocument/2006/relationships/image" Target="../media/image39.png"/><Relationship Id="rId10" Type="http://schemas.openxmlformats.org/officeDocument/2006/relationships/image" Target="../media/image34.jpeg"/><Relationship Id="rId4" Type="http://schemas.openxmlformats.org/officeDocument/2006/relationships/image" Target="../media/image29.png"/><Relationship Id="rId9" Type="http://schemas.openxmlformats.org/officeDocument/2006/relationships/image" Target="../media/image33.jpeg"/><Relationship Id="rId1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7" Type="http://schemas.microsoft.com/office/2007/relationships/hdphoto" Target="../media/hdphoto1.wdp"/><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gif"/><Relationship Id="rId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867820" y="3542976"/>
            <a:ext cx="8816224" cy="2153265"/>
          </a:xfrm>
        </p:spPr>
        <p:txBody>
          <a:bodyPr/>
          <a:lstStyle/>
          <a:p>
            <a:pPr algn="ctr"/>
            <a:r>
              <a:rPr lang="en-US" dirty="0"/>
              <a:t>APC – Acquisition, Processing and Data Control</a:t>
            </a:r>
            <a:br>
              <a:rPr lang="en-US" dirty="0"/>
            </a:br>
            <a:br>
              <a:rPr lang="en-US" dirty="0"/>
            </a:br>
            <a:r>
              <a:rPr lang="en-US" sz="2000" b="0" dirty="0"/>
              <a:t>Francis KLUMB, 2 December 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927254" y="345970"/>
            <a:ext cx="9075560" cy="988676"/>
          </a:xfrm>
        </p:spPr>
        <p:txBody>
          <a:bodyPr/>
          <a:lstStyle/>
          <a:p>
            <a:r>
              <a:rPr lang="en-GB" dirty="0"/>
              <a:t>Data processing software</a:t>
            </a:r>
          </a:p>
        </p:txBody>
      </p:sp>
      <p:cxnSp>
        <p:nvCxnSpPr>
          <p:cNvPr id="70" name="Straight Connector 69"/>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1594961" y="2176773"/>
            <a:ext cx="2936691" cy="3558958"/>
            <a:chOff x="1229835" y="2034873"/>
            <a:chExt cx="2936691" cy="3558958"/>
          </a:xfrm>
        </p:grpSpPr>
        <p:pic>
          <p:nvPicPr>
            <p:cNvPr id="26" name="Picture 25" descr="Graphical user interface, chart, line chart&#10;&#10;Description automatically generated">
              <a:extLst>
                <a:ext uri="{FF2B5EF4-FFF2-40B4-BE49-F238E27FC236}">
                  <a16:creationId xmlns:a16="http://schemas.microsoft.com/office/drawing/2014/main" id="{5C03D485-F0FE-E7B6-BC44-43AB12D095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9835" y="2034873"/>
              <a:ext cx="2875766" cy="1737442"/>
            </a:xfrm>
            <a:prstGeom prst="rect">
              <a:avLst/>
            </a:prstGeom>
          </p:spPr>
        </p:pic>
        <p:sp>
          <p:nvSpPr>
            <p:cNvPr id="13" name="TextBox 12"/>
            <p:cNvSpPr txBox="1"/>
            <p:nvPr/>
          </p:nvSpPr>
          <p:spPr>
            <a:xfrm>
              <a:off x="1441421" y="3808727"/>
              <a:ext cx="2725105" cy="1785104"/>
            </a:xfrm>
            <a:prstGeom prst="rect">
              <a:avLst/>
            </a:prstGeom>
            <a:noFill/>
          </p:spPr>
          <p:txBody>
            <a:bodyPr wrap="none" lIns="0" tIns="0" rIns="0" bIns="0" rtlCol="0">
              <a:spAutoFit/>
            </a:bodyPr>
            <a:lstStyle/>
            <a:p>
              <a:pPr algn="l"/>
              <a:r>
                <a:rPr lang="en-US" b="1" dirty="0">
                  <a:solidFill>
                    <a:srgbClr val="7030A0"/>
                  </a:solidFill>
                </a:rPr>
                <a:t>From C++…</a:t>
              </a:r>
            </a:p>
            <a:p>
              <a:pPr algn="l"/>
              <a:endParaRPr lang="en-US" sz="1000" b="1" dirty="0"/>
            </a:p>
            <a:p>
              <a:pPr marL="285750" indent="-285750">
                <a:buFont typeface="Arial" panose="020B0604020202020204" pitchFamily="34" charset="0"/>
                <a:buChar char="•"/>
              </a:pPr>
              <a:r>
                <a:rPr lang="en-GB" b="1" i="1" dirty="0"/>
                <a:t>30.000 lines</a:t>
              </a:r>
              <a:r>
                <a:rPr lang="en-GB" i="1" dirty="0"/>
                <a:t> of code</a:t>
              </a:r>
            </a:p>
            <a:p>
              <a:pPr marL="285750" indent="-285750">
                <a:buFont typeface="Arial" panose="020B0604020202020204" pitchFamily="34" charset="0"/>
                <a:buChar char="•"/>
              </a:pPr>
              <a:r>
                <a:rPr lang="en-GB" i="1" dirty="0"/>
                <a:t>Lack of documentation</a:t>
              </a:r>
            </a:p>
            <a:p>
              <a:pPr marL="285750" indent="-285750">
                <a:buFont typeface="Arial" panose="020B0604020202020204" pitchFamily="34" charset="0"/>
                <a:buChar char="•"/>
              </a:pPr>
              <a:r>
                <a:rPr lang="en-GB" i="1" dirty="0"/>
                <a:t>Unnecessarily complex </a:t>
              </a:r>
            </a:p>
            <a:p>
              <a:pPr marL="285750" indent="-285750">
                <a:buFont typeface="Arial" panose="020B0604020202020204" pitchFamily="34" charset="0"/>
                <a:buChar char="•"/>
              </a:pPr>
              <a:r>
                <a:rPr lang="en-GB" i="1" u="sng" dirty="0"/>
                <a:t>No longer maintainable</a:t>
              </a:r>
            </a:p>
            <a:p>
              <a:pPr algn="l"/>
              <a:endParaRPr lang="en-US" sz="1600" dirty="0"/>
            </a:p>
          </p:txBody>
        </p:sp>
      </p:grpSp>
      <p:sp>
        <p:nvSpPr>
          <p:cNvPr id="34"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10</a:t>
            </a:fld>
            <a:endParaRPr lang="en-US" dirty="0"/>
          </a:p>
        </p:txBody>
      </p:sp>
      <p:grpSp>
        <p:nvGrpSpPr>
          <p:cNvPr id="3" name="Group 2"/>
          <p:cNvGrpSpPr/>
          <p:nvPr/>
        </p:nvGrpSpPr>
        <p:grpSpPr>
          <a:xfrm>
            <a:off x="6070997" y="1659644"/>
            <a:ext cx="5931817" cy="4548999"/>
            <a:chOff x="6070997" y="1659644"/>
            <a:chExt cx="5931817" cy="4548999"/>
          </a:xfrm>
        </p:grpSpPr>
        <p:grpSp>
          <p:nvGrpSpPr>
            <p:cNvPr id="31" name="Group 30"/>
            <p:cNvGrpSpPr/>
            <p:nvPr/>
          </p:nvGrpSpPr>
          <p:grpSpPr>
            <a:xfrm>
              <a:off x="6070997" y="1955265"/>
              <a:ext cx="5931817" cy="4253378"/>
              <a:chOff x="5705872" y="2069399"/>
              <a:chExt cx="5931817" cy="4253378"/>
            </a:xfrm>
          </p:grpSpPr>
          <p:pic>
            <p:nvPicPr>
              <p:cNvPr id="27" name="Picture 26" descr="Graphical user interface, chart&#10;&#10;Description automatically generated">
                <a:extLst>
                  <a:ext uri="{FF2B5EF4-FFF2-40B4-BE49-F238E27FC236}">
                    <a16:creationId xmlns:a16="http://schemas.microsoft.com/office/drawing/2014/main" id="{835304ED-D65D-A1BC-6540-22EF061C35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2791" y="2069399"/>
                <a:ext cx="4034476" cy="2437496"/>
              </a:xfrm>
              <a:prstGeom prst="rect">
                <a:avLst/>
              </a:prstGeom>
            </p:spPr>
          </p:pic>
          <p:sp>
            <p:nvSpPr>
              <p:cNvPr id="29" name="TextBox 28"/>
              <p:cNvSpPr txBox="1"/>
              <p:nvPr/>
            </p:nvSpPr>
            <p:spPr>
              <a:xfrm>
                <a:off x="5705872" y="4506895"/>
                <a:ext cx="5931817" cy="1815882"/>
              </a:xfrm>
              <a:prstGeom prst="rect">
                <a:avLst/>
              </a:prstGeom>
              <a:noFill/>
            </p:spPr>
            <p:txBody>
              <a:bodyPr wrap="square" lIns="0" tIns="0" rIns="0" bIns="0" rtlCol="0">
                <a:spAutoFit/>
              </a:bodyPr>
              <a:lstStyle/>
              <a:p>
                <a:pPr algn="l"/>
                <a:r>
                  <a:rPr lang="en-US" b="1" dirty="0">
                    <a:solidFill>
                      <a:srgbClr val="7030A0"/>
                    </a:solidFill>
                  </a:rPr>
                  <a:t>… to Python</a:t>
                </a:r>
              </a:p>
              <a:p>
                <a:pPr algn="l"/>
                <a:endParaRPr lang="en-US" sz="1000" b="1" dirty="0"/>
              </a:p>
              <a:p>
                <a:pPr marL="285750" indent="-285750">
                  <a:buFont typeface="Arial" panose="020B0604020202020204" pitchFamily="34" charset="0"/>
                  <a:buChar char="•"/>
                </a:pPr>
                <a:r>
                  <a:rPr lang="en-GB" b="1" i="1" dirty="0"/>
                  <a:t>2000 well documented lines </a:t>
                </a:r>
                <a:r>
                  <a:rPr lang="en-GB" i="1" dirty="0"/>
                  <a:t>of code</a:t>
                </a:r>
              </a:p>
              <a:p>
                <a:pPr marL="285750" indent="-285750">
                  <a:buFont typeface="Arial" panose="020B0604020202020204" pitchFamily="34" charset="0"/>
                  <a:buChar char="•"/>
                </a:pPr>
                <a:r>
                  <a:rPr lang="en-GB" i="1" dirty="0"/>
                  <a:t>Easier and more human readable syntax</a:t>
                </a:r>
              </a:p>
              <a:p>
                <a:pPr marL="285750" indent="-285750">
                  <a:buFont typeface="Arial" panose="020B0604020202020204" pitchFamily="34" charset="0"/>
                  <a:buChar char="•"/>
                </a:pPr>
                <a:r>
                  <a:rPr lang="en-GB" i="1" dirty="0"/>
                  <a:t>New functionalities</a:t>
                </a:r>
              </a:p>
              <a:p>
                <a:pPr marL="285750" indent="-285750">
                  <a:buFont typeface="Arial" panose="020B0604020202020204" pitchFamily="34" charset="0"/>
                  <a:buChar char="•"/>
                </a:pPr>
                <a:r>
                  <a:rPr lang="en-GB" i="1" u="sng" dirty="0"/>
                  <a:t>Scalable</a:t>
                </a:r>
                <a:r>
                  <a:rPr lang="en-GB" i="1" dirty="0"/>
                  <a:t> with user’s feedback &amp; needs</a:t>
                </a:r>
              </a:p>
              <a:p>
                <a:pPr marL="285750" indent="-285750">
                  <a:buFont typeface="Arial" panose="020B0604020202020204" pitchFamily="34" charset="0"/>
                  <a:buChar char="•"/>
                </a:pPr>
                <a:r>
                  <a:rPr lang="en-GB" i="1" dirty="0"/>
                  <a:t>Better performance achieved by optimizing algorithms.</a:t>
                </a:r>
                <a:endParaRPr lang="en-US" sz="2000" dirty="0"/>
              </a:p>
            </p:txBody>
          </p:sp>
        </p:grpSp>
        <p:pic>
          <p:nvPicPr>
            <p:cNvPr id="14" name="Picture 13"/>
            <p:cNvPicPr>
              <a:picLocks noChangeAspect="1"/>
            </p:cNvPicPr>
            <p:nvPr/>
          </p:nvPicPr>
          <p:blipFill>
            <a:blip r:embed="rId6"/>
            <a:stretch>
              <a:fillRect/>
            </a:stretch>
          </p:blipFill>
          <p:spPr>
            <a:xfrm>
              <a:off x="10379007" y="3095718"/>
              <a:ext cx="1457078" cy="652423"/>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94619" y="1659644"/>
              <a:ext cx="1144819" cy="602938"/>
            </a:xfrm>
            <a:prstGeom prst="rect">
              <a:avLst/>
            </a:prstGeom>
          </p:spPr>
        </p:pic>
      </p:grpSp>
      <p:sp>
        <p:nvSpPr>
          <p:cNvPr id="4" name="Footer Placeholder 11">
            <a:extLst>
              <a:ext uri="{FF2B5EF4-FFF2-40B4-BE49-F238E27FC236}">
                <a16:creationId xmlns:a16="http://schemas.microsoft.com/office/drawing/2014/main" id="{59E8C11A-A711-C87E-335D-AEF975E341FE}"/>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343935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7">
            <a:extLst>
              <a:ext uri="{FF2B5EF4-FFF2-40B4-BE49-F238E27FC236}">
                <a16:creationId xmlns:a16="http://schemas.microsoft.com/office/drawing/2014/main" id="{2D4C6659-C95E-D7C6-EA05-2DF981B4FD0E}"/>
              </a:ext>
            </a:extLst>
          </p:cNvPr>
          <p:cNvSpPr>
            <a:spLocks noGrp="1"/>
          </p:cNvSpPr>
          <p:nvPr>
            <p:ph idx="1"/>
          </p:nvPr>
        </p:nvSpPr>
        <p:spPr/>
        <p:txBody>
          <a:bodyPr/>
          <a:lstStyle/>
          <a:p>
            <a:r>
              <a:rPr lang="en-GB" sz="2400" dirty="0"/>
              <a:t>“</a:t>
            </a:r>
            <a:r>
              <a:rPr lang="en-GB" sz="2400" dirty="0" err="1"/>
              <a:t>Logiciel</a:t>
            </a:r>
            <a:r>
              <a:rPr lang="en-GB" sz="2400" dirty="0"/>
              <a:t> </a:t>
            </a:r>
            <a:r>
              <a:rPr lang="en-GB" sz="2400" dirty="0" err="1"/>
              <a:t>Genéral</a:t>
            </a:r>
            <a:r>
              <a:rPr lang="en-GB" sz="2400" dirty="0"/>
              <a:t> de Compensation” </a:t>
            </a:r>
            <a:r>
              <a:rPr lang="en-GB" sz="2400" dirty="0">
                <a:sym typeface="Wingdings" panose="05000000000000000000" pitchFamily="2" charset="2"/>
              </a:rPr>
              <a:t> </a:t>
            </a:r>
            <a:r>
              <a:rPr lang="en-GB" sz="2400" b="0" dirty="0">
                <a:sym typeface="Wingdings" panose="05000000000000000000" pitchFamily="2" charset="2"/>
              </a:rPr>
              <a:t>(</a:t>
            </a:r>
            <a:r>
              <a:rPr lang="en-GB" sz="2400" b="0" dirty="0"/>
              <a:t>“General Adjustment Software”)</a:t>
            </a:r>
          </a:p>
        </p:txBody>
      </p:sp>
      <p:sp>
        <p:nvSpPr>
          <p:cNvPr id="8" name="Title 6">
            <a:extLst>
              <a:ext uri="{FF2B5EF4-FFF2-40B4-BE49-F238E27FC236}">
                <a16:creationId xmlns:a16="http://schemas.microsoft.com/office/drawing/2014/main" id="{D7B7BFB9-4A7E-D294-D6CF-E5DE748ACDB2}"/>
              </a:ext>
            </a:extLst>
          </p:cNvPr>
          <p:cNvSpPr>
            <a:spLocks noGrp="1"/>
          </p:cNvSpPr>
          <p:nvPr>
            <p:ph type="title"/>
          </p:nvPr>
        </p:nvSpPr>
        <p:spPr>
          <a:xfrm>
            <a:off x="2585765" y="335553"/>
            <a:ext cx="8521781" cy="1065742"/>
          </a:xfrm>
        </p:spPr>
        <p:txBody>
          <a:bodyPr/>
          <a:lstStyle/>
          <a:p>
            <a:r>
              <a:rPr lang="en-US"/>
              <a:t>LGC: Our main adjustment software</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9" name="TextBox 18">
            <a:extLst>
              <a:ext uri="{FF2B5EF4-FFF2-40B4-BE49-F238E27FC236}">
                <a16:creationId xmlns:a16="http://schemas.microsoft.com/office/drawing/2014/main" id="{A536CCE1-6452-2321-7F8D-5795A406B871}"/>
              </a:ext>
            </a:extLst>
          </p:cNvPr>
          <p:cNvSpPr txBox="1"/>
          <p:nvPr/>
        </p:nvSpPr>
        <p:spPr>
          <a:xfrm>
            <a:off x="1118826" y="3561776"/>
            <a:ext cx="6382986" cy="692497"/>
          </a:xfrm>
          <a:prstGeom prst="rect">
            <a:avLst/>
          </a:prstGeom>
          <a:noFill/>
        </p:spPr>
        <p:txBody>
          <a:bodyPr wrap="square">
            <a:spAutoFit/>
          </a:bodyPr>
          <a:lstStyle/>
          <a:p>
            <a:r>
              <a:rPr lang="en-GB" sz="2100" b="1" dirty="0">
                <a:solidFill>
                  <a:srgbClr val="2F2F2F"/>
                </a:solidFill>
              </a:rPr>
              <a:t>What are the main principles ?</a:t>
            </a:r>
            <a:endParaRPr lang="en-GB" sz="1800" b="0" dirty="0">
              <a:solidFill>
                <a:srgbClr val="2F2F2F"/>
              </a:solidFill>
            </a:endParaRPr>
          </a:p>
          <a:p>
            <a:pPr marL="285750" indent="-285750">
              <a:buFont typeface="Arial" panose="020B0604020202020204" pitchFamily="34" charset="0"/>
              <a:buChar char="•"/>
            </a:pPr>
            <a:endParaRPr lang="en-GB" sz="1800" b="0" dirty="0">
              <a:solidFill>
                <a:srgbClr val="2F2F2F"/>
              </a:solidFill>
            </a:endParaRPr>
          </a:p>
        </p:txBody>
      </p:sp>
      <p:grpSp>
        <p:nvGrpSpPr>
          <p:cNvPr id="33" name="Group 32">
            <a:extLst>
              <a:ext uri="{FF2B5EF4-FFF2-40B4-BE49-F238E27FC236}">
                <a16:creationId xmlns:a16="http://schemas.microsoft.com/office/drawing/2014/main" id="{91BCBF0A-5D88-AA46-606C-9D5119938205}"/>
              </a:ext>
            </a:extLst>
          </p:cNvPr>
          <p:cNvGrpSpPr/>
          <p:nvPr/>
        </p:nvGrpSpPr>
        <p:grpSpPr>
          <a:xfrm>
            <a:off x="1212002" y="4486675"/>
            <a:ext cx="8359160" cy="390484"/>
            <a:chOff x="1212002" y="4247239"/>
            <a:chExt cx="8359160" cy="390484"/>
          </a:xfrm>
        </p:grpSpPr>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D986DDCE-2529-E001-6073-55CB209E9CA7}"/>
                    </a:ext>
                  </a:extLst>
                </p:cNvPr>
                <p:cNvSpPr/>
                <p:nvPr/>
              </p:nvSpPr>
              <p:spPr>
                <a:xfrm>
                  <a:off x="6682551" y="4247239"/>
                  <a:ext cx="2888611" cy="369332"/>
                </a:xfrm>
                <a:prstGeom prst="rect">
                  <a:avLst/>
                </a:prstGeom>
              </p:spPr>
              <p:txBody>
                <a:bodyPr wrap="none">
                  <a:spAutoFit/>
                </a:bodyPr>
                <a:lstStyle/>
                <a:p>
                  <a:pPr>
                    <a:buClr>
                      <a:srgbClr val="0069B8"/>
                    </a:buClr>
                  </a:pPr>
                  <a14:m>
                    <m:oMathPara xmlns:m="http://schemas.openxmlformats.org/officeDocument/2006/math">
                      <m:oMathParaPr>
                        <m:jc m:val="centerGroup"/>
                      </m:oMathParaPr>
                      <m:oMath xmlns:m="http://schemas.openxmlformats.org/officeDocument/2006/math">
                        <m:sSub>
                          <m:sSubPr>
                            <m:ctrlPr>
                              <a:rPr lang="en-US" altLang="fr-FR" i="1" smtClean="0">
                                <a:solidFill>
                                  <a:schemeClr val="tx1"/>
                                </a:solidFill>
                                <a:latin typeface="Cambria Math" panose="02040503050406030204" pitchFamily="18" charset="0"/>
                              </a:rPr>
                            </m:ctrlPr>
                          </m:sSubPr>
                          <m:e>
                            <m:r>
                              <a:rPr lang="fr-CH" altLang="fr-FR" i="1">
                                <a:solidFill>
                                  <a:schemeClr val="tx1"/>
                                </a:solidFill>
                                <a:latin typeface="Cambria Math" panose="02040503050406030204" pitchFamily="18" charset="0"/>
                              </a:rPr>
                              <m:t>𝑓</m:t>
                            </m:r>
                          </m:e>
                          <m:sub>
                            <m:r>
                              <a:rPr lang="fr-CH" altLang="fr-FR" b="0" i="1" smtClean="0">
                                <a:solidFill>
                                  <a:schemeClr val="tx1"/>
                                </a:solidFill>
                                <a:latin typeface="Cambria Math" panose="02040503050406030204" pitchFamily="18" charset="0"/>
                              </a:rPr>
                              <m:t>𝑐𝑜𝑛𝑠𝑡𝑟𝑎𝑖𝑛𝑡</m:t>
                            </m:r>
                          </m:sub>
                        </m:sSub>
                        <m:d>
                          <m:dPr>
                            <m:ctrlPr>
                              <a:rPr lang="fr-CH" altLang="fr-FR" i="1">
                                <a:solidFill>
                                  <a:schemeClr val="tx1"/>
                                </a:solidFill>
                                <a:latin typeface="Cambria Math" panose="02040503050406030204" pitchFamily="18" charset="0"/>
                              </a:rPr>
                            </m:ctrlPr>
                          </m:dPr>
                          <m:e>
                            <m:r>
                              <a:rPr lang="fr-CH" altLang="fr-FR" b="1" i="1">
                                <a:solidFill>
                                  <a:schemeClr val="tx1"/>
                                </a:solidFill>
                                <a:latin typeface="Cambria Math" panose="02040503050406030204" pitchFamily="18" charset="0"/>
                              </a:rPr>
                              <m:t>𝒖𝒏𝒌𝒏𝒐𝒘𝒔</m:t>
                            </m:r>
                          </m:e>
                        </m:d>
                        <m:r>
                          <a:rPr lang="fr-CH" altLang="fr-FR" b="0" i="0" smtClean="0">
                            <a:solidFill>
                              <a:schemeClr val="tx1"/>
                            </a:solidFill>
                            <a:latin typeface="Cambria Math" panose="02040503050406030204" pitchFamily="18" charset="0"/>
                          </a:rPr>
                          <m:t>=0</m:t>
                        </m:r>
                      </m:oMath>
                    </m:oMathPara>
                  </a14:m>
                  <a:endParaRPr lang="en-US" altLang="fr-FR" dirty="0">
                    <a:solidFill>
                      <a:schemeClr val="tx1"/>
                    </a:solidFill>
                  </a:endParaRPr>
                </a:p>
              </p:txBody>
            </p:sp>
          </mc:Choice>
          <mc:Fallback xmlns="">
            <p:sp>
              <p:nvSpPr>
                <p:cNvPr id="14" name="Rectangle 13">
                  <a:extLst>
                    <a:ext uri="{FF2B5EF4-FFF2-40B4-BE49-F238E27FC236}">
                      <a16:creationId xmlns:a16="http://schemas.microsoft.com/office/drawing/2014/main" id="{D986DDCE-2529-E001-6073-55CB209E9CA7}"/>
                    </a:ext>
                  </a:extLst>
                </p:cNvPr>
                <p:cNvSpPr>
                  <a:spLocks noRot="1" noChangeAspect="1" noMove="1" noResize="1" noEditPoints="1" noAdjustHandles="1" noChangeArrowheads="1" noChangeShapeType="1" noTextEdit="1"/>
                </p:cNvSpPr>
                <p:nvPr/>
              </p:nvSpPr>
              <p:spPr>
                <a:xfrm>
                  <a:off x="6682551" y="4247239"/>
                  <a:ext cx="2888611" cy="369332"/>
                </a:xfrm>
                <a:prstGeom prst="rect">
                  <a:avLst/>
                </a:prstGeom>
                <a:blipFill>
                  <a:blip r:embed="rId2"/>
                  <a:stretch>
                    <a:fillRect b="-14754"/>
                  </a:stretch>
                </a:blipFill>
              </p:spPr>
              <p:txBody>
                <a:bodyPr/>
                <a:lstStyle/>
                <a:p>
                  <a:r>
                    <a:rPr lang="fr-CH">
                      <a:noFill/>
                    </a:rPr>
                    <a:t> </a:t>
                  </a:r>
                </a:p>
              </p:txBody>
            </p:sp>
          </mc:Fallback>
        </mc:AlternateContent>
        <p:sp>
          <p:nvSpPr>
            <p:cNvPr id="21" name="TextBox 20">
              <a:extLst>
                <a:ext uri="{FF2B5EF4-FFF2-40B4-BE49-F238E27FC236}">
                  <a16:creationId xmlns:a16="http://schemas.microsoft.com/office/drawing/2014/main" id="{891EB0B5-149A-D6F5-157D-5FA8485888EC}"/>
                </a:ext>
              </a:extLst>
            </p:cNvPr>
            <p:cNvSpPr txBox="1"/>
            <p:nvPr/>
          </p:nvSpPr>
          <p:spPr>
            <a:xfrm>
              <a:off x="1212002" y="4268391"/>
              <a:ext cx="6094520" cy="369332"/>
            </a:xfrm>
            <a:prstGeom prst="rect">
              <a:avLst/>
            </a:prstGeom>
            <a:noFill/>
          </p:spPr>
          <p:txBody>
            <a:bodyPr wrap="square">
              <a:spAutoFit/>
            </a:bodyPr>
            <a:lstStyle/>
            <a:p>
              <a:pPr marL="285750" indent="-285750">
                <a:buFont typeface="Arial" panose="020B0604020202020204" pitchFamily="34" charset="0"/>
                <a:buChar char="•"/>
              </a:pPr>
              <a:r>
                <a:rPr lang="en-GB" sz="1800" b="0" dirty="0">
                  <a:solidFill>
                    <a:srgbClr val="2F2F2F"/>
                  </a:solidFill>
                </a:rPr>
                <a:t>Mathematical model defining possible constraints:</a:t>
              </a:r>
            </a:p>
          </p:txBody>
        </p:sp>
      </p:grpSp>
      <p:sp>
        <p:nvSpPr>
          <p:cNvPr id="23" name="TextBox 22">
            <a:extLst>
              <a:ext uri="{FF2B5EF4-FFF2-40B4-BE49-F238E27FC236}">
                <a16:creationId xmlns:a16="http://schemas.microsoft.com/office/drawing/2014/main" id="{D6350AEA-4A4E-85A3-9416-947085567069}"/>
              </a:ext>
            </a:extLst>
          </p:cNvPr>
          <p:cNvSpPr txBox="1"/>
          <p:nvPr/>
        </p:nvSpPr>
        <p:spPr>
          <a:xfrm>
            <a:off x="1198183" y="4947907"/>
            <a:ext cx="8538429" cy="369332"/>
          </a:xfrm>
          <a:prstGeom prst="rect">
            <a:avLst/>
          </a:prstGeom>
          <a:noFill/>
        </p:spPr>
        <p:txBody>
          <a:bodyPr wrap="square">
            <a:spAutoFit/>
          </a:bodyPr>
          <a:lstStyle/>
          <a:p>
            <a:pPr marL="285750" indent="-285750">
              <a:buFont typeface="Arial" panose="020B0604020202020204" pitchFamily="34" charset="0"/>
              <a:buChar char="•"/>
            </a:pPr>
            <a:r>
              <a:rPr lang="en-GB" sz="1800" b="0" dirty="0">
                <a:solidFill>
                  <a:srgbClr val="2F2F2F"/>
                </a:solidFill>
              </a:rPr>
              <a:t>Stochastic model: precision (or weight) assigned to each observation </a:t>
            </a:r>
            <a:endParaRPr lang="fr-CH" dirty="0"/>
          </a:p>
        </p:txBody>
      </p:sp>
      <p:grpSp>
        <p:nvGrpSpPr>
          <p:cNvPr id="35" name="Group 34">
            <a:extLst>
              <a:ext uri="{FF2B5EF4-FFF2-40B4-BE49-F238E27FC236}">
                <a16:creationId xmlns:a16="http://schemas.microsoft.com/office/drawing/2014/main" id="{3DE1F633-AECE-7606-90EC-8C43766FE9A6}"/>
              </a:ext>
            </a:extLst>
          </p:cNvPr>
          <p:cNvGrpSpPr/>
          <p:nvPr/>
        </p:nvGrpSpPr>
        <p:grpSpPr>
          <a:xfrm>
            <a:off x="1212002" y="5357987"/>
            <a:ext cx="7908337" cy="529018"/>
            <a:chOff x="1212002" y="5014711"/>
            <a:chExt cx="7908337" cy="529018"/>
          </a:xfrm>
        </p:grpSpPr>
        <p:pic>
          <p:nvPicPr>
            <p:cNvPr id="3" name="Picture 2">
              <a:extLst>
                <a:ext uri="{FF2B5EF4-FFF2-40B4-BE49-F238E27FC236}">
                  <a16:creationId xmlns:a16="http://schemas.microsoft.com/office/drawing/2014/main" id="{635B2082-943D-E68A-D863-F15333389266}"/>
                </a:ext>
              </a:extLst>
            </p:cNvPr>
            <p:cNvPicPr>
              <a:picLocks noChangeAspect="1"/>
            </p:cNvPicPr>
            <p:nvPr/>
          </p:nvPicPr>
          <p:blipFill>
            <a:blip r:embed="rId3"/>
            <a:stretch>
              <a:fillRect/>
            </a:stretch>
          </p:blipFill>
          <p:spPr>
            <a:xfrm>
              <a:off x="3863752" y="5014711"/>
              <a:ext cx="5256587" cy="529018"/>
            </a:xfrm>
            <a:prstGeom prst="rect">
              <a:avLst/>
            </a:prstGeom>
          </p:spPr>
        </p:pic>
        <p:sp>
          <p:nvSpPr>
            <p:cNvPr id="25" name="TextBox 24">
              <a:extLst>
                <a:ext uri="{FF2B5EF4-FFF2-40B4-BE49-F238E27FC236}">
                  <a16:creationId xmlns:a16="http://schemas.microsoft.com/office/drawing/2014/main" id="{DF611247-ADF0-3D8D-5657-64DDAA46DBE3}"/>
                </a:ext>
              </a:extLst>
            </p:cNvPr>
            <p:cNvSpPr txBox="1"/>
            <p:nvPr/>
          </p:nvSpPr>
          <p:spPr>
            <a:xfrm>
              <a:off x="1212002" y="5053703"/>
              <a:ext cx="6094520" cy="369332"/>
            </a:xfrm>
            <a:prstGeom prst="rect">
              <a:avLst/>
            </a:prstGeom>
            <a:noFill/>
          </p:spPr>
          <p:txBody>
            <a:bodyPr wrap="square">
              <a:spAutoFit/>
            </a:bodyPr>
            <a:lstStyle/>
            <a:p>
              <a:pPr marL="285750" indent="-285750">
                <a:buFont typeface="Arial" panose="020B0604020202020204" pitchFamily="34" charset="0"/>
                <a:buChar char="•"/>
              </a:pPr>
              <a:r>
                <a:rPr lang="en-GB" sz="1800" b="0" dirty="0">
                  <a:solidFill>
                    <a:srgbClr val="2F2F2F"/>
                  </a:solidFill>
                </a:rPr>
                <a:t>Weighted Least Square: </a:t>
              </a:r>
            </a:p>
          </p:txBody>
        </p:sp>
      </p:grpSp>
      <p:grpSp>
        <p:nvGrpSpPr>
          <p:cNvPr id="34" name="Group 33">
            <a:extLst>
              <a:ext uri="{FF2B5EF4-FFF2-40B4-BE49-F238E27FC236}">
                <a16:creationId xmlns:a16="http://schemas.microsoft.com/office/drawing/2014/main" id="{E825DFC0-514E-D0F4-7A26-48D95772DD00}"/>
              </a:ext>
            </a:extLst>
          </p:cNvPr>
          <p:cNvGrpSpPr/>
          <p:nvPr/>
        </p:nvGrpSpPr>
        <p:grpSpPr>
          <a:xfrm>
            <a:off x="1212002" y="3612110"/>
            <a:ext cx="10742106" cy="1506105"/>
            <a:chOff x="1212002" y="3372674"/>
            <a:chExt cx="10742106" cy="1506105"/>
          </a:xfrm>
        </p:grpSpPr>
        <p:pic>
          <p:nvPicPr>
            <p:cNvPr id="13" name="Picture 12">
              <a:extLst>
                <a:ext uri="{FF2B5EF4-FFF2-40B4-BE49-F238E27FC236}">
                  <a16:creationId xmlns:a16="http://schemas.microsoft.com/office/drawing/2014/main" id="{F5AF07EA-4FDA-BD2B-A66B-383C46793367}"/>
                </a:ext>
              </a:extLst>
            </p:cNvPr>
            <p:cNvPicPr>
              <a:picLocks noChangeAspect="1"/>
            </p:cNvPicPr>
            <p:nvPr/>
          </p:nvPicPr>
          <p:blipFill>
            <a:blip r:embed="rId4"/>
            <a:stretch>
              <a:fillRect/>
            </a:stretch>
          </p:blipFill>
          <p:spPr>
            <a:xfrm>
              <a:off x="10005888" y="3372674"/>
              <a:ext cx="1948220" cy="1506105"/>
            </a:xfrm>
            <a:prstGeom prst="rect">
              <a:avLst/>
            </a:prstGeom>
          </p:spPr>
        </p:pic>
        <p:grpSp>
          <p:nvGrpSpPr>
            <p:cNvPr id="32" name="Group 31">
              <a:extLst>
                <a:ext uri="{FF2B5EF4-FFF2-40B4-BE49-F238E27FC236}">
                  <a16:creationId xmlns:a16="http://schemas.microsoft.com/office/drawing/2014/main" id="{E7F6E853-BBAD-5C88-410A-A9086EFB2793}"/>
                </a:ext>
              </a:extLst>
            </p:cNvPr>
            <p:cNvGrpSpPr/>
            <p:nvPr/>
          </p:nvGrpSpPr>
          <p:grpSpPr>
            <a:xfrm>
              <a:off x="1212002" y="3813122"/>
              <a:ext cx="8164212" cy="397176"/>
              <a:chOff x="1212002" y="3813122"/>
              <a:chExt cx="8164212" cy="397176"/>
            </a:xfrm>
          </p:grpSpPr>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ACCB3BD9-2EB9-7769-74AD-1B2E907A8F45}"/>
                      </a:ext>
                    </a:extLst>
                  </p:cNvPr>
                  <p:cNvSpPr/>
                  <p:nvPr/>
                </p:nvSpPr>
                <p:spPr>
                  <a:xfrm>
                    <a:off x="5050478" y="3813122"/>
                    <a:ext cx="4325736" cy="390748"/>
                  </a:xfrm>
                  <a:prstGeom prst="rect">
                    <a:avLst/>
                  </a:prstGeom>
                </p:spPr>
                <p:txBody>
                  <a:bodyPr wrap="none">
                    <a:spAutoFit/>
                  </a:bodyPr>
                  <a:lstStyle/>
                  <a:p>
                    <a:pPr>
                      <a:buClr>
                        <a:srgbClr val="0069B8"/>
                      </a:buClr>
                    </a:pPr>
                    <a14:m>
                      <m:oMathPara xmlns:m="http://schemas.openxmlformats.org/officeDocument/2006/math">
                        <m:oMathParaPr>
                          <m:jc m:val="centerGroup"/>
                        </m:oMathParaPr>
                        <m:oMath xmlns:m="http://schemas.openxmlformats.org/officeDocument/2006/math">
                          <m:sSub>
                            <m:sSubPr>
                              <m:ctrlPr>
                                <a:rPr lang="en-US" altLang="fr-FR" i="1" smtClean="0">
                                  <a:solidFill>
                                    <a:schemeClr val="tx1"/>
                                  </a:solidFill>
                                  <a:latin typeface="Cambria Math" panose="02040503050406030204" pitchFamily="18" charset="0"/>
                                </a:rPr>
                              </m:ctrlPr>
                            </m:sSubPr>
                            <m:e>
                              <m:r>
                                <a:rPr lang="fr-CH" altLang="fr-FR" b="1" i="1">
                                  <a:solidFill>
                                    <a:schemeClr val="tx1"/>
                                  </a:solidFill>
                                  <a:latin typeface="Cambria Math" panose="02040503050406030204" pitchFamily="18" charset="0"/>
                                </a:rPr>
                                <m:t>𝒐𝒃𝒔𝒆𝒓𝒗𝒂𝒕𝒊𝒐𝒏</m:t>
                              </m:r>
                              <m:r>
                                <m:rPr>
                                  <m:nor/>
                                </m:rPr>
                                <a:rPr lang="en-US" altLang="fr-FR" b="1" dirty="0">
                                  <a:solidFill>
                                    <a:schemeClr val="tx1"/>
                                  </a:solidFill>
                                </a:rPr>
                                <m:t> </m:t>
                              </m:r>
                              <m:r>
                                <a:rPr lang="fr-CH" altLang="fr-FR" b="0" i="1" dirty="0" smtClean="0">
                                  <a:solidFill>
                                    <a:schemeClr val="tx1"/>
                                  </a:solidFill>
                                  <a:latin typeface="Cambria Math" panose="02040503050406030204" pitchFamily="18" charset="0"/>
                                </a:rPr>
                                <m:t>= </m:t>
                              </m:r>
                              <m:r>
                                <a:rPr lang="fr-CH" altLang="fr-FR" i="1">
                                  <a:solidFill>
                                    <a:schemeClr val="tx1"/>
                                  </a:solidFill>
                                  <a:latin typeface="Cambria Math" panose="02040503050406030204" pitchFamily="18" charset="0"/>
                                </a:rPr>
                                <m:t>𝑓</m:t>
                              </m:r>
                            </m:e>
                            <m:sub>
                              <m:r>
                                <a:rPr lang="fr-CH" altLang="fr-FR" i="1">
                                  <a:solidFill>
                                    <a:schemeClr val="tx1"/>
                                  </a:solidFill>
                                  <a:latin typeface="Cambria Math" panose="02040503050406030204" pitchFamily="18" charset="0"/>
                                </a:rPr>
                                <m:t>𝑝𝑎𝑟𝑎𝑚𝑒𝑡𝑟𝑖𝑐</m:t>
                              </m:r>
                            </m:sub>
                          </m:sSub>
                          <m:d>
                            <m:dPr>
                              <m:ctrlPr>
                                <a:rPr lang="fr-CH" altLang="fr-FR" i="1">
                                  <a:solidFill>
                                    <a:schemeClr val="tx1"/>
                                  </a:solidFill>
                                  <a:latin typeface="Cambria Math" panose="02040503050406030204" pitchFamily="18" charset="0"/>
                                </a:rPr>
                              </m:ctrlPr>
                            </m:dPr>
                            <m:e>
                              <m:r>
                                <a:rPr lang="fr-CH" altLang="fr-FR" b="1" i="1">
                                  <a:solidFill>
                                    <a:schemeClr val="tx1"/>
                                  </a:solidFill>
                                  <a:latin typeface="Cambria Math" panose="02040503050406030204" pitchFamily="18" charset="0"/>
                                </a:rPr>
                                <m:t>𝒖𝒏𝒌𝒏𝒐𝒘𝒔</m:t>
                              </m:r>
                            </m:e>
                          </m:d>
                        </m:oMath>
                      </m:oMathPara>
                    </a14:m>
                    <a:endParaRPr lang="en-US" altLang="fr-FR" b="1" dirty="0">
                      <a:solidFill>
                        <a:schemeClr val="tx1"/>
                      </a:solidFill>
                    </a:endParaRPr>
                  </a:p>
                </p:txBody>
              </p:sp>
            </mc:Choice>
            <mc:Fallback xmlns="">
              <p:sp>
                <p:nvSpPr>
                  <p:cNvPr id="11" name="Rectangle 10">
                    <a:extLst>
                      <a:ext uri="{FF2B5EF4-FFF2-40B4-BE49-F238E27FC236}">
                        <a16:creationId xmlns:a16="http://schemas.microsoft.com/office/drawing/2014/main" id="{ACCB3BD9-2EB9-7769-74AD-1B2E907A8F45}"/>
                      </a:ext>
                    </a:extLst>
                  </p:cNvPr>
                  <p:cNvSpPr>
                    <a:spLocks noRot="1" noChangeAspect="1" noMove="1" noResize="1" noEditPoints="1" noAdjustHandles="1" noChangeArrowheads="1" noChangeShapeType="1" noTextEdit="1"/>
                  </p:cNvSpPr>
                  <p:nvPr/>
                </p:nvSpPr>
                <p:spPr>
                  <a:xfrm>
                    <a:off x="5050478" y="3813122"/>
                    <a:ext cx="4325736" cy="390748"/>
                  </a:xfrm>
                  <a:prstGeom prst="rect">
                    <a:avLst/>
                  </a:prstGeom>
                  <a:blipFill>
                    <a:blip r:embed="rId5"/>
                    <a:stretch>
                      <a:fillRect b="-7813"/>
                    </a:stretch>
                  </a:blipFill>
                </p:spPr>
                <p:txBody>
                  <a:bodyPr/>
                  <a:lstStyle/>
                  <a:p>
                    <a:r>
                      <a:rPr lang="fr-CH">
                        <a:noFill/>
                      </a:rPr>
                      <a:t> </a:t>
                    </a:r>
                  </a:p>
                </p:txBody>
              </p:sp>
            </mc:Fallback>
          </mc:AlternateContent>
          <p:sp>
            <p:nvSpPr>
              <p:cNvPr id="27" name="TextBox 26">
                <a:extLst>
                  <a:ext uri="{FF2B5EF4-FFF2-40B4-BE49-F238E27FC236}">
                    <a16:creationId xmlns:a16="http://schemas.microsoft.com/office/drawing/2014/main" id="{5A944235-805D-524A-894F-9B3E9F6DBF9A}"/>
                  </a:ext>
                </a:extLst>
              </p:cNvPr>
              <p:cNvSpPr txBox="1"/>
              <p:nvPr/>
            </p:nvSpPr>
            <p:spPr>
              <a:xfrm>
                <a:off x="1212002" y="3840966"/>
                <a:ext cx="3838476" cy="369332"/>
              </a:xfrm>
              <a:prstGeom prst="rect">
                <a:avLst/>
              </a:prstGeom>
              <a:noFill/>
            </p:spPr>
            <p:txBody>
              <a:bodyPr wrap="square">
                <a:spAutoFit/>
              </a:bodyPr>
              <a:lstStyle/>
              <a:p>
                <a:pPr marL="285750" indent="-285750">
                  <a:buFont typeface="Arial" panose="020B0604020202020204" pitchFamily="34" charset="0"/>
                  <a:buChar char="•"/>
                </a:pPr>
                <a:r>
                  <a:rPr lang="en-GB" sz="1800" b="0" dirty="0">
                    <a:solidFill>
                      <a:srgbClr val="2F2F2F"/>
                    </a:solidFill>
                  </a:rPr>
                  <a:t>Observation model (parametric):</a:t>
                </a:r>
              </a:p>
            </p:txBody>
          </p:sp>
        </p:grpSp>
      </p:grpSp>
      <p:sp>
        <p:nvSpPr>
          <p:cNvPr id="31" name="TextBox 30">
            <a:extLst>
              <a:ext uri="{FF2B5EF4-FFF2-40B4-BE49-F238E27FC236}">
                <a16:creationId xmlns:a16="http://schemas.microsoft.com/office/drawing/2014/main" id="{0C7B1358-BE24-AB9F-1305-650706D38092}"/>
              </a:ext>
            </a:extLst>
          </p:cNvPr>
          <p:cNvSpPr txBox="1"/>
          <p:nvPr/>
        </p:nvSpPr>
        <p:spPr>
          <a:xfrm>
            <a:off x="1118826" y="2107169"/>
            <a:ext cx="10233758" cy="738664"/>
          </a:xfrm>
          <a:prstGeom prst="rect">
            <a:avLst/>
          </a:prstGeom>
          <a:noFill/>
        </p:spPr>
        <p:txBody>
          <a:bodyPr wrap="square">
            <a:spAutoFit/>
          </a:bodyPr>
          <a:lstStyle/>
          <a:p>
            <a:r>
              <a:rPr lang="en-GB" sz="2100" b="1" dirty="0">
                <a:solidFill>
                  <a:srgbClr val="303030"/>
                </a:solidFill>
              </a:rPr>
              <a:t>What does LGC do?</a:t>
            </a:r>
          </a:p>
          <a:p>
            <a:endParaRPr lang="en-GB" sz="2100" b="1" dirty="0">
              <a:solidFill>
                <a:srgbClr val="303030"/>
              </a:solidFill>
            </a:endParaRPr>
          </a:p>
        </p:txBody>
      </p:sp>
      <p:sp>
        <p:nvSpPr>
          <p:cNvPr id="37" name="TextBox 36">
            <a:extLst>
              <a:ext uri="{FF2B5EF4-FFF2-40B4-BE49-F238E27FC236}">
                <a16:creationId xmlns:a16="http://schemas.microsoft.com/office/drawing/2014/main" id="{952AFF12-9E91-C8F2-F7A7-F21E2137EEC0}"/>
              </a:ext>
            </a:extLst>
          </p:cNvPr>
          <p:cNvSpPr txBox="1"/>
          <p:nvPr/>
        </p:nvSpPr>
        <p:spPr>
          <a:xfrm>
            <a:off x="1212002" y="2637523"/>
            <a:ext cx="10409858" cy="646331"/>
          </a:xfrm>
          <a:prstGeom prst="rect">
            <a:avLst/>
          </a:prstGeom>
          <a:noFill/>
        </p:spPr>
        <p:txBody>
          <a:bodyPr wrap="square">
            <a:spAutoFit/>
          </a:bodyPr>
          <a:lstStyle/>
          <a:p>
            <a:pPr marL="285750" indent="-285750">
              <a:buFont typeface="Arial" panose="020B0604020202020204" pitchFamily="34" charset="0"/>
              <a:buChar char="•"/>
            </a:pPr>
            <a:r>
              <a:rPr lang="en-GB" sz="1800" b="0" dirty="0">
                <a:solidFill>
                  <a:srgbClr val="303030"/>
                </a:solidFill>
              </a:rPr>
              <a:t>Evaluates the </a:t>
            </a:r>
            <a:r>
              <a:rPr lang="en-GB" sz="1800" dirty="0">
                <a:solidFill>
                  <a:srgbClr val="303030"/>
                </a:solidFill>
              </a:rPr>
              <a:t>position of </a:t>
            </a:r>
            <a:r>
              <a:rPr lang="en-GB" sz="1800" b="1" dirty="0">
                <a:solidFill>
                  <a:srgbClr val="00B050"/>
                </a:solidFill>
              </a:rPr>
              <a:t>points / objects </a:t>
            </a:r>
            <a:r>
              <a:rPr lang="en-GB" sz="1800" b="0" dirty="0">
                <a:solidFill>
                  <a:srgbClr val="303030"/>
                </a:solidFill>
              </a:rPr>
              <a:t>and determines </a:t>
            </a:r>
            <a:r>
              <a:rPr lang="en-GB" sz="1800" b="1" dirty="0">
                <a:solidFill>
                  <a:srgbClr val="00B050"/>
                </a:solidFill>
              </a:rPr>
              <a:t>associated precisions </a:t>
            </a:r>
            <a:r>
              <a:rPr lang="en-GB" sz="1800" b="0" dirty="0">
                <a:solidFill>
                  <a:srgbClr val="303030"/>
                </a:solidFill>
              </a:rPr>
              <a:t>based on geometrical observations (distances, angles, etc..) through an iterative least square process.</a:t>
            </a:r>
            <a:endParaRPr lang="en-GB" sz="1500" b="0" dirty="0">
              <a:solidFill>
                <a:srgbClr val="303030"/>
              </a:solidFill>
            </a:endParaRPr>
          </a:p>
        </p:txBody>
      </p:sp>
      <p:sp>
        <p:nvSpPr>
          <p:cNvPr id="2" name="Footer Placeholder 11">
            <a:extLst>
              <a:ext uri="{FF2B5EF4-FFF2-40B4-BE49-F238E27FC236}">
                <a16:creationId xmlns:a16="http://schemas.microsoft.com/office/drawing/2014/main" id="{E81A727F-C4AE-D817-D80E-DE8F1B98F0B0}"/>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9" name="Picture 6">
            <a:extLst>
              <a:ext uri="{FF2B5EF4-FFF2-40B4-BE49-F238E27FC236}">
                <a16:creationId xmlns:a16="http://schemas.microsoft.com/office/drawing/2014/main" id="{14D6BC76-A98C-D145-02AC-66E4AC786F37}"/>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D38FB3BC-A127-7ADA-72E4-2684991FC0C9}"/>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050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4CFD400F-0FA9-66CF-C464-33531681B2BF}"/>
              </a:ext>
            </a:extLst>
          </p:cNvPr>
          <p:cNvCxnSpPr>
            <a:cxnSpLocks/>
          </p:cNvCxnSpPr>
          <p:nvPr/>
        </p:nvCxnSpPr>
        <p:spPr>
          <a:xfrm>
            <a:off x="2047875" y="998992"/>
            <a:ext cx="522067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Content Placeholder 8">
            <a:extLst>
              <a:ext uri="{FF2B5EF4-FFF2-40B4-BE49-F238E27FC236}">
                <a16:creationId xmlns:a16="http://schemas.microsoft.com/office/drawing/2014/main" id="{A1151582-D523-1986-B85D-7EF3E4CBF2E2}"/>
              </a:ext>
            </a:extLst>
          </p:cNvPr>
          <p:cNvSpPr>
            <a:spLocks noGrp="1"/>
          </p:cNvSpPr>
          <p:nvPr>
            <p:ph idx="1"/>
          </p:nvPr>
        </p:nvSpPr>
        <p:spPr/>
        <p:txBody>
          <a:bodyPr/>
          <a:lstStyle/>
          <a:p>
            <a:r>
              <a:rPr lang="en-GB" b="0" dirty="0"/>
              <a:t>First </a:t>
            </a:r>
            <a:r>
              <a:rPr lang="en-GB" dirty="0">
                <a:solidFill>
                  <a:srgbClr val="00B050"/>
                </a:solidFill>
              </a:rPr>
              <a:t>Fortran version </a:t>
            </a:r>
            <a:r>
              <a:rPr lang="en-GB" b="0" dirty="0"/>
              <a:t>developed in the 80’s</a:t>
            </a:r>
          </a:p>
        </p:txBody>
      </p:sp>
      <p:sp>
        <p:nvSpPr>
          <p:cNvPr id="3" name="Title 2">
            <a:extLst>
              <a:ext uri="{FF2B5EF4-FFF2-40B4-BE49-F238E27FC236}">
                <a16:creationId xmlns:a16="http://schemas.microsoft.com/office/drawing/2014/main" id="{9F532DD9-B16D-B3F4-B810-A38B654DB938}"/>
              </a:ext>
            </a:extLst>
          </p:cNvPr>
          <p:cNvSpPr>
            <a:spLocks noGrp="1"/>
          </p:cNvSpPr>
          <p:nvPr>
            <p:ph type="title"/>
          </p:nvPr>
        </p:nvSpPr>
        <p:spPr>
          <a:xfrm>
            <a:off x="2513882" y="373593"/>
            <a:ext cx="5423645" cy="1065742"/>
          </a:xfrm>
        </p:spPr>
        <p:txBody>
          <a:bodyPr/>
          <a:lstStyle/>
          <a:p>
            <a:r>
              <a:rPr lang="fr-CH" dirty="0"/>
              <a:t>LGC : A bit of </a:t>
            </a:r>
            <a:r>
              <a:rPr lang="fr-CH" dirty="0" err="1"/>
              <a:t>history</a:t>
            </a:r>
            <a:r>
              <a:rPr lang="fr-CH" dirty="0"/>
              <a:t>…</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TextBox 8">
            <a:extLst>
              <a:ext uri="{FF2B5EF4-FFF2-40B4-BE49-F238E27FC236}">
                <a16:creationId xmlns:a16="http://schemas.microsoft.com/office/drawing/2014/main" id="{3129AEF5-AD62-42DB-387D-35E52EC20774}"/>
              </a:ext>
            </a:extLst>
          </p:cNvPr>
          <p:cNvSpPr txBox="1"/>
          <p:nvPr/>
        </p:nvSpPr>
        <p:spPr>
          <a:xfrm>
            <a:off x="1025352" y="3078489"/>
            <a:ext cx="10297144" cy="692497"/>
          </a:xfrm>
          <a:prstGeom prst="rect">
            <a:avLst/>
          </a:prstGeom>
          <a:noFill/>
        </p:spPr>
        <p:txBody>
          <a:bodyPr wrap="square">
            <a:spAutoFit/>
          </a:bodyPr>
          <a:lstStyle/>
          <a:p>
            <a:r>
              <a:rPr lang="en-GB" sz="2100" b="1" dirty="0">
                <a:solidFill>
                  <a:srgbClr val="2F2F2F"/>
                </a:solidFill>
              </a:rPr>
              <a:t>LGC v2 </a:t>
            </a:r>
            <a:r>
              <a:rPr lang="en-GB" sz="2100" dirty="0">
                <a:solidFill>
                  <a:srgbClr val="2F2F2F"/>
                </a:solidFill>
              </a:rPr>
              <a:t>in 2015 </a:t>
            </a:r>
            <a:r>
              <a:rPr lang="en-GB" sz="2100" b="1" dirty="0">
                <a:solidFill>
                  <a:srgbClr val="2F2F2F"/>
                </a:solidFill>
              </a:rPr>
              <a:t>: </a:t>
            </a:r>
            <a:r>
              <a:rPr lang="en-GB" sz="2100" b="1" dirty="0">
                <a:solidFill>
                  <a:srgbClr val="099768"/>
                </a:solidFill>
              </a:rPr>
              <a:t>refactoring</a:t>
            </a:r>
            <a:r>
              <a:rPr lang="en-GB" sz="2100" dirty="0">
                <a:solidFill>
                  <a:srgbClr val="2F2F2F"/>
                </a:solidFill>
              </a:rPr>
              <a:t> and introduction of the</a:t>
            </a:r>
            <a:r>
              <a:rPr lang="en-GB" sz="2100" b="1" dirty="0">
                <a:solidFill>
                  <a:srgbClr val="2F2F2F"/>
                </a:solidFill>
              </a:rPr>
              <a:t> concept of FRAME</a:t>
            </a:r>
          </a:p>
          <a:p>
            <a:pPr marL="342900" indent="-342900">
              <a:buFont typeface="Arial" panose="020B0604020202020204" pitchFamily="34" charset="0"/>
              <a:buChar char="•"/>
            </a:pPr>
            <a:endParaRPr lang="en-GB" dirty="0">
              <a:solidFill>
                <a:srgbClr val="2F2F2F"/>
              </a:solidFill>
            </a:endParaRPr>
          </a:p>
        </p:txBody>
      </p:sp>
      <p:grpSp>
        <p:nvGrpSpPr>
          <p:cNvPr id="18" name="Group 17">
            <a:extLst>
              <a:ext uri="{FF2B5EF4-FFF2-40B4-BE49-F238E27FC236}">
                <a16:creationId xmlns:a16="http://schemas.microsoft.com/office/drawing/2014/main" id="{D7AFD219-2D34-E6E6-2FB7-45CDA5370716}"/>
              </a:ext>
            </a:extLst>
          </p:cNvPr>
          <p:cNvGrpSpPr/>
          <p:nvPr/>
        </p:nvGrpSpPr>
        <p:grpSpPr>
          <a:xfrm>
            <a:off x="1025352" y="1944476"/>
            <a:ext cx="7878960" cy="878369"/>
            <a:chOff x="1005192" y="2142338"/>
            <a:chExt cx="7878960" cy="878369"/>
          </a:xfrm>
        </p:grpSpPr>
        <p:sp>
          <p:nvSpPr>
            <p:cNvPr id="12" name="TextBox 11">
              <a:extLst>
                <a:ext uri="{FF2B5EF4-FFF2-40B4-BE49-F238E27FC236}">
                  <a16:creationId xmlns:a16="http://schemas.microsoft.com/office/drawing/2014/main" id="{910D11D6-52E4-B987-1C50-14FA70C7F9B6}"/>
                </a:ext>
              </a:extLst>
            </p:cNvPr>
            <p:cNvSpPr txBox="1"/>
            <p:nvPr/>
          </p:nvSpPr>
          <p:spPr>
            <a:xfrm>
              <a:off x="1005192" y="2142338"/>
              <a:ext cx="6099242" cy="738664"/>
            </a:xfrm>
            <a:prstGeom prst="rect">
              <a:avLst/>
            </a:prstGeom>
            <a:noFill/>
          </p:spPr>
          <p:txBody>
            <a:bodyPr wrap="square">
              <a:spAutoFit/>
            </a:bodyPr>
            <a:lstStyle/>
            <a:p>
              <a:r>
                <a:rPr lang="en-GB" sz="2100" b="1" dirty="0">
                  <a:solidFill>
                    <a:srgbClr val="2F2F2F"/>
                  </a:solidFill>
                </a:rPr>
                <a:t>LGC v1: </a:t>
              </a:r>
              <a:r>
                <a:rPr lang="en-GB" sz="2100" b="1" dirty="0">
                  <a:solidFill>
                    <a:srgbClr val="00B050"/>
                  </a:solidFill>
                </a:rPr>
                <a:t>C++ version </a:t>
              </a:r>
              <a:r>
                <a:rPr lang="en-GB" sz="2100" dirty="0">
                  <a:solidFill>
                    <a:srgbClr val="2F2F2F"/>
                  </a:solidFill>
                </a:rPr>
                <a:t>in the 2000’s</a:t>
              </a:r>
            </a:p>
            <a:p>
              <a:r>
                <a:rPr lang="en-GB" sz="2100" dirty="0">
                  <a:solidFill>
                    <a:srgbClr val="2F2F2F"/>
                  </a:solidFill>
                </a:rPr>
                <a:t>	</a:t>
              </a:r>
              <a:endParaRPr lang="en-GB" sz="2100" b="0" dirty="0">
                <a:solidFill>
                  <a:srgbClr val="2F2F2F"/>
                </a:solidFill>
              </a:endParaRPr>
            </a:p>
          </p:txBody>
        </p:sp>
        <p:sp>
          <p:nvSpPr>
            <p:cNvPr id="14" name="TextBox 13">
              <a:extLst>
                <a:ext uri="{FF2B5EF4-FFF2-40B4-BE49-F238E27FC236}">
                  <a16:creationId xmlns:a16="http://schemas.microsoft.com/office/drawing/2014/main" id="{12BFB691-B839-ED69-2165-08C6E7AB7239}"/>
                </a:ext>
              </a:extLst>
            </p:cNvPr>
            <p:cNvSpPr txBox="1"/>
            <p:nvPr/>
          </p:nvSpPr>
          <p:spPr>
            <a:xfrm>
              <a:off x="1343471" y="2651375"/>
              <a:ext cx="7540681" cy="369332"/>
            </a:xfrm>
            <a:prstGeom prst="rect">
              <a:avLst/>
            </a:prstGeom>
            <a:noFill/>
          </p:spPr>
          <p:txBody>
            <a:bodyPr wrap="square">
              <a:spAutoFit/>
            </a:bodyPr>
            <a:lstStyle/>
            <a:p>
              <a:r>
                <a:rPr lang="en-GB" sz="1800" dirty="0">
                  <a:solidFill>
                    <a:srgbClr val="2F2F2F"/>
                  </a:solidFill>
                </a:rPr>
                <a:t> </a:t>
              </a:r>
              <a:r>
                <a:rPr lang="en-GB" sz="1800" b="0" dirty="0">
                  <a:solidFill>
                    <a:srgbClr val="2F2F2F"/>
                  </a:solidFill>
                </a:rPr>
                <a:t>… and new related library (</a:t>
              </a:r>
              <a:r>
                <a:rPr lang="en-GB" sz="1800" b="1" i="1" dirty="0" err="1">
                  <a:solidFill>
                    <a:srgbClr val="2F2F2F"/>
                  </a:solidFill>
                </a:rPr>
                <a:t>SurveyLib</a:t>
              </a:r>
              <a:r>
                <a:rPr lang="en-GB" sz="1800" b="0" dirty="0">
                  <a:solidFill>
                    <a:srgbClr val="2F2F2F"/>
                  </a:solidFill>
                </a:rPr>
                <a:t>) shareable with other projects. </a:t>
              </a:r>
              <a:endParaRPr lang="fr-CH" dirty="0"/>
            </a:p>
          </p:txBody>
        </p:sp>
      </p:grpSp>
      <p:grpSp>
        <p:nvGrpSpPr>
          <p:cNvPr id="17" name="Group 16">
            <a:extLst>
              <a:ext uri="{FF2B5EF4-FFF2-40B4-BE49-F238E27FC236}">
                <a16:creationId xmlns:a16="http://schemas.microsoft.com/office/drawing/2014/main" id="{E1CB387C-CF1A-B1D8-6D34-08F5DDB5B27B}"/>
              </a:ext>
            </a:extLst>
          </p:cNvPr>
          <p:cNvGrpSpPr/>
          <p:nvPr/>
        </p:nvGrpSpPr>
        <p:grpSpPr>
          <a:xfrm>
            <a:off x="164508" y="3622339"/>
            <a:ext cx="11862984" cy="2231380"/>
            <a:chOff x="185950" y="3748605"/>
            <a:chExt cx="11733418" cy="2231380"/>
          </a:xfrm>
        </p:grpSpPr>
        <p:sp>
          <p:nvSpPr>
            <p:cNvPr id="16" name="TextBox 15">
              <a:extLst>
                <a:ext uri="{FF2B5EF4-FFF2-40B4-BE49-F238E27FC236}">
                  <a16:creationId xmlns:a16="http://schemas.microsoft.com/office/drawing/2014/main" id="{A8BBEE0B-2573-9304-650B-88E57D4F2381}"/>
                </a:ext>
              </a:extLst>
            </p:cNvPr>
            <p:cNvSpPr txBox="1"/>
            <p:nvPr/>
          </p:nvSpPr>
          <p:spPr>
            <a:xfrm>
              <a:off x="1127049" y="3748605"/>
              <a:ext cx="10792319" cy="2231380"/>
            </a:xfrm>
            <a:prstGeom prst="rect">
              <a:avLst/>
            </a:prstGeom>
            <a:noFill/>
          </p:spPr>
          <p:txBody>
            <a:bodyPr wrap="square">
              <a:spAutoFit/>
            </a:bodyPr>
            <a:lstStyle/>
            <a:p>
              <a:pPr marL="342900" indent="-342900">
                <a:buFont typeface="Arial" panose="020B0604020202020204" pitchFamily="34" charset="0"/>
                <a:buChar char="•"/>
              </a:pPr>
              <a:r>
                <a:rPr lang="en-GB" dirty="0">
                  <a:solidFill>
                    <a:srgbClr val="2F2F2F"/>
                  </a:solidFill>
                </a:rPr>
                <a:t>First use in HIE-ISOLDE monitoring system (MATHIS application)</a:t>
              </a:r>
            </a:p>
            <a:p>
              <a:pPr marL="342900" indent="-342900">
                <a:buFont typeface="Arial" panose="020B0604020202020204" pitchFamily="34" charset="0"/>
                <a:buChar char="•"/>
              </a:pPr>
              <a:r>
                <a:rPr lang="en-GB" dirty="0">
                  <a:solidFill>
                    <a:srgbClr val="2F2F2F"/>
                  </a:solidFill>
                </a:rPr>
                <a:t>Important progress </a:t>
              </a:r>
              <a:r>
                <a:rPr lang="en-GB" b="0" dirty="0">
                  <a:solidFill>
                    <a:srgbClr val="2F2F2F"/>
                  </a:solidFill>
                </a:rPr>
                <a:t>since 2-3 years:</a:t>
              </a:r>
            </a:p>
            <a:p>
              <a:pPr marL="990900" lvl="2" indent="-342900"/>
              <a:endParaRPr lang="en-GB" sz="800" b="1" dirty="0">
                <a:solidFill>
                  <a:srgbClr val="2F2F2F"/>
                </a:solidFill>
              </a:endParaRPr>
            </a:p>
            <a:p>
              <a:pPr marL="990900" lvl="2" indent="-342900"/>
              <a:r>
                <a:rPr lang="en-GB" b="1" dirty="0">
                  <a:solidFill>
                    <a:srgbClr val="2F2F2F"/>
                  </a:solidFill>
                </a:rPr>
                <a:t>v2.5</a:t>
              </a:r>
              <a:r>
                <a:rPr lang="en-GB" dirty="0">
                  <a:solidFill>
                    <a:srgbClr val="2F2F2F"/>
                  </a:solidFill>
                </a:rPr>
                <a:t> </a:t>
              </a:r>
              <a:r>
                <a:rPr lang="en-GB" sz="1600" i="1" dirty="0">
                  <a:solidFill>
                    <a:srgbClr val="2F2F2F"/>
                  </a:solidFill>
                </a:rPr>
                <a:t>(October 2022)</a:t>
              </a:r>
              <a:r>
                <a:rPr lang="en-GB" sz="1600" dirty="0">
                  <a:solidFill>
                    <a:srgbClr val="2F2F2F"/>
                  </a:solidFill>
                </a:rPr>
                <a:t>: data consistency check, HLS observations, </a:t>
              </a:r>
              <a:r>
                <a:rPr lang="fr-CH" sz="1600" dirty="0">
                  <a:solidFill>
                    <a:srgbClr val="2F2F2F"/>
                  </a:solidFill>
                </a:rPr>
                <a:t>speed </a:t>
              </a:r>
              <a:r>
                <a:rPr lang="en-US" sz="1600" dirty="0">
                  <a:solidFill>
                    <a:srgbClr val="2F2F2F"/>
                  </a:solidFill>
                </a:rPr>
                <a:t>enhancement</a:t>
              </a:r>
              <a:r>
                <a:rPr lang="fr-CH" sz="1600" dirty="0">
                  <a:solidFill>
                    <a:srgbClr val="2F2F2F"/>
                  </a:solidFill>
                </a:rPr>
                <a:t>.</a:t>
              </a:r>
              <a:endParaRPr lang="en-GB" sz="1600" dirty="0">
                <a:solidFill>
                  <a:srgbClr val="2F2F2F"/>
                </a:solidFill>
              </a:endParaRPr>
            </a:p>
            <a:p>
              <a:pPr marL="990900" lvl="2" indent="-342900"/>
              <a:endParaRPr lang="en-GB" sz="700" b="1" dirty="0">
                <a:solidFill>
                  <a:srgbClr val="2F2F2F"/>
                </a:solidFill>
              </a:endParaRPr>
            </a:p>
            <a:p>
              <a:pPr marL="990900" lvl="2" indent="-342900"/>
              <a:r>
                <a:rPr lang="en-GB" b="1" dirty="0">
                  <a:solidFill>
                    <a:srgbClr val="2F2F2F"/>
                  </a:solidFill>
                </a:rPr>
                <a:t>v2.6</a:t>
              </a:r>
              <a:r>
                <a:rPr lang="en-GB" dirty="0">
                  <a:solidFill>
                    <a:srgbClr val="2F2F2F"/>
                  </a:solidFill>
                </a:rPr>
                <a:t> </a:t>
              </a:r>
              <a:r>
                <a:rPr lang="en-GB" sz="1600" i="1" dirty="0">
                  <a:solidFill>
                    <a:srgbClr val="2F2F2F"/>
                  </a:solidFill>
                </a:rPr>
                <a:t>(June 2023)</a:t>
              </a:r>
              <a:r>
                <a:rPr lang="en-GB" sz="1600" dirty="0">
                  <a:solidFill>
                    <a:srgbClr val="2F2F2F"/>
                  </a:solidFill>
                </a:rPr>
                <a:t>: output data serialization (JSON), WPS observations.</a:t>
              </a:r>
              <a:endParaRPr lang="en-GB" dirty="0">
                <a:solidFill>
                  <a:srgbClr val="2F2F2F"/>
                </a:solidFill>
              </a:endParaRPr>
            </a:p>
            <a:p>
              <a:pPr marL="990900" lvl="2" indent="-342900"/>
              <a:endParaRPr lang="en-GB" sz="800" b="1" dirty="0">
                <a:solidFill>
                  <a:srgbClr val="2F2F2F"/>
                </a:solidFill>
              </a:endParaRPr>
            </a:p>
            <a:p>
              <a:pPr marL="990900" lvl="2" indent="-342900"/>
              <a:r>
                <a:rPr lang="en-GB" b="1" dirty="0">
                  <a:solidFill>
                    <a:srgbClr val="2F2F2F"/>
                  </a:solidFill>
                </a:rPr>
                <a:t>v2.7</a:t>
              </a:r>
              <a:r>
                <a:rPr lang="en-GB" dirty="0">
                  <a:solidFill>
                    <a:srgbClr val="2F2F2F"/>
                  </a:solidFill>
                </a:rPr>
                <a:t> </a:t>
              </a:r>
              <a:r>
                <a:rPr lang="en-GB" sz="1600" i="1" dirty="0">
                  <a:solidFill>
                    <a:srgbClr val="2F2F2F"/>
                  </a:solidFill>
                </a:rPr>
                <a:t>(May 2024)</a:t>
              </a:r>
              <a:r>
                <a:rPr lang="en-GB" sz="1600" dirty="0">
                  <a:solidFill>
                    <a:srgbClr val="2F2F2F"/>
                  </a:solidFill>
                </a:rPr>
                <a:t>: full rework of the free adjustment (LIBR option).</a:t>
              </a:r>
              <a:endParaRPr lang="en-GB" dirty="0">
                <a:solidFill>
                  <a:srgbClr val="2F2F2F"/>
                </a:solidFill>
              </a:endParaRPr>
            </a:p>
            <a:p>
              <a:pPr marL="990900" lvl="2" indent="-342900"/>
              <a:endParaRPr lang="en-GB" sz="800" b="1" dirty="0">
                <a:solidFill>
                  <a:srgbClr val="2F2F2F"/>
                </a:solidFill>
              </a:endParaRPr>
            </a:p>
            <a:p>
              <a:pPr marL="990900" lvl="2" indent="-342900"/>
              <a:r>
                <a:rPr lang="en-GB" b="1" dirty="0">
                  <a:solidFill>
                    <a:srgbClr val="2F2F2F"/>
                  </a:solidFill>
                </a:rPr>
                <a:t>v2.8 </a:t>
              </a:r>
              <a:r>
                <a:rPr lang="en-GB" sz="1600" i="1" dirty="0">
                  <a:solidFill>
                    <a:srgbClr val="2F2F2F"/>
                  </a:solidFill>
                </a:rPr>
                <a:t>(Nov.2024)</a:t>
              </a:r>
              <a:r>
                <a:rPr lang="en-GB" sz="1600" dirty="0">
                  <a:solidFill>
                    <a:srgbClr val="2F2F2F"/>
                  </a:solidFill>
                </a:rPr>
                <a:t>: “</a:t>
              </a:r>
              <a:r>
                <a:rPr lang="en-GB" sz="1600" i="1" dirty="0">
                  <a:solidFill>
                    <a:srgbClr val="2F2F2F"/>
                  </a:solidFill>
                </a:rPr>
                <a:t>libre-</a:t>
              </a:r>
              <a:r>
                <a:rPr lang="en-GB" sz="1600" i="1" dirty="0" err="1">
                  <a:solidFill>
                    <a:srgbClr val="2F2F2F"/>
                  </a:solidFill>
                </a:rPr>
                <a:t>ajusté</a:t>
              </a:r>
              <a:r>
                <a:rPr lang="en-GB" sz="1600" dirty="0">
                  <a:solidFill>
                    <a:srgbClr val="2F2F2F"/>
                  </a:solidFill>
                </a:rPr>
                <a:t>” (free adjustment with variances-covariances applied on chosen points).</a:t>
              </a:r>
              <a:endParaRPr lang="en-GB" dirty="0">
                <a:solidFill>
                  <a:srgbClr val="2F2F2F"/>
                </a:solidFill>
              </a:endParaRPr>
            </a:p>
          </p:txBody>
        </p:sp>
        <p:pic>
          <p:nvPicPr>
            <p:cNvPr id="1028" name="Picture 4" descr="PPPT en copropriété : quelles obligations pour les copros ? - Genius,  rénovons les bâtiments résidentiels">
              <a:extLst>
                <a:ext uri="{FF2B5EF4-FFF2-40B4-BE49-F238E27FC236}">
                  <a16:creationId xmlns:a16="http://schemas.microsoft.com/office/drawing/2014/main" id="{6E7EB386-E8B9-9F8E-CE4B-B68EF5EF8655}"/>
                </a:ext>
              </a:extLst>
            </p:cNvPr>
            <p:cNvPicPr>
              <a:picLocks noChangeAspect="1" noChangeArrowheads="1"/>
            </p:cNvPicPr>
            <p:nvPr/>
          </p:nvPicPr>
          <p:blipFill>
            <a:blip r:embed="rId2">
              <a:duotone>
                <a:schemeClr val="accent1">
                  <a:shade val="45000"/>
                  <a:satMod val="135000"/>
                </a:schemeClr>
                <a:prstClr val="white"/>
              </a:duotone>
              <a:alphaModFix amt="50000"/>
              <a:extLst>
                <a:ext uri="{28A0092B-C50C-407E-A947-70E740481C1C}">
                  <a14:useLocalDpi xmlns:a14="http://schemas.microsoft.com/office/drawing/2010/main" val="0"/>
                </a:ext>
              </a:extLst>
            </a:blip>
            <a:srcRect/>
            <a:stretch>
              <a:fillRect/>
            </a:stretch>
          </p:blipFill>
          <p:spPr bwMode="auto">
            <a:xfrm>
              <a:off x="185950" y="4536162"/>
              <a:ext cx="1669368" cy="11129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Footer Placeholder 11">
            <a:extLst>
              <a:ext uri="{FF2B5EF4-FFF2-40B4-BE49-F238E27FC236}">
                <a16:creationId xmlns:a16="http://schemas.microsoft.com/office/drawing/2014/main" id="{6BCFF15E-38B8-44C7-2906-EE1E80F23AA3}"/>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8" name="Picture 6">
            <a:extLst>
              <a:ext uri="{FF2B5EF4-FFF2-40B4-BE49-F238E27FC236}">
                <a16:creationId xmlns:a16="http://schemas.microsoft.com/office/drawing/2014/main" id="{6BB20A3F-43FE-B8B8-A4A9-3C64DD9AC4C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2000 Year Old Bible Revealed Lost Chapter With TERRIFYING Knowledge About  The Human Race">
            <a:extLst>
              <a:ext uri="{FF2B5EF4-FFF2-40B4-BE49-F238E27FC236}">
                <a16:creationId xmlns:a16="http://schemas.microsoft.com/office/drawing/2014/main" id="{9EA29BAF-6D3B-D254-1BE1-3832BD5F25DD}"/>
              </a:ext>
            </a:extLst>
          </p:cNvPr>
          <p:cNvPicPr>
            <a:picLocks noChangeAspect="1" noChangeArrowheads="1"/>
          </p:cNvPicPr>
          <p:nvPr/>
        </p:nvPicPr>
        <p:blipFill>
          <a:blip r:embed="rId4">
            <a:duotone>
              <a:schemeClr val="accent3">
                <a:shade val="45000"/>
                <a:satMod val="135000"/>
              </a:schemeClr>
              <a:prstClr val="white"/>
            </a:duotone>
            <a:alphaModFix amt="35000"/>
            <a:extLst>
              <a:ext uri="{28A0092B-C50C-407E-A947-70E740481C1C}">
                <a14:useLocalDpi xmlns:a14="http://schemas.microsoft.com/office/drawing/2010/main" val="0"/>
              </a:ext>
            </a:extLst>
          </a:blip>
          <a:srcRect/>
          <a:stretch>
            <a:fillRect/>
          </a:stretch>
        </p:blipFill>
        <p:spPr bwMode="auto">
          <a:xfrm>
            <a:off x="7545372" y="271092"/>
            <a:ext cx="4462168" cy="25099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672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2" name="Picture 1">
            <a:extLst>
              <a:ext uri="{FF2B5EF4-FFF2-40B4-BE49-F238E27FC236}">
                <a16:creationId xmlns:a16="http://schemas.microsoft.com/office/drawing/2014/main" id="{476AE4FD-E366-7131-6E96-CACB6643B7B1}"/>
              </a:ext>
            </a:extLst>
          </p:cNvPr>
          <p:cNvPicPr>
            <a:picLocks noChangeAspect="1"/>
          </p:cNvPicPr>
          <p:nvPr/>
        </p:nvPicPr>
        <p:blipFill rotWithShape="1">
          <a:blip r:embed="rId2"/>
          <a:srcRect/>
          <a:stretch/>
        </p:blipFill>
        <p:spPr>
          <a:xfrm>
            <a:off x="9840416" y="49386"/>
            <a:ext cx="1955375" cy="3665022"/>
          </a:xfrm>
          <a:prstGeom prst="rect">
            <a:avLst/>
          </a:prstGeom>
        </p:spPr>
      </p:pic>
      <p:sp>
        <p:nvSpPr>
          <p:cNvPr id="13" name="Content Placeholder 8">
            <a:extLst>
              <a:ext uri="{FF2B5EF4-FFF2-40B4-BE49-F238E27FC236}">
                <a16:creationId xmlns:a16="http://schemas.microsoft.com/office/drawing/2014/main" id="{E58F8016-5881-242D-4446-97CDB04412AF}"/>
              </a:ext>
            </a:extLst>
          </p:cNvPr>
          <p:cNvSpPr>
            <a:spLocks noGrp="1"/>
          </p:cNvSpPr>
          <p:nvPr>
            <p:ph sz="half" idx="1"/>
          </p:nvPr>
        </p:nvSpPr>
        <p:spPr>
          <a:xfrm>
            <a:off x="1815036" y="2067209"/>
            <a:ext cx="4817609" cy="4046080"/>
          </a:xfrm>
        </p:spPr>
        <p:txBody>
          <a:bodyPr/>
          <a:lstStyle/>
          <a:p>
            <a:pPr marL="342900" lvl="1" indent="-342900">
              <a:buClr>
                <a:srgbClr val="0069B8"/>
              </a:buClr>
            </a:pPr>
            <a:r>
              <a:rPr lang="en-US" altLang="fr-FR" i="1" dirty="0"/>
              <a:t>Total Station / Laser Tracker</a:t>
            </a:r>
          </a:p>
          <a:p>
            <a:pPr marL="342900" lvl="1" indent="-342900">
              <a:buClr>
                <a:srgbClr val="0069B8"/>
              </a:buClr>
            </a:pPr>
            <a:r>
              <a:rPr lang="en-US" altLang="fr-FR" i="1" dirty="0"/>
              <a:t>Levels</a:t>
            </a:r>
          </a:p>
          <a:p>
            <a:pPr marL="342900" lvl="1" indent="-342900">
              <a:buClr>
                <a:srgbClr val="0069B8"/>
              </a:buClr>
            </a:pPr>
            <a:r>
              <a:rPr lang="en-US" altLang="fr-FR" i="1" dirty="0"/>
              <a:t>Distance measurement</a:t>
            </a:r>
          </a:p>
          <a:p>
            <a:pPr marL="342900" lvl="1" indent="-342900">
              <a:buClr>
                <a:srgbClr val="0069B8"/>
              </a:buClr>
            </a:pPr>
            <a:r>
              <a:rPr lang="en-US" altLang="fr-FR" i="1" dirty="0"/>
              <a:t>“</a:t>
            </a:r>
            <a:r>
              <a:rPr lang="en-US" altLang="fr-FR" i="1" dirty="0" err="1"/>
              <a:t>Ecartomètre</a:t>
            </a:r>
            <a:r>
              <a:rPr lang="en-US" altLang="fr-FR" i="1" dirty="0"/>
              <a:t>”</a:t>
            </a:r>
          </a:p>
          <a:p>
            <a:pPr marL="342900" lvl="1" indent="-342900">
              <a:buClr>
                <a:srgbClr val="0069B8"/>
              </a:buClr>
            </a:pPr>
            <a:r>
              <a:rPr lang="en-US" altLang="fr-FR" i="1" dirty="0"/>
              <a:t>BCAM</a:t>
            </a:r>
          </a:p>
          <a:p>
            <a:pPr marL="342900" lvl="1" indent="-342900">
              <a:buClr>
                <a:srgbClr val="0069B8"/>
              </a:buClr>
            </a:pPr>
            <a:r>
              <a:rPr lang="en-US" altLang="fr-FR" i="1" dirty="0"/>
              <a:t>Basic Coordinate Measurement Machine</a:t>
            </a:r>
          </a:p>
          <a:p>
            <a:pPr marL="342900" lvl="1" indent="-342900">
              <a:buClr>
                <a:srgbClr val="0069B8"/>
              </a:buClr>
            </a:pPr>
            <a:r>
              <a:rPr lang="en-US" altLang="fr-FR" i="1" dirty="0"/>
              <a:t>Inclinometers</a:t>
            </a:r>
          </a:p>
          <a:p>
            <a:pPr marL="342900" lvl="1" indent="-342900">
              <a:buClr>
                <a:srgbClr val="0069B8"/>
              </a:buClr>
            </a:pPr>
            <a:r>
              <a:rPr lang="en-US" altLang="fr-FR" i="1" dirty="0"/>
              <a:t>Gyroscope</a:t>
            </a:r>
          </a:p>
          <a:p>
            <a:pPr marL="342900" lvl="1" indent="-342900">
              <a:buClr>
                <a:srgbClr val="0069B8"/>
              </a:buClr>
            </a:pPr>
            <a:r>
              <a:rPr lang="en-US" altLang="fr-FR" i="1" dirty="0"/>
              <a:t>HLS</a:t>
            </a:r>
          </a:p>
          <a:p>
            <a:pPr marL="342900" lvl="1" indent="-342900">
              <a:buClr>
                <a:srgbClr val="0069B8"/>
              </a:buClr>
            </a:pPr>
            <a:r>
              <a:rPr lang="en-US" altLang="fr-FR" i="1" dirty="0"/>
              <a:t>WPS</a:t>
            </a:r>
          </a:p>
          <a:p>
            <a:pPr marL="342900" lvl="1" indent="-342900">
              <a:buClr>
                <a:srgbClr val="0069B8"/>
              </a:buClr>
            </a:pPr>
            <a:r>
              <a:rPr lang="en-US" dirty="0"/>
              <a:t>…</a:t>
            </a:r>
            <a:endParaRPr lang="en-GB" sz="1800" dirty="0"/>
          </a:p>
        </p:txBody>
      </p:sp>
      <p:pic>
        <p:nvPicPr>
          <p:cNvPr id="14" name="Picture 13" descr="A close-up of a machine&#10;&#10;Description automatically generated">
            <a:extLst>
              <a:ext uri="{FF2B5EF4-FFF2-40B4-BE49-F238E27FC236}">
                <a16:creationId xmlns:a16="http://schemas.microsoft.com/office/drawing/2014/main" id="{CF1358BF-446B-2974-A838-F535731C5CE1}"/>
              </a:ext>
            </a:extLst>
          </p:cNvPr>
          <p:cNvPicPr>
            <a:picLocks noChangeAspect="1"/>
          </p:cNvPicPr>
          <p:nvPr/>
        </p:nvPicPr>
        <p:blipFill rotWithShape="1">
          <a:blip r:embed="rId3"/>
          <a:srcRect l="13608" r="35579"/>
          <a:stretch/>
        </p:blipFill>
        <p:spPr>
          <a:xfrm rot="5400000">
            <a:off x="9013657" y="3345853"/>
            <a:ext cx="2641116" cy="2923660"/>
          </a:xfrm>
          <a:prstGeom prst="rect">
            <a:avLst/>
          </a:prstGeom>
        </p:spPr>
      </p:pic>
      <p:pic>
        <p:nvPicPr>
          <p:cNvPr id="15" name="Picture 1032" descr="ecarts_a_un_fil">
            <a:extLst>
              <a:ext uri="{FF2B5EF4-FFF2-40B4-BE49-F238E27FC236}">
                <a16:creationId xmlns:a16="http://schemas.microsoft.com/office/drawing/2014/main" id="{9C905D91-DAB4-301D-657F-ADA22E152A64}"/>
              </a:ext>
            </a:extLst>
          </p:cNvPr>
          <p:cNvPicPr>
            <a:picLocks noChangeAspect="1" noChangeArrowheads="1"/>
          </p:cNvPicPr>
          <p:nvPr/>
        </p:nvPicPr>
        <p:blipFill>
          <a:blip r:embed="rId4" cstate="print"/>
          <a:srcRect/>
          <a:stretch>
            <a:fillRect/>
          </a:stretch>
        </p:blipFill>
        <p:spPr bwMode="auto">
          <a:xfrm>
            <a:off x="7079728" y="3487123"/>
            <a:ext cx="1961722" cy="2641118"/>
          </a:xfrm>
          <a:prstGeom prst="rect">
            <a:avLst/>
          </a:prstGeom>
          <a:noFill/>
          <a:ln w="25400">
            <a:noFill/>
            <a:miter lim="800000"/>
            <a:headEnd/>
            <a:tailEnd/>
          </a:ln>
        </p:spPr>
      </p:pic>
      <p:pic>
        <p:nvPicPr>
          <p:cNvPr id="16" name="Picture 15" descr="A green object on a stand&#10;&#10;Description automatically generated">
            <a:extLst>
              <a:ext uri="{FF2B5EF4-FFF2-40B4-BE49-F238E27FC236}">
                <a16:creationId xmlns:a16="http://schemas.microsoft.com/office/drawing/2014/main" id="{1834DCDC-1252-57EE-9CAD-B3341515E77F}"/>
              </a:ext>
            </a:extLst>
          </p:cNvPr>
          <p:cNvPicPr>
            <a:picLocks noChangeAspect="1"/>
          </p:cNvPicPr>
          <p:nvPr/>
        </p:nvPicPr>
        <p:blipFill rotWithShape="1">
          <a:blip r:embed="rId5"/>
          <a:srcRect l="4592" b="10865"/>
          <a:stretch/>
        </p:blipFill>
        <p:spPr>
          <a:xfrm>
            <a:off x="7079728" y="1552759"/>
            <a:ext cx="2760688" cy="1934366"/>
          </a:xfrm>
          <a:prstGeom prst="rect">
            <a:avLst/>
          </a:prstGeom>
        </p:spPr>
      </p:pic>
      <p:sp>
        <p:nvSpPr>
          <p:cNvPr id="25" name="Title 2">
            <a:extLst>
              <a:ext uri="{FF2B5EF4-FFF2-40B4-BE49-F238E27FC236}">
                <a16:creationId xmlns:a16="http://schemas.microsoft.com/office/drawing/2014/main" id="{94278CED-0168-8D82-DD99-1AD59AB33441}"/>
              </a:ext>
            </a:extLst>
          </p:cNvPr>
          <p:cNvSpPr>
            <a:spLocks noGrp="1"/>
          </p:cNvSpPr>
          <p:nvPr>
            <p:ph type="title"/>
          </p:nvPr>
        </p:nvSpPr>
        <p:spPr>
          <a:xfrm>
            <a:off x="551384" y="1554048"/>
            <a:ext cx="8640960" cy="808644"/>
          </a:xfrm>
        </p:spPr>
        <p:txBody>
          <a:bodyPr/>
          <a:lstStyle/>
          <a:p>
            <a:r>
              <a:rPr lang="en-US" sz="2400" b="0" dirty="0">
                <a:solidFill>
                  <a:srgbClr val="2F2F2F"/>
                </a:solidFill>
              </a:rPr>
              <a:t>21 observation models implemented today:</a:t>
            </a:r>
          </a:p>
        </p:txBody>
      </p:sp>
      <p:sp>
        <p:nvSpPr>
          <p:cNvPr id="7" name="Title 2">
            <a:extLst>
              <a:ext uri="{FF2B5EF4-FFF2-40B4-BE49-F238E27FC236}">
                <a16:creationId xmlns:a16="http://schemas.microsoft.com/office/drawing/2014/main" id="{CBBD09EB-37B2-8276-E33B-293D670969C9}"/>
              </a:ext>
            </a:extLst>
          </p:cNvPr>
          <p:cNvSpPr txBox="1">
            <a:spLocks/>
          </p:cNvSpPr>
          <p:nvPr/>
        </p:nvSpPr>
        <p:spPr>
          <a:xfrm>
            <a:off x="2047875" y="258908"/>
            <a:ext cx="779254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dirty="0"/>
              <a:t>LGC : </a:t>
            </a:r>
            <a:r>
              <a:rPr lang="fr-CH" dirty="0" err="1"/>
              <a:t>Processing</a:t>
            </a:r>
            <a:r>
              <a:rPr lang="fr-CH" dirty="0"/>
              <a:t> of </a:t>
            </a:r>
            <a:r>
              <a:rPr lang="fr-CH" dirty="0" err="1"/>
              <a:t>measurements</a:t>
            </a:r>
            <a:endParaRPr lang="fr-CH" dirty="0"/>
          </a:p>
        </p:txBody>
      </p:sp>
      <p:sp>
        <p:nvSpPr>
          <p:cNvPr id="3" name="Footer Placeholder 11">
            <a:extLst>
              <a:ext uri="{FF2B5EF4-FFF2-40B4-BE49-F238E27FC236}">
                <a16:creationId xmlns:a16="http://schemas.microsoft.com/office/drawing/2014/main" id="{86A7FED3-99A6-D5C5-8821-50F277B6D059}"/>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8" name="Picture 6">
            <a:extLst>
              <a:ext uri="{FF2B5EF4-FFF2-40B4-BE49-F238E27FC236}">
                <a16:creationId xmlns:a16="http://schemas.microsoft.com/office/drawing/2014/main" id="{88B78397-8DAE-4C39-A139-51FC3EB67B97}"/>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a:extLst>
              <a:ext uri="{FF2B5EF4-FFF2-40B4-BE49-F238E27FC236}">
                <a16:creationId xmlns:a16="http://schemas.microsoft.com/office/drawing/2014/main" id="{430A5C38-2A03-EB58-5255-3AB84E6C07E5}"/>
              </a:ext>
            </a:extLst>
          </p:cNvPr>
          <p:cNvCxnSpPr>
            <a:cxnSpLocks/>
          </p:cNvCxnSpPr>
          <p:nvPr/>
        </p:nvCxnSpPr>
        <p:spPr>
          <a:xfrm>
            <a:off x="2047875" y="998992"/>
            <a:ext cx="77925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745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3587699" y="390217"/>
            <a:ext cx="9075560" cy="988676"/>
          </a:xfrm>
        </p:spPr>
        <p:txBody>
          <a:bodyPr/>
          <a:lstStyle/>
          <a:p>
            <a:r>
              <a:rPr lang="en-GB" dirty="0"/>
              <a:t>LGC Developments</a:t>
            </a:r>
          </a:p>
        </p:txBody>
      </p:sp>
      <p:cxnSp>
        <p:nvCxnSpPr>
          <p:cNvPr id="13" name="Straight Connector 1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7674394" y="2300545"/>
            <a:ext cx="3151701" cy="2533650"/>
            <a:chOff x="7440099" y="1279793"/>
            <a:chExt cx="3151701" cy="2533650"/>
          </a:xfrm>
        </p:grpSpPr>
        <p:sp>
          <p:nvSpPr>
            <p:cNvPr id="9" name="Rounded Rectangle 8"/>
            <p:cNvSpPr/>
            <p:nvPr/>
          </p:nvSpPr>
          <p:spPr>
            <a:xfrm>
              <a:off x="7573449" y="1395010"/>
              <a:ext cx="2828925" cy="109922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3600" dirty="0"/>
                <a:t>LGC 2</a:t>
              </a:r>
            </a:p>
          </p:txBody>
        </p:sp>
        <p:sp>
          <p:nvSpPr>
            <p:cNvPr id="55" name="Rounded Rectangle 54"/>
            <p:cNvSpPr/>
            <p:nvPr/>
          </p:nvSpPr>
          <p:spPr>
            <a:xfrm>
              <a:off x="7573449" y="2622818"/>
              <a:ext cx="2828925" cy="100076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a:p>
              <a:pPr algn="ctr"/>
              <a:endParaRPr lang="en-GB" dirty="0"/>
            </a:p>
            <a:p>
              <a:pPr algn="ctr"/>
              <a:r>
                <a:rPr lang="en-GB" dirty="0" err="1"/>
                <a:t>SurveyLIB</a:t>
              </a:r>
              <a:r>
                <a:rPr lang="en-GB" dirty="0"/>
                <a:t> Library</a:t>
              </a:r>
            </a:p>
            <a:p>
              <a:pPr algn="ctr"/>
              <a:r>
                <a:rPr lang="en-GB" sz="1100" dirty="0"/>
                <a:t>Geodetic transformations</a:t>
              </a:r>
            </a:p>
            <a:p>
              <a:pPr algn="ctr"/>
              <a:r>
                <a:rPr lang="en-GB" sz="1100" dirty="0"/>
                <a:t>Least Square Models</a:t>
              </a:r>
            </a:p>
            <a:p>
              <a:pPr algn="ctr"/>
              <a:r>
                <a:rPr lang="en-GB" sz="1100" dirty="0"/>
                <a:t>Mathematical objects &amp; operations</a:t>
              </a:r>
            </a:p>
            <a:p>
              <a:pPr algn="ctr"/>
              <a:r>
                <a:rPr lang="en-GB" sz="1100" dirty="0"/>
                <a:t>…</a:t>
              </a:r>
            </a:p>
            <a:p>
              <a:pPr algn="ctr"/>
              <a:endParaRPr lang="en-GB" sz="1100" dirty="0"/>
            </a:p>
            <a:p>
              <a:pPr algn="ctr"/>
              <a:endParaRPr lang="en-GB" dirty="0"/>
            </a:p>
          </p:txBody>
        </p:sp>
        <p:sp>
          <p:nvSpPr>
            <p:cNvPr id="6" name="Rounded Rectangle 5"/>
            <p:cNvSpPr/>
            <p:nvPr/>
          </p:nvSpPr>
          <p:spPr>
            <a:xfrm>
              <a:off x="7440099" y="1279793"/>
              <a:ext cx="3151701" cy="25336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p:cNvSpPr/>
          <p:nvPr/>
        </p:nvSpPr>
        <p:spPr>
          <a:xfrm>
            <a:off x="1150636" y="1718311"/>
            <a:ext cx="8527839" cy="1754326"/>
          </a:xfrm>
          <a:prstGeom prst="rect">
            <a:avLst/>
          </a:prstGeom>
        </p:spPr>
        <p:txBody>
          <a:bodyPr wrap="square">
            <a:spAutoFit/>
          </a:bodyPr>
          <a:lstStyle/>
          <a:p>
            <a:pPr marL="342900" indent="-342900">
              <a:buFont typeface="Wingdings" panose="05000000000000000000" pitchFamily="2" charset="2"/>
              <a:buChar char="§"/>
            </a:pPr>
            <a:r>
              <a:rPr lang="en-GB" altLang="fr-FR" sz="2400" b="1" dirty="0">
                <a:latin typeface="Corbel" panose="020B0503020204020204" pitchFamily="34" charset="0"/>
              </a:rPr>
              <a:t>LGC2 Main Software and test protocols:</a:t>
            </a:r>
          </a:p>
          <a:p>
            <a:r>
              <a:rPr lang="en-GB" altLang="fr-FR" sz="2400" b="1" dirty="0">
                <a:latin typeface="Corbel" panose="020B0503020204020204" pitchFamily="34" charset="0"/>
              </a:rPr>
              <a:t>	</a:t>
            </a:r>
            <a:r>
              <a:rPr lang="en-GB" altLang="fr-FR" sz="2400" dirty="0">
                <a:latin typeface="Corbel" panose="020B0503020204020204" pitchFamily="34" charset="0"/>
              </a:rPr>
              <a:t>~31’000 lines of C++ code</a:t>
            </a:r>
          </a:p>
          <a:p>
            <a:endParaRPr lang="en-GB" altLang="fr-FR" sz="1200" b="1" dirty="0">
              <a:latin typeface="Corbel" panose="020B0503020204020204" pitchFamily="34" charset="0"/>
            </a:endParaRPr>
          </a:p>
          <a:p>
            <a:r>
              <a:rPr lang="en-GB" altLang="fr-FR" sz="2400" b="1" dirty="0">
                <a:latin typeface="Corbel" panose="020B0503020204020204" pitchFamily="34" charset="0"/>
              </a:rPr>
              <a:t>     </a:t>
            </a:r>
            <a:r>
              <a:rPr lang="en-GB" altLang="fr-FR" sz="2400" b="1" dirty="0" err="1">
                <a:latin typeface="Corbel" panose="020B0503020204020204" pitchFamily="34" charset="0"/>
              </a:rPr>
              <a:t>SurveyLib</a:t>
            </a:r>
            <a:r>
              <a:rPr lang="en-GB" altLang="fr-FR" sz="2400" b="1" dirty="0">
                <a:latin typeface="Corbel" panose="020B0503020204020204" pitchFamily="34" charset="0"/>
              </a:rPr>
              <a:t> Library </a:t>
            </a:r>
          </a:p>
          <a:p>
            <a:r>
              <a:rPr lang="en-GB" altLang="fr-FR" sz="2400" b="1" dirty="0">
                <a:latin typeface="Corbel" panose="020B0503020204020204" pitchFamily="34" charset="0"/>
              </a:rPr>
              <a:t>	</a:t>
            </a:r>
            <a:r>
              <a:rPr lang="en-GB" altLang="fr-FR" sz="2400" dirty="0">
                <a:latin typeface="Corbel" panose="020B0503020204020204" pitchFamily="34" charset="0"/>
              </a:rPr>
              <a:t>~48’000 lines of C++ code</a:t>
            </a:r>
          </a:p>
        </p:txBody>
      </p:sp>
      <p:sp>
        <p:nvSpPr>
          <p:cNvPr id="32" name="Rectangle 31"/>
          <p:cNvSpPr/>
          <p:nvPr/>
        </p:nvSpPr>
        <p:spPr>
          <a:xfrm>
            <a:off x="1150637" y="4227499"/>
            <a:ext cx="8527839" cy="1846659"/>
          </a:xfrm>
          <a:prstGeom prst="rect">
            <a:avLst/>
          </a:prstGeom>
        </p:spPr>
        <p:txBody>
          <a:bodyPr wrap="square">
            <a:spAutoFit/>
          </a:bodyPr>
          <a:lstStyle/>
          <a:p>
            <a:pPr marL="342900" indent="-342900">
              <a:buFont typeface="Wingdings" panose="05000000000000000000" pitchFamily="2" charset="2"/>
              <a:buChar char="§"/>
            </a:pPr>
            <a:r>
              <a:rPr lang="en-GB" altLang="fr-FR" sz="2400" b="1" dirty="0">
                <a:latin typeface="Corbel" panose="020B0503020204020204" pitchFamily="34" charset="0"/>
              </a:rPr>
              <a:t>Two major releases per year</a:t>
            </a:r>
            <a:endParaRPr lang="en-GB" altLang="fr-FR" sz="2400" dirty="0">
              <a:latin typeface="Corbel" panose="020B0503020204020204" pitchFamily="34" charset="0"/>
            </a:endParaRPr>
          </a:p>
          <a:p>
            <a:pPr marL="800100" lvl="1" indent="-342900">
              <a:buFont typeface="Wingdings" panose="05000000000000000000" pitchFamily="2" charset="2"/>
              <a:buChar char="§"/>
            </a:pPr>
            <a:endParaRPr lang="en-GB" altLang="fr-FR" dirty="0">
              <a:latin typeface="Corbel" panose="020B0503020204020204" pitchFamily="34" charset="0"/>
            </a:endParaRPr>
          </a:p>
          <a:p>
            <a:pPr marL="800100" lvl="1" indent="-342900">
              <a:buFont typeface="Arial" panose="020B0604020202020204" pitchFamily="34" charset="0"/>
              <a:buChar char="•"/>
            </a:pPr>
            <a:r>
              <a:rPr lang="en-GB" altLang="fr-FR" sz="2400" b="1" dirty="0">
                <a:latin typeface="Corbel" panose="020B0503020204020204" pitchFamily="34" charset="0"/>
              </a:rPr>
              <a:t>Last release V2.8</a:t>
            </a:r>
            <a:r>
              <a:rPr lang="en-GB" altLang="fr-FR" sz="2400" dirty="0">
                <a:latin typeface="Corbel" panose="020B0503020204020204" pitchFamily="34" charset="0"/>
              </a:rPr>
              <a:t> (November 2024)</a:t>
            </a:r>
          </a:p>
          <a:p>
            <a:pPr marL="342900" indent="-342900">
              <a:buFont typeface="Wingdings" panose="05000000000000000000" pitchFamily="2" charset="2"/>
              <a:buChar char="§"/>
            </a:pPr>
            <a:endParaRPr lang="en-GB" altLang="fr-FR" sz="2400" b="1" dirty="0">
              <a:latin typeface="Corbel" panose="020B0503020204020204" pitchFamily="34" charset="0"/>
            </a:endParaRPr>
          </a:p>
          <a:p>
            <a:r>
              <a:rPr lang="en-GB" altLang="fr-FR" sz="2400" b="1" dirty="0">
                <a:latin typeface="Corbel" panose="020B0503020204020204" pitchFamily="34" charset="0"/>
              </a:rPr>
              <a:t>	</a:t>
            </a:r>
            <a:endParaRPr lang="en-GB" altLang="fr-FR" sz="2400" dirty="0">
              <a:latin typeface="Corbel" panose="020B0503020204020204" pitchFamily="34" charset="0"/>
            </a:endParaRPr>
          </a:p>
        </p:txBody>
      </p:sp>
      <p:sp>
        <p:nvSpPr>
          <p:cNvPr id="37"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14</a:t>
            </a:fld>
            <a:endParaRPr lang="en-US" dirty="0"/>
          </a:p>
        </p:txBody>
      </p:sp>
      <p:sp>
        <p:nvSpPr>
          <p:cNvPr id="4" name="Footer Placeholder 11">
            <a:extLst>
              <a:ext uri="{FF2B5EF4-FFF2-40B4-BE49-F238E27FC236}">
                <a16:creationId xmlns:a16="http://schemas.microsoft.com/office/drawing/2014/main" id="{E7151598-271E-3A7B-D114-AEAFF159B633}"/>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130998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1DBDE85A-F9FE-AC6C-5DB5-ADCA9DD87AE3}"/>
              </a:ext>
            </a:extLst>
          </p:cNvPr>
          <p:cNvGrpSpPr/>
          <p:nvPr/>
        </p:nvGrpSpPr>
        <p:grpSpPr>
          <a:xfrm>
            <a:off x="6788354" y="1985971"/>
            <a:ext cx="4124026" cy="3603269"/>
            <a:chOff x="6788354" y="1985971"/>
            <a:chExt cx="4124026" cy="3603269"/>
          </a:xfrm>
        </p:grpSpPr>
        <p:grpSp>
          <p:nvGrpSpPr>
            <p:cNvPr id="8" name="Group 7">
              <a:extLst>
                <a:ext uri="{FF2B5EF4-FFF2-40B4-BE49-F238E27FC236}">
                  <a16:creationId xmlns:a16="http://schemas.microsoft.com/office/drawing/2014/main" id="{F230D7E4-E775-BFFF-8388-7498468DFDB9}"/>
                </a:ext>
              </a:extLst>
            </p:cNvPr>
            <p:cNvGrpSpPr>
              <a:grpSpLocks noChangeAspect="1"/>
            </p:cNvGrpSpPr>
            <p:nvPr/>
          </p:nvGrpSpPr>
          <p:grpSpPr>
            <a:xfrm>
              <a:off x="9156031" y="2059358"/>
              <a:ext cx="999728" cy="999728"/>
              <a:chOff x="9065096" y="1925216"/>
              <a:chExt cx="1368152" cy="1368152"/>
            </a:xfrm>
          </p:grpSpPr>
          <p:sp>
            <p:nvSpPr>
              <p:cNvPr id="9" name="Rectangle 8">
                <a:extLst>
                  <a:ext uri="{FF2B5EF4-FFF2-40B4-BE49-F238E27FC236}">
                    <a16:creationId xmlns:a16="http://schemas.microsoft.com/office/drawing/2014/main" id="{56439C45-ECEB-64D0-C8E1-CF2ADCF51526}"/>
                  </a:ext>
                </a:extLst>
              </p:cNvPr>
              <p:cNvSpPr/>
              <p:nvPr/>
            </p:nvSpPr>
            <p:spPr>
              <a:xfrm>
                <a:off x="9065096" y="1925216"/>
                <a:ext cx="1368152" cy="13681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9">
                <a:extLst>
                  <a:ext uri="{FF2B5EF4-FFF2-40B4-BE49-F238E27FC236}">
                    <a16:creationId xmlns:a16="http://schemas.microsoft.com/office/drawing/2014/main" id="{E9936E30-32F7-6BCE-62B6-DBEE63F72E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65096" y="1925216"/>
                <a:ext cx="1368152" cy="1368152"/>
              </a:xfrm>
              <a:prstGeom prst="rect">
                <a:avLst/>
              </a:prstGeom>
            </p:spPr>
          </p:pic>
        </p:grpSp>
        <p:sp>
          <p:nvSpPr>
            <p:cNvPr id="18" name="Content Placeholder 7">
              <a:extLst>
                <a:ext uri="{FF2B5EF4-FFF2-40B4-BE49-F238E27FC236}">
                  <a16:creationId xmlns:a16="http://schemas.microsoft.com/office/drawing/2014/main" id="{49A0CCCC-BCE4-6FA6-7FC3-1528DAEE931F}"/>
                </a:ext>
              </a:extLst>
            </p:cNvPr>
            <p:cNvSpPr txBox="1">
              <a:spLocks/>
            </p:cNvSpPr>
            <p:nvPr/>
          </p:nvSpPr>
          <p:spPr>
            <a:xfrm>
              <a:off x="9145993" y="3560494"/>
              <a:ext cx="1368152" cy="25256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800" b="0" dirty="0"/>
                <a:t>Result files</a:t>
              </a:r>
            </a:p>
          </p:txBody>
        </p:sp>
        <p:grpSp>
          <p:nvGrpSpPr>
            <p:cNvPr id="19" name="Group 18">
              <a:extLst>
                <a:ext uri="{FF2B5EF4-FFF2-40B4-BE49-F238E27FC236}">
                  <a16:creationId xmlns:a16="http://schemas.microsoft.com/office/drawing/2014/main" id="{38E334CE-A0EB-333D-0C9B-9A910667E39D}"/>
                </a:ext>
              </a:extLst>
            </p:cNvPr>
            <p:cNvGrpSpPr>
              <a:grpSpLocks noChangeAspect="1"/>
            </p:cNvGrpSpPr>
            <p:nvPr/>
          </p:nvGrpSpPr>
          <p:grpSpPr>
            <a:xfrm>
              <a:off x="9481351" y="2221573"/>
              <a:ext cx="999728" cy="999728"/>
              <a:chOff x="9065096" y="1925216"/>
              <a:chExt cx="1368152" cy="1368152"/>
            </a:xfrm>
          </p:grpSpPr>
          <p:sp>
            <p:nvSpPr>
              <p:cNvPr id="20" name="Rectangle 19">
                <a:extLst>
                  <a:ext uri="{FF2B5EF4-FFF2-40B4-BE49-F238E27FC236}">
                    <a16:creationId xmlns:a16="http://schemas.microsoft.com/office/drawing/2014/main" id="{E18E10F8-3965-90D5-B400-A9E0FE050011}"/>
                  </a:ext>
                </a:extLst>
              </p:cNvPr>
              <p:cNvSpPr/>
              <p:nvPr/>
            </p:nvSpPr>
            <p:spPr>
              <a:xfrm>
                <a:off x="9065096" y="1925216"/>
                <a:ext cx="1368152" cy="13681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raphic 20">
                <a:extLst>
                  <a:ext uri="{FF2B5EF4-FFF2-40B4-BE49-F238E27FC236}">
                    <a16:creationId xmlns:a16="http://schemas.microsoft.com/office/drawing/2014/main" id="{CC17680F-1B62-EC4D-2CB6-2D044F759B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65096" y="1925216"/>
                <a:ext cx="1368152" cy="1368152"/>
              </a:xfrm>
              <a:prstGeom prst="rect">
                <a:avLst/>
              </a:prstGeom>
            </p:spPr>
          </p:pic>
        </p:grpSp>
        <p:grpSp>
          <p:nvGrpSpPr>
            <p:cNvPr id="22" name="Group 21">
              <a:extLst>
                <a:ext uri="{FF2B5EF4-FFF2-40B4-BE49-F238E27FC236}">
                  <a16:creationId xmlns:a16="http://schemas.microsoft.com/office/drawing/2014/main" id="{A2C6D972-B1A2-0CF9-F87E-3AB2C58F5AE2}"/>
                </a:ext>
              </a:extLst>
            </p:cNvPr>
            <p:cNvGrpSpPr>
              <a:grpSpLocks noChangeAspect="1"/>
            </p:cNvGrpSpPr>
            <p:nvPr/>
          </p:nvGrpSpPr>
          <p:grpSpPr>
            <a:xfrm>
              <a:off x="9794045" y="2455796"/>
              <a:ext cx="999728" cy="999728"/>
              <a:chOff x="9065096" y="1925216"/>
              <a:chExt cx="1368152" cy="1368152"/>
            </a:xfrm>
          </p:grpSpPr>
          <p:sp>
            <p:nvSpPr>
              <p:cNvPr id="23" name="Rectangle 22">
                <a:extLst>
                  <a:ext uri="{FF2B5EF4-FFF2-40B4-BE49-F238E27FC236}">
                    <a16:creationId xmlns:a16="http://schemas.microsoft.com/office/drawing/2014/main" id="{CBE8DA53-F638-BC81-3B53-C95B9745D62D}"/>
                  </a:ext>
                </a:extLst>
              </p:cNvPr>
              <p:cNvSpPr/>
              <p:nvPr/>
            </p:nvSpPr>
            <p:spPr>
              <a:xfrm>
                <a:off x="9065096" y="1925216"/>
                <a:ext cx="1368152" cy="13681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a:extLst>
                  <a:ext uri="{FF2B5EF4-FFF2-40B4-BE49-F238E27FC236}">
                    <a16:creationId xmlns:a16="http://schemas.microsoft.com/office/drawing/2014/main" id="{EFE8BD4D-0774-813F-1115-6E5967A8B0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65096" y="1925216"/>
                <a:ext cx="1368152" cy="1368152"/>
              </a:xfrm>
              <a:prstGeom prst="rect">
                <a:avLst/>
              </a:prstGeom>
            </p:spPr>
          </p:pic>
        </p:grpSp>
        <p:cxnSp>
          <p:nvCxnSpPr>
            <p:cNvPr id="26" name="Straight Arrow Connector 25">
              <a:extLst>
                <a:ext uri="{FF2B5EF4-FFF2-40B4-BE49-F238E27FC236}">
                  <a16:creationId xmlns:a16="http://schemas.microsoft.com/office/drawing/2014/main" id="{80C7933E-8455-66FA-C43A-39E1B7F2B9B7}"/>
                </a:ext>
              </a:extLst>
            </p:cNvPr>
            <p:cNvCxnSpPr/>
            <p:nvPr/>
          </p:nvCxnSpPr>
          <p:spPr>
            <a:xfrm>
              <a:off x="7185009" y="2790401"/>
              <a:ext cx="104298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B443AF5-9D99-2141-4BD9-171DC137ADC8}"/>
                </a:ext>
              </a:extLst>
            </p:cNvPr>
            <p:cNvSpPr txBox="1"/>
            <p:nvPr/>
          </p:nvSpPr>
          <p:spPr>
            <a:xfrm>
              <a:off x="6822705" y="2303617"/>
              <a:ext cx="2061155" cy="338554"/>
            </a:xfrm>
            <a:prstGeom prst="rect">
              <a:avLst/>
            </a:prstGeom>
            <a:solidFill>
              <a:srgbClr val="FFFFCC"/>
            </a:solidFill>
          </p:spPr>
          <p:txBody>
            <a:bodyPr wrap="square">
              <a:spAutoFit/>
            </a:bodyPr>
            <a:lstStyle/>
            <a:p>
              <a:r>
                <a:rPr lang="en-GB" sz="1600" b="1" i="1" dirty="0"/>
                <a:t>lgc.exe </a:t>
              </a:r>
              <a:r>
                <a:rPr lang="en-GB" sz="1600" i="1" dirty="0"/>
                <a:t>–</a:t>
              </a:r>
              <a:r>
                <a:rPr lang="en-GB" sz="1600" i="1" dirty="0" err="1"/>
                <a:t>i</a:t>
              </a:r>
              <a:r>
                <a:rPr lang="en-GB" sz="1600" i="1" dirty="0"/>
                <a:t> </a:t>
              </a:r>
              <a:r>
                <a:rPr lang="en-GB" sz="1600" i="1" dirty="0" err="1"/>
                <a:t>inputPath</a:t>
              </a:r>
              <a:endParaRPr lang="en-GB" sz="1600" dirty="0"/>
            </a:p>
          </p:txBody>
        </p:sp>
        <p:pic>
          <p:nvPicPr>
            <p:cNvPr id="36" name="Picture 35">
              <a:extLst>
                <a:ext uri="{FF2B5EF4-FFF2-40B4-BE49-F238E27FC236}">
                  <a16:creationId xmlns:a16="http://schemas.microsoft.com/office/drawing/2014/main" id="{BC4CA4D0-BED8-4C16-A6E1-DD54674C6CC6}"/>
                </a:ext>
              </a:extLst>
            </p:cNvPr>
            <p:cNvPicPr>
              <a:picLocks noChangeAspect="1"/>
            </p:cNvPicPr>
            <p:nvPr/>
          </p:nvPicPr>
          <p:blipFill>
            <a:blip r:embed="rId4"/>
            <a:stretch>
              <a:fillRect/>
            </a:stretch>
          </p:blipFill>
          <p:spPr>
            <a:xfrm>
              <a:off x="8917142" y="3883872"/>
              <a:ext cx="1995238" cy="1705368"/>
            </a:xfrm>
            <a:prstGeom prst="rect">
              <a:avLst/>
            </a:prstGeom>
          </p:spPr>
        </p:pic>
        <p:sp>
          <p:nvSpPr>
            <p:cNvPr id="44" name="TextBox 43">
              <a:extLst>
                <a:ext uri="{FF2B5EF4-FFF2-40B4-BE49-F238E27FC236}">
                  <a16:creationId xmlns:a16="http://schemas.microsoft.com/office/drawing/2014/main" id="{468B95ED-9C1D-EB19-6C29-EBC575B67AEB}"/>
                </a:ext>
              </a:extLst>
            </p:cNvPr>
            <p:cNvSpPr txBox="1"/>
            <p:nvPr/>
          </p:nvSpPr>
          <p:spPr>
            <a:xfrm>
              <a:off x="6788354" y="1985971"/>
              <a:ext cx="2128788" cy="276999"/>
            </a:xfrm>
            <a:prstGeom prst="rect">
              <a:avLst/>
            </a:prstGeom>
            <a:noFill/>
          </p:spPr>
          <p:txBody>
            <a:bodyPr wrap="none" lIns="0" tIns="0" rIns="0" bIns="0" rtlCol="0">
              <a:spAutoFit/>
            </a:bodyPr>
            <a:lstStyle/>
            <a:p>
              <a:pPr algn="l"/>
              <a:r>
                <a:rPr lang="fr-CH" dirty="0">
                  <a:solidFill>
                    <a:srgbClr val="2F2F2F"/>
                  </a:solidFill>
                </a:rPr>
                <a:t>Command line mode</a:t>
              </a:r>
            </a:p>
          </p:txBody>
        </p:sp>
      </p:gr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2" name="Picture 11" descr="A blue sign with white letters and plus symbols&#10;&#10;Description automatically generated">
            <a:extLst>
              <a:ext uri="{FF2B5EF4-FFF2-40B4-BE49-F238E27FC236}">
                <a16:creationId xmlns:a16="http://schemas.microsoft.com/office/drawing/2014/main" id="{B194BC74-969B-A98C-AE5C-E3ED8B014D8D}"/>
              </a:ext>
            </a:extLst>
          </p:cNvPr>
          <p:cNvPicPr>
            <a:picLocks noChangeAspect="1"/>
          </p:cNvPicPr>
          <p:nvPr/>
        </p:nvPicPr>
        <p:blipFill>
          <a:blip r:embed="rId5"/>
          <a:stretch>
            <a:fillRect/>
          </a:stretch>
        </p:blipFill>
        <p:spPr>
          <a:xfrm>
            <a:off x="5101229" y="2154399"/>
            <a:ext cx="1396156" cy="1396156"/>
          </a:xfrm>
          <a:prstGeom prst="rect">
            <a:avLst/>
          </a:prstGeom>
        </p:spPr>
      </p:pic>
      <p:pic>
        <p:nvPicPr>
          <p:cNvPr id="15" name="Graphic 14">
            <a:extLst>
              <a:ext uri="{FF2B5EF4-FFF2-40B4-BE49-F238E27FC236}">
                <a16:creationId xmlns:a16="http://schemas.microsoft.com/office/drawing/2014/main" id="{96C8B34F-CBB4-3C91-EA7E-0170DA04D2BC}"/>
              </a:ext>
            </a:extLst>
          </p:cNvPr>
          <p:cNvPicPr>
            <a:picLocks noChangeAspect="1"/>
          </p:cNvPicPr>
          <p:nvPr/>
        </p:nvPicPr>
        <p:blipFill>
          <a:blip r:embed="rId2">
            <a:extLst>
              <a:ext uri="{96DAC541-7B7A-43D3-8B79-37D633B846F1}">
                <asvg:svgBlip xmlns:asvg="http://schemas.microsoft.com/office/drawing/2016/SVG/main" r:embed="rId6"/>
              </a:ext>
            </a:extLst>
          </a:blip>
          <a:stretch>
            <a:fillRect/>
          </a:stretch>
        </p:blipFill>
        <p:spPr>
          <a:xfrm>
            <a:off x="1415480" y="2154399"/>
            <a:ext cx="1368152" cy="1368152"/>
          </a:xfrm>
          <a:prstGeom prst="rect">
            <a:avLst/>
          </a:prstGeom>
        </p:spPr>
      </p:pic>
      <p:sp>
        <p:nvSpPr>
          <p:cNvPr id="17" name="Content Placeholder 7">
            <a:extLst>
              <a:ext uri="{FF2B5EF4-FFF2-40B4-BE49-F238E27FC236}">
                <a16:creationId xmlns:a16="http://schemas.microsoft.com/office/drawing/2014/main" id="{A6A4A19B-C325-A2C3-80DB-248CD924899C}"/>
              </a:ext>
            </a:extLst>
          </p:cNvPr>
          <p:cNvSpPr>
            <a:spLocks noGrp="1"/>
          </p:cNvSpPr>
          <p:nvPr>
            <p:ph idx="1"/>
          </p:nvPr>
        </p:nvSpPr>
        <p:spPr>
          <a:xfrm>
            <a:off x="1415480" y="3550555"/>
            <a:ext cx="1368152" cy="252561"/>
          </a:xfrm>
        </p:spPr>
        <p:txBody>
          <a:bodyPr vert="horz" lIns="0" tIns="0" rIns="0" bIns="0" rtlCol="0">
            <a:noAutofit/>
          </a:bodyPr>
          <a:lstStyle/>
          <a:p>
            <a:pPr algn="ctr"/>
            <a:r>
              <a:rPr lang="en-GB" sz="1800" b="0" dirty="0"/>
              <a:t>Input file</a:t>
            </a:r>
          </a:p>
        </p:txBody>
      </p:sp>
      <p:cxnSp>
        <p:nvCxnSpPr>
          <p:cNvPr id="25" name="Straight Arrow Connector 24">
            <a:extLst>
              <a:ext uri="{FF2B5EF4-FFF2-40B4-BE49-F238E27FC236}">
                <a16:creationId xmlns:a16="http://schemas.microsoft.com/office/drawing/2014/main" id="{22CE4D90-245A-47CF-9EF1-E997EEF80F52}"/>
              </a:ext>
            </a:extLst>
          </p:cNvPr>
          <p:cNvCxnSpPr/>
          <p:nvPr/>
        </p:nvCxnSpPr>
        <p:spPr>
          <a:xfrm>
            <a:off x="3431704" y="2848109"/>
            <a:ext cx="104298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610020D2-7024-37A8-625B-F7391CE7F51E}"/>
              </a:ext>
            </a:extLst>
          </p:cNvPr>
          <p:cNvPicPr>
            <a:picLocks noChangeAspect="1"/>
          </p:cNvPicPr>
          <p:nvPr/>
        </p:nvPicPr>
        <p:blipFill>
          <a:blip r:embed="rId7"/>
          <a:stretch>
            <a:fillRect/>
          </a:stretch>
        </p:blipFill>
        <p:spPr>
          <a:xfrm>
            <a:off x="1415480" y="3939126"/>
            <a:ext cx="2247961" cy="1938146"/>
          </a:xfrm>
          <a:prstGeom prst="rect">
            <a:avLst/>
          </a:prstGeom>
        </p:spPr>
      </p:pic>
      <p:grpSp>
        <p:nvGrpSpPr>
          <p:cNvPr id="3" name="Group 2">
            <a:extLst>
              <a:ext uri="{FF2B5EF4-FFF2-40B4-BE49-F238E27FC236}">
                <a16:creationId xmlns:a16="http://schemas.microsoft.com/office/drawing/2014/main" id="{92520045-A185-2494-9050-C90EE3CA8D55}"/>
              </a:ext>
            </a:extLst>
          </p:cNvPr>
          <p:cNvGrpSpPr/>
          <p:nvPr/>
        </p:nvGrpSpPr>
        <p:grpSpPr>
          <a:xfrm>
            <a:off x="1341286" y="1065617"/>
            <a:ext cx="9992294" cy="5040368"/>
            <a:chOff x="1080457" y="1067966"/>
            <a:chExt cx="9992294" cy="5040368"/>
          </a:xfrm>
        </p:grpSpPr>
        <p:grpSp>
          <p:nvGrpSpPr>
            <p:cNvPr id="35" name="Group 34">
              <a:extLst>
                <a:ext uri="{FF2B5EF4-FFF2-40B4-BE49-F238E27FC236}">
                  <a16:creationId xmlns:a16="http://schemas.microsoft.com/office/drawing/2014/main" id="{3419F6E0-1150-A9E0-1F79-54EA3A991820}"/>
                </a:ext>
              </a:extLst>
            </p:cNvPr>
            <p:cNvGrpSpPr/>
            <p:nvPr/>
          </p:nvGrpSpPr>
          <p:grpSpPr>
            <a:xfrm>
              <a:off x="1080457" y="1067966"/>
              <a:ext cx="9272778" cy="898710"/>
              <a:chOff x="1080457" y="1067966"/>
              <a:chExt cx="9272778" cy="898710"/>
            </a:xfrm>
          </p:grpSpPr>
          <p:sp>
            <p:nvSpPr>
              <p:cNvPr id="33" name="Right Brace 32">
                <a:extLst>
                  <a:ext uri="{FF2B5EF4-FFF2-40B4-BE49-F238E27FC236}">
                    <a16:creationId xmlns:a16="http://schemas.microsoft.com/office/drawing/2014/main" id="{EAD664C5-6254-C449-0680-424BCC80757A}"/>
                  </a:ext>
                </a:extLst>
              </p:cNvPr>
              <p:cNvSpPr/>
              <p:nvPr/>
            </p:nvSpPr>
            <p:spPr>
              <a:xfrm rot="16200000">
                <a:off x="5541896" y="-2844662"/>
                <a:ext cx="349899" cy="9272778"/>
              </a:xfrm>
              <a:prstGeom prst="rightBrace">
                <a:avLst>
                  <a:gd name="adj1" fmla="val 8333"/>
                  <a:gd name="adj2" fmla="val 48247"/>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34" name="TextBox 33">
                <a:extLst>
                  <a:ext uri="{FF2B5EF4-FFF2-40B4-BE49-F238E27FC236}">
                    <a16:creationId xmlns:a16="http://schemas.microsoft.com/office/drawing/2014/main" id="{38C979FD-BF56-1AA0-D7B1-A57634834794}"/>
                  </a:ext>
                </a:extLst>
              </p:cNvPr>
              <p:cNvSpPr txBox="1"/>
              <p:nvPr/>
            </p:nvSpPr>
            <p:spPr>
              <a:xfrm>
                <a:off x="4363353" y="1067966"/>
                <a:ext cx="3128997" cy="523220"/>
              </a:xfrm>
              <a:prstGeom prst="rect">
                <a:avLst/>
              </a:prstGeom>
              <a:noFill/>
            </p:spPr>
            <p:txBody>
              <a:bodyPr wrap="none" lIns="0" tIns="0" rIns="0" bIns="0" rtlCol="0">
                <a:spAutoFit/>
              </a:bodyPr>
              <a:lstStyle/>
              <a:p>
                <a:pPr algn="ctr"/>
                <a:r>
                  <a:rPr lang="fr-CH" sz="2000" b="1" dirty="0" err="1">
                    <a:solidFill>
                      <a:schemeClr val="accent5"/>
                    </a:solidFill>
                  </a:rPr>
                  <a:t>SurveyPad</a:t>
                </a:r>
                <a:r>
                  <a:rPr lang="fr-CH" sz="2000" b="1" dirty="0">
                    <a:solidFill>
                      <a:schemeClr val="accent5"/>
                    </a:solidFill>
                  </a:rPr>
                  <a:t> Interface </a:t>
                </a:r>
              </a:p>
              <a:p>
                <a:pPr algn="ctr"/>
                <a:r>
                  <a:rPr lang="fr-CH" sz="1400" dirty="0">
                    <a:solidFill>
                      <a:schemeClr val="accent5"/>
                    </a:solidFill>
                  </a:rPr>
                  <a:t>(v1.0 official release on </a:t>
                </a:r>
                <a:r>
                  <a:rPr lang="fr-CH" sz="1400" dirty="0" err="1">
                    <a:solidFill>
                      <a:schemeClr val="accent5"/>
                    </a:solidFill>
                  </a:rPr>
                  <a:t>October</a:t>
                </a:r>
                <a:r>
                  <a:rPr lang="fr-CH" sz="1400" dirty="0">
                    <a:solidFill>
                      <a:schemeClr val="accent5"/>
                    </a:solidFill>
                  </a:rPr>
                  <a:t> 2023 ) </a:t>
                </a:r>
              </a:p>
            </p:txBody>
          </p:sp>
        </p:grpSp>
        <p:pic>
          <p:nvPicPr>
            <p:cNvPr id="32" name="Picture 31">
              <a:extLst>
                <a:ext uri="{FF2B5EF4-FFF2-40B4-BE49-F238E27FC236}">
                  <a16:creationId xmlns:a16="http://schemas.microsoft.com/office/drawing/2014/main" id="{7F5427B1-8823-9F32-E2EF-A8B2F25C12DC}"/>
                </a:ext>
              </a:extLst>
            </p:cNvPr>
            <p:cNvPicPr>
              <a:picLocks noChangeAspect="1"/>
            </p:cNvPicPr>
            <p:nvPr/>
          </p:nvPicPr>
          <p:blipFill>
            <a:blip r:embed="rId8"/>
            <a:stretch>
              <a:fillRect/>
            </a:stretch>
          </p:blipFill>
          <p:spPr>
            <a:xfrm>
              <a:off x="9358177" y="4079421"/>
              <a:ext cx="1714574" cy="202891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sp>
        <p:nvSpPr>
          <p:cNvPr id="2" name="Title 2">
            <a:extLst>
              <a:ext uri="{FF2B5EF4-FFF2-40B4-BE49-F238E27FC236}">
                <a16:creationId xmlns:a16="http://schemas.microsoft.com/office/drawing/2014/main" id="{12EA8678-4088-EA08-6C01-16DC91FB1877}"/>
              </a:ext>
            </a:extLst>
          </p:cNvPr>
          <p:cNvSpPr txBox="1">
            <a:spLocks/>
          </p:cNvSpPr>
          <p:nvPr/>
        </p:nvSpPr>
        <p:spPr>
          <a:xfrm>
            <a:off x="2865702" y="289724"/>
            <a:ext cx="664595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dirty="0" err="1"/>
              <a:t>Interacting</a:t>
            </a:r>
            <a:r>
              <a:rPr lang="fr-CH" dirty="0"/>
              <a:t> </a:t>
            </a:r>
            <a:r>
              <a:rPr lang="fr-CH" dirty="0" err="1"/>
              <a:t>with</a:t>
            </a:r>
            <a:r>
              <a:rPr lang="fr-CH" dirty="0"/>
              <a:t> LGC </a:t>
            </a:r>
            <a:r>
              <a:rPr lang="fr-CH" dirty="0" err="1"/>
              <a:t>today</a:t>
            </a:r>
            <a:endParaRPr lang="fr-CH" dirty="0"/>
          </a:p>
        </p:txBody>
      </p:sp>
      <p:grpSp>
        <p:nvGrpSpPr>
          <p:cNvPr id="45" name="Group 44">
            <a:extLst>
              <a:ext uri="{FF2B5EF4-FFF2-40B4-BE49-F238E27FC236}">
                <a16:creationId xmlns:a16="http://schemas.microsoft.com/office/drawing/2014/main" id="{D1CEAF70-F657-764F-B402-49E0516E3CBF}"/>
              </a:ext>
            </a:extLst>
          </p:cNvPr>
          <p:cNvGrpSpPr/>
          <p:nvPr/>
        </p:nvGrpSpPr>
        <p:grpSpPr>
          <a:xfrm>
            <a:off x="4909955" y="1947160"/>
            <a:ext cx="3479465" cy="4134532"/>
            <a:chOff x="4909955" y="1947160"/>
            <a:chExt cx="3479465" cy="4134532"/>
          </a:xfrm>
        </p:grpSpPr>
        <p:grpSp>
          <p:nvGrpSpPr>
            <p:cNvPr id="42" name="Group 41">
              <a:extLst>
                <a:ext uri="{FF2B5EF4-FFF2-40B4-BE49-F238E27FC236}">
                  <a16:creationId xmlns:a16="http://schemas.microsoft.com/office/drawing/2014/main" id="{78B7B4F5-83C5-EDA7-C2F8-B49D941B2213}"/>
                </a:ext>
              </a:extLst>
            </p:cNvPr>
            <p:cNvGrpSpPr/>
            <p:nvPr/>
          </p:nvGrpSpPr>
          <p:grpSpPr>
            <a:xfrm>
              <a:off x="4909955" y="1947160"/>
              <a:ext cx="3479465" cy="4134532"/>
              <a:chOff x="4909955" y="1947160"/>
              <a:chExt cx="3479465" cy="4134532"/>
            </a:xfrm>
          </p:grpSpPr>
          <p:grpSp>
            <p:nvGrpSpPr>
              <p:cNvPr id="13" name="Group 12">
                <a:extLst>
                  <a:ext uri="{FF2B5EF4-FFF2-40B4-BE49-F238E27FC236}">
                    <a16:creationId xmlns:a16="http://schemas.microsoft.com/office/drawing/2014/main" id="{A1B03648-815D-A194-B556-7EEBFBEF0425}"/>
                  </a:ext>
                </a:extLst>
              </p:cNvPr>
              <p:cNvGrpSpPr/>
              <p:nvPr/>
            </p:nvGrpSpPr>
            <p:grpSpPr>
              <a:xfrm>
                <a:off x="4909955" y="1947160"/>
                <a:ext cx="1724172" cy="2325468"/>
                <a:chOff x="4909955" y="1947160"/>
                <a:chExt cx="1724172" cy="2325468"/>
              </a:xfrm>
            </p:grpSpPr>
            <p:sp>
              <p:nvSpPr>
                <p:cNvPr id="7" name="Rectangle: Rounded Corners 6">
                  <a:extLst>
                    <a:ext uri="{FF2B5EF4-FFF2-40B4-BE49-F238E27FC236}">
                      <a16:creationId xmlns:a16="http://schemas.microsoft.com/office/drawing/2014/main" id="{10F9DCC2-3360-7450-A5B3-159C590B42DE}"/>
                    </a:ext>
                  </a:extLst>
                </p:cNvPr>
                <p:cNvSpPr/>
                <p:nvPr/>
              </p:nvSpPr>
              <p:spPr>
                <a:xfrm>
                  <a:off x="4909955" y="1947160"/>
                  <a:ext cx="1724172" cy="2325468"/>
                </a:xfrm>
                <a:prstGeom prst="roundRect">
                  <a:avLst/>
                </a:prstGeom>
                <a:solidFill>
                  <a:schemeClr val="accent3">
                    <a:lumMod val="75000"/>
                    <a:alpha val="14118"/>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1" name="TextBox 10">
                  <a:extLst>
                    <a:ext uri="{FF2B5EF4-FFF2-40B4-BE49-F238E27FC236}">
                      <a16:creationId xmlns:a16="http://schemas.microsoft.com/office/drawing/2014/main" id="{B5747CC7-A505-E386-19C7-332D5126744B}"/>
                    </a:ext>
                  </a:extLst>
                </p:cNvPr>
                <p:cNvSpPr txBox="1"/>
                <p:nvPr/>
              </p:nvSpPr>
              <p:spPr>
                <a:xfrm>
                  <a:off x="5489771" y="3699185"/>
                  <a:ext cx="597921" cy="430887"/>
                </a:xfrm>
                <a:prstGeom prst="rect">
                  <a:avLst/>
                </a:prstGeom>
                <a:noFill/>
              </p:spPr>
              <p:txBody>
                <a:bodyPr wrap="none" lIns="0" tIns="0" rIns="0" bIns="0" rtlCol="0">
                  <a:spAutoFit/>
                </a:bodyPr>
                <a:lstStyle/>
                <a:p>
                  <a:pPr algn="l"/>
                  <a:r>
                    <a:rPr lang="fr-CH" sz="2800" b="1" dirty="0">
                      <a:solidFill>
                        <a:srgbClr val="C00000"/>
                      </a:solidFill>
                    </a:rPr>
                    <a:t>API</a:t>
                  </a:r>
                  <a:endParaRPr lang="fr-CH" b="1" dirty="0">
                    <a:solidFill>
                      <a:srgbClr val="C00000"/>
                    </a:solidFill>
                  </a:endParaRPr>
                </a:p>
              </p:txBody>
            </p:sp>
          </p:grpSp>
          <p:cxnSp>
            <p:nvCxnSpPr>
              <p:cNvPr id="14" name="Straight Arrow Connector 13">
                <a:extLst>
                  <a:ext uri="{FF2B5EF4-FFF2-40B4-BE49-F238E27FC236}">
                    <a16:creationId xmlns:a16="http://schemas.microsoft.com/office/drawing/2014/main" id="{7E68160A-7F5A-BA27-827C-601A586322B3}"/>
                  </a:ext>
                </a:extLst>
              </p:cNvPr>
              <p:cNvCxnSpPr>
                <a:cxnSpLocks/>
              </p:cNvCxnSpPr>
              <p:nvPr/>
            </p:nvCxnSpPr>
            <p:spPr>
              <a:xfrm>
                <a:off x="5772041" y="4327106"/>
                <a:ext cx="0" cy="818900"/>
              </a:xfrm>
              <a:prstGeom prst="straightConnector1">
                <a:avLst/>
              </a:prstGeom>
              <a:ln w="762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B19CD417-3151-564E-41BC-03961B8A3535}"/>
                  </a:ext>
                </a:extLst>
              </p:cNvPr>
              <p:cNvSpPr/>
              <p:nvPr/>
            </p:nvSpPr>
            <p:spPr>
              <a:xfrm>
                <a:off x="4964487" y="5204907"/>
                <a:ext cx="1724172" cy="876785"/>
              </a:xfrm>
              <a:prstGeom prst="roundRect">
                <a:avLst/>
              </a:prstGeom>
              <a:solidFill>
                <a:schemeClr val="accent3">
                  <a:lumMod val="20000"/>
                  <a:lumOff val="80000"/>
                </a:schemeClr>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CH" sz="1400" b="1" dirty="0" err="1">
                    <a:solidFill>
                      <a:srgbClr val="C00000"/>
                    </a:solidFill>
                  </a:rPr>
                  <a:t>Other</a:t>
                </a:r>
                <a:r>
                  <a:rPr lang="fr-CH" sz="1400" b="1" dirty="0">
                    <a:solidFill>
                      <a:srgbClr val="C00000"/>
                    </a:solidFill>
                  </a:rPr>
                  <a:t> APP</a:t>
                </a:r>
              </a:p>
              <a:p>
                <a:pPr algn="ctr"/>
                <a:r>
                  <a:rPr lang="fr-CH" sz="1400" dirty="0">
                    <a:solidFill>
                      <a:srgbClr val="C00000"/>
                    </a:solidFill>
                  </a:rPr>
                  <a:t>(ex.: Monitoring)</a:t>
                </a:r>
              </a:p>
            </p:txBody>
          </p:sp>
          <p:sp>
            <p:nvSpPr>
              <p:cNvPr id="41" name="TextBox 40">
                <a:extLst>
                  <a:ext uri="{FF2B5EF4-FFF2-40B4-BE49-F238E27FC236}">
                    <a16:creationId xmlns:a16="http://schemas.microsoft.com/office/drawing/2014/main" id="{BEBF6168-F6B3-EF80-C7FF-F008F0AA3A25}"/>
                  </a:ext>
                </a:extLst>
              </p:cNvPr>
              <p:cNvSpPr txBox="1"/>
              <p:nvPr/>
            </p:nvSpPr>
            <p:spPr>
              <a:xfrm>
                <a:off x="6302310" y="4636349"/>
                <a:ext cx="2087110" cy="430887"/>
              </a:xfrm>
              <a:prstGeom prst="rect">
                <a:avLst/>
              </a:prstGeom>
              <a:solidFill>
                <a:srgbClr val="FFFFCC"/>
              </a:solidFill>
            </p:spPr>
            <p:txBody>
              <a:bodyPr wrap="none" lIns="0" tIns="0" rIns="0" bIns="0" rtlCol="0">
                <a:spAutoFit/>
              </a:bodyPr>
              <a:lstStyle/>
              <a:p>
                <a:pPr algn="l"/>
                <a:r>
                  <a:rPr lang="fr-CH" sz="700" i="1" dirty="0" err="1">
                    <a:solidFill>
                      <a:srgbClr val="303030"/>
                    </a:solidFill>
                  </a:rPr>
                  <a:t>myLGC.</a:t>
                </a:r>
                <a:r>
                  <a:rPr lang="fr-CH" sz="700" i="1" dirty="0" err="1">
                    <a:solidFill>
                      <a:schemeClr val="accent1">
                        <a:lumMod val="60000"/>
                        <a:lumOff val="40000"/>
                      </a:schemeClr>
                    </a:solidFill>
                  </a:rPr>
                  <a:t>updateMeas</a:t>
                </a:r>
                <a:r>
                  <a:rPr lang="fr-CH" sz="700" i="1" dirty="0">
                    <a:solidFill>
                      <a:srgbClr val="303030"/>
                    </a:solidFill>
                  </a:rPr>
                  <a:t>(id, </a:t>
                </a:r>
                <a:r>
                  <a:rPr lang="fr-CH" sz="700" i="1" dirty="0" err="1">
                    <a:solidFill>
                      <a:srgbClr val="303030"/>
                    </a:solidFill>
                  </a:rPr>
                  <a:t>new_measurement</a:t>
                </a:r>
                <a:r>
                  <a:rPr lang="fr-CH" sz="700" i="1" dirty="0">
                    <a:solidFill>
                      <a:srgbClr val="303030"/>
                    </a:solidFill>
                  </a:rPr>
                  <a:t>);</a:t>
                </a:r>
              </a:p>
              <a:p>
                <a:pPr algn="l"/>
                <a:r>
                  <a:rPr lang="fr-CH" sz="700" i="1" dirty="0" err="1">
                    <a:solidFill>
                      <a:srgbClr val="303030"/>
                    </a:solidFill>
                  </a:rPr>
                  <a:t>status</a:t>
                </a:r>
                <a:r>
                  <a:rPr lang="fr-CH" sz="700" i="1" dirty="0">
                    <a:solidFill>
                      <a:srgbClr val="303030"/>
                    </a:solidFill>
                  </a:rPr>
                  <a:t> = </a:t>
                </a:r>
                <a:r>
                  <a:rPr lang="fr-CH" sz="700" i="1" dirty="0" err="1">
                    <a:solidFill>
                      <a:srgbClr val="303030"/>
                    </a:solidFill>
                  </a:rPr>
                  <a:t>myLGC.</a:t>
                </a:r>
                <a:r>
                  <a:rPr lang="fr-CH" sz="700" i="1" dirty="0" err="1">
                    <a:solidFill>
                      <a:schemeClr val="accent1">
                        <a:lumMod val="60000"/>
                        <a:lumOff val="40000"/>
                      </a:schemeClr>
                    </a:solidFill>
                  </a:rPr>
                  <a:t>adjust</a:t>
                </a:r>
                <a:r>
                  <a:rPr lang="fr-CH" sz="700" i="1" dirty="0">
                    <a:solidFill>
                      <a:srgbClr val="303030"/>
                    </a:solidFill>
                  </a:rPr>
                  <a:t>();</a:t>
                </a:r>
              </a:p>
              <a:p>
                <a:pPr algn="l"/>
                <a:r>
                  <a:rPr lang="fr-CH" sz="700" i="1" dirty="0" err="1">
                    <a:solidFill>
                      <a:srgbClr val="303030"/>
                    </a:solidFill>
                  </a:rPr>
                  <a:t>myLGC.</a:t>
                </a:r>
                <a:r>
                  <a:rPr lang="fr-CH" sz="700" i="1" dirty="0" err="1">
                    <a:solidFill>
                      <a:schemeClr val="accent1">
                        <a:lumMod val="60000"/>
                        <a:lumOff val="40000"/>
                      </a:schemeClr>
                    </a:solidFill>
                  </a:rPr>
                  <a:t>getPointEstimatePrec</a:t>
                </a:r>
                <a:r>
                  <a:rPr lang="fr-CH" sz="700" i="1" dirty="0">
                    <a:solidFill>
                      <a:srgbClr val="303030"/>
                    </a:solidFill>
                  </a:rPr>
                  <a:t>(</a:t>
                </a:r>
                <a:r>
                  <a:rPr lang="fr-CH" sz="700" i="1" dirty="0" err="1">
                    <a:solidFill>
                      <a:srgbClr val="303030"/>
                    </a:solidFill>
                  </a:rPr>
                  <a:t>pointName</a:t>
                </a:r>
                <a:r>
                  <a:rPr lang="fr-CH" sz="700" i="1" dirty="0">
                    <a:solidFill>
                      <a:srgbClr val="303030"/>
                    </a:solidFill>
                  </a:rPr>
                  <a:t>, "ROOT");</a:t>
                </a:r>
              </a:p>
              <a:p>
                <a:pPr algn="l"/>
                <a:r>
                  <a:rPr lang="fr-CH" sz="700" i="1" dirty="0">
                    <a:solidFill>
                      <a:srgbClr val="303030"/>
                    </a:solidFill>
                  </a:rPr>
                  <a:t>myLGC.</a:t>
                </a:r>
                <a:r>
                  <a:rPr lang="fr-CH" sz="700" i="1" dirty="0">
                    <a:solidFill>
                      <a:schemeClr val="accent1">
                        <a:lumMod val="60000"/>
                        <a:lumOff val="40000"/>
                      </a:schemeClr>
                    </a:solidFill>
                  </a:rPr>
                  <a:t>getSigma0</a:t>
                </a:r>
                <a:r>
                  <a:rPr lang="fr-CH" sz="700" i="1" dirty="0">
                    <a:solidFill>
                      <a:srgbClr val="303030"/>
                    </a:solidFill>
                  </a:rPr>
                  <a:t>();</a:t>
                </a:r>
              </a:p>
            </p:txBody>
          </p:sp>
        </p:grpSp>
        <p:sp>
          <p:nvSpPr>
            <p:cNvPr id="43" name="TextBox 42">
              <a:extLst>
                <a:ext uri="{FF2B5EF4-FFF2-40B4-BE49-F238E27FC236}">
                  <a16:creationId xmlns:a16="http://schemas.microsoft.com/office/drawing/2014/main" id="{EF35DE0C-FF05-3748-B824-1318CAE6A2A8}"/>
                </a:ext>
              </a:extLst>
            </p:cNvPr>
            <p:cNvSpPr txBox="1"/>
            <p:nvPr/>
          </p:nvSpPr>
          <p:spPr>
            <a:xfrm>
              <a:off x="6282384" y="4346604"/>
              <a:ext cx="1423467" cy="276999"/>
            </a:xfrm>
            <a:prstGeom prst="rect">
              <a:avLst/>
            </a:prstGeom>
            <a:noFill/>
          </p:spPr>
          <p:txBody>
            <a:bodyPr wrap="none" lIns="0" tIns="0" rIns="0" bIns="0" rtlCol="0">
              <a:spAutoFit/>
            </a:bodyPr>
            <a:lstStyle/>
            <a:p>
              <a:pPr algn="l"/>
              <a:r>
                <a:rPr lang="fr-CH" dirty="0" err="1">
                  <a:solidFill>
                    <a:srgbClr val="2F2F2F"/>
                  </a:solidFill>
                </a:rPr>
                <a:t>Fileless</a:t>
              </a:r>
              <a:r>
                <a:rPr lang="fr-CH" dirty="0">
                  <a:solidFill>
                    <a:srgbClr val="2F2F2F"/>
                  </a:solidFill>
                </a:rPr>
                <a:t> mode</a:t>
              </a:r>
            </a:p>
          </p:txBody>
        </p:sp>
      </p:grpSp>
      <p:sp>
        <p:nvSpPr>
          <p:cNvPr id="16" name="Footer Placeholder 11">
            <a:extLst>
              <a:ext uri="{FF2B5EF4-FFF2-40B4-BE49-F238E27FC236}">
                <a16:creationId xmlns:a16="http://schemas.microsoft.com/office/drawing/2014/main" id="{B53293EF-6206-9494-100F-8A4B693A39C8}"/>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29" name="Picture 6">
            <a:extLst>
              <a:ext uri="{FF2B5EF4-FFF2-40B4-BE49-F238E27FC236}">
                <a16:creationId xmlns:a16="http://schemas.microsoft.com/office/drawing/2014/main" id="{8E9AD792-1BC7-7C12-2774-50DDD9157701}"/>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 name="Straight Connector 29">
            <a:extLst>
              <a:ext uri="{FF2B5EF4-FFF2-40B4-BE49-F238E27FC236}">
                <a16:creationId xmlns:a16="http://schemas.microsoft.com/office/drawing/2014/main" id="{B1EBBE75-6DBD-E7FD-35A8-934EB91DC4A4}"/>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59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1077524" y="1769564"/>
            <a:ext cx="10256736" cy="3543151"/>
            <a:chOff x="719060" y="4103744"/>
            <a:chExt cx="9738590" cy="3233107"/>
          </a:xfrm>
        </p:grpSpPr>
        <p:sp>
          <p:nvSpPr>
            <p:cNvPr id="32" name="Rectangle 31"/>
            <p:cNvSpPr/>
            <p:nvPr/>
          </p:nvSpPr>
          <p:spPr>
            <a:xfrm>
              <a:off x="719060" y="4103744"/>
              <a:ext cx="9738590" cy="758280"/>
            </a:xfrm>
            <a:prstGeom prst="rect">
              <a:avLst/>
            </a:prstGeom>
          </p:spPr>
          <p:txBody>
            <a:bodyPr wrap="square">
              <a:spAutoFit/>
            </a:bodyPr>
            <a:lstStyle/>
            <a:p>
              <a:r>
                <a:rPr lang="en-GB" altLang="fr-FR" sz="2400" b="1" dirty="0">
                  <a:latin typeface="Corbel" panose="020B0503020204020204" pitchFamily="34" charset="0"/>
                </a:rPr>
                <a:t>Software has been adapted to monitoring system needs (ex.: FRAS Project)</a:t>
              </a:r>
            </a:p>
            <a:p>
              <a:r>
                <a:rPr lang="en-GB" altLang="fr-FR" sz="2400" b="1" dirty="0">
                  <a:latin typeface="Corbel" panose="020B0503020204020204" pitchFamily="34" charset="0"/>
                </a:rPr>
                <a:t>	</a:t>
              </a:r>
              <a:endParaRPr lang="en-GB" altLang="fr-FR" sz="2400" dirty="0">
                <a:latin typeface="Corbel" panose="020B0503020204020204" pitchFamily="34" charset="0"/>
              </a:endParaRPr>
            </a:p>
          </p:txBody>
        </p:sp>
        <p:pic>
          <p:nvPicPr>
            <p:cNvPr id="35" name="Picture 34"/>
            <p:cNvPicPr>
              <a:picLocks noChangeAspect="1"/>
            </p:cNvPicPr>
            <p:nvPr/>
          </p:nvPicPr>
          <p:blipFill>
            <a:blip r:embed="rId4"/>
            <a:stretch>
              <a:fillRect/>
            </a:stretch>
          </p:blipFill>
          <p:spPr>
            <a:xfrm>
              <a:off x="719060" y="4708806"/>
              <a:ext cx="4956025" cy="2628045"/>
            </a:xfrm>
            <a:prstGeom prst="rect">
              <a:avLst/>
            </a:prstGeom>
          </p:spPr>
        </p:pic>
      </p:grpSp>
      <p:sp>
        <p:nvSpPr>
          <p:cNvPr id="37"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16</a:t>
            </a:fld>
            <a:endParaRPr lang="en-US" dirty="0"/>
          </a:p>
        </p:txBody>
      </p:sp>
      <p:sp>
        <p:nvSpPr>
          <p:cNvPr id="28" name="Title 1"/>
          <p:cNvSpPr>
            <a:spLocks noGrp="1"/>
          </p:cNvSpPr>
          <p:nvPr>
            <p:ph type="title"/>
          </p:nvPr>
        </p:nvSpPr>
        <p:spPr>
          <a:xfrm>
            <a:off x="2132124" y="424620"/>
            <a:ext cx="9075560" cy="988676"/>
          </a:xfrm>
        </p:spPr>
        <p:txBody>
          <a:bodyPr/>
          <a:lstStyle/>
          <a:p>
            <a:r>
              <a:rPr lang="en-GB" dirty="0"/>
              <a:t>LGC Software and Monitoring Systems</a:t>
            </a:r>
          </a:p>
        </p:txBody>
      </p:sp>
      <p:sp>
        <p:nvSpPr>
          <p:cNvPr id="6" name="Rectangle 5">
            <a:extLst>
              <a:ext uri="{FF2B5EF4-FFF2-40B4-BE49-F238E27FC236}">
                <a16:creationId xmlns:a16="http://schemas.microsoft.com/office/drawing/2014/main" id="{B5C48E79-9F0A-F7BB-0947-1F3ECC2B3B5B}"/>
              </a:ext>
            </a:extLst>
          </p:cNvPr>
          <p:cNvSpPr/>
          <p:nvPr/>
        </p:nvSpPr>
        <p:spPr>
          <a:xfrm>
            <a:off x="6741376" y="2951384"/>
            <a:ext cx="3300904" cy="461665"/>
          </a:xfrm>
          <a:prstGeom prst="rect">
            <a:avLst/>
          </a:prstGeom>
        </p:spPr>
        <p:txBody>
          <a:bodyPr wrap="none">
            <a:spAutoFit/>
          </a:bodyPr>
          <a:lstStyle/>
          <a:p>
            <a:pPr marL="800100" lvl="1" indent="-342900">
              <a:buFont typeface="Arial" panose="020B0604020202020204" pitchFamily="34" charset="0"/>
              <a:buChar char="•"/>
            </a:pPr>
            <a:r>
              <a:rPr lang="en-GB" altLang="fr-FR" sz="2400" dirty="0">
                <a:latin typeface="Corbel" panose="020B0503020204020204" pitchFamily="34" charset="0"/>
              </a:rPr>
              <a:t>Calculation </a:t>
            </a:r>
            <a:r>
              <a:rPr lang="en-GB" altLang="fr-FR" sz="2400" b="1" dirty="0">
                <a:latin typeface="Corbel" panose="020B0503020204020204" pitchFamily="34" charset="0"/>
              </a:rPr>
              <a:t>speed</a:t>
            </a:r>
            <a:r>
              <a:rPr lang="en-GB" altLang="fr-FR" sz="2400" dirty="0">
                <a:latin typeface="Corbel" panose="020B0503020204020204" pitchFamily="34" charset="0"/>
              </a:rPr>
              <a:t> </a:t>
            </a:r>
          </a:p>
        </p:txBody>
      </p:sp>
      <p:sp>
        <p:nvSpPr>
          <p:cNvPr id="12" name="Rectangle 11">
            <a:extLst>
              <a:ext uri="{FF2B5EF4-FFF2-40B4-BE49-F238E27FC236}">
                <a16:creationId xmlns:a16="http://schemas.microsoft.com/office/drawing/2014/main" id="{E774E095-E79F-5D89-CCEB-76991E53AA5C}"/>
              </a:ext>
            </a:extLst>
          </p:cNvPr>
          <p:cNvSpPr/>
          <p:nvPr/>
        </p:nvSpPr>
        <p:spPr>
          <a:xfrm>
            <a:off x="6390376" y="3522991"/>
            <a:ext cx="5558316" cy="461665"/>
          </a:xfrm>
          <a:prstGeom prst="rect">
            <a:avLst/>
          </a:prstGeom>
        </p:spPr>
        <p:txBody>
          <a:bodyPr wrap="none">
            <a:spAutoFit/>
          </a:bodyPr>
          <a:lstStyle/>
          <a:p>
            <a:pPr marL="800100" lvl="1" indent="-342900">
              <a:buFont typeface="Arial" panose="020B0604020202020204" pitchFamily="34" charset="0"/>
              <a:buChar char="•"/>
            </a:pPr>
            <a:r>
              <a:rPr lang="en-GB" altLang="fr-FR" sz="2400" b="1" dirty="0">
                <a:latin typeface="Corbel" panose="020B0503020204020204" pitchFamily="34" charset="0"/>
              </a:rPr>
              <a:t>Robustness</a:t>
            </a:r>
            <a:r>
              <a:rPr lang="en-GB" altLang="fr-FR" sz="2400" dirty="0">
                <a:latin typeface="Corbel" panose="020B0503020204020204" pitchFamily="34" charset="0"/>
              </a:rPr>
              <a:t>: data consistency check</a:t>
            </a:r>
          </a:p>
        </p:txBody>
      </p:sp>
      <p:sp>
        <p:nvSpPr>
          <p:cNvPr id="17" name="Rectangle 16">
            <a:extLst>
              <a:ext uri="{FF2B5EF4-FFF2-40B4-BE49-F238E27FC236}">
                <a16:creationId xmlns:a16="http://schemas.microsoft.com/office/drawing/2014/main" id="{E6F05EDA-C89F-48AB-1D57-3078AEADD7FD}"/>
              </a:ext>
            </a:extLst>
          </p:cNvPr>
          <p:cNvSpPr/>
          <p:nvPr/>
        </p:nvSpPr>
        <p:spPr>
          <a:xfrm>
            <a:off x="5813377" y="4643636"/>
            <a:ext cx="5437707" cy="461665"/>
          </a:xfrm>
          <a:prstGeom prst="rect">
            <a:avLst/>
          </a:prstGeom>
        </p:spPr>
        <p:txBody>
          <a:bodyPr wrap="none">
            <a:spAutoFit/>
          </a:bodyPr>
          <a:lstStyle/>
          <a:p>
            <a:pPr marL="800100" lvl="1" indent="-342900">
              <a:buFont typeface="Arial" panose="020B0604020202020204" pitchFamily="34" charset="0"/>
              <a:buChar char="•"/>
            </a:pPr>
            <a:r>
              <a:rPr lang="en-GB" altLang="fr-FR" sz="2400" b="1" dirty="0">
                <a:latin typeface="Corbel" panose="020B0503020204020204" pitchFamily="34" charset="0"/>
              </a:rPr>
              <a:t>Library</a:t>
            </a:r>
            <a:r>
              <a:rPr lang="en-GB" altLang="fr-FR" sz="2400" dirty="0">
                <a:latin typeface="Corbel" panose="020B0503020204020204" pitchFamily="34" charset="0"/>
              </a:rPr>
              <a:t> (API) with public methods</a:t>
            </a:r>
          </a:p>
        </p:txBody>
      </p:sp>
      <p:sp>
        <p:nvSpPr>
          <p:cNvPr id="20" name="Rectangle 19">
            <a:extLst>
              <a:ext uri="{FF2B5EF4-FFF2-40B4-BE49-F238E27FC236}">
                <a16:creationId xmlns:a16="http://schemas.microsoft.com/office/drawing/2014/main" id="{39B2AECC-1682-D0B0-F980-C04EC7E48F4A}"/>
              </a:ext>
            </a:extLst>
          </p:cNvPr>
          <p:cNvSpPr/>
          <p:nvPr/>
        </p:nvSpPr>
        <p:spPr>
          <a:xfrm>
            <a:off x="6133895" y="4073583"/>
            <a:ext cx="5814797" cy="461665"/>
          </a:xfrm>
          <a:prstGeom prst="rect">
            <a:avLst/>
          </a:prstGeom>
        </p:spPr>
        <p:txBody>
          <a:bodyPr wrap="none">
            <a:spAutoFit/>
          </a:bodyPr>
          <a:lstStyle/>
          <a:p>
            <a:pPr marL="800100" lvl="1" indent="-342900">
              <a:buFont typeface="Arial" panose="020B0604020202020204" pitchFamily="34" charset="0"/>
              <a:buChar char="•"/>
            </a:pPr>
            <a:r>
              <a:rPr lang="en-GB" altLang="fr-FR" sz="2400" b="1" dirty="0">
                <a:latin typeface="Corbel" panose="020B0503020204020204" pitchFamily="34" charset="0"/>
              </a:rPr>
              <a:t>Structured output </a:t>
            </a:r>
            <a:r>
              <a:rPr lang="en-GB" altLang="fr-FR" sz="2400" dirty="0">
                <a:latin typeface="Corbel" panose="020B0503020204020204" pitchFamily="34" charset="0"/>
              </a:rPr>
              <a:t>data (serialization)</a:t>
            </a:r>
          </a:p>
        </p:txBody>
      </p:sp>
      <p:sp>
        <p:nvSpPr>
          <p:cNvPr id="2" name="Footer Placeholder 11">
            <a:extLst>
              <a:ext uri="{FF2B5EF4-FFF2-40B4-BE49-F238E27FC236}">
                <a16:creationId xmlns:a16="http://schemas.microsoft.com/office/drawing/2014/main" id="{C534516B-8E22-62A2-347E-8E9A46EA2249}"/>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3251040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AutoShape 2" descr="Pourquoi l'open source est-il omniprésent en IA ? | Projet AJC | ACT Project">
            <a:extLst>
              <a:ext uri="{FF2B5EF4-FFF2-40B4-BE49-F238E27FC236}">
                <a16:creationId xmlns:a16="http://schemas.microsoft.com/office/drawing/2014/main" id="{A1669EA2-59DC-7DA2-BF4F-005AE047C4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H"/>
          </a:p>
        </p:txBody>
      </p:sp>
      <p:pic>
        <p:nvPicPr>
          <p:cNvPr id="3" name="Picture 2" descr="A black background with a black square&#10;&#10;Description automatically generated with medium confidence">
            <a:extLst>
              <a:ext uri="{FF2B5EF4-FFF2-40B4-BE49-F238E27FC236}">
                <a16:creationId xmlns:a16="http://schemas.microsoft.com/office/drawing/2014/main" id="{934E69BD-648C-C46B-F22B-61605F01CFF3}"/>
              </a:ext>
            </a:extLst>
          </p:cNvPr>
          <p:cNvPicPr>
            <a:picLocks noChangeAspect="1"/>
          </p:cNvPicPr>
          <p:nvPr/>
        </p:nvPicPr>
        <p:blipFill>
          <a:blip r:embed="rId2">
            <a:duotone>
              <a:schemeClr val="accent1">
                <a:shade val="45000"/>
                <a:satMod val="135000"/>
              </a:schemeClr>
              <a:prstClr val="white"/>
            </a:duotone>
            <a:alphaModFix amt="35000"/>
          </a:blip>
          <a:stretch>
            <a:fillRect/>
          </a:stretch>
        </p:blipFill>
        <p:spPr>
          <a:xfrm>
            <a:off x="1227172" y="2455884"/>
            <a:ext cx="3065239" cy="3065239"/>
          </a:xfrm>
          <a:prstGeom prst="rect">
            <a:avLst/>
          </a:prstGeom>
        </p:spPr>
      </p:pic>
      <p:pic>
        <p:nvPicPr>
          <p:cNvPr id="8" name="Picture 7">
            <a:extLst>
              <a:ext uri="{FF2B5EF4-FFF2-40B4-BE49-F238E27FC236}">
                <a16:creationId xmlns:a16="http://schemas.microsoft.com/office/drawing/2014/main" id="{8F94D188-3900-8FE3-D572-6DBFB296710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99133" y="764704"/>
            <a:ext cx="7158864" cy="4921720"/>
          </a:xfrm>
          <a:prstGeom prst="rect">
            <a:avLst/>
          </a:prstGeom>
        </p:spPr>
      </p:pic>
      <p:sp>
        <p:nvSpPr>
          <p:cNvPr id="9" name="Title 8">
            <a:extLst>
              <a:ext uri="{FF2B5EF4-FFF2-40B4-BE49-F238E27FC236}">
                <a16:creationId xmlns:a16="http://schemas.microsoft.com/office/drawing/2014/main" id="{FF665402-7A41-DC24-F119-2FAE04B4A305}"/>
              </a:ext>
            </a:extLst>
          </p:cNvPr>
          <p:cNvSpPr>
            <a:spLocks noGrp="1"/>
          </p:cNvSpPr>
          <p:nvPr>
            <p:ph type="title"/>
          </p:nvPr>
        </p:nvSpPr>
        <p:spPr>
          <a:xfrm>
            <a:off x="2833947" y="271135"/>
            <a:ext cx="6824403" cy="1065742"/>
          </a:xfrm>
        </p:spPr>
        <p:txBody>
          <a:bodyPr/>
          <a:lstStyle/>
          <a:p>
            <a:r>
              <a:rPr lang="fr-CH" dirty="0"/>
              <a:t>LGC and the </a:t>
            </a:r>
            <a:r>
              <a:rPr lang="fr-CH" dirty="0" err="1"/>
              <a:t>outside</a:t>
            </a:r>
            <a:r>
              <a:rPr lang="fr-CH" dirty="0"/>
              <a:t> world…</a:t>
            </a:r>
          </a:p>
        </p:txBody>
      </p:sp>
      <p:sp>
        <p:nvSpPr>
          <p:cNvPr id="2" name="Footer Placeholder 11">
            <a:extLst>
              <a:ext uri="{FF2B5EF4-FFF2-40B4-BE49-F238E27FC236}">
                <a16:creationId xmlns:a16="http://schemas.microsoft.com/office/drawing/2014/main" id="{7DF77420-1211-E26C-8FB5-A1614313D08B}"/>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10" name="Picture 6">
            <a:extLst>
              <a:ext uri="{FF2B5EF4-FFF2-40B4-BE49-F238E27FC236}">
                <a16:creationId xmlns:a16="http://schemas.microsoft.com/office/drawing/2014/main" id="{0FBDDCD6-66BD-340F-022A-E6076E66E31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a:extLst>
              <a:ext uri="{FF2B5EF4-FFF2-40B4-BE49-F238E27FC236}">
                <a16:creationId xmlns:a16="http://schemas.microsoft.com/office/drawing/2014/main" id="{E87C38B0-B33F-F26D-9D8A-452F3EF9E9D3}"/>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53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2" name="Content Placeholder 7">
            <a:extLst>
              <a:ext uri="{FF2B5EF4-FFF2-40B4-BE49-F238E27FC236}">
                <a16:creationId xmlns:a16="http://schemas.microsoft.com/office/drawing/2014/main" id="{5EA2F10D-E0F6-61F0-541E-408FC06934DB}"/>
              </a:ext>
            </a:extLst>
          </p:cNvPr>
          <p:cNvSpPr txBox="1">
            <a:spLocks/>
          </p:cNvSpPr>
          <p:nvPr/>
        </p:nvSpPr>
        <p:spPr>
          <a:xfrm>
            <a:off x="767408" y="1761011"/>
            <a:ext cx="11196934" cy="43924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666900" lvl="1" indent="-342900">
              <a:buFont typeface="Arial" panose="020B0604020202020204" pitchFamily="34" charset="0"/>
              <a:buChar char="•"/>
            </a:pPr>
            <a:r>
              <a:rPr lang="en-GB" sz="2400" dirty="0">
                <a:sym typeface="Wingdings" panose="05000000000000000000" pitchFamily="2" charset="2"/>
              </a:rPr>
              <a:t>Allow other particle physics institutes and academic partners to use and contribute to it.</a:t>
            </a:r>
          </a:p>
          <a:p>
            <a:pPr marL="666900" lvl="1" indent="-342900">
              <a:buFont typeface="Arial" panose="020B0604020202020204" pitchFamily="34" charset="0"/>
              <a:buChar char="•"/>
            </a:pPr>
            <a:endParaRPr lang="en-GB" sz="1000" dirty="0">
              <a:sym typeface="Wingdings" panose="05000000000000000000" pitchFamily="2" charset="2"/>
            </a:endParaRPr>
          </a:p>
          <a:p>
            <a:pPr marL="666900" lvl="1" indent="-342900">
              <a:buFont typeface="Arial" panose="020B0604020202020204" pitchFamily="34" charset="0"/>
              <a:buChar char="•"/>
            </a:pPr>
            <a:r>
              <a:rPr lang="en-GB" sz="2400" dirty="0">
                <a:sym typeface="Wingdings" panose="05000000000000000000" pitchFamily="2" charset="2"/>
              </a:rPr>
              <a:t>Potentially have a bigger LGC community to get contributions, code review, bug reporting, improvement ideas, etc. → </a:t>
            </a:r>
            <a:r>
              <a:rPr lang="en-GB" sz="2400" b="1" dirty="0">
                <a:solidFill>
                  <a:srgbClr val="0070C0"/>
                </a:solidFill>
                <a:sym typeface="Wingdings" panose="05000000000000000000" pitchFamily="2" charset="2"/>
              </a:rPr>
              <a:t>more use cases and mutual aids</a:t>
            </a:r>
            <a:r>
              <a:rPr lang="en-GB" sz="2400" dirty="0">
                <a:solidFill>
                  <a:srgbClr val="0070C0"/>
                </a:solidFill>
                <a:sym typeface="Wingdings" panose="05000000000000000000" pitchFamily="2" charset="2"/>
              </a:rPr>
              <a:t>!</a:t>
            </a:r>
          </a:p>
          <a:p>
            <a:pPr marL="666900" lvl="1" indent="-342900">
              <a:buFont typeface="Arial" panose="020B0604020202020204" pitchFamily="34" charset="0"/>
              <a:buChar char="•"/>
            </a:pPr>
            <a:endParaRPr lang="en-GB" sz="1000" dirty="0">
              <a:solidFill>
                <a:srgbClr val="0070C0"/>
              </a:solidFill>
              <a:sym typeface="Wingdings" panose="05000000000000000000" pitchFamily="2" charset="2"/>
            </a:endParaRPr>
          </a:p>
          <a:p>
            <a:pPr marL="666900" lvl="1" indent="-342900">
              <a:buFont typeface="Arial" panose="020B0604020202020204" pitchFamily="34" charset="0"/>
              <a:buChar char="•"/>
            </a:pPr>
            <a:r>
              <a:rPr lang="en-GB" sz="2400" dirty="0">
                <a:sym typeface="Wingdings" panose="05000000000000000000" pitchFamily="2" charset="2"/>
              </a:rPr>
              <a:t>Contribute to develop an ecosystem of </a:t>
            </a:r>
            <a:r>
              <a:rPr lang="en-GB" sz="2400" b="1" dirty="0">
                <a:solidFill>
                  <a:srgbClr val="0070C0"/>
                </a:solidFill>
                <a:sym typeface="Wingdings" panose="05000000000000000000" pitchFamily="2" charset="2"/>
              </a:rPr>
              <a:t>post- and pre-processing tools </a:t>
            </a:r>
            <a:r>
              <a:rPr lang="en-GB" sz="2400" dirty="0">
                <a:sym typeface="Wingdings" panose="05000000000000000000" pitchFamily="2" charset="2"/>
              </a:rPr>
              <a:t>(ex.: Python scripts) shareable within the community.</a:t>
            </a:r>
          </a:p>
          <a:p>
            <a:pPr marL="666900" lvl="1" indent="-342900">
              <a:buFont typeface="Arial" panose="020B0604020202020204" pitchFamily="34" charset="0"/>
              <a:buChar char="•"/>
            </a:pPr>
            <a:endParaRPr lang="en-GB" sz="1000" dirty="0">
              <a:sym typeface="Wingdings" panose="05000000000000000000" pitchFamily="2" charset="2"/>
            </a:endParaRPr>
          </a:p>
          <a:p>
            <a:pPr marL="666900" lvl="1" indent="-342900">
              <a:buFont typeface="Arial" panose="020B0604020202020204" pitchFamily="34" charset="0"/>
              <a:buChar char="•"/>
            </a:pPr>
            <a:r>
              <a:rPr lang="en-GB" sz="2400" dirty="0">
                <a:sym typeface="Wingdings" panose="05000000000000000000" pitchFamily="2" charset="2"/>
              </a:rPr>
              <a:t>Overall increase </a:t>
            </a:r>
            <a:r>
              <a:rPr lang="en-GB" sz="2400" b="1" dirty="0">
                <a:solidFill>
                  <a:srgbClr val="0070C0"/>
                </a:solidFill>
                <a:sym typeface="Wingdings" panose="05000000000000000000" pitchFamily="2" charset="2"/>
              </a:rPr>
              <a:t>LGC quality and transparency</a:t>
            </a:r>
          </a:p>
          <a:p>
            <a:endParaRPr lang="fr-CH" dirty="0"/>
          </a:p>
        </p:txBody>
      </p:sp>
      <p:sp>
        <p:nvSpPr>
          <p:cNvPr id="9" name="Title 7">
            <a:extLst>
              <a:ext uri="{FF2B5EF4-FFF2-40B4-BE49-F238E27FC236}">
                <a16:creationId xmlns:a16="http://schemas.microsoft.com/office/drawing/2014/main" id="{FF670BD4-44DE-B9A5-A1C5-42C6E3CAEB81}"/>
              </a:ext>
            </a:extLst>
          </p:cNvPr>
          <p:cNvSpPr>
            <a:spLocks noGrp="1"/>
          </p:cNvSpPr>
          <p:nvPr>
            <p:ph type="title"/>
          </p:nvPr>
        </p:nvSpPr>
        <p:spPr>
          <a:xfrm>
            <a:off x="2152599" y="419042"/>
            <a:ext cx="8185720" cy="1065742"/>
          </a:xfrm>
        </p:spPr>
        <p:txBody>
          <a:bodyPr/>
          <a:lstStyle/>
          <a:p>
            <a:r>
              <a:rPr lang="en-GB" dirty="0"/>
              <a:t>LGC Open Source: main motivations</a:t>
            </a:r>
          </a:p>
        </p:txBody>
      </p:sp>
      <p:sp>
        <p:nvSpPr>
          <p:cNvPr id="3" name="Footer Placeholder 11">
            <a:extLst>
              <a:ext uri="{FF2B5EF4-FFF2-40B4-BE49-F238E27FC236}">
                <a16:creationId xmlns:a16="http://schemas.microsoft.com/office/drawing/2014/main" id="{B0C5FC89-C630-F37D-5D77-A44A94EA30A2}"/>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7" name="Picture 6">
            <a:extLst>
              <a:ext uri="{FF2B5EF4-FFF2-40B4-BE49-F238E27FC236}">
                <a16:creationId xmlns:a16="http://schemas.microsoft.com/office/drawing/2014/main" id="{46ABE39B-1768-8C84-852E-A74D6443648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516C7A0D-A405-00E0-DEBA-FFFF589D89E9}"/>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9" descr="A green circle with a hole in the middle&#10;&#10;Description automatically generated">
            <a:extLst>
              <a:ext uri="{FF2B5EF4-FFF2-40B4-BE49-F238E27FC236}">
                <a16:creationId xmlns:a16="http://schemas.microsoft.com/office/drawing/2014/main" id="{5B82DC77-1C43-0784-294C-CAAAF5D37D37}"/>
              </a:ext>
            </a:extLst>
          </p:cNvPr>
          <p:cNvPicPr>
            <a:picLocks noChangeAspect="1"/>
          </p:cNvPicPr>
          <p:nvPr/>
        </p:nvPicPr>
        <p:blipFill>
          <a:blip r:embed="rId3"/>
          <a:stretch>
            <a:fillRect/>
          </a:stretch>
        </p:blipFill>
        <p:spPr>
          <a:xfrm>
            <a:off x="10318852" y="495207"/>
            <a:ext cx="788694" cy="764480"/>
          </a:xfrm>
          <a:prstGeom prst="rect">
            <a:avLst/>
          </a:prstGeom>
        </p:spPr>
      </p:pic>
    </p:spTree>
    <p:extLst>
      <p:ext uri="{BB962C8B-B14F-4D97-AF65-F5344CB8AC3E}">
        <p14:creationId xmlns:p14="http://schemas.microsoft.com/office/powerpoint/2010/main" val="5464245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9" name="Content Placeholder 8">
            <a:extLst>
              <a:ext uri="{FF2B5EF4-FFF2-40B4-BE49-F238E27FC236}">
                <a16:creationId xmlns:a16="http://schemas.microsoft.com/office/drawing/2014/main" id="{113F77C7-5096-5386-44FE-65FA50950CE4}"/>
              </a:ext>
            </a:extLst>
          </p:cNvPr>
          <p:cNvSpPr>
            <a:spLocks noGrp="1"/>
          </p:cNvSpPr>
          <p:nvPr>
            <p:ph idx="1"/>
          </p:nvPr>
        </p:nvSpPr>
        <p:spPr>
          <a:xfrm>
            <a:off x="1415480" y="1511079"/>
            <a:ext cx="10225136" cy="4680520"/>
          </a:xfrm>
        </p:spPr>
        <p:txBody>
          <a:bodyPr/>
          <a:lstStyle/>
          <a:p>
            <a:r>
              <a:rPr lang="en-GB" sz="1800" b="0" dirty="0">
                <a:sym typeface="Wingdings" panose="05000000000000000000" pitchFamily="2" charset="2"/>
              </a:rPr>
              <a:t>Historically, some exchanges in the past with CERN KT (Knowledge Transfer) for ESGT and IGN collaboration agreements (no open-source objectives).</a:t>
            </a:r>
          </a:p>
          <a:p>
            <a:pPr marL="342900" indent="-342900">
              <a:buFont typeface="Arial" panose="020B0604020202020204" pitchFamily="34" charset="0"/>
              <a:buChar char="•"/>
            </a:pPr>
            <a:endParaRPr lang="en-GB" sz="1500" b="0" dirty="0">
              <a:sym typeface="Wingdings" panose="05000000000000000000" pitchFamily="2" charset="2"/>
            </a:endParaRPr>
          </a:p>
          <a:p>
            <a:pPr marL="609750" lvl="1" indent="-285750"/>
            <a:endParaRPr lang="en-GB" sz="1500" dirty="0">
              <a:sym typeface="Wingdings" panose="05000000000000000000" pitchFamily="2" charset="2"/>
            </a:endParaRPr>
          </a:p>
          <a:p>
            <a:pPr marL="933750" lvl="2" indent="-285750"/>
            <a:endParaRPr lang="en-GB" sz="1500" dirty="0">
              <a:sym typeface="Wingdings" panose="05000000000000000000" pitchFamily="2" charset="2"/>
            </a:endParaRPr>
          </a:p>
          <a:p>
            <a:pPr lvl="2" indent="0">
              <a:buNone/>
            </a:pPr>
            <a:endParaRPr lang="en-GB" sz="1400" b="0" dirty="0">
              <a:sym typeface="Wingdings" panose="05000000000000000000" pitchFamily="2" charset="2"/>
            </a:endParaRPr>
          </a:p>
          <a:p>
            <a:endParaRPr lang="en-US" dirty="0"/>
          </a:p>
        </p:txBody>
      </p:sp>
      <p:sp>
        <p:nvSpPr>
          <p:cNvPr id="18" name="TextBox 17">
            <a:extLst>
              <a:ext uri="{FF2B5EF4-FFF2-40B4-BE49-F238E27FC236}">
                <a16:creationId xmlns:a16="http://schemas.microsoft.com/office/drawing/2014/main" id="{05E2C6FE-994E-2EF5-7D41-4C203D710B81}"/>
              </a:ext>
            </a:extLst>
          </p:cNvPr>
          <p:cNvSpPr txBox="1"/>
          <p:nvPr/>
        </p:nvSpPr>
        <p:spPr>
          <a:xfrm>
            <a:off x="1292578" y="2279662"/>
            <a:ext cx="10636070" cy="1846659"/>
          </a:xfrm>
          <a:prstGeom prst="rect">
            <a:avLst/>
          </a:prstGeom>
          <a:noFill/>
        </p:spPr>
        <p:txBody>
          <a:bodyPr wrap="square">
            <a:spAutoFit/>
          </a:bodyPr>
          <a:lstStyle/>
          <a:p>
            <a:r>
              <a:rPr lang="en-GB" b="0" dirty="0">
                <a:solidFill>
                  <a:srgbClr val="2F2F2F"/>
                </a:solidFill>
                <a:sym typeface="Wingdings" panose="05000000000000000000" pitchFamily="2" charset="2"/>
              </a:rPr>
              <a:t>Project started with the new </a:t>
            </a:r>
            <a:r>
              <a:rPr lang="en-GB" b="1" dirty="0">
                <a:solidFill>
                  <a:srgbClr val="2F2F2F"/>
                </a:solidFill>
                <a:sym typeface="Wingdings" panose="05000000000000000000" pitchFamily="2" charset="2"/>
              </a:rPr>
              <a:t>CERN Open Source Program Office </a:t>
            </a:r>
            <a:r>
              <a:rPr lang="en-GB" b="0" dirty="0">
                <a:solidFill>
                  <a:srgbClr val="2F2F2F"/>
                </a:solidFill>
                <a:sym typeface="Wingdings" panose="05000000000000000000" pitchFamily="2" charset="2"/>
              </a:rPr>
              <a:t>(OSPO, inaugurated in Nov. 2023)</a:t>
            </a:r>
          </a:p>
          <a:p>
            <a:pPr marL="342900" indent="-342900">
              <a:buFont typeface="Arial" panose="020B0604020202020204" pitchFamily="34" charset="0"/>
              <a:buChar char="•"/>
            </a:pPr>
            <a:endParaRPr lang="en-GB" sz="1600" b="0" dirty="0">
              <a:solidFill>
                <a:srgbClr val="2F2F2F"/>
              </a:solidFill>
              <a:sym typeface="Wingdings" panose="05000000000000000000" pitchFamily="2" charset="2"/>
            </a:endParaRPr>
          </a:p>
          <a:p>
            <a:pPr marL="342900" indent="-342900">
              <a:buFont typeface="Arial" panose="020B0604020202020204" pitchFamily="34" charset="0"/>
              <a:buChar char="•"/>
            </a:pPr>
            <a:r>
              <a:rPr lang="en-GB" sz="1600" b="0" dirty="0">
                <a:solidFill>
                  <a:srgbClr val="2F2F2F"/>
                </a:solidFill>
                <a:sym typeface="Wingdings" panose="05000000000000000000" pitchFamily="2" charset="2"/>
              </a:rPr>
              <a:t>Kick-off meeting in January with BE representatives, followed by other meetings and the writing of detailed documentations.</a:t>
            </a:r>
          </a:p>
          <a:p>
            <a:pPr marL="342900" indent="-342900">
              <a:buFont typeface="Arial" panose="020B0604020202020204" pitchFamily="34" charset="0"/>
              <a:buChar char="•"/>
            </a:pPr>
            <a:r>
              <a:rPr lang="en-GB" sz="1600" b="0" dirty="0">
                <a:solidFill>
                  <a:srgbClr val="2F2F2F"/>
                </a:solidFill>
                <a:sym typeface="Wingdings" panose="05000000000000000000" pitchFamily="2" charset="2"/>
              </a:rPr>
              <a:t>LGC has become a </a:t>
            </a:r>
            <a:r>
              <a:rPr lang="en-GB" sz="1600" b="1" dirty="0">
                <a:solidFill>
                  <a:srgbClr val="099768"/>
                </a:solidFill>
                <a:sym typeface="Wingdings" panose="05000000000000000000" pitchFamily="2" charset="2"/>
              </a:rPr>
              <a:t>pilot project </a:t>
            </a:r>
            <a:r>
              <a:rPr lang="en-GB" sz="1600" b="0" dirty="0">
                <a:solidFill>
                  <a:srgbClr val="2F2F2F"/>
                </a:solidFill>
                <a:sym typeface="Wingdings" panose="05000000000000000000" pitchFamily="2" charset="2"/>
              </a:rPr>
              <a:t>for their program.</a:t>
            </a:r>
          </a:p>
          <a:p>
            <a:pPr marL="342900" indent="-342900">
              <a:buFont typeface="Arial" panose="020B0604020202020204" pitchFamily="34" charset="0"/>
              <a:buChar char="•"/>
            </a:pPr>
            <a:r>
              <a:rPr lang="en-GB" sz="1600" b="0" dirty="0">
                <a:solidFill>
                  <a:srgbClr val="2F2F2F"/>
                </a:solidFill>
                <a:sym typeface="Wingdings" panose="05000000000000000000" pitchFamily="2" charset="2"/>
              </a:rPr>
              <a:t>Code analysis: no roadblock on LGC / </a:t>
            </a:r>
            <a:r>
              <a:rPr lang="en-GB" sz="1600" b="0" dirty="0" err="1">
                <a:solidFill>
                  <a:srgbClr val="2F2F2F"/>
                </a:solidFill>
                <a:sym typeface="Wingdings" panose="05000000000000000000" pitchFamily="2" charset="2"/>
              </a:rPr>
              <a:t>SurveyLib</a:t>
            </a:r>
            <a:r>
              <a:rPr lang="en-GB" sz="1600" b="0" dirty="0">
                <a:solidFill>
                  <a:srgbClr val="2F2F2F"/>
                </a:solidFill>
                <a:sym typeface="Wingdings" panose="05000000000000000000" pitchFamily="2" charset="2"/>
              </a:rPr>
              <a:t> and potentially </a:t>
            </a:r>
            <a:r>
              <a:rPr lang="en-GB" sz="1600" b="0" dirty="0" err="1">
                <a:solidFill>
                  <a:srgbClr val="2F2F2F"/>
                </a:solidFill>
                <a:sym typeface="Wingdings" panose="05000000000000000000" pitchFamily="2" charset="2"/>
              </a:rPr>
              <a:t>SurveyPad</a:t>
            </a:r>
            <a:r>
              <a:rPr lang="en-GB" sz="1600" b="0" dirty="0">
                <a:solidFill>
                  <a:srgbClr val="2F2F2F"/>
                </a:solidFill>
                <a:sym typeface="Wingdings" panose="05000000000000000000" pitchFamily="2" charset="2"/>
              </a:rPr>
              <a:t> (ongoing analysis).</a:t>
            </a:r>
          </a:p>
          <a:p>
            <a:pPr marL="342900" indent="-342900">
              <a:buFont typeface="Arial" panose="020B0604020202020204" pitchFamily="34" charset="0"/>
              <a:buChar char="•"/>
            </a:pPr>
            <a:r>
              <a:rPr lang="en-GB" sz="1600" b="0" dirty="0">
                <a:solidFill>
                  <a:srgbClr val="2F2F2F"/>
                </a:solidFill>
                <a:sym typeface="Wingdings" panose="05000000000000000000" pitchFamily="2" charset="2"/>
              </a:rPr>
              <a:t>Workload still to be evaluated and planned.</a:t>
            </a:r>
          </a:p>
        </p:txBody>
      </p:sp>
      <p:grpSp>
        <p:nvGrpSpPr>
          <p:cNvPr id="23" name="Group 22">
            <a:extLst>
              <a:ext uri="{FF2B5EF4-FFF2-40B4-BE49-F238E27FC236}">
                <a16:creationId xmlns:a16="http://schemas.microsoft.com/office/drawing/2014/main" id="{322F4FCA-4648-2B0D-DEED-5B4DC64C680A}"/>
              </a:ext>
            </a:extLst>
          </p:cNvPr>
          <p:cNvGrpSpPr/>
          <p:nvPr/>
        </p:nvGrpSpPr>
        <p:grpSpPr>
          <a:xfrm>
            <a:off x="1292578" y="4317912"/>
            <a:ext cx="10422130" cy="1748301"/>
            <a:chOff x="1292578" y="4317912"/>
            <a:chExt cx="10422130" cy="1748301"/>
          </a:xfrm>
        </p:grpSpPr>
        <p:sp>
          <p:nvSpPr>
            <p:cNvPr id="20" name="TextBox 19">
              <a:extLst>
                <a:ext uri="{FF2B5EF4-FFF2-40B4-BE49-F238E27FC236}">
                  <a16:creationId xmlns:a16="http://schemas.microsoft.com/office/drawing/2014/main" id="{0554647A-929B-EB2D-F830-018D4012890C}"/>
                </a:ext>
              </a:extLst>
            </p:cNvPr>
            <p:cNvSpPr txBox="1"/>
            <p:nvPr/>
          </p:nvSpPr>
          <p:spPr>
            <a:xfrm>
              <a:off x="1292578" y="4361065"/>
              <a:ext cx="8210996" cy="1661993"/>
            </a:xfrm>
            <a:prstGeom prst="rect">
              <a:avLst/>
            </a:prstGeom>
            <a:noFill/>
          </p:spPr>
          <p:txBody>
            <a:bodyPr wrap="square">
              <a:spAutoFit/>
            </a:bodyPr>
            <a:lstStyle/>
            <a:p>
              <a:r>
                <a:rPr lang="en-GB" b="1" dirty="0">
                  <a:solidFill>
                    <a:srgbClr val="2F2F2F"/>
                  </a:solidFill>
                  <a:sym typeface="Wingdings" panose="05000000000000000000" pitchFamily="2" charset="2"/>
                </a:rPr>
                <a:t>CERN Alignment Seminar 2024 </a:t>
              </a:r>
              <a:r>
                <a:rPr lang="en-GB" b="0" dirty="0">
                  <a:solidFill>
                    <a:srgbClr val="2F2F2F"/>
                  </a:solidFill>
                  <a:sym typeface="Wingdings" panose="05000000000000000000" pitchFamily="2" charset="2"/>
                </a:rPr>
                <a:t>(9-11 April) was an important milestone: </a:t>
              </a:r>
            </a:p>
            <a:p>
              <a:pPr marL="285750" indent="-285750">
                <a:buFont typeface="Arial" panose="020B0604020202020204" pitchFamily="34" charset="0"/>
                <a:buChar char="•"/>
              </a:pPr>
              <a:endParaRPr lang="en-GB" sz="1600" b="0" dirty="0">
                <a:solidFill>
                  <a:srgbClr val="2F2F2F"/>
                </a:solidFill>
                <a:sym typeface="Wingdings" panose="05000000000000000000" pitchFamily="2" charset="2"/>
              </a:endParaRPr>
            </a:p>
            <a:p>
              <a:pPr marL="285750" indent="-285750">
                <a:buFont typeface="Arial" panose="020B0604020202020204" pitchFamily="34" charset="0"/>
                <a:buChar char="•"/>
              </a:pPr>
              <a:r>
                <a:rPr lang="en-GB" sz="1600" b="0" dirty="0">
                  <a:solidFill>
                    <a:srgbClr val="2F2F2F"/>
                  </a:solidFill>
                  <a:sym typeface="Wingdings" panose="05000000000000000000" pitchFamily="2" charset="2"/>
                </a:rPr>
                <a:t>Participants (ESRF, ALBA, SOLEIL, GANIL, GSI, DIAMOND, MAX IV, DESY) expressed their wish to use and contribute to a common adjustment software based on transparent/documented algorithms: they approved our project !</a:t>
              </a:r>
            </a:p>
            <a:p>
              <a:endParaRPr lang="en-GB" sz="1800" b="0" dirty="0">
                <a:solidFill>
                  <a:srgbClr val="2F2F2F"/>
                </a:solidFill>
                <a:sym typeface="Wingdings" panose="05000000000000000000" pitchFamily="2" charset="2"/>
              </a:endParaRPr>
            </a:p>
          </p:txBody>
        </p:sp>
        <p:pic>
          <p:nvPicPr>
            <p:cNvPr id="22" name="Picture 21" descr="A group of people posing for a photo&#10;&#10;Description automatically generated">
              <a:extLst>
                <a:ext uri="{FF2B5EF4-FFF2-40B4-BE49-F238E27FC236}">
                  <a16:creationId xmlns:a16="http://schemas.microsoft.com/office/drawing/2014/main" id="{0216DCFF-6A4C-51E2-9AEA-D0975762B7D5}"/>
                </a:ext>
              </a:extLst>
            </p:cNvPr>
            <p:cNvPicPr>
              <a:picLocks noChangeAspect="1"/>
            </p:cNvPicPr>
            <p:nvPr/>
          </p:nvPicPr>
          <p:blipFill>
            <a:blip r:embed="rId2"/>
            <a:stretch>
              <a:fillRect/>
            </a:stretch>
          </p:blipFill>
          <p:spPr>
            <a:xfrm>
              <a:off x="9626476" y="4317912"/>
              <a:ext cx="2088232" cy="1748301"/>
            </a:xfrm>
            <a:prstGeom prst="round2DiagRect">
              <a:avLst>
                <a:gd name="adj1" fmla="val 16667"/>
                <a:gd name="adj2" fmla="val 30795"/>
              </a:avLst>
            </a:prstGeom>
            <a:ln w="88900" cap="sq">
              <a:solidFill>
                <a:srgbClr val="FFFFFF"/>
              </a:solidFill>
              <a:miter lim="800000"/>
            </a:ln>
            <a:effectLst>
              <a:outerShdw blurRad="254000" algn="tl" rotWithShape="0">
                <a:srgbClr val="000000">
                  <a:alpha val="43000"/>
                </a:srgbClr>
              </a:outerShdw>
            </a:effectLst>
          </p:spPr>
        </p:pic>
      </p:grpSp>
      <p:sp>
        <p:nvSpPr>
          <p:cNvPr id="7" name="Title 7">
            <a:extLst>
              <a:ext uri="{FF2B5EF4-FFF2-40B4-BE49-F238E27FC236}">
                <a16:creationId xmlns:a16="http://schemas.microsoft.com/office/drawing/2014/main" id="{5CA874BC-AB32-B29A-6BBE-FB831C17B12B}"/>
              </a:ext>
            </a:extLst>
          </p:cNvPr>
          <p:cNvSpPr>
            <a:spLocks noGrp="1"/>
          </p:cNvSpPr>
          <p:nvPr>
            <p:ph type="title"/>
          </p:nvPr>
        </p:nvSpPr>
        <p:spPr>
          <a:xfrm>
            <a:off x="2379817" y="337874"/>
            <a:ext cx="8088094" cy="1065742"/>
          </a:xfrm>
        </p:spPr>
        <p:txBody>
          <a:bodyPr/>
          <a:lstStyle/>
          <a:p>
            <a:r>
              <a:rPr lang="en-GB" dirty="0"/>
              <a:t>LGC Open Source Project @ CERN</a:t>
            </a:r>
          </a:p>
        </p:txBody>
      </p:sp>
      <p:sp>
        <p:nvSpPr>
          <p:cNvPr id="2" name="Footer Placeholder 11">
            <a:extLst>
              <a:ext uri="{FF2B5EF4-FFF2-40B4-BE49-F238E27FC236}">
                <a16:creationId xmlns:a16="http://schemas.microsoft.com/office/drawing/2014/main" id="{05D15E23-2AD6-6D2C-7650-B0AE58C7F787}"/>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10" name="Picture 9">
            <a:extLst>
              <a:ext uri="{FF2B5EF4-FFF2-40B4-BE49-F238E27FC236}">
                <a16:creationId xmlns:a16="http://schemas.microsoft.com/office/drawing/2014/main" id="{E86299EC-87E1-7A70-2A69-D1CB526D0A3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a:extLst>
              <a:ext uri="{FF2B5EF4-FFF2-40B4-BE49-F238E27FC236}">
                <a16:creationId xmlns:a16="http://schemas.microsoft.com/office/drawing/2014/main" id="{E266E243-3150-161E-F5A7-BBF1A283E135}"/>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descr="A green circle with a hole in the middle&#10;&#10;Description automatically generated">
            <a:extLst>
              <a:ext uri="{FF2B5EF4-FFF2-40B4-BE49-F238E27FC236}">
                <a16:creationId xmlns:a16="http://schemas.microsoft.com/office/drawing/2014/main" id="{497F4900-E10D-8204-F91D-31D494149694}"/>
              </a:ext>
            </a:extLst>
          </p:cNvPr>
          <p:cNvPicPr>
            <a:picLocks noChangeAspect="1"/>
          </p:cNvPicPr>
          <p:nvPr/>
        </p:nvPicPr>
        <p:blipFill>
          <a:blip r:embed="rId4"/>
          <a:stretch>
            <a:fillRect/>
          </a:stretch>
        </p:blipFill>
        <p:spPr>
          <a:xfrm>
            <a:off x="10318852" y="495207"/>
            <a:ext cx="788694" cy="764480"/>
          </a:xfrm>
          <a:prstGeom prst="rect">
            <a:avLst/>
          </a:prstGeom>
        </p:spPr>
      </p:pic>
    </p:spTree>
    <p:extLst>
      <p:ext uri="{BB962C8B-B14F-4D97-AF65-F5344CB8AC3E}">
        <p14:creationId xmlns:p14="http://schemas.microsoft.com/office/powerpoint/2010/main" val="239940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a:t>
            </a:fld>
            <a:endParaRPr lang="en-US" dirty="0"/>
          </a:p>
        </p:txBody>
      </p:sp>
      <p:sp>
        <p:nvSpPr>
          <p:cNvPr id="65" name="Rectangle: Rounded Corners 64">
            <a:extLst>
              <a:ext uri="{FF2B5EF4-FFF2-40B4-BE49-F238E27FC236}">
                <a16:creationId xmlns:a16="http://schemas.microsoft.com/office/drawing/2014/main" id="{B11CA7F1-3068-E04A-ADDA-690495ACF287}"/>
              </a:ext>
            </a:extLst>
          </p:cNvPr>
          <p:cNvSpPr/>
          <p:nvPr/>
        </p:nvSpPr>
        <p:spPr>
          <a:xfrm>
            <a:off x="7539984" y="440701"/>
            <a:ext cx="2520000" cy="466794"/>
          </a:xfrm>
          <a:prstGeom prst="round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shade val="60000"/>
              <a:hueOff val="0"/>
              <a:satOff val="0"/>
              <a:lumOff val="0"/>
              <a:alphaOff val="0"/>
            </a:schemeClr>
          </a:fillRef>
          <a:effectRef idx="0">
            <a:schemeClr val="accent1">
              <a:shade val="60000"/>
              <a:hueOff val="0"/>
              <a:satOff val="0"/>
              <a:lumOff val="0"/>
              <a:alphaOff val="0"/>
            </a:schemeClr>
          </a:effectRef>
          <a:fontRef idx="minor">
            <a:schemeClr val="lt1"/>
          </a:fontRef>
        </p:style>
        <p:txBody>
          <a:bodyPr spcFirstLastPara="0" vert="horz" wrap="square" lIns="3175" tIns="3175" rIns="3175" bIns="3175" numCol="1" spcCol="1270" anchor="ctr" anchorCtr="0">
            <a:spAutoFit/>
          </a:bodyPr>
          <a:lstStyle/>
          <a:p>
            <a:pPr marL="0" lvl="0" indent="0" algn="ctr" defTabSz="222250">
              <a:spcBef>
                <a:spcPct val="0"/>
              </a:spcBef>
              <a:buNone/>
            </a:pPr>
            <a:r>
              <a:rPr lang="fr-CH" sz="900" b="1" kern="1200" dirty="0">
                <a:solidFill>
                  <a:schemeClr val="tx1"/>
                </a:solidFill>
              </a:rPr>
              <a:t>     GAO: </a:t>
            </a:r>
          </a:p>
          <a:p>
            <a:pPr defTabSz="222250">
              <a:spcBef>
                <a:spcPct val="0"/>
              </a:spcBef>
            </a:pPr>
            <a:r>
              <a:rPr lang="fr-CH" sz="900" dirty="0">
                <a:solidFill>
                  <a:schemeClr val="tx1"/>
                </a:solidFill>
              </a:rPr>
              <a:t>	</a:t>
            </a:r>
            <a:r>
              <a:rPr lang="fr-CH" sz="900" dirty="0">
                <a:solidFill>
                  <a:srgbClr val="303030"/>
                </a:solidFill>
              </a:rPr>
              <a:t>E. Keller</a:t>
            </a:r>
          </a:p>
          <a:p>
            <a:pPr defTabSz="222250">
              <a:spcBef>
                <a:spcPct val="0"/>
              </a:spcBef>
            </a:pPr>
            <a:r>
              <a:rPr lang="fr-CH" sz="900" kern="1200" dirty="0">
                <a:solidFill>
                  <a:schemeClr val="tx1"/>
                </a:solidFill>
              </a:rPr>
              <a:t>	</a:t>
            </a:r>
            <a:r>
              <a:rPr lang="fr-CH" sz="900" kern="1200" dirty="0">
                <a:solidFill>
                  <a:srgbClr val="303030"/>
                </a:solidFill>
              </a:rPr>
              <a:t>C. </a:t>
            </a:r>
            <a:r>
              <a:rPr lang="fr-CH" sz="900" kern="1200" dirty="0" err="1">
                <a:solidFill>
                  <a:srgbClr val="303030"/>
                </a:solidFill>
              </a:rPr>
              <a:t>Nederman</a:t>
            </a:r>
            <a:endParaRPr lang="fr-CH" sz="900" dirty="0">
              <a:solidFill>
                <a:srgbClr val="303030"/>
              </a:solidFill>
            </a:endParaRPr>
          </a:p>
        </p:txBody>
      </p:sp>
      <p:pic>
        <p:nvPicPr>
          <p:cNvPr id="1026" name="Picture 2">
            <a:extLst>
              <a:ext uri="{FF2B5EF4-FFF2-40B4-BE49-F238E27FC236}">
                <a16:creationId xmlns:a16="http://schemas.microsoft.com/office/drawing/2014/main" id="{A0390ABE-611D-FDE1-C27B-D6A1075A2D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241" y="85772"/>
            <a:ext cx="5969516" cy="633152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33C026E-AD1F-5D80-B9E1-908166782E32}"/>
              </a:ext>
            </a:extLst>
          </p:cNvPr>
          <p:cNvSpPr/>
          <p:nvPr/>
        </p:nvSpPr>
        <p:spPr>
          <a:xfrm>
            <a:off x="3111241" y="4414982"/>
            <a:ext cx="1328088" cy="655782"/>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t>Pascal Weiss (TEMP)</a:t>
            </a:r>
          </a:p>
          <a:p>
            <a:pPr algn="ctr"/>
            <a:endParaRPr lang="en-US" sz="800" dirty="0"/>
          </a:p>
        </p:txBody>
      </p:sp>
      <p:pic>
        <p:nvPicPr>
          <p:cNvPr id="78" name="Picture 77" descr="A group of puzzle pieces with letters on them&#10;&#10;Description automatically generated">
            <a:extLst>
              <a:ext uri="{FF2B5EF4-FFF2-40B4-BE49-F238E27FC236}">
                <a16:creationId xmlns:a16="http://schemas.microsoft.com/office/drawing/2014/main" id="{53B24808-9B6C-C735-C93E-BBAF304FB6E0}"/>
              </a:ext>
            </a:extLst>
          </p:cNvPr>
          <p:cNvPicPr>
            <a:picLocks noChangeAspect="1"/>
          </p:cNvPicPr>
          <p:nvPr/>
        </p:nvPicPr>
        <p:blipFill>
          <a:blip r:embed="rId4">
            <a:clrChange>
              <a:clrFrom>
                <a:srgbClr val="FEFEFE"/>
              </a:clrFrom>
              <a:clrTo>
                <a:srgbClr val="FEFEFE">
                  <a:alpha val="0"/>
                </a:srgbClr>
              </a:clrTo>
            </a:clrChange>
          </a:blip>
          <a:stretch>
            <a:fillRect/>
          </a:stretch>
        </p:blipFill>
        <p:spPr>
          <a:xfrm rot="21030121">
            <a:off x="8953728" y="2069363"/>
            <a:ext cx="1339622" cy="907802"/>
          </a:xfrm>
          <a:prstGeom prst="rect">
            <a:avLst/>
          </a:prstGeom>
        </p:spPr>
      </p:pic>
      <p:pic>
        <p:nvPicPr>
          <p:cNvPr id="81" name="Picture 80">
            <a:extLst>
              <a:ext uri="{FF2B5EF4-FFF2-40B4-BE49-F238E27FC236}">
                <a16:creationId xmlns:a16="http://schemas.microsoft.com/office/drawing/2014/main" id="{7DBF393C-04FC-0BD0-8757-2780609962FD}"/>
              </a:ext>
            </a:extLst>
          </p:cNvPr>
          <p:cNvPicPr>
            <a:picLocks noChangeAspect="1"/>
          </p:cNvPicPr>
          <p:nvPr/>
        </p:nvPicPr>
        <p:blipFill>
          <a:blip r:embed="rId5">
            <a:clrChange>
              <a:clrFrom>
                <a:srgbClr val="FDFFFE"/>
              </a:clrFrom>
              <a:clrTo>
                <a:srgbClr val="FDFFFE">
                  <a:alpha val="0"/>
                </a:srgbClr>
              </a:clrTo>
            </a:clrChange>
          </a:blip>
          <a:stretch>
            <a:fillRect/>
          </a:stretch>
        </p:blipFill>
        <p:spPr>
          <a:xfrm>
            <a:off x="5929738" y="4414982"/>
            <a:ext cx="1511951" cy="1586222"/>
          </a:xfrm>
          <a:prstGeom prst="rect">
            <a:avLst/>
          </a:prstGeom>
        </p:spPr>
      </p:pic>
      <p:sp>
        <p:nvSpPr>
          <p:cNvPr id="7" name="Footer Placeholder 11">
            <a:extLst>
              <a:ext uri="{FF2B5EF4-FFF2-40B4-BE49-F238E27FC236}">
                <a16:creationId xmlns:a16="http://schemas.microsoft.com/office/drawing/2014/main" id="{51A36BFC-699A-8B7D-6944-9CA001A68A6B}"/>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grpSp>
        <p:nvGrpSpPr>
          <p:cNvPr id="4" name="Group 3">
            <a:extLst>
              <a:ext uri="{FF2B5EF4-FFF2-40B4-BE49-F238E27FC236}">
                <a16:creationId xmlns:a16="http://schemas.microsoft.com/office/drawing/2014/main" id="{3EE2FC12-B1F9-67DB-F989-2B6C4C067D15}"/>
              </a:ext>
            </a:extLst>
          </p:cNvPr>
          <p:cNvGrpSpPr/>
          <p:nvPr/>
        </p:nvGrpSpPr>
        <p:grpSpPr>
          <a:xfrm>
            <a:off x="697750" y="509759"/>
            <a:ext cx="4161491" cy="5697631"/>
            <a:chOff x="697750" y="509759"/>
            <a:chExt cx="4161491" cy="5697631"/>
          </a:xfrm>
        </p:grpSpPr>
        <p:sp>
          <p:nvSpPr>
            <p:cNvPr id="36" name="Title 2">
              <a:extLst>
                <a:ext uri="{FF2B5EF4-FFF2-40B4-BE49-F238E27FC236}">
                  <a16:creationId xmlns:a16="http://schemas.microsoft.com/office/drawing/2014/main" id="{D3192EB2-2EA4-D702-7256-644B642F9FDA}"/>
                </a:ext>
              </a:extLst>
            </p:cNvPr>
            <p:cNvSpPr txBox="1">
              <a:spLocks/>
            </p:cNvSpPr>
            <p:nvPr/>
          </p:nvSpPr>
          <p:spPr>
            <a:xfrm>
              <a:off x="2412061" y="509759"/>
              <a:ext cx="2447180" cy="8569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rgbClr val="00B050"/>
                  </a:solidFill>
                </a:rPr>
                <a:t>APC </a:t>
              </a:r>
            </a:p>
            <a:p>
              <a:pPr algn="ctr"/>
              <a:r>
                <a:rPr lang="fr-CH" sz="2800" dirty="0">
                  <a:solidFill>
                    <a:srgbClr val="00B050"/>
                  </a:solidFill>
                </a:rPr>
                <a:t>Section</a:t>
              </a:r>
              <a:endParaRPr lang="en-US" sz="2800" dirty="0">
                <a:solidFill>
                  <a:srgbClr val="00B050"/>
                </a:solidFill>
              </a:endParaRPr>
            </a:p>
          </p:txBody>
        </p:sp>
        <p:pic>
          <p:nvPicPr>
            <p:cNvPr id="76" name="Picture 75">
              <a:extLst>
                <a:ext uri="{FF2B5EF4-FFF2-40B4-BE49-F238E27FC236}">
                  <a16:creationId xmlns:a16="http://schemas.microsoft.com/office/drawing/2014/main" id="{01D63112-DDDD-6BF8-684C-B512DCFFC620}"/>
                </a:ext>
              </a:extLst>
            </p:cNvPr>
            <p:cNvPicPr>
              <a:picLocks noChangeAspect="1"/>
            </p:cNvPicPr>
            <p:nvPr/>
          </p:nvPicPr>
          <p:blipFill>
            <a:blip r:embed="rId6"/>
            <a:stretch>
              <a:fillRect/>
            </a:stretch>
          </p:blipFill>
          <p:spPr>
            <a:xfrm>
              <a:off x="1023778" y="3537913"/>
              <a:ext cx="1551307" cy="1065742"/>
            </a:xfrm>
            <a:prstGeom prst="rect">
              <a:avLst/>
            </a:prstGeom>
          </p:spPr>
        </p:pic>
        <p:sp>
          <p:nvSpPr>
            <p:cNvPr id="2" name="Rectangle: Rounded Corners 1">
              <a:extLst>
                <a:ext uri="{FF2B5EF4-FFF2-40B4-BE49-F238E27FC236}">
                  <a16:creationId xmlns:a16="http://schemas.microsoft.com/office/drawing/2014/main" id="{97B723D3-6F7A-B798-C70F-59F41E738E77}"/>
                </a:ext>
              </a:extLst>
            </p:cNvPr>
            <p:cNvSpPr/>
            <p:nvPr/>
          </p:nvSpPr>
          <p:spPr>
            <a:xfrm>
              <a:off x="2724539" y="1366671"/>
              <a:ext cx="1822225" cy="4840719"/>
            </a:xfrm>
            <a:prstGeom prst="roundRect">
              <a:avLst/>
            </a:prstGeom>
            <a:noFill/>
            <a:ln w="57150">
              <a:solidFill>
                <a:srgbClr val="0997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4696E161-AD3E-4167-C5E2-EFD628A34DFC}"/>
                </a:ext>
              </a:extLst>
            </p:cNvPr>
            <p:cNvSpPr txBox="1">
              <a:spLocks/>
            </p:cNvSpPr>
            <p:nvPr/>
          </p:nvSpPr>
          <p:spPr>
            <a:xfrm>
              <a:off x="697750" y="2517932"/>
              <a:ext cx="1968521" cy="116232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1600">
                  <a:solidFill>
                    <a:srgbClr val="00B050"/>
                  </a:solidFill>
                </a:rPr>
                <a:t>~ 10-12 persons</a:t>
              </a:r>
            </a:p>
            <a:p>
              <a:r>
                <a:rPr lang="en-US" sz="1600" b="0" dirty="0">
                  <a:solidFill>
                    <a:srgbClr val="00B050"/>
                  </a:solidFill>
                </a:rPr>
                <a:t>Surveying engineers, IT developers, mathematician.</a:t>
              </a:r>
            </a:p>
          </p:txBody>
        </p:sp>
      </p:grpSp>
    </p:spTree>
    <p:extLst>
      <p:ext uri="{BB962C8B-B14F-4D97-AF65-F5344CB8AC3E}">
        <p14:creationId xmlns:p14="http://schemas.microsoft.com/office/powerpoint/2010/main" val="41434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512799" y="345970"/>
            <a:ext cx="9075560" cy="988676"/>
          </a:xfrm>
        </p:spPr>
        <p:txBody>
          <a:bodyPr/>
          <a:lstStyle/>
          <a:p>
            <a:r>
              <a:rPr lang="en-GB" dirty="0"/>
              <a:t>Geodesy: Transformation Software</a:t>
            </a:r>
          </a:p>
        </p:txBody>
      </p:sp>
      <p:cxnSp>
        <p:nvCxnSpPr>
          <p:cNvPr id="33" name="Straight Connector 3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34"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20</a:t>
            </a:fld>
            <a:endParaRPr lang="en-US" dirty="0"/>
          </a:p>
        </p:txBody>
      </p:sp>
      <p:sp>
        <p:nvSpPr>
          <p:cNvPr id="3" name="Rectangle 2"/>
          <p:cNvSpPr/>
          <p:nvPr/>
        </p:nvSpPr>
        <p:spPr>
          <a:xfrm>
            <a:off x="6549069" y="3057141"/>
            <a:ext cx="4558478" cy="2554545"/>
          </a:xfrm>
          <a:prstGeom prst="rect">
            <a:avLst/>
          </a:prstGeom>
        </p:spPr>
        <p:txBody>
          <a:bodyPr wrap="square">
            <a:spAutoFit/>
          </a:bodyPr>
          <a:lstStyle/>
          <a:p>
            <a:pPr marL="342900" indent="-342900">
              <a:buFont typeface="Arial" panose="020B0604020202020204" pitchFamily="34" charset="0"/>
              <a:buChar char="•"/>
            </a:pPr>
            <a:r>
              <a:rPr lang="en-GB" altLang="fr-FR" sz="2000" dirty="0">
                <a:latin typeface="Corbel" panose="020B0503020204020204" pitchFamily="34" charset="0"/>
              </a:rPr>
              <a:t>Geographic Information System (GIS)</a:t>
            </a:r>
          </a:p>
          <a:p>
            <a:pPr marL="342900" indent="-342900">
              <a:buFont typeface="Arial" panose="020B0604020202020204" pitchFamily="34" charset="0"/>
              <a:buChar char="•"/>
            </a:pPr>
            <a:endParaRPr lang="en-GB" altLang="fr-FR" sz="2000" dirty="0">
              <a:latin typeface="Corbel" panose="020B0503020204020204" pitchFamily="34" charset="0"/>
            </a:endParaRPr>
          </a:p>
          <a:p>
            <a:pPr marL="342900" indent="-342900">
              <a:buFont typeface="Arial" panose="020B0604020202020204" pitchFamily="34" charset="0"/>
              <a:buChar char="•"/>
            </a:pPr>
            <a:r>
              <a:rPr lang="en-GB" altLang="fr-FR" sz="2000" dirty="0">
                <a:latin typeface="Corbel" panose="020B0503020204020204" pitchFamily="34" charset="0"/>
              </a:rPr>
              <a:t>Integrated into GIS software at CERN (via Python wrapper)</a:t>
            </a:r>
          </a:p>
          <a:p>
            <a:pPr marL="342900" indent="-342900">
              <a:buFont typeface="Arial" panose="020B0604020202020204" pitchFamily="34" charset="0"/>
              <a:buChar char="•"/>
            </a:pPr>
            <a:endParaRPr lang="en-GB" altLang="fr-FR" sz="2000" dirty="0">
              <a:latin typeface="Corbel" panose="020B0503020204020204" pitchFamily="34" charset="0"/>
            </a:endParaRPr>
          </a:p>
          <a:p>
            <a:pPr marL="342900" indent="-342900">
              <a:buFont typeface="Arial" panose="020B0604020202020204" pitchFamily="34" charset="0"/>
              <a:buChar char="•"/>
            </a:pPr>
            <a:r>
              <a:rPr lang="en-GB" altLang="fr-FR" sz="2000" dirty="0">
                <a:latin typeface="Corbel" panose="020B0503020204020204" pitchFamily="34" charset="0"/>
              </a:rPr>
              <a:t>Deployed through </a:t>
            </a:r>
            <a:r>
              <a:rPr lang="en-GB" altLang="fr-FR" sz="2000" b="1" dirty="0">
                <a:latin typeface="Corbel" panose="020B0503020204020204" pitchFamily="34" charset="0"/>
              </a:rPr>
              <a:t>Web Services (REST API)</a:t>
            </a:r>
            <a:endParaRPr lang="en-GB" altLang="fr-FR" sz="2000" dirty="0">
              <a:latin typeface="Corbel" panose="020B0503020204020204" pitchFamily="34" charset="0"/>
            </a:endParaRPr>
          </a:p>
          <a:p>
            <a:pPr marL="342900" indent="-342900">
              <a:buFont typeface="Arial" panose="020B0604020202020204" pitchFamily="34" charset="0"/>
              <a:buChar char="•"/>
            </a:pPr>
            <a:endParaRPr lang="en-GB" altLang="fr-FR" sz="2000" dirty="0">
              <a:latin typeface="Corbel" panose="020B0503020204020204" pitchFamily="34" charset="0"/>
            </a:endParaRPr>
          </a:p>
        </p:txBody>
      </p:sp>
      <p:grpSp>
        <p:nvGrpSpPr>
          <p:cNvPr id="14" name="Group 13"/>
          <p:cNvGrpSpPr/>
          <p:nvPr/>
        </p:nvGrpSpPr>
        <p:grpSpPr>
          <a:xfrm>
            <a:off x="961041" y="1554090"/>
            <a:ext cx="10428676" cy="4488862"/>
            <a:chOff x="1019497" y="1728749"/>
            <a:chExt cx="10428676" cy="4488862"/>
          </a:xfrm>
        </p:grpSpPr>
        <p:grpSp>
          <p:nvGrpSpPr>
            <p:cNvPr id="11" name="Group 10"/>
            <p:cNvGrpSpPr/>
            <p:nvPr/>
          </p:nvGrpSpPr>
          <p:grpSpPr>
            <a:xfrm>
              <a:off x="1019497" y="1728749"/>
              <a:ext cx="10428676" cy="4390937"/>
              <a:chOff x="1019497" y="1728749"/>
              <a:chExt cx="10428676" cy="4390937"/>
            </a:xfrm>
          </p:grpSpPr>
          <p:sp>
            <p:nvSpPr>
              <p:cNvPr id="35" name="Rectangle 34"/>
              <p:cNvSpPr/>
              <p:nvPr/>
            </p:nvSpPr>
            <p:spPr>
              <a:xfrm>
                <a:off x="1019497" y="1728749"/>
                <a:ext cx="10428676" cy="830997"/>
              </a:xfrm>
              <a:prstGeom prst="rect">
                <a:avLst/>
              </a:prstGeom>
            </p:spPr>
            <p:txBody>
              <a:bodyPr wrap="square">
                <a:spAutoFit/>
              </a:bodyPr>
              <a:lstStyle/>
              <a:p>
                <a:pPr marL="342900" indent="-342900">
                  <a:buFont typeface="Arial" panose="020B0604020202020204" pitchFamily="34" charset="0"/>
                  <a:buChar char="•"/>
                </a:pPr>
                <a:endParaRPr lang="en-GB" altLang="fr-FR" sz="2400" b="1" dirty="0">
                  <a:latin typeface="Corbel" panose="020B0503020204020204" pitchFamily="34" charset="0"/>
                </a:endParaRPr>
              </a:p>
              <a:p>
                <a:pPr marL="342900" indent="-342900">
                  <a:buFont typeface="Arial" panose="020B0604020202020204" pitchFamily="34" charset="0"/>
                  <a:buChar char="•"/>
                </a:pPr>
                <a:r>
                  <a:rPr lang="en-GB" altLang="fr-FR" sz="2400" b="1" dirty="0">
                    <a:latin typeface="Corbel" panose="020B0503020204020204" pitchFamily="34" charset="0"/>
                  </a:rPr>
                  <a:t>New APIs </a:t>
                </a:r>
                <a:r>
                  <a:rPr lang="en-GB" altLang="fr-FR" sz="2400" dirty="0">
                    <a:latin typeface="Corbel" panose="020B0503020204020204" pitchFamily="34" charset="0"/>
                  </a:rPr>
                  <a:t>to transform coordinates from any reference system to another: </a:t>
                </a:r>
              </a:p>
            </p:txBody>
          </p:sp>
          <p:grpSp>
            <p:nvGrpSpPr>
              <p:cNvPr id="6" name="Group 5"/>
              <p:cNvGrpSpPr/>
              <p:nvPr/>
            </p:nvGrpSpPr>
            <p:grpSpPr>
              <a:xfrm>
                <a:off x="1850068" y="3107738"/>
                <a:ext cx="4394336" cy="3011948"/>
                <a:chOff x="1850068" y="3107738"/>
                <a:chExt cx="4394336" cy="3011948"/>
              </a:xfrm>
            </p:grpSpPr>
            <p:pic>
              <p:nvPicPr>
                <p:cNvPr id="2" name="Picture 1"/>
                <p:cNvPicPr>
                  <a:picLocks noChangeAspect="1"/>
                </p:cNvPicPr>
                <p:nvPr/>
              </p:nvPicPr>
              <p:blipFill>
                <a:blip r:embed="rId4"/>
                <a:stretch>
                  <a:fillRect/>
                </a:stretch>
              </p:blipFill>
              <p:spPr>
                <a:xfrm>
                  <a:off x="1850068" y="3205663"/>
                  <a:ext cx="4092334" cy="2914023"/>
                </a:xfrm>
                <a:prstGeom prst="rect">
                  <a:avLst/>
                </a:prstGeom>
              </p:spPr>
            </p:pic>
            <p:sp>
              <p:nvSpPr>
                <p:cNvPr id="5" name="TextBox 4"/>
                <p:cNvSpPr txBox="1"/>
                <p:nvPr/>
              </p:nvSpPr>
              <p:spPr>
                <a:xfrm>
                  <a:off x="1850068" y="3107738"/>
                  <a:ext cx="1062727" cy="215444"/>
                </a:xfrm>
                <a:prstGeom prst="rect">
                  <a:avLst/>
                </a:prstGeom>
                <a:solidFill>
                  <a:schemeClr val="bg1"/>
                </a:solidFill>
              </p:spPr>
              <p:txBody>
                <a:bodyPr wrap="none" lIns="0" tIns="0" rIns="0" bIns="0" rtlCol="0">
                  <a:spAutoFit/>
                </a:bodyPr>
                <a:lstStyle/>
                <a:p>
                  <a:pPr algn="l"/>
                  <a:r>
                    <a:rPr lang="en-US" sz="1400" b="1" i="1" dirty="0">
                      <a:solidFill>
                        <a:srgbClr val="2F2F2F"/>
                      </a:solidFill>
                    </a:rPr>
                    <a:t>Web Service</a:t>
                  </a:r>
                </a:p>
              </p:txBody>
            </p:sp>
            <p:sp>
              <p:nvSpPr>
                <p:cNvPr id="12" name="TextBox 11"/>
                <p:cNvSpPr txBox="1"/>
                <p:nvPr/>
              </p:nvSpPr>
              <p:spPr>
                <a:xfrm>
                  <a:off x="5181677" y="3323182"/>
                  <a:ext cx="1062727" cy="215444"/>
                </a:xfrm>
                <a:prstGeom prst="rect">
                  <a:avLst/>
                </a:prstGeom>
                <a:solidFill>
                  <a:schemeClr val="bg1"/>
                </a:solidFill>
              </p:spPr>
              <p:txBody>
                <a:bodyPr wrap="none" lIns="0" tIns="0" rIns="0" bIns="0" rtlCol="0">
                  <a:spAutoFit/>
                </a:bodyPr>
                <a:lstStyle/>
                <a:p>
                  <a:pPr algn="l"/>
                  <a:r>
                    <a:rPr lang="en-US" sz="1400" b="1" i="1" dirty="0">
                      <a:solidFill>
                        <a:srgbClr val="2F2F2F"/>
                      </a:solidFill>
                    </a:rPr>
                    <a:t>Web Service</a:t>
                  </a:r>
                </a:p>
              </p:txBody>
            </p:sp>
            <p:sp>
              <p:nvSpPr>
                <p:cNvPr id="13" name="TextBox 12"/>
                <p:cNvSpPr txBox="1"/>
                <p:nvPr/>
              </p:nvSpPr>
              <p:spPr>
                <a:xfrm>
                  <a:off x="3920056" y="4720326"/>
                  <a:ext cx="1380121" cy="215444"/>
                </a:xfrm>
                <a:prstGeom prst="rect">
                  <a:avLst/>
                </a:prstGeom>
                <a:solidFill>
                  <a:schemeClr val="bg1"/>
                </a:solidFill>
              </p:spPr>
              <p:txBody>
                <a:bodyPr wrap="none" lIns="0" tIns="0" rIns="0" bIns="0" rtlCol="0">
                  <a:spAutoFit/>
                </a:bodyPr>
                <a:lstStyle/>
                <a:p>
                  <a:pPr algn="l"/>
                  <a:r>
                    <a:rPr lang="en-US" sz="1400" b="1" i="1" dirty="0">
                      <a:solidFill>
                        <a:srgbClr val="2F2F2F"/>
                      </a:solidFill>
                    </a:rPr>
                    <a:t>Python Wrapper</a:t>
                  </a:r>
                </a:p>
              </p:txBody>
            </p:sp>
          </p:grpSp>
        </p:grpSp>
        <p:sp>
          <p:nvSpPr>
            <p:cNvPr id="4" name="Oval 3"/>
            <p:cNvSpPr/>
            <p:nvPr/>
          </p:nvSpPr>
          <p:spPr>
            <a:xfrm>
              <a:off x="2582862" y="5134844"/>
              <a:ext cx="1842052" cy="1082767"/>
            </a:xfrm>
            <a:prstGeom prst="ellipse">
              <a:avLst/>
            </a:prstGeom>
            <a:solidFill>
              <a:srgbClr val="A0DCE5">
                <a:alpha val="58824"/>
              </a:srgbClr>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p:nvSpPr>
        <p:spPr>
          <a:xfrm>
            <a:off x="950472" y="1376546"/>
            <a:ext cx="10838327" cy="461665"/>
          </a:xfrm>
          <a:prstGeom prst="rect">
            <a:avLst/>
          </a:prstGeom>
        </p:spPr>
        <p:txBody>
          <a:bodyPr wrap="square">
            <a:spAutoFit/>
          </a:bodyPr>
          <a:lstStyle/>
          <a:p>
            <a:pPr marL="342900" indent="-342900">
              <a:buFont typeface="Arial" panose="020B0604020202020204" pitchFamily="34" charset="0"/>
              <a:buChar char="•"/>
            </a:pPr>
            <a:r>
              <a:rPr lang="en-GB" altLang="fr-FR" sz="2400" b="1" dirty="0">
                <a:latin typeface="Corbel" panose="020B0503020204020204" pitchFamily="34" charset="0"/>
              </a:rPr>
              <a:t>New geodetic transformations </a:t>
            </a:r>
            <a:r>
              <a:rPr lang="en-GB" altLang="fr-FR" sz="2400" dirty="0">
                <a:latin typeface="Corbel" panose="020B0503020204020204" pitchFamily="34" charset="0"/>
              </a:rPr>
              <a:t>based on French and Swiss national systems</a:t>
            </a:r>
          </a:p>
        </p:txBody>
      </p:sp>
      <p:sp>
        <p:nvSpPr>
          <p:cNvPr id="8" name="Footer Placeholder 11">
            <a:extLst>
              <a:ext uri="{FF2B5EF4-FFF2-40B4-BE49-F238E27FC236}">
                <a16:creationId xmlns:a16="http://schemas.microsoft.com/office/drawing/2014/main" id="{86E3B577-4644-F879-6CDB-D33933856F47}"/>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3202301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186129" y="280025"/>
            <a:ext cx="8897228" cy="988676"/>
          </a:xfrm>
        </p:spPr>
        <p:txBody>
          <a:bodyPr/>
          <a:lstStyle/>
          <a:p>
            <a:r>
              <a:rPr lang="en-GB" dirty="0"/>
              <a:t>Geodesy: Contribution to FCC Project</a:t>
            </a:r>
          </a:p>
        </p:txBody>
      </p:sp>
      <p:cxnSp>
        <p:nvCxnSpPr>
          <p:cNvPr id="33" name="Straight Connector 32"/>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34"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21</a:t>
            </a:fld>
            <a:endParaRPr lang="en-US" dirty="0"/>
          </a:p>
        </p:txBody>
      </p:sp>
      <p:sp>
        <p:nvSpPr>
          <p:cNvPr id="11" name="Content Placeholder 2">
            <a:extLst>
              <a:ext uri="{FF2B5EF4-FFF2-40B4-BE49-F238E27FC236}">
                <a16:creationId xmlns:a16="http://schemas.microsoft.com/office/drawing/2014/main" id="{8A88EA36-8524-EBB4-493F-E6883F6B5AFF}"/>
              </a:ext>
            </a:extLst>
          </p:cNvPr>
          <p:cNvSpPr>
            <a:spLocks noGrp="1"/>
          </p:cNvSpPr>
          <p:nvPr>
            <p:ph idx="1"/>
          </p:nvPr>
        </p:nvSpPr>
        <p:spPr>
          <a:xfrm>
            <a:off x="1077524" y="1462729"/>
            <a:ext cx="10918933" cy="4608512"/>
          </a:xfrm>
        </p:spPr>
        <p:txBody>
          <a:bodyPr vert="horz" lIns="0" tIns="0" rIns="0" bIns="0" rtlCol="0" anchor="t">
            <a:noAutofit/>
          </a:bodyPr>
          <a:lstStyle/>
          <a:p>
            <a:r>
              <a:rPr lang="en-GB" sz="2400" dirty="0">
                <a:solidFill>
                  <a:schemeClr val="tx1"/>
                </a:solidFill>
                <a:latin typeface="Corbel" panose="020B0503020204020204" pitchFamily="34" charset="0"/>
              </a:rPr>
              <a:t>Collaboration between CERN, ETH Zürich, HEIG-</a:t>
            </a:r>
            <a:r>
              <a:rPr lang="en-GB" sz="2400" dirty="0" err="1">
                <a:solidFill>
                  <a:schemeClr val="tx1"/>
                </a:solidFill>
                <a:latin typeface="Corbel" panose="020B0503020204020204" pitchFamily="34" charset="0"/>
              </a:rPr>
              <a:t>Vd</a:t>
            </a:r>
            <a:r>
              <a:rPr lang="en-GB" sz="2400" dirty="0">
                <a:solidFill>
                  <a:schemeClr val="tx1"/>
                </a:solidFill>
                <a:latin typeface="Corbel" panose="020B0503020204020204" pitchFamily="34" charset="0"/>
              </a:rPr>
              <a:t>, </a:t>
            </a:r>
            <a:r>
              <a:rPr lang="en-GB" sz="2400" dirty="0" err="1">
                <a:solidFill>
                  <a:schemeClr val="tx1"/>
                </a:solidFill>
                <a:latin typeface="Corbel" panose="020B0503020204020204" pitchFamily="34" charset="0"/>
              </a:rPr>
              <a:t>Swisstopo</a:t>
            </a:r>
            <a:r>
              <a:rPr lang="en-GB" sz="2400" dirty="0">
                <a:solidFill>
                  <a:schemeClr val="tx1"/>
                </a:solidFill>
                <a:latin typeface="Corbel" panose="020B0503020204020204" pitchFamily="34" charset="0"/>
              </a:rPr>
              <a:t> and IGN</a:t>
            </a:r>
            <a:endParaRPr lang="fr-FR" sz="2400" dirty="0">
              <a:solidFill>
                <a:schemeClr val="tx1"/>
              </a:solidFill>
              <a:latin typeface="Corbel" panose="020B0503020204020204" pitchFamily="34" charset="0"/>
              <a:cs typeface="Arial"/>
            </a:endParaRPr>
          </a:p>
          <a:p>
            <a:r>
              <a:rPr lang="en-GB" sz="2400" dirty="0">
                <a:solidFill>
                  <a:schemeClr val="tx1"/>
                </a:solidFill>
                <a:latin typeface="Corbel" panose="020B0503020204020204" pitchFamily="34" charset="0"/>
              </a:rPr>
              <a:t>Desk study and software development:</a:t>
            </a:r>
          </a:p>
          <a:p>
            <a:pPr lvl="1" indent="-261620"/>
            <a:r>
              <a:rPr lang="en-GB" dirty="0">
                <a:solidFill>
                  <a:schemeClr val="tx1"/>
                </a:solidFill>
                <a:latin typeface="Corbel" panose="020B0503020204020204" pitchFamily="34" charset="0"/>
              </a:rPr>
              <a:t>Definition of new coordinate reference systems</a:t>
            </a:r>
            <a:endParaRPr lang="en-GB" dirty="0">
              <a:solidFill>
                <a:schemeClr val="tx1"/>
              </a:solidFill>
              <a:latin typeface="Corbel" panose="020B0503020204020204" pitchFamily="34" charset="0"/>
              <a:cs typeface="Arial"/>
            </a:endParaRPr>
          </a:p>
          <a:p>
            <a:pPr lvl="1" indent="-261620"/>
            <a:r>
              <a:rPr lang="en-GB" dirty="0">
                <a:solidFill>
                  <a:schemeClr val="tx1"/>
                </a:solidFill>
                <a:latin typeface="Corbel" panose="020B0503020204020204" pitchFamily="34" charset="0"/>
              </a:rPr>
              <a:t>Design of primary surface geodetic network</a:t>
            </a:r>
            <a:endParaRPr lang="en-GB" dirty="0">
              <a:solidFill>
                <a:schemeClr val="tx1"/>
              </a:solidFill>
              <a:latin typeface="Corbel" panose="020B0503020204020204" pitchFamily="34" charset="0"/>
              <a:cs typeface="Arial"/>
            </a:endParaRPr>
          </a:p>
          <a:p>
            <a:pPr lvl="1" indent="-261620"/>
            <a:r>
              <a:rPr lang="en-GB" dirty="0">
                <a:solidFill>
                  <a:schemeClr val="tx1"/>
                </a:solidFill>
                <a:latin typeface="Corbel" panose="020B0503020204020204" pitchFamily="34" charset="0"/>
              </a:rPr>
              <a:t>Improvement of </a:t>
            </a:r>
            <a:r>
              <a:rPr lang="en-GB" dirty="0" err="1">
                <a:solidFill>
                  <a:schemeClr val="tx1"/>
                </a:solidFill>
                <a:latin typeface="Corbel" panose="020B0503020204020204" pitchFamily="34" charset="0"/>
              </a:rPr>
              <a:t>CSGeo</a:t>
            </a:r>
            <a:r>
              <a:rPr lang="en-GB" dirty="0">
                <a:solidFill>
                  <a:schemeClr val="tx1"/>
                </a:solidFill>
                <a:latin typeface="Corbel" panose="020B0503020204020204" pitchFamily="34" charset="0"/>
              </a:rPr>
              <a:t> Software</a:t>
            </a:r>
          </a:p>
          <a:p>
            <a:r>
              <a:rPr lang="en-GB" sz="2400" dirty="0">
                <a:solidFill>
                  <a:schemeClr val="tx1"/>
                </a:solidFill>
                <a:latin typeface="Corbel" panose="020B0503020204020204" pitchFamily="34" charset="0"/>
                <a:cs typeface="Arial"/>
              </a:rPr>
              <a:t>Data acquisition:</a:t>
            </a:r>
          </a:p>
          <a:p>
            <a:pPr lvl="1" indent="-261620"/>
            <a:r>
              <a:rPr lang="en-GB" dirty="0">
                <a:solidFill>
                  <a:schemeClr val="tx1"/>
                </a:solidFill>
                <a:latin typeface="Corbel" panose="020B0503020204020204" pitchFamily="34" charset="0"/>
              </a:rPr>
              <a:t>Relative gravity observations (densification of existing observations)</a:t>
            </a:r>
            <a:endParaRPr lang="en-GB" dirty="0">
              <a:solidFill>
                <a:schemeClr val="tx1"/>
              </a:solidFill>
              <a:latin typeface="Corbel" panose="020B0503020204020204" pitchFamily="34" charset="0"/>
              <a:cs typeface="Arial"/>
            </a:endParaRPr>
          </a:p>
          <a:p>
            <a:r>
              <a:rPr lang="en-GB" sz="2400" dirty="0">
                <a:solidFill>
                  <a:schemeClr val="tx1"/>
                </a:solidFill>
                <a:latin typeface="Corbel" panose="020B0503020204020204" pitchFamily="34" charset="0"/>
              </a:rPr>
              <a:t>Data processing:</a:t>
            </a:r>
            <a:endParaRPr lang="en-GB" sz="2400" dirty="0">
              <a:solidFill>
                <a:schemeClr val="tx1"/>
              </a:solidFill>
              <a:latin typeface="Corbel" panose="020B0503020204020204" pitchFamily="34" charset="0"/>
              <a:cs typeface="Arial"/>
            </a:endParaRPr>
          </a:p>
          <a:p>
            <a:pPr lvl="1" indent="-261620"/>
            <a:r>
              <a:rPr lang="en-GB" dirty="0">
                <a:solidFill>
                  <a:schemeClr val="tx1"/>
                </a:solidFill>
                <a:latin typeface="Corbel" panose="020B0503020204020204" pitchFamily="34" charset="0"/>
              </a:rPr>
              <a:t>Computation of geodetic-control profile (processing of GNSS, levelling and </a:t>
            </a:r>
            <a:r>
              <a:rPr lang="en-GB" dirty="0" err="1">
                <a:solidFill>
                  <a:schemeClr val="tx1"/>
                </a:solidFill>
                <a:latin typeface="Corbel" panose="020B0503020204020204" pitchFamily="34" charset="0"/>
              </a:rPr>
              <a:t>astro-zenithal</a:t>
            </a:r>
            <a:r>
              <a:rPr lang="en-GB" dirty="0">
                <a:solidFill>
                  <a:schemeClr val="tx1"/>
                </a:solidFill>
                <a:latin typeface="Corbel" panose="020B0503020204020204" pitchFamily="34" charset="0"/>
              </a:rPr>
              <a:t> observations) </a:t>
            </a:r>
            <a:endParaRPr lang="en-GB" dirty="0">
              <a:solidFill>
                <a:schemeClr val="tx1"/>
              </a:solidFill>
              <a:latin typeface="Corbel" panose="020B0503020204020204" pitchFamily="34" charset="0"/>
              <a:cs typeface="Arial"/>
            </a:endParaRPr>
          </a:p>
          <a:p>
            <a:pPr lvl="1" indent="-261620"/>
            <a:r>
              <a:rPr lang="en-GB" dirty="0">
                <a:solidFill>
                  <a:schemeClr val="tx1"/>
                </a:solidFill>
                <a:latin typeface="Corbel" panose="020B0503020204020204" pitchFamily="34" charset="0"/>
              </a:rPr>
              <a:t>Computation of a first solution of local geoid model</a:t>
            </a:r>
            <a:endParaRPr lang="en-GB" dirty="0">
              <a:solidFill>
                <a:schemeClr val="tx1"/>
              </a:solidFill>
              <a:latin typeface="Corbel" panose="020B0503020204020204" pitchFamily="34" charset="0"/>
              <a:cs typeface="Arial"/>
            </a:endParaRPr>
          </a:p>
        </p:txBody>
      </p:sp>
      <p:pic>
        <p:nvPicPr>
          <p:cNvPr id="13" name="Picture 1">
            <a:extLst>
              <a:ext uri="{FF2B5EF4-FFF2-40B4-BE49-F238E27FC236}">
                <a16:creationId xmlns:a16="http://schemas.microsoft.com/office/drawing/2014/main" id="{FEAFD68E-A37C-BCBC-9201-494171A370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9128" y="2109143"/>
            <a:ext cx="2440473" cy="136439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0C7405F2-72F8-B750-600A-941432E3F659}"/>
              </a:ext>
            </a:extLst>
          </p:cNvPr>
          <p:cNvSpPr txBox="1"/>
          <p:nvPr/>
        </p:nvSpPr>
        <p:spPr>
          <a:xfrm>
            <a:off x="6342715" y="3537576"/>
            <a:ext cx="2766887" cy="184666"/>
          </a:xfrm>
          <a:prstGeom prst="rect">
            <a:avLst/>
          </a:prstGeom>
          <a:noFill/>
        </p:spPr>
        <p:txBody>
          <a:bodyPr wrap="square" lIns="0" tIns="0" rIns="0" bIns="0" rtlCol="0" anchor="t">
            <a:spAutoFit/>
          </a:bodyPr>
          <a:lstStyle/>
          <a:p>
            <a:pPr algn="ctr"/>
            <a:r>
              <a:rPr lang="fr-FR" sz="1200" i="1" dirty="0">
                <a:cs typeface="Arial"/>
              </a:rPr>
              <a:t>Gravity observation</a:t>
            </a:r>
            <a:endParaRPr lang="en-GB" sz="1200" i="1" dirty="0">
              <a:cs typeface="Arial"/>
            </a:endParaRPr>
          </a:p>
        </p:txBody>
      </p:sp>
      <p:pic>
        <p:nvPicPr>
          <p:cNvPr id="15" name="Picture 7" descr="Map&#10;&#10;Description automatically generated">
            <a:extLst>
              <a:ext uri="{FF2B5EF4-FFF2-40B4-BE49-F238E27FC236}">
                <a16:creationId xmlns:a16="http://schemas.microsoft.com/office/drawing/2014/main" id="{E99C9EB9-5468-C086-B45A-72426FC4E09F}"/>
              </a:ext>
            </a:extLst>
          </p:cNvPr>
          <p:cNvPicPr>
            <a:picLocks noChangeAspect="1"/>
          </p:cNvPicPr>
          <p:nvPr/>
        </p:nvPicPr>
        <p:blipFill>
          <a:blip r:embed="rId5"/>
          <a:stretch>
            <a:fillRect/>
          </a:stretch>
        </p:blipFill>
        <p:spPr>
          <a:xfrm>
            <a:off x="9364404" y="1985449"/>
            <a:ext cx="2424396" cy="3104253"/>
          </a:xfrm>
          <a:prstGeom prst="rect">
            <a:avLst/>
          </a:prstGeom>
        </p:spPr>
      </p:pic>
      <p:sp>
        <p:nvSpPr>
          <p:cNvPr id="16" name="TextBox 15">
            <a:extLst>
              <a:ext uri="{FF2B5EF4-FFF2-40B4-BE49-F238E27FC236}">
                <a16:creationId xmlns:a16="http://schemas.microsoft.com/office/drawing/2014/main" id="{F1FCB189-9AF0-502C-C470-21A3B5F42865}"/>
              </a:ext>
            </a:extLst>
          </p:cNvPr>
          <p:cNvSpPr txBox="1"/>
          <p:nvPr/>
        </p:nvSpPr>
        <p:spPr>
          <a:xfrm>
            <a:off x="9136086" y="6511674"/>
            <a:ext cx="2740403" cy="184666"/>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200" dirty="0">
                <a:cs typeface="Arial"/>
              </a:rPr>
              <a:t>Local gravimetric geoid model</a:t>
            </a:r>
          </a:p>
        </p:txBody>
      </p:sp>
      <p:sp>
        <p:nvSpPr>
          <p:cNvPr id="2" name="Footer Placeholder 11">
            <a:extLst>
              <a:ext uri="{FF2B5EF4-FFF2-40B4-BE49-F238E27FC236}">
                <a16:creationId xmlns:a16="http://schemas.microsoft.com/office/drawing/2014/main" id="{3702EE91-E980-3A6B-0D91-6FE4BE06EA9F}"/>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19670591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12" name="Picture 11">
            <a:extLst>
              <a:ext uri="{FF2B5EF4-FFF2-40B4-BE49-F238E27FC236}">
                <a16:creationId xmlns:a16="http://schemas.microsoft.com/office/drawing/2014/main" id="{0397066C-9828-E22D-2F1B-124A27E5FECC}"/>
              </a:ext>
            </a:extLst>
          </p:cNvPr>
          <p:cNvPicPr>
            <a:picLocks noChangeAspect="1"/>
          </p:cNvPicPr>
          <p:nvPr/>
        </p:nvPicPr>
        <p:blipFill>
          <a:blip r:embed="rId2"/>
          <a:stretch>
            <a:fillRect/>
          </a:stretch>
        </p:blipFill>
        <p:spPr>
          <a:xfrm>
            <a:off x="78571" y="1394233"/>
            <a:ext cx="7168955" cy="4069533"/>
          </a:xfrm>
          <a:prstGeom prst="rect">
            <a:avLst/>
          </a:prstGeom>
        </p:spPr>
      </p:pic>
      <p:grpSp>
        <p:nvGrpSpPr>
          <p:cNvPr id="21" name="Group 20">
            <a:extLst>
              <a:ext uri="{FF2B5EF4-FFF2-40B4-BE49-F238E27FC236}">
                <a16:creationId xmlns:a16="http://schemas.microsoft.com/office/drawing/2014/main" id="{221F4D9A-0989-FB40-948C-DD79F4DB066A}"/>
              </a:ext>
            </a:extLst>
          </p:cNvPr>
          <p:cNvGrpSpPr/>
          <p:nvPr/>
        </p:nvGrpSpPr>
        <p:grpSpPr>
          <a:xfrm>
            <a:off x="6701035" y="1300347"/>
            <a:ext cx="4902227" cy="4663824"/>
            <a:chOff x="6800524" y="1245206"/>
            <a:chExt cx="4902227" cy="4663824"/>
          </a:xfrm>
        </p:grpSpPr>
        <p:pic>
          <p:nvPicPr>
            <p:cNvPr id="15" name="Picture 14">
              <a:extLst>
                <a:ext uri="{FF2B5EF4-FFF2-40B4-BE49-F238E27FC236}">
                  <a16:creationId xmlns:a16="http://schemas.microsoft.com/office/drawing/2014/main" id="{4CC4C15F-2D75-135E-4CB7-E69BDD4AF0E4}"/>
                </a:ext>
              </a:extLst>
            </p:cNvPr>
            <p:cNvPicPr>
              <a:picLocks noChangeAspect="1"/>
            </p:cNvPicPr>
            <p:nvPr/>
          </p:nvPicPr>
          <p:blipFill>
            <a:blip r:embed="rId3"/>
            <a:stretch>
              <a:fillRect/>
            </a:stretch>
          </p:blipFill>
          <p:spPr>
            <a:xfrm>
              <a:off x="8400256" y="1628800"/>
              <a:ext cx="3302495" cy="4280230"/>
            </a:xfrm>
            <a:prstGeom prst="rect">
              <a:avLst/>
            </a:prstGeom>
          </p:spPr>
        </p:pic>
        <p:pic>
          <p:nvPicPr>
            <p:cNvPr id="17" name="Picture 16" descr="A black and purple text&#10;&#10;Description automatically generated">
              <a:extLst>
                <a:ext uri="{FF2B5EF4-FFF2-40B4-BE49-F238E27FC236}">
                  <a16:creationId xmlns:a16="http://schemas.microsoft.com/office/drawing/2014/main" id="{CA8E72E4-6F27-236B-FD25-7F3C0892C383}"/>
                </a:ext>
              </a:extLst>
            </p:cNvPr>
            <p:cNvPicPr>
              <a:picLocks noChangeAspect="1"/>
            </p:cNvPicPr>
            <p:nvPr/>
          </p:nvPicPr>
          <p:blipFill>
            <a:blip r:embed="rId4"/>
            <a:stretch>
              <a:fillRect/>
            </a:stretch>
          </p:blipFill>
          <p:spPr>
            <a:xfrm>
              <a:off x="6800524" y="1673079"/>
              <a:ext cx="1360061" cy="297452"/>
            </a:xfrm>
            <a:prstGeom prst="rect">
              <a:avLst/>
            </a:prstGeom>
          </p:spPr>
        </p:pic>
        <p:sp>
          <p:nvSpPr>
            <p:cNvPr id="20" name="TextBox 19">
              <a:extLst>
                <a:ext uri="{FF2B5EF4-FFF2-40B4-BE49-F238E27FC236}">
                  <a16:creationId xmlns:a16="http://schemas.microsoft.com/office/drawing/2014/main" id="{29CED5D9-CFCC-38FD-BDB6-775A488F651E}"/>
                </a:ext>
              </a:extLst>
            </p:cNvPr>
            <p:cNvSpPr txBox="1"/>
            <p:nvPr/>
          </p:nvSpPr>
          <p:spPr>
            <a:xfrm>
              <a:off x="8680840" y="1245206"/>
              <a:ext cx="1744067" cy="246221"/>
            </a:xfrm>
            <a:prstGeom prst="rect">
              <a:avLst/>
            </a:prstGeom>
            <a:noFill/>
          </p:spPr>
          <p:txBody>
            <a:bodyPr wrap="none" lIns="0" tIns="0" rIns="0" bIns="0" rtlCol="0">
              <a:spAutoFit/>
            </a:bodyPr>
            <a:lstStyle/>
            <a:p>
              <a:pPr algn="l"/>
              <a:r>
                <a:rPr lang="en-US" sz="1600" dirty="0"/>
                <a:t>Code Management</a:t>
              </a:r>
            </a:p>
          </p:txBody>
        </p:sp>
      </p:grpSp>
      <p:sp>
        <p:nvSpPr>
          <p:cNvPr id="2" name="Title 2">
            <a:extLst>
              <a:ext uri="{FF2B5EF4-FFF2-40B4-BE49-F238E27FC236}">
                <a16:creationId xmlns:a16="http://schemas.microsoft.com/office/drawing/2014/main" id="{DAB12FCF-43CC-5571-A660-E02FF29B9C61}"/>
              </a:ext>
            </a:extLst>
          </p:cNvPr>
          <p:cNvSpPr txBox="1">
            <a:spLocks/>
          </p:cNvSpPr>
          <p:nvPr/>
        </p:nvSpPr>
        <p:spPr>
          <a:xfrm>
            <a:off x="454153" y="51492"/>
            <a:ext cx="11871098"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dirty="0"/>
              <a:t>General development workflow </a:t>
            </a:r>
          </a:p>
          <a:p>
            <a:pPr algn="ctr"/>
            <a:r>
              <a:rPr lang="en-US" dirty="0"/>
              <a:t>and Quality Assurance</a:t>
            </a:r>
          </a:p>
        </p:txBody>
      </p:sp>
      <p:sp>
        <p:nvSpPr>
          <p:cNvPr id="3" name="TextBox 2">
            <a:extLst>
              <a:ext uri="{FF2B5EF4-FFF2-40B4-BE49-F238E27FC236}">
                <a16:creationId xmlns:a16="http://schemas.microsoft.com/office/drawing/2014/main" id="{B79374D2-8A94-3CD0-34C3-5DD27EE7DE07}"/>
              </a:ext>
            </a:extLst>
          </p:cNvPr>
          <p:cNvSpPr txBox="1"/>
          <p:nvPr/>
        </p:nvSpPr>
        <p:spPr>
          <a:xfrm>
            <a:off x="1229834" y="5489094"/>
            <a:ext cx="7040453" cy="553998"/>
          </a:xfrm>
          <a:prstGeom prst="rect">
            <a:avLst/>
          </a:prstGeom>
          <a:noFill/>
        </p:spPr>
        <p:txBody>
          <a:bodyPr wrap="none" lIns="0" tIns="0" rIns="0" bIns="0" rtlCol="0">
            <a:spAutoFit/>
          </a:bodyPr>
          <a:lstStyle/>
          <a:p>
            <a:pPr algn="l"/>
            <a:r>
              <a:rPr lang="en-US" dirty="0"/>
              <a:t>For several years, Quality Assurance applied to team developments, </a:t>
            </a:r>
          </a:p>
          <a:p>
            <a:pPr algn="l"/>
            <a:r>
              <a:rPr lang="en-US" dirty="0"/>
              <a:t>with shared rules, guidelines and documentation</a:t>
            </a:r>
          </a:p>
        </p:txBody>
      </p:sp>
      <p:pic>
        <p:nvPicPr>
          <p:cNvPr id="7" name="Picture 6">
            <a:extLst>
              <a:ext uri="{FF2B5EF4-FFF2-40B4-BE49-F238E27FC236}">
                <a16:creationId xmlns:a16="http://schemas.microsoft.com/office/drawing/2014/main" id="{85D914AD-CC3E-02C3-372A-242A0EC774FC}"/>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2111" y="1423457"/>
            <a:ext cx="790575" cy="790575"/>
          </a:xfrm>
          <a:prstGeom prst="rect">
            <a:avLst/>
          </a:prstGeom>
        </p:spPr>
      </p:pic>
      <p:sp>
        <p:nvSpPr>
          <p:cNvPr id="8" name="Footer Placeholder 11">
            <a:extLst>
              <a:ext uri="{FF2B5EF4-FFF2-40B4-BE49-F238E27FC236}">
                <a16:creationId xmlns:a16="http://schemas.microsoft.com/office/drawing/2014/main" id="{764D5774-4069-E376-0404-8FC7DB3219F3}"/>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9" name="Picture 8">
            <a:extLst>
              <a:ext uri="{FF2B5EF4-FFF2-40B4-BE49-F238E27FC236}">
                <a16:creationId xmlns:a16="http://schemas.microsoft.com/office/drawing/2014/main" id="{D4A94C04-9BF4-FBB9-1CA2-E87B23DE21FE}"/>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01286360-799B-E366-C255-D9535748E508}"/>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009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2409177" y="427229"/>
            <a:ext cx="11376025" cy="1065742"/>
          </a:xfrm>
        </p:spPr>
        <p:txBody>
          <a:bodyPr/>
          <a:lstStyle/>
          <a:p>
            <a:r>
              <a:rPr lang="en-GB" dirty="0"/>
              <a:t>Survey Software - Intensive use of JIRA</a:t>
            </a:r>
          </a:p>
        </p:txBody>
      </p:sp>
      <p:pic>
        <p:nvPicPr>
          <p:cNvPr id="10" name="Picture 9"/>
          <p:cNvPicPr>
            <a:picLocks noChangeAspect="1"/>
          </p:cNvPicPr>
          <p:nvPr/>
        </p:nvPicPr>
        <p:blipFill>
          <a:blip r:embed="rId2"/>
          <a:stretch>
            <a:fillRect/>
          </a:stretch>
        </p:blipFill>
        <p:spPr>
          <a:xfrm>
            <a:off x="1004888" y="2688955"/>
            <a:ext cx="4157662" cy="2764426"/>
          </a:xfrm>
          <a:prstGeom prst="rect">
            <a:avLst/>
          </a:prstGeom>
        </p:spPr>
      </p:pic>
      <p:sp>
        <p:nvSpPr>
          <p:cNvPr id="13" name="Title 1"/>
          <p:cNvSpPr txBox="1">
            <a:spLocks/>
          </p:cNvSpPr>
          <p:nvPr/>
        </p:nvSpPr>
        <p:spPr>
          <a:xfrm>
            <a:off x="701675" y="1464544"/>
            <a:ext cx="10872787" cy="158880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342900" indent="-342900">
              <a:buFont typeface="Arial" panose="020B0604020202020204" pitchFamily="34" charset="0"/>
              <a:buChar char="•"/>
            </a:pPr>
            <a:r>
              <a:rPr lang="en-US" altLang="en-US" sz="1800" b="0" dirty="0"/>
              <a:t>Users have become familiar with JIRA tools during LS2: greatly facilitate our communication!</a:t>
            </a:r>
          </a:p>
          <a:p>
            <a:pPr marL="342900" indent="-342900">
              <a:buFont typeface="Arial" panose="020B0604020202020204" pitchFamily="34" charset="0"/>
              <a:buChar char="•"/>
            </a:pPr>
            <a:r>
              <a:rPr lang="en-US" altLang="en-US" sz="1800" b="0" dirty="0"/>
              <a:t>Help to manage our software releases &amp; Project management</a:t>
            </a:r>
          </a:p>
          <a:p>
            <a:pPr marL="342900" indent="-342900">
              <a:buFont typeface="Arial" panose="020B0604020202020204" pitchFamily="34" charset="0"/>
              <a:buChar char="•"/>
            </a:pPr>
            <a:r>
              <a:rPr lang="en-US" altLang="en-US" sz="1800" b="0" dirty="0"/>
              <a:t>Follow the progress of our development &amp; support activities (1 Kanban board per project + scrum-based management for specific consolidation projects)</a:t>
            </a:r>
            <a:br>
              <a:rPr lang="en-US" altLang="en-US" sz="1800" b="0" dirty="0"/>
            </a:br>
            <a:br>
              <a:rPr lang="en-US" altLang="en-US" sz="2000" b="0" dirty="0"/>
            </a:br>
            <a:endParaRPr lang="en-US" altLang="en-US" sz="2000" b="0" dirty="0"/>
          </a:p>
        </p:txBody>
      </p:sp>
      <p:pic>
        <p:nvPicPr>
          <p:cNvPr id="16" name="Picture 15"/>
          <p:cNvPicPr>
            <a:picLocks noChangeAspect="1"/>
          </p:cNvPicPr>
          <p:nvPr/>
        </p:nvPicPr>
        <p:blipFill>
          <a:blip r:embed="rId3"/>
          <a:stretch>
            <a:fillRect/>
          </a:stretch>
        </p:blipFill>
        <p:spPr>
          <a:xfrm>
            <a:off x="4398613" y="3093662"/>
            <a:ext cx="6069362" cy="3067666"/>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475" y="4602881"/>
            <a:ext cx="790575" cy="790575"/>
          </a:xfrm>
          <a:prstGeom prst="rect">
            <a:avLst/>
          </a:prstGeom>
        </p:spPr>
      </p:pic>
      <p:sp>
        <p:nvSpPr>
          <p:cNvPr id="7" name="Slide Number Placeholder 5">
            <a:extLst>
              <a:ext uri="{FF2B5EF4-FFF2-40B4-BE49-F238E27FC236}">
                <a16:creationId xmlns:a16="http://schemas.microsoft.com/office/drawing/2014/main" id="{BE63B68E-13B4-12E3-A981-4EB0D0E3843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23</a:t>
            </a:fld>
            <a:endParaRPr lang="en-US" dirty="0"/>
          </a:p>
        </p:txBody>
      </p:sp>
      <p:sp>
        <p:nvSpPr>
          <p:cNvPr id="8" name="Footer Placeholder 11">
            <a:extLst>
              <a:ext uri="{FF2B5EF4-FFF2-40B4-BE49-F238E27FC236}">
                <a16:creationId xmlns:a16="http://schemas.microsoft.com/office/drawing/2014/main" id="{BDFA6E34-A59A-173B-EC29-DEB881C19546}"/>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pic>
        <p:nvPicPr>
          <p:cNvPr id="11" name="Picture 10">
            <a:extLst>
              <a:ext uri="{FF2B5EF4-FFF2-40B4-BE49-F238E27FC236}">
                <a16:creationId xmlns:a16="http://schemas.microsoft.com/office/drawing/2014/main" id="{2306DF1E-1A19-E36E-AB68-8904E09173D3}"/>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55351D89-4C94-37CD-A145-3284151321D8}"/>
              </a:ext>
            </a:extLst>
          </p:cNvPr>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6536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92132" y="143607"/>
            <a:ext cx="4401637" cy="1920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9602" y="345970"/>
            <a:ext cx="8919198" cy="988676"/>
          </a:xfrm>
        </p:spPr>
        <p:txBody>
          <a:bodyPr/>
          <a:lstStyle/>
          <a:p>
            <a:r>
              <a:rPr lang="en-GB" dirty="0"/>
              <a:t>Software Development Team (Oct. 2024)</a:t>
            </a:r>
          </a:p>
        </p:txBody>
      </p:sp>
      <p:cxnSp>
        <p:nvCxnSpPr>
          <p:cNvPr id="16" name="Straight Connector 15"/>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42"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3</a:t>
            </a:fld>
            <a:endParaRPr lang="en-US" dirty="0"/>
          </a:p>
        </p:txBody>
      </p:sp>
      <p:sp>
        <p:nvSpPr>
          <p:cNvPr id="3" name="TextBox 2"/>
          <p:cNvSpPr txBox="1"/>
          <p:nvPr/>
        </p:nvSpPr>
        <p:spPr>
          <a:xfrm>
            <a:off x="2597141" y="1054043"/>
            <a:ext cx="7677486" cy="276999"/>
          </a:xfrm>
          <a:prstGeom prst="rect">
            <a:avLst/>
          </a:prstGeom>
          <a:noFill/>
        </p:spPr>
        <p:txBody>
          <a:bodyPr wrap="none" lIns="0" tIns="0" rIns="0" bIns="0" rtlCol="0">
            <a:spAutoFit/>
          </a:bodyPr>
          <a:lstStyle/>
          <a:p>
            <a:pPr algn="l"/>
            <a:r>
              <a:rPr lang="en-GB" i="1" dirty="0"/>
              <a:t>Team made up of surveying engineers, IT developers and a mathematician</a:t>
            </a:r>
            <a:endParaRPr lang="en-US" i="1" dirty="0"/>
          </a:p>
        </p:txBody>
      </p:sp>
      <p:grpSp>
        <p:nvGrpSpPr>
          <p:cNvPr id="27" name="Group 26">
            <a:extLst>
              <a:ext uri="{FF2B5EF4-FFF2-40B4-BE49-F238E27FC236}">
                <a16:creationId xmlns:a16="http://schemas.microsoft.com/office/drawing/2014/main" id="{F353BCF6-F3BE-EDAE-27F7-7EB854D40306}"/>
              </a:ext>
            </a:extLst>
          </p:cNvPr>
          <p:cNvGrpSpPr>
            <a:grpSpLocks noChangeAspect="1"/>
          </p:cNvGrpSpPr>
          <p:nvPr/>
        </p:nvGrpSpPr>
        <p:grpSpPr>
          <a:xfrm>
            <a:off x="4856296" y="1772724"/>
            <a:ext cx="1188720" cy="1731208"/>
            <a:chOff x="6375756" y="4368331"/>
            <a:chExt cx="1069491" cy="1670616"/>
          </a:xfrm>
        </p:grpSpPr>
        <p:pic>
          <p:nvPicPr>
            <p:cNvPr id="36" name="Picture 35">
              <a:extLst>
                <a:ext uri="{FF2B5EF4-FFF2-40B4-BE49-F238E27FC236}">
                  <a16:creationId xmlns:a16="http://schemas.microsoft.com/office/drawing/2014/main" id="{8E552741-42F3-AC20-0B9E-46B7CEE412D9}"/>
                </a:ext>
              </a:extLst>
            </p:cNvPr>
            <p:cNvPicPr>
              <a:picLocks/>
            </p:cNvPicPr>
            <p:nvPr/>
          </p:nvPicPr>
          <p:blipFill>
            <a:blip r:embed="rId4"/>
            <a:stretch>
              <a:fillRect/>
            </a:stretch>
          </p:blipFill>
          <p:spPr>
            <a:xfrm>
              <a:off x="6375756" y="4627113"/>
              <a:ext cx="1069491" cy="1411834"/>
            </a:xfrm>
            <a:prstGeom prst="rect">
              <a:avLst/>
            </a:prstGeom>
          </p:spPr>
        </p:pic>
        <p:sp>
          <p:nvSpPr>
            <p:cNvPr id="37" name="TextBox 36">
              <a:extLst>
                <a:ext uri="{FF2B5EF4-FFF2-40B4-BE49-F238E27FC236}">
                  <a16:creationId xmlns:a16="http://schemas.microsoft.com/office/drawing/2014/main" id="{81B84C8D-EC96-0913-3B31-E38F70E583F3}"/>
                </a:ext>
              </a:extLst>
            </p:cNvPr>
            <p:cNvSpPr txBox="1"/>
            <p:nvPr/>
          </p:nvSpPr>
          <p:spPr>
            <a:xfrm>
              <a:off x="6591098" y="4368331"/>
              <a:ext cx="823515" cy="207903"/>
            </a:xfrm>
            <a:prstGeom prst="rect">
              <a:avLst/>
            </a:prstGeom>
            <a:noFill/>
          </p:spPr>
          <p:txBody>
            <a:bodyPr wrap="none" lIns="0" tIns="0" rIns="0" bIns="0" rtlCol="0">
              <a:spAutoFit/>
            </a:bodyPr>
            <a:lstStyle/>
            <a:p>
              <a:pPr algn="l"/>
              <a:r>
                <a:rPr lang="en-GB" sz="1400" i="1" dirty="0"/>
                <a:t>Guillaume</a:t>
              </a:r>
            </a:p>
          </p:txBody>
        </p:sp>
      </p:grpSp>
      <p:pic>
        <p:nvPicPr>
          <p:cNvPr id="43" name="Picture 42">
            <a:extLst>
              <a:ext uri="{FF2B5EF4-FFF2-40B4-BE49-F238E27FC236}">
                <a16:creationId xmlns:a16="http://schemas.microsoft.com/office/drawing/2014/main" id="{567A9915-F7AC-288F-8960-8846B0949BF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2912"/>
          <a:stretch/>
        </p:blipFill>
        <p:spPr>
          <a:xfrm>
            <a:off x="3379160" y="2053335"/>
            <a:ext cx="1184247" cy="1463040"/>
          </a:xfrm>
          <a:prstGeom prst="rect">
            <a:avLst/>
          </a:prstGeom>
        </p:spPr>
      </p:pic>
      <p:pic>
        <p:nvPicPr>
          <p:cNvPr id="65" name="Picture 64">
            <a:extLst>
              <a:ext uri="{FF2B5EF4-FFF2-40B4-BE49-F238E27FC236}">
                <a16:creationId xmlns:a16="http://schemas.microsoft.com/office/drawing/2014/main" id="{254ACEB7-3C83-E059-DDE5-046490858250}"/>
              </a:ext>
            </a:extLst>
          </p:cNvPr>
          <p:cNvPicPr>
            <a:picLocks/>
          </p:cNvPicPr>
          <p:nvPr/>
        </p:nvPicPr>
        <p:blipFill rotWithShape="1">
          <a:blip r:embed="rId6" cstate="print">
            <a:extLst>
              <a:ext uri="{28A0092B-C50C-407E-A947-70E740481C1C}">
                <a14:useLocalDpi xmlns:a14="http://schemas.microsoft.com/office/drawing/2010/main" val="0"/>
              </a:ext>
            </a:extLst>
          </a:blip>
          <a:srcRect r="36395"/>
          <a:stretch/>
        </p:blipFill>
        <p:spPr>
          <a:xfrm>
            <a:off x="2069989" y="4181247"/>
            <a:ext cx="1188720" cy="1463040"/>
          </a:xfrm>
          <a:prstGeom prst="rect">
            <a:avLst/>
          </a:prstGeom>
        </p:spPr>
      </p:pic>
      <p:sp>
        <p:nvSpPr>
          <p:cNvPr id="66" name="TextBox 7">
            <a:extLst>
              <a:ext uri="{FF2B5EF4-FFF2-40B4-BE49-F238E27FC236}">
                <a16:creationId xmlns:a16="http://schemas.microsoft.com/office/drawing/2014/main" id="{F31AA1C7-744D-FF1F-D3C2-A33172931EA5}"/>
              </a:ext>
            </a:extLst>
          </p:cNvPr>
          <p:cNvSpPr txBox="1">
            <a:spLocks noChangeArrowheads="1"/>
          </p:cNvSpPr>
          <p:nvPr/>
        </p:nvSpPr>
        <p:spPr bwMode="auto">
          <a:xfrm>
            <a:off x="708014" y="2735978"/>
            <a:ext cx="7713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GB" altLang="fr-FR" sz="1400" i="1" dirty="0">
                <a:solidFill>
                  <a:schemeClr val="accent1"/>
                </a:solidFill>
                <a:latin typeface="+mn-lt"/>
              </a:rPr>
              <a:t>Francis</a:t>
            </a:r>
          </a:p>
        </p:txBody>
      </p:sp>
      <p:sp>
        <p:nvSpPr>
          <p:cNvPr id="67" name="TextBox 10">
            <a:extLst>
              <a:ext uri="{FF2B5EF4-FFF2-40B4-BE49-F238E27FC236}">
                <a16:creationId xmlns:a16="http://schemas.microsoft.com/office/drawing/2014/main" id="{1326C655-28C9-1689-3194-87B6593BB028}"/>
              </a:ext>
            </a:extLst>
          </p:cNvPr>
          <p:cNvSpPr txBox="1">
            <a:spLocks noChangeArrowheads="1"/>
          </p:cNvSpPr>
          <p:nvPr/>
        </p:nvSpPr>
        <p:spPr bwMode="auto">
          <a:xfrm>
            <a:off x="3367850" y="1727638"/>
            <a:ext cx="12068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GB" altLang="fr-FR" sz="1400" i="1" dirty="0">
                <a:solidFill>
                  <a:schemeClr val="accent1"/>
                </a:solidFill>
                <a:latin typeface="+mn-lt"/>
              </a:rPr>
              <a:t>Anne-</a:t>
            </a:r>
            <a:r>
              <a:rPr lang="en-GB" altLang="fr-FR" sz="1400" i="1" dirty="0" err="1">
                <a:solidFill>
                  <a:schemeClr val="accent1"/>
                </a:solidFill>
                <a:latin typeface="+mn-lt"/>
              </a:rPr>
              <a:t>Valérie</a:t>
            </a:r>
            <a:endParaRPr lang="en-GB" altLang="fr-FR" sz="1400" i="1" dirty="0">
              <a:solidFill>
                <a:schemeClr val="accent1"/>
              </a:solidFill>
              <a:latin typeface="+mn-lt"/>
            </a:endParaRPr>
          </a:p>
        </p:txBody>
      </p:sp>
      <p:sp>
        <p:nvSpPr>
          <p:cNvPr id="69" name="TextBox 11">
            <a:extLst>
              <a:ext uri="{FF2B5EF4-FFF2-40B4-BE49-F238E27FC236}">
                <a16:creationId xmlns:a16="http://schemas.microsoft.com/office/drawing/2014/main" id="{1D12856A-8084-6268-EA8D-6A9D1236877C}"/>
              </a:ext>
            </a:extLst>
          </p:cNvPr>
          <p:cNvSpPr txBox="1">
            <a:spLocks noChangeArrowheads="1"/>
          </p:cNvSpPr>
          <p:nvPr/>
        </p:nvSpPr>
        <p:spPr bwMode="auto">
          <a:xfrm>
            <a:off x="2295616" y="3840428"/>
            <a:ext cx="6030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GB" altLang="fr-FR" sz="1400" i="1" dirty="0">
                <a:solidFill>
                  <a:schemeClr val="accent1"/>
                </a:solidFill>
                <a:latin typeface="+mn-lt"/>
              </a:rPr>
              <a:t>Iliyan</a:t>
            </a:r>
          </a:p>
        </p:txBody>
      </p:sp>
      <p:grpSp>
        <p:nvGrpSpPr>
          <p:cNvPr id="70" name="Group 69">
            <a:extLst>
              <a:ext uri="{FF2B5EF4-FFF2-40B4-BE49-F238E27FC236}">
                <a16:creationId xmlns:a16="http://schemas.microsoft.com/office/drawing/2014/main" id="{D25A678F-A8E7-40AD-84B3-15E53D1B5203}"/>
              </a:ext>
            </a:extLst>
          </p:cNvPr>
          <p:cNvGrpSpPr/>
          <p:nvPr/>
        </p:nvGrpSpPr>
        <p:grpSpPr>
          <a:xfrm>
            <a:off x="6231127" y="1774432"/>
            <a:ext cx="1188720" cy="1729774"/>
            <a:chOff x="8026178" y="4472918"/>
            <a:chExt cx="1111762" cy="1729774"/>
          </a:xfrm>
        </p:grpSpPr>
        <p:pic>
          <p:nvPicPr>
            <p:cNvPr id="71" name="Picture 70">
              <a:extLst>
                <a:ext uri="{FF2B5EF4-FFF2-40B4-BE49-F238E27FC236}">
                  <a16:creationId xmlns:a16="http://schemas.microsoft.com/office/drawing/2014/main" id="{F58A2303-49A1-EB13-C3F5-ADD206514531}"/>
                </a:ext>
              </a:extLst>
            </p:cNvPr>
            <p:cNvPicPr>
              <a:picLocks/>
            </p:cNvPicPr>
            <p:nvPr/>
          </p:nvPicPr>
          <p:blipFill rotWithShape="1">
            <a:blip r:embed="rId7"/>
            <a:srcRect l="7464" r="4168"/>
            <a:stretch/>
          </p:blipFill>
          <p:spPr>
            <a:xfrm>
              <a:off x="8026178" y="4739652"/>
              <a:ext cx="1111762" cy="1463040"/>
            </a:xfrm>
            <a:prstGeom prst="rect">
              <a:avLst/>
            </a:prstGeom>
          </p:spPr>
        </p:pic>
        <p:sp>
          <p:nvSpPr>
            <p:cNvPr id="72" name="TextBox 71">
              <a:extLst>
                <a:ext uri="{FF2B5EF4-FFF2-40B4-BE49-F238E27FC236}">
                  <a16:creationId xmlns:a16="http://schemas.microsoft.com/office/drawing/2014/main" id="{933A9546-B367-0FE1-69EB-D97C66EA5D4D}"/>
                </a:ext>
              </a:extLst>
            </p:cNvPr>
            <p:cNvSpPr txBox="1"/>
            <p:nvPr/>
          </p:nvSpPr>
          <p:spPr>
            <a:xfrm>
              <a:off x="8363440" y="4472918"/>
              <a:ext cx="546625" cy="215444"/>
            </a:xfrm>
            <a:prstGeom prst="rect">
              <a:avLst/>
            </a:prstGeom>
            <a:noFill/>
          </p:spPr>
          <p:txBody>
            <a:bodyPr wrap="none" lIns="0" tIns="0" rIns="0" bIns="0" rtlCol="0">
              <a:spAutoFit/>
            </a:bodyPr>
            <a:lstStyle/>
            <a:p>
              <a:pPr algn="l"/>
              <a:r>
                <a:rPr lang="en-GB" sz="1400" i="1" dirty="0"/>
                <a:t>Jürgen</a:t>
              </a:r>
            </a:p>
          </p:txBody>
        </p:sp>
      </p:grpSp>
      <p:sp>
        <p:nvSpPr>
          <p:cNvPr id="73" name="TextBox 72">
            <a:extLst>
              <a:ext uri="{FF2B5EF4-FFF2-40B4-BE49-F238E27FC236}">
                <a16:creationId xmlns:a16="http://schemas.microsoft.com/office/drawing/2014/main" id="{3282A89E-940F-E75A-4D1E-3FB2E6CDC737}"/>
              </a:ext>
            </a:extLst>
          </p:cNvPr>
          <p:cNvSpPr txBox="1"/>
          <p:nvPr/>
        </p:nvSpPr>
        <p:spPr>
          <a:xfrm>
            <a:off x="435339" y="4570571"/>
            <a:ext cx="1203856" cy="215444"/>
          </a:xfrm>
          <a:prstGeom prst="rect">
            <a:avLst/>
          </a:prstGeom>
          <a:noFill/>
        </p:spPr>
        <p:txBody>
          <a:bodyPr wrap="none" lIns="0" tIns="0" rIns="0" bIns="0" rtlCol="0">
            <a:spAutoFit/>
          </a:bodyPr>
          <a:lstStyle/>
          <a:p>
            <a:pPr algn="l"/>
            <a:r>
              <a:rPr lang="en-GB" sz="1400" dirty="0">
                <a:solidFill>
                  <a:srgbClr val="CC6600"/>
                </a:solidFill>
              </a:rPr>
              <a:t>Section Leader</a:t>
            </a:r>
          </a:p>
        </p:txBody>
      </p:sp>
      <p:grpSp>
        <p:nvGrpSpPr>
          <p:cNvPr id="74" name="Group 73">
            <a:extLst>
              <a:ext uri="{FF2B5EF4-FFF2-40B4-BE49-F238E27FC236}">
                <a16:creationId xmlns:a16="http://schemas.microsoft.com/office/drawing/2014/main" id="{35041AA6-BDCC-DE2C-E1F3-F2F41C914B12}"/>
              </a:ext>
            </a:extLst>
          </p:cNvPr>
          <p:cNvGrpSpPr/>
          <p:nvPr/>
        </p:nvGrpSpPr>
        <p:grpSpPr>
          <a:xfrm>
            <a:off x="1965544" y="1409414"/>
            <a:ext cx="2751877" cy="4708456"/>
            <a:chOff x="3893090" y="1273641"/>
            <a:chExt cx="1355959" cy="4669958"/>
          </a:xfrm>
        </p:grpSpPr>
        <p:sp>
          <p:nvSpPr>
            <p:cNvPr id="75" name="Rectangle 74">
              <a:extLst>
                <a:ext uri="{FF2B5EF4-FFF2-40B4-BE49-F238E27FC236}">
                  <a16:creationId xmlns:a16="http://schemas.microsoft.com/office/drawing/2014/main" id="{F25BC111-F321-313B-AF52-B267CD0DE789}"/>
                </a:ext>
              </a:extLst>
            </p:cNvPr>
            <p:cNvSpPr/>
            <p:nvPr/>
          </p:nvSpPr>
          <p:spPr>
            <a:xfrm>
              <a:off x="3893090" y="1449420"/>
              <a:ext cx="1355959" cy="4494179"/>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967EEBF6-B6DB-BF4B-91E4-19F420EC2F85}"/>
                </a:ext>
              </a:extLst>
            </p:cNvPr>
            <p:cNvSpPr txBox="1"/>
            <p:nvPr/>
          </p:nvSpPr>
          <p:spPr>
            <a:xfrm>
              <a:off x="4249860" y="1273641"/>
              <a:ext cx="521601" cy="274734"/>
            </a:xfrm>
            <a:prstGeom prst="rect">
              <a:avLst/>
            </a:prstGeom>
            <a:solidFill>
              <a:schemeClr val="bg1"/>
            </a:solidFill>
            <a:ln>
              <a:noFill/>
            </a:ln>
          </p:spPr>
          <p:txBody>
            <a:bodyPr wrap="square" lIns="0" tIns="0" rIns="0" bIns="0" rtlCol="0">
              <a:spAutoFit/>
            </a:bodyPr>
            <a:lstStyle/>
            <a:p>
              <a:pPr algn="l"/>
              <a:r>
                <a:rPr lang="en-GB" dirty="0">
                  <a:solidFill>
                    <a:srgbClr val="00B050"/>
                  </a:solidFill>
                </a:rPr>
                <a:t> </a:t>
              </a:r>
              <a:r>
                <a:rPr lang="en-GB" dirty="0">
                  <a:solidFill>
                    <a:srgbClr val="92D050"/>
                  </a:solidFill>
                </a:rPr>
                <a:t>Database</a:t>
              </a:r>
            </a:p>
          </p:txBody>
        </p:sp>
      </p:grpSp>
      <p:grpSp>
        <p:nvGrpSpPr>
          <p:cNvPr id="77" name="Group 76">
            <a:extLst>
              <a:ext uri="{FF2B5EF4-FFF2-40B4-BE49-F238E27FC236}">
                <a16:creationId xmlns:a16="http://schemas.microsoft.com/office/drawing/2014/main" id="{14C1E83B-4745-711C-499E-0495427F54F6}"/>
              </a:ext>
            </a:extLst>
          </p:cNvPr>
          <p:cNvGrpSpPr/>
          <p:nvPr/>
        </p:nvGrpSpPr>
        <p:grpSpPr>
          <a:xfrm>
            <a:off x="7748763" y="1775700"/>
            <a:ext cx="1188720" cy="1707934"/>
            <a:chOff x="6983680" y="3746056"/>
            <a:chExt cx="1188720" cy="1707934"/>
          </a:xfrm>
        </p:grpSpPr>
        <p:pic>
          <p:nvPicPr>
            <p:cNvPr id="78" name="Picture 77">
              <a:extLst>
                <a:ext uri="{FF2B5EF4-FFF2-40B4-BE49-F238E27FC236}">
                  <a16:creationId xmlns:a16="http://schemas.microsoft.com/office/drawing/2014/main" id="{EECDFDEE-9BF2-D06C-2D78-648D18A294C7}"/>
                </a:ext>
              </a:extLst>
            </p:cNvPr>
            <p:cNvPicPr>
              <a:picLocks/>
            </p:cNvPicPr>
            <p:nvPr/>
          </p:nvPicPr>
          <p:blipFill>
            <a:blip r:embed="rId8"/>
            <a:stretch>
              <a:fillRect/>
            </a:stretch>
          </p:blipFill>
          <p:spPr>
            <a:xfrm>
              <a:off x="6983680" y="3990950"/>
              <a:ext cx="1188720" cy="1463040"/>
            </a:xfrm>
            <a:prstGeom prst="rect">
              <a:avLst/>
            </a:prstGeom>
          </p:spPr>
        </p:pic>
        <p:sp>
          <p:nvSpPr>
            <p:cNvPr id="79" name="TextBox 78">
              <a:extLst>
                <a:ext uri="{FF2B5EF4-FFF2-40B4-BE49-F238E27FC236}">
                  <a16:creationId xmlns:a16="http://schemas.microsoft.com/office/drawing/2014/main" id="{90F71088-8A09-84C7-474B-00BB0FE69DE9}"/>
                </a:ext>
              </a:extLst>
            </p:cNvPr>
            <p:cNvSpPr txBox="1"/>
            <p:nvPr/>
          </p:nvSpPr>
          <p:spPr>
            <a:xfrm>
              <a:off x="7213857" y="3746056"/>
              <a:ext cx="746999" cy="215444"/>
            </a:xfrm>
            <a:prstGeom prst="rect">
              <a:avLst/>
            </a:prstGeom>
            <a:noFill/>
          </p:spPr>
          <p:txBody>
            <a:bodyPr wrap="none" lIns="0" tIns="0" rIns="0" bIns="0" rtlCol="0">
              <a:spAutoFit/>
            </a:bodyPr>
            <a:lstStyle/>
            <a:p>
              <a:pPr algn="l"/>
              <a:r>
                <a:rPr lang="en-GB" sz="1400" i="1" dirty="0"/>
                <a:t>Benjamin</a:t>
              </a:r>
            </a:p>
          </p:txBody>
        </p:sp>
      </p:grpSp>
      <p:grpSp>
        <p:nvGrpSpPr>
          <p:cNvPr id="80" name="Group 79">
            <a:extLst>
              <a:ext uri="{FF2B5EF4-FFF2-40B4-BE49-F238E27FC236}">
                <a16:creationId xmlns:a16="http://schemas.microsoft.com/office/drawing/2014/main" id="{EF1C8B2F-A746-1D7A-78CE-31548BCE863D}"/>
              </a:ext>
            </a:extLst>
          </p:cNvPr>
          <p:cNvGrpSpPr/>
          <p:nvPr/>
        </p:nvGrpSpPr>
        <p:grpSpPr>
          <a:xfrm>
            <a:off x="4781086" y="1409414"/>
            <a:ext cx="4217236" cy="4708457"/>
            <a:chOff x="7227121" y="1353552"/>
            <a:chExt cx="3690595" cy="2312605"/>
          </a:xfrm>
        </p:grpSpPr>
        <p:sp>
          <p:nvSpPr>
            <p:cNvPr id="81" name="Rectangle 80">
              <a:extLst>
                <a:ext uri="{FF2B5EF4-FFF2-40B4-BE49-F238E27FC236}">
                  <a16:creationId xmlns:a16="http://schemas.microsoft.com/office/drawing/2014/main" id="{BE8881CE-FC61-C2FF-4BD1-D5CBD770A779}"/>
                </a:ext>
              </a:extLst>
            </p:cNvPr>
            <p:cNvSpPr/>
            <p:nvPr/>
          </p:nvSpPr>
          <p:spPr>
            <a:xfrm>
              <a:off x="7227121" y="1442454"/>
              <a:ext cx="3690595" cy="2223703"/>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Box 81">
              <a:extLst>
                <a:ext uri="{FF2B5EF4-FFF2-40B4-BE49-F238E27FC236}">
                  <a16:creationId xmlns:a16="http://schemas.microsoft.com/office/drawing/2014/main" id="{91B26CB0-67BB-1695-FC17-621CB2EF8253}"/>
                </a:ext>
              </a:extLst>
            </p:cNvPr>
            <p:cNvSpPr txBox="1"/>
            <p:nvPr/>
          </p:nvSpPr>
          <p:spPr>
            <a:xfrm>
              <a:off x="7834896" y="1353552"/>
              <a:ext cx="2670975" cy="136051"/>
            </a:xfrm>
            <a:prstGeom prst="rect">
              <a:avLst/>
            </a:prstGeom>
            <a:solidFill>
              <a:schemeClr val="bg1"/>
            </a:solidFill>
            <a:ln>
              <a:noFill/>
            </a:ln>
          </p:spPr>
          <p:txBody>
            <a:bodyPr wrap="none" lIns="0" tIns="0" rIns="0" bIns="0" rtlCol="0">
              <a:spAutoFit/>
            </a:bodyPr>
            <a:lstStyle/>
            <a:p>
              <a:pPr algn="l"/>
              <a:r>
                <a:rPr lang="en-GB" dirty="0">
                  <a:solidFill>
                    <a:srgbClr val="00B050"/>
                  </a:solidFill>
                </a:rPr>
                <a:t> </a:t>
              </a:r>
              <a:r>
                <a:rPr lang="en-GB" dirty="0">
                  <a:solidFill>
                    <a:srgbClr val="92D050"/>
                  </a:solidFill>
                </a:rPr>
                <a:t>Data Processing &amp; Interfaces</a:t>
              </a:r>
              <a:endParaRPr lang="en-GB" dirty="0">
                <a:solidFill>
                  <a:srgbClr val="00B050"/>
                </a:solidFill>
              </a:endParaRPr>
            </a:p>
          </p:txBody>
        </p:sp>
      </p:grpSp>
      <p:sp>
        <p:nvSpPr>
          <p:cNvPr id="84" name="TextBox 83">
            <a:extLst>
              <a:ext uri="{FF2B5EF4-FFF2-40B4-BE49-F238E27FC236}">
                <a16:creationId xmlns:a16="http://schemas.microsoft.com/office/drawing/2014/main" id="{AEEC90FF-13E5-F69C-CB99-E37C46EB8372}"/>
              </a:ext>
            </a:extLst>
          </p:cNvPr>
          <p:cNvSpPr txBox="1"/>
          <p:nvPr/>
        </p:nvSpPr>
        <p:spPr>
          <a:xfrm>
            <a:off x="10943753" y="3945013"/>
            <a:ext cx="1090315" cy="215444"/>
          </a:xfrm>
          <a:prstGeom prst="rect">
            <a:avLst/>
          </a:prstGeom>
          <a:noFill/>
        </p:spPr>
        <p:txBody>
          <a:bodyPr wrap="square" lIns="0" tIns="0" rIns="0" bIns="0" rtlCol="0">
            <a:spAutoFit/>
          </a:bodyPr>
          <a:lstStyle/>
          <a:p>
            <a:pPr algn="l"/>
            <a:r>
              <a:rPr lang="en-GB" sz="1400" i="1" dirty="0"/>
              <a:t>Xin</a:t>
            </a:r>
          </a:p>
        </p:txBody>
      </p:sp>
      <p:sp>
        <p:nvSpPr>
          <p:cNvPr id="85" name="TextBox 84">
            <a:extLst>
              <a:ext uri="{FF2B5EF4-FFF2-40B4-BE49-F238E27FC236}">
                <a16:creationId xmlns:a16="http://schemas.microsoft.com/office/drawing/2014/main" id="{049553A8-A390-357D-4164-8C1F8A0708FF}"/>
              </a:ext>
            </a:extLst>
          </p:cNvPr>
          <p:cNvSpPr txBox="1"/>
          <p:nvPr/>
        </p:nvSpPr>
        <p:spPr>
          <a:xfrm>
            <a:off x="9502309" y="3924991"/>
            <a:ext cx="1090315" cy="215444"/>
          </a:xfrm>
          <a:prstGeom prst="rect">
            <a:avLst/>
          </a:prstGeom>
          <a:noFill/>
        </p:spPr>
        <p:txBody>
          <a:bodyPr wrap="square" lIns="0" tIns="0" rIns="0" bIns="0" rtlCol="0">
            <a:spAutoFit/>
          </a:bodyPr>
          <a:lstStyle/>
          <a:p>
            <a:pPr algn="l"/>
            <a:r>
              <a:rPr lang="en-GB" sz="1400" i="1" dirty="0"/>
              <a:t>Pascal W.</a:t>
            </a:r>
          </a:p>
        </p:txBody>
      </p:sp>
      <p:sp>
        <p:nvSpPr>
          <p:cNvPr id="86" name="Rectangle 85">
            <a:extLst>
              <a:ext uri="{FF2B5EF4-FFF2-40B4-BE49-F238E27FC236}">
                <a16:creationId xmlns:a16="http://schemas.microsoft.com/office/drawing/2014/main" id="{849A8016-630F-1B32-80ED-346910BE62D8}"/>
              </a:ext>
            </a:extLst>
          </p:cNvPr>
          <p:cNvSpPr/>
          <p:nvPr/>
        </p:nvSpPr>
        <p:spPr>
          <a:xfrm>
            <a:off x="9151180" y="1586642"/>
            <a:ext cx="2854838" cy="4535486"/>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7" name="Picture 86">
            <a:extLst>
              <a:ext uri="{FF2B5EF4-FFF2-40B4-BE49-F238E27FC236}">
                <a16:creationId xmlns:a16="http://schemas.microsoft.com/office/drawing/2014/main" id="{B4D40A05-E477-CC83-0615-E217979B48E0}"/>
              </a:ext>
            </a:extLst>
          </p:cNvPr>
          <p:cNvPicPr>
            <a:picLocks/>
          </p:cNvPicPr>
          <p:nvPr/>
        </p:nvPicPr>
        <p:blipFill>
          <a:blip r:embed="rId9"/>
          <a:stretch>
            <a:fillRect/>
          </a:stretch>
        </p:blipFill>
        <p:spPr>
          <a:xfrm>
            <a:off x="9260470" y="4181247"/>
            <a:ext cx="1188720" cy="1463040"/>
          </a:xfrm>
          <a:prstGeom prst="rect">
            <a:avLst/>
          </a:prstGeom>
        </p:spPr>
      </p:pic>
      <p:pic>
        <p:nvPicPr>
          <p:cNvPr id="88" name="Picture 87">
            <a:extLst>
              <a:ext uri="{FF2B5EF4-FFF2-40B4-BE49-F238E27FC236}">
                <a16:creationId xmlns:a16="http://schemas.microsoft.com/office/drawing/2014/main" id="{AFD6322E-C576-64E8-C4F8-EA2A7ABC0AEB}"/>
              </a:ext>
            </a:extLst>
          </p:cNvPr>
          <p:cNvPicPr>
            <a:picLocks/>
          </p:cNvPicPr>
          <p:nvPr/>
        </p:nvPicPr>
        <p:blipFill>
          <a:blip r:embed="rId10"/>
          <a:stretch>
            <a:fillRect/>
          </a:stretch>
        </p:blipFill>
        <p:spPr>
          <a:xfrm>
            <a:off x="9260470" y="2020594"/>
            <a:ext cx="1188720" cy="1463040"/>
          </a:xfrm>
          <a:prstGeom prst="rect">
            <a:avLst/>
          </a:prstGeom>
        </p:spPr>
      </p:pic>
      <p:sp>
        <p:nvSpPr>
          <p:cNvPr id="89" name="TextBox 88">
            <a:extLst>
              <a:ext uri="{FF2B5EF4-FFF2-40B4-BE49-F238E27FC236}">
                <a16:creationId xmlns:a16="http://schemas.microsoft.com/office/drawing/2014/main" id="{846436F0-94DB-1845-B6A7-94653666253A}"/>
              </a:ext>
            </a:extLst>
          </p:cNvPr>
          <p:cNvSpPr txBox="1"/>
          <p:nvPr/>
        </p:nvSpPr>
        <p:spPr>
          <a:xfrm>
            <a:off x="9443103" y="1799252"/>
            <a:ext cx="1090315" cy="215444"/>
          </a:xfrm>
          <a:prstGeom prst="rect">
            <a:avLst/>
          </a:prstGeom>
          <a:noFill/>
        </p:spPr>
        <p:txBody>
          <a:bodyPr wrap="square" lIns="0" tIns="0" rIns="0" bIns="0" rtlCol="0">
            <a:spAutoFit/>
          </a:bodyPr>
          <a:lstStyle/>
          <a:p>
            <a:pPr algn="l"/>
            <a:r>
              <a:rPr lang="en-GB" sz="1400" i="1" dirty="0"/>
              <a:t>Pascal S.</a:t>
            </a:r>
          </a:p>
        </p:txBody>
      </p:sp>
      <p:pic>
        <p:nvPicPr>
          <p:cNvPr id="90" name="Picture 89">
            <a:extLst>
              <a:ext uri="{FF2B5EF4-FFF2-40B4-BE49-F238E27FC236}">
                <a16:creationId xmlns:a16="http://schemas.microsoft.com/office/drawing/2014/main" id="{742AF017-577F-AFF5-20EA-56FCD1A0FA0F}"/>
              </a:ext>
            </a:extLst>
          </p:cNvPr>
          <p:cNvPicPr>
            <a:picLocks/>
          </p:cNvPicPr>
          <p:nvPr/>
        </p:nvPicPr>
        <p:blipFill>
          <a:blip r:embed="rId11"/>
          <a:stretch>
            <a:fillRect/>
          </a:stretch>
        </p:blipFill>
        <p:spPr>
          <a:xfrm>
            <a:off x="6231127" y="4184275"/>
            <a:ext cx="1188720" cy="1463040"/>
          </a:xfrm>
          <a:prstGeom prst="rect">
            <a:avLst/>
          </a:prstGeom>
        </p:spPr>
      </p:pic>
      <p:pic>
        <p:nvPicPr>
          <p:cNvPr id="91" name="Picture 90">
            <a:extLst>
              <a:ext uri="{FF2B5EF4-FFF2-40B4-BE49-F238E27FC236}">
                <a16:creationId xmlns:a16="http://schemas.microsoft.com/office/drawing/2014/main" id="{B3975C1A-26A2-D0F1-170F-087D5F56E270}"/>
              </a:ext>
            </a:extLst>
          </p:cNvPr>
          <p:cNvPicPr>
            <a:picLocks/>
          </p:cNvPicPr>
          <p:nvPr/>
        </p:nvPicPr>
        <p:blipFill>
          <a:blip r:embed="rId12"/>
          <a:stretch>
            <a:fillRect/>
          </a:stretch>
        </p:blipFill>
        <p:spPr>
          <a:xfrm>
            <a:off x="4881229" y="4179787"/>
            <a:ext cx="1188720" cy="1463040"/>
          </a:xfrm>
          <a:prstGeom prst="rect">
            <a:avLst/>
          </a:prstGeom>
        </p:spPr>
      </p:pic>
      <p:sp>
        <p:nvSpPr>
          <p:cNvPr id="92" name="TextBox 91">
            <a:extLst>
              <a:ext uri="{FF2B5EF4-FFF2-40B4-BE49-F238E27FC236}">
                <a16:creationId xmlns:a16="http://schemas.microsoft.com/office/drawing/2014/main" id="{FDC74979-25E4-8780-BD81-F773B22887F9}"/>
              </a:ext>
            </a:extLst>
          </p:cNvPr>
          <p:cNvSpPr txBox="1"/>
          <p:nvPr/>
        </p:nvSpPr>
        <p:spPr>
          <a:xfrm>
            <a:off x="5228555" y="3939276"/>
            <a:ext cx="647613" cy="215444"/>
          </a:xfrm>
          <a:prstGeom prst="rect">
            <a:avLst/>
          </a:prstGeom>
          <a:noFill/>
        </p:spPr>
        <p:txBody>
          <a:bodyPr wrap="none" lIns="0" tIns="0" rIns="0" bIns="0" rtlCol="0">
            <a:spAutoFit/>
          </a:bodyPr>
          <a:lstStyle/>
          <a:p>
            <a:pPr algn="l"/>
            <a:r>
              <a:rPr lang="en-GB" sz="1400" i="1" dirty="0"/>
              <a:t>Dominik</a:t>
            </a:r>
          </a:p>
        </p:txBody>
      </p:sp>
      <p:sp>
        <p:nvSpPr>
          <p:cNvPr id="93" name="TextBox 92">
            <a:extLst>
              <a:ext uri="{FF2B5EF4-FFF2-40B4-BE49-F238E27FC236}">
                <a16:creationId xmlns:a16="http://schemas.microsoft.com/office/drawing/2014/main" id="{04F0DAF3-6C04-F495-CB24-1B21E32990FB}"/>
              </a:ext>
            </a:extLst>
          </p:cNvPr>
          <p:cNvSpPr txBox="1"/>
          <p:nvPr/>
        </p:nvSpPr>
        <p:spPr>
          <a:xfrm>
            <a:off x="6584233" y="3938348"/>
            <a:ext cx="508152" cy="215444"/>
          </a:xfrm>
          <a:prstGeom prst="rect">
            <a:avLst/>
          </a:prstGeom>
          <a:noFill/>
        </p:spPr>
        <p:txBody>
          <a:bodyPr wrap="none" lIns="0" tIns="0" rIns="0" bIns="0" rtlCol="0">
            <a:spAutoFit/>
          </a:bodyPr>
          <a:lstStyle/>
          <a:p>
            <a:pPr algn="l"/>
            <a:r>
              <a:rPr lang="en-GB" sz="1400" i="1" dirty="0"/>
              <a:t>Simon</a:t>
            </a:r>
          </a:p>
        </p:txBody>
      </p:sp>
      <p:pic>
        <p:nvPicPr>
          <p:cNvPr id="94" name="Picture 93">
            <a:extLst>
              <a:ext uri="{FF2B5EF4-FFF2-40B4-BE49-F238E27FC236}">
                <a16:creationId xmlns:a16="http://schemas.microsoft.com/office/drawing/2014/main" id="{A196A603-FD49-EFB1-86C9-6D72F74D3A68}"/>
              </a:ext>
            </a:extLst>
          </p:cNvPr>
          <p:cNvPicPr>
            <a:picLocks/>
          </p:cNvPicPr>
          <p:nvPr/>
        </p:nvPicPr>
        <p:blipFill>
          <a:blip r:embed="rId11"/>
          <a:stretch>
            <a:fillRect/>
          </a:stretch>
        </p:blipFill>
        <p:spPr>
          <a:xfrm>
            <a:off x="6253161" y="4217749"/>
            <a:ext cx="1188720" cy="1463040"/>
          </a:xfrm>
          <a:prstGeom prst="rect">
            <a:avLst/>
          </a:prstGeom>
        </p:spPr>
      </p:pic>
      <p:pic>
        <p:nvPicPr>
          <p:cNvPr id="95" name="Picture 94">
            <a:extLst>
              <a:ext uri="{FF2B5EF4-FFF2-40B4-BE49-F238E27FC236}">
                <a16:creationId xmlns:a16="http://schemas.microsoft.com/office/drawing/2014/main" id="{7E99810F-5A47-5936-FD09-82F6BEA8AC71}"/>
              </a:ext>
            </a:extLst>
          </p:cNvPr>
          <p:cNvPicPr>
            <a:picLocks noChangeAspect="1"/>
          </p:cNvPicPr>
          <p:nvPr/>
        </p:nvPicPr>
        <p:blipFill>
          <a:blip r:embed="rId13"/>
          <a:stretch>
            <a:fillRect/>
          </a:stretch>
        </p:blipFill>
        <p:spPr>
          <a:xfrm>
            <a:off x="560103" y="3039878"/>
            <a:ext cx="1155854" cy="1463040"/>
          </a:xfrm>
          <a:prstGeom prst="rect">
            <a:avLst/>
          </a:prstGeom>
        </p:spPr>
      </p:pic>
      <p:pic>
        <p:nvPicPr>
          <p:cNvPr id="96" name="Picture 95">
            <a:extLst>
              <a:ext uri="{FF2B5EF4-FFF2-40B4-BE49-F238E27FC236}">
                <a16:creationId xmlns:a16="http://schemas.microsoft.com/office/drawing/2014/main" id="{D89174D7-0CEC-0009-7653-D6813ECA8667}"/>
              </a:ext>
            </a:extLst>
          </p:cNvPr>
          <p:cNvPicPr>
            <a:picLocks noChangeAspect="1"/>
          </p:cNvPicPr>
          <p:nvPr/>
        </p:nvPicPr>
        <p:blipFill>
          <a:blip r:embed="rId14"/>
          <a:stretch>
            <a:fillRect/>
          </a:stretch>
        </p:blipFill>
        <p:spPr>
          <a:xfrm>
            <a:off x="10645814" y="4179235"/>
            <a:ext cx="1214166" cy="1460567"/>
          </a:xfrm>
          <a:prstGeom prst="rect">
            <a:avLst/>
          </a:prstGeom>
        </p:spPr>
      </p:pic>
      <p:pic>
        <p:nvPicPr>
          <p:cNvPr id="97" name="Picture 96">
            <a:extLst>
              <a:ext uri="{FF2B5EF4-FFF2-40B4-BE49-F238E27FC236}">
                <a16:creationId xmlns:a16="http://schemas.microsoft.com/office/drawing/2014/main" id="{14D7E272-7EDB-49FA-DF75-4AA4FFD40B47}"/>
              </a:ext>
            </a:extLst>
          </p:cNvPr>
          <p:cNvPicPr>
            <a:picLocks noChangeAspect="1"/>
          </p:cNvPicPr>
          <p:nvPr/>
        </p:nvPicPr>
        <p:blipFill>
          <a:blip r:embed="rId15"/>
          <a:stretch>
            <a:fillRect/>
          </a:stretch>
        </p:blipFill>
        <p:spPr>
          <a:xfrm>
            <a:off x="3373813" y="4205129"/>
            <a:ext cx="1188720" cy="1488279"/>
          </a:xfrm>
          <a:prstGeom prst="rect">
            <a:avLst/>
          </a:prstGeom>
        </p:spPr>
      </p:pic>
      <p:sp>
        <p:nvSpPr>
          <p:cNvPr id="98" name="TextBox 11">
            <a:extLst>
              <a:ext uri="{FF2B5EF4-FFF2-40B4-BE49-F238E27FC236}">
                <a16:creationId xmlns:a16="http://schemas.microsoft.com/office/drawing/2014/main" id="{DB11AB9D-3500-729E-4347-F28717E134D7}"/>
              </a:ext>
            </a:extLst>
          </p:cNvPr>
          <p:cNvSpPr txBox="1">
            <a:spLocks noChangeArrowheads="1"/>
          </p:cNvSpPr>
          <p:nvPr/>
        </p:nvSpPr>
        <p:spPr bwMode="auto">
          <a:xfrm>
            <a:off x="3496928" y="3832658"/>
            <a:ext cx="9909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GB" altLang="fr-FR" sz="1400" i="1" dirty="0">
                <a:solidFill>
                  <a:schemeClr val="accent1"/>
                </a:solidFill>
                <a:latin typeface="+mn-lt"/>
              </a:rPr>
              <a:t>Katarzyna</a:t>
            </a:r>
          </a:p>
        </p:txBody>
      </p:sp>
      <p:sp>
        <p:nvSpPr>
          <p:cNvPr id="99" name="TextBox 98">
            <a:extLst>
              <a:ext uri="{FF2B5EF4-FFF2-40B4-BE49-F238E27FC236}">
                <a16:creationId xmlns:a16="http://schemas.microsoft.com/office/drawing/2014/main" id="{FB82F3A9-B01F-1580-AEDF-3B29D111AE93}"/>
              </a:ext>
            </a:extLst>
          </p:cNvPr>
          <p:cNvSpPr txBox="1"/>
          <p:nvPr/>
        </p:nvSpPr>
        <p:spPr>
          <a:xfrm>
            <a:off x="9796883" y="1382553"/>
            <a:ext cx="1718484" cy="276999"/>
          </a:xfrm>
          <a:prstGeom prst="rect">
            <a:avLst/>
          </a:prstGeom>
          <a:solidFill>
            <a:schemeClr val="bg1"/>
          </a:solidFill>
          <a:ln>
            <a:noFill/>
          </a:ln>
        </p:spPr>
        <p:txBody>
          <a:bodyPr wrap="none" lIns="0" tIns="0" rIns="0" bIns="0" rtlCol="0">
            <a:spAutoFit/>
          </a:bodyPr>
          <a:lstStyle/>
          <a:p>
            <a:pPr algn="l"/>
            <a:r>
              <a:rPr lang="en-GB" dirty="0">
                <a:solidFill>
                  <a:srgbClr val="00B050"/>
                </a:solidFill>
              </a:rPr>
              <a:t> </a:t>
            </a:r>
            <a:r>
              <a:rPr lang="en-GB" dirty="0">
                <a:solidFill>
                  <a:srgbClr val="92D050"/>
                </a:solidFill>
              </a:rPr>
              <a:t>Data Acquisition</a:t>
            </a:r>
            <a:endParaRPr lang="en-GB" dirty="0">
              <a:solidFill>
                <a:srgbClr val="00B050"/>
              </a:solidFill>
            </a:endParaRPr>
          </a:p>
        </p:txBody>
      </p:sp>
      <p:sp>
        <p:nvSpPr>
          <p:cNvPr id="4" name="Footer Placeholder 11">
            <a:extLst>
              <a:ext uri="{FF2B5EF4-FFF2-40B4-BE49-F238E27FC236}">
                <a16:creationId xmlns:a16="http://schemas.microsoft.com/office/drawing/2014/main" id="{F1360E35-C10E-CD43-1D5D-5D857A1156A0}"/>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1208383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01499" y="1314111"/>
            <a:ext cx="11376024" cy="4608512"/>
          </a:xfrm>
        </p:spPr>
        <p:txBody>
          <a:bodyPr/>
          <a:lstStyle/>
          <a:p>
            <a:pPr marL="0" indent="0">
              <a:buNone/>
            </a:pPr>
            <a:r>
              <a:rPr lang="en-US" sz="2800" dirty="0">
                <a:solidFill>
                  <a:schemeClr val="accent1"/>
                </a:solidFill>
                <a:latin typeface="Corbel" panose="020B0503020204020204" pitchFamily="34" charset="0"/>
              </a:rPr>
              <a:t>Maintenance of the Survey DB, data acquisition and processing tools</a:t>
            </a:r>
          </a:p>
        </p:txBody>
      </p:sp>
      <p:sp>
        <p:nvSpPr>
          <p:cNvPr id="23" name="Title 1"/>
          <p:cNvSpPr txBox="1">
            <a:spLocks/>
          </p:cNvSpPr>
          <p:nvPr/>
        </p:nvSpPr>
        <p:spPr>
          <a:xfrm>
            <a:off x="2367417" y="385342"/>
            <a:ext cx="9921000" cy="9886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Survey software development &amp; support</a:t>
            </a:r>
          </a:p>
        </p:txBody>
      </p:sp>
      <p:sp>
        <p:nvSpPr>
          <p:cNvPr id="28"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288962"/>
            <a:ext cx="681254" cy="365125"/>
          </a:xfrm>
        </p:spPr>
        <p:txBody>
          <a:bodyPr/>
          <a:lstStyle/>
          <a:p>
            <a:fld id="{36B5EA5A-BC32-A742-B11B-8E7414D5B535}" type="slidenum">
              <a:rPr lang="en-US" smtClean="0"/>
              <a:pPr/>
              <a:t>4</a:t>
            </a:fld>
            <a:endParaRPr lang="en-US" dirty="0"/>
          </a:p>
        </p:txBody>
      </p:sp>
      <p:pic>
        <p:nvPicPr>
          <p:cNvPr id="2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198" y="2069233"/>
            <a:ext cx="8431443" cy="377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B3670B50-8AA7-6FBE-BE4D-80868C2B5553}"/>
              </a:ext>
            </a:extLst>
          </p:cNvPr>
          <p:cNvGrpSpPr/>
          <p:nvPr/>
        </p:nvGrpSpPr>
        <p:grpSpPr>
          <a:xfrm>
            <a:off x="8652900" y="1714680"/>
            <a:ext cx="3201624" cy="1353823"/>
            <a:chOff x="8652900" y="1714680"/>
            <a:chExt cx="3201624" cy="1353823"/>
          </a:xfrm>
        </p:grpSpPr>
        <p:pic>
          <p:nvPicPr>
            <p:cNvPr id="34" name="Picture 3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52900" y="1714680"/>
              <a:ext cx="3201624" cy="135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027773" y="2334316"/>
              <a:ext cx="1667949" cy="67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56" name="Straight Connector 55"/>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57" name="Picture 6"/>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1">
            <a:extLst>
              <a:ext uri="{FF2B5EF4-FFF2-40B4-BE49-F238E27FC236}">
                <a16:creationId xmlns:a16="http://schemas.microsoft.com/office/drawing/2014/main" id="{48824F90-8ED3-E5BD-4D6C-51F0B4181583}"/>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250970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4447" y="383002"/>
            <a:ext cx="11376025" cy="1065742"/>
          </a:xfrm>
        </p:spPr>
        <p:txBody>
          <a:bodyPr/>
          <a:lstStyle/>
          <a:p>
            <a:r>
              <a:rPr lang="fr-CH" altLang="fr-FR" dirty="0"/>
              <a:t>Survey Software – </a:t>
            </a:r>
            <a:r>
              <a:rPr lang="fr-CH" altLang="fr-FR" dirty="0" err="1"/>
              <a:t>Database</a:t>
            </a:r>
            <a:r>
              <a:rPr lang="fr-CH" altLang="fr-FR" dirty="0"/>
              <a:t> and </a:t>
            </a:r>
            <a:r>
              <a:rPr lang="fr-CH" altLang="fr-FR" dirty="0" err="1"/>
              <a:t>Geode</a:t>
            </a:r>
            <a:endParaRPr lang="en-GB"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9" name="Group 58"/>
          <p:cNvGrpSpPr>
            <a:grpSpLocks/>
          </p:cNvGrpSpPr>
          <p:nvPr/>
        </p:nvGrpSpPr>
        <p:grpSpPr bwMode="auto">
          <a:xfrm>
            <a:off x="915754" y="2571303"/>
            <a:ext cx="957262" cy="1304925"/>
            <a:chOff x="5489529" y="5013584"/>
            <a:chExt cx="1570182" cy="1739814"/>
          </a:xfrm>
        </p:grpSpPr>
        <p:pic>
          <p:nvPicPr>
            <p:cNvPr id="10" name="Picture 5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89529" y="5013584"/>
              <a:ext cx="1570182" cy="17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5684816" y="5870149"/>
              <a:ext cx="1150313" cy="284616"/>
            </a:xfrm>
            <a:prstGeom prst="rect">
              <a:avLst/>
            </a:prstGeom>
            <a:noFill/>
          </p:spPr>
          <p:txBody>
            <a:bodyPr wrap="none">
              <a:prstTxWarp prst="textChevronInverted">
                <a:avLst/>
              </a:prstTxWarp>
              <a:spAutoFit/>
            </a:bodyPr>
            <a:lstStyle/>
            <a:p>
              <a:pPr algn="ctr">
                <a:defRPr/>
              </a:pPr>
              <a:r>
                <a:rPr lang="en-US" sz="5400" b="1" dirty="0">
                  <a:ln w="9525">
                    <a:solidFill>
                      <a:schemeClr val="bg1"/>
                    </a:solidFill>
                    <a:prstDash val="solid"/>
                  </a:ln>
                  <a:effectLst>
                    <a:outerShdw blurRad="12700" dist="38100" dir="2700000" algn="tl" rotWithShape="0">
                      <a:schemeClr val="bg1">
                        <a:lumMod val="50000"/>
                      </a:schemeClr>
                    </a:outerShdw>
                  </a:effectLst>
                </a:rPr>
                <a:t>SURVEY</a:t>
              </a:r>
            </a:p>
          </p:txBody>
        </p:sp>
      </p:grpSp>
      <p:sp>
        <p:nvSpPr>
          <p:cNvPr id="26" name="Rectangle 57"/>
          <p:cNvSpPr>
            <a:spLocks noChangeArrowheads="1"/>
          </p:cNvSpPr>
          <p:nvPr/>
        </p:nvSpPr>
        <p:spPr bwMode="auto">
          <a:xfrm>
            <a:off x="141288" y="1275424"/>
            <a:ext cx="119253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r>
              <a:rPr lang="en-GB" altLang="fr-FR" sz="2400" b="1" i="1" dirty="0"/>
              <a:t>Survey DB </a:t>
            </a:r>
            <a:r>
              <a:rPr lang="en-GB" altLang="fr-FR" sz="2400" i="1" dirty="0"/>
              <a:t>is a crucial part of the Survey activities workflow, </a:t>
            </a:r>
          </a:p>
          <a:p>
            <a:pPr lvl="1"/>
            <a:r>
              <a:rPr lang="en-GB" altLang="fr-FR" sz="2400" i="1" dirty="0"/>
              <a:t>and all maintenance and development fully done within the section</a:t>
            </a:r>
          </a:p>
          <a:p>
            <a:pPr lvl="1"/>
            <a:endParaRPr lang="en-GB" altLang="fr-FR" sz="2400" i="1" dirty="0"/>
          </a:p>
        </p:txBody>
      </p:sp>
      <p:pic>
        <p:nvPicPr>
          <p:cNvPr id="13" name="Picture 12"/>
          <p:cNvPicPr>
            <a:picLocks noChangeAspect="1"/>
          </p:cNvPicPr>
          <p:nvPr/>
        </p:nvPicPr>
        <p:blipFill>
          <a:blip r:embed="rId4"/>
          <a:stretch>
            <a:fillRect/>
          </a:stretch>
        </p:blipFill>
        <p:spPr>
          <a:xfrm>
            <a:off x="1502889" y="3573711"/>
            <a:ext cx="3116736" cy="2058360"/>
          </a:xfrm>
          <a:prstGeom prst="rect">
            <a:avLst/>
          </a:prstGeom>
        </p:spPr>
      </p:pic>
      <p:cxnSp>
        <p:nvCxnSpPr>
          <p:cNvPr id="14" name="Straight Connector 13"/>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66975" y="3203144"/>
            <a:ext cx="746999" cy="276999"/>
          </a:xfrm>
          <a:prstGeom prst="rect">
            <a:avLst/>
          </a:prstGeom>
          <a:noFill/>
        </p:spPr>
        <p:txBody>
          <a:bodyPr wrap="none" lIns="0" tIns="0" rIns="0" bIns="0" rtlCol="0">
            <a:spAutoFit/>
          </a:bodyPr>
          <a:lstStyle/>
          <a:p>
            <a:pPr algn="l"/>
            <a:r>
              <a:rPr lang="en-GB" b="1" dirty="0">
                <a:latin typeface="Corbel" panose="020B0503020204020204" pitchFamily="34" charset="0"/>
              </a:rPr>
              <a:t>GEODE</a:t>
            </a:r>
          </a:p>
        </p:txBody>
      </p:sp>
      <p:sp>
        <p:nvSpPr>
          <p:cNvPr id="16" name="Rectangle 54"/>
          <p:cNvSpPr>
            <a:spLocks noChangeArrowheads="1"/>
          </p:cNvSpPr>
          <p:nvPr/>
        </p:nvSpPr>
        <p:spPr bwMode="auto">
          <a:xfrm>
            <a:off x="4547348" y="2534415"/>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Theoretical positions </a:t>
            </a:r>
            <a:r>
              <a:rPr lang="en-GB" altLang="fr-FR" sz="2000" dirty="0"/>
              <a:t>of all beams at CERN in CCS (CERN Coordinate System), </a:t>
            </a:r>
          </a:p>
        </p:txBody>
      </p:sp>
      <p:sp>
        <p:nvSpPr>
          <p:cNvPr id="17" name="Rectangle 54"/>
          <p:cNvSpPr>
            <a:spLocks noChangeArrowheads="1"/>
          </p:cNvSpPr>
          <p:nvPr/>
        </p:nvSpPr>
        <p:spPr bwMode="auto">
          <a:xfrm>
            <a:off x="4547348" y="3245875"/>
            <a:ext cx="6718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Real positions </a:t>
            </a:r>
            <a:r>
              <a:rPr lang="en-GB" altLang="fr-FR" sz="2000" dirty="0"/>
              <a:t>of the networks geodetic points in CCS,</a:t>
            </a:r>
          </a:p>
        </p:txBody>
      </p:sp>
      <p:sp>
        <p:nvSpPr>
          <p:cNvPr id="18" name="Rectangle 54"/>
          <p:cNvSpPr>
            <a:spLocks noChangeArrowheads="1"/>
          </p:cNvSpPr>
          <p:nvPr/>
        </p:nvSpPr>
        <p:spPr bwMode="auto">
          <a:xfrm>
            <a:off x="4547348" y="3727405"/>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u="sng" dirty="0">
                <a:solidFill>
                  <a:srgbClr val="C00000"/>
                </a:solidFill>
              </a:rPr>
              <a:t>Deviations</a:t>
            </a:r>
            <a:r>
              <a:rPr lang="en-GB" altLang="fr-FR" sz="2000" dirty="0"/>
              <a:t> of all aligned components from their theoretical position, </a:t>
            </a:r>
          </a:p>
        </p:txBody>
      </p:sp>
      <p:sp>
        <p:nvSpPr>
          <p:cNvPr id="19" name="Rectangle 54"/>
          <p:cNvSpPr>
            <a:spLocks noChangeArrowheads="1"/>
          </p:cNvSpPr>
          <p:nvPr/>
        </p:nvSpPr>
        <p:spPr bwMode="auto">
          <a:xfrm>
            <a:off x="4547348" y="4516711"/>
            <a:ext cx="67187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Measurements</a:t>
            </a:r>
            <a:r>
              <a:rPr lang="en-GB" altLang="fr-FR" sz="2000" dirty="0"/>
              <a:t> related to the installation and alignment of accelerators components,</a:t>
            </a:r>
          </a:p>
        </p:txBody>
      </p:sp>
      <p:sp>
        <p:nvSpPr>
          <p:cNvPr id="20" name="Rectangle 54"/>
          <p:cNvSpPr>
            <a:spLocks noChangeArrowheads="1"/>
          </p:cNvSpPr>
          <p:nvPr/>
        </p:nvSpPr>
        <p:spPr bwMode="auto">
          <a:xfrm>
            <a:off x="4547347" y="5306017"/>
            <a:ext cx="6718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lvl="1">
              <a:buFont typeface="Arial" panose="020B0604020202020204" pitchFamily="34" charset="0"/>
              <a:buChar char="•"/>
            </a:pPr>
            <a:r>
              <a:rPr lang="en-GB" altLang="fr-FR" sz="2000" dirty="0">
                <a:solidFill>
                  <a:srgbClr val="C00000"/>
                </a:solidFill>
              </a:rPr>
              <a:t>Instruments data </a:t>
            </a:r>
            <a:r>
              <a:rPr lang="en-GB" altLang="fr-FR" sz="2000" dirty="0"/>
              <a:t>necessary for those measurements.</a:t>
            </a:r>
          </a:p>
        </p:txBody>
      </p:sp>
      <p:sp>
        <p:nvSpPr>
          <p:cNvPr id="4" name="Footer Placeholder 11">
            <a:extLst>
              <a:ext uri="{FF2B5EF4-FFF2-40B4-BE49-F238E27FC236}">
                <a16:creationId xmlns:a16="http://schemas.microsoft.com/office/drawing/2014/main" id="{282A6502-2CD3-FD87-5B3B-584198D74328}"/>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1048551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4447" y="383002"/>
            <a:ext cx="11376025" cy="1065742"/>
          </a:xfrm>
        </p:spPr>
        <p:txBody>
          <a:bodyPr/>
          <a:lstStyle/>
          <a:p>
            <a:r>
              <a:rPr lang="fr-CH" altLang="fr-FR" dirty="0"/>
              <a:t>Survey Software : </a:t>
            </a:r>
            <a:r>
              <a:rPr lang="fr-CH" altLang="fr-FR" dirty="0" err="1"/>
              <a:t>Database</a:t>
            </a:r>
            <a:r>
              <a:rPr lang="fr-CH" altLang="fr-FR" dirty="0"/>
              <a:t> and user interface</a:t>
            </a:r>
            <a:endParaRPr lang="en-GB" dirty="0"/>
          </a:p>
        </p:txBody>
      </p:sp>
      <p:pic>
        <p:nvPicPr>
          <p:cNvPr id="7" name="Picture 5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3257" y="1334537"/>
            <a:ext cx="9733603" cy="522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15"/>
          <p:cNvSpPr>
            <a:spLocks noChangeArrowheads="1"/>
          </p:cNvSpPr>
          <p:nvPr/>
        </p:nvSpPr>
        <p:spPr bwMode="auto">
          <a:xfrm>
            <a:off x="532915" y="1209521"/>
            <a:ext cx="8229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r>
              <a:rPr lang="en-US" altLang="fr-FR" sz="2400" dirty="0"/>
              <a:t>History of the Survey Database and its interface GEODE</a:t>
            </a:r>
          </a:p>
        </p:txBody>
      </p:sp>
      <p:cxnSp>
        <p:nvCxnSpPr>
          <p:cNvPr id="14" name="Straight Connector 13"/>
          <p:cNvCxnSpPr/>
          <p:nvPr/>
        </p:nvCxnSpPr>
        <p:spPr>
          <a:xfrm>
            <a:off x="617538" y="1085850"/>
            <a:ext cx="1104106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228408" y="5046575"/>
            <a:ext cx="2419188" cy="430887"/>
          </a:xfrm>
          <a:prstGeom prst="rect">
            <a:avLst/>
          </a:prstGeom>
          <a:noFill/>
        </p:spPr>
        <p:txBody>
          <a:bodyPr wrap="none" lIns="0" tIns="0" rIns="0" bIns="0" rtlCol="0">
            <a:spAutoFit/>
          </a:bodyPr>
          <a:lstStyle/>
          <a:p>
            <a:pPr algn="l"/>
            <a:r>
              <a:rPr lang="en-GB" sz="2800" b="1" dirty="0">
                <a:latin typeface="Corbel" panose="020B0503020204020204" pitchFamily="34" charset="0"/>
              </a:rPr>
              <a:t>… A long story !</a:t>
            </a:r>
          </a:p>
        </p:txBody>
      </p:sp>
      <p:sp>
        <p:nvSpPr>
          <p:cNvPr id="4" name="TextBox 3">
            <a:extLst>
              <a:ext uri="{FF2B5EF4-FFF2-40B4-BE49-F238E27FC236}">
                <a16:creationId xmlns:a16="http://schemas.microsoft.com/office/drawing/2014/main" id="{AE8F8BAD-9CAF-22E2-5D5C-6672F4A6D76E}"/>
              </a:ext>
            </a:extLst>
          </p:cNvPr>
          <p:cNvSpPr txBox="1"/>
          <p:nvPr/>
        </p:nvSpPr>
        <p:spPr>
          <a:xfrm>
            <a:off x="1267242" y="5640972"/>
            <a:ext cx="9657516" cy="430887"/>
          </a:xfrm>
          <a:prstGeom prst="rect">
            <a:avLst/>
          </a:prstGeom>
          <a:noFill/>
        </p:spPr>
        <p:txBody>
          <a:bodyPr wrap="none" lIns="0" tIns="0" rIns="0" bIns="0" rtlCol="0">
            <a:spAutoFit/>
          </a:bodyPr>
          <a:lstStyle/>
          <a:p>
            <a:pPr algn="l"/>
            <a:r>
              <a:rPr lang="en-US" sz="2800" b="1" dirty="0">
                <a:latin typeface="Corbel" panose="020B0503020204020204" pitchFamily="34" charset="0"/>
              </a:rPr>
              <a:t>Studies for its renovation (DB and interface) launched this year</a:t>
            </a:r>
          </a:p>
        </p:txBody>
      </p:sp>
      <p:sp>
        <p:nvSpPr>
          <p:cNvPr id="5" name="Footer Placeholder 11">
            <a:extLst>
              <a:ext uri="{FF2B5EF4-FFF2-40B4-BE49-F238E27FC236}">
                <a16:creationId xmlns:a16="http://schemas.microsoft.com/office/drawing/2014/main" id="{8FCFE884-1819-FE70-D77D-56EFD255CFFC}"/>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Tree>
    <p:extLst>
      <p:ext uri="{BB962C8B-B14F-4D97-AF65-F5344CB8AC3E}">
        <p14:creationId xmlns:p14="http://schemas.microsoft.com/office/powerpoint/2010/main" val="360810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213958" y="403450"/>
            <a:ext cx="9412775" cy="9886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Unified interface for Data Processing tools</a:t>
            </a:r>
          </a:p>
        </p:txBody>
      </p:sp>
      <p:grpSp>
        <p:nvGrpSpPr>
          <p:cNvPr id="12" name="Group 11">
            <a:extLst>
              <a:ext uri="{FF2B5EF4-FFF2-40B4-BE49-F238E27FC236}">
                <a16:creationId xmlns:a16="http://schemas.microsoft.com/office/drawing/2014/main" id="{56A72752-A92B-FACD-9988-062F5B747466}"/>
              </a:ext>
            </a:extLst>
          </p:cNvPr>
          <p:cNvGrpSpPr/>
          <p:nvPr/>
        </p:nvGrpSpPr>
        <p:grpSpPr>
          <a:xfrm>
            <a:off x="236856" y="1968949"/>
            <a:ext cx="2302410" cy="1523820"/>
            <a:chOff x="236856" y="1968949"/>
            <a:chExt cx="2302410" cy="1523820"/>
          </a:xfrm>
        </p:grpSpPr>
        <p:pic>
          <p:nvPicPr>
            <p:cNvPr id="23" name="Picture 2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6856" y="1968949"/>
              <a:ext cx="1300348" cy="1300348"/>
            </a:xfrm>
            <a:prstGeom prst="rect">
              <a:avLst/>
            </a:prstGeom>
          </p:spPr>
        </p:pic>
        <p:pic>
          <p:nvPicPr>
            <p:cNvPr id="2" name="Picture 1"/>
            <p:cNvPicPr>
              <a:picLocks noChangeAspect="1"/>
            </p:cNvPicPr>
            <p:nvPr/>
          </p:nvPicPr>
          <p:blipFill>
            <a:blip r:embed="rId4"/>
            <a:stretch>
              <a:fillRect/>
            </a:stretch>
          </p:blipFill>
          <p:spPr>
            <a:xfrm>
              <a:off x="1148394" y="2640785"/>
              <a:ext cx="1390872" cy="851984"/>
            </a:xfrm>
            <a:prstGeom prst="rect">
              <a:avLst/>
            </a:prstGeom>
          </p:spPr>
        </p:pic>
        <p:sp>
          <p:nvSpPr>
            <p:cNvPr id="27" name="TextBox 26"/>
            <p:cNvSpPr txBox="1"/>
            <p:nvPr/>
          </p:nvSpPr>
          <p:spPr>
            <a:xfrm>
              <a:off x="1544325" y="2356101"/>
              <a:ext cx="740587" cy="246221"/>
            </a:xfrm>
            <a:prstGeom prst="rect">
              <a:avLst/>
            </a:prstGeom>
            <a:noFill/>
          </p:spPr>
          <p:txBody>
            <a:bodyPr wrap="none" lIns="0" tIns="0" rIns="0" bIns="0" rtlCol="0">
              <a:spAutoFit/>
            </a:bodyPr>
            <a:lstStyle/>
            <a:p>
              <a:pPr algn="l"/>
              <a:r>
                <a:rPr lang="en-US" sz="1600" dirty="0"/>
                <a:t>GEODE</a:t>
              </a:r>
            </a:p>
          </p:txBody>
        </p:sp>
      </p:grpSp>
      <p:cxnSp>
        <p:nvCxnSpPr>
          <p:cNvPr id="38" name="Straight Connector 37"/>
          <p:cNvCxnSpPr/>
          <p:nvPr/>
        </p:nvCxnSpPr>
        <p:spPr>
          <a:xfrm>
            <a:off x="1718631" y="998992"/>
            <a:ext cx="10168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40" name="Picture 6"/>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09" y="264405"/>
            <a:ext cx="2272867" cy="9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7</a:t>
            </a:fld>
            <a:endParaRPr lang="en-US" dirty="0"/>
          </a:p>
        </p:txBody>
      </p:sp>
      <p:grpSp>
        <p:nvGrpSpPr>
          <p:cNvPr id="36" name="Group 35">
            <a:extLst>
              <a:ext uri="{FF2B5EF4-FFF2-40B4-BE49-F238E27FC236}">
                <a16:creationId xmlns:a16="http://schemas.microsoft.com/office/drawing/2014/main" id="{6AADF102-52DB-3A6B-B9A3-76F7B1FAB9EB}"/>
              </a:ext>
            </a:extLst>
          </p:cNvPr>
          <p:cNvGrpSpPr/>
          <p:nvPr/>
        </p:nvGrpSpPr>
        <p:grpSpPr>
          <a:xfrm>
            <a:off x="2546387" y="1340438"/>
            <a:ext cx="9072649" cy="4253418"/>
            <a:chOff x="2481035" y="1268626"/>
            <a:chExt cx="9072649" cy="4253418"/>
          </a:xfrm>
        </p:grpSpPr>
        <p:grpSp>
          <p:nvGrpSpPr>
            <p:cNvPr id="21" name="Group 20">
              <a:extLst>
                <a:ext uri="{FF2B5EF4-FFF2-40B4-BE49-F238E27FC236}">
                  <a16:creationId xmlns:a16="http://schemas.microsoft.com/office/drawing/2014/main" id="{0A5FEA99-C680-87A5-4CA0-0F9DF5D1DC59}"/>
                </a:ext>
              </a:extLst>
            </p:cNvPr>
            <p:cNvGrpSpPr/>
            <p:nvPr/>
          </p:nvGrpSpPr>
          <p:grpSpPr>
            <a:xfrm>
              <a:off x="2481035" y="1268626"/>
              <a:ext cx="7289473" cy="4253418"/>
              <a:chOff x="2481035" y="1268626"/>
              <a:chExt cx="7289473" cy="4253418"/>
            </a:xfrm>
          </p:grpSpPr>
          <p:grpSp>
            <p:nvGrpSpPr>
              <p:cNvPr id="46" name="Group 45"/>
              <p:cNvGrpSpPr/>
              <p:nvPr/>
            </p:nvGrpSpPr>
            <p:grpSpPr>
              <a:xfrm>
                <a:off x="2481035" y="3507600"/>
                <a:ext cx="1232470" cy="789219"/>
                <a:chOff x="2481035" y="3100613"/>
                <a:chExt cx="1232470" cy="789219"/>
              </a:xfrm>
            </p:grpSpPr>
            <p:sp>
              <p:nvSpPr>
                <p:cNvPr id="5" name="Right Arrow 4"/>
                <p:cNvSpPr/>
                <p:nvPr/>
              </p:nvSpPr>
              <p:spPr>
                <a:xfrm>
                  <a:off x="2481035" y="3374036"/>
                  <a:ext cx="1232470" cy="393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73425" y="3570905"/>
                  <a:ext cx="550294" cy="318927"/>
                </a:xfrm>
                <a:prstGeom prst="rect">
                  <a:avLst/>
                </a:prstGeom>
              </p:spPr>
            </p:pic>
            <p:sp>
              <p:nvSpPr>
                <p:cNvPr id="44" name="TextBox 43"/>
                <p:cNvSpPr txBox="1"/>
                <p:nvPr/>
              </p:nvSpPr>
              <p:spPr>
                <a:xfrm>
                  <a:off x="2488850" y="3100613"/>
                  <a:ext cx="1021113" cy="338554"/>
                </a:xfrm>
                <a:prstGeom prst="rect">
                  <a:avLst/>
                </a:prstGeom>
                <a:noFill/>
              </p:spPr>
              <p:txBody>
                <a:bodyPr wrap="none" lIns="0" tIns="0" rIns="0" bIns="0" rtlCol="0">
                  <a:spAutoFit/>
                </a:bodyPr>
                <a:lstStyle/>
                <a:p>
                  <a:pPr algn="ctr"/>
                  <a:r>
                    <a:rPr lang="en-GB" sz="1100" dirty="0"/>
                    <a:t>Input data files</a:t>
                  </a:r>
                </a:p>
                <a:p>
                  <a:pPr algn="ctr"/>
                  <a:r>
                    <a:rPr lang="en-GB" sz="1100" dirty="0"/>
                    <a:t>(formatted texts)</a:t>
                  </a:r>
                </a:p>
              </p:txBody>
            </p:sp>
          </p:grpSp>
          <p:grpSp>
            <p:nvGrpSpPr>
              <p:cNvPr id="20" name="Group 19">
                <a:extLst>
                  <a:ext uri="{FF2B5EF4-FFF2-40B4-BE49-F238E27FC236}">
                    <a16:creationId xmlns:a16="http://schemas.microsoft.com/office/drawing/2014/main" id="{EDE0AE51-EE7E-F4BA-27EF-5F4C560EBF79}"/>
                  </a:ext>
                </a:extLst>
              </p:cNvPr>
              <p:cNvGrpSpPr/>
              <p:nvPr/>
            </p:nvGrpSpPr>
            <p:grpSpPr>
              <a:xfrm>
                <a:off x="3884488" y="1268626"/>
                <a:ext cx="5886020" cy="4253418"/>
                <a:chOff x="3884488" y="1268626"/>
                <a:chExt cx="5886020" cy="4253418"/>
              </a:xfrm>
            </p:grpSpPr>
            <p:grpSp>
              <p:nvGrpSpPr>
                <p:cNvPr id="47" name="Group 46"/>
                <p:cNvGrpSpPr/>
                <p:nvPr/>
              </p:nvGrpSpPr>
              <p:grpSpPr>
                <a:xfrm>
                  <a:off x="3884488" y="1268626"/>
                  <a:ext cx="5268858" cy="4253418"/>
                  <a:chOff x="3884488" y="861639"/>
                  <a:chExt cx="5268858" cy="4253418"/>
                </a:xfrm>
              </p:grpSpPr>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84488" y="1924118"/>
                    <a:ext cx="5060348" cy="3005847"/>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36379" y="3792907"/>
                    <a:ext cx="1816967" cy="1322150"/>
                  </a:xfrm>
                  <a:prstGeom prst="rect">
                    <a:avLst/>
                  </a:prstGeom>
                </p:spPr>
              </p:pic>
              <p:sp>
                <p:nvSpPr>
                  <p:cNvPr id="9" name="TextBox 8"/>
                  <p:cNvSpPr txBox="1"/>
                  <p:nvPr/>
                </p:nvSpPr>
                <p:spPr>
                  <a:xfrm>
                    <a:off x="5294447" y="861639"/>
                    <a:ext cx="2050241" cy="1138773"/>
                  </a:xfrm>
                  <a:prstGeom prst="rect">
                    <a:avLst/>
                  </a:prstGeom>
                  <a:noFill/>
                </p:spPr>
                <p:txBody>
                  <a:bodyPr wrap="none" lIns="0" tIns="0" rIns="0" bIns="0" rtlCol="0">
                    <a:spAutoFit/>
                  </a:bodyPr>
                  <a:lstStyle/>
                  <a:p>
                    <a:pPr algn="ctr"/>
                    <a:r>
                      <a:rPr lang="en-US" sz="2400" b="1" dirty="0" err="1">
                        <a:solidFill>
                          <a:schemeClr val="accent1"/>
                        </a:solidFill>
                        <a:latin typeface="Corbel" panose="020B0503020204020204" pitchFamily="34" charset="0"/>
                      </a:rPr>
                      <a:t>SurveyPad</a:t>
                    </a:r>
                    <a:r>
                      <a:rPr lang="en-US" sz="2400" b="1" dirty="0">
                        <a:solidFill>
                          <a:schemeClr val="accent1"/>
                        </a:solidFill>
                        <a:latin typeface="Corbel" panose="020B0503020204020204" pitchFamily="34" charset="0"/>
                      </a:rPr>
                      <a:t> </a:t>
                    </a:r>
                  </a:p>
                  <a:p>
                    <a:pPr algn="ctr"/>
                    <a:r>
                      <a:rPr lang="en-US" sz="1600" dirty="0">
                        <a:solidFill>
                          <a:schemeClr val="accent1"/>
                        </a:solidFill>
                        <a:latin typeface="Corbel" panose="020B0503020204020204" pitchFamily="34" charset="0"/>
                      </a:rPr>
                      <a:t>Advanced Data Editor</a:t>
                    </a:r>
                  </a:p>
                  <a:p>
                    <a:pPr algn="ctr"/>
                    <a:r>
                      <a:rPr lang="en-US" sz="1600" dirty="0">
                        <a:solidFill>
                          <a:schemeClr val="accent1"/>
                        </a:solidFill>
                        <a:latin typeface="Corbel" panose="020B0503020204020204" pitchFamily="34" charset="0"/>
                      </a:rPr>
                      <a:t>and processing launcher</a:t>
                    </a:r>
                  </a:p>
                  <a:p>
                    <a:pPr algn="ctr"/>
                    <a:endParaRPr lang="en-GB" b="1" dirty="0"/>
                  </a:p>
                </p:txBody>
              </p:sp>
            </p:grpSp>
            <p:cxnSp>
              <p:nvCxnSpPr>
                <p:cNvPr id="33" name="Straight Arrow Connector 32"/>
                <p:cNvCxnSpPr/>
                <p:nvPr/>
              </p:nvCxnSpPr>
              <p:spPr>
                <a:xfrm flipH="1">
                  <a:off x="8962433" y="3507600"/>
                  <a:ext cx="725263"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9045246" y="2734245"/>
                  <a:ext cx="725262" cy="476267"/>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9063169" y="3853154"/>
                  <a:ext cx="707339" cy="367602"/>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15" name="TextBox 14"/>
            <p:cNvSpPr txBox="1"/>
            <p:nvPr/>
          </p:nvSpPr>
          <p:spPr>
            <a:xfrm>
              <a:off x="10152659" y="1877403"/>
              <a:ext cx="1401025" cy="246221"/>
            </a:xfrm>
            <a:prstGeom prst="rect">
              <a:avLst/>
            </a:prstGeom>
            <a:noFill/>
          </p:spPr>
          <p:txBody>
            <a:bodyPr wrap="none" lIns="0" tIns="0" rIns="0" bIns="0" rtlCol="0">
              <a:spAutoFit/>
            </a:bodyPr>
            <a:lstStyle/>
            <a:p>
              <a:pPr algn="l"/>
              <a:r>
                <a:rPr lang="en-US" sz="1600" dirty="0">
                  <a:solidFill>
                    <a:srgbClr val="099768"/>
                  </a:solidFill>
                </a:rPr>
                <a:t>7 Plugins today</a:t>
              </a:r>
            </a:p>
          </p:txBody>
        </p:sp>
      </p:grpSp>
      <p:grpSp>
        <p:nvGrpSpPr>
          <p:cNvPr id="31" name="Group 30">
            <a:extLst>
              <a:ext uri="{FF2B5EF4-FFF2-40B4-BE49-F238E27FC236}">
                <a16:creationId xmlns:a16="http://schemas.microsoft.com/office/drawing/2014/main" id="{BE72B0DB-5814-FA62-53EA-B4FA91DE3421}"/>
              </a:ext>
            </a:extLst>
          </p:cNvPr>
          <p:cNvGrpSpPr/>
          <p:nvPr/>
        </p:nvGrpSpPr>
        <p:grpSpPr>
          <a:xfrm>
            <a:off x="2379306" y="2752867"/>
            <a:ext cx="1520890" cy="266691"/>
            <a:chOff x="2379306" y="2752867"/>
            <a:chExt cx="1520890" cy="266691"/>
          </a:xfrm>
        </p:grpSpPr>
        <p:cxnSp>
          <p:nvCxnSpPr>
            <p:cNvPr id="4" name="Straight Arrow Connector 3">
              <a:extLst>
                <a:ext uri="{FF2B5EF4-FFF2-40B4-BE49-F238E27FC236}">
                  <a16:creationId xmlns:a16="http://schemas.microsoft.com/office/drawing/2014/main" id="{2998979F-7E9B-A32E-887E-F1891E8348AC}"/>
                </a:ext>
              </a:extLst>
            </p:cNvPr>
            <p:cNvCxnSpPr>
              <a:cxnSpLocks/>
            </p:cNvCxnSpPr>
            <p:nvPr/>
          </p:nvCxnSpPr>
          <p:spPr>
            <a:xfrm>
              <a:off x="2379306" y="3019558"/>
              <a:ext cx="1520890" cy="0"/>
            </a:xfrm>
            <a:prstGeom prst="straightConnector1">
              <a:avLst/>
            </a:prstGeom>
            <a:ln w="76200">
              <a:solidFill>
                <a:schemeClr val="tx1">
                  <a:lumMod val="40000"/>
                  <a:lumOff val="6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1DA256C-459E-E7D0-CC58-03D152E3F8A4}"/>
                </a:ext>
              </a:extLst>
            </p:cNvPr>
            <p:cNvSpPr txBox="1"/>
            <p:nvPr/>
          </p:nvSpPr>
          <p:spPr>
            <a:xfrm>
              <a:off x="2891157" y="2752867"/>
              <a:ext cx="596317" cy="184666"/>
            </a:xfrm>
            <a:prstGeom prst="rect">
              <a:avLst/>
            </a:prstGeom>
            <a:noFill/>
          </p:spPr>
          <p:txBody>
            <a:bodyPr wrap="none" lIns="0" tIns="0" rIns="0" bIns="0" rtlCol="0">
              <a:spAutoFit/>
            </a:bodyPr>
            <a:lstStyle/>
            <a:p>
              <a:pPr algn="l"/>
              <a:r>
                <a:rPr lang="en-US" sz="1200" dirty="0">
                  <a:solidFill>
                    <a:schemeClr val="tx1">
                      <a:lumMod val="40000"/>
                      <a:lumOff val="60000"/>
                    </a:schemeClr>
                  </a:solidFill>
                </a:rPr>
                <a:t>Web API</a:t>
              </a:r>
            </a:p>
          </p:txBody>
        </p:sp>
      </p:grpSp>
      <p:sp>
        <p:nvSpPr>
          <p:cNvPr id="24" name="TextBox 23"/>
          <p:cNvSpPr txBox="1"/>
          <p:nvPr/>
        </p:nvSpPr>
        <p:spPr>
          <a:xfrm>
            <a:off x="542263" y="2449922"/>
            <a:ext cx="637995" cy="246221"/>
          </a:xfrm>
          <a:prstGeom prst="rect">
            <a:avLst/>
          </a:prstGeom>
          <a:noFill/>
        </p:spPr>
        <p:txBody>
          <a:bodyPr wrap="none" lIns="0" tIns="0" rIns="0" bIns="0" rtlCol="0">
            <a:spAutoFit/>
          </a:bodyPr>
          <a:lstStyle/>
          <a:p>
            <a:pPr algn="l"/>
            <a:r>
              <a:rPr lang="en-US" sz="1600" i="1" dirty="0"/>
              <a:t>Survey</a:t>
            </a:r>
          </a:p>
        </p:txBody>
      </p:sp>
      <p:sp>
        <p:nvSpPr>
          <p:cNvPr id="41" name="Footer Placeholder 11">
            <a:extLst>
              <a:ext uri="{FF2B5EF4-FFF2-40B4-BE49-F238E27FC236}">
                <a16:creationId xmlns:a16="http://schemas.microsoft.com/office/drawing/2014/main" id="{02FA9A1E-74E5-FA35-1DAE-08941CE091EB}"/>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grpSp>
        <p:nvGrpSpPr>
          <p:cNvPr id="13" name="Group 12">
            <a:extLst>
              <a:ext uri="{FF2B5EF4-FFF2-40B4-BE49-F238E27FC236}">
                <a16:creationId xmlns:a16="http://schemas.microsoft.com/office/drawing/2014/main" id="{9A22649D-CBD5-56DF-75A8-C5F989DC30FD}"/>
              </a:ext>
            </a:extLst>
          </p:cNvPr>
          <p:cNvGrpSpPr/>
          <p:nvPr/>
        </p:nvGrpSpPr>
        <p:grpSpPr>
          <a:xfrm>
            <a:off x="514890" y="3707258"/>
            <a:ext cx="2139027" cy="2392616"/>
            <a:chOff x="514890" y="3707258"/>
            <a:chExt cx="2139027" cy="2392616"/>
          </a:xfrm>
        </p:grpSpPr>
        <p:grpSp>
          <p:nvGrpSpPr>
            <p:cNvPr id="19" name="Group 18">
              <a:extLst>
                <a:ext uri="{FF2B5EF4-FFF2-40B4-BE49-F238E27FC236}">
                  <a16:creationId xmlns:a16="http://schemas.microsoft.com/office/drawing/2014/main" id="{B0FDA2AC-8850-679A-94F3-EACD517CE86E}"/>
                </a:ext>
              </a:extLst>
            </p:cNvPr>
            <p:cNvGrpSpPr/>
            <p:nvPr/>
          </p:nvGrpSpPr>
          <p:grpSpPr>
            <a:xfrm>
              <a:off x="514890" y="3781023"/>
              <a:ext cx="2139027" cy="2318851"/>
              <a:chOff x="514890" y="3781023"/>
              <a:chExt cx="2139027" cy="2318851"/>
            </a:xfrm>
          </p:grpSpPr>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4890" y="4537969"/>
                <a:ext cx="1522314" cy="11417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6" name="Picture 25"/>
              <p:cNvPicPr>
                <a:picLocks noChangeAspect="1"/>
              </p:cNvPicPr>
              <p:nvPr/>
            </p:nvPicPr>
            <p:blipFill rotWithShape="1">
              <a:blip r:embed="rId10" cstate="print">
                <a:extLst>
                  <a:ext uri="{28A0092B-C50C-407E-A947-70E740481C1C}">
                    <a14:useLocalDpi xmlns:a14="http://schemas.microsoft.com/office/drawing/2010/main" val="0"/>
                  </a:ext>
                </a:extLst>
              </a:blip>
              <a:srcRect l="13061" t="5999" r="6368" b="32717"/>
              <a:stretch/>
            </p:blipFill>
            <p:spPr>
              <a:xfrm>
                <a:off x="1565558" y="4364021"/>
                <a:ext cx="1054328" cy="601438"/>
              </a:xfrm>
              <a:prstGeom prst="rect">
                <a:avLst/>
              </a:prstGeom>
            </p:spPr>
          </p:pic>
          <p:sp>
            <p:nvSpPr>
              <p:cNvPr id="28" name="TextBox 27"/>
              <p:cNvSpPr txBox="1"/>
              <p:nvPr/>
            </p:nvSpPr>
            <p:spPr>
              <a:xfrm>
                <a:off x="797640" y="5853653"/>
                <a:ext cx="1856277" cy="246221"/>
              </a:xfrm>
              <a:prstGeom prst="rect">
                <a:avLst/>
              </a:prstGeom>
              <a:noFill/>
            </p:spPr>
            <p:txBody>
              <a:bodyPr wrap="none" lIns="0" tIns="0" rIns="0" bIns="0" rtlCol="0">
                <a:spAutoFit/>
              </a:bodyPr>
              <a:lstStyle/>
              <a:p>
                <a:pPr algn="l"/>
                <a:r>
                  <a:rPr lang="en-US" sz="1600" dirty="0"/>
                  <a:t>Acquisition Software</a:t>
                </a:r>
              </a:p>
            </p:txBody>
          </p:sp>
          <p:cxnSp>
            <p:nvCxnSpPr>
              <p:cNvPr id="14" name="Straight Arrow Connector 13"/>
              <p:cNvCxnSpPr/>
              <p:nvPr/>
            </p:nvCxnSpPr>
            <p:spPr>
              <a:xfrm>
                <a:off x="1431690" y="3781023"/>
                <a:ext cx="0" cy="630487"/>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9" name="Picture 22">
                <a:extLst>
                  <a:ext uri="{FF2B5EF4-FFF2-40B4-BE49-F238E27FC236}">
                    <a16:creationId xmlns:a16="http://schemas.microsoft.com/office/drawing/2014/main" id="{7E3D3FC7-C289-4B93-89C1-79E7ED388532}"/>
                  </a:ext>
                </a:extLst>
              </p:cNvPr>
              <p:cNvPicPr>
                <a:picLocks noChangeAspect="1"/>
              </p:cNvPicPr>
              <p:nvPr/>
            </p:nvPicPr>
            <p:blipFill>
              <a:blip r:embed="rId11"/>
              <a:stretch>
                <a:fillRect/>
              </a:stretch>
            </p:blipFill>
            <p:spPr>
              <a:xfrm rot="171070" flipH="1">
                <a:off x="1639673" y="4762141"/>
                <a:ext cx="816404" cy="1023749"/>
              </a:xfrm>
              <a:prstGeom prst="rect">
                <a:avLst/>
              </a:prstGeom>
            </p:spPr>
          </p:pic>
        </p:grpSp>
        <p:pic>
          <p:nvPicPr>
            <p:cNvPr id="8" name="Picture 7" descr="A black and white icon of a stack of papers&#10;&#10;Description automatically generated">
              <a:extLst>
                <a:ext uri="{FF2B5EF4-FFF2-40B4-BE49-F238E27FC236}">
                  <a16:creationId xmlns:a16="http://schemas.microsoft.com/office/drawing/2014/main" id="{1AE87CE5-8A1F-80FD-A9DF-EC90ED72EE55}"/>
                </a:ext>
              </a:extLst>
            </p:cNvPr>
            <p:cNvPicPr>
              <a:picLocks noChangeAspect="1"/>
            </p:cNvPicPr>
            <p:nvPr/>
          </p:nvPicPr>
          <p:blipFill>
            <a:blip r:embed="rId12">
              <a:duotone>
                <a:schemeClr val="accent1">
                  <a:shade val="45000"/>
                  <a:satMod val="135000"/>
                </a:schemeClr>
                <a:prstClr val="white"/>
              </a:duotone>
            </a:blip>
            <a:stretch>
              <a:fillRect/>
            </a:stretch>
          </p:blipFill>
          <p:spPr>
            <a:xfrm flipH="1">
              <a:off x="785378" y="3890234"/>
              <a:ext cx="373841" cy="373841"/>
            </a:xfrm>
            <a:prstGeom prst="rect">
              <a:avLst/>
            </a:prstGeom>
          </p:spPr>
        </p:pic>
        <p:sp>
          <p:nvSpPr>
            <p:cNvPr id="11" name="TextBox 10">
              <a:extLst>
                <a:ext uri="{FF2B5EF4-FFF2-40B4-BE49-F238E27FC236}">
                  <a16:creationId xmlns:a16="http://schemas.microsoft.com/office/drawing/2014/main" id="{97984BAA-9653-AE86-F7F4-AA8BB25FBDB3}"/>
                </a:ext>
              </a:extLst>
            </p:cNvPr>
            <p:cNvSpPr txBox="1"/>
            <p:nvPr/>
          </p:nvSpPr>
          <p:spPr>
            <a:xfrm>
              <a:off x="662906" y="3707258"/>
              <a:ext cx="588303" cy="169277"/>
            </a:xfrm>
            <a:prstGeom prst="rect">
              <a:avLst/>
            </a:prstGeom>
            <a:noFill/>
          </p:spPr>
          <p:txBody>
            <a:bodyPr wrap="none" lIns="0" tIns="0" rIns="0" bIns="0" rtlCol="0">
              <a:spAutoFit/>
            </a:bodyPr>
            <a:lstStyle/>
            <a:p>
              <a:pPr algn="ctr"/>
              <a:r>
                <a:rPr lang="en-GB" sz="1100" dirty="0"/>
                <a:t>Data files</a:t>
              </a:r>
            </a:p>
          </p:txBody>
        </p:sp>
      </p:grpSp>
      <p:grpSp>
        <p:nvGrpSpPr>
          <p:cNvPr id="48" name="Group 47">
            <a:extLst>
              <a:ext uri="{FF2B5EF4-FFF2-40B4-BE49-F238E27FC236}">
                <a16:creationId xmlns:a16="http://schemas.microsoft.com/office/drawing/2014/main" id="{1A446AB9-1217-09A4-51C5-F0B33846F80E}"/>
              </a:ext>
            </a:extLst>
          </p:cNvPr>
          <p:cNvGrpSpPr/>
          <p:nvPr/>
        </p:nvGrpSpPr>
        <p:grpSpPr>
          <a:xfrm>
            <a:off x="9565224" y="1520352"/>
            <a:ext cx="2512157" cy="3481543"/>
            <a:chOff x="9565224" y="1520352"/>
            <a:chExt cx="2512157" cy="3481543"/>
          </a:xfrm>
        </p:grpSpPr>
        <p:grpSp>
          <p:nvGrpSpPr>
            <p:cNvPr id="17" name="Group 16">
              <a:extLst>
                <a:ext uri="{FF2B5EF4-FFF2-40B4-BE49-F238E27FC236}">
                  <a16:creationId xmlns:a16="http://schemas.microsoft.com/office/drawing/2014/main" id="{252F4EA9-5423-D4CE-0B83-FE251A41B03D}"/>
                </a:ext>
              </a:extLst>
            </p:cNvPr>
            <p:cNvGrpSpPr/>
            <p:nvPr/>
          </p:nvGrpSpPr>
          <p:grpSpPr>
            <a:xfrm>
              <a:off x="9566952" y="1520352"/>
              <a:ext cx="2510429" cy="3481543"/>
              <a:chOff x="9566952" y="1520352"/>
              <a:chExt cx="2510429" cy="3481543"/>
            </a:xfrm>
          </p:grpSpPr>
          <p:pic>
            <p:nvPicPr>
              <p:cNvPr id="30" name="Picture 29"/>
              <p:cNvPicPr>
                <a:picLocks noChangeAspect="1"/>
              </p:cNvPicPr>
              <p:nvPr/>
            </p:nvPicPr>
            <p:blipFill>
              <a:blip r:embed="rId13"/>
              <a:stretch>
                <a:fillRect/>
              </a:stretch>
            </p:blipFill>
            <p:spPr>
              <a:xfrm>
                <a:off x="10095901" y="2277851"/>
                <a:ext cx="1848108" cy="1838582"/>
              </a:xfrm>
              <a:prstGeom prst="rect">
                <a:avLst/>
              </a:prstGeom>
            </p:spPr>
          </p:pic>
          <p:pic>
            <p:nvPicPr>
              <p:cNvPr id="32" name="Picture 31"/>
              <p:cNvPicPr>
                <a:picLocks noChangeAspect="1"/>
              </p:cNvPicPr>
              <p:nvPr/>
            </p:nvPicPr>
            <p:blipFill>
              <a:blip r:embed="rId14"/>
              <a:stretch>
                <a:fillRect/>
              </a:stretch>
            </p:blipFill>
            <p:spPr>
              <a:xfrm>
                <a:off x="10241051" y="4220736"/>
                <a:ext cx="676369" cy="781159"/>
              </a:xfrm>
              <a:prstGeom prst="rect">
                <a:avLst/>
              </a:prstGeom>
            </p:spPr>
          </p:pic>
          <p:sp>
            <p:nvSpPr>
              <p:cNvPr id="39" name="TextBox 38"/>
              <p:cNvSpPr txBox="1"/>
              <p:nvPr/>
            </p:nvSpPr>
            <p:spPr>
              <a:xfrm flipH="1">
                <a:off x="11294369" y="4197722"/>
                <a:ext cx="783012" cy="430887"/>
              </a:xfrm>
              <a:prstGeom prst="rect">
                <a:avLst/>
              </a:prstGeom>
              <a:noFill/>
            </p:spPr>
            <p:txBody>
              <a:bodyPr wrap="square" lIns="0" tIns="0" rIns="0" bIns="0" rtlCol="0">
                <a:spAutoFit/>
              </a:bodyPr>
              <a:lstStyle/>
              <a:p>
                <a:pPr algn="l"/>
                <a:r>
                  <a:rPr lang="en-GB" sz="2800" b="1" dirty="0"/>
                  <a:t>…</a:t>
                </a:r>
              </a:p>
            </p:txBody>
          </p:sp>
          <p:sp>
            <p:nvSpPr>
              <p:cNvPr id="34" name="Content Placeholder 3"/>
              <p:cNvSpPr txBox="1">
                <a:spLocks/>
              </p:cNvSpPr>
              <p:nvPr/>
            </p:nvSpPr>
            <p:spPr>
              <a:xfrm>
                <a:off x="10009856" y="1520352"/>
                <a:ext cx="1985735" cy="72137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solidFill>
                      <a:srgbClr val="099768"/>
                    </a:solidFill>
                    <a:latin typeface="Gill Sans MT Condensed" panose="020B0506020104020203" pitchFamily="34" charset="0"/>
                  </a:rPr>
                  <a:t>Data Processing Tools</a:t>
                </a:r>
                <a:endParaRPr lang="en-US" sz="2400" b="0" dirty="0">
                  <a:solidFill>
                    <a:srgbClr val="099768"/>
                  </a:solidFill>
                  <a:latin typeface="Gill Sans MT Condensed" panose="020B0506020104020203" pitchFamily="34" charset="0"/>
                </a:endParaRPr>
              </a:p>
            </p:txBody>
          </p:sp>
          <p:pic>
            <p:nvPicPr>
              <p:cNvPr id="22" name="Picture 21">
                <a:extLst>
                  <a:ext uri="{FF2B5EF4-FFF2-40B4-BE49-F238E27FC236}">
                    <a16:creationId xmlns:a16="http://schemas.microsoft.com/office/drawing/2014/main" id="{FAC6C129-BF0D-67F5-400D-D1E2BBA0B601}"/>
                  </a:ext>
                </a:extLst>
              </p:cNvPr>
              <p:cNvPicPr>
                <a:picLocks noChangeAspect="1"/>
              </p:cNvPicPr>
              <p:nvPr/>
            </p:nvPicPr>
            <p:blipFill>
              <a:blip r:embed="rId15">
                <a:clrChange>
                  <a:clrFrom>
                    <a:srgbClr val="FFFFFF"/>
                  </a:clrFrom>
                  <a:clrTo>
                    <a:srgbClr val="FFFFFF">
                      <a:alpha val="0"/>
                    </a:srgbClr>
                  </a:clrTo>
                </a:clrChange>
                <a:duotone>
                  <a:schemeClr val="accent2">
                    <a:shade val="45000"/>
                    <a:satMod val="135000"/>
                  </a:schemeClr>
                  <a:prstClr val="white"/>
                </a:duotone>
              </a:blip>
              <a:stretch>
                <a:fillRect/>
              </a:stretch>
            </p:blipFill>
            <p:spPr>
              <a:xfrm rot="3549934">
                <a:off x="9575722" y="1635164"/>
                <a:ext cx="403409" cy="420949"/>
              </a:xfrm>
              <a:prstGeom prst="rect">
                <a:avLst/>
              </a:prstGeom>
            </p:spPr>
          </p:pic>
        </p:grpSp>
        <p:pic>
          <p:nvPicPr>
            <p:cNvPr id="16" name="Picture 15" descr="A black and white icon of a stack of papers&#10;&#10;Description automatically generated">
              <a:extLst>
                <a:ext uri="{FF2B5EF4-FFF2-40B4-BE49-F238E27FC236}">
                  <a16:creationId xmlns:a16="http://schemas.microsoft.com/office/drawing/2014/main" id="{E2F48D1D-79B8-A28D-B731-6D5204E2B3A7}"/>
                </a:ext>
              </a:extLst>
            </p:cNvPr>
            <p:cNvPicPr>
              <a:picLocks noChangeAspect="1"/>
            </p:cNvPicPr>
            <p:nvPr/>
          </p:nvPicPr>
          <p:blipFill>
            <a:blip r:embed="rId12">
              <a:duotone>
                <a:schemeClr val="accent1">
                  <a:shade val="45000"/>
                  <a:satMod val="135000"/>
                </a:schemeClr>
                <a:prstClr val="white"/>
              </a:duotone>
            </a:blip>
            <a:stretch>
              <a:fillRect/>
            </a:stretch>
          </p:blipFill>
          <p:spPr>
            <a:xfrm flipH="1">
              <a:off x="9687696" y="3273259"/>
              <a:ext cx="373841" cy="373841"/>
            </a:xfrm>
            <a:prstGeom prst="rect">
              <a:avLst/>
            </a:prstGeom>
          </p:spPr>
        </p:pic>
        <p:sp>
          <p:nvSpPr>
            <p:cNvPr id="45" name="TextBox 44">
              <a:extLst>
                <a:ext uri="{FF2B5EF4-FFF2-40B4-BE49-F238E27FC236}">
                  <a16:creationId xmlns:a16="http://schemas.microsoft.com/office/drawing/2014/main" id="{F9F0B518-EADE-0564-EC7B-D2F7016D65E7}"/>
                </a:ext>
              </a:extLst>
            </p:cNvPr>
            <p:cNvSpPr txBox="1"/>
            <p:nvPr/>
          </p:nvSpPr>
          <p:spPr>
            <a:xfrm>
              <a:off x="9565224" y="3090283"/>
              <a:ext cx="588303" cy="169277"/>
            </a:xfrm>
            <a:prstGeom prst="rect">
              <a:avLst/>
            </a:prstGeom>
            <a:noFill/>
          </p:spPr>
          <p:txBody>
            <a:bodyPr wrap="none" lIns="0" tIns="0" rIns="0" bIns="0" rtlCol="0">
              <a:spAutoFit/>
            </a:bodyPr>
            <a:lstStyle/>
            <a:p>
              <a:pPr algn="ctr"/>
              <a:r>
                <a:rPr lang="en-GB" sz="1100" dirty="0"/>
                <a:t>Data files</a:t>
              </a:r>
            </a:p>
          </p:txBody>
        </p:sp>
      </p:grpSp>
    </p:spTree>
    <p:extLst>
      <p:ext uri="{BB962C8B-B14F-4D97-AF65-F5344CB8AC3E}">
        <p14:creationId xmlns:p14="http://schemas.microsoft.com/office/powerpoint/2010/main" val="346148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3906349" y="6819153"/>
            <a:ext cx="631160" cy="365125"/>
          </a:xfrm>
        </p:spPr>
        <p:txBody>
          <a:bodyPr/>
          <a:lstStyle/>
          <a:p>
            <a:fld id="{23793A62-AA7E-5A4D-A43E-DF1B3593C4E5}" type="datetime1">
              <a:rPr lang="en-US" smtClean="0"/>
              <a:t>11/29/2024</a:t>
            </a:fld>
            <a:endParaRPr lang="en-US" dirty="0"/>
          </a:p>
        </p:txBody>
      </p:sp>
      <p:pic>
        <p:nvPicPr>
          <p:cNvPr id="15"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0" name="Straight Connector 69"/>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Slide Number Placeholder 2"/>
          <p:cNvSpPr txBox="1">
            <a:spLocks/>
          </p:cNvSpPr>
          <p:nvPr/>
        </p:nvSpPr>
        <p:spPr>
          <a:xfrm>
            <a:off x="11321585" y="6473432"/>
            <a:ext cx="73025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BF3BD50-314C-4C30-AE5D-BFA269D1B932}" type="slidenum">
              <a:rPr lang="en-US" sz="1000" smtClean="0">
                <a:solidFill>
                  <a:schemeClr val="bg1"/>
                </a:solidFill>
              </a:rPr>
              <a:pPr>
                <a:defRPr/>
              </a:pPr>
              <a:t>8</a:t>
            </a:fld>
            <a:endParaRPr lang="en-US" sz="1000" dirty="0">
              <a:solidFill>
                <a:schemeClr val="bg1"/>
              </a:solidFill>
            </a:endParaRPr>
          </a:p>
        </p:txBody>
      </p:sp>
      <p:sp>
        <p:nvSpPr>
          <p:cNvPr id="3" name="Rectangle 2"/>
          <p:cNvSpPr/>
          <p:nvPr/>
        </p:nvSpPr>
        <p:spPr>
          <a:xfrm>
            <a:off x="1091265" y="1244867"/>
            <a:ext cx="10347700" cy="1354217"/>
          </a:xfrm>
          <a:prstGeom prst="rect">
            <a:avLst/>
          </a:prstGeom>
        </p:spPr>
        <p:txBody>
          <a:bodyPr wrap="square">
            <a:spAutoFit/>
          </a:bodyPr>
          <a:lstStyle/>
          <a:p>
            <a:pPr marL="800100" lvl="1" indent="-342900">
              <a:buFont typeface="Arial" panose="020B0604020202020204" pitchFamily="34" charset="0"/>
              <a:buChar char="•"/>
            </a:pPr>
            <a:endParaRPr lang="en-US" altLang="fr-FR" sz="1400" b="1" dirty="0">
              <a:latin typeface="Corbel" panose="020B0503020204020204" pitchFamily="34" charset="0"/>
            </a:endParaRPr>
          </a:p>
          <a:p>
            <a:pPr marL="342900" indent="-342900">
              <a:buFont typeface="Wingdings" panose="05000000000000000000" pitchFamily="2" charset="2"/>
              <a:buChar char="§"/>
            </a:pPr>
            <a:r>
              <a:rPr lang="en-US" altLang="fr-FR" sz="2800" b="1" dirty="0" err="1">
                <a:latin typeface="Corbel" panose="020B0503020204020204" pitchFamily="34" charset="0"/>
              </a:rPr>
              <a:t>SurveyPad</a:t>
            </a:r>
            <a:endParaRPr lang="en-US" altLang="fr-FR" sz="2800" b="1" dirty="0">
              <a:latin typeface="Corbel" panose="020B0503020204020204" pitchFamily="34" charset="0"/>
            </a:endParaRPr>
          </a:p>
          <a:p>
            <a:pPr lvl="1"/>
            <a:endParaRPr lang="en-US" sz="1000" dirty="0">
              <a:latin typeface="Corbel" panose="020B0503020204020204" pitchFamily="34" charset="0"/>
            </a:endParaRPr>
          </a:p>
          <a:p>
            <a:pPr lvl="1"/>
            <a:endParaRPr lang="en-US" sz="1000" dirty="0">
              <a:latin typeface="Corbel" panose="020B0503020204020204" pitchFamily="34" charset="0"/>
            </a:endParaRPr>
          </a:p>
          <a:p>
            <a:pPr marL="742950" lvl="1" indent="-285750">
              <a:buFont typeface="Arial" panose="020B0604020202020204" pitchFamily="34" charset="0"/>
              <a:buChar char="•"/>
            </a:pPr>
            <a:r>
              <a:rPr lang="en-US" altLang="fr-FR" sz="2000" dirty="0">
                <a:latin typeface="Corbel" panose="020B0503020204020204" pitchFamily="34" charset="0"/>
              </a:rPr>
              <a:t>From text to </a:t>
            </a:r>
            <a:r>
              <a:rPr lang="en-US" altLang="fr-FR" sz="2000" b="1" dirty="0">
                <a:latin typeface="Corbel" panose="020B0503020204020204" pitchFamily="34" charset="0"/>
              </a:rPr>
              <a:t>structured reports </a:t>
            </a:r>
            <a:r>
              <a:rPr lang="en-US" altLang="fr-FR" sz="2000" dirty="0">
                <a:latin typeface="Corbel" panose="020B0503020204020204" pitchFamily="34" charset="0"/>
              </a:rPr>
              <a:t>(HTML)</a:t>
            </a:r>
            <a:endParaRPr lang="en-GB" altLang="fr-FR" dirty="0">
              <a:latin typeface="Corbel" panose="020B0503020204020204" pitchFamily="34" charset="0"/>
            </a:endParaRPr>
          </a:p>
        </p:txBody>
      </p:sp>
      <p:pic>
        <p:nvPicPr>
          <p:cNvPr id="8" name="Picture 7">
            <a:extLst>
              <a:ext uri="{FF2B5EF4-FFF2-40B4-BE49-F238E27FC236}">
                <a16:creationId xmlns:a16="http://schemas.microsoft.com/office/drawing/2014/main" id="{7D8E402E-8BD6-2F72-DDA8-3E87CBCDE8CA}"/>
              </a:ext>
            </a:extLst>
          </p:cNvPr>
          <p:cNvPicPr>
            <a:picLocks noChangeAspect="1"/>
          </p:cNvPicPr>
          <p:nvPr/>
        </p:nvPicPr>
        <p:blipFill>
          <a:blip r:embed="rId4"/>
          <a:stretch>
            <a:fillRect/>
          </a:stretch>
        </p:blipFill>
        <p:spPr>
          <a:xfrm>
            <a:off x="1323955" y="2617972"/>
            <a:ext cx="5860487" cy="3466124"/>
          </a:xfrm>
          <a:prstGeom prst="rect">
            <a:avLst/>
          </a:prstGeom>
        </p:spPr>
      </p:pic>
      <p:pic>
        <p:nvPicPr>
          <p:cNvPr id="21" name="Picture 20">
            <a:extLst>
              <a:ext uri="{FF2B5EF4-FFF2-40B4-BE49-F238E27FC236}">
                <a16:creationId xmlns:a16="http://schemas.microsoft.com/office/drawing/2014/main" id="{E0B6D35A-B21C-EAAF-9C83-DEB55340815E}"/>
              </a:ext>
            </a:extLst>
          </p:cNvPr>
          <p:cNvPicPr>
            <a:picLocks noChangeAspect="1"/>
          </p:cNvPicPr>
          <p:nvPr/>
        </p:nvPicPr>
        <p:blipFill>
          <a:blip r:embed="rId5"/>
          <a:stretch>
            <a:fillRect/>
          </a:stretch>
        </p:blipFill>
        <p:spPr>
          <a:xfrm>
            <a:off x="6940482" y="1807958"/>
            <a:ext cx="5111353" cy="2397919"/>
          </a:xfrm>
          <a:prstGeom prst="rect">
            <a:avLst/>
          </a:prstGeom>
        </p:spPr>
      </p:pic>
      <p:pic>
        <p:nvPicPr>
          <p:cNvPr id="23" name="Picture 22">
            <a:extLst>
              <a:ext uri="{FF2B5EF4-FFF2-40B4-BE49-F238E27FC236}">
                <a16:creationId xmlns:a16="http://schemas.microsoft.com/office/drawing/2014/main" id="{180751AC-4CAE-4753-54CB-5E1D2A86A5FB}"/>
              </a:ext>
            </a:extLst>
          </p:cNvPr>
          <p:cNvPicPr>
            <a:picLocks noChangeAspect="1"/>
          </p:cNvPicPr>
          <p:nvPr/>
        </p:nvPicPr>
        <p:blipFill>
          <a:blip r:embed="rId6"/>
          <a:stretch>
            <a:fillRect/>
          </a:stretch>
        </p:blipFill>
        <p:spPr>
          <a:xfrm>
            <a:off x="7937802" y="3912817"/>
            <a:ext cx="1743284" cy="1771804"/>
          </a:xfrm>
          <a:prstGeom prst="rect">
            <a:avLst/>
          </a:prstGeom>
        </p:spPr>
      </p:pic>
      <p:sp>
        <p:nvSpPr>
          <p:cNvPr id="24" name="TextBox 23">
            <a:extLst>
              <a:ext uri="{FF2B5EF4-FFF2-40B4-BE49-F238E27FC236}">
                <a16:creationId xmlns:a16="http://schemas.microsoft.com/office/drawing/2014/main" id="{C6A828AA-6371-DF6A-66FB-E223DD907CCB}"/>
              </a:ext>
            </a:extLst>
          </p:cNvPr>
          <p:cNvSpPr txBox="1"/>
          <p:nvPr/>
        </p:nvSpPr>
        <p:spPr>
          <a:xfrm>
            <a:off x="5185845" y="3244334"/>
            <a:ext cx="1079270" cy="184666"/>
          </a:xfrm>
          <a:prstGeom prst="rect">
            <a:avLst/>
          </a:prstGeom>
          <a:noFill/>
        </p:spPr>
        <p:txBody>
          <a:bodyPr wrap="none" lIns="0" tIns="0" rIns="0" bIns="0" rtlCol="0">
            <a:spAutoFit/>
          </a:bodyPr>
          <a:lstStyle/>
          <a:p>
            <a:pPr algn="l"/>
            <a:r>
              <a:rPr lang="en-US" sz="1200" i="1" dirty="0">
                <a:solidFill>
                  <a:schemeClr val="accent5">
                    <a:lumMod val="75000"/>
                  </a:schemeClr>
                </a:solidFill>
              </a:rPr>
              <a:t>Simple 3D View</a:t>
            </a:r>
          </a:p>
        </p:txBody>
      </p:sp>
      <p:sp>
        <p:nvSpPr>
          <p:cNvPr id="25" name="TextBox 24">
            <a:extLst>
              <a:ext uri="{FF2B5EF4-FFF2-40B4-BE49-F238E27FC236}">
                <a16:creationId xmlns:a16="http://schemas.microsoft.com/office/drawing/2014/main" id="{80FC5B40-8B65-3817-0E83-517F60E55F3B}"/>
              </a:ext>
            </a:extLst>
          </p:cNvPr>
          <p:cNvSpPr txBox="1"/>
          <p:nvPr/>
        </p:nvSpPr>
        <p:spPr>
          <a:xfrm>
            <a:off x="5489262" y="4640002"/>
            <a:ext cx="775853" cy="184666"/>
          </a:xfrm>
          <a:prstGeom prst="rect">
            <a:avLst/>
          </a:prstGeom>
          <a:noFill/>
        </p:spPr>
        <p:txBody>
          <a:bodyPr wrap="none" lIns="0" tIns="0" rIns="0" bIns="0" rtlCol="0">
            <a:spAutoFit/>
          </a:bodyPr>
          <a:lstStyle/>
          <a:p>
            <a:pPr algn="l"/>
            <a:r>
              <a:rPr lang="en-US" sz="1200" i="1" dirty="0">
                <a:solidFill>
                  <a:schemeClr val="accent5">
                    <a:lumMod val="75000"/>
                  </a:schemeClr>
                </a:solidFill>
              </a:rPr>
              <a:t>Histograms</a:t>
            </a:r>
          </a:p>
        </p:txBody>
      </p:sp>
      <p:sp>
        <p:nvSpPr>
          <p:cNvPr id="26" name="TextBox 25">
            <a:extLst>
              <a:ext uri="{FF2B5EF4-FFF2-40B4-BE49-F238E27FC236}">
                <a16:creationId xmlns:a16="http://schemas.microsoft.com/office/drawing/2014/main" id="{A0A14A51-1B0B-534C-890F-1DB4D7D04551}"/>
              </a:ext>
            </a:extLst>
          </p:cNvPr>
          <p:cNvSpPr txBox="1"/>
          <p:nvPr/>
        </p:nvSpPr>
        <p:spPr>
          <a:xfrm>
            <a:off x="7465034" y="1716186"/>
            <a:ext cx="1134926" cy="369332"/>
          </a:xfrm>
          <a:prstGeom prst="rect">
            <a:avLst/>
          </a:prstGeom>
          <a:noFill/>
        </p:spPr>
        <p:txBody>
          <a:bodyPr wrap="none" lIns="0" tIns="0" rIns="0" bIns="0" rtlCol="0">
            <a:spAutoFit/>
          </a:bodyPr>
          <a:lstStyle/>
          <a:p>
            <a:pPr algn="l"/>
            <a:r>
              <a:rPr lang="en-US" sz="1200" i="1" dirty="0">
                <a:solidFill>
                  <a:schemeClr val="accent5">
                    <a:lumMod val="75000"/>
                  </a:schemeClr>
                </a:solidFill>
              </a:rPr>
              <a:t>Sortable tables</a:t>
            </a:r>
          </a:p>
          <a:p>
            <a:pPr algn="l"/>
            <a:r>
              <a:rPr lang="en-US" sz="1200" i="1" dirty="0">
                <a:solidFill>
                  <a:schemeClr val="accent5">
                    <a:lumMod val="75000"/>
                  </a:schemeClr>
                </a:solidFill>
              </a:rPr>
              <a:t>for observations</a:t>
            </a:r>
          </a:p>
        </p:txBody>
      </p:sp>
      <p:sp>
        <p:nvSpPr>
          <p:cNvPr id="27" name="TextBox 26">
            <a:extLst>
              <a:ext uri="{FF2B5EF4-FFF2-40B4-BE49-F238E27FC236}">
                <a16:creationId xmlns:a16="http://schemas.microsoft.com/office/drawing/2014/main" id="{4938C99B-3D14-7B80-F1CE-3A1BDEC2D868}"/>
              </a:ext>
            </a:extLst>
          </p:cNvPr>
          <p:cNvSpPr txBox="1"/>
          <p:nvPr/>
        </p:nvSpPr>
        <p:spPr>
          <a:xfrm>
            <a:off x="9681086" y="4607009"/>
            <a:ext cx="1512786" cy="184666"/>
          </a:xfrm>
          <a:prstGeom prst="rect">
            <a:avLst/>
          </a:prstGeom>
          <a:noFill/>
        </p:spPr>
        <p:txBody>
          <a:bodyPr wrap="none" lIns="0" tIns="0" rIns="0" bIns="0" rtlCol="0">
            <a:spAutoFit/>
          </a:bodyPr>
          <a:lstStyle/>
          <a:p>
            <a:pPr algn="l"/>
            <a:r>
              <a:rPr lang="en-US" sz="1200" dirty="0">
                <a:solidFill>
                  <a:schemeClr val="accent5">
                    <a:lumMod val="75000"/>
                  </a:schemeClr>
                </a:solidFill>
              </a:rPr>
              <a:t>Tree View of FRAMEs</a:t>
            </a:r>
          </a:p>
        </p:txBody>
      </p:sp>
      <p:sp>
        <p:nvSpPr>
          <p:cNvPr id="6" name="Footer Placeholder 11">
            <a:extLst>
              <a:ext uri="{FF2B5EF4-FFF2-40B4-BE49-F238E27FC236}">
                <a16:creationId xmlns:a16="http://schemas.microsoft.com/office/drawing/2014/main" id="{D6845F15-80BC-F3EE-23FF-CF42EFCC60CC}"/>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
        <p:nvSpPr>
          <p:cNvPr id="9" name="Title 1">
            <a:extLst>
              <a:ext uri="{FF2B5EF4-FFF2-40B4-BE49-F238E27FC236}">
                <a16:creationId xmlns:a16="http://schemas.microsoft.com/office/drawing/2014/main" id="{C67D5089-A9F9-C148-E6F0-33956899309F}"/>
              </a:ext>
            </a:extLst>
          </p:cNvPr>
          <p:cNvSpPr txBox="1">
            <a:spLocks/>
          </p:cNvSpPr>
          <p:nvPr/>
        </p:nvSpPr>
        <p:spPr>
          <a:xfrm>
            <a:off x="2213958" y="403450"/>
            <a:ext cx="9412775" cy="9886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Unified interface for Data Processing tools</a:t>
            </a:r>
          </a:p>
        </p:txBody>
      </p:sp>
    </p:spTree>
    <p:extLst>
      <p:ext uri="{BB962C8B-B14F-4D97-AF65-F5344CB8AC3E}">
        <p14:creationId xmlns:p14="http://schemas.microsoft.com/office/powerpoint/2010/main" val="2102315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4" y="139141"/>
            <a:ext cx="2568096" cy="112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927254" y="345970"/>
            <a:ext cx="9075560" cy="988676"/>
          </a:xfrm>
        </p:spPr>
        <p:txBody>
          <a:bodyPr/>
          <a:lstStyle/>
          <a:p>
            <a:r>
              <a:rPr lang="en-GB" dirty="0"/>
              <a:t>Data processing software</a:t>
            </a:r>
          </a:p>
        </p:txBody>
      </p:sp>
      <p:cxnSp>
        <p:nvCxnSpPr>
          <p:cNvPr id="70" name="Straight Connector 69"/>
          <p:cNvCxnSpPr/>
          <p:nvPr/>
        </p:nvCxnSpPr>
        <p:spPr>
          <a:xfrm>
            <a:off x="2047875" y="998992"/>
            <a:ext cx="9839325"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15"/>
          <p:cNvSpPr>
            <a:spLocks noChangeArrowheads="1"/>
          </p:cNvSpPr>
          <p:nvPr/>
        </p:nvSpPr>
        <p:spPr bwMode="auto">
          <a:xfrm>
            <a:off x="1007242" y="2057294"/>
            <a:ext cx="90382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indent="0"/>
            <a:r>
              <a:rPr lang="en-GB" altLang="fr-FR" sz="2400" b="1" dirty="0" err="1"/>
              <a:t>PyRabot</a:t>
            </a:r>
            <a:r>
              <a:rPr lang="en-GB" altLang="fr-FR" sz="2400" b="1" dirty="0"/>
              <a:t>:  v1.0 first release </a:t>
            </a:r>
            <a:r>
              <a:rPr lang="en-GB" altLang="fr-FR" dirty="0"/>
              <a:t>(Nov.2022)</a:t>
            </a:r>
          </a:p>
        </p:txBody>
      </p:sp>
      <p:sp>
        <p:nvSpPr>
          <p:cNvPr id="34" name="Slide Number Placeholder 12">
            <a:extLst>
              <a:ext uri="{FF2B5EF4-FFF2-40B4-BE49-F238E27FC236}">
                <a16:creationId xmlns:a16="http://schemas.microsoft.com/office/drawing/2014/main" id="{59C088DA-ECC8-5840-C918-D6184F2C858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9</a:t>
            </a:fld>
            <a:endParaRPr lang="en-US" dirty="0"/>
          </a:p>
        </p:txBody>
      </p:sp>
      <p:pic>
        <p:nvPicPr>
          <p:cNvPr id="35" name="Picture 34"/>
          <p:cNvPicPr/>
          <p:nvPr/>
        </p:nvPicPr>
        <p:blipFill>
          <a:blip r:embed="rId4"/>
          <a:stretch>
            <a:fillRect/>
          </a:stretch>
        </p:blipFill>
        <p:spPr>
          <a:xfrm>
            <a:off x="6785435" y="1987668"/>
            <a:ext cx="3487569" cy="1038894"/>
          </a:xfrm>
          <a:prstGeom prst="rect">
            <a:avLst/>
          </a:prstGeom>
        </p:spPr>
      </p:pic>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1514" y="3250052"/>
            <a:ext cx="7707286" cy="2890232"/>
          </a:xfrm>
          <a:prstGeom prst="rect">
            <a:avLst/>
          </a:prstGeom>
        </p:spPr>
      </p:pic>
      <p:sp>
        <p:nvSpPr>
          <p:cNvPr id="37" name="TextBox 36"/>
          <p:cNvSpPr txBox="1"/>
          <p:nvPr/>
        </p:nvSpPr>
        <p:spPr>
          <a:xfrm>
            <a:off x="5162484" y="3268998"/>
            <a:ext cx="5746766" cy="246221"/>
          </a:xfrm>
          <a:prstGeom prst="rect">
            <a:avLst/>
          </a:prstGeom>
          <a:noFill/>
        </p:spPr>
        <p:txBody>
          <a:bodyPr wrap="none" lIns="0" tIns="0" rIns="0" bIns="0" rtlCol="0">
            <a:spAutoFit/>
          </a:bodyPr>
          <a:lstStyle/>
          <a:p>
            <a:r>
              <a:rPr lang="en-GB" sz="1600" i="1" dirty="0"/>
              <a:t>Smoothing algorithms validated by beam physicists last year….</a:t>
            </a:r>
            <a:endParaRPr lang="en-US" sz="1600" dirty="0"/>
          </a:p>
        </p:txBody>
      </p:sp>
      <p:sp>
        <p:nvSpPr>
          <p:cNvPr id="38" name="TextBox 37"/>
          <p:cNvSpPr txBox="1"/>
          <p:nvPr/>
        </p:nvSpPr>
        <p:spPr>
          <a:xfrm>
            <a:off x="4640212" y="5938779"/>
            <a:ext cx="6589889" cy="246221"/>
          </a:xfrm>
          <a:prstGeom prst="rect">
            <a:avLst/>
          </a:prstGeom>
          <a:noFill/>
        </p:spPr>
        <p:txBody>
          <a:bodyPr wrap="square" lIns="0" tIns="0" rIns="0" bIns="0" rtlCol="0">
            <a:spAutoFit/>
          </a:bodyPr>
          <a:lstStyle/>
          <a:p>
            <a:pPr algn="ctr"/>
            <a:r>
              <a:rPr lang="en-GB" sz="1600" i="1" dirty="0">
                <a:solidFill>
                  <a:srgbClr val="7030A0"/>
                </a:solidFill>
              </a:rPr>
              <a:t>Sliding window with successive polynomial regressions</a:t>
            </a:r>
            <a:endParaRPr lang="en-US" sz="1600" dirty="0">
              <a:solidFill>
                <a:srgbClr val="7030A0"/>
              </a:solidFill>
            </a:endParaRPr>
          </a:p>
        </p:txBody>
      </p:sp>
      <p:pic>
        <p:nvPicPr>
          <p:cNvPr id="39" name="Picture 38"/>
          <p:cNvPicPr>
            <a:picLocks noChangeAspect="1"/>
          </p:cNvPicPr>
          <p:nvPr/>
        </p:nvPicPr>
        <p:blipFill>
          <a:blip r:embed="rId6">
            <a:extLst>
              <a:ext uri="{BEBA8EAE-BF5A-486C-A8C5-ECC9F3942E4B}">
                <a14:imgProps xmlns:a14="http://schemas.microsoft.com/office/drawing/2010/main">
                  <a14:imgLayer r:embed="rId7">
                    <a14:imgEffect>
                      <a14:saturation sat="33000"/>
                    </a14:imgEffect>
                    <a14:imgEffect>
                      <a14:brightnessContrast bright="20000" contrast="-40000"/>
                    </a14:imgEffect>
                  </a14:imgLayer>
                </a14:imgProps>
              </a:ext>
            </a:extLst>
          </a:blip>
          <a:stretch>
            <a:fillRect/>
          </a:stretch>
        </p:blipFill>
        <p:spPr>
          <a:xfrm>
            <a:off x="1551832" y="3548587"/>
            <a:ext cx="2621850" cy="1971508"/>
          </a:xfrm>
          <a:prstGeom prst="rect">
            <a:avLst/>
          </a:prstGeom>
        </p:spPr>
      </p:pic>
      <p:sp>
        <p:nvSpPr>
          <p:cNvPr id="40" name="TextBox 39"/>
          <p:cNvSpPr txBox="1"/>
          <p:nvPr/>
        </p:nvSpPr>
        <p:spPr>
          <a:xfrm>
            <a:off x="1383860" y="2954422"/>
            <a:ext cx="2732778" cy="492443"/>
          </a:xfrm>
          <a:prstGeom prst="rect">
            <a:avLst/>
          </a:prstGeom>
          <a:noFill/>
        </p:spPr>
        <p:txBody>
          <a:bodyPr wrap="square" lIns="0" tIns="0" rIns="0" bIns="0" rtlCol="0">
            <a:spAutoFit/>
          </a:bodyPr>
          <a:lstStyle/>
          <a:p>
            <a:pPr algn="ctr"/>
            <a:r>
              <a:rPr lang="en-GB" sz="1600" b="1" i="1" dirty="0">
                <a:solidFill>
                  <a:srgbClr val="7030A0"/>
                </a:solidFill>
              </a:rPr>
              <a:t>Reverse Engineering Process in 2022</a:t>
            </a:r>
            <a:endParaRPr lang="en-US" sz="1600" b="1" dirty="0">
              <a:solidFill>
                <a:srgbClr val="7030A0"/>
              </a:solidFill>
            </a:endParaRPr>
          </a:p>
        </p:txBody>
      </p:sp>
      <p:sp>
        <p:nvSpPr>
          <p:cNvPr id="4" name="Footer Placeholder 11">
            <a:extLst>
              <a:ext uri="{FF2B5EF4-FFF2-40B4-BE49-F238E27FC236}">
                <a16:creationId xmlns:a16="http://schemas.microsoft.com/office/drawing/2014/main" id="{E3C7A547-F754-5E26-ED8A-922BB7627DE7}"/>
              </a:ext>
            </a:extLst>
          </p:cNvPr>
          <p:cNvSpPr>
            <a:spLocks noGrp="1"/>
          </p:cNvSpPr>
          <p:nvPr>
            <p:ph type="ftr" sz="quarter" idx="11"/>
          </p:nvPr>
        </p:nvSpPr>
        <p:spPr>
          <a:xfrm>
            <a:off x="4439329" y="6413576"/>
            <a:ext cx="4219479" cy="365125"/>
          </a:xfrm>
        </p:spPr>
        <p:txBody>
          <a:bodyPr/>
          <a:lstStyle/>
          <a:p>
            <a:pPr algn="l"/>
            <a:r>
              <a:rPr lang="en-GB" dirty="0"/>
              <a:t>APC Overview 2024 – KEK Visit, 2 December 2024</a:t>
            </a:r>
            <a:endParaRPr lang="en-US" dirty="0"/>
          </a:p>
        </p:txBody>
      </p:sp>
      <p:sp>
        <p:nvSpPr>
          <p:cNvPr id="3" name="Rectangle 15">
            <a:extLst>
              <a:ext uri="{FF2B5EF4-FFF2-40B4-BE49-F238E27FC236}">
                <a16:creationId xmlns:a16="http://schemas.microsoft.com/office/drawing/2014/main" id="{EEEED6C5-5704-F57B-46AD-7913D9394325}"/>
              </a:ext>
            </a:extLst>
          </p:cNvPr>
          <p:cNvSpPr>
            <a:spLocks noChangeArrowheads="1"/>
          </p:cNvSpPr>
          <p:nvPr/>
        </p:nvSpPr>
        <p:spPr bwMode="auto">
          <a:xfrm>
            <a:off x="1007242" y="1362724"/>
            <a:ext cx="9038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indent="0"/>
            <a:r>
              <a:rPr lang="en-GB" altLang="fr-FR" sz="2800" b="1" dirty="0"/>
              <a:t>Example of full rework of old, undocumented software</a:t>
            </a:r>
            <a:endParaRPr lang="en-GB" altLang="fr-FR" sz="2000" dirty="0"/>
          </a:p>
        </p:txBody>
      </p:sp>
    </p:spTree>
    <p:extLst>
      <p:ext uri="{BB962C8B-B14F-4D97-AF65-F5344CB8AC3E}">
        <p14:creationId xmlns:p14="http://schemas.microsoft.com/office/powerpoint/2010/main" val="184788403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31867</TotalTime>
  <Words>1876</Words>
  <Application>Microsoft Office PowerPoint</Application>
  <PresentationFormat>Widescreen</PresentationFormat>
  <Paragraphs>291</Paragraphs>
  <Slides>24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Cambria Math</vt:lpstr>
      <vt:lpstr>Corbel</vt:lpstr>
      <vt:lpstr>Gill Sans MT Condensed</vt:lpstr>
      <vt:lpstr>Wingdings</vt:lpstr>
      <vt:lpstr>Office Theme</vt:lpstr>
      <vt:lpstr>APC – Acquisition, Processing and Data Control  Francis KLUMB, 2 December 2024</vt:lpstr>
      <vt:lpstr>PowerPoint Presentation</vt:lpstr>
      <vt:lpstr>Software Development Team (Oct. 2024)</vt:lpstr>
      <vt:lpstr>PowerPoint Presentation</vt:lpstr>
      <vt:lpstr>Survey Software – Database and Geode</vt:lpstr>
      <vt:lpstr>Survey Software : Database and user interface</vt:lpstr>
      <vt:lpstr>PowerPoint Presentation</vt:lpstr>
      <vt:lpstr>PowerPoint Presentation</vt:lpstr>
      <vt:lpstr>Data processing software</vt:lpstr>
      <vt:lpstr>Data processing software</vt:lpstr>
      <vt:lpstr>LGC: Our main adjustment software</vt:lpstr>
      <vt:lpstr>LGC : A bit of history…</vt:lpstr>
      <vt:lpstr>21 observation models implemented today:</vt:lpstr>
      <vt:lpstr>LGC Developments</vt:lpstr>
      <vt:lpstr>PowerPoint Presentation</vt:lpstr>
      <vt:lpstr>LGC Software and Monitoring Systems</vt:lpstr>
      <vt:lpstr>LGC and the outside world…</vt:lpstr>
      <vt:lpstr>LGC Open Source: main motivations</vt:lpstr>
      <vt:lpstr>LGC Open Source Project @ CERN</vt:lpstr>
      <vt:lpstr>Geodesy: Transformation Software</vt:lpstr>
      <vt:lpstr>Geodesy: Contribution to FCC Project</vt:lpstr>
      <vt:lpstr>PowerPoint Presentation</vt:lpstr>
      <vt:lpstr>Survey Software - Intensive use of JIRA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Jeanette Kotzian</dc:creator>
  <cp:lastModifiedBy>Francis Klumb</cp:lastModifiedBy>
  <cp:revision>1658</cp:revision>
  <cp:lastPrinted>2021-12-11T18:33:13Z</cp:lastPrinted>
  <dcterms:created xsi:type="dcterms:W3CDTF">2021-01-15T14:19:07Z</dcterms:created>
  <dcterms:modified xsi:type="dcterms:W3CDTF">2024-11-29T17:05:06Z</dcterms:modified>
</cp:coreProperties>
</file>