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259" r:id="rId5"/>
    <p:sldId id="323" r:id="rId6"/>
    <p:sldId id="298" r:id="rId7"/>
    <p:sldId id="328" r:id="rId8"/>
    <p:sldId id="329" r:id="rId9"/>
    <p:sldId id="335" r:id="rId10"/>
    <p:sldId id="332" r:id="rId11"/>
    <p:sldId id="324" r:id="rId12"/>
    <p:sldId id="333" r:id="rId13"/>
    <p:sldId id="483" r:id="rId14"/>
    <p:sldId id="479" r:id="rId15"/>
    <p:sldId id="478" r:id="rId16"/>
    <p:sldId id="257" r:id="rId17"/>
    <p:sldId id="258" r:id="rId18"/>
    <p:sldId id="288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8" autoAdjust="0"/>
    <p:restoredTop sz="94686"/>
  </p:normalViewPr>
  <p:slideViewPr>
    <p:cSldViewPr snapToObjects="1">
      <p:cViewPr varScale="1">
        <p:scale>
          <a:sx n="95" d="100"/>
          <a:sy n="95" d="100"/>
        </p:scale>
        <p:origin x="163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85" d="100"/>
          <a:sy n="85" d="100"/>
        </p:scale>
        <p:origin x="388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2024-12-03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2024-12-03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1C977-7657-4214-A048-790279481CA2}" type="datetime1">
              <a:rPr lang="fr-FR" smtClean="0"/>
              <a:t>03/12/2024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-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BFAB45A-86BA-4DA4-9F73-61C7C94C7989}" type="datetime1">
              <a:rPr lang="fr-FR" smtClean="0"/>
              <a:t>03/12/2024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-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CE7E051-7078-44DF-9D49-3DD0DAA26DF7}" type="datetime1">
              <a:rPr lang="fr-FR" smtClean="0"/>
              <a:t>03/12/2024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-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6C0B3F5-46F1-4807-9931-D8D166C72652}" type="datetime1">
              <a:rPr lang="fr-FR" smtClean="0"/>
              <a:t>03/12/2024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-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12E19435-592E-4E5E-91E2-FE9659A9A15F}" type="datetime1">
              <a:rPr lang="fr-FR" smtClean="0"/>
              <a:t>03/12/2024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-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DC5BD056-3965-4D15-9D5E-F3486FD6729C}" type="datetime1">
              <a:rPr lang="fr-FR" smtClean="0"/>
              <a:t>03/12/2024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-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127A8149-938F-4DD0-8760-23CF9B2FB74D}" type="datetime1">
              <a:rPr lang="fr-FR" smtClean="0"/>
              <a:t>03/12/2024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-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8C76A9BB-38E4-4EEE-BCC7-984DECD3D0E3}" type="datetime1">
              <a:rPr lang="fr-FR" smtClean="0"/>
              <a:t>03/12/2024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-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6789015F-86E1-4D17-8AC0-CAB2B385F700}" type="datetime1">
              <a:rPr lang="fr-FR" smtClean="0"/>
              <a:t>03/12/2024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-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DF7BA-02A2-4551-9368-A6328F60F882}" type="datetime1">
              <a:rPr lang="fr-FR" smtClean="0"/>
              <a:t>03/12/2024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-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2B5B9-D111-4FA2-ADE9-0A4F85614D06}" type="datetime1">
              <a:rPr lang="fr-FR" smtClean="0"/>
              <a:t>03/12/2024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-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67173-ED0D-47C6-A5D6-17D6676C1B20}" type="datetime1">
              <a:rPr lang="fr-FR" smtClean="0"/>
              <a:t>03/12/2024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-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5EFE5-67A2-41A9-A85A-5574C41DD39F}" type="datetime1">
              <a:rPr lang="fr-FR" smtClean="0"/>
              <a:t>03/12/2024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-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8432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12E39-BD7E-32A9-F632-96F18A50B150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57706D-759B-657D-72FD-FF2397BE025E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0E4404-AE2F-1895-18B4-8565D1DD1DCF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DD146B2-9FFC-41C1-B894-C7146A60E508}" type="datetime1">
              <a:rPr lang="en-US"/>
              <a:pPr lvl="0"/>
              <a:t>2024-12-03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E8FA58-91D7-EF87-0A91-11BC92A326BA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CC72CB-7EBA-CBDC-9749-50FEE1D96DA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A925080-0C32-497E-860F-257883624D5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634664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A189B-3067-4078-B91B-F8D88D150643}" type="datetime1">
              <a:rPr lang="fr-FR" smtClean="0"/>
              <a:t>03/12/2024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Martin Du</a:t>
            </a:r>
            <a:r>
              <a:rPr lang="cs-CZ" dirty="0"/>
              <a:t>š</a:t>
            </a:r>
            <a:r>
              <a:rPr lang="en-US" dirty="0"/>
              <a:t>ek – Structured Laser Beam in prospect of particle acceleration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E7912-2FF8-4FAE-B220-D124A2D26386}" type="datetime1">
              <a:rPr lang="fr-FR" smtClean="0"/>
              <a:t>03/12/2024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-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70645-1452-4693-8B42-4E988C02ABC5}" type="datetime1">
              <a:rPr lang="fr-FR" smtClean="0"/>
              <a:t>03/12/2024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-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D897166-C18D-4317-B305-6E1E790614D8}" type="datetime1">
              <a:rPr lang="fr-FR" smtClean="0"/>
              <a:t>03/12/2024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Presenter - Presentation Title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  <p:pic>
        <p:nvPicPr>
          <p:cNvPr id="6" name="Picture 5" descr="A logo for a company&#10;&#10;Description automatically generated">
            <a:extLst>
              <a:ext uri="{FF2B5EF4-FFF2-40B4-BE49-F238E27FC236}">
                <a16:creationId xmlns:a16="http://schemas.microsoft.com/office/drawing/2014/main" id="{FD339082-1A2A-A99B-31FA-2217665DD57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17765" y="6364598"/>
            <a:ext cx="505302" cy="393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4BD75-D930-4A0C-99D3-89A4ED58946B}" type="datetime1">
              <a:rPr lang="fr-FR" smtClean="0"/>
              <a:t>03/12/2024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-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A0A2D-A55B-4021-B697-A0FCB26BEB87}" type="datetime1">
              <a:rPr lang="fr-FR" smtClean="0"/>
              <a:t>03/12/2024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-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DF16E25-F604-443E-8BF5-B300CC1CAE3C}" type="datetime1">
              <a:rPr lang="fr-FR" noProof="0" smtClean="0"/>
              <a:t>03/12/2024</a:t>
            </a:fld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Martin Dusek – Analytical Description of a SLB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6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9" name="Picture 8" descr="A logo for a company&#10;&#10;Description automatically generated">
            <a:extLst>
              <a:ext uri="{FF2B5EF4-FFF2-40B4-BE49-F238E27FC236}">
                <a16:creationId xmlns:a16="http://schemas.microsoft.com/office/drawing/2014/main" id="{A891C57B-D362-FFFE-F2D4-A95161F66E05}"/>
              </a:ext>
            </a:extLst>
          </p:cNvPr>
          <p:cNvPicPr>
            <a:picLocks noChangeAspect="1"/>
          </p:cNvPicPr>
          <p:nvPr userDrawn="1"/>
        </p:nvPicPr>
        <p:blipFill>
          <a:blip r:embed="rId27"/>
          <a:stretch>
            <a:fillRect/>
          </a:stretch>
        </p:blipFill>
        <p:spPr>
          <a:xfrm>
            <a:off x="1017765" y="6364598"/>
            <a:ext cx="505302" cy="393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8" r:id="rId23"/>
    <p:sldLayoutId id="2147483679" r:id="rId2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44.jp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7" Type="http://schemas.openxmlformats.org/officeDocument/2006/relationships/image" Target="../media/image44.jpg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43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44.jpg"/><Relationship Id="rId5" Type="http://schemas.openxmlformats.org/officeDocument/2006/relationships/image" Target="../media/image43.png"/><Relationship Id="rId4" Type="http://schemas.openxmlformats.org/officeDocument/2006/relationships/image" Target="../media/image4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5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50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9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image" Target="../media/image22.png"/><Relationship Id="rId4" Type="http://schemas.openxmlformats.org/officeDocument/2006/relationships/image" Target="../media/image17.png"/><Relationship Id="rId9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3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32.png"/><Relationship Id="rId5" Type="http://schemas.openxmlformats.org/officeDocument/2006/relationships/image" Target="../media/image30.png"/><Relationship Id="rId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0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1826" y="3717032"/>
            <a:ext cx="11376025" cy="2153265"/>
          </a:xfrm>
        </p:spPr>
        <p:txBody>
          <a:bodyPr/>
          <a:lstStyle/>
          <a:p>
            <a:r>
              <a:rPr lang="en-US" dirty="0"/>
              <a:t>Structured laser beam – presentation for KEK visitors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Martin Du</a:t>
            </a:r>
            <a:r>
              <a:rPr lang="cs-CZ" sz="1800" dirty="0"/>
              <a:t>š</a:t>
            </a:r>
            <a:r>
              <a:rPr lang="en-US" sz="1800" dirty="0"/>
              <a:t>ek – BE/GM/ESA	</a:t>
            </a:r>
          </a:p>
          <a:p>
            <a:pPr algn="l"/>
            <a:r>
              <a:rPr lang="en-US" sz="1800" dirty="0"/>
              <a:t>12.3. 2024</a:t>
            </a:r>
          </a:p>
        </p:txBody>
      </p:sp>
      <p:pic>
        <p:nvPicPr>
          <p:cNvPr id="4" name="Picture 101">
            <a:extLst>
              <a:ext uri="{FF2B5EF4-FFF2-40B4-BE49-F238E27FC236}">
                <a16:creationId xmlns:a16="http://schemas.microsoft.com/office/drawing/2014/main" id="{D87FAF85-8880-E09C-0C7C-B7C36674EEB7}"/>
              </a:ext>
            </a:extLst>
          </p:cNvPr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13859" y="353569"/>
            <a:ext cx="3764280" cy="294893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096ADA-BB71-3103-6E56-0B597E5C4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20" name="video-91eae56d-d266-451b-ad6c-32b589d85256-1665387192">
            <a:hlinkClick r:id="" action="ppaction://media"/>
            <a:extLst>
              <a:ext uri="{FF2B5EF4-FFF2-40B4-BE49-F238E27FC236}">
                <a16:creationId xmlns:a16="http://schemas.microsoft.com/office/drawing/2014/main" id="{ADBEE8DB-BA51-0529-244B-937D76DA780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b="22047"/>
          <a:stretch/>
        </p:blipFill>
        <p:spPr>
          <a:xfrm>
            <a:off x="7668943" y="392398"/>
            <a:ext cx="3779230" cy="498473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70F75BB-9039-2B64-43BB-6C62E601DD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6216" y="1291905"/>
            <a:ext cx="7093814" cy="4085232"/>
          </a:xfrm>
          <a:prstGeom prst="rect">
            <a:avLst/>
          </a:prstGeom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21B9EA2-EBDC-1DC5-2A2B-EDB29F981A60}"/>
              </a:ext>
            </a:extLst>
          </p:cNvPr>
          <p:cNvCxnSpPr>
            <a:cxnSpLocks/>
          </p:cNvCxnSpPr>
          <p:nvPr/>
        </p:nvCxnSpPr>
        <p:spPr>
          <a:xfrm>
            <a:off x="1652631" y="2021747"/>
            <a:ext cx="3489820" cy="169743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F144560B-E612-A96F-297C-FEB0D26897A9}"/>
              </a:ext>
            </a:extLst>
          </p:cNvPr>
          <p:cNvSpPr txBox="1"/>
          <p:nvPr/>
        </p:nvSpPr>
        <p:spPr>
          <a:xfrm>
            <a:off x="3314246" y="2576748"/>
            <a:ext cx="48656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b="1" dirty="0">
                <a:solidFill>
                  <a:srgbClr val="FF0000"/>
                </a:solidFill>
              </a:rPr>
              <a:t>900 m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E5AC830E-20AA-5FAF-0B69-0E2E98B6E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Stability of the SLB</a:t>
            </a:r>
            <a:endParaRPr lang="en-GB" dirty="0"/>
          </a:p>
        </p:txBody>
      </p:sp>
      <p:pic>
        <p:nvPicPr>
          <p:cNvPr id="9" name="Picture 4" descr="Grafika a šablony">
            <a:extLst>
              <a:ext uri="{FF2B5EF4-FFF2-40B4-BE49-F238E27FC236}">
                <a16:creationId xmlns:a16="http://schemas.microsoft.com/office/drawing/2014/main" id="{007D35A3-5D19-21FF-D02D-029EAE0996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4577" y="123732"/>
            <a:ext cx="469467" cy="469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ovéPole 68">
            <a:extLst>
              <a:ext uri="{FF2B5EF4-FFF2-40B4-BE49-F238E27FC236}">
                <a16:creationId xmlns:a16="http://schemas.microsoft.com/office/drawing/2014/main" id="{3D94BF48-1F5B-E7F3-DA6B-1E090CADD248}"/>
              </a:ext>
            </a:extLst>
          </p:cNvPr>
          <p:cNvSpPr txBox="1"/>
          <p:nvPr/>
        </p:nvSpPr>
        <p:spPr>
          <a:xfrm>
            <a:off x="2271126" y="5532855"/>
            <a:ext cx="280482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cs-CZ" sz="1400" dirty="0"/>
              <a:t>CERN – France, Prevessin</a:t>
            </a:r>
            <a:endParaRPr lang="en-US" sz="1400" dirty="0"/>
          </a:p>
        </p:txBody>
      </p:sp>
      <p:sp>
        <p:nvSpPr>
          <p:cNvPr id="3" name="TextovéPole 68">
            <a:extLst>
              <a:ext uri="{FF2B5EF4-FFF2-40B4-BE49-F238E27FC236}">
                <a16:creationId xmlns:a16="http://schemas.microsoft.com/office/drawing/2014/main" id="{DB5B8DA9-9E99-E1AB-3F62-7DCAD2D95893}"/>
              </a:ext>
            </a:extLst>
          </p:cNvPr>
          <p:cNvSpPr txBox="1"/>
          <p:nvPr/>
        </p:nvSpPr>
        <p:spPr>
          <a:xfrm>
            <a:off x="8156146" y="5543578"/>
            <a:ext cx="280482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cs-CZ" sz="1400" dirty="0"/>
              <a:t>Beam oscillations after propagating 900 meters in the atmosphere</a:t>
            </a:r>
            <a:endParaRPr lang="en-US" sz="1400" dirty="0"/>
          </a:p>
        </p:txBody>
      </p:sp>
      <p:pic>
        <p:nvPicPr>
          <p:cNvPr id="4" name="Picture 3" descr="A picture containing icon&#10;&#10;Description automatically generated">
            <a:extLst>
              <a:ext uri="{FF2B5EF4-FFF2-40B4-BE49-F238E27FC236}">
                <a16:creationId xmlns:a16="http://schemas.microsoft.com/office/drawing/2014/main" id="{580B6A4B-B8F7-2BC3-5F20-AD5CE32BBAF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544577" y="135835"/>
            <a:ext cx="469467" cy="469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967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98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2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64A5298-F142-6A86-E757-89EE92D73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Stability of the SLB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413CD4-EFF1-1055-4AFF-A6891CF94E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9" name="TextovéPole 68">
            <a:extLst>
              <a:ext uri="{FF2B5EF4-FFF2-40B4-BE49-F238E27FC236}">
                <a16:creationId xmlns:a16="http://schemas.microsoft.com/office/drawing/2014/main" id="{6AE55CB6-3E2B-D5F1-0E7A-D7A6E021927D}"/>
              </a:ext>
            </a:extLst>
          </p:cNvPr>
          <p:cNvSpPr txBox="1"/>
          <p:nvPr/>
        </p:nvSpPr>
        <p:spPr>
          <a:xfrm>
            <a:off x="6529433" y="5201746"/>
            <a:ext cx="4866767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Real image of a SLB –</a:t>
            </a:r>
          </a:p>
          <a:p>
            <a:pPr algn="ctr"/>
            <a:r>
              <a:rPr lang="en-US" sz="1200" dirty="0"/>
              <a:t>120 m away from a generator. Projected on a CMOS chip </a:t>
            </a:r>
          </a:p>
          <a:p>
            <a:pPr algn="ctr"/>
            <a:r>
              <a:rPr lang="en-US" sz="1200" dirty="0"/>
              <a:t>14x10 mm</a:t>
            </a:r>
            <a:r>
              <a:rPr lang="en-US" sz="1200" baseline="30000" dirty="0"/>
              <a:t>2</a:t>
            </a:r>
            <a:r>
              <a:rPr lang="en-US" sz="1200" dirty="0"/>
              <a:t> without any imaging optics.</a:t>
            </a:r>
          </a:p>
          <a:p>
            <a:pPr algn="ctr"/>
            <a:r>
              <a:rPr lang="en-US" sz="1200" dirty="0"/>
              <a:t>Centroid positions measured for</a:t>
            </a:r>
          </a:p>
          <a:p>
            <a:pPr algn="ctr"/>
            <a:r>
              <a:rPr lang="en-US" sz="1200" dirty="0"/>
              <a:t>1 hour. Pixel size 3.45 </a:t>
            </a:r>
            <a:r>
              <a:rPr lang="el-GR" sz="1200" b="0" dirty="0"/>
              <a:t>μ</a:t>
            </a:r>
            <a:r>
              <a:rPr lang="en-US" sz="1200" dirty="0"/>
              <a:t>m.</a:t>
            </a:r>
          </a:p>
        </p:txBody>
      </p:sp>
      <p:cxnSp>
        <p:nvCxnSpPr>
          <p:cNvPr id="2" name="Přímá spojnice se šipkou 66">
            <a:extLst>
              <a:ext uri="{FF2B5EF4-FFF2-40B4-BE49-F238E27FC236}">
                <a16:creationId xmlns:a16="http://schemas.microsoft.com/office/drawing/2014/main" id="{3EA52205-BEB8-29AB-1DA7-40D3CD742554}"/>
              </a:ext>
            </a:extLst>
          </p:cNvPr>
          <p:cNvCxnSpPr>
            <a:cxnSpLocks/>
            <a:endCxn id="5" idx="1"/>
          </p:cNvCxnSpPr>
          <p:nvPr/>
        </p:nvCxnSpPr>
        <p:spPr>
          <a:xfrm>
            <a:off x="4655127" y="2992582"/>
            <a:ext cx="2529175" cy="9414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bandicam 2022-07-27 16-24-03-926">
            <a:hlinkClick r:id="" action="ppaction://media"/>
            <a:extLst>
              <a:ext uri="{FF2B5EF4-FFF2-40B4-BE49-F238E27FC236}">
                <a16:creationId xmlns:a16="http://schemas.microsoft.com/office/drawing/2014/main" id="{23EEBBD5-6F80-D61A-DB1E-D391F0E2614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t="4584"/>
          <a:stretch/>
        </p:blipFill>
        <p:spPr>
          <a:xfrm>
            <a:off x="7933111" y="263302"/>
            <a:ext cx="2642736" cy="1697995"/>
          </a:xfrm>
          <a:prstGeom prst="rect">
            <a:avLst/>
          </a:prstGeom>
        </p:spPr>
      </p:pic>
      <p:sp>
        <p:nvSpPr>
          <p:cNvPr id="20" name="TextovéPole 68">
            <a:extLst>
              <a:ext uri="{FF2B5EF4-FFF2-40B4-BE49-F238E27FC236}">
                <a16:creationId xmlns:a16="http://schemas.microsoft.com/office/drawing/2014/main" id="{1C655159-99D3-A506-04E5-9D532E9EE852}"/>
              </a:ext>
            </a:extLst>
          </p:cNvPr>
          <p:cNvSpPr txBox="1"/>
          <p:nvPr/>
        </p:nvSpPr>
        <p:spPr>
          <a:xfrm>
            <a:off x="7852067" y="2014689"/>
            <a:ext cx="280482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/>
              <a:t>Oscillations of a SLB</a:t>
            </a:r>
          </a:p>
          <a:p>
            <a:pPr algn="ctr"/>
            <a:r>
              <a:rPr lang="en-US" sz="1400" dirty="0"/>
              <a:t>2 m away from a generator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D83733A-C26D-0B52-E766-3590644D8F23}"/>
              </a:ext>
            </a:extLst>
          </p:cNvPr>
          <p:cNvCxnSpPr>
            <a:cxnSpLocks/>
          </p:cNvCxnSpPr>
          <p:nvPr/>
        </p:nvCxnSpPr>
        <p:spPr>
          <a:xfrm>
            <a:off x="7972599" y="1865340"/>
            <a:ext cx="872455" cy="0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92A241D1-804A-506F-9A0A-7D267C8E1206}"/>
              </a:ext>
            </a:extLst>
          </p:cNvPr>
          <p:cNvSpPr txBox="1"/>
          <p:nvPr/>
        </p:nvSpPr>
        <p:spPr>
          <a:xfrm>
            <a:off x="8158396" y="1619290"/>
            <a:ext cx="53689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>
                <a:solidFill>
                  <a:schemeClr val="bg1"/>
                </a:solidFill>
              </a:rPr>
              <a:t>1 mm</a:t>
            </a:r>
          </a:p>
        </p:txBody>
      </p:sp>
      <p:cxnSp>
        <p:nvCxnSpPr>
          <p:cNvPr id="26" name="Přímá spojnice se šipkou 66">
            <a:extLst>
              <a:ext uri="{FF2B5EF4-FFF2-40B4-BE49-F238E27FC236}">
                <a16:creationId xmlns:a16="http://schemas.microsoft.com/office/drawing/2014/main" id="{A7729B13-F36A-6314-9A66-0E1CD8848631}"/>
              </a:ext>
            </a:extLst>
          </p:cNvPr>
          <p:cNvCxnSpPr>
            <a:cxnSpLocks/>
          </p:cNvCxnSpPr>
          <p:nvPr/>
        </p:nvCxnSpPr>
        <p:spPr>
          <a:xfrm flipV="1">
            <a:off x="4748169" y="1153640"/>
            <a:ext cx="2969291" cy="5367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A picture containing chart&#10;&#10;Description automatically generated">
            <a:extLst>
              <a:ext uri="{FF2B5EF4-FFF2-40B4-BE49-F238E27FC236}">
                <a16:creationId xmlns:a16="http://schemas.microsoft.com/office/drawing/2014/main" id="{2BC58EEF-5AAC-0E96-2FF5-CCAF478EB4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84302" y="2711308"/>
            <a:ext cx="3647181" cy="2445502"/>
          </a:xfrm>
          <a:prstGeom prst="rect">
            <a:avLst/>
          </a:prstGeom>
        </p:spPr>
      </p:pic>
      <p:sp>
        <p:nvSpPr>
          <p:cNvPr id="10" name="Zástupný obsah 1">
            <a:extLst>
              <a:ext uri="{FF2B5EF4-FFF2-40B4-BE49-F238E27FC236}">
                <a16:creationId xmlns:a16="http://schemas.microsoft.com/office/drawing/2014/main" id="{1008DCBA-D29A-D769-DBEE-D7EA19BF0DDC}"/>
              </a:ext>
            </a:extLst>
          </p:cNvPr>
          <p:cNvSpPr txBox="1">
            <a:spLocks/>
          </p:cNvSpPr>
          <p:nvPr/>
        </p:nvSpPr>
        <p:spPr>
          <a:xfrm>
            <a:off x="617060" y="1351687"/>
            <a:ext cx="5045509" cy="406697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0" dirty="0"/>
              <a:t>Beam is oscillating due to the air fluctuations of the atmosphere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2000" b="0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0" dirty="0"/>
              <a:t>In the short term, without huge temperature spikes, the beam is oscillating around one point</a:t>
            </a:r>
          </a:p>
          <a:p>
            <a:pPr marL="666900" lvl="1" indent="-34290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700" dirty="0"/>
              <a:t>Possibility to average data in time</a:t>
            </a:r>
            <a:endParaRPr lang="en-US" sz="2000" b="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1800" b="0" dirty="0"/>
          </a:p>
        </p:txBody>
      </p:sp>
      <p:pic>
        <p:nvPicPr>
          <p:cNvPr id="18" name="Picture 4" descr="Grafika a šablony">
            <a:extLst>
              <a:ext uri="{FF2B5EF4-FFF2-40B4-BE49-F238E27FC236}">
                <a16:creationId xmlns:a16="http://schemas.microsoft.com/office/drawing/2014/main" id="{158E7B0B-15B3-A48F-636C-34B9BBC873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4577" y="123732"/>
            <a:ext cx="469467" cy="469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A picture containing icon&#10;&#10;Description automatically generated">
            <a:extLst>
              <a:ext uri="{FF2B5EF4-FFF2-40B4-BE49-F238E27FC236}">
                <a16:creationId xmlns:a16="http://schemas.microsoft.com/office/drawing/2014/main" id="{4561CC10-77F8-1512-12F8-255F3676340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544577" y="135835"/>
            <a:ext cx="469467" cy="469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515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333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1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Chart&#10;&#10;Description automatically generated">
            <a:extLst>
              <a:ext uri="{FF2B5EF4-FFF2-40B4-BE49-F238E27FC236}">
                <a16:creationId xmlns:a16="http://schemas.microsoft.com/office/drawing/2014/main" id="{DA672BCA-4948-EA72-9579-F4C89D6E1EB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34264" y="525701"/>
            <a:ext cx="4861533" cy="2438363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BF10D2A-36E0-54E3-3AAB-AD087EDBC3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4803353" cy="616308"/>
          </a:xfrm>
        </p:spPr>
        <p:txBody>
          <a:bodyPr/>
          <a:lstStyle/>
          <a:p>
            <a:r>
              <a:rPr lang="en-US" dirty="0"/>
              <a:t>Stability of the SLB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F936FD-7CAA-407E-DF43-4F44DD24AF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CFD52924-F5F9-A43F-E930-FE61756BB389}"/>
              </a:ext>
            </a:extLst>
          </p:cNvPr>
          <p:cNvGraphicFramePr>
            <a:graphicFrameLocks noGrp="1"/>
          </p:cNvGraphicFramePr>
          <p:nvPr/>
        </p:nvGraphicFramePr>
        <p:xfrm>
          <a:off x="663919" y="4754863"/>
          <a:ext cx="6054226" cy="1458015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3682233">
                  <a:extLst>
                    <a:ext uri="{9D8B030D-6E8A-4147-A177-3AD203B41FA5}">
                      <a16:colId xmlns:a16="http://schemas.microsoft.com/office/drawing/2014/main" val="1902183578"/>
                    </a:ext>
                  </a:extLst>
                </a:gridCol>
                <a:gridCol w="1287654">
                  <a:extLst>
                    <a:ext uri="{9D8B030D-6E8A-4147-A177-3AD203B41FA5}">
                      <a16:colId xmlns:a16="http://schemas.microsoft.com/office/drawing/2014/main" val="3998399860"/>
                    </a:ext>
                  </a:extLst>
                </a:gridCol>
                <a:gridCol w="1084339">
                  <a:extLst>
                    <a:ext uri="{9D8B030D-6E8A-4147-A177-3AD203B41FA5}">
                      <a16:colId xmlns:a16="http://schemas.microsoft.com/office/drawing/2014/main" val="3845059068"/>
                    </a:ext>
                  </a:extLst>
                </a:gridCol>
              </a:tblGrid>
              <a:tr h="30596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Results from the laboratory</a:t>
                      </a:r>
                      <a:endParaRPr lang="en-GB" sz="12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STD X [</a:t>
                      </a:r>
                      <a:r>
                        <a:rPr lang="el-GR" sz="1100" b="0" dirty="0"/>
                        <a:t>μ</a:t>
                      </a:r>
                      <a:r>
                        <a:rPr lang="en-GB" sz="1100" u="none" strike="noStrike" dirty="0">
                          <a:effectLst/>
                        </a:rPr>
                        <a:t>m]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STD Y [</a:t>
                      </a:r>
                      <a:r>
                        <a:rPr lang="el-GR" sz="1100" b="0" dirty="0"/>
                        <a:t>μ</a:t>
                      </a:r>
                      <a:r>
                        <a:rPr lang="en-GB" sz="1100" u="none" strike="noStrike" dirty="0">
                          <a:effectLst/>
                        </a:rPr>
                        <a:t>m]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37317203"/>
                  </a:ext>
                </a:extLst>
              </a:tr>
              <a:tr h="20418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Free-space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1.53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1.3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08408054"/>
                  </a:ext>
                </a:extLst>
              </a:tr>
              <a:tr h="24789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Tube with a gap in front of the laser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0.65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0.66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0877976"/>
                  </a:ext>
                </a:extLst>
              </a:tr>
              <a:tr h="24789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Tube with a gap in front of the camera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0.28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0.27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42616611"/>
                  </a:ext>
                </a:extLst>
              </a:tr>
              <a:tr h="20418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Tube closed by window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0.11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0.11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99815486"/>
                  </a:ext>
                </a:extLst>
              </a:tr>
              <a:tr h="24789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Tube closed and thermally insulated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0.06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0.07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53555428"/>
                  </a:ext>
                </a:extLst>
              </a:tr>
            </a:tbl>
          </a:graphicData>
        </a:graphic>
      </p:graphicFrame>
      <p:sp>
        <p:nvSpPr>
          <p:cNvPr id="13" name="Zástupný obsah 1">
            <a:extLst>
              <a:ext uri="{FF2B5EF4-FFF2-40B4-BE49-F238E27FC236}">
                <a16:creationId xmlns:a16="http://schemas.microsoft.com/office/drawing/2014/main" id="{151D444C-4BD8-5755-4295-373F74BD3345}"/>
              </a:ext>
            </a:extLst>
          </p:cNvPr>
          <p:cNvSpPr txBox="1">
            <a:spLocks/>
          </p:cNvSpPr>
          <p:nvPr/>
        </p:nvSpPr>
        <p:spPr>
          <a:xfrm>
            <a:off x="530267" y="1147606"/>
            <a:ext cx="5340027" cy="129807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b="0" dirty="0"/>
              <a:t>Setup aligned using laser tracker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b="0" dirty="0"/>
              <a:t>Correlation with temperature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b="0" dirty="0"/>
              <a:t>Dependence of the oscillation on the tube gap position</a:t>
            </a:r>
            <a:endParaRPr lang="en-US" sz="2000" b="0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78CB5A04-33D5-3274-9438-1C0E4B4B2689}"/>
              </a:ext>
            </a:extLst>
          </p:cNvPr>
          <p:cNvSpPr/>
          <p:nvPr/>
        </p:nvSpPr>
        <p:spPr>
          <a:xfrm>
            <a:off x="1139729" y="3317138"/>
            <a:ext cx="4384648" cy="273262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04868E2A-02C5-B2E1-BBE1-FC3A24386FBA}"/>
              </a:ext>
            </a:extLst>
          </p:cNvPr>
          <p:cNvSpPr/>
          <p:nvPr/>
        </p:nvSpPr>
        <p:spPr>
          <a:xfrm>
            <a:off x="530267" y="3317138"/>
            <a:ext cx="407988" cy="273262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AC6029C-185A-F072-405F-352B4D093C0F}"/>
              </a:ext>
            </a:extLst>
          </p:cNvPr>
          <p:cNvSpPr/>
          <p:nvPr/>
        </p:nvSpPr>
        <p:spPr>
          <a:xfrm>
            <a:off x="5687229" y="3317138"/>
            <a:ext cx="335560" cy="273262"/>
          </a:xfrm>
          <a:prstGeom prst="rect">
            <a:avLst/>
          </a:prstGeom>
          <a:solidFill>
            <a:srgbClr val="303030"/>
          </a:solidFill>
          <a:ln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24E0A4F-CA24-884B-73B7-1961991B07B6}"/>
              </a:ext>
            </a:extLst>
          </p:cNvPr>
          <p:cNvCxnSpPr>
            <a:stCxn id="15" idx="3"/>
            <a:endCxn id="14" idx="1"/>
          </p:cNvCxnSpPr>
          <p:nvPr/>
        </p:nvCxnSpPr>
        <p:spPr>
          <a:xfrm>
            <a:off x="938255" y="3453769"/>
            <a:ext cx="201474" cy="0"/>
          </a:xfrm>
          <a:prstGeom prst="line">
            <a:avLst/>
          </a:prstGeom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0" name="Přímá spojnice se šipkou 69">
            <a:extLst>
              <a:ext uri="{FF2B5EF4-FFF2-40B4-BE49-F238E27FC236}">
                <a16:creationId xmlns:a16="http://schemas.microsoft.com/office/drawing/2014/main" id="{E3AC1204-54A1-276E-CFD3-E3121025F1A3}"/>
              </a:ext>
            </a:extLst>
          </p:cNvPr>
          <p:cNvCxnSpPr>
            <a:cxnSpLocks/>
          </p:cNvCxnSpPr>
          <p:nvPr/>
        </p:nvCxnSpPr>
        <p:spPr>
          <a:xfrm flipV="1">
            <a:off x="530267" y="3590400"/>
            <a:ext cx="118273" cy="3376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ovéPole 68">
            <a:extLst>
              <a:ext uri="{FF2B5EF4-FFF2-40B4-BE49-F238E27FC236}">
                <a16:creationId xmlns:a16="http://schemas.microsoft.com/office/drawing/2014/main" id="{0E3C5128-7ECC-7979-094A-38AE5714641D}"/>
              </a:ext>
            </a:extLst>
          </p:cNvPr>
          <p:cNvSpPr txBox="1"/>
          <p:nvPr/>
        </p:nvSpPr>
        <p:spPr>
          <a:xfrm>
            <a:off x="266435" y="4005114"/>
            <a:ext cx="155252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SLB generator inside the tube</a:t>
            </a:r>
          </a:p>
        </p:txBody>
      </p:sp>
      <p:sp>
        <p:nvSpPr>
          <p:cNvPr id="25" name="TextovéPole 68">
            <a:extLst>
              <a:ext uri="{FF2B5EF4-FFF2-40B4-BE49-F238E27FC236}">
                <a16:creationId xmlns:a16="http://schemas.microsoft.com/office/drawing/2014/main" id="{A36F1085-ED23-D190-159F-B6DD047B7A5C}"/>
              </a:ext>
            </a:extLst>
          </p:cNvPr>
          <p:cNvSpPr txBox="1"/>
          <p:nvPr/>
        </p:nvSpPr>
        <p:spPr>
          <a:xfrm>
            <a:off x="280927" y="2790621"/>
            <a:ext cx="185985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Movable tube gap</a:t>
            </a:r>
          </a:p>
        </p:txBody>
      </p:sp>
      <p:cxnSp>
        <p:nvCxnSpPr>
          <p:cNvPr id="26" name="Přímá spojnice se šipkou 69">
            <a:extLst>
              <a:ext uri="{FF2B5EF4-FFF2-40B4-BE49-F238E27FC236}">
                <a16:creationId xmlns:a16="http://schemas.microsoft.com/office/drawing/2014/main" id="{6D17EE28-9124-ABDA-FC85-9B976E432210}"/>
              </a:ext>
            </a:extLst>
          </p:cNvPr>
          <p:cNvCxnSpPr>
            <a:cxnSpLocks/>
            <a:stCxn id="25" idx="2"/>
          </p:cNvCxnSpPr>
          <p:nvPr/>
        </p:nvCxnSpPr>
        <p:spPr>
          <a:xfrm flipH="1">
            <a:off x="1064090" y="3067620"/>
            <a:ext cx="146766" cy="2675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ovéPole 68">
            <a:extLst>
              <a:ext uri="{FF2B5EF4-FFF2-40B4-BE49-F238E27FC236}">
                <a16:creationId xmlns:a16="http://schemas.microsoft.com/office/drawing/2014/main" id="{ECE2EC27-38C5-0A4D-8869-6702FBAD17FB}"/>
              </a:ext>
            </a:extLst>
          </p:cNvPr>
          <p:cNvSpPr txBox="1"/>
          <p:nvPr/>
        </p:nvSpPr>
        <p:spPr>
          <a:xfrm>
            <a:off x="2992902" y="3755436"/>
            <a:ext cx="54077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2 m</a:t>
            </a:r>
          </a:p>
        </p:txBody>
      </p:sp>
      <p:sp>
        <p:nvSpPr>
          <p:cNvPr id="35" name="TextovéPole 68">
            <a:extLst>
              <a:ext uri="{FF2B5EF4-FFF2-40B4-BE49-F238E27FC236}">
                <a16:creationId xmlns:a16="http://schemas.microsoft.com/office/drawing/2014/main" id="{8DD7F562-212E-5A57-534F-350FA40DC473}"/>
              </a:ext>
            </a:extLst>
          </p:cNvPr>
          <p:cNvSpPr txBox="1"/>
          <p:nvPr/>
        </p:nvSpPr>
        <p:spPr>
          <a:xfrm>
            <a:off x="5524377" y="3997983"/>
            <a:ext cx="119376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CMOS chip</a:t>
            </a:r>
          </a:p>
        </p:txBody>
      </p:sp>
      <p:cxnSp>
        <p:nvCxnSpPr>
          <p:cNvPr id="36" name="Přímá spojnice se šipkou 69">
            <a:extLst>
              <a:ext uri="{FF2B5EF4-FFF2-40B4-BE49-F238E27FC236}">
                <a16:creationId xmlns:a16="http://schemas.microsoft.com/office/drawing/2014/main" id="{580BFE18-3C12-C206-1174-FAB833D71E8E}"/>
              </a:ext>
            </a:extLst>
          </p:cNvPr>
          <p:cNvCxnSpPr>
            <a:cxnSpLocks/>
            <a:stCxn id="35" idx="0"/>
            <a:endCxn id="16" idx="2"/>
          </p:cNvCxnSpPr>
          <p:nvPr/>
        </p:nvCxnSpPr>
        <p:spPr>
          <a:xfrm flipH="1" flipV="1">
            <a:off x="5855009" y="3590400"/>
            <a:ext cx="266252" cy="4075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08B7F807-8228-B798-EBDD-288115E2CD52}"/>
              </a:ext>
            </a:extLst>
          </p:cNvPr>
          <p:cNvSpPr/>
          <p:nvPr/>
        </p:nvSpPr>
        <p:spPr>
          <a:xfrm>
            <a:off x="5493304" y="3323520"/>
            <a:ext cx="45719" cy="260497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extovéPole 68">
            <a:extLst>
              <a:ext uri="{FF2B5EF4-FFF2-40B4-BE49-F238E27FC236}">
                <a16:creationId xmlns:a16="http://schemas.microsoft.com/office/drawing/2014/main" id="{40696A73-1941-0EB7-F961-FC22E2ACBCA8}"/>
              </a:ext>
            </a:extLst>
          </p:cNvPr>
          <p:cNvSpPr txBox="1"/>
          <p:nvPr/>
        </p:nvSpPr>
        <p:spPr>
          <a:xfrm>
            <a:off x="5211341" y="2840766"/>
            <a:ext cx="150680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Glass window</a:t>
            </a:r>
          </a:p>
        </p:txBody>
      </p:sp>
      <p:cxnSp>
        <p:nvCxnSpPr>
          <p:cNvPr id="42" name="Přímá spojnice se šipkou 69">
            <a:extLst>
              <a:ext uri="{FF2B5EF4-FFF2-40B4-BE49-F238E27FC236}">
                <a16:creationId xmlns:a16="http://schemas.microsoft.com/office/drawing/2014/main" id="{A1A03490-3E10-0302-A27A-D8F4A2556819}"/>
              </a:ext>
            </a:extLst>
          </p:cNvPr>
          <p:cNvCxnSpPr>
            <a:cxnSpLocks/>
            <a:endCxn id="40" idx="0"/>
          </p:cNvCxnSpPr>
          <p:nvPr/>
        </p:nvCxnSpPr>
        <p:spPr>
          <a:xfrm flipH="1">
            <a:off x="5516164" y="3107646"/>
            <a:ext cx="360372" cy="2158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AF65A41E-5DD5-37FA-4848-661DDE02D774}"/>
              </a:ext>
            </a:extLst>
          </p:cNvPr>
          <p:cNvSpPr txBox="1"/>
          <p:nvPr/>
        </p:nvSpPr>
        <p:spPr>
          <a:xfrm>
            <a:off x="8578258" y="308820"/>
            <a:ext cx="244070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Free-space propagation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825A3CE-4123-A3AF-C310-26EE652ED26F}"/>
              </a:ext>
            </a:extLst>
          </p:cNvPr>
          <p:cNvSpPr txBox="1"/>
          <p:nvPr/>
        </p:nvSpPr>
        <p:spPr>
          <a:xfrm>
            <a:off x="8414065" y="3591151"/>
            <a:ext cx="276909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Insulated tube propagation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ED2B00E5-14E9-9DA6-5C6F-850E095CD244}"/>
              </a:ext>
            </a:extLst>
          </p:cNvPr>
          <p:cNvSpPr/>
          <p:nvPr/>
        </p:nvSpPr>
        <p:spPr>
          <a:xfrm>
            <a:off x="3124039" y="2888622"/>
            <a:ext cx="45719" cy="360774"/>
          </a:xfrm>
          <a:prstGeom prst="rect">
            <a:avLst/>
          </a:prstGeom>
          <a:solidFill>
            <a:srgbClr val="303030"/>
          </a:solidFill>
          <a:ln>
            <a:solidFill>
              <a:srgbClr val="3030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TextovéPole 68">
            <a:extLst>
              <a:ext uri="{FF2B5EF4-FFF2-40B4-BE49-F238E27FC236}">
                <a16:creationId xmlns:a16="http://schemas.microsoft.com/office/drawing/2014/main" id="{E0C81A74-8814-3AED-8076-2B63E73D1DD9}"/>
              </a:ext>
            </a:extLst>
          </p:cNvPr>
          <p:cNvSpPr txBox="1"/>
          <p:nvPr/>
        </p:nvSpPr>
        <p:spPr>
          <a:xfrm>
            <a:off x="3086202" y="2525918"/>
            <a:ext cx="199328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Temperature probe</a:t>
            </a:r>
          </a:p>
        </p:txBody>
      </p:sp>
      <p:cxnSp>
        <p:nvCxnSpPr>
          <p:cNvPr id="64" name="Přímá spojnice se šipkou 69">
            <a:extLst>
              <a:ext uri="{FF2B5EF4-FFF2-40B4-BE49-F238E27FC236}">
                <a16:creationId xmlns:a16="http://schemas.microsoft.com/office/drawing/2014/main" id="{0F28B4BB-34F8-B365-E770-A70B58652D54}"/>
              </a:ext>
            </a:extLst>
          </p:cNvPr>
          <p:cNvCxnSpPr>
            <a:cxnSpLocks/>
            <a:stCxn id="63" idx="2"/>
            <a:endCxn id="62" idx="3"/>
          </p:cNvCxnSpPr>
          <p:nvPr/>
        </p:nvCxnSpPr>
        <p:spPr>
          <a:xfrm flipH="1">
            <a:off x="3169758" y="2802917"/>
            <a:ext cx="913088" cy="2660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319900A1-FC7D-BDE3-41EA-41EC9F27E39E}"/>
              </a:ext>
            </a:extLst>
          </p:cNvPr>
          <p:cNvCxnSpPr>
            <a:cxnSpLocks/>
          </p:cNvCxnSpPr>
          <p:nvPr/>
        </p:nvCxnSpPr>
        <p:spPr>
          <a:xfrm flipV="1">
            <a:off x="938255" y="3740236"/>
            <a:ext cx="4577909" cy="152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6C0652B6-A9D8-CCCF-C3AA-D698E0B64A65}"/>
              </a:ext>
            </a:extLst>
          </p:cNvPr>
          <p:cNvCxnSpPr>
            <a:stCxn id="40" idx="3"/>
            <a:endCxn id="17" idx="1"/>
          </p:cNvCxnSpPr>
          <p:nvPr/>
        </p:nvCxnSpPr>
        <p:spPr>
          <a:xfrm>
            <a:off x="5539023" y="3453769"/>
            <a:ext cx="22371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ABF2DB55-D5BE-336F-6CB9-A0C992819667}"/>
              </a:ext>
            </a:extLst>
          </p:cNvPr>
          <p:cNvSpPr/>
          <p:nvPr/>
        </p:nvSpPr>
        <p:spPr>
          <a:xfrm>
            <a:off x="5561394" y="3393907"/>
            <a:ext cx="128630" cy="119724"/>
          </a:xfrm>
          <a:prstGeom prst="rect">
            <a:avLst/>
          </a:prstGeom>
          <a:solidFill>
            <a:srgbClr val="303030"/>
          </a:solidFill>
          <a:ln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1F6B955B-EE49-C4DD-AF4A-A7E8C6A54C76}"/>
              </a:ext>
            </a:extLst>
          </p:cNvPr>
          <p:cNvSpPr/>
          <p:nvPr/>
        </p:nvSpPr>
        <p:spPr>
          <a:xfrm>
            <a:off x="2621756" y="2583656"/>
            <a:ext cx="535782" cy="304800"/>
          </a:xfrm>
          <a:custGeom>
            <a:avLst/>
            <a:gdLst>
              <a:gd name="connsiteX0" fmla="*/ 535782 w 535782"/>
              <a:gd name="connsiteY0" fmla="*/ 304800 h 304800"/>
              <a:gd name="connsiteX1" fmla="*/ 500063 w 535782"/>
              <a:gd name="connsiteY1" fmla="*/ 264319 h 304800"/>
              <a:gd name="connsiteX2" fmla="*/ 473869 w 535782"/>
              <a:gd name="connsiteY2" fmla="*/ 238125 h 304800"/>
              <a:gd name="connsiteX3" fmla="*/ 397669 w 535782"/>
              <a:gd name="connsiteY3" fmla="*/ 211932 h 304800"/>
              <a:gd name="connsiteX4" fmla="*/ 304800 w 535782"/>
              <a:gd name="connsiteY4" fmla="*/ 190500 h 304800"/>
              <a:gd name="connsiteX5" fmla="*/ 219075 w 535782"/>
              <a:gd name="connsiteY5" fmla="*/ 216694 h 304800"/>
              <a:gd name="connsiteX6" fmla="*/ 209550 w 535782"/>
              <a:gd name="connsiteY6" fmla="*/ 226219 h 304800"/>
              <a:gd name="connsiteX7" fmla="*/ 223838 w 535782"/>
              <a:gd name="connsiteY7" fmla="*/ 235744 h 304800"/>
              <a:gd name="connsiteX8" fmla="*/ 347663 w 535782"/>
              <a:gd name="connsiteY8" fmla="*/ 209550 h 304800"/>
              <a:gd name="connsiteX9" fmla="*/ 361950 w 535782"/>
              <a:gd name="connsiteY9" fmla="*/ 192882 h 304800"/>
              <a:gd name="connsiteX10" fmla="*/ 373857 w 535782"/>
              <a:gd name="connsiteY10" fmla="*/ 173832 h 304800"/>
              <a:gd name="connsiteX11" fmla="*/ 369094 w 535782"/>
              <a:gd name="connsiteY11" fmla="*/ 140494 h 304800"/>
              <a:gd name="connsiteX12" fmla="*/ 350044 w 535782"/>
              <a:gd name="connsiteY12" fmla="*/ 128588 h 304800"/>
              <a:gd name="connsiteX13" fmla="*/ 290513 w 535782"/>
              <a:gd name="connsiteY13" fmla="*/ 111919 h 304800"/>
              <a:gd name="connsiteX14" fmla="*/ 95250 w 535782"/>
              <a:gd name="connsiteY14" fmla="*/ 138113 h 304800"/>
              <a:gd name="connsiteX15" fmla="*/ 83344 w 535782"/>
              <a:gd name="connsiteY15" fmla="*/ 150019 h 304800"/>
              <a:gd name="connsiteX16" fmla="*/ 95250 w 535782"/>
              <a:gd name="connsiteY16" fmla="*/ 173832 h 304800"/>
              <a:gd name="connsiteX17" fmla="*/ 230982 w 535782"/>
              <a:gd name="connsiteY17" fmla="*/ 133350 h 304800"/>
              <a:gd name="connsiteX18" fmla="*/ 238125 w 535782"/>
              <a:gd name="connsiteY18" fmla="*/ 119063 h 304800"/>
              <a:gd name="connsiteX19" fmla="*/ 233363 w 535782"/>
              <a:gd name="connsiteY19" fmla="*/ 90488 h 304800"/>
              <a:gd name="connsiteX20" fmla="*/ 183357 w 535782"/>
              <a:gd name="connsiteY20" fmla="*/ 52388 h 304800"/>
              <a:gd name="connsiteX21" fmla="*/ 161925 w 535782"/>
              <a:gd name="connsiteY21" fmla="*/ 45244 h 304800"/>
              <a:gd name="connsiteX22" fmla="*/ 90488 w 535782"/>
              <a:gd name="connsiteY22" fmla="*/ 42863 h 304800"/>
              <a:gd name="connsiteX23" fmla="*/ 47625 w 535782"/>
              <a:gd name="connsiteY23" fmla="*/ 30957 h 304800"/>
              <a:gd name="connsiteX24" fmla="*/ 9525 w 535782"/>
              <a:gd name="connsiteY24" fmla="*/ 19050 h 304800"/>
              <a:gd name="connsiteX25" fmla="*/ 0 w 535782"/>
              <a:gd name="connsiteY25" fmla="*/ 0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535782" h="304800">
                <a:moveTo>
                  <a:pt x="535782" y="304800"/>
                </a:moveTo>
                <a:cubicBezTo>
                  <a:pt x="501472" y="270493"/>
                  <a:pt x="557588" y="327323"/>
                  <a:pt x="500063" y="264319"/>
                </a:cubicBezTo>
                <a:cubicBezTo>
                  <a:pt x="491737" y="255200"/>
                  <a:pt x="484862" y="243749"/>
                  <a:pt x="473869" y="238125"/>
                </a:cubicBezTo>
                <a:cubicBezTo>
                  <a:pt x="449958" y="225892"/>
                  <a:pt x="423198" y="220278"/>
                  <a:pt x="397669" y="211932"/>
                </a:cubicBezTo>
                <a:cubicBezTo>
                  <a:pt x="345331" y="194822"/>
                  <a:pt x="357285" y="198787"/>
                  <a:pt x="304800" y="190500"/>
                </a:cubicBezTo>
                <a:cubicBezTo>
                  <a:pt x="260959" y="198851"/>
                  <a:pt x="255402" y="195662"/>
                  <a:pt x="219075" y="216694"/>
                </a:cubicBezTo>
                <a:cubicBezTo>
                  <a:pt x="215189" y="218944"/>
                  <a:pt x="212725" y="223044"/>
                  <a:pt x="209550" y="226219"/>
                </a:cubicBezTo>
                <a:cubicBezTo>
                  <a:pt x="214313" y="229394"/>
                  <a:pt x="218116" y="235614"/>
                  <a:pt x="223838" y="235744"/>
                </a:cubicBezTo>
                <a:cubicBezTo>
                  <a:pt x="263984" y="236656"/>
                  <a:pt x="315136" y="239575"/>
                  <a:pt x="347663" y="209550"/>
                </a:cubicBezTo>
                <a:cubicBezTo>
                  <a:pt x="353040" y="204587"/>
                  <a:pt x="357622" y="198783"/>
                  <a:pt x="361950" y="192882"/>
                </a:cubicBezTo>
                <a:cubicBezTo>
                  <a:pt x="366378" y="186843"/>
                  <a:pt x="369888" y="180182"/>
                  <a:pt x="373857" y="173832"/>
                </a:cubicBezTo>
                <a:cubicBezTo>
                  <a:pt x="372269" y="162719"/>
                  <a:pt x="374322" y="150428"/>
                  <a:pt x="369094" y="140494"/>
                </a:cubicBezTo>
                <a:cubicBezTo>
                  <a:pt x="365606" y="133868"/>
                  <a:pt x="357081" y="131147"/>
                  <a:pt x="350044" y="128588"/>
                </a:cubicBezTo>
                <a:cubicBezTo>
                  <a:pt x="330678" y="121546"/>
                  <a:pt x="310357" y="117475"/>
                  <a:pt x="290513" y="111919"/>
                </a:cubicBezTo>
                <a:cubicBezTo>
                  <a:pt x="190199" y="116621"/>
                  <a:pt x="163771" y="99384"/>
                  <a:pt x="95250" y="138113"/>
                </a:cubicBezTo>
                <a:cubicBezTo>
                  <a:pt x="90364" y="140875"/>
                  <a:pt x="87313" y="146050"/>
                  <a:pt x="83344" y="150019"/>
                </a:cubicBezTo>
                <a:cubicBezTo>
                  <a:pt x="87313" y="157957"/>
                  <a:pt x="86410" y="173052"/>
                  <a:pt x="95250" y="173832"/>
                </a:cubicBezTo>
                <a:cubicBezTo>
                  <a:pt x="119163" y="175942"/>
                  <a:pt x="209861" y="140893"/>
                  <a:pt x="230982" y="133350"/>
                </a:cubicBezTo>
                <a:cubicBezTo>
                  <a:pt x="233363" y="128588"/>
                  <a:pt x="237830" y="124379"/>
                  <a:pt x="238125" y="119063"/>
                </a:cubicBezTo>
                <a:cubicBezTo>
                  <a:pt x="238661" y="109422"/>
                  <a:pt x="237110" y="99388"/>
                  <a:pt x="233363" y="90488"/>
                </a:cubicBezTo>
                <a:cubicBezTo>
                  <a:pt x="226734" y="74744"/>
                  <a:pt x="193674" y="55827"/>
                  <a:pt x="183357" y="52388"/>
                </a:cubicBezTo>
                <a:cubicBezTo>
                  <a:pt x="176213" y="50007"/>
                  <a:pt x="169416" y="46012"/>
                  <a:pt x="161925" y="45244"/>
                </a:cubicBezTo>
                <a:cubicBezTo>
                  <a:pt x="138224" y="42813"/>
                  <a:pt x="114300" y="43657"/>
                  <a:pt x="90488" y="42863"/>
                </a:cubicBezTo>
                <a:cubicBezTo>
                  <a:pt x="76200" y="38894"/>
                  <a:pt x="62040" y="34436"/>
                  <a:pt x="47625" y="30957"/>
                </a:cubicBezTo>
                <a:cubicBezTo>
                  <a:pt x="11773" y="22303"/>
                  <a:pt x="31704" y="32357"/>
                  <a:pt x="9525" y="19050"/>
                </a:cubicBezTo>
                <a:lnTo>
                  <a:pt x="0" y="0"/>
                </a:lnTo>
              </a:path>
            </a:pathLst>
          </a:custGeom>
          <a:noFill/>
          <a:ln>
            <a:solidFill>
              <a:srgbClr val="3030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 descr="Chart, line chart&#10;&#10;Description automatically generated">
            <a:extLst>
              <a:ext uri="{FF2B5EF4-FFF2-40B4-BE49-F238E27FC236}">
                <a16:creationId xmlns:a16="http://schemas.microsoft.com/office/drawing/2014/main" id="{FC7E2064-2AAE-7F67-16E4-25CC61528D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093" y="3855586"/>
            <a:ext cx="4871449" cy="2374831"/>
          </a:xfrm>
          <a:prstGeom prst="rect">
            <a:avLst/>
          </a:prstGeom>
        </p:spPr>
      </p:pic>
      <p:pic>
        <p:nvPicPr>
          <p:cNvPr id="21" name="Picture 20" descr="Chart, line chart&#10;&#10;Description automatically generated">
            <a:extLst>
              <a:ext uri="{FF2B5EF4-FFF2-40B4-BE49-F238E27FC236}">
                <a16:creationId xmlns:a16="http://schemas.microsoft.com/office/drawing/2014/main" id="{F5EB3E05-CAC1-E38B-E6BE-BB63110C35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28583" y="3858818"/>
            <a:ext cx="4858185" cy="2368365"/>
          </a:xfrm>
          <a:prstGeom prst="rect">
            <a:avLst/>
          </a:prstGeom>
        </p:spPr>
      </p:pic>
      <p:pic>
        <p:nvPicPr>
          <p:cNvPr id="5" name="Picture 4" descr="Grafika a šablony">
            <a:extLst>
              <a:ext uri="{FF2B5EF4-FFF2-40B4-BE49-F238E27FC236}">
                <a16:creationId xmlns:a16="http://schemas.microsoft.com/office/drawing/2014/main" id="{F31B80DF-0526-0668-C448-54ADF0B2DC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4577" y="123732"/>
            <a:ext cx="469467" cy="469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 descr="A picture containing icon&#10;&#10;Description automatically generated">
            <a:extLst>
              <a:ext uri="{FF2B5EF4-FFF2-40B4-BE49-F238E27FC236}">
                <a16:creationId xmlns:a16="http://schemas.microsoft.com/office/drawing/2014/main" id="{01867894-B4CE-3AA0-C73A-9AADBBF2297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544577" y="135835"/>
            <a:ext cx="469467" cy="469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989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9EFCD5-BC03-2736-45BC-D9566E28FF02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3600"/>
              <a:t>Influence of temperature while other people work in TT1</a:t>
            </a:r>
          </a:p>
        </p:txBody>
      </p:sp>
      <p:pic>
        <p:nvPicPr>
          <p:cNvPr id="3" name="Content Placeholder 10">
            <a:extLst>
              <a:ext uri="{FF2B5EF4-FFF2-40B4-BE49-F238E27FC236}">
                <a16:creationId xmlns:a16="http://schemas.microsoft.com/office/drawing/2014/main" id="{4F85CE37-DE3E-50CF-AD44-7F01DC5D0F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79887" y="3984735"/>
            <a:ext cx="3330455" cy="2660538"/>
          </a:xfrm>
        </p:spPr>
      </p:pic>
      <p:pic>
        <p:nvPicPr>
          <p:cNvPr id="4" name="Picture 6">
            <a:extLst>
              <a:ext uri="{FF2B5EF4-FFF2-40B4-BE49-F238E27FC236}">
                <a16:creationId xmlns:a16="http://schemas.microsoft.com/office/drawing/2014/main" id="{1DBF9427-20A8-0C76-C292-A3A462A692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9571" y="1204914"/>
            <a:ext cx="3164884" cy="262928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Picture 8">
            <a:extLst>
              <a:ext uri="{FF2B5EF4-FFF2-40B4-BE49-F238E27FC236}">
                <a16:creationId xmlns:a16="http://schemas.microsoft.com/office/drawing/2014/main" id="{76C3A2EC-25B3-FC13-C223-901E24F7CB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46018" y="1204914"/>
            <a:ext cx="3330455" cy="263501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TextBox 11">
            <a:extLst>
              <a:ext uri="{FF2B5EF4-FFF2-40B4-BE49-F238E27FC236}">
                <a16:creationId xmlns:a16="http://schemas.microsoft.com/office/drawing/2014/main" id="{784C0A0B-526C-F8AC-6496-5122BB2CB685}"/>
              </a:ext>
            </a:extLst>
          </p:cNvPr>
          <p:cNvSpPr txBox="1"/>
          <p:nvPr/>
        </p:nvSpPr>
        <p:spPr>
          <a:xfrm>
            <a:off x="838203" y="1924053"/>
            <a:ext cx="3019796" cy="92333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cs-CZ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We assume this is caused by heat comming out of the PC monitor</a:t>
            </a: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7" name="Picture 13">
            <a:extLst>
              <a:ext uri="{FF2B5EF4-FFF2-40B4-BE49-F238E27FC236}">
                <a16:creationId xmlns:a16="http://schemas.microsoft.com/office/drawing/2014/main" id="{32C7988C-A99E-7B30-B124-E9613FF4C0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03991" y="3984735"/>
            <a:ext cx="3480160" cy="2660538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id="{A2EDB615-F398-8EB7-022E-0B3DBAE7F1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2766" y="4098761"/>
            <a:ext cx="4261744" cy="2658288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extBox 8">
            <a:extLst>
              <a:ext uri="{FF2B5EF4-FFF2-40B4-BE49-F238E27FC236}">
                <a16:creationId xmlns:a16="http://schemas.microsoft.com/office/drawing/2014/main" id="{D466BC80-0EDB-F25F-7ECE-DCFD404FB937}"/>
              </a:ext>
            </a:extLst>
          </p:cNvPr>
          <p:cNvSpPr txBox="1"/>
          <p:nvPr/>
        </p:nvSpPr>
        <p:spPr>
          <a:xfrm>
            <a:off x="838203" y="1744153"/>
            <a:ext cx="5692140" cy="12003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cs-CZ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We assume this is caused by heat comming out of the PC monitor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cs-CZ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In the weekend there are no transient effects </a:t>
            </a: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(0.5 – 1 h duration)</a:t>
            </a:r>
            <a:endParaRPr lang="cs-CZ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A94029F-60B7-6D06-80DB-02FE735CD1FF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3600"/>
              <a:t>Influence of temperature caused by activity of colleagues in TT1</a:t>
            </a:r>
          </a:p>
        </p:txBody>
      </p:sp>
      <p:pic>
        <p:nvPicPr>
          <p:cNvPr id="5" name="Picture 11">
            <a:extLst>
              <a:ext uri="{FF2B5EF4-FFF2-40B4-BE49-F238E27FC236}">
                <a16:creationId xmlns:a16="http://schemas.microsoft.com/office/drawing/2014/main" id="{F1431F86-F9C0-717E-F758-573F10775B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2296" y="3551950"/>
            <a:ext cx="5057775" cy="3102101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Rectangle 12">
            <a:extLst>
              <a:ext uri="{FF2B5EF4-FFF2-40B4-BE49-F238E27FC236}">
                <a16:creationId xmlns:a16="http://schemas.microsoft.com/office/drawing/2014/main" id="{1B7F08F1-30A8-C3ED-07C2-5FE69DA2AEA0}"/>
              </a:ext>
            </a:extLst>
          </p:cNvPr>
          <p:cNvSpPr/>
          <p:nvPr/>
        </p:nvSpPr>
        <p:spPr>
          <a:xfrm>
            <a:off x="1223842" y="3705724"/>
            <a:ext cx="725274" cy="2590796"/>
          </a:xfrm>
          <a:prstGeom prst="rect">
            <a:avLst/>
          </a:prstGeom>
          <a:noFill/>
          <a:ln w="12701" cap="flat">
            <a:solidFill>
              <a:srgbClr val="FF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cs-CZ" sz="1600" b="0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Friday</a:t>
            </a:r>
            <a:endParaRPr lang="en-US" sz="1600" b="0" i="0" u="none" strike="noStrike" kern="1200" cap="none" spc="0" baseline="0">
              <a:solidFill>
                <a:srgbClr val="FF0000"/>
              </a:solidFill>
              <a:uFillTx/>
              <a:latin typeface="Calibri"/>
            </a:endParaRPr>
          </a:p>
        </p:txBody>
      </p:sp>
      <p:sp>
        <p:nvSpPr>
          <p:cNvPr id="7" name="Rectangle 13">
            <a:extLst>
              <a:ext uri="{FF2B5EF4-FFF2-40B4-BE49-F238E27FC236}">
                <a16:creationId xmlns:a16="http://schemas.microsoft.com/office/drawing/2014/main" id="{CE11E566-1F2A-07F9-5CC8-59987730EF9C}"/>
              </a:ext>
            </a:extLst>
          </p:cNvPr>
          <p:cNvSpPr/>
          <p:nvPr/>
        </p:nvSpPr>
        <p:spPr>
          <a:xfrm>
            <a:off x="1971674" y="3705724"/>
            <a:ext cx="3651080" cy="2590796"/>
          </a:xfrm>
          <a:prstGeom prst="rect">
            <a:avLst/>
          </a:prstGeom>
          <a:noFill/>
          <a:ln w="12701" cap="flat">
            <a:solidFill>
              <a:srgbClr val="00B05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cs-CZ" sz="1600" b="0" i="0" u="none" strike="noStrike" kern="1200" cap="none" spc="0" baseline="0">
                <a:solidFill>
                  <a:srgbClr val="00B050"/>
                </a:solidFill>
                <a:uFillTx/>
                <a:latin typeface="Calibri"/>
              </a:rPr>
              <a:t>Weekend</a:t>
            </a:r>
            <a:endParaRPr lang="en-US" sz="1600" b="0" i="0" u="none" strike="noStrike" kern="1200" cap="none" spc="0" baseline="0">
              <a:solidFill>
                <a:srgbClr val="00B050"/>
              </a:solidFill>
              <a:uFillTx/>
              <a:latin typeface="Calibri"/>
            </a:endParaRPr>
          </a:p>
        </p:txBody>
      </p:sp>
      <p:pic>
        <p:nvPicPr>
          <p:cNvPr id="8" name="Picture 17">
            <a:extLst>
              <a:ext uri="{FF2B5EF4-FFF2-40B4-BE49-F238E27FC236}">
                <a16:creationId xmlns:a16="http://schemas.microsoft.com/office/drawing/2014/main" id="{C97AEF37-AB1C-FE9F-624A-D4BCA93237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0575" y="1305534"/>
            <a:ext cx="4270430" cy="2658288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Skupina 16">
            <a:extLst>
              <a:ext uri="{FF2B5EF4-FFF2-40B4-BE49-F238E27FC236}">
                <a16:creationId xmlns:a16="http://schemas.microsoft.com/office/drawing/2014/main" id="{91BA69E0-8B5F-B85F-8779-01FC8CAAE740}"/>
              </a:ext>
            </a:extLst>
          </p:cNvPr>
          <p:cNvGrpSpPr>
            <a:grpSpLocks noChangeAspect="1"/>
          </p:cNvGrpSpPr>
          <p:nvPr/>
        </p:nvGrpSpPr>
        <p:grpSpPr>
          <a:xfrm rot="16200000">
            <a:off x="7920950" y="2457303"/>
            <a:ext cx="5197894" cy="2290194"/>
            <a:chOff x="0" y="0"/>
            <a:chExt cx="6397649" cy="2817281"/>
          </a:xfrm>
        </p:grpSpPr>
        <p:pic>
          <p:nvPicPr>
            <p:cNvPr id="11" name="Obrázek 17">
              <a:extLst>
                <a:ext uri="{FF2B5EF4-FFF2-40B4-BE49-F238E27FC236}">
                  <a16:creationId xmlns:a16="http://schemas.microsoft.com/office/drawing/2014/main" id="{C09725BA-FD70-9FE0-3ED3-2FD8BFADC90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2823897" cy="336110"/>
            </a:xfrm>
            <a:prstGeom prst="rect">
              <a:avLst/>
            </a:prstGeom>
          </p:spPr>
        </p:pic>
        <p:pic>
          <p:nvPicPr>
            <p:cNvPr id="12" name="Obrázek 18">
              <a:extLst>
                <a:ext uri="{FF2B5EF4-FFF2-40B4-BE49-F238E27FC236}">
                  <a16:creationId xmlns:a16="http://schemas.microsoft.com/office/drawing/2014/main" id="{A2F2A4D4-875E-1B9C-C776-D8BACD8EC60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39445" y="336110"/>
              <a:ext cx="2823898" cy="336110"/>
            </a:xfrm>
            <a:prstGeom prst="rect">
              <a:avLst/>
            </a:prstGeom>
          </p:spPr>
        </p:pic>
        <p:pic>
          <p:nvPicPr>
            <p:cNvPr id="13" name="Obrázek 19">
              <a:extLst>
                <a:ext uri="{FF2B5EF4-FFF2-40B4-BE49-F238E27FC236}">
                  <a16:creationId xmlns:a16="http://schemas.microsoft.com/office/drawing/2014/main" id="{86AF86CB-5C31-A275-5768-CD7E37C4A9C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73751" y="0"/>
              <a:ext cx="2823898" cy="336110"/>
            </a:xfrm>
            <a:prstGeom prst="rect">
              <a:avLst/>
            </a:prstGeom>
          </p:spPr>
        </p:pic>
        <p:pic>
          <p:nvPicPr>
            <p:cNvPr id="14" name="Obrázek 20">
              <a:extLst>
                <a:ext uri="{FF2B5EF4-FFF2-40B4-BE49-F238E27FC236}">
                  <a16:creationId xmlns:a16="http://schemas.microsoft.com/office/drawing/2014/main" id="{A7322325-0D16-B741-598D-96FC8526B59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957" y="786551"/>
              <a:ext cx="5730875" cy="203073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32CA0CB8-FF18-5C09-9C77-918C3FAD6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Structured Laser Beam (SLB)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C353B0-DAA1-2DB4-E8A9-41CBA72DE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5EAD62F-207A-95F6-DE97-ED4D31FA0496}"/>
              </a:ext>
            </a:extLst>
          </p:cNvPr>
          <p:cNvSpPr/>
          <p:nvPr/>
        </p:nvSpPr>
        <p:spPr>
          <a:xfrm>
            <a:off x="5532940" y="3473665"/>
            <a:ext cx="918546" cy="16776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6540E002-B8A4-E23F-D6FC-DE647AE79A5B}"/>
              </a:ext>
            </a:extLst>
          </p:cNvPr>
          <p:cNvSpPr/>
          <p:nvPr/>
        </p:nvSpPr>
        <p:spPr>
          <a:xfrm rot="16200000">
            <a:off x="6382582" y="3131602"/>
            <a:ext cx="1209031" cy="878401"/>
          </a:xfrm>
          <a:prstGeom prst="triangle">
            <a:avLst>
              <a:gd name="adj" fmla="val 51959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Zástupný obsah 1">
            <a:extLst>
              <a:ext uri="{FF2B5EF4-FFF2-40B4-BE49-F238E27FC236}">
                <a16:creationId xmlns:a16="http://schemas.microsoft.com/office/drawing/2014/main" id="{81CB2694-0793-1697-9D3C-0C360D74438F}"/>
              </a:ext>
            </a:extLst>
          </p:cNvPr>
          <p:cNvSpPr txBox="1">
            <a:spLocks/>
          </p:cNvSpPr>
          <p:nvPr/>
        </p:nvSpPr>
        <p:spPr>
          <a:xfrm>
            <a:off x="234482" y="1160573"/>
            <a:ext cx="5742959" cy="174693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66900" lvl="1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Pseudo-non-diffractive beam</a:t>
            </a:r>
          </a:p>
          <a:p>
            <a:pPr marL="666900" lvl="1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Generated by symmetrical optical aberrations</a:t>
            </a:r>
            <a:endParaRPr lang="cs-CZ" dirty="0"/>
          </a:p>
          <a:p>
            <a:pPr marL="666900" lvl="1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Adjustable core size</a:t>
            </a:r>
          </a:p>
          <a:p>
            <a:pPr marL="666900" lvl="1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15" name="Ovál 11">
            <a:extLst>
              <a:ext uri="{FF2B5EF4-FFF2-40B4-BE49-F238E27FC236}">
                <a16:creationId xmlns:a16="http://schemas.microsoft.com/office/drawing/2014/main" id="{1D0EA342-E2E8-DA0C-631B-2F1C57D17A8F}"/>
              </a:ext>
            </a:extLst>
          </p:cNvPr>
          <p:cNvSpPr/>
          <p:nvPr/>
        </p:nvSpPr>
        <p:spPr>
          <a:xfrm>
            <a:off x="6414935" y="3358552"/>
            <a:ext cx="395070" cy="399019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6" name="Přímá spojnice se šipkou 29">
            <a:extLst>
              <a:ext uri="{FF2B5EF4-FFF2-40B4-BE49-F238E27FC236}">
                <a16:creationId xmlns:a16="http://schemas.microsoft.com/office/drawing/2014/main" id="{3A826D2D-CE0E-B9AC-C0D2-DD3AC21FA778}"/>
              </a:ext>
            </a:extLst>
          </p:cNvPr>
          <p:cNvCxnSpPr>
            <a:cxnSpLocks/>
          </p:cNvCxnSpPr>
          <p:nvPr/>
        </p:nvCxnSpPr>
        <p:spPr>
          <a:xfrm>
            <a:off x="5491541" y="3471183"/>
            <a:ext cx="976953" cy="0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Přímá spojnice se šipkou 30">
            <a:extLst>
              <a:ext uri="{FF2B5EF4-FFF2-40B4-BE49-F238E27FC236}">
                <a16:creationId xmlns:a16="http://schemas.microsoft.com/office/drawing/2014/main" id="{0B362969-A6BB-17D9-6737-20BE6DEA168C}"/>
              </a:ext>
            </a:extLst>
          </p:cNvPr>
          <p:cNvCxnSpPr>
            <a:cxnSpLocks/>
          </p:cNvCxnSpPr>
          <p:nvPr/>
        </p:nvCxnSpPr>
        <p:spPr>
          <a:xfrm>
            <a:off x="5491541" y="3641433"/>
            <a:ext cx="971801" cy="2482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Přímá spojnice 35">
            <a:extLst>
              <a:ext uri="{FF2B5EF4-FFF2-40B4-BE49-F238E27FC236}">
                <a16:creationId xmlns:a16="http://schemas.microsoft.com/office/drawing/2014/main" id="{CBBA5498-F785-7B9B-4AC9-EF8BE9B6B9B5}"/>
              </a:ext>
            </a:extLst>
          </p:cNvPr>
          <p:cNvCxnSpPr>
            <a:cxnSpLocks/>
          </p:cNvCxnSpPr>
          <p:nvPr/>
        </p:nvCxnSpPr>
        <p:spPr>
          <a:xfrm>
            <a:off x="5646896" y="3471183"/>
            <a:ext cx="0" cy="17025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Přímá spojnice 35">
            <a:extLst>
              <a:ext uri="{FF2B5EF4-FFF2-40B4-BE49-F238E27FC236}">
                <a16:creationId xmlns:a16="http://schemas.microsoft.com/office/drawing/2014/main" id="{F75E8A8F-F21C-70F4-7890-718D42548CB8}"/>
              </a:ext>
            </a:extLst>
          </p:cNvPr>
          <p:cNvCxnSpPr>
            <a:cxnSpLocks/>
          </p:cNvCxnSpPr>
          <p:nvPr/>
        </p:nvCxnSpPr>
        <p:spPr>
          <a:xfrm>
            <a:off x="5799296" y="3473665"/>
            <a:ext cx="0" cy="17025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Přímá spojnice 35">
            <a:extLst>
              <a:ext uri="{FF2B5EF4-FFF2-40B4-BE49-F238E27FC236}">
                <a16:creationId xmlns:a16="http://schemas.microsoft.com/office/drawing/2014/main" id="{3E0A41A6-16B9-07F5-2FA7-ABA017C86CF2}"/>
              </a:ext>
            </a:extLst>
          </p:cNvPr>
          <p:cNvCxnSpPr>
            <a:cxnSpLocks/>
          </p:cNvCxnSpPr>
          <p:nvPr/>
        </p:nvCxnSpPr>
        <p:spPr>
          <a:xfrm>
            <a:off x="5951696" y="3471183"/>
            <a:ext cx="0" cy="17025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Přímá spojnice 35">
            <a:extLst>
              <a:ext uri="{FF2B5EF4-FFF2-40B4-BE49-F238E27FC236}">
                <a16:creationId xmlns:a16="http://schemas.microsoft.com/office/drawing/2014/main" id="{5330928E-E042-929C-06F3-3790349DD8AA}"/>
              </a:ext>
            </a:extLst>
          </p:cNvPr>
          <p:cNvCxnSpPr>
            <a:cxnSpLocks/>
          </p:cNvCxnSpPr>
          <p:nvPr/>
        </p:nvCxnSpPr>
        <p:spPr>
          <a:xfrm>
            <a:off x="6104096" y="3473665"/>
            <a:ext cx="0" cy="17025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Přímá spojnice 35">
            <a:extLst>
              <a:ext uri="{FF2B5EF4-FFF2-40B4-BE49-F238E27FC236}">
                <a16:creationId xmlns:a16="http://schemas.microsoft.com/office/drawing/2014/main" id="{07A78A42-DD7C-7181-F6EB-73CA2C644A74}"/>
              </a:ext>
            </a:extLst>
          </p:cNvPr>
          <p:cNvCxnSpPr>
            <a:cxnSpLocks/>
          </p:cNvCxnSpPr>
          <p:nvPr/>
        </p:nvCxnSpPr>
        <p:spPr>
          <a:xfrm>
            <a:off x="6249291" y="3473665"/>
            <a:ext cx="0" cy="17025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Přímá spojnice se šipkou 30">
            <a:extLst>
              <a:ext uri="{FF2B5EF4-FFF2-40B4-BE49-F238E27FC236}">
                <a16:creationId xmlns:a16="http://schemas.microsoft.com/office/drawing/2014/main" id="{F6553E57-FD11-187D-3C88-FA04059C41CD}"/>
              </a:ext>
            </a:extLst>
          </p:cNvPr>
          <p:cNvCxnSpPr>
            <a:cxnSpLocks/>
          </p:cNvCxnSpPr>
          <p:nvPr/>
        </p:nvCxnSpPr>
        <p:spPr>
          <a:xfrm flipV="1">
            <a:off x="6752412" y="2944493"/>
            <a:ext cx="690896" cy="468252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Přímá spojnice se šipkou 30">
            <a:extLst>
              <a:ext uri="{FF2B5EF4-FFF2-40B4-BE49-F238E27FC236}">
                <a16:creationId xmlns:a16="http://schemas.microsoft.com/office/drawing/2014/main" id="{452CE43D-D8C7-2630-C34E-9C349EB68EC8}"/>
              </a:ext>
            </a:extLst>
          </p:cNvPr>
          <p:cNvCxnSpPr>
            <a:cxnSpLocks/>
            <a:stCxn id="15" idx="5"/>
          </p:cNvCxnSpPr>
          <p:nvPr/>
        </p:nvCxnSpPr>
        <p:spPr>
          <a:xfrm>
            <a:off x="6752148" y="3699136"/>
            <a:ext cx="691160" cy="477779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Arrow: Down 24">
            <a:extLst>
              <a:ext uri="{FF2B5EF4-FFF2-40B4-BE49-F238E27FC236}">
                <a16:creationId xmlns:a16="http://schemas.microsoft.com/office/drawing/2014/main" id="{20C3330F-2B64-6FC7-23A6-D973DA24C83D}"/>
              </a:ext>
            </a:extLst>
          </p:cNvPr>
          <p:cNvSpPr/>
          <p:nvPr/>
        </p:nvSpPr>
        <p:spPr>
          <a:xfrm rot="16200000">
            <a:off x="7716825" y="3278298"/>
            <a:ext cx="400738" cy="531399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ovéPole 59">
            <a:extLst>
              <a:ext uri="{FF2B5EF4-FFF2-40B4-BE49-F238E27FC236}">
                <a16:creationId xmlns:a16="http://schemas.microsoft.com/office/drawing/2014/main" id="{E68CF355-2A76-5866-D1F8-DCFF0729F140}"/>
              </a:ext>
            </a:extLst>
          </p:cNvPr>
          <p:cNvSpPr txBox="1"/>
          <p:nvPr/>
        </p:nvSpPr>
        <p:spPr>
          <a:xfrm>
            <a:off x="5946078" y="2477645"/>
            <a:ext cx="215155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Plano-convex Lens</a:t>
            </a:r>
          </a:p>
        </p:txBody>
      </p:sp>
      <p:cxnSp>
        <p:nvCxnSpPr>
          <p:cNvPr id="27" name="Přímá spojnice se šipkou 60">
            <a:extLst>
              <a:ext uri="{FF2B5EF4-FFF2-40B4-BE49-F238E27FC236}">
                <a16:creationId xmlns:a16="http://schemas.microsoft.com/office/drawing/2014/main" id="{009CCACD-E29A-A932-1DB1-BC9E9A6A36C1}"/>
              </a:ext>
            </a:extLst>
          </p:cNvPr>
          <p:cNvCxnSpPr>
            <a:cxnSpLocks/>
            <a:stCxn id="26" idx="2"/>
          </p:cNvCxnSpPr>
          <p:nvPr/>
        </p:nvCxnSpPr>
        <p:spPr>
          <a:xfrm>
            <a:off x="7021855" y="2754644"/>
            <a:ext cx="409364" cy="2071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ovéPole 59">
            <a:extLst>
              <a:ext uri="{FF2B5EF4-FFF2-40B4-BE49-F238E27FC236}">
                <a16:creationId xmlns:a16="http://schemas.microsoft.com/office/drawing/2014/main" id="{DFBBB62B-1F76-C16D-9446-1D37C735E3CE}"/>
              </a:ext>
            </a:extLst>
          </p:cNvPr>
          <p:cNvSpPr txBox="1"/>
          <p:nvPr/>
        </p:nvSpPr>
        <p:spPr>
          <a:xfrm>
            <a:off x="5424400" y="4084480"/>
            <a:ext cx="105459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Ball </a:t>
            </a:r>
            <a:r>
              <a:rPr lang="cs-CZ" dirty="0"/>
              <a:t>l</a:t>
            </a:r>
            <a:r>
              <a:rPr lang="en-US" dirty="0" err="1"/>
              <a:t>ens</a:t>
            </a:r>
            <a:endParaRPr lang="en-US" dirty="0"/>
          </a:p>
        </p:txBody>
      </p:sp>
      <p:cxnSp>
        <p:nvCxnSpPr>
          <p:cNvPr id="29" name="Přímá spojnice se šipkou 60">
            <a:extLst>
              <a:ext uri="{FF2B5EF4-FFF2-40B4-BE49-F238E27FC236}">
                <a16:creationId xmlns:a16="http://schemas.microsoft.com/office/drawing/2014/main" id="{B03DED9C-74C2-BC05-4DFA-2884E168E71F}"/>
              </a:ext>
            </a:extLst>
          </p:cNvPr>
          <p:cNvCxnSpPr>
            <a:cxnSpLocks/>
            <a:stCxn id="28" idx="0"/>
            <a:endCxn id="15" idx="4"/>
          </p:cNvCxnSpPr>
          <p:nvPr/>
        </p:nvCxnSpPr>
        <p:spPr>
          <a:xfrm flipV="1">
            <a:off x="5951696" y="3757571"/>
            <a:ext cx="660774" cy="3269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ovéPole 59">
            <a:extLst>
              <a:ext uri="{FF2B5EF4-FFF2-40B4-BE49-F238E27FC236}">
                <a16:creationId xmlns:a16="http://schemas.microsoft.com/office/drawing/2014/main" id="{A98EC503-A519-4FED-8B0E-A7E614FE06C9}"/>
              </a:ext>
            </a:extLst>
          </p:cNvPr>
          <p:cNvSpPr txBox="1"/>
          <p:nvPr/>
        </p:nvSpPr>
        <p:spPr>
          <a:xfrm>
            <a:off x="6285431" y="1274967"/>
            <a:ext cx="231575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Generated wavefronts</a:t>
            </a:r>
          </a:p>
        </p:txBody>
      </p:sp>
      <p:cxnSp>
        <p:nvCxnSpPr>
          <p:cNvPr id="31" name="Přímá spojnice se šipkou 60">
            <a:extLst>
              <a:ext uri="{FF2B5EF4-FFF2-40B4-BE49-F238E27FC236}">
                <a16:creationId xmlns:a16="http://schemas.microsoft.com/office/drawing/2014/main" id="{E29A1315-0D10-3C50-1C19-C88A42057D03}"/>
              </a:ext>
            </a:extLst>
          </p:cNvPr>
          <p:cNvCxnSpPr>
            <a:cxnSpLocks/>
            <a:stCxn id="30" idx="2"/>
          </p:cNvCxnSpPr>
          <p:nvPr/>
        </p:nvCxnSpPr>
        <p:spPr>
          <a:xfrm>
            <a:off x="7443308" y="1551966"/>
            <a:ext cx="2086586" cy="468484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Přímá spojnice se šipkou 60">
            <a:extLst>
              <a:ext uri="{FF2B5EF4-FFF2-40B4-BE49-F238E27FC236}">
                <a16:creationId xmlns:a16="http://schemas.microsoft.com/office/drawing/2014/main" id="{255B00BE-0447-D0C6-806E-E84C0D186771}"/>
              </a:ext>
            </a:extLst>
          </p:cNvPr>
          <p:cNvCxnSpPr>
            <a:cxnSpLocks/>
            <a:stCxn id="30" idx="2"/>
          </p:cNvCxnSpPr>
          <p:nvPr/>
        </p:nvCxnSpPr>
        <p:spPr>
          <a:xfrm>
            <a:off x="7443308" y="1551966"/>
            <a:ext cx="1952216" cy="2809513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Přímá spojnice se šipkou 60">
            <a:extLst>
              <a:ext uri="{FF2B5EF4-FFF2-40B4-BE49-F238E27FC236}">
                <a16:creationId xmlns:a16="http://schemas.microsoft.com/office/drawing/2014/main" id="{38A63237-19D3-3094-0517-2DA3BCCC6ABE}"/>
              </a:ext>
            </a:extLst>
          </p:cNvPr>
          <p:cNvCxnSpPr>
            <a:cxnSpLocks/>
            <a:stCxn id="30" idx="2"/>
          </p:cNvCxnSpPr>
          <p:nvPr/>
        </p:nvCxnSpPr>
        <p:spPr>
          <a:xfrm>
            <a:off x="7443308" y="1551966"/>
            <a:ext cx="2380200" cy="2005583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Flowchart: Delay 33">
            <a:extLst>
              <a:ext uri="{FF2B5EF4-FFF2-40B4-BE49-F238E27FC236}">
                <a16:creationId xmlns:a16="http://schemas.microsoft.com/office/drawing/2014/main" id="{5769C990-D46C-0F78-0B5F-B68A51E2FF90}"/>
              </a:ext>
            </a:extLst>
          </p:cNvPr>
          <p:cNvSpPr/>
          <p:nvPr/>
        </p:nvSpPr>
        <p:spPr>
          <a:xfrm>
            <a:off x="7422585" y="2959744"/>
            <a:ext cx="148312" cy="1232421"/>
          </a:xfrm>
          <a:prstGeom prst="flowChartDelay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ovéPole 65">
            <a:extLst>
              <a:ext uri="{FF2B5EF4-FFF2-40B4-BE49-F238E27FC236}">
                <a16:creationId xmlns:a16="http://schemas.microsoft.com/office/drawing/2014/main" id="{D157642E-F947-611E-9684-8A0B1A0BE5E2}"/>
              </a:ext>
            </a:extLst>
          </p:cNvPr>
          <p:cNvSpPr txBox="1"/>
          <p:nvPr/>
        </p:nvSpPr>
        <p:spPr>
          <a:xfrm>
            <a:off x="3687812" y="3898319"/>
            <a:ext cx="119263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Plane wave</a:t>
            </a:r>
          </a:p>
        </p:txBody>
      </p:sp>
      <p:cxnSp>
        <p:nvCxnSpPr>
          <p:cNvPr id="36" name="Přímá spojnice se šipkou 66">
            <a:extLst>
              <a:ext uri="{FF2B5EF4-FFF2-40B4-BE49-F238E27FC236}">
                <a16:creationId xmlns:a16="http://schemas.microsoft.com/office/drawing/2014/main" id="{DF8416E4-2881-0D43-E7C1-141ACBDB954C}"/>
              </a:ext>
            </a:extLst>
          </p:cNvPr>
          <p:cNvCxnSpPr>
            <a:cxnSpLocks/>
            <a:stCxn id="35" idx="0"/>
            <a:endCxn id="7" idx="1"/>
          </p:cNvCxnSpPr>
          <p:nvPr/>
        </p:nvCxnSpPr>
        <p:spPr>
          <a:xfrm flipV="1">
            <a:off x="4284129" y="3557549"/>
            <a:ext cx="1248811" cy="3407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CD59E34C-992D-91F9-266A-7DE22132F106}"/>
                  </a:ext>
                </a:extLst>
              </p:cNvPr>
              <p:cNvSpPr txBox="1"/>
              <p:nvPr/>
            </p:nvSpPr>
            <p:spPr>
              <a:xfrm>
                <a:off x="153291" y="5279132"/>
                <a:ext cx="6096000" cy="107721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666900" lvl="1" indent="-342900"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cs-CZ" dirty="0">
                    <a:solidFill>
                      <a:srgbClr val="2F2F2F"/>
                    </a:solidFill>
                  </a:rPr>
                  <a:t>T</a:t>
                </a:r>
                <a:r>
                  <a:rPr lang="en-US" dirty="0" err="1">
                    <a:solidFill>
                      <a:srgbClr val="2F2F2F"/>
                    </a:solidFill>
                  </a:rPr>
                  <a:t>heoretically</a:t>
                </a:r>
                <a:r>
                  <a:rPr lang="en-US" dirty="0">
                    <a:solidFill>
                      <a:srgbClr val="2F2F2F"/>
                    </a:solidFill>
                  </a:rPr>
                  <a:t> unlimited range (900 m tested)</a:t>
                </a:r>
              </a:p>
              <a:p>
                <a:pPr marL="666900" lvl="1" indent="-342900"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2F2F2F"/>
                    </a:solidFill>
                  </a:rPr>
                  <a:t>Low divergence of the core (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≈9.6 </m:t>
                    </m:r>
                    <m:r>
                      <a:rPr lang="en-US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i="1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𝑟𝑎𝑑</m:t>
                    </m:r>
                    <m:r>
                      <a:rPr lang="en-US" b="0" i="0" smtClean="0">
                        <a:solidFill>
                          <a:srgbClr val="2F2F2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>
                  <a:solidFill>
                    <a:srgbClr val="2F2F2F"/>
                  </a:solidFill>
                </a:endParaRPr>
              </a:p>
              <a:p>
                <a:pPr marL="324000" lvl="1">
                  <a:spcBef>
                    <a:spcPts val="0"/>
                  </a:spcBef>
                  <a:spcAft>
                    <a:spcPts val="600"/>
                  </a:spcAft>
                </a:pPr>
                <a:endParaRPr lang="en-US" dirty="0">
                  <a:solidFill>
                    <a:srgbClr val="2F2F2F"/>
                  </a:solidFill>
                </a:endParaRPr>
              </a:p>
            </p:txBody>
          </p:sp>
        </mc:Choice>
        <mc:Fallback xmlns="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CD59E34C-992D-91F9-266A-7DE22132F1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291" y="5279132"/>
                <a:ext cx="6096000" cy="1077218"/>
              </a:xfrm>
              <a:prstGeom prst="rect">
                <a:avLst/>
              </a:prstGeom>
              <a:blipFill>
                <a:blip r:embed="rId6"/>
                <a:stretch>
                  <a:fillRect t="-28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88691AD8-1D9C-C185-63EA-AD625BE8FC42}"/>
              </a:ext>
            </a:extLst>
          </p:cNvPr>
          <p:cNvCxnSpPr>
            <a:cxnSpLocks/>
          </p:cNvCxnSpPr>
          <p:nvPr/>
        </p:nvCxnSpPr>
        <p:spPr>
          <a:xfrm>
            <a:off x="9648028" y="2980189"/>
            <a:ext cx="0" cy="1211976"/>
          </a:xfrm>
          <a:prstGeom prst="straightConnector1">
            <a:avLst/>
          </a:prstGeom>
          <a:ln w="28575">
            <a:solidFill>
              <a:srgbClr val="FFC000"/>
            </a:solidFill>
            <a:headEnd type="triangle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FC9FE806-4142-4678-B6D6-7EB336C53E7A}"/>
              </a:ext>
            </a:extLst>
          </p:cNvPr>
          <p:cNvCxnSpPr>
            <a:cxnSpLocks/>
          </p:cNvCxnSpPr>
          <p:nvPr/>
        </p:nvCxnSpPr>
        <p:spPr>
          <a:xfrm>
            <a:off x="9366265" y="4594153"/>
            <a:ext cx="0" cy="883858"/>
          </a:xfrm>
          <a:prstGeom prst="straightConnector1">
            <a:avLst/>
          </a:prstGeom>
          <a:ln w="28575">
            <a:solidFill>
              <a:srgbClr val="FFC000"/>
            </a:solidFill>
            <a:headEnd type="triangle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28753386-196D-9B46-8F4F-B00D1BECB966}"/>
              </a:ext>
            </a:extLst>
          </p:cNvPr>
          <p:cNvCxnSpPr>
            <a:cxnSpLocks/>
          </p:cNvCxnSpPr>
          <p:nvPr/>
        </p:nvCxnSpPr>
        <p:spPr>
          <a:xfrm>
            <a:off x="9374800" y="1274967"/>
            <a:ext cx="0" cy="1632542"/>
          </a:xfrm>
          <a:prstGeom prst="straightConnector1">
            <a:avLst/>
          </a:prstGeom>
          <a:ln w="28575">
            <a:solidFill>
              <a:srgbClr val="FFC000"/>
            </a:solidFill>
            <a:headEnd type="triangle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44" name="TextovéPole 59">
            <a:extLst>
              <a:ext uri="{FF2B5EF4-FFF2-40B4-BE49-F238E27FC236}">
                <a16:creationId xmlns:a16="http://schemas.microsoft.com/office/drawing/2014/main" id="{161562EF-CD8C-DBB0-15EE-4C0C0DD4B6B9}"/>
              </a:ext>
            </a:extLst>
          </p:cNvPr>
          <p:cNvSpPr txBox="1"/>
          <p:nvPr/>
        </p:nvSpPr>
        <p:spPr>
          <a:xfrm>
            <a:off x="6159257" y="5315793"/>
            <a:ext cx="267496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Zero-Phase gradient ring</a:t>
            </a:r>
          </a:p>
        </p:txBody>
      </p:sp>
      <p:cxnSp>
        <p:nvCxnSpPr>
          <p:cNvPr id="45" name="Přímá spojnice se šipkou 60">
            <a:extLst>
              <a:ext uri="{FF2B5EF4-FFF2-40B4-BE49-F238E27FC236}">
                <a16:creationId xmlns:a16="http://schemas.microsoft.com/office/drawing/2014/main" id="{DDFE8DB4-6A4C-2B23-1B7A-7CEDA9073FDB}"/>
              </a:ext>
            </a:extLst>
          </p:cNvPr>
          <p:cNvCxnSpPr>
            <a:cxnSpLocks/>
            <a:stCxn id="44" idx="0"/>
            <a:endCxn id="12" idx="0"/>
          </p:cNvCxnSpPr>
          <p:nvPr/>
        </p:nvCxnSpPr>
        <p:spPr>
          <a:xfrm flipV="1">
            <a:off x="7496741" y="3640935"/>
            <a:ext cx="2151286" cy="16748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Přímá spojnice se šipkou 60">
            <a:extLst>
              <a:ext uri="{FF2B5EF4-FFF2-40B4-BE49-F238E27FC236}">
                <a16:creationId xmlns:a16="http://schemas.microsoft.com/office/drawing/2014/main" id="{522B2ACB-24A3-FC8A-81A4-AA27C3D0EA49}"/>
              </a:ext>
            </a:extLst>
          </p:cNvPr>
          <p:cNvCxnSpPr>
            <a:cxnSpLocks/>
          </p:cNvCxnSpPr>
          <p:nvPr/>
        </p:nvCxnSpPr>
        <p:spPr>
          <a:xfrm flipV="1">
            <a:off x="7455993" y="5054183"/>
            <a:ext cx="1878060" cy="2616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Přímá spojnice se šipkou 60">
            <a:extLst>
              <a:ext uri="{FF2B5EF4-FFF2-40B4-BE49-F238E27FC236}">
                <a16:creationId xmlns:a16="http://schemas.microsoft.com/office/drawing/2014/main" id="{38EA943A-D9A4-C8B7-FA36-EE92C8576655}"/>
              </a:ext>
            </a:extLst>
          </p:cNvPr>
          <p:cNvCxnSpPr>
            <a:cxnSpLocks/>
            <a:stCxn id="44" idx="0"/>
          </p:cNvCxnSpPr>
          <p:nvPr/>
        </p:nvCxnSpPr>
        <p:spPr>
          <a:xfrm flipV="1">
            <a:off x="7496741" y="2364980"/>
            <a:ext cx="1878059" cy="29508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A3BBFA01-9F53-8303-D650-FC2D2286D264}"/>
              </a:ext>
            </a:extLst>
          </p:cNvPr>
          <p:cNvCxnSpPr>
            <a:cxnSpLocks/>
          </p:cNvCxnSpPr>
          <p:nvPr/>
        </p:nvCxnSpPr>
        <p:spPr>
          <a:xfrm>
            <a:off x="7583621" y="2867275"/>
            <a:ext cx="15233" cy="1487855"/>
          </a:xfrm>
          <a:prstGeom prst="line">
            <a:avLst/>
          </a:prstGeom>
          <a:ln w="28575" cap="flat" cmpd="sng" algn="ctr">
            <a:solidFill>
              <a:schemeClr val="tx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7" name="Přímá spojnice se šipkou 60">
            <a:extLst>
              <a:ext uri="{FF2B5EF4-FFF2-40B4-BE49-F238E27FC236}">
                <a16:creationId xmlns:a16="http://schemas.microsoft.com/office/drawing/2014/main" id="{F44864B5-E06D-A891-144B-C23B717F5409}"/>
              </a:ext>
            </a:extLst>
          </p:cNvPr>
          <p:cNvCxnSpPr>
            <a:cxnSpLocks/>
            <a:stCxn id="39" idx="3"/>
          </p:cNvCxnSpPr>
          <p:nvPr/>
        </p:nvCxnSpPr>
        <p:spPr>
          <a:xfrm flipV="1">
            <a:off x="7416552" y="4357314"/>
            <a:ext cx="154345" cy="4235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ovéPole 59">
            <a:extLst>
              <a:ext uri="{FF2B5EF4-FFF2-40B4-BE49-F238E27FC236}">
                <a16:creationId xmlns:a16="http://schemas.microsoft.com/office/drawing/2014/main" id="{8DF84A4C-3A68-0D52-9701-4B14BD452566}"/>
              </a:ext>
            </a:extLst>
          </p:cNvPr>
          <p:cNvSpPr txBox="1"/>
          <p:nvPr/>
        </p:nvSpPr>
        <p:spPr>
          <a:xfrm>
            <a:off x="4279486" y="4642399"/>
            <a:ext cx="313706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cs-CZ" dirty="0"/>
              <a:t>Wavefront measurement plane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814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2AE802-1C00-45B2-8DF8-0AB3957A8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37" name="Skupina 12">
            <a:extLst>
              <a:ext uri="{FF2B5EF4-FFF2-40B4-BE49-F238E27FC236}">
                <a16:creationId xmlns:a16="http://schemas.microsoft.com/office/drawing/2014/main" id="{DE9F55B1-373D-898B-D3E6-66D585477759}"/>
              </a:ext>
            </a:extLst>
          </p:cNvPr>
          <p:cNvGrpSpPr/>
          <p:nvPr/>
        </p:nvGrpSpPr>
        <p:grpSpPr>
          <a:xfrm>
            <a:off x="6244249" y="1152271"/>
            <a:ext cx="5589853" cy="1682003"/>
            <a:chOff x="6140525" y="700053"/>
            <a:chExt cx="6051475" cy="1820906"/>
          </a:xfrm>
        </p:grpSpPr>
        <p:pic>
          <p:nvPicPr>
            <p:cNvPr id="38" name="Obrázek 9">
              <a:extLst>
                <a:ext uri="{FF2B5EF4-FFF2-40B4-BE49-F238E27FC236}">
                  <a16:creationId xmlns:a16="http://schemas.microsoft.com/office/drawing/2014/main" id="{5AFC2281-E708-4CF1-F3C8-38DF4C2FB6C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40525" y="961696"/>
              <a:ext cx="6051475" cy="1559263"/>
            </a:xfrm>
            <a:prstGeom prst="rect">
              <a:avLst/>
            </a:prstGeom>
          </p:spPr>
        </p:pic>
        <p:sp>
          <p:nvSpPr>
            <p:cNvPr id="39" name="TextovéPole 16">
              <a:extLst>
                <a:ext uri="{FF2B5EF4-FFF2-40B4-BE49-F238E27FC236}">
                  <a16:creationId xmlns:a16="http://schemas.microsoft.com/office/drawing/2014/main" id="{C3C019DB-0909-D2D8-51A0-00808E3B2389}"/>
                </a:ext>
              </a:extLst>
            </p:cNvPr>
            <p:cNvSpPr txBox="1"/>
            <p:nvPr/>
          </p:nvSpPr>
          <p:spPr>
            <a:xfrm>
              <a:off x="7805756" y="700053"/>
              <a:ext cx="2960562" cy="26655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600" dirty="0"/>
                <a:t>Longitudinal profile of </a:t>
              </a:r>
              <a:r>
                <a:rPr lang="cs-CZ" sz="1600" dirty="0"/>
                <a:t>the </a:t>
              </a:r>
              <a:r>
                <a:rPr lang="en-US" sz="1600" dirty="0"/>
                <a:t>SLB</a:t>
              </a:r>
            </a:p>
          </p:txBody>
        </p:sp>
      </p:grpSp>
      <p:grpSp>
        <p:nvGrpSpPr>
          <p:cNvPr id="40" name="Skupina 22">
            <a:extLst>
              <a:ext uri="{FF2B5EF4-FFF2-40B4-BE49-F238E27FC236}">
                <a16:creationId xmlns:a16="http://schemas.microsoft.com/office/drawing/2014/main" id="{00E4B3FD-8346-8FE4-2C5E-B35EDB22AC1B}"/>
              </a:ext>
            </a:extLst>
          </p:cNvPr>
          <p:cNvGrpSpPr/>
          <p:nvPr/>
        </p:nvGrpSpPr>
        <p:grpSpPr>
          <a:xfrm>
            <a:off x="357898" y="1145731"/>
            <a:ext cx="5591944" cy="1673652"/>
            <a:chOff x="6391310" y="194612"/>
            <a:chExt cx="5591944" cy="1673652"/>
          </a:xfrm>
        </p:grpSpPr>
        <p:pic>
          <p:nvPicPr>
            <p:cNvPr id="41" name="Obrázek 17">
              <a:extLst>
                <a:ext uri="{FF2B5EF4-FFF2-40B4-BE49-F238E27FC236}">
                  <a16:creationId xmlns:a16="http://schemas.microsoft.com/office/drawing/2014/main" id="{5EDEB49F-83F0-7E80-7817-A64B4BAB790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91310" y="426591"/>
              <a:ext cx="5591944" cy="1441673"/>
            </a:xfrm>
            <a:prstGeom prst="rect">
              <a:avLst/>
            </a:prstGeom>
          </p:spPr>
        </p:pic>
        <p:sp>
          <p:nvSpPr>
            <p:cNvPr id="42" name="TextovéPole 19">
              <a:extLst>
                <a:ext uri="{FF2B5EF4-FFF2-40B4-BE49-F238E27FC236}">
                  <a16:creationId xmlns:a16="http://schemas.microsoft.com/office/drawing/2014/main" id="{0A3837E9-6664-B259-072F-2802EABABC66}"/>
                </a:ext>
              </a:extLst>
            </p:cNvPr>
            <p:cNvSpPr txBox="1"/>
            <p:nvPr/>
          </p:nvSpPr>
          <p:spPr>
            <a:xfrm>
              <a:off x="7913846" y="194612"/>
              <a:ext cx="2644955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600" dirty="0"/>
                <a:t>Longitudinal profile of </a:t>
              </a:r>
              <a:r>
                <a:rPr lang="cs-CZ" sz="1600" dirty="0"/>
                <a:t>the </a:t>
              </a:r>
              <a:r>
                <a:rPr lang="en-US" sz="1600" dirty="0"/>
                <a:t>GB</a:t>
              </a:r>
            </a:p>
          </p:txBody>
        </p:sp>
      </p:grpSp>
      <p:sp>
        <p:nvSpPr>
          <p:cNvPr id="43" name="Nadpis 2">
            <a:extLst>
              <a:ext uri="{FF2B5EF4-FFF2-40B4-BE49-F238E27FC236}">
                <a16:creationId xmlns:a16="http://schemas.microsoft.com/office/drawing/2014/main" id="{777C6B6A-6966-E0F5-507F-B73704990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79049"/>
          </a:xfrm>
        </p:spPr>
        <p:txBody>
          <a:bodyPr/>
          <a:lstStyle/>
          <a:p>
            <a:r>
              <a:rPr lang="en-GB" dirty="0"/>
              <a:t>Comparison o</a:t>
            </a:r>
            <a:r>
              <a:rPr lang="cs-CZ" dirty="0"/>
              <a:t>f</a:t>
            </a:r>
            <a:r>
              <a:rPr lang="en-GB" dirty="0"/>
              <a:t> </a:t>
            </a:r>
            <a:r>
              <a:rPr lang="cs-CZ" dirty="0"/>
              <a:t>the </a:t>
            </a:r>
            <a:r>
              <a:rPr lang="en-GB" dirty="0"/>
              <a:t>SLB and </a:t>
            </a:r>
            <a:r>
              <a:rPr lang="cs-CZ" dirty="0"/>
              <a:t>the </a:t>
            </a:r>
            <a:r>
              <a:rPr lang="en-GB" dirty="0"/>
              <a:t>GB</a:t>
            </a:r>
            <a:endParaRPr lang="en-US" dirty="0"/>
          </a:p>
        </p:txBody>
      </p:sp>
      <p:grpSp>
        <p:nvGrpSpPr>
          <p:cNvPr id="44" name="Skupina 11">
            <a:extLst>
              <a:ext uri="{FF2B5EF4-FFF2-40B4-BE49-F238E27FC236}">
                <a16:creationId xmlns:a16="http://schemas.microsoft.com/office/drawing/2014/main" id="{63F9D0CB-BB63-3E16-6E24-D3ABE5FB996A}"/>
              </a:ext>
            </a:extLst>
          </p:cNvPr>
          <p:cNvGrpSpPr/>
          <p:nvPr/>
        </p:nvGrpSpPr>
        <p:grpSpPr>
          <a:xfrm>
            <a:off x="407988" y="4306695"/>
            <a:ext cx="5589849" cy="1599874"/>
            <a:chOff x="-5639" y="4336388"/>
            <a:chExt cx="6051471" cy="1731995"/>
          </a:xfrm>
        </p:grpSpPr>
        <p:pic>
          <p:nvPicPr>
            <p:cNvPr id="45" name="Obrázek 7">
              <a:extLst>
                <a:ext uri="{FF2B5EF4-FFF2-40B4-BE49-F238E27FC236}">
                  <a16:creationId xmlns:a16="http://schemas.microsoft.com/office/drawing/2014/main" id="{DD30627A-F278-F58A-893A-E922D1F275D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5639" y="4509120"/>
              <a:ext cx="6051471" cy="1559263"/>
            </a:xfrm>
            <a:prstGeom prst="rect">
              <a:avLst/>
            </a:prstGeom>
          </p:spPr>
        </p:pic>
        <p:sp>
          <p:nvSpPr>
            <p:cNvPr id="46" name="TextovéPole 10">
              <a:extLst>
                <a:ext uri="{FF2B5EF4-FFF2-40B4-BE49-F238E27FC236}">
                  <a16:creationId xmlns:a16="http://schemas.microsoft.com/office/drawing/2014/main" id="{A59C1F1E-928B-A9C1-4B9D-D8BBF2AC0743}"/>
                </a:ext>
              </a:extLst>
            </p:cNvPr>
            <p:cNvSpPr txBox="1"/>
            <p:nvPr/>
          </p:nvSpPr>
          <p:spPr>
            <a:xfrm>
              <a:off x="2296340" y="4336388"/>
              <a:ext cx="1447512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600" dirty="0"/>
                <a:t>GB optimization</a:t>
              </a:r>
            </a:p>
          </p:txBody>
        </p:sp>
      </p:grpSp>
      <p:grpSp>
        <p:nvGrpSpPr>
          <p:cNvPr id="47" name="Skupina 14">
            <a:extLst>
              <a:ext uri="{FF2B5EF4-FFF2-40B4-BE49-F238E27FC236}">
                <a16:creationId xmlns:a16="http://schemas.microsoft.com/office/drawing/2014/main" id="{60C0B4D6-3D4B-14CA-A1F9-0FF56C963B1E}"/>
              </a:ext>
            </a:extLst>
          </p:cNvPr>
          <p:cNvGrpSpPr/>
          <p:nvPr/>
        </p:nvGrpSpPr>
        <p:grpSpPr>
          <a:xfrm>
            <a:off x="6354889" y="4079256"/>
            <a:ext cx="5589850" cy="1843923"/>
            <a:chOff x="6129800" y="4248252"/>
            <a:chExt cx="6051472" cy="1996198"/>
          </a:xfrm>
        </p:grpSpPr>
        <p:pic>
          <p:nvPicPr>
            <p:cNvPr id="48" name="Obrázek 15">
              <a:extLst>
                <a:ext uri="{FF2B5EF4-FFF2-40B4-BE49-F238E27FC236}">
                  <a16:creationId xmlns:a16="http://schemas.microsoft.com/office/drawing/2014/main" id="{293D39BD-5B59-BB1A-9036-25EB79256FB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129800" y="4685187"/>
              <a:ext cx="6051472" cy="1559263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TextovéPole 21">
                  <a:extLst>
                    <a:ext uri="{FF2B5EF4-FFF2-40B4-BE49-F238E27FC236}">
                      <a16:creationId xmlns:a16="http://schemas.microsoft.com/office/drawing/2014/main" id="{3276F855-6639-2482-9BF0-9A0495D8DE85}"/>
                    </a:ext>
                  </a:extLst>
                </p:cNvPr>
                <p:cNvSpPr txBox="1"/>
                <p:nvPr/>
              </p:nvSpPr>
              <p:spPr>
                <a:xfrm>
                  <a:off x="7050485" y="4248252"/>
                  <a:ext cx="4231089" cy="49244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GB" sz="1600" dirty="0"/>
                    <a:t>Comparison of cross sections of SLB and GB at distance </a:t>
                  </a:r>
                  <a14:m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=200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𝑚</m:t>
                      </m:r>
                    </m:oMath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22" name="TextovéPole 21">
                  <a:extLst>
                    <a:ext uri="{FF2B5EF4-FFF2-40B4-BE49-F238E27FC236}">
                      <a16:creationId xmlns:a16="http://schemas.microsoft.com/office/drawing/2014/main" id="{3451D86E-508B-D047-6A9F-C7B3BAB760B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50485" y="4248252"/>
                  <a:ext cx="4231089" cy="492443"/>
                </a:xfrm>
                <a:prstGeom prst="rect">
                  <a:avLst/>
                </a:prstGeom>
                <a:blipFill>
                  <a:blip r:embed="rId7"/>
                  <a:stretch>
                    <a:fillRect l="-624" t="-13333" r="-2652" b="-3466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0" name="Arrow: Right 49">
            <a:extLst>
              <a:ext uri="{FF2B5EF4-FFF2-40B4-BE49-F238E27FC236}">
                <a16:creationId xmlns:a16="http://schemas.microsoft.com/office/drawing/2014/main" id="{06506E10-E359-5939-2DFB-DD94E37117BE}"/>
              </a:ext>
            </a:extLst>
          </p:cNvPr>
          <p:cNvSpPr/>
          <p:nvPr/>
        </p:nvSpPr>
        <p:spPr>
          <a:xfrm rot="19336452">
            <a:off x="1697574" y="2723882"/>
            <a:ext cx="1582851" cy="127128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D32603A-9EE1-BED5-D08A-C5F8D0249DF0}"/>
              </a:ext>
            </a:extLst>
          </p:cNvPr>
          <p:cNvSpPr txBox="1"/>
          <p:nvPr/>
        </p:nvSpPr>
        <p:spPr>
          <a:xfrm>
            <a:off x="367080" y="3319620"/>
            <a:ext cx="302670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cs-CZ" sz="1600" dirty="0"/>
              <a:t>Waist optimized for </a:t>
            </a:r>
            <a:r>
              <a:rPr lang="cs-CZ" sz="1600" i="1" dirty="0">
                <a:latin typeface="Cambria Math" panose="02040503050406030204" pitchFamily="18" charset="0"/>
              </a:rPr>
              <a:t>L = 100 m</a:t>
            </a:r>
            <a:endParaRPr lang="en-GB" sz="1600" i="1" dirty="0">
              <a:latin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86250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B48B822-CCEB-99AE-7698-7B397EF37A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Least-squares fitting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FBDE58-5E09-5F77-ED56-7E3103F42A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5" name="Picture 4" descr="A black and white image of a triangle&#10;&#10;Description automatically generated">
            <a:extLst>
              <a:ext uri="{FF2B5EF4-FFF2-40B4-BE49-F238E27FC236}">
                <a16:creationId xmlns:a16="http://schemas.microsoft.com/office/drawing/2014/main" id="{FE67DFFE-F0A8-2C0A-7470-52F4738CD2D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348" b="10818"/>
          <a:stretch/>
        </p:blipFill>
        <p:spPr>
          <a:xfrm>
            <a:off x="9890040" y="2857623"/>
            <a:ext cx="1558133" cy="1515200"/>
          </a:xfrm>
          <a:prstGeom prst="rect">
            <a:avLst/>
          </a:prstGeom>
        </p:spPr>
      </p:pic>
      <p:pic>
        <p:nvPicPr>
          <p:cNvPr id="6" name="Picture 5" descr="A black and white image of a diamond&#10;&#10;Description automatically generated">
            <a:extLst>
              <a:ext uri="{FF2B5EF4-FFF2-40B4-BE49-F238E27FC236}">
                <a16:creationId xmlns:a16="http://schemas.microsoft.com/office/drawing/2014/main" id="{F9BEB8DE-79A5-945C-B38E-CE738B6E030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635" t="1299" b="9336"/>
          <a:stretch/>
        </p:blipFill>
        <p:spPr>
          <a:xfrm>
            <a:off x="6118910" y="2857623"/>
            <a:ext cx="1537348" cy="1525986"/>
          </a:xfrm>
          <a:prstGeom prst="rect">
            <a:avLst/>
          </a:prstGeom>
        </p:spPr>
      </p:pic>
      <p:pic>
        <p:nvPicPr>
          <p:cNvPr id="7" name="Picture 6" descr="A black and white image of a spiral&#10;&#10;Description automatically generated">
            <a:extLst>
              <a:ext uri="{FF2B5EF4-FFF2-40B4-BE49-F238E27FC236}">
                <a16:creationId xmlns:a16="http://schemas.microsoft.com/office/drawing/2014/main" id="{3C2AD8C3-7EA9-380D-0136-EDA53EFF538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735" t="-285" b="9765"/>
          <a:stretch/>
        </p:blipFill>
        <p:spPr>
          <a:xfrm>
            <a:off x="8002498" y="2857622"/>
            <a:ext cx="1541302" cy="1515201"/>
          </a:xfrm>
          <a:prstGeom prst="rect">
            <a:avLst/>
          </a:prstGeom>
        </p:spPr>
      </p:pic>
      <p:sp>
        <p:nvSpPr>
          <p:cNvPr id="8" name="TextovéPole 59">
            <a:extLst>
              <a:ext uri="{FF2B5EF4-FFF2-40B4-BE49-F238E27FC236}">
                <a16:creationId xmlns:a16="http://schemas.microsoft.com/office/drawing/2014/main" id="{C52896E6-EC85-33E0-452E-CCA094CFDCFD}"/>
              </a:ext>
            </a:extLst>
          </p:cNvPr>
          <p:cNvSpPr txBox="1"/>
          <p:nvPr/>
        </p:nvSpPr>
        <p:spPr>
          <a:xfrm>
            <a:off x="6258581" y="4490860"/>
            <a:ext cx="153734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cs-CZ" dirty="0"/>
              <a:t>Astigmatism</a:t>
            </a:r>
            <a:endParaRPr lang="en-US" dirty="0"/>
          </a:p>
        </p:txBody>
      </p:sp>
      <p:sp>
        <p:nvSpPr>
          <p:cNvPr id="9" name="TextovéPole 59">
            <a:extLst>
              <a:ext uri="{FF2B5EF4-FFF2-40B4-BE49-F238E27FC236}">
                <a16:creationId xmlns:a16="http://schemas.microsoft.com/office/drawing/2014/main" id="{BA4BB2EA-5034-641D-8E42-45A606BEFEDD}"/>
              </a:ext>
            </a:extLst>
          </p:cNvPr>
          <p:cNvSpPr txBox="1"/>
          <p:nvPr/>
        </p:nvSpPr>
        <p:spPr>
          <a:xfrm>
            <a:off x="8445698" y="4490860"/>
            <a:ext cx="78825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cs-CZ" dirty="0"/>
              <a:t>Coma</a:t>
            </a:r>
            <a:endParaRPr lang="en-US" dirty="0"/>
          </a:p>
        </p:txBody>
      </p:sp>
      <p:sp>
        <p:nvSpPr>
          <p:cNvPr id="10" name="TextovéPole 59">
            <a:extLst>
              <a:ext uri="{FF2B5EF4-FFF2-40B4-BE49-F238E27FC236}">
                <a16:creationId xmlns:a16="http://schemas.microsoft.com/office/drawing/2014/main" id="{E4669B13-B47D-A6F5-0A7B-D90E9714AAA5}"/>
              </a:ext>
            </a:extLst>
          </p:cNvPr>
          <p:cNvSpPr txBox="1"/>
          <p:nvPr/>
        </p:nvSpPr>
        <p:spPr>
          <a:xfrm>
            <a:off x="10332921" y="4479280"/>
            <a:ext cx="78825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cs-CZ" dirty="0"/>
              <a:t>Trefoil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26665A6-4D71-25F4-A8B8-A1DEAF320F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58581" y="4875110"/>
            <a:ext cx="1322862" cy="127304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60E4F3E-01CC-60FB-C227-76C443C1F2A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26567" y="4875110"/>
            <a:ext cx="1322862" cy="130034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2A192FD-9BDD-33C6-EFC2-C19C1151D7B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94553" y="4891262"/>
            <a:ext cx="1349105" cy="124074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74D1DFD-922C-FAD3-22F7-422B22DDFF2E}"/>
                  </a:ext>
                </a:extLst>
              </p:cNvPr>
              <p:cNvSpPr txBox="1"/>
              <p:nvPr/>
            </p:nvSpPr>
            <p:spPr>
              <a:xfrm>
                <a:off x="2163381" y="1038757"/>
                <a:ext cx="7784010" cy="156991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min</m:t>
                              </m:r>
                            </m:e>
                            <m:lim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  <m:acc>
                                <m:accPr>
                                  <m:chr m:val="̅"/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e>
                              </m:acc>
                              <m:acc>
                                <m:accPr>
                                  <m:chr m:val="̅"/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11</m:t>
                                      </m:r>
                                    </m:sub>
                                  </m:sSub>
                                </m:e>
                              </m:acc>
                            </m:lim>
                          </m:limLow>
                        </m:fName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𝑈</m:t>
                          </m:r>
                          <m:d>
                            <m:dPr>
                              <m:ctrlPr>
                                <a:rPr lang="cs-CZ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cs-CZ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cs-CZ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cs-CZ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</m:e>
                      </m:func>
                      <m:r>
                        <a:rPr lang="cs-CZ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𝜆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𝑧</m:t>
                          </m:r>
                        </m:den>
                      </m:f>
                      <m:sSup>
                        <m:sSup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𝑖𝑘𝑧</m:t>
                          </m:r>
                        </m:sup>
                      </m:sSup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den>
                          </m:f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cs-CZ" b="0" i="1" smtClean="0">
                          <a:latin typeface="Cambria Math" panose="02040503050406030204" pitchFamily="18" charset="0"/>
                        </a:rPr>
                        <m:t>𝑇</m:t>
                      </m:r>
                      <m:d>
                        <m:dPr>
                          <m:begChr m:val="{"/>
                          <m:endChr m:val="}"/>
                          <m:ctrlPr>
                            <a:rPr lang="cs-CZ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  <m:d>
                                <m:d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sSub>
                                    <m:sSub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</m:d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0)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d>
                                <m:d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sSub>
                                        <m:sSubPr>
                                          <m:ctrlP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e>
                                    <m:sup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p>
                                    <m:sSup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sSub>
                                        <m:sSubPr>
                                          <m:ctrlP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e>
                                    <m:sup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d>
                              <m:f>
                                <m:f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cs-CZ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den>
                              </m:f>
                            </m:sup>
                          </m:sSup>
                        </m:e>
                      </m:d>
                    </m:oMath>
                  </m:oMathPara>
                </a14:m>
                <a:endParaRPr lang="en-US" b="0" dirty="0"/>
              </a:p>
              <a:p>
                <a:pPr algn="ctr"/>
                <a:endParaRPr lang="en-US" b="0" dirty="0"/>
              </a:p>
              <a:p>
                <a:pPr algn="ctr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GB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0)</m:t>
                    </m:r>
                  </m:oMath>
                </a14:m>
                <a:r>
                  <a:rPr lang="en-US" dirty="0"/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acc>
                          <m:accPr>
                            <m:chr m:val="̅"/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b>
                            </m:sSub>
                          </m:e>
                        </m:acc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acc>
                          <m:accPr>
                            <m:chr m:val="̅"/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11</m:t>
                                </m:r>
                              </m:sub>
                            </m:sSub>
                          </m:e>
                        </m:acc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11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p>
                  </m:oMath>
                </a14:m>
                <a:endParaRPr lang="en-US" dirty="0"/>
              </a:p>
              <a:p>
                <a:pPr algn="ctr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GB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0)</m:t>
                    </m:r>
                  </m:oMath>
                </a14:m>
                <a:r>
                  <a:rPr lang="en-US" dirty="0"/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nary>
                          <m:naryPr>
                            <m:chr m:val="∑"/>
                            <m:supHide m:val="on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7"/>
                              </m:r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</m:t>
                            </m:r>
                          </m:sub>
                          <m:sup/>
                          <m:e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GB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𝑍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</m:e>
                        </m:nary>
                      </m:sup>
                    </m:sSup>
                  </m:oMath>
                </a14:m>
                <a:endParaRPr lang="cs-CZ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74D1DFD-922C-FAD3-22F7-422B22DDFF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3381" y="1038757"/>
                <a:ext cx="7784010" cy="1569917"/>
              </a:xfrm>
              <a:prstGeom prst="rect">
                <a:avLst/>
              </a:prstGeom>
              <a:blipFill>
                <a:blip r:embed="rId8"/>
                <a:stretch>
                  <a:fillRect b="-236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 descr="A black square with white circles&#10;&#10;Description automatically generated">
            <a:extLst>
              <a:ext uri="{FF2B5EF4-FFF2-40B4-BE49-F238E27FC236}">
                <a16:creationId xmlns:a16="http://schemas.microsoft.com/office/drawing/2014/main" id="{B1C99191-FEC0-49CF-8F5B-56CEA78A164E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3692" t="1868" b="10941"/>
          <a:stretch/>
        </p:blipFill>
        <p:spPr>
          <a:xfrm>
            <a:off x="2097689" y="2857623"/>
            <a:ext cx="1537348" cy="152598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5143C43-5EE3-5922-D2E6-25FFC95F4AD1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r="2101"/>
          <a:stretch/>
        </p:blipFill>
        <p:spPr>
          <a:xfrm>
            <a:off x="2204932" y="4860123"/>
            <a:ext cx="1259721" cy="1299583"/>
          </a:xfrm>
          <a:prstGeom prst="rect">
            <a:avLst/>
          </a:prstGeom>
        </p:spPr>
      </p:pic>
      <p:sp>
        <p:nvSpPr>
          <p:cNvPr id="18" name="TextovéPole 59">
            <a:extLst>
              <a:ext uri="{FF2B5EF4-FFF2-40B4-BE49-F238E27FC236}">
                <a16:creationId xmlns:a16="http://schemas.microsoft.com/office/drawing/2014/main" id="{9016D715-D2E8-5E16-A655-B83BBC27A8F1}"/>
              </a:ext>
            </a:extLst>
          </p:cNvPr>
          <p:cNvSpPr txBox="1"/>
          <p:nvPr/>
        </p:nvSpPr>
        <p:spPr>
          <a:xfrm>
            <a:off x="1316902" y="4479279"/>
            <a:ext cx="396851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Defocus + Spherical aberration</a:t>
            </a:r>
          </a:p>
        </p:txBody>
      </p:sp>
      <p:cxnSp>
        <p:nvCxnSpPr>
          <p:cNvPr id="19" name="Přímá spojnice se šipkou 60">
            <a:extLst>
              <a:ext uri="{FF2B5EF4-FFF2-40B4-BE49-F238E27FC236}">
                <a16:creationId xmlns:a16="http://schemas.microsoft.com/office/drawing/2014/main" id="{96C91BDC-6E9B-E6C1-F5C4-DD7628E87CAE}"/>
              </a:ext>
            </a:extLst>
          </p:cNvPr>
          <p:cNvCxnSpPr>
            <a:cxnSpLocks/>
          </p:cNvCxnSpPr>
          <p:nvPr/>
        </p:nvCxnSpPr>
        <p:spPr>
          <a:xfrm flipH="1">
            <a:off x="3741490" y="2206305"/>
            <a:ext cx="670630" cy="5594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Přímá spojnice se šipkou 60">
            <a:extLst>
              <a:ext uri="{FF2B5EF4-FFF2-40B4-BE49-F238E27FC236}">
                <a16:creationId xmlns:a16="http://schemas.microsoft.com/office/drawing/2014/main" id="{D5EEA0BF-02AB-97C3-7303-1C06A6ECD6DE}"/>
              </a:ext>
            </a:extLst>
          </p:cNvPr>
          <p:cNvCxnSpPr>
            <a:cxnSpLocks/>
          </p:cNvCxnSpPr>
          <p:nvPr/>
        </p:nvCxnSpPr>
        <p:spPr>
          <a:xfrm>
            <a:off x="7441035" y="2333683"/>
            <a:ext cx="1004663" cy="3683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F794ED8F-065C-58F5-01A3-AAE1B10D728D}"/>
              </a:ext>
            </a:extLst>
          </p:cNvPr>
          <p:cNvSpPr txBox="1"/>
          <p:nvPr/>
        </p:nvSpPr>
        <p:spPr>
          <a:xfrm>
            <a:off x="4748628" y="5217526"/>
            <a:ext cx="30154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/>
              <a:t>+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0089014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48817E6-9B91-BB80-314B-63655D62E4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Convolutional Neural Network (CNN)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90C630-8DC5-0FAD-A8A0-9B0AA8AB6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Zástupný obsah 1">
                <a:extLst>
                  <a:ext uri="{FF2B5EF4-FFF2-40B4-BE49-F238E27FC236}">
                    <a16:creationId xmlns:a16="http://schemas.microsoft.com/office/drawing/2014/main" id="{F922B86F-9608-87A7-92AE-D1615809756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95301" y="1207916"/>
                <a:ext cx="11376024" cy="2073928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/>
                  <a:buNone/>
                  <a:tabLst/>
                  <a:defRPr sz="2100" b="1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324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charset="0"/>
                  <a:buChar char="•"/>
                  <a:tabLst/>
                  <a:defRPr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charset="0"/>
                  <a:buChar char="•"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85750" indent="-285750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800" b="0" dirty="0"/>
                  <a:t>Resnet-50 architecture with pre-trained weights</a:t>
                </a:r>
                <a:endParaRPr lang="en-US" sz="1800" b="0" dirty="0"/>
              </a:p>
              <a:p>
                <a:pPr marL="285750" indent="-285750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800" b="0" dirty="0"/>
                  <a:t>10 000 simulated intensity distributions 224x224 </a:t>
                </a:r>
                <a:r>
                  <a:rPr lang="en-US" sz="1800" b="0" dirty="0" err="1"/>
                  <a:t>px</a:t>
                </a:r>
                <a:r>
                  <a:rPr lang="en-US" sz="1800" b="0" dirty="0"/>
                  <a:t> (8000 testing, 2000 validation dataset)</a:t>
                </a:r>
              </a:p>
              <a:p>
                <a:pPr marL="285750" indent="-285750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800" b="0" dirty="0"/>
                  <a:t>Adam optimizer, learning rate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</m:oMath>
                </a14:m>
                <a:r>
                  <a:rPr lang="en-US" sz="1800" b="0" dirty="0"/>
                  <a:t>, batch size 4, 100 epochs</a:t>
                </a:r>
              </a:p>
              <a:p>
                <a:pPr marL="285750" indent="-285750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800" b="0" dirty="0"/>
                  <a:t>Zernike coefficients values</a:t>
                </a:r>
              </a:p>
              <a:p>
                <a:pPr marL="609750" lvl="1" indent="-285750"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0.5</m:t>
                    </m:r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0.5</m:t>
                    </m:r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;</m:t>
                    </m:r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𝑗</m:t>
                    </m:r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d>
                      <m:dPr>
                        <m:begChr m:val="["/>
                        <m:endChr m:val="]"/>
                        <m:ctrlPr>
                          <a:rPr lang="en-US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2, 3</m:t>
                        </m:r>
                      </m:e>
                    </m:d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∪</m:t>
                    </m:r>
                    <m:d>
                      <m:dPr>
                        <m:begChr m:val="["/>
                        <m:endChr m:val="]"/>
                        <m:ctrlPr>
                          <a:rPr lang="en-US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5, 10</m:t>
                        </m:r>
                      </m:e>
                    </m:d>
                  </m:oMath>
                </a14:m>
                <a:endParaRPr lang="en-US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609750" lvl="1" indent="-285750"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−1</m:t>
                    </m:r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sSub>
                      <m:sSubPr>
                        <m:ctrlPr>
                          <a:rPr lang="en-US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−6</m:t>
                    </m:r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;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𝑗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=4</m:t>
                    </m:r>
                  </m:oMath>
                </a14:m>
                <a:endParaRPr lang="en-US" b="0" dirty="0">
                  <a:ea typeface="Cambria Math" panose="02040503050406030204" pitchFamily="18" charset="0"/>
                </a:endParaRPr>
              </a:p>
              <a:p>
                <a:pPr marL="609750" lvl="1" indent="-285750"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−1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.8</m:t>
                    </m:r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sSub>
                      <m:sSubPr>
                        <m:ctrlPr>
                          <a:rPr lang="en-US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11</m:t>
                        </m:r>
                      </m:sub>
                    </m:sSub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2.2</m:t>
                    </m:r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;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𝑗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=11</m:t>
                    </m:r>
                  </m:oMath>
                </a14:m>
                <a:r>
                  <a:rPr lang="en-US" b="0" dirty="0"/>
                  <a:t> </a:t>
                </a:r>
              </a:p>
              <a:p>
                <a:pPr marL="285750" indent="-285750"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US" sz="1800" b="0" dirty="0"/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</a:pPr>
                <a:endParaRPr lang="en-GB" sz="1400" dirty="0"/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</a:pPr>
                <a:endParaRPr lang="en-US" sz="1800" b="0" dirty="0"/>
              </a:p>
              <a:p>
                <a:pPr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</a:pPr>
                <a:endParaRPr lang="en-US" sz="1800" b="0" dirty="0"/>
              </a:p>
            </p:txBody>
          </p:sp>
        </mc:Choice>
        <mc:Fallback xmlns="">
          <p:sp>
            <p:nvSpPr>
              <p:cNvPr id="19" name="Zástupný obsah 1">
                <a:extLst>
                  <a:ext uri="{FF2B5EF4-FFF2-40B4-BE49-F238E27FC236}">
                    <a16:creationId xmlns:a16="http://schemas.microsoft.com/office/drawing/2014/main" id="{F922B86F-9608-87A7-92AE-D161580975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301" y="1207916"/>
                <a:ext cx="11376024" cy="2073928"/>
              </a:xfrm>
              <a:prstGeom prst="rect">
                <a:avLst/>
              </a:prstGeom>
              <a:blipFill>
                <a:blip r:embed="rId2"/>
                <a:stretch>
                  <a:fillRect l="-1179" t="-3824" b="-2205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 descr="A black and white image of a triangle&#10;&#10;Description automatically generated">
            <a:extLst>
              <a:ext uri="{FF2B5EF4-FFF2-40B4-BE49-F238E27FC236}">
                <a16:creationId xmlns:a16="http://schemas.microsoft.com/office/drawing/2014/main" id="{407F6D5D-F54D-E55A-4AD9-C437F4E6FC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755" y="4229561"/>
            <a:ext cx="1715587" cy="1660072"/>
          </a:xfrm>
          <a:prstGeom prst="rect">
            <a:avLst/>
          </a:prstGeom>
        </p:spPr>
      </p:pic>
      <p:sp>
        <p:nvSpPr>
          <p:cNvPr id="5" name="Arrow: Right 4">
            <a:extLst>
              <a:ext uri="{FF2B5EF4-FFF2-40B4-BE49-F238E27FC236}">
                <a16:creationId xmlns:a16="http://schemas.microsoft.com/office/drawing/2014/main" id="{F392979F-7872-B733-2565-523AEFE99322}"/>
              </a:ext>
            </a:extLst>
          </p:cNvPr>
          <p:cNvSpPr/>
          <p:nvPr/>
        </p:nvSpPr>
        <p:spPr>
          <a:xfrm>
            <a:off x="2579388" y="4717276"/>
            <a:ext cx="393107" cy="606752"/>
          </a:xfrm>
          <a:prstGeom prst="rightArrow">
            <a:avLst>
              <a:gd name="adj1" fmla="val 50000"/>
              <a:gd name="adj2" fmla="val 54348"/>
            </a:avLst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A8ECD29A-B427-4665-350C-D7259C310195}"/>
              </a:ext>
            </a:extLst>
          </p:cNvPr>
          <p:cNvSpPr/>
          <p:nvPr/>
        </p:nvSpPr>
        <p:spPr>
          <a:xfrm>
            <a:off x="9309268" y="4719116"/>
            <a:ext cx="393107" cy="606752"/>
          </a:xfrm>
          <a:prstGeom prst="rightArrow">
            <a:avLst>
              <a:gd name="adj1" fmla="val 50000"/>
              <a:gd name="adj2" fmla="val 54348"/>
            </a:avLst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7151EBAB-02B0-E70C-B182-071C9F356530}"/>
              </a:ext>
            </a:extLst>
          </p:cNvPr>
          <p:cNvSpPr/>
          <p:nvPr/>
        </p:nvSpPr>
        <p:spPr>
          <a:xfrm>
            <a:off x="5002083" y="4717276"/>
            <a:ext cx="393107" cy="606752"/>
          </a:xfrm>
          <a:prstGeom prst="rightArrow">
            <a:avLst>
              <a:gd name="adj1" fmla="val 50000"/>
              <a:gd name="adj2" fmla="val 54348"/>
            </a:avLst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50AB5A2C-846C-5904-D5A9-29B1DBFC7B4E}"/>
              </a:ext>
            </a:extLst>
          </p:cNvPr>
          <p:cNvSpPr/>
          <p:nvPr/>
        </p:nvSpPr>
        <p:spPr>
          <a:xfrm>
            <a:off x="6866146" y="4717276"/>
            <a:ext cx="393107" cy="606752"/>
          </a:xfrm>
          <a:prstGeom prst="rightArrow">
            <a:avLst>
              <a:gd name="adj1" fmla="val 50000"/>
              <a:gd name="adj2" fmla="val 54348"/>
            </a:avLst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EE324D3D-E7A7-5473-CC9A-6FA0B1B287DC}"/>
              </a:ext>
            </a:extLst>
          </p:cNvPr>
          <p:cNvSpPr/>
          <p:nvPr/>
        </p:nvSpPr>
        <p:spPr>
          <a:xfrm>
            <a:off x="3124218" y="4476169"/>
            <a:ext cx="1612749" cy="1085316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CNN</a:t>
            </a:r>
            <a:endParaRPr lang="en-GB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C929BB1A-E26A-F088-1BBE-02A63226CD3B}"/>
              </a:ext>
            </a:extLst>
          </p:cNvPr>
          <p:cNvSpPr/>
          <p:nvPr/>
        </p:nvSpPr>
        <p:spPr>
          <a:xfrm>
            <a:off x="7443914" y="4476169"/>
            <a:ext cx="1612749" cy="1085316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>
                <a:solidFill>
                  <a:schemeClr val="bg1"/>
                </a:solidFill>
              </a:rPr>
              <a:t>Fitting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6" name="TextovéPole 59">
            <a:extLst>
              <a:ext uri="{FF2B5EF4-FFF2-40B4-BE49-F238E27FC236}">
                <a16:creationId xmlns:a16="http://schemas.microsoft.com/office/drawing/2014/main" id="{1BB49674-41BF-1A6F-BFC1-B6054D484C42}"/>
              </a:ext>
            </a:extLst>
          </p:cNvPr>
          <p:cNvSpPr txBox="1"/>
          <p:nvPr/>
        </p:nvSpPr>
        <p:spPr>
          <a:xfrm>
            <a:off x="106536" y="5917540"/>
            <a:ext cx="370900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cs-CZ" dirty="0" err="1"/>
              <a:t>Measurement</a:t>
            </a:r>
            <a:r>
              <a:rPr lang="en-US" dirty="0"/>
              <a:t> in a known distance</a:t>
            </a:r>
          </a:p>
        </p:txBody>
      </p:sp>
      <p:sp>
        <p:nvSpPr>
          <p:cNvPr id="17" name="TextovéPole 59">
            <a:extLst>
              <a:ext uri="{FF2B5EF4-FFF2-40B4-BE49-F238E27FC236}">
                <a16:creationId xmlns:a16="http://schemas.microsoft.com/office/drawing/2014/main" id="{CD8C17A1-4202-9D69-6132-B872394D26A5}"/>
              </a:ext>
            </a:extLst>
          </p:cNvPr>
          <p:cNvSpPr txBox="1"/>
          <p:nvPr/>
        </p:nvSpPr>
        <p:spPr>
          <a:xfrm>
            <a:off x="5416339" y="4603328"/>
            <a:ext cx="1428657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cs-CZ" dirty="0"/>
              <a:t>Estimated</a:t>
            </a:r>
          </a:p>
          <a:p>
            <a:pPr algn="ctr"/>
            <a:r>
              <a:rPr lang="en-US" dirty="0"/>
              <a:t>Zernike </a:t>
            </a:r>
            <a:r>
              <a:rPr lang="cs-CZ" dirty="0" err="1"/>
              <a:t>coefficients</a:t>
            </a:r>
            <a:endParaRPr lang="en-US" dirty="0"/>
          </a:p>
        </p:txBody>
      </p:sp>
      <p:sp>
        <p:nvSpPr>
          <p:cNvPr id="18" name="TextovéPole 59">
            <a:extLst>
              <a:ext uri="{FF2B5EF4-FFF2-40B4-BE49-F238E27FC236}">
                <a16:creationId xmlns:a16="http://schemas.microsoft.com/office/drawing/2014/main" id="{E9697F35-FD71-71D7-0EB6-D824669DEB92}"/>
              </a:ext>
            </a:extLst>
          </p:cNvPr>
          <p:cNvSpPr txBox="1"/>
          <p:nvPr/>
        </p:nvSpPr>
        <p:spPr>
          <a:xfrm>
            <a:off x="9771367" y="4644098"/>
            <a:ext cx="1428657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cs-CZ" dirty="0" err="1"/>
              <a:t>Refined</a:t>
            </a:r>
            <a:endParaRPr lang="en-US" dirty="0"/>
          </a:p>
          <a:p>
            <a:pPr algn="ctr"/>
            <a:r>
              <a:rPr lang="en-US" dirty="0"/>
              <a:t>Zernike</a:t>
            </a:r>
            <a:endParaRPr lang="cs-CZ" dirty="0"/>
          </a:p>
          <a:p>
            <a:pPr algn="ctr"/>
            <a:r>
              <a:rPr lang="cs-CZ" dirty="0"/>
              <a:t>coefficients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26878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7ABFC67-6EC3-6FAF-FE44-3DFAC469F3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Wavefront</a:t>
            </a:r>
            <a:r>
              <a:rPr lang="fr-CH" dirty="0"/>
              <a:t> </a:t>
            </a:r>
            <a:r>
              <a:rPr lang="fr-CH" dirty="0" err="1"/>
              <a:t>detection</a:t>
            </a:r>
            <a:r>
              <a:rPr lang="fr-CH" dirty="0"/>
              <a:t> </a:t>
            </a:r>
            <a:r>
              <a:rPr lang="fr-CH" dirty="0" err="1"/>
              <a:t>without</a:t>
            </a:r>
            <a:r>
              <a:rPr lang="fr-CH" dirty="0"/>
              <a:t> aberrations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390FE5-C5EF-5FB1-213D-1AC4C5FE0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FBACA9D-A6B8-A57D-4415-7426DDBBFB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4513" y="1439335"/>
            <a:ext cx="5887487" cy="421207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D1B131B-3454-4452-56B1-70762512FF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630" y="1702339"/>
            <a:ext cx="5509370" cy="3949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6949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5">
            <a:extLst>
              <a:ext uri="{FF2B5EF4-FFF2-40B4-BE49-F238E27FC236}">
                <a16:creationId xmlns:a16="http://schemas.microsoft.com/office/drawing/2014/main" id="{DF546A93-1412-1F23-7574-768B88DF25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1928" y="1259632"/>
            <a:ext cx="2647768" cy="134335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4BE873F-0E97-7830-475F-25D2375C06D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409628" y="1182966"/>
            <a:ext cx="2450343" cy="236699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B68C07F-C74B-9165-DF5E-779EC11199E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9420110" y="1180938"/>
            <a:ext cx="2407061" cy="237105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A1926AC-B9FF-929A-7172-D58E033487E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9504842" y="4060273"/>
            <a:ext cx="2279169" cy="22216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F999FBA-D26F-B31B-9F24-51B0F2441A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Misaligned projection lens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E57F14-FE53-DF2F-1F2F-D2A972568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/>
          </a:p>
        </p:txBody>
      </p:sp>
      <p:sp>
        <p:nvSpPr>
          <p:cNvPr id="17" name="TextovéPole 59">
            <a:extLst>
              <a:ext uri="{FF2B5EF4-FFF2-40B4-BE49-F238E27FC236}">
                <a16:creationId xmlns:a16="http://schemas.microsoft.com/office/drawing/2014/main" id="{1F2A677F-A2BC-E870-BF66-33B40E26A787}"/>
              </a:ext>
            </a:extLst>
          </p:cNvPr>
          <p:cNvSpPr txBox="1"/>
          <p:nvPr/>
        </p:nvSpPr>
        <p:spPr>
          <a:xfrm>
            <a:off x="6887731" y="875389"/>
            <a:ext cx="223287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Measured image</a:t>
            </a:r>
          </a:p>
        </p:txBody>
      </p:sp>
      <p:sp>
        <p:nvSpPr>
          <p:cNvPr id="18" name="TextovéPole 59">
            <a:extLst>
              <a:ext uri="{FF2B5EF4-FFF2-40B4-BE49-F238E27FC236}">
                <a16:creationId xmlns:a16="http://schemas.microsoft.com/office/drawing/2014/main" id="{042DC7FB-3AC4-FE78-3FE4-86089E89B6C4}"/>
              </a:ext>
            </a:extLst>
          </p:cNvPr>
          <p:cNvSpPr txBox="1"/>
          <p:nvPr/>
        </p:nvSpPr>
        <p:spPr>
          <a:xfrm>
            <a:off x="6245999" y="3758580"/>
            <a:ext cx="314443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Wavefront residual (CNN – Fit)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6660C66A-559E-0CF6-DE67-3B6373032BCA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6409627" y="4124097"/>
            <a:ext cx="2817183" cy="2093951"/>
          </a:xfrm>
          <a:prstGeom prst="rect">
            <a:avLst/>
          </a:prstGeom>
        </p:spPr>
      </p:pic>
      <p:sp>
        <p:nvSpPr>
          <p:cNvPr id="21" name="TextovéPole 59">
            <a:extLst>
              <a:ext uri="{FF2B5EF4-FFF2-40B4-BE49-F238E27FC236}">
                <a16:creationId xmlns:a16="http://schemas.microsoft.com/office/drawing/2014/main" id="{D5BDF440-8C73-D8BD-A3A7-90714476C638}"/>
              </a:ext>
            </a:extLst>
          </p:cNvPr>
          <p:cNvSpPr txBox="1"/>
          <p:nvPr/>
        </p:nvSpPr>
        <p:spPr>
          <a:xfrm>
            <a:off x="10468472" y="3766781"/>
            <a:ext cx="223287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Fitting</a:t>
            </a:r>
          </a:p>
        </p:txBody>
      </p:sp>
      <p:sp>
        <p:nvSpPr>
          <p:cNvPr id="22" name="TextovéPole 59">
            <a:extLst>
              <a:ext uri="{FF2B5EF4-FFF2-40B4-BE49-F238E27FC236}">
                <a16:creationId xmlns:a16="http://schemas.microsoft.com/office/drawing/2014/main" id="{59803638-B446-B3AE-0C2E-7D4C5AE4D7A1}"/>
              </a:ext>
            </a:extLst>
          </p:cNvPr>
          <p:cNvSpPr txBox="1"/>
          <p:nvPr/>
        </p:nvSpPr>
        <p:spPr>
          <a:xfrm>
            <a:off x="9913956" y="858787"/>
            <a:ext cx="223287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CNN estimation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953B9B9-0B8D-FD61-9569-4068F37A48B3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350217" y="2782076"/>
            <a:ext cx="5681793" cy="2999902"/>
          </a:xfrm>
          <a:prstGeom prst="rect">
            <a:avLst/>
          </a:prstGeom>
        </p:spPr>
      </p:pic>
      <p:sp>
        <p:nvSpPr>
          <p:cNvPr id="7" name="TextovéPole 59">
            <a:extLst>
              <a:ext uri="{FF2B5EF4-FFF2-40B4-BE49-F238E27FC236}">
                <a16:creationId xmlns:a16="http://schemas.microsoft.com/office/drawing/2014/main" id="{22B42F9D-D36A-B042-2E64-111C2254468F}"/>
              </a:ext>
            </a:extLst>
          </p:cNvPr>
          <p:cNvSpPr txBox="1"/>
          <p:nvPr/>
        </p:nvSpPr>
        <p:spPr>
          <a:xfrm>
            <a:off x="755240" y="2467929"/>
            <a:ext cx="223287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Zernike coefficients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C033C49-33F4-1086-CF5B-A53922094E79}"/>
              </a:ext>
            </a:extLst>
          </p:cNvPr>
          <p:cNvSpPr txBox="1"/>
          <p:nvPr/>
        </p:nvSpPr>
        <p:spPr>
          <a:xfrm>
            <a:off x="637504" y="1046322"/>
            <a:ext cx="54573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RMSe</a:t>
            </a:r>
            <a:r>
              <a:rPr lang="en-GB" dirty="0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 = 0.36𝜆 (AI – Fitting)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F2F2F"/>
                </a:solidFill>
                <a:latin typeface="Arial" panose="020B0604020202020204" pitchFamily="34" charset="0"/>
              </a:rPr>
              <a:t>Peak-to-Valley = 2.1</a:t>
            </a:r>
            <a:r>
              <a:rPr lang="en-GB" dirty="0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𝜆</a:t>
            </a:r>
            <a:endParaRPr lang="en-GB" dirty="0">
              <a:solidFill>
                <a:srgbClr val="2F2F2F"/>
              </a:solidFill>
            </a:endParaRPr>
          </a:p>
        </p:txBody>
      </p:sp>
      <p:sp>
        <p:nvSpPr>
          <p:cNvPr id="28" name="TextovéPole 59">
            <a:extLst>
              <a:ext uri="{FF2B5EF4-FFF2-40B4-BE49-F238E27FC236}">
                <a16:creationId xmlns:a16="http://schemas.microsoft.com/office/drawing/2014/main" id="{3369D4CD-7ABD-B60B-CC65-6AA585414118}"/>
              </a:ext>
            </a:extLst>
          </p:cNvPr>
          <p:cNvSpPr txBox="1"/>
          <p:nvPr/>
        </p:nvSpPr>
        <p:spPr>
          <a:xfrm>
            <a:off x="2852421" y="4801566"/>
            <a:ext cx="519507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dirty="0"/>
              <a:t>Defocus</a:t>
            </a:r>
          </a:p>
        </p:txBody>
      </p:sp>
      <p:sp>
        <p:nvSpPr>
          <p:cNvPr id="29" name="TextovéPole 59">
            <a:extLst>
              <a:ext uri="{FF2B5EF4-FFF2-40B4-BE49-F238E27FC236}">
                <a16:creationId xmlns:a16="http://schemas.microsoft.com/office/drawing/2014/main" id="{1F687755-FCED-1168-02F6-1A053F8C51D1}"/>
              </a:ext>
            </a:extLst>
          </p:cNvPr>
          <p:cNvSpPr txBox="1"/>
          <p:nvPr/>
        </p:nvSpPr>
        <p:spPr>
          <a:xfrm>
            <a:off x="5017829" y="5282764"/>
            <a:ext cx="596887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dirty="0"/>
              <a:t>Spherical</a:t>
            </a:r>
          </a:p>
        </p:txBody>
      </p:sp>
      <p:sp>
        <p:nvSpPr>
          <p:cNvPr id="30" name="TextovéPole 59">
            <a:extLst>
              <a:ext uri="{FF2B5EF4-FFF2-40B4-BE49-F238E27FC236}">
                <a16:creationId xmlns:a16="http://schemas.microsoft.com/office/drawing/2014/main" id="{B98B2DD6-4D96-80ED-227A-5AA88AC4594A}"/>
              </a:ext>
            </a:extLst>
          </p:cNvPr>
          <p:cNvSpPr txBox="1"/>
          <p:nvPr/>
        </p:nvSpPr>
        <p:spPr>
          <a:xfrm>
            <a:off x="3170802" y="3589303"/>
            <a:ext cx="79019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dirty="0"/>
              <a:t>Astigmatism</a:t>
            </a:r>
          </a:p>
        </p:txBody>
      </p:sp>
      <p:sp>
        <p:nvSpPr>
          <p:cNvPr id="31" name="TextovéPole 59">
            <a:extLst>
              <a:ext uri="{FF2B5EF4-FFF2-40B4-BE49-F238E27FC236}">
                <a16:creationId xmlns:a16="http://schemas.microsoft.com/office/drawing/2014/main" id="{457DCB86-278D-D444-8963-3CDDCF008698}"/>
              </a:ext>
            </a:extLst>
          </p:cNvPr>
          <p:cNvSpPr txBox="1"/>
          <p:nvPr/>
        </p:nvSpPr>
        <p:spPr>
          <a:xfrm>
            <a:off x="4205445" y="3600333"/>
            <a:ext cx="519507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dirty="0"/>
              <a:t>Coma</a:t>
            </a:r>
          </a:p>
        </p:txBody>
      </p:sp>
      <p:sp>
        <p:nvSpPr>
          <p:cNvPr id="32" name="TextovéPole 59">
            <a:extLst>
              <a:ext uri="{FF2B5EF4-FFF2-40B4-BE49-F238E27FC236}">
                <a16:creationId xmlns:a16="http://schemas.microsoft.com/office/drawing/2014/main" id="{1765E758-6EC2-0082-B15D-C9A95A0CF0E1}"/>
              </a:ext>
            </a:extLst>
          </p:cNvPr>
          <p:cNvSpPr txBox="1"/>
          <p:nvPr/>
        </p:nvSpPr>
        <p:spPr>
          <a:xfrm>
            <a:off x="5017829" y="3599151"/>
            <a:ext cx="519507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dirty="0"/>
              <a:t>Trefoil</a:t>
            </a:r>
          </a:p>
        </p:txBody>
      </p:sp>
      <p:cxnSp>
        <p:nvCxnSpPr>
          <p:cNvPr id="33" name="Přímá spojnice se šipkou 60">
            <a:extLst>
              <a:ext uri="{FF2B5EF4-FFF2-40B4-BE49-F238E27FC236}">
                <a16:creationId xmlns:a16="http://schemas.microsoft.com/office/drawing/2014/main" id="{481AEF39-0CF5-3963-523A-6DACFC4ED6C1}"/>
              </a:ext>
            </a:extLst>
          </p:cNvPr>
          <p:cNvCxnSpPr>
            <a:cxnSpLocks/>
          </p:cNvCxnSpPr>
          <p:nvPr/>
        </p:nvCxnSpPr>
        <p:spPr>
          <a:xfrm flipH="1">
            <a:off x="2852421" y="4970843"/>
            <a:ext cx="259753" cy="1403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Přímá spojnice se šipkou 60">
            <a:extLst>
              <a:ext uri="{FF2B5EF4-FFF2-40B4-BE49-F238E27FC236}">
                <a16:creationId xmlns:a16="http://schemas.microsoft.com/office/drawing/2014/main" id="{B2F03AA2-8F15-8C1B-5279-0D47EB84A1DA}"/>
              </a:ext>
            </a:extLst>
          </p:cNvPr>
          <p:cNvCxnSpPr>
            <a:cxnSpLocks/>
          </p:cNvCxnSpPr>
          <p:nvPr/>
        </p:nvCxnSpPr>
        <p:spPr>
          <a:xfrm flipH="1">
            <a:off x="3170802" y="3758580"/>
            <a:ext cx="347906" cy="3655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Přímá spojnice se šipkou 60">
            <a:extLst>
              <a:ext uri="{FF2B5EF4-FFF2-40B4-BE49-F238E27FC236}">
                <a16:creationId xmlns:a16="http://schemas.microsoft.com/office/drawing/2014/main" id="{57099232-5AC0-144A-FC30-16A08B57B359}"/>
              </a:ext>
            </a:extLst>
          </p:cNvPr>
          <p:cNvCxnSpPr>
            <a:cxnSpLocks/>
          </p:cNvCxnSpPr>
          <p:nvPr/>
        </p:nvCxnSpPr>
        <p:spPr>
          <a:xfrm>
            <a:off x="3518708" y="3769610"/>
            <a:ext cx="47192" cy="3916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Přímá spojnice se šipkou 60">
            <a:extLst>
              <a:ext uri="{FF2B5EF4-FFF2-40B4-BE49-F238E27FC236}">
                <a16:creationId xmlns:a16="http://schemas.microsoft.com/office/drawing/2014/main" id="{E9BB28B3-6262-D6F5-8E2B-209EAF2BF95A}"/>
              </a:ext>
            </a:extLst>
          </p:cNvPr>
          <p:cNvCxnSpPr>
            <a:cxnSpLocks/>
            <a:stCxn id="31" idx="2"/>
          </p:cNvCxnSpPr>
          <p:nvPr/>
        </p:nvCxnSpPr>
        <p:spPr>
          <a:xfrm flipH="1">
            <a:off x="3990067" y="3769610"/>
            <a:ext cx="475132" cy="5124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Přímá spojnice se šipkou 60">
            <a:extLst>
              <a:ext uri="{FF2B5EF4-FFF2-40B4-BE49-F238E27FC236}">
                <a16:creationId xmlns:a16="http://schemas.microsoft.com/office/drawing/2014/main" id="{FCCC3BB2-ECCD-DD47-568B-D090F98D8144}"/>
              </a:ext>
            </a:extLst>
          </p:cNvPr>
          <p:cNvCxnSpPr>
            <a:cxnSpLocks/>
            <a:stCxn id="31" idx="2"/>
          </p:cNvCxnSpPr>
          <p:nvPr/>
        </p:nvCxnSpPr>
        <p:spPr>
          <a:xfrm flipH="1">
            <a:off x="4381362" y="3769610"/>
            <a:ext cx="83837" cy="5124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Přímá spojnice se šipkou 60">
            <a:extLst>
              <a:ext uri="{FF2B5EF4-FFF2-40B4-BE49-F238E27FC236}">
                <a16:creationId xmlns:a16="http://schemas.microsoft.com/office/drawing/2014/main" id="{744F19CC-8C91-86CD-FBFD-1C2E24670E6B}"/>
              </a:ext>
            </a:extLst>
          </p:cNvPr>
          <p:cNvCxnSpPr>
            <a:cxnSpLocks/>
          </p:cNvCxnSpPr>
          <p:nvPr/>
        </p:nvCxnSpPr>
        <p:spPr>
          <a:xfrm flipH="1">
            <a:off x="4845465" y="3769610"/>
            <a:ext cx="432117" cy="4195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Přímá spojnice se šipkou 60">
            <a:extLst>
              <a:ext uri="{FF2B5EF4-FFF2-40B4-BE49-F238E27FC236}">
                <a16:creationId xmlns:a16="http://schemas.microsoft.com/office/drawing/2014/main" id="{61999B40-3CE6-DE62-DBE2-9C436150CC13}"/>
              </a:ext>
            </a:extLst>
          </p:cNvPr>
          <p:cNvCxnSpPr>
            <a:cxnSpLocks/>
            <a:stCxn id="32" idx="2"/>
          </p:cNvCxnSpPr>
          <p:nvPr/>
        </p:nvCxnSpPr>
        <p:spPr>
          <a:xfrm flipH="1">
            <a:off x="5261751" y="3768428"/>
            <a:ext cx="15832" cy="4872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Přímá spojnice se šipkou 60">
            <a:extLst>
              <a:ext uri="{FF2B5EF4-FFF2-40B4-BE49-F238E27FC236}">
                <a16:creationId xmlns:a16="http://schemas.microsoft.com/office/drawing/2014/main" id="{616B013B-F84C-4F45-A2C8-7B08349073C4}"/>
              </a:ext>
            </a:extLst>
          </p:cNvPr>
          <p:cNvCxnSpPr>
            <a:cxnSpLocks/>
          </p:cNvCxnSpPr>
          <p:nvPr/>
        </p:nvCxnSpPr>
        <p:spPr>
          <a:xfrm flipV="1">
            <a:off x="5267027" y="5111169"/>
            <a:ext cx="270309" cy="1410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07501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Picture 135">
            <a:extLst>
              <a:ext uri="{FF2B5EF4-FFF2-40B4-BE49-F238E27FC236}">
                <a16:creationId xmlns:a16="http://schemas.microsoft.com/office/drawing/2014/main" id="{68178060-9D36-29C0-AAF4-8B334C6A12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5308735" y="1752134"/>
            <a:ext cx="1418431" cy="409575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2F35CAE-B2F9-FEB8-00B0-A5ABED4B8F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 of the SLB wavefront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926F87-F198-AC54-4592-AF7BD3E47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F8325D7-62A3-0BF5-B65D-7B191805B546}"/>
              </a:ext>
            </a:extLst>
          </p:cNvPr>
          <p:cNvSpPr/>
          <p:nvPr/>
        </p:nvSpPr>
        <p:spPr>
          <a:xfrm>
            <a:off x="2413567" y="3698239"/>
            <a:ext cx="918546" cy="16776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Isosceles Triangle 5">
            <a:extLst>
              <a:ext uri="{FF2B5EF4-FFF2-40B4-BE49-F238E27FC236}">
                <a16:creationId xmlns:a16="http://schemas.microsoft.com/office/drawing/2014/main" id="{9B5C3374-FA96-190D-C2BD-DC9207EC680C}"/>
              </a:ext>
            </a:extLst>
          </p:cNvPr>
          <p:cNvSpPr/>
          <p:nvPr/>
        </p:nvSpPr>
        <p:spPr>
          <a:xfrm rot="16200000">
            <a:off x="3347524" y="3400687"/>
            <a:ext cx="986735" cy="794869"/>
          </a:xfrm>
          <a:prstGeom prst="triangle">
            <a:avLst>
              <a:gd name="adj" fmla="val 51959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ál 11">
            <a:extLst>
              <a:ext uri="{FF2B5EF4-FFF2-40B4-BE49-F238E27FC236}">
                <a16:creationId xmlns:a16="http://schemas.microsoft.com/office/drawing/2014/main" id="{52A84E5F-B828-0137-2064-4764C3DEBFA1}"/>
              </a:ext>
            </a:extLst>
          </p:cNvPr>
          <p:cNvSpPr/>
          <p:nvPr/>
        </p:nvSpPr>
        <p:spPr>
          <a:xfrm>
            <a:off x="3295562" y="3583126"/>
            <a:ext cx="395070" cy="399019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" name="Přímá spojnice 35">
            <a:extLst>
              <a:ext uri="{FF2B5EF4-FFF2-40B4-BE49-F238E27FC236}">
                <a16:creationId xmlns:a16="http://schemas.microsoft.com/office/drawing/2014/main" id="{156D0E76-9944-DD6B-0C64-3C55B4FEC6C3}"/>
              </a:ext>
            </a:extLst>
          </p:cNvPr>
          <p:cNvCxnSpPr>
            <a:cxnSpLocks/>
          </p:cNvCxnSpPr>
          <p:nvPr/>
        </p:nvCxnSpPr>
        <p:spPr>
          <a:xfrm>
            <a:off x="2527523" y="3695757"/>
            <a:ext cx="0" cy="17025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římá spojnice 35">
            <a:extLst>
              <a:ext uri="{FF2B5EF4-FFF2-40B4-BE49-F238E27FC236}">
                <a16:creationId xmlns:a16="http://schemas.microsoft.com/office/drawing/2014/main" id="{322529F8-369E-4F70-FED9-2885C05A0BC4}"/>
              </a:ext>
            </a:extLst>
          </p:cNvPr>
          <p:cNvCxnSpPr>
            <a:cxnSpLocks/>
          </p:cNvCxnSpPr>
          <p:nvPr/>
        </p:nvCxnSpPr>
        <p:spPr>
          <a:xfrm>
            <a:off x="2679923" y="3698239"/>
            <a:ext cx="0" cy="17025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římá spojnice 35">
            <a:extLst>
              <a:ext uri="{FF2B5EF4-FFF2-40B4-BE49-F238E27FC236}">
                <a16:creationId xmlns:a16="http://schemas.microsoft.com/office/drawing/2014/main" id="{A5DE2883-9992-F441-3FC1-B4361989F4E3}"/>
              </a:ext>
            </a:extLst>
          </p:cNvPr>
          <p:cNvCxnSpPr>
            <a:cxnSpLocks/>
          </p:cNvCxnSpPr>
          <p:nvPr/>
        </p:nvCxnSpPr>
        <p:spPr>
          <a:xfrm>
            <a:off x="2832323" y="3695757"/>
            <a:ext cx="0" cy="17025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nice 35">
            <a:extLst>
              <a:ext uri="{FF2B5EF4-FFF2-40B4-BE49-F238E27FC236}">
                <a16:creationId xmlns:a16="http://schemas.microsoft.com/office/drawing/2014/main" id="{799145F2-1D31-F407-BDB1-4E8413069C2D}"/>
              </a:ext>
            </a:extLst>
          </p:cNvPr>
          <p:cNvCxnSpPr>
            <a:cxnSpLocks/>
          </p:cNvCxnSpPr>
          <p:nvPr/>
        </p:nvCxnSpPr>
        <p:spPr>
          <a:xfrm>
            <a:off x="2984723" y="3698239"/>
            <a:ext cx="0" cy="17025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nice 35">
            <a:extLst>
              <a:ext uri="{FF2B5EF4-FFF2-40B4-BE49-F238E27FC236}">
                <a16:creationId xmlns:a16="http://schemas.microsoft.com/office/drawing/2014/main" id="{E896385A-1B27-60A5-AE35-A6E4C6D5F32E}"/>
              </a:ext>
            </a:extLst>
          </p:cNvPr>
          <p:cNvCxnSpPr>
            <a:cxnSpLocks/>
          </p:cNvCxnSpPr>
          <p:nvPr/>
        </p:nvCxnSpPr>
        <p:spPr>
          <a:xfrm>
            <a:off x="3129918" y="3698239"/>
            <a:ext cx="0" cy="17025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lowchart: Delay 19">
            <a:extLst>
              <a:ext uri="{FF2B5EF4-FFF2-40B4-BE49-F238E27FC236}">
                <a16:creationId xmlns:a16="http://schemas.microsoft.com/office/drawing/2014/main" id="{53A8E68C-AD27-ACE4-23AE-E73F1071846B}"/>
              </a:ext>
            </a:extLst>
          </p:cNvPr>
          <p:cNvSpPr/>
          <p:nvPr/>
        </p:nvSpPr>
        <p:spPr>
          <a:xfrm>
            <a:off x="4223345" y="3268809"/>
            <a:ext cx="148312" cy="1232421"/>
          </a:xfrm>
          <a:prstGeom prst="flowChartDelay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6D20D88-3ECD-3A4F-A518-888A64A65A0C}"/>
              </a:ext>
            </a:extLst>
          </p:cNvPr>
          <p:cNvCxnSpPr>
            <a:cxnSpLocks/>
          </p:cNvCxnSpPr>
          <p:nvPr/>
        </p:nvCxnSpPr>
        <p:spPr>
          <a:xfrm flipH="1">
            <a:off x="2372168" y="3777329"/>
            <a:ext cx="2930277" cy="13551"/>
          </a:xfrm>
          <a:prstGeom prst="line">
            <a:avLst/>
          </a:prstGeom>
          <a:ln w="2857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7A135134-A0E5-F130-9D84-A63C41E3D4A6}"/>
              </a:ext>
            </a:extLst>
          </p:cNvPr>
          <p:cNvSpPr/>
          <p:nvPr/>
        </p:nvSpPr>
        <p:spPr>
          <a:xfrm>
            <a:off x="2419496" y="5492633"/>
            <a:ext cx="918546" cy="16776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Isosceles Triangle 38">
            <a:extLst>
              <a:ext uri="{FF2B5EF4-FFF2-40B4-BE49-F238E27FC236}">
                <a16:creationId xmlns:a16="http://schemas.microsoft.com/office/drawing/2014/main" id="{34824BC5-1450-DCAA-BE94-947C0C7826B7}"/>
              </a:ext>
            </a:extLst>
          </p:cNvPr>
          <p:cNvSpPr/>
          <p:nvPr/>
        </p:nvSpPr>
        <p:spPr>
          <a:xfrm rot="16200000">
            <a:off x="3289210" y="5130497"/>
            <a:ext cx="1209031" cy="918546"/>
          </a:xfrm>
          <a:prstGeom prst="triangle">
            <a:avLst>
              <a:gd name="adj" fmla="val 51959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Ovál 11">
            <a:extLst>
              <a:ext uri="{FF2B5EF4-FFF2-40B4-BE49-F238E27FC236}">
                <a16:creationId xmlns:a16="http://schemas.microsoft.com/office/drawing/2014/main" id="{9DBBEBBA-C5ED-3869-C846-5E306BA98223}"/>
              </a:ext>
            </a:extLst>
          </p:cNvPr>
          <p:cNvSpPr/>
          <p:nvPr/>
        </p:nvSpPr>
        <p:spPr>
          <a:xfrm>
            <a:off x="3301491" y="5377520"/>
            <a:ext cx="395070" cy="399019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3" name="Přímá spojnice 35">
            <a:extLst>
              <a:ext uri="{FF2B5EF4-FFF2-40B4-BE49-F238E27FC236}">
                <a16:creationId xmlns:a16="http://schemas.microsoft.com/office/drawing/2014/main" id="{258C6739-F268-DD70-5B91-7F76B3AFD619}"/>
              </a:ext>
            </a:extLst>
          </p:cNvPr>
          <p:cNvCxnSpPr>
            <a:cxnSpLocks/>
          </p:cNvCxnSpPr>
          <p:nvPr/>
        </p:nvCxnSpPr>
        <p:spPr>
          <a:xfrm>
            <a:off x="2533452" y="5490151"/>
            <a:ext cx="0" cy="17025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Přímá spojnice 35">
            <a:extLst>
              <a:ext uri="{FF2B5EF4-FFF2-40B4-BE49-F238E27FC236}">
                <a16:creationId xmlns:a16="http://schemas.microsoft.com/office/drawing/2014/main" id="{8F1B1531-0608-D903-5933-3219DE4D2EFD}"/>
              </a:ext>
            </a:extLst>
          </p:cNvPr>
          <p:cNvCxnSpPr>
            <a:cxnSpLocks/>
          </p:cNvCxnSpPr>
          <p:nvPr/>
        </p:nvCxnSpPr>
        <p:spPr>
          <a:xfrm>
            <a:off x="2685852" y="5492633"/>
            <a:ext cx="0" cy="17025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Přímá spojnice 35">
            <a:extLst>
              <a:ext uri="{FF2B5EF4-FFF2-40B4-BE49-F238E27FC236}">
                <a16:creationId xmlns:a16="http://schemas.microsoft.com/office/drawing/2014/main" id="{A5AD1FA9-F978-E7D9-2D82-4C6E5C474357}"/>
              </a:ext>
            </a:extLst>
          </p:cNvPr>
          <p:cNvCxnSpPr>
            <a:cxnSpLocks/>
          </p:cNvCxnSpPr>
          <p:nvPr/>
        </p:nvCxnSpPr>
        <p:spPr>
          <a:xfrm>
            <a:off x="2838252" y="5490151"/>
            <a:ext cx="0" cy="17025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Přímá spojnice 35">
            <a:extLst>
              <a:ext uri="{FF2B5EF4-FFF2-40B4-BE49-F238E27FC236}">
                <a16:creationId xmlns:a16="http://schemas.microsoft.com/office/drawing/2014/main" id="{75860E9C-1C11-DCF8-9E58-F53B50909AC6}"/>
              </a:ext>
            </a:extLst>
          </p:cNvPr>
          <p:cNvCxnSpPr>
            <a:cxnSpLocks/>
          </p:cNvCxnSpPr>
          <p:nvPr/>
        </p:nvCxnSpPr>
        <p:spPr>
          <a:xfrm>
            <a:off x="2990652" y="5492633"/>
            <a:ext cx="0" cy="17025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Přímá spojnice 35">
            <a:extLst>
              <a:ext uri="{FF2B5EF4-FFF2-40B4-BE49-F238E27FC236}">
                <a16:creationId xmlns:a16="http://schemas.microsoft.com/office/drawing/2014/main" id="{36BF3A42-8D82-CF4A-17BC-0741C7EFD8A4}"/>
              </a:ext>
            </a:extLst>
          </p:cNvPr>
          <p:cNvCxnSpPr>
            <a:cxnSpLocks/>
          </p:cNvCxnSpPr>
          <p:nvPr/>
        </p:nvCxnSpPr>
        <p:spPr>
          <a:xfrm>
            <a:off x="3135847" y="5492633"/>
            <a:ext cx="0" cy="17025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Flowchart: Delay 51">
            <a:extLst>
              <a:ext uri="{FF2B5EF4-FFF2-40B4-BE49-F238E27FC236}">
                <a16:creationId xmlns:a16="http://schemas.microsoft.com/office/drawing/2014/main" id="{4AF4E3FF-06B1-B2D0-06AB-533D238F8216}"/>
              </a:ext>
            </a:extLst>
          </p:cNvPr>
          <p:cNvSpPr/>
          <p:nvPr/>
        </p:nvSpPr>
        <p:spPr>
          <a:xfrm rot="21368205">
            <a:off x="4316259" y="4970946"/>
            <a:ext cx="148312" cy="1232421"/>
          </a:xfrm>
          <a:prstGeom prst="flowChartDelay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4BD6CA5F-D12F-AD68-F7AF-C9281E39F8E3}"/>
              </a:ext>
            </a:extLst>
          </p:cNvPr>
          <p:cNvCxnSpPr>
            <a:cxnSpLocks/>
          </p:cNvCxnSpPr>
          <p:nvPr/>
        </p:nvCxnSpPr>
        <p:spPr>
          <a:xfrm flipH="1">
            <a:off x="2378096" y="5573606"/>
            <a:ext cx="2930277" cy="13551"/>
          </a:xfrm>
          <a:prstGeom prst="line">
            <a:avLst/>
          </a:prstGeom>
          <a:ln w="2857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4C892ED2-D439-E69D-160F-0D3CC678A395}"/>
              </a:ext>
            </a:extLst>
          </p:cNvPr>
          <p:cNvCxnSpPr>
            <a:cxnSpLocks/>
          </p:cNvCxnSpPr>
          <p:nvPr/>
        </p:nvCxnSpPr>
        <p:spPr>
          <a:xfrm flipH="1" flipV="1">
            <a:off x="3570614" y="3867248"/>
            <a:ext cx="1723864" cy="2482"/>
          </a:xfrm>
          <a:prstGeom prst="line">
            <a:avLst/>
          </a:prstGeom>
          <a:ln w="28575" cap="flat" cmpd="sng" algn="ctr">
            <a:solidFill>
              <a:schemeClr val="tx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2CAF3578-FFBE-D25E-5492-66C9A367341E}"/>
              </a:ext>
            </a:extLst>
          </p:cNvPr>
          <p:cNvCxnSpPr>
            <a:cxnSpLocks/>
          </p:cNvCxnSpPr>
          <p:nvPr/>
        </p:nvCxnSpPr>
        <p:spPr>
          <a:xfrm flipH="1">
            <a:off x="3619210" y="5492633"/>
            <a:ext cx="1730563" cy="137444"/>
          </a:xfrm>
          <a:prstGeom prst="line">
            <a:avLst/>
          </a:prstGeom>
          <a:ln w="28575" cap="flat" cmpd="sng" algn="ctr">
            <a:solidFill>
              <a:schemeClr val="tx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9" name="TextovéPole 59">
            <a:extLst>
              <a:ext uri="{FF2B5EF4-FFF2-40B4-BE49-F238E27FC236}">
                <a16:creationId xmlns:a16="http://schemas.microsoft.com/office/drawing/2014/main" id="{130A9343-2053-CAC9-14FB-DC30384165AE}"/>
              </a:ext>
            </a:extLst>
          </p:cNvPr>
          <p:cNvSpPr txBox="1"/>
          <p:nvPr/>
        </p:nvSpPr>
        <p:spPr>
          <a:xfrm>
            <a:off x="3577767" y="4569862"/>
            <a:ext cx="223539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Projection lens axis</a:t>
            </a:r>
          </a:p>
        </p:txBody>
      </p:sp>
      <p:sp>
        <p:nvSpPr>
          <p:cNvPr id="70" name="TextovéPole 59">
            <a:extLst>
              <a:ext uri="{FF2B5EF4-FFF2-40B4-BE49-F238E27FC236}">
                <a16:creationId xmlns:a16="http://schemas.microsoft.com/office/drawing/2014/main" id="{BFD68158-CA97-D71F-2075-708EE0ED5F1A}"/>
              </a:ext>
            </a:extLst>
          </p:cNvPr>
          <p:cNvSpPr txBox="1"/>
          <p:nvPr/>
        </p:nvSpPr>
        <p:spPr>
          <a:xfrm>
            <a:off x="5784025" y="4407180"/>
            <a:ext cx="153734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Reference axis</a:t>
            </a:r>
          </a:p>
        </p:txBody>
      </p:sp>
      <p:cxnSp>
        <p:nvCxnSpPr>
          <p:cNvPr id="72" name="Přímá spojnice se šipkou 60">
            <a:extLst>
              <a:ext uri="{FF2B5EF4-FFF2-40B4-BE49-F238E27FC236}">
                <a16:creationId xmlns:a16="http://schemas.microsoft.com/office/drawing/2014/main" id="{6EFF6C99-DA5E-461A-26D4-7BC094F2C915}"/>
              </a:ext>
            </a:extLst>
          </p:cNvPr>
          <p:cNvCxnSpPr>
            <a:cxnSpLocks/>
            <a:stCxn id="69" idx="2"/>
          </p:cNvCxnSpPr>
          <p:nvPr/>
        </p:nvCxnSpPr>
        <p:spPr>
          <a:xfrm>
            <a:off x="4695465" y="4846861"/>
            <a:ext cx="388804" cy="5621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Přímá spojnice se šipkou 60">
            <a:extLst>
              <a:ext uri="{FF2B5EF4-FFF2-40B4-BE49-F238E27FC236}">
                <a16:creationId xmlns:a16="http://schemas.microsoft.com/office/drawing/2014/main" id="{39BDD43F-DFBB-11F7-1BE0-9AE5DF008D10}"/>
              </a:ext>
            </a:extLst>
          </p:cNvPr>
          <p:cNvCxnSpPr>
            <a:cxnSpLocks/>
            <a:stCxn id="69" idx="0"/>
          </p:cNvCxnSpPr>
          <p:nvPr/>
        </p:nvCxnSpPr>
        <p:spPr>
          <a:xfrm flipV="1">
            <a:off x="4695465" y="3944612"/>
            <a:ext cx="343714" cy="6252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Přímá spojnice se šipkou 60">
            <a:extLst>
              <a:ext uri="{FF2B5EF4-FFF2-40B4-BE49-F238E27FC236}">
                <a16:creationId xmlns:a16="http://schemas.microsoft.com/office/drawing/2014/main" id="{30BA6BDA-11F5-CB25-A297-D375D92F259B}"/>
              </a:ext>
            </a:extLst>
          </p:cNvPr>
          <p:cNvCxnSpPr>
            <a:cxnSpLocks/>
            <a:stCxn id="70" idx="0"/>
          </p:cNvCxnSpPr>
          <p:nvPr/>
        </p:nvCxnSpPr>
        <p:spPr>
          <a:xfrm flipH="1" flipV="1">
            <a:off x="5337973" y="3771325"/>
            <a:ext cx="1214726" cy="6358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Přímá spojnice se šipkou 60">
            <a:extLst>
              <a:ext uri="{FF2B5EF4-FFF2-40B4-BE49-F238E27FC236}">
                <a16:creationId xmlns:a16="http://schemas.microsoft.com/office/drawing/2014/main" id="{6F009D4C-13F4-A3C8-07E2-F9BECCF8F4D5}"/>
              </a:ext>
            </a:extLst>
          </p:cNvPr>
          <p:cNvCxnSpPr>
            <a:cxnSpLocks/>
            <a:stCxn id="70" idx="2"/>
          </p:cNvCxnSpPr>
          <p:nvPr/>
        </p:nvCxnSpPr>
        <p:spPr>
          <a:xfrm flipH="1">
            <a:off x="5367433" y="4684179"/>
            <a:ext cx="1185266" cy="9029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9" name="Picture 108" descr="A black square with white circles&#10;&#10;Description automatically generated">
            <a:extLst>
              <a:ext uri="{FF2B5EF4-FFF2-40B4-BE49-F238E27FC236}">
                <a16:creationId xmlns:a16="http://schemas.microsoft.com/office/drawing/2014/main" id="{099C182A-273A-0E46-6F1E-F8C2E24CEF0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968" t="1678" b="10009"/>
          <a:stretch/>
        </p:blipFill>
        <p:spPr>
          <a:xfrm>
            <a:off x="8211840" y="3580244"/>
            <a:ext cx="1911138" cy="1947774"/>
          </a:xfrm>
          <a:prstGeom prst="rect">
            <a:avLst/>
          </a:prstGeom>
        </p:spPr>
      </p:pic>
      <p:pic>
        <p:nvPicPr>
          <p:cNvPr id="111" name="Picture 110" descr="A black square with white circles&#10;&#10;Description automatically generated">
            <a:extLst>
              <a:ext uri="{FF2B5EF4-FFF2-40B4-BE49-F238E27FC236}">
                <a16:creationId xmlns:a16="http://schemas.microsoft.com/office/drawing/2014/main" id="{0F54D42A-490F-F8E9-EC55-CE8D9C5AAB5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692" t="1868" b="10941"/>
          <a:stretch/>
        </p:blipFill>
        <p:spPr>
          <a:xfrm>
            <a:off x="8211840" y="1115871"/>
            <a:ext cx="1937449" cy="1947774"/>
          </a:xfrm>
          <a:prstGeom prst="rect">
            <a:avLst/>
          </a:prstGeom>
        </p:spPr>
      </p:pic>
      <p:sp>
        <p:nvSpPr>
          <p:cNvPr id="112" name="TextovéPole 59">
            <a:extLst>
              <a:ext uri="{FF2B5EF4-FFF2-40B4-BE49-F238E27FC236}">
                <a16:creationId xmlns:a16="http://schemas.microsoft.com/office/drawing/2014/main" id="{14463202-7F19-85A7-1012-70A76C179A41}"/>
              </a:ext>
            </a:extLst>
          </p:cNvPr>
          <p:cNvSpPr txBox="1"/>
          <p:nvPr/>
        </p:nvSpPr>
        <p:spPr>
          <a:xfrm>
            <a:off x="8389286" y="5596740"/>
            <a:ext cx="153734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cs-CZ" dirty="0"/>
              <a:t>Aberrated SLB</a:t>
            </a:r>
            <a:endParaRPr lang="en-US" dirty="0"/>
          </a:p>
        </p:txBody>
      </p:sp>
      <p:sp>
        <p:nvSpPr>
          <p:cNvPr id="113" name="TextovéPole 59">
            <a:extLst>
              <a:ext uri="{FF2B5EF4-FFF2-40B4-BE49-F238E27FC236}">
                <a16:creationId xmlns:a16="http://schemas.microsoft.com/office/drawing/2014/main" id="{4ABFE91B-3D0F-82C6-EDFA-CF016AA13E8A}"/>
              </a:ext>
            </a:extLst>
          </p:cNvPr>
          <p:cNvSpPr txBox="1"/>
          <p:nvPr/>
        </p:nvSpPr>
        <p:spPr>
          <a:xfrm>
            <a:off x="8211840" y="3153120"/>
            <a:ext cx="206108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cs-CZ" dirty="0"/>
              <a:t>Non-aberrated SLB</a:t>
            </a:r>
            <a:endParaRPr lang="en-US" dirty="0"/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CA08055A-9276-3829-80F8-5C3D669FBCEC}"/>
              </a:ext>
            </a:extLst>
          </p:cNvPr>
          <p:cNvSpPr/>
          <p:nvPr/>
        </p:nvSpPr>
        <p:spPr>
          <a:xfrm>
            <a:off x="2332827" y="1899241"/>
            <a:ext cx="918546" cy="16776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" name="Isosceles Triangle 119">
            <a:extLst>
              <a:ext uri="{FF2B5EF4-FFF2-40B4-BE49-F238E27FC236}">
                <a16:creationId xmlns:a16="http://schemas.microsoft.com/office/drawing/2014/main" id="{93CAED29-4FDB-F349-6FFE-3417589C5D67}"/>
              </a:ext>
            </a:extLst>
          </p:cNvPr>
          <p:cNvSpPr/>
          <p:nvPr/>
        </p:nvSpPr>
        <p:spPr>
          <a:xfrm rot="16200000">
            <a:off x="3182469" y="1557178"/>
            <a:ext cx="1209031" cy="878401"/>
          </a:xfrm>
          <a:prstGeom prst="triangle">
            <a:avLst>
              <a:gd name="adj" fmla="val 51959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" name="Ovál 11">
            <a:extLst>
              <a:ext uri="{FF2B5EF4-FFF2-40B4-BE49-F238E27FC236}">
                <a16:creationId xmlns:a16="http://schemas.microsoft.com/office/drawing/2014/main" id="{95268D9A-5C4A-D17B-4C9D-5CB0541E4593}"/>
              </a:ext>
            </a:extLst>
          </p:cNvPr>
          <p:cNvSpPr/>
          <p:nvPr/>
        </p:nvSpPr>
        <p:spPr>
          <a:xfrm>
            <a:off x="3214822" y="1784128"/>
            <a:ext cx="395070" cy="399019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24" name="Přímá spojnice 35">
            <a:extLst>
              <a:ext uri="{FF2B5EF4-FFF2-40B4-BE49-F238E27FC236}">
                <a16:creationId xmlns:a16="http://schemas.microsoft.com/office/drawing/2014/main" id="{02E50617-665D-58D2-9892-893D8589AE16}"/>
              </a:ext>
            </a:extLst>
          </p:cNvPr>
          <p:cNvCxnSpPr>
            <a:cxnSpLocks/>
          </p:cNvCxnSpPr>
          <p:nvPr/>
        </p:nvCxnSpPr>
        <p:spPr>
          <a:xfrm>
            <a:off x="2446783" y="1896759"/>
            <a:ext cx="0" cy="17025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Přímá spojnice 35">
            <a:extLst>
              <a:ext uri="{FF2B5EF4-FFF2-40B4-BE49-F238E27FC236}">
                <a16:creationId xmlns:a16="http://schemas.microsoft.com/office/drawing/2014/main" id="{4554DD21-0549-B59D-4F7E-D61D3BBF4FD3}"/>
              </a:ext>
            </a:extLst>
          </p:cNvPr>
          <p:cNvCxnSpPr>
            <a:cxnSpLocks/>
          </p:cNvCxnSpPr>
          <p:nvPr/>
        </p:nvCxnSpPr>
        <p:spPr>
          <a:xfrm>
            <a:off x="2599183" y="1899241"/>
            <a:ext cx="0" cy="17025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Přímá spojnice 35">
            <a:extLst>
              <a:ext uri="{FF2B5EF4-FFF2-40B4-BE49-F238E27FC236}">
                <a16:creationId xmlns:a16="http://schemas.microsoft.com/office/drawing/2014/main" id="{C2405770-F713-10DF-A286-5A13A4EACEDF}"/>
              </a:ext>
            </a:extLst>
          </p:cNvPr>
          <p:cNvCxnSpPr>
            <a:cxnSpLocks/>
          </p:cNvCxnSpPr>
          <p:nvPr/>
        </p:nvCxnSpPr>
        <p:spPr>
          <a:xfrm>
            <a:off x="2751583" y="1896759"/>
            <a:ext cx="0" cy="17025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Přímá spojnice 35">
            <a:extLst>
              <a:ext uri="{FF2B5EF4-FFF2-40B4-BE49-F238E27FC236}">
                <a16:creationId xmlns:a16="http://schemas.microsoft.com/office/drawing/2014/main" id="{B69968C9-8532-E20F-5C38-DC231179A5F2}"/>
              </a:ext>
            </a:extLst>
          </p:cNvPr>
          <p:cNvCxnSpPr>
            <a:cxnSpLocks/>
          </p:cNvCxnSpPr>
          <p:nvPr/>
        </p:nvCxnSpPr>
        <p:spPr>
          <a:xfrm>
            <a:off x="2903983" y="1899241"/>
            <a:ext cx="0" cy="17025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Přímá spojnice 35">
            <a:extLst>
              <a:ext uri="{FF2B5EF4-FFF2-40B4-BE49-F238E27FC236}">
                <a16:creationId xmlns:a16="http://schemas.microsoft.com/office/drawing/2014/main" id="{0A7AEA4F-CB9D-1B5C-98F6-4DE2686B8229}"/>
              </a:ext>
            </a:extLst>
          </p:cNvPr>
          <p:cNvCxnSpPr>
            <a:cxnSpLocks/>
          </p:cNvCxnSpPr>
          <p:nvPr/>
        </p:nvCxnSpPr>
        <p:spPr>
          <a:xfrm>
            <a:off x="3049178" y="1899241"/>
            <a:ext cx="0" cy="17025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Flowchart: Delay 133">
            <a:extLst>
              <a:ext uri="{FF2B5EF4-FFF2-40B4-BE49-F238E27FC236}">
                <a16:creationId xmlns:a16="http://schemas.microsoft.com/office/drawing/2014/main" id="{5F12BF02-6ABB-E78A-3C35-4C5B4A494CD6}"/>
              </a:ext>
            </a:extLst>
          </p:cNvPr>
          <p:cNvSpPr/>
          <p:nvPr/>
        </p:nvSpPr>
        <p:spPr>
          <a:xfrm>
            <a:off x="4222472" y="1376112"/>
            <a:ext cx="148312" cy="1232421"/>
          </a:xfrm>
          <a:prstGeom prst="flowChartDelay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3A09F4E8-DBA0-0A70-BCD8-37BB7DF4BCC1}"/>
              </a:ext>
            </a:extLst>
          </p:cNvPr>
          <p:cNvCxnSpPr>
            <a:cxnSpLocks/>
          </p:cNvCxnSpPr>
          <p:nvPr/>
        </p:nvCxnSpPr>
        <p:spPr>
          <a:xfrm>
            <a:off x="4384486" y="1093878"/>
            <a:ext cx="9157" cy="1918894"/>
          </a:xfrm>
          <a:prstGeom prst="line">
            <a:avLst/>
          </a:prstGeom>
          <a:ln w="28575" cap="flat" cmpd="sng" algn="ctr">
            <a:solidFill>
              <a:schemeClr val="tx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48" name="TextovéPole 59">
            <a:extLst>
              <a:ext uri="{FF2B5EF4-FFF2-40B4-BE49-F238E27FC236}">
                <a16:creationId xmlns:a16="http://schemas.microsoft.com/office/drawing/2014/main" id="{B7C06AC6-7BB6-4973-1C99-4BF74F6B21D0}"/>
              </a:ext>
            </a:extLst>
          </p:cNvPr>
          <p:cNvSpPr txBox="1"/>
          <p:nvPr/>
        </p:nvSpPr>
        <p:spPr>
          <a:xfrm>
            <a:off x="6263604" y="1039998"/>
            <a:ext cx="109523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cs-CZ" dirty="0"/>
              <a:t>Wavefront</a:t>
            </a:r>
            <a:endParaRPr lang="en-US" dirty="0"/>
          </a:p>
        </p:txBody>
      </p:sp>
      <p:cxnSp>
        <p:nvCxnSpPr>
          <p:cNvPr id="149" name="Přímá spojnice se šipkou 60">
            <a:extLst>
              <a:ext uri="{FF2B5EF4-FFF2-40B4-BE49-F238E27FC236}">
                <a16:creationId xmlns:a16="http://schemas.microsoft.com/office/drawing/2014/main" id="{7C9736CF-F974-7CB1-5DA6-E12D16F88BF3}"/>
              </a:ext>
            </a:extLst>
          </p:cNvPr>
          <p:cNvCxnSpPr>
            <a:cxnSpLocks/>
            <a:stCxn id="165" idx="3"/>
          </p:cNvCxnSpPr>
          <p:nvPr/>
        </p:nvCxnSpPr>
        <p:spPr>
          <a:xfrm flipV="1">
            <a:off x="3724298" y="2712811"/>
            <a:ext cx="669345" cy="1351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Arrow Connector 161">
            <a:extLst>
              <a:ext uri="{FF2B5EF4-FFF2-40B4-BE49-F238E27FC236}">
                <a16:creationId xmlns:a16="http://schemas.microsoft.com/office/drawing/2014/main" id="{1B50672B-0D04-8621-0BD7-EC98E17AF042}"/>
              </a:ext>
            </a:extLst>
          </p:cNvPr>
          <p:cNvCxnSpPr>
            <a:cxnSpLocks/>
          </p:cNvCxnSpPr>
          <p:nvPr/>
        </p:nvCxnSpPr>
        <p:spPr>
          <a:xfrm>
            <a:off x="5813163" y="1551963"/>
            <a:ext cx="0" cy="897622"/>
          </a:xfrm>
          <a:prstGeom prst="straightConnector1">
            <a:avLst/>
          </a:prstGeom>
          <a:ln w="28575">
            <a:solidFill>
              <a:srgbClr val="FFC000"/>
            </a:solidFill>
            <a:headEnd type="triangle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64" name="Straight Connector 163">
            <a:extLst>
              <a:ext uri="{FF2B5EF4-FFF2-40B4-BE49-F238E27FC236}">
                <a16:creationId xmlns:a16="http://schemas.microsoft.com/office/drawing/2014/main" id="{973BB5F3-78A9-81D2-BBDB-A003911BAA62}"/>
              </a:ext>
            </a:extLst>
          </p:cNvPr>
          <p:cNvCxnSpPr>
            <a:cxnSpLocks/>
          </p:cNvCxnSpPr>
          <p:nvPr/>
        </p:nvCxnSpPr>
        <p:spPr>
          <a:xfrm flipH="1">
            <a:off x="2287607" y="1981382"/>
            <a:ext cx="2930277" cy="0"/>
          </a:xfrm>
          <a:prstGeom prst="line">
            <a:avLst/>
          </a:prstGeom>
          <a:ln w="2857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5" name="TextovéPole 59">
            <a:extLst>
              <a:ext uri="{FF2B5EF4-FFF2-40B4-BE49-F238E27FC236}">
                <a16:creationId xmlns:a16="http://schemas.microsoft.com/office/drawing/2014/main" id="{C6BCE75A-B884-87F8-6F73-72691DF31D08}"/>
              </a:ext>
            </a:extLst>
          </p:cNvPr>
          <p:cNvSpPr txBox="1"/>
          <p:nvPr/>
        </p:nvSpPr>
        <p:spPr>
          <a:xfrm>
            <a:off x="587232" y="2709496"/>
            <a:ext cx="313706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cs-CZ" dirty="0"/>
              <a:t>Wavefront measurement plane</a:t>
            </a:r>
            <a:endParaRPr lang="en-US" dirty="0"/>
          </a:p>
        </p:txBody>
      </p:sp>
      <p:cxnSp>
        <p:nvCxnSpPr>
          <p:cNvPr id="166" name="Přímá spojnice se šipkou 60">
            <a:extLst>
              <a:ext uri="{FF2B5EF4-FFF2-40B4-BE49-F238E27FC236}">
                <a16:creationId xmlns:a16="http://schemas.microsoft.com/office/drawing/2014/main" id="{7E03676C-CB81-3575-67ED-63C8F8039423}"/>
              </a:ext>
            </a:extLst>
          </p:cNvPr>
          <p:cNvCxnSpPr>
            <a:cxnSpLocks/>
            <a:stCxn id="148" idx="2"/>
          </p:cNvCxnSpPr>
          <p:nvPr/>
        </p:nvCxnSpPr>
        <p:spPr>
          <a:xfrm flipH="1">
            <a:off x="6074402" y="1316997"/>
            <a:ext cx="736819" cy="3870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TextovéPole 59">
            <a:extLst>
              <a:ext uri="{FF2B5EF4-FFF2-40B4-BE49-F238E27FC236}">
                <a16:creationId xmlns:a16="http://schemas.microsoft.com/office/drawing/2014/main" id="{8DB7D976-6996-C239-0F18-EC085DC1FAC7}"/>
              </a:ext>
            </a:extLst>
          </p:cNvPr>
          <p:cNvSpPr txBox="1"/>
          <p:nvPr/>
        </p:nvSpPr>
        <p:spPr>
          <a:xfrm>
            <a:off x="5281176" y="2869076"/>
            <a:ext cx="257916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cs-CZ" dirty="0"/>
              <a:t>Zero-phase gradient ring</a:t>
            </a:r>
            <a:endParaRPr lang="en-US" dirty="0"/>
          </a:p>
        </p:txBody>
      </p:sp>
      <p:cxnSp>
        <p:nvCxnSpPr>
          <p:cNvPr id="175" name="Přímá spojnice se šipkou 60">
            <a:extLst>
              <a:ext uri="{FF2B5EF4-FFF2-40B4-BE49-F238E27FC236}">
                <a16:creationId xmlns:a16="http://schemas.microsoft.com/office/drawing/2014/main" id="{1796EB50-CDDE-A0EB-B4D5-EFC9D7E5008B}"/>
              </a:ext>
            </a:extLst>
          </p:cNvPr>
          <p:cNvCxnSpPr>
            <a:cxnSpLocks/>
            <a:stCxn id="172" idx="0"/>
            <a:endCxn id="136" idx="0"/>
          </p:cNvCxnSpPr>
          <p:nvPr/>
        </p:nvCxnSpPr>
        <p:spPr>
          <a:xfrm flipH="1" flipV="1">
            <a:off x="5813163" y="1956921"/>
            <a:ext cx="757593" cy="9121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44925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4BE873F-0E97-7830-475F-25D2375C06D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427575" y="1182966"/>
            <a:ext cx="2414448" cy="236699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B68C07F-C74B-9165-DF5E-779EC11199E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420110" y="1191951"/>
            <a:ext cx="2407061" cy="234902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A1926AC-B9FF-929A-7172-D58E033487E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9504842" y="4061581"/>
            <a:ext cx="2279169" cy="221898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F999FBA-D26F-B31B-9F24-51B0F2441A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Alignment of a </a:t>
            </a:r>
            <a:r>
              <a:rPr lang="en-US" dirty="0" err="1"/>
              <a:t>plano</a:t>
            </a:r>
            <a:r>
              <a:rPr lang="en-US" dirty="0"/>
              <a:t>-concave lens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E57F14-FE53-DF2F-1F2F-D2A972568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9</a:t>
            </a:fld>
            <a:endParaRPr lang="en-US"/>
          </a:p>
        </p:txBody>
      </p:sp>
      <p:sp>
        <p:nvSpPr>
          <p:cNvPr id="17" name="TextovéPole 59">
            <a:extLst>
              <a:ext uri="{FF2B5EF4-FFF2-40B4-BE49-F238E27FC236}">
                <a16:creationId xmlns:a16="http://schemas.microsoft.com/office/drawing/2014/main" id="{1F2A677F-A2BC-E870-BF66-33B40E26A787}"/>
              </a:ext>
            </a:extLst>
          </p:cNvPr>
          <p:cNvSpPr txBox="1"/>
          <p:nvPr/>
        </p:nvSpPr>
        <p:spPr>
          <a:xfrm>
            <a:off x="6887731" y="875389"/>
            <a:ext cx="223287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Measured image</a:t>
            </a:r>
          </a:p>
        </p:txBody>
      </p:sp>
      <p:sp>
        <p:nvSpPr>
          <p:cNvPr id="18" name="TextovéPole 59">
            <a:extLst>
              <a:ext uri="{FF2B5EF4-FFF2-40B4-BE49-F238E27FC236}">
                <a16:creationId xmlns:a16="http://schemas.microsoft.com/office/drawing/2014/main" id="{042DC7FB-3AC4-FE78-3FE4-86089E89B6C4}"/>
              </a:ext>
            </a:extLst>
          </p:cNvPr>
          <p:cNvSpPr txBox="1"/>
          <p:nvPr/>
        </p:nvSpPr>
        <p:spPr>
          <a:xfrm>
            <a:off x="6272206" y="3784582"/>
            <a:ext cx="314790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Wavefront residual (CNN – Fit)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6660C66A-559E-0CF6-DE67-3B6373032BC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6440232" y="4124097"/>
            <a:ext cx="2755973" cy="2093951"/>
          </a:xfrm>
          <a:prstGeom prst="rect">
            <a:avLst/>
          </a:prstGeom>
        </p:spPr>
      </p:pic>
      <p:sp>
        <p:nvSpPr>
          <p:cNvPr id="21" name="TextovéPole 59">
            <a:extLst>
              <a:ext uri="{FF2B5EF4-FFF2-40B4-BE49-F238E27FC236}">
                <a16:creationId xmlns:a16="http://schemas.microsoft.com/office/drawing/2014/main" id="{D5BDF440-8C73-D8BD-A3A7-90714476C638}"/>
              </a:ext>
            </a:extLst>
          </p:cNvPr>
          <p:cNvSpPr txBox="1"/>
          <p:nvPr/>
        </p:nvSpPr>
        <p:spPr>
          <a:xfrm>
            <a:off x="10468472" y="3766781"/>
            <a:ext cx="223287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Fitting</a:t>
            </a:r>
          </a:p>
        </p:txBody>
      </p:sp>
      <p:sp>
        <p:nvSpPr>
          <p:cNvPr id="22" name="TextovéPole 59">
            <a:extLst>
              <a:ext uri="{FF2B5EF4-FFF2-40B4-BE49-F238E27FC236}">
                <a16:creationId xmlns:a16="http://schemas.microsoft.com/office/drawing/2014/main" id="{59803638-B446-B3AE-0C2E-7D4C5AE4D7A1}"/>
              </a:ext>
            </a:extLst>
          </p:cNvPr>
          <p:cNvSpPr txBox="1"/>
          <p:nvPr/>
        </p:nvSpPr>
        <p:spPr>
          <a:xfrm>
            <a:off x="9913956" y="858787"/>
            <a:ext cx="223287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CNN estimation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953B9B9-0B8D-FD61-9569-4068F37A48B3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350217" y="2782911"/>
            <a:ext cx="5681793" cy="2998232"/>
          </a:xfrm>
          <a:prstGeom prst="rect">
            <a:avLst/>
          </a:prstGeom>
        </p:spPr>
      </p:pic>
      <p:sp>
        <p:nvSpPr>
          <p:cNvPr id="7" name="TextovéPole 59">
            <a:extLst>
              <a:ext uri="{FF2B5EF4-FFF2-40B4-BE49-F238E27FC236}">
                <a16:creationId xmlns:a16="http://schemas.microsoft.com/office/drawing/2014/main" id="{22B42F9D-D36A-B042-2E64-111C2254468F}"/>
              </a:ext>
            </a:extLst>
          </p:cNvPr>
          <p:cNvSpPr txBox="1"/>
          <p:nvPr/>
        </p:nvSpPr>
        <p:spPr>
          <a:xfrm>
            <a:off x="755240" y="2467929"/>
            <a:ext cx="223287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Zernike coefficients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8BC0BA3-8EED-7285-F767-5852A7BF26AD}"/>
              </a:ext>
            </a:extLst>
          </p:cNvPr>
          <p:cNvSpPr txBox="1"/>
          <p:nvPr/>
        </p:nvSpPr>
        <p:spPr>
          <a:xfrm>
            <a:off x="637504" y="1046322"/>
            <a:ext cx="54573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RMSe</a:t>
            </a:r>
            <a:r>
              <a:rPr lang="en-GB" dirty="0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 = 0.51𝜆 (AI – Fitting)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F2F2F"/>
                </a:solidFill>
                <a:latin typeface="Arial" panose="020B0604020202020204" pitchFamily="34" charset="0"/>
              </a:rPr>
              <a:t>Peak-to-Valley = 2.85</a:t>
            </a:r>
            <a:r>
              <a:rPr lang="en-GB" dirty="0">
                <a:solidFill>
                  <a:srgbClr val="2F2F2F"/>
                </a:solidFill>
                <a:effectLst/>
                <a:latin typeface="Arial" panose="020B0604020202020204" pitchFamily="34" charset="0"/>
              </a:rPr>
              <a:t>𝜆</a:t>
            </a:r>
            <a:endParaRPr lang="en-GB" dirty="0">
              <a:solidFill>
                <a:srgbClr val="2F2F2F"/>
              </a:solidFill>
            </a:endParaRPr>
          </a:p>
        </p:txBody>
      </p:sp>
      <p:sp>
        <p:nvSpPr>
          <p:cNvPr id="5" name="TextovéPole 59">
            <a:extLst>
              <a:ext uri="{FF2B5EF4-FFF2-40B4-BE49-F238E27FC236}">
                <a16:creationId xmlns:a16="http://schemas.microsoft.com/office/drawing/2014/main" id="{46DA10A9-2318-3C42-4E2D-9284B70A3678}"/>
              </a:ext>
            </a:extLst>
          </p:cNvPr>
          <p:cNvSpPr txBox="1"/>
          <p:nvPr/>
        </p:nvSpPr>
        <p:spPr>
          <a:xfrm>
            <a:off x="2943934" y="4796336"/>
            <a:ext cx="519507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dirty="0"/>
              <a:t>Defocus</a:t>
            </a:r>
          </a:p>
        </p:txBody>
      </p:sp>
      <p:sp>
        <p:nvSpPr>
          <p:cNvPr id="9" name="TextovéPole 59">
            <a:extLst>
              <a:ext uri="{FF2B5EF4-FFF2-40B4-BE49-F238E27FC236}">
                <a16:creationId xmlns:a16="http://schemas.microsoft.com/office/drawing/2014/main" id="{F5E40C32-AD66-BBBB-B4DD-52B533102A1B}"/>
              </a:ext>
            </a:extLst>
          </p:cNvPr>
          <p:cNvSpPr txBox="1"/>
          <p:nvPr/>
        </p:nvSpPr>
        <p:spPr>
          <a:xfrm>
            <a:off x="4925400" y="4039458"/>
            <a:ext cx="596887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dirty="0"/>
              <a:t>Spherical</a:t>
            </a:r>
          </a:p>
        </p:txBody>
      </p:sp>
      <p:sp>
        <p:nvSpPr>
          <p:cNvPr id="10" name="TextovéPole 59">
            <a:extLst>
              <a:ext uri="{FF2B5EF4-FFF2-40B4-BE49-F238E27FC236}">
                <a16:creationId xmlns:a16="http://schemas.microsoft.com/office/drawing/2014/main" id="{BA663FE1-BC72-4184-3476-D61358A5BA42}"/>
              </a:ext>
            </a:extLst>
          </p:cNvPr>
          <p:cNvSpPr txBox="1"/>
          <p:nvPr/>
        </p:nvSpPr>
        <p:spPr>
          <a:xfrm>
            <a:off x="2964441" y="3278415"/>
            <a:ext cx="79019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dirty="0"/>
              <a:t>Astigmatism</a:t>
            </a:r>
          </a:p>
        </p:txBody>
      </p:sp>
      <p:sp>
        <p:nvSpPr>
          <p:cNvPr id="11" name="TextovéPole 59">
            <a:extLst>
              <a:ext uri="{FF2B5EF4-FFF2-40B4-BE49-F238E27FC236}">
                <a16:creationId xmlns:a16="http://schemas.microsoft.com/office/drawing/2014/main" id="{E3527EF5-150E-FBCF-F0CA-7AC083C5F1B1}"/>
              </a:ext>
            </a:extLst>
          </p:cNvPr>
          <p:cNvSpPr txBox="1"/>
          <p:nvPr/>
        </p:nvSpPr>
        <p:spPr>
          <a:xfrm>
            <a:off x="3999084" y="3289445"/>
            <a:ext cx="519507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dirty="0"/>
              <a:t>Coma</a:t>
            </a:r>
          </a:p>
        </p:txBody>
      </p:sp>
      <p:sp>
        <p:nvSpPr>
          <p:cNvPr id="13" name="TextovéPole 59">
            <a:extLst>
              <a:ext uri="{FF2B5EF4-FFF2-40B4-BE49-F238E27FC236}">
                <a16:creationId xmlns:a16="http://schemas.microsoft.com/office/drawing/2014/main" id="{68A80097-BAB6-ECEB-DB9C-1226FF96BBF1}"/>
              </a:ext>
            </a:extLst>
          </p:cNvPr>
          <p:cNvSpPr txBox="1"/>
          <p:nvPr/>
        </p:nvSpPr>
        <p:spPr>
          <a:xfrm>
            <a:off x="4811468" y="3288263"/>
            <a:ext cx="519507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dirty="0"/>
              <a:t>Trefoil</a:t>
            </a:r>
          </a:p>
        </p:txBody>
      </p:sp>
      <p:cxnSp>
        <p:nvCxnSpPr>
          <p:cNvPr id="15" name="Přímá spojnice se šipkou 60">
            <a:extLst>
              <a:ext uri="{FF2B5EF4-FFF2-40B4-BE49-F238E27FC236}">
                <a16:creationId xmlns:a16="http://schemas.microsoft.com/office/drawing/2014/main" id="{F00DBE0F-EAEE-3770-6D8D-048BFC2C33C3}"/>
              </a:ext>
            </a:extLst>
          </p:cNvPr>
          <p:cNvCxnSpPr>
            <a:cxnSpLocks/>
          </p:cNvCxnSpPr>
          <p:nvPr/>
        </p:nvCxnSpPr>
        <p:spPr>
          <a:xfrm flipH="1">
            <a:off x="2841772" y="4965613"/>
            <a:ext cx="361916" cy="1533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římá spojnice se šipkou 60">
            <a:extLst>
              <a:ext uri="{FF2B5EF4-FFF2-40B4-BE49-F238E27FC236}">
                <a16:creationId xmlns:a16="http://schemas.microsoft.com/office/drawing/2014/main" id="{2947ED74-A931-EE46-639B-29CB4E5147C2}"/>
              </a:ext>
            </a:extLst>
          </p:cNvPr>
          <p:cNvCxnSpPr>
            <a:cxnSpLocks/>
            <a:stCxn id="10" idx="0"/>
          </p:cNvCxnSpPr>
          <p:nvPr/>
        </p:nvCxnSpPr>
        <p:spPr>
          <a:xfrm flipH="1" flipV="1">
            <a:off x="3203688" y="3107736"/>
            <a:ext cx="155851" cy="1706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Přímá spojnice se šipkou 60">
            <a:extLst>
              <a:ext uri="{FF2B5EF4-FFF2-40B4-BE49-F238E27FC236}">
                <a16:creationId xmlns:a16="http://schemas.microsoft.com/office/drawing/2014/main" id="{AF081A6F-7D17-8AD2-23DB-7FDCE59F647F}"/>
              </a:ext>
            </a:extLst>
          </p:cNvPr>
          <p:cNvCxnSpPr>
            <a:cxnSpLocks/>
            <a:stCxn id="10" idx="0"/>
          </p:cNvCxnSpPr>
          <p:nvPr/>
        </p:nvCxnSpPr>
        <p:spPr>
          <a:xfrm flipV="1">
            <a:off x="3359539" y="3107736"/>
            <a:ext cx="148203" cy="1706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Přímá spojnice se šipkou 60">
            <a:extLst>
              <a:ext uri="{FF2B5EF4-FFF2-40B4-BE49-F238E27FC236}">
                <a16:creationId xmlns:a16="http://schemas.microsoft.com/office/drawing/2014/main" id="{AF388C9B-E950-FF35-E2B6-6413CBEADC6C}"/>
              </a:ext>
            </a:extLst>
          </p:cNvPr>
          <p:cNvCxnSpPr>
            <a:cxnSpLocks/>
          </p:cNvCxnSpPr>
          <p:nvPr/>
        </p:nvCxnSpPr>
        <p:spPr>
          <a:xfrm flipH="1" flipV="1">
            <a:off x="4060550" y="3109170"/>
            <a:ext cx="155851" cy="1706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Přímá spojnice se šipkou 60">
            <a:extLst>
              <a:ext uri="{FF2B5EF4-FFF2-40B4-BE49-F238E27FC236}">
                <a16:creationId xmlns:a16="http://schemas.microsoft.com/office/drawing/2014/main" id="{89F68BE7-C404-8F86-51E4-5CADC2A14DDF}"/>
              </a:ext>
            </a:extLst>
          </p:cNvPr>
          <p:cNvCxnSpPr>
            <a:cxnSpLocks/>
          </p:cNvCxnSpPr>
          <p:nvPr/>
        </p:nvCxnSpPr>
        <p:spPr>
          <a:xfrm flipV="1">
            <a:off x="4216401" y="3109170"/>
            <a:ext cx="148203" cy="1706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Přímá spojnice se šipkou 60">
            <a:extLst>
              <a:ext uri="{FF2B5EF4-FFF2-40B4-BE49-F238E27FC236}">
                <a16:creationId xmlns:a16="http://schemas.microsoft.com/office/drawing/2014/main" id="{F481FF02-A432-958F-1923-3245157B517F}"/>
              </a:ext>
            </a:extLst>
          </p:cNvPr>
          <p:cNvCxnSpPr>
            <a:cxnSpLocks/>
          </p:cNvCxnSpPr>
          <p:nvPr/>
        </p:nvCxnSpPr>
        <p:spPr>
          <a:xfrm flipH="1" flipV="1">
            <a:off x="4848298" y="3094070"/>
            <a:ext cx="155851" cy="1706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Přímá spojnice se šipkou 60">
            <a:extLst>
              <a:ext uri="{FF2B5EF4-FFF2-40B4-BE49-F238E27FC236}">
                <a16:creationId xmlns:a16="http://schemas.microsoft.com/office/drawing/2014/main" id="{0494B435-E2FE-C473-DF2A-2DC81912D5E3}"/>
              </a:ext>
            </a:extLst>
          </p:cNvPr>
          <p:cNvCxnSpPr>
            <a:cxnSpLocks/>
          </p:cNvCxnSpPr>
          <p:nvPr/>
        </p:nvCxnSpPr>
        <p:spPr>
          <a:xfrm flipV="1">
            <a:off x="5004149" y="3089382"/>
            <a:ext cx="148203" cy="1706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Přímá spojnice se šipkou 60">
            <a:extLst>
              <a:ext uri="{FF2B5EF4-FFF2-40B4-BE49-F238E27FC236}">
                <a16:creationId xmlns:a16="http://schemas.microsoft.com/office/drawing/2014/main" id="{0978CB15-A49B-18EB-D832-CC03F6461975}"/>
              </a:ext>
            </a:extLst>
          </p:cNvPr>
          <p:cNvCxnSpPr>
            <a:cxnSpLocks/>
          </p:cNvCxnSpPr>
          <p:nvPr/>
        </p:nvCxnSpPr>
        <p:spPr>
          <a:xfrm flipV="1">
            <a:off x="5251978" y="3867863"/>
            <a:ext cx="270309" cy="1410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>
            <a:extLst>
              <a:ext uri="{FF2B5EF4-FFF2-40B4-BE49-F238E27FC236}">
                <a16:creationId xmlns:a16="http://schemas.microsoft.com/office/drawing/2014/main" id="{3583C560-D14C-7654-2816-0B3781746AA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19069" y="1350548"/>
            <a:ext cx="2918361" cy="1276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4864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0" id="{13C28D64-1B24-AE44-ADF1-2F22862D8410}" vid="{33E554F9-2EDB-C045-92B1-7271172784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DF0F020C9F284F9E724B3802D91E4D" ma:contentTypeVersion="9" ma:contentTypeDescription="Create a new document." ma:contentTypeScope="" ma:versionID="5d0b6af5f1bad4fea56fda052e8716ae">
  <xsd:schema xmlns:xsd="http://www.w3.org/2001/XMLSchema" xmlns:xs="http://www.w3.org/2001/XMLSchema" xmlns:p="http://schemas.microsoft.com/office/2006/metadata/properties" xmlns:ns2="45636dc0-dc55-404f-9441-675425eb586c" xmlns:ns3="a50e3eea-c45d-4acf-9293-7d0c9871bf78" targetNamespace="http://schemas.microsoft.com/office/2006/metadata/properties" ma:root="true" ma:fieldsID="d62abb7472e7b89a623c63fa2d8b7086" ns2:_="" ns3:_="">
    <xsd:import namespace="45636dc0-dc55-404f-9441-675425eb586c"/>
    <xsd:import namespace="a50e3eea-c45d-4acf-9293-7d0c9871bf7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636dc0-dc55-404f-9441-675425eb586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0e3eea-c45d-4acf-9293-7d0c9871bf78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6cf7c17d-ede0-4baf-89c6-88773af3b953}" ma:internalName="TaxCatchAll" ma:showField="CatchAllData" ma:web="a50e3eea-c45d-4acf-9293-7d0c9871bf7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5636dc0-dc55-404f-9441-675425eb586c">
      <Terms xmlns="http://schemas.microsoft.com/office/infopath/2007/PartnerControls"/>
    </lcf76f155ced4ddcb4097134ff3c332f>
    <TaxCatchAll xmlns="a50e3eea-c45d-4acf-9293-7d0c9871bf78" xsi:nil="true"/>
  </documentManagement>
</p:properties>
</file>

<file path=customXml/itemProps1.xml><?xml version="1.0" encoding="utf-8"?>
<ds:datastoreItem xmlns:ds="http://schemas.openxmlformats.org/officeDocument/2006/customXml" ds:itemID="{DDD0B278-2BBE-4D4D-B1CA-1C4930194C2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5E8BA17-F4D2-4923-962C-1305C1C2DB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5636dc0-dc55-404f-9441-675425eb586c"/>
    <ds:schemaRef ds:uri="a50e3eea-c45d-4acf-9293-7d0c9871bf7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672EFFA-4509-4404-AE78-6F344AA6E1C4}">
  <ds:schemaRefs>
    <ds:schemaRef ds:uri="http://schemas.microsoft.com/office/2006/metadata/properties"/>
    <ds:schemaRef ds:uri="http://schemas.microsoft.com/office/infopath/2007/PartnerControls"/>
    <ds:schemaRef ds:uri="45636dc0-dc55-404f-9441-675425eb586c"/>
    <ds:schemaRef ds:uri="a50e3eea-c45d-4acf-9293-7d0c9871bf7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 16x9_PPT_Arial</Template>
  <TotalTime>1101</TotalTime>
  <Words>620</Words>
  <Application>Microsoft Office PowerPoint</Application>
  <PresentationFormat>Widescreen</PresentationFormat>
  <Paragraphs>149</Paragraphs>
  <Slides>15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Cambria Math</vt:lpstr>
      <vt:lpstr>Office Theme</vt:lpstr>
      <vt:lpstr>Structured laser beam – presentation for KEK visitors</vt:lpstr>
      <vt:lpstr>Structured Laser Beam (SLB)</vt:lpstr>
      <vt:lpstr>Comparison of the SLB and the GB</vt:lpstr>
      <vt:lpstr>Least-squares fitting</vt:lpstr>
      <vt:lpstr>Convolutional Neural Network (CNN)</vt:lpstr>
      <vt:lpstr>Wavefront detection without aberrations</vt:lpstr>
      <vt:lpstr>Misaligned projection lens</vt:lpstr>
      <vt:lpstr>Measurement of the SLB wavefront</vt:lpstr>
      <vt:lpstr>Alignment of a plano-concave lens</vt:lpstr>
      <vt:lpstr>Stability of the SLB</vt:lpstr>
      <vt:lpstr>Stability of the SLB</vt:lpstr>
      <vt:lpstr>Stability of the SLB</vt:lpstr>
      <vt:lpstr>Influence of temperature while other people work in TT1</vt:lpstr>
      <vt:lpstr>Influence of temperature caused by activity of colleagues in TT1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Jeanette Kotzian</dc:creator>
  <cp:lastModifiedBy>Martin Dusek</cp:lastModifiedBy>
  <cp:revision>14</cp:revision>
  <cp:lastPrinted>2020-01-30T13:49:18Z</cp:lastPrinted>
  <dcterms:created xsi:type="dcterms:W3CDTF">2023-04-24T08:32:43Z</dcterms:created>
  <dcterms:modified xsi:type="dcterms:W3CDTF">2024-12-03T09:33:51Z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0x010100CFDF0F020C9F284F9E724B3802D91E4D</vt:lpwstr>
  </property>
</Properties>
</file>