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9" r:id="rId5"/>
    <p:sldId id="296" r:id="rId6"/>
    <p:sldId id="297" r:id="rId7"/>
    <p:sldId id="303" r:id="rId8"/>
    <p:sldId id="304" r:id="rId9"/>
    <p:sldId id="305" r:id="rId10"/>
    <p:sldId id="306" r:id="rId11"/>
    <p:sldId id="307" r:id="rId12"/>
    <p:sldId id="301" r:id="rId13"/>
    <p:sldId id="298" r:id="rId14"/>
    <p:sldId id="302" r:id="rId15"/>
    <p:sldId id="288" r:id="rId16"/>
    <p:sldId id="29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8" autoAdjust="0"/>
    <p:restoredTop sz="94686"/>
  </p:normalViewPr>
  <p:slideViewPr>
    <p:cSldViewPr snapToObjects="1">
      <p:cViewPr varScale="1">
        <p:scale>
          <a:sx n="95" d="100"/>
          <a:sy n="95" d="100"/>
        </p:scale>
        <p:origin x="163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2024-12-06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2024-12-06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C977-7657-4214-A048-790279481CA2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FAB45A-86BA-4DA4-9F73-61C7C94C7989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E7E051-7078-44DF-9D49-3DD0DAA26DF7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C0B3F5-46F1-4807-9931-D8D166C72652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2E19435-592E-4E5E-91E2-FE9659A9A15F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C5BD056-3965-4D15-9D5E-F3486FD6729C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27A8149-938F-4DD0-8760-23CF9B2FB74D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C76A9BB-38E4-4EEE-BCC7-984DECD3D0E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789015F-86E1-4D17-8AC0-CAB2B385F700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DF7BA-02A2-4551-9368-A6328F60F882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B5B9-D111-4FA2-ADE9-0A4F85614D06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67173-ED0D-47C6-A5D6-17D6676C1B20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EFE5-67A2-41A9-A85A-5574C41DD39F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Martin Du</a:t>
            </a:r>
            <a:r>
              <a:rPr lang="cs-CZ" dirty="0"/>
              <a:t>š</a:t>
            </a:r>
            <a:r>
              <a:rPr lang="en-US" dirty="0"/>
              <a:t>ek – Structured Laser Beam in prospect of particle acceleration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7912-2FF8-4FAE-B220-D124A2D26386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0645-1452-4693-8B42-4E988C02ABC5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D897166-C18D-4317-B305-6E1E790614D8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- Presentation Title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 descr="A logo for a company&#10;&#10;Description automatically generated">
            <a:extLst>
              <a:ext uri="{FF2B5EF4-FFF2-40B4-BE49-F238E27FC236}">
                <a16:creationId xmlns:a16="http://schemas.microsoft.com/office/drawing/2014/main" id="{FD339082-1A2A-A99B-31FA-2217665DD5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7765" y="6364598"/>
            <a:ext cx="505302" cy="39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BD75-D930-4A0C-99D3-89A4ED58946B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0A2D-A55B-4021-B697-A0FCB26BEB87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DF16E25-F604-443E-8BF5-B300CC1CAE3C}" type="datetime1">
              <a:rPr lang="fr-FR" noProof="0" smtClean="0"/>
              <a:t>06/12/2024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Martin Dusek – Analytical Description of a SLB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A logo for a company&#10;&#10;Description automatically generated">
            <a:extLst>
              <a:ext uri="{FF2B5EF4-FFF2-40B4-BE49-F238E27FC236}">
                <a16:creationId xmlns:a16="http://schemas.microsoft.com/office/drawing/2014/main" id="{A891C57B-D362-FFFE-F2D4-A95161F66E05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017765" y="6364598"/>
            <a:ext cx="505302" cy="39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9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1826" y="3717032"/>
            <a:ext cx="11376025" cy="2153265"/>
          </a:xfrm>
        </p:spPr>
        <p:txBody>
          <a:bodyPr/>
          <a:lstStyle/>
          <a:p>
            <a:r>
              <a:rPr lang="en-US" dirty="0"/>
              <a:t>Structured Laser Beam in prospect of particle acceleration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Martin Du</a:t>
            </a:r>
            <a:r>
              <a:rPr lang="cs-CZ" sz="1800" dirty="0"/>
              <a:t>š</a:t>
            </a:r>
            <a:r>
              <a:rPr lang="en-US" sz="1800" dirty="0"/>
              <a:t>ek – BE/GM/ESA	</a:t>
            </a:r>
          </a:p>
          <a:p>
            <a:pPr algn="l"/>
            <a:r>
              <a:rPr lang="en-US" sz="1800" dirty="0"/>
              <a:t>Date</a:t>
            </a:r>
          </a:p>
        </p:txBody>
      </p:sp>
      <p:pic>
        <p:nvPicPr>
          <p:cNvPr id="4" name="Picture 101">
            <a:extLst>
              <a:ext uri="{FF2B5EF4-FFF2-40B4-BE49-F238E27FC236}">
                <a16:creationId xmlns:a16="http://schemas.microsoft.com/office/drawing/2014/main" id="{D87FAF85-8880-E09C-0C7C-B7C36674EEB7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3859" y="353569"/>
            <a:ext cx="3764280" cy="29489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09635C-89A3-9EC1-E1CB-C875A8960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Utilization of longitudinal polarization for acceleration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E8245-DD99-24BC-DCF2-A907855A3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9764C-0D8E-6A03-BAD3-22A0C5C11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Martin Du</a:t>
            </a:r>
            <a:r>
              <a:rPr lang="cs-CZ"/>
              <a:t>š</a:t>
            </a:r>
            <a:r>
              <a:rPr lang="en-US"/>
              <a:t>ek – Structured Laser Beam in prospect of particle acceleration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EBDED-5E0E-2A16-990F-6698DCCB7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67E78B6-AF00-BA7F-436A-10FFD2569A30}"/>
              </a:ext>
            </a:extLst>
          </p:cNvPr>
          <p:cNvSpPr/>
          <p:nvPr/>
        </p:nvSpPr>
        <p:spPr>
          <a:xfrm>
            <a:off x="10125687" y="1715147"/>
            <a:ext cx="1152128" cy="1199899"/>
          </a:xfrm>
          <a:prstGeom prst="ellipse">
            <a:avLst/>
          </a:prstGeom>
          <a:gradFill flip="none" rotWithShape="1">
            <a:gsLst>
              <a:gs pos="15000">
                <a:srgbClr val="2F2F2F"/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A340DC5-B9F2-75EC-F389-77962ACE0423}"/>
              </a:ext>
            </a:extLst>
          </p:cNvPr>
          <p:cNvSpPr/>
          <p:nvPr/>
        </p:nvSpPr>
        <p:spPr>
          <a:xfrm>
            <a:off x="8075877" y="1719954"/>
            <a:ext cx="1152128" cy="1199899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56000">
                <a:srgbClr val="C00000"/>
              </a:gs>
              <a:gs pos="100000">
                <a:srgbClr val="2F2F2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A45BC32-38A1-7925-EB03-4F8CAE547BD8}"/>
              </a:ext>
            </a:extLst>
          </p:cNvPr>
          <p:cNvCxnSpPr>
            <a:cxnSpLocks/>
            <a:endCxn id="10" idx="1"/>
          </p:cNvCxnSpPr>
          <p:nvPr/>
        </p:nvCxnSpPr>
        <p:spPr>
          <a:xfrm flipH="1" flipV="1">
            <a:off x="10294412" y="1890868"/>
            <a:ext cx="229737" cy="188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005E367-3B25-9A62-6BFB-7CD737BDCF1F}"/>
              </a:ext>
            </a:extLst>
          </p:cNvPr>
          <p:cNvCxnSpPr>
            <a:cxnSpLocks/>
            <a:endCxn id="10" idx="0"/>
          </p:cNvCxnSpPr>
          <p:nvPr/>
        </p:nvCxnSpPr>
        <p:spPr>
          <a:xfrm flipV="1">
            <a:off x="10701751" y="1715147"/>
            <a:ext cx="0" cy="32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AA4E5C3-FAA7-9088-F223-5DB2952BBC7F}"/>
              </a:ext>
            </a:extLst>
          </p:cNvPr>
          <p:cNvCxnSpPr>
            <a:cxnSpLocks/>
          </p:cNvCxnSpPr>
          <p:nvPr/>
        </p:nvCxnSpPr>
        <p:spPr>
          <a:xfrm flipV="1">
            <a:off x="10879354" y="1867547"/>
            <a:ext cx="220859" cy="212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2BD8D2D-044C-CE19-2859-7DBE995EF970}"/>
              </a:ext>
            </a:extLst>
          </p:cNvPr>
          <p:cNvCxnSpPr>
            <a:cxnSpLocks/>
            <a:endCxn id="10" idx="6"/>
          </p:cNvCxnSpPr>
          <p:nvPr/>
        </p:nvCxnSpPr>
        <p:spPr>
          <a:xfrm>
            <a:off x="10989783" y="2315096"/>
            <a:ext cx="28803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5EFFBA2-B329-2AB9-B2F4-ED489D3DCE70}"/>
              </a:ext>
            </a:extLst>
          </p:cNvPr>
          <p:cNvCxnSpPr>
            <a:cxnSpLocks/>
            <a:endCxn id="10" idx="5"/>
          </p:cNvCxnSpPr>
          <p:nvPr/>
        </p:nvCxnSpPr>
        <p:spPr>
          <a:xfrm>
            <a:off x="10956197" y="2583699"/>
            <a:ext cx="152893" cy="155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6A4C5CC-5FF6-EFF2-B3DB-63D8225D0810}"/>
              </a:ext>
            </a:extLst>
          </p:cNvPr>
          <p:cNvCxnSpPr>
            <a:cxnSpLocks/>
          </p:cNvCxnSpPr>
          <p:nvPr/>
        </p:nvCxnSpPr>
        <p:spPr>
          <a:xfrm>
            <a:off x="10701751" y="2632515"/>
            <a:ext cx="0" cy="282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B2517B6-1682-580C-1577-9C2C7865078E}"/>
              </a:ext>
            </a:extLst>
          </p:cNvPr>
          <p:cNvCxnSpPr>
            <a:cxnSpLocks/>
            <a:endCxn id="10" idx="3"/>
          </p:cNvCxnSpPr>
          <p:nvPr/>
        </p:nvCxnSpPr>
        <p:spPr>
          <a:xfrm flipH="1">
            <a:off x="10294412" y="2583699"/>
            <a:ext cx="191934" cy="155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0D6E4F5-A6E2-E676-797C-26D64A6FA532}"/>
              </a:ext>
            </a:extLst>
          </p:cNvPr>
          <p:cNvCxnSpPr>
            <a:cxnSpLocks/>
            <a:endCxn id="10" idx="2"/>
          </p:cNvCxnSpPr>
          <p:nvPr/>
        </p:nvCxnSpPr>
        <p:spPr>
          <a:xfrm flipH="1">
            <a:off x="10125687" y="2315096"/>
            <a:ext cx="28359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48C933D-4662-4C46-46AD-3464D5904D4E}"/>
              </a:ext>
            </a:extLst>
          </p:cNvPr>
          <p:cNvCxnSpPr>
            <a:cxnSpLocks/>
          </p:cNvCxnSpPr>
          <p:nvPr/>
        </p:nvCxnSpPr>
        <p:spPr>
          <a:xfrm flipV="1">
            <a:off x="8435917" y="1867547"/>
            <a:ext cx="0" cy="32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7623019-4B17-03E5-6604-BEEE8B7494A4}"/>
              </a:ext>
            </a:extLst>
          </p:cNvPr>
          <p:cNvCxnSpPr>
            <a:cxnSpLocks/>
          </p:cNvCxnSpPr>
          <p:nvPr/>
        </p:nvCxnSpPr>
        <p:spPr>
          <a:xfrm flipV="1">
            <a:off x="8651941" y="1867547"/>
            <a:ext cx="0" cy="32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A96CCD4-DAE1-077B-3084-2C78C17092AE}"/>
              </a:ext>
            </a:extLst>
          </p:cNvPr>
          <p:cNvCxnSpPr>
            <a:cxnSpLocks/>
          </p:cNvCxnSpPr>
          <p:nvPr/>
        </p:nvCxnSpPr>
        <p:spPr>
          <a:xfrm flipV="1">
            <a:off x="8435917" y="2433536"/>
            <a:ext cx="0" cy="32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6025CCD-1913-F3BC-A479-E7023F4FD749}"/>
              </a:ext>
            </a:extLst>
          </p:cNvPr>
          <p:cNvCxnSpPr>
            <a:cxnSpLocks/>
          </p:cNvCxnSpPr>
          <p:nvPr/>
        </p:nvCxnSpPr>
        <p:spPr>
          <a:xfrm flipV="1">
            <a:off x="8651941" y="2433535"/>
            <a:ext cx="0" cy="32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170B73E-8D1E-6A2C-54F2-81A348D61BF4}"/>
              </a:ext>
            </a:extLst>
          </p:cNvPr>
          <p:cNvCxnSpPr>
            <a:cxnSpLocks/>
          </p:cNvCxnSpPr>
          <p:nvPr/>
        </p:nvCxnSpPr>
        <p:spPr>
          <a:xfrm flipV="1">
            <a:off x="8867965" y="1867547"/>
            <a:ext cx="0" cy="32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9C64548-BCE9-C32E-3E5D-D9C1242B359D}"/>
              </a:ext>
            </a:extLst>
          </p:cNvPr>
          <p:cNvCxnSpPr>
            <a:cxnSpLocks/>
          </p:cNvCxnSpPr>
          <p:nvPr/>
        </p:nvCxnSpPr>
        <p:spPr>
          <a:xfrm flipV="1">
            <a:off x="8867965" y="2433534"/>
            <a:ext cx="0" cy="32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50">
            <a:extLst>
              <a:ext uri="{FF2B5EF4-FFF2-40B4-BE49-F238E27FC236}">
                <a16:creationId xmlns:a16="http://schemas.microsoft.com/office/drawing/2014/main" id="{754653D9-BF9C-2D70-3721-31F49CED4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64869"/>
            <a:ext cx="6466303" cy="287040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</a:rPr>
              <a:t>Powell, J., et al. "Relativistic Electrons from Vacuum Laser Acceleration Using Tightly Focused Radially Polarized Beams." Physical Review Letters, vol. 133, no. 15, 2024, p. 155001.</a:t>
            </a:r>
            <a:endParaRPr lang="cs-CZ" sz="1400" dirty="0">
              <a:effectLst/>
            </a:endParaRP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effectLst/>
              </a:rPr>
              <a:t>Ti:Sapphire</a:t>
            </a:r>
            <a:r>
              <a:rPr lang="en-US" sz="1400" dirty="0">
                <a:effectLst/>
              </a:rPr>
              <a:t> </a:t>
            </a:r>
            <a:r>
              <a:rPr lang="cs-CZ" sz="1400" dirty="0">
                <a:effectLst/>
              </a:rPr>
              <a:t>+ Optical Parametric Amplifier - </a:t>
            </a:r>
            <a:r>
              <a:rPr lang="el-GR" sz="1400" dirty="0">
                <a:effectLst/>
              </a:rPr>
              <a:t>λ</a:t>
            </a:r>
            <a:r>
              <a:rPr lang="en-US" sz="1400" dirty="0">
                <a:effectLst/>
              </a:rPr>
              <a:t> = 1.4 </a:t>
            </a:r>
            <a:r>
              <a:rPr lang="el-GR" sz="1400" dirty="0"/>
              <a:t>μ</a:t>
            </a:r>
            <a:r>
              <a:rPr lang="en-GB" sz="1400" dirty="0"/>
              <a:t>m</a:t>
            </a:r>
            <a:r>
              <a:rPr lang="cs-CZ" sz="1400" dirty="0"/>
              <a:t> </a:t>
            </a:r>
            <a:endParaRPr lang="en-GB" sz="1400" dirty="0"/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</a:rPr>
              <a:t>Pulse 13 fs</a:t>
            </a:r>
            <a:endParaRPr lang="cs-CZ" sz="1400" dirty="0"/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cs-CZ" sz="1400" dirty="0">
                <a:effectLst/>
              </a:rPr>
              <a:t>Repetition rate 100 Hz</a:t>
            </a:r>
            <a:endParaRPr lang="en-GB" sz="1400" dirty="0">
              <a:effectLst/>
            </a:endParaRP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</a:rPr>
              <a:t>P</a:t>
            </a:r>
            <a:r>
              <a:rPr lang="cs-CZ" sz="1400" baseline="-25000" dirty="0">
                <a:effectLst/>
              </a:rPr>
              <a:t>peak</a:t>
            </a:r>
            <a:r>
              <a:rPr lang="en-GB" sz="1400" dirty="0">
                <a:effectLst/>
              </a:rPr>
              <a:t> = 98 GW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Focused by</a:t>
            </a:r>
            <a:r>
              <a:rPr lang="cs-CZ" sz="1400" dirty="0"/>
              <a:t> a high NA</a:t>
            </a:r>
            <a:r>
              <a:rPr lang="en-GB" sz="1400" dirty="0"/>
              <a:t> </a:t>
            </a:r>
            <a:r>
              <a:rPr lang="cs-CZ" sz="1400" dirty="0"/>
              <a:t>(0.94) </a:t>
            </a:r>
            <a:r>
              <a:rPr lang="en-GB" sz="1400" dirty="0"/>
              <a:t>parabolic mirror</a:t>
            </a:r>
            <a:r>
              <a:rPr lang="cs-CZ" sz="1400" dirty="0"/>
              <a:t> I = 10</a:t>
            </a:r>
            <a:r>
              <a:rPr lang="cs-CZ" sz="1400" baseline="30000" dirty="0"/>
              <a:t>19</a:t>
            </a:r>
            <a:r>
              <a:rPr lang="cs-CZ" sz="1400" dirty="0"/>
              <a:t> W/cm</a:t>
            </a:r>
            <a:r>
              <a:rPr lang="cs-CZ" sz="1400" baseline="30000" dirty="0"/>
              <a:t>2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cs-CZ" sz="1400" dirty="0"/>
              <a:t>Electron energy 1.43 MeV</a:t>
            </a:r>
            <a:endParaRPr lang="en-GB" sz="1400" dirty="0"/>
          </a:p>
          <a:p>
            <a:pPr marL="609750" lvl="1" indent="-285750">
              <a:buFont typeface="Arial" panose="020B0604020202020204" pitchFamily="34" charset="0"/>
              <a:buChar char="•"/>
            </a:pPr>
            <a:endParaRPr lang="en-GB" sz="1400" dirty="0">
              <a:effectLst/>
            </a:endParaRPr>
          </a:p>
        </p:txBody>
      </p:sp>
      <p:sp>
        <p:nvSpPr>
          <p:cNvPr id="52" name="TextovéPole 59">
            <a:extLst>
              <a:ext uri="{FF2B5EF4-FFF2-40B4-BE49-F238E27FC236}">
                <a16:creationId xmlns:a16="http://schemas.microsoft.com/office/drawing/2014/main" id="{018010AD-3D90-FE9D-0D43-5D60F2E20583}"/>
              </a:ext>
            </a:extLst>
          </p:cNvPr>
          <p:cNvSpPr txBox="1"/>
          <p:nvPr/>
        </p:nvSpPr>
        <p:spPr>
          <a:xfrm>
            <a:off x="7771974" y="1038265"/>
            <a:ext cx="17599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dirty="0"/>
              <a:t>Linear polarization</a:t>
            </a:r>
            <a:endParaRPr lang="en-US" dirty="0"/>
          </a:p>
        </p:txBody>
      </p:sp>
      <p:sp>
        <p:nvSpPr>
          <p:cNvPr id="53" name="TextovéPole 59">
            <a:extLst>
              <a:ext uri="{FF2B5EF4-FFF2-40B4-BE49-F238E27FC236}">
                <a16:creationId xmlns:a16="http://schemas.microsoft.com/office/drawing/2014/main" id="{83F0377B-EE5B-D05F-4E65-7B529A279529}"/>
              </a:ext>
            </a:extLst>
          </p:cNvPr>
          <p:cNvSpPr txBox="1"/>
          <p:nvPr/>
        </p:nvSpPr>
        <p:spPr>
          <a:xfrm>
            <a:off x="9911966" y="1038265"/>
            <a:ext cx="15795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dirty="0"/>
              <a:t>Radial polarization</a:t>
            </a:r>
            <a:endParaRPr lang="en-US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2AAEDD7-EFB4-1355-AEEE-543E917AB3E7}"/>
              </a:ext>
            </a:extLst>
          </p:cNvPr>
          <p:cNvCxnSpPr>
            <a:cxnSpLocks/>
          </p:cNvCxnSpPr>
          <p:nvPr/>
        </p:nvCxnSpPr>
        <p:spPr>
          <a:xfrm flipV="1">
            <a:off x="7433220" y="1263310"/>
            <a:ext cx="0" cy="352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DD46FF9-B1E1-E15C-BB29-5FA5793DC6E7}"/>
              </a:ext>
            </a:extLst>
          </p:cNvPr>
          <p:cNvCxnSpPr>
            <a:cxnSpLocks/>
          </p:cNvCxnSpPr>
          <p:nvPr/>
        </p:nvCxnSpPr>
        <p:spPr>
          <a:xfrm>
            <a:off x="7425431" y="1606131"/>
            <a:ext cx="2990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F19B8F9-7170-2F56-E646-54D74C4B78B3}"/>
              </a:ext>
            </a:extLst>
          </p:cNvPr>
          <p:cNvSpPr txBox="1"/>
          <p:nvPr/>
        </p:nvSpPr>
        <p:spPr>
          <a:xfrm>
            <a:off x="7293724" y="936606"/>
            <a:ext cx="263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en-GB" baseline="-250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7BE6614-E5C3-2B2D-1BC7-8D7A2E437260}"/>
              </a:ext>
            </a:extLst>
          </p:cNvPr>
          <p:cNvSpPr txBox="1"/>
          <p:nvPr/>
        </p:nvSpPr>
        <p:spPr>
          <a:xfrm>
            <a:off x="7645475" y="1421465"/>
            <a:ext cx="263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en-GB" baseline="-25000" dirty="0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35DD6C9-64C1-12F5-3E19-84B9B5F5F93F}"/>
              </a:ext>
            </a:extLst>
          </p:cNvPr>
          <p:cNvCxnSpPr>
            <a:cxnSpLocks/>
          </p:cNvCxnSpPr>
          <p:nvPr/>
        </p:nvCxnSpPr>
        <p:spPr>
          <a:xfrm flipV="1">
            <a:off x="7313229" y="5698314"/>
            <a:ext cx="0" cy="352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29A3EF34-335F-E303-910A-63EAC5D87529}"/>
              </a:ext>
            </a:extLst>
          </p:cNvPr>
          <p:cNvCxnSpPr>
            <a:cxnSpLocks/>
          </p:cNvCxnSpPr>
          <p:nvPr/>
        </p:nvCxnSpPr>
        <p:spPr>
          <a:xfrm>
            <a:off x="7305440" y="6041135"/>
            <a:ext cx="2990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776D9528-DF0C-18AE-46EE-7ECFBBAD04D0}"/>
              </a:ext>
            </a:extLst>
          </p:cNvPr>
          <p:cNvSpPr txBox="1"/>
          <p:nvPr/>
        </p:nvSpPr>
        <p:spPr>
          <a:xfrm>
            <a:off x="7180752" y="5380251"/>
            <a:ext cx="263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en-GB" baseline="-25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103B2DA-3E7A-3D4A-AE85-129AF5B857EB}"/>
              </a:ext>
            </a:extLst>
          </p:cNvPr>
          <p:cNvSpPr txBox="1"/>
          <p:nvPr/>
        </p:nvSpPr>
        <p:spPr>
          <a:xfrm>
            <a:off x="7574973" y="5819735"/>
            <a:ext cx="263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</a:t>
            </a:r>
            <a:endParaRPr lang="en-GB" baseline="-25000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1EA2222-CE61-DF1E-4AD0-F8DA59104784}"/>
              </a:ext>
            </a:extLst>
          </p:cNvPr>
          <p:cNvCxnSpPr/>
          <p:nvPr/>
        </p:nvCxnSpPr>
        <p:spPr>
          <a:xfrm>
            <a:off x="7706680" y="3700023"/>
            <a:ext cx="1348362" cy="576064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D3259285-5B8F-5819-8FF5-C629F9719561}"/>
              </a:ext>
            </a:extLst>
          </p:cNvPr>
          <p:cNvCxnSpPr>
            <a:cxnSpLocks/>
          </p:cNvCxnSpPr>
          <p:nvPr/>
        </p:nvCxnSpPr>
        <p:spPr>
          <a:xfrm flipV="1">
            <a:off x="7771974" y="4276087"/>
            <a:ext cx="1283068" cy="751526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D8F5668-CD9C-F08F-531B-0C6C3CAB8DEA}"/>
              </a:ext>
            </a:extLst>
          </p:cNvPr>
          <p:cNvCxnSpPr/>
          <p:nvPr/>
        </p:nvCxnSpPr>
        <p:spPr>
          <a:xfrm>
            <a:off x="10119066" y="3719483"/>
            <a:ext cx="1348362" cy="576064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9545BB42-5F7D-ABC2-0B5F-0410E26CD626}"/>
              </a:ext>
            </a:extLst>
          </p:cNvPr>
          <p:cNvCxnSpPr>
            <a:cxnSpLocks/>
          </p:cNvCxnSpPr>
          <p:nvPr/>
        </p:nvCxnSpPr>
        <p:spPr>
          <a:xfrm flipV="1">
            <a:off x="10184360" y="4303807"/>
            <a:ext cx="1283068" cy="743266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07632B72-A647-9644-CE6E-8ED007A8143C}"/>
              </a:ext>
            </a:extLst>
          </p:cNvPr>
          <p:cNvSpPr txBox="1"/>
          <p:nvPr/>
        </p:nvSpPr>
        <p:spPr>
          <a:xfrm>
            <a:off x="7724515" y="3764298"/>
            <a:ext cx="4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</a:t>
            </a:r>
            <a:r>
              <a:rPr lang="cs-CZ" baseline="-25000" dirty="0"/>
              <a:t>1</a:t>
            </a:r>
            <a:endParaRPr lang="en-GB" baseline="-250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EF05BC5-7698-54CC-082B-72CE89AAFDC8}"/>
              </a:ext>
            </a:extLst>
          </p:cNvPr>
          <p:cNvSpPr txBox="1"/>
          <p:nvPr/>
        </p:nvSpPr>
        <p:spPr>
          <a:xfrm>
            <a:off x="7826400" y="4914796"/>
            <a:ext cx="4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</a:t>
            </a:r>
            <a:r>
              <a:rPr lang="cs-CZ" baseline="-25000" dirty="0"/>
              <a:t>2</a:t>
            </a:r>
            <a:endParaRPr lang="en-GB" baseline="-250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3F03672-79AD-2CC6-6105-9A4AB401BA9A}"/>
              </a:ext>
            </a:extLst>
          </p:cNvPr>
          <p:cNvSpPr txBox="1"/>
          <p:nvPr/>
        </p:nvSpPr>
        <p:spPr>
          <a:xfrm>
            <a:off x="10178017" y="3806761"/>
            <a:ext cx="4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</a:t>
            </a:r>
            <a:r>
              <a:rPr lang="cs-CZ" baseline="-25000" dirty="0"/>
              <a:t>1</a:t>
            </a:r>
            <a:endParaRPr lang="en-GB" baseline="-250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0146F6A-5247-481D-F42E-B2D697FB72B2}"/>
              </a:ext>
            </a:extLst>
          </p:cNvPr>
          <p:cNvSpPr txBox="1"/>
          <p:nvPr/>
        </p:nvSpPr>
        <p:spPr>
          <a:xfrm>
            <a:off x="10170611" y="4535272"/>
            <a:ext cx="4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k</a:t>
            </a:r>
            <a:r>
              <a:rPr lang="cs-CZ" baseline="-25000" dirty="0"/>
              <a:t>2</a:t>
            </a:r>
            <a:endParaRPr lang="en-GB" baseline="-25000" dirty="0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12F31AAE-AAD8-13AE-3864-1130A4FA315F}"/>
              </a:ext>
            </a:extLst>
          </p:cNvPr>
          <p:cNvCxnSpPr>
            <a:cxnSpLocks/>
          </p:cNvCxnSpPr>
          <p:nvPr/>
        </p:nvCxnSpPr>
        <p:spPr>
          <a:xfrm flipV="1">
            <a:off x="7706680" y="3371902"/>
            <a:ext cx="180221" cy="32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149FC92-4081-72C0-7B59-B1EE4D9A0EA4}"/>
              </a:ext>
            </a:extLst>
          </p:cNvPr>
          <p:cNvCxnSpPr>
            <a:cxnSpLocks/>
          </p:cNvCxnSpPr>
          <p:nvPr/>
        </p:nvCxnSpPr>
        <p:spPr>
          <a:xfrm flipH="1" flipV="1">
            <a:off x="7574973" y="4766214"/>
            <a:ext cx="192913" cy="270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DC44589-B28E-29B1-0186-0DD7A442A66C}"/>
              </a:ext>
            </a:extLst>
          </p:cNvPr>
          <p:cNvCxnSpPr>
            <a:cxnSpLocks/>
          </p:cNvCxnSpPr>
          <p:nvPr/>
        </p:nvCxnSpPr>
        <p:spPr>
          <a:xfrm flipV="1">
            <a:off x="9055042" y="3968710"/>
            <a:ext cx="0" cy="3073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01B188F8-DC70-7575-40F0-5AD7B7DB88DE}"/>
              </a:ext>
            </a:extLst>
          </p:cNvPr>
          <p:cNvCxnSpPr>
            <a:cxnSpLocks/>
          </p:cNvCxnSpPr>
          <p:nvPr/>
        </p:nvCxnSpPr>
        <p:spPr>
          <a:xfrm>
            <a:off x="11448173" y="4295547"/>
            <a:ext cx="335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28D7C728-B427-ACC2-E64C-FA322D35F3F9}"/>
              </a:ext>
            </a:extLst>
          </p:cNvPr>
          <p:cNvCxnSpPr>
            <a:cxnSpLocks/>
          </p:cNvCxnSpPr>
          <p:nvPr/>
        </p:nvCxnSpPr>
        <p:spPr>
          <a:xfrm flipV="1">
            <a:off x="10125687" y="3395776"/>
            <a:ext cx="180221" cy="328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472BABC-E552-CE9D-7714-065842AA579D}"/>
              </a:ext>
            </a:extLst>
          </p:cNvPr>
          <p:cNvCxnSpPr>
            <a:cxnSpLocks/>
          </p:cNvCxnSpPr>
          <p:nvPr/>
        </p:nvCxnSpPr>
        <p:spPr>
          <a:xfrm>
            <a:off x="10184360" y="5048056"/>
            <a:ext cx="206019" cy="321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195B6DA9-BE94-5A3F-E947-5D841B2EC79D}"/>
              </a:ext>
            </a:extLst>
          </p:cNvPr>
          <p:cNvCxnSpPr>
            <a:cxnSpLocks/>
          </p:cNvCxnSpPr>
          <p:nvPr/>
        </p:nvCxnSpPr>
        <p:spPr>
          <a:xfrm>
            <a:off x="7444167" y="4286558"/>
            <a:ext cx="4617682" cy="8260"/>
          </a:xfrm>
          <a:prstGeom prst="line">
            <a:avLst/>
          </a:prstGeom>
          <a:ln>
            <a:solidFill>
              <a:srgbClr val="2F2F2F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9B72FBF7-2F89-3E72-0881-298F69AF5881}"/>
              </a:ext>
            </a:extLst>
          </p:cNvPr>
          <p:cNvSpPr txBox="1"/>
          <p:nvPr/>
        </p:nvSpPr>
        <p:spPr>
          <a:xfrm>
            <a:off x="7494318" y="3052965"/>
            <a:ext cx="4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E</a:t>
            </a:r>
            <a:r>
              <a:rPr lang="cs-CZ" baseline="-25000" dirty="0"/>
              <a:t>1</a:t>
            </a:r>
            <a:endParaRPr lang="en-GB" baseline="-250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2DABBEE-35FC-94A8-6E82-CB2F7C7F1658}"/>
              </a:ext>
            </a:extLst>
          </p:cNvPr>
          <p:cNvSpPr txBox="1"/>
          <p:nvPr/>
        </p:nvSpPr>
        <p:spPr>
          <a:xfrm>
            <a:off x="9862645" y="3123091"/>
            <a:ext cx="4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E</a:t>
            </a:r>
            <a:r>
              <a:rPr lang="cs-CZ" baseline="-25000" dirty="0"/>
              <a:t>1</a:t>
            </a:r>
            <a:endParaRPr lang="en-GB" baseline="-2500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1126B75-C6A3-CC4F-482E-826927C5B5CE}"/>
              </a:ext>
            </a:extLst>
          </p:cNvPr>
          <p:cNvSpPr txBox="1"/>
          <p:nvPr/>
        </p:nvSpPr>
        <p:spPr>
          <a:xfrm>
            <a:off x="7198708" y="4463921"/>
            <a:ext cx="4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E</a:t>
            </a:r>
            <a:r>
              <a:rPr lang="cs-CZ" baseline="-25000" dirty="0"/>
              <a:t>2</a:t>
            </a:r>
            <a:endParaRPr lang="en-GB" baseline="-250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228C9B6D-79BA-D8D2-EC91-8236115D28D5}"/>
              </a:ext>
            </a:extLst>
          </p:cNvPr>
          <p:cNvSpPr txBox="1"/>
          <p:nvPr/>
        </p:nvSpPr>
        <p:spPr>
          <a:xfrm>
            <a:off x="10267483" y="5334961"/>
            <a:ext cx="4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E</a:t>
            </a:r>
            <a:r>
              <a:rPr lang="cs-CZ" baseline="-25000" dirty="0"/>
              <a:t>2</a:t>
            </a:r>
            <a:endParaRPr lang="en-GB" baseline="-25000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9F5FB4A-00AA-6D40-D97E-4A6B20369167}"/>
              </a:ext>
            </a:extLst>
          </p:cNvPr>
          <p:cNvSpPr txBox="1"/>
          <p:nvPr/>
        </p:nvSpPr>
        <p:spPr>
          <a:xfrm>
            <a:off x="8655051" y="3577449"/>
            <a:ext cx="93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E</a:t>
            </a:r>
            <a:r>
              <a:rPr lang="cs-CZ" baseline="-25000" dirty="0">
                <a:solidFill>
                  <a:srgbClr val="FF0000"/>
                </a:solidFill>
              </a:rPr>
              <a:t>1 + </a:t>
            </a:r>
            <a:r>
              <a:rPr lang="cs-CZ" dirty="0">
                <a:solidFill>
                  <a:srgbClr val="FF0000"/>
                </a:solidFill>
              </a:rPr>
              <a:t>E</a:t>
            </a:r>
            <a:r>
              <a:rPr lang="cs-CZ" baseline="-25000" dirty="0">
                <a:solidFill>
                  <a:srgbClr val="FF0000"/>
                </a:solidFill>
              </a:rPr>
              <a:t>2</a:t>
            </a:r>
            <a:endParaRPr lang="en-GB" baseline="-25000" dirty="0">
              <a:solidFill>
                <a:srgbClr val="FF0000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E24B6AE-F3AB-1019-7522-F696B92695CF}"/>
              </a:ext>
            </a:extLst>
          </p:cNvPr>
          <p:cNvSpPr txBox="1"/>
          <p:nvPr/>
        </p:nvSpPr>
        <p:spPr>
          <a:xfrm>
            <a:off x="11323166" y="3814004"/>
            <a:ext cx="93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E</a:t>
            </a:r>
            <a:r>
              <a:rPr lang="cs-CZ" baseline="-25000" dirty="0">
                <a:solidFill>
                  <a:srgbClr val="FF0000"/>
                </a:solidFill>
              </a:rPr>
              <a:t>1 + </a:t>
            </a:r>
            <a:r>
              <a:rPr lang="cs-CZ" dirty="0">
                <a:solidFill>
                  <a:srgbClr val="FF0000"/>
                </a:solidFill>
              </a:rPr>
              <a:t>E</a:t>
            </a:r>
            <a:r>
              <a:rPr lang="cs-CZ" baseline="-25000" dirty="0">
                <a:solidFill>
                  <a:srgbClr val="FF0000"/>
                </a:solidFill>
              </a:rPr>
              <a:t>2</a:t>
            </a:r>
            <a:endParaRPr lang="en-GB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010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729A22-968B-97FF-246B-68F2A2A98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4929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GESSNER, Spencer, et al. Demonstration of a positron beam-driven hollow channel plasma </a:t>
            </a:r>
            <a:r>
              <a:rPr lang="en-GB" sz="1400" dirty="0" err="1"/>
              <a:t>wakefield</a:t>
            </a:r>
            <a:r>
              <a:rPr lang="en-GB" sz="1400" dirty="0"/>
              <a:t> accelerator. </a:t>
            </a:r>
            <a:r>
              <a:rPr lang="en-GB" sz="1400" i="1" dirty="0"/>
              <a:t>Nature communications</a:t>
            </a:r>
            <a:r>
              <a:rPr lang="en-GB" sz="1400" dirty="0"/>
              <a:t>, 2016, 7.1: 11785.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ARINIELLO, Robert. Emittance preservation in a plasma </a:t>
            </a:r>
            <a:r>
              <a:rPr lang="en-GB" sz="1400" dirty="0" err="1"/>
              <a:t>wakefield</a:t>
            </a:r>
            <a:r>
              <a:rPr lang="en-GB" sz="1400" dirty="0"/>
              <a:t> accelerator. 2022. PhD Thesis. University of Colorado at Boulder.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cs-CZ" sz="1400" dirty="0"/>
              <a:t>Use of high order Bessel beams for</a:t>
            </a:r>
            <a:r>
              <a:rPr lang="en-US" sz="1400" dirty="0"/>
              <a:t> generating accelerating plasma channel</a:t>
            </a:r>
            <a:endParaRPr lang="cs-CZ" sz="1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cs-CZ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err="1"/>
              <a:t>Raciukaitis</a:t>
            </a:r>
            <a:r>
              <a:rPr lang="en-GB" sz="1400" dirty="0"/>
              <a:t>, G., et al. "Laser </a:t>
            </a:r>
            <a:r>
              <a:rPr lang="en-GB" sz="1400" dirty="0" err="1"/>
              <a:t>wakefield</a:t>
            </a:r>
            <a:r>
              <a:rPr lang="en-GB" sz="1400" dirty="0"/>
              <a:t> acceleration of electrons using Bessel–Gauss doughnut beams for accelerating beam guiding." Journal of Plasma Physics 89 (2023): 905890209.</a:t>
            </a:r>
            <a:endParaRPr lang="cs-CZ" sz="1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cs-CZ" sz="1400" dirty="0"/>
              <a:t>Use of Bessel beams for ionization of plasma to guide accelearting Gaussian beam which remains more focused and keeps the intensity over long distnace</a:t>
            </a:r>
          </a:p>
          <a:p>
            <a:pPr lvl="1" indent="0">
              <a:buNone/>
            </a:pPr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ADDE7D-182C-8E2B-5008-D0241CBEF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92668" cy="1065742"/>
          </a:xfrm>
        </p:spPr>
        <p:txBody>
          <a:bodyPr/>
          <a:lstStyle/>
          <a:p>
            <a:r>
              <a:rPr lang="en-US" dirty="0"/>
              <a:t>Plasma </a:t>
            </a:r>
            <a:r>
              <a:rPr lang="en-US" dirty="0" err="1"/>
              <a:t>wakefield</a:t>
            </a:r>
            <a:r>
              <a:rPr lang="en-US" dirty="0"/>
              <a:t> acceleration</a:t>
            </a:r>
            <a:r>
              <a:rPr lang="cs-CZ" dirty="0"/>
              <a:t> – utilization of Bessel beams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20061-913C-F18D-564A-FE88FA48B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E8D22-E4B0-829C-DD6E-53D12CCE9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Martin Du</a:t>
            </a:r>
            <a:r>
              <a:rPr lang="cs-CZ" dirty="0"/>
              <a:t>š</a:t>
            </a:r>
            <a:r>
              <a:rPr lang="en-US" dirty="0"/>
              <a:t>ek – Structured Laser Beam in prospect of particle acceleration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AEBE7-1B18-A3EB-25FF-BE5DE81E2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328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blue rectangular object with text&#10;&#10;Description automatically generated">
            <a:extLst>
              <a:ext uri="{FF2B5EF4-FFF2-40B4-BE49-F238E27FC236}">
                <a16:creationId xmlns:a16="http://schemas.microsoft.com/office/drawing/2014/main" id="{2212A031-6FB8-FFFC-48A1-D56AF8FFF5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7448" y="1021950"/>
            <a:ext cx="4510107" cy="253693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6ECC5FC-6C55-61C2-D33E-EBF8DD2D0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Alignment of CLEAR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11D45-1A04-7FDB-6C05-F26080B4E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75A6F-8575-799B-4DD9-336061A0A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Martin Du</a:t>
            </a:r>
            <a:r>
              <a:rPr lang="cs-CZ"/>
              <a:t>š</a:t>
            </a:r>
            <a:r>
              <a:rPr lang="en-US"/>
              <a:t>ek – Structured Laser Beam in prospect of particle acceleration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11F1F-1382-84BC-748B-CE46232B2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 descr="A diagram of a cross with text&#10;&#10;Description automatically generated">
            <a:extLst>
              <a:ext uri="{FF2B5EF4-FFF2-40B4-BE49-F238E27FC236}">
                <a16:creationId xmlns:a16="http://schemas.microsoft.com/office/drawing/2014/main" id="{447FDA7E-D3CB-1CBC-EE39-32072D9199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4867" y="3443398"/>
            <a:ext cx="2867506" cy="2684791"/>
          </a:xfrm>
          <a:prstGeom prst="rect">
            <a:avLst/>
          </a:prstGeom>
        </p:spPr>
      </p:pic>
      <p:pic>
        <p:nvPicPr>
          <p:cNvPr id="11" name="Picture 10" descr="A grey and red plastic box with red metal parts&#10;&#10;Description automatically generated with medium confidence">
            <a:extLst>
              <a:ext uri="{FF2B5EF4-FFF2-40B4-BE49-F238E27FC236}">
                <a16:creationId xmlns:a16="http://schemas.microsoft.com/office/drawing/2014/main" id="{64EC46BB-5B65-E59E-3BBF-C4EBDE26103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1627" b="12150"/>
          <a:stretch/>
        </p:blipFill>
        <p:spPr>
          <a:xfrm>
            <a:off x="7824192" y="3543286"/>
            <a:ext cx="2376264" cy="2415020"/>
          </a:xfrm>
          <a:prstGeom prst="rect">
            <a:avLst/>
          </a:prstGeom>
        </p:spPr>
      </p:pic>
      <p:pic>
        <p:nvPicPr>
          <p:cNvPr id="13" name="Picture 12" descr="A blue and black light&#10;&#10;Description automatically generated with medium confidence">
            <a:extLst>
              <a:ext uri="{FF2B5EF4-FFF2-40B4-BE49-F238E27FC236}">
                <a16:creationId xmlns:a16="http://schemas.microsoft.com/office/drawing/2014/main" id="{15C3123D-7C7A-2819-05C7-08007DF824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7439" y="580810"/>
            <a:ext cx="4510107" cy="253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3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1C946B-E172-158D-1DB2-B50FAC59F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Pseudo non-diffracting beams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A7F2C-828F-FCA7-DB48-7F69ABA5B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Martin Du</a:t>
            </a:r>
            <a:r>
              <a:rPr lang="cs-CZ"/>
              <a:t>š</a:t>
            </a:r>
            <a:r>
              <a:rPr lang="en-US"/>
              <a:t>ek – Structured Laser Beam in prospect of particle acceleration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939EE-60FE-4149-069E-3C57650A9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EEFBE15D-AD90-35FF-244F-455EEDA01A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7" t="9237" r="17596" b="12196"/>
          <a:stretch/>
        </p:blipFill>
        <p:spPr>
          <a:xfrm>
            <a:off x="1280439" y="4670071"/>
            <a:ext cx="1478052" cy="1433511"/>
          </a:xfrm>
          <a:prstGeom prst="rect">
            <a:avLst/>
          </a:prstGeom>
        </p:spPr>
      </p:pic>
      <p:grpSp>
        <p:nvGrpSpPr>
          <p:cNvPr id="8" name="Skupina 47">
            <a:extLst>
              <a:ext uri="{FF2B5EF4-FFF2-40B4-BE49-F238E27FC236}">
                <a16:creationId xmlns:a16="http://schemas.microsoft.com/office/drawing/2014/main" id="{109B5404-CBDA-912B-83F4-F6729111139C}"/>
              </a:ext>
            </a:extLst>
          </p:cNvPr>
          <p:cNvGrpSpPr/>
          <p:nvPr/>
        </p:nvGrpSpPr>
        <p:grpSpPr>
          <a:xfrm>
            <a:off x="35171" y="1888234"/>
            <a:ext cx="4308721" cy="1790700"/>
            <a:chOff x="4898193" y="3931362"/>
            <a:chExt cx="4308721" cy="1790700"/>
          </a:xfrm>
        </p:grpSpPr>
        <p:grpSp>
          <p:nvGrpSpPr>
            <p:cNvPr id="9" name="Skupina 20">
              <a:extLst>
                <a:ext uri="{FF2B5EF4-FFF2-40B4-BE49-F238E27FC236}">
                  <a16:creationId xmlns:a16="http://schemas.microsoft.com/office/drawing/2014/main" id="{7519F58F-BD32-E789-4305-64F7B2558928}"/>
                </a:ext>
              </a:extLst>
            </p:cNvPr>
            <p:cNvGrpSpPr/>
            <p:nvPr/>
          </p:nvGrpSpPr>
          <p:grpSpPr>
            <a:xfrm>
              <a:off x="4901614" y="3931362"/>
              <a:ext cx="4305300" cy="1790700"/>
              <a:chOff x="2461772" y="3313152"/>
              <a:chExt cx="4305300" cy="1790700"/>
            </a:xfrm>
          </p:grpSpPr>
          <p:grpSp>
            <p:nvGrpSpPr>
              <p:cNvPr id="11" name="Skupina 21">
                <a:extLst>
                  <a:ext uri="{FF2B5EF4-FFF2-40B4-BE49-F238E27FC236}">
                    <a16:creationId xmlns:a16="http://schemas.microsoft.com/office/drawing/2014/main" id="{C7D93FBF-2E99-B9AF-E9D7-C6C013F9846B}"/>
                  </a:ext>
                </a:extLst>
              </p:cNvPr>
              <p:cNvGrpSpPr/>
              <p:nvPr/>
            </p:nvGrpSpPr>
            <p:grpSpPr>
              <a:xfrm>
                <a:off x="2461772" y="3313152"/>
                <a:ext cx="4305300" cy="1790700"/>
                <a:chOff x="2552700" y="3720972"/>
                <a:chExt cx="4305300" cy="1790700"/>
              </a:xfrm>
            </p:grpSpPr>
            <p:sp>
              <p:nvSpPr>
                <p:cNvPr id="13" name="Obdélník 23">
                  <a:extLst>
                    <a:ext uri="{FF2B5EF4-FFF2-40B4-BE49-F238E27FC236}">
                      <a16:creationId xmlns:a16="http://schemas.microsoft.com/office/drawing/2014/main" id="{C01B3E8D-B4CF-D8D8-CB09-F9FBFD1C019E}"/>
                    </a:ext>
                  </a:extLst>
                </p:cNvPr>
                <p:cNvSpPr/>
                <p:nvPr/>
              </p:nvSpPr>
              <p:spPr>
                <a:xfrm>
                  <a:off x="3375238" y="3987375"/>
                  <a:ext cx="3239381" cy="1243764"/>
                </a:xfrm>
                <a:prstGeom prst="rect">
                  <a:avLst/>
                </a:prstGeom>
                <a:solidFill>
                  <a:srgbClr val="FF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Rovnoramenný trojúhelník 24">
                  <a:extLst>
                    <a:ext uri="{FF2B5EF4-FFF2-40B4-BE49-F238E27FC236}">
                      <a16:creationId xmlns:a16="http://schemas.microsoft.com/office/drawing/2014/main" id="{CD3A3B40-8970-D00A-DBCF-B2A2309AF17E}"/>
                    </a:ext>
                  </a:extLst>
                </p:cNvPr>
                <p:cNvSpPr/>
                <p:nvPr/>
              </p:nvSpPr>
              <p:spPr>
                <a:xfrm rot="16200000">
                  <a:off x="6010571" y="4243580"/>
                  <a:ext cx="468000" cy="74009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" name="Rovnoramenný trojúhelník 25">
                  <a:extLst>
                    <a:ext uri="{FF2B5EF4-FFF2-40B4-BE49-F238E27FC236}">
                      <a16:creationId xmlns:a16="http://schemas.microsoft.com/office/drawing/2014/main" id="{E7614143-2C66-8575-B7D2-0F08E626279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3878969" y="3978641"/>
                  <a:ext cx="2184696" cy="344952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" name="Rovnoramenný trojúhelník 26">
                  <a:extLst>
                    <a:ext uri="{FF2B5EF4-FFF2-40B4-BE49-F238E27FC236}">
                      <a16:creationId xmlns:a16="http://schemas.microsoft.com/office/drawing/2014/main" id="{E3389AA2-F9C4-3512-B03E-31D81D025D4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833698" y="4904362"/>
                  <a:ext cx="2280000" cy="36000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" name="Obdélník 27">
                  <a:extLst>
                    <a:ext uri="{FF2B5EF4-FFF2-40B4-BE49-F238E27FC236}">
                      <a16:creationId xmlns:a16="http://schemas.microsoft.com/office/drawing/2014/main" id="{C83A6745-97D0-8F62-A5A9-A7CFB0524AE8}"/>
                    </a:ext>
                  </a:extLst>
                </p:cNvPr>
                <p:cNvSpPr/>
                <p:nvPr/>
              </p:nvSpPr>
              <p:spPr>
                <a:xfrm>
                  <a:off x="2688451" y="3990069"/>
                  <a:ext cx="1195797" cy="1252498"/>
                </a:xfrm>
                <a:prstGeom prst="rect">
                  <a:avLst/>
                </a:prstGeom>
                <a:solidFill>
                  <a:srgbClr val="FF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8" name="Rovnoramenný trojúhelník 28">
                  <a:extLst>
                    <a:ext uri="{FF2B5EF4-FFF2-40B4-BE49-F238E27FC236}">
                      <a16:creationId xmlns:a16="http://schemas.microsoft.com/office/drawing/2014/main" id="{C3B90BF3-6364-B47E-79B2-3655ADBFD721}"/>
                    </a:ext>
                  </a:extLst>
                </p:cNvPr>
                <p:cNvSpPr/>
                <p:nvPr/>
              </p:nvSpPr>
              <p:spPr>
                <a:xfrm rot="5400000">
                  <a:off x="3057124" y="4495736"/>
                  <a:ext cx="1790700" cy="241172"/>
                </a:xfrm>
                <a:prstGeom prst="triangle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19" name="Přímá spojnice se šipkou 29">
                  <a:extLst>
                    <a:ext uri="{FF2B5EF4-FFF2-40B4-BE49-F238E27FC236}">
                      <a16:creationId xmlns:a16="http://schemas.microsoft.com/office/drawing/2014/main" id="{8E965608-E1F6-EEF0-3952-FB6633901BE7}"/>
                    </a:ext>
                  </a:extLst>
                </p:cNvPr>
                <p:cNvCxnSpPr/>
                <p:nvPr/>
              </p:nvCxnSpPr>
              <p:spPr>
                <a:xfrm>
                  <a:off x="2552700" y="3990069"/>
                  <a:ext cx="1342144" cy="0"/>
                </a:xfrm>
                <a:prstGeom prst="straightConnector1">
                  <a:avLst/>
                </a:prstGeom>
                <a:ln w="127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Přímá spojnice se šipkou 30">
                  <a:extLst>
                    <a:ext uri="{FF2B5EF4-FFF2-40B4-BE49-F238E27FC236}">
                      <a16:creationId xmlns:a16="http://schemas.microsoft.com/office/drawing/2014/main" id="{1F67687C-6700-4AAB-C4C9-0B2AF3BCBE92}"/>
                    </a:ext>
                  </a:extLst>
                </p:cNvPr>
                <p:cNvCxnSpPr/>
                <p:nvPr/>
              </p:nvCxnSpPr>
              <p:spPr>
                <a:xfrm>
                  <a:off x="2552700" y="5242567"/>
                  <a:ext cx="1342144" cy="0"/>
                </a:xfrm>
                <a:prstGeom prst="straightConnector1">
                  <a:avLst/>
                </a:prstGeom>
                <a:ln w="127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Přímá spojnice 31">
                  <a:extLst>
                    <a:ext uri="{FF2B5EF4-FFF2-40B4-BE49-F238E27FC236}">
                      <a16:creationId xmlns:a16="http://schemas.microsoft.com/office/drawing/2014/main" id="{E796A7C7-2320-556B-C054-C78D741DB7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48955" y="3990069"/>
                  <a:ext cx="0" cy="125249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Přímá spojnice 32">
                  <a:extLst>
                    <a:ext uri="{FF2B5EF4-FFF2-40B4-BE49-F238E27FC236}">
                      <a16:creationId xmlns:a16="http://schemas.microsoft.com/office/drawing/2014/main" id="{A61EB5A5-1DCD-B1F6-5910-56EA41D712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33695" y="3990069"/>
                  <a:ext cx="0" cy="125249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Přímá spojnice 33">
                  <a:extLst>
                    <a:ext uri="{FF2B5EF4-FFF2-40B4-BE49-F238E27FC236}">
                      <a16:creationId xmlns:a16="http://schemas.microsoft.com/office/drawing/2014/main" id="{7EBE5982-C6D5-BA8E-5294-2DC22BDDFB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10750" y="3990069"/>
                  <a:ext cx="0" cy="125249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Přímá spojnice 34">
                  <a:extLst>
                    <a:ext uri="{FF2B5EF4-FFF2-40B4-BE49-F238E27FC236}">
                      <a16:creationId xmlns:a16="http://schemas.microsoft.com/office/drawing/2014/main" id="{33BBA39C-C59B-722C-CCEB-0273381256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72438" y="3990069"/>
                  <a:ext cx="0" cy="125249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Přímá spojnice 35">
                  <a:extLst>
                    <a:ext uri="{FF2B5EF4-FFF2-40B4-BE49-F238E27FC236}">
                      <a16:creationId xmlns:a16="http://schemas.microsoft.com/office/drawing/2014/main" id="{E8AB454B-ED32-AB15-9A75-1ECB220D01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34125" y="3990069"/>
                  <a:ext cx="0" cy="125249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Přímá spojnice se šipkou 36">
                  <a:extLst>
                    <a:ext uri="{FF2B5EF4-FFF2-40B4-BE49-F238E27FC236}">
                      <a16:creationId xmlns:a16="http://schemas.microsoft.com/office/drawing/2014/main" id="{9D4F6765-0365-A2F4-7F3E-17FAB151BB60}"/>
                    </a:ext>
                  </a:extLst>
                </p:cNvPr>
                <p:cNvCxnSpPr>
                  <a:stCxn id="18" idx="0"/>
                </p:cNvCxnSpPr>
                <p:nvPr/>
              </p:nvCxnSpPr>
              <p:spPr>
                <a:xfrm flipV="1">
                  <a:off x="4073060" y="3990069"/>
                  <a:ext cx="1952022" cy="62625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Přímá spojnice se šipkou 37">
                  <a:extLst>
                    <a:ext uri="{FF2B5EF4-FFF2-40B4-BE49-F238E27FC236}">
                      <a16:creationId xmlns:a16="http://schemas.microsoft.com/office/drawing/2014/main" id="{8C2EC480-40E5-B51F-22AE-EE311798B05B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flipV="1">
                  <a:off x="3905440" y="4505325"/>
                  <a:ext cx="2297998" cy="73725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Přímá spojnice se šipkou 38">
                  <a:extLst>
                    <a:ext uri="{FF2B5EF4-FFF2-40B4-BE49-F238E27FC236}">
                      <a16:creationId xmlns:a16="http://schemas.microsoft.com/office/drawing/2014/main" id="{65F526CB-7793-0E7F-C559-318060F55B55}"/>
                    </a:ext>
                  </a:extLst>
                </p:cNvPr>
                <p:cNvCxnSpPr/>
                <p:nvPr/>
              </p:nvCxnSpPr>
              <p:spPr>
                <a:xfrm>
                  <a:off x="4079410" y="4613628"/>
                  <a:ext cx="1952022" cy="62625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Přímá spojnice se šipkou 39">
                  <a:extLst>
                    <a:ext uri="{FF2B5EF4-FFF2-40B4-BE49-F238E27FC236}">
                      <a16:creationId xmlns:a16="http://schemas.microsoft.com/office/drawing/2014/main" id="{0061DD67-0C07-6484-E9EE-9AC1B1BE1BA7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>
                  <a:off x="3911790" y="3987375"/>
                  <a:ext cx="2297998" cy="73725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Kosoúhelník 40">
                  <a:extLst>
                    <a:ext uri="{FF2B5EF4-FFF2-40B4-BE49-F238E27FC236}">
                      <a16:creationId xmlns:a16="http://schemas.microsoft.com/office/drawing/2014/main" id="{836E5C28-5B03-5B1F-4A0F-4F59B26F4844}"/>
                    </a:ext>
                  </a:extLst>
                </p:cNvPr>
                <p:cNvSpPr/>
                <p:nvPr/>
              </p:nvSpPr>
              <p:spPr>
                <a:xfrm>
                  <a:off x="5966792" y="4671232"/>
                  <a:ext cx="891208" cy="766133"/>
                </a:xfrm>
                <a:prstGeom prst="parallelogram">
                  <a:avLst>
                    <a:gd name="adj" fmla="val 3459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1" name="Kosoúhelník 41">
                  <a:extLst>
                    <a:ext uri="{FF2B5EF4-FFF2-40B4-BE49-F238E27FC236}">
                      <a16:creationId xmlns:a16="http://schemas.microsoft.com/office/drawing/2014/main" id="{D769688B-7041-3D23-4223-F43D548A8AA5}"/>
                    </a:ext>
                  </a:extLst>
                </p:cNvPr>
                <p:cNvSpPr/>
                <p:nvPr/>
              </p:nvSpPr>
              <p:spPr>
                <a:xfrm flipV="1">
                  <a:off x="5998415" y="3888358"/>
                  <a:ext cx="857316" cy="692045"/>
                </a:xfrm>
                <a:prstGeom prst="parallelogram">
                  <a:avLst>
                    <a:gd name="adj" fmla="val 3417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2" name="Obdélník: se zakulacenými rohy 22">
                <a:extLst>
                  <a:ext uri="{FF2B5EF4-FFF2-40B4-BE49-F238E27FC236}">
                    <a16:creationId xmlns:a16="http://schemas.microsoft.com/office/drawing/2014/main" id="{DBB90720-994A-E72C-BAF3-6E3C27A29084}"/>
                  </a:ext>
                </a:extLst>
              </p:cNvPr>
              <p:cNvSpPr/>
              <p:nvPr/>
            </p:nvSpPr>
            <p:spPr>
              <a:xfrm>
                <a:off x="4070543" y="4185642"/>
                <a:ext cx="1630785" cy="45719"/>
              </a:xfrm>
              <a:prstGeom prst="round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" name="Obdélník 46">
              <a:extLst>
                <a:ext uri="{FF2B5EF4-FFF2-40B4-BE49-F238E27FC236}">
                  <a16:creationId xmlns:a16="http://schemas.microsoft.com/office/drawing/2014/main" id="{746707F0-861A-36EE-924D-5B74C043856C}"/>
                </a:ext>
              </a:extLst>
            </p:cNvPr>
            <p:cNvSpPr/>
            <p:nvPr/>
          </p:nvSpPr>
          <p:spPr>
            <a:xfrm>
              <a:off x="4898193" y="4164711"/>
              <a:ext cx="483685" cy="13240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ovéPole 53">
            <a:extLst>
              <a:ext uri="{FF2B5EF4-FFF2-40B4-BE49-F238E27FC236}">
                <a16:creationId xmlns:a16="http://schemas.microsoft.com/office/drawing/2014/main" id="{8D1B6A96-DF4D-1909-6630-BE54748D84E8}"/>
              </a:ext>
            </a:extLst>
          </p:cNvPr>
          <p:cNvSpPr txBox="1"/>
          <p:nvPr/>
        </p:nvSpPr>
        <p:spPr>
          <a:xfrm>
            <a:off x="1842466" y="3680340"/>
            <a:ext cx="6924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Axicon</a:t>
            </a:r>
          </a:p>
        </p:txBody>
      </p:sp>
      <p:cxnSp>
        <p:nvCxnSpPr>
          <p:cNvPr id="35" name="Přímá spojnice se šipkou 54">
            <a:extLst>
              <a:ext uri="{FF2B5EF4-FFF2-40B4-BE49-F238E27FC236}">
                <a16:creationId xmlns:a16="http://schemas.microsoft.com/office/drawing/2014/main" id="{FA98BD4D-49E7-693F-73A3-CCE72BB67B05}"/>
              </a:ext>
            </a:extLst>
          </p:cNvPr>
          <p:cNvCxnSpPr>
            <a:cxnSpLocks/>
            <a:stCxn id="34" idx="1"/>
            <a:endCxn id="18" idx="5"/>
          </p:cNvCxnSpPr>
          <p:nvPr/>
        </p:nvCxnSpPr>
        <p:spPr>
          <a:xfrm flipH="1" flipV="1">
            <a:off x="1438366" y="3231259"/>
            <a:ext cx="404100" cy="5875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ovéPole 68">
            <a:extLst>
              <a:ext uri="{FF2B5EF4-FFF2-40B4-BE49-F238E27FC236}">
                <a16:creationId xmlns:a16="http://schemas.microsoft.com/office/drawing/2014/main" id="{0D6AEFD4-363A-7238-CB78-B50E53F80074}"/>
              </a:ext>
            </a:extLst>
          </p:cNvPr>
          <p:cNvSpPr txBox="1"/>
          <p:nvPr/>
        </p:nvSpPr>
        <p:spPr>
          <a:xfrm>
            <a:off x="1163162" y="4238008"/>
            <a:ext cx="18594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cs-CZ" dirty="0"/>
              <a:t>Bessel</a:t>
            </a:r>
            <a:r>
              <a:rPr lang="en-US" dirty="0"/>
              <a:t> </a:t>
            </a:r>
            <a:r>
              <a:rPr lang="cs-CZ" dirty="0"/>
              <a:t>b</a:t>
            </a:r>
            <a:r>
              <a:rPr lang="en-US" dirty="0" err="1"/>
              <a:t>eam</a:t>
            </a:r>
            <a:r>
              <a:rPr lang="cs-CZ" dirty="0"/>
              <a:t> (BB)</a:t>
            </a:r>
            <a:endParaRPr lang="en-US" dirty="0"/>
          </a:p>
        </p:txBody>
      </p:sp>
      <p:grpSp>
        <p:nvGrpSpPr>
          <p:cNvPr id="161" name="Skupina 16">
            <a:extLst>
              <a:ext uri="{FF2B5EF4-FFF2-40B4-BE49-F238E27FC236}">
                <a16:creationId xmlns:a16="http://schemas.microsoft.com/office/drawing/2014/main" id="{98B50282-FDFC-FC42-E7EB-94CB12EFEB4D}"/>
              </a:ext>
            </a:extLst>
          </p:cNvPr>
          <p:cNvGrpSpPr>
            <a:grpSpLocks noChangeAspect="1"/>
          </p:cNvGrpSpPr>
          <p:nvPr/>
        </p:nvGrpSpPr>
        <p:grpSpPr>
          <a:xfrm rot="16200000">
            <a:off x="7867707" y="2476237"/>
            <a:ext cx="5197894" cy="2290194"/>
            <a:chOff x="0" y="0"/>
            <a:chExt cx="6397649" cy="2817281"/>
          </a:xfrm>
        </p:grpSpPr>
        <p:pic>
          <p:nvPicPr>
            <p:cNvPr id="162" name="Obrázek 17">
              <a:extLst>
                <a:ext uri="{FF2B5EF4-FFF2-40B4-BE49-F238E27FC236}">
                  <a16:creationId xmlns:a16="http://schemas.microsoft.com/office/drawing/2014/main" id="{B0FF7340-3869-AD44-9FF7-AE7B0B6D5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823897" cy="336110"/>
            </a:xfrm>
            <a:prstGeom prst="rect">
              <a:avLst/>
            </a:prstGeom>
          </p:spPr>
        </p:pic>
        <p:pic>
          <p:nvPicPr>
            <p:cNvPr id="163" name="Obrázek 18">
              <a:extLst>
                <a:ext uri="{FF2B5EF4-FFF2-40B4-BE49-F238E27FC236}">
                  <a16:creationId xmlns:a16="http://schemas.microsoft.com/office/drawing/2014/main" id="{F5FA7A79-CE11-D2D9-124D-B0DF2CDD6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9445" y="336110"/>
              <a:ext cx="2823898" cy="336110"/>
            </a:xfrm>
            <a:prstGeom prst="rect">
              <a:avLst/>
            </a:prstGeom>
          </p:spPr>
        </p:pic>
        <p:pic>
          <p:nvPicPr>
            <p:cNvPr id="164" name="Obrázek 19">
              <a:extLst>
                <a:ext uri="{FF2B5EF4-FFF2-40B4-BE49-F238E27FC236}">
                  <a16:creationId xmlns:a16="http://schemas.microsoft.com/office/drawing/2014/main" id="{F0935E8E-E840-CEE5-CF53-9970A53F4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3751" y="0"/>
              <a:ext cx="2823898" cy="336110"/>
            </a:xfrm>
            <a:prstGeom prst="rect">
              <a:avLst/>
            </a:prstGeom>
          </p:spPr>
        </p:pic>
        <p:pic>
          <p:nvPicPr>
            <p:cNvPr id="165" name="Obrázek 20">
              <a:extLst>
                <a:ext uri="{FF2B5EF4-FFF2-40B4-BE49-F238E27FC236}">
                  <a16:creationId xmlns:a16="http://schemas.microsoft.com/office/drawing/2014/main" id="{AA79C00E-CF99-FC54-D4A5-504E538CE8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57" y="786551"/>
              <a:ext cx="5730875" cy="203073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6" name="Rectangle 165">
            <a:extLst>
              <a:ext uri="{FF2B5EF4-FFF2-40B4-BE49-F238E27FC236}">
                <a16:creationId xmlns:a16="http://schemas.microsoft.com/office/drawing/2014/main" id="{1B0A0CB6-9FEE-7698-FED1-168F1BCD5C3E}"/>
              </a:ext>
            </a:extLst>
          </p:cNvPr>
          <p:cNvSpPr/>
          <p:nvPr/>
        </p:nvSpPr>
        <p:spPr>
          <a:xfrm>
            <a:off x="5479697" y="3492599"/>
            <a:ext cx="918546" cy="1677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Isosceles Triangle 166">
            <a:extLst>
              <a:ext uri="{FF2B5EF4-FFF2-40B4-BE49-F238E27FC236}">
                <a16:creationId xmlns:a16="http://schemas.microsoft.com/office/drawing/2014/main" id="{EF6CFEB8-4B4E-0754-EFBC-058B9D90800C}"/>
              </a:ext>
            </a:extLst>
          </p:cNvPr>
          <p:cNvSpPr/>
          <p:nvPr/>
        </p:nvSpPr>
        <p:spPr>
          <a:xfrm rot="16200000">
            <a:off x="6329339" y="3150536"/>
            <a:ext cx="1209031" cy="878401"/>
          </a:xfrm>
          <a:prstGeom prst="triangle">
            <a:avLst>
              <a:gd name="adj" fmla="val 5195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ál 11">
            <a:extLst>
              <a:ext uri="{FF2B5EF4-FFF2-40B4-BE49-F238E27FC236}">
                <a16:creationId xmlns:a16="http://schemas.microsoft.com/office/drawing/2014/main" id="{BDA261EE-3FF5-09E5-5422-78E120F74B33}"/>
              </a:ext>
            </a:extLst>
          </p:cNvPr>
          <p:cNvSpPr/>
          <p:nvPr/>
        </p:nvSpPr>
        <p:spPr>
          <a:xfrm>
            <a:off x="6361692" y="3377486"/>
            <a:ext cx="395070" cy="399019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9" name="Přímá spojnice se šipkou 29">
            <a:extLst>
              <a:ext uri="{FF2B5EF4-FFF2-40B4-BE49-F238E27FC236}">
                <a16:creationId xmlns:a16="http://schemas.microsoft.com/office/drawing/2014/main" id="{5B88AE06-9BF2-B19E-9F59-AE6BCE867283}"/>
              </a:ext>
            </a:extLst>
          </p:cNvPr>
          <p:cNvCxnSpPr>
            <a:cxnSpLocks/>
          </p:cNvCxnSpPr>
          <p:nvPr/>
        </p:nvCxnSpPr>
        <p:spPr>
          <a:xfrm>
            <a:off x="5438298" y="3490117"/>
            <a:ext cx="976953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Přímá spojnice se šipkou 30">
            <a:extLst>
              <a:ext uri="{FF2B5EF4-FFF2-40B4-BE49-F238E27FC236}">
                <a16:creationId xmlns:a16="http://schemas.microsoft.com/office/drawing/2014/main" id="{D565D7EE-BFB5-F623-0B22-A7FA7ABABC4A}"/>
              </a:ext>
            </a:extLst>
          </p:cNvPr>
          <p:cNvCxnSpPr>
            <a:cxnSpLocks/>
          </p:cNvCxnSpPr>
          <p:nvPr/>
        </p:nvCxnSpPr>
        <p:spPr>
          <a:xfrm>
            <a:off x="5438298" y="3660367"/>
            <a:ext cx="971801" cy="248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Přímá spojnice 35">
            <a:extLst>
              <a:ext uri="{FF2B5EF4-FFF2-40B4-BE49-F238E27FC236}">
                <a16:creationId xmlns:a16="http://schemas.microsoft.com/office/drawing/2014/main" id="{5E34322D-3381-A34C-A022-B6D72915A056}"/>
              </a:ext>
            </a:extLst>
          </p:cNvPr>
          <p:cNvCxnSpPr>
            <a:cxnSpLocks/>
          </p:cNvCxnSpPr>
          <p:nvPr/>
        </p:nvCxnSpPr>
        <p:spPr>
          <a:xfrm>
            <a:off x="5593653" y="3490117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Přímá spojnice 35">
            <a:extLst>
              <a:ext uri="{FF2B5EF4-FFF2-40B4-BE49-F238E27FC236}">
                <a16:creationId xmlns:a16="http://schemas.microsoft.com/office/drawing/2014/main" id="{A5143B8C-8F48-2890-9128-371340CD6A88}"/>
              </a:ext>
            </a:extLst>
          </p:cNvPr>
          <p:cNvCxnSpPr>
            <a:cxnSpLocks/>
          </p:cNvCxnSpPr>
          <p:nvPr/>
        </p:nvCxnSpPr>
        <p:spPr>
          <a:xfrm>
            <a:off x="5746053" y="3492599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Přímá spojnice 35">
            <a:extLst>
              <a:ext uri="{FF2B5EF4-FFF2-40B4-BE49-F238E27FC236}">
                <a16:creationId xmlns:a16="http://schemas.microsoft.com/office/drawing/2014/main" id="{CA1D99EA-591C-1CC0-5D66-40DD3DEBA190}"/>
              </a:ext>
            </a:extLst>
          </p:cNvPr>
          <p:cNvCxnSpPr>
            <a:cxnSpLocks/>
          </p:cNvCxnSpPr>
          <p:nvPr/>
        </p:nvCxnSpPr>
        <p:spPr>
          <a:xfrm>
            <a:off x="5898453" y="3490117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Přímá spojnice 35">
            <a:extLst>
              <a:ext uri="{FF2B5EF4-FFF2-40B4-BE49-F238E27FC236}">
                <a16:creationId xmlns:a16="http://schemas.microsoft.com/office/drawing/2014/main" id="{6AE449E1-8568-6358-0D71-A6EABC5EE9AC}"/>
              </a:ext>
            </a:extLst>
          </p:cNvPr>
          <p:cNvCxnSpPr>
            <a:cxnSpLocks/>
          </p:cNvCxnSpPr>
          <p:nvPr/>
        </p:nvCxnSpPr>
        <p:spPr>
          <a:xfrm>
            <a:off x="6050853" y="3492599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Přímá spojnice 35">
            <a:extLst>
              <a:ext uri="{FF2B5EF4-FFF2-40B4-BE49-F238E27FC236}">
                <a16:creationId xmlns:a16="http://schemas.microsoft.com/office/drawing/2014/main" id="{36839810-18C2-EA0A-56A8-5D2BDADC9F09}"/>
              </a:ext>
            </a:extLst>
          </p:cNvPr>
          <p:cNvCxnSpPr>
            <a:cxnSpLocks/>
          </p:cNvCxnSpPr>
          <p:nvPr/>
        </p:nvCxnSpPr>
        <p:spPr>
          <a:xfrm>
            <a:off x="6196048" y="3492599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Přímá spojnice se šipkou 30">
            <a:extLst>
              <a:ext uri="{FF2B5EF4-FFF2-40B4-BE49-F238E27FC236}">
                <a16:creationId xmlns:a16="http://schemas.microsoft.com/office/drawing/2014/main" id="{FDEB1E15-A413-E4C5-E1C5-36E008FDFCC2}"/>
              </a:ext>
            </a:extLst>
          </p:cNvPr>
          <p:cNvCxnSpPr>
            <a:cxnSpLocks/>
          </p:cNvCxnSpPr>
          <p:nvPr/>
        </p:nvCxnSpPr>
        <p:spPr>
          <a:xfrm flipV="1">
            <a:off x="6699169" y="2963427"/>
            <a:ext cx="690896" cy="46825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Přímá spojnice se šipkou 30">
            <a:extLst>
              <a:ext uri="{FF2B5EF4-FFF2-40B4-BE49-F238E27FC236}">
                <a16:creationId xmlns:a16="http://schemas.microsoft.com/office/drawing/2014/main" id="{5671AB88-2CA3-4380-6C76-B76A49166F6A}"/>
              </a:ext>
            </a:extLst>
          </p:cNvPr>
          <p:cNvCxnSpPr>
            <a:cxnSpLocks/>
            <a:stCxn id="168" idx="5"/>
          </p:cNvCxnSpPr>
          <p:nvPr/>
        </p:nvCxnSpPr>
        <p:spPr>
          <a:xfrm>
            <a:off x="6698905" y="3718070"/>
            <a:ext cx="691160" cy="477779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Arrow: Down 177">
            <a:extLst>
              <a:ext uri="{FF2B5EF4-FFF2-40B4-BE49-F238E27FC236}">
                <a16:creationId xmlns:a16="http://schemas.microsoft.com/office/drawing/2014/main" id="{47C36300-93E9-6772-F3E8-44A413511704}"/>
              </a:ext>
            </a:extLst>
          </p:cNvPr>
          <p:cNvSpPr/>
          <p:nvPr/>
        </p:nvSpPr>
        <p:spPr>
          <a:xfrm rot="16200000">
            <a:off x="7663582" y="3297232"/>
            <a:ext cx="400738" cy="53139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TextovéPole 59">
            <a:extLst>
              <a:ext uri="{FF2B5EF4-FFF2-40B4-BE49-F238E27FC236}">
                <a16:creationId xmlns:a16="http://schemas.microsoft.com/office/drawing/2014/main" id="{2E03956A-03D0-7632-C600-7C0DF9225660}"/>
              </a:ext>
            </a:extLst>
          </p:cNvPr>
          <p:cNvSpPr txBox="1"/>
          <p:nvPr/>
        </p:nvSpPr>
        <p:spPr>
          <a:xfrm>
            <a:off x="5892835" y="2496579"/>
            <a:ext cx="21515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Plano-convex Lens</a:t>
            </a:r>
          </a:p>
        </p:txBody>
      </p:sp>
      <p:cxnSp>
        <p:nvCxnSpPr>
          <p:cNvPr id="180" name="Přímá spojnice se šipkou 60">
            <a:extLst>
              <a:ext uri="{FF2B5EF4-FFF2-40B4-BE49-F238E27FC236}">
                <a16:creationId xmlns:a16="http://schemas.microsoft.com/office/drawing/2014/main" id="{65954312-6989-13C3-592E-56A2AB9BA2D4}"/>
              </a:ext>
            </a:extLst>
          </p:cNvPr>
          <p:cNvCxnSpPr>
            <a:cxnSpLocks/>
            <a:stCxn id="179" idx="2"/>
          </p:cNvCxnSpPr>
          <p:nvPr/>
        </p:nvCxnSpPr>
        <p:spPr>
          <a:xfrm>
            <a:off x="6968612" y="2773578"/>
            <a:ext cx="409364" cy="207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ovéPole 59">
            <a:extLst>
              <a:ext uri="{FF2B5EF4-FFF2-40B4-BE49-F238E27FC236}">
                <a16:creationId xmlns:a16="http://schemas.microsoft.com/office/drawing/2014/main" id="{5AA45665-446B-BB75-FDEF-FF24A7945180}"/>
              </a:ext>
            </a:extLst>
          </p:cNvPr>
          <p:cNvSpPr txBox="1"/>
          <p:nvPr/>
        </p:nvSpPr>
        <p:spPr>
          <a:xfrm>
            <a:off x="5758312" y="4011495"/>
            <a:ext cx="10545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Ball </a:t>
            </a:r>
            <a:r>
              <a:rPr lang="cs-CZ" dirty="0"/>
              <a:t>l</a:t>
            </a:r>
            <a:r>
              <a:rPr lang="en-US" dirty="0" err="1"/>
              <a:t>ens</a:t>
            </a:r>
            <a:endParaRPr lang="en-US" dirty="0"/>
          </a:p>
        </p:txBody>
      </p:sp>
      <p:cxnSp>
        <p:nvCxnSpPr>
          <p:cNvPr id="182" name="Přímá spojnice se šipkou 60">
            <a:extLst>
              <a:ext uri="{FF2B5EF4-FFF2-40B4-BE49-F238E27FC236}">
                <a16:creationId xmlns:a16="http://schemas.microsoft.com/office/drawing/2014/main" id="{F9699D3D-160B-C191-81EA-3932F8D8568C}"/>
              </a:ext>
            </a:extLst>
          </p:cNvPr>
          <p:cNvCxnSpPr>
            <a:cxnSpLocks/>
            <a:stCxn id="181" idx="0"/>
            <a:endCxn id="168" idx="4"/>
          </p:cNvCxnSpPr>
          <p:nvPr/>
        </p:nvCxnSpPr>
        <p:spPr>
          <a:xfrm flipV="1">
            <a:off x="6285608" y="3776505"/>
            <a:ext cx="273619" cy="234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ovéPole 59">
            <a:extLst>
              <a:ext uri="{FF2B5EF4-FFF2-40B4-BE49-F238E27FC236}">
                <a16:creationId xmlns:a16="http://schemas.microsoft.com/office/drawing/2014/main" id="{059F892C-5C6E-6744-40BD-45F2A128B5DC}"/>
              </a:ext>
            </a:extLst>
          </p:cNvPr>
          <p:cNvSpPr txBox="1"/>
          <p:nvPr/>
        </p:nvSpPr>
        <p:spPr>
          <a:xfrm>
            <a:off x="6232188" y="1293901"/>
            <a:ext cx="23157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Generated wavefronts</a:t>
            </a:r>
          </a:p>
        </p:txBody>
      </p:sp>
      <p:cxnSp>
        <p:nvCxnSpPr>
          <p:cNvPr id="184" name="Přímá spojnice se šipkou 60">
            <a:extLst>
              <a:ext uri="{FF2B5EF4-FFF2-40B4-BE49-F238E27FC236}">
                <a16:creationId xmlns:a16="http://schemas.microsoft.com/office/drawing/2014/main" id="{026E93F9-BFE2-E7B7-E660-21E18F66D179}"/>
              </a:ext>
            </a:extLst>
          </p:cNvPr>
          <p:cNvCxnSpPr>
            <a:cxnSpLocks/>
            <a:stCxn id="183" idx="2"/>
          </p:cNvCxnSpPr>
          <p:nvPr/>
        </p:nvCxnSpPr>
        <p:spPr>
          <a:xfrm>
            <a:off x="7390065" y="1570900"/>
            <a:ext cx="2086586" cy="46848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Přímá spojnice se šipkou 60">
            <a:extLst>
              <a:ext uri="{FF2B5EF4-FFF2-40B4-BE49-F238E27FC236}">
                <a16:creationId xmlns:a16="http://schemas.microsoft.com/office/drawing/2014/main" id="{D063DC65-5C6D-CD61-D450-244CDE43EC68}"/>
              </a:ext>
            </a:extLst>
          </p:cNvPr>
          <p:cNvCxnSpPr>
            <a:cxnSpLocks/>
            <a:stCxn id="183" idx="2"/>
          </p:cNvCxnSpPr>
          <p:nvPr/>
        </p:nvCxnSpPr>
        <p:spPr>
          <a:xfrm>
            <a:off x="7390065" y="1570900"/>
            <a:ext cx="1952216" cy="280951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Přímá spojnice se šipkou 60">
            <a:extLst>
              <a:ext uri="{FF2B5EF4-FFF2-40B4-BE49-F238E27FC236}">
                <a16:creationId xmlns:a16="http://schemas.microsoft.com/office/drawing/2014/main" id="{7C9FDF07-148F-4611-6844-AB73C2B1731F}"/>
              </a:ext>
            </a:extLst>
          </p:cNvPr>
          <p:cNvCxnSpPr>
            <a:cxnSpLocks/>
            <a:stCxn id="183" idx="2"/>
          </p:cNvCxnSpPr>
          <p:nvPr/>
        </p:nvCxnSpPr>
        <p:spPr>
          <a:xfrm>
            <a:off x="7390065" y="1570900"/>
            <a:ext cx="2380200" cy="200558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Flowchart: Delay 186">
            <a:extLst>
              <a:ext uri="{FF2B5EF4-FFF2-40B4-BE49-F238E27FC236}">
                <a16:creationId xmlns:a16="http://schemas.microsoft.com/office/drawing/2014/main" id="{8BFE3EE2-DCE9-CD4E-1EBA-FA3BDD7FFF7F}"/>
              </a:ext>
            </a:extLst>
          </p:cNvPr>
          <p:cNvSpPr/>
          <p:nvPr/>
        </p:nvSpPr>
        <p:spPr>
          <a:xfrm>
            <a:off x="7369342" y="2978678"/>
            <a:ext cx="148312" cy="1232421"/>
          </a:xfrm>
          <a:prstGeom prst="flowChartDelay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57D1C1FF-636D-179F-C602-C799C8DB76FA}"/>
              </a:ext>
            </a:extLst>
          </p:cNvPr>
          <p:cNvCxnSpPr>
            <a:cxnSpLocks/>
          </p:cNvCxnSpPr>
          <p:nvPr/>
        </p:nvCxnSpPr>
        <p:spPr>
          <a:xfrm>
            <a:off x="9594785" y="2999123"/>
            <a:ext cx="0" cy="1211976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C7D58F35-FD50-897E-8930-F6B039C956E8}"/>
              </a:ext>
            </a:extLst>
          </p:cNvPr>
          <p:cNvCxnSpPr>
            <a:cxnSpLocks/>
          </p:cNvCxnSpPr>
          <p:nvPr/>
        </p:nvCxnSpPr>
        <p:spPr>
          <a:xfrm>
            <a:off x="9313022" y="4799833"/>
            <a:ext cx="0" cy="498233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A3B2BE42-AA13-72E6-0916-9DECF38AEDD6}"/>
              </a:ext>
            </a:extLst>
          </p:cNvPr>
          <p:cNvCxnSpPr>
            <a:cxnSpLocks/>
          </p:cNvCxnSpPr>
          <p:nvPr/>
        </p:nvCxnSpPr>
        <p:spPr>
          <a:xfrm>
            <a:off x="9321557" y="1293901"/>
            <a:ext cx="0" cy="1632542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3" name="TextovéPole 59">
            <a:extLst>
              <a:ext uri="{FF2B5EF4-FFF2-40B4-BE49-F238E27FC236}">
                <a16:creationId xmlns:a16="http://schemas.microsoft.com/office/drawing/2014/main" id="{B820B5CC-573D-3190-2659-1EC7E81DCC71}"/>
              </a:ext>
            </a:extLst>
          </p:cNvPr>
          <p:cNvSpPr txBox="1"/>
          <p:nvPr/>
        </p:nvSpPr>
        <p:spPr>
          <a:xfrm>
            <a:off x="6106014" y="5334727"/>
            <a:ext cx="26749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Zero-</a:t>
            </a:r>
            <a:r>
              <a:rPr lang="cs-CZ" dirty="0"/>
              <a:t>p</a:t>
            </a:r>
            <a:r>
              <a:rPr lang="en-US" dirty="0" err="1"/>
              <a:t>hase</a:t>
            </a:r>
            <a:r>
              <a:rPr lang="en-US" dirty="0"/>
              <a:t> gradient ring</a:t>
            </a:r>
          </a:p>
        </p:txBody>
      </p:sp>
      <p:cxnSp>
        <p:nvCxnSpPr>
          <p:cNvPr id="194" name="Přímá spojnice se šipkou 60">
            <a:extLst>
              <a:ext uri="{FF2B5EF4-FFF2-40B4-BE49-F238E27FC236}">
                <a16:creationId xmlns:a16="http://schemas.microsoft.com/office/drawing/2014/main" id="{F3A7253A-5AAF-C918-8560-4675353AC2BF}"/>
              </a:ext>
            </a:extLst>
          </p:cNvPr>
          <p:cNvCxnSpPr>
            <a:cxnSpLocks/>
            <a:stCxn id="193" idx="0"/>
            <a:endCxn id="163" idx="0"/>
          </p:cNvCxnSpPr>
          <p:nvPr/>
        </p:nvCxnSpPr>
        <p:spPr>
          <a:xfrm flipV="1">
            <a:off x="7443498" y="3659869"/>
            <a:ext cx="2151286" cy="1674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Přímá spojnice se šipkou 60">
            <a:extLst>
              <a:ext uri="{FF2B5EF4-FFF2-40B4-BE49-F238E27FC236}">
                <a16:creationId xmlns:a16="http://schemas.microsoft.com/office/drawing/2014/main" id="{4CF352BF-E696-DA28-62C2-C861DFBAFA7D}"/>
              </a:ext>
            </a:extLst>
          </p:cNvPr>
          <p:cNvCxnSpPr>
            <a:cxnSpLocks/>
          </p:cNvCxnSpPr>
          <p:nvPr/>
        </p:nvCxnSpPr>
        <p:spPr>
          <a:xfrm flipV="1">
            <a:off x="7402750" y="5073117"/>
            <a:ext cx="1878060" cy="261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Přímá spojnice se šipkou 60">
            <a:extLst>
              <a:ext uri="{FF2B5EF4-FFF2-40B4-BE49-F238E27FC236}">
                <a16:creationId xmlns:a16="http://schemas.microsoft.com/office/drawing/2014/main" id="{D72A4760-4BA1-7859-CDF6-23C2372EAF90}"/>
              </a:ext>
            </a:extLst>
          </p:cNvPr>
          <p:cNvCxnSpPr>
            <a:cxnSpLocks/>
            <a:stCxn id="193" idx="0"/>
          </p:cNvCxnSpPr>
          <p:nvPr/>
        </p:nvCxnSpPr>
        <p:spPr>
          <a:xfrm flipV="1">
            <a:off x="7443498" y="2383914"/>
            <a:ext cx="1878059" cy="2950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76AFEC44-0C1C-5E34-20A7-839461599C83}"/>
              </a:ext>
            </a:extLst>
          </p:cNvPr>
          <p:cNvCxnSpPr>
            <a:cxnSpLocks/>
          </p:cNvCxnSpPr>
          <p:nvPr/>
        </p:nvCxnSpPr>
        <p:spPr>
          <a:xfrm>
            <a:off x="7530378" y="2886209"/>
            <a:ext cx="15233" cy="1487855"/>
          </a:xfrm>
          <a:prstGeom prst="line">
            <a:avLst/>
          </a:prstGeom>
          <a:ln w="28575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8" name="Přímá spojnice se šipkou 60">
            <a:extLst>
              <a:ext uri="{FF2B5EF4-FFF2-40B4-BE49-F238E27FC236}">
                <a16:creationId xmlns:a16="http://schemas.microsoft.com/office/drawing/2014/main" id="{2DFDE1B6-F71C-D5BD-638A-D87DAAB3B759}"/>
              </a:ext>
            </a:extLst>
          </p:cNvPr>
          <p:cNvCxnSpPr>
            <a:cxnSpLocks/>
            <a:stCxn id="199" idx="3"/>
          </p:cNvCxnSpPr>
          <p:nvPr/>
        </p:nvCxnSpPr>
        <p:spPr>
          <a:xfrm flipV="1">
            <a:off x="7402750" y="4376248"/>
            <a:ext cx="154345" cy="423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ovéPole 59">
            <a:extLst>
              <a:ext uri="{FF2B5EF4-FFF2-40B4-BE49-F238E27FC236}">
                <a16:creationId xmlns:a16="http://schemas.microsoft.com/office/drawing/2014/main" id="{ED5A2A2D-853B-3512-11CC-1C5BA48F3A7C}"/>
              </a:ext>
            </a:extLst>
          </p:cNvPr>
          <p:cNvSpPr txBox="1"/>
          <p:nvPr/>
        </p:nvSpPr>
        <p:spPr>
          <a:xfrm>
            <a:off x="5663952" y="4661333"/>
            <a:ext cx="17387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dirty="0"/>
              <a:t>Wavefront plane</a:t>
            </a:r>
            <a:endParaRPr lang="en-US" dirty="0"/>
          </a:p>
        </p:txBody>
      </p:sp>
      <p:sp>
        <p:nvSpPr>
          <p:cNvPr id="203" name="Date Placeholder 3">
            <a:extLst>
              <a:ext uri="{FF2B5EF4-FFF2-40B4-BE49-F238E27FC236}">
                <a16:creationId xmlns:a16="http://schemas.microsoft.com/office/drawing/2014/main" id="{C8FB59AA-2205-936D-91CA-55BE157EEC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206" name="TextovéPole 68">
            <a:extLst>
              <a:ext uri="{FF2B5EF4-FFF2-40B4-BE49-F238E27FC236}">
                <a16:creationId xmlns:a16="http://schemas.microsoft.com/office/drawing/2014/main" id="{895AFB69-91D9-A549-8A9F-610E7D89605F}"/>
              </a:ext>
            </a:extLst>
          </p:cNvPr>
          <p:cNvSpPr txBox="1"/>
          <p:nvPr/>
        </p:nvSpPr>
        <p:spPr>
          <a:xfrm>
            <a:off x="9048328" y="556113"/>
            <a:ext cx="29238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cs-CZ" dirty="0"/>
              <a:t>Structured laser beam (SLB)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556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FDB2C9-F439-BFAA-CE3F-E24F484BC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o</a:t>
            </a:r>
            <a:r>
              <a:rPr lang="cs-CZ" dirty="0"/>
              <a:t>f</a:t>
            </a:r>
            <a:r>
              <a:rPr lang="en-GB" dirty="0"/>
              <a:t> </a:t>
            </a:r>
            <a:r>
              <a:rPr lang="cs-CZ" dirty="0"/>
              <a:t>an </a:t>
            </a:r>
            <a:r>
              <a:rPr lang="en-GB" dirty="0"/>
              <a:t>SLB and </a:t>
            </a:r>
            <a:r>
              <a:rPr lang="cs-CZ" dirty="0"/>
              <a:t>a Gaussian beam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C76BA4-1463-B505-EFBA-065155364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86CBC-E1A3-2625-8C4B-3CBDD9EE2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Martin Du</a:t>
            </a:r>
            <a:r>
              <a:rPr lang="cs-CZ"/>
              <a:t>š</a:t>
            </a:r>
            <a:r>
              <a:rPr lang="en-US"/>
              <a:t>ek – Structured Laser Beam in prospect of particle acceleration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5A71F-139A-A6EF-C80C-97A1A424D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7" name="Skupina 12">
            <a:extLst>
              <a:ext uri="{FF2B5EF4-FFF2-40B4-BE49-F238E27FC236}">
                <a16:creationId xmlns:a16="http://schemas.microsoft.com/office/drawing/2014/main" id="{E2512335-044D-6F51-DA8C-8B7CE5E3B84C}"/>
              </a:ext>
            </a:extLst>
          </p:cNvPr>
          <p:cNvGrpSpPr/>
          <p:nvPr/>
        </p:nvGrpSpPr>
        <p:grpSpPr>
          <a:xfrm>
            <a:off x="6244249" y="1152271"/>
            <a:ext cx="5589853" cy="1682003"/>
            <a:chOff x="6140525" y="700053"/>
            <a:chExt cx="6051475" cy="1820906"/>
          </a:xfrm>
        </p:grpSpPr>
        <p:pic>
          <p:nvPicPr>
            <p:cNvPr id="8" name="Obrázek 9">
              <a:extLst>
                <a:ext uri="{FF2B5EF4-FFF2-40B4-BE49-F238E27FC236}">
                  <a16:creationId xmlns:a16="http://schemas.microsoft.com/office/drawing/2014/main" id="{C5759227-B456-74EE-7D68-66470B768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0525" y="961696"/>
              <a:ext cx="6051475" cy="1559263"/>
            </a:xfrm>
            <a:prstGeom prst="rect">
              <a:avLst/>
            </a:prstGeom>
          </p:spPr>
        </p:pic>
        <p:sp>
          <p:nvSpPr>
            <p:cNvPr id="9" name="TextovéPole 16">
              <a:extLst>
                <a:ext uri="{FF2B5EF4-FFF2-40B4-BE49-F238E27FC236}">
                  <a16:creationId xmlns:a16="http://schemas.microsoft.com/office/drawing/2014/main" id="{AC67FDC6-1146-5B57-C933-BC98886D1FDD}"/>
                </a:ext>
              </a:extLst>
            </p:cNvPr>
            <p:cNvSpPr txBox="1"/>
            <p:nvPr/>
          </p:nvSpPr>
          <p:spPr>
            <a:xfrm>
              <a:off x="7805756" y="700053"/>
              <a:ext cx="2960562" cy="26655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Longitudinal profile of </a:t>
              </a:r>
              <a:r>
                <a:rPr lang="cs-CZ" sz="1600" dirty="0"/>
                <a:t>the </a:t>
              </a:r>
              <a:r>
                <a:rPr lang="en-US" sz="1600" dirty="0"/>
                <a:t>SLB</a:t>
              </a:r>
            </a:p>
          </p:txBody>
        </p:sp>
      </p:grpSp>
      <p:grpSp>
        <p:nvGrpSpPr>
          <p:cNvPr id="10" name="Skupina 22">
            <a:extLst>
              <a:ext uri="{FF2B5EF4-FFF2-40B4-BE49-F238E27FC236}">
                <a16:creationId xmlns:a16="http://schemas.microsoft.com/office/drawing/2014/main" id="{97981035-E4BA-9A60-4581-CEC8F17D423F}"/>
              </a:ext>
            </a:extLst>
          </p:cNvPr>
          <p:cNvGrpSpPr/>
          <p:nvPr/>
        </p:nvGrpSpPr>
        <p:grpSpPr>
          <a:xfrm>
            <a:off x="357898" y="1145731"/>
            <a:ext cx="5591944" cy="1673652"/>
            <a:chOff x="6391310" y="194612"/>
            <a:chExt cx="5591944" cy="1673652"/>
          </a:xfrm>
        </p:grpSpPr>
        <p:pic>
          <p:nvPicPr>
            <p:cNvPr id="11" name="Obrázek 17">
              <a:extLst>
                <a:ext uri="{FF2B5EF4-FFF2-40B4-BE49-F238E27FC236}">
                  <a16:creationId xmlns:a16="http://schemas.microsoft.com/office/drawing/2014/main" id="{613064B2-EAB6-6DDE-73D0-B8F009D0A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1310" y="426591"/>
              <a:ext cx="5591944" cy="1441673"/>
            </a:xfrm>
            <a:prstGeom prst="rect">
              <a:avLst/>
            </a:prstGeom>
          </p:spPr>
        </p:pic>
        <p:sp>
          <p:nvSpPr>
            <p:cNvPr id="12" name="TextovéPole 19">
              <a:extLst>
                <a:ext uri="{FF2B5EF4-FFF2-40B4-BE49-F238E27FC236}">
                  <a16:creationId xmlns:a16="http://schemas.microsoft.com/office/drawing/2014/main" id="{00FE28CD-AE9C-B9AF-DFAD-D26C1CE56A70}"/>
                </a:ext>
              </a:extLst>
            </p:cNvPr>
            <p:cNvSpPr txBox="1"/>
            <p:nvPr/>
          </p:nvSpPr>
          <p:spPr>
            <a:xfrm>
              <a:off x="7913846" y="194612"/>
              <a:ext cx="2644955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Longitudinal profile of </a:t>
              </a:r>
              <a:r>
                <a:rPr lang="cs-CZ" sz="1600" dirty="0"/>
                <a:t>the </a:t>
              </a:r>
              <a:r>
                <a:rPr lang="en-US" sz="1600" dirty="0"/>
                <a:t>GB</a:t>
              </a:r>
            </a:p>
          </p:txBody>
        </p:sp>
      </p:grpSp>
      <p:grpSp>
        <p:nvGrpSpPr>
          <p:cNvPr id="13" name="Skupina 11">
            <a:extLst>
              <a:ext uri="{FF2B5EF4-FFF2-40B4-BE49-F238E27FC236}">
                <a16:creationId xmlns:a16="http://schemas.microsoft.com/office/drawing/2014/main" id="{E8784DAB-E9AE-6DA3-1563-CF03687D77E5}"/>
              </a:ext>
            </a:extLst>
          </p:cNvPr>
          <p:cNvGrpSpPr/>
          <p:nvPr/>
        </p:nvGrpSpPr>
        <p:grpSpPr>
          <a:xfrm>
            <a:off x="407988" y="4306695"/>
            <a:ext cx="5589849" cy="1599874"/>
            <a:chOff x="-5639" y="4336388"/>
            <a:chExt cx="6051471" cy="1731995"/>
          </a:xfrm>
        </p:grpSpPr>
        <p:pic>
          <p:nvPicPr>
            <p:cNvPr id="14" name="Obrázek 7">
              <a:extLst>
                <a:ext uri="{FF2B5EF4-FFF2-40B4-BE49-F238E27FC236}">
                  <a16:creationId xmlns:a16="http://schemas.microsoft.com/office/drawing/2014/main" id="{DBA1127A-BD4F-DC64-1F98-DB80F97C4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5639" y="4509120"/>
              <a:ext cx="6051471" cy="1559263"/>
            </a:xfrm>
            <a:prstGeom prst="rect">
              <a:avLst/>
            </a:prstGeom>
          </p:spPr>
        </p:pic>
        <p:sp>
          <p:nvSpPr>
            <p:cNvPr id="15" name="TextovéPole 10">
              <a:extLst>
                <a:ext uri="{FF2B5EF4-FFF2-40B4-BE49-F238E27FC236}">
                  <a16:creationId xmlns:a16="http://schemas.microsoft.com/office/drawing/2014/main" id="{2FAD0F1F-47F5-1002-20A5-3DB775FB1BC1}"/>
                </a:ext>
              </a:extLst>
            </p:cNvPr>
            <p:cNvSpPr txBox="1"/>
            <p:nvPr/>
          </p:nvSpPr>
          <p:spPr>
            <a:xfrm>
              <a:off x="2296340" y="4336388"/>
              <a:ext cx="144751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GB optimization</a:t>
              </a:r>
            </a:p>
          </p:txBody>
        </p:sp>
      </p:grpSp>
      <p:grpSp>
        <p:nvGrpSpPr>
          <p:cNvPr id="16" name="Skupina 14">
            <a:extLst>
              <a:ext uri="{FF2B5EF4-FFF2-40B4-BE49-F238E27FC236}">
                <a16:creationId xmlns:a16="http://schemas.microsoft.com/office/drawing/2014/main" id="{3DC9CAC6-EA62-2416-DE53-0A24D6ABC6CB}"/>
              </a:ext>
            </a:extLst>
          </p:cNvPr>
          <p:cNvGrpSpPr/>
          <p:nvPr/>
        </p:nvGrpSpPr>
        <p:grpSpPr>
          <a:xfrm>
            <a:off x="6354889" y="4079256"/>
            <a:ext cx="5589850" cy="1843923"/>
            <a:chOff x="6129800" y="4248252"/>
            <a:chExt cx="6051472" cy="1996198"/>
          </a:xfrm>
        </p:grpSpPr>
        <p:pic>
          <p:nvPicPr>
            <p:cNvPr id="17" name="Obrázek 15">
              <a:extLst>
                <a:ext uri="{FF2B5EF4-FFF2-40B4-BE49-F238E27FC236}">
                  <a16:creationId xmlns:a16="http://schemas.microsoft.com/office/drawing/2014/main" id="{946258FD-E0E7-5A6D-6A47-755C7F4D67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9800" y="4685187"/>
              <a:ext cx="6051472" cy="155926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ovéPole 21">
                  <a:extLst>
                    <a:ext uri="{FF2B5EF4-FFF2-40B4-BE49-F238E27FC236}">
                      <a16:creationId xmlns:a16="http://schemas.microsoft.com/office/drawing/2014/main" id="{A5B77497-37D9-271A-3281-770C51600B06}"/>
                    </a:ext>
                  </a:extLst>
                </p:cNvPr>
                <p:cNvSpPr txBox="1"/>
                <p:nvPr/>
              </p:nvSpPr>
              <p:spPr>
                <a:xfrm>
                  <a:off x="7050485" y="4248252"/>
                  <a:ext cx="4231089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600" dirty="0"/>
                    <a:t>Comparison of cross sections of SLB and GB at distance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=200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2" name="TextovéPole 21">
                  <a:extLst>
                    <a:ext uri="{FF2B5EF4-FFF2-40B4-BE49-F238E27FC236}">
                      <a16:creationId xmlns:a16="http://schemas.microsoft.com/office/drawing/2014/main" id="{3451D86E-508B-D047-6A9F-C7B3BAB760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0485" y="4248252"/>
                  <a:ext cx="4231089" cy="492443"/>
                </a:xfrm>
                <a:prstGeom prst="rect">
                  <a:avLst/>
                </a:prstGeom>
                <a:blipFill>
                  <a:blip r:embed="rId7"/>
                  <a:stretch>
                    <a:fillRect l="-624" t="-13333" r="-2652" b="-34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FB12ED2E-8F9B-BE09-21C8-9DD2FEB3F929}"/>
              </a:ext>
            </a:extLst>
          </p:cNvPr>
          <p:cNvSpPr/>
          <p:nvPr/>
        </p:nvSpPr>
        <p:spPr>
          <a:xfrm rot="19336452">
            <a:off x="1697574" y="2723882"/>
            <a:ext cx="1582851" cy="12712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FC5DE4-6239-E490-3CD8-36C1A1BA28A0}"/>
              </a:ext>
            </a:extLst>
          </p:cNvPr>
          <p:cNvSpPr txBox="1"/>
          <p:nvPr/>
        </p:nvSpPr>
        <p:spPr>
          <a:xfrm>
            <a:off x="367080" y="3319620"/>
            <a:ext cx="30267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sz="1600" dirty="0"/>
              <a:t>Waist optimized for </a:t>
            </a:r>
            <a:r>
              <a:rPr lang="cs-CZ" sz="1600" i="1" dirty="0">
                <a:latin typeface="Cambria Math" panose="02040503050406030204" pitchFamily="18" charset="0"/>
              </a:rPr>
              <a:t>L = 100 m</a:t>
            </a:r>
            <a:endParaRPr lang="en-GB" sz="1600" i="1" dirty="0"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78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12CD9A-0681-9C17-1708-14421E0C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BB generated using fs pulses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B9B03-A113-A857-FC34-C0D2C1CC7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C08BC-FCA7-2ACF-7D72-C9A1A9DF3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Martin Du</a:t>
            </a:r>
            <a:r>
              <a:rPr lang="cs-CZ"/>
              <a:t>š</a:t>
            </a:r>
            <a:r>
              <a:rPr lang="en-US"/>
              <a:t>ek – Structured Laser Beam in prospect of particle acceleration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46C64-1B3E-39AD-44B4-099D03EDF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CF7459-1072-0FDA-E4D0-D0E56F2CB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700" y="1910478"/>
            <a:ext cx="6048672" cy="29578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61A154-60A5-53CD-8F66-EF18FB52B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7927" y="2120963"/>
            <a:ext cx="3761359" cy="259864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D15F7C-C9A4-BB93-D347-45F735306D5E}"/>
              </a:ext>
            </a:extLst>
          </p:cNvPr>
          <p:cNvCxnSpPr>
            <a:cxnSpLocks/>
          </p:cNvCxnSpPr>
          <p:nvPr/>
        </p:nvCxnSpPr>
        <p:spPr>
          <a:xfrm flipH="1">
            <a:off x="710360" y="2348880"/>
            <a:ext cx="705120" cy="1043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B1277A3-0D74-F99C-F1B1-41D25D3E033D}"/>
              </a:ext>
            </a:extLst>
          </p:cNvPr>
          <p:cNvCxnSpPr>
            <a:cxnSpLocks/>
          </p:cNvCxnSpPr>
          <p:nvPr/>
        </p:nvCxnSpPr>
        <p:spPr>
          <a:xfrm flipH="1" flipV="1">
            <a:off x="710360" y="3392025"/>
            <a:ext cx="705120" cy="1045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ovéPole 59">
            <a:extLst>
              <a:ext uri="{FF2B5EF4-FFF2-40B4-BE49-F238E27FC236}">
                <a16:creationId xmlns:a16="http://schemas.microsoft.com/office/drawing/2014/main" id="{EA450737-F80D-4C43-DFA0-3874DD43EC6A}"/>
              </a:ext>
            </a:extLst>
          </p:cNvPr>
          <p:cNvSpPr txBox="1"/>
          <p:nvPr/>
        </p:nvSpPr>
        <p:spPr>
          <a:xfrm>
            <a:off x="47328" y="4769075"/>
            <a:ext cx="231575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dirty="0"/>
              <a:t>Wavefront generated by a</a:t>
            </a:r>
            <a:r>
              <a:rPr lang="en-GB" dirty="0"/>
              <a:t> plane wave </a:t>
            </a:r>
            <a:r>
              <a:rPr lang="cs-CZ" dirty="0"/>
              <a:t>and </a:t>
            </a:r>
            <a:r>
              <a:rPr lang="en-GB" dirty="0"/>
              <a:t>an axicon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608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001E8C-3CFC-64C0-0C3A-45AF719D6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SLB generated using fs pulses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FEDC4-0A99-C214-1502-E3B57D886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75779-FCA2-B89D-B370-EB6A05994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Martin Du</a:t>
            </a:r>
            <a:r>
              <a:rPr lang="cs-CZ"/>
              <a:t>š</a:t>
            </a:r>
            <a:r>
              <a:rPr lang="en-US"/>
              <a:t>ek – Structured Laser Beam in prospect of particle acceleration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DF34D-8AAA-5717-2842-F1156A677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F0970B-2EA2-21A4-BAD8-02A454FAB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80" y="1124744"/>
            <a:ext cx="8345226" cy="24763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2020C67-682B-1B16-BDCB-FA8A2A4B9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672" y="3429000"/>
            <a:ext cx="8208912" cy="2526905"/>
          </a:xfrm>
          <a:prstGeom prst="rect">
            <a:avLst/>
          </a:prstGeom>
        </p:spPr>
      </p:pic>
      <p:sp>
        <p:nvSpPr>
          <p:cNvPr id="15" name="TextovéPole 59">
            <a:extLst>
              <a:ext uri="{FF2B5EF4-FFF2-40B4-BE49-F238E27FC236}">
                <a16:creationId xmlns:a16="http://schemas.microsoft.com/office/drawing/2014/main" id="{CCB8A3B3-B49F-8EED-CE8A-8733538B3A3F}"/>
              </a:ext>
            </a:extLst>
          </p:cNvPr>
          <p:cNvSpPr txBox="1"/>
          <p:nvPr/>
        </p:nvSpPr>
        <p:spPr>
          <a:xfrm>
            <a:off x="463427" y="4493610"/>
            <a:ext cx="23157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dirty="0"/>
              <a:t>Simulation</a:t>
            </a:r>
            <a:endParaRPr lang="en-US" dirty="0"/>
          </a:p>
        </p:txBody>
      </p:sp>
      <p:sp>
        <p:nvSpPr>
          <p:cNvPr id="16" name="TextovéPole 59">
            <a:extLst>
              <a:ext uri="{FF2B5EF4-FFF2-40B4-BE49-F238E27FC236}">
                <a16:creationId xmlns:a16="http://schemas.microsoft.com/office/drawing/2014/main" id="{13B89949-C05D-7662-51E5-206DE074157D}"/>
              </a:ext>
            </a:extLst>
          </p:cNvPr>
          <p:cNvSpPr txBox="1"/>
          <p:nvPr/>
        </p:nvSpPr>
        <p:spPr>
          <a:xfrm>
            <a:off x="463427" y="2104705"/>
            <a:ext cx="23157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dirty="0"/>
              <a:t>Measurement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54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3CE08C-4986-ABAA-E5F5-BAAAFD94E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SLB generated using fs pulses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75E65-0BD1-3070-245C-B7767F201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99A4E-7A50-24F4-D022-2D1B7B7B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Martin Du</a:t>
            </a:r>
            <a:r>
              <a:rPr lang="cs-CZ"/>
              <a:t>š</a:t>
            </a:r>
            <a:r>
              <a:rPr lang="en-US"/>
              <a:t>ek – Structured Laser Beam in prospect of particle acceleration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A7227-1460-D7F3-D720-0DF688237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6450FA-388F-5B84-5FCB-3528FE829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525" y="1586504"/>
            <a:ext cx="6572221" cy="45911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0C96F5-3063-9ED2-BDB3-49F07DD64A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200" t="16763" r="44565" b="72258"/>
          <a:stretch/>
        </p:blipFill>
        <p:spPr>
          <a:xfrm>
            <a:off x="6442644" y="1768796"/>
            <a:ext cx="5597267" cy="15996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6686BB-6345-333C-1C7B-473915BF54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881" t="65043" r="48061" b="23057"/>
          <a:stretch/>
        </p:blipFill>
        <p:spPr>
          <a:xfrm>
            <a:off x="6429696" y="3969060"/>
            <a:ext cx="5597267" cy="160127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D4082B4-76E9-C7F1-C397-3726D84956A7}"/>
              </a:ext>
            </a:extLst>
          </p:cNvPr>
          <p:cNvSpPr/>
          <p:nvPr/>
        </p:nvSpPr>
        <p:spPr>
          <a:xfrm>
            <a:off x="1847528" y="2204864"/>
            <a:ext cx="1656184" cy="7200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F23EB6-A464-DD20-15F0-B4134D089FEF}"/>
              </a:ext>
            </a:extLst>
          </p:cNvPr>
          <p:cNvSpPr/>
          <p:nvPr/>
        </p:nvSpPr>
        <p:spPr>
          <a:xfrm>
            <a:off x="1847528" y="4409659"/>
            <a:ext cx="1656184" cy="7200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ovéPole 59">
            <a:extLst>
              <a:ext uri="{FF2B5EF4-FFF2-40B4-BE49-F238E27FC236}">
                <a16:creationId xmlns:a16="http://schemas.microsoft.com/office/drawing/2014/main" id="{EBDD77BB-3243-0115-C2D3-DBD3E6E6D505}"/>
              </a:ext>
            </a:extLst>
          </p:cNvPr>
          <p:cNvSpPr txBox="1"/>
          <p:nvPr/>
        </p:nvSpPr>
        <p:spPr>
          <a:xfrm>
            <a:off x="8083400" y="1327066"/>
            <a:ext cx="23157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Continuous laser</a:t>
            </a:r>
            <a:endParaRPr lang="en-US" dirty="0"/>
          </a:p>
        </p:txBody>
      </p:sp>
      <p:sp>
        <p:nvSpPr>
          <p:cNvPr id="14" name="TextovéPole 59">
            <a:extLst>
              <a:ext uri="{FF2B5EF4-FFF2-40B4-BE49-F238E27FC236}">
                <a16:creationId xmlns:a16="http://schemas.microsoft.com/office/drawing/2014/main" id="{21305F40-3879-CD53-E4B8-DE50FEF747E1}"/>
              </a:ext>
            </a:extLst>
          </p:cNvPr>
          <p:cNvSpPr txBox="1"/>
          <p:nvPr/>
        </p:nvSpPr>
        <p:spPr>
          <a:xfrm>
            <a:off x="8083400" y="3548231"/>
            <a:ext cx="23157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Pulsed laser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284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55BD03-B857-6B9B-4013-AA69C0CAC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SLB optimization for the plasma cell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D5095-3B7C-810C-7084-409879347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44A82-83BB-6463-A1AF-E5400D98F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Martin Du</a:t>
            </a:r>
            <a:r>
              <a:rPr lang="cs-CZ"/>
              <a:t>š</a:t>
            </a:r>
            <a:r>
              <a:rPr lang="en-US"/>
              <a:t>ek – Structured Laser Beam in prospect of particle acceleration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636D1-FA58-34BA-3735-8A5B84CA6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ovéPole 59">
            <a:extLst>
              <a:ext uri="{FF2B5EF4-FFF2-40B4-BE49-F238E27FC236}">
                <a16:creationId xmlns:a16="http://schemas.microsoft.com/office/drawing/2014/main" id="{3D097E2E-A7C6-CD70-7FCC-DDE176F533FB}"/>
              </a:ext>
            </a:extLst>
          </p:cNvPr>
          <p:cNvSpPr txBox="1"/>
          <p:nvPr/>
        </p:nvSpPr>
        <p:spPr>
          <a:xfrm>
            <a:off x="520906" y="1340768"/>
            <a:ext cx="11267894" cy="34163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Gaussian beam ~ 1</a:t>
            </a:r>
            <a:r>
              <a:rPr lang="fr-CH" dirty="0"/>
              <a:t>.5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Propagation over 10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Aperture 10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DEMETER, G., et al. Generation of 10-m-lengthscale plasma columns by resonant and off-resonant laser pulses. </a:t>
            </a:r>
            <a:r>
              <a:rPr lang="en-GB" i="1" dirty="0"/>
              <a:t>Optics &amp; Laser Technology</a:t>
            </a:r>
            <a:r>
              <a:rPr lang="en-GB" dirty="0"/>
              <a:t>, 2024, 168: 109921.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DEMETER, G., et al. Long-range propagation of ultrafast ionizing laser pulses in a resonant nonlinear medium. </a:t>
            </a:r>
            <a:r>
              <a:rPr lang="en-GB" i="1" dirty="0"/>
              <a:t>Physical Review A</a:t>
            </a:r>
            <a:r>
              <a:rPr lang="en-GB" dirty="0"/>
              <a:t>, 2021, 104.3: 033506.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4341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55BD03-B857-6B9B-4013-AA69C0CAC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SLB optimization for the plasma cell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D5095-3B7C-810C-7084-409879347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44A82-83BB-6463-A1AF-E5400D98F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Martin Du</a:t>
            </a:r>
            <a:r>
              <a:rPr lang="cs-CZ"/>
              <a:t>š</a:t>
            </a:r>
            <a:r>
              <a:rPr lang="en-US"/>
              <a:t>ek – Structured Laser Beam in prospect of particle acceleration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636D1-FA58-34BA-3735-8A5B84CA6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 descr="A blue and yellow light rays&#10;&#10;Description automatically generated with medium confidence">
            <a:extLst>
              <a:ext uri="{FF2B5EF4-FFF2-40B4-BE49-F238E27FC236}">
                <a16:creationId xmlns:a16="http://schemas.microsoft.com/office/drawing/2014/main" id="{DDDA4551-9979-ECB5-411D-135D9249EE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795" r="12348"/>
          <a:stretch/>
        </p:blipFill>
        <p:spPr>
          <a:xfrm>
            <a:off x="105936" y="3861048"/>
            <a:ext cx="3637674" cy="2143926"/>
          </a:xfrm>
          <a:prstGeom prst="rect">
            <a:avLst/>
          </a:prstGeom>
        </p:spPr>
      </p:pic>
      <p:pic>
        <p:nvPicPr>
          <p:cNvPr id="11" name="Picture 10" descr="A blue and yellow light&#10;&#10;Description automatically generated">
            <a:extLst>
              <a:ext uri="{FF2B5EF4-FFF2-40B4-BE49-F238E27FC236}">
                <a16:creationId xmlns:a16="http://schemas.microsoft.com/office/drawing/2014/main" id="{0031B2BC-25EA-1C6B-9D1E-8243CD02EA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639" t="744" r="12761" b="-744"/>
          <a:stretch/>
        </p:blipFill>
        <p:spPr>
          <a:xfrm>
            <a:off x="4036441" y="3861048"/>
            <a:ext cx="3778838" cy="2252155"/>
          </a:xfrm>
          <a:prstGeom prst="rect">
            <a:avLst/>
          </a:prstGeom>
        </p:spPr>
      </p:pic>
      <p:pic>
        <p:nvPicPr>
          <p:cNvPr id="13" name="Picture 12" descr="A blue and yellow lines&#10;&#10;Description automatically generated with medium confidence">
            <a:extLst>
              <a:ext uri="{FF2B5EF4-FFF2-40B4-BE49-F238E27FC236}">
                <a16:creationId xmlns:a16="http://schemas.microsoft.com/office/drawing/2014/main" id="{F9AE2E4D-4D21-6AC4-80A0-CAEF8C5EB83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418" r="6704"/>
          <a:stretch/>
        </p:blipFill>
        <p:spPr>
          <a:xfrm>
            <a:off x="8062828" y="3861049"/>
            <a:ext cx="4023236" cy="2252155"/>
          </a:xfrm>
          <a:prstGeom prst="rect">
            <a:avLst/>
          </a:prstGeom>
        </p:spPr>
      </p:pic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F58A89E9-77D2-0A8F-C8AE-8AD96B10D4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306" y="1121291"/>
            <a:ext cx="3409586" cy="2557189"/>
          </a:xfrm>
          <a:prstGeom prst="rect">
            <a:avLst/>
          </a:prstGeom>
        </p:spPr>
      </p:pic>
      <p:pic>
        <p:nvPicPr>
          <p:cNvPr id="12" name="Picture 11" descr="A graph of a function&#10;&#10;Description automatically generated">
            <a:extLst>
              <a:ext uri="{FF2B5EF4-FFF2-40B4-BE49-F238E27FC236}">
                <a16:creationId xmlns:a16="http://schemas.microsoft.com/office/drawing/2014/main" id="{CA835793-0E7D-8D58-4F52-07CB707175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0471" y="1121292"/>
            <a:ext cx="3406765" cy="2555074"/>
          </a:xfrm>
          <a:prstGeom prst="rect">
            <a:avLst/>
          </a:prstGeom>
        </p:spPr>
      </p:pic>
      <p:pic>
        <p:nvPicPr>
          <p:cNvPr id="15" name="Picture 14" descr="A graph of a function&#10;&#10;Description automatically generated">
            <a:extLst>
              <a:ext uri="{FF2B5EF4-FFF2-40B4-BE49-F238E27FC236}">
                <a16:creationId xmlns:a16="http://schemas.microsoft.com/office/drawing/2014/main" id="{F3A365DA-F223-6E2A-2C12-6738BF8F11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49679" y="1121292"/>
            <a:ext cx="3414895" cy="255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762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9ED0CE-B815-9B3F-205B-812B9596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Hollow structured laser beam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0914D-227E-FAB1-DD13-C5E53975B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06/12/2024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02CB3-84EE-2A2F-3FFD-53099EACF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Martin Du</a:t>
            </a:r>
            <a:r>
              <a:rPr lang="cs-CZ"/>
              <a:t>š</a:t>
            </a:r>
            <a:r>
              <a:rPr lang="en-US"/>
              <a:t>ek – Structured Laser Beam in prospect of particle acceleration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3F139-56E4-8C2A-1124-AA56172DD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9" name="Lwave axicon">
            <a:hlinkClick r:id="" action="ppaction://media"/>
            <a:extLst>
              <a:ext uri="{FF2B5EF4-FFF2-40B4-BE49-F238E27FC236}">
                <a16:creationId xmlns:a16="http://schemas.microsoft.com/office/drawing/2014/main" id="{08582CAC-AC4A-8341-2B14-6828BF4F287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99188" y="1072678"/>
            <a:ext cx="6251904" cy="468850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5F63200-E9C5-2276-68CE-53C6805223E2}"/>
              </a:ext>
            </a:extLst>
          </p:cNvPr>
          <p:cNvGrpSpPr/>
          <p:nvPr/>
        </p:nvGrpSpPr>
        <p:grpSpPr>
          <a:xfrm>
            <a:off x="2874110" y="2628901"/>
            <a:ext cx="3089981" cy="2985433"/>
            <a:chOff x="302706" y="3034639"/>
            <a:chExt cx="3089981" cy="2985433"/>
          </a:xfrm>
        </p:grpSpPr>
        <p:sp>
          <p:nvSpPr>
            <p:cNvPr id="21" name="Šipka doprava 5">
              <a:extLst>
                <a:ext uri="{FF2B5EF4-FFF2-40B4-BE49-F238E27FC236}">
                  <a16:creationId xmlns:a16="http://schemas.microsoft.com/office/drawing/2014/main" id="{006BA9F1-3503-98B5-5927-9AE7AEE3FE62}"/>
                </a:ext>
              </a:extLst>
            </p:cNvPr>
            <p:cNvSpPr/>
            <p:nvPr/>
          </p:nvSpPr>
          <p:spPr>
            <a:xfrm>
              <a:off x="1275039" y="4301751"/>
              <a:ext cx="1590081" cy="504056"/>
            </a:xfrm>
            <a:prstGeom prst="rightArrow">
              <a:avLst/>
            </a:prstGeom>
            <a:solidFill>
              <a:srgbClr val="2F2F2F"/>
            </a:solidFill>
            <a:ln>
              <a:solidFill>
                <a:srgbClr val="FF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bdélník 9">
              <a:extLst>
                <a:ext uri="{FF2B5EF4-FFF2-40B4-BE49-F238E27FC236}">
                  <a16:creationId xmlns:a16="http://schemas.microsoft.com/office/drawing/2014/main" id="{0181C226-0D1A-FC0D-0646-16AF1713B09B}"/>
                </a:ext>
              </a:extLst>
            </p:cNvPr>
            <p:cNvSpPr/>
            <p:nvPr/>
          </p:nvSpPr>
          <p:spPr>
            <a:xfrm>
              <a:off x="302706" y="3107934"/>
              <a:ext cx="899869" cy="2874647"/>
            </a:xfrm>
            <a:prstGeom prst="rect">
              <a:avLst/>
            </a:prstGeom>
            <a:gradFill>
              <a:gsLst>
                <a:gs pos="79000">
                  <a:srgbClr val="FF0000"/>
                </a:gs>
                <a:gs pos="21000">
                  <a:srgbClr val="FF0000"/>
                </a:gs>
                <a:gs pos="0">
                  <a:srgbClr val="000000"/>
                </a:gs>
                <a:gs pos="50000">
                  <a:srgbClr val="000000"/>
                </a:gs>
                <a:gs pos="100000">
                  <a:srgbClr val="000000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AD8FDC7-7D2E-543B-EAFA-B46C1325FF38}"/>
                </a:ext>
              </a:extLst>
            </p:cNvPr>
            <p:cNvSpPr txBox="1"/>
            <p:nvPr/>
          </p:nvSpPr>
          <p:spPr>
            <a:xfrm>
              <a:off x="2943525" y="3034639"/>
              <a:ext cx="449162" cy="298543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 dirty="0">
                  <a:solidFill>
                    <a:srgbClr val="000000"/>
                  </a:solidFill>
                </a:rPr>
                <a:t>1.0</a:t>
              </a:r>
            </a:p>
            <a:p>
              <a:endParaRPr lang="fr-CH" sz="3200" dirty="0">
                <a:solidFill>
                  <a:srgbClr val="000000"/>
                </a:solidFill>
              </a:endParaRPr>
            </a:p>
            <a:p>
              <a:r>
                <a:rPr lang="fr-CH" sz="1200" dirty="0">
                  <a:solidFill>
                    <a:srgbClr val="000000"/>
                  </a:solidFill>
                </a:rPr>
                <a:t>0.5</a:t>
              </a:r>
            </a:p>
            <a:p>
              <a:endParaRPr lang="fr-CH" sz="3200" dirty="0">
                <a:solidFill>
                  <a:srgbClr val="000000"/>
                </a:solidFill>
              </a:endParaRPr>
            </a:p>
            <a:p>
              <a:r>
                <a:rPr lang="fr-CH" sz="1200" dirty="0">
                  <a:solidFill>
                    <a:srgbClr val="000000"/>
                  </a:solidFill>
                </a:rPr>
                <a:t>0</a:t>
              </a:r>
            </a:p>
            <a:p>
              <a:endParaRPr lang="fr-CH" sz="3200" dirty="0">
                <a:solidFill>
                  <a:srgbClr val="000000"/>
                </a:solidFill>
              </a:endParaRPr>
            </a:p>
            <a:p>
              <a:r>
                <a:rPr lang="fr-CH" sz="1200" dirty="0">
                  <a:solidFill>
                    <a:srgbClr val="000000"/>
                  </a:solidFill>
                </a:rPr>
                <a:t>-0.5</a:t>
              </a:r>
            </a:p>
            <a:p>
              <a:endParaRPr lang="fr-CH" sz="3200" dirty="0">
                <a:solidFill>
                  <a:srgbClr val="000000"/>
                </a:solidFill>
              </a:endParaRPr>
            </a:p>
            <a:p>
              <a:r>
                <a:rPr lang="fr-CH" sz="1200" dirty="0">
                  <a:solidFill>
                    <a:srgbClr val="000000"/>
                  </a:solidFill>
                </a:rPr>
                <a:t>-1.0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882BEB0-B74C-89E7-B387-6D4B3EC081B4}"/>
              </a:ext>
            </a:extLst>
          </p:cNvPr>
          <p:cNvSpPr/>
          <p:nvPr/>
        </p:nvSpPr>
        <p:spPr>
          <a:xfrm>
            <a:off x="5514929" y="1387692"/>
            <a:ext cx="4638502" cy="12412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Obrázek 7">
            <a:extLst>
              <a:ext uri="{FF2B5EF4-FFF2-40B4-BE49-F238E27FC236}">
                <a16:creationId xmlns:a16="http://schemas.microsoft.com/office/drawing/2014/main" id="{63F79992-BC92-BBFB-9478-3D1CFA414A7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456" t="42221" r="34470" b="-1"/>
          <a:stretch/>
        </p:blipFill>
        <p:spPr>
          <a:xfrm>
            <a:off x="695400" y="3225338"/>
            <a:ext cx="1537854" cy="1584474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FE42388-837C-389B-7FCB-B116B4255E40}"/>
              </a:ext>
            </a:extLst>
          </p:cNvPr>
          <p:cNvSpPr/>
          <p:nvPr/>
        </p:nvSpPr>
        <p:spPr>
          <a:xfrm>
            <a:off x="5544299" y="1133744"/>
            <a:ext cx="1157911" cy="12412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32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5636dc0-dc55-404f-9441-675425eb586c">
      <Terms xmlns="http://schemas.microsoft.com/office/infopath/2007/PartnerControls"/>
    </lcf76f155ced4ddcb4097134ff3c332f>
    <TaxCatchAll xmlns="a50e3eea-c45d-4acf-9293-7d0c9871bf7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DF0F020C9F284F9E724B3802D91E4D" ma:contentTypeVersion="9" ma:contentTypeDescription="Create a new document." ma:contentTypeScope="" ma:versionID="5d0b6af5f1bad4fea56fda052e8716ae">
  <xsd:schema xmlns:xsd="http://www.w3.org/2001/XMLSchema" xmlns:xs="http://www.w3.org/2001/XMLSchema" xmlns:p="http://schemas.microsoft.com/office/2006/metadata/properties" xmlns:ns2="45636dc0-dc55-404f-9441-675425eb586c" xmlns:ns3="a50e3eea-c45d-4acf-9293-7d0c9871bf78" targetNamespace="http://schemas.microsoft.com/office/2006/metadata/properties" ma:root="true" ma:fieldsID="d62abb7472e7b89a623c63fa2d8b7086" ns2:_="" ns3:_="">
    <xsd:import namespace="45636dc0-dc55-404f-9441-675425eb586c"/>
    <xsd:import namespace="a50e3eea-c45d-4acf-9293-7d0c9871bf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636dc0-dc55-404f-9441-675425eb58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e3eea-c45d-4acf-9293-7d0c9871bf78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6cf7c17d-ede0-4baf-89c6-88773af3b953}" ma:internalName="TaxCatchAll" ma:showField="CatchAllData" ma:web="a50e3eea-c45d-4acf-9293-7d0c9871bf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72EFFA-4509-4404-AE78-6F344AA6E1C4}">
  <ds:schemaRefs>
    <ds:schemaRef ds:uri="http://schemas.microsoft.com/office/2006/metadata/properties"/>
    <ds:schemaRef ds:uri="http://schemas.microsoft.com/office/infopath/2007/PartnerControls"/>
    <ds:schemaRef ds:uri="45636dc0-dc55-404f-9441-675425eb586c"/>
    <ds:schemaRef ds:uri="a50e3eea-c45d-4acf-9293-7d0c9871bf78"/>
  </ds:schemaRefs>
</ds:datastoreItem>
</file>

<file path=customXml/itemProps2.xml><?xml version="1.0" encoding="utf-8"?>
<ds:datastoreItem xmlns:ds="http://schemas.openxmlformats.org/officeDocument/2006/customXml" ds:itemID="{DDD0B278-2BBE-4D4D-B1CA-1C4930194C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E8BA17-F4D2-4923-962C-1305C1C2DB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5636dc0-dc55-404f-9441-675425eb586c"/>
    <ds:schemaRef ds:uri="a50e3eea-c45d-4acf-9293-7d0c9871bf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10405</TotalTime>
  <Words>625</Words>
  <Application>Microsoft Office PowerPoint</Application>
  <PresentationFormat>Widescreen</PresentationFormat>
  <Paragraphs>113</Paragraphs>
  <Slides>13</Slides>
  <Notes>0</Notes>
  <HiddenSlides>2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Cambria Math</vt:lpstr>
      <vt:lpstr>Office Theme</vt:lpstr>
      <vt:lpstr>Structured Laser Beam in prospect of particle acceleration</vt:lpstr>
      <vt:lpstr>Pseudo non-diffracting beams</vt:lpstr>
      <vt:lpstr>Comparison of an SLB and a Gaussian beam</vt:lpstr>
      <vt:lpstr>BB generated using fs pulses</vt:lpstr>
      <vt:lpstr>SLB generated using fs pulses</vt:lpstr>
      <vt:lpstr>SLB generated using fs pulses</vt:lpstr>
      <vt:lpstr>SLB optimization for the plasma cell</vt:lpstr>
      <vt:lpstr>SLB optimization for the plasma cell</vt:lpstr>
      <vt:lpstr>Hollow structured laser beam</vt:lpstr>
      <vt:lpstr>Utilization of longitudinal polarization for acceleration</vt:lpstr>
      <vt:lpstr>Plasma wakefield acceleration – utilization of Bessel beams</vt:lpstr>
      <vt:lpstr>PowerPoint Presentation</vt:lpstr>
      <vt:lpstr>Alignment of CLEAR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Martin Dusek</cp:lastModifiedBy>
  <cp:revision>35</cp:revision>
  <cp:lastPrinted>2020-01-30T13:49:18Z</cp:lastPrinted>
  <dcterms:created xsi:type="dcterms:W3CDTF">2023-04-24T08:32:43Z</dcterms:created>
  <dcterms:modified xsi:type="dcterms:W3CDTF">2024-12-06T09:57:51Z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0x010100CFDF0F020C9F284F9E724B3802D91E4D</vt:lpwstr>
  </property>
</Properties>
</file>