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6"/>
  </p:notesMasterIdLst>
  <p:sldIdLst>
    <p:sldId id="256" r:id="rId2"/>
    <p:sldId id="293" r:id="rId3"/>
    <p:sldId id="294" r:id="rId4"/>
    <p:sldId id="295" r:id="rId5"/>
    <p:sldId id="296" r:id="rId6"/>
    <p:sldId id="277" r:id="rId7"/>
    <p:sldId id="262" r:id="rId8"/>
    <p:sldId id="275" r:id="rId9"/>
    <p:sldId id="298" r:id="rId10"/>
    <p:sldId id="276" r:id="rId11"/>
    <p:sldId id="278" r:id="rId12"/>
    <p:sldId id="279" r:id="rId13"/>
    <p:sldId id="280" r:id="rId14"/>
    <p:sldId id="283" r:id="rId15"/>
    <p:sldId id="284" r:id="rId16"/>
    <p:sldId id="285" r:id="rId17"/>
    <p:sldId id="286" r:id="rId18"/>
    <p:sldId id="287" r:id="rId19"/>
    <p:sldId id="292" r:id="rId20"/>
    <p:sldId id="288" r:id="rId21"/>
    <p:sldId id="289" r:id="rId22"/>
    <p:sldId id="290" r:id="rId23"/>
    <p:sldId id="291" r:id="rId24"/>
    <p:sldId id="297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34" autoAdjust="0"/>
  </p:normalViewPr>
  <p:slideViewPr>
    <p:cSldViewPr snapToGrid="0">
      <p:cViewPr>
        <p:scale>
          <a:sx n="68" d="100"/>
          <a:sy n="68" d="100"/>
        </p:scale>
        <p:origin x="1262" y="278"/>
      </p:cViewPr>
      <p:guideLst/>
    </p:cSldViewPr>
  </p:slideViewPr>
  <p:outlineViewPr>
    <p:cViewPr>
      <p:scale>
        <a:sx n="33" d="100"/>
        <a:sy n="33" d="100"/>
      </p:scale>
      <p:origin x="0" y="-5669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402A6-BAB1-4B91-8D27-6561E99DD548}" type="datetimeFigureOut">
              <a:rPr kumimoji="1" lang="ja-JP" altLang="en-US" smtClean="0"/>
              <a:t>2024/12/3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36DB2-DD5F-43F1-B34D-17C77061AA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331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636DB2-DD5F-43F1-B34D-17C77061AA73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716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636DB2-DD5F-43F1-B34D-17C77061AA73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0196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636DB2-DD5F-43F1-B34D-17C77061AA73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024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5121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3396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828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8670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0424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488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497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297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6310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17E551-3BA1-4863-AAA3-CA95CF7B43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3918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253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317E551-3BA1-4863-AAA3-CA95CF7B430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3784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66A2A5-CD3D-11ED-AD11-E364FA5C5C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43399" y="1009548"/>
            <a:ext cx="4905202" cy="1921903"/>
          </a:xfrm>
        </p:spPr>
        <p:txBody>
          <a:bodyPr/>
          <a:lstStyle/>
          <a:p>
            <a:r>
              <a:rPr kumimoji="1" lang="en-US" altLang="ja-JP" u="sng" dirty="0"/>
              <a:t>My Study</a:t>
            </a:r>
            <a:endParaRPr kumimoji="1" lang="ja-JP" altLang="en-US" u="sng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BF930CF-17D6-2F87-1F6D-11131A55A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EDA542E-3691-B90C-1D4E-3E5EB54373E5}"/>
              </a:ext>
            </a:extLst>
          </p:cNvPr>
          <p:cNvSpPr/>
          <p:nvPr/>
        </p:nvSpPr>
        <p:spPr>
          <a:xfrm>
            <a:off x="878377" y="4261713"/>
            <a:ext cx="10058400" cy="2057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6B830AA-C939-995B-1376-0926721483C6}"/>
              </a:ext>
            </a:extLst>
          </p:cNvPr>
          <p:cNvSpPr txBox="1"/>
          <p:nvPr/>
        </p:nvSpPr>
        <p:spPr>
          <a:xfrm>
            <a:off x="618257" y="3036290"/>
            <a:ext cx="1057863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latin typeface="+mj-lt"/>
              </a:rPr>
              <a:t>Shunya Kitada</a:t>
            </a:r>
            <a:br>
              <a:rPr lang="en-US" altLang="ja-JP" sz="2800" dirty="0">
                <a:latin typeface="+mj-lt"/>
              </a:rPr>
            </a:br>
            <a:r>
              <a:rPr lang="en-US" altLang="ja-JP" sz="2400" dirty="0">
                <a:latin typeface="+mj-lt"/>
              </a:rPr>
              <a:t>First-year Master‘s student, Department of Physics, Graduate School of Science, Nagoya University, High Energy Particle Physics Laboratory (N-lab)</a:t>
            </a:r>
            <a:br>
              <a:rPr lang="en-US" altLang="ja-JP" sz="2800" dirty="0">
                <a:latin typeface="+mj-lt"/>
              </a:rPr>
            </a:br>
            <a:r>
              <a:rPr lang="en-US" altLang="ja-JP" sz="2800" dirty="0">
                <a:latin typeface="+mj-lt"/>
              </a:rPr>
              <a:t>December 2, 2024 </a:t>
            </a:r>
            <a:r>
              <a:rPr lang="ja-JP" altLang="en-US" sz="2800" dirty="0">
                <a:latin typeface="+mj-lt"/>
              </a:rPr>
              <a:t>　</a:t>
            </a:r>
            <a:r>
              <a:rPr lang="en-US" altLang="ja-JP" sz="2800" dirty="0">
                <a:latin typeface="+mj-lt"/>
              </a:rPr>
              <a:t>SLB Workshop</a:t>
            </a:r>
            <a:endParaRPr kumimoji="1" lang="en-US" altLang="ja-JP" sz="2800" dirty="0">
              <a:latin typeface="+mj-lt"/>
            </a:endParaRPr>
          </a:p>
          <a:p>
            <a:endParaRPr kumimoji="1" lang="en-US" altLang="ja-JP" sz="2400" dirty="0">
              <a:latin typeface="+mj-lt"/>
            </a:endParaRPr>
          </a:p>
          <a:p>
            <a:r>
              <a:rPr lang="en-US" altLang="ja-JP" sz="2800" dirty="0">
                <a:latin typeface="+mj-lt"/>
              </a:rPr>
              <a:t>Co-experimenter</a:t>
            </a:r>
            <a:endParaRPr kumimoji="1" lang="en-US" altLang="ja-JP" sz="2800" dirty="0">
              <a:latin typeface="+mj-lt"/>
            </a:endParaRPr>
          </a:p>
          <a:p>
            <a:r>
              <a:rPr kumimoji="1" lang="en-US" altLang="ja-JP" sz="2400" dirty="0">
                <a:latin typeface="+mj-lt"/>
              </a:rPr>
              <a:t>Rui Zhang, Hiroshi Kaji, Hikari Murakami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C9DABF5-A127-51FB-BDC9-1A7D0E9EF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5E3586-53E9-216A-DC92-CA77C9117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730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B37EE1-8B53-3550-B3D9-DB168E53A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545" y="287654"/>
            <a:ext cx="11372505" cy="1450757"/>
          </a:xfrm>
        </p:spPr>
        <p:txBody>
          <a:bodyPr>
            <a:normAutofit/>
          </a:bodyPr>
          <a:lstStyle/>
          <a:p>
            <a:r>
              <a:rPr kumimoji="1" lang="en-US" altLang="ja-JP" sz="4000" dirty="0"/>
              <a:t>My study</a:t>
            </a:r>
            <a:r>
              <a:rPr lang="en-US" altLang="ja-JP" sz="4000" dirty="0"/>
              <a:t> (24-hour measurement of 250m transmission)</a:t>
            </a:r>
            <a:endParaRPr kumimoji="1" lang="ja-JP" altLang="en-US" sz="40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937744-4848-0ED1-75DF-946172737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070" y="1855057"/>
            <a:ext cx="10058400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400" u="sng" dirty="0"/>
              <a:t>Long-distance transmission</a:t>
            </a:r>
          </a:p>
          <a:p>
            <a:pPr marL="0" indent="0">
              <a:buNone/>
            </a:pPr>
            <a:r>
              <a:rPr lang="en-US" altLang="ja-JP" sz="2000" dirty="0"/>
              <a:t>First, the goal is to achieve transmission over approximately</a:t>
            </a:r>
          </a:p>
          <a:p>
            <a:pPr marL="0" indent="0">
              <a:buNone/>
            </a:pPr>
            <a:r>
              <a:rPr lang="en-US" altLang="ja-JP" sz="2000" dirty="0"/>
              <a:t>250 meters from around D06 to CCB (Central Control Building)</a:t>
            </a:r>
            <a:endParaRPr kumimoji="1" lang="ja-JP" altLang="en-US" sz="2400" u="sng" dirty="0">
              <a:highlight>
                <a:srgbClr val="FFFF00"/>
              </a:highlight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E70FF92C-5D38-7982-684C-5AD5EF7D53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2788" y="1855057"/>
            <a:ext cx="3975539" cy="3690871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CE47DA2-115F-BB4A-EA14-9F2FD8921339}"/>
              </a:ext>
            </a:extLst>
          </p:cNvPr>
          <p:cNvSpPr txBox="1"/>
          <p:nvPr/>
        </p:nvSpPr>
        <p:spPr>
          <a:xfrm>
            <a:off x="8917858" y="5545928"/>
            <a:ext cx="27264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Diagram of the SuperKEKB accelerator ring</a:t>
            </a:r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199F080-ECE9-8B4A-8599-3E1C879652DA}"/>
              </a:ext>
            </a:extLst>
          </p:cNvPr>
          <p:cNvSpPr/>
          <p:nvPr/>
        </p:nvSpPr>
        <p:spPr>
          <a:xfrm>
            <a:off x="9419303" y="4463845"/>
            <a:ext cx="462116" cy="28513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</a:rPr>
              <a:t>CCB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DF5951-8258-FBA0-1EB4-59C798D13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369A8CB7-C513-36AF-7D8D-5DA74D746997}"/>
              </a:ext>
            </a:extLst>
          </p:cNvPr>
          <p:cNvSpPr/>
          <p:nvPr/>
        </p:nvSpPr>
        <p:spPr>
          <a:xfrm>
            <a:off x="9881419" y="5017849"/>
            <a:ext cx="1063487" cy="5057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38D3A8BB-4DF1-32B8-A520-010C45246410}"/>
              </a:ext>
            </a:extLst>
          </p:cNvPr>
          <p:cNvSpPr/>
          <p:nvPr/>
        </p:nvSpPr>
        <p:spPr>
          <a:xfrm>
            <a:off x="9118617" y="4385851"/>
            <a:ext cx="1063487" cy="5057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爆発: 8 pt 9">
            <a:extLst>
              <a:ext uri="{FF2B5EF4-FFF2-40B4-BE49-F238E27FC236}">
                <a16:creationId xmlns:a16="http://schemas.microsoft.com/office/drawing/2014/main" id="{FE7D7347-303C-1E3B-8B27-B502103D1270}"/>
              </a:ext>
            </a:extLst>
          </p:cNvPr>
          <p:cNvSpPr/>
          <p:nvPr/>
        </p:nvSpPr>
        <p:spPr>
          <a:xfrm>
            <a:off x="10253034" y="3995658"/>
            <a:ext cx="1467016" cy="1129437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/>
              <a:t>250m</a:t>
            </a:r>
            <a:endParaRPr kumimoji="1" lang="ja-JP" altLang="en-US" sz="2000" dirty="0"/>
          </a:p>
        </p:txBody>
      </p:sp>
      <p:sp>
        <p:nvSpPr>
          <p:cNvPr id="11" name="日付プレースホルダー 10">
            <a:extLst>
              <a:ext uri="{FF2B5EF4-FFF2-40B4-BE49-F238E27FC236}">
                <a16:creationId xmlns:a16="http://schemas.microsoft.com/office/drawing/2014/main" id="{01E25205-1D6E-CA4C-DB5B-83B05E7D7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12" name="フッター プレースホルダー 11">
            <a:extLst>
              <a:ext uri="{FF2B5EF4-FFF2-40B4-BE49-F238E27FC236}">
                <a16:creationId xmlns:a16="http://schemas.microsoft.com/office/drawing/2014/main" id="{C9DE43B4-2EF7-5D06-5DCE-0F3306D93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935EDBDB-8139-C69A-123B-B52257A0D6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455" y="3333467"/>
            <a:ext cx="7817582" cy="2190102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1D12065C-92E5-A979-AA83-F8345F3B68DE}"/>
              </a:ext>
            </a:extLst>
          </p:cNvPr>
          <p:cNvSpPr/>
          <p:nvPr/>
        </p:nvSpPr>
        <p:spPr>
          <a:xfrm>
            <a:off x="918379" y="4606412"/>
            <a:ext cx="717151" cy="2281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/>
              <a:t>1000μW</a:t>
            </a:r>
            <a:endParaRPr kumimoji="1" lang="ja-JP" altLang="en-US" sz="1100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069DC9D8-C9E6-DE3A-D1C8-F5595F1279DA}"/>
              </a:ext>
            </a:extLst>
          </p:cNvPr>
          <p:cNvSpPr/>
          <p:nvPr/>
        </p:nvSpPr>
        <p:spPr>
          <a:xfrm>
            <a:off x="1536076" y="4324521"/>
            <a:ext cx="844780" cy="22056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/>
              <a:t>Beamwest</a:t>
            </a:r>
            <a:endParaRPr kumimoji="1" lang="ja-JP" altLang="en-US" sz="1100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687B88A-575C-3530-04FE-5991A476EED9}"/>
              </a:ext>
            </a:extLst>
          </p:cNvPr>
          <p:cNvSpPr/>
          <p:nvPr/>
        </p:nvSpPr>
        <p:spPr>
          <a:xfrm>
            <a:off x="6518991" y="3346315"/>
            <a:ext cx="1223111" cy="6493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/>
              <a:t>approximately 250 meters</a:t>
            </a:r>
            <a:endParaRPr kumimoji="1" lang="ja-JP" altLang="en-US" sz="1400" dirty="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B09D905-ECD3-B34A-174F-A8B823F6F8DC}"/>
              </a:ext>
            </a:extLst>
          </p:cNvPr>
          <p:cNvSpPr/>
          <p:nvPr/>
        </p:nvSpPr>
        <p:spPr>
          <a:xfrm>
            <a:off x="6371617" y="5158394"/>
            <a:ext cx="1060315" cy="31567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/>
              <a:t>focusing light</a:t>
            </a:r>
            <a:endParaRPr kumimoji="1" lang="ja-JP" altLang="en-US" sz="1100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15AA9A9-4EF6-8054-D42A-F2ACB1298FE4}"/>
              </a:ext>
            </a:extLst>
          </p:cNvPr>
          <p:cNvSpPr/>
          <p:nvPr/>
        </p:nvSpPr>
        <p:spPr>
          <a:xfrm>
            <a:off x="6670794" y="4313472"/>
            <a:ext cx="1010563" cy="26355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/>
              <a:t>telescope</a:t>
            </a:r>
            <a:endParaRPr kumimoji="1" lang="ja-JP" altLang="en-US" sz="1200" dirty="0"/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6F50B4A1-6EF8-3920-7B4C-49F34BB0CC52}"/>
              </a:ext>
            </a:extLst>
          </p:cNvPr>
          <p:cNvSpPr/>
          <p:nvPr/>
        </p:nvSpPr>
        <p:spPr>
          <a:xfrm flipH="1">
            <a:off x="6721812" y="4713991"/>
            <a:ext cx="100682" cy="22113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6FBCF92A-EE5C-93D4-AEAB-79915F231EA5}"/>
              </a:ext>
            </a:extLst>
          </p:cNvPr>
          <p:cNvSpPr/>
          <p:nvPr/>
        </p:nvSpPr>
        <p:spPr>
          <a:xfrm flipH="1">
            <a:off x="6887324" y="4713990"/>
            <a:ext cx="100682" cy="22113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矢印: 右 26">
            <a:extLst>
              <a:ext uri="{FF2B5EF4-FFF2-40B4-BE49-F238E27FC236}">
                <a16:creationId xmlns:a16="http://schemas.microsoft.com/office/drawing/2014/main" id="{126D2C16-69B8-C785-2055-35EEBAE2D2DB}"/>
              </a:ext>
            </a:extLst>
          </p:cNvPr>
          <p:cNvSpPr/>
          <p:nvPr/>
        </p:nvSpPr>
        <p:spPr>
          <a:xfrm>
            <a:off x="347545" y="3333467"/>
            <a:ext cx="6171447" cy="31567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3C3066A-A6E7-ECBD-755D-2F37A6368862}"/>
              </a:ext>
            </a:extLst>
          </p:cNvPr>
          <p:cNvSpPr/>
          <p:nvPr/>
        </p:nvSpPr>
        <p:spPr>
          <a:xfrm>
            <a:off x="5603132" y="4143983"/>
            <a:ext cx="768485" cy="2418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98ABA318-7726-6053-B4FF-99A20670EEA9}"/>
              </a:ext>
            </a:extLst>
          </p:cNvPr>
          <p:cNvSpPr txBox="1"/>
          <p:nvPr/>
        </p:nvSpPr>
        <p:spPr>
          <a:xfrm>
            <a:off x="1386105" y="5622569"/>
            <a:ext cx="6045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Overview diagram of the setup for 250m transmission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4510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2A9B3E-AC9E-2480-BF6A-0DE86A343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975" y="286603"/>
            <a:ext cx="11800312" cy="1450757"/>
          </a:xfrm>
        </p:spPr>
        <p:txBody>
          <a:bodyPr>
            <a:normAutofit/>
          </a:bodyPr>
          <a:lstStyle/>
          <a:p>
            <a:r>
              <a:rPr kumimoji="1" lang="en-US" altLang="ja-JP" sz="4000" dirty="0"/>
              <a:t>My study</a:t>
            </a:r>
            <a:r>
              <a:rPr lang="en-US" altLang="ja-JP" sz="4000" dirty="0"/>
              <a:t> (24-hour measurement of 250m transmission)</a:t>
            </a:r>
            <a:endParaRPr kumimoji="1" lang="ja-JP" altLang="en-US" sz="40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6BADB23-3E95-A8A1-0AC5-0134033590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975" y="1737359"/>
            <a:ext cx="11425083" cy="4594615"/>
          </a:xfrm>
        </p:spPr>
        <p:txBody>
          <a:bodyPr>
            <a:normAutofit/>
          </a:bodyPr>
          <a:lstStyle/>
          <a:p>
            <a:endParaRPr kumimoji="1" lang="en-US" altLang="ja-JP" sz="2400" u="sng" dirty="0"/>
          </a:p>
          <a:p>
            <a:r>
              <a:rPr kumimoji="1" lang="en-US" altLang="ja-JP" sz="2400" u="sng" dirty="0"/>
              <a:t>Experimental setup</a:t>
            </a:r>
          </a:p>
          <a:p>
            <a:r>
              <a:rPr kumimoji="1" lang="ja-JP" altLang="en-US" sz="2000" dirty="0"/>
              <a:t>・</a:t>
            </a:r>
            <a:r>
              <a:rPr lang="en-US" altLang="ja-JP" dirty="0"/>
              <a:t>Laser light source (power:1mW, Laser diameter:3.5mm)</a:t>
            </a:r>
          </a:p>
          <a:p>
            <a:r>
              <a:rPr kumimoji="1" lang="ja-JP" altLang="en-US" sz="2000" dirty="0"/>
              <a:t>・</a:t>
            </a:r>
            <a:r>
              <a:rPr kumimoji="1" lang="en-US" altLang="ja-JP" sz="2000" dirty="0"/>
              <a:t>R</a:t>
            </a:r>
            <a:r>
              <a:rPr lang="en-US" altLang="ja-JP" dirty="0"/>
              <a:t>eflective mirror</a:t>
            </a:r>
            <a:r>
              <a:rPr lang="ja-JP" altLang="en-US" dirty="0"/>
              <a:t> </a:t>
            </a:r>
            <a:r>
              <a:rPr lang="en-US" altLang="ja-JP" dirty="0"/>
              <a:t>(Reflection angle of 20 degrees, 2 inches)</a:t>
            </a:r>
          </a:p>
          <a:p>
            <a:r>
              <a:rPr lang="ja-JP" altLang="en-US" dirty="0"/>
              <a:t>・</a:t>
            </a:r>
            <a:r>
              <a:rPr lang="en-US" altLang="ja-JP" dirty="0"/>
              <a:t>Spherical mirror (Focal length of 25m and 50m, 2 inches)	</a:t>
            </a:r>
          </a:p>
          <a:p>
            <a:r>
              <a:rPr kumimoji="1" lang="ja-JP" altLang="en-US" sz="2000" dirty="0"/>
              <a:t>・</a:t>
            </a:r>
            <a:r>
              <a:rPr lang="en-US" altLang="ja-JP" dirty="0"/>
              <a:t>T</a:t>
            </a:r>
            <a:r>
              <a:rPr kumimoji="1" lang="en-US" altLang="ja-JP" sz="2000" dirty="0"/>
              <a:t>elescope</a:t>
            </a:r>
          </a:p>
          <a:p>
            <a:r>
              <a:rPr kumimoji="1" lang="ja-JP" altLang="en-US" sz="2000" dirty="0"/>
              <a:t>・</a:t>
            </a:r>
            <a:r>
              <a:rPr lang="en-US" altLang="ja-JP" dirty="0"/>
              <a:t>Focusing lens</a:t>
            </a:r>
            <a:endParaRPr kumimoji="1" lang="en-US" altLang="ja-JP" sz="2000" dirty="0"/>
          </a:p>
          <a:p>
            <a:r>
              <a:rPr kumimoji="1" lang="ja-JP" altLang="en-US" dirty="0"/>
              <a:t>・</a:t>
            </a:r>
            <a:r>
              <a:rPr kumimoji="1" lang="en-US" altLang="ja-JP" dirty="0"/>
              <a:t>Optical fiber (400μm, 0.5NA)</a:t>
            </a:r>
            <a:r>
              <a:rPr kumimoji="1" lang="ja-JP" altLang="en-US" dirty="0"/>
              <a:t>　→　</a:t>
            </a:r>
            <a:r>
              <a:rPr lang="en-US" altLang="ja-JP" dirty="0"/>
              <a:t>Because the focusing efficiency was better than that of the fiber with a</a:t>
            </a:r>
          </a:p>
          <a:p>
            <a:r>
              <a:rPr lang="ja-JP" altLang="en-US" dirty="0"/>
              <a:t>　　　　　　　　　　　　　　　　　　　　</a:t>
            </a:r>
            <a:r>
              <a:rPr lang="en-US" altLang="ja-JP" dirty="0"/>
              <a:t> </a:t>
            </a:r>
            <a:r>
              <a:rPr lang="ja-JP" altLang="en-US" dirty="0"/>
              <a:t>　 </a:t>
            </a:r>
            <a:r>
              <a:rPr lang="en-US" altLang="ja-JP" dirty="0"/>
              <a:t>diameter of 600μm during the 250m transmission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634BF26-3F7A-CBA4-DE71-D1AB69B64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98DC144-F9BB-AD83-D5E0-1D54C56A5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AE33419-2125-E67F-699C-7A938FE43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62618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1B41DB-4C9C-1826-6320-449ED5CBC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067" y="87028"/>
            <a:ext cx="11378251" cy="1450757"/>
          </a:xfrm>
        </p:spPr>
        <p:txBody>
          <a:bodyPr>
            <a:normAutofit/>
          </a:bodyPr>
          <a:lstStyle/>
          <a:p>
            <a:r>
              <a:rPr kumimoji="1" lang="en-US" altLang="ja-JP" sz="4000" dirty="0"/>
              <a:t>My study</a:t>
            </a:r>
            <a:r>
              <a:rPr lang="en-US" altLang="ja-JP" sz="4000" dirty="0"/>
              <a:t> (24-hour measurement of 250m transmission)</a:t>
            </a:r>
            <a:endParaRPr kumimoji="1" lang="ja-JP" altLang="en-US" sz="4000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CC64ECB-22DB-82A1-E1D0-DD86293884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3252" y="2148100"/>
            <a:ext cx="6440406" cy="3373199"/>
          </a:xfrm>
          <a:prstGeom prst="rect">
            <a:avLst/>
          </a:prstGeom>
        </p:spPr>
      </p:pic>
      <p:sp>
        <p:nvSpPr>
          <p:cNvPr id="6" name="矢印: 右 5">
            <a:extLst>
              <a:ext uri="{FF2B5EF4-FFF2-40B4-BE49-F238E27FC236}">
                <a16:creationId xmlns:a16="http://schemas.microsoft.com/office/drawing/2014/main" id="{A20A9F30-EAC4-672F-CDD3-E34407F22331}"/>
              </a:ext>
            </a:extLst>
          </p:cNvPr>
          <p:cNvSpPr/>
          <p:nvPr/>
        </p:nvSpPr>
        <p:spPr>
          <a:xfrm>
            <a:off x="2511985" y="1695872"/>
            <a:ext cx="6521380" cy="602499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ja-JP" altLang="en-US" sz="1800" dirty="0"/>
              <a:t>　　　　　　　　　　　　</a:t>
            </a:r>
            <a:r>
              <a:rPr lang="en-US" altLang="ja-JP" sz="1800" dirty="0"/>
              <a:t>Approximately</a:t>
            </a:r>
            <a:r>
              <a:rPr lang="ja-JP" altLang="en-US" sz="1800" dirty="0"/>
              <a:t>　</a:t>
            </a:r>
            <a:r>
              <a:rPr lang="en-US" altLang="ja-JP" sz="1800" dirty="0"/>
              <a:t>250 meters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2C2FA58-3960-B0DE-7771-3EE29E5BE134}"/>
              </a:ext>
            </a:extLst>
          </p:cNvPr>
          <p:cNvSpPr txBox="1"/>
          <p:nvPr/>
        </p:nvSpPr>
        <p:spPr>
          <a:xfrm>
            <a:off x="5222739" y="5683149"/>
            <a:ext cx="87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setup</a:t>
            </a:r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14C291D-5BAD-D73E-1438-D4F05E1AF1CB}"/>
              </a:ext>
            </a:extLst>
          </p:cNvPr>
          <p:cNvSpPr/>
          <p:nvPr/>
        </p:nvSpPr>
        <p:spPr>
          <a:xfrm>
            <a:off x="2828415" y="2301964"/>
            <a:ext cx="1494503" cy="27979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Light source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21B5094-4FD8-2C06-7FE1-3835FAF63246}"/>
              </a:ext>
            </a:extLst>
          </p:cNvPr>
          <p:cNvSpPr/>
          <p:nvPr/>
        </p:nvSpPr>
        <p:spPr>
          <a:xfrm>
            <a:off x="7617086" y="2335774"/>
            <a:ext cx="1213300" cy="27979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telescope</a:t>
            </a:r>
            <a:endParaRPr kumimoji="1" lang="ja-JP" altLang="en-US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76D48FE-6014-8F9E-60F5-7E058F85CC7B}"/>
              </a:ext>
            </a:extLst>
          </p:cNvPr>
          <p:cNvSpPr/>
          <p:nvPr/>
        </p:nvSpPr>
        <p:spPr>
          <a:xfrm>
            <a:off x="6867533" y="4391881"/>
            <a:ext cx="1499106" cy="3533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Focusing lens</a:t>
            </a:r>
            <a:endParaRPr kumimoji="1"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57128AD-5478-7566-2FA9-33DC988E0565}"/>
              </a:ext>
            </a:extLst>
          </p:cNvPr>
          <p:cNvSpPr/>
          <p:nvPr/>
        </p:nvSpPr>
        <p:spPr>
          <a:xfrm>
            <a:off x="8213952" y="4138935"/>
            <a:ext cx="706626" cy="2797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fiber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0DEB166-DF53-A7A8-FA4D-E60E72A49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12</a:t>
            </a:fld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E251C77-5C68-D6B3-9D38-154C6A3D939F}"/>
              </a:ext>
            </a:extLst>
          </p:cNvPr>
          <p:cNvGrpSpPr/>
          <p:nvPr/>
        </p:nvGrpSpPr>
        <p:grpSpPr>
          <a:xfrm>
            <a:off x="105885" y="1696754"/>
            <a:ext cx="11849954" cy="4355727"/>
            <a:chOff x="105885" y="1696754"/>
            <a:chExt cx="11849954" cy="4355727"/>
          </a:xfrm>
        </p:grpSpPr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5041482F-11DE-CE19-4438-44410F87FC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885" y="1808134"/>
              <a:ext cx="2257978" cy="1614868"/>
            </a:xfrm>
            <a:prstGeom prst="rect">
              <a:avLst/>
            </a:prstGeom>
          </p:spPr>
        </p:pic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60837567-B3F9-7CB8-BD33-4D8644B9D8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5885" y="3549205"/>
              <a:ext cx="2209130" cy="1905491"/>
            </a:xfrm>
            <a:prstGeom prst="rect">
              <a:avLst/>
            </a:prstGeom>
          </p:spPr>
        </p:pic>
        <p:pic>
          <p:nvPicPr>
            <p:cNvPr id="21" name="図 20">
              <a:extLst>
                <a:ext uri="{FF2B5EF4-FFF2-40B4-BE49-F238E27FC236}">
                  <a16:creationId xmlns:a16="http://schemas.microsoft.com/office/drawing/2014/main" id="{E544557B-8808-464B-2242-4097E2DBC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363585" y="1696754"/>
              <a:ext cx="1513762" cy="1409337"/>
            </a:xfrm>
            <a:prstGeom prst="rect">
              <a:avLst/>
            </a:prstGeom>
          </p:spPr>
        </p:pic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4FB83542-E3ED-72B3-58FB-51C67CEAFC7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36413" y="3152938"/>
              <a:ext cx="1374919" cy="1471714"/>
            </a:xfrm>
            <a:prstGeom prst="rect">
              <a:avLst/>
            </a:prstGeom>
          </p:spPr>
        </p:pic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33FE909C-2541-3D5E-9D27-8EF67F06B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123047" y="4718345"/>
              <a:ext cx="2832792" cy="1334136"/>
            </a:xfrm>
            <a:prstGeom prst="rect">
              <a:avLst/>
            </a:prstGeom>
          </p:spPr>
        </p:pic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96D06FA6-E4F3-D565-B33F-C215123CEED4}"/>
                </a:ext>
              </a:extLst>
            </p:cNvPr>
            <p:cNvCxnSpPr/>
            <p:nvPr/>
          </p:nvCxnSpPr>
          <p:spPr>
            <a:xfrm flipH="1" flipV="1">
              <a:off x="1769165" y="2743200"/>
              <a:ext cx="1152939" cy="2782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13525468-F799-7378-96EE-71CB1F26129F}"/>
                </a:ext>
              </a:extLst>
            </p:cNvPr>
            <p:cNvCxnSpPr/>
            <p:nvPr/>
          </p:nvCxnSpPr>
          <p:spPr>
            <a:xfrm flipH="1">
              <a:off x="2181765" y="3464170"/>
              <a:ext cx="2141153" cy="8146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CD00E1B6-E844-96DC-8CEA-29D8E5987F1D}"/>
                </a:ext>
              </a:extLst>
            </p:cNvPr>
            <p:cNvCxnSpPr/>
            <p:nvPr/>
          </p:nvCxnSpPr>
          <p:spPr>
            <a:xfrm flipV="1">
              <a:off x="5772675" y="2056087"/>
              <a:ext cx="3840003" cy="965409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3394C52C-BDEA-9925-CAF5-A996A5508CB6}"/>
                </a:ext>
              </a:extLst>
            </p:cNvPr>
            <p:cNvCxnSpPr/>
            <p:nvPr/>
          </p:nvCxnSpPr>
          <p:spPr>
            <a:xfrm>
              <a:off x="7364896" y="3464170"/>
              <a:ext cx="1998689" cy="8503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C887C56D-2FAB-FA8D-071C-3F56DF4F54FB}"/>
                </a:ext>
              </a:extLst>
            </p:cNvPr>
            <p:cNvCxnSpPr/>
            <p:nvPr/>
          </p:nvCxnSpPr>
          <p:spPr>
            <a:xfrm>
              <a:off x="8637104" y="3359037"/>
              <a:ext cx="668041" cy="202637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日付プレースホルダー 35">
            <a:extLst>
              <a:ext uri="{FF2B5EF4-FFF2-40B4-BE49-F238E27FC236}">
                <a16:creationId xmlns:a16="http://schemas.microsoft.com/office/drawing/2014/main" id="{FCB431E7-0E30-D6FD-4A03-482B5B3DE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37" name="フッター プレースホルダー 36">
            <a:extLst>
              <a:ext uri="{FF2B5EF4-FFF2-40B4-BE49-F238E27FC236}">
                <a16:creationId xmlns:a16="http://schemas.microsoft.com/office/drawing/2014/main" id="{63865E99-E3D9-02B1-416E-98A2911CE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235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5E75BF-0C14-A6C8-8F6E-83A58F93E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9011" y="736936"/>
            <a:ext cx="11004950" cy="1450757"/>
          </a:xfrm>
        </p:spPr>
        <p:txBody>
          <a:bodyPr>
            <a:normAutofit/>
          </a:bodyPr>
          <a:lstStyle/>
          <a:p>
            <a:r>
              <a:rPr kumimoji="1" lang="en-US" altLang="ja-JP" sz="4000" dirty="0"/>
              <a:t>Result(</a:t>
            </a:r>
            <a:r>
              <a:rPr lang="en-US" altLang="ja-JP" sz="4000" dirty="0"/>
              <a:t>24-hour measurement of 250m transmission)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A06BC8-C1AD-CDF2-BEA5-A8BCDE3657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794" y="1845734"/>
            <a:ext cx="11375922" cy="4407582"/>
          </a:xfrm>
        </p:spPr>
        <p:txBody>
          <a:bodyPr>
            <a:normAutofit/>
          </a:bodyPr>
          <a:lstStyle/>
          <a:p>
            <a:r>
              <a:rPr lang="en-US" altLang="ja-JP" sz="2400" dirty="0"/>
              <a:t>Raw date</a:t>
            </a:r>
            <a:endParaRPr kumimoji="1" lang="ja-JP" altLang="en-US" sz="2400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CADE9F-ED76-8B20-818A-5D2934B28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1E5BA4C-3135-2FDD-7379-1A8B93D660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228" y="1798556"/>
            <a:ext cx="7994700" cy="3925736"/>
          </a:xfrm>
          <a:prstGeom prst="rect">
            <a:avLst/>
          </a:prstGeom>
        </p:spPr>
      </p:pic>
      <p:sp>
        <p:nvSpPr>
          <p:cNvPr id="11" name="フローチャート: 結合子 10">
            <a:extLst>
              <a:ext uri="{FF2B5EF4-FFF2-40B4-BE49-F238E27FC236}">
                <a16:creationId xmlns:a16="http://schemas.microsoft.com/office/drawing/2014/main" id="{98AA63FA-8DA4-63BB-4110-6C984F6EED81}"/>
              </a:ext>
            </a:extLst>
          </p:cNvPr>
          <p:cNvSpPr/>
          <p:nvPr/>
        </p:nvSpPr>
        <p:spPr>
          <a:xfrm>
            <a:off x="2712796" y="4470958"/>
            <a:ext cx="7137380" cy="496956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AC3CE3C-273C-1180-0C52-FF8971690ED1}"/>
              </a:ext>
            </a:extLst>
          </p:cNvPr>
          <p:cNvGrpSpPr/>
          <p:nvPr/>
        </p:nvGrpSpPr>
        <p:grpSpPr>
          <a:xfrm>
            <a:off x="452284" y="4937014"/>
            <a:ext cx="3902320" cy="1271351"/>
            <a:chOff x="452284" y="4937014"/>
            <a:chExt cx="3902320" cy="1271351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368D059-1262-60E7-0C96-730146D02351}"/>
                </a:ext>
              </a:extLst>
            </p:cNvPr>
            <p:cNvSpPr/>
            <p:nvPr/>
          </p:nvSpPr>
          <p:spPr>
            <a:xfrm>
              <a:off x="452284" y="5725840"/>
              <a:ext cx="3902320" cy="482525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/>
                <a:t>Laser beam is blocked by person</a:t>
              </a:r>
              <a:endParaRPr kumimoji="1" lang="ja-JP" altLang="en-US" sz="2000" dirty="0"/>
            </a:p>
          </p:txBody>
        </p:sp>
        <p:sp>
          <p:nvSpPr>
            <p:cNvPr id="15" name="矢印: 下 14">
              <a:extLst>
                <a:ext uri="{FF2B5EF4-FFF2-40B4-BE49-F238E27FC236}">
                  <a16:creationId xmlns:a16="http://schemas.microsoft.com/office/drawing/2014/main" id="{CF667DA1-DD1B-C418-A9BE-F74AB6AEC31C}"/>
                </a:ext>
              </a:extLst>
            </p:cNvPr>
            <p:cNvSpPr/>
            <p:nvPr/>
          </p:nvSpPr>
          <p:spPr>
            <a:xfrm rot="1408710">
              <a:off x="3695431" y="4937014"/>
              <a:ext cx="234727" cy="777413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BF36996-C25F-D117-A2B0-1ED54EFE5C47}"/>
              </a:ext>
            </a:extLst>
          </p:cNvPr>
          <p:cNvSpPr txBox="1"/>
          <p:nvPr/>
        </p:nvSpPr>
        <p:spPr>
          <a:xfrm>
            <a:off x="4688704" y="5804138"/>
            <a:ext cx="5247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(There is a lot of foot traffic on weekdays)</a:t>
            </a:r>
            <a:endParaRPr kumimoji="1" lang="ja-JP" altLang="en-US" dirty="0"/>
          </a:p>
        </p:txBody>
      </p:sp>
      <p:sp>
        <p:nvSpPr>
          <p:cNvPr id="17" name="日付プレースホルダー 16">
            <a:extLst>
              <a:ext uri="{FF2B5EF4-FFF2-40B4-BE49-F238E27FC236}">
                <a16:creationId xmlns:a16="http://schemas.microsoft.com/office/drawing/2014/main" id="{4DAA4EF0-B7EA-9E58-B663-CC00DA716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18" name="フッター プレースホルダー 17">
            <a:extLst>
              <a:ext uri="{FF2B5EF4-FFF2-40B4-BE49-F238E27FC236}">
                <a16:creationId xmlns:a16="http://schemas.microsoft.com/office/drawing/2014/main" id="{8C134C25-ED2C-5506-D621-62090789B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3087DB9-5DE9-FD8C-30DD-5DCE1E8B1089}"/>
              </a:ext>
            </a:extLst>
          </p:cNvPr>
          <p:cNvSpPr txBox="1"/>
          <p:nvPr/>
        </p:nvSpPr>
        <p:spPr>
          <a:xfrm rot="16200000">
            <a:off x="1550565" y="2760952"/>
            <a:ext cx="586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(μW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2827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C742B9-216B-3ECF-070C-6FF0F1FD0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4886" y="563939"/>
            <a:ext cx="10853531" cy="1450757"/>
          </a:xfrm>
        </p:spPr>
        <p:txBody>
          <a:bodyPr>
            <a:noAutofit/>
          </a:bodyPr>
          <a:lstStyle/>
          <a:p>
            <a:r>
              <a:rPr kumimoji="1" lang="en-US" altLang="ja-JP" sz="4000" dirty="0"/>
              <a:t>Result(</a:t>
            </a:r>
            <a:r>
              <a:rPr lang="en-US" altLang="ja-JP" sz="4000" dirty="0"/>
              <a:t>24-hour measurement of 250m transmission)</a:t>
            </a:r>
            <a:br>
              <a:rPr lang="en-US" altLang="ja-JP" sz="4000" dirty="0"/>
            </a:br>
            <a:endParaRPr kumimoji="1" lang="ja-JP" alt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A864ECD4-0E99-BE8F-B90C-B3ECDDBA0AD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45806" y="1845734"/>
                <a:ext cx="11641394" cy="4338756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u="sng" dirty="0"/>
                  <a:t>Data organization</a:t>
                </a:r>
              </a:p>
              <a:p>
                <a:r>
                  <a:rPr lang="en-US" altLang="ja-JP" dirty="0"/>
                  <a:t>Consider the time during which the </a:t>
                </a:r>
              </a:p>
              <a:p>
                <a:r>
                  <a:rPr lang="en-US" altLang="ja-JP" dirty="0"/>
                  <a:t>laser was blocked by a person as </a:t>
                </a:r>
              </a:p>
              <a:p>
                <a:r>
                  <a:rPr lang="en-US" altLang="ja-JP" dirty="0"/>
                  <a:t>when the power is below 100 μW</a:t>
                </a:r>
                <a:endParaRPr lang="en-US" altLang="ja-JP" u="sng" dirty="0"/>
              </a:p>
              <a:p>
                <a:endParaRPr kumimoji="1" lang="en-US" altLang="ja-JP" dirty="0"/>
              </a:p>
              <a:p>
                <a:r>
                  <a:rPr kumimoji="1" lang="ja-JP" altLang="en-US" dirty="0"/>
                  <a:t>→</a:t>
                </a:r>
                <a:r>
                  <a:rPr lang="en-US" altLang="ja-JP" dirty="0"/>
                  <a:t> Remove the data around values </a:t>
                </a:r>
              </a:p>
              <a:p>
                <a:r>
                  <a:rPr lang="en-US" altLang="ja-JP" dirty="0"/>
                  <a:t>     below 100μW ( </a:t>
                </a:r>
                <a14:m>
                  <m:oMath xmlns:m="http://schemas.openxmlformats.org/officeDocument/2006/math">
                    <m:r>
                      <a:rPr lang="en-US" altLang="ja-JP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altLang="ja-JP" b="0" dirty="0">
                    <a:ea typeface="Cambria Math" panose="02040503050406030204" pitchFamily="18" charset="0"/>
                  </a:rPr>
                  <a:t> min )</a:t>
                </a:r>
              </a:p>
              <a:p>
                <a:endParaRPr kumimoji="1" lang="ja-JP" altLang="en-US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A864ECD4-0E99-BE8F-B90C-B3ECDDBA0A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5806" y="1845734"/>
                <a:ext cx="11641394" cy="4338756"/>
              </a:xfrm>
              <a:blipFill>
                <a:blip r:embed="rId2"/>
                <a:stretch>
                  <a:fillRect l="-524" t="-154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9C00B1-5DA4-CA09-291B-B3CD9245F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14</a:t>
            </a:fld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78E0BE52-21B3-DD8A-2DCC-0D7901C0A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6328" y="1795460"/>
            <a:ext cx="7975987" cy="3899662"/>
          </a:xfrm>
          <a:prstGeom prst="rect">
            <a:avLst/>
          </a:prstGeom>
        </p:spPr>
      </p:pic>
      <p:sp>
        <p:nvSpPr>
          <p:cNvPr id="10" name="日付プレースホルダー 9">
            <a:extLst>
              <a:ext uri="{FF2B5EF4-FFF2-40B4-BE49-F238E27FC236}">
                <a16:creationId xmlns:a16="http://schemas.microsoft.com/office/drawing/2014/main" id="{52A0297F-797D-881B-5C17-D1176DF2E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11" name="フッター プレースホルダー 10">
            <a:extLst>
              <a:ext uri="{FF2B5EF4-FFF2-40B4-BE49-F238E27FC236}">
                <a16:creationId xmlns:a16="http://schemas.microsoft.com/office/drawing/2014/main" id="{EDDB0887-90CE-B2E1-EE8E-49E000A60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8405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5FDFCC-18A0-1322-0FBE-05B245DAC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373" y="621717"/>
            <a:ext cx="11439939" cy="1450757"/>
          </a:xfrm>
        </p:spPr>
        <p:txBody>
          <a:bodyPr>
            <a:normAutofit fontScale="90000"/>
          </a:bodyPr>
          <a:lstStyle/>
          <a:p>
            <a:r>
              <a:rPr kumimoji="1" lang="en-US" altLang="ja-JP" sz="4400" dirty="0"/>
              <a:t>Result(</a:t>
            </a:r>
            <a:r>
              <a:rPr lang="en-US" altLang="ja-JP" sz="4400" dirty="0"/>
              <a:t>24-hour measurement of 250m transmission)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ECC0E2-D052-7BB5-CF78-5BCCF2C32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88" y="2310363"/>
            <a:ext cx="3703182" cy="2810278"/>
          </a:xfrm>
        </p:spPr>
        <p:txBody>
          <a:bodyPr>
            <a:normAutofit/>
          </a:bodyPr>
          <a:lstStyle/>
          <a:p>
            <a:r>
              <a:rPr lang="en-US" altLang="ja-JP" dirty="0"/>
              <a:t>The average and standard deviation of this data within 5-min</a:t>
            </a:r>
            <a:endParaRPr kumimoji="1" lang="en-US" altLang="ja-JP" dirty="0"/>
          </a:p>
          <a:p>
            <a:endParaRPr lang="en-US" altLang="ja-JP" dirty="0"/>
          </a:p>
          <a:p>
            <a:r>
              <a:rPr lang="en-US" altLang="ja-JP" dirty="0"/>
              <a:t>Over the 24-hour measurement, the average dropped significantly, and the variability of the data increased</a:t>
            </a:r>
            <a:endParaRPr kumimoji="1" lang="ja-JP" altLang="en-US" dirty="0"/>
          </a:p>
        </p:txBody>
      </p:sp>
      <p:sp>
        <p:nvSpPr>
          <p:cNvPr id="6" name="矢印: 下 5">
            <a:extLst>
              <a:ext uri="{FF2B5EF4-FFF2-40B4-BE49-F238E27FC236}">
                <a16:creationId xmlns:a16="http://schemas.microsoft.com/office/drawing/2014/main" id="{73097658-D7C2-6150-7D13-35E815DBD106}"/>
              </a:ext>
            </a:extLst>
          </p:cNvPr>
          <p:cNvSpPr/>
          <p:nvPr/>
        </p:nvSpPr>
        <p:spPr>
          <a:xfrm>
            <a:off x="1320595" y="2998839"/>
            <a:ext cx="1209368" cy="43016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8365490-0AA3-C85E-EB27-A820EF385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15</a:t>
            </a:fld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64CFFFBB-CFE5-68E5-ED8F-ACF605BC91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6870" y="1946177"/>
            <a:ext cx="8154007" cy="3920580"/>
          </a:xfrm>
          <a:prstGeom prst="rect">
            <a:avLst/>
          </a:prstGeom>
        </p:spPr>
      </p:pic>
      <p:sp>
        <p:nvSpPr>
          <p:cNvPr id="11" name="日付プレースホルダー 10">
            <a:extLst>
              <a:ext uri="{FF2B5EF4-FFF2-40B4-BE49-F238E27FC236}">
                <a16:creationId xmlns:a16="http://schemas.microsoft.com/office/drawing/2014/main" id="{78380CC2-114D-0EF0-9193-32B555FAD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12" name="フッター プレースホルダー 11">
            <a:extLst>
              <a:ext uri="{FF2B5EF4-FFF2-40B4-BE49-F238E27FC236}">
                <a16:creationId xmlns:a16="http://schemas.microsoft.com/office/drawing/2014/main" id="{EC4E4177-B6DD-0FFA-811D-85370B6F3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886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A86B68-0481-D9D5-736D-21DB624F0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052" y="286603"/>
            <a:ext cx="11290852" cy="1450757"/>
          </a:xfrm>
        </p:spPr>
        <p:txBody>
          <a:bodyPr>
            <a:normAutofit/>
          </a:bodyPr>
          <a:lstStyle/>
          <a:p>
            <a:r>
              <a:rPr kumimoji="1" lang="en-US" altLang="ja-JP" sz="4000" dirty="0"/>
              <a:t>   Study</a:t>
            </a:r>
            <a:r>
              <a:rPr lang="en-US" altLang="ja-JP" sz="1600" dirty="0"/>
              <a:t> </a:t>
            </a:r>
            <a:r>
              <a:rPr lang="en-US" altLang="ja-JP" sz="4000" dirty="0"/>
              <a:t>(67-hour measurement of 250m transmission)</a:t>
            </a:r>
            <a:endParaRPr kumimoji="1" lang="ja-JP" altLang="en-US" sz="40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FCFC79-3E4A-DE06-E7A4-9F93D3774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763" y="2192748"/>
            <a:ext cx="10560829" cy="31962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400" u="sng" dirty="0"/>
              <a:t> Improvement of the setup</a:t>
            </a:r>
          </a:p>
          <a:p>
            <a:endParaRPr lang="en-US" altLang="ja-JP" dirty="0"/>
          </a:p>
          <a:p>
            <a:r>
              <a:rPr lang="ja-JP" altLang="en-US" dirty="0"/>
              <a:t>・</a:t>
            </a:r>
            <a:r>
              <a:rPr lang="en-US" altLang="ja-JP" dirty="0"/>
              <a:t>During the 24-hour measurement, the height of the center of the mirror was different</a:t>
            </a:r>
          </a:p>
          <a:p>
            <a:r>
              <a:rPr lang="ja-JP" altLang="en-US" dirty="0"/>
              <a:t> </a:t>
            </a:r>
            <a:r>
              <a:rPr lang="en-US" altLang="ja-JP" dirty="0"/>
              <a:t> </a:t>
            </a:r>
            <a:r>
              <a:rPr kumimoji="1" lang="ja-JP" altLang="en-US" dirty="0"/>
              <a:t>→</a:t>
            </a:r>
            <a:r>
              <a:rPr lang="en-US" altLang="ja-JP" dirty="0"/>
              <a:t>The height of the centers of the mirrors was adjusted to be the same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・</a:t>
            </a:r>
            <a:r>
              <a:rPr lang="en-US" altLang="ja-JP" dirty="0"/>
              <a:t>The size of the initial mirror was changed from 2 inches to 1 inch</a:t>
            </a:r>
          </a:p>
          <a:p>
            <a:r>
              <a:rPr kumimoji="1" lang="ja-JP" altLang="en-US" dirty="0"/>
              <a:t>→</a:t>
            </a:r>
            <a:r>
              <a:rPr lang="en-US" altLang="ja-JP" dirty="0"/>
              <a:t> By replacing the mirror with a smaller size, the center of the mirror became easier to identify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D5D4B08-6E20-E124-6E33-D3F26F5D3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5B35BF2-C919-5826-9E51-8EE9B89F0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B69BC8B-F61A-B976-5B37-BB218DDDB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089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63EA80-1B1D-EBCA-A71D-25D18A66F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287" y="286603"/>
            <a:ext cx="10843591" cy="1450757"/>
          </a:xfrm>
        </p:spPr>
        <p:txBody>
          <a:bodyPr>
            <a:normAutofit/>
          </a:bodyPr>
          <a:lstStyle/>
          <a:p>
            <a:r>
              <a:rPr kumimoji="1" lang="en-US" altLang="ja-JP" sz="4000" dirty="0"/>
              <a:t>Result </a:t>
            </a:r>
            <a:r>
              <a:rPr lang="en-US" altLang="ja-JP" sz="4000" dirty="0"/>
              <a:t>(67-hour measurement of 250m transmission)</a:t>
            </a:r>
            <a:endParaRPr kumimoji="1" lang="ja-JP" altLang="en-US" sz="4000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F022426-271D-554B-1C0F-92DDCB50F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1848" y="2038412"/>
            <a:ext cx="8746874" cy="4259471"/>
          </a:xfrm>
          <a:prstGeom prst="rect">
            <a:avLst/>
          </a:prstGeom>
        </p:spPr>
      </p:pic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982CB9-AB02-84A4-D642-49D7B8B3A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DC861E4-8CED-B714-B776-7FD87F235919}"/>
              </a:ext>
            </a:extLst>
          </p:cNvPr>
          <p:cNvSpPr txBox="1"/>
          <p:nvPr/>
        </p:nvSpPr>
        <p:spPr>
          <a:xfrm>
            <a:off x="160494" y="2218493"/>
            <a:ext cx="14750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000" dirty="0"/>
              <a:t>Raw date</a:t>
            </a:r>
            <a:endParaRPr kumimoji="1" lang="ja-JP" altLang="en-US" sz="2000" dirty="0"/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0D980B14-A37D-CC00-E6D9-46B232D09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68058159-64BA-93DE-C0C8-FC0D61D7F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29380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0871BC-687A-35B7-64CF-632D5DA17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896" y="286603"/>
            <a:ext cx="11151704" cy="1450757"/>
          </a:xfrm>
        </p:spPr>
        <p:txBody>
          <a:bodyPr>
            <a:normAutofit/>
          </a:bodyPr>
          <a:lstStyle/>
          <a:p>
            <a:r>
              <a:rPr kumimoji="1" lang="en-US" altLang="ja-JP" sz="4000" dirty="0"/>
              <a:t>Result </a:t>
            </a:r>
            <a:r>
              <a:rPr lang="en-US" altLang="ja-JP" sz="4000" dirty="0"/>
              <a:t>(67-hour measurement of 250m transmission)</a:t>
            </a:r>
            <a:endParaRPr kumimoji="1" lang="ja-JP" altLang="en-US" sz="4000" dirty="0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1F7C1DF-3719-F17E-402A-EF57C6EB9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18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48445BE3-4250-7DC4-25B2-14ED64F86F0E}"/>
                  </a:ext>
                </a:extLst>
              </p:cNvPr>
              <p:cNvSpPr txBox="1"/>
              <p:nvPr/>
            </p:nvSpPr>
            <p:spPr>
              <a:xfrm>
                <a:off x="387702" y="2418065"/>
                <a:ext cx="4160957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ja-JP" sz="2000" dirty="0"/>
                  <a:t>Similarly, Remove the data around values below 100μW ( </a:t>
                </a:r>
                <a14:m>
                  <m:oMath xmlns:m="http://schemas.openxmlformats.org/officeDocument/2006/math">
                    <m:r>
                      <a:rPr lang="en-US" altLang="ja-JP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altLang="ja-JP" sz="2000" b="0" dirty="0">
                    <a:ea typeface="Cambria Math" panose="02040503050406030204" pitchFamily="18" charset="0"/>
                  </a:rPr>
                  <a:t> min )</a:t>
                </a:r>
              </a:p>
              <a:p>
                <a:r>
                  <a:rPr lang="en-US" altLang="ja-JP" sz="2000" dirty="0"/>
                  <a:t>and plot the 5-minute averages and</a:t>
                </a:r>
              </a:p>
              <a:p>
                <a:r>
                  <a:rPr lang="en-US" altLang="ja-JP" sz="2000" dirty="0"/>
                  <a:t>standard deviations</a:t>
                </a:r>
              </a:p>
            </p:txBody>
          </p:sp>
        </mc:Choice>
        <mc:Fallback xmlns="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48445BE3-4250-7DC4-25B2-14ED64F86F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702" y="2418065"/>
                <a:ext cx="4160957" cy="1323439"/>
              </a:xfrm>
              <a:prstGeom prst="rect">
                <a:avLst/>
              </a:prstGeom>
              <a:blipFill>
                <a:blip r:embed="rId2"/>
                <a:stretch>
                  <a:fillRect l="-1613" t="-2765" b="-73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図 15">
            <a:extLst>
              <a:ext uri="{FF2B5EF4-FFF2-40B4-BE49-F238E27FC236}">
                <a16:creationId xmlns:a16="http://schemas.microsoft.com/office/drawing/2014/main" id="{334E2AEA-3156-2242-6D20-240A8DD739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8173" y="2045341"/>
            <a:ext cx="7709517" cy="3709415"/>
          </a:xfrm>
          <a:prstGeom prst="rect">
            <a:avLst/>
          </a:prstGeom>
        </p:spPr>
      </p:pic>
      <p:sp>
        <p:nvSpPr>
          <p:cNvPr id="17" name="日付プレースホルダー 16">
            <a:extLst>
              <a:ext uri="{FF2B5EF4-FFF2-40B4-BE49-F238E27FC236}">
                <a16:creationId xmlns:a16="http://schemas.microsoft.com/office/drawing/2014/main" id="{102B5E10-5AD5-5768-02C3-9D9E56405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18" name="フッター プレースホルダー 17">
            <a:extLst>
              <a:ext uri="{FF2B5EF4-FFF2-40B4-BE49-F238E27FC236}">
                <a16:creationId xmlns:a16="http://schemas.microsoft.com/office/drawing/2014/main" id="{37AE2CDD-8DD7-57BC-3549-7D067ACE9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36950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CF3CDC-8569-C2B3-8477-6CFF58FD2B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13055C-D115-7D9E-50EE-ED0E2A31A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3852" y="296542"/>
            <a:ext cx="11042374" cy="1450757"/>
          </a:xfrm>
        </p:spPr>
        <p:txBody>
          <a:bodyPr>
            <a:normAutofit/>
          </a:bodyPr>
          <a:lstStyle/>
          <a:p>
            <a:r>
              <a:rPr kumimoji="1" lang="en-US" altLang="ja-JP" sz="4000" dirty="0"/>
              <a:t>Result (</a:t>
            </a:r>
            <a:r>
              <a:rPr lang="en-US" altLang="ja-JP" sz="4000" dirty="0"/>
              <a:t>Comparison of both date)</a:t>
            </a:r>
            <a:endParaRPr kumimoji="1" lang="ja-JP" altLang="en-US" sz="4000" dirty="0"/>
          </a:p>
        </p:txBody>
      </p:sp>
      <p:sp>
        <p:nvSpPr>
          <p:cNvPr id="6" name="矢印: 下 5">
            <a:extLst>
              <a:ext uri="{FF2B5EF4-FFF2-40B4-BE49-F238E27FC236}">
                <a16:creationId xmlns:a16="http://schemas.microsoft.com/office/drawing/2014/main" id="{9B8B1694-2B54-5D09-2FB2-14C0FFDE0240}"/>
              </a:ext>
            </a:extLst>
          </p:cNvPr>
          <p:cNvSpPr/>
          <p:nvPr/>
        </p:nvSpPr>
        <p:spPr>
          <a:xfrm>
            <a:off x="1326382" y="3676544"/>
            <a:ext cx="1245996" cy="62299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016532D-8AEA-E58B-6316-469ED4ED4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DD683F-FC9C-D8C7-F195-E775887B8ECA}"/>
              </a:ext>
            </a:extLst>
          </p:cNvPr>
          <p:cNvSpPr txBox="1"/>
          <p:nvPr/>
        </p:nvSpPr>
        <p:spPr>
          <a:xfrm>
            <a:off x="1003852" y="1906045"/>
            <a:ext cx="3498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Before the setup improvement</a:t>
            </a:r>
            <a:endParaRPr kumimoji="1" lang="ja-JP" altLang="en-US" sz="20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0FBD164-3390-7B5C-B002-72CFB8A33CB6}"/>
              </a:ext>
            </a:extLst>
          </p:cNvPr>
          <p:cNvSpPr txBox="1"/>
          <p:nvPr/>
        </p:nvSpPr>
        <p:spPr>
          <a:xfrm>
            <a:off x="7409079" y="1906045"/>
            <a:ext cx="3147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After the improvement</a:t>
            </a:r>
            <a:endParaRPr kumimoji="1" lang="ja-JP" altLang="en-US" sz="20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DA80A86-8F8F-C0F6-DF0C-54A3A20E9AA3}"/>
              </a:ext>
            </a:extLst>
          </p:cNvPr>
          <p:cNvSpPr txBox="1"/>
          <p:nvPr/>
        </p:nvSpPr>
        <p:spPr>
          <a:xfrm>
            <a:off x="219447" y="5406600"/>
            <a:ext cx="1107695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400" dirty="0"/>
              <a:t>・</a:t>
            </a:r>
            <a:r>
              <a:rPr lang="en-US" altLang="ja-JP" sz="2400" dirty="0"/>
              <a:t>There are outliers, but it is much more stable compared to the previous measurement</a:t>
            </a:r>
          </a:p>
          <a:p>
            <a:r>
              <a:rPr lang="ja-JP" altLang="en-US" sz="2400" dirty="0"/>
              <a:t>・</a:t>
            </a:r>
            <a:r>
              <a:rPr lang="en-US" altLang="ja-JP" sz="2400" dirty="0"/>
              <a:t>The cause of the outliers here is unknown</a:t>
            </a:r>
            <a:r>
              <a:rPr lang="ja-JP" altLang="en-US" sz="2400" dirty="0"/>
              <a:t>→</a:t>
            </a:r>
            <a:r>
              <a:rPr lang="en-US" altLang="ja-JP" sz="2400" dirty="0"/>
              <a:t>We will research it in the future</a:t>
            </a:r>
            <a:endParaRPr kumimoji="1" lang="ja-JP" altLang="en-US" sz="2400" dirty="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91E7D6C0-6637-012B-A15D-C02336417A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578005"/>
            <a:ext cx="6050731" cy="2911294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19966F0A-DB4E-3634-E099-C8E9DAC83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582368"/>
            <a:ext cx="5906416" cy="2839901"/>
          </a:xfrm>
          <a:prstGeom prst="rect">
            <a:avLst/>
          </a:prstGeom>
        </p:spPr>
      </p:pic>
      <p:sp>
        <p:nvSpPr>
          <p:cNvPr id="17" name="日付プレースホルダー 16">
            <a:extLst>
              <a:ext uri="{FF2B5EF4-FFF2-40B4-BE49-F238E27FC236}">
                <a16:creationId xmlns:a16="http://schemas.microsoft.com/office/drawing/2014/main" id="{89580E2F-FC8D-4051-CDF8-423CF807A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18" name="フッター プレースホルダー 17">
            <a:extLst>
              <a:ext uri="{FF2B5EF4-FFF2-40B4-BE49-F238E27FC236}">
                <a16:creationId xmlns:a16="http://schemas.microsoft.com/office/drawing/2014/main" id="{5F9E6710-0ACA-2BB3-C766-8C4DE4F0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5455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1F9A0F-30F2-F3BF-BC4E-83F590CAA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C7B349-F08E-64E9-69A9-AB560DADD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824951"/>
            <a:ext cx="10058400" cy="4388811"/>
          </a:xfrm>
        </p:spPr>
        <p:txBody>
          <a:bodyPr>
            <a:normAutofit/>
          </a:bodyPr>
          <a:lstStyle/>
          <a:p>
            <a:r>
              <a:rPr kumimoji="1" lang="ja-JP" altLang="en-US" sz="2800" dirty="0"/>
              <a:t>・</a:t>
            </a:r>
            <a:r>
              <a:rPr kumimoji="1" lang="en-US" altLang="ja-JP" sz="2800" u="sng" dirty="0"/>
              <a:t>Introduction</a:t>
            </a:r>
          </a:p>
          <a:p>
            <a:r>
              <a:rPr lang="en-US" altLang="ja-JP" dirty="0"/>
              <a:t> </a:t>
            </a:r>
            <a:r>
              <a:rPr lang="ja-JP" altLang="en-US" dirty="0"/>
              <a:t>　・</a:t>
            </a:r>
            <a:r>
              <a:rPr lang="en-US" altLang="ja-JP" sz="2400" dirty="0"/>
              <a:t>SBL, Beam abort system, My study plan</a:t>
            </a:r>
            <a:endParaRPr kumimoji="1" lang="en-US" altLang="ja-JP" sz="2400" dirty="0"/>
          </a:p>
          <a:p>
            <a:r>
              <a:rPr kumimoji="1" lang="ja-JP" altLang="en-US" sz="2400" dirty="0"/>
              <a:t>・</a:t>
            </a:r>
            <a:r>
              <a:rPr kumimoji="1" lang="en-US" altLang="ja-JP" sz="2800" u="sng" dirty="0"/>
              <a:t>My study</a:t>
            </a:r>
          </a:p>
          <a:p>
            <a:r>
              <a:rPr lang="ja-JP" altLang="en-US" sz="2400" dirty="0"/>
              <a:t>　・</a:t>
            </a:r>
            <a:r>
              <a:rPr lang="en-US" altLang="ja-JP" sz="2400" dirty="0"/>
              <a:t>Optical fiber efficiency measurement</a:t>
            </a:r>
          </a:p>
          <a:p>
            <a:r>
              <a:rPr lang="ja-JP" altLang="en-US" sz="2400" dirty="0"/>
              <a:t>　・</a:t>
            </a:r>
            <a:r>
              <a:rPr lang="en-US" altLang="ja-JP" sz="2400" dirty="0"/>
              <a:t>24-hour measurement of 250m transmission</a:t>
            </a:r>
          </a:p>
          <a:p>
            <a:r>
              <a:rPr lang="en-US" altLang="ja-JP" sz="2400" dirty="0"/>
              <a:t> </a:t>
            </a:r>
            <a:r>
              <a:rPr lang="ja-JP" altLang="en-US" sz="2400" dirty="0"/>
              <a:t>　・</a:t>
            </a:r>
            <a:r>
              <a:rPr lang="en-US" altLang="ja-JP" sz="2400" dirty="0"/>
              <a:t>67-hour measurement of 250m transmission</a:t>
            </a:r>
            <a:endParaRPr kumimoji="1" lang="en-US" altLang="ja-JP" sz="2400" dirty="0"/>
          </a:p>
          <a:p>
            <a:pPr marL="0" indent="0">
              <a:buNone/>
            </a:pPr>
            <a:r>
              <a:rPr kumimoji="1" lang="ja-JP" altLang="en-US" sz="2800" dirty="0"/>
              <a:t>・</a:t>
            </a:r>
            <a:r>
              <a:rPr lang="en-US" altLang="ja-JP" sz="2800" u="sng" dirty="0"/>
              <a:t>Future study plan</a:t>
            </a:r>
          </a:p>
          <a:p>
            <a:pPr marL="0" indent="0">
              <a:buNone/>
            </a:pPr>
            <a:r>
              <a:rPr lang="ja-JP" altLang="en-US" sz="2800" dirty="0"/>
              <a:t>・</a:t>
            </a:r>
            <a:r>
              <a:rPr lang="en-US" altLang="ja-JP" sz="2800" u="sng" dirty="0"/>
              <a:t>Summary </a:t>
            </a:r>
            <a:endParaRPr kumimoji="1" lang="ja-JP" altLang="en-US" sz="2800" u="sng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6B21A08-984A-CA6C-7580-994E8453E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C58D298-0D41-4EE0-4BF3-2B1E576B3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222BBC4-B617-8073-FDA9-F5D8DE1D4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5339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D98C3A-69F0-04D6-1210-6D86FD106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Result (</a:t>
            </a:r>
            <a:r>
              <a:rPr lang="en-US" altLang="ja-JP" dirty="0"/>
              <a:t>Overlay two data)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C69F54-2456-8370-60A4-53CA2C978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u="sng" dirty="0"/>
              <a:t>Overlay 24 hours of data from both sets</a:t>
            </a:r>
            <a:endParaRPr kumimoji="1" lang="ja-JP" altLang="en-US" u="sng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BEDD802-9557-36D8-1934-F05FD815CA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016" y="2362677"/>
            <a:ext cx="8370277" cy="3689122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3E046BC-F852-0656-12AB-D4FEB70FBD02}"/>
              </a:ext>
            </a:extLst>
          </p:cNvPr>
          <p:cNvSpPr txBox="1"/>
          <p:nvPr/>
        </p:nvSpPr>
        <p:spPr>
          <a:xfrm>
            <a:off x="8581293" y="2580269"/>
            <a:ext cx="330590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By overlaying the data, it is clear that the stability has significantly improved. Additionally, the variability of the data has decreased</a:t>
            </a:r>
            <a:endParaRPr kumimoji="1" lang="ja-JP" altLang="en-US" sz="2000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678A961-9DFC-A492-F345-BB763BD85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B90F025-0DD0-564B-EBFF-DA191B8F9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024FC33-9BFE-6780-F784-A6A23CB92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591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53B05A-AF68-7713-D184-541A70019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Result (Laser profile)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148125-932A-E331-044F-0C8E10F4A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u="sng" dirty="0"/>
              <a:t>Comparison of laser profiles(250m)</a:t>
            </a:r>
            <a:endParaRPr kumimoji="1" lang="ja-JP" altLang="en-US" u="sng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71A753B-0E57-D788-92F8-936203F73E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709" y="2614855"/>
            <a:ext cx="2186744" cy="2939726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29F9EC3-0AAA-A9D1-BFA7-8409E3E4C0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2527" y="2614855"/>
            <a:ext cx="1890128" cy="2939726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80BA091-E34F-DADC-05A0-2C19D26DB941}"/>
              </a:ext>
            </a:extLst>
          </p:cNvPr>
          <p:cNvSpPr txBox="1"/>
          <p:nvPr/>
        </p:nvSpPr>
        <p:spPr>
          <a:xfrm>
            <a:off x="578709" y="2239916"/>
            <a:ext cx="2291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Before improvement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DEB485-5DE8-8053-4E44-45DFA22EB06F}"/>
              </a:ext>
            </a:extLst>
          </p:cNvPr>
          <p:cNvSpPr txBox="1"/>
          <p:nvPr/>
        </p:nvSpPr>
        <p:spPr>
          <a:xfrm>
            <a:off x="3569551" y="2233589"/>
            <a:ext cx="2141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After improvement</a:t>
            </a:r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B492B58-8AD1-C960-93B1-97C2B9D04D15}"/>
              </a:ext>
            </a:extLst>
          </p:cNvPr>
          <p:cNvSpPr txBox="1"/>
          <p:nvPr/>
        </p:nvSpPr>
        <p:spPr>
          <a:xfrm>
            <a:off x="6096001" y="1763234"/>
            <a:ext cx="576138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/>
              <a:t>・</a:t>
            </a:r>
            <a:r>
              <a:rPr lang="en-US" altLang="ja-JP" sz="2000" dirty="0"/>
              <a:t>The left figure shows the laser profile near</a:t>
            </a:r>
          </a:p>
          <a:p>
            <a:r>
              <a:rPr lang="en-US" altLang="ja-JP" sz="2000" dirty="0"/>
              <a:t> </a:t>
            </a:r>
            <a:r>
              <a:rPr lang="ja-JP" altLang="en-US" sz="2000" dirty="0"/>
              <a:t> </a:t>
            </a:r>
            <a:r>
              <a:rPr lang="en-US" altLang="ja-JP" sz="2000" dirty="0"/>
              <a:t>250m, before and after the improvement of</a:t>
            </a:r>
          </a:p>
          <a:p>
            <a:r>
              <a:rPr lang="en-US" altLang="ja-JP" sz="2000" dirty="0"/>
              <a:t>  the mirror height</a:t>
            </a:r>
          </a:p>
          <a:p>
            <a:endParaRPr kumimoji="1" lang="en-US" altLang="ja-JP" sz="2000" dirty="0"/>
          </a:p>
          <a:p>
            <a:r>
              <a:rPr lang="ja-JP" altLang="en-US" sz="2000" dirty="0"/>
              <a:t>・</a:t>
            </a:r>
            <a:r>
              <a:rPr lang="en-US" altLang="ja-JP" sz="2000" dirty="0"/>
              <a:t>After the improvement, the size of the laser</a:t>
            </a:r>
          </a:p>
          <a:p>
            <a:r>
              <a:rPr lang="en-US" altLang="ja-JP" sz="2000" dirty="0"/>
              <a:t>  became smaller</a:t>
            </a:r>
          </a:p>
          <a:p>
            <a:endParaRPr kumimoji="1" lang="en-US" altLang="ja-JP" sz="2000" dirty="0"/>
          </a:p>
          <a:p>
            <a:r>
              <a:rPr lang="ja-JP" altLang="en-US" sz="2000" dirty="0"/>
              <a:t>・</a:t>
            </a:r>
            <a:r>
              <a:rPr lang="en-US" altLang="ja-JP" sz="2000" dirty="0"/>
              <a:t>One tick mark is 2 cm</a:t>
            </a:r>
          </a:p>
          <a:p>
            <a:r>
              <a:rPr kumimoji="1" lang="ja-JP" altLang="en-US" sz="2000" dirty="0"/>
              <a:t>→</a:t>
            </a:r>
            <a:r>
              <a:rPr lang="en-US" altLang="ja-JP" sz="2000" dirty="0"/>
              <a:t>The size of the laser decreased from about</a:t>
            </a:r>
          </a:p>
          <a:p>
            <a:r>
              <a:rPr lang="en-US" altLang="ja-JP" sz="2000" dirty="0"/>
              <a:t>     4 cm to 3 cm</a:t>
            </a:r>
          </a:p>
          <a:p>
            <a:endParaRPr kumimoji="1" lang="en-US" altLang="ja-JP" sz="2000" dirty="0"/>
          </a:p>
          <a:p>
            <a:r>
              <a:rPr kumimoji="1" lang="ja-JP" altLang="en-US" sz="2000" dirty="0"/>
              <a:t>・</a:t>
            </a:r>
            <a:r>
              <a:rPr lang="en-US" altLang="ja-JP" sz="2000" dirty="0"/>
              <a:t>Laser diameter of the light source: 3.5mm</a:t>
            </a:r>
          </a:p>
          <a:p>
            <a:r>
              <a:rPr kumimoji="1" lang="ja-JP" altLang="en-US" sz="2000" dirty="0"/>
              <a:t>→</a:t>
            </a:r>
            <a:r>
              <a:rPr lang="en-US" altLang="ja-JP" sz="2000" dirty="0"/>
              <a:t>Even with focusing using a spherical lens, the</a:t>
            </a:r>
          </a:p>
          <a:p>
            <a:r>
              <a:rPr lang="ja-JP" altLang="en-US" sz="2000" dirty="0"/>
              <a:t>   </a:t>
            </a:r>
            <a:r>
              <a:rPr lang="en-US" altLang="ja-JP" sz="2000" dirty="0"/>
              <a:t> diameter has increased by about 10 times</a:t>
            </a:r>
            <a:endParaRPr kumimoji="1" lang="ja-JP" altLang="en-US" sz="2000" dirty="0"/>
          </a:p>
        </p:txBody>
      </p:sp>
      <p:sp>
        <p:nvSpPr>
          <p:cNvPr id="13" name="スライド番号プレースホルダー 12">
            <a:extLst>
              <a:ext uri="{FF2B5EF4-FFF2-40B4-BE49-F238E27FC236}">
                <a16:creationId xmlns:a16="http://schemas.microsoft.com/office/drawing/2014/main" id="{F043FCE1-DF9D-9960-7619-4AEB2AC99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9" name="日付プレースホルダー 8">
            <a:extLst>
              <a:ext uri="{FF2B5EF4-FFF2-40B4-BE49-F238E27FC236}">
                <a16:creationId xmlns:a16="http://schemas.microsoft.com/office/drawing/2014/main" id="{E40E2C29-96E4-04E6-C0CF-34DDC5C86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14" name="フッター プレースホルダー 13">
            <a:extLst>
              <a:ext uri="{FF2B5EF4-FFF2-40B4-BE49-F238E27FC236}">
                <a16:creationId xmlns:a16="http://schemas.microsoft.com/office/drawing/2014/main" id="{2A4BD8AC-E84B-F462-443A-77BA18DEA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34288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9AF678-8D29-BE4D-88B3-5AC04AA2A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Future study plan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2EBE2D-AA67-685A-B624-C2FF4D887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014" y="1845733"/>
            <a:ext cx="11575701" cy="4253615"/>
          </a:xfrm>
        </p:spPr>
        <p:txBody>
          <a:bodyPr/>
          <a:lstStyle/>
          <a:p>
            <a:r>
              <a:rPr lang="en-US" altLang="ja-JP" dirty="0"/>
              <a:t>Currently, we are using a Gaussian beam</a:t>
            </a:r>
          </a:p>
          <a:p>
            <a:r>
              <a:rPr kumimoji="1" lang="ja-JP" altLang="en-US" dirty="0"/>
              <a:t>→</a:t>
            </a:r>
            <a:r>
              <a:rPr lang="en-US" altLang="ja-JP" dirty="0"/>
              <a:t> It is divergent and increases in size with distance</a:t>
            </a:r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25D2EFFF-5FE5-B0BD-3BF3-FC5228E96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6E89741-8B7C-CDDF-2594-711FE1DFE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0FD1B3-60E4-903D-0EF8-3D6BFAFA9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C376DA6-06C7-8FBC-5CF8-2D6EE848BA23}"/>
              </a:ext>
            </a:extLst>
          </p:cNvPr>
          <p:cNvSpPr txBox="1"/>
          <p:nvPr/>
        </p:nvSpPr>
        <p:spPr>
          <a:xfrm>
            <a:off x="637357" y="5392721"/>
            <a:ext cx="60976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/>
              <a:t>This time, I came to study this SLB!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9769A6D2-9D94-BAAB-DCA8-D0F1296AFA50}"/>
              </a:ext>
            </a:extLst>
          </p:cNvPr>
          <p:cNvGrpSpPr/>
          <p:nvPr/>
        </p:nvGrpSpPr>
        <p:grpSpPr>
          <a:xfrm>
            <a:off x="344017" y="2125993"/>
            <a:ext cx="10002618" cy="2958951"/>
            <a:chOff x="344017" y="2125993"/>
            <a:chExt cx="10002618" cy="2958951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00F0501C-2BBE-FEEC-03B4-71F0B6B78F1C}"/>
                </a:ext>
              </a:extLst>
            </p:cNvPr>
            <p:cNvSpPr txBox="1"/>
            <p:nvPr/>
          </p:nvSpPr>
          <p:spPr>
            <a:xfrm>
              <a:off x="344017" y="3145952"/>
              <a:ext cx="5997148" cy="19389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2000" dirty="0"/>
                <a:t>At CERN, research is being conducted on SLB (Structured Laser Beams)</a:t>
              </a:r>
            </a:p>
            <a:p>
              <a:endParaRPr lang="en-US" altLang="ja-JP" sz="2000" dirty="0"/>
            </a:p>
            <a:p>
              <a:r>
                <a:rPr lang="ja-JP" altLang="en-US" sz="2000" dirty="0"/>
                <a:t>→</a:t>
              </a:r>
              <a:r>
                <a:rPr lang="en-US" altLang="ja-JP" sz="2000" dirty="0"/>
                <a:t>It is said that theoretically, it has the ability to</a:t>
              </a:r>
            </a:p>
            <a:p>
              <a:r>
                <a:rPr lang="en-US" altLang="ja-JP" sz="2000" dirty="0"/>
                <a:t>   propagate over an infinitely long distance with low</a:t>
              </a:r>
            </a:p>
            <a:p>
              <a:r>
                <a:rPr lang="en-US" altLang="ja-JP" sz="2000" dirty="0"/>
                <a:t>   divergence in the central part</a:t>
              </a:r>
            </a:p>
          </p:txBody>
        </p:sp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E9B9E5DA-857E-904A-D1EF-9B961A3906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15904" y="2125993"/>
              <a:ext cx="2010056" cy="2019582"/>
            </a:xfrm>
            <a:prstGeom prst="rect">
              <a:avLst/>
            </a:prstGeom>
          </p:spPr>
        </p:pic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4CBF1624-3A68-BC00-3BBD-F88031B01B29}"/>
                </a:ext>
              </a:extLst>
            </p:cNvPr>
            <p:cNvSpPr txBox="1"/>
            <p:nvPr/>
          </p:nvSpPr>
          <p:spPr>
            <a:xfrm>
              <a:off x="7295230" y="4253948"/>
              <a:ext cx="30514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Cross-sectional view of the SLB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05307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F68BBF-AD70-9071-8842-EA2E303CE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257A0EE-F8C7-CDD3-B182-D2869E365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427" y="1906024"/>
            <a:ext cx="10058400" cy="4023360"/>
          </a:xfrm>
        </p:spPr>
        <p:txBody>
          <a:bodyPr>
            <a:normAutofit lnSpcReduction="10000"/>
          </a:bodyPr>
          <a:lstStyle/>
          <a:p>
            <a:r>
              <a:rPr kumimoji="1" lang="ja-JP" altLang="en-US" dirty="0"/>
              <a:t>・</a:t>
            </a:r>
            <a:r>
              <a:rPr lang="en-US" altLang="ja-JP" dirty="0"/>
              <a:t>Measurement of focusing efficiency for different fiber diameters, NA, and laser diameters</a:t>
            </a:r>
          </a:p>
          <a:p>
            <a:r>
              <a:rPr lang="ja-JP" altLang="en-US" dirty="0"/>
              <a:t>→</a:t>
            </a:r>
            <a:r>
              <a:rPr lang="en-US" altLang="ja-JP" dirty="0"/>
              <a:t>The larger the NA and fiber diameter of the optical fiber, the better the efficiency (Except for</a:t>
            </a:r>
          </a:p>
          <a:p>
            <a:r>
              <a:rPr lang="en-US" altLang="ja-JP" dirty="0"/>
              <a:t>    fiber diameters of 1000μm), the smaller the diameter of the laser, the better the efficiency.</a:t>
            </a:r>
          </a:p>
          <a:p>
            <a:r>
              <a:rPr kumimoji="1" lang="ja-JP" altLang="en-US" dirty="0"/>
              <a:t>・</a:t>
            </a:r>
            <a:r>
              <a:rPr lang="en-US" altLang="ja-JP" dirty="0"/>
              <a:t>250-meter transmission experiment</a:t>
            </a:r>
          </a:p>
          <a:p>
            <a:r>
              <a:rPr kumimoji="1" lang="en-US" altLang="ja-JP" dirty="0"/>
              <a:t> </a:t>
            </a:r>
            <a:r>
              <a:rPr kumimoji="1" lang="ja-JP" altLang="en-US" dirty="0"/>
              <a:t>→</a:t>
            </a:r>
            <a:r>
              <a:rPr lang="en-US" altLang="ja-JP" dirty="0"/>
              <a:t>We were able to obtain a high value exceeding 700 μW</a:t>
            </a:r>
          </a:p>
          <a:p>
            <a:r>
              <a:rPr lang="ja-JP" altLang="en-US" dirty="0"/>
              <a:t> </a:t>
            </a:r>
            <a:r>
              <a:rPr kumimoji="1" lang="ja-JP" altLang="en-US" dirty="0"/>
              <a:t>→</a:t>
            </a:r>
            <a:r>
              <a:rPr lang="en-US" altLang="ja-JP" dirty="0"/>
              <a:t>By adjusting the height and size of the mirror, stability was improved</a:t>
            </a:r>
          </a:p>
          <a:p>
            <a:r>
              <a:rPr lang="en-US" altLang="ja-JP" sz="2400" u="sng" dirty="0"/>
              <a:t>Future study plan</a:t>
            </a:r>
          </a:p>
          <a:p>
            <a:r>
              <a:rPr lang="en-US" altLang="ja-JP" dirty="0"/>
              <a:t>The transmission distance will increase even further from now on</a:t>
            </a:r>
          </a:p>
          <a:p>
            <a:r>
              <a:rPr kumimoji="1" lang="ja-JP" altLang="en-US" dirty="0"/>
              <a:t>→</a:t>
            </a:r>
            <a:r>
              <a:rPr lang="en-US" altLang="ja-JP" dirty="0"/>
              <a:t>I want to learn about SLB and incorporate it into my future research!</a:t>
            </a:r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7733FF6-D2B3-B7F6-B919-A7851F937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3D4744-0BC8-46D4-1734-C53C97024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4FFB027-B799-AC81-09C2-2B56FFD34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6274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281769-955C-F29F-15E2-1A7BC2033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400" dirty="0"/>
              <a:t>Finally</a:t>
            </a:r>
            <a:endParaRPr kumimoji="1" lang="ja-JP" altLang="en-US" sz="44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2EA2339-4C23-A6C5-ABEB-B4188A5AE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0901" y="1845734"/>
            <a:ext cx="10231581" cy="4023360"/>
          </a:xfrm>
        </p:spPr>
        <p:txBody>
          <a:bodyPr>
            <a:normAutofit/>
          </a:bodyPr>
          <a:lstStyle/>
          <a:p>
            <a:endParaRPr lang="en-US" altLang="ja-JP" sz="2800" dirty="0"/>
          </a:p>
          <a:p>
            <a:r>
              <a:rPr lang="en-US" altLang="ja-JP" sz="2800" dirty="0"/>
              <a:t>Thank you for allowing me to participate in this workshop!</a:t>
            </a:r>
          </a:p>
          <a:p>
            <a:endParaRPr lang="en-US" altLang="ja-JP" sz="2800" dirty="0"/>
          </a:p>
          <a:p>
            <a:r>
              <a:rPr lang="en-US" altLang="ja-JP" sz="2800" dirty="0"/>
              <a:t>I would like to express my heartfelt gratitude to Elena and Witold for</a:t>
            </a:r>
          </a:p>
          <a:p>
            <a:r>
              <a:rPr lang="en-US" altLang="ja-JP" sz="2800" dirty="0"/>
              <a:t> preparing such an opportunity, as well as to the BE/GM group</a:t>
            </a:r>
          </a:p>
          <a:p>
            <a:r>
              <a:rPr lang="en-US" altLang="ja-JP" sz="2800" dirty="0"/>
              <a:t> members for including me in the SLB study, and to everyone involved.</a:t>
            </a:r>
          </a:p>
          <a:p>
            <a:endParaRPr lang="en-US" altLang="ja-JP" sz="32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01500AA-4F86-1308-EB01-A46542323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FE50E95-B50C-1C77-F01F-F4D113D95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94D7DB6-F53E-322C-23CB-C5DDAFC02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AE1518C-40FA-49C3-91B7-74C461483D32}"/>
              </a:ext>
            </a:extLst>
          </p:cNvPr>
          <p:cNvSpPr txBox="1"/>
          <p:nvPr/>
        </p:nvSpPr>
        <p:spPr>
          <a:xfrm>
            <a:off x="8508989" y="5564274"/>
            <a:ext cx="2593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Thank you very much!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20604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5A7433-6AF3-3319-F967-E7457AE7F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000" dirty="0"/>
              <a:t>Introduction</a:t>
            </a:r>
            <a:r>
              <a:rPr kumimoji="1" lang="en-US" altLang="ja-JP" sz="4000" dirty="0"/>
              <a:t> (SBL)</a:t>
            </a:r>
            <a:endParaRPr kumimoji="1" lang="ja-JP" altLang="en-US" sz="40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895FB4-C9D5-4F19-663E-6ED327FF26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845734"/>
            <a:ext cx="11513573" cy="4346344"/>
          </a:xfrm>
        </p:spPr>
        <p:txBody>
          <a:bodyPr/>
          <a:lstStyle/>
          <a:p>
            <a:r>
              <a:rPr lang="en-US" altLang="ja-JP" sz="2400" dirty="0"/>
              <a:t>SBL is one of the experimental challenges in the Belle II experiment</a:t>
            </a:r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SBL</a:t>
            </a:r>
            <a:r>
              <a:rPr lang="ja-JP" altLang="en-US" dirty="0"/>
              <a:t> </a:t>
            </a:r>
            <a:r>
              <a:rPr lang="en-US" altLang="ja-JP" dirty="0"/>
              <a:t>is a mysterious phenomenon where most of the beam is lost after the beam circulates for several turns</a:t>
            </a:r>
          </a:p>
          <a:p>
            <a:pPr marL="0" indent="0">
              <a:buNone/>
            </a:pPr>
            <a:r>
              <a:rPr lang="ja-JP" altLang="en-US" dirty="0"/>
              <a:t>→</a:t>
            </a:r>
            <a:r>
              <a:rPr lang="en-US" altLang="ja-JP" dirty="0"/>
              <a:t>The lost beam scatters a large amount of radiation, causing serious damage to equipments such as detectors</a:t>
            </a:r>
          </a:p>
          <a:p>
            <a:pPr marL="0" indent="0">
              <a:buNone/>
            </a:pPr>
            <a:r>
              <a:rPr lang="en-US" altLang="ja-JP" dirty="0"/>
              <a:t>    and accelerator elements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2EF6401-B5EB-A213-5657-4EF58789E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FFD90-D546-4FFC-AFEA-1442BB6A2AA1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D2D25BF-B0A5-1F4E-594E-64CDDB9CDF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2543004"/>
            <a:ext cx="9285756" cy="1505059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8E491BF-CABF-DD67-03D9-E908EB313A0E}"/>
              </a:ext>
            </a:extLst>
          </p:cNvPr>
          <p:cNvSpPr txBox="1"/>
          <p:nvPr/>
        </p:nvSpPr>
        <p:spPr>
          <a:xfrm>
            <a:off x="3165986" y="4048063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An example of an SBL (Single Bunch Loss) event</a:t>
            </a:r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C66C7AA-9DFF-BA5E-ACF4-03EE646E3363}"/>
              </a:ext>
            </a:extLst>
          </p:cNvPr>
          <p:cNvSpPr/>
          <p:nvPr/>
        </p:nvSpPr>
        <p:spPr>
          <a:xfrm>
            <a:off x="7769535" y="2374723"/>
            <a:ext cx="2102796" cy="4999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>
                <a:solidFill>
                  <a:schemeClr val="tx1"/>
                </a:solidFill>
              </a:rPr>
              <a:t>Loss due to SBL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A63E181-4EEF-A8D6-BAED-B5155B1E0DD9}"/>
              </a:ext>
            </a:extLst>
          </p:cNvPr>
          <p:cNvSpPr/>
          <p:nvPr/>
        </p:nvSpPr>
        <p:spPr>
          <a:xfrm>
            <a:off x="8038215" y="3752310"/>
            <a:ext cx="1860697" cy="369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Abort operation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9AB2B42C-D62D-56DF-CF2D-ABC949EAED51}"/>
              </a:ext>
            </a:extLst>
          </p:cNvPr>
          <p:cNvSpPr/>
          <p:nvPr/>
        </p:nvSpPr>
        <p:spPr>
          <a:xfrm>
            <a:off x="9701854" y="3132676"/>
            <a:ext cx="1860697" cy="3461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Number of cycles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日付プレースホルダー 9">
            <a:extLst>
              <a:ext uri="{FF2B5EF4-FFF2-40B4-BE49-F238E27FC236}">
                <a16:creationId xmlns:a16="http://schemas.microsoft.com/office/drawing/2014/main" id="{2C409913-B7E2-3467-9AC0-107B05B94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11" name="フッター プレースホルダー 10">
            <a:extLst>
              <a:ext uri="{FF2B5EF4-FFF2-40B4-BE49-F238E27FC236}">
                <a16:creationId xmlns:a16="http://schemas.microsoft.com/office/drawing/2014/main" id="{598AA867-0FFF-86DB-9327-69E74E91A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ED038031-6FCA-672C-9967-BF1F916315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1501" y="153535"/>
            <a:ext cx="2763070" cy="1629135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415B55F-EC8D-3299-7F21-B4EF33D387C0}"/>
              </a:ext>
            </a:extLst>
          </p:cNvPr>
          <p:cNvSpPr txBox="1"/>
          <p:nvPr/>
        </p:nvSpPr>
        <p:spPr>
          <a:xfrm>
            <a:off x="9483584" y="1761140"/>
            <a:ext cx="265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Collimator damaged by radiation from the SBL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91158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424744-ED04-4A17-6FEC-6DF850545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/>
              <a:t>Introduction (Beam abort system)</a:t>
            </a:r>
            <a:endParaRPr kumimoji="1" lang="ja-JP" altLang="en-US" sz="40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473ECE-0AD5-F21A-35EF-24F87FFCEE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271" y="1845734"/>
            <a:ext cx="11002297" cy="4023360"/>
          </a:xfrm>
        </p:spPr>
        <p:txBody>
          <a:bodyPr>
            <a:normAutofit/>
          </a:bodyPr>
          <a:lstStyle/>
          <a:p>
            <a:r>
              <a:rPr lang="en-US" altLang="ja-JP" sz="2400" dirty="0"/>
              <a:t>The beam abort system is a system designed to protect the equipment by quickly discarding the beam when Beam loss occurs</a:t>
            </a:r>
            <a:endParaRPr kumimoji="1"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116FFA2-0362-429B-10BF-EC5FC8AAF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FFD90-D546-4FFC-AFEA-1442BB6A2AA1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C0128F8-A9D8-AD29-5354-88773FBDBCB5}"/>
              </a:ext>
            </a:extLst>
          </p:cNvPr>
          <p:cNvSpPr txBox="1"/>
          <p:nvPr/>
        </p:nvSpPr>
        <p:spPr>
          <a:xfrm>
            <a:off x="1592826" y="4766709"/>
            <a:ext cx="9773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Schematic diagram of the beam abort system (The process leading up to discarding the beam)</a:t>
            </a:r>
            <a:endParaRPr kumimoji="1" lang="ja-JP" altLang="en-US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70BEF71E-DC0C-F5E4-8BD4-2E74316B27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200" y="3045041"/>
            <a:ext cx="11374437" cy="1590897"/>
          </a:xfrm>
          <a:prstGeom prst="rect">
            <a:avLst/>
          </a:prstGeom>
        </p:spPr>
      </p:pic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B8F995-B47C-4016-62D2-E1BEAD46F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10F754F-14A9-D5D6-A869-B3A400904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710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663EA8-0E51-3FD7-1D53-457A89638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000" dirty="0"/>
              <a:t>Introduction (My study plan)</a:t>
            </a:r>
            <a:endParaRPr kumimoji="1" lang="ja-JP" altLang="en-US" sz="40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0CC457-0CB1-C5E7-35CD-D62DB12C5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557" y="1845734"/>
            <a:ext cx="11361907" cy="4023360"/>
          </a:xfrm>
        </p:spPr>
        <p:txBody>
          <a:bodyPr/>
          <a:lstStyle/>
          <a:p>
            <a:r>
              <a:rPr lang="en-US" altLang="ja-JP" dirty="0"/>
              <a:t>The conventional beam abort system transmits the signal in this section using the optical fiber</a:t>
            </a:r>
          </a:p>
          <a:p>
            <a:r>
              <a:rPr lang="en-US" altLang="ja-JP" sz="2400" u="sng" dirty="0"/>
              <a:t>To shorten the transmission time…</a:t>
            </a:r>
            <a:endParaRPr kumimoji="1" lang="ja-JP" altLang="en-US" sz="2400" u="sng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101449C-677B-703E-B85E-248B1EAD8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FFD90-D546-4FFC-AFEA-1442BB6A2AA1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D2DF61CD-3F3D-50CB-7265-A52874F5D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04" y="2690406"/>
            <a:ext cx="5899485" cy="1286764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B0549D2-7C34-9291-9E84-BA5B859F4361}"/>
              </a:ext>
            </a:extLst>
          </p:cNvPr>
          <p:cNvSpPr txBox="1"/>
          <p:nvPr/>
        </p:nvSpPr>
        <p:spPr>
          <a:xfrm>
            <a:off x="6643364" y="2328051"/>
            <a:ext cx="52470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altLang="ja-JP" sz="2400" u="sng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Refractive index</a:t>
            </a:r>
          </a:p>
          <a:p>
            <a:pPr marL="0" indent="0">
              <a:buNone/>
            </a:pPr>
            <a:endParaRPr kumimoji="1" lang="en-US" altLang="ja-JP" sz="20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marL="0" indent="0">
              <a:buNone/>
            </a:pPr>
            <a:r>
              <a:rPr kumimoji="1" lang="ja-JP" altLang="en-US" sz="2000" dirty="0">
                <a:latin typeface="游明朝" panose="02020400000000000000" pitchFamily="18" charset="-128"/>
                <a:ea typeface="游明朝" panose="02020400000000000000" pitchFamily="18" charset="-128"/>
              </a:rPr>
              <a:t>・</a:t>
            </a:r>
            <a:r>
              <a:rPr kumimoji="1" lang="en-US" altLang="ja-JP" sz="2000" dirty="0">
                <a:latin typeface="游明朝" panose="02020400000000000000" pitchFamily="18" charset="-128"/>
                <a:ea typeface="游明朝" panose="02020400000000000000" pitchFamily="18" charset="-128"/>
              </a:rPr>
              <a:t>Optical fiber</a:t>
            </a:r>
            <a:r>
              <a:rPr kumimoji="1" lang="ja-JP" altLang="en-US" sz="2000" dirty="0">
                <a:latin typeface="游明朝" panose="02020400000000000000" pitchFamily="18" charset="-128"/>
                <a:ea typeface="游明朝" panose="02020400000000000000" pitchFamily="18" charset="-128"/>
              </a:rPr>
              <a:t>　</a:t>
            </a:r>
            <a:r>
              <a:rPr kumimoji="1" lang="en-US" altLang="ja-JP" sz="2000" dirty="0">
                <a:latin typeface="游明朝" panose="02020400000000000000" pitchFamily="18" charset="-128"/>
                <a:ea typeface="游明朝" panose="02020400000000000000" pitchFamily="18" charset="-128"/>
              </a:rPr>
              <a:t>: n (</a:t>
            </a:r>
            <a:r>
              <a:rPr lang="en-US" altLang="ja-JP" sz="20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Refractive index)=1.5</a:t>
            </a:r>
          </a:p>
          <a:p>
            <a:pPr marL="0" indent="0">
              <a:buNone/>
            </a:pPr>
            <a:r>
              <a:rPr kumimoji="1" lang="ja-JP" altLang="en-US" sz="2000" dirty="0">
                <a:latin typeface="游明朝" panose="02020400000000000000" pitchFamily="18" charset="-128"/>
                <a:ea typeface="游明朝" panose="02020400000000000000" pitchFamily="18" charset="-128"/>
              </a:rPr>
              <a:t>・</a:t>
            </a:r>
            <a:r>
              <a:rPr kumimoji="1" lang="en-US" altLang="ja-JP" sz="2000" dirty="0">
                <a:latin typeface="游明朝" panose="02020400000000000000" pitchFamily="18" charset="-128"/>
                <a:ea typeface="游明朝" panose="02020400000000000000" pitchFamily="18" charset="-128"/>
              </a:rPr>
              <a:t>Atmospheric    : n (</a:t>
            </a:r>
            <a:r>
              <a:rPr lang="en-US" altLang="ja-JP" sz="20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Refractive index)=1.0</a:t>
            </a:r>
          </a:p>
          <a:p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71FA04-6F2A-6032-2EC5-3F19BBF8FC7F}"/>
              </a:ext>
            </a:extLst>
          </p:cNvPr>
          <p:cNvSpPr txBox="1"/>
          <p:nvPr/>
        </p:nvSpPr>
        <p:spPr>
          <a:xfrm>
            <a:off x="429289" y="4375155"/>
            <a:ext cx="102157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Laser signal transmission method is changed from signal transmission in optical fiber to a laser in the atmosphere</a:t>
            </a:r>
          </a:p>
          <a:p>
            <a:endParaRPr lang="en-US" altLang="ja-JP" sz="2000" dirty="0"/>
          </a:p>
          <a:p>
            <a:endParaRPr kumimoji="1" lang="en-US" altLang="ja-JP" sz="2000" dirty="0"/>
          </a:p>
          <a:p>
            <a:r>
              <a:rPr lang="en-US" altLang="ja-JP" sz="2000" dirty="0"/>
              <a:t>By reducing the refractive index from 1.5 to 1, the signal transmission speed is increased by 1.5 times!</a:t>
            </a:r>
            <a:endParaRPr kumimoji="1" lang="ja-JP" altLang="en-US" sz="2000" dirty="0"/>
          </a:p>
        </p:txBody>
      </p:sp>
      <p:sp>
        <p:nvSpPr>
          <p:cNvPr id="9" name="矢印: 下 8">
            <a:extLst>
              <a:ext uri="{FF2B5EF4-FFF2-40B4-BE49-F238E27FC236}">
                <a16:creationId xmlns:a16="http://schemas.microsoft.com/office/drawing/2014/main" id="{1B48B3A1-ABBB-7D15-ECC8-F5531EC481C0}"/>
              </a:ext>
            </a:extLst>
          </p:cNvPr>
          <p:cNvSpPr/>
          <p:nvPr/>
        </p:nvSpPr>
        <p:spPr>
          <a:xfrm>
            <a:off x="4740734" y="5111628"/>
            <a:ext cx="796413" cy="404761"/>
          </a:xfrm>
          <a:prstGeom prst="down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64C1F5A0-077C-1E60-5156-002ACDA03746}"/>
              </a:ext>
            </a:extLst>
          </p:cNvPr>
          <p:cNvSpPr/>
          <p:nvPr/>
        </p:nvSpPr>
        <p:spPr>
          <a:xfrm>
            <a:off x="3859695" y="2720991"/>
            <a:ext cx="2236305" cy="87611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>
                <a:solidFill>
                  <a:schemeClr val="tx1"/>
                </a:solidFill>
              </a:rPr>
              <a:t>Laser in the atmosphere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6CE50D41-9AC5-01B7-018E-867852CE02F0}"/>
              </a:ext>
            </a:extLst>
          </p:cNvPr>
          <p:cNvSpPr/>
          <p:nvPr/>
        </p:nvSpPr>
        <p:spPr>
          <a:xfrm>
            <a:off x="301557" y="2720991"/>
            <a:ext cx="2026973" cy="87611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Optical fiber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日付プレースホルダー 10">
            <a:extLst>
              <a:ext uri="{FF2B5EF4-FFF2-40B4-BE49-F238E27FC236}">
                <a16:creationId xmlns:a16="http://schemas.microsoft.com/office/drawing/2014/main" id="{4AC7EDE7-006F-2DEB-43DD-1B0A6E87E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12" name="フッター プレースホルダー 11">
            <a:extLst>
              <a:ext uri="{FF2B5EF4-FFF2-40B4-BE49-F238E27FC236}">
                <a16:creationId xmlns:a16="http://schemas.microsoft.com/office/drawing/2014/main" id="{C42D6EF4-55C4-FDF2-8273-90D2674B3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239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278626-CB66-CAC4-5304-1505ABF17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8001" y="304181"/>
            <a:ext cx="10058400" cy="1450757"/>
          </a:xfrm>
        </p:spPr>
        <p:txBody>
          <a:bodyPr>
            <a:normAutofit/>
          </a:bodyPr>
          <a:lstStyle/>
          <a:p>
            <a:r>
              <a:rPr kumimoji="1" lang="en-US" altLang="ja-JP" sz="4000" dirty="0"/>
              <a:t>Introduction (My study plan)</a:t>
            </a:r>
            <a:endParaRPr kumimoji="1" lang="ja-JP" altLang="en-US" sz="40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D26F4E0-10BD-D0C5-65F7-7F1E5CF967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45733"/>
            <a:ext cx="12192000" cy="4511523"/>
          </a:xfrm>
        </p:spPr>
        <p:txBody>
          <a:bodyPr>
            <a:normAutofit/>
          </a:bodyPr>
          <a:lstStyle/>
          <a:p>
            <a:r>
              <a:rPr lang="en-US" altLang="ja-JP" sz="2800" u="sng" dirty="0"/>
              <a:t>Optimize light collection efficiency</a:t>
            </a:r>
          </a:p>
          <a:p>
            <a:r>
              <a:rPr kumimoji="1" lang="ja-JP" altLang="en-US" sz="2400" dirty="0"/>
              <a:t>　　 </a:t>
            </a:r>
            <a:r>
              <a:rPr kumimoji="1" lang="en-US" altLang="ja-JP" sz="2400" dirty="0">
                <a:solidFill>
                  <a:srgbClr val="FF0000"/>
                </a:solidFill>
              </a:rPr>
              <a:t>30μW</a:t>
            </a:r>
            <a:r>
              <a:rPr kumimoji="1" lang="en-US" altLang="ja-JP" sz="2400" dirty="0"/>
              <a:t> is required for proper operation of the abort module</a:t>
            </a:r>
          </a:p>
          <a:p>
            <a:r>
              <a:rPr kumimoji="1" lang="en-US" altLang="ja-JP" dirty="0"/>
              <a:t> </a:t>
            </a:r>
            <a:r>
              <a:rPr lang="en-US" altLang="ja-JP" dirty="0"/>
              <a:t>Laser used in the experiment</a:t>
            </a:r>
            <a:r>
              <a:rPr lang="ja-JP" altLang="en-US" dirty="0"/>
              <a:t>→</a:t>
            </a:r>
            <a:r>
              <a:rPr kumimoji="1" lang="en-US" altLang="ja-JP" dirty="0"/>
              <a:t>Class 2 laser</a:t>
            </a:r>
            <a:r>
              <a:rPr kumimoji="1" lang="ja-JP" altLang="en-US" dirty="0"/>
              <a:t>：</a:t>
            </a:r>
            <a:r>
              <a:rPr kumimoji="1" lang="en-US" altLang="ja-JP" dirty="0">
                <a:solidFill>
                  <a:srgbClr val="FF0000"/>
                </a:solidFill>
              </a:rPr>
              <a:t>1mW</a:t>
            </a:r>
          </a:p>
          <a:p>
            <a:pPr marL="0" indent="0">
              <a:buNone/>
            </a:pPr>
            <a:r>
              <a:rPr kumimoji="1" lang="en-US" altLang="ja-JP" sz="2400" dirty="0">
                <a:solidFill>
                  <a:srgbClr val="FF0000"/>
                </a:solidFill>
              </a:rPr>
              <a:t>                                                             </a:t>
            </a:r>
          </a:p>
          <a:p>
            <a:pPr marL="0" indent="0">
              <a:buNone/>
            </a:pPr>
            <a:r>
              <a:rPr lang="en-US" altLang="ja-JP" sz="2400" dirty="0">
                <a:solidFill>
                  <a:srgbClr val="FF0000"/>
                </a:solidFill>
              </a:rPr>
              <a:t>                                                             </a:t>
            </a:r>
            <a:endParaRPr kumimoji="1" lang="en-US" altLang="ja-JP" sz="1800" dirty="0">
              <a:solidFill>
                <a:srgbClr val="92D050"/>
              </a:solidFill>
            </a:endParaRPr>
          </a:p>
          <a:p>
            <a:r>
              <a:rPr lang="en-US" altLang="ja-JP" sz="2400" dirty="0"/>
              <a:t>        </a:t>
            </a:r>
          </a:p>
          <a:p>
            <a:pPr marL="0" indent="0">
              <a:buNone/>
            </a:pPr>
            <a:r>
              <a:rPr lang="en-US" altLang="ja-JP" dirty="0"/>
              <a:t>                                                            </a:t>
            </a:r>
            <a:r>
              <a:rPr lang="en-US" altLang="ja-JP" sz="2400" dirty="0"/>
              <a:t>                                             </a:t>
            </a:r>
          </a:p>
          <a:p>
            <a:r>
              <a:rPr lang="en-US" altLang="ja-JP" sz="2400" dirty="0"/>
              <a:t>              </a:t>
            </a:r>
          </a:p>
        </p:txBody>
      </p:sp>
      <p:sp>
        <p:nvSpPr>
          <p:cNvPr id="10" name="矢印: 右 9">
            <a:extLst>
              <a:ext uri="{FF2B5EF4-FFF2-40B4-BE49-F238E27FC236}">
                <a16:creationId xmlns:a16="http://schemas.microsoft.com/office/drawing/2014/main" id="{17655261-0844-4C66-A027-DE3EC91986E6}"/>
              </a:ext>
            </a:extLst>
          </p:cNvPr>
          <p:cNvSpPr/>
          <p:nvPr/>
        </p:nvSpPr>
        <p:spPr>
          <a:xfrm>
            <a:off x="74428" y="2530548"/>
            <a:ext cx="435935" cy="127591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D5DDDCF-A708-AA2C-6A87-10A099B56C1A}"/>
              </a:ext>
            </a:extLst>
          </p:cNvPr>
          <p:cNvSpPr/>
          <p:nvPr/>
        </p:nvSpPr>
        <p:spPr>
          <a:xfrm>
            <a:off x="2625599" y="3869381"/>
            <a:ext cx="1806051" cy="10890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/>
              <a:t>Laser Diode</a:t>
            </a:r>
          </a:p>
          <a:p>
            <a:pPr algn="ctr"/>
            <a:r>
              <a:rPr kumimoji="1" lang="en-US" altLang="ja-JP" sz="2000" dirty="0"/>
              <a:t>Power</a:t>
            </a:r>
            <a:r>
              <a:rPr kumimoji="1" lang="ja-JP" altLang="en-US" sz="2000" dirty="0"/>
              <a:t>：</a:t>
            </a:r>
            <a:r>
              <a:rPr kumimoji="1" lang="en-US" altLang="ja-JP" sz="2000" dirty="0"/>
              <a:t>1mW</a:t>
            </a:r>
            <a:endParaRPr kumimoji="1" lang="ja-JP" altLang="en-US" sz="2000" dirty="0"/>
          </a:p>
        </p:txBody>
      </p:sp>
      <p:sp>
        <p:nvSpPr>
          <p:cNvPr id="22" name="楕円 21">
            <a:extLst>
              <a:ext uri="{FF2B5EF4-FFF2-40B4-BE49-F238E27FC236}">
                <a16:creationId xmlns:a16="http://schemas.microsoft.com/office/drawing/2014/main" id="{21DD6D89-B11A-2F7C-18A5-1614D7EE54CB}"/>
              </a:ext>
            </a:extLst>
          </p:cNvPr>
          <p:cNvSpPr/>
          <p:nvPr/>
        </p:nvSpPr>
        <p:spPr>
          <a:xfrm>
            <a:off x="100192" y="3869381"/>
            <a:ext cx="1866718" cy="1089021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/>
              <a:t>Signal from loss monitor</a:t>
            </a:r>
            <a:endParaRPr kumimoji="1" lang="ja-JP" altLang="en-US" sz="2000" dirty="0"/>
          </a:p>
        </p:txBody>
      </p:sp>
      <p:sp>
        <p:nvSpPr>
          <p:cNvPr id="23" name="矢印: 右 22">
            <a:extLst>
              <a:ext uri="{FF2B5EF4-FFF2-40B4-BE49-F238E27FC236}">
                <a16:creationId xmlns:a16="http://schemas.microsoft.com/office/drawing/2014/main" id="{5C70727D-A0E6-09D2-2B38-9EEF9DFBC652}"/>
              </a:ext>
            </a:extLst>
          </p:cNvPr>
          <p:cNvSpPr/>
          <p:nvPr/>
        </p:nvSpPr>
        <p:spPr>
          <a:xfrm>
            <a:off x="2007570" y="4302867"/>
            <a:ext cx="612307" cy="222047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0506A2D-21BA-A3C0-123E-3D8D12E825E9}"/>
              </a:ext>
            </a:extLst>
          </p:cNvPr>
          <p:cNvSpPr/>
          <p:nvPr/>
        </p:nvSpPr>
        <p:spPr>
          <a:xfrm>
            <a:off x="9633596" y="3829120"/>
            <a:ext cx="2256214" cy="112236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/>
              <a:t>abort module</a:t>
            </a:r>
          </a:p>
          <a:p>
            <a:pPr algn="ctr"/>
            <a:r>
              <a:rPr lang="en-US" altLang="ja-JP" dirty="0"/>
              <a:t>(At least 30 μW required)</a:t>
            </a:r>
            <a:endParaRPr kumimoji="1"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DB8D253-15E5-1C05-1D6D-176F71356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203155-B9AE-1DEE-6A49-FC96DC6B3F03}"/>
              </a:ext>
            </a:extLst>
          </p:cNvPr>
          <p:cNvSpPr/>
          <p:nvPr/>
        </p:nvSpPr>
        <p:spPr>
          <a:xfrm>
            <a:off x="5638747" y="3862480"/>
            <a:ext cx="2383256" cy="108900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/>
              <a:t>Coupling setup</a:t>
            </a:r>
            <a:endParaRPr kumimoji="1" lang="ja-JP" altLang="en-US" sz="2000" dirty="0"/>
          </a:p>
        </p:txBody>
      </p:sp>
      <p:sp>
        <p:nvSpPr>
          <p:cNvPr id="5" name="矢印: 右 4">
            <a:extLst>
              <a:ext uri="{FF2B5EF4-FFF2-40B4-BE49-F238E27FC236}">
                <a16:creationId xmlns:a16="http://schemas.microsoft.com/office/drawing/2014/main" id="{2DE6D6B6-C4DD-9289-C98C-ABC4014797C1}"/>
              </a:ext>
            </a:extLst>
          </p:cNvPr>
          <p:cNvSpPr/>
          <p:nvPr/>
        </p:nvSpPr>
        <p:spPr>
          <a:xfrm>
            <a:off x="8048890" y="4274247"/>
            <a:ext cx="1584706" cy="265471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9BEE25B7-8808-04BD-2F8E-AB94DE92C1D4}"/>
              </a:ext>
            </a:extLst>
          </p:cNvPr>
          <p:cNvSpPr/>
          <p:nvPr/>
        </p:nvSpPr>
        <p:spPr>
          <a:xfrm>
            <a:off x="4431650" y="4318741"/>
            <a:ext cx="1169509" cy="190288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F72B446-C600-FA04-C582-95531651B88E}"/>
              </a:ext>
            </a:extLst>
          </p:cNvPr>
          <p:cNvSpPr txBox="1"/>
          <p:nvPr/>
        </p:nvSpPr>
        <p:spPr>
          <a:xfrm>
            <a:off x="4573687" y="3960129"/>
            <a:ext cx="776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Laser</a:t>
            </a:r>
            <a:endParaRPr kumimoji="1" lang="ja-JP" altLang="en-US" sz="20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EA5D184-067F-4502-CF65-94C5507804CC}"/>
              </a:ext>
            </a:extLst>
          </p:cNvPr>
          <p:cNvSpPr txBox="1"/>
          <p:nvPr/>
        </p:nvSpPr>
        <p:spPr>
          <a:xfrm>
            <a:off x="8105570" y="3918631"/>
            <a:ext cx="14713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Optical fiber</a:t>
            </a:r>
            <a:endParaRPr kumimoji="1" lang="ja-JP" altLang="en-US" sz="20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0A3CDF7-44CE-FE58-37E0-54450BEA9404}"/>
              </a:ext>
            </a:extLst>
          </p:cNvPr>
          <p:cNvSpPr txBox="1"/>
          <p:nvPr/>
        </p:nvSpPr>
        <p:spPr>
          <a:xfrm>
            <a:off x="5722314" y="3484926"/>
            <a:ext cx="2383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In the atmosphere!</a:t>
            </a:r>
            <a:endParaRPr kumimoji="1" lang="ja-JP" altLang="en-US" sz="20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D9EF74F-3B13-74D7-2804-04EF17A535A5}"/>
              </a:ext>
            </a:extLst>
          </p:cNvPr>
          <p:cNvSpPr txBox="1"/>
          <p:nvPr/>
        </p:nvSpPr>
        <p:spPr>
          <a:xfrm>
            <a:off x="339794" y="5771401"/>
            <a:ext cx="9560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My study: Optimization of light collection efficiency in the coupling setup</a:t>
            </a:r>
            <a:endParaRPr kumimoji="1" lang="ja-JP" altLang="en-US" sz="2400" dirty="0"/>
          </a:p>
        </p:txBody>
      </p:sp>
      <p:sp>
        <p:nvSpPr>
          <p:cNvPr id="14" name="右中かっこ 13">
            <a:extLst>
              <a:ext uri="{FF2B5EF4-FFF2-40B4-BE49-F238E27FC236}">
                <a16:creationId xmlns:a16="http://schemas.microsoft.com/office/drawing/2014/main" id="{888222C0-078B-2285-4C3C-AD1A5FB4FBB1}"/>
              </a:ext>
            </a:extLst>
          </p:cNvPr>
          <p:cNvSpPr/>
          <p:nvPr/>
        </p:nvSpPr>
        <p:spPr>
          <a:xfrm rot="5400000">
            <a:off x="6627531" y="3711895"/>
            <a:ext cx="405687" cy="2863702"/>
          </a:xfrm>
          <a:prstGeom prst="rightBrac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1F1F24B-8E3B-04F2-4FA9-C81A18F231B3}"/>
              </a:ext>
            </a:extLst>
          </p:cNvPr>
          <p:cNvSpPr txBox="1"/>
          <p:nvPr/>
        </p:nvSpPr>
        <p:spPr>
          <a:xfrm>
            <a:off x="6229862" y="5309043"/>
            <a:ext cx="18190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solidFill>
                  <a:srgbClr val="FF0000"/>
                </a:solidFill>
              </a:rPr>
              <a:t>My study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16" name="日付プレースホルダー 15">
            <a:extLst>
              <a:ext uri="{FF2B5EF4-FFF2-40B4-BE49-F238E27FC236}">
                <a16:creationId xmlns:a16="http://schemas.microsoft.com/office/drawing/2014/main" id="{2A174363-3D43-ADDC-F8A7-AD9D1C710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17" name="フッター プレースホルダー 16">
            <a:extLst>
              <a:ext uri="{FF2B5EF4-FFF2-40B4-BE49-F238E27FC236}">
                <a16:creationId xmlns:a16="http://schemas.microsoft.com/office/drawing/2014/main" id="{5B5603CE-752F-36E6-890A-C5AB37406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B620494D-427D-EA8D-6ACC-4B040D7A2D87}"/>
              </a:ext>
            </a:extLst>
          </p:cNvPr>
          <p:cNvGrpSpPr/>
          <p:nvPr/>
        </p:nvGrpSpPr>
        <p:grpSpPr>
          <a:xfrm>
            <a:off x="8022003" y="831533"/>
            <a:ext cx="3374781" cy="1333362"/>
            <a:chOff x="8213067" y="1940682"/>
            <a:chExt cx="3374781" cy="1333362"/>
          </a:xfrm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49B50927-69FF-E5DC-CA76-4E5B6DDA3798}"/>
                </a:ext>
              </a:extLst>
            </p:cNvPr>
            <p:cNvSpPr/>
            <p:nvPr/>
          </p:nvSpPr>
          <p:spPr>
            <a:xfrm>
              <a:off x="8213067" y="2179282"/>
              <a:ext cx="3374781" cy="109476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2400" dirty="0">
                  <a:solidFill>
                    <a:schemeClr val="tx1"/>
                  </a:solidFill>
                </a:rPr>
                <a:t>・</a:t>
              </a:r>
              <a:r>
                <a:rPr kumimoji="1" lang="en-US" altLang="ja-JP" sz="2400" dirty="0">
                  <a:solidFill>
                    <a:schemeClr val="tx1"/>
                  </a:solidFill>
                </a:rPr>
                <a:t>Laser on : normal state</a:t>
              </a:r>
            </a:p>
            <a:p>
              <a:r>
                <a:rPr kumimoji="1" lang="ja-JP" altLang="en-US" sz="2400" dirty="0">
                  <a:solidFill>
                    <a:schemeClr val="tx1"/>
                  </a:solidFill>
                </a:rPr>
                <a:t>・</a:t>
              </a:r>
              <a:r>
                <a:rPr kumimoji="1" lang="en-US" altLang="ja-JP" sz="2400" dirty="0">
                  <a:solidFill>
                    <a:schemeClr val="tx1"/>
                  </a:solidFill>
                </a:rPr>
                <a:t>Laser off : abort request</a:t>
              </a:r>
              <a:endParaRPr kumimoji="1" lang="ja-JP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1B8FB5BE-CF98-615C-DA57-9EC15C5F5760}"/>
                </a:ext>
              </a:extLst>
            </p:cNvPr>
            <p:cNvSpPr txBox="1"/>
            <p:nvPr/>
          </p:nvSpPr>
          <p:spPr>
            <a:xfrm>
              <a:off x="8464947" y="1940682"/>
              <a:ext cx="287102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Logic of abort request signal</a:t>
              </a:r>
              <a:endParaRPr kumimoji="1" lang="ja-JP" altLang="en-US" dirty="0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FA9612D3-F6B9-4597-CBF9-FC4523B6309D}"/>
              </a:ext>
            </a:extLst>
          </p:cNvPr>
          <p:cNvGrpSpPr/>
          <p:nvPr/>
        </p:nvGrpSpPr>
        <p:grpSpPr>
          <a:xfrm>
            <a:off x="8103487" y="2166699"/>
            <a:ext cx="3488396" cy="2100836"/>
            <a:chOff x="8103487" y="2166699"/>
            <a:chExt cx="3488396" cy="2100836"/>
          </a:xfrm>
        </p:grpSpPr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3270B956-5B68-EB61-9340-E14F690DD2C5}"/>
                </a:ext>
              </a:extLst>
            </p:cNvPr>
            <p:cNvSpPr/>
            <p:nvPr/>
          </p:nvSpPr>
          <p:spPr>
            <a:xfrm>
              <a:off x="8103487" y="2665603"/>
              <a:ext cx="3488396" cy="160193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dirty="0">
                  <a:solidFill>
                    <a:schemeClr val="tx1"/>
                  </a:solidFill>
                </a:rPr>
                <a:t>Stable laser transmission for long durations is required</a:t>
              </a:r>
              <a:endParaRPr kumimoji="1" lang="ja-JP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24" name="矢印: 下 23">
              <a:extLst>
                <a:ext uri="{FF2B5EF4-FFF2-40B4-BE49-F238E27FC236}">
                  <a16:creationId xmlns:a16="http://schemas.microsoft.com/office/drawing/2014/main" id="{8ACF87EE-7ECC-C532-E9A7-02B40092E509}"/>
                </a:ext>
              </a:extLst>
            </p:cNvPr>
            <p:cNvSpPr/>
            <p:nvPr/>
          </p:nvSpPr>
          <p:spPr>
            <a:xfrm>
              <a:off x="9526832" y="2166699"/>
              <a:ext cx="747252" cy="492192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143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893BB7-B73B-5D5B-328F-3F8FD1D91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000" dirty="0"/>
              <a:t>My study(Optical fiber efficiency measurement)</a:t>
            </a:r>
            <a:endParaRPr kumimoji="1" lang="ja-JP" altLang="en-US" sz="4000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93ED328A-27C7-D2DA-CA89-245D633E67C2}"/>
              </a:ext>
            </a:extLst>
          </p:cNvPr>
          <p:cNvSpPr/>
          <p:nvPr/>
        </p:nvSpPr>
        <p:spPr>
          <a:xfrm>
            <a:off x="201444" y="2928708"/>
            <a:ext cx="1544411" cy="6733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/>
              <a:t>Laser source</a:t>
            </a:r>
          </a:p>
          <a:p>
            <a:pPr algn="ctr"/>
            <a:r>
              <a:rPr kumimoji="1" lang="en-US" altLang="ja-JP" sz="2000" dirty="0"/>
              <a:t>1mW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9E60E01B-FE92-BE6F-02BA-943EA8C4A814}"/>
              </a:ext>
            </a:extLst>
          </p:cNvPr>
          <p:cNvSpPr/>
          <p:nvPr/>
        </p:nvSpPr>
        <p:spPr>
          <a:xfrm>
            <a:off x="2684984" y="2885397"/>
            <a:ext cx="198772" cy="78221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CF8E3F49-D4B5-2AEB-93F3-F1BDA47BE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3210" y="3775359"/>
            <a:ext cx="615749" cy="688908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6B0A48AA-FDD7-B044-5103-F3A3B299B5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1237" y="3703111"/>
            <a:ext cx="174168" cy="725697"/>
          </a:xfrm>
          <a:prstGeom prst="rect">
            <a:avLst/>
          </a:prstGeom>
        </p:spPr>
      </p:pic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46250C8-8452-FDE4-A2D8-233B157B2D16}"/>
              </a:ext>
            </a:extLst>
          </p:cNvPr>
          <p:cNvSpPr/>
          <p:nvPr/>
        </p:nvSpPr>
        <p:spPr>
          <a:xfrm>
            <a:off x="6151066" y="3564048"/>
            <a:ext cx="1606469" cy="97333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Power meter</a:t>
            </a:r>
            <a:endParaRPr kumimoji="1" lang="ja-JP" altLang="en-US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01F0034D-D2F4-11D1-3194-456D100AC224}"/>
              </a:ext>
            </a:extLst>
          </p:cNvPr>
          <p:cNvSpPr txBox="1"/>
          <p:nvPr/>
        </p:nvSpPr>
        <p:spPr>
          <a:xfrm>
            <a:off x="2431973" y="2285897"/>
            <a:ext cx="114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telescope</a:t>
            </a:r>
            <a:endParaRPr kumimoji="1" lang="ja-JP" altLang="en-US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7E02F508-0952-19CF-E829-87720C328022}"/>
              </a:ext>
            </a:extLst>
          </p:cNvPr>
          <p:cNvSpPr txBox="1"/>
          <p:nvPr/>
        </p:nvSpPr>
        <p:spPr>
          <a:xfrm>
            <a:off x="4046367" y="2732826"/>
            <a:ext cx="1268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mirror</a:t>
            </a:r>
            <a:endParaRPr kumimoji="1" lang="ja-JP" altLang="en-US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D8406CAB-7D22-2471-1A9F-22EA4243AD98}"/>
              </a:ext>
            </a:extLst>
          </p:cNvPr>
          <p:cNvSpPr txBox="1"/>
          <p:nvPr/>
        </p:nvSpPr>
        <p:spPr>
          <a:xfrm>
            <a:off x="4530949" y="4689106"/>
            <a:ext cx="1686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collimator</a:t>
            </a:r>
            <a:endParaRPr kumimoji="1" lang="ja-JP" altLang="en-US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EA38027-F0BF-58D4-0DE4-56633AAD42CA}"/>
              </a:ext>
            </a:extLst>
          </p:cNvPr>
          <p:cNvSpPr txBox="1"/>
          <p:nvPr/>
        </p:nvSpPr>
        <p:spPr>
          <a:xfrm>
            <a:off x="4871189" y="3287760"/>
            <a:ext cx="1474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Optical fiber</a:t>
            </a:r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5EA0605-EF6F-E482-6E30-72AC68619BBA}"/>
              </a:ext>
            </a:extLst>
          </p:cNvPr>
          <p:cNvSpPr txBox="1"/>
          <p:nvPr/>
        </p:nvSpPr>
        <p:spPr>
          <a:xfrm>
            <a:off x="159313" y="1799319"/>
            <a:ext cx="43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u="sng" dirty="0"/>
              <a:t>Experimental Setup</a:t>
            </a:r>
            <a:endParaRPr kumimoji="1" lang="ja-JP" altLang="en-US" sz="2000" u="sng" dirty="0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88E5EA06-C0A9-C3DB-AD52-728F4515C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CE7D937-3E3E-BB9B-3883-9CAB7B54298E}"/>
              </a:ext>
            </a:extLst>
          </p:cNvPr>
          <p:cNvSpPr txBox="1"/>
          <p:nvPr/>
        </p:nvSpPr>
        <p:spPr>
          <a:xfrm>
            <a:off x="40086" y="3602068"/>
            <a:ext cx="2312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laser diameter:3.5mm</a:t>
            </a:r>
            <a:endParaRPr kumimoji="1"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6B5BFB0-6A3B-504E-125E-86EFF8A3B3A0}"/>
              </a:ext>
            </a:extLst>
          </p:cNvPr>
          <p:cNvSpPr/>
          <p:nvPr/>
        </p:nvSpPr>
        <p:spPr>
          <a:xfrm>
            <a:off x="1759853" y="3183752"/>
            <a:ext cx="908522" cy="197055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44" name="表 43">
            <a:extLst>
              <a:ext uri="{FF2B5EF4-FFF2-40B4-BE49-F238E27FC236}">
                <a16:creationId xmlns:a16="http://schemas.microsoft.com/office/drawing/2014/main" id="{CF243250-70AA-8CC2-45BC-E8E12E5ACA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754513"/>
              </p:ext>
            </p:extLst>
          </p:nvPr>
        </p:nvGraphicFramePr>
        <p:xfrm>
          <a:off x="8301621" y="2199429"/>
          <a:ext cx="3414124" cy="4104865"/>
        </p:xfrm>
        <a:graphic>
          <a:graphicData uri="http://schemas.openxmlformats.org/drawingml/2006/table">
            <a:tbl>
              <a:tblPr/>
              <a:tblGrid>
                <a:gridCol w="1575385">
                  <a:extLst>
                    <a:ext uri="{9D8B030D-6E8A-4147-A177-3AD203B41FA5}">
                      <a16:colId xmlns:a16="http://schemas.microsoft.com/office/drawing/2014/main" val="517401190"/>
                    </a:ext>
                  </a:extLst>
                </a:gridCol>
                <a:gridCol w="1838739">
                  <a:extLst>
                    <a:ext uri="{9D8B030D-6E8A-4147-A177-3AD203B41FA5}">
                      <a16:colId xmlns:a16="http://schemas.microsoft.com/office/drawing/2014/main" val="1003879675"/>
                    </a:ext>
                  </a:extLst>
                </a:gridCol>
              </a:tblGrid>
              <a:tr h="774105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Fib diameter(</a:t>
                      </a:r>
                      <a:r>
                        <a:rPr lang="en-US" altLang="ja-JP" sz="1600" dirty="0">
                          <a:effectLst/>
                        </a:rPr>
                        <a:t>μm)</a:t>
                      </a:r>
                      <a:endParaRPr lang="ja-JP" altLang="en-US" sz="16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  NA</a:t>
                      </a:r>
                    </a:p>
                    <a:p>
                      <a:pPr rtl="0" fontAlgn="b"/>
                      <a:r>
                        <a:rPr lang="en-US" sz="1600" dirty="0">
                          <a:effectLst/>
                        </a:rPr>
                        <a:t>(Numerical Aperture)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2517271"/>
                  </a:ext>
                </a:extLst>
              </a:tr>
              <a:tr h="333076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ja-JP" sz="1600" dirty="0">
                          <a:effectLst/>
                        </a:rPr>
                        <a:t>400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ja-JP" sz="1600" dirty="0">
                          <a:effectLst/>
                        </a:rPr>
                        <a:t>0.5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2569462"/>
                  </a:ext>
                </a:extLst>
              </a:tr>
              <a:tr h="333076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ja-JP" sz="1600" dirty="0">
                          <a:effectLst/>
                        </a:rPr>
                        <a:t>400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ja-JP" sz="1600" dirty="0">
                          <a:effectLst/>
                        </a:rPr>
                        <a:t>0.39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5863029"/>
                  </a:ext>
                </a:extLst>
              </a:tr>
              <a:tr h="333076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ja-JP" sz="1600">
                          <a:effectLst/>
                        </a:rPr>
                        <a:t>200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ja-JP" sz="1600" dirty="0">
                          <a:effectLst/>
                        </a:rPr>
                        <a:t>0.5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5041908"/>
                  </a:ext>
                </a:extLst>
              </a:tr>
              <a:tr h="333076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ja-JP" sz="1600">
                          <a:effectLst/>
                        </a:rPr>
                        <a:t>200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ja-JP" sz="1600" dirty="0">
                          <a:effectLst/>
                        </a:rPr>
                        <a:t>  0.39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4229887"/>
                  </a:ext>
                </a:extLst>
              </a:tr>
              <a:tr h="333076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ja-JP" sz="1600">
                          <a:effectLst/>
                        </a:rPr>
                        <a:t>200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ja-JP" sz="1600" dirty="0">
                          <a:effectLst/>
                        </a:rPr>
                        <a:t>0.22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296394"/>
                  </a:ext>
                </a:extLst>
              </a:tr>
              <a:tr h="333076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ja-JP" sz="1600" dirty="0">
                          <a:effectLst/>
                        </a:rPr>
                        <a:t>105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ja-JP" sz="1600" dirty="0">
                          <a:effectLst/>
                        </a:rPr>
                        <a:t>0.22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85179"/>
                  </a:ext>
                </a:extLst>
              </a:tr>
              <a:tr h="333076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ja-JP" sz="1600" dirty="0">
                          <a:effectLst/>
                        </a:rPr>
                        <a:t>105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ja-JP" sz="1600" dirty="0">
                          <a:effectLst/>
                        </a:rPr>
                        <a:t>0.1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089589"/>
                  </a:ext>
                </a:extLst>
              </a:tr>
              <a:tr h="333076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ja-JP" sz="1600">
                          <a:effectLst/>
                        </a:rPr>
                        <a:t>50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ja-JP" sz="1600" dirty="0">
                          <a:effectLst/>
                        </a:rPr>
                        <a:t>0.22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7485120"/>
                  </a:ext>
                </a:extLst>
              </a:tr>
              <a:tr h="333076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ja-JP" sz="1600">
                          <a:effectLst/>
                        </a:rPr>
                        <a:t>600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ja-JP" sz="1600" dirty="0">
                          <a:effectLst/>
                        </a:rPr>
                        <a:t>0.5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5776714"/>
                  </a:ext>
                </a:extLst>
              </a:tr>
              <a:tr h="333076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ja-JP" sz="1600">
                          <a:effectLst/>
                        </a:rPr>
                        <a:t>1000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ja-JP" sz="1600" dirty="0">
                          <a:effectLst/>
                        </a:rPr>
                        <a:t>0.5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357061"/>
                  </a:ext>
                </a:extLst>
              </a:tr>
            </a:tbl>
          </a:graphicData>
        </a:graphic>
      </p:graphicFrame>
      <p:sp>
        <p:nvSpPr>
          <p:cNvPr id="45" name="二等辺三角形 44">
            <a:extLst>
              <a:ext uri="{FF2B5EF4-FFF2-40B4-BE49-F238E27FC236}">
                <a16:creationId xmlns:a16="http://schemas.microsoft.com/office/drawing/2014/main" id="{328E63D7-1A3B-3728-3250-26EAF7D19665}"/>
              </a:ext>
            </a:extLst>
          </p:cNvPr>
          <p:cNvSpPr/>
          <p:nvPr/>
        </p:nvSpPr>
        <p:spPr>
          <a:xfrm rot="5400000">
            <a:off x="2947112" y="3138739"/>
            <a:ext cx="195321" cy="288814"/>
          </a:xfrm>
          <a:prstGeom prst="triangl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楕円 45">
            <a:extLst>
              <a:ext uri="{FF2B5EF4-FFF2-40B4-BE49-F238E27FC236}">
                <a16:creationId xmlns:a16="http://schemas.microsoft.com/office/drawing/2014/main" id="{54A999DB-098D-D731-7CC7-437130616F28}"/>
              </a:ext>
            </a:extLst>
          </p:cNvPr>
          <p:cNvSpPr/>
          <p:nvPr/>
        </p:nvSpPr>
        <p:spPr>
          <a:xfrm>
            <a:off x="3117388" y="2900477"/>
            <a:ext cx="198772" cy="78221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AF9431D-3A94-BB85-E30B-AB27BAE8F879}"/>
              </a:ext>
            </a:extLst>
          </p:cNvPr>
          <p:cNvSpPr/>
          <p:nvPr/>
        </p:nvSpPr>
        <p:spPr>
          <a:xfrm>
            <a:off x="3328998" y="3246108"/>
            <a:ext cx="709852" cy="45719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00A60DD0-50CF-EFB5-8706-9118C098CCB9}"/>
              </a:ext>
            </a:extLst>
          </p:cNvPr>
          <p:cNvSpPr/>
          <p:nvPr/>
        </p:nvSpPr>
        <p:spPr>
          <a:xfrm rot="19200235">
            <a:off x="4037356" y="2883266"/>
            <a:ext cx="134124" cy="75708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3AFF921D-074A-E341-9881-4B0A271E5E41}"/>
              </a:ext>
            </a:extLst>
          </p:cNvPr>
          <p:cNvSpPr/>
          <p:nvPr/>
        </p:nvSpPr>
        <p:spPr>
          <a:xfrm rot="5400000">
            <a:off x="3642011" y="3641024"/>
            <a:ext cx="804153" cy="45719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1F73B93-F367-AEB5-A930-FFF4BE9108E4}"/>
              </a:ext>
            </a:extLst>
          </p:cNvPr>
          <p:cNvSpPr/>
          <p:nvPr/>
        </p:nvSpPr>
        <p:spPr>
          <a:xfrm>
            <a:off x="4033711" y="4050717"/>
            <a:ext cx="728804" cy="45719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00DCF0D2-3491-64F2-2D17-1EBE1AB790F1}"/>
              </a:ext>
            </a:extLst>
          </p:cNvPr>
          <p:cNvSpPr/>
          <p:nvPr/>
        </p:nvSpPr>
        <p:spPr>
          <a:xfrm>
            <a:off x="4945406" y="4022408"/>
            <a:ext cx="1196938" cy="11176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右中かっこ 55">
            <a:extLst>
              <a:ext uri="{FF2B5EF4-FFF2-40B4-BE49-F238E27FC236}">
                <a16:creationId xmlns:a16="http://schemas.microsoft.com/office/drawing/2014/main" id="{30FB7E64-7DB8-6475-074F-8E075844ABCE}"/>
              </a:ext>
            </a:extLst>
          </p:cNvPr>
          <p:cNvSpPr/>
          <p:nvPr/>
        </p:nvSpPr>
        <p:spPr>
          <a:xfrm rot="16200000">
            <a:off x="2911536" y="2438951"/>
            <a:ext cx="144735" cy="61707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8086CDF-9775-7206-0FB7-BC086BF0F27F}"/>
              </a:ext>
            </a:extLst>
          </p:cNvPr>
          <p:cNvSpPr txBox="1"/>
          <p:nvPr/>
        </p:nvSpPr>
        <p:spPr>
          <a:xfrm>
            <a:off x="145269" y="4604123"/>
            <a:ext cx="38209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800" dirty="0"/>
              <a:t>Convex lens (focal length=35, 50, 100)</a:t>
            </a:r>
            <a:endParaRPr lang="ja-JP" altLang="en-US" dirty="0"/>
          </a:p>
        </p:txBody>
      </p: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F469202D-09E5-EDF3-CB12-D474DC8C8A38}"/>
              </a:ext>
            </a:extLst>
          </p:cNvPr>
          <p:cNvCxnSpPr>
            <a:cxnSpLocks/>
          </p:cNvCxnSpPr>
          <p:nvPr/>
        </p:nvCxnSpPr>
        <p:spPr>
          <a:xfrm flipH="1">
            <a:off x="2248742" y="3380807"/>
            <a:ext cx="535628" cy="11565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84848135-9D29-BBFB-4FDB-6FB6F54EE4E6}"/>
              </a:ext>
            </a:extLst>
          </p:cNvPr>
          <p:cNvCxnSpPr>
            <a:cxnSpLocks/>
          </p:cNvCxnSpPr>
          <p:nvPr/>
        </p:nvCxnSpPr>
        <p:spPr>
          <a:xfrm flipH="1">
            <a:off x="2430399" y="3429000"/>
            <a:ext cx="786375" cy="11083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>
            <a:extLst>
              <a:ext uri="{FF2B5EF4-FFF2-40B4-BE49-F238E27FC236}">
                <a16:creationId xmlns:a16="http://schemas.microsoft.com/office/drawing/2014/main" id="{9CB78157-A968-F25A-8FA1-5DC7CD45CCB0}"/>
              </a:ext>
            </a:extLst>
          </p:cNvPr>
          <p:cNvCxnSpPr>
            <a:cxnSpLocks/>
          </p:cNvCxnSpPr>
          <p:nvPr/>
        </p:nvCxnSpPr>
        <p:spPr>
          <a:xfrm>
            <a:off x="4852370" y="4140624"/>
            <a:ext cx="236316" cy="6074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537E58FB-C88B-1283-514A-25750A87F346}"/>
              </a:ext>
            </a:extLst>
          </p:cNvPr>
          <p:cNvSpPr txBox="1"/>
          <p:nvPr/>
        </p:nvSpPr>
        <p:spPr>
          <a:xfrm>
            <a:off x="8223637" y="1805527"/>
            <a:ext cx="2932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Optical fiber (10 types)</a:t>
            </a:r>
            <a:endParaRPr kumimoji="1" lang="ja-JP" altLang="en-US" dirty="0"/>
          </a:p>
        </p:txBody>
      </p: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6A756FA8-D673-06FD-48F3-0BD00C844B83}"/>
              </a:ext>
            </a:extLst>
          </p:cNvPr>
          <p:cNvCxnSpPr/>
          <p:nvPr/>
        </p:nvCxnSpPr>
        <p:spPr>
          <a:xfrm flipV="1">
            <a:off x="5374226" y="3594907"/>
            <a:ext cx="92296" cy="4275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日付プレースホルダー 80">
            <a:extLst>
              <a:ext uri="{FF2B5EF4-FFF2-40B4-BE49-F238E27FC236}">
                <a16:creationId xmlns:a16="http://schemas.microsoft.com/office/drawing/2014/main" id="{28BF760C-7894-C0F3-86E7-53AC62817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82" name="フッター プレースホルダー 81">
            <a:extLst>
              <a:ext uri="{FF2B5EF4-FFF2-40B4-BE49-F238E27FC236}">
                <a16:creationId xmlns:a16="http://schemas.microsoft.com/office/drawing/2014/main" id="{F8B46245-E297-8B3D-3786-97EB80F52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1554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567496-4E35-6092-5671-427D96651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000" dirty="0"/>
              <a:t>My study(Optical fiber efficiency measurement)</a:t>
            </a:r>
            <a:endParaRPr kumimoji="1" lang="ja-JP" altLang="en-US" sz="4000" dirty="0"/>
          </a:p>
        </p:txBody>
      </p:sp>
      <p:pic>
        <p:nvPicPr>
          <p:cNvPr id="7" name="コンテンツ プレースホルダー 6">
            <a:extLst>
              <a:ext uri="{FF2B5EF4-FFF2-40B4-BE49-F238E27FC236}">
                <a16:creationId xmlns:a16="http://schemas.microsoft.com/office/drawing/2014/main" id="{834DEFA4-09AC-426F-EFD6-7A943E963D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0271" y="3113211"/>
            <a:ext cx="4241329" cy="2592499"/>
          </a:xfr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025C2CF-D651-183A-7D73-8BFC34D3E605}"/>
              </a:ext>
            </a:extLst>
          </p:cNvPr>
          <p:cNvSpPr txBox="1"/>
          <p:nvPr/>
        </p:nvSpPr>
        <p:spPr>
          <a:xfrm>
            <a:off x="793103" y="1848465"/>
            <a:ext cx="10359267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u="sng" dirty="0"/>
              <a:t>About telescope</a:t>
            </a:r>
            <a:r>
              <a:rPr kumimoji="1" lang="en-US" altLang="ja-JP" sz="2800" dirty="0"/>
              <a:t>  </a:t>
            </a:r>
            <a:endParaRPr kumimoji="1" lang="en-US" altLang="ja-JP" sz="2800" u="sng" dirty="0"/>
          </a:p>
          <a:p>
            <a:endParaRPr kumimoji="1" lang="en-US" altLang="ja-JP" sz="2400" dirty="0"/>
          </a:p>
          <a:p>
            <a:r>
              <a:rPr kumimoji="1" lang="en-US" altLang="ja-JP" sz="2400" dirty="0"/>
              <a:t>             </a:t>
            </a:r>
            <a:r>
              <a:rPr kumimoji="1" lang="en-US" altLang="ja-JP" sz="2000" dirty="0"/>
              <a:t>                                                                   </a:t>
            </a:r>
          </a:p>
          <a:p>
            <a:endParaRPr kumimoji="1" lang="en-US" altLang="ja-JP" sz="2000" dirty="0"/>
          </a:p>
          <a:p>
            <a:endParaRPr kumimoji="1" lang="en-US" altLang="ja-JP" sz="2000" dirty="0"/>
          </a:p>
          <a:p>
            <a:endParaRPr kumimoji="1" lang="en-US" altLang="ja-JP" sz="2000" dirty="0"/>
          </a:p>
          <a:p>
            <a:endParaRPr kumimoji="1" lang="en-US" altLang="ja-JP" sz="2000" dirty="0"/>
          </a:p>
          <a:p>
            <a:endParaRPr kumimoji="1" lang="en-US" altLang="ja-JP" sz="2000" dirty="0"/>
          </a:p>
          <a:p>
            <a:endParaRPr kumimoji="1" lang="en-US" altLang="ja-JP" sz="2000" dirty="0"/>
          </a:p>
          <a:p>
            <a:endParaRPr kumimoji="1" lang="en-US" altLang="ja-JP" sz="2000" dirty="0"/>
          </a:p>
          <a:p>
            <a:endParaRPr kumimoji="1" lang="en-US" altLang="ja-JP" sz="2000" dirty="0"/>
          </a:p>
          <a:p>
            <a:endParaRPr kumimoji="1" lang="en-US" altLang="ja-JP" sz="2400" dirty="0"/>
          </a:p>
          <a:p>
            <a:r>
              <a:rPr kumimoji="1" lang="en-US" altLang="ja-JP" sz="2400" dirty="0"/>
              <a:t>Laser of four kinds of size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8B8C19F6-BEFB-B1F1-A5DE-4FB6C3657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2736" y="3113211"/>
            <a:ext cx="4437468" cy="2592500"/>
          </a:xfrm>
          <a:prstGeom prst="rect">
            <a:avLst/>
          </a:prstGeom>
        </p:spPr>
      </p:pic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352F0B2-C3AC-B486-D3D3-2B179B347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C4ED781-225F-EA58-2749-46DA2C3C2733}"/>
              </a:ext>
            </a:extLst>
          </p:cNvPr>
          <p:cNvSpPr txBox="1"/>
          <p:nvPr/>
        </p:nvSpPr>
        <p:spPr>
          <a:xfrm>
            <a:off x="2023106" y="2601996"/>
            <a:ext cx="14834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000" dirty="0"/>
              <a:t>F35 and F50 </a:t>
            </a:r>
            <a:endParaRPr lang="ja-JP" altLang="en-US" sz="20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6AD0EF1-9EC7-E6EA-EC7F-727D6E28AB85}"/>
              </a:ext>
            </a:extLst>
          </p:cNvPr>
          <p:cNvSpPr txBox="1"/>
          <p:nvPr/>
        </p:nvSpPr>
        <p:spPr>
          <a:xfrm>
            <a:off x="7176579" y="2564541"/>
            <a:ext cx="16623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000" dirty="0"/>
              <a:t>F50 and F100</a:t>
            </a:r>
            <a:endParaRPr lang="ja-JP" altLang="en-US" sz="2000" dirty="0"/>
          </a:p>
        </p:txBody>
      </p:sp>
      <p:sp>
        <p:nvSpPr>
          <p:cNvPr id="11" name="日付プレースホルダー 10">
            <a:extLst>
              <a:ext uri="{FF2B5EF4-FFF2-40B4-BE49-F238E27FC236}">
                <a16:creationId xmlns:a16="http://schemas.microsoft.com/office/drawing/2014/main" id="{8D47D2CF-8F1A-53A3-AA36-085CD56DA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12" name="フッター プレースホルダー 11">
            <a:extLst>
              <a:ext uri="{FF2B5EF4-FFF2-40B4-BE49-F238E27FC236}">
                <a16:creationId xmlns:a16="http://schemas.microsoft.com/office/drawing/2014/main" id="{388AB857-3823-66E2-7188-28D1D9D1B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31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90CCFA-4B06-C869-7BC7-D3ADED1BB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/>
              <a:t>Result</a:t>
            </a:r>
            <a:r>
              <a:rPr lang="en-US" altLang="ja-JP" sz="4000" dirty="0"/>
              <a:t> (Optical fiber efficiency measurement)</a:t>
            </a:r>
            <a:endParaRPr kumimoji="1" lang="ja-JP" altLang="en-US" sz="4000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80F986A9-C3D6-BBBB-9756-F765C94AA4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641" y="2136371"/>
            <a:ext cx="6436981" cy="3790604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0AD636-43EE-9889-A153-03A508DF3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December 2, 2024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2E96923-6876-51D4-FC97-BA9289FDE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SLB Workshop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8C2E45-8993-22F3-3F2F-93215A662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E551-3BA1-4863-AAA3-CA95CF7B4309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9A221E5-DA14-4836-AFAD-587DDC1BF9C9}"/>
              </a:ext>
            </a:extLst>
          </p:cNvPr>
          <p:cNvSpPr txBox="1"/>
          <p:nvPr/>
        </p:nvSpPr>
        <p:spPr>
          <a:xfrm>
            <a:off x="6769608" y="2693855"/>
            <a:ext cx="510729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kumimoji="1" lang="ja-JP" altLang="en-US" sz="2000" dirty="0"/>
              <a:t>・</a:t>
            </a:r>
            <a:r>
              <a:rPr lang="en-US" altLang="ja-JP" sz="2000" dirty="0"/>
              <a:t>The smaller the diameter of the laser, the</a:t>
            </a:r>
          </a:p>
          <a:p>
            <a:pPr marL="0" indent="0">
              <a:buNone/>
            </a:pPr>
            <a:r>
              <a:rPr lang="en-US" altLang="ja-JP" sz="2000" dirty="0"/>
              <a:t>  better the efficiency</a:t>
            </a:r>
          </a:p>
          <a:p>
            <a:r>
              <a:rPr kumimoji="1" lang="ja-JP" altLang="en-US" sz="2000" dirty="0"/>
              <a:t>・</a:t>
            </a:r>
            <a:r>
              <a:rPr lang="en-US" altLang="ja-JP" sz="2000" dirty="0"/>
              <a:t>The larger the fiber diameter and NA, the</a:t>
            </a:r>
          </a:p>
          <a:p>
            <a:r>
              <a:rPr lang="en-US" altLang="ja-JP" sz="2000" dirty="0"/>
              <a:t>  better the efficiency</a:t>
            </a:r>
          </a:p>
          <a:p>
            <a:r>
              <a:rPr kumimoji="1" lang="ja-JP" altLang="en-US" sz="2000" dirty="0"/>
              <a:t>・</a:t>
            </a:r>
            <a:r>
              <a:rPr lang="en-US" altLang="ja-JP" sz="2000" dirty="0"/>
              <a:t>The fiber with a diameter of 1000 showed a</a:t>
            </a:r>
          </a:p>
          <a:p>
            <a:r>
              <a:rPr lang="en-US" altLang="ja-JP" sz="2000" dirty="0"/>
              <a:t>  slight</a:t>
            </a:r>
            <a:r>
              <a:rPr lang="ja-JP" altLang="en-US" sz="2000" dirty="0"/>
              <a:t> </a:t>
            </a:r>
            <a:r>
              <a:rPr lang="en-US" altLang="ja-JP" sz="2000" dirty="0"/>
              <a:t>decrease in efficiency</a:t>
            </a:r>
          </a:p>
          <a:p>
            <a:endParaRPr kumimoji="1" lang="en-US" altLang="ja-JP" sz="2000" dirty="0"/>
          </a:p>
          <a:p>
            <a:r>
              <a:rPr lang="en-US" altLang="ja-JP" sz="2000" dirty="0"/>
              <a:t>In future research, we will use the fiber with a diameter of 600μm and NA 0.5, or the fiber with a diameter of 600μm and NA 0.5</a:t>
            </a:r>
          </a:p>
          <a:p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35A811AC-CCDB-D345-58E7-033CB79EFAD7}"/>
                  </a:ext>
                </a:extLst>
              </p:cNvPr>
              <p:cNvSpPr txBox="1"/>
              <p:nvPr/>
            </p:nvSpPr>
            <p:spPr>
              <a:xfrm>
                <a:off x="6278086" y="1798647"/>
                <a:ext cx="5598816" cy="576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Efficiency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/>
                          <m:t>Light</m:t>
                        </m:r>
                        <m:r>
                          <m:rPr>
                            <m:nor/>
                          </m:rPr>
                          <a:rPr lang="en-US" altLang="ja-JP"/>
                          <m:t> </m:t>
                        </m:r>
                        <m:r>
                          <m:rPr>
                            <m:nor/>
                          </m:rPr>
                          <a:rPr lang="en-US" altLang="ja-JP"/>
                          <m:t>intensity</m:t>
                        </m:r>
                        <m:r>
                          <m:rPr>
                            <m:nor/>
                          </m:rPr>
                          <a:rPr lang="en-US" altLang="ja-JP"/>
                          <m:t> </m:t>
                        </m:r>
                        <m:r>
                          <m:rPr>
                            <m:nor/>
                          </m:rPr>
                          <a:rPr lang="en-US" altLang="ja-JP"/>
                          <m:t>after</m:t>
                        </m:r>
                        <m:r>
                          <m:rPr>
                            <m:nor/>
                          </m:rPr>
                          <a:rPr lang="en-US" altLang="ja-JP"/>
                          <m:t> </m:t>
                        </m:r>
                        <m:r>
                          <m:rPr>
                            <m:nor/>
                          </m:rPr>
                          <a:rPr lang="en-US" altLang="ja-JP"/>
                          <m:t>passing</m:t>
                        </m:r>
                        <m:r>
                          <m:rPr>
                            <m:nor/>
                          </m:rPr>
                          <a:rPr lang="en-US" altLang="ja-JP"/>
                          <m:t> </m:t>
                        </m:r>
                        <m:r>
                          <m:rPr>
                            <m:nor/>
                          </m:rPr>
                          <a:rPr lang="en-US" altLang="ja-JP"/>
                          <m:t>through</m:t>
                        </m:r>
                        <m:r>
                          <m:rPr>
                            <m:nor/>
                          </m:rPr>
                          <a:rPr lang="en-US" altLang="ja-JP"/>
                          <m:t> </m:t>
                        </m:r>
                        <m:r>
                          <m:rPr>
                            <m:nor/>
                          </m:rPr>
                          <a:rPr lang="en-US" altLang="ja-JP"/>
                          <m:t>the</m:t>
                        </m:r>
                        <m:r>
                          <m:rPr>
                            <m:nor/>
                          </m:rPr>
                          <a:rPr lang="en-US" altLang="ja-JP"/>
                          <m:t> </m:t>
                        </m:r>
                        <m:r>
                          <m:rPr>
                            <m:nor/>
                          </m:rPr>
                          <a:rPr lang="en-US" altLang="ja-JP"/>
                          <m:t>fiber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/>
                          <m:t>Light</m:t>
                        </m:r>
                        <m:r>
                          <m:rPr>
                            <m:nor/>
                          </m:rPr>
                          <a:rPr lang="en-US" altLang="ja-JP"/>
                          <m:t> </m:t>
                        </m:r>
                        <m:r>
                          <m:rPr>
                            <m:nor/>
                          </m:rPr>
                          <a:rPr lang="en-US" altLang="ja-JP"/>
                          <m:t>intensity</m:t>
                        </m:r>
                        <m:r>
                          <m:rPr>
                            <m:nor/>
                          </m:rPr>
                          <a:rPr lang="en-US" altLang="ja-JP"/>
                          <m:t> </m:t>
                        </m:r>
                        <m:r>
                          <m:rPr>
                            <m:nor/>
                          </m:rPr>
                          <a:rPr lang="en-US" altLang="ja-JP"/>
                          <m:t>before</m:t>
                        </m:r>
                        <m:r>
                          <m:rPr>
                            <m:nor/>
                          </m:rPr>
                          <a:rPr lang="en-US" altLang="ja-JP"/>
                          <m:t> </m:t>
                        </m:r>
                        <m:r>
                          <m:rPr>
                            <m:nor/>
                          </m:rPr>
                          <a:rPr lang="en-US" altLang="ja-JP"/>
                          <m:t>entering</m:t>
                        </m:r>
                        <m:r>
                          <m:rPr>
                            <m:nor/>
                          </m:rPr>
                          <a:rPr lang="en-US" altLang="ja-JP"/>
                          <m:t> </m:t>
                        </m:r>
                        <m:r>
                          <m:rPr>
                            <m:nor/>
                          </m:rPr>
                          <a:rPr lang="en-US" altLang="ja-JP"/>
                          <m:t>the</m:t>
                        </m:r>
                        <m:r>
                          <m:rPr>
                            <m:nor/>
                          </m:rPr>
                          <a:rPr lang="en-US" altLang="ja-JP"/>
                          <m:t> </m:t>
                        </m:r>
                        <m:r>
                          <m:rPr>
                            <m:nor/>
                          </m:rPr>
                          <a:rPr lang="en-US" altLang="ja-JP"/>
                          <m:t>fiber</m:t>
                        </m:r>
                      </m:den>
                    </m:f>
                  </m:oMath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35A811AC-CCDB-D345-58E7-033CB79EFA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8086" y="1798647"/>
                <a:ext cx="5598816" cy="576376"/>
              </a:xfrm>
              <a:prstGeom prst="rect">
                <a:avLst/>
              </a:prstGeom>
              <a:blipFill>
                <a:blip r:embed="rId3"/>
                <a:stretch>
                  <a:fillRect l="-98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5723115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1811</TotalTime>
  <Words>1599</Words>
  <Application>Microsoft Office PowerPoint</Application>
  <PresentationFormat>ワイド画面</PresentationFormat>
  <Paragraphs>321</Paragraphs>
  <Slides>24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30" baseType="lpstr">
      <vt:lpstr>游ゴシック</vt:lpstr>
      <vt:lpstr>游明朝</vt:lpstr>
      <vt:lpstr>Calibri</vt:lpstr>
      <vt:lpstr>Calibri Light</vt:lpstr>
      <vt:lpstr>Cambria Math</vt:lpstr>
      <vt:lpstr>レトロスペクト</vt:lpstr>
      <vt:lpstr>My Study</vt:lpstr>
      <vt:lpstr>Outline</vt:lpstr>
      <vt:lpstr>Introduction (SBL)</vt:lpstr>
      <vt:lpstr>Introduction (Beam abort system)</vt:lpstr>
      <vt:lpstr>Introduction (My study plan)</vt:lpstr>
      <vt:lpstr>Introduction (My study plan)</vt:lpstr>
      <vt:lpstr>My study(Optical fiber efficiency measurement)</vt:lpstr>
      <vt:lpstr>My study(Optical fiber efficiency measurement)</vt:lpstr>
      <vt:lpstr>Result (Optical fiber efficiency measurement)</vt:lpstr>
      <vt:lpstr>My study (24-hour measurement of 250m transmission)</vt:lpstr>
      <vt:lpstr>My study (24-hour measurement of 250m transmission)</vt:lpstr>
      <vt:lpstr>My study (24-hour measurement of 250m transmission)</vt:lpstr>
      <vt:lpstr>Result(24-hour measurement of 250m transmission) </vt:lpstr>
      <vt:lpstr>Result(24-hour measurement of 250m transmission) </vt:lpstr>
      <vt:lpstr>Result(24-hour measurement of 250m transmission) </vt:lpstr>
      <vt:lpstr>   Study (67-hour measurement of 250m transmission)</vt:lpstr>
      <vt:lpstr>Result (67-hour measurement of 250m transmission)</vt:lpstr>
      <vt:lpstr>Result (67-hour measurement of 250m transmission)</vt:lpstr>
      <vt:lpstr>Result (Comparison of both date)</vt:lpstr>
      <vt:lpstr>Result (Overlay two data)</vt:lpstr>
      <vt:lpstr>Result (Laser profile)</vt:lpstr>
      <vt:lpstr>Future study plan</vt:lpstr>
      <vt:lpstr>Summary</vt:lpstr>
      <vt:lpstr>Finally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KITADA Shunya</dc:creator>
  <cp:lastModifiedBy>KITADA Shunya</cp:lastModifiedBy>
  <cp:revision>56</cp:revision>
  <dcterms:created xsi:type="dcterms:W3CDTF">2024-11-22T10:47:55Z</dcterms:created>
  <dcterms:modified xsi:type="dcterms:W3CDTF">2024-12-03T07:50:56Z</dcterms:modified>
</cp:coreProperties>
</file>