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79" r:id="rId3"/>
    <p:sldId id="266" r:id="rId4"/>
    <p:sldId id="280" r:id="rId5"/>
    <p:sldId id="278" r:id="rId6"/>
    <p:sldId id="281" r:id="rId7"/>
    <p:sldId id="290" r:id="rId8"/>
    <p:sldId id="268" r:id="rId9"/>
    <p:sldId id="282" r:id="rId10"/>
    <p:sldId id="292" r:id="rId11"/>
    <p:sldId id="269" r:id="rId12"/>
    <p:sldId id="291" r:id="rId13"/>
    <p:sldId id="272" r:id="rId14"/>
    <p:sldId id="284" r:id="rId15"/>
    <p:sldId id="283" r:id="rId16"/>
    <p:sldId id="273" r:id="rId17"/>
    <p:sldId id="274" r:id="rId18"/>
    <p:sldId id="285" r:id="rId19"/>
    <p:sldId id="275" r:id="rId20"/>
    <p:sldId id="286" r:id="rId21"/>
    <p:sldId id="287" r:id="rId22"/>
    <p:sldId id="277" r:id="rId23"/>
    <p:sldId id="289" r:id="rId24"/>
    <p:sldId id="270" r:id="rId25"/>
    <p:sldId id="288" r:id="rId26"/>
    <p:sldId id="294" r:id="rId27"/>
    <p:sldId id="271" r:id="rId2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9" autoAdjust="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154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Sheet2!$A$4</c:f>
              <c:strCache>
                <c:ptCount val="1"/>
                <c:pt idx="0">
                  <c:v>3 photos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Sheet2!$B$16:$K$16</c:f>
              <c:strCache>
                <c:ptCount val="6"/>
                <c:pt idx="0">
                  <c:v>Fiducial on the bar</c:v>
                </c:pt>
                <c:pt idx="1">
                  <c:v>Fiducial</c:v>
                </c:pt>
                <c:pt idx="2">
                  <c:v>Front point on the bar</c:v>
                </c:pt>
                <c:pt idx="3">
                  <c:v>Back point on the bar</c:v>
                </c:pt>
                <c:pt idx="4">
                  <c:v>Back point on the bar</c:v>
                </c:pt>
                <c:pt idx="5">
                  <c:v>Back point on the bar</c:v>
                </c:pt>
              </c:strCache>
            </c:strRef>
          </c:cat>
          <c:val>
            <c:numRef>
              <c:f>Sheet2!$B$4:$I$4</c:f>
              <c:numCache>
                <c:formatCode>0.000</c:formatCode>
                <c:ptCount val="4"/>
                <c:pt idx="0">
                  <c:v>1.4526680731556118E-2</c:v>
                </c:pt>
                <c:pt idx="1">
                  <c:v>2.4937510186859944E-2</c:v>
                </c:pt>
                <c:pt idx="2">
                  <c:v>3.7113519536173124E-2</c:v>
                </c:pt>
                <c:pt idx="3">
                  <c:v>2.1706282315246038E-2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4D-4583-A8FA-775D575BE8B8}"/>
            </c:ext>
          </c:extLst>
        </c:ser>
        <c:ser>
          <c:idx val="2"/>
          <c:order val="1"/>
          <c:tx>
            <c:strRef>
              <c:f>Sheet2!$A$5</c:f>
              <c:strCache>
                <c:ptCount val="1"/>
                <c:pt idx="0">
                  <c:v>4 photos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Sheet2!$B$16:$K$16</c:f>
              <c:strCache>
                <c:ptCount val="6"/>
                <c:pt idx="0">
                  <c:v>Fiducial on the bar</c:v>
                </c:pt>
                <c:pt idx="1">
                  <c:v>Fiducial</c:v>
                </c:pt>
                <c:pt idx="2">
                  <c:v>Front point on the bar</c:v>
                </c:pt>
                <c:pt idx="3">
                  <c:v>Back point on the bar</c:v>
                </c:pt>
                <c:pt idx="4">
                  <c:v>Back point on the bar</c:v>
                </c:pt>
                <c:pt idx="5">
                  <c:v>Back point on the bar</c:v>
                </c:pt>
              </c:strCache>
            </c:strRef>
          </c:cat>
          <c:val>
            <c:numRef>
              <c:f>Sheet2!$B$5:$I$5</c:f>
              <c:numCache>
                <c:formatCode>0.000</c:formatCode>
                <c:ptCount val="4"/>
                <c:pt idx="0">
                  <c:v>1.6162161214481417E-2</c:v>
                </c:pt>
                <c:pt idx="1">
                  <c:v>2.1157450198869159E-2</c:v>
                </c:pt>
                <c:pt idx="2">
                  <c:v>2.9452452874334064E-2</c:v>
                </c:pt>
                <c:pt idx="3">
                  <c:v>2.2159315213270574E-2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14D-4583-A8FA-775D575BE8B8}"/>
            </c:ext>
          </c:extLst>
        </c:ser>
        <c:ser>
          <c:idx val="3"/>
          <c:order val="2"/>
          <c:tx>
            <c:strRef>
              <c:f>Sheet2!$A$6</c:f>
              <c:strCache>
                <c:ptCount val="1"/>
                <c:pt idx="0">
                  <c:v>5 photos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Sheet2!$B$16:$K$16</c:f>
              <c:strCache>
                <c:ptCount val="6"/>
                <c:pt idx="0">
                  <c:v>Fiducial on the bar</c:v>
                </c:pt>
                <c:pt idx="1">
                  <c:v>Fiducial</c:v>
                </c:pt>
                <c:pt idx="2">
                  <c:v>Front point on the bar</c:v>
                </c:pt>
                <c:pt idx="3">
                  <c:v>Back point on the bar</c:v>
                </c:pt>
                <c:pt idx="4">
                  <c:v>Back point on the bar</c:v>
                </c:pt>
                <c:pt idx="5">
                  <c:v>Back point on the bar</c:v>
                </c:pt>
              </c:strCache>
            </c:strRef>
          </c:cat>
          <c:val>
            <c:numRef>
              <c:f>Sheet2!$B$6:$I$6</c:f>
              <c:numCache>
                <c:formatCode>0.000</c:formatCode>
                <c:ptCount val="4"/>
                <c:pt idx="0">
                  <c:v>1.4236531152406098E-2</c:v>
                </c:pt>
                <c:pt idx="1">
                  <c:v>2.4568035441306865E-2</c:v>
                </c:pt>
                <c:pt idx="2">
                  <c:v>2.7187971440594906E-2</c:v>
                </c:pt>
                <c:pt idx="3">
                  <c:v>2.2566280206658747E-2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14D-4583-A8FA-775D575BE8B8}"/>
            </c:ext>
          </c:extLst>
        </c:ser>
        <c:ser>
          <c:idx val="4"/>
          <c:order val="3"/>
          <c:tx>
            <c:strRef>
              <c:f>Sheet2!$A$7</c:f>
              <c:strCache>
                <c:ptCount val="1"/>
                <c:pt idx="0">
                  <c:v>6 photos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Sheet2!$B$16:$K$16</c:f>
              <c:strCache>
                <c:ptCount val="6"/>
                <c:pt idx="0">
                  <c:v>Fiducial on the bar</c:v>
                </c:pt>
                <c:pt idx="1">
                  <c:v>Fiducial</c:v>
                </c:pt>
                <c:pt idx="2">
                  <c:v>Front point on the bar</c:v>
                </c:pt>
                <c:pt idx="3">
                  <c:v>Back point on the bar</c:v>
                </c:pt>
                <c:pt idx="4">
                  <c:v>Back point on the bar</c:v>
                </c:pt>
                <c:pt idx="5">
                  <c:v>Back point on the bar</c:v>
                </c:pt>
              </c:strCache>
            </c:strRef>
          </c:cat>
          <c:val>
            <c:numRef>
              <c:f>Sheet2!$B$7:$I$7</c:f>
              <c:numCache>
                <c:formatCode>0.000</c:formatCode>
                <c:ptCount val="4"/>
                <c:pt idx="0">
                  <c:v>1.3422528226354317E-2</c:v>
                </c:pt>
                <c:pt idx="1">
                  <c:v>2.1966180623518752E-2</c:v>
                </c:pt>
                <c:pt idx="2">
                  <c:v>2.9910158626396458E-2</c:v>
                </c:pt>
                <c:pt idx="3">
                  <c:v>2.1922429524220563E-2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14D-4583-A8FA-775D575BE8B8}"/>
            </c:ext>
          </c:extLst>
        </c:ser>
        <c:ser>
          <c:idx val="0"/>
          <c:order val="4"/>
          <c:tx>
            <c:strRef>
              <c:f>Sheet2!$A$3</c:f>
              <c:strCache>
                <c:ptCount val="1"/>
                <c:pt idx="0">
                  <c:v>All photos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Sheet2!$B$16:$K$16</c:f>
              <c:strCache>
                <c:ptCount val="6"/>
                <c:pt idx="0">
                  <c:v>Fiducial on the bar</c:v>
                </c:pt>
                <c:pt idx="1">
                  <c:v>Fiducial</c:v>
                </c:pt>
                <c:pt idx="2">
                  <c:v>Front point on the bar</c:v>
                </c:pt>
                <c:pt idx="3">
                  <c:v>Back point on the bar</c:v>
                </c:pt>
                <c:pt idx="4">
                  <c:v>Back point on the bar</c:v>
                </c:pt>
                <c:pt idx="5">
                  <c:v>Back point on the bar</c:v>
                </c:pt>
              </c:strCache>
            </c:strRef>
          </c:cat>
          <c:val>
            <c:numRef>
              <c:f>Sheet2!$B$3:$I$3</c:f>
              <c:numCache>
                <c:formatCode>0.000</c:formatCode>
                <c:ptCount val="4"/>
                <c:pt idx="0">
                  <c:v>1.3309940745389322E-2</c:v>
                </c:pt>
                <c:pt idx="1">
                  <c:v>1.3499262029223353E-2</c:v>
                </c:pt>
                <c:pt idx="2">
                  <c:v>1.9027892203655767E-2</c:v>
                </c:pt>
                <c:pt idx="3">
                  <c:v>1.3217683239395097E-2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14D-4583-A8FA-775D575BE8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5161976"/>
        <c:axId val="645158040"/>
      </c:barChart>
      <c:catAx>
        <c:axId val="645161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5158040"/>
        <c:crosses val="autoZero"/>
        <c:auto val="1"/>
        <c:lblAlgn val="ctr"/>
        <c:lblOffset val="100"/>
        <c:noMultiLvlLbl val="0"/>
      </c:catAx>
      <c:valAx>
        <c:axId val="645158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σ</a:t>
                </a:r>
                <a:r>
                  <a:rPr lang="en-US"/>
                  <a:t>D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5161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0A057-FA08-4DC4-B847-F6D30CBC6660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4406B3-6C68-465E-ACC2-D3D875CA1D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90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765884-DC8B-4C26-9112-1BA4A50D1935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EE0A8-6368-4AF4-86E6-32701665D3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214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2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4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Corbel" panose="020B0503020204020204" pitchFamily="34" charset="0"/>
                <a:ea typeface="+mj-ea"/>
                <a:cs typeface="Corbel" panose="020B0503020204020204" pitchFamily="34" charset="0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Corbel" panose="020B0503020204020204" pitchFamily="34" charset="0"/>
                <a:cs typeface="Corbel" panose="020B0503020204020204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Missiaen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2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Missiaen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2" y="1245525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Missiaen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Missiaen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7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2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1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879600" y="6356354"/>
            <a:ext cx="38970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rgbClr val="729FCF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1pPr>
          </a:lstStyle>
          <a:p>
            <a:r>
              <a:rPr lang="en-US" dirty="0" smtClean="0"/>
              <a:t>15th IWAA, 8-12 October, FNAL, Batavia, USA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76688" y="6356354"/>
            <a:ext cx="21802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 i="0">
                <a:solidFill>
                  <a:srgbClr val="729FCF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1pPr>
          </a:lstStyle>
          <a:p>
            <a:r>
              <a:rPr lang="en-GB" dirty="0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4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rgbClr val="729FCF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260004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1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b="1" i="0" kern="1200">
          <a:solidFill>
            <a:srgbClr val="0C377B"/>
          </a:solidFill>
          <a:latin typeface="Corbel" panose="020B0503020204020204" pitchFamily="34" charset="0"/>
          <a:ea typeface="+mj-ea"/>
          <a:cs typeface="Corbel" panose="020B0503020204020204" pitchFamily="34" charset="0"/>
        </a:defRPr>
      </a:lvl1pPr>
    </p:titleStyle>
    <p:bodyStyle>
      <a:lvl1pPr marL="225420" indent="-225420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Corbel" panose="020B0503020204020204" pitchFamily="34" charset="0"/>
          <a:ea typeface="+mn-ea"/>
          <a:cs typeface="Corbel" panose="020B0503020204020204" pitchFamily="34" charset="0"/>
        </a:defRPr>
      </a:lvl1pPr>
      <a:lvl2pPr marL="460363" indent="-228594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Corbel" panose="020B0503020204020204" pitchFamily="34" charset="0"/>
          <a:ea typeface="+mn-ea"/>
          <a:cs typeface="Corbel" panose="020B0503020204020204" pitchFamily="34" charset="0"/>
        </a:defRPr>
      </a:lvl2pPr>
      <a:lvl3pPr marL="685783" indent="-225420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Corbel" panose="020B0503020204020204" pitchFamily="34" charset="0"/>
          <a:ea typeface="+mn-ea"/>
          <a:cs typeface="Corbel" panose="020B0503020204020204" pitchFamily="34" charset="0"/>
        </a:defRPr>
      </a:lvl3pPr>
      <a:lvl4pPr marL="909616" indent="-223833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Corbel" panose="020B0503020204020204" pitchFamily="34" charset="0"/>
          <a:ea typeface="+mn-ea"/>
          <a:cs typeface="Corbel" panose="020B0503020204020204" pitchFamily="34" charset="0"/>
        </a:defRPr>
      </a:lvl4pPr>
      <a:lvl5pPr marL="1146146" indent="-236533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Corbel" panose="020B0503020204020204" pitchFamily="34" charset="0"/>
          <a:ea typeface="+mn-ea"/>
          <a:cs typeface="Corbel" panose="020B0503020204020204" pitchFamily="34" charset="0"/>
        </a:defRPr>
      </a:lvl5pPr>
      <a:lvl6pPr marL="1700741" indent="-182875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5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319" y="3670191"/>
            <a:ext cx="8265984" cy="1066688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Dirk Mergelkuhl, </a:t>
            </a:r>
            <a:r>
              <a:rPr lang="en-US" dirty="0" smtClean="0">
                <a:latin typeface="Corbel" panose="020B0503020204020204" pitchFamily="34" charset="0"/>
              </a:rPr>
              <a:t> </a:t>
            </a:r>
            <a:r>
              <a:rPr lang="en-US" u="sng" dirty="0" smtClean="0">
                <a:latin typeface="Corbel" panose="020B0503020204020204" pitchFamily="34" charset="0"/>
              </a:rPr>
              <a:t>Dominique Missiaen</a:t>
            </a:r>
            <a:r>
              <a:rPr lang="en-US" dirty="0" smtClean="0">
                <a:latin typeface="Corbel" panose="020B0503020204020204" pitchFamily="34" charset="0"/>
              </a:rPr>
              <a:t>, Camille Vendeuvre - CERN, Geneva, Switzerland</a:t>
            </a:r>
          </a:p>
          <a:p>
            <a:pPr algn="just"/>
            <a:r>
              <a:rPr lang="en-GB" dirty="0" smtClean="0"/>
              <a:t>Servet Lapardhaja - NTUA -  </a:t>
            </a:r>
            <a:r>
              <a:rPr lang="en-GB" dirty="0"/>
              <a:t>Athens, Greece</a:t>
            </a:r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318" y="1517949"/>
            <a:ext cx="8675099" cy="1826363"/>
          </a:xfrm>
        </p:spPr>
        <p:txBody>
          <a:bodyPr>
            <a:normAutofit/>
          </a:bodyPr>
          <a:lstStyle/>
          <a:p>
            <a:pPr algn="just"/>
            <a:r>
              <a:rPr lang="en-GB" dirty="0" smtClean="0"/>
              <a:t>Recent Developments For A Photogrammetric System To Measure </a:t>
            </a:r>
            <a:r>
              <a:rPr lang="en-GB" smtClean="0"/>
              <a:t>Offsets w.r.t. </a:t>
            </a:r>
            <a:r>
              <a:rPr lang="en-GB" dirty="0" smtClean="0"/>
              <a:t>Stretched Wires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Automatic</a:t>
            </a:r>
            <a:r>
              <a:rPr lang="fr-CH" dirty="0" smtClean="0"/>
              <a:t> </a:t>
            </a:r>
            <a:r>
              <a:rPr lang="fr-CH" dirty="0" err="1"/>
              <a:t>w</a:t>
            </a:r>
            <a:r>
              <a:rPr lang="fr-CH" dirty="0" err="1" smtClean="0"/>
              <a:t>ire</a:t>
            </a:r>
            <a:r>
              <a:rPr lang="fr-CH" dirty="0" smtClean="0"/>
              <a:t> </a:t>
            </a:r>
            <a:r>
              <a:rPr lang="fr-CH" dirty="0" err="1" smtClean="0"/>
              <a:t>detection</a:t>
            </a:r>
            <a:r>
              <a:rPr lang="fr-CH" dirty="0" smtClean="0"/>
              <a:t> (5)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69025" y="1029622"/>
            <a:ext cx="8226851" cy="5326732"/>
          </a:xfrm>
        </p:spPr>
        <p:txBody>
          <a:bodyPr>
            <a:normAutofit/>
          </a:bodyPr>
          <a:lstStyle/>
          <a:p>
            <a:r>
              <a:rPr lang="fr-CH" sz="2600" dirty="0" err="1" smtClean="0"/>
              <a:t>Calculation</a:t>
            </a:r>
            <a:r>
              <a:rPr lang="fr-CH" sz="2600" dirty="0" smtClean="0"/>
              <a:t> </a:t>
            </a:r>
            <a:r>
              <a:rPr lang="fr-CH" sz="2600" dirty="0"/>
              <a:t>of </a:t>
            </a:r>
            <a:r>
              <a:rPr lang="fr-CH" sz="2600" dirty="0" err="1"/>
              <a:t>length</a:t>
            </a:r>
            <a:r>
              <a:rPr lang="fr-CH" sz="2600" dirty="0"/>
              <a:t> of </a:t>
            </a:r>
            <a:r>
              <a:rPr lang="fr-CH" sz="2600" dirty="0" err="1"/>
              <a:t>each</a:t>
            </a:r>
            <a:r>
              <a:rPr lang="fr-CH" sz="2600" dirty="0"/>
              <a:t> </a:t>
            </a:r>
            <a:r>
              <a:rPr lang="fr-CH" sz="2600" dirty="0" smtClean="0"/>
              <a:t>segment</a:t>
            </a:r>
            <a:endParaRPr lang="fr-CH" sz="2000" dirty="0"/>
          </a:p>
          <a:p>
            <a:pPr algn="just"/>
            <a:r>
              <a:rPr lang="fr-CH" sz="2600" dirty="0" err="1"/>
              <a:t>Merge</a:t>
            </a:r>
            <a:r>
              <a:rPr lang="fr-CH" sz="2600" dirty="0"/>
              <a:t> of the segments </a:t>
            </a:r>
            <a:r>
              <a:rPr lang="fr-CH" sz="2600" dirty="0" err="1"/>
              <a:t>with</a:t>
            </a:r>
            <a:r>
              <a:rPr lang="fr-CH" sz="2600" dirty="0"/>
              <a:t> the </a:t>
            </a:r>
            <a:r>
              <a:rPr lang="fr-CH" sz="2600" dirty="0" err="1"/>
              <a:t>same</a:t>
            </a:r>
            <a:r>
              <a:rPr lang="fr-CH" sz="2600" dirty="0"/>
              <a:t> </a:t>
            </a:r>
            <a:r>
              <a:rPr lang="fr-CH" sz="2600" dirty="0">
                <a:latin typeface="Symbol" panose="05050102010706020507" pitchFamily="18" charset="2"/>
              </a:rPr>
              <a:t>q</a:t>
            </a:r>
            <a:r>
              <a:rPr lang="fr-CH" sz="2600" dirty="0"/>
              <a:t> and </a:t>
            </a:r>
            <a:r>
              <a:rPr lang="fr-CH" sz="2600" dirty="0">
                <a:latin typeface="Symbol" panose="05050102010706020507" pitchFamily="18" charset="2"/>
              </a:rPr>
              <a:t>r</a:t>
            </a:r>
          </a:p>
          <a:p>
            <a:pPr algn="just"/>
            <a:r>
              <a:rPr lang="fr-CH" sz="2600" dirty="0"/>
              <a:t>The </a:t>
            </a:r>
            <a:r>
              <a:rPr lang="fr-CH" sz="2600" dirty="0" err="1"/>
              <a:t>longest</a:t>
            </a:r>
            <a:r>
              <a:rPr lang="fr-CH" sz="2600" dirty="0"/>
              <a:t> segment </a:t>
            </a:r>
            <a:r>
              <a:rPr lang="fr-CH" sz="2600" dirty="0" err="1"/>
              <a:t>is</a:t>
            </a:r>
            <a:r>
              <a:rPr lang="fr-CH" sz="2600" dirty="0"/>
              <a:t> </a:t>
            </a:r>
            <a:r>
              <a:rPr lang="fr-CH" sz="2600" dirty="0" err="1"/>
              <a:t>considered</a:t>
            </a:r>
            <a:r>
              <a:rPr lang="fr-CH" sz="2600" dirty="0"/>
              <a:t> to </a:t>
            </a:r>
            <a:r>
              <a:rPr lang="fr-CH" sz="2600" dirty="0" err="1"/>
              <a:t>be</a:t>
            </a:r>
            <a:r>
              <a:rPr lang="fr-CH" sz="2600" dirty="0"/>
              <a:t> the best candidate for the </a:t>
            </a:r>
            <a:r>
              <a:rPr lang="fr-CH" sz="2600" dirty="0" err="1"/>
              <a:t>wire</a:t>
            </a:r>
            <a:r>
              <a:rPr lang="fr-CH" sz="2600" dirty="0"/>
              <a:t> position</a:t>
            </a:r>
          </a:p>
          <a:p>
            <a:pPr algn="just"/>
            <a:r>
              <a:rPr lang="fr-CH" sz="2600" dirty="0" err="1"/>
              <a:t>Approximate</a:t>
            </a:r>
            <a:r>
              <a:rPr lang="fr-CH" sz="2600" dirty="0"/>
              <a:t> position of the </a:t>
            </a:r>
            <a:r>
              <a:rPr lang="fr-CH" sz="2600" dirty="0" err="1"/>
              <a:t>wire</a:t>
            </a:r>
            <a:r>
              <a:rPr lang="fr-CH" sz="2600" dirty="0"/>
              <a:t> </a:t>
            </a:r>
            <a:r>
              <a:rPr lang="fr-CH" sz="2600" dirty="0" err="1"/>
              <a:t>obtained</a:t>
            </a:r>
            <a:r>
              <a:rPr lang="fr-CH" sz="2600" dirty="0"/>
              <a:t> </a:t>
            </a:r>
            <a:r>
              <a:rPr lang="fr-CH" sz="2600" dirty="0" err="1"/>
              <a:t>with</a:t>
            </a:r>
            <a:endParaRPr lang="fr-CH" sz="2600" dirty="0"/>
          </a:p>
          <a:p>
            <a:pPr lvl="1" algn="just"/>
            <a:r>
              <a:rPr lang="fr-CH" sz="2600" dirty="0" err="1"/>
              <a:t>Length</a:t>
            </a:r>
            <a:r>
              <a:rPr lang="fr-CH" sz="2600" dirty="0"/>
              <a:t>, X1, Y1, X2, Y2</a:t>
            </a:r>
            <a:endParaRPr lang="en-GB" sz="26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569" y="3936448"/>
            <a:ext cx="3750293" cy="2500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01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89444" y="1034906"/>
                <a:ext cx="6518719" cy="5091426"/>
              </a:xfrm>
            </p:spPr>
            <p:txBody>
              <a:bodyPr>
                <a:normAutofit/>
              </a:bodyPr>
              <a:lstStyle/>
              <a:p>
                <a:r>
                  <a:rPr lang="fr-CH" sz="2800" dirty="0"/>
                  <a:t>Croped </a:t>
                </a:r>
                <a:r>
                  <a:rPr lang="fr-CH" sz="2800" dirty="0" err="1"/>
                  <a:t>picture</a:t>
                </a:r>
                <a:r>
                  <a:rPr lang="fr-CH" sz="2800" dirty="0"/>
                  <a:t> </a:t>
                </a:r>
                <a:r>
                  <a:rPr lang="fr-CH" sz="2800" dirty="0" err="1"/>
                  <a:t>with</a:t>
                </a:r>
                <a:r>
                  <a:rPr lang="fr-CH" sz="2800" dirty="0"/>
                  <a:t> an </a:t>
                </a:r>
                <a:r>
                  <a:rPr lang="fr-CH" sz="2800" dirty="0" err="1"/>
                  <a:t>additional</a:t>
                </a:r>
                <a:r>
                  <a:rPr lang="fr-CH" sz="2800" dirty="0"/>
                  <a:t> border of 50 pixel to speed up the </a:t>
                </a:r>
                <a:r>
                  <a:rPr lang="fr-CH" sz="2800" dirty="0" err="1"/>
                  <a:t>process</a:t>
                </a:r>
                <a:endParaRPr lang="fr-CH" sz="2800" dirty="0"/>
              </a:p>
              <a:p>
                <a:r>
                  <a:rPr lang="fr-FR" sz="2800" dirty="0">
                    <a:solidFill>
                      <a:srgbClr val="002060"/>
                    </a:solidFill>
                  </a:rPr>
                  <a:t>Trujillo-Pino </a:t>
                </a:r>
                <a:r>
                  <a:rPr lang="fr-FR" sz="2800" dirty="0" err="1">
                    <a:solidFill>
                      <a:srgbClr val="002060"/>
                    </a:solidFill>
                  </a:rPr>
                  <a:t>Algorithm</a:t>
                </a:r>
                <a:r>
                  <a:rPr lang="fr-FR" sz="2800" dirty="0">
                    <a:solidFill>
                      <a:srgbClr val="002060"/>
                    </a:solidFill>
                  </a:rPr>
                  <a:t> </a:t>
                </a:r>
                <a:r>
                  <a:rPr lang="fr-FR" sz="2800" dirty="0" err="1">
                    <a:solidFill>
                      <a:srgbClr val="002060"/>
                    </a:solidFill>
                  </a:rPr>
                  <a:t>applied</a:t>
                </a:r>
                <a:endParaRPr lang="fr-FR" sz="2800" dirty="0">
                  <a:solidFill>
                    <a:srgbClr val="002060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fr-FR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fr-CH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fr-FR" sz="2200" dirty="0">
                    <a:solidFill>
                      <a:srgbClr val="002060"/>
                    </a:solidFill>
                  </a:rPr>
                  <a:t>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eqArr>
                          <m:eqArrPr>
                            <m:ctrlPr>
                              <a:rPr lang="fr-CH" sz="22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CH" sz="22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e/>
                        </m:eqArr>
                      </m:sub>
                    </m:sSub>
                    <m:r>
                      <m:rPr>
                        <m:sty m:val="p"/>
                      </m:rPr>
                      <a:rPr lang="fr-CH" sz="220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i</m:t>
                    </m:r>
                  </m:oMath>
                </a14:m>
                <a:r>
                  <a:rPr lang="fr-FR" sz="2200" dirty="0" err="1">
                    <a:solidFill>
                      <a:srgbClr val="002060"/>
                    </a:solidFill>
                  </a:rPr>
                  <a:t>ntensities</a:t>
                </a:r>
                <a:r>
                  <a:rPr lang="fr-FR" sz="2200" dirty="0">
                    <a:solidFill>
                      <a:srgbClr val="002060"/>
                    </a:solidFill>
                  </a:rPr>
                  <a:t> are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used</a:t>
                </a:r>
                <a:r>
                  <a:rPr lang="fr-FR" sz="2200" dirty="0">
                    <a:solidFill>
                      <a:srgbClr val="002060"/>
                    </a:solidFill>
                  </a:rPr>
                  <a:t> to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find</a:t>
                </a:r>
                <a:r>
                  <a:rPr lang="fr-FR" sz="2200" dirty="0">
                    <a:solidFill>
                      <a:srgbClr val="002060"/>
                    </a:solidFill>
                  </a:rPr>
                  <a:t> the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edges</a:t>
                </a:r>
                <a:endParaRPr lang="fr-FR" sz="2200" dirty="0">
                  <a:solidFill>
                    <a:srgbClr val="002060"/>
                  </a:solidFill>
                </a:endParaRPr>
              </a:p>
              <a:p>
                <a:pPr lvl="1"/>
                <a:r>
                  <a:rPr lang="fr-FR" sz="2200" dirty="0">
                    <a:solidFill>
                      <a:srgbClr val="002060"/>
                    </a:solidFill>
                  </a:rPr>
                  <a:t>In a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window</a:t>
                </a:r>
                <a:r>
                  <a:rPr lang="fr-FR" sz="2200" dirty="0">
                    <a:solidFill>
                      <a:srgbClr val="002060"/>
                    </a:solidFill>
                  </a:rPr>
                  <a:t> of 5 * 3 pixel, the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edge</a:t>
                </a:r>
                <a:r>
                  <a:rPr lang="fr-FR" sz="2200" dirty="0">
                    <a:solidFill>
                      <a:srgbClr val="002060"/>
                    </a:solidFill>
                  </a:rPr>
                  <a:t>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is</a:t>
                </a:r>
                <a:r>
                  <a:rPr lang="fr-FR" sz="2200" dirty="0">
                    <a:solidFill>
                      <a:srgbClr val="002060"/>
                    </a:solidFill>
                  </a:rPr>
                  <a:t>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approximated</a:t>
                </a:r>
                <a:r>
                  <a:rPr lang="fr-FR" sz="2200" dirty="0">
                    <a:solidFill>
                      <a:srgbClr val="002060"/>
                    </a:solidFill>
                  </a:rPr>
                  <a:t> by a 2</a:t>
                </a:r>
                <a:r>
                  <a:rPr lang="fr-FR" sz="2200" baseline="30000" dirty="0">
                    <a:solidFill>
                      <a:srgbClr val="002060"/>
                    </a:solidFill>
                  </a:rPr>
                  <a:t>nd</a:t>
                </a:r>
                <a:r>
                  <a:rPr lang="fr-FR" sz="2200" dirty="0">
                    <a:solidFill>
                      <a:srgbClr val="002060"/>
                    </a:solidFill>
                  </a:rPr>
                  <a:t>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order</a:t>
                </a:r>
                <a:r>
                  <a:rPr lang="fr-FR" sz="2200" dirty="0">
                    <a:solidFill>
                      <a:srgbClr val="002060"/>
                    </a:solidFill>
                  </a:rPr>
                  <a:t> </a:t>
                </a:r>
                <a:r>
                  <a:rPr lang="fr-FR" sz="2200" dirty="0" err="1">
                    <a:solidFill>
                      <a:srgbClr val="002060"/>
                    </a:solidFill>
                  </a:rPr>
                  <a:t>curve</a:t>
                </a:r>
                <a:r>
                  <a:rPr lang="fr-FR" sz="2200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fr-FR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fr-FR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𝑏𝑥</m:t>
                    </m:r>
                    <m:r>
                      <a:rPr lang="fr-FR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fr-FR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fr-CH" sz="2200" dirty="0">
                  <a:solidFill>
                    <a:srgbClr val="002060"/>
                  </a:solidFill>
                </a:endParaRPr>
              </a:p>
              <a:p>
                <a:pPr lvl="1"/>
                <a:r>
                  <a:rPr lang="en-GB" sz="2200" dirty="0"/>
                  <a:t>each grey value depends on the area on both sides of the edge that traverses a pixel</a:t>
                </a:r>
              </a:p>
              <a:p>
                <a:pPr lvl="1"/>
                <a:r>
                  <a:rPr lang="fr-CH" sz="2200" dirty="0" smtClean="0">
                    <a:solidFill>
                      <a:srgbClr val="002060"/>
                    </a:solidFill>
                  </a:rPr>
                  <a:t>a</a:t>
                </a:r>
                <a:r>
                  <a:rPr lang="fr-CH" sz="2200" dirty="0">
                    <a:solidFill>
                      <a:srgbClr val="002060"/>
                    </a:solidFill>
                  </a:rPr>
                  <a:t>, b and c </a:t>
                </a:r>
                <a:r>
                  <a:rPr lang="fr-CH" sz="2200" dirty="0" err="1">
                    <a:solidFill>
                      <a:srgbClr val="002060"/>
                    </a:solidFill>
                  </a:rPr>
                  <a:t>can</a:t>
                </a:r>
                <a:r>
                  <a:rPr lang="fr-CH" sz="2200" dirty="0">
                    <a:solidFill>
                      <a:srgbClr val="002060"/>
                    </a:solidFill>
                  </a:rPr>
                  <a:t> </a:t>
                </a:r>
                <a:r>
                  <a:rPr lang="fr-CH" sz="2200" dirty="0" err="1">
                    <a:solidFill>
                      <a:srgbClr val="002060"/>
                    </a:solidFill>
                  </a:rPr>
                  <a:t>be</a:t>
                </a:r>
                <a:r>
                  <a:rPr lang="fr-CH" sz="2200" dirty="0">
                    <a:solidFill>
                      <a:srgbClr val="002060"/>
                    </a:solidFill>
                  </a:rPr>
                  <a:t> </a:t>
                </a:r>
                <a:r>
                  <a:rPr lang="fr-CH" sz="2200" dirty="0" err="1">
                    <a:solidFill>
                      <a:srgbClr val="002060"/>
                    </a:solidFill>
                  </a:rPr>
                  <a:t>calculated</a:t>
                </a:r>
                <a:r>
                  <a:rPr lang="fr-CH" sz="2200" dirty="0">
                    <a:solidFill>
                      <a:srgbClr val="002060"/>
                    </a:solidFill>
                  </a:rPr>
                  <a:t> as </a:t>
                </a:r>
                <a:r>
                  <a:rPr lang="fr-CH" sz="2200" dirty="0" err="1">
                    <a:solidFill>
                      <a:srgbClr val="002060"/>
                    </a:solidFill>
                  </a:rPr>
                  <a:t>well</a:t>
                </a:r>
                <a:r>
                  <a:rPr lang="fr-CH" sz="2200" dirty="0">
                    <a:solidFill>
                      <a:srgbClr val="002060"/>
                    </a:solidFill>
                  </a:rPr>
                  <a:t> as </a:t>
                </a:r>
                <a:r>
                  <a:rPr lang="fr-CH" sz="2200" dirty="0" err="1">
                    <a:solidFill>
                      <a:srgbClr val="002060"/>
                    </a:solidFill>
                  </a:rPr>
                  <a:t>intensities</a:t>
                </a:r>
                <a:r>
                  <a:rPr lang="fr-CH" sz="2200" dirty="0">
                    <a:solidFill>
                      <a:srgbClr val="002060"/>
                    </a:solidFill>
                  </a:rPr>
                  <a:t>, normal </a:t>
                </a:r>
                <a:r>
                  <a:rPr lang="fr-CH" sz="2200" dirty="0" err="1">
                    <a:solidFill>
                      <a:srgbClr val="002060"/>
                    </a:solidFill>
                  </a:rPr>
                  <a:t>vectors</a:t>
                </a:r>
                <a:r>
                  <a:rPr lang="fr-CH" sz="2200" dirty="0">
                    <a:solidFill>
                      <a:srgbClr val="002060"/>
                    </a:solidFill>
                  </a:rPr>
                  <a:t> and </a:t>
                </a:r>
                <a:r>
                  <a:rPr lang="fr-CH" sz="2200" dirty="0" err="1">
                    <a:solidFill>
                      <a:srgbClr val="002060"/>
                    </a:solidFill>
                  </a:rPr>
                  <a:t>curvature</a:t>
                </a:r>
                <a:endParaRPr lang="fr-CH" sz="2200" dirty="0">
                  <a:solidFill>
                    <a:srgbClr val="002060"/>
                  </a:solidFill>
                </a:endParaRPr>
              </a:p>
              <a:p>
                <a:pPr lvl="1"/>
                <a:endParaRPr lang="fr-FR" sz="2400" dirty="0">
                  <a:solidFill>
                    <a:srgbClr val="002060"/>
                  </a:solidFill>
                </a:endParaRPr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89444" y="1034906"/>
                <a:ext cx="6518719" cy="5091426"/>
              </a:xfrm>
              <a:blipFill>
                <a:blip r:embed="rId2"/>
                <a:stretch>
                  <a:fillRect l="-1684" t="-1198" r="-5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W</a:t>
            </a:r>
            <a:r>
              <a:rPr lang="fr-CH" dirty="0" err="1" smtClean="0"/>
              <a:t>ire</a:t>
            </a:r>
            <a:r>
              <a:rPr lang="fr-CH" dirty="0" smtClean="0"/>
              <a:t> position </a:t>
            </a:r>
            <a:r>
              <a:rPr lang="fr-CH" dirty="0" err="1" smtClean="0"/>
              <a:t>measurement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pic>
        <p:nvPicPr>
          <p:cNvPr id="9" name="Imag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566" y="2262075"/>
            <a:ext cx="1752715" cy="1833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96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10532" y="949222"/>
            <a:ext cx="8551147" cy="5211543"/>
          </a:xfrm>
        </p:spPr>
        <p:txBody>
          <a:bodyPr>
            <a:normAutofit/>
          </a:bodyPr>
          <a:lstStyle/>
          <a:p>
            <a:r>
              <a:rPr lang="fr-CH" sz="2800" dirty="0"/>
              <a:t>Elimination of </a:t>
            </a:r>
            <a:r>
              <a:rPr lang="fr-CH" sz="2800" dirty="0" err="1"/>
              <a:t>wrong</a:t>
            </a:r>
            <a:r>
              <a:rPr lang="fr-CH" sz="2800" dirty="0"/>
              <a:t> points</a:t>
            </a:r>
          </a:p>
          <a:p>
            <a:pPr lvl="1"/>
            <a:r>
              <a:rPr lang="fr-CH" sz="2200" dirty="0"/>
              <a:t>Distance to </a:t>
            </a:r>
            <a:r>
              <a:rPr lang="fr-CH" sz="2200" dirty="0" err="1"/>
              <a:t>approximate</a:t>
            </a:r>
            <a:r>
              <a:rPr lang="fr-CH" sz="2200" dirty="0"/>
              <a:t> </a:t>
            </a:r>
            <a:r>
              <a:rPr lang="fr-CH" sz="2200" dirty="0" err="1"/>
              <a:t>determination</a:t>
            </a:r>
            <a:r>
              <a:rPr lang="fr-CH" sz="2200" dirty="0"/>
              <a:t>  &lt; 35 </a:t>
            </a:r>
            <a:r>
              <a:rPr lang="fr-CH" sz="2200" dirty="0" smtClean="0">
                <a:latin typeface="Symbol" panose="05050102010706020507" pitchFamily="18" charset="2"/>
              </a:rPr>
              <a:t>mm</a:t>
            </a:r>
            <a:endParaRPr lang="fr-CH" sz="2200" dirty="0">
              <a:latin typeface="Symbol" panose="05050102010706020507" pitchFamily="18" charset="2"/>
            </a:endParaRPr>
          </a:p>
          <a:p>
            <a:pPr lvl="1"/>
            <a:r>
              <a:rPr lang="fr-CH" sz="2200" dirty="0" err="1"/>
              <a:t>Curvature</a:t>
            </a:r>
            <a:r>
              <a:rPr lang="fr-CH" sz="2200" dirty="0"/>
              <a:t> </a:t>
            </a:r>
            <a:r>
              <a:rPr lang="fr-CH" sz="2200" dirty="0" err="1"/>
              <a:t>smaller</a:t>
            </a:r>
            <a:r>
              <a:rPr lang="fr-CH" sz="2200" dirty="0"/>
              <a:t> </a:t>
            </a:r>
            <a:r>
              <a:rPr lang="fr-CH" sz="2200" dirty="0" err="1"/>
              <a:t>than</a:t>
            </a:r>
            <a:r>
              <a:rPr lang="fr-CH" sz="2200" dirty="0"/>
              <a:t> 0.2</a:t>
            </a:r>
          </a:p>
          <a:p>
            <a:pPr lvl="1"/>
            <a:r>
              <a:rPr lang="fr-CH" sz="2200" dirty="0"/>
              <a:t>Normal </a:t>
            </a:r>
            <a:r>
              <a:rPr lang="fr-CH" sz="2200" dirty="0" err="1"/>
              <a:t>vectors</a:t>
            </a:r>
            <a:r>
              <a:rPr lang="fr-CH" sz="2200" dirty="0"/>
              <a:t> </a:t>
            </a:r>
            <a:r>
              <a:rPr lang="en-GB" sz="2200" dirty="0"/>
              <a:t>and approximate wire position are perpendicular within 10 deg</a:t>
            </a:r>
            <a:r>
              <a:rPr lang="en-GB" sz="2200" dirty="0" smtClean="0"/>
              <a:t>.</a:t>
            </a:r>
            <a:endParaRPr lang="en-GB" sz="2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Wire</a:t>
            </a:r>
            <a:r>
              <a:rPr lang="fr-CH" dirty="0"/>
              <a:t> position </a:t>
            </a:r>
            <a:r>
              <a:rPr lang="fr-CH" dirty="0" err="1" smtClean="0"/>
              <a:t>measurement</a:t>
            </a:r>
            <a:r>
              <a:rPr lang="fr-CH" dirty="0" smtClean="0"/>
              <a:t> (</a:t>
            </a:r>
            <a:r>
              <a:rPr lang="fr-CH" dirty="0"/>
              <a:t>2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8727" y="3394365"/>
            <a:ext cx="6889786" cy="232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97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10532" y="949222"/>
            <a:ext cx="8551147" cy="5211543"/>
          </a:xfrm>
        </p:spPr>
        <p:txBody>
          <a:bodyPr>
            <a:normAutofit/>
          </a:bodyPr>
          <a:lstStyle/>
          <a:p>
            <a:r>
              <a:rPr lang="fr-CH" sz="2800" dirty="0" smtClean="0"/>
              <a:t>Correction </a:t>
            </a:r>
            <a:r>
              <a:rPr lang="fr-CH" sz="2800" dirty="0"/>
              <a:t>due to </a:t>
            </a:r>
            <a:r>
              <a:rPr lang="fr-CH" sz="2800" dirty="0" err="1"/>
              <a:t>distortion</a:t>
            </a:r>
            <a:r>
              <a:rPr lang="fr-CH" sz="2800" dirty="0"/>
              <a:t> </a:t>
            </a:r>
            <a:r>
              <a:rPr lang="fr-CH" sz="2800" dirty="0" err="1"/>
              <a:t>using</a:t>
            </a:r>
            <a:r>
              <a:rPr lang="fr-CH" sz="2800" dirty="0"/>
              <a:t> calibration </a:t>
            </a:r>
            <a:r>
              <a:rPr lang="fr-CH" sz="2800" dirty="0" err="1"/>
              <a:t>parameters</a:t>
            </a:r>
            <a:endParaRPr lang="fr-CH" sz="2800" dirty="0"/>
          </a:p>
          <a:p>
            <a:r>
              <a:rPr lang="fr-CH" sz="2800" dirty="0" err="1">
                <a:solidFill>
                  <a:schemeClr val="tx1">
                    <a:lumMod val="75000"/>
                  </a:schemeClr>
                </a:solidFill>
              </a:rPr>
              <a:t>Separation</a:t>
            </a:r>
            <a:r>
              <a:rPr lang="fr-CH" sz="2800" dirty="0">
                <a:solidFill>
                  <a:schemeClr val="tx1">
                    <a:lumMod val="75000"/>
                  </a:schemeClr>
                </a:solidFill>
              </a:rPr>
              <a:t> of the </a:t>
            </a:r>
            <a:r>
              <a:rPr lang="fr-CH" sz="2800" dirty="0" err="1">
                <a:solidFill>
                  <a:schemeClr val="tx1">
                    <a:lumMod val="75000"/>
                  </a:schemeClr>
                </a:solidFill>
              </a:rPr>
              <a:t>two</a:t>
            </a:r>
            <a:r>
              <a:rPr lang="fr-CH" sz="28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fr-CH" sz="2800" dirty="0" err="1">
                <a:solidFill>
                  <a:schemeClr val="tx1">
                    <a:lumMod val="75000"/>
                  </a:schemeClr>
                </a:solidFill>
              </a:rPr>
              <a:t>edge</a:t>
            </a:r>
            <a:r>
              <a:rPr lang="fr-CH" sz="28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fr-CH" sz="2800" dirty="0" err="1">
                <a:solidFill>
                  <a:schemeClr val="tx1">
                    <a:lumMod val="75000"/>
                  </a:schemeClr>
                </a:solidFill>
              </a:rPr>
              <a:t>lines</a:t>
            </a:r>
            <a:r>
              <a:rPr lang="fr-CH" sz="28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fr-CH" sz="2800" dirty="0" err="1">
                <a:solidFill>
                  <a:schemeClr val="tx1">
                    <a:lumMod val="75000"/>
                  </a:schemeClr>
                </a:solidFill>
              </a:rPr>
              <a:t>using</a:t>
            </a:r>
            <a:r>
              <a:rPr lang="fr-CH" sz="2800" dirty="0">
                <a:solidFill>
                  <a:schemeClr val="tx1">
                    <a:lumMod val="75000"/>
                  </a:schemeClr>
                </a:solidFill>
              </a:rPr>
              <a:t> the normal </a:t>
            </a:r>
            <a:r>
              <a:rPr lang="fr-CH" sz="2800" dirty="0" err="1">
                <a:solidFill>
                  <a:schemeClr val="tx1">
                    <a:lumMod val="75000"/>
                  </a:schemeClr>
                </a:solidFill>
              </a:rPr>
              <a:t>vectors</a:t>
            </a:r>
            <a:r>
              <a:rPr lang="fr-CH" sz="28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fr-CH" sz="2800" dirty="0" err="1">
                <a:solidFill>
                  <a:schemeClr val="tx1">
                    <a:lumMod val="75000"/>
                  </a:schemeClr>
                </a:solidFill>
              </a:rPr>
              <a:t>which</a:t>
            </a:r>
            <a:r>
              <a:rPr lang="fr-CH" sz="2800" dirty="0">
                <a:solidFill>
                  <a:schemeClr val="tx1">
                    <a:lumMod val="75000"/>
                  </a:schemeClr>
                </a:solidFill>
              </a:rPr>
              <a:t> have an opposite direction</a:t>
            </a:r>
          </a:p>
          <a:p>
            <a:r>
              <a:rPr lang="en-GB" sz="2800" dirty="0"/>
              <a:t>Robust linear regression is calculated for each edge of the wire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Wire</a:t>
            </a:r>
            <a:r>
              <a:rPr lang="fr-CH" dirty="0"/>
              <a:t> position </a:t>
            </a:r>
            <a:r>
              <a:rPr lang="fr-CH" dirty="0" err="1" smtClean="0"/>
              <a:t>measurement</a:t>
            </a:r>
            <a:r>
              <a:rPr lang="fr-CH" dirty="0" smtClean="0"/>
              <a:t> (</a:t>
            </a:r>
            <a:r>
              <a:rPr lang="fr-CH" dirty="0"/>
              <a:t>3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987" y="3823855"/>
            <a:ext cx="6103454" cy="218854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6987" y="3823855"/>
            <a:ext cx="6103454" cy="218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05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1" y="1187313"/>
            <a:ext cx="8551147" cy="5211543"/>
          </a:xfrm>
        </p:spPr>
        <p:txBody>
          <a:bodyPr>
            <a:normAutofit/>
          </a:bodyPr>
          <a:lstStyle/>
          <a:p>
            <a:r>
              <a:rPr lang="fr-CH" sz="2800" dirty="0"/>
              <a:t>Validation of the </a:t>
            </a:r>
            <a:r>
              <a:rPr lang="fr-CH" sz="2800" dirty="0" err="1"/>
              <a:t>two</a:t>
            </a:r>
            <a:r>
              <a:rPr lang="fr-CH" sz="2800" dirty="0"/>
              <a:t> </a:t>
            </a:r>
            <a:r>
              <a:rPr lang="fr-CH" sz="2800" dirty="0" err="1"/>
              <a:t>lines</a:t>
            </a:r>
            <a:endParaRPr lang="fr-CH" sz="2800" dirty="0"/>
          </a:p>
          <a:p>
            <a:pPr lvl="1"/>
            <a:r>
              <a:rPr lang="en-GB" sz="2200" dirty="0"/>
              <a:t>The parallelism of the two lines </a:t>
            </a:r>
          </a:p>
          <a:p>
            <a:pPr lvl="1"/>
            <a:r>
              <a:rPr lang="en-GB" sz="2200" dirty="0"/>
              <a:t>The distance between the lines has to correspond to an a priori information about line thickness in pixel</a:t>
            </a:r>
          </a:p>
          <a:p>
            <a:pPr lvl="1"/>
            <a:r>
              <a:rPr lang="en-GB" sz="2200" dirty="0"/>
              <a:t>The quality of the two individual lines defined by thresholds for sigma values of line parameters</a:t>
            </a:r>
          </a:p>
          <a:p>
            <a:pPr lvl="1"/>
            <a:r>
              <a:rPr lang="en-GB" sz="2200" dirty="0"/>
              <a:t>The wire has to be dark on light background</a:t>
            </a:r>
          </a:p>
          <a:p>
            <a:r>
              <a:rPr lang="fr-CH" sz="2800" dirty="0"/>
              <a:t>If one of the </a:t>
            </a:r>
            <a:r>
              <a:rPr lang="fr-CH" sz="2800" dirty="0" err="1"/>
              <a:t>criteria</a:t>
            </a:r>
            <a:r>
              <a:rPr lang="fr-CH" sz="2800" dirty="0"/>
              <a:t> </a:t>
            </a:r>
            <a:r>
              <a:rPr lang="fr-CH" sz="2800" dirty="0" err="1"/>
              <a:t>is</a:t>
            </a:r>
            <a:r>
              <a:rPr lang="fr-CH" sz="2800" dirty="0"/>
              <a:t> not </a:t>
            </a:r>
            <a:r>
              <a:rPr lang="fr-CH" sz="2800" dirty="0" err="1"/>
              <a:t>fulfilled</a:t>
            </a:r>
            <a:r>
              <a:rPr lang="fr-CH" sz="2800" dirty="0"/>
              <a:t> the candidate </a:t>
            </a:r>
            <a:r>
              <a:rPr lang="fr-CH" sz="2800" dirty="0" err="1"/>
              <a:t>is</a:t>
            </a:r>
            <a:r>
              <a:rPr lang="fr-CH" sz="2800" dirty="0"/>
              <a:t> </a:t>
            </a:r>
            <a:r>
              <a:rPr lang="fr-CH" sz="2800" dirty="0" err="1"/>
              <a:t>rejected</a:t>
            </a:r>
            <a:r>
              <a:rPr lang="fr-CH" sz="2800" dirty="0"/>
              <a:t> and the </a:t>
            </a:r>
            <a:r>
              <a:rPr lang="fr-CH" sz="2800" dirty="0" err="1"/>
              <a:t>others</a:t>
            </a:r>
            <a:r>
              <a:rPr lang="fr-CH" sz="2800" dirty="0"/>
              <a:t> are </a:t>
            </a:r>
            <a:r>
              <a:rPr lang="fr-CH" sz="2800" dirty="0" err="1" smtClean="0"/>
              <a:t>analyzed</a:t>
            </a:r>
            <a:endParaRPr lang="fr-CH" sz="2800" dirty="0" smtClean="0"/>
          </a:p>
          <a:p>
            <a:pPr lvl="1"/>
            <a:r>
              <a:rPr lang="fr-CH" sz="2800" dirty="0" smtClean="0"/>
              <a:t>A maximum of 5 segments are </a:t>
            </a:r>
            <a:r>
              <a:rPr lang="fr-CH" sz="2800" dirty="0" err="1" smtClean="0"/>
              <a:t>analyzed</a:t>
            </a:r>
            <a:endParaRPr lang="fr-CH" sz="2800" dirty="0"/>
          </a:p>
          <a:p>
            <a:pPr lvl="1"/>
            <a:endParaRPr lang="en-GB" sz="23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Wire</a:t>
            </a:r>
            <a:r>
              <a:rPr lang="fr-CH" dirty="0"/>
              <a:t> position </a:t>
            </a:r>
            <a:r>
              <a:rPr lang="fr-CH" dirty="0" err="1" smtClean="0"/>
              <a:t>measurement</a:t>
            </a:r>
            <a:r>
              <a:rPr lang="fr-CH" dirty="0" smtClean="0"/>
              <a:t> (</a:t>
            </a:r>
            <a:r>
              <a:rPr lang="fr-CH" dirty="0"/>
              <a:t>4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94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W</a:t>
            </a:r>
            <a:r>
              <a:rPr lang="fr-CH" dirty="0" err="1" smtClean="0"/>
              <a:t>ire</a:t>
            </a:r>
            <a:r>
              <a:rPr lang="fr-CH" dirty="0" smtClean="0"/>
              <a:t> </a:t>
            </a:r>
            <a:r>
              <a:rPr lang="fr-CH" dirty="0" err="1" smtClean="0"/>
              <a:t>detection</a:t>
            </a:r>
            <a:r>
              <a:rPr lang="fr-CH" dirty="0" smtClean="0"/>
              <a:t> and </a:t>
            </a:r>
            <a:r>
              <a:rPr lang="fr-CH" dirty="0" err="1" smtClean="0"/>
              <a:t>measurement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76"/>
          <a:stretch/>
        </p:blipFill>
        <p:spPr>
          <a:xfrm>
            <a:off x="5309009" y="1529434"/>
            <a:ext cx="3639856" cy="2639387"/>
          </a:xfrm>
          <a:prstGeom prst="rect">
            <a:avLst/>
          </a:prstGeom>
        </p:spPr>
      </p:pic>
      <p:sp>
        <p:nvSpPr>
          <p:cNvPr id="12" name="Content Placeholder 4"/>
          <p:cNvSpPr txBox="1">
            <a:spLocks/>
          </p:cNvSpPr>
          <p:nvPr/>
        </p:nvSpPr>
        <p:spPr>
          <a:xfrm>
            <a:off x="349625" y="1144807"/>
            <a:ext cx="6332232" cy="53391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Corbel" panose="020B0503020204020204" pitchFamily="34" charset="0"/>
                <a:ea typeface="+mn-ea"/>
                <a:cs typeface="Corbel" panose="020B0503020204020204" pitchFamily="34" charset="0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Corbel" panose="020B0503020204020204" pitchFamily="34" charset="0"/>
                <a:ea typeface="+mn-ea"/>
                <a:cs typeface="Corbel" panose="020B0503020204020204" pitchFamily="34" charset="0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Corbel" panose="020B0503020204020204" pitchFamily="34" charset="0"/>
                <a:ea typeface="+mn-ea"/>
                <a:cs typeface="Corbel" panose="020B0503020204020204" pitchFamily="34" charset="0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Corbel" panose="020B0503020204020204" pitchFamily="34" charset="0"/>
                <a:ea typeface="+mn-ea"/>
                <a:cs typeface="Corbel" panose="020B0503020204020204" pitchFamily="34" charset="0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Corbel" panose="020B0503020204020204" pitchFamily="34" charset="0"/>
                <a:ea typeface="+mn-ea"/>
                <a:cs typeface="Corbel" panose="020B050302020402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800" dirty="0" err="1"/>
              <a:t>Relialibility</a:t>
            </a:r>
            <a:r>
              <a:rPr lang="fr-CH" sz="2800" dirty="0"/>
              <a:t> </a:t>
            </a:r>
            <a:r>
              <a:rPr lang="fr-CH" sz="2800" dirty="0" smtClean="0"/>
              <a:t>of </a:t>
            </a:r>
            <a:r>
              <a:rPr lang="fr-CH" sz="2800" dirty="0" err="1" smtClean="0"/>
              <a:t>detection</a:t>
            </a:r>
            <a:endParaRPr lang="fr-CH" sz="2800" dirty="0"/>
          </a:p>
          <a:p>
            <a:pPr lvl="1"/>
            <a:r>
              <a:rPr lang="fr-CH" sz="2200" dirty="0"/>
              <a:t>More </a:t>
            </a:r>
            <a:r>
              <a:rPr lang="fr-CH" sz="2200" dirty="0" err="1"/>
              <a:t>than</a:t>
            </a:r>
            <a:r>
              <a:rPr lang="fr-CH" sz="2200" dirty="0"/>
              <a:t> 150 photos </a:t>
            </a:r>
            <a:r>
              <a:rPr lang="fr-CH" sz="2200" dirty="0" err="1"/>
              <a:t>taken</a:t>
            </a:r>
            <a:r>
              <a:rPr lang="fr-CH" sz="2200" dirty="0"/>
              <a:t> in LHC</a:t>
            </a:r>
          </a:p>
          <a:p>
            <a:pPr lvl="1"/>
            <a:r>
              <a:rPr lang="fr-FR" sz="2200" dirty="0" err="1">
                <a:solidFill>
                  <a:srgbClr val="002060"/>
                </a:solidFill>
                <a:sym typeface="Wingdings" panose="05000000000000000000" pitchFamily="2" charset="2"/>
              </a:rPr>
              <a:t>pre-treatment</a:t>
            </a:r>
            <a:r>
              <a:rPr lang="fr-FR" sz="22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2200" dirty="0" err="1">
                <a:solidFill>
                  <a:srgbClr val="002060"/>
                </a:solidFill>
                <a:sym typeface="Wingdings" panose="05000000000000000000" pitchFamily="2" charset="2"/>
              </a:rPr>
              <a:t>is</a:t>
            </a:r>
            <a:r>
              <a:rPr lang="fr-FR" sz="22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2200" dirty="0" err="1">
                <a:solidFill>
                  <a:srgbClr val="002060"/>
                </a:solidFill>
                <a:sym typeface="Wingdings" panose="05000000000000000000" pitchFamily="2" charset="2"/>
              </a:rPr>
              <a:t>very</a:t>
            </a:r>
            <a:r>
              <a:rPr lang="fr-FR" sz="2200" dirty="0">
                <a:solidFill>
                  <a:srgbClr val="002060"/>
                </a:solidFill>
                <a:sym typeface="Wingdings" panose="05000000000000000000" pitchFamily="2" charset="2"/>
              </a:rPr>
              <a:t> important</a:t>
            </a:r>
          </a:p>
          <a:p>
            <a:pPr lvl="1"/>
            <a:r>
              <a:rPr lang="fr-FR" sz="2200" dirty="0">
                <a:solidFill>
                  <a:srgbClr val="002060"/>
                </a:solidFill>
                <a:sym typeface="Wingdings" panose="05000000000000000000" pitchFamily="2" charset="2"/>
              </a:rPr>
              <a:t>97% </a:t>
            </a:r>
            <a:r>
              <a:rPr lang="fr-FR" sz="2200" dirty="0" err="1">
                <a:solidFill>
                  <a:srgbClr val="002060"/>
                </a:solidFill>
                <a:sym typeface="Wingdings" panose="05000000000000000000" pitchFamily="2" charset="2"/>
              </a:rPr>
              <a:t>detected</a:t>
            </a:r>
            <a:r>
              <a:rPr lang="fr-FR" sz="2200" dirty="0">
                <a:solidFill>
                  <a:srgbClr val="002060"/>
                </a:solidFill>
                <a:sym typeface="Wingdings" panose="05000000000000000000" pitchFamily="2" charset="2"/>
              </a:rPr>
              <a:t> as 1st </a:t>
            </a:r>
            <a:r>
              <a:rPr lang="fr-FR" sz="2200" dirty="0" err="1">
                <a:solidFill>
                  <a:srgbClr val="002060"/>
                </a:solidFill>
                <a:sym typeface="Wingdings" panose="05000000000000000000" pitchFamily="2" charset="2"/>
              </a:rPr>
              <a:t>choice</a:t>
            </a:r>
            <a:endParaRPr lang="fr-FR" sz="2200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lvl="1"/>
            <a:r>
              <a:rPr lang="fr-FR" sz="2200" dirty="0">
                <a:solidFill>
                  <a:srgbClr val="002060"/>
                </a:solidFill>
                <a:sym typeface="Wingdings" panose="05000000000000000000" pitchFamily="2" charset="2"/>
              </a:rPr>
              <a:t>3% </a:t>
            </a:r>
            <a:r>
              <a:rPr lang="fr-FR" sz="2200" dirty="0" err="1">
                <a:solidFill>
                  <a:srgbClr val="002060"/>
                </a:solidFill>
                <a:sym typeface="Wingdings" panose="05000000000000000000" pitchFamily="2" charset="2"/>
              </a:rPr>
              <a:t>detected</a:t>
            </a:r>
            <a:r>
              <a:rPr lang="fr-FR" sz="22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22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further</a:t>
            </a:r>
            <a:endParaRPr lang="fr-FR" sz="22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2400" dirty="0"/>
          </a:p>
          <a:p>
            <a:r>
              <a:rPr lang="en-GB" dirty="0" smtClean="0"/>
              <a:t>mean </a:t>
            </a:r>
            <a:r>
              <a:rPr lang="en-GB" dirty="0"/>
              <a:t>line calculation  accuracy</a:t>
            </a:r>
          </a:p>
          <a:p>
            <a:pPr lvl="1"/>
            <a:r>
              <a:rPr lang="en-GB" sz="2200" dirty="0"/>
              <a:t>0.01 pixel for the position (b coefficient)</a:t>
            </a:r>
          </a:p>
          <a:p>
            <a:pPr lvl="1"/>
            <a:r>
              <a:rPr lang="en-GB" sz="2200" dirty="0"/>
              <a:t>the direction cosine 2*10</a:t>
            </a:r>
            <a:r>
              <a:rPr lang="en-GB" sz="2200" baseline="30000" dirty="0"/>
              <a:t>-06</a:t>
            </a:r>
            <a:r>
              <a:rPr lang="en-GB" sz="2200" dirty="0"/>
              <a:t> (a coefficient)</a:t>
            </a:r>
          </a:p>
          <a:p>
            <a:pPr lvl="1"/>
            <a:r>
              <a:rPr lang="en-GB" sz="2200" dirty="0"/>
              <a:t>Typically several thousands of points with standard deviation of 0.16 </a:t>
            </a:r>
            <a:r>
              <a:rPr lang="en-GB" sz="2200" dirty="0" smtClean="0"/>
              <a:t>pixel</a:t>
            </a:r>
            <a:endParaRPr lang="en-GB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7457176" y="4030321"/>
            <a:ext cx="1491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chemeClr val="accent3">
                    <a:lumMod val="75000"/>
                  </a:schemeClr>
                </a:solidFill>
              </a:rPr>
              <a:t>Lucie </a:t>
            </a:r>
            <a:r>
              <a:rPr lang="fr-CH" sz="1200" dirty="0" err="1">
                <a:solidFill>
                  <a:schemeClr val="accent3">
                    <a:lumMod val="75000"/>
                  </a:schemeClr>
                </a:solidFill>
              </a:rPr>
              <a:t>Scandella</a:t>
            </a:r>
            <a:endParaRPr lang="en-GB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24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-59609" y="2721693"/>
            <a:ext cx="5404535" cy="2830963"/>
          </a:xfrm>
        </p:spPr>
        <p:txBody>
          <a:bodyPr>
            <a:normAutofit/>
          </a:bodyPr>
          <a:lstStyle/>
          <a:p>
            <a:pPr marL="507987" indent="-285744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Pretreatment of the image</a:t>
            </a:r>
          </a:p>
          <a:p>
            <a:pPr marL="1200121" lvl="2" indent="-285744" algn="just">
              <a:buFont typeface="Arial" panose="020B0604020202020204" pitchFamily="34" charset="0"/>
              <a:buChar char="→"/>
            </a:pPr>
            <a:r>
              <a:rPr lang="en-US" sz="2200" dirty="0">
                <a:solidFill>
                  <a:schemeClr val="accent6">
                    <a:lumMod val="50000"/>
                  </a:schemeClr>
                </a:solidFill>
              </a:rPr>
              <a:t>Sharpening of the image (to accentuate the difference of black and white)</a:t>
            </a:r>
          </a:p>
          <a:p>
            <a:pPr marL="914377" lvl="2" indent="0" algn="just">
              <a:buNone/>
            </a:pPr>
            <a:r>
              <a:rPr lang="en-US" sz="2000" dirty="0">
                <a:solidFill>
                  <a:srgbClr val="002060"/>
                </a:solidFill>
              </a:rPr>
              <a:t>	</a:t>
            </a:r>
          </a:p>
          <a:p>
            <a:pPr marL="507987" indent="-285744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Binarization of the image</a:t>
            </a:r>
          </a:p>
          <a:p>
            <a:pPr lvl="1"/>
            <a:endParaRPr lang="en-US" dirty="0">
              <a:solidFill>
                <a:srgbClr val="002060"/>
              </a:solidFill>
            </a:endParaRPr>
          </a:p>
          <a:p>
            <a:endParaRPr lang="en-GB" sz="2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Automatic</a:t>
            </a:r>
            <a:r>
              <a:rPr lang="fr-CH" dirty="0" smtClean="0"/>
              <a:t> </a:t>
            </a:r>
            <a:r>
              <a:rPr lang="fr-CH" dirty="0" err="1" smtClean="0"/>
              <a:t>target</a:t>
            </a:r>
            <a:r>
              <a:rPr lang="fr-CH" dirty="0" smtClean="0"/>
              <a:t> </a:t>
            </a:r>
            <a:r>
              <a:rPr lang="fr-CH" dirty="0" err="1" smtClean="0"/>
              <a:t>detection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616000" y="949333"/>
            <a:ext cx="3528000" cy="1080000"/>
          </a:xfrm>
          <a:prstGeom prst="rect">
            <a:avLst/>
          </a:prstGeom>
        </p:spPr>
      </p:pic>
      <p:pic>
        <p:nvPicPr>
          <p:cNvPr id="9" name="Picture 8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616000" y="2686511"/>
            <a:ext cx="3528000" cy="1080000"/>
          </a:xfrm>
          <a:prstGeom prst="rect">
            <a:avLst/>
          </a:prstGeom>
        </p:spPr>
      </p:pic>
      <p:pic>
        <p:nvPicPr>
          <p:cNvPr id="10" name="Picture 9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616000" y="4609963"/>
            <a:ext cx="3528000" cy="108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32475" y="2029334"/>
            <a:ext cx="170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002060"/>
                </a:solidFill>
                <a:latin typeface="Corbel" panose="020B0503020204020204" pitchFamily="34" charset="0"/>
              </a:rPr>
              <a:t>Original image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35763" y="3877239"/>
            <a:ext cx="2101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002060"/>
                </a:solidFill>
                <a:latin typeface="Corbel" panose="020B0503020204020204" pitchFamily="34" charset="0"/>
              </a:rPr>
              <a:t>After sharpening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25752" y="5780735"/>
            <a:ext cx="1919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002060"/>
                </a:solidFill>
                <a:latin typeface="Corbel" panose="020B0503020204020204" pitchFamily="34" charset="0"/>
              </a:rPr>
              <a:t>After </a:t>
            </a:r>
            <a:r>
              <a:rPr lang="en-US" dirty="0" err="1">
                <a:solidFill>
                  <a:srgbClr val="002060"/>
                </a:solidFill>
                <a:latin typeface="Corbel" panose="020B0503020204020204" pitchFamily="34" charset="0"/>
              </a:rPr>
              <a:t>binarization</a:t>
            </a:r>
            <a:endParaRPr lang="en-US" dirty="0">
              <a:solidFill>
                <a:srgbClr val="002060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54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3616" y="962326"/>
            <a:ext cx="8340439" cy="501606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2400" dirty="0">
                <a:solidFill>
                  <a:srgbClr val="002060"/>
                </a:solidFill>
              </a:rPr>
              <a:t>For the detection, usage of the MATLAB </a:t>
            </a:r>
            <a:r>
              <a:rPr lang="en-US" sz="2400" i="1" dirty="0" err="1">
                <a:solidFill>
                  <a:srgbClr val="002060"/>
                </a:solidFill>
              </a:rPr>
              <a:t>regionprops</a:t>
            </a:r>
            <a:r>
              <a:rPr lang="en-US" sz="2400" i="1" dirty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function with conditions, which returns a set of properties for connected components (weighted centroid, area, major and minor axis, orientation)</a:t>
            </a:r>
          </a:p>
          <a:p>
            <a:pPr lvl="1"/>
            <a:r>
              <a:rPr lang="en-US" sz="2000" dirty="0">
                <a:solidFill>
                  <a:srgbClr val="002060"/>
                </a:solidFill>
              </a:rPr>
              <a:t>Connection of 8 components</a:t>
            </a:r>
          </a:p>
          <a:p>
            <a:pPr lvl="1"/>
            <a:r>
              <a:rPr lang="en-US" sz="2000" dirty="0">
                <a:solidFill>
                  <a:srgbClr val="002060"/>
                </a:solidFill>
              </a:rPr>
              <a:t>Ellipse are calculated for each detected region</a:t>
            </a:r>
          </a:p>
          <a:p>
            <a:pPr lvl="1"/>
            <a:r>
              <a:rPr lang="en-US" sz="2000" dirty="0">
                <a:solidFill>
                  <a:srgbClr val="002060"/>
                </a:solidFill>
              </a:rPr>
              <a:t>If ellipse surface - area </a:t>
            </a:r>
            <a:r>
              <a:rPr lang="en-US" sz="2000" dirty="0" smtClean="0">
                <a:solidFill>
                  <a:srgbClr val="002060"/>
                </a:solidFill>
              </a:rPr>
              <a:t>surface/area surface  </a:t>
            </a:r>
            <a:r>
              <a:rPr lang="en-US" sz="2000" dirty="0">
                <a:solidFill>
                  <a:srgbClr val="002060"/>
                </a:solidFill>
              </a:rPr>
              <a:t>&lt; 1%</a:t>
            </a:r>
          </a:p>
          <a:p>
            <a:pPr lvl="2"/>
            <a:r>
              <a:rPr lang="en-US" sz="2000" dirty="0">
                <a:solidFill>
                  <a:srgbClr val="002060"/>
                </a:solidFill>
              </a:rPr>
              <a:t>It is a target</a:t>
            </a:r>
          </a:p>
          <a:p>
            <a:pPr lvl="2"/>
            <a:r>
              <a:rPr lang="en-US" sz="2000" dirty="0">
                <a:solidFill>
                  <a:srgbClr val="002060"/>
                </a:solidFill>
              </a:rPr>
              <a:t>For small </a:t>
            </a:r>
            <a:r>
              <a:rPr lang="en-US" sz="2000" dirty="0" smtClean="0">
                <a:solidFill>
                  <a:srgbClr val="002060"/>
                </a:solidFill>
              </a:rPr>
              <a:t>targets (&lt; </a:t>
            </a:r>
            <a:r>
              <a:rPr lang="en-US" sz="2000" dirty="0">
                <a:solidFill>
                  <a:srgbClr val="002060"/>
                </a:solidFill>
              </a:rPr>
              <a:t>10pixels), </a:t>
            </a:r>
            <a:r>
              <a:rPr lang="en-US" sz="2000" dirty="0" err="1">
                <a:solidFill>
                  <a:srgbClr val="002060"/>
                </a:solidFill>
              </a:rPr>
              <a:t>thereshold</a:t>
            </a:r>
            <a:r>
              <a:rPr lang="en-US" sz="2000" dirty="0">
                <a:solidFill>
                  <a:srgbClr val="002060"/>
                </a:solidFill>
              </a:rPr>
              <a:t> is put to 3%</a:t>
            </a:r>
            <a:endParaRPr lang="en-US" sz="2000" dirty="0">
              <a:solidFill>
                <a:srgbClr val="FF0000"/>
              </a:solidFill>
            </a:endParaRPr>
          </a:p>
          <a:p>
            <a:r>
              <a:rPr lang="fr-CH" sz="2400" dirty="0" err="1"/>
              <a:t>Comparison</a:t>
            </a:r>
            <a:r>
              <a:rPr lang="fr-CH" sz="2400" dirty="0"/>
              <a:t> </a:t>
            </a:r>
            <a:r>
              <a:rPr lang="fr-CH" sz="2400" dirty="0" err="1"/>
              <a:t>with</a:t>
            </a:r>
            <a:r>
              <a:rPr lang="fr-CH" sz="2400" dirty="0"/>
              <a:t> the AICON software</a:t>
            </a:r>
          </a:p>
          <a:p>
            <a:pPr lvl="1"/>
            <a:r>
              <a:rPr lang="fr-CH" sz="2400" dirty="0"/>
              <a:t>The </a:t>
            </a:r>
            <a:r>
              <a:rPr lang="fr-CH" sz="2400" dirty="0" err="1"/>
              <a:t>percentage</a:t>
            </a:r>
            <a:r>
              <a:rPr lang="fr-CH" sz="2400" dirty="0"/>
              <a:t> of </a:t>
            </a:r>
            <a:r>
              <a:rPr lang="fr-CH" sz="2400" dirty="0" err="1"/>
              <a:t>targets</a:t>
            </a:r>
            <a:r>
              <a:rPr lang="fr-CH" sz="2400" dirty="0"/>
              <a:t> </a:t>
            </a:r>
            <a:r>
              <a:rPr lang="fr-CH" sz="2400" dirty="0" err="1"/>
              <a:t>detected</a:t>
            </a:r>
            <a:r>
              <a:rPr lang="fr-CH" sz="2400" dirty="0"/>
              <a:t> </a:t>
            </a:r>
            <a:endParaRPr lang="fr-CH" sz="2400" dirty="0" smtClean="0"/>
          </a:p>
          <a:p>
            <a:pPr marL="231769" lvl="1" indent="0">
              <a:buNone/>
            </a:pPr>
            <a:r>
              <a:rPr lang="fr-CH" sz="2400" dirty="0"/>
              <a:t> </a:t>
            </a:r>
            <a:r>
              <a:rPr lang="fr-CH" sz="2400" dirty="0" smtClean="0"/>
              <a:t>   by </a:t>
            </a:r>
            <a:r>
              <a:rPr lang="fr-CH" sz="2400" dirty="0"/>
              <a:t>the new </a:t>
            </a:r>
            <a:r>
              <a:rPr lang="fr-CH" sz="2400" dirty="0" err="1"/>
              <a:t>algorithm</a:t>
            </a:r>
            <a:r>
              <a:rPr lang="fr-CH" sz="2400" dirty="0"/>
              <a:t> w.r.t. the </a:t>
            </a:r>
            <a:r>
              <a:rPr lang="fr-CH" sz="2400" dirty="0" smtClean="0"/>
              <a:t>AICON</a:t>
            </a:r>
          </a:p>
          <a:p>
            <a:pPr marL="231769" lvl="1" indent="0">
              <a:buNone/>
            </a:pPr>
            <a:r>
              <a:rPr lang="fr-CH" sz="2400" dirty="0" smtClean="0"/>
              <a:t>    </a:t>
            </a:r>
            <a:r>
              <a:rPr lang="fr-CH" sz="2400" dirty="0"/>
              <a:t>one </a:t>
            </a:r>
            <a:r>
              <a:rPr lang="fr-CH" sz="2400" dirty="0" err="1"/>
              <a:t>is</a:t>
            </a:r>
            <a:r>
              <a:rPr lang="fr-CH" sz="2400" dirty="0"/>
              <a:t> 101%</a:t>
            </a:r>
          </a:p>
          <a:p>
            <a:pPr lvl="1"/>
            <a:r>
              <a:rPr lang="fr-CH" sz="2400" dirty="0"/>
              <a:t>Over 7 </a:t>
            </a:r>
            <a:r>
              <a:rPr lang="fr-CH" sz="2400" dirty="0" err="1"/>
              <a:t>projects</a:t>
            </a:r>
            <a:r>
              <a:rPr lang="fr-CH" sz="2400" dirty="0"/>
              <a:t> and 16000 images</a:t>
            </a:r>
            <a:endParaRPr lang="en-GB" sz="2400" dirty="0"/>
          </a:p>
          <a:p>
            <a:endParaRPr lang="en-US" sz="2400" i="1" dirty="0">
              <a:solidFill>
                <a:srgbClr val="FF0000"/>
              </a:solidFill>
            </a:endParaRPr>
          </a:p>
          <a:p>
            <a:endParaRPr lang="en-GB" sz="2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Automatic</a:t>
            </a:r>
            <a:r>
              <a:rPr lang="fr-CH" dirty="0"/>
              <a:t> </a:t>
            </a:r>
            <a:r>
              <a:rPr lang="fr-CH" dirty="0" err="1"/>
              <a:t>target</a:t>
            </a:r>
            <a:r>
              <a:rPr lang="fr-CH" dirty="0"/>
              <a:t> </a:t>
            </a:r>
            <a:r>
              <a:rPr lang="fr-CH" dirty="0" err="1" smtClean="0"/>
              <a:t>detection</a:t>
            </a:r>
            <a:r>
              <a:rPr lang="fr-CH" dirty="0" smtClean="0"/>
              <a:t> (2)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191" y="4443546"/>
            <a:ext cx="3596600" cy="2195259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5562719" y="1915245"/>
            <a:ext cx="660827" cy="553252"/>
            <a:chOff x="4756417" y="2097741"/>
            <a:chExt cx="660827" cy="553252"/>
          </a:xfrm>
        </p:grpSpPr>
        <p:sp>
          <p:nvSpPr>
            <p:cNvPr id="7" name="Rectangle 6"/>
            <p:cNvSpPr/>
            <p:nvPr/>
          </p:nvSpPr>
          <p:spPr>
            <a:xfrm>
              <a:off x="4756417" y="2097741"/>
              <a:ext cx="660827" cy="553252"/>
            </a:xfrm>
            <a:prstGeom prst="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87045" y="2166619"/>
              <a:ext cx="122945" cy="12733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017673" y="2166618"/>
              <a:ext cx="122945" cy="12733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53424" y="2166619"/>
              <a:ext cx="122945" cy="12733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893449" y="2311335"/>
              <a:ext cx="122945" cy="12733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24077" y="2311334"/>
              <a:ext cx="122945" cy="12733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159828" y="2311335"/>
              <a:ext cx="122945" cy="12733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892169" y="2448367"/>
              <a:ext cx="122945" cy="12733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022797" y="2448366"/>
              <a:ext cx="122945" cy="12733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158548" y="2448367"/>
              <a:ext cx="122945" cy="12733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H="1" flipV="1">
              <a:off x="4925466" y="2184185"/>
              <a:ext cx="152400" cy="190818"/>
            </a:xfrm>
            <a:prstGeom prst="straightConnector1">
              <a:avLst/>
            </a:prstGeom>
            <a:ln w="3175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 flipV="1">
              <a:off x="5086832" y="2166618"/>
              <a:ext cx="8966" cy="159077"/>
            </a:xfrm>
            <a:prstGeom prst="straightConnector1">
              <a:avLst/>
            </a:prstGeom>
            <a:ln w="3175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5115006" y="2189309"/>
              <a:ext cx="152400" cy="190818"/>
            </a:xfrm>
            <a:prstGeom prst="straightConnector1">
              <a:avLst/>
            </a:prstGeom>
            <a:ln w="3175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4921626" y="2372445"/>
              <a:ext cx="152400" cy="9608"/>
            </a:xfrm>
            <a:prstGeom prst="straightConnector1">
              <a:avLst/>
            </a:prstGeom>
            <a:ln w="3175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H="1">
              <a:off x="5093236" y="2418910"/>
              <a:ext cx="8966" cy="159077"/>
            </a:xfrm>
            <a:prstGeom prst="straightConnector1">
              <a:avLst/>
            </a:prstGeom>
            <a:ln w="3175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V="1">
              <a:off x="5112446" y="2378849"/>
              <a:ext cx="152400" cy="9608"/>
            </a:xfrm>
            <a:prstGeom prst="straightConnector1">
              <a:avLst/>
            </a:prstGeom>
            <a:ln w="3175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>
              <a:off x="4939554" y="2382689"/>
              <a:ext cx="152400" cy="190818"/>
            </a:xfrm>
            <a:prstGeom prst="straightConnector1">
              <a:avLst/>
            </a:prstGeom>
            <a:ln w="3175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10800000" flipH="1" flipV="1">
              <a:off x="5113333" y="2390977"/>
              <a:ext cx="152400" cy="190818"/>
            </a:xfrm>
            <a:prstGeom prst="straightConnector1">
              <a:avLst/>
            </a:prstGeom>
            <a:ln w="3175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6641685" y="2370083"/>
            <a:ext cx="660827" cy="553252"/>
            <a:chOff x="4906254" y="3315928"/>
            <a:chExt cx="660827" cy="553252"/>
          </a:xfrm>
        </p:grpSpPr>
        <p:sp>
          <p:nvSpPr>
            <p:cNvPr id="43" name="Rectangle 42"/>
            <p:cNvSpPr/>
            <p:nvPr/>
          </p:nvSpPr>
          <p:spPr>
            <a:xfrm>
              <a:off x="4906254" y="3315928"/>
              <a:ext cx="660827" cy="553252"/>
            </a:xfrm>
            <a:prstGeom prst="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036882" y="3392490"/>
              <a:ext cx="122945" cy="12733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167510" y="3392489"/>
              <a:ext cx="122945" cy="12733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303261" y="3392490"/>
              <a:ext cx="122945" cy="12733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043286" y="3537206"/>
              <a:ext cx="122945" cy="12733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173914" y="3529521"/>
              <a:ext cx="122945" cy="12733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309665" y="3529522"/>
              <a:ext cx="122945" cy="12733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042006" y="3674238"/>
              <a:ext cx="122945" cy="12733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172634" y="3674237"/>
              <a:ext cx="122945" cy="12733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5308385" y="3674238"/>
              <a:ext cx="122945" cy="12733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60"/>
            <p:cNvSpPr/>
            <p:nvPr/>
          </p:nvSpPr>
          <p:spPr>
            <a:xfrm>
              <a:off x="4998463" y="3394235"/>
              <a:ext cx="480251" cy="38428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4639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95057" y="1041429"/>
            <a:ext cx="6465962" cy="5016068"/>
          </a:xfrm>
        </p:spPr>
        <p:txBody>
          <a:bodyPr>
            <a:normAutofit/>
          </a:bodyPr>
          <a:lstStyle/>
          <a:p>
            <a:r>
              <a:rPr lang="fr-CH" sz="2400" dirty="0" err="1"/>
              <a:t>Several</a:t>
            </a:r>
            <a:r>
              <a:rPr lang="fr-CH" sz="2400" dirty="0"/>
              <a:t> </a:t>
            </a:r>
            <a:r>
              <a:rPr lang="fr-CH" sz="2400" dirty="0" err="1"/>
              <a:t>algorithms</a:t>
            </a:r>
            <a:r>
              <a:rPr lang="fr-CH" sz="2400" dirty="0"/>
              <a:t> </a:t>
            </a:r>
            <a:r>
              <a:rPr lang="fr-CH" sz="2400" dirty="0" err="1"/>
              <a:t>can</a:t>
            </a:r>
            <a:r>
              <a:rPr lang="fr-CH" sz="2400" dirty="0"/>
              <a:t> </a:t>
            </a:r>
            <a:r>
              <a:rPr lang="fr-CH" sz="2400" dirty="0" err="1"/>
              <a:t>be</a:t>
            </a:r>
            <a:r>
              <a:rPr lang="fr-CH" sz="2400" dirty="0"/>
              <a:t> </a:t>
            </a:r>
            <a:r>
              <a:rPr lang="fr-CH" sz="2400" dirty="0" err="1"/>
              <a:t>used</a:t>
            </a:r>
            <a:endParaRPr lang="fr-CH" sz="2400" dirty="0"/>
          </a:p>
          <a:p>
            <a:pPr marL="520687" lvl="1" indent="-285744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Ellipse </a:t>
            </a:r>
            <a:r>
              <a:rPr lang="en-US" sz="2000" dirty="0">
                <a:solidFill>
                  <a:srgbClr val="002060"/>
                </a:solidFill>
              </a:rPr>
              <a:t>fitting (most reliable and precise)</a:t>
            </a:r>
          </a:p>
          <a:p>
            <a:pPr marL="520687" lvl="1" indent="-285744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Crop </a:t>
            </a:r>
            <a:r>
              <a:rPr lang="en-US" sz="2000" dirty="0">
                <a:solidFill>
                  <a:srgbClr val="002060"/>
                </a:solidFill>
              </a:rPr>
              <a:t>each target from the whole image</a:t>
            </a:r>
          </a:p>
          <a:p>
            <a:pPr marL="520687" lvl="1" indent="-285744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Sub-pixel edge detector  </a:t>
            </a:r>
            <a:r>
              <a:rPr lang="en-US" sz="2000" dirty="0" smtClean="0">
                <a:solidFill>
                  <a:srgbClr val="002060"/>
                </a:solidFill>
              </a:rPr>
              <a:t>from Trujillo </a:t>
            </a:r>
            <a:r>
              <a:rPr lang="en-US" sz="2000" dirty="0" err="1">
                <a:solidFill>
                  <a:srgbClr val="002060"/>
                </a:solidFill>
              </a:rPr>
              <a:t>Pino</a:t>
            </a:r>
            <a:r>
              <a:rPr lang="en-US" sz="2000" dirty="0">
                <a:solidFill>
                  <a:srgbClr val="002060"/>
                </a:solidFill>
              </a:rPr>
              <a:t> et al.</a:t>
            </a:r>
          </a:p>
          <a:p>
            <a:pPr marL="520687" lvl="1" indent="-285744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Ellipse adjustment on the detected edge points using parametric equation of ellipse with least squares</a:t>
            </a:r>
          </a:p>
          <a:p>
            <a:pPr marL="285744" indent="-285744" algn="just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2060"/>
              </a:solidFill>
            </a:endParaRPr>
          </a:p>
          <a:p>
            <a:pPr lvl="1"/>
            <a:endParaRPr lang="en-GB" sz="2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95055" y="229619"/>
            <a:ext cx="8226855" cy="715840"/>
          </a:xfrm>
        </p:spPr>
        <p:txBody>
          <a:bodyPr/>
          <a:lstStyle/>
          <a:p>
            <a:r>
              <a:rPr lang="fr-CH" dirty="0" smtClean="0"/>
              <a:t>Target position </a:t>
            </a:r>
            <a:r>
              <a:rPr lang="fr-CH" dirty="0" err="1" smtClean="0"/>
              <a:t>determination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582" y="4352827"/>
            <a:ext cx="3105724" cy="20035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5503" y="4451529"/>
            <a:ext cx="3231328" cy="20035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0489" y="674929"/>
            <a:ext cx="1968661" cy="1834624"/>
          </a:xfrm>
          <a:prstGeom prst="rect">
            <a:avLst/>
          </a:prstGeom>
        </p:spPr>
      </p:pic>
      <p:pic>
        <p:nvPicPr>
          <p:cNvPr id="13" name="Picture 12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7140489" y="2748266"/>
            <a:ext cx="1968661" cy="1675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3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135655" y="949334"/>
            <a:ext cx="5550533" cy="5128739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sz="2600" dirty="0">
                <a:solidFill>
                  <a:srgbClr val="002060"/>
                </a:solidFill>
              </a:rPr>
              <a:t>Crop each target from the whole image</a:t>
            </a:r>
          </a:p>
          <a:p>
            <a:pPr algn="just"/>
            <a:r>
              <a:rPr lang="en-US" sz="2600" dirty="0" err="1">
                <a:solidFill>
                  <a:srgbClr val="002060"/>
                </a:solidFill>
              </a:rPr>
              <a:t>Binarize</a:t>
            </a:r>
            <a:r>
              <a:rPr lang="en-US" sz="2600" dirty="0">
                <a:solidFill>
                  <a:srgbClr val="002060"/>
                </a:solidFill>
              </a:rPr>
              <a:t> each image </a:t>
            </a:r>
          </a:p>
          <a:p>
            <a:pPr algn="just"/>
            <a:r>
              <a:rPr lang="en-US" sz="2600" dirty="0">
                <a:solidFill>
                  <a:srgbClr val="002060"/>
                </a:solidFill>
              </a:rPr>
              <a:t>Spread points on the code segments (12, 14 or 20 points depending on the number of bits) 5 times with different rotations</a:t>
            </a:r>
          </a:p>
          <a:p>
            <a:pPr lvl="1" algn="just"/>
            <a:r>
              <a:rPr lang="en-US" sz="2200" dirty="0">
                <a:solidFill>
                  <a:srgbClr val="002060"/>
                </a:solidFill>
                <a:ea typeface="Calibri" panose="020F0502020204030204" pitchFamily="34" charset="0"/>
              </a:rPr>
              <a:t>start with the position of the blue points and compare to the AICON look up table</a:t>
            </a:r>
          </a:p>
          <a:p>
            <a:pPr lvl="1" algn="just"/>
            <a:r>
              <a:rPr lang="en-US" sz="2200" dirty="0">
                <a:solidFill>
                  <a:srgbClr val="002060"/>
                </a:solidFill>
              </a:rPr>
              <a:t>Then rotate 4 times to avoid ambiguity on the borders (red and green are positive rotations while cyan and magenta are negative) and compare to AICON table</a:t>
            </a:r>
          </a:p>
          <a:p>
            <a:pPr algn="just"/>
            <a:r>
              <a:rPr lang="en-US" sz="2400" dirty="0">
                <a:solidFill>
                  <a:srgbClr val="002060"/>
                </a:solidFill>
              </a:rPr>
              <a:t>Find the minimum value generated from binary sequence and check if it is generated more than once from the different rotations</a:t>
            </a:r>
          </a:p>
          <a:p>
            <a:pPr algn="just"/>
            <a:r>
              <a:rPr lang="en-US" sz="2400" dirty="0">
                <a:solidFill>
                  <a:srgbClr val="002060"/>
                </a:solidFill>
              </a:rPr>
              <a:t>Find correspondence of the number found with the AICON codes</a:t>
            </a:r>
          </a:p>
          <a:p>
            <a:endParaRPr lang="en-GB" sz="2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Target </a:t>
            </a:r>
            <a:r>
              <a:rPr lang="fr-CH" dirty="0" err="1" smtClean="0"/>
              <a:t>decoding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9608" y="756154"/>
            <a:ext cx="2920237" cy="13961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9497" y="2392787"/>
            <a:ext cx="1530229" cy="14387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7770" y="2392784"/>
            <a:ext cx="1528191" cy="1440000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5854399" y="4221997"/>
            <a:ext cx="3112871" cy="1747636"/>
            <a:chOff x="5854396" y="4096726"/>
            <a:chExt cx="3548563" cy="205386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854396" y="4096726"/>
              <a:ext cx="3548563" cy="2053861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>
            <a:xfrm flipH="1" flipV="1">
              <a:off x="6557966" y="4881940"/>
              <a:ext cx="415636" cy="26162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5908368" y="4603217"/>
              <a:ext cx="1343892" cy="6149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400" dirty="0">
                  <a:solidFill>
                    <a:srgbClr val="FF0000"/>
                  </a:solidFill>
                  <a:latin typeface="+mj-lt"/>
                  <a:ea typeface="Calibri" panose="020F0502020204030204" pitchFamily="34" charset="0"/>
                </a:rPr>
                <a:t>AICON ID 170</a:t>
              </a:r>
              <a:endParaRPr lang="en-US" sz="1400" dirty="0">
                <a:solidFill>
                  <a:srgbClr val="FF0000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452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Agenda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Missiaen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Introduction</a:t>
            </a:r>
          </a:p>
          <a:p>
            <a:r>
              <a:rPr lang="fr-CH" dirty="0" err="1" smtClean="0"/>
              <a:t>Automatic</a:t>
            </a:r>
            <a:r>
              <a:rPr lang="fr-CH" dirty="0" smtClean="0"/>
              <a:t> </a:t>
            </a:r>
            <a:r>
              <a:rPr lang="fr-CH" dirty="0" err="1" smtClean="0"/>
              <a:t>wire</a:t>
            </a:r>
            <a:r>
              <a:rPr lang="fr-CH" dirty="0" smtClean="0"/>
              <a:t> </a:t>
            </a:r>
            <a:r>
              <a:rPr lang="fr-CH" dirty="0" err="1" smtClean="0"/>
              <a:t>detection</a:t>
            </a:r>
            <a:r>
              <a:rPr lang="fr-CH" dirty="0" smtClean="0"/>
              <a:t> and </a:t>
            </a:r>
            <a:r>
              <a:rPr lang="fr-CH" dirty="0" err="1" smtClean="0"/>
              <a:t>measurement</a:t>
            </a:r>
            <a:endParaRPr lang="fr-CH" dirty="0" smtClean="0"/>
          </a:p>
          <a:p>
            <a:r>
              <a:rPr lang="fr-CH" dirty="0" smtClean="0"/>
              <a:t>Target </a:t>
            </a:r>
            <a:r>
              <a:rPr lang="fr-CH" dirty="0" err="1" smtClean="0"/>
              <a:t>detection</a:t>
            </a:r>
            <a:r>
              <a:rPr lang="fr-CH" dirty="0" smtClean="0"/>
              <a:t>, </a:t>
            </a:r>
            <a:r>
              <a:rPr lang="fr-CH" dirty="0" err="1" smtClean="0"/>
              <a:t>decoding</a:t>
            </a:r>
            <a:r>
              <a:rPr lang="fr-CH" dirty="0" smtClean="0"/>
              <a:t> and </a:t>
            </a:r>
            <a:r>
              <a:rPr lang="fr-CH" dirty="0" err="1" smtClean="0"/>
              <a:t>measurement</a:t>
            </a:r>
            <a:endParaRPr lang="fr-CH" dirty="0" smtClean="0"/>
          </a:p>
          <a:p>
            <a:r>
              <a:rPr lang="fr-CH" dirty="0" smtClean="0"/>
              <a:t>Final </a:t>
            </a:r>
            <a:r>
              <a:rPr lang="fr-CH" dirty="0" err="1" smtClean="0"/>
              <a:t>calculation</a:t>
            </a:r>
            <a:endParaRPr lang="fr-CH" dirty="0" smtClean="0"/>
          </a:p>
          <a:p>
            <a:r>
              <a:rPr lang="fr-CH" dirty="0" err="1" smtClean="0"/>
              <a:t>Results</a:t>
            </a:r>
            <a:endParaRPr lang="fr-CH" dirty="0" smtClean="0"/>
          </a:p>
          <a:p>
            <a:r>
              <a:rPr lang="fr-CH" dirty="0" smtClean="0"/>
              <a:t>Outlook</a:t>
            </a:r>
          </a:p>
          <a:p>
            <a:r>
              <a:rPr lang="fr-CH" dirty="0" smtClean="0"/>
              <a:t>Conclusion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584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Bundle </a:t>
            </a:r>
            <a:r>
              <a:rPr lang="fr-CH" dirty="0" err="1" smtClean="0"/>
              <a:t>adjustment</a:t>
            </a:r>
            <a:r>
              <a:rPr lang="fr-CH" dirty="0" smtClean="0"/>
              <a:t> and calibration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>
                    <a:solidFill>
                      <a:srgbClr val="002060"/>
                    </a:solidFill>
                  </a:rPr>
                  <a:t>Bundle adjustment &amp; </a:t>
                </a:r>
                <a:r>
                  <a:rPr lang="en-US" sz="2400" dirty="0" smtClean="0">
                    <a:solidFill>
                      <a:srgbClr val="002060"/>
                    </a:solidFill>
                  </a:rPr>
                  <a:t>Calibration</a:t>
                </a:r>
              </a:p>
              <a:p>
                <a:r>
                  <a:rPr lang="en-US" sz="2400" dirty="0" smtClean="0">
                    <a:solidFill>
                      <a:srgbClr val="002060"/>
                    </a:solidFill>
                  </a:rPr>
                  <a:t>Using AICON software</a:t>
                </a:r>
                <a:endParaRPr lang="en-US" sz="2400" dirty="0">
                  <a:solidFill>
                    <a:srgbClr val="002060"/>
                  </a:solidFill>
                </a:endParaRPr>
              </a:p>
              <a:p>
                <a:pPr lvl="1"/>
                <a:r>
                  <a:rPr lang="en-US" sz="2400" dirty="0">
                    <a:solidFill>
                      <a:srgbClr val="002060"/>
                    </a:solidFill>
                  </a:rPr>
                  <a:t>Calculation of the interior orientation parameters </a:t>
                </a:r>
                <a:br>
                  <a:rPr lang="en-US" sz="2400" dirty="0">
                    <a:solidFill>
                      <a:srgbClr val="002060"/>
                    </a:solidFill>
                  </a:rPr>
                </a:br>
                <a:r>
                  <a:rPr lang="en-US" sz="2400" dirty="0">
                    <a:solidFill>
                      <a:srgbClr val="002060"/>
                    </a:solidFill>
                  </a:rPr>
                  <a:t>(xo, </a:t>
                </a:r>
                <a:r>
                  <a:rPr lang="en-US" sz="2400" dirty="0" err="1">
                    <a:solidFill>
                      <a:srgbClr val="002060"/>
                    </a:solidFill>
                  </a:rPr>
                  <a:t>yo</a:t>
                </a:r>
                <a:r>
                  <a:rPr lang="en-US" sz="2400" dirty="0">
                    <a:solidFill>
                      <a:srgbClr val="002060"/>
                    </a:solidFill>
                  </a:rPr>
                  <a:t>, </a:t>
                </a:r>
                <a:r>
                  <a:rPr lang="en-US" sz="2400" dirty="0" err="1">
                    <a:solidFill>
                      <a:srgbClr val="002060"/>
                    </a:solidFill>
                  </a:rPr>
                  <a:t>Ck</a:t>
                </a:r>
                <a:r>
                  <a:rPr lang="en-US" sz="2400" dirty="0">
                    <a:solidFill>
                      <a:srgbClr val="002060"/>
                    </a:solidFill>
                  </a:rPr>
                  <a:t>, A1, A2, A3, B1, B2, C1, C2)</a:t>
                </a:r>
              </a:p>
              <a:p>
                <a:pPr lvl="1"/>
                <a:r>
                  <a:rPr lang="en-US" sz="2400" dirty="0">
                    <a:solidFill>
                      <a:srgbClr val="002060"/>
                    </a:solidFill>
                  </a:rPr>
                  <a:t>Calculation of the exterior orientation parameters </a:t>
                </a:r>
                <a:br>
                  <a:rPr lang="en-US" sz="2400" dirty="0">
                    <a:solidFill>
                      <a:srgbClr val="002060"/>
                    </a:solidFill>
                  </a:rPr>
                </a:br>
                <a:r>
                  <a:rPr lang="en-US" sz="2400" dirty="0">
                    <a:solidFill>
                      <a:srgbClr val="002060"/>
                    </a:solidFill>
                  </a:rPr>
                  <a:t>(X, Y, Z, ω, φ, κ)</a:t>
                </a:r>
              </a:p>
              <a:p>
                <a:pPr algn="just"/>
                <a:endParaRPr lang="en-US" sz="2400" dirty="0" smtClean="0">
                  <a:solidFill>
                    <a:srgbClr val="002060"/>
                  </a:solidFill>
                </a:endParaRPr>
              </a:p>
              <a:p>
                <a:pPr algn="just"/>
                <a:r>
                  <a:rPr lang="en-US" sz="2400" dirty="0" smtClean="0">
                    <a:solidFill>
                      <a:srgbClr val="002060"/>
                    </a:solidFill>
                  </a:rPr>
                  <a:t>Precisions </a:t>
                </a:r>
                <a:r>
                  <a:rPr lang="en-US" sz="2400" dirty="0">
                    <a:solidFill>
                      <a:srgbClr val="002060"/>
                    </a:solidFill>
                  </a:rPr>
                  <a:t>achieved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</a:rPr>
                  <a:t> 3 </a:t>
                </a:r>
                <a:r>
                  <a:rPr lang="en-US" sz="2400" dirty="0" err="1">
                    <a:solidFill>
                      <a:srgbClr val="002060"/>
                    </a:solidFill>
                  </a:rPr>
                  <a:t>μm</a:t>
                </a:r>
                <a:r>
                  <a:rPr lang="en-US" sz="2400" dirty="0">
                    <a:solidFill>
                      <a:srgbClr val="002060"/>
                    </a:solidFill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</a:rPr>
                  <a:t> 8 μm, depending on configuration</a:t>
                </a:r>
              </a:p>
              <a:p>
                <a:pPr lvl="2"/>
                <a:endParaRPr lang="en-US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2"/>
                <a:stretch>
                  <a:fillRect l="-964" t="-972" r="-11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36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Homologous</a:t>
            </a:r>
            <a:r>
              <a:rPr lang="fr-CH" dirty="0" smtClean="0"/>
              <a:t> non-</a:t>
            </a:r>
            <a:r>
              <a:rPr lang="fr-CH" dirty="0" err="1" smtClean="0"/>
              <a:t>coded</a:t>
            </a:r>
            <a:r>
              <a:rPr lang="fr-CH" dirty="0" smtClean="0"/>
              <a:t> </a:t>
            </a:r>
            <a:r>
              <a:rPr lang="fr-CH" dirty="0" err="1" smtClean="0"/>
              <a:t>targets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507987" indent="-285744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Decoding can not be applied to find homologous points</a:t>
            </a:r>
          </a:p>
          <a:p>
            <a:pPr marL="507987" indent="-285744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Application of collinearity equations with least squares</a:t>
            </a:r>
          </a:p>
          <a:p>
            <a:pPr marL="507987" indent="-285744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Intersections among all combinations of </a:t>
            </a:r>
            <a:r>
              <a:rPr lang="en-US" sz="2400" dirty="0" err="1">
                <a:solidFill>
                  <a:srgbClr val="002060"/>
                </a:solidFill>
              </a:rPr>
              <a:t>uncoded</a:t>
            </a:r>
            <a:r>
              <a:rPr lang="en-US" sz="2400" dirty="0">
                <a:solidFill>
                  <a:srgbClr val="002060"/>
                </a:solidFill>
              </a:rPr>
              <a:t> targets are tried</a:t>
            </a:r>
          </a:p>
          <a:p>
            <a:pPr marL="507987" indent="-285744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Homologous points are found, if the intersection precision is higher than 50 </a:t>
            </a:r>
            <a:r>
              <a:rPr lang="en-US" sz="2400" dirty="0" err="1">
                <a:solidFill>
                  <a:srgbClr val="002060"/>
                </a:solidFill>
              </a:rPr>
              <a:t>μm</a:t>
            </a:r>
            <a:r>
              <a:rPr lang="en-US" sz="2400" dirty="0">
                <a:solidFill>
                  <a:srgbClr val="002060"/>
                </a:solidFill>
              </a:rPr>
              <a:t> on each component</a:t>
            </a:r>
          </a:p>
          <a:p>
            <a:pPr lvl="2"/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8284" y="4227634"/>
            <a:ext cx="3627435" cy="204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50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Final </a:t>
            </a:r>
            <a:r>
              <a:rPr lang="fr-CH" dirty="0" err="1" smtClean="0"/>
              <a:t>calculation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26575" y="949337"/>
            <a:ext cx="8226425" cy="260541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Use of LGC2 adjustment software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Integration of the 2D wire and target measurements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Correct image coordinates from distortion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Camera observations entered into a simplified camera model as Unit vectors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2060"/>
              </a:solidFill>
            </a:endParaRPr>
          </a:p>
          <a:p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278660" y="3614679"/>
            <a:ext cx="3642411" cy="1939728"/>
            <a:chOff x="860338" y="2721298"/>
            <a:chExt cx="3642411" cy="1939728"/>
          </a:xfrm>
        </p:grpSpPr>
        <p:sp>
          <p:nvSpPr>
            <p:cNvPr id="10" name="Parallelogram 9"/>
            <p:cNvSpPr/>
            <p:nvPr/>
          </p:nvSpPr>
          <p:spPr>
            <a:xfrm>
              <a:off x="860338" y="3088014"/>
              <a:ext cx="2038524" cy="891530"/>
            </a:xfrm>
            <a:prstGeom prst="parallelogram">
              <a:avLst>
                <a:gd name="adj" fmla="val 25000"/>
              </a:avLst>
            </a:prstGeom>
            <a:solidFill>
              <a:schemeClr val="tx1">
                <a:lumMod val="40000"/>
                <a:lumOff val="6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Parallelogram 10"/>
            <p:cNvSpPr/>
            <p:nvPr/>
          </p:nvSpPr>
          <p:spPr>
            <a:xfrm rot="6118705">
              <a:off x="1983420" y="2905832"/>
              <a:ext cx="1822073" cy="1688316"/>
            </a:xfrm>
            <a:prstGeom prst="parallelogram">
              <a:avLst>
                <a:gd name="adj" fmla="val 25974"/>
              </a:avLst>
            </a:prstGeom>
            <a:solidFill>
              <a:schemeClr val="tx1">
                <a:lumMod val="40000"/>
                <a:lumOff val="6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Parallelogram 11"/>
            <p:cNvSpPr/>
            <p:nvPr/>
          </p:nvSpPr>
          <p:spPr>
            <a:xfrm>
              <a:off x="2680173" y="3088014"/>
              <a:ext cx="1776566" cy="891530"/>
            </a:xfrm>
            <a:prstGeom prst="parallelogram">
              <a:avLst>
                <a:gd name="adj" fmla="val 25000"/>
              </a:avLst>
            </a:prstGeom>
            <a:solidFill>
              <a:schemeClr val="tx1">
                <a:lumMod val="40000"/>
                <a:lumOff val="6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>
              <a:off x="2589520" y="3042877"/>
              <a:ext cx="330413" cy="1298602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151529" y="3088014"/>
              <a:ext cx="768404" cy="0"/>
            </a:xfrm>
            <a:prstGeom prst="line">
              <a:avLst/>
            </a:prstGeom>
            <a:ln w="9525"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965833" y="3978078"/>
              <a:ext cx="768404" cy="0"/>
            </a:xfrm>
            <a:prstGeom prst="line">
              <a:avLst/>
            </a:prstGeom>
            <a:ln w="9525"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 rot="17054638">
              <a:off x="2176444" y="3744323"/>
              <a:ext cx="121691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700" dirty="0"/>
                <a:t>Intersection line -</a:t>
              </a:r>
              <a:r>
                <a:rPr lang="fr-CH" sz="700" dirty="0" err="1"/>
                <a:t>wire</a:t>
              </a:r>
              <a:endParaRPr lang="en-GB" sz="700" dirty="0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131370">
              <a:off x="2108237" y="2721298"/>
              <a:ext cx="404139" cy="50517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098610" y="2977398"/>
              <a:ext cx="404139" cy="505174"/>
            </a:xfrm>
            <a:prstGeom prst="rect">
              <a:avLst/>
            </a:prstGeom>
          </p:spPr>
        </p:pic>
        <p:cxnSp>
          <p:nvCxnSpPr>
            <p:cNvPr id="19" name="Straight Arrow Connector 18"/>
            <p:cNvCxnSpPr/>
            <p:nvPr/>
          </p:nvCxnSpPr>
          <p:spPr>
            <a:xfrm flipH="1" flipV="1">
              <a:off x="2886772" y="3222301"/>
              <a:ext cx="1285658" cy="174042"/>
            </a:xfrm>
            <a:prstGeom prst="straightConnector1">
              <a:avLst/>
            </a:prstGeom>
            <a:ln w="3175">
              <a:solidFill>
                <a:srgbClr val="FFC000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endCxn id="16" idx="0"/>
            </p:cNvCxnSpPr>
            <p:nvPr/>
          </p:nvCxnSpPr>
          <p:spPr>
            <a:xfrm flipH="1">
              <a:off x="2687950" y="3396343"/>
              <a:ext cx="1484483" cy="423396"/>
            </a:xfrm>
            <a:prstGeom prst="straightConnector1">
              <a:avLst/>
            </a:prstGeom>
            <a:ln w="3175">
              <a:solidFill>
                <a:srgbClr val="FFC000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2427767" y="3177720"/>
              <a:ext cx="406752" cy="199661"/>
            </a:xfrm>
            <a:prstGeom prst="straightConnector1">
              <a:avLst/>
            </a:prstGeom>
            <a:ln w="3175">
              <a:solidFill>
                <a:srgbClr val="FFC000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2384290" y="3177720"/>
              <a:ext cx="303660" cy="852624"/>
            </a:xfrm>
            <a:prstGeom prst="straightConnector1">
              <a:avLst/>
            </a:prstGeom>
            <a:ln w="3175">
              <a:solidFill>
                <a:srgbClr val="FFC000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 rot="342198">
              <a:off x="3262852" y="3127532"/>
              <a:ext cx="43683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700" dirty="0"/>
                <a:t>Ray 1</a:t>
              </a:r>
              <a:endParaRPr lang="en-GB" sz="700" dirty="0"/>
            </a:p>
          </p:txBody>
        </p:sp>
        <p:sp>
          <p:nvSpPr>
            <p:cNvPr id="24" name="TextBox 23"/>
            <p:cNvSpPr txBox="1"/>
            <p:nvPr/>
          </p:nvSpPr>
          <p:spPr>
            <a:xfrm rot="20657795">
              <a:off x="3098008" y="3483947"/>
              <a:ext cx="43683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700" dirty="0"/>
                <a:t>Ray 2</a:t>
              </a:r>
              <a:endParaRPr lang="en-GB" sz="700" dirty="0"/>
            </a:p>
          </p:txBody>
        </p:sp>
        <p:sp>
          <p:nvSpPr>
            <p:cNvPr id="25" name="TextBox 24"/>
            <p:cNvSpPr txBox="1"/>
            <p:nvPr/>
          </p:nvSpPr>
          <p:spPr>
            <a:xfrm rot="1496218">
              <a:off x="2469531" y="3141844"/>
              <a:ext cx="43683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700" dirty="0"/>
                <a:t>Ray 3</a:t>
              </a:r>
              <a:endParaRPr lang="en-GB" sz="700" dirty="0"/>
            </a:p>
          </p:txBody>
        </p:sp>
        <p:sp>
          <p:nvSpPr>
            <p:cNvPr id="26" name="TextBox 25"/>
            <p:cNvSpPr txBox="1"/>
            <p:nvPr/>
          </p:nvSpPr>
          <p:spPr>
            <a:xfrm rot="4197062">
              <a:off x="2309687" y="3624111"/>
              <a:ext cx="43683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700" dirty="0"/>
                <a:t>Ray 4</a:t>
              </a:r>
              <a:endParaRPr lang="en-GB" sz="7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146629" y="3348549"/>
                <a:ext cx="4949483" cy="1938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257269" lvl="2" indent="-342891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2060"/>
                    </a:solidFill>
                    <a:latin typeface="Corbel" panose="020B0503020204020204" pitchFamily="34" charset="0"/>
                  </a:rPr>
                  <a:t>Targets: intersection of </a:t>
                </a:r>
                <a:r>
                  <a:rPr lang="en-US" sz="2000" dirty="0" smtClean="0">
                    <a:solidFill>
                      <a:srgbClr val="002060"/>
                    </a:solidFill>
                    <a:latin typeface="Corbel" panose="020B0503020204020204" pitchFamily="34" charset="0"/>
                  </a:rPr>
                  <a:t>lines</a:t>
                </a:r>
                <a:endParaRPr lang="en-US" sz="2000" dirty="0">
                  <a:solidFill>
                    <a:srgbClr val="002060"/>
                  </a:solidFill>
                  <a:latin typeface="Corbel" panose="020B0503020204020204" pitchFamily="34" charset="0"/>
                </a:endParaRPr>
              </a:p>
              <a:p>
                <a:pPr marL="1257269" lvl="2" indent="-342891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2060"/>
                    </a:solidFill>
                    <a:latin typeface="Corbel" panose="020B0503020204020204" pitchFamily="34" charset="0"/>
                  </a:rPr>
                  <a:t>Wire line : intersection of planes</a:t>
                </a:r>
              </a:p>
              <a:p>
                <a:pPr marL="968350" lvl="2" indent="-285744">
                  <a:buFont typeface="Arial" panose="020B0604020202020204" pitchFamily="34" charset="0"/>
                  <a:buChar char="•"/>
                </a:pPr>
                <a:endParaRPr lang="en-US" sz="2000" dirty="0" smtClean="0">
                  <a:solidFill>
                    <a:srgbClr val="002060"/>
                  </a:solidFill>
                  <a:latin typeface="Corbel" panose="020B0503020204020204" pitchFamily="34" charset="0"/>
                </a:endParaRPr>
              </a:p>
              <a:p>
                <a:pPr marL="968350" lvl="2" indent="-285744"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solidFill>
                      <a:srgbClr val="002060"/>
                    </a:solidFill>
                    <a:latin typeface="Corbel" panose="020B0503020204020204" pitchFamily="34" charset="0"/>
                  </a:rPr>
                  <a:t>Target </a:t>
                </a:r>
                <a:r>
                  <a:rPr lang="en-US" sz="2000" dirty="0">
                    <a:solidFill>
                      <a:srgbClr val="002060"/>
                    </a:solidFill>
                    <a:latin typeface="Corbel" panose="020B0503020204020204" pitchFamily="34" charset="0"/>
                  </a:rPr>
                  <a:t>precision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000" dirty="0">
                    <a:solidFill>
                      <a:srgbClr val="002060"/>
                    </a:solidFill>
                    <a:latin typeface="Corbel" panose="020B0503020204020204" pitchFamily="34" charset="0"/>
                  </a:rPr>
                  <a:t>7.0 </a:t>
                </a:r>
                <a:r>
                  <a:rPr lang="en-US" sz="2000" dirty="0" err="1">
                    <a:solidFill>
                      <a:srgbClr val="002060"/>
                    </a:solidFill>
                    <a:latin typeface="Corbel" panose="020B0503020204020204" pitchFamily="34" charset="0"/>
                  </a:rPr>
                  <a:t>μm</a:t>
                </a:r>
                <a:r>
                  <a:rPr lang="en-US" sz="2000" dirty="0">
                    <a:solidFill>
                      <a:srgbClr val="002060"/>
                    </a:solidFill>
                    <a:latin typeface="Corbel" panose="020B0503020204020204" pitchFamily="34" charset="0"/>
                  </a:rPr>
                  <a:t> /m</a:t>
                </a:r>
              </a:p>
              <a:p>
                <a:pPr marL="968350" lvl="2" indent="-285744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2060"/>
                    </a:solidFill>
                    <a:latin typeface="Corbel" panose="020B0503020204020204" pitchFamily="34" charset="0"/>
                  </a:rPr>
                  <a:t>Wire precision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000" dirty="0">
                    <a:solidFill>
                      <a:srgbClr val="002060"/>
                    </a:solidFill>
                    <a:latin typeface="Corbel" panose="020B0503020204020204" pitchFamily="34" charset="0"/>
                  </a:rPr>
                  <a:t>6.5 </a:t>
                </a:r>
                <a:r>
                  <a:rPr lang="en-US" sz="2000" dirty="0" err="1">
                    <a:solidFill>
                      <a:srgbClr val="002060"/>
                    </a:solidFill>
                    <a:latin typeface="Corbel" panose="020B0503020204020204" pitchFamily="34" charset="0"/>
                  </a:rPr>
                  <a:t>μm</a:t>
                </a:r>
                <a:r>
                  <a:rPr lang="en-US" sz="2000" dirty="0">
                    <a:solidFill>
                      <a:srgbClr val="002060"/>
                    </a:solidFill>
                    <a:latin typeface="Corbel" panose="020B0503020204020204" pitchFamily="34" charset="0"/>
                  </a:rPr>
                  <a:t> /m </a:t>
                </a:r>
                <a:br>
                  <a:rPr lang="en-US" sz="2000" dirty="0">
                    <a:solidFill>
                      <a:srgbClr val="002060"/>
                    </a:solidFill>
                    <a:latin typeface="Corbel" panose="020B0503020204020204" pitchFamily="34" charset="0"/>
                  </a:rPr>
                </a:br>
                <a:r>
                  <a:rPr lang="en-US" sz="2000" dirty="0">
                    <a:solidFill>
                      <a:srgbClr val="002060"/>
                    </a:solidFill>
                    <a:latin typeface="Corbel" panose="020B0503020204020204" pitchFamily="34" charset="0"/>
                  </a:rPr>
                  <a:t>(for the LHC projects </a:t>
                </a:r>
                <a:r>
                  <a:rPr lang="en-US" sz="2000" b="1" dirty="0">
                    <a:solidFill>
                      <a:srgbClr val="002060"/>
                    </a:solidFill>
                    <a:latin typeface="Corbel" panose="020B0503020204020204" pitchFamily="34" charset="0"/>
                  </a:rPr>
                  <a:t>~</a:t>
                </a:r>
                <a:r>
                  <a:rPr lang="en-US" sz="2000" dirty="0">
                    <a:solidFill>
                      <a:srgbClr val="002060"/>
                    </a:solidFill>
                    <a:latin typeface="Corbel" panose="020B0503020204020204" pitchFamily="34" charset="0"/>
                  </a:rPr>
                  <a:t>1m distance</a:t>
                </a:r>
                <a:r>
                  <a:rPr lang="fr-CH" sz="2000" dirty="0">
                    <a:solidFill>
                      <a:srgbClr val="002060"/>
                    </a:solidFill>
                    <a:latin typeface="Corbel" panose="020B0503020204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629" y="3348549"/>
                <a:ext cx="4949483" cy="1938992"/>
              </a:xfrm>
              <a:prstGeom prst="rect">
                <a:avLst/>
              </a:prstGeom>
              <a:blipFill>
                <a:blip r:embed="rId3"/>
                <a:stretch>
                  <a:fillRect t="-1572" b="-47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734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Offsets </a:t>
            </a:r>
            <a:r>
              <a:rPr lang="fr-CH" dirty="0" err="1" smtClean="0"/>
              <a:t>calculation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60375" y="1018374"/>
                <a:ext cx="8226425" cy="2860664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n-US" sz="2800" dirty="0">
                    <a:solidFill>
                      <a:srgbClr val="002060"/>
                    </a:solidFill>
                  </a:rPr>
                  <a:t>Precision of the 3D offset distance for the various configurations</a:t>
                </a:r>
              </a:p>
              <a:p>
                <a:pPr marL="742932" lvl="1" indent="-285744" algn="just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2060"/>
                    </a:solidFill>
                  </a:rPr>
                  <a:t>4 cameras configuration provides significant gain in precision compared to 3 cameras and equivalent precision with 5 and 6 cameras</a:t>
                </a:r>
              </a:p>
              <a:p>
                <a:pPr marL="742932" lvl="1" indent="-285744" algn="just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2060"/>
                    </a:solidFill>
                  </a:rPr>
                  <a:t>Precision of the 3D offset distance with respect to a stretched wire at a level of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000" dirty="0">
                    <a:solidFill>
                      <a:srgbClr val="002060"/>
                    </a:solidFill>
                  </a:rPr>
                  <a:t>15 </a:t>
                </a:r>
                <a:r>
                  <a:rPr lang="en-US" sz="2000" dirty="0" err="1">
                    <a:solidFill>
                      <a:srgbClr val="002060"/>
                    </a:solidFill>
                  </a:rPr>
                  <a:t>μm</a:t>
                </a:r>
                <a:r>
                  <a:rPr lang="en-US" sz="2000" dirty="0">
                    <a:solidFill>
                      <a:srgbClr val="002060"/>
                    </a:solidFill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000" dirty="0">
                    <a:solidFill>
                      <a:srgbClr val="002060"/>
                    </a:solidFill>
                  </a:rPr>
                  <a:t>20 </a:t>
                </a:r>
                <a:r>
                  <a:rPr lang="en-US" sz="2000" dirty="0" err="1">
                    <a:solidFill>
                      <a:srgbClr val="002060"/>
                    </a:solidFill>
                  </a:rPr>
                  <a:t>μm</a:t>
                </a:r>
                <a:r>
                  <a:rPr lang="en-US" sz="2000" dirty="0">
                    <a:solidFill>
                      <a:srgbClr val="002060"/>
                    </a:solidFill>
                  </a:rPr>
                  <a:t> for the fiducials</a:t>
                </a:r>
              </a:p>
              <a:p>
                <a:pPr marL="742932" lvl="1" indent="-285744">
                  <a:buFont typeface="Arial" panose="020B0604020202020204" pitchFamily="34" charset="0"/>
                  <a:buChar char="•"/>
                </a:pPr>
                <a:endParaRPr lang="en-US" dirty="0" smtClean="0">
                  <a:solidFill>
                    <a:srgbClr val="002060"/>
                  </a:solidFill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60375" y="1018374"/>
                <a:ext cx="8226425" cy="2860664"/>
              </a:xfrm>
              <a:blipFill>
                <a:blip r:embed="rId2"/>
                <a:stretch>
                  <a:fillRect l="-1334" t="-1919" r="-14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020932185"/>
              </p:ext>
            </p:extLst>
          </p:nvPr>
        </p:nvGraphicFramePr>
        <p:xfrm>
          <a:off x="3495989" y="3473071"/>
          <a:ext cx="5368175" cy="28832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357" y="3618499"/>
            <a:ext cx="3188523" cy="237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3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Outlook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65102" y="1159995"/>
            <a:ext cx="8226425" cy="5016068"/>
          </a:xfrm>
        </p:spPr>
        <p:txBody>
          <a:bodyPr>
            <a:normAutofit fontScale="92500" lnSpcReduction="20000"/>
          </a:bodyPr>
          <a:lstStyle/>
          <a:p>
            <a:pPr marL="739756" indent="-285744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Creation </a:t>
            </a:r>
            <a:r>
              <a:rPr lang="en-US" dirty="0">
                <a:solidFill>
                  <a:srgbClr val="002060"/>
                </a:solidFill>
              </a:rPr>
              <a:t>of a </a:t>
            </a:r>
            <a:r>
              <a:rPr lang="en-US" dirty="0" smtClean="0">
                <a:solidFill>
                  <a:srgbClr val="002060"/>
                </a:solidFill>
              </a:rPr>
              <a:t>carbon frame </a:t>
            </a:r>
            <a:r>
              <a:rPr lang="en-US" dirty="0">
                <a:solidFill>
                  <a:srgbClr val="002060"/>
                </a:solidFill>
              </a:rPr>
              <a:t>which will include 4 cameras with a base of </a:t>
            </a:r>
            <a:r>
              <a:rPr lang="en-US" dirty="0" smtClean="0">
                <a:solidFill>
                  <a:srgbClr val="002060"/>
                </a:solidFill>
              </a:rPr>
              <a:t>0.75-1.00m</a:t>
            </a:r>
          </a:p>
          <a:p>
            <a:pPr marL="739756" indent="-285744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Installation </a:t>
            </a:r>
            <a:r>
              <a:rPr lang="en-US" dirty="0">
                <a:solidFill>
                  <a:srgbClr val="002060"/>
                </a:solidFill>
              </a:rPr>
              <a:t>of 2 precise </a:t>
            </a:r>
            <a:r>
              <a:rPr lang="en-GB" dirty="0">
                <a:solidFill>
                  <a:srgbClr val="002060"/>
                </a:solidFill>
              </a:rPr>
              <a:t>bi-directional inclinometers </a:t>
            </a:r>
            <a:r>
              <a:rPr lang="en-US" dirty="0">
                <a:solidFill>
                  <a:srgbClr val="002060"/>
                </a:solidFill>
              </a:rPr>
              <a:t>for the link to the gravity</a:t>
            </a:r>
          </a:p>
          <a:p>
            <a:pPr marL="739756" indent="-285744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Development </a:t>
            </a:r>
            <a:r>
              <a:rPr lang="en-US" dirty="0">
                <a:solidFill>
                  <a:srgbClr val="002060"/>
                </a:solidFill>
              </a:rPr>
              <a:t>of a blunder detection </a:t>
            </a:r>
            <a:r>
              <a:rPr lang="en-US" dirty="0" smtClean="0">
                <a:solidFill>
                  <a:srgbClr val="002060"/>
                </a:solidFill>
              </a:rPr>
              <a:t>inside the </a:t>
            </a:r>
            <a:r>
              <a:rPr lang="en-US" dirty="0">
                <a:solidFill>
                  <a:srgbClr val="002060"/>
                </a:solidFill>
              </a:rPr>
              <a:t>LGC2</a:t>
            </a:r>
          </a:p>
          <a:p>
            <a:pPr marL="739756" indent="-285744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Automation </a:t>
            </a:r>
            <a:r>
              <a:rPr lang="en-US" dirty="0">
                <a:solidFill>
                  <a:srgbClr val="002060"/>
                </a:solidFill>
              </a:rPr>
              <a:t>of all the chain of calculation</a:t>
            </a:r>
          </a:p>
          <a:p>
            <a:pPr marL="974701" lvl="1" indent="-285744" algn="just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2060"/>
                </a:solidFill>
              </a:rPr>
              <a:t>Data transfer between AICON and MATLAB to be </a:t>
            </a:r>
            <a:r>
              <a:rPr lang="en-US" sz="2200" dirty="0" smtClean="0">
                <a:solidFill>
                  <a:srgbClr val="002060"/>
                </a:solidFill>
              </a:rPr>
              <a:t>automated</a:t>
            </a:r>
            <a:endParaRPr lang="en-US" sz="2200" dirty="0">
              <a:solidFill>
                <a:srgbClr val="002060"/>
              </a:solidFill>
            </a:endParaRPr>
          </a:p>
          <a:p>
            <a:pPr marL="974701" lvl="1" indent="-285744" algn="just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2060"/>
                </a:solidFill>
              </a:rPr>
              <a:t>Development of a more sophisticated way of intersections to find homologous points for large number of non-coded targets</a:t>
            </a:r>
          </a:p>
          <a:p>
            <a:pPr marL="739756" indent="-285744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Integration of the carbon frame on the collimator Survey train</a:t>
            </a:r>
            <a:endParaRPr lang="en-US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</a:t>
            </a:r>
            <a:r>
              <a:rPr lang="fr-CH" dirty="0" smtClean="0"/>
              <a:t>onclusion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518677" y="1044847"/>
                <a:ext cx="8226425" cy="5016068"/>
              </a:xfrm>
            </p:spPr>
            <p:txBody>
              <a:bodyPr>
                <a:normAutofit lnSpcReduction="10000"/>
              </a:bodyPr>
              <a:lstStyle/>
              <a:p>
                <a:pPr algn="just"/>
                <a:r>
                  <a:rPr lang="en-US" sz="2400" dirty="0">
                    <a:solidFill>
                      <a:srgbClr val="002060"/>
                    </a:solidFill>
                  </a:rPr>
                  <a:t>Offset measurements by photogrammetry are quite promising</a:t>
                </a:r>
              </a:p>
              <a:p>
                <a:pPr marL="507987" indent="-285744" algn="just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2060"/>
                    </a:solidFill>
                  </a:rPr>
                  <a:t>Automation of the measurement </a:t>
                </a:r>
                <a:r>
                  <a:rPr lang="fr-CH" sz="2400" dirty="0">
                    <a:solidFill>
                      <a:srgbClr val="002060"/>
                    </a:solidFill>
                  </a:rPr>
                  <a:t>and</a:t>
                </a:r>
                <a:r>
                  <a:rPr lang="en-US" sz="2400" dirty="0">
                    <a:solidFill>
                      <a:srgbClr val="002060"/>
                    </a:solidFill>
                  </a:rPr>
                  <a:t> absence of the human factor </a:t>
                </a:r>
              </a:p>
              <a:p>
                <a:pPr marL="507987" indent="-285744" algn="just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2060"/>
                    </a:solidFill>
                  </a:rPr>
                  <a:t>Simultaneous measurement of the stretched wires and fiducials</a:t>
                </a:r>
              </a:p>
              <a:p>
                <a:pPr marL="507987" indent="-285744" algn="just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2060"/>
                    </a:solidFill>
                  </a:rPr>
                  <a:t>Reliable target detection and decoding</a:t>
                </a:r>
              </a:p>
              <a:p>
                <a:pPr marL="507987" indent="-285744" algn="just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2060"/>
                    </a:solidFill>
                  </a:rPr>
                  <a:t>Precision of the image measurements for the targets in 2D at a level of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</a:rPr>
                  <a:t> 0.03 pixel up to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</a:rPr>
                  <a:t> 0.05 pixel </a:t>
                </a:r>
              </a:p>
              <a:p>
                <a:pPr marL="507987" indent="-285744" algn="just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2060"/>
                    </a:solidFill>
                  </a:rPr>
                  <a:t>Typical residuals in the object space for the targets and the wire are smaller than </a:t>
                </a:r>
                <a:r>
                  <a:rPr lang="en-GB" sz="2400" dirty="0">
                    <a:solidFill>
                      <a:srgbClr val="002060"/>
                    </a:solidFill>
                  </a:rPr>
                  <a:t>10 µm at 1.0 m distance</a:t>
                </a:r>
                <a:endParaRPr lang="en-US" sz="2400" dirty="0">
                  <a:solidFill>
                    <a:srgbClr val="002060"/>
                  </a:solidFill>
                </a:endParaRPr>
              </a:p>
              <a:p>
                <a:pPr marL="507987" indent="-285744" algn="just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2060"/>
                    </a:solidFill>
                  </a:rPr>
                  <a:t>Precision of 3D offset distance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</a:rPr>
                  <a:t>15 </a:t>
                </a:r>
                <a:r>
                  <a:rPr lang="en-US" sz="2400" dirty="0" err="1">
                    <a:solidFill>
                      <a:srgbClr val="002060"/>
                    </a:solidFill>
                  </a:rPr>
                  <a:t>μm</a:t>
                </a:r>
                <a:r>
                  <a:rPr lang="en-US" sz="2400" dirty="0">
                    <a:solidFill>
                      <a:srgbClr val="002060"/>
                    </a:solidFill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</a:rPr>
                  <a:t>20 </a:t>
                </a:r>
                <a:r>
                  <a:rPr lang="en-US" sz="2400" dirty="0" err="1">
                    <a:solidFill>
                      <a:srgbClr val="002060"/>
                    </a:solidFill>
                  </a:rPr>
                  <a:t>μm</a:t>
                </a:r>
                <a:endParaRPr lang="en-US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518677" y="1044847"/>
                <a:ext cx="8226425" cy="5016068"/>
              </a:xfrm>
              <a:blipFill>
                <a:blip r:embed="rId2"/>
                <a:stretch>
                  <a:fillRect l="-963" t="-1701" r="-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24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Aknowlegments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Missiaen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fr-CH" dirty="0"/>
              <a:t>Great </a:t>
            </a:r>
            <a:r>
              <a:rPr lang="fr-CH" dirty="0" err="1"/>
              <a:t>thanks</a:t>
            </a:r>
            <a:r>
              <a:rPr lang="fr-CH" dirty="0"/>
              <a:t> to </a:t>
            </a:r>
            <a:r>
              <a:rPr lang="fr-CH" dirty="0" smtClean="0"/>
              <a:t>Dirk </a:t>
            </a:r>
            <a:r>
              <a:rPr lang="fr-CH" dirty="0" err="1" smtClean="0"/>
              <a:t>Mergelkul</a:t>
            </a:r>
            <a:r>
              <a:rPr lang="fr-CH" dirty="0" smtClean="0"/>
              <a:t> </a:t>
            </a:r>
            <a:r>
              <a:rPr lang="fr-CH" dirty="0" err="1" smtClean="0"/>
              <a:t>who</a:t>
            </a:r>
            <a:r>
              <a:rPr lang="fr-CH" dirty="0" smtClean="0"/>
              <a:t> </a:t>
            </a:r>
            <a:r>
              <a:rPr lang="fr-CH" dirty="0" err="1" smtClean="0"/>
              <a:t>wrote</a:t>
            </a:r>
            <a:r>
              <a:rPr lang="fr-CH" dirty="0" smtClean="0"/>
              <a:t> the </a:t>
            </a:r>
            <a:r>
              <a:rPr lang="fr-CH" dirty="0" err="1" smtClean="0"/>
              <a:t>paper</a:t>
            </a:r>
            <a:r>
              <a:rPr lang="fr-CH" dirty="0" smtClean="0"/>
              <a:t>, </a:t>
            </a:r>
            <a:r>
              <a:rPr lang="fr-CH" dirty="0" err="1" smtClean="0"/>
              <a:t>helped</a:t>
            </a:r>
            <a:r>
              <a:rPr lang="fr-CH" dirty="0" smtClean="0"/>
              <a:t> fort the </a:t>
            </a:r>
            <a:r>
              <a:rPr lang="fr-CH" dirty="0" err="1" smtClean="0"/>
              <a:t>presentation</a:t>
            </a:r>
            <a:r>
              <a:rPr lang="fr-CH" dirty="0" smtClean="0"/>
              <a:t> and </a:t>
            </a:r>
            <a:r>
              <a:rPr lang="fr-CH" dirty="0" err="1" smtClean="0"/>
              <a:t>supervised</a:t>
            </a:r>
            <a:r>
              <a:rPr lang="fr-CH" dirty="0" smtClean="0"/>
              <a:t> the 3 </a:t>
            </a:r>
            <a:r>
              <a:rPr lang="fr-CH" dirty="0" err="1" smtClean="0"/>
              <a:t>students</a:t>
            </a:r>
            <a:r>
              <a:rPr lang="fr-CH" dirty="0" smtClean="0"/>
              <a:t> </a:t>
            </a:r>
            <a:r>
              <a:rPr lang="fr-CH" dirty="0" err="1" smtClean="0"/>
              <a:t>who</a:t>
            </a:r>
            <a:r>
              <a:rPr lang="fr-CH" dirty="0" smtClean="0"/>
              <a:t> made a master </a:t>
            </a:r>
            <a:r>
              <a:rPr lang="fr-CH" dirty="0" err="1" smtClean="0"/>
              <a:t>thesis</a:t>
            </a:r>
            <a:r>
              <a:rPr lang="fr-CH" dirty="0" smtClean="0"/>
              <a:t> on </a:t>
            </a:r>
            <a:r>
              <a:rPr lang="fr-CH" smtClean="0"/>
              <a:t>the topic </a:t>
            </a:r>
            <a:r>
              <a:rPr lang="fr-CH" dirty="0" smtClean="0"/>
              <a:t>: Camille Vendeuvre, Lucie </a:t>
            </a:r>
            <a:r>
              <a:rPr lang="fr-CH" dirty="0" err="1" smtClean="0"/>
              <a:t>Scandella</a:t>
            </a:r>
            <a:r>
              <a:rPr lang="fr-CH" dirty="0" smtClean="0"/>
              <a:t> and Servet </a:t>
            </a:r>
            <a:r>
              <a:rPr lang="en-GB" dirty="0" smtClean="0"/>
              <a:t>Lapardhaja</a:t>
            </a:r>
            <a:endParaRPr lang="fr-CH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47139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H" dirty="0" smtClean="0"/>
              <a:t>Questions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732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Introduction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6999" y="1221573"/>
            <a:ext cx="6810616" cy="4922875"/>
          </a:xfrm>
        </p:spPr>
        <p:txBody>
          <a:bodyPr>
            <a:normAutofit/>
          </a:bodyPr>
          <a:lstStyle/>
          <a:p>
            <a:r>
              <a:rPr lang="fr-CH" sz="2800" dirty="0"/>
              <a:t>«</a:t>
            </a:r>
            <a:r>
              <a:rPr lang="fr-CH" sz="2800" dirty="0" err="1"/>
              <a:t>Ecartometry</a:t>
            </a:r>
            <a:r>
              <a:rPr lang="fr-CH" sz="2800" dirty="0"/>
              <a:t>» </a:t>
            </a:r>
            <a:r>
              <a:rPr lang="fr-CH" sz="2800" dirty="0" err="1"/>
              <a:t>is</a:t>
            </a:r>
            <a:r>
              <a:rPr lang="fr-CH" sz="2800" dirty="0"/>
              <a:t> </a:t>
            </a:r>
            <a:r>
              <a:rPr lang="fr-CH" sz="2800" dirty="0" err="1"/>
              <a:t>used</a:t>
            </a:r>
            <a:r>
              <a:rPr lang="fr-CH" sz="2800" dirty="0"/>
              <a:t> at CERN </a:t>
            </a:r>
            <a:r>
              <a:rPr lang="fr-CH" sz="2800" dirty="0" smtClean="0"/>
              <a:t>for &gt; </a:t>
            </a:r>
            <a:r>
              <a:rPr lang="fr-CH" sz="2800" dirty="0"/>
              <a:t>50 </a:t>
            </a:r>
            <a:r>
              <a:rPr lang="fr-CH" sz="2800" dirty="0" err="1"/>
              <a:t>years</a:t>
            </a:r>
            <a:endParaRPr lang="fr-CH" sz="2800" dirty="0"/>
          </a:p>
          <a:p>
            <a:pPr lvl="1"/>
            <a:r>
              <a:rPr lang="fr-CH" sz="2200" dirty="0"/>
              <a:t>In the LHC, the </a:t>
            </a:r>
            <a:r>
              <a:rPr lang="fr-CH" sz="2200" dirty="0" err="1"/>
              <a:t>magnets</a:t>
            </a:r>
            <a:r>
              <a:rPr lang="fr-CH" sz="2200" dirty="0"/>
              <a:t> are «</a:t>
            </a:r>
            <a:r>
              <a:rPr lang="fr-CH" sz="2200" dirty="0" err="1"/>
              <a:t>smoothed</a:t>
            </a:r>
            <a:r>
              <a:rPr lang="fr-CH" sz="2200" dirty="0"/>
              <a:t>» </a:t>
            </a:r>
            <a:r>
              <a:rPr lang="fr-CH" sz="2200" dirty="0" err="1"/>
              <a:t>using</a:t>
            </a:r>
            <a:r>
              <a:rPr lang="fr-CH" sz="2200" dirty="0"/>
              <a:t> </a:t>
            </a:r>
            <a:r>
              <a:rPr lang="fr-CH" sz="2200" dirty="0" err="1"/>
              <a:t>this</a:t>
            </a:r>
            <a:r>
              <a:rPr lang="fr-CH" sz="2200" dirty="0"/>
              <a:t> </a:t>
            </a:r>
            <a:r>
              <a:rPr lang="fr-CH" sz="2200" dirty="0" err="1"/>
              <a:t>technology</a:t>
            </a:r>
            <a:endParaRPr lang="fr-CH" sz="2200" dirty="0"/>
          </a:p>
          <a:p>
            <a:pPr lvl="1"/>
            <a:r>
              <a:rPr lang="fr-CH" sz="2200" dirty="0" err="1"/>
              <a:t>Different</a:t>
            </a:r>
            <a:r>
              <a:rPr lang="fr-CH" sz="2200" dirty="0"/>
              <a:t> </a:t>
            </a:r>
            <a:r>
              <a:rPr lang="fr-CH" sz="2200" dirty="0" err="1"/>
              <a:t>devices</a:t>
            </a:r>
            <a:r>
              <a:rPr lang="fr-CH" sz="2200" dirty="0"/>
              <a:t> have been </a:t>
            </a:r>
            <a:r>
              <a:rPr lang="fr-CH" sz="2200" dirty="0" err="1" smtClean="0"/>
              <a:t>developed</a:t>
            </a:r>
            <a:endParaRPr lang="fr-CH" sz="2200" dirty="0"/>
          </a:p>
          <a:p>
            <a:pPr lvl="1"/>
            <a:r>
              <a:rPr lang="fr-CH" sz="2200" dirty="0"/>
              <a:t>The </a:t>
            </a:r>
            <a:r>
              <a:rPr lang="fr-CH" sz="2200" dirty="0" err="1"/>
              <a:t>accuracy</a:t>
            </a:r>
            <a:r>
              <a:rPr lang="fr-CH" sz="2200" dirty="0"/>
              <a:t> </a:t>
            </a:r>
            <a:r>
              <a:rPr lang="fr-CH" sz="2200" dirty="0" err="1"/>
              <a:t>is</a:t>
            </a:r>
            <a:r>
              <a:rPr lang="fr-CH" sz="2200" dirty="0"/>
              <a:t> in the range of 0.05 mm at 1 </a:t>
            </a:r>
            <a:r>
              <a:rPr lang="fr-CH" sz="2200" dirty="0">
                <a:latin typeface="Symbol" panose="05050102010706020507" pitchFamily="18" charset="2"/>
              </a:rPr>
              <a:t>s</a:t>
            </a:r>
          </a:p>
          <a:p>
            <a:pPr lvl="1"/>
            <a:r>
              <a:rPr lang="fr-CH" sz="2200" dirty="0"/>
              <a:t>There </a:t>
            </a:r>
            <a:r>
              <a:rPr lang="fr-CH" sz="2200" dirty="0" err="1"/>
              <a:t>is</a:t>
            </a:r>
            <a:r>
              <a:rPr lang="fr-CH" sz="2200" dirty="0"/>
              <a:t> a </a:t>
            </a:r>
            <a:r>
              <a:rPr lang="fr-CH" sz="2200" dirty="0" err="1" smtClean="0"/>
              <a:t>need</a:t>
            </a:r>
            <a:r>
              <a:rPr lang="fr-CH" sz="2200" dirty="0" smtClean="0"/>
              <a:t> for new techniques</a:t>
            </a:r>
            <a:endParaRPr lang="fr-CH" sz="2200" dirty="0"/>
          </a:p>
          <a:p>
            <a:pPr lvl="2"/>
            <a:r>
              <a:rPr lang="fr-CH" sz="2200" dirty="0"/>
              <a:t>To </a:t>
            </a:r>
            <a:r>
              <a:rPr lang="fr-CH" sz="2200" dirty="0" err="1"/>
              <a:t>limit</a:t>
            </a:r>
            <a:r>
              <a:rPr lang="fr-CH" sz="2200" dirty="0"/>
              <a:t> the </a:t>
            </a:r>
            <a:r>
              <a:rPr lang="fr-CH" sz="2200" dirty="0" err="1"/>
              <a:t>human</a:t>
            </a:r>
            <a:r>
              <a:rPr lang="fr-CH" sz="2200" dirty="0"/>
              <a:t> impact on the </a:t>
            </a:r>
            <a:r>
              <a:rPr lang="fr-CH" sz="2200" dirty="0" err="1"/>
              <a:t>measurement</a:t>
            </a:r>
            <a:endParaRPr lang="fr-CH" sz="2200" dirty="0"/>
          </a:p>
          <a:p>
            <a:pPr lvl="2"/>
            <a:r>
              <a:rPr lang="fr-CH" sz="2200" dirty="0"/>
              <a:t>For automation of the </a:t>
            </a:r>
            <a:r>
              <a:rPr lang="fr-CH" sz="2200" dirty="0" err="1"/>
              <a:t>measurement</a:t>
            </a:r>
            <a:endParaRPr lang="fr-CH" sz="2200" dirty="0"/>
          </a:p>
          <a:p>
            <a:pPr lvl="1"/>
            <a:r>
              <a:rPr lang="fr-CH" sz="2800" dirty="0" err="1"/>
              <a:t>Photogrammetry</a:t>
            </a:r>
            <a:r>
              <a:rPr lang="fr-CH" sz="2800" dirty="0"/>
              <a:t> </a:t>
            </a:r>
            <a:r>
              <a:rPr lang="fr-CH" sz="2800" dirty="0" err="1"/>
              <a:t>seems</a:t>
            </a:r>
            <a:r>
              <a:rPr lang="fr-CH" sz="2800" dirty="0"/>
              <a:t> to </a:t>
            </a:r>
            <a:r>
              <a:rPr lang="fr-CH" sz="2800" dirty="0" err="1"/>
              <a:t>be</a:t>
            </a:r>
            <a:r>
              <a:rPr lang="fr-CH" sz="2800" dirty="0"/>
              <a:t> </a:t>
            </a:r>
            <a:r>
              <a:rPr lang="fr-CH" sz="2800" dirty="0" err="1"/>
              <a:t>promising</a:t>
            </a:r>
            <a:endParaRPr lang="fr-CH" sz="2800" dirty="0"/>
          </a:p>
          <a:p>
            <a:pPr lvl="1"/>
            <a:endParaRPr lang="fr-CH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960" y="89431"/>
            <a:ext cx="4333040" cy="11295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969" y="1382155"/>
            <a:ext cx="2547875" cy="16935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27" y="3415991"/>
            <a:ext cx="2829685" cy="1889607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11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Equipment </a:t>
            </a:r>
            <a:r>
              <a:rPr lang="fr-CH" dirty="0" err="1" smtClean="0"/>
              <a:t>used</a:t>
            </a:r>
            <a:r>
              <a:rPr lang="fr-CH" dirty="0" smtClean="0"/>
              <a:t> for the test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Missiaen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3" y="1260000"/>
            <a:ext cx="8226425" cy="4195664"/>
          </a:xfrm>
        </p:spPr>
        <p:txBody>
          <a:bodyPr>
            <a:normAutofit/>
          </a:bodyPr>
          <a:lstStyle/>
          <a:p>
            <a:r>
              <a:rPr lang="fr-CH" sz="2800" dirty="0"/>
              <a:t>Nikon D3X</a:t>
            </a:r>
          </a:p>
          <a:p>
            <a:r>
              <a:rPr lang="fr-CH" sz="2800" dirty="0"/>
              <a:t>Lens of 28 mm AICON </a:t>
            </a:r>
            <a:r>
              <a:rPr lang="fr-CH" sz="2800" dirty="0" err="1"/>
              <a:t>metric</a:t>
            </a:r>
            <a:endParaRPr lang="fr-CH" sz="2800" dirty="0"/>
          </a:p>
          <a:p>
            <a:r>
              <a:rPr lang="fr-CH" sz="2800" dirty="0"/>
              <a:t>AICON 3D studio (DPA pro)</a:t>
            </a:r>
          </a:p>
          <a:p>
            <a:r>
              <a:rPr lang="en-GB" sz="2800" dirty="0"/>
              <a:t>Nikon SB-700 flash</a:t>
            </a:r>
            <a:endParaRPr lang="fr-CH" sz="2800" dirty="0"/>
          </a:p>
          <a:p>
            <a:r>
              <a:rPr lang="fr-CH" sz="2800" dirty="0" err="1"/>
              <a:t>Carbon</a:t>
            </a:r>
            <a:r>
              <a:rPr lang="fr-CH" sz="2800" dirty="0"/>
              <a:t> </a:t>
            </a:r>
            <a:r>
              <a:rPr lang="fr-CH" sz="2800" dirty="0" err="1"/>
              <a:t>fiber</a:t>
            </a:r>
            <a:r>
              <a:rPr lang="fr-CH" sz="2800" dirty="0"/>
              <a:t> </a:t>
            </a:r>
            <a:r>
              <a:rPr lang="fr-CH" sz="2800" dirty="0" err="1"/>
              <a:t>scale</a:t>
            </a:r>
            <a:r>
              <a:rPr lang="fr-CH" sz="2800" dirty="0"/>
              <a:t> bars</a:t>
            </a:r>
          </a:p>
          <a:p>
            <a:r>
              <a:rPr lang="fr-CH" sz="2800" dirty="0" err="1"/>
              <a:t>Fishing</a:t>
            </a:r>
            <a:r>
              <a:rPr lang="fr-CH" sz="2800" dirty="0"/>
              <a:t> </a:t>
            </a:r>
            <a:r>
              <a:rPr lang="fr-CH" sz="2800" dirty="0" err="1"/>
              <a:t>wire</a:t>
            </a:r>
            <a:r>
              <a:rPr lang="fr-CH" sz="2800" dirty="0"/>
              <a:t> of 0.3 mm</a:t>
            </a:r>
          </a:p>
          <a:p>
            <a:r>
              <a:rPr lang="fr-CH" sz="2800" dirty="0" err="1"/>
              <a:t>Coded</a:t>
            </a:r>
            <a:r>
              <a:rPr lang="fr-CH" sz="2800" dirty="0"/>
              <a:t> and non-</a:t>
            </a:r>
            <a:r>
              <a:rPr lang="fr-CH" sz="2800" dirty="0" err="1"/>
              <a:t>coded</a:t>
            </a:r>
            <a:r>
              <a:rPr lang="fr-CH" sz="2800" dirty="0"/>
              <a:t> </a:t>
            </a:r>
            <a:r>
              <a:rPr lang="fr-CH" sz="2800" dirty="0" err="1"/>
              <a:t>targets</a:t>
            </a:r>
            <a:endParaRPr lang="en-GB" sz="2800" dirty="0"/>
          </a:p>
        </p:txBody>
      </p:sp>
      <p:pic>
        <p:nvPicPr>
          <p:cNvPr id="8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1987" y="534395"/>
            <a:ext cx="1929879" cy="32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6150" y="3975425"/>
            <a:ext cx="2695716" cy="11133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1472" y="2947178"/>
            <a:ext cx="2994061" cy="3725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0475" y="5201153"/>
            <a:ext cx="1294543" cy="1287448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791482"/>
              </p:ext>
            </p:extLst>
          </p:nvPr>
        </p:nvGraphicFramePr>
        <p:xfrm>
          <a:off x="737299" y="5088761"/>
          <a:ext cx="6041029" cy="1212173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1459819">
                  <a:extLst>
                    <a:ext uri="{9D8B030D-6E8A-4147-A177-3AD203B41FA5}">
                      <a16:colId xmlns:a16="http://schemas.microsoft.com/office/drawing/2014/main" val="922134625"/>
                    </a:ext>
                  </a:extLst>
                </a:gridCol>
                <a:gridCol w="1251034">
                  <a:extLst>
                    <a:ext uri="{9D8B030D-6E8A-4147-A177-3AD203B41FA5}">
                      <a16:colId xmlns:a16="http://schemas.microsoft.com/office/drawing/2014/main" val="714401543"/>
                    </a:ext>
                  </a:extLst>
                </a:gridCol>
                <a:gridCol w="912965">
                  <a:extLst>
                    <a:ext uri="{9D8B030D-6E8A-4147-A177-3AD203B41FA5}">
                      <a16:colId xmlns:a16="http://schemas.microsoft.com/office/drawing/2014/main" val="3846842874"/>
                    </a:ext>
                  </a:extLst>
                </a:gridCol>
                <a:gridCol w="1155577">
                  <a:extLst>
                    <a:ext uri="{9D8B030D-6E8A-4147-A177-3AD203B41FA5}">
                      <a16:colId xmlns:a16="http://schemas.microsoft.com/office/drawing/2014/main" val="1769674995"/>
                    </a:ext>
                  </a:extLst>
                </a:gridCol>
                <a:gridCol w="1261634">
                  <a:extLst>
                    <a:ext uri="{9D8B030D-6E8A-4147-A177-3AD203B41FA5}">
                      <a16:colId xmlns:a16="http://schemas.microsoft.com/office/drawing/2014/main" val="131010957"/>
                    </a:ext>
                  </a:extLst>
                </a:gridCol>
              </a:tblGrid>
              <a:tr h="239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500" dirty="0" smtClean="0">
                          <a:solidFill>
                            <a:srgbClr val="002060"/>
                          </a:solidFill>
                          <a:effectLst/>
                        </a:rPr>
                        <a:t>Structure</a:t>
                      </a:r>
                      <a:endParaRPr lang="en-US" sz="15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500" dirty="0">
                          <a:solidFill>
                            <a:srgbClr val="002060"/>
                          </a:solidFill>
                          <a:effectLst/>
                        </a:rPr>
                        <a:t>Matériau</a:t>
                      </a:r>
                      <a:endParaRPr lang="en-US" sz="15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500" dirty="0">
                          <a:solidFill>
                            <a:srgbClr val="002060"/>
                          </a:solidFill>
                          <a:effectLst/>
                        </a:rPr>
                        <a:t>Couleur</a:t>
                      </a:r>
                      <a:endParaRPr lang="en-US" sz="15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500">
                          <a:solidFill>
                            <a:srgbClr val="002060"/>
                          </a:solidFill>
                          <a:effectLst/>
                        </a:rPr>
                        <a:t>Diamètre</a:t>
                      </a:r>
                      <a:endParaRPr lang="en-US" sz="15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500">
                          <a:solidFill>
                            <a:srgbClr val="002060"/>
                          </a:solidFill>
                          <a:effectLst/>
                        </a:rPr>
                        <a:t>Résistance</a:t>
                      </a:r>
                      <a:endParaRPr lang="en-US" sz="15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26899176"/>
                  </a:ext>
                </a:extLst>
              </a:tr>
              <a:tr h="23918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5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Monofilament</a:t>
                      </a:r>
                      <a:endParaRPr lang="en-US" sz="15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5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Nylon</a:t>
                      </a:r>
                      <a:endParaRPr lang="en-US" sz="15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5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Noir</a:t>
                      </a:r>
                      <a:endParaRPr lang="en-US" sz="15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5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0,30 </a:t>
                      </a:r>
                      <a:r>
                        <a:rPr lang="fr-CH" sz="15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mm</a:t>
                      </a:r>
                      <a:endParaRPr lang="en-US" sz="15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5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7 </a:t>
                      </a:r>
                      <a:r>
                        <a:rPr lang="fr-CH" sz="15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kg</a:t>
                      </a:r>
                      <a:endParaRPr lang="en-US" sz="15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1685054"/>
                  </a:ext>
                </a:extLst>
              </a:tr>
              <a:tr h="4783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500" dirty="0">
                          <a:solidFill>
                            <a:srgbClr val="002060"/>
                          </a:solidFill>
                          <a:effectLst/>
                        </a:rPr>
                        <a:t>Tressé</a:t>
                      </a:r>
                      <a:endParaRPr lang="en-US" sz="1500" b="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500" dirty="0">
                          <a:solidFill>
                            <a:srgbClr val="002060"/>
                          </a:solidFill>
                          <a:effectLst/>
                        </a:rPr>
                        <a:t>Polyéthylène</a:t>
                      </a:r>
                      <a:endParaRPr lang="en-US" sz="15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500" dirty="0">
                          <a:solidFill>
                            <a:srgbClr val="002060"/>
                          </a:solidFill>
                          <a:effectLst/>
                        </a:rPr>
                        <a:t>Rouge</a:t>
                      </a:r>
                      <a:endParaRPr lang="en-US" sz="15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500" dirty="0" smtClean="0">
                          <a:solidFill>
                            <a:srgbClr val="002060"/>
                          </a:solidFill>
                          <a:effectLst/>
                        </a:rPr>
                        <a:t>0,35 </a:t>
                      </a:r>
                      <a:r>
                        <a:rPr lang="fr-CH" sz="1500" dirty="0">
                          <a:solidFill>
                            <a:srgbClr val="002060"/>
                          </a:solidFill>
                          <a:effectLst/>
                        </a:rPr>
                        <a:t>mm</a:t>
                      </a:r>
                      <a:endParaRPr lang="en-US" sz="15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500" dirty="0">
                          <a:solidFill>
                            <a:srgbClr val="002060"/>
                          </a:solidFill>
                          <a:effectLst/>
                        </a:rPr>
                        <a:t>30 kg</a:t>
                      </a:r>
                      <a:endParaRPr lang="en-US" sz="15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2819542"/>
                  </a:ext>
                </a:extLst>
              </a:tr>
              <a:tr h="23918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500" dirty="0">
                          <a:solidFill>
                            <a:srgbClr val="002060"/>
                          </a:solidFill>
                          <a:effectLst/>
                        </a:rPr>
                        <a:t>Torsadé</a:t>
                      </a:r>
                      <a:endParaRPr lang="en-US" sz="1500" b="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500" dirty="0" err="1">
                          <a:solidFill>
                            <a:srgbClr val="002060"/>
                          </a:solidFill>
                          <a:effectLst/>
                        </a:rPr>
                        <a:t>Vectran</a:t>
                      </a:r>
                      <a:endParaRPr lang="en-US" sz="15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500" dirty="0">
                          <a:solidFill>
                            <a:srgbClr val="002060"/>
                          </a:solidFill>
                          <a:effectLst/>
                        </a:rPr>
                        <a:t>Noir</a:t>
                      </a:r>
                      <a:endParaRPr lang="en-US" sz="15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500" dirty="0" smtClean="0">
                          <a:solidFill>
                            <a:srgbClr val="002060"/>
                          </a:solidFill>
                          <a:effectLst/>
                        </a:rPr>
                        <a:t>0,40 mm</a:t>
                      </a:r>
                      <a:r>
                        <a:rPr lang="fr-CH" sz="15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n-US" sz="15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500" dirty="0">
                          <a:solidFill>
                            <a:srgbClr val="002060"/>
                          </a:solidFill>
                          <a:effectLst/>
                        </a:rPr>
                        <a:t>20 kg</a:t>
                      </a:r>
                      <a:endParaRPr lang="en-US" sz="15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30913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441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Automatic</a:t>
            </a:r>
            <a:r>
              <a:rPr lang="fr-CH" dirty="0" smtClean="0"/>
              <a:t> </a:t>
            </a:r>
            <a:r>
              <a:rPr lang="fr-CH" dirty="0" err="1"/>
              <a:t>w</a:t>
            </a:r>
            <a:r>
              <a:rPr lang="fr-CH" dirty="0" err="1" smtClean="0"/>
              <a:t>ire</a:t>
            </a:r>
            <a:r>
              <a:rPr lang="fr-CH" dirty="0" smtClean="0"/>
              <a:t> </a:t>
            </a:r>
            <a:r>
              <a:rPr lang="fr-CH" dirty="0" err="1" smtClean="0"/>
              <a:t>detection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03630" y="983435"/>
            <a:ext cx="8226425" cy="5526548"/>
          </a:xfrm>
        </p:spPr>
        <p:txBody>
          <a:bodyPr>
            <a:normAutofit/>
          </a:bodyPr>
          <a:lstStyle/>
          <a:p>
            <a:pPr lvl="1"/>
            <a:r>
              <a:rPr lang="fr-CH" sz="2800" dirty="0"/>
              <a:t>It </a:t>
            </a:r>
            <a:r>
              <a:rPr lang="fr-CH" sz="2800" dirty="0" err="1"/>
              <a:t>is</a:t>
            </a:r>
            <a:r>
              <a:rPr lang="fr-CH" sz="2800" dirty="0"/>
              <a:t> </a:t>
            </a:r>
            <a:r>
              <a:rPr lang="fr-CH" sz="2800" dirty="0" err="1" smtClean="0"/>
              <a:t>quite</a:t>
            </a:r>
            <a:r>
              <a:rPr lang="fr-CH" sz="2800" dirty="0" smtClean="0"/>
              <a:t> </a:t>
            </a:r>
            <a:r>
              <a:rPr lang="fr-CH" sz="2800" dirty="0" err="1" smtClean="0"/>
              <a:t>difficult</a:t>
            </a:r>
            <a:r>
              <a:rPr lang="fr-CH" sz="2800" dirty="0" smtClean="0"/>
              <a:t> </a:t>
            </a:r>
            <a:r>
              <a:rPr lang="fr-CH" sz="2800" dirty="0"/>
              <a:t>to </a:t>
            </a:r>
            <a:r>
              <a:rPr lang="fr-CH" sz="2800" dirty="0" err="1"/>
              <a:t>detect</a:t>
            </a:r>
            <a:r>
              <a:rPr lang="fr-CH" sz="2800" dirty="0"/>
              <a:t> </a:t>
            </a:r>
            <a:r>
              <a:rPr lang="fr-CH" sz="2800" dirty="0" err="1"/>
              <a:t>automatically</a:t>
            </a:r>
            <a:r>
              <a:rPr lang="fr-CH" sz="2800" dirty="0"/>
              <a:t> the </a:t>
            </a:r>
            <a:r>
              <a:rPr lang="fr-CH" sz="2800" dirty="0" err="1"/>
              <a:t>streched</a:t>
            </a:r>
            <a:r>
              <a:rPr lang="fr-CH" sz="2800" dirty="0"/>
              <a:t> </a:t>
            </a:r>
            <a:r>
              <a:rPr lang="fr-CH" sz="2800" dirty="0" err="1"/>
              <a:t>wire</a:t>
            </a:r>
            <a:r>
              <a:rPr lang="fr-CH" sz="2800" dirty="0"/>
              <a:t> in an image</a:t>
            </a:r>
          </a:p>
          <a:p>
            <a:pPr lvl="2"/>
            <a:r>
              <a:rPr lang="fr-CH" sz="2400" dirty="0"/>
              <a:t>Multiple services</a:t>
            </a:r>
          </a:p>
          <a:p>
            <a:pPr lvl="1"/>
            <a:r>
              <a:rPr lang="fr-CH" sz="2400" dirty="0" err="1" smtClean="0"/>
              <a:t>Wire</a:t>
            </a:r>
            <a:r>
              <a:rPr lang="fr-CH" sz="2400" dirty="0" smtClean="0"/>
              <a:t> </a:t>
            </a:r>
            <a:r>
              <a:rPr lang="fr-CH" sz="2400" dirty="0" err="1" smtClean="0"/>
              <a:t>is</a:t>
            </a:r>
            <a:r>
              <a:rPr lang="fr-CH" sz="2400" dirty="0" smtClean="0"/>
              <a:t> a straight line</a:t>
            </a:r>
          </a:p>
          <a:p>
            <a:pPr lvl="2"/>
            <a:r>
              <a:rPr lang="fr-CH" sz="2400" dirty="0" err="1" smtClean="0"/>
              <a:t>Sag</a:t>
            </a:r>
            <a:r>
              <a:rPr lang="fr-CH" sz="2400" dirty="0" smtClean="0"/>
              <a:t> </a:t>
            </a:r>
            <a:r>
              <a:rPr lang="fr-CH" sz="2400" dirty="0"/>
              <a:t>of 6 microns </a:t>
            </a:r>
            <a:endParaRPr lang="fr-CH" sz="2400" dirty="0" smtClean="0"/>
          </a:p>
          <a:p>
            <a:pPr lvl="3"/>
            <a:r>
              <a:rPr lang="fr-CH" sz="2400" dirty="0" err="1" smtClean="0"/>
              <a:t>neglected</a:t>
            </a:r>
            <a:endParaRPr lang="en-GB" sz="2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3655823" y="1929792"/>
            <a:ext cx="5492972" cy="3664015"/>
            <a:chOff x="3442678" y="1474716"/>
            <a:chExt cx="5492972" cy="366401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42678" y="1474716"/>
              <a:ext cx="5492972" cy="3664014"/>
            </a:xfrm>
            <a:prstGeom prst="rect">
              <a:avLst/>
            </a:prstGeom>
          </p:spPr>
        </p:pic>
        <p:cxnSp>
          <p:nvCxnSpPr>
            <p:cNvPr id="23" name="Straight Arrow Connector 22"/>
            <p:cNvCxnSpPr/>
            <p:nvPr/>
          </p:nvCxnSpPr>
          <p:spPr>
            <a:xfrm flipH="1" flipV="1">
              <a:off x="4123674" y="2351906"/>
              <a:ext cx="53590" cy="34432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4383741" y="2216658"/>
              <a:ext cx="75709" cy="479568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3908841" y="2696226"/>
              <a:ext cx="700064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1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>
                  <a:solidFill>
                    <a:schemeClr val="accent1">
                      <a:lumMod val="10000"/>
                    </a:schemeClr>
                  </a:solidFill>
                </a:rPr>
                <a:t>Tubes</a:t>
              </a:r>
              <a:endParaRPr lang="en-US" sz="1400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H="1">
              <a:off x="4031693" y="3668009"/>
              <a:ext cx="153383" cy="296989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4344358" y="3668009"/>
              <a:ext cx="82591" cy="296989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3630725" y="3321812"/>
              <a:ext cx="1427268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1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 err="1">
                  <a:solidFill>
                    <a:schemeClr val="accent1">
                      <a:lumMod val="10000"/>
                    </a:schemeClr>
                  </a:solidFill>
                </a:rPr>
                <a:t>Stretched</a:t>
              </a:r>
              <a:r>
                <a:rPr lang="fr-CH" sz="1400" dirty="0">
                  <a:solidFill>
                    <a:schemeClr val="accent1">
                      <a:lumMod val="10000"/>
                    </a:schemeClr>
                  </a:solidFill>
                </a:rPr>
                <a:t> </a:t>
              </a:r>
              <a:r>
                <a:rPr lang="fr-CH" sz="1400" dirty="0" err="1">
                  <a:solidFill>
                    <a:schemeClr val="accent1">
                      <a:lumMod val="10000"/>
                    </a:schemeClr>
                  </a:solidFill>
                </a:rPr>
                <a:t>wire</a:t>
              </a:r>
              <a:endParaRPr lang="en-US" sz="1400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H="1" flipV="1">
              <a:off x="4769857" y="4081558"/>
              <a:ext cx="112088" cy="292494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V="1">
              <a:off x="5090881" y="4081558"/>
              <a:ext cx="139126" cy="292494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4570627" y="4394622"/>
              <a:ext cx="865651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1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 err="1">
                  <a:solidFill>
                    <a:schemeClr val="accent1">
                      <a:lumMod val="10000"/>
                    </a:schemeClr>
                  </a:solidFill>
                </a:rPr>
                <a:t>shadow</a:t>
              </a:r>
              <a:endParaRPr lang="en-US" sz="1400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H="1">
              <a:off x="6255395" y="1989435"/>
              <a:ext cx="376575" cy="153888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36" idx="1"/>
            </p:cNvCxnSpPr>
            <p:nvPr/>
          </p:nvCxnSpPr>
          <p:spPr>
            <a:xfrm flipH="1">
              <a:off x="6381743" y="1997582"/>
              <a:ext cx="234986" cy="173333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6616729" y="1843693"/>
              <a:ext cx="799587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1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 err="1">
                  <a:solidFill>
                    <a:schemeClr val="accent1">
                      <a:lumMod val="10000"/>
                    </a:schemeClr>
                  </a:solidFill>
                </a:rPr>
                <a:t>targets</a:t>
              </a:r>
              <a:endParaRPr lang="en-US" sz="1400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H="1">
              <a:off x="7497190" y="2904362"/>
              <a:ext cx="123887" cy="242566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7956307" y="2904362"/>
              <a:ext cx="159283" cy="489311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7334465" y="2381143"/>
              <a:ext cx="1025765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1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 err="1">
                  <a:solidFill>
                    <a:schemeClr val="accent1">
                      <a:lumMod val="10000"/>
                    </a:schemeClr>
                  </a:solidFill>
                </a:rPr>
                <a:t>Cable</a:t>
              </a:r>
              <a:r>
                <a:rPr lang="fr-CH" sz="1400" dirty="0">
                  <a:solidFill>
                    <a:schemeClr val="accent1">
                      <a:lumMod val="10000"/>
                    </a:schemeClr>
                  </a:solidFill>
                </a:rPr>
                <a:t> </a:t>
              </a:r>
              <a:r>
                <a:rPr lang="fr-CH" sz="1400" dirty="0" err="1">
                  <a:solidFill>
                    <a:schemeClr val="accent1">
                      <a:lumMod val="10000"/>
                    </a:schemeClr>
                  </a:solidFill>
                </a:rPr>
                <a:t>trays</a:t>
              </a:r>
              <a:endParaRPr lang="en-US" sz="1400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01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Automatic</a:t>
            </a:r>
            <a:r>
              <a:rPr lang="fr-CH" dirty="0" smtClean="0"/>
              <a:t> </a:t>
            </a:r>
            <a:r>
              <a:rPr lang="fr-CH" dirty="0" err="1"/>
              <a:t>w</a:t>
            </a:r>
            <a:r>
              <a:rPr lang="fr-CH" dirty="0" err="1" smtClean="0"/>
              <a:t>ire</a:t>
            </a:r>
            <a:r>
              <a:rPr lang="fr-CH" dirty="0" smtClean="0"/>
              <a:t> </a:t>
            </a:r>
            <a:r>
              <a:rPr lang="fr-CH" dirty="0" err="1" smtClean="0"/>
              <a:t>detection</a:t>
            </a:r>
            <a:r>
              <a:rPr lang="fr-CH" dirty="0" smtClean="0"/>
              <a:t> (2)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65138" y="1082386"/>
            <a:ext cx="6719687" cy="5140915"/>
          </a:xfrm>
        </p:spPr>
        <p:txBody>
          <a:bodyPr>
            <a:normAutofit/>
          </a:bodyPr>
          <a:lstStyle/>
          <a:p>
            <a:r>
              <a:rPr lang="en-GB" sz="2800" dirty="0"/>
              <a:t>The typical properties of a thin wire in a photo are:</a:t>
            </a:r>
          </a:p>
          <a:p>
            <a:pPr lvl="1"/>
            <a:r>
              <a:rPr lang="en-GB" sz="2200" dirty="0"/>
              <a:t>Continuous line that traverses the entire image</a:t>
            </a:r>
          </a:p>
          <a:p>
            <a:pPr lvl="1"/>
            <a:r>
              <a:rPr lang="en-GB" sz="2200" dirty="0"/>
              <a:t>Straight line which corresponds to minimum curvature of edges</a:t>
            </a:r>
          </a:p>
          <a:p>
            <a:pPr lvl="1"/>
            <a:r>
              <a:rPr lang="en-GB" sz="2200" dirty="0">
                <a:solidFill>
                  <a:schemeClr val="tx1">
                    <a:lumMod val="75000"/>
                  </a:schemeClr>
                </a:solidFill>
              </a:rPr>
              <a:t>Two parallel edges with a defined distance between them</a:t>
            </a:r>
          </a:p>
          <a:p>
            <a:pPr lvl="1"/>
            <a:r>
              <a:rPr lang="en-GB" sz="2200" dirty="0"/>
              <a:t>The wire is dark in the image and the background is </a:t>
            </a:r>
            <a:r>
              <a:rPr lang="en-GB" sz="2200" dirty="0" smtClean="0"/>
              <a:t>lighter</a:t>
            </a:r>
            <a:endParaRPr lang="en-GB" sz="22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60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Automatic</a:t>
            </a:r>
            <a:r>
              <a:rPr lang="fr-CH" dirty="0" smtClean="0"/>
              <a:t> </a:t>
            </a:r>
            <a:r>
              <a:rPr lang="fr-CH" dirty="0" err="1"/>
              <a:t>w</a:t>
            </a:r>
            <a:r>
              <a:rPr lang="fr-CH" dirty="0" err="1" smtClean="0"/>
              <a:t>ire</a:t>
            </a:r>
            <a:r>
              <a:rPr lang="fr-CH" dirty="0" smtClean="0"/>
              <a:t> </a:t>
            </a:r>
            <a:r>
              <a:rPr lang="fr-CH" dirty="0" err="1" smtClean="0"/>
              <a:t>detection</a:t>
            </a:r>
            <a:r>
              <a:rPr lang="fr-CH" dirty="0" smtClean="0"/>
              <a:t> (2)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88047" y="1029366"/>
            <a:ext cx="4278947" cy="4526307"/>
          </a:xfrm>
        </p:spPr>
        <p:txBody>
          <a:bodyPr>
            <a:normAutofit/>
          </a:bodyPr>
          <a:lstStyle/>
          <a:p>
            <a:r>
              <a:rPr lang="fr-CH" sz="2800" dirty="0" err="1" smtClean="0"/>
              <a:t>Pre-treatment</a:t>
            </a:r>
            <a:r>
              <a:rPr lang="fr-CH" sz="2800" dirty="0" smtClean="0"/>
              <a:t> </a:t>
            </a:r>
            <a:r>
              <a:rPr lang="fr-CH" sz="2800" dirty="0"/>
              <a:t>by </a:t>
            </a:r>
            <a:r>
              <a:rPr lang="fr-CH" sz="2800" dirty="0" err="1"/>
              <a:t>applying</a:t>
            </a:r>
            <a:r>
              <a:rPr lang="fr-CH" sz="2800" dirty="0"/>
              <a:t> </a:t>
            </a:r>
          </a:p>
          <a:p>
            <a:pPr lvl="1"/>
            <a:r>
              <a:rPr lang="fr-CH" sz="2200" dirty="0"/>
              <a:t>Adaptive image </a:t>
            </a:r>
            <a:r>
              <a:rPr lang="fr-CH" sz="2200" dirty="0" err="1"/>
              <a:t>equalization</a:t>
            </a:r>
            <a:endParaRPr lang="fr-CH" sz="2200" dirty="0"/>
          </a:p>
          <a:p>
            <a:pPr lvl="1"/>
            <a:r>
              <a:rPr lang="fr-CH" sz="2200" dirty="0" err="1"/>
              <a:t>Edge</a:t>
            </a:r>
            <a:r>
              <a:rPr lang="fr-CH" sz="2200" dirty="0"/>
              <a:t> </a:t>
            </a:r>
            <a:r>
              <a:rPr lang="fr-CH" sz="2200" dirty="0" err="1"/>
              <a:t>preserving</a:t>
            </a:r>
            <a:r>
              <a:rPr lang="fr-CH" sz="2200" dirty="0"/>
              <a:t> </a:t>
            </a:r>
            <a:r>
              <a:rPr lang="fr-CH" sz="2200" dirty="0" err="1"/>
              <a:t>filter</a:t>
            </a:r>
            <a:r>
              <a:rPr lang="fr-CH" sz="2200" dirty="0"/>
              <a:t> </a:t>
            </a:r>
          </a:p>
          <a:p>
            <a:pPr marL="231769" lvl="1" indent="0">
              <a:buNone/>
            </a:pPr>
            <a:r>
              <a:rPr lang="fr-CH" sz="2200" dirty="0"/>
              <a:t>(</a:t>
            </a:r>
            <a:r>
              <a:rPr lang="fr-CH" sz="2200" dirty="0" err="1"/>
              <a:t>guided</a:t>
            </a:r>
            <a:r>
              <a:rPr lang="fr-CH" sz="2200" dirty="0"/>
              <a:t> </a:t>
            </a:r>
            <a:r>
              <a:rPr lang="fr-CH" sz="2200" dirty="0" err="1"/>
              <a:t>filter</a:t>
            </a:r>
            <a:r>
              <a:rPr lang="fr-CH" sz="2200" dirty="0"/>
              <a:t>) to </a:t>
            </a:r>
            <a:r>
              <a:rPr lang="fr-CH" sz="2200" dirty="0" err="1"/>
              <a:t>reduce</a:t>
            </a:r>
            <a:r>
              <a:rPr lang="fr-CH" sz="2200" dirty="0"/>
              <a:t> the noise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5146" y="2395389"/>
            <a:ext cx="4188857" cy="2792571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4378842" y="2172831"/>
            <a:ext cx="830467" cy="5149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117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Automatic</a:t>
            </a:r>
            <a:r>
              <a:rPr lang="fr-CH" dirty="0" smtClean="0"/>
              <a:t> </a:t>
            </a:r>
            <a:r>
              <a:rPr lang="fr-CH" dirty="0" err="1"/>
              <a:t>w</a:t>
            </a:r>
            <a:r>
              <a:rPr lang="fr-CH" dirty="0" err="1" smtClean="0"/>
              <a:t>ire</a:t>
            </a:r>
            <a:r>
              <a:rPr lang="fr-CH" dirty="0" smtClean="0"/>
              <a:t> </a:t>
            </a:r>
            <a:r>
              <a:rPr lang="fr-CH" dirty="0" err="1" smtClean="0"/>
              <a:t>detection</a:t>
            </a:r>
            <a:r>
              <a:rPr lang="fr-CH" dirty="0" smtClean="0"/>
              <a:t> (3)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32754" y="1028007"/>
            <a:ext cx="4754187" cy="5107169"/>
          </a:xfrm>
        </p:spPr>
        <p:txBody>
          <a:bodyPr>
            <a:normAutofit/>
          </a:bodyPr>
          <a:lstStyle/>
          <a:p>
            <a:r>
              <a:rPr lang="fr-CH" sz="2800" dirty="0" err="1"/>
              <a:t>Canny</a:t>
            </a:r>
            <a:r>
              <a:rPr lang="fr-CH" sz="2800" dirty="0"/>
              <a:t> </a:t>
            </a:r>
            <a:r>
              <a:rPr lang="fr-CH" sz="2800" dirty="0" err="1"/>
              <a:t>edge</a:t>
            </a:r>
            <a:r>
              <a:rPr lang="fr-CH" sz="2800" dirty="0"/>
              <a:t> detectors</a:t>
            </a:r>
          </a:p>
          <a:p>
            <a:r>
              <a:rPr lang="fr-CH" sz="2800" dirty="0" err="1"/>
              <a:t>Using</a:t>
            </a:r>
            <a:r>
              <a:rPr lang="fr-CH" sz="2800" dirty="0"/>
              <a:t> </a:t>
            </a:r>
            <a:r>
              <a:rPr lang="fr-CH" sz="2800" dirty="0" err="1"/>
              <a:t>morphological</a:t>
            </a:r>
            <a:r>
              <a:rPr lang="fr-CH" sz="2800" dirty="0"/>
              <a:t> </a:t>
            </a:r>
            <a:r>
              <a:rPr lang="fr-CH" sz="2800" dirty="0" err="1"/>
              <a:t>operators</a:t>
            </a:r>
            <a:r>
              <a:rPr lang="fr-CH" sz="2800" dirty="0"/>
              <a:t> : dilatation and </a:t>
            </a:r>
            <a:r>
              <a:rPr lang="fr-CH" sz="2800" dirty="0" err="1"/>
              <a:t>erosion</a:t>
            </a:r>
            <a:endParaRPr lang="fr-CH" sz="2800" dirty="0"/>
          </a:p>
          <a:p>
            <a:pPr lvl="1"/>
            <a:endParaRPr lang="fr-CH" sz="2400" dirty="0"/>
          </a:p>
          <a:p>
            <a:pPr marL="231769" lvl="1" indent="0">
              <a:buNone/>
            </a:pPr>
            <a:endParaRPr lang="fr-CH" sz="2200" dirty="0"/>
          </a:p>
          <a:p>
            <a:pPr marL="231769" lvl="1" indent="0">
              <a:buNone/>
            </a:pPr>
            <a:r>
              <a:rPr lang="fr-CH" sz="2200" dirty="0" err="1" smtClean="0"/>
              <a:t>Only</a:t>
            </a:r>
            <a:r>
              <a:rPr lang="fr-CH" sz="2200" dirty="0" smtClean="0"/>
              <a:t> </a:t>
            </a:r>
            <a:r>
              <a:rPr lang="fr-CH" sz="2200" dirty="0" err="1"/>
              <a:t>edge</a:t>
            </a:r>
            <a:r>
              <a:rPr lang="fr-CH" sz="2200" dirty="0"/>
              <a:t> </a:t>
            </a:r>
            <a:r>
              <a:rPr lang="fr-CH" sz="2200" dirty="0" err="1"/>
              <a:t>with</a:t>
            </a:r>
            <a:r>
              <a:rPr lang="fr-CH" sz="2200" dirty="0"/>
              <a:t> </a:t>
            </a:r>
            <a:r>
              <a:rPr lang="fr-CH" sz="2200" dirty="0" err="1"/>
              <a:t>small</a:t>
            </a:r>
            <a:r>
              <a:rPr lang="fr-CH" sz="2200" dirty="0"/>
              <a:t> distance are visible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4" r="23427" b="7887"/>
          <a:stretch/>
        </p:blipFill>
        <p:spPr bwMode="auto">
          <a:xfrm>
            <a:off x="468729" y="2562912"/>
            <a:ext cx="1120564" cy="5585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7" t="7625" r="19159" b="7936"/>
          <a:stretch/>
        </p:blipFill>
        <p:spPr bwMode="auto">
          <a:xfrm>
            <a:off x="2356273" y="2498899"/>
            <a:ext cx="958272" cy="72251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4996" y="2684928"/>
            <a:ext cx="1148081" cy="4080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32754" y="3223103"/>
            <a:ext cx="2212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>
                <a:solidFill>
                  <a:srgbClr val="002060"/>
                </a:solidFill>
              </a:rPr>
              <a:t>Canny</a:t>
            </a:r>
            <a:r>
              <a:rPr lang="fr-CH" sz="1600" dirty="0">
                <a:solidFill>
                  <a:srgbClr val="002060"/>
                </a:solidFill>
              </a:rPr>
              <a:t> </a:t>
            </a:r>
            <a:r>
              <a:rPr lang="fr-CH" sz="1600" dirty="0" err="1">
                <a:solidFill>
                  <a:srgbClr val="002060"/>
                </a:solidFill>
              </a:rPr>
              <a:t>Edge</a:t>
            </a:r>
            <a:r>
              <a:rPr lang="fr-CH" sz="1600" dirty="0">
                <a:solidFill>
                  <a:srgbClr val="002060"/>
                </a:solidFill>
              </a:rPr>
              <a:t> </a:t>
            </a:r>
            <a:r>
              <a:rPr lang="fr-CH" sz="1600" dirty="0" err="1">
                <a:solidFill>
                  <a:srgbClr val="002060"/>
                </a:solidFill>
              </a:rPr>
              <a:t>detection</a:t>
            </a:r>
            <a:endParaRPr lang="en-US" sz="1600" dirty="0">
              <a:solidFill>
                <a:srgbClr val="002060"/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4983581" y="851275"/>
            <a:ext cx="3979468" cy="1996521"/>
            <a:chOff x="4983580" y="851272"/>
            <a:chExt cx="3979468" cy="199652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68266" y="851272"/>
              <a:ext cx="2994782" cy="1996521"/>
            </a:xfrm>
            <a:prstGeom prst="rect">
              <a:avLst/>
            </a:prstGeom>
          </p:spPr>
        </p:pic>
        <p:grpSp>
          <p:nvGrpSpPr>
            <p:cNvPr id="23" name="Group 22"/>
            <p:cNvGrpSpPr/>
            <p:nvPr/>
          </p:nvGrpSpPr>
          <p:grpSpPr>
            <a:xfrm>
              <a:off x="4983580" y="1967660"/>
              <a:ext cx="984686" cy="276999"/>
              <a:chOff x="4983580" y="2006080"/>
              <a:chExt cx="984686" cy="276999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4983580" y="2006080"/>
                <a:ext cx="68846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200" dirty="0" err="1">
                    <a:latin typeface="Corbel" panose="020B0503020204020204" pitchFamily="34" charset="0"/>
                  </a:rPr>
                  <a:t>Wire</a:t>
                </a:r>
                <a:endParaRPr lang="en-GB" sz="1200" dirty="0">
                  <a:latin typeface="Corbel" panose="020B0503020204020204" pitchFamily="34" charset="0"/>
                </a:endParaRPr>
              </a:p>
            </p:txBody>
          </p:sp>
          <p:cxnSp>
            <p:nvCxnSpPr>
              <p:cNvPr id="22" name="Straight Arrow Connector 21"/>
              <p:cNvCxnSpPr/>
              <p:nvPr/>
            </p:nvCxnSpPr>
            <p:spPr>
              <a:xfrm>
                <a:off x="5440296" y="2172211"/>
                <a:ext cx="527970" cy="7125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Group 15"/>
          <p:cNvGrpSpPr/>
          <p:nvPr/>
        </p:nvGrpSpPr>
        <p:grpSpPr>
          <a:xfrm>
            <a:off x="2566447" y="3170535"/>
            <a:ext cx="6393046" cy="1996521"/>
            <a:chOff x="2517456" y="3170463"/>
            <a:chExt cx="6393046" cy="1996521"/>
          </a:xfrm>
        </p:grpSpPr>
        <p:sp>
          <p:nvSpPr>
            <p:cNvPr id="12" name="TextBox 11"/>
            <p:cNvSpPr txBox="1"/>
            <p:nvPr/>
          </p:nvSpPr>
          <p:spPr>
            <a:xfrm>
              <a:off x="2835409" y="3248624"/>
              <a:ext cx="14082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>
                  <a:solidFill>
                    <a:srgbClr val="002060"/>
                  </a:solidFill>
                </a:rPr>
                <a:t>dilation</a:t>
              </a:r>
              <a:endParaRPr lang="en-US" sz="1600" dirty="0">
                <a:solidFill>
                  <a:srgbClr val="002060"/>
                </a:solidFill>
              </a:endParaRPr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2517456" y="3294515"/>
              <a:ext cx="266055" cy="262479"/>
            </a:xfrm>
            <a:prstGeom prst="rightArrow">
              <a:avLst>
                <a:gd name="adj1" fmla="val 50000"/>
                <a:gd name="adj2" fmla="val 46593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4937185" y="3170463"/>
              <a:ext cx="3973317" cy="1996521"/>
              <a:chOff x="4989731" y="2890392"/>
              <a:chExt cx="3973317" cy="1996521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68266" y="2890392"/>
                <a:ext cx="2994782" cy="1996521"/>
              </a:xfrm>
              <a:prstGeom prst="rect">
                <a:avLst/>
              </a:prstGeom>
            </p:spPr>
          </p:pic>
          <p:grpSp>
            <p:nvGrpSpPr>
              <p:cNvPr id="24" name="Group 23"/>
              <p:cNvGrpSpPr/>
              <p:nvPr/>
            </p:nvGrpSpPr>
            <p:grpSpPr>
              <a:xfrm>
                <a:off x="4989731" y="4002590"/>
                <a:ext cx="984686" cy="276999"/>
                <a:chOff x="4983580" y="2006080"/>
                <a:chExt cx="984686" cy="276999"/>
              </a:xfrm>
            </p:grpSpPr>
            <p:sp>
              <p:nvSpPr>
                <p:cNvPr id="25" name="TextBox 24"/>
                <p:cNvSpPr txBox="1"/>
                <p:nvPr/>
              </p:nvSpPr>
              <p:spPr>
                <a:xfrm>
                  <a:off x="4983580" y="2006080"/>
                  <a:ext cx="68846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CH" sz="1200" dirty="0" err="1">
                      <a:latin typeface="Corbel" panose="020B0503020204020204" pitchFamily="34" charset="0"/>
                    </a:rPr>
                    <a:t>Wire</a:t>
                  </a:r>
                  <a:endParaRPr lang="en-GB" sz="1200" dirty="0">
                    <a:latin typeface="Corbel" panose="020B0503020204020204" pitchFamily="34" charset="0"/>
                  </a:endParaRPr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5440296" y="2172211"/>
                  <a:ext cx="527970" cy="71253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8" name="Group 17"/>
          <p:cNvGrpSpPr/>
          <p:nvPr/>
        </p:nvGrpSpPr>
        <p:grpSpPr>
          <a:xfrm>
            <a:off x="957201" y="3241146"/>
            <a:ext cx="4394677" cy="3473791"/>
            <a:chOff x="957201" y="3241146"/>
            <a:chExt cx="4394677" cy="3473791"/>
          </a:xfrm>
        </p:grpSpPr>
        <p:sp>
          <p:nvSpPr>
            <p:cNvPr id="13" name="TextBox 12"/>
            <p:cNvSpPr txBox="1"/>
            <p:nvPr/>
          </p:nvSpPr>
          <p:spPr>
            <a:xfrm>
              <a:off x="4343900" y="3241146"/>
              <a:ext cx="98391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 err="1">
                  <a:solidFill>
                    <a:srgbClr val="002060"/>
                  </a:solidFill>
                </a:rPr>
                <a:t>erosion</a:t>
              </a:r>
              <a:endParaRPr lang="en-US" sz="1600" dirty="0">
                <a:solidFill>
                  <a:srgbClr val="002060"/>
                </a:solidFill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3778783" y="3317222"/>
              <a:ext cx="266055" cy="262479"/>
            </a:xfrm>
            <a:prstGeom prst="rightArrow">
              <a:avLst>
                <a:gd name="adj1" fmla="val 50000"/>
                <a:gd name="adj2" fmla="val 46593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957201" y="4439758"/>
              <a:ext cx="4394677" cy="2275179"/>
              <a:chOff x="2068652" y="4608939"/>
              <a:chExt cx="4394677" cy="2275179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050560" y="4608939"/>
                <a:ext cx="3412769" cy="2275179"/>
              </a:xfrm>
              <a:prstGeom prst="rect">
                <a:avLst/>
              </a:prstGeom>
            </p:spPr>
          </p:pic>
          <p:grpSp>
            <p:nvGrpSpPr>
              <p:cNvPr id="27" name="Group 26"/>
              <p:cNvGrpSpPr/>
              <p:nvPr/>
            </p:nvGrpSpPr>
            <p:grpSpPr>
              <a:xfrm>
                <a:off x="2068652" y="5916708"/>
                <a:ext cx="984686" cy="276999"/>
                <a:chOff x="4983580" y="2006080"/>
                <a:chExt cx="984686" cy="276999"/>
              </a:xfrm>
            </p:grpSpPr>
            <p:sp>
              <p:nvSpPr>
                <p:cNvPr id="28" name="TextBox 27"/>
                <p:cNvSpPr txBox="1"/>
                <p:nvPr/>
              </p:nvSpPr>
              <p:spPr>
                <a:xfrm>
                  <a:off x="4983580" y="2006080"/>
                  <a:ext cx="68846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CH" sz="1200" dirty="0" err="1">
                      <a:latin typeface="Corbel" panose="020B0503020204020204" pitchFamily="34" charset="0"/>
                    </a:rPr>
                    <a:t>Wire</a:t>
                  </a:r>
                  <a:endParaRPr lang="en-GB" sz="1200" dirty="0">
                    <a:latin typeface="Corbel" panose="020B0503020204020204" pitchFamily="34" charset="0"/>
                  </a:endParaRPr>
                </a:p>
              </p:txBody>
            </p:sp>
            <p:cxnSp>
              <p:nvCxnSpPr>
                <p:cNvPr id="29" name="Straight Arrow Connector 28"/>
                <p:cNvCxnSpPr/>
                <p:nvPr/>
              </p:nvCxnSpPr>
              <p:spPr>
                <a:xfrm>
                  <a:off x="5440296" y="2172211"/>
                  <a:ext cx="527970" cy="71253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1234175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Automatic</a:t>
            </a:r>
            <a:r>
              <a:rPr lang="fr-CH" dirty="0" smtClean="0"/>
              <a:t> </a:t>
            </a:r>
            <a:r>
              <a:rPr lang="fr-CH" dirty="0" err="1"/>
              <a:t>w</a:t>
            </a:r>
            <a:r>
              <a:rPr lang="fr-CH" dirty="0" err="1" smtClean="0"/>
              <a:t>ire</a:t>
            </a:r>
            <a:r>
              <a:rPr lang="fr-CH" dirty="0" smtClean="0"/>
              <a:t> </a:t>
            </a:r>
            <a:r>
              <a:rPr lang="fr-CH" dirty="0" err="1" smtClean="0"/>
              <a:t>detection</a:t>
            </a:r>
            <a:r>
              <a:rPr lang="fr-CH" dirty="0" smtClean="0"/>
              <a:t> (4)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Missiaen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3" y="949337"/>
            <a:ext cx="5929741" cy="5326732"/>
          </a:xfrm>
        </p:spPr>
        <p:txBody>
          <a:bodyPr>
            <a:normAutofit fontScale="92500" lnSpcReduction="20000"/>
          </a:bodyPr>
          <a:lstStyle/>
          <a:p>
            <a:r>
              <a:rPr lang="fr-CH" dirty="0"/>
              <a:t>To </a:t>
            </a:r>
            <a:r>
              <a:rPr lang="fr-CH" dirty="0" err="1"/>
              <a:t>identify</a:t>
            </a:r>
            <a:r>
              <a:rPr lang="fr-CH" dirty="0"/>
              <a:t> the line in the </a:t>
            </a:r>
            <a:r>
              <a:rPr lang="fr-CH" dirty="0" err="1"/>
              <a:t>binary</a:t>
            </a:r>
            <a:r>
              <a:rPr lang="fr-CH" dirty="0"/>
              <a:t> image, </a:t>
            </a:r>
            <a:r>
              <a:rPr lang="fr-CH" b="1" u="sng" dirty="0"/>
              <a:t>the </a:t>
            </a:r>
            <a:r>
              <a:rPr lang="fr-CH" b="1" u="sng" dirty="0" err="1"/>
              <a:t>Hough</a:t>
            </a:r>
            <a:r>
              <a:rPr lang="fr-CH" b="1" u="sng" dirty="0"/>
              <a:t> transformation</a:t>
            </a:r>
            <a:r>
              <a:rPr lang="fr-CH" dirty="0"/>
              <a:t> </a:t>
            </a:r>
            <a:r>
              <a:rPr lang="fr-CH" dirty="0" err="1"/>
              <a:t>can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used</a:t>
            </a:r>
            <a:endParaRPr lang="fr-CH" dirty="0"/>
          </a:p>
          <a:p>
            <a:pPr lvl="3"/>
            <a:r>
              <a:rPr lang="fr-CH" sz="2600" dirty="0"/>
              <a:t>Lines are </a:t>
            </a:r>
            <a:r>
              <a:rPr lang="fr-CH" sz="2600" dirty="0" err="1"/>
              <a:t>represented</a:t>
            </a:r>
            <a:r>
              <a:rPr lang="fr-CH" sz="2600" dirty="0"/>
              <a:t> by 2 </a:t>
            </a:r>
            <a:r>
              <a:rPr lang="fr-CH" sz="2600" dirty="0" err="1"/>
              <a:t>parameters</a:t>
            </a:r>
            <a:r>
              <a:rPr lang="fr-CH" sz="2600" dirty="0"/>
              <a:t> </a:t>
            </a:r>
            <a:r>
              <a:rPr lang="fr-CH" sz="2600" dirty="0">
                <a:latin typeface="Symbol" panose="05050102010706020507" pitchFamily="18" charset="2"/>
              </a:rPr>
              <a:t>q</a:t>
            </a:r>
            <a:r>
              <a:rPr lang="fr-CH" sz="2600" dirty="0"/>
              <a:t> and </a:t>
            </a:r>
            <a:r>
              <a:rPr lang="fr-CH" sz="2600" dirty="0" smtClean="0">
                <a:latin typeface="Symbol" panose="05050102010706020507" pitchFamily="18" charset="2"/>
              </a:rPr>
              <a:t>r</a:t>
            </a:r>
          </a:p>
          <a:p>
            <a:pPr lvl="3"/>
            <a:endParaRPr lang="fr-CH" sz="2600" dirty="0">
              <a:latin typeface="Symbol" panose="05050102010706020507" pitchFamily="18" charset="2"/>
            </a:endParaRPr>
          </a:p>
          <a:p>
            <a:pPr lvl="3"/>
            <a:endParaRPr lang="fr-CH" sz="2600" dirty="0" smtClean="0">
              <a:latin typeface="Symbol" panose="05050102010706020507" pitchFamily="18" charset="2"/>
            </a:endParaRPr>
          </a:p>
          <a:p>
            <a:pPr lvl="3"/>
            <a:endParaRPr lang="fr-CH" sz="2600" dirty="0">
              <a:latin typeface="Symbol" panose="05050102010706020507" pitchFamily="18" charset="2"/>
            </a:endParaRPr>
          </a:p>
          <a:p>
            <a:pPr marL="685783" lvl="3" indent="0">
              <a:buNone/>
            </a:pPr>
            <a:endParaRPr lang="fr-CH" sz="2600" dirty="0">
              <a:latin typeface="Symbol" panose="05050102010706020507" pitchFamily="18" charset="2"/>
            </a:endParaRPr>
          </a:p>
          <a:p>
            <a:pPr lvl="3"/>
            <a:r>
              <a:rPr lang="fr-CH" sz="2600" dirty="0" err="1" smtClean="0"/>
              <a:t>Each</a:t>
            </a:r>
            <a:r>
              <a:rPr lang="fr-CH" sz="2600" dirty="0" smtClean="0"/>
              <a:t> line </a:t>
            </a:r>
            <a:r>
              <a:rPr lang="fr-CH" sz="2600" dirty="0" err="1" smtClean="0"/>
              <a:t>is</a:t>
            </a:r>
            <a:r>
              <a:rPr lang="fr-CH" sz="2600" dirty="0" smtClean="0"/>
              <a:t> </a:t>
            </a:r>
            <a:r>
              <a:rPr lang="fr-CH" sz="2600" dirty="0" err="1" smtClean="0"/>
              <a:t>materialised</a:t>
            </a:r>
            <a:r>
              <a:rPr lang="fr-CH" sz="2600" dirty="0" smtClean="0"/>
              <a:t> by a point</a:t>
            </a:r>
          </a:p>
          <a:p>
            <a:pPr lvl="3"/>
            <a:r>
              <a:rPr lang="fr-CH" sz="2600" dirty="0" smtClean="0"/>
              <a:t>Lines passing at the </a:t>
            </a:r>
            <a:r>
              <a:rPr lang="fr-CH" sz="2600" dirty="0" err="1" smtClean="0"/>
              <a:t>same</a:t>
            </a:r>
            <a:r>
              <a:rPr lang="fr-CH" sz="2600" dirty="0" smtClean="0"/>
              <a:t> point  </a:t>
            </a:r>
            <a:r>
              <a:rPr lang="fr-CH" sz="2600" dirty="0" err="1" smtClean="0"/>
              <a:t>is</a:t>
            </a:r>
            <a:r>
              <a:rPr lang="fr-CH" sz="2600" dirty="0" smtClean="0"/>
              <a:t> a </a:t>
            </a:r>
            <a:r>
              <a:rPr lang="fr-CH" sz="2600" dirty="0" err="1" smtClean="0"/>
              <a:t>curve</a:t>
            </a:r>
            <a:endParaRPr lang="fr-CH" sz="2600" dirty="0" smtClean="0"/>
          </a:p>
          <a:p>
            <a:pPr lvl="3"/>
            <a:r>
              <a:rPr lang="fr-CH" sz="2600" dirty="0" smtClean="0"/>
              <a:t>The intersection of the </a:t>
            </a:r>
            <a:r>
              <a:rPr lang="fr-CH" sz="2600" dirty="0" err="1" smtClean="0"/>
              <a:t>curves</a:t>
            </a:r>
            <a:r>
              <a:rPr lang="fr-CH" sz="2600" dirty="0" smtClean="0"/>
              <a:t> </a:t>
            </a:r>
            <a:r>
              <a:rPr lang="fr-CH" sz="2600" dirty="0" err="1" smtClean="0"/>
              <a:t>is</a:t>
            </a:r>
            <a:r>
              <a:rPr lang="fr-CH" sz="2600" dirty="0" smtClean="0"/>
              <a:t> </a:t>
            </a:r>
            <a:r>
              <a:rPr lang="fr-CH" sz="2600" dirty="0" err="1" smtClean="0"/>
              <a:t>most</a:t>
            </a:r>
            <a:r>
              <a:rPr lang="fr-CH" sz="2600" dirty="0" smtClean="0"/>
              <a:t> </a:t>
            </a:r>
            <a:r>
              <a:rPr lang="fr-CH" sz="2600" dirty="0" err="1" smtClean="0"/>
              <a:t>probably</a:t>
            </a:r>
            <a:r>
              <a:rPr lang="fr-CH" sz="2600" dirty="0" smtClean="0"/>
              <a:t> the line </a:t>
            </a:r>
            <a:r>
              <a:rPr lang="fr-CH" sz="2600" dirty="0" err="1" smtClean="0"/>
              <a:t>we</a:t>
            </a:r>
            <a:r>
              <a:rPr lang="fr-CH" sz="2600" dirty="0" smtClean="0"/>
              <a:t> are </a:t>
            </a:r>
            <a:r>
              <a:rPr lang="fr-CH" sz="2600" dirty="0" err="1" smtClean="0"/>
              <a:t>looking</a:t>
            </a:r>
            <a:r>
              <a:rPr lang="fr-CH" sz="2600" dirty="0" smtClean="0"/>
              <a:t> for</a:t>
            </a:r>
            <a:endParaRPr lang="fr-CH" sz="2000" dirty="0"/>
          </a:p>
          <a:p>
            <a:pPr lvl="3" algn="just"/>
            <a:endParaRPr lang="fr-CH" sz="20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15th IWAA, 8-12 October, FNAL, Batavia, USA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099" y="1146143"/>
            <a:ext cx="1903799" cy="17466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8" b="2427"/>
          <a:stretch/>
        </p:blipFill>
        <p:spPr>
          <a:xfrm>
            <a:off x="1140149" y="2785685"/>
            <a:ext cx="4846004" cy="148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27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8920</TotalTime>
  <Words>1747</Words>
  <Application>Microsoft Office PowerPoint</Application>
  <PresentationFormat>On-screen Show (4:3)</PresentationFormat>
  <Paragraphs>295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Calibri</vt:lpstr>
      <vt:lpstr>Cambria Math</vt:lpstr>
      <vt:lpstr>Corbel</vt:lpstr>
      <vt:lpstr>Symbol</vt:lpstr>
      <vt:lpstr>Times New Roman</vt:lpstr>
      <vt:lpstr>Wingdings</vt:lpstr>
      <vt:lpstr>CERN_ENdept_Presentation_ArialFont copy</vt:lpstr>
      <vt:lpstr>Recent Developments For A Photogrammetric System To Measure Offsets w.r.t. Stretched Wires</vt:lpstr>
      <vt:lpstr>Agenda</vt:lpstr>
      <vt:lpstr>Introduction</vt:lpstr>
      <vt:lpstr>Equipment used for the test</vt:lpstr>
      <vt:lpstr>Automatic wire detection</vt:lpstr>
      <vt:lpstr>Automatic wire detection (2)</vt:lpstr>
      <vt:lpstr>Automatic wire detection (2)</vt:lpstr>
      <vt:lpstr>Automatic wire detection (3)</vt:lpstr>
      <vt:lpstr>Automatic wire detection (4)</vt:lpstr>
      <vt:lpstr>Automatic wire detection (5)</vt:lpstr>
      <vt:lpstr>Wire position measurement</vt:lpstr>
      <vt:lpstr>Wire position measurement (2)</vt:lpstr>
      <vt:lpstr>Wire position measurement (3)</vt:lpstr>
      <vt:lpstr>Wire position measurement (4)</vt:lpstr>
      <vt:lpstr>Wire detection and measurement</vt:lpstr>
      <vt:lpstr>Automatic target detection</vt:lpstr>
      <vt:lpstr>Automatic target detection (2)</vt:lpstr>
      <vt:lpstr>Target position determination</vt:lpstr>
      <vt:lpstr>Target decoding</vt:lpstr>
      <vt:lpstr>Bundle adjustment and calibration</vt:lpstr>
      <vt:lpstr>Homologous non-coded targets</vt:lpstr>
      <vt:lpstr>Final calculation</vt:lpstr>
      <vt:lpstr>Offsets calculation</vt:lpstr>
      <vt:lpstr>Outlook</vt:lpstr>
      <vt:lpstr>Conclusion</vt:lpstr>
      <vt:lpstr>Aknowlegments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Dominique Missiaen</cp:lastModifiedBy>
  <cp:revision>299</cp:revision>
  <cp:lastPrinted>2018-10-04T12:11:50Z</cp:lastPrinted>
  <dcterms:created xsi:type="dcterms:W3CDTF">2014-04-09T15:49:20Z</dcterms:created>
  <dcterms:modified xsi:type="dcterms:W3CDTF">2018-10-11T14:14:03Z</dcterms:modified>
</cp:coreProperties>
</file>