
<file path=[Content_Types].xml><?xml version="1.0" encoding="utf-8"?>
<Types xmlns="http://schemas.openxmlformats.org/package/2006/content-types">
  <Default Extension="avi" ContentType="video/x-msvideo"/>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8" r:id="rId1"/>
  </p:sldMasterIdLst>
  <p:notesMasterIdLst>
    <p:notesMasterId r:id="rId18"/>
  </p:notesMasterIdLst>
  <p:sldIdLst>
    <p:sldId id="260" r:id="rId2"/>
    <p:sldId id="413" r:id="rId3"/>
    <p:sldId id="440" r:id="rId4"/>
    <p:sldId id="447" r:id="rId5"/>
    <p:sldId id="448" r:id="rId6"/>
    <p:sldId id="449" r:id="rId7"/>
    <p:sldId id="450" r:id="rId8"/>
    <p:sldId id="451" r:id="rId9"/>
    <p:sldId id="452" r:id="rId10"/>
    <p:sldId id="453" r:id="rId11"/>
    <p:sldId id="454" r:id="rId12"/>
    <p:sldId id="456" r:id="rId13"/>
    <p:sldId id="455" r:id="rId14"/>
    <p:sldId id="457" r:id="rId15"/>
    <p:sldId id="459" r:id="rId16"/>
    <p:sldId id="437" r:id="rId17"/>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Zhang Rui" initials="ZR" lastIdx="1" clrIdx="0">
    <p:extLst>
      <p:ext uri="{19B8F6BF-5375-455C-9EA6-DF929625EA0E}">
        <p15:presenceInfo xmlns:p15="http://schemas.microsoft.com/office/powerpoint/2012/main" userId="5ac6539f8edd20a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762A4"/>
    <a:srgbClr val="1468C5"/>
    <a:srgbClr val="DC3C00"/>
    <a:srgbClr val="1C50A1"/>
    <a:srgbClr val="505050"/>
    <a:srgbClr val="003963"/>
    <a:srgbClr val="7030A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D113A9D2-9D6B-4929-AA2D-F23B5EE8CBE7}" styleName="テーマ スタイル 2 - アクセント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E9639D4-E3E2-4D34-9284-5A2195B3D0D7}" styleName="スタイル (淡色)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D27102A9-8310-4765-A935-A1911B00CA55}" styleName="浅色样式 1 - 强调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FD0F851-EC5A-4D38-B0AD-8093EC10F338}" styleName="浅色样式 1 - 强调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3B4B98B0-60AC-42C2-AFA5-B58CD77FA1E5}" styleName="浅色样式 1 - 强调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F2DE63D5-997A-4646-A377-4702673A728D}" styleName="浅色样式 2 - 强调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C083E6E3-FA7D-4D7B-A595-EF9225AFEA82}" styleName="浅色样式 1 - 强调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9D7B26C5-4107-4FEC-AEDC-1716B250A1EF}" styleName="浅色样式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426" autoAdjust="0"/>
  </p:normalViewPr>
  <p:slideViewPr>
    <p:cSldViewPr snapToGrid="0">
      <p:cViewPr varScale="1">
        <p:scale>
          <a:sx n="96" d="100"/>
          <a:sy n="96" d="100"/>
        </p:scale>
        <p:origin x="68"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DF4176-1064-48CE-8AAA-6DE1C0095927}" type="datetimeFigureOut">
              <a:rPr kumimoji="1" lang="ja-JP" altLang="en-US" smtClean="0"/>
              <a:t>2024/12/6</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BCE325-B9BB-484B-BD33-CA8691BB679F}" type="slidenum">
              <a:rPr kumimoji="1" lang="ja-JP" altLang="en-US" smtClean="0"/>
              <a:t>‹#›</a:t>
            </a:fld>
            <a:endParaRPr kumimoji="1" lang="ja-JP" altLang="en-US"/>
          </a:p>
        </p:txBody>
      </p:sp>
    </p:spTree>
    <p:extLst>
      <p:ext uri="{BB962C8B-B14F-4D97-AF65-F5344CB8AC3E}">
        <p14:creationId xmlns:p14="http://schemas.microsoft.com/office/powerpoint/2010/main" val="20109246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DABCE325-B9BB-484B-BD33-CA8691BB679F}" type="slidenum">
              <a:rPr kumimoji="1" lang="ja-JP" altLang="en-US" smtClean="0"/>
              <a:t>1</a:t>
            </a:fld>
            <a:endParaRPr kumimoji="1" lang="ja-JP" altLang="en-US"/>
          </a:p>
        </p:txBody>
      </p:sp>
    </p:spTree>
    <p:extLst>
      <p:ext uri="{BB962C8B-B14F-4D97-AF65-F5344CB8AC3E}">
        <p14:creationId xmlns:p14="http://schemas.microsoft.com/office/powerpoint/2010/main" val="23862818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A383C5-3354-8AFA-6FC5-68CBD2F42BC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46178D5-8AB8-718D-5F1C-E6AAF6183E8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6B29A71-53FF-1A02-DBCE-59D9508D339F}"/>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19FED3B2-9F2B-831A-EF62-BC0F28876FDD}"/>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ABCE325-B9BB-484B-BD33-CA8691BB679F}"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34" charset="-128"/>
              <a:cs typeface="+mn-cs"/>
            </a:endParaRPr>
          </a:p>
        </p:txBody>
      </p:sp>
    </p:spTree>
    <p:extLst>
      <p:ext uri="{BB962C8B-B14F-4D97-AF65-F5344CB8AC3E}">
        <p14:creationId xmlns:p14="http://schemas.microsoft.com/office/powerpoint/2010/main" val="15073891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84D89D-6EE2-69E4-AE85-323379B0B55A}"/>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4A1C177-2FAF-A42F-BA17-C30FF585635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EF407B9-45E8-BEEE-A4AA-537AEC8A3839}"/>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A2AFF23D-71D5-A119-56B1-8BD26F1B2DD9}"/>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ABCE325-B9BB-484B-BD33-CA8691BB679F}"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34" charset="-128"/>
              <a:cs typeface="+mn-cs"/>
            </a:endParaRPr>
          </a:p>
        </p:txBody>
      </p:sp>
    </p:spTree>
    <p:extLst>
      <p:ext uri="{BB962C8B-B14F-4D97-AF65-F5344CB8AC3E}">
        <p14:creationId xmlns:p14="http://schemas.microsoft.com/office/powerpoint/2010/main" val="8755796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7BFCB0-DC3E-DB41-D256-CC13B9AB456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DBA60B6-E9E4-0C79-D8C6-97DF45FE1F43}"/>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A819BEB4-742A-18A2-497C-C49A10EB7DA4}"/>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D44987B9-C07C-585C-D77B-C504CCC4EB36}"/>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ABCE325-B9BB-484B-BD33-CA8691BB679F}"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34" charset="-128"/>
              <a:cs typeface="+mn-cs"/>
            </a:endParaRPr>
          </a:p>
        </p:txBody>
      </p:sp>
    </p:spTree>
    <p:extLst>
      <p:ext uri="{BB962C8B-B14F-4D97-AF65-F5344CB8AC3E}">
        <p14:creationId xmlns:p14="http://schemas.microsoft.com/office/powerpoint/2010/main" val="27173861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9EF472-D095-D15D-BECD-9F3904D718D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51E7B3F-BA3E-71A6-8ED0-0E7E5CBBA810}"/>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CAD244BA-B80C-2656-30EA-40EA3AE7D5C1}"/>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A62E221A-206C-E2E9-2245-A6FEBD55131F}"/>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ABCE325-B9BB-484B-BD33-CA8691BB679F}"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34" charset="-128"/>
              <a:cs typeface="+mn-cs"/>
            </a:endParaRPr>
          </a:p>
        </p:txBody>
      </p:sp>
    </p:spTree>
    <p:extLst>
      <p:ext uri="{BB962C8B-B14F-4D97-AF65-F5344CB8AC3E}">
        <p14:creationId xmlns:p14="http://schemas.microsoft.com/office/powerpoint/2010/main" val="23682507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9706F3-37C2-17CA-2F39-90055B80A3D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E6EF072-953A-02D7-857B-3767891362DD}"/>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A302E14-C2EF-81E0-0786-2EC20AA6016D}"/>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EB4014DD-234E-F1C6-3072-7742F966974B}"/>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ABCE325-B9BB-484B-BD33-CA8691BB679F}"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34" charset="-128"/>
              <a:cs typeface="+mn-cs"/>
            </a:endParaRPr>
          </a:p>
        </p:txBody>
      </p:sp>
    </p:spTree>
    <p:extLst>
      <p:ext uri="{BB962C8B-B14F-4D97-AF65-F5344CB8AC3E}">
        <p14:creationId xmlns:p14="http://schemas.microsoft.com/office/powerpoint/2010/main" val="17417314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F1520D-AC14-4C54-0A59-B1191BED193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EA469CF-5AF1-F7F8-62AE-E8A63929966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FED91B1-B8FD-A9AE-3747-DD6AC4A5CC0B}"/>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0FDD6CF7-40D8-5A20-16A4-2A45FA2059CC}"/>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ABCE325-B9BB-484B-BD33-CA8691BB679F}"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34" charset="-128"/>
              <a:cs typeface="+mn-cs"/>
            </a:endParaRPr>
          </a:p>
        </p:txBody>
      </p:sp>
    </p:spTree>
    <p:extLst>
      <p:ext uri="{BB962C8B-B14F-4D97-AF65-F5344CB8AC3E}">
        <p14:creationId xmlns:p14="http://schemas.microsoft.com/office/powerpoint/2010/main" val="2457805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ABCE325-B9BB-484B-BD33-CA8691BB679F}"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34" charset="-128"/>
              <a:cs typeface="+mn-cs"/>
            </a:endParaRPr>
          </a:p>
        </p:txBody>
      </p:sp>
    </p:spTree>
    <p:extLst>
      <p:ext uri="{BB962C8B-B14F-4D97-AF65-F5344CB8AC3E}">
        <p14:creationId xmlns:p14="http://schemas.microsoft.com/office/powerpoint/2010/main" val="16990646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ABCE325-B9BB-484B-BD33-CA8691BB679F}"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34" charset="-128"/>
              <a:cs typeface="+mn-cs"/>
            </a:endParaRPr>
          </a:p>
        </p:txBody>
      </p:sp>
    </p:spTree>
    <p:extLst>
      <p:ext uri="{BB962C8B-B14F-4D97-AF65-F5344CB8AC3E}">
        <p14:creationId xmlns:p14="http://schemas.microsoft.com/office/powerpoint/2010/main" val="26783761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ABCE325-B9BB-484B-BD33-CA8691BB679F}"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34" charset="-128"/>
              <a:cs typeface="+mn-cs"/>
            </a:endParaRPr>
          </a:p>
        </p:txBody>
      </p:sp>
    </p:spTree>
    <p:extLst>
      <p:ext uri="{BB962C8B-B14F-4D97-AF65-F5344CB8AC3E}">
        <p14:creationId xmlns:p14="http://schemas.microsoft.com/office/powerpoint/2010/main" val="6104022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B996DD-53C9-6A69-53BD-B6AC17E48EE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52109AB-B1CA-B2DD-C61B-E9FD4F696F53}"/>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D9C8CE36-7807-7A50-D82E-2E51773DFB72}"/>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53152A96-5CCD-CFA1-7C42-E891DDDE818D}"/>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ABCE325-B9BB-484B-BD33-CA8691BB679F}"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34" charset="-128"/>
              <a:cs typeface="+mn-cs"/>
            </a:endParaRPr>
          </a:p>
        </p:txBody>
      </p:sp>
    </p:spTree>
    <p:extLst>
      <p:ext uri="{BB962C8B-B14F-4D97-AF65-F5344CB8AC3E}">
        <p14:creationId xmlns:p14="http://schemas.microsoft.com/office/powerpoint/2010/main" val="19539584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5F4642-1B9A-ED4E-4E11-7C91FB783D3D}"/>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F6E30AA8-D497-6919-5F5C-19AD27E9044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62D2049-342A-1922-B48F-FAB7B1B940FE}"/>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B1C74BA4-2018-5366-83B1-4E301404915B}"/>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ABCE325-B9BB-484B-BD33-CA8691BB679F}"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34" charset="-128"/>
              <a:cs typeface="+mn-cs"/>
            </a:endParaRPr>
          </a:p>
        </p:txBody>
      </p:sp>
    </p:spTree>
    <p:extLst>
      <p:ext uri="{BB962C8B-B14F-4D97-AF65-F5344CB8AC3E}">
        <p14:creationId xmlns:p14="http://schemas.microsoft.com/office/powerpoint/2010/main" val="40984988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A7784B-2A25-A516-9F39-D937044D3513}"/>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FFBBFB31-CA78-502B-E9BB-AB7E7ACD135B}"/>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756DC9C-09E1-5166-81DF-3BC561BEFAF7}"/>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08087A88-06C8-39A2-D8F9-DB31451FD5A7}"/>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ABCE325-B9BB-484B-BD33-CA8691BB679F}"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34" charset="-128"/>
              <a:cs typeface="+mn-cs"/>
            </a:endParaRPr>
          </a:p>
        </p:txBody>
      </p:sp>
    </p:spTree>
    <p:extLst>
      <p:ext uri="{BB962C8B-B14F-4D97-AF65-F5344CB8AC3E}">
        <p14:creationId xmlns:p14="http://schemas.microsoft.com/office/powerpoint/2010/main" val="31071375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5E1C90-073E-EF28-6A27-4D84AB99E79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CB05EBDD-FF68-9C98-D1D6-E5F26DAC966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077645C-2236-7A48-AA00-7789F9FA9DFD}"/>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B8CA9D90-5884-F5F6-607C-9ED090BEA421}"/>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ABCE325-B9BB-484B-BD33-CA8691BB679F}"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34" charset="-128"/>
              <a:cs typeface="+mn-cs"/>
            </a:endParaRPr>
          </a:p>
        </p:txBody>
      </p:sp>
    </p:spTree>
    <p:extLst>
      <p:ext uri="{BB962C8B-B14F-4D97-AF65-F5344CB8AC3E}">
        <p14:creationId xmlns:p14="http://schemas.microsoft.com/office/powerpoint/2010/main" val="5611676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9060D6-9605-48FC-F7F0-134A0904643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F176A91-1431-589D-4AF0-37FBA68993FF}"/>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F55DF12-7C40-B47E-0818-27F21FF2BEEF}"/>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43493BF7-9A9F-AEA4-F4B6-409CC88F65E8}"/>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ABCE325-B9BB-484B-BD33-CA8691BB679F}"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34" charset="-128"/>
              <a:cs typeface="+mn-cs"/>
            </a:endParaRPr>
          </a:p>
        </p:txBody>
      </p:sp>
    </p:spTree>
    <p:extLst>
      <p:ext uri="{BB962C8B-B14F-4D97-AF65-F5344CB8AC3E}">
        <p14:creationId xmlns:p14="http://schemas.microsoft.com/office/powerpoint/2010/main" val="31341108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064E11-C532-E827-4EB6-E036998D4C6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23A3E6C-8D88-60ED-12BE-E327F6760AF2}"/>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FC40D2E-26A2-0487-A7B9-50D02EA22AFF}"/>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E78E2F33-8880-8223-6382-0D3B217455F9}"/>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ABCE325-B9BB-484B-BD33-CA8691BB679F}"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34" charset="-128"/>
              <a:cs typeface="+mn-cs"/>
            </a:endParaRPr>
          </a:p>
        </p:txBody>
      </p:sp>
    </p:spTree>
    <p:extLst>
      <p:ext uri="{BB962C8B-B14F-4D97-AF65-F5344CB8AC3E}">
        <p14:creationId xmlns:p14="http://schemas.microsoft.com/office/powerpoint/2010/main" val="10313246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C7EFC6DC-5DDE-4434-988F-8DDAC20F6308}" type="datetimeFigureOut">
              <a:rPr lang="ja-JP" altLang="en-US" smtClean="0">
                <a:solidFill>
                  <a:prstClr val="black">
                    <a:tint val="75000"/>
                  </a:prstClr>
                </a:solidFill>
              </a:rPr>
              <a:pPr/>
              <a:t>2024/12/6</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24F04643-B83A-4577-9BDE-907661AC3A3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7532778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C7EFC6DC-5DDE-4434-988F-8DDAC20F6308}" type="datetimeFigureOut">
              <a:rPr lang="ja-JP" altLang="en-US" smtClean="0">
                <a:solidFill>
                  <a:prstClr val="black">
                    <a:tint val="75000"/>
                  </a:prstClr>
                </a:solidFill>
              </a:rPr>
              <a:pPr/>
              <a:t>2024/12/6</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24F04643-B83A-4577-9BDE-907661AC3A3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406040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C7EFC6DC-5DDE-4434-988F-8DDAC20F6308}" type="datetimeFigureOut">
              <a:rPr lang="ja-JP" altLang="en-US" smtClean="0">
                <a:solidFill>
                  <a:prstClr val="black">
                    <a:tint val="75000"/>
                  </a:prstClr>
                </a:solidFill>
              </a:rPr>
              <a:pPr/>
              <a:t>2024/12/6</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24F04643-B83A-4577-9BDE-907661AC3A3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043738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C7EFC6DC-5DDE-4434-988F-8DDAC20F6308}" type="datetimeFigureOut">
              <a:rPr lang="ja-JP" altLang="en-US" smtClean="0">
                <a:solidFill>
                  <a:prstClr val="black">
                    <a:tint val="75000"/>
                  </a:prstClr>
                </a:solidFill>
              </a:rPr>
              <a:pPr/>
              <a:t>2024/12/6</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24F04643-B83A-4577-9BDE-907661AC3A3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6193567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C7EFC6DC-5DDE-4434-988F-8DDAC20F6308}" type="datetimeFigureOut">
              <a:rPr lang="ja-JP" altLang="en-US" smtClean="0">
                <a:solidFill>
                  <a:prstClr val="black">
                    <a:tint val="75000"/>
                  </a:prstClr>
                </a:solidFill>
              </a:rPr>
              <a:pPr/>
              <a:t>2024/12/6</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24F04643-B83A-4577-9BDE-907661AC3A3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1346502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C7EFC6DC-5DDE-4434-988F-8DDAC20F6308}" type="datetimeFigureOut">
              <a:rPr lang="ja-JP" altLang="en-US" smtClean="0">
                <a:solidFill>
                  <a:prstClr val="black">
                    <a:tint val="75000"/>
                  </a:prstClr>
                </a:solidFill>
              </a:rPr>
              <a:pPr/>
              <a:t>2024/12/6</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24F04643-B83A-4577-9BDE-907661AC3A3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902557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C7EFC6DC-5DDE-4434-988F-8DDAC20F6308}" type="datetimeFigureOut">
              <a:rPr lang="ja-JP" altLang="en-US" smtClean="0">
                <a:solidFill>
                  <a:prstClr val="black">
                    <a:tint val="75000"/>
                  </a:prstClr>
                </a:solidFill>
              </a:rPr>
              <a:pPr/>
              <a:t>2024/12/6</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24F04643-B83A-4577-9BDE-907661AC3A3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0271766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C7EFC6DC-5DDE-4434-988F-8DDAC20F6308}" type="datetimeFigureOut">
              <a:rPr lang="ja-JP" altLang="en-US" smtClean="0">
                <a:solidFill>
                  <a:prstClr val="black">
                    <a:tint val="75000"/>
                  </a:prstClr>
                </a:solidFill>
              </a:rPr>
              <a:pPr/>
              <a:t>2024/12/6</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24F04643-B83A-4577-9BDE-907661AC3A3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804890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C7EFC6DC-5DDE-4434-988F-8DDAC20F6308}" type="datetimeFigureOut">
              <a:rPr lang="ja-JP" altLang="en-US" smtClean="0">
                <a:solidFill>
                  <a:prstClr val="black">
                    <a:tint val="75000"/>
                  </a:prstClr>
                </a:solidFill>
              </a:rPr>
              <a:pPr/>
              <a:t>2024/12/6</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24F04643-B83A-4577-9BDE-907661AC3A3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2005401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C7EFC6DC-5DDE-4434-988F-8DDAC20F6308}" type="datetimeFigureOut">
              <a:rPr lang="ja-JP" altLang="en-US" smtClean="0">
                <a:solidFill>
                  <a:prstClr val="black">
                    <a:tint val="75000"/>
                  </a:prstClr>
                </a:solidFill>
              </a:rPr>
              <a:pPr/>
              <a:t>2024/12/6</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24F04643-B83A-4577-9BDE-907661AC3A3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5372010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C7EFC6DC-5DDE-4434-988F-8DDAC20F6308}" type="datetimeFigureOut">
              <a:rPr lang="ja-JP" altLang="en-US" smtClean="0">
                <a:solidFill>
                  <a:prstClr val="black">
                    <a:tint val="75000"/>
                  </a:prstClr>
                </a:solidFill>
              </a:rPr>
              <a:pPr/>
              <a:t>2024/12/6</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24F04643-B83A-4577-9BDE-907661AC3A3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2578647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EFC6DC-5DDE-4434-988F-8DDAC20F6308}" type="datetimeFigureOut">
              <a:rPr lang="ja-JP" altLang="en-US" smtClean="0">
                <a:solidFill>
                  <a:prstClr val="black">
                    <a:tint val="75000"/>
                  </a:prstClr>
                </a:solidFill>
              </a:rPr>
              <a:pPr/>
              <a:t>2024/12/6</a:t>
            </a:fld>
            <a:endParaRPr lang="ja-JP" altLang="en-US">
              <a:solidFill>
                <a:prstClr val="black">
                  <a:tint val="75000"/>
                </a:prstClr>
              </a:solidFill>
            </a:endParaRPr>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F04643-B83A-4577-9BDE-907661AC3A3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493869438"/>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22.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21.png"/><Relationship Id="rId5" Type="http://schemas.openxmlformats.org/officeDocument/2006/relationships/image" Target="../media/image2.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25.jpeg"/><Relationship Id="rId5" Type="http://schemas.openxmlformats.org/officeDocument/2006/relationships/image" Target="../media/image24.png"/><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27.png"/><Relationship Id="rId2" Type="http://schemas.openxmlformats.org/officeDocument/2006/relationships/video" Target="../media/media2.avi"/><Relationship Id="rId1" Type="http://schemas.microsoft.com/office/2007/relationships/media" Target="../media/media2.avi"/><Relationship Id="rId6" Type="http://schemas.openxmlformats.org/officeDocument/2006/relationships/image" Target="../media/image26.png"/><Relationship Id="rId5" Type="http://schemas.openxmlformats.org/officeDocument/2006/relationships/image" Target="../media/image2.pn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11.jpg"/><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14.jpg"/><Relationship Id="rId4" Type="http://schemas.openxmlformats.org/officeDocument/2006/relationships/image" Target="../media/image13.jp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8.jpe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3" name="任意多边形: 形状 12">
            <a:extLst>
              <a:ext uri="{FF2B5EF4-FFF2-40B4-BE49-F238E27FC236}">
                <a16:creationId xmlns:a16="http://schemas.microsoft.com/office/drawing/2014/main" id="{5963ED91-A4A5-4241-83A3-8D783A4934CE}"/>
              </a:ext>
            </a:extLst>
          </p:cNvPr>
          <p:cNvSpPr/>
          <p:nvPr/>
        </p:nvSpPr>
        <p:spPr>
          <a:xfrm rot="10800000">
            <a:off x="-657840" y="2569691"/>
            <a:ext cx="11676690" cy="3653490"/>
          </a:xfrm>
          <a:custGeom>
            <a:avLst/>
            <a:gdLst>
              <a:gd name="connsiteX0" fmla="*/ 11286328 w 12192000"/>
              <a:gd name="connsiteY0" fmla="*/ 0 h 4110874"/>
              <a:gd name="connsiteX1" fmla="*/ 12192000 w 12192000"/>
              <a:gd name="connsiteY1" fmla="*/ 0 h 4110874"/>
              <a:gd name="connsiteX2" fmla="*/ 12192000 w 12192000"/>
              <a:gd name="connsiteY2" fmla="*/ 4110874 h 4110874"/>
              <a:gd name="connsiteX3" fmla="*/ 10111648 w 12192000"/>
              <a:gd name="connsiteY3" fmla="*/ 4110874 h 4110874"/>
              <a:gd name="connsiteX4" fmla="*/ 0 w 12192000"/>
              <a:gd name="connsiteY4" fmla="*/ 0 h 4110874"/>
              <a:gd name="connsiteX5" fmla="*/ 8788987 w 12192000"/>
              <a:gd name="connsiteY5" fmla="*/ 0 h 4110874"/>
              <a:gd name="connsiteX6" fmla="*/ 7614307 w 12192000"/>
              <a:gd name="connsiteY6" fmla="*/ 4110874 h 4110874"/>
              <a:gd name="connsiteX7" fmla="*/ 0 w 12192000"/>
              <a:gd name="connsiteY7" fmla="*/ 4110874 h 4110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4110874">
                <a:moveTo>
                  <a:pt x="11286328" y="0"/>
                </a:moveTo>
                <a:lnTo>
                  <a:pt x="12192000" y="0"/>
                </a:lnTo>
                <a:lnTo>
                  <a:pt x="12192000" y="4110874"/>
                </a:lnTo>
                <a:lnTo>
                  <a:pt x="10111648" y="4110874"/>
                </a:lnTo>
                <a:close/>
                <a:moveTo>
                  <a:pt x="0" y="0"/>
                </a:moveTo>
                <a:lnTo>
                  <a:pt x="8788987" y="0"/>
                </a:lnTo>
                <a:lnTo>
                  <a:pt x="7614307" y="4110874"/>
                </a:lnTo>
                <a:lnTo>
                  <a:pt x="0" y="4110874"/>
                </a:lnTo>
                <a:close/>
              </a:path>
            </a:pathLst>
          </a:custGeom>
          <a:solidFill>
            <a:schemeClr val="accent6">
              <a:lumMod val="20000"/>
              <a:lumOff val="80000"/>
              <a:alpha val="40000"/>
            </a:schemeClr>
          </a:solidFill>
          <a:ln>
            <a:noFill/>
          </a:ln>
          <a:effectLst>
            <a:outerShdw blurRad="165100" dist="38100" dir="15600000" sx="102000" sy="102000" algn="tl" rotWithShape="0">
              <a:schemeClr val="accent2">
                <a:lumMod val="20000"/>
                <a:lumOff val="80000"/>
                <a:alpha val="4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等线" panose="020F0502020204030204"/>
              <a:ea typeface="等线" panose="02010600030101010101" pitchFamily="2" charset="-122"/>
            </a:endParaRPr>
          </a:p>
        </p:txBody>
      </p:sp>
      <p:sp>
        <p:nvSpPr>
          <p:cNvPr id="16" name="文本框 15">
            <a:extLst>
              <a:ext uri="{FF2B5EF4-FFF2-40B4-BE49-F238E27FC236}">
                <a16:creationId xmlns:a16="http://schemas.microsoft.com/office/drawing/2014/main" id="{8B03C36B-91C4-4E90-99C9-CAD7EA4A4906}"/>
              </a:ext>
            </a:extLst>
          </p:cNvPr>
          <p:cNvSpPr txBox="1"/>
          <p:nvPr/>
        </p:nvSpPr>
        <p:spPr>
          <a:xfrm>
            <a:off x="4008235" y="2564518"/>
            <a:ext cx="7703327" cy="2215991"/>
          </a:xfrm>
          <a:prstGeom prst="rect">
            <a:avLst/>
          </a:prstGeom>
          <a:noFill/>
        </p:spPr>
        <p:txBody>
          <a:bodyPr wrap="square" rtlCol="0">
            <a:spAutoFit/>
          </a:bodyPr>
          <a:lstStyle/>
          <a:p>
            <a:pPr lvl="0"/>
            <a:r>
              <a:rPr lang="en-US" altLang="zh-CN" sz="4600" dirty="0">
                <a:solidFill>
                  <a:srgbClr val="1C50A1"/>
                </a:solidFill>
                <a:latin typeface="Arial" panose="020B0604020202020204" pitchFamily="34" charset="0"/>
                <a:ea typeface="Arial Unicode MS" panose="020B0604020202020204"/>
                <a:cs typeface="Arial" panose="020B0604020202020204" pitchFamily="34" charset="0"/>
              </a:rPr>
              <a:t>SLB KEK/CERN Collaboration Workshop Final Presentation</a:t>
            </a:r>
            <a:endParaRPr kumimoji="0" lang="zh-CN" altLang="en-US" sz="4600" dirty="0">
              <a:solidFill>
                <a:srgbClr val="1C50A1"/>
              </a:solidFill>
              <a:latin typeface="Arial" panose="020B0604020202020204" pitchFamily="34" charset="0"/>
              <a:ea typeface="Arial Unicode MS" panose="020B0604020202020204"/>
              <a:cs typeface="Arial" panose="020B0604020202020204" pitchFamily="34" charset="0"/>
            </a:endParaRPr>
          </a:p>
        </p:txBody>
      </p:sp>
      <p:sp>
        <p:nvSpPr>
          <p:cNvPr id="11" name="文本框 10">
            <a:extLst>
              <a:ext uri="{FF2B5EF4-FFF2-40B4-BE49-F238E27FC236}">
                <a16:creationId xmlns:a16="http://schemas.microsoft.com/office/drawing/2014/main" id="{98788685-DCC1-4DDB-A16B-CFDAAD40E766}"/>
              </a:ext>
            </a:extLst>
          </p:cNvPr>
          <p:cNvSpPr txBox="1"/>
          <p:nvPr/>
        </p:nvSpPr>
        <p:spPr>
          <a:xfrm>
            <a:off x="4058919" y="4858101"/>
            <a:ext cx="7703327" cy="461665"/>
          </a:xfrm>
          <a:prstGeom prst="rect">
            <a:avLst/>
          </a:prstGeom>
          <a:noFill/>
        </p:spPr>
        <p:txBody>
          <a:bodyPr wrap="square" rtlCol="0">
            <a:spAutoFit/>
          </a:bodyPr>
          <a:lstStyle/>
          <a:p>
            <a:pPr lvl="0"/>
            <a:r>
              <a:rPr lang="en-US" altLang="zh-CN" sz="2400" dirty="0">
                <a:solidFill>
                  <a:srgbClr val="1C50A1"/>
                </a:solidFill>
                <a:latin typeface="Arial" panose="020B0604020202020204" pitchFamily="34" charset="0"/>
                <a:ea typeface="Arial Unicode MS" panose="020B0604020202020204"/>
                <a:cs typeface="Arial" panose="020B0604020202020204" pitchFamily="34" charset="0"/>
              </a:rPr>
              <a:t>Rui Zhang (KEK ACCL-5, Injector Group)</a:t>
            </a:r>
            <a:endParaRPr kumimoji="0" lang="zh-CN" altLang="en-US" sz="2400" dirty="0">
              <a:solidFill>
                <a:srgbClr val="1C50A1"/>
              </a:solidFill>
              <a:latin typeface="Arial" panose="020B0604020202020204" pitchFamily="34" charset="0"/>
              <a:ea typeface="Arial Unicode MS" panose="020B0604020202020204"/>
              <a:cs typeface="Arial" panose="020B0604020202020204" pitchFamily="34" charset="0"/>
            </a:endParaRPr>
          </a:p>
        </p:txBody>
      </p:sp>
      <p:sp>
        <p:nvSpPr>
          <p:cNvPr id="2" name="文本框 1">
            <a:extLst>
              <a:ext uri="{FF2B5EF4-FFF2-40B4-BE49-F238E27FC236}">
                <a16:creationId xmlns:a16="http://schemas.microsoft.com/office/drawing/2014/main" id="{79B53FC2-F4BE-BF61-C5AA-E43EEEC9A63B}"/>
              </a:ext>
            </a:extLst>
          </p:cNvPr>
          <p:cNvSpPr txBox="1"/>
          <p:nvPr/>
        </p:nvSpPr>
        <p:spPr>
          <a:xfrm>
            <a:off x="4058919" y="5452360"/>
            <a:ext cx="3490036" cy="461665"/>
          </a:xfrm>
          <a:prstGeom prst="rect">
            <a:avLst/>
          </a:prstGeom>
          <a:noFill/>
        </p:spPr>
        <p:txBody>
          <a:bodyPr wrap="square" rtlCol="0">
            <a:spAutoFit/>
          </a:bodyPr>
          <a:lstStyle/>
          <a:p>
            <a:pPr lvl="0"/>
            <a:r>
              <a:rPr lang="en-US" altLang="zh-CN" sz="2400" dirty="0">
                <a:solidFill>
                  <a:srgbClr val="1C50A1"/>
                </a:solidFill>
                <a:latin typeface="Arial" panose="020B0604020202020204" pitchFamily="34" charset="0"/>
                <a:ea typeface="Arial Unicode MS" panose="020B0604020202020204"/>
                <a:cs typeface="Arial" panose="020B0604020202020204" pitchFamily="34" charset="0"/>
              </a:rPr>
              <a:t>2024.12.06. @CERN</a:t>
            </a:r>
          </a:p>
        </p:txBody>
      </p:sp>
    </p:spTree>
    <p:extLst>
      <p:ext uri="{BB962C8B-B14F-4D97-AF65-F5344CB8AC3E}">
        <p14:creationId xmlns:p14="http://schemas.microsoft.com/office/powerpoint/2010/main" val="33133105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60000"/>
            <a:lum bright="70000" contrast="-70000"/>
          </a:blip>
          <a:srcRect/>
          <a:stretch>
            <a:fillRect/>
          </a:stretch>
        </a:blipFill>
        <a:effectLst/>
      </p:bgPr>
    </p:bg>
    <p:spTree>
      <p:nvGrpSpPr>
        <p:cNvPr id="1" name="">
          <a:extLst>
            <a:ext uri="{FF2B5EF4-FFF2-40B4-BE49-F238E27FC236}">
              <a16:creationId xmlns:a16="http://schemas.microsoft.com/office/drawing/2014/main" id="{F20CE441-9F41-E575-D7DE-1F6C56BA9FE6}"/>
            </a:ext>
          </a:extLst>
        </p:cNvPr>
        <p:cNvGrpSpPr/>
        <p:nvPr/>
      </p:nvGrpSpPr>
      <p:grpSpPr>
        <a:xfrm>
          <a:off x="0" y="0"/>
          <a:ext cx="0" cy="0"/>
          <a:chOff x="0" y="0"/>
          <a:chExt cx="0" cy="0"/>
        </a:xfrm>
      </p:grpSpPr>
      <p:sp>
        <p:nvSpPr>
          <p:cNvPr id="16" name="文本框 15">
            <a:extLst>
              <a:ext uri="{FF2B5EF4-FFF2-40B4-BE49-F238E27FC236}">
                <a16:creationId xmlns:a16="http://schemas.microsoft.com/office/drawing/2014/main" id="{A0C78E7A-F768-69CD-AD07-B9DBEFA2E043}"/>
              </a:ext>
            </a:extLst>
          </p:cNvPr>
          <p:cNvSpPr txBox="1"/>
          <p:nvPr/>
        </p:nvSpPr>
        <p:spPr>
          <a:xfrm>
            <a:off x="1773175" y="478950"/>
            <a:ext cx="9108455"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zh-CN" sz="3600" b="0" i="0" u="none" strike="noStrike" kern="1200" cap="none" spc="0" normalizeH="0" baseline="0" noProof="0" dirty="0">
                <a:ln>
                  <a:noFill/>
                </a:ln>
                <a:solidFill>
                  <a:srgbClr val="1468C5"/>
                </a:solidFill>
                <a:effectLst/>
                <a:uLnTx/>
                <a:uFillTx/>
                <a:latin typeface="Arial Unicode MS" panose="020B0604020202020204"/>
                <a:ea typeface="Arial Unicode MS" panose="020B0604020202020204"/>
                <a:cs typeface="Arial" panose="020B0604020202020204" pitchFamily="34" charset="0"/>
              </a:rPr>
              <a:t>SLB Section: For SuperKEKB Abort System </a:t>
            </a:r>
          </a:p>
        </p:txBody>
      </p:sp>
      <p:sp>
        <p:nvSpPr>
          <p:cNvPr id="5" name="矩形 4">
            <a:extLst>
              <a:ext uri="{FF2B5EF4-FFF2-40B4-BE49-F238E27FC236}">
                <a16:creationId xmlns:a16="http://schemas.microsoft.com/office/drawing/2014/main" id="{1B2F4771-AEA2-7389-A628-053EC97AA4B8}"/>
              </a:ext>
            </a:extLst>
          </p:cNvPr>
          <p:cNvSpPr/>
          <p:nvPr/>
        </p:nvSpPr>
        <p:spPr>
          <a:xfrm flipV="1">
            <a:off x="2270084" y="1268851"/>
            <a:ext cx="7650091" cy="45719"/>
          </a:xfrm>
          <a:prstGeom prst="rect">
            <a:avLst/>
          </a:prstGeom>
          <a:solidFill>
            <a:srgbClr val="1468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1" name="テキスト ボックス 8">
            <a:extLst>
              <a:ext uri="{FF2B5EF4-FFF2-40B4-BE49-F238E27FC236}">
                <a16:creationId xmlns:a16="http://schemas.microsoft.com/office/drawing/2014/main" id="{FA2363B6-D057-3124-E43B-4C36398C50BB}"/>
              </a:ext>
            </a:extLst>
          </p:cNvPr>
          <p:cNvSpPr txBox="1"/>
          <p:nvPr/>
        </p:nvSpPr>
        <p:spPr>
          <a:xfrm>
            <a:off x="689114" y="1356742"/>
            <a:ext cx="11005929" cy="4216539"/>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2400" b="0" i="0" u="none" strike="noStrike" kern="1200" cap="none" spc="0" normalizeH="0" baseline="0" noProof="0" dirty="0">
                <a:ln>
                  <a:noFill/>
                </a:ln>
                <a:solidFill>
                  <a:srgbClr val="1468C5"/>
                </a:solidFill>
                <a:effectLst/>
                <a:uLnTx/>
                <a:uFillTx/>
                <a:latin typeface="Arial Unicode MS" panose="020B0604020202020204"/>
                <a:ea typeface="宋体"/>
                <a:cs typeface="+mn-cs"/>
              </a:rPr>
              <a:t>To be improved</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srgbClr val="1468C5"/>
              </a:solidFill>
              <a:effectLst/>
              <a:uLnTx/>
              <a:uFillTx/>
              <a:latin typeface="Arial Unicode MS" panose="020B0604020202020204"/>
              <a:ea typeface="宋体"/>
              <a:cs typeface="+mn-cs"/>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2000" dirty="0">
                <a:solidFill>
                  <a:srgbClr val="1468C5"/>
                </a:solidFill>
                <a:latin typeface="Arial Unicode MS" panose="020B0604020202020204"/>
                <a:ea typeface="宋体"/>
              </a:rPr>
              <a:t>Lower divergence for 700 m transmission</a:t>
            </a:r>
          </a:p>
          <a:p>
            <a:pPr marL="1257300" lvl="2" indent="-342900">
              <a:buFont typeface="Arial" panose="020B0604020202020204" pitchFamily="34" charset="0"/>
              <a:buChar char="•"/>
            </a:pPr>
            <a:r>
              <a:rPr kumimoji="1" lang="en-US" altLang="zh-CN" sz="2000" b="0" i="0" u="none" strike="noStrike" kern="1200" cap="none" spc="0" normalizeH="0" baseline="0" noProof="0" dirty="0">
                <a:ln>
                  <a:noFill/>
                </a:ln>
                <a:solidFill>
                  <a:srgbClr val="1468C5"/>
                </a:solidFill>
                <a:effectLst/>
                <a:uLnTx/>
                <a:uFillTx/>
                <a:latin typeface="Arial Unicode MS" panose="020B0604020202020204"/>
                <a:ea typeface="宋体"/>
                <a:cs typeface="+mn-cs"/>
                <a:sym typeface="Wingdings" panose="05000000000000000000" pitchFamily="2" charset="2"/>
              </a:rPr>
              <a:t>Better balance should be considered: bigger central part for higher power </a:t>
            </a:r>
            <a:r>
              <a:rPr kumimoji="1" lang="en-US" altLang="zh-CN" sz="2000" b="0" i="0" u="none" strike="noStrike" kern="1200" cap="none" spc="0" normalizeH="0" baseline="0" noProof="0" dirty="0" err="1">
                <a:ln>
                  <a:noFill/>
                </a:ln>
                <a:solidFill>
                  <a:srgbClr val="1468C5"/>
                </a:solidFill>
                <a:effectLst/>
                <a:uLnTx/>
                <a:uFillTx/>
                <a:latin typeface="Arial Unicode MS" panose="020B0604020202020204"/>
                <a:ea typeface="宋体"/>
                <a:cs typeface="+mn-cs"/>
                <a:sym typeface="Wingdings" panose="05000000000000000000" pitchFamily="2" charset="2"/>
              </a:rPr>
              <a:t>v.s</a:t>
            </a:r>
            <a:r>
              <a:rPr kumimoji="1" lang="en-US" altLang="zh-CN" sz="2000" b="0" i="0" u="none" strike="noStrike" kern="1200" cap="none" spc="0" normalizeH="0" baseline="0" noProof="0" dirty="0">
                <a:ln>
                  <a:noFill/>
                </a:ln>
                <a:solidFill>
                  <a:srgbClr val="1468C5"/>
                </a:solidFill>
                <a:effectLst/>
                <a:uLnTx/>
                <a:uFillTx/>
                <a:latin typeface="Arial Unicode MS" panose="020B0604020202020204"/>
                <a:ea typeface="宋体"/>
                <a:cs typeface="+mn-cs"/>
                <a:sym typeface="Wingdings" panose="05000000000000000000" pitchFamily="2" charset="2"/>
              </a:rPr>
              <a:t>. smaller central part for lower divergence </a:t>
            </a:r>
          </a:p>
          <a:p>
            <a:pPr marL="1257300" lvl="2" indent="-342900">
              <a:buFont typeface="Arial" panose="020B0604020202020204" pitchFamily="34" charset="0"/>
              <a:buChar char="•"/>
            </a:pPr>
            <a:r>
              <a:rPr lang="en-US" altLang="zh-CN" sz="2000" dirty="0">
                <a:solidFill>
                  <a:srgbClr val="1468C5"/>
                </a:solidFill>
                <a:latin typeface="Arial Unicode MS" panose="020B0604020202020204"/>
                <a:ea typeface="宋体"/>
                <a:sym typeface="Wingdings" panose="05000000000000000000" pitchFamily="2" charset="2"/>
              </a:rPr>
              <a:t>Simulation result for best condition (distance between two lenses, best </a:t>
            </a:r>
            <a:r>
              <a:rPr lang="el-GR" altLang="zh-CN" sz="2000" dirty="0">
                <a:solidFill>
                  <a:srgbClr val="1468C5"/>
                </a:solidFill>
                <a:latin typeface="Arial Unicode MS" panose="020B0604020202020204"/>
                <a:ea typeface="Yu Gothic UI" panose="020B0500000000000000" pitchFamily="50" charset="-128"/>
                <a:sym typeface="Wingdings" panose="05000000000000000000" pitchFamily="2" charset="2"/>
              </a:rPr>
              <a:t>ξ</a:t>
            </a:r>
            <a:r>
              <a:rPr lang="en-US" altLang="zh-CN" sz="2000" dirty="0">
                <a:solidFill>
                  <a:srgbClr val="1468C5"/>
                </a:solidFill>
                <a:latin typeface="Yu Gothic UI" panose="020B0500000000000000" pitchFamily="50" charset="-128"/>
                <a:ea typeface="Yu Gothic UI" panose="020B0500000000000000" pitchFamily="50" charset="-128"/>
                <a:sym typeface="Wingdings" panose="05000000000000000000" pitchFamily="2" charset="2"/>
              </a:rPr>
              <a:t> parameter</a:t>
            </a:r>
            <a:r>
              <a:rPr lang="en-US" altLang="zh-CN" sz="2000" dirty="0">
                <a:solidFill>
                  <a:srgbClr val="1468C5"/>
                </a:solidFill>
                <a:latin typeface="Arial Unicode MS" panose="020B0604020202020204"/>
                <a:ea typeface="宋体"/>
                <a:sym typeface="Wingdings" panose="05000000000000000000" pitchFamily="2" charset="2"/>
              </a:rPr>
              <a:t>, </a:t>
            </a:r>
            <a:r>
              <a:rPr lang="en-US" altLang="zh-CN" sz="2000" dirty="0">
                <a:solidFill>
                  <a:srgbClr val="1468C5"/>
                </a:solidFill>
                <a:latin typeface="Yu Gothic UI" panose="020B0500000000000000" pitchFamily="50" charset="-128"/>
                <a:ea typeface="Yu Gothic UI" panose="020B0500000000000000" pitchFamily="50" charset="-128"/>
                <a:sym typeface="Wingdings" panose="05000000000000000000" pitchFamily="2" charset="2"/>
              </a:rPr>
              <a:t>input laser beam size</a:t>
            </a:r>
            <a:r>
              <a:rPr lang="en-US" altLang="zh-CN" sz="2000" dirty="0">
                <a:solidFill>
                  <a:srgbClr val="1468C5"/>
                </a:solidFill>
                <a:latin typeface="Arial Unicode MS" panose="020B0604020202020204"/>
                <a:ea typeface="宋体"/>
                <a:sym typeface="Wingdings" panose="05000000000000000000" pitchFamily="2" charset="2"/>
              </a:rPr>
              <a:t>)</a:t>
            </a:r>
          </a:p>
          <a:p>
            <a:pPr marL="1257300" lvl="2" indent="-342900">
              <a:buFont typeface="Arial" panose="020B0604020202020204" pitchFamily="34" charset="0"/>
              <a:buChar char="•"/>
            </a:pPr>
            <a:r>
              <a:rPr lang="en-US" altLang="zh-CN" sz="2000" dirty="0">
                <a:solidFill>
                  <a:srgbClr val="1468C5"/>
                </a:solidFill>
                <a:latin typeface="Arial Unicode MS" panose="020B0604020202020204"/>
                <a:ea typeface="宋体"/>
                <a:sym typeface="Wingdings" panose="05000000000000000000" pitchFamily="2" charset="2"/>
              </a:rPr>
              <a:t>Spherical mirror or optical plate </a:t>
            </a:r>
            <a:endParaRPr kumimoji="1" lang="en-US" altLang="zh-CN" sz="2000" b="0" i="0" u="none" strike="noStrike" kern="1200" cap="none" spc="0" normalizeH="0" baseline="0" noProof="0" dirty="0">
              <a:ln>
                <a:noFill/>
              </a:ln>
              <a:solidFill>
                <a:srgbClr val="1468C5"/>
              </a:solidFill>
              <a:effectLst/>
              <a:uLnTx/>
              <a:uFillTx/>
              <a:latin typeface="Arial Unicode MS" panose="020B0604020202020204"/>
              <a:ea typeface="宋体"/>
              <a:cs typeface="+mn-cs"/>
              <a:sym typeface="Wingdings" panose="05000000000000000000" pitchFamily="2" charset="2"/>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1" lang="en-US" altLang="zh-CN" sz="1200" b="0" i="0" u="none" strike="noStrike" kern="1200" cap="none" spc="0" normalizeH="0" baseline="0" noProof="0" dirty="0">
              <a:ln>
                <a:noFill/>
              </a:ln>
              <a:solidFill>
                <a:srgbClr val="1468C5"/>
              </a:solidFill>
              <a:effectLst/>
              <a:uLnTx/>
              <a:uFillTx/>
              <a:latin typeface="Arial Unicode MS" panose="020B0604020202020204"/>
              <a:ea typeface="宋体"/>
              <a:cs typeface="+mn-cs"/>
              <a:sym typeface="Wingdings" panose="05000000000000000000" pitchFamily="2" charset="2"/>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2000" b="0" i="0" u="none" strike="noStrike" kern="1200" cap="none" spc="0" normalizeH="0" baseline="0" noProof="0" dirty="0">
                <a:ln>
                  <a:noFill/>
                </a:ln>
                <a:solidFill>
                  <a:srgbClr val="1468C5"/>
                </a:solidFill>
                <a:effectLst/>
                <a:uLnTx/>
                <a:uFillTx/>
                <a:latin typeface="Arial Unicode MS" panose="020B0604020202020204"/>
                <a:ea typeface="宋体"/>
                <a:cs typeface="+mn-cs"/>
                <a:sym typeface="Wingdings" panose="05000000000000000000" pitchFamily="2" charset="2"/>
              </a:rPr>
              <a:t>Wavefront optimization</a:t>
            </a:r>
          </a:p>
          <a:p>
            <a:pPr marL="1257300" lvl="2" indent="-342900">
              <a:buFont typeface="Arial" panose="020B0604020202020204" pitchFamily="34" charset="0"/>
              <a:buChar char="•"/>
              <a:defRPr/>
            </a:pPr>
            <a:r>
              <a:rPr kumimoji="1" lang="en-US" altLang="ja-JP" sz="2000" b="0" i="0" u="none" strike="noStrike" kern="1200" cap="none" spc="0" normalizeH="0" baseline="0" noProof="0" dirty="0">
                <a:ln>
                  <a:noFill/>
                </a:ln>
                <a:solidFill>
                  <a:srgbClr val="1468C5"/>
                </a:solidFill>
                <a:effectLst/>
                <a:uLnTx/>
                <a:uFillTx/>
                <a:latin typeface="Arial Unicode MS" panose="020B0604020202020204"/>
                <a:ea typeface="宋体"/>
                <a:cs typeface="+mn-cs"/>
                <a:sym typeface="Wingdings" panose="05000000000000000000" pitchFamily="2" charset="2"/>
              </a:rPr>
              <a:t>Simulation code and design of BE/GM group knowledge</a:t>
            </a:r>
          </a:p>
          <a:p>
            <a:pPr marL="1257300" lvl="2" indent="-342900">
              <a:buFont typeface="Arial" panose="020B0604020202020204" pitchFamily="34" charset="0"/>
              <a:buChar char="•"/>
              <a:defRPr/>
            </a:pPr>
            <a:r>
              <a:rPr kumimoji="1" lang="en-US" altLang="ja-JP" sz="2000" b="0" i="0" u="none" strike="noStrike" kern="1200" cap="none" spc="0" normalizeH="0" baseline="0" noProof="0" dirty="0">
                <a:ln>
                  <a:noFill/>
                </a:ln>
                <a:solidFill>
                  <a:srgbClr val="1468C5"/>
                </a:solidFill>
                <a:effectLst/>
                <a:uLnTx/>
                <a:uFillTx/>
                <a:latin typeface="Arial Unicode MS" panose="020B0604020202020204"/>
                <a:ea typeface="宋体"/>
                <a:cs typeface="+mn-cs"/>
                <a:sym typeface="Wingdings" panose="05000000000000000000" pitchFamily="2" charset="2"/>
              </a:rPr>
              <a:t>Dedicated </a:t>
            </a:r>
            <a:r>
              <a:rPr lang="en-US" altLang="ja-JP" sz="2000" dirty="0">
                <a:solidFill>
                  <a:srgbClr val="1468C5"/>
                </a:solidFill>
                <a:latin typeface="Arial Unicode MS" panose="020B0604020202020204"/>
                <a:ea typeface="宋体"/>
                <a:sym typeface="Wingdings" panose="05000000000000000000" pitchFamily="2" charset="2"/>
              </a:rPr>
              <a:t>wavefront to realize long distance transmission at KEK</a:t>
            </a:r>
            <a:endParaRPr kumimoji="1" lang="en-US" altLang="ja-JP" sz="2000" b="0" i="0" u="none" strike="noStrike" kern="1200" cap="none" spc="0" normalizeH="0" baseline="0" noProof="0" dirty="0">
              <a:ln>
                <a:noFill/>
              </a:ln>
              <a:solidFill>
                <a:srgbClr val="1468C5"/>
              </a:solidFill>
              <a:effectLst/>
              <a:uLnTx/>
              <a:uFillTx/>
              <a:latin typeface="Arial Unicode MS" panose="020B0604020202020204"/>
              <a:ea typeface="宋体"/>
              <a:cs typeface="+mn-cs"/>
              <a:sym typeface="Wingdings" panose="05000000000000000000" pitchFamily="2" charset="2"/>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altLang="ja-JP" sz="1400" dirty="0">
              <a:solidFill>
                <a:srgbClr val="1468C5"/>
              </a:solidFill>
              <a:latin typeface="Arial Unicode MS" panose="020B0604020202020204"/>
              <a:ea typeface="宋体"/>
              <a:sym typeface="Wingdings" panose="05000000000000000000" pitchFamily="2" charset="2"/>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2000" b="0" i="0" u="none" strike="noStrike" kern="1200" cap="none" spc="0" normalizeH="0" baseline="0" noProof="0" dirty="0">
                <a:ln>
                  <a:noFill/>
                </a:ln>
                <a:solidFill>
                  <a:srgbClr val="1468C5"/>
                </a:solidFill>
                <a:effectLst/>
                <a:uLnTx/>
                <a:uFillTx/>
                <a:latin typeface="Arial Unicode MS" panose="020B0604020202020204"/>
                <a:ea typeface="宋体"/>
                <a:cs typeface="+mn-cs"/>
                <a:sym typeface="Wingdings" panose="05000000000000000000" pitchFamily="2" charset="2"/>
              </a:rPr>
              <a:t>Pipe installation</a:t>
            </a:r>
          </a:p>
        </p:txBody>
      </p:sp>
    </p:spTree>
    <p:extLst>
      <p:ext uri="{BB962C8B-B14F-4D97-AF65-F5344CB8AC3E}">
        <p14:creationId xmlns:p14="http://schemas.microsoft.com/office/powerpoint/2010/main" val="3816256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60000"/>
            <a:lum bright="70000" contrast="-70000"/>
          </a:blip>
          <a:srcRect/>
          <a:stretch>
            <a:fillRect/>
          </a:stretch>
        </a:blipFill>
        <a:effectLst/>
      </p:bgPr>
    </p:bg>
    <p:spTree>
      <p:nvGrpSpPr>
        <p:cNvPr id="1" name="">
          <a:extLst>
            <a:ext uri="{FF2B5EF4-FFF2-40B4-BE49-F238E27FC236}">
              <a16:creationId xmlns:a16="http://schemas.microsoft.com/office/drawing/2014/main" id="{DC10E78B-2D29-75B5-CA10-F0B5A5805EDF}"/>
            </a:ext>
          </a:extLst>
        </p:cNvPr>
        <p:cNvGrpSpPr/>
        <p:nvPr/>
      </p:nvGrpSpPr>
      <p:grpSpPr>
        <a:xfrm>
          <a:off x="0" y="0"/>
          <a:ext cx="0" cy="0"/>
          <a:chOff x="0" y="0"/>
          <a:chExt cx="0" cy="0"/>
        </a:xfrm>
      </p:grpSpPr>
      <p:sp>
        <p:nvSpPr>
          <p:cNvPr id="16" name="文本框 15">
            <a:extLst>
              <a:ext uri="{FF2B5EF4-FFF2-40B4-BE49-F238E27FC236}">
                <a16:creationId xmlns:a16="http://schemas.microsoft.com/office/drawing/2014/main" id="{7FC267E1-DF3E-B6D4-D126-6E7FD7546F4B}"/>
              </a:ext>
            </a:extLst>
          </p:cNvPr>
          <p:cNvSpPr txBox="1"/>
          <p:nvPr/>
        </p:nvSpPr>
        <p:spPr>
          <a:xfrm>
            <a:off x="2499168" y="465698"/>
            <a:ext cx="7191921"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zh-CN" sz="3600" b="0" i="0" u="none" strike="noStrike" kern="1200" cap="none" spc="0" normalizeH="0" baseline="0" noProof="0" dirty="0">
                <a:ln>
                  <a:noFill/>
                </a:ln>
                <a:solidFill>
                  <a:srgbClr val="1468C5"/>
                </a:solidFill>
                <a:effectLst/>
                <a:uLnTx/>
                <a:uFillTx/>
                <a:latin typeface="Arial Unicode MS" panose="020B0604020202020204"/>
                <a:ea typeface="Arial Unicode MS" panose="020B0604020202020204"/>
                <a:cs typeface="Arial" panose="020B0604020202020204" pitchFamily="34" charset="0"/>
              </a:rPr>
              <a:t>Future and further collaboration</a:t>
            </a:r>
          </a:p>
        </p:txBody>
      </p:sp>
      <p:sp>
        <p:nvSpPr>
          <p:cNvPr id="5" name="矩形 4">
            <a:extLst>
              <a:ext uri="{FF2B5EF4-FFF2-40B4-BE49-F238E27FC236}">
                <a16:creationId xmlns:a16="http://schemas.microsoft.com/office/drawing/2014/main" id="{5DDDD593-E9C1-C996-F6FA-BC10028F91AF}"/>
              </a:ext>
            </a:extLst>
          </p:cNvPr>
          <p:cNvSpPr/>
          <p:nvPr/>
        </p:nvSpPr>
        <p:spPr>
          <a:xfrm flipV="1">
            <a:off x="2270084" y="1268851"/>
            <a:ext cx="7650091" cy="45719"/>
          </a:xfrm>
          <a:prstGeom prst="rect">
            <a:avLst/>
          </a:prstGeom>
          <a:solidFill>
            <a:srgbClr val="1468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1" name="テキスト ボックス 8">
            <a:extLst>
              <a:ext uri="{FF2B5EF4-FFF2-40B4-BE49-F238E27FC236}">
                <a16:creationId xmlns:a16="http://schemas.microsoft.com/office/drawing/2014/main" id="{B3FFA803-E137-28E2-7709-F476959BBF61}"/>
              </a:ext>
            </a:extLst>
          </p:cNvPr>
          <p:cNvSpPr txBox="1"/>
          <p:nvPr/>
        </p:nvSpPr>
        <p:spPr>
          <a:xfrm>
            <a:off x="689114" y="1356742"/>
            <a:ext cx="11005929" cy="1446550"/>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2400" b="0" i="0" u="none" strike="noStrike" kern="1200" cap="none" spc="0" normalizeH="0" baseline="0" noProof="0" dirty="0">
                <a:ln>
                  <a:noFill/>
                </a:ln>
                <a:solidFill>
                  <a:srgbClr val="1468C5"/>
                </a:solidFill>
                <a:effectLst/>
                <a:uLnTx/>
                <a:uFillTx/>
                <a:latin typeface="Arial Unicode MS" panose="020B0604020202020204"/>
                <a:ea typeface="宋体"/>
                <a:cs typeface="+mn-cs"/>
              </a:rPr>
              <a:t>As to SLB application at KEK</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srgbClr val="1468C5"/>
              </a:solidFill>
              <a:effectLst/>
              <a:uLnTx/>
              <a:uFillTx/>
              <a:latin typeface="Arial Unicode MS" panose="020B0604020202020204"/>
              <a:ea typeface="宋体"/>
              <a:cs typeface="+mn-cs"/>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zh-CN" sz="2000" b="0" i="0" u="none" strike="noStrike" kern="1200" cap="none" spc="0" normalizeH="0" baseline="0" noProof="0" dirty="0">
                <a:ln>
                  <a:noFill/>
                </a:ln>
                <a:solidFill>
                  <a:srgbClr val="1468C5"/>
                </a:solidFill>
                <a:effectLst/>
                <a:uLnTx/>
                <a:uFillTx/>
                <a:latin typeface="Arial Unicode MS" panose="020B0604020202020204"/>
                <a:ea typeface="宋体"/>
                <a:cs typeface="+mn-cs"/>
              </a:rPr>
              <a:t>After all the optimization and test, install as soon as possible at KEK</a:t>
            </a:r>
          </a:p>
          <a:p>
            <a:pPr marR="0" lvl="1" algn="l" defTabSz="914400" rtl="0" eaLnBrk="1" fontAlgn="auto" latinLnBrk="0" hangingPunct="1">
              <a:lnSpc>
                <a:spcPct val="100000"/>
              </a:lnSpc>
              <a:spcBef>
                <a:spcPts val="0"/>
              </a:spcBef>
              <a:spcAft>
                <a:spcPts val="0"/>
              </a:spcAft>
              <a:buClrTx/>
              <a:buSzTx/>
              <a:tabLst/>
              <a:defRPr/>
            </a:pPr>
            <a:endParaRPr kumimoji="1" lang="en-US" altLang="zh-CN" sz="1200" b="0" i="0" u="none" strike="noStrike" kern="1200" cap="none" spc="0" normalizeH="0" baseline="0" noProof="0" dirty="0">
              <a:ln>
                <a:noFill/>
              </a:ln>
              <a:solidFill>
                <a:srgbClr val="1468C5"/>
              </a:solidFill>
              <a:effectLst/>
              <a:uLnTx/>
              <a:uFillTx/>
              <a:latin typeface="Arial Unicode MS" panose="020B0604020202020204"/>
              <a:ea typeface="宋体"/>
              <a:cs typeface="+mn-cs"/>
              <a:sym typeface="Wingdings" panose="05000000000000000000" pitchFamily="2" charset="2"/>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2000" b="0" i="0" u="none" strike="noStrike" kern="1200" cap="none" spc="0" normalizeH="0" baseline="0" noProof="0" dirty="0">
                <a:ln>
                  <a:noFill/>
                </a:ln>
                <a:solidFill>
                  <a:srgbClr val="1468C5"/>
                </a:solidFill>
                <a:effectLst/>
                <a:uLnTx/>
                <a:uFillTx/>
                <a:latin typeface="Arial Unicode MS" panose="020B0604020202020204"/>
                <a:ea typeface="宋体"/>
                <a:cs typeface="+mn-cs"/>
                <a:sym typeface="Wingdings" panose="05000000000000000000" pitchFamily="2" charset="2"/>
              </a:rPr>
              <a:t>Collaboration basing on intellectual property between CERN and KEK</a:t>
            </a:r>
          </a:p>
        </p:txBody>
      </p:sp>
      <p:pic>
        <p:nvPicPr>
          <p:cNvPr id="1028" name="Picture 4">
            <a:extLst>
              <a:ext uri="{FF2B5EF4-FFF2-40B4-BE49-F238E27FC236}">
                <a16:creationId xmlns:a16="http://schemas.microsoft.com/office/drawing/2014/main" id="{D2383873-32A4-0CC7-F6C1-FD86D899B76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1548" y="2998657"/>
            <a:ext cx="8580784" cy="3611638"/>
          </a:xfrm>
          <a:prstGeom prst="rect">
            <a:avLst/>
          </a:prstGeom>
          <a:noFill/>
          <a:extLst>
            <a:ext uri="{909E8E84-426E-40DD-AFC4-6F175D3DCCD1}">
              <a14:hiddenFill xmlns:a14="http://schemas.microsoft.com/office/drawing/2010/main">
                <a:solidFill>
                  <a:srgbClr val="FFFFFF"/>
                </a:solidFill>
              </a14:hiddenFill>
            </a:ext>
          </a:extLst>
        </p:spPr>
      </p:pic>
      <p:sp>
        <p:nvSpPr>
          <p:cNvPr id="4" name="テキスト ボックス 3">
            <a:extLst>
              <a:ext uri="{FF2B5EF4-FFF2-40B4-BE49-F238E27FC236}">
                <a16:creationId xmlns:a16="http://schemas.microsoft.com/office/drawing/2014/main" id="{2E02C691-AD66-D82B-7F79-3ABEC73744B4}"/>
              </a:ext>
            </a:extLst>
          </p:cNvPr>
          <p:cNvSpPr txBox="1"/>
          <p:nvPr/>
        </p:nvSpPr>
        <p:spPr>
          <a:xfrm>
            <a:off x="9055424" y="4023683"/>
            <a:ext cx="3037185" cy="2062103"/>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ja-JP" sz="1600" b="0" i="0" u="none" strike="noStrike" kern="1200" cap="none" spc="0" normalizeH="0" baseline="0" noProof="0" dirty="0">
                <a:ln>
                  <a:noFill/>
                </a:ln>
                <a:solidFill>
                  <a:prstClr val="black">
                    <a:lumMod val="75000"/>
                    <a:lumOff val="25000"/>
                  </a:prstClr>
                </a:solidFill>
                <a:effectLst/>
                <a:uLnTx/>
                <a:uFillTx/>
                <a:latin typeface="Arial Unicode MS"/>
                <a:ea typeface="宋体"/>
                <a:cs typeface="+mn-ea"/>
              </a:rPr>
              <a:t>Microsoft Ignite 2024 on 19th November</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altLang="ja-JP" sz="1600" dirty="0">
              <a:solidFill>
                <a:prstClr val="black">
                  <a:lumMod val="75000"/>
                  <a:lumOff val="25000"/>
                </a:prstClr>
              </a:solidFill>
              <a:latin typeface="Arial Unicode MS"/>
              <a:ea typeface="宋体"/>
              <a:cs typeface="+mn-ea"/>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ja-JP" sz="1600" b="0" i="0" u="none" strike="noStrike" kern="1200" cap="none" spc="0" normalizeH="0" baseline="0" noProof="0" dirty="0">
                <a:ln>
                  <a:noFill/>
                </a:ln>
                <a:solidFill>
                  <a:prstClr val="black">
                    <a:lumMod val="75000"/>
                    <a:lumOff val="25000"/>
                  </a:prstClr>
                </a:solidFill>
                <a:effectLst/>
                <a:uLnTx/>
                <a:uFillTx/>
                <a:latin typeface="Arial Unicode MS"/>
                <a:ea typeface="宋体"/>
                <a:cs typeface="+mn-ea"/>
              </a:rPr>
              <a:t>Hollow core fiber for ultrafast communication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ja-JP" sz="1600" b="0" i="0" u="none" strike="noStrike" kern="1200" cap="none" spc="0" normalizeH="0" baseline="0" noProof="0" dirty="0">
                <a:ln>
                  <a:noFill/>
                </a:ln>
                <a:solidFill>
                  <a:prstClr val="black">
                    <a:lumMod val="75000"/>
                    <a:lumOff val="25000"/>
                  </a:prstClr>
                </a:solidFill>
                <a:effectLst/>
                <a:uLnTx/>
                <a:uFillTx/>
                <a:latin typeface="Arial Unicode MS"/>
                <a:ea typeface="宋体"/>
                <a:cs typeface="+mn-ea"/>
              </a:rPr>
              <a:t> https://news.microsoft.com/ignite-2024/ </a:t>
            </a:r>
            <a:endParaRPr kumimoji="0" lang="en-US" altLang="ja-JP" sz="1600" b="0" i="0" u="none" strike="noStrike" kern="1200" cap="none" spc="0" normalizeH="0" baseline="0" noProof="0" dirty="0">
              <a:ln>
                <a:noFill/>
              </a:ln>
              <a:solidFill>
                <a:prstClr val="black">
                  <a:lumMod val="75000"/>
                  <a:lumOff val="25000"/>
                </a:prstClr>
              </a:solidFill>
              <a:effectLst/>
              <a:uLnTx/>
              <a:uFillTx/>
              <a:ea typeface="宋体"/>
              <a:cs typeface="+mn-ea"/>
            </a:endParaRPr>
          </a:p>
        </p:txBody>
      </p:sp>
    </p:spTree>
    <p:extLst>
      <p:ext uri="{BB962C8B-B14F-4D97-AF65-F5344CB8AC3E}">
        <p14:creationId xmlns:p14="http://schemas.microsoft.com/office/powerpoint/2010/main" val="4096838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fade">
                                      <p:cBhvr>
                                        <p:cTn id="7" dur="500"/>
                                        <p:tgtEl>
                                          <p:spTgt spid="102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60000"/>
            <a:lum bright="70000" contrast="-70000"/>
          </a:blip>
          <a:srcRect/>
          <a:stretch>
            <a:fillRect/>
          </a:stretch>
        </a:blipFill>
        <a:effectLst/>
      </p:bgPr>
    </p:bg>
    <p:spTree>
      <p:nvGrpSpPr>
        <p:cNvPr id="1" name="">
          <a:extLst>
            <a:ext uri="{FF2B5EF4-FFF2-40B4-BE49-F238E27FC236}">
              <a16:creationId xmlns:a16="http://schemas.microsoft.com/office/drawing/2014/main" id="{610D2558-B772-FE08-9B63-7A7E9CAAE80F}"/>
            </a:ext>
          </a:extLst>
        </p:cNvPr>
        <p:cNvGrpSpPr/>
        <p:nvPr/>
      </p:nvGrpSpPr>
      <p:grpSpPr>
        <a:xfrm>
          <a:off x="0" y="0"/>
          <a:ext cx="0" cy="0"/>
          <a:chOff x="0" y="0"/>
          <a:chExt cx="0" cy="0"/>
        </a:xfrm>
      </p:grpSpPr>
      <p:sp>
        <p:nvSpPr>
          <p:cNvPr id="16" name="文本框 15">
            <a:extLst>
              <a:ext uri="{FF2B5EF4-FFF2-40B4-BE49-F238E27FC236}">
                <a16:creationId xmlns:a16="http://schemas.microsoft.com/office/drawing/2014/main" id="{55CAE62F-8A2A-82B1-B6D5-DB3D4A230FB2}"/>
              </a:ext>
            </a:extLst>
          </p:cNvPr>
          <p:cNvSpPr txBox="1"/>
          <p:nvPr/>
        </p:nvSpPr>
        <p:spPr>
          <a:xfrm>
            <a:off x="2499168" y="465698"/>
            <a:ext cx="7191921"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zh-CN" sz="3600" b="0" i="0" u="none" strike="noStrike" kern="1200" cap="none" spc="0" normalizeH="0" baseline="0" noProof="0" dirty="0">
                <a:ln>
                  <a:noFill/>
                </a:ln>
                <a:solidFill>
                  <a:srgbClr val="1468C5"/>
                </a:solidFill>
                <a:effectLst/>
                <a:uLnTx/>
                <a:uFillTx/>
                <a:latin typeface="Arial Unicode MS" panose="020B0604020202020204"/>
                <a:ea typeface="Arial Unicode MS" panose="020B0604020202020204"/>
                <a:cs typeface="Arial" panose="020B0604020202020204" pitchFamily="34" charset="0"/>
              </a:rPr>
              <a:t>Future and further collaboration</a:t>
            </a:r>
          </a:p>
        </p:txBody>
      </p:sp>
      <p:sp>
        <p:nvSpPr>
          <p:cNvPr id="5" name="矩形 4">
            <a:extLst>
              <a:ext uri="{FF2B5EF4-FFF2-40B4-BE49-F238E27FC236}">
                <a16:creationId xmlns:a16="http://schemas.microsoft.com/office/drawing/2014/main" id="{F25A41FC-3E12-5AF9-DBBF-D589CAEE5F2A}"/>
              </a:ext>
            </a:extLst>
          </p:cNvPr>
          <p:cNvSpPr/>
          <p:nvPr/>
        </p:nvSpPr>
        <p:spPr>
          <a:xfrm flipV="1">
            <a:off x="2270084" y="1268851"/>
            <a:ext cx="7650091" cy="45719"/>
          </a:xfrm>
          <a:prstGeom prst="rect">
            <a:avLst/>
          </a:prstGeom>
          <a:solidFill>
            <a:srgbClr val="1468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1" name="テキスト ボックス 8">
            <a:extLst>
              <a:ext uri="{FF2B5EF4-FFF2-40B4-BE49-F238E27FC236}">
                <a16:creationId xmlns:a16="http://schemas.microsoft.com/office/drawing/2014/main" id="{57573F36-815B-16E1-EC0F-C10121E443B2}"/>
              </a:ext>
            </a:extLst>
          </p:cNvPr>
          <p:cNvSpPr txBox="1"/>
          <p:nvPr/>
        </p:nvSpPr>
        <p:spPr>
          <a:xfrm>
            <a:off x="689114" y="1356742"/>
            <a:ext cx="11005929" cy="1569660"/>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2400" b="0" i="0" u="none" strike="noStrike" kern="1200" cap="none" spc="0" normalizeH="0" baseline="0" noProof="0" dirty="0">
                <a:ln>
                  <a:noFill/>
                </a:ln>
                <a:solidFill>
                  <a:srgbClr val="1468C5"/>
                </a:solidFill>
                <a:effectLst/>
                <a:uLnTx/>
                <a:uFillTx/>
                <a:latin typeface="Arial Unicode MS" panose="020B0604020202020204"/>
                <a:ea typeface="宋体"/>
                <a:cs typeface="+mn-cs"/>
              </a:rPr>
              <a:t>While I was still captivated by the charm of the SLB for fast abort experimen</a:t>
            </a:r>
            <a:r>
              <a:rPr kumimoji="1" lang="en-US" altLang="zh-CN" sz="2400" b="0" i="0" u="none" strike="noStrike" kern="1200" cap="none" spc="0" normalizeH="0" baseline="0" noProof="0" dirty="0">
                <a:ln>
                  <a:noFill/>
                </a:ln>
                <a:solidFill>
                  <a:srgbClr val="1468C5"/>
                </a:solidFill>
                <a:effectLst/>
                <a:uLnTx/>
                <a:uFillTx/>
                <a:latin typeface="Arial Unicode MS" panose="020B0604020202020204"/>
                <a:ea typeface="宋体"/>
                <a:cs typeface="+mn-cs"/>
              </a:rPr>
              <a:t>t…</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altLang="ja-JP" sz="2400" dirty="0">
              <a:solidFill>
                <a:srgbClr val="1468C5"/>
              </a:solidFill>
              <a:latin typeface="Arial Unicode MS" panose="020B0604020202020204"/>
              <a:ea typeface="宋体"/>
              <a:sym typeface="Wingdings" panose="05000000000000000000" pitchFamily="2" charset="2"/>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2400" b="0" i="0" u="none" strike="noStrike" kern="1200" cap="none" spc="0" normalizeH="0" baseline="0" noProof="0" dirty="0">
                <a:ln>
                  <a:noFill/>
                </a:ln>
                <a:solidFill>
                  <a:srgbClr val="1468C5"/>
                </a:solidFill>
                <a:effectLst/>
                <a:uLnTx/>
                <a:uFillTx/>
                <a:latin typeface="Arial Unicode MS" panose="020B0604020202020204"/>
                <a:ea typeface="宋体"/>
                <a:cs typeface="+mn-cs"/>
                <a:sym typeface="Wingdings" panose="05000000000000000000" pitchFamily="2" charset="2"/>
              </a:rPr>
              <a:t>After the presentations of Mr. </a:t>
            </a:r>
            <a:r>
              <a:rPr kumimoji="1" lang="fr-FR" altLang="ja-JP" sz="2400" b="0" i="0" u="none" strike="noStrike" kern="1200" cap="none" spc="0" normalizeH="0" baseline="0" noProof="0" dirty="0">
                <a:ln>
                  <a:noFill/>
                </a:ln>
                <a:solidFill>
                  <a:srgbClr val="1468C5"/>
                </a:solidFill>
                <a:effectLst/>
                <a:uLnTx/>
                <a:uFillTx/>
                <a:latin typeface="Arial Unicode MS" panose="020B0604020202020204"/>
                <a:ea typeface="宋体"/>
                <a:cs typeface="+mn-cs"/>
                <a:sym typeface="Wingdings" panose="05000000000000000000" pitchFamily="2" charset="2"/>
              </a:rPr>
              <a:t>Jean-Christophe, Mr. Witold and Mr. Martin</a:t>
            </a:r>
            <a:endParaRPr kumimoji="1" lang="en-US" altLang="ja-JP" sz="2000" b="0" i="0" u="none" strike="noStrike" kern="1200" cap="none" spc="0" normalizeH="0" baseline="0" noProof="0" dirty="0">
              <a:ln>
                <a:noFill/>
              </a:ln>
              <a:solidFill>
                <a:srgbClr val="1468C5"/>
              </a:solidFill>
              <a:effectLst/>
              <a:uLnTx/>
              <a:uFillTx/>
              <a:latin typeface="Arial Unicode MS" panose="020B0604020202020204"/>
              <a:ea typeface="宋体"/>
              <a:cs typeface="+mn-cs"/>
              <a:sym typeface="Wingdings" panose="05000000000000000000" pitchFamily="2" charset="2"/>
            </a:endParaRPr>
          </a:p>
        </p:txBody>
      </p:sp>
      <p:sp>
        <p:nvSpPr>
          <p:cNvPr id="3" name="AutoShape 2" descr="A scene showcasing a vast underground treasure trove filled with gold, jewels, and ancient artifacts. The treasure is hidden beneath the earth, with beams of light illuminating it through cracks in the ground. The underground cavern is vast, filled with glittering piles of riches, creating a sense of awe and wonder.">
            <a:extLst>
              <a:ext uri="{FF2B5EF4-FFF2-40B4-BE49-F238E27FC236}">
                <a16:creationId xmlns:a16="http://schemas.microsoft.com/office/drawing/2014/main" id="{D485DEBB-EF6E-CED6-4EE6-5BD7A3A6FF00}"/>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pic>
        <p:nvPicPr>
          <p:cNvPr id="4" name="図 3">
            <a:extLst>
              <a:ext uri="{FF2B5EF4-FFF2-40B4-BE49-F238E27FC236}">
                <a16:creationId xmlns:a16="http://schemas.microsoft.com/office/drawing/2014/main" id="{A4A2A112-A02A-4979-E397-07A86081AA34}"/>
              </a:ext>
            </a:extLst>
          </p:cNvPr>
          <p:cNvPicPr>
            <a:picLocks noChangeAspect="1"/>
          </p:cNvPicPr>
          <p:nvPr/>
        </p:nvPicPr>
        <p:blipFill>
          <a:blip r:embed="rId4"/>
          <a:stretch>
            <a:fillRect/>
          </a:stretch>
        </p:blipFill>
        <p:spPr>
          <a:xfrm>
            <a:off x="4231736" y="3186567"/>
            <a:ext cx="3507534" cy="3507534"/>
          </a:xfrm>
          <a:prstGeom prst="rect">
            <a:avLst/>
          </a:prstGeom>
        </p:spPr>
      </p:pic>
    </p:spTree>
    <p:extLst>
      <p:ext uri="{BB962C8B-B14F-4D97-AF65-F5344CB8AC3E}">
        <p14:creationId xmlns:p14="http://schemas.microsoft.com/office/powerpoint/2010/main" val="1022396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5">
            <a:alphaModFix amt="60000"/>
            <a:lum bright="70000" contrast="-70000"/>
          </a:blip>
          <a:srcRect/>
          <a:stretch>
            <a:fillRect/>
          </a:stretch>
        </a:blipFill>
        <a:effectLst/>
      </p:bgPr>
    </p:bg>
    <p:spTree>
      <p:nvGrpSpPr>
        <p:cNvPr id="1" name="">
          <a:extLst>
            <a:ext uri="{FF2B5EF4-FFF2-40B4-BE49-F238E27FC236}">
              <a16:creationId xmlns:a16="http://schemas.microsoft.com/office/drawing/2014/main" id="{437A4A25-B575-66D1-A6D4-0A0FD7398CB6}"/>
            </a:ext>
          </a:extLst>
        </p:cNvPr>
        <p:cNvGrpSpPr/>
        <p:nvPr/>
      </p:nvGrpSpPr>
      <p:grpSpPr>
        <a:xfrm>
          <a:off x="0" y="0"/>
          <a:ext cx="0" cy="0"/>
          <a:chOff x="0" y="0"/>
          <a:chExt cx="0" cy="0"/>
        </a:xfrm>
      </p:grpSpPr>
      <p:sp>
        <p:nvSpPr>
          <p:cNvPr id="16" name="文本框 15">
            <a:extLst>
              <a:ext uri="{FF2B5EF4-FFF2-40B4-BE49-F238E27FC236}">
                <a16:creationId xmlns:a16="http://schemas.microsoft.com/office/drawing/2014/main" id="{3FFAA5F3-1FAD-3E10-1638-989BD052A78D}"/>
              </a:ext>
            </a:extLst>
          </p:cNvPr>
          <p:cNvSpPr txBox="1"/>
          <p:nvPr/>
        </p:nvSpPr>
        <p:spPr>
          <a:xfrm>
            <a:off x="2499168" y="465698"/>
            <a:ext cx="7191921"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zh-CN" sz="3600" b="0" i="0" u="none" strike="noStrike" kern="1200" cap="none" spc="0" normalizeH="0" baseline="0" noProof="0" dirty="0">
                <a:ln>
                  <a:noFill/>
                </a:ln>
                <a:solidFill>
                  <a:srgbClr val="1468C5"/>
                </a:solidFill>
                <a:effectLst/>
                <a:uLnTx/>
                <a:uFillTx/>
                <a:latin typeface="Arial Unicode MS" panose="020B0604020202020204"/>
                <a:ea typeface="Arial Unicode MS" panose="020B0604020202020204"/>
                <a:cs typeface="Arial" panose="020B0604020202020204" pitchFamily="34" charset="0"/>
              </a:rPr>
              <a:t>Future and further collaboration</a:t>
            </a:r>
          </a:p>
        </p:txBody>
      </p:sp>
      <p:sp>
        <p:nvSpPr>
          <p:cNvPr id="5" name="矩形 4">
            <a:extLst>
              <a:ext uri="{FF2B5EF4-FFF2-40B4-BE49-F238E27FC236}">
                <a16:creationId xmlns:a16="http://schemas.microsoft.com/office/drawing/2014/main" id="{C2787E02-AD60-03B5-86EC-44236A43847B}"/>
              </a:ext>
            </a:extLst>
          </p:cNvPr>
          <p:cNvSpPr/>
          <p:nvPr/>
        </p:nvSpPr>
        <p:spPr>
          <a:xfrm flipV="1">
            <a:off x="2270084" y="1268851"/>
            <a:ext cx="7650091" cy="45719"/>
          </a:xfrm>
          <a:prstGeom prst="rect">
            <a:avLst/>
          </a:prstGeom>
          <a:solidFill>
            <a:srgbClr val="1468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1" name="テキスト ボックス 8">
            <a:extLst>
              <a:ext uri="{FF2B5EF4-FFF2-40B4-BE49-F238E27FC236}">
                <a16:creationId xmlns:a16="http://schemas.microsoft.com/office/drawing/2014/main" id="{1409A1FF-D0C3-B07C-ADC9-49C073ECCC73}"/>
              </a:ext>
            </a:extLst>
          </p:cNvPr>
          <p:cNvSpPr txBox="1"/>
          <p:nvPr/>
        </p:nvSpPr>
        <p:spPr>
          <a:xfrm>
            <a:off x="689114" y="1356742"/>
            <a:ext cx="11005929" cy="2985433"/>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ja-JP" sz="2400" dirty="0">
                <a:solidFill>
                  <a:srgbClr val="1468C5"/>
                </a:solidFill>
                <a:latin typeface="Arial Unicode MS" panose="020B0604020202020204"/>
                <a:ea typeface="宋体"/>
              </a:rPr>
              <a:t>A candidate for UV laser lithography</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1" lang="en-US" altLang="ja-JP" sz="1200" b="0" i="0" u="none" strike="noStrike" kern="1200" cap="none" spc="0" normalizeH="0" baseline="0" noProof="0" dirty="0">
              <a:ln>
                <a:noFill/>
              </a:ln>
              <a:solidFill>
                <a:srgbClr val="1468C5"/>
              </a:solidFill>
              <a:effectLst/>
              <a:uLnTx/>
              <a:uFillTx/>
              <a:latin typeface="Arial Unicode MS" panose="020B0604020202020204"/>
              <a:ea typeface="宋体"/>
              <a:cs typeface="+mn-cs"/>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2000" dirty="0">
                <a:solidFill>
                  <a:srgbClr val="1468C5"/>
                </a:solidFill>
                <a:latin typeface="Arial Unicode MS" panose="020B0604020202020204"/>
                <a:ea typeface="宋体"/>
              </a:rPr>
              <a:t>Very small beam size in near filed</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altLang="zh-CN" sz="1400" dirty="0">
              <a:solidFill>
                <a:srgbClr val="1468C5"/>
              </a:solidFill>
              <a:latin typeface="Arial Unicode MS" panose="020B0604020202020204"/>
              <a:ea typeface="宋体"/>
            </a:endParaRPr>
          </a:p>
          <a:p>
            <a:pPr marL="800100" lvl="1" indent="-342900">
              <a:buFont typeface="Arial" panose="020B0604020202020204" pitchFamily="34" charset="0"/>
              <a:buChar char="•"/>
            </a:pPr>
            <a:r>
              <a:rPr lang="en-US" altLang="zh-CN" sz="2000" dirty="0">
                <a:solidFill>
                  <a:srgbClr val="1468C5"/>
                </a:solidFill>
                <a:latin typeface="Arial Unicode MS" panose="020B0604020202020204"/>
              </a:rPr>
              <a:t>A beam size that remains constant over a relatively long range</a:t>
            </a:r>
            <a:endParaRPr lang="en-US" altLang="zh-CN" sz="2000" dirty="0">
              <a:solidFill>
                <a:srgbClr val="1468C5"/>
              </a:solidFill>
              <a:latin typeface="Arial Unicode MS" panose="020B0604020202020204"/>
              <a:ea typeface="宋体"/>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altLang="zh-CN" sz="1400" dirty="0">
              <a:solidFill>
                <a:srgbClr val="1468C5"/>
              </a:solidFill>
              <a:latin typeface="Arial Unicode MS" panose="020B0604020202020204"/>
              <a:ea typeface="宋体"/>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2000" dirty="0">
                <a:solidFill>
                  <a:srgbClr val="1468C5"/>
                </a:solidFill>
                <a:latin typeface="Arial Unicode MS" panose="020B0604020202020204"/>
                <a:ea typeface="宋体"/>
              </a:rPr>
              <a:t>With high power UV laser input</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1" lang="en-US" altLang="zh-CN" sz="2000" b="0" i="0" u="none" strike="noStrike" kern="1200" cap="none" spc="0" normalizeH="0" baseline="0" noProof="0" dirty="0">
              <a:ln>
                <a:noFill/>
              </a:ln>
              <a:solidFill>
                <a:srgbClr val="1468C5"/>
              </a:solidFill>
              <a:effectLst/>
              <a:uLnTx/>
              <a:uFillTx/>
              <a:latin typeface="Arial Unicode MS" panose="020B0604020202020204"/>
              <a:ea typeface="宋体"/>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1" lang="en-US" altLang="zh-CN" sz="1200" b="0" i="0" u="none" strike="noStrike" kern="1200" cap="none" spc="0" normalizeH="0" baseline="0" noProof="0" dirty="0">
              <a:ln>
                <a:noFill/>
              </a:ln>
              <a:solidFill>
                <a:srgbClr val="1468C5"/>
              </a:solidFill>
              <a:effectLst/>
              <a:uLnTx/>
              <a:uFillTx/>
              <a:latin typeface="Arial Unicode MS" panose="020B0604020202020204"/>
              <a:ea typeface="宋体"/>
              <a:cs typeface="+mn-cs"/>
              <a:sym typeface="Wingdings" panose="05000000000000000000" pitchFamily="2" charset="2"/>
            </a:endParaRP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1" lang="en-US" altLang="zh-CN" sz="1200" b="0" i="0" u="none" strike="noStrike" kern="1200" cap="none" spc="0" normalizeH="0" baseline="0" noProof="0" dirty="0">
              <a:ln>
                <a:noFill/>
              </a:ln>
              <a:solidFill>
                <a:srgbClr val="1468C5"/>
              </a:solidFill>
              <a:effectLst/>
              <a:uLnTx/>
              <a:uFillTx/>
              <a:latin typeface="Arial Unicode MS" panose="020B0604020202020204"/>
              <a:ea typeface="宋体"/>
              <a:cs typeface="+mn-cs"/>
              <a:sym typeface="Wingdings" panose="05000000000000000000" pitchFamily="2" charset="2"/>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1" lang="en-US" altLang="ja-JP" sz="2000" b="0" i="0" u="none" strike="noStrike" kern="1200" cap="none" spc="0" normalizeH="0" baseline="0" noProof="0" dirty="0">
              <a:ln>
                <a:noFill/>
              </a:ln>
              <a:solidFill>
                <a:srgbClr val="1468C5"/>
              </a:solidFill>
              <a:effectLst/>
              <a:uLnTx/>
              <a:uFillTx/>
              <a:latin typeface="Arial Unicode MS" panose="020B0604020202020204"/>
              <a:ea typeface="宋体"/>
              <a:cs typeface="+mn-cs"/>
              <a:sym typeface="Wingdings" panose="05000000000000000000" pitchFamily="2" charset="2"/>
            </a:endParaRPr>
          </a:p>
        </p:txBody>
      </p:sp>
      <p:pic>
        <p:nvPicPr>
          <p:cNvPr id="2" name="図 1">
            <a:extLst>
              <a:ext uri="{FF2B5EF4-FFF2-40B4-BE49-F238E27FC236}">
                <a16:creationId xmlns:a16="http://schemas.microsoft.com/office/drawing/2014/main" id="{7A18FB6B-10BD-011F-EE85-023044FF4679}"/>
              </a:ext>
            </a:extLst>
          </p:cNvPr>
          <p:cNvPicPr>
            <a:picLocks noChangeAspect="1"/>
          </p:cNvPicPr>
          <p:nvPr/>
        </p:nvPicPr>
        <p:blipFill>
          <a:blip r:embed="rId6"/>
          <a:stretch>
            <a:fillRect/>
          </a:stretch>
        </p:blipFill>
        <p:spPr>
          <a:xfrm>
            <a:off x="291548" y="3564414"/>
            <a:ext cx="6114346" cy="2968908"/>
          </a:xfrm>
          <a:prstGeom prst="rect">
            <a:avLst/>
          </a:prstGeom>
        </p:spPr>
      </p:pic>
      <p:sp>
        <p:nvSpPr>
          <p:cNvPr id="3" name="テキスト ボックス 2">
            <a:extLst>
              <a:ext uri="{FF2B5EF4-FFF2-40B4-BE49-F238E27FC236}">
                <a16:creationId xmlns:a16="http://schemas.microsoft.com/office/drawing/2014/main" id="{A88B6EDD-A2B3-7236-34BC-0A978E17BCC4}"/>
              </a:ext>
            </a:extLst>
          </p:cNvPr>
          <p:cNvSpPr txBox="1"/>
          <p:nvPr/>
        </p:nvSpPr>
        <p:spPr>
          <a:xfrm>
            <a:off x="6431905" y="6519446"/>
            <a:ext cx="2863251" cy="338554"/>
          </a:xfrm>
          <a:prstGeom prst="rect">
            <a:avLst/>
          </a:prstGeom>
          <a:noFill/>
        </p:spPr>
        <p:txBody>
          <a:bodyPr wrap="square">
            <a:spAutoFit/>
          </a:bodyPr>
          <a:lstStyle/>
          <a:p>
            <a:pPr marR="0" lvl="0" algn="l" defTabSz="914400" rtl="0" eaLnBrk="1" fontAlgn="auto" latinLnBrk="0" hangingPunct="1">
              <a:lnSpc>
                <a:spcPct val="100000"/>
              </a:lnSpc>
              <a:spcBef>
                <a:spcPts val="0"/>
              </a:spcBef>
              <a:spcAft>
                <a:spcPts val="0"/>
              </a:spcAft>
              <a:buClrTx/>
              <a:buSzTx/>
              <a:tabLst/>
              <a:defRPr/>
            </a:pPr>
            <a:r>
              <a:rPr kumimoji="0" lang="en-US" altLang="ja-JP" sz="1600" dirty="0">
                <a:solidFill>
                  <a:prstClr val="black">
                    <a:lumMod val="75000"/>
                    <a:lumOff val="25000"/>
                  </a:prstClr>
                </a:solidFill>
                <a:latin typeface="Arial Unicode MS"/>
                <a:ea typeface="宋体"/>
                <a:cs typeface="+mn-ea"/>
              </a:rPr>
              <a:t>* </a:t>
            </a:r>
            <a:r>
              <a:rPr kumimoji="0" lang="en-US" altLang="ja-JP" sz="1200" b="0" i="0" u="none" strike="noStrike" kern="1200" cap="none" spc="0" normalizeH="0" baseline="0" noProof="0" dirty="0">
                <a:ln>
                  <a:noFill/>
                </a:ln>
                <a:solidFill>
                  <a:prstClr val="black">
                    <a:lumMod val="75000"/>
                    <a:lumOff val="25000"/>
                  </a:prstClr>
                </a:solidFill>
                <a:effectLst/>
                <a:uLnTx/>
                <a:uFillTx/>
                <a:latin typeface="Arial Unicode MS"/>
                <a:ea typeface="宋体"/>
                <a:cs typeface="+mn-ea"/>
              </a:rPr>
              <a:t>From ASML</a:t>
            </a:r>
            <a:r>
              <a:rPr kumimoji="0" lang="en-US" altLang="ja-JP" sz="1200" b="0" i="0" u="none" strike="noStrike" kern="1200" cap="none" spc="0" normalizeH="0" noProof="0" dirty="0">
                <a:ln>
                  <a:noFill/>
                </a:ln>
                <a:solidFill>
                  <a:prstClr val="black">
                    <a:lumMod val="75000"/>
                    <a:lumOff val="25000"/>
                  </a:prstClr>
                </a:solidFill>
                <a:effectLst/>
                <a:uLnTx/>
                <a:uFillTx/>
                <a:latin typeface="Arial Unicode MS"/>
                <a:ea typeface="宋体"/>
                <a:cs typeface="+mn-ea"/>
              </a:rPr>
              <a:t> homepage</a:t>
            </a:r>
            <a:endParaRPr kumimoji="0" lang="en-US" altLang="ja-JP" sz="1600" b="0" i="0" u="none" strike="noStrike" kern="1200" cap="none" spc="0" normalizeH="0" baseline="0" noProof="0" dirty="0">
              <a:ln>
                <a:noFill/>
              </a:ln>
              <a:solidFill>
                <a:prstClr val="black">
                  <a:lumMod val="75000"/>
                  <a:lumOff val="25000"/>
                </a:prstClr>
              </a:solidFill>
              <a:effectLst/>
              <a:uLnTx/>
              <a:uFillTx/>
              <a:latin typeface="Arial Unicode MS"/>
              <a:ea typeface="宋体"/>
              <a:cs typeface="+mn-ea"/>
            </a:endParaRPr>
          </a:p>
        </p:txBody>
      </p:sp>
      <p:pic>
        <p:nvPicPr>
          <p:cNvPr id="6" name="videoplayback">
            <a:hlinkClick r:id="" action="ppaction://media"/>
            <a:extLst>
              <a:ext uri="{FF2B5EF4-FFF2-40B4-BE49-F238E27FC236}">
                <a16:creationId xmlns:a16="http://schemas.microsoft.com/office/drawing/2014/main" id="{AAA5C96B-875C-5307-E4A4-78751894DB7E}"/>
              </a:ext>
            </a:extLst>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6689860" y="3602364"/>
            <a:ext cx="5210592" cy="2930958"/>
          </a:xfrm>
          <a:prstGeom prst="rect">
            <a:avLst/>
          </a:prstGeom>
        </p:spPr>
      </p:pic>
      <p:sp>
        <p:nvSpPr>
          <p:cNvPr id="8" name="テキスト ボックス 7">
            <a:extLst>
              <a:ext uri="{FF2B5EF4-FFF2-40B4-BE49-F238E27FC236}">
                <a16:creationId xmlns:a16="http://schemas.microsoft.com/office/drawing/2014/main" id="{54511B5A-748F-2D6C-20A0-5143F8021D61}"/>
              </a:ext>
            </a:extLst>
          </p:cNvPr>
          <p:cNvSpPr txBox="1"/>
          <p:nvPr/>
        </p:nvSpPr>
        <p:spPr>
          <a:xfrm>
            <a:off x="485470" y="6271741"/>
            <a:ext cx="2863251" cy="523220"/>
          </a:xfrm>
          <a:prstGeom prst="rect">
            <a:avLst/>
          </a:prstGeom>
          <a:noFill/>
        </p:spPr>
        <p:txBody>
          <a:bodyPr wrap="square">
            <a:spAutoFit/>
          </a:bodyPr>
          <a:lstStyle/>
          <a:p>
            <a:pPr marL="285750" lvl="0" indent="-285750">
              <a:buFont typeface="Arial" panose="020B0604020202020204" pitchFamily="34" charset="0"/>
              <a:buChar char="•"/>
              <a:defRPr/>
            </a:pPr>
            <a:r>
              <a:rPr kumimoji="0" lang="en-US" altLang="ja-JP" sz="1400" dirty="0">
                <a:solidFill>
                  <a:prstClr val="black">
                    <a:lumMod val="75000"/>
                    <a:lumOff val="25000"/>
                  </a:prstClr>
                </a:solidFill>
                <a:latin typeface="Arial Unicode MS"/>
                <a:cs typeface="+mn-ea"/>
              </a:rPr>
              <a:t>380 million dollars</a:t>
            </a:r>
          </a:p>
          <a:p>
            <a:pPr marL="285750" lvl="0" indent="-285750">
              <a:buFont typeface="Arial" panose="020B0604020202020204" pitchFamily="34" charset="0"/>
              <a:buChar char="•"/>
              <a:defRPr/>
            </a:pPr>
            <a:r>
              <a:rPr kumimoji="0" lang="en-US" altLang="ja-JP" sz="1400" b="0" i="0" u="none" strike="noStrike" kern="1200" cap="none" spc="0" normalizeH="0" baseline="0" noProof="0" dirty="0">
                <a:ln>
                  <a:noFill/>
                </a:ln>
                <a:solidFill>
                  <a:prstClr val="black">
                    <a:lumMod val="75000"/>
                    <a:lumOff val="25000"/>
                  </a:prstClr>
                </a:solidFill>
                <a:effectLst/>
                <a:uLnTx/>
                <a:uFillTx/>
                <a:latin typeface="Arial Unicode MS"/>
                <a:ea typeface="宋体"/>
                <a:cs typeface="+mn-ea"/>
              </a:rPr>
              <a:t>150 ton </a:t>
            </a:r>
          </a:p>
        </p:txBody>
      </p:sp>
    </p:spTree>
    <p:extLst>
      <p:ext uri="{BB962C8B-B14F-4D97-AF65-F5344CB8AC3E}">
        <p14:creationId xmlns:p14="http://schemas.microsoft.com/office/powerpoint/2010/main" val="3885084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 presetClass="mediacall" presetSubtype="0" fill="hold" nodeType="afterEffect">
                                  <p:stCondLst>
                                    <p:cond delay="0"/>
                                  </p:stCondLst>
                                  <p:childTnLst>
                                    <p:cmd type="call" cmd="playFrom(0.0)">
                                      <p:cBhvr>
                                        <p:cTn id="10" dur="98871" fill="hold"/>
                                        <p:tgtEl>
                                          <p:spTgt spid="6"/>
                                        </p:tgtEl>
                                      </p:cBhvr>
                                    </p:cmd>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video>
              <p:cMediaNode vol="80000">
                <p:cTn id="14" fill="hold" display="0">
                  <p:stCondLst>
                    <p:cond delay="indefinite"/>
                  </p:stCondLst>
                </p:cTn>
                <p:tgtEl>
                  <p:spTgt spid="6"/>
                </p:tgtEl>
              </p:cMediaNode>
            </p:video>
            <p:seq concurrent="1" nextAc="seek">
              <p:cTn id="15" restart="whenNotActive" fill="hold" evtFilter="cancelBubble" nodeType="interactiveSeq">
                <p:stCondLst>
                  <p:cond evt="onClick" delay="0">
                    <p:tgtEl>
                      <p:spTgt spid="6"/>
                    </p:tgtEl>
                  </p:cond>
                </p:stCondLst>
                <p:endSync evt="end" delay="0">
                  <p:rtn val="all"/>
                </p:endSync>
                <p:childTnLst>
                  <p:par>
                    <p:cTn id="16" fill="hold">
                      <p:stCondLst>
                        <p:cond delay="0"/>
                      </p:stCondLst>
                      <p:childTnLst>
                        <p:par>
                          <p:cTn id="17" fill="hold">
                            <p:stCondLst>
                              <p:cond delay="0"/>
                            </p:stCondLst>
                            <p:childTnLst>
                              <p:par>
                                <p:cTn id="18" presetID="2" presetClass="mediacall" presetSubtype="0" fill="hold" nodeType="clickEffect">
                                  <p:stCondLst>
                                    <p:cond delay="0"/>
                                  </p:stCondLst>
                                  <p:childTnLst>
                                    <p:cmd type="call" cmd="togglePause">
                                      <p:cBhvr>
                                        <p:cTn id="19" dur="1" fill="hold"/>
                                        <p:tgtEl>
                                          <p:spTgt spid="6"/>
                                        </p:tgtEl>
                                      </p:cBhvr>
                                    </p:cmd>
                                  </p:childTnLst>
                                </p:cTn>
                              </p:par>
                            </p:childTnLst>
                          </p:cTn>
                        </p:par>
                      </p:childTnLst>
                    </p:cTn>
                  </p:par>
                </p:childTnLst>
              </p:cTn>
              <p:nextCondLst>
                <p:cond evt="onClick" delay="0">
                  <p:tgtEl>
                    <p:spTgt spid="6"/>
                  </p:tgtEl>
                </p:cond>
              </p:nextCondLst>
            </p:seq>
          </p:childTnLst>
        </p:cTn>
      </p:par>
    </p:tnLst>
    <p:bldLst>
      <p:bldP spid="3"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60000"/>
            <a:lum bright="70000" contrast="-70000"/>
          </a:blip>
          <a:srcRect/>
          <a:stretch>
            <a:fillRect/>
          </a:stretch>
        </a:blipFill>
        <a:effectLst/>
      </p:bgPr>
    </p:bg>
    <p:spTree>
      <p:nvGrpSpPr>
        <p:cNvPr id="1" name="">
          <a:extLst>
            <a:ext uri="{FF2B5EF4-FFF2-40B4-BE49-F238E27FC236}">
              <a16:creationId xmlns:a16="http://schemas.microsoft.com/office/drawing/2014/main" id="{26DA8A4E-7DD5-8CD4-F20F-2F4392BC5668}"/>
            </a:ext>
          </a:extLst>
        </p:cNvPr>
        <p:cNvGrpSpPr/>
        <p:nvPr/>
      </p:nvGrpSpPr>
      <p:grpSpPr>
        <a:xfrm>
          <a:off x="0" y="0"/>
          <a:ext cx="0" cy="0"/>
          <a:chOff x="0" y="0"/>
          <a:chExt cx="0" cy="0"/>
        </a:xfrm>
      </p:grpSpPr>
      <p:sp>
        <p:nvSpPr>
          <p:cNvPr id="16" name="文本框 15">
            <a:extLst>
              <a:ext uri="{FF2B5EF4-FFF2-40B4-BE49-F238E27FC236}">
                <a16:creationId xmlns:a16="http://schemas.microsoft.com/office/drawing/2014/main" id="{9C1368DE-B5B2-9FD5-4AE5-14C967EEE4E1}"/>
              </a:ext>
            </a:extLst>
          </p:cNvPr>
          <p:cNvSpPr txBox="1"/>
          <p:nvPr/>
        </p:nvSpPr>
        <p:spPr>
          <a:xfrm>
            <a:off x="2499168" y="465698"/>
            <a:ext cx="7191921"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zh-CN" sz="3600" b="0" i="0" u="none" strike="noStrike" kern="1200" cap="none" spc="0" normalizeH="0" baseline="0" noProof="0" dirty="0">
                <a:ln>
                  <a:noFill/>
                </a:ln>
                <a:solidFill>
                  <a:srgbClr val="1468C5"/>
                </a:solidFill>
                <a:effectLst/>
                <a:uLnTx/>
                <a:uFillTx/>
                <a:latin typeface="Arial Unicode MS" panose="020B0604020202020204"/>
                <a:ea typeface="Arial Unicode MS" panose="020B0604020202020204"/>
                <a:cs typeface="Arial" panose="020B0604020202020204" pitchFamily="34" charset="0"/>
              </a:rPr>
              <a:t>Future and further collaboration</a:t>
            </a:r>
          </a:p>
        </p:txBody>
      </p:sp>
      <p:sp>
        <p:nvSpPr>
          <p:cNvPr id="5" name="矩形 4">
            <a:extLst>
              <a:ext uri="{FF2B5EF4-FFF2-40B4-BE49-F238E27FC236}">
                <a16:creationId xmlns:a16="http://schemas.microsoft.com/office/drawing/2014/main" id="{EFE40A5B-A07E-6F40-6A74-F5736CBC137F}"/>
              </a:ext>
            </a:extLst>
          </p:cNvPr>
          <p:cNvSpPr/>
          <p:nvPr/>
        </p:nvSpPr>
        <p:spPr>
          <a:xfrm flipV="1">
            <a:off x="2270084" y="1268851"/>
            <a:ext cx="7650091" cy="45719"/>
          </a:xfrm>
          <a:prstGeom prst="rect">
            <a:avLst/>
          </a:prstGeom>
          <a:solidFill>
            <a:srgbClr val="1468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1" name="テキスト ボックス 8">
            <a:extLst>
              <a:ext uri="{FF2B5EF4-FFF2-40B4-BE49-F238E27FC236}">
                <a16:creationId xmlns:a16="http://schemas.microsoft.com/office/drawing/2014/main" id="{EC392207-D67E-AE73-300A-775E0B37465F}"/>
              </a:ext>
            </a:extLst>
          </p:cNvPr>
          <p:cNvSpPr txBox="1"/>
          <p:nvPr/>
        </p:nvSpPr>
        <p:spPr>
          <a:xfrm>
            <a:off x="689114" y="1356742"/>
            <a:ext cx="11005929" cy="3293209"/>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2400" b="0" i="0" u="none" strike="noStrike" kern="1200" cap="none" spc="0" normalizeH="0" baseline="0" noProof="0" dirty="0">
                <a:ln>
                  <a:noFill/>
                </a:ln>
                <a:solidFill>
                  <a:srgbClr val="1468C5"/>
                </a:solidFill>
                <a:effectLst/>
                <a:uLnTx/>
                <a:uFillTx/>
                <a:latin typeface="Arial Unicode MS" panose="020B0604020202020204"/>
                <a:ea typeface="宋体"/>
                <a:cs typeface="+mn-cs"/>
              </a:rPr>
              <a:t>Novel acceleration based SLB</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1" lang="en-US" altLang="ja-JP" sz="1200" b="0" i="0" u="none" strike="noStrike" kern="1200" cap="none" spc="0" normalizeH="0" baseline="0" noProof="0" dirty="0">
              <a:ln>
                <a:noFill/>
              </a:ln>
              <a:solidFill>
                <a:srgbClr val="1468C5"/>
              </a:solidFill>
              <a:effectLst/>
              <a:uLnTx/>
              <a:uFillTx/>
              <a:latin typeface="Arial Unicode MS" panose="020B0604020202020204"/>
              <a:ea typeface="宋体"/>
              <a:cs typeface="+mn-cs"/>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2000" dirty="0">
                <a:solidFill>
                  <a:srgbClr val="1468C5"/>
                </a:solidFill>
                <a:latin typeface="Arial Unicode MS" panose="020B0604020202020204"/>
                <a:ea typeface="宋体"/>
              </a:rPr>
              <a:t>Laser plasma acceleration, THz accelerator, dielectric accelerator…</a:t>
            </a:r>
            <a:endParaRPr kumimoji="1" lang="en-US" altLang="zh-CN" sz="2000" b="0" i="0" u="none" strike="noStrike" kern="1200" cap="none" spc="0" normalizeH="0" baseline="0" noProof="0" dirty="0">
              <a:ln>
                <a:noFill/>
              </a:ln>
              <a:solidFill>
                <a:srgbClr val="1468C5"/>
              </a:solidFill>
              <a:effectLst/>
              <a:uLnTx/>
              <a:uFillTx/>
              <a:latin typeface="Arial Unicode MS" panose="020B0604020202020204"/>
              <a:ea typeface="宋体"/>
              <a:cs typeface="+mn-cs"/>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1" lang="en-US" altLang="zh-CN" sz="1400" b="0" i="0" u="none" strike="noStrike" kern="1200" cap="none" spc="0" normalizeH="0" baseline="0" noProof="0" dirty="0">
              <a:ln>
                <a:noFill/>
              </a:ln>
              <a:solidFill>
                <a:srgbClr val="1468C5"/>
              </a:solidFill>
              <a:effectLst/>
              <a:uLnTx/>
              <a:uFillTx/>
              <a:latin typeface="Arial Unicode MS" panose="020B0604020202020204"/>
              <a:ea typeface="宋体"/>
              <a:cs typeface="+mn-cs"/>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zh-CN" sz="2000" b="0" i="0" u="none" strike="noStrike" kern="1200" cap="none" spc="0" normalizeH="0" baseline="0" noProof="0" dirty="0">
                <a:ln>
                  <a:noFill/>
                </a:ln>
                <a:solidFill>
                  <a:srgbClr val="1468C5"/>
                </a:solidFill>
                <a:effectLst/>
                <a:uLnTx/>
                <a:uFillTx/>
                <a:latin typeface="Arial Unicode MS" panose="020B0604020202020204"/>
                <a:ea typeface="宋体"/>
                <a:cs typeface="+mn-cs"/>
              </a:rPr>
              <a:t>Longitudinal varying electric field for acceleration</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1" lang="en-US" altLang="zh-CN" sz="1400" b="0" i="0" u="none" strike="noStrike" kern="1200" cap="none" spc="0" normalizeH="0" baseline="0" noProof="0" dirty="0">
              <a:ln>
                <a:noFill/>
              </a:ln>
              <a:solidFill>
                <a:srgbClr val="1468C5"/>
              </a:solidFill>
              <a:effectLst/>
              <a:uLnTx/>
              <a:uFillTx/>
              <a:latin typeface="Arial Unicode MS" panose="020B0604020202020204"/>
              <a:ea typeface="宋体"/>
              <a:cs typeface="+mn-cs"/>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zh-CN" sz="2000" b="0" i="0" u="none" strike="noStrike" kern="1200" cap="none" spc="0" normalizeH="0" baseline="0" noProof="0" dirty="0">
                <a:ln>
                  <a:noFill/>
                </a:ln>
                <a:solidFill>
                  <a:srgbClr val="1468C5"/>
                </a:solidFill>
                <a:effectLst/>
                <a:uLnTx/>
                <a:uFillTx/>
                <a:latin typeface="Arial Unicode MS" panose="020B0604020202020204"/>
                <a:ea typeface="宋体"/>
                <a:cs typeface="+mn-cs"/>
              </a:rPr>
              <a:t>A beam size that remains constant over a relatively long range along z direction</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1" lang="en-US" altLang="zh-CN" sz="2000" b="0" i="0" u="none" strike="noStrike" kern="1200" cap="none" spc="0" normalizeH="0" baseline="0" noProof="0" dirty="0">
              <a:ln>
                <a:noFill/>
              </a:ln>
              <a:solidFill>
                <a:srgbClr val="1468C5"/>
              </a:solidFill>
              <a:effectLst/>
              <a:uLnTx/>
              <a:uFillTx/>
              <a:latin typeface="Arial Unicode MS" panose="020B0604020202020204"/>
              <a:ea typeface="宋体"/>
              <a:cs typeface="+mn-cs"/>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1" lang="en-US" altLang="zh-CN" sz="2000" b="0" i="0" u="none" strike="noStrike" kern="1200" cap="none" spc="0" normalizeH="0" baseline="0" noProof="0" dirty="0">
              <a:ln>
                <a:noFill/>
              </a:ln>
              <a:solidFill>
                <a:srgbClr val="1468C5"/>
              </a:solidFill>
              <a:effectLst/>
              <a:uLnTx/>
              <a:uFillTx/>
              <a:latin typeface="Arial Unicode MS" panose="020B0604020202020204"/>
              <a:ea typeface="宋体"/>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1" lang="en-US" altLang="zh-CN" sz="1200" b="0" i="0" u="none" strike="noStrike" kern="1200" cap="none" spc="0" normalizeH="0" baseline="0" noProof="0" dirty="0">
              <a:ln>
                <a:noFill/>
              </a:ln>
              <a:solidFill>
                <a:srgbClr val="1468C5"/>
              </a:solidFill>
              <a:effectLst/>
              <a:uLnTx/>
              <a:uFillTx/>
              <a:latin typeface="Arial Unicode MS" panose="020B0604020202020204"/>
              <a:ea typeface="宋体"/>
              <a:cs typeface="+mn-cs"/>
              <a:sym typeface="Wingdings" panose="05000000000000000000" pitchFamily="2" charset="2"/>
            </a:endParaRP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1" lang="en-US" altLang="zh-CN" sz="1200" b="0" i="0" u="none" strike="noStrike" kern="1200" cap="none" spc="0" normalizeH="0" baseline="0" noProof="0" dirty="0">
              <a:ln>
                <a:noFill/>
              </a:ln>
              <a:solidFill>
                <a:srgbClr val="1468C5"/>
              </a:solidFill>
              <a:effectLst/>
              <a:uLnTx/>
              <a:uFillTx/>
              <a:latin typeface="Arial Unicode MS" panose="020B0604020202020204"/>
              <a:ea typeface="宋体"/>
              <a:cs typeface="+mn-cs"/>
              <a:sym typeface="Wingdings" panose="05000000000000000000" pitchFamily="2" charset="2"/>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1" lang="en-US" altLang="ja-JP" sz="2000" b="0" i="0" u="none" strike="noStrike" kern="1200" cap="none" spc="0" normalizeH="0" baseline="0" noProof="0" dirty="0">
              <a:ln>
                <a:noFill/>
              </a:ln>
              <a:solidFill>
                <a:srgbClr val="1468C5"/>
              </a:solidFill>
              <a:effectLst/>
              <a:uLnTx/>
              <a:uFillTx/>
              <a:latin typeface="Arial Unicode MS" panose="020B0604020202020204"/>
              <a:ea typeface="宋体"/>
              <a:cs typeface="+mn-cs"/>
              <a:sym typeface="Wingdings" panose="05000000000000000000" pitchFamily="2" charset="2"/>
            </a:endParaRPr>
          </a:p>
        </p:txBody>
      </p:sp>
      <p:pic>
        <p:nvPicPr>
          <p:cNvPr id="9" name="図 8">
            <a:extLst>
              <a:ext uri="{FF2B5EF4-FFF2-40B4-BE49-F238E27FC236}">
                <a16:creationId xmlns:a16="http://schemas.microsoft.com/office/drawing/2014/main" id="{725CE482-1920-202C-1560-18C5D46DD613}"/>
              </a:ext>
            </a:extLst>
          </p:cNvPr>
          <p:cNvPicPr>
            <a:picLocks noChangeAspect="1"/>
          </p:cNvPicPr>
          <p:nvPr/>
        </p:nvPicPr>
        <p:blipFill>
          <a:blip r:embed="rId4"/>
          <a:stretch>
            <a:fillRect/>
          </a:stretch>
        </p:blipFill>
        <p:spPr>
          <a:xfrm>
            <a:off x="709071" y="3429000"/>
            <a:ext cx="2557314" cy="1704876"/>
          </a:xfrm>
          <a:prstGeom prst="rect">
            <a:avLst/>
          </a:prstGeom>
        </p:spPr>
      </p:pic>
      <p:pic>
        <p:nvPicPr>
          <p:cNvPr id="24" name="図 23">
            <a:extLst>
              <a:ext uri="{FF2B5EF4-FFF2-40B4-BE49-F238E27FC236}">
                <a16:creationId xmlns:a16="http://schemas.microsoft.com/office/drawing/2014/main" id="{3C2BBD57-488F-1A60-ACE1-37A8E1EBC747}"/>
              </a:ext>
            </a:extLst>
          </p:cNvPr>
          <p:cNvPicPr>
            <a:picLocks noChangeAspect="1"/>
          </p:cNvPicPr>
          <p:nvPr/>
        </p:nvPicPr>
        <p:blipFill>
          <a:blip r:embed="rId5"/>
          <a:stretch>
            <a:fillRect/>
          </a:stretch>
        </p:blipFill>
        <p:spPr>
          <a:xfrm>
            <a:off x="538199" y="5141778"/>
            <a:ext cx="2849062" cy="1595475"/>
          </a:xfrm>
          <a:prstGeom prst="rect">
            <a:avLst/>
          </a:prstGeom>
        </p:spPr>
      </p:pic>
      <p:pic>
        <p:nvPicPr>
          <p:cNvPr id="1026" name="Picture 2" descr="Demonstration of electron acceleration in a laser-driven dielectric  microstructure | Nature">
            <a:extLst>
              <a:ext uri="{FF2B5EF4-FFF2-40B4-BE49-F238E27FC236}">
                <a16:creationId xmlns:a16="http://schemas.microsoft.com/office/drawing/2014/main" id="{BECA068A-4429-4794-9C02-FF2EAB752D3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14648" y="3512233"/>
            <a:ext cx="7453008" cy="31143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52334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5">
            <a:alphaModFix amt="60000"/>
            <a:lum bright="70000" contrast="-70000"/>
          </a:blip>
          <a:srcRect/>
          <a:stretch>
            <a:fillRect/>
          </a:stretch>
        </a:blipFill>
        <a:effectLst/>
      </p:bgPr>
    </p:bg>
    <p:spTree>
      <p:nvGrpSpPr>
        <p:cNvPr id="1" name="">
          <a:extLst>
            <a:ext uri="{FF2B5EF4-FFF2-40B4-BE49-F238E27FC236}">
              <a16:creationId xmlns:a16="http://schemas.microsoft.com/office/drawing/2014/main" id="{FFDE6883-0F15-E52C-3003-DC4B1161BCD7}"/>
            </a:ext>
          </a:extLst>
        </p:cNvPr>
        <p:cNvGrpSpPr/>
        <p:nvPr/>
      </p:nvGrpSpPr>
      <p:grpSpPr>
        <a:xfrm>
          <a:off x="0" y="0"/>
          <a:ext cx="0" cy="0"/>
          <a:chOff x="0" y="0"/>
          <a:chExt cx="0" cy="0"/>
        </a:xfrm>
      </p:grpSpPr>
      <p:sp>
        <p:nvSpPr>
          <p:cNvPr id="16" name="文本框 15">
            <a:extLst>
              <a:ext uri="{FF2B5EF4-FFF2-40B4-BE49-F238E27FC236}">
                <a16:creationId xmlns:a16="http://schemas.microsoft.com/office/drawing/2014/main" id="{99044390-6BA5-CB95-E70B-5DA4BFC03D86}"/>
              </a:ext>
            </a:extLst>
          </p:cNvPr>
          <p:cNvSpPr txBox="1"/>
          <p:nvPr/>
        </p:nvSpPr>
        <p:spPr>
          <a:xfrm>
            <a:off x="2499168" y="465698"/>
            <a:ext cx="7191921"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zh-CN" sz="3600" b="0" i="0" u="none" strike="noStrike" kern="1200" cap="none" spc="0" normalizeH="0" baseline="0" noProof="0" dirty="0">
                <a:ln>
                  <a:noFill/>
                </a:ln>
                <a:solidFill>
                  <a:srgbClr val="1468C5"/>
                </a:solidFill>
                <a:effectLst/>
                <a:uLnTx/>
                <a:uFillTx/>
                <a:latin typeface="Arial Unicode MS" panose="020B0604020202020204"/>
                <a:ea typeface="Arial Unicode MS" panose="020B0604020202020204"/>
                <a:cs typeface="Arial" panose="020B0604020202020204" pitchFamily="34" charset="0"/>
              </a:rPr>
              <a:t>Future and further collaboration</a:t>
            </a:r>
          </a:p>
        </p:txBody>
      </p:sp>
      <p:sp>
        <p:nvSpPr>
          <p:cNvPr id="5" name="矩形 4">
            <a:extLst>
              <a:ext uri="{FF2B5EF4-FFF2-40B4-BE49-F238E27FC236}">
                <a16:creationId xmlns:a16="http://schemas.microsoft.com/office/drawing/2014/main" id="{E15A8BDC-2E83-34CC-8304-A1B1F3F5BFD9}"/>
              </a:ext>
            </a:extLst>
          </p:cNvPr>
          <p:cNvSpPr/>
          <p:nvPr/>
        </p:nvSpPr>
        <p:spPr>
          <a:xfrm flipV="1">
            <a:off x="2270084" y="1268851"/>
            <a:ext cx="7650091" cy="45719"/>
          </a:xfrm>
          <a:prstGeom prst="rect">
            <a:avLst/>
          </a:prstGeom>
          <a:solidFill>
            <a:srgbClr val="1468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19" name="グループ化 18">
            <a:extLst>
              <a:ext uri="{FF2B5EF4-FFF2-40B4-BE49-F238E27FC236}">
                <a16:creationId xmlns:a16="http://schemas.microsoft.com/office/drawing/2014/main" id="{20BF30A1-1568-BA85-DA88-60423B83DEE3}"/>
              </a:ext>
            </a:extLst>
          </p:cNvPr>
          <p:cNvGrpSpPr/>
          <p:nvPr/>
        </p:nvGrpSpPr>
        <p:grpSpPr>
          <a:xfrm>
            <a:off x="1291740" y="2000327"/>
            <a:ext cx="10755692" cy="4688501"/>
            <a:chOff x="695400" y="1072678"/>
            <a:chExt cx="10755692" cy="4688501"/>
          </a:xfrm>
        </p:grpSpPr>
        <p:pic>
          <p:nvPicPr>
            <p:cNvPr id="20" name="Lwave axicon">
              <a:hlinkClick r:id="" action="ppaction://media"/>
              <a:extLst>
                <a:ext uri="{FF2B5EF4-FFF2-40B4-BE49-F238E27FC236}">
                  <a16:creationId xmlns:a16="http://schemas.microsoft.com/office/drawing/2014/main" id="{EB9F832B-FD03-D20F-0472-B3FD829F571B}"/>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5199188" y="1072678"/>
              <a:ext cx="6251904" cy="4688501"/>
            </a:xfrm>
            <a:prstGeom prst="rect">
              <a:avLst/>
            </a:prstGeom>
          </p:spPr>
        </p:pic>
        <p:grpSp>
          <p:nvGrpSpPr>
            <p:cNvPr id="22" name="Group 19">
              <a:extLst>
                <a:ext uri="{FF2B5EF4-FFF2-40B4-BE49-F238E27FC236}">
                  <a16:creationId xmlns:a16="http://schemas.microsoft.com/office/drawing/2014/main" id="{2C38E5A5-7AD9-B765-BB8B-8B3698ED2B5F}"/>
                </a:ext>
              </a:extLst>
            </p:cNvPr>
            <p:cNvGrpSpPr/>
            <p:nvPr/>
          </p:nvGrpSpPr>
          <p:grpSpPr>
            <a:xfrm>
              <a:off x="2874110" y="2628901"/>
              <a:ext cx="3089981" cy="2985433"/>
              <a:chOff x="302706" y="3034639"/>
              <a:chExt cx="3089981" cy="2985433"/>
            </a:xfrm>
          </p:grpSpPr>
          <p:sp>
            <p:nvSpPr>
              <p:cNvPr id="26" name="Šipka doprava 5">
                <a:extLst>
                  <a:ext uri="{FF2B5EF4-FFF2-40B4-BE49-F238E27FC236}">
                    <a16:creationId xmlns:a16="http://schemas.microsoft.com/office/drawing/2014/main" id="{DEBB4B95-41D1-5CD3-1C03-8C17CCD87569}"/>
                  </a:ext>
                </a:extLst>
              </p:cNvPr>
              <p:cNvSpPr/>
              <p:nvPr/>
            </p:nvSpPr>
            <p:spPr>
              <a:xfrm>
                <a:off x="1275039" y="4301751"/>
                <a:ext cx="1590081" cy="504056"/>
              </a:xfrm>
              <a:prstGeom prst="rightArrow">
                <a:avLst/>
              </a:prstGeom>
              <a:solidFill>
                <a:srgbClr val="2F2F2F"/>
              </a:solidFill>
              <a:ln w="12700" cap="flat" cmpd="sng" algn="ctr">
                <a:solidFill>
                  <a:srgbClr val="FF33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a:ea typeface="+mn-ea"/>
                  <a:cs typeface="+mn-cs"/>
                </a:endParaRPr>
              </a:p>
            </p:txBody>
          </p:sp>
          <p:sp>
            <p:nvSpPr>
              <p:cNvPr id="27" name="Obdélník 9">
                <a:extLst>
                  <a:ext uri="{FF2B5EF4-FFF2-40B4-BE49-F238E27FC236}">
                    <a16:creationId xmlns:a16="http://schemas.microsoft.com/office/drawing/2014/main" id="{9DE1EFEB-3D4E-C757-1F93-B72C807469BF}"/>
                  </a:ext>
                </a:extLst>
              </p:cNvPr>
              <p:cNvSpPr/>
              <p:nvPr/>
            </p:nvSpPr>
            <p:spPr>
              <a:xfrm>
                <a:off x="302706" y="3107934"/>
                <a:ext cx="899869" cy="2874647"/>
              </a:xfrm>
              <a:prstGeom prst="rect">
                <a:avLst/>
              </a:prstGeom>
              <a:gradFill>
                <a:gsLst>
                  <a:gs pos="79000">
                    <a:srgbClr val="FF0000"/>
                  </a:gs>
                  <a:gs pos="21000">
                    <a:srgbClr val="FF0000"/>
                  </a:gs>
                  <a:gs pos="0">
                    <a:srgbClr val="000000"/>
                  </a:gs>
                  <a:gs pos="50000">
                    <a:srgbClr val="000000"/>
                  </a:gs>
                  <a:gs pos="100000">
                    <a:srgbClr val="000000"/>
                  </a:gs>
                </a:gsLst>
                <a:lin ang="54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a:ea typeface="+mn-ea"/>
                  <a:cs typeface="+mn-cs"/>
                </a:endParaRPr>
              </a:p>
            </p:txBody>
          </p:sp>
          <p:sp>
            <p:nvSpPr>
              <p:cNvPr id="28" name="TextBox 22">
                <a:extLst>
                  <a:ext uri="{FF2B5EF4-FFF2-40B4-BE49-F238E27FC236}">
                    <a16:creationId xmlns:a16="http://schemas.microsoft.com/office/drawing/2014/main" id="{73DC3975-0447-0103-217E-7020376201F9}"/>
                  </a:ext>
                </a:extLst>
              </p:cNvPr>
              <p:cNvSpPr txBox="1"/>
              <p:nvPr/>
            </p:nvSpPr>
            <p:spPr>
              <a:xfrm>
                <a:off x="2943525" y="3034639"/>
                <a:ext cx="449162" cy="2985433"/>
              </a:xfrm>
              <a:prstGeom prst="rect">
                <a:avLst/>
              </a:prstGeom>
              <a:solidFill>
                <a:srgbClr val="FFFFFF"/>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H" sz="1200" b="0" i="0" u="none" strike="noStrike" kern="0" cap="none" spc="0" normalizeH="0" baseline="0" noProof="0" dirty="0">
                    <a:ln>
                      <a:noFill/>
                    </a:ln>
                    <a:solidFill>
                      <a:srgbClr val="000000"/>
                    </a:solidFill>
                    <a:effectLst/>
                    <a:uLnTx/>
                    <a:uFillTx/>
                  </a:rPr>
                  <a:t>1.0</a:t>
                </a:r>
              </a:p>
              <a:p>
                <a:pPr marL="0" marR="0" lvl="0" indent="0" defTabSz="914400" eaLnBrk="1" fontAlgn="auto" latinLnBrk="0" hangingPunct="1">
                  <a:lnSpc>
                    <a:spcPct val="100000"/>
                  </a:lnSpc>
                  <a:spcBef>
                    <a:spcPts val="0"/>
                  </a:spcBef>
                  <a:spcAft>
                    <a:spcPts val="0"/>
                  </a:spcAft>
                  <a:buClrTx/>
                  <a:buSzTx/>
                  <a:buFontTx/>
                  <a:buNone/>
                  <a:tabLst/>
                  <a:defRPr/>
                </a:pPr>
                <a:endParaRPr kumimoji="0" lang="fr-CH" sz="3200" b="0" i="0" u="none" strike="noStrike" kern="0" cap="none" spc="0" normalizeH="0" baseline="0" noProof="0" dirty="0">
                  <a:ln>
                    <a:noFill/>
                  </a:ln>
                  <a:solidFill>
                    <a:srgbClr val="000000"/>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fr-CH" sz="1200" b="0" i="0" u="none" strike="noStrike" kern="0" cap="none" spc="0" normalizeH="0" baseline="0" noProof="0" dirty="0">
                    <a:ln>
                      <a:noFill/>
                    </a:ln>
                    <a:solidFill>
                      <a:srgbClr val="000000"/>
                    </a:solidFill>
                    <a:effectLst/>
                    <a:uLnTx/>
                    <a:uFillTx/>
                  </a:rPr>
                  <a:t>0.5</a:t>
                </a:r>
              </a:p>
              <a:p>
                <a:pPr marL="0" marR="0" lvl="0" indent="0" defTabSz="914400" eaLnBrk="1" fontAlgn="auto" latinLnBrk="0" hangingPunct="1">
                  <a:lnSpc>
                    <a:spcPct val="100000"/>
                  </a:lnSpc>
                  <a:spcBef>
                    <a:spcPts val="0"/>
                  </a:spcBef>
                  <a:spcAft>
                    <a:spcPts val="0"/>
                  </a:spcAft>
                  <a:buClrTx/>
                  <a:buSzTx/>
                  <a:buFontTx/>
                  <a:buNone/>
                  <a:tabLst/>
                  <a:defRPr/>
                </a:pPr>
                <a:endParaRPr kumimoji="0" lang="fr-CH" sz="3200" b="0" i="0" u="none" strike="noStrike" kern="0" cap="none" spc="0" normalizeH="0" baseline="0" noProof="0" dirty="0">
                  <a:ln>
                    <a:noFill/>
                  </a:ln>
                  <a:solidFill>
                    <a:srgbClr val="000000"/>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fr-CH" sz="1200" b="0" i="0" u="none" strike="noStrike" kern="0" cap="none" spc="0" normalizeH="0" baseline="0" noProof="0" dirty="0">
                    <a:ln>
                      <a:noFill/>
                    </a:ln>
                    <a:solidFill>
                      <a:srgbClr val="000000"/>
                    </a:solidFill>
                    <a:effectLst/>
                    <a:uLnTx/>
                    <a:uFillTx/>
                  </a:rPr>
                  <a:t>0</a:t>
                </a:r>
              </a:p>
              <a:p>
                <a:pPr marL="0" marR="0" lvl="0" indent="0" defTabSz="914400" eaLnBrk="1" fontAlgn="auto" latinLnBrk="0" hangingPunct="1">
                  <a:lnSpc>
                    <a:spcPct val="100000"/>
                  </a:lnSpc>
                  <a:spcBef>
                    <a:spcPts val="0"/>
                  </a:spcBef>
                  <a:spcAft>
                    <a:spcPts val="0"/>
                  </a:spcAft>
                  <a:buClrTx/>
                  <a:buSzTx/>
                  <a:buFontTx/>
                  <a:buNone/>
                  <a:tabLst/>
                  <a:defRPr/>
                </a:pPr>
                <a:endParaRPr kumimoji="0" lang="fr-CH" sz="3200" b="0" i="0" u="none" strike="noStrike" kern="0" cap="none" spc="0" normalizeH="0" baseline="0" noProof="0" dirty="0">
                  <a:ln>
                    <a:noFill/>
                  </a:ln>
                  <a:solidFill>
                    <a:srgbClr val="000000"/>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fr-CH" sz="1200" b="0" i="0" u="none" strike="noStrike" kern="0" cap="none" spc="0" normalizeH="0" baseline="0" noProof="0" dirty="0">
                    <a:ln>
                      <a:noFill/>
                    </a:ln>
                    <a:solidFill>
                      <a:srgbClr val="000000"/>
                    </a:solidFill>
                    <a:effectLst/>
                    <a:uLnTx/>
                    <a:uFillTx/>
                  </a:rPr>
                  <a:t>-0.5</a:t>
                </a:r>
              </a:p>
              <a:p>
                <a:pPr marL="0" marR="0" lvl="0" indent="0" defTabSz="914400" eaLnBrk="1" fontAlgn="auto" latinLnBrk="0" hangingPunct="1">
                  <a:lnSpc>
                    <a:spcPct val="100000"/>
                  </a:lnSpc>
                  <a:spcBef>
                    <a:spcPts val="0"/>
                  </a:spcBef>
                  <a:spcAft>
                    <a:spcPts val="0"/>
                  </a:spcAft>
                  <a:buClrTx/>
                  <a:buSzTx/>
                  <a:buFontTx/>
                  <a:buNone/>
                  <a:tabLst/>
                  <a:defRPr/>
                </a:pPr>
                <a:endParaRPr kumimoji="0" lang="fr-CH" sz="3200" b="0" i="0" u="none" strike="noStrike" kern="0" cap="none" spc="0" normalizeH="0" baseline="0" noProof="0" dirty="0">
                  <a:ln>
                    <a:noFill/>
                  </a:ln>
                  <a:solidFill>
                    <a:srgbClr val="000000"/>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fr-CH" sz="1200" b="0" i="0" u="none" strike="noStrike" kern="0" cap="none" spc="0" normalizeH="0" baseline="0" noProof="0" dirty="0">
                    <a:ln>
                      <a:noFill/>
                    </a:ln>
                    <a:solidFill>
                      <a:srgbClr val="000000"/>
                    </a:solidFill>
                    <a:effectLst/>
                    <a:uLnTx/>
                    <a:uFillTx/>
                  </a:rPr>
                  <a:t>-1.0</a:t>
                </a:r>
              </a:p>
            </p:txBody>
          </p:sp>
        </p:grpSp>
        <p:sp>
          <p:nvSpPr>
            <p:cNvPr id="23" name="Rectangle 23">
              <a:extLst>
                <a:ext uri="{FF2B5EF4-FFF2-40B4-BE49-F238E27FC236}">
                  <a16:creationId xmlns:a16="http://schemas.microsoft.com/office/drawing/2014/main" id="{C5471893-E6C7-A7DE-D089-1DD1265340C4}"/>
                </a:ext>
              </a:extLst>
            </p:cNvPr>
            <p:cNvSpPr/>
            <p:nvPr/>
          </p:nvSpPr>
          <p:spPr>
            <a:xfrm>
              <a:off x="5514929" y="1387692"/>
              <a:ext cx="4638502" cy="1241209"/>
            </a:xfrm>
            <a:prstGeom prst="rect">
              <a:avLst/>
            </a:prstGeom>
            <a:solidFill>
              <a:srgbClr val="FFFFFF"/>
            </a:solidFill>
            <a:ln w="12700" cap="flat" cmpd="sng" algn="ctr">
              <a:solidFill>
                <a:srgbClr val="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a:ea typeface="+mn-ea"/>
                <a:cs typeface="+mn-cs"/>
              </a:endParaRPr>
            </a:p>
          </p:txBody>
        </p:sp>
        <p:pic>
          <p:nvPicPr>
            <p:cNvPr id="25" name="Obrázek 7">
              <a:extLst>
                <a:ext uri="{FF2B5EF4-FFF2-40B4-BE49-F238E27FC236}">
                  <a16:creationId xmlns:a16="http://schemas.microsoft.com/office/drawing/2014/main" id="{38D4B60B-D726-0507-F80D-EEC9325F6843}"/>
                </a:ext>
              </a:extLst>
            </p:cNvPr>
            <p:cNvPicPr>
              <a:picLocks noChangeAspect="1"/>
            </p:cNvPicPr>
            <p:nvPr/>
          </p:nvPicPr>
          <p:blipFill rotWithShape="1">
            <a:blip r:embed="rId7"/>
            <a:srcRect l="24456" t="42221" r="34470" b="-1"/>
            <a:stretch/>
          </p:blipFill>
          <p:spPr>
            <a:xfrm>
              <a:off x="695400" y="3225338"/>
              <a:ext cx="1537854" cy="1584474"/>
            </a:xfrm>
            <a:prstGeom prst="rect">
              <a:avLst/>
            </a:prstGeom>
          </p:spPr>
        </p:pic>
      </p:grpSp>
      <p:sp>
        <p:nvSpPr>
          <p:cNvPr id="21" name="テキスト ボックス 8">
            <a:extLst>
              <a:ext uri="{FF2B5EF4-FFF2-40B4-BE49-F238E27FC236}">
                <a16:creationId xmlns:a16="http://schemas.microsoft.com/office/drawing/2014/main" id="{F8DBE51C-B200-0FB8-60C2-2DDAE526AF46}"/>
              </a:ext>
            </a:extLst>
          </p:cNvPr>
          <p:cNvSpPr txBox="1"/>
          <p:nvPr/>
        </p:nvSpPr>
        <p:spPr>
          <a:xfrm>
            <a:off x="-48861" y="1662846"/>
            <a:ext cx="6015562" cy="2985433"/>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2400" b="0" i="0" u="none" strike="noStrike" kern="1200" cap="none" spc="0" normalizeH="0" baseline="0" noProof="0" dirty="0">
                <a:ln>
                  <a:noFill/>
                </a:ln>
                <a:solidFill>
                  <a:srgbClr val="1468C5"/>
                </a:solidFill>
                <a:effectLst/>
                <a:uLnTx/>
                <a:uFillTx/>
                <a:latin typeface="Arial Unicode MS" panose="020B0604020202020204"/>
                <a:ea typeface="宋体"/>
                <a:cs typeface="+mn-cs"/>
              </a:rPr>
              <a:t>Novel acceleration based SLB</a:t>
            </a:r>
          </a:p>
          <a:p>
            <a:pPr marR="0" lvl="1" algn="l" defTabSz="914400" rtl="0" eaLnBrk="1" fontAlgn="auto" latinLnBrk="0" hangingPunct="1">
              <a:lnSpc>
                <a:spcPct val="100000"/>
              </a:lnSpc>
              <a:spcBef>
                <a:spcPts val="0"/>
              </a:spcBef>
              <a:spcAft>
                <a:spcPts val="0"/>
              </a:spcAft>
              <a:buClrTx/>
              <a:buSzTx/>
              <a:tabLst/>
              <a:defRPr/>
            </a:pPr>
            <a:endParaRPr kumimoji="1" lang="en-US" altLang="zh-CN" sz="1400" b="0" i="0" u="none" strike="noStrike" kern="1200" cap="none" spc="0" normalizeH="0" baseline="0" noProof="0" dirty="0">
              <a:ln>
                <a:noFill/>
              </a:ln>
              <a:solidFill>
                <a:srgbClr val="1468C5"/>
              </a:solidFill>
              <a:effectLst/>
              <a:uLnTx/>
              <a:uFillTx/>
              <a:latin typeface="Arial Unicode MS" panose="020B0604020202020204"/>
              <a:ea typeface="宋体"/>
              <a:cs typeface="+mn-cs"/>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zh-CN" b="0" i="0" u="none" strike="noStrike" kern="1200" cap="none" spc="0" normalizeH="0" baseline="0" noProof="0" dirty="0">
                <a:ln>
                  <a:noFill/>
                </a:ln>
                <a:solidFill>
                  <a:srgbClr val="1468C5"/>
                </a:solidFill>
                <a:effectLst/>
                <a:uLnTx/>
                <a:uFillTx/>
                <a:latin typeface="Arial Unicode MS" panose="020B0604020202020204"/>
                <a:ea typeface="宋体"/>
                <a:cs typeface="+mn-cs"/>
              </a:rPr>
              <a:t>Longitudinal varying electric field for acceleration</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1" lang="en-US" altLang="zh-CN" sz="1200" b="0" i="0" u="none" strike="noStrike" kern="1200" cap="none" spc="0" normalizeH="0" baseline="0" noProof="0" dirty="0">
              <a:ln>
                <a:noFill/>
              </a:ln>
              <a:solidFill>
                <a:srgbClr val="1468C5"/>
              </a:solidFill>
              <a:effectLst/>
              <a:uLnTx/>
              <a:uFillTx/>
              <a:latin typeface="Arial Unicode MS" panose="020B0604020202020204"/>
              <a:ea typeface="宋体"/>
              <a:cs typeface="+mn-cs"/>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zh-CN" b="0" i="0" u="none" strike="noStrike" kern="1200" cap="none" spc="0" normalizeH="0" baseline="0" noProof="0" dirty="0">
                <a:ln>
                  <a:noFill/>
                </a:ln>
                <a:solidFill>
                  <a:srgbClr val="1468C5"/>
                </a:solidFill>
                <a:effectLst/>
                <a:uLnTx/>
                <a:uFillTx/>
                <a:latin typeface="Arial Unicode MS" panose="020B0604020202020204"/>
                <a:ea typeface="宋体"/>
                <a:cs typeface="+mn-cs"/>
              </a:rPr>
              <a:t>A beam size that remains constant over a relatively long range along z direction</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1" lang="en-US" altLang="zh-CN" sz="2000" b="0" i="0" u="none" strike="noStrike" kern="1200" cap="none" spc="0" normalizeH="0" baseline="0" noProof="0" dirty="0">
              <a:ln>
                <a:noFill/>
              </a:ln>
              <a:solidFill>
                <a:srgbClr val="1468C5"/>
              </a:solidFill>
              <a:effectLst/>
              <a:uLnTx/>
              <a:uFillTx/>
              <a:latin typeface="Arial Unicode MS" panose="020B0604020202020204"/>
              <a:ea typeface="宋体"/>
              <a:cs typeface="+mn-cs"/>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1" lang="en-US" altLang="zh-CN" sz="2000" b="0" i="0" u="none" strike="noStrike" kern="1200" cap="none" spc="0" normalizeH="0" baseline="0" noProof="0" dirty="0">
              <a:ln>
                <a:noFill/>
              </a:ln>
              <a:solidFill>
                <a:srgbClr val="1468C5"/>
              </a:solidFill>
              <a:effectLst/>
              <a:uLnTx/>
              <a:uFillTx/>
              <a:latin typeface="Arial Unicode MS" panose="020B0604020202020204"/>
              <a:ea typeface="宋体"/>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1" lang="en-US" altLang="zh-CN" sz="1200" b="0" i="0" u="none" strike="noStrike" kern="1200" cap="none" spc="0" normalizeH="0" baseline="0" noProof="0" dirty="0">
              <a:ln>
                <a:noFill/>
              </a:ln>
              <a:solidFill>
                <a:srgbClr val="1468C5"/>
              </a:solidFill>
              <a:effectLst/>
              <a:uLnTx/>
              <a:uFillTx/>
              <a:latin typeface="Arial Unicode MS" panose="020B0604020202020204"/>
              <a:ea typeface="宋体"/>
              <a:cs typeface="+mn-cs"/>
              <a:sym typeface="Wingdings" panose="05000000000000000000" pitchFamily="2" charset="2"/>
            </a:endParaRP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1" lang="en-US" altLang="zh-CN" sz="1200" b="0" i="0" u="none" strike="noStrike" kern="1200" cap="none" spc="0" normalizeH="0" baseline="0" noProof="0" dirty="0">
              <a:ln>
                <a:noFill/>
              </a:ln>
              <a:solidFill>
                <a:srgbClr val="1468C5"/>
              </a:solidFill>
              <a:effectLst/>
              <a:uLnTx/>
              <a:uFillTx/>
              <a:latin typeface="Arial Unicode MS" panose="020B0604020202020204"/>
              <a:ea typeface="宋体"/>
              <a:cs typeface="+mn-cs"/>
              <a:sym typeface="Wingdings" panose="05000000000000000000" pitchFamily="2" charset="2"/>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1" lang="en-US" altLang="ja-JP" sz="2000" b="0" i="0" u="none" strike="noStrike" kern="1200" cap="none" spc="0" normalizeH="0" baseline="0" noProof="0" dirty="0">
              <a:ln>
                <a:noFill/>
              </a:ln>
              <a:solidFill>
                <a:srgbClr val="1468C5"/>
              </a:solidFill>
              <a:effectLst/>
              <a:uLnTx/>
              <a:uFillTx/>
              <a:latin typeface="Arial Unicode MS" panose="020B0604020202020204"/>
              <a:ea typeface="宋体"/>
              <a:cs typeface="+mn-cs"/>
              <a:sym typeface="Wingdings" panose="05000000000000000000" pitchFamily="2" charset="2"/>
            </a:endParaRPr>
          </a:p>
        </p:txBody>
      </p:sp>
    </p:spTree>
    <p:extLst>
      <p:ext uri="{BB962C8B-B14F-4D97-AF65-F5344CB8AC3E}">
        <p14:creationId xmlns:p14="http://schemas.microsoft.com/office/powerpoint/2010/main" val="3115168739"/>
      </p:ext>
    </p:extLst>
  </p:cSld>
  <p:clrMapOvr>
    <a:masterClrMapping/>
  </p:clrMapOvr>
  <p:timing>
    <p:tnLst>
      <p:par>
        <p:cTn id="1" dur="indefinite" restart="never" nodeType="tmRoot">
          <p:childTnLst>
            <p:video>
              <p:cMediaNode vol="80000">
                <p:cTn id="2" fill="hold" display="0">
                  <p:stCondLst>
                    <p:cond delay="indefinite"/>
                  </p:stCondLst>
                </p:cTn>
                <p:tgtEl>
                  <p:spTgt spid="20"/>
                </p:tgtEl>
              </p:cMediaNode>
            </p:vide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 name="矩形 12">
            <a:extLst>
              <a:ext uri="{FF2B5EF4-FFF2-40B4-BE49-F238E27FC236}">
                <a16:creationId xmlns:a16="http://schemas.microsoft.com/office/drawing/2014/main" id="{EE65F752-218B-449B-8246-080F0C130FD6}"/>
              </a:ext>
            </a:extLst>
          </p:cNvPr>
          <p:cNvSpPr/>
          <p:nvPr/>
        </p:nvSpPr>
        <p:spPr>
          <a:xfrm>
            <a:off x="1784535" y="1456004"/>
            <a:ext cx="8647044" cy="4600239"/>
          </a:xfrm>
          <a:prstGeom prst="rect">
            <a:avLst/>
          </a:prstGeom>
          <a:solidFill>
            <a:schemeClr val="tx2">
              <a:lumMod val="20000"/>
              <a:lumOff val="80000"/>
              <a:alpha val="60000"/>
            </a:schemeClr>
          </a:solidFill>
          <a:ln w="9525" cap="flat" cmpd="sng" algn="ctr">
            <a:solidFill>
              <a:sysClr val="window" lastClr="FFFFFF">
                <a:lumMod val="50000"/>
                <a:alpha val="10000"/>
              </a:sysClr>
            </a:solidFill>
            <a:prstDash val="solid"/>
            <a:miter lim="800000"/>
          </a:ln>
          <a:effectLst>
            <a:outerShdw blurRad="63500" sx="102000" sy="102000" algn="ctr" rotWithShape="0">
              <a:prstClr val="black">
                <a:alpha val="4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7" name="矩形 6">
            <a:extLst>
              <a:ext uri="{FF2B5EF4-FFF2-40B4-BE49-F238E27FC236}">
                <a16:creationId xmlns:a16="http://schemas.microsoft.com/office/drawing/2014/main" id="{D8EF2F54-E8FE-47CB-9977-F99771C0249A}"/>
              </a:ext>
            </a:extLst>
          </p:cNvPr>
          <p:cNvSpPr/>
          <p:nvPr/>
        </p:nvSpPr>
        <p:spPr>
          <a:xfrm flipV="1">
            <a:off x="4150340" y="2174215"/>
            <a:ext cx="3891305" cy="45719"/>
          </a:xfrm>
          <a:prstGeom prst="rect">
            <a:avLst/>
          </a:prstGeom>
          <a:solidFill>
            <a:srgbClr val="1C50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dirty="0">
              <a:ln>
                <a:noFill/>
              </a:ln>
              <a:solidFill>
                <a:prstClr val="white"/>
              </a:solidFill>
              <a:effectLst/>
              <a:uLnTx/>
              <a:uFillTx/>
              <a:latin typeface="Calibri" panose="020F0502020204030204"/>
              <a:ea typeface="宋体" panose="02010600030101010101" pitchFamily="2" charset="-122"/>
              <a:cs typeface="+mn-cs"/>
            </a:endParaRPr>
          </a:p>
        </p:txBody>
      </p:sp>
      <p:sp>
        <p:nvSpPr>
          <p:cNvPr id="10" name="文本框 9">
            <a:extLst>
              <a:ext uri="{FF2B5EF4-FFF2-40B4-BE49-F238E27FC236}">
                <a16:creationId xmlns:a16="http://schemas.microsoft.com/office/drawing/2014/main" id="{B0AF2A32-768A-4DFA-A290-6A9D3F932FB5}"/>
              </a:ext>
            </a:extLst>
          </p:cNvPr>
          <p:cNvSpPr txBox="1"/>
          <p:nvPr/>
        </p:nvSpPr>
        <p:spPr>
          <a:xfrm>
            <a:off x="4147032" y="1522722"/>
            <a:ext cx="3891306" cy="58477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3200" dirty="0">
                <a:solidFill>
                  <a:srgbClr val="1C50A1"/>
                </a:solidFill>
                <a:latin typeface="Arial Unicode MS" panose="020B0604020202020204"/>
                <a:ea typeface="宋体"/>
              </a:rPr>
              <a:t>Summary &amp; Outlook</a:t>
            </a:r>
            <a:endParaRPr kumimoji="1" lang="zh-CN" altLang="en-US" sz="3200" b="0" i="0" u="none" strike="noStrike" kern="1200" cap="none" spc="0" normalizeH="0" baseline="0" noProof="0" dirty="0">
              <a:ln>
                <a:noFill/>
              </a:ln>
              <a:solidFill>
                <a:srgbClr val="1C50A1"/>
              </a:solidFill>
              <a:effectLst/>
              <a:uLnTx/>
              <a:uFillTx/>
              <a:latin typeface="Arial"/>
              <a:ea typeface="宋体"/>
              <a:cs typeface="+mn-cs"/>
            </a:endParaRPr>
          </a:p>
        </p:txBody>
      </p:sp>
      <p:sp>
        <p:nvSpPr>
          <p:cNvPr id="8" name="文本框 7">
            <a:extLst>
              <a:ext uri="{FF2B5EF4-FFF2-40B4-BE49-F238E27FC236}">
                <a16:creationId xmlns:a16="http://schemas.microsoft.com/office/drawing/2014/main" id="{A0FBB7D7-6522-42AB-AD36-0BFB9373BB9B}"/>
              </a:ext>
            </a:extLst>
          </p:cNvPr>
          <p:cNvSpPr txBox="1"/>
          <p:nvPr/>
        </p:nvSpPr>
        <p:spPr>
          <a:xfrm>
            <a:off x="8323548" y="5409912"/>
            <a:ext cx="2108031"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3600" b="0" i="0" u="none" strike="noStrike" kern="1200" cap="none" spc="0" normalizeH="0" baseline="0" noProof="0" dirty="0">
                <a:ln>
                  <a:noFill/>
                </a:ln>
                <a:solidFill>
                  <a:srgbClr val="1C50A1"/>
                </a:solidFill>
                <a:effectLst/>
                <a:uLnTx/>
                <a:uFillTx/>
                <a:latin typeface="Arial Unicode MS" panose="020B0604020202020204"/>
                <a:ea typeface="宋体"/>
                <a:cs typeface="+mn-cs"/>
              </a:rPr>
              <a:t>THANKS</a:t>
            </a:r>
            <a:endParaRPr kumimoji="1" lang="zh-CN" altLang="en-US" sz="3600" b="0" i="0" u="none" strike="noStrike" kern="1200" cap="none" spc="0" normalizeH="0" baseline="0" noProof="0" dirty="0">
              <a:ln>
                <a:noFill/>
              </a:ln>
              <a:solidFill>
                <a:srgbClr val="1C50A1"/>
              </a:solidFill>
              <a:effectLst/>
              <a:uLnTx/>
              <a:uFillTx/>
              <a:latin typeface="Arial"/>
              <a:ea typeface="宋体"/>
              <a:cs typeface="+mn-cs"/>
            </a:endParaRPr>
          </a:p>
        </p:txBody>
      </p:sp>
      <p:sp>
        <p:nvSpPr>
          <p:cNvPr id="11" name="テキスト ボックス 8">
            <a:extLst>
              <a:ext uri="{FF2B5EF4-FFF2-40B4-BE49-F238E27FC236}">
                <a16:creationId xmlns:a16="http://schemas.microsoft.com/office/drawing/2014/main" id="{1CAF9650-2D7C-41E3-B733-31125C6607AD}"/>
              </a:ext>
            </a:extLst>
          </p:cNvPr>
          <p:cNvSpPr txBox="1"/>
          <p:nvPr/>
        </p:nvSpPr>
        <p:spPr>
          <a:xfrm>
            <a:off x="1914939" y="2283832"/>
            <a:ext cx="8401878" cy="2246769"/>
          </a:xfrm>
          <a:prstGeom prst="rect">
            <a:avLst/>
          </a:prstGeom>
          <a:noFill/>
        </p:spPr>
        <p:txBody>
          <a:bodyPr wrap="square" rtlCol="0">
            <a:spAutoFit/>
          </a:bodyPr>
          <a:lstStyle/>
          <a:p>
            <a:pPr marL="285750" indent="-285750">
              <a:buFont typeface="Arial" panose="020B0604020202020204" pitchFamily="34" charset="0"/>
              <a:buChar char="•"/>
            </a:pPr>
            <a:r>
              <a:rPr lang="en-US" altLang="ja-JP" sz="2000" dirty="0">
                <a:solidFill>
                  <a:srgbClr val="1C50A1"/>
                </a:solidFill>
                <a:latin typeface="Arial Unicode MS" panose="020B0604020202020204"/>
              </a:rPr>
              <a:t>Practical experience of SLB at CERN</a:t>
            </a:r>
          </a:p>
          <a:p>
            <a:pPr marL="285750" indent="-285750">
              <a:buFont typeface="Arial" panose="020B0604020202020204" pitchFamily="34" charset="0"/>
              <a:buChar char="•"/>
            </a:pPr>
            <a:endParaRPr lang="en-US" altLang="ja-JP" sz="2000" dirty="0">
              <a:solidFill>
                <a:srgbClr val="1C50A1"/>
              </a:solidFill>
              <a:latin typeface="Arial Unicode MS" panose="020B0604020202020204"/>
            </a:endParaRPr>
          </a:p>
          <a:p>
            <a:pPr marL="285750" indent="-285750">
              <a:buFont typeface="Arial" panose="020B0604020202020204" pitchFamily="34" charset="0"/>
              <a:buChar char="•"/>
            </a:pPr>
            <a:r>
              <a:rPr lang="en-US" altLang="ja-JP" sz="2000" dirty="0">
                <a:solidFill>
                  <a:srgbClr val="1C50A1"/>
                </a:solidFill>
                <a:latin typeface="Arial Unicode MS" panose="020B0604020202020204"/>
              </a:rPr>
              <a:t>Optimization of SLB for SuperKEKB abort system application</a:t>
            </a:r>
          </a:p>
          <a:p>
            <a:pPr marL="285750" indent="-285750">
              <a:buFont typeface="Arial" panose="020B0604020202020204" pitchFamily="34" charset="0"/>
              <a:buChar char="•"/>
            </a:pPr>
            <a:endParaRPr lang="en-US" altLang="ja-JP" sz="2000" dirty="0">
              <a:solidFill>
                <a:srgbClr val="1C50A1"/>
              </a:solidFill>
              <a:latin typeface="Arial Unicode MS" panose="020B0604020202020204"/>
            </a:endParaRPr>
          </a:p>
          <a:p>
            <a:pPr marL="285750" indent="-285750">
              <a:buFont typeface="Arial" panose="020B0604020202020204" pitchFamily="34" charset="0"/>
              <a:buChar char="•"/>
            </a:pPr>
            <a:r>
              <a:rPr lang="en-US" altLang="ja-JP" sz="2000" dirty="0">
                <a:solidFill>
                  <a:srgbClr val="1C50A1"/>
                </a:solidFill>
                <a:latin typeface="Arial Unicode MS" panose="020B0604020202020204"/>
              </a:rPr>
              <a:t>Promising application of SLB and other technologies at KEK</a:t>
            </a:r>
          </a:p>
          <a:p>
            <a:pPr marL="285750" indent="-285750">
              <a:buFont typeface="Arial" panose="020B0604020202020204" pitchFamily="34" charset="0"/>
              <a:buChar char="•"/>
            </a:pPr>
            <a:endParaRPr lang="en-US" altLang="ja-JP" sz="2000" dirty="0">
              <a:solidFill>
                <a:srgbClr val="1C50A1"/>
              </a:solidFill>
              <a:latin typeface="Arial Unicode MS" panose="020B0604020202020204"/>
            </a:endParaRPr>
          </a:p>
          <a:p>
            <a:pPr marL="285750" indent="-285750">
              <a:buFont typeface="Arial" panose="020B0604020202020204" pitchFamily="34" charset="0"/>
              <a:buChar char="•"/>
            </a:pPr>
            <a:r>
              <a:rPr lang="en-US" altLang="ja-JP" sz="2000" dirty="0">
                <a:solidFill>
                  <a:srgbClr val="1C50A1"/>
                </a:solidFill>
                <a:latin typeface="Arial Unicode MS" panose="020B0604020202020204"/>
              </a:rPr>
              <a:t>Prospects of future collaboration with CERN</a:t>
            </a:r>
          </a:p>
        </p:txBody>
      </p:sp>
    </p:spTree>
    <p:extLst>
      <p:ext uri="{BB962C8B-B14F-4D97-AF65-F5344CB8AC3E}">
        <p14:creationId xmlns:p14="http://schemas.microsoft.com/office/powerpoint/2010/main" val="767753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 name="矩形 12">
            <a:extLst>
              <a:ext uri="{FF2B5EF4-FFF2-40B4-BE49-F238E27FC236}">
                <a16:creationId xmlns:a16="http://schemas.microsoft.com/office/drawing/2014/main" id="{EE65F752-218B-449B-8246-080F0C130FD6}"/>
              </a:ext>
            </a:extLst>
          </p:cNvPr>
          <p:cNvSpPr/>
          <p:nvPr/>
        </p:nvSpPr>
        <p:spPr>
          <a:xfrm>
            <a:off x="1762811" y="1456004"/>
            <a:ext cx="8653807" cy="4589953"/>
          </a:xfrm>
          <a:prstGeom prst="rect">
            <a:avLst/>
          </a:prstGeom>
          <a:solidFill>
            <a:schemeClr val="tx2">
              <a:lumMod val="20000"/>
              <a:lumOff val="80000"/>
              <a:alpha val="60000"/>
            </a:schemeClr>
          </a:solidFill>
          <a:ln w="9525" cap="flat" cmpd="sng" algn="ctr">
            <a:solidFill>
              <a:sysClr val="window" lastClr="FFFFFF">
                <a:lumMod val="50000"/>
                <a:alpha val="10000"/>
              </a:sysClr>
            </a:solidFill>
            <a:prstDash val="solid"/>
            <a:miter lim="800000"/>
          </a:ln>
          <a:effectLst>
            <a:outerShdw blurRad="63500" sx="102000" sy="102000" algn="ctr" rotWithShape="0">
              <a:prstClr val="black">
                <a:alpha val="4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7" name="矩形 6">
            <a:extLst>
              <a:ext uri="{FF2B5EF4-FFF2-40B4-BE49-F238E27FC236}">
                <a16:creationId xmlns:a16="http://schemas.microsoft.com/office/drawing/2014/main" id="{D8EF2F54-E8FE-47CB-9977-F99771C0249A}"/>
              </a:ext>
            </a:extLst>
          </p:cNvPr>
          <p:cNvSpPr/>
          <p:nvPr/>
        </p:nvSpPr>
        <p:spPr>
          <a:xfrm flipV="1">
            <a:off x="4150342" y="2321050"/>
            <a:ext cx="3891305" cy="45719"/>
          </a:xfrm>
          <a:prstGeom prst="rect">
            <a:avLst/>
          </a:prstGeom>
          <a:solidFill>
            <a:srgbClr val="1C50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dirty="0">
              <a:ln>
                <a:noFill/>
              </a:ln>
              <a:solidFill>
                <a:prstClr val="white"/>
              </a:solidFill>
              <a:effectLst/>
              <a:uLnTx/>
              <a:uFillTx/>
              <a:latin typeface="Calibri" panose="020F0502020204030204"/>
              <a:ea typeface="宋体" panose="02010600030101010101" pitchFamily="2" charset="-122"/>
              <a:cs typeface="+mn-cs"/>
            </a:endParaRPr>
          </a:p>
        </p:txBody>
      </p:sp>
      <p:sp>
        <p:nvSpPr>
          <p:cNvPr id="9" name="テキスト ボックス 8">
            <a:extLst>
              <a:ext uri="{FF2B5EF4-FFF2-40B4-BE49-F238E27FC236}">
                <a16:creationId xmlns:a16="http://schemas.microsoft.com/office/drawing/2014/main" id="{8753FB69-5EEF-482D-A587-409894B88708}"/>
              </a:ext>
            </a:extLst>
          </p:cNvPr>
          <p:cNvSpPr txBox="1"/>
          <p:nvPr/>
        </p:nvSpPr>
        <p:spPr>
          <a:xfrm>
            <a:off x="2539144" y="2533678"/>
            <a:ext cx="7101140" cy="3077766"/>
          </a:xfrm>
          <a:prstGeom prst="rect">
            <a:avLst/>
          </a:prstGeom>
          <a:noFill/>
        </p:spPr>
        <p:txBody>
          <a:bodyPr wrap="square" rtlCol="0">
            <a:spAutoFit/>
          </a:bodyPr>
          <a:lstStyle/>
          <a:p>
            <a:pPr marL="285750" indent="-285750">
              <a:buFont typeface="Arial" panose="020B0604020202020204" pitchFamily="34" charset="0"/>
              <a:buChar char="•"/>
            </a:pPr>
            <a:r>
              <a:rPr lang="en-US" altLang="ja-JP" sz="2000" dirty="0">
                <a:solidFill>
                  <a:srgbClr val="1C50A1"/>
                </a:solidFill>
                <a:latin typeface="Arial Unicode MS" panose="020B0604020202020204"/>
              </a:rPr>
              <a:t>Short summary for one week workshop</a:t>
            </a:r>
          </a:p>
          <a:p>
            <a:endParaRPr lang="en-US" altLang="ja-JP" sz="2000" dirty="0">
              <a:solidFill>
                <a:srgbClr val="1C50A1"/>
              </a:solidFill>
              <a:latin typeface="Arial Unicode MS" panose="020B0604020202020204"/>
            </a:endParaRPr>
          </a:p>
          <a:p>
            <a:pPr marL="285750" indent="-285750">
              <a:buFont typeface="Arial" panose="020B0604020202020204" pitchFamily="34" charset="0"/>
              <a:buChar char="•"/>
            </a:pPr>
            <a:r>
              <a:rPr lang="en-US" altLang="ja-JP" sz="2000" dirty="0">
                <a:solidFill>
                  <a:srgbClr val="1C50A1"/>
                </a:solidFill>
                <a:latin typeface="Arial Unicode MS" panose="020B0604020202020204"/>
              </a:rPr>
              <a:t>SLB section</a:t>
            </a:r>
          </a:p>
          <a:p>
            <a:pPr marL="742950" lvl="1" indent="-285750">
              <a:buFont typeface="Arial" panose="020B0604020202020204" pitchFamily="34" charset="0"/>
              <a:buChar char="•"/>
            </a:pPr>
            <a:r>
              <a:rPr lang="en-US" altLang="ja-JP" dirty="0">
                <a:solidFill>
                  <a:srgbClr val="1C50A1"/>
                </a:solidFill>
                <a:latin typeface="Arial Unicode MS" panose="020B0604020202020204"/>
              </a:rPr>
              <a:t>Local SLB test</a:t>
            </a:r>
          </a:p>
          <a:p>
            <a:pPr marL="742950" lvl="1" indent="-285750">
              <a:buFont typeface="Arial" panose="020B0604020202020204" pitchFamily="34" charset="0"/>
              <a:buChar char="•"/>
            </a:pPr>
            <a:r>
              <a:rPr lang="en-US" altLang="ja-JP" dirty="0">
                <a:solidFill>
                  <a:srgbClr val="1C50A1"/>
                </a:solidFill>
                <a:latin typeface="Arial Unicode MS" panose="020B0604020202020204"/>
              </a:rPr>
              <a:t>Issues with current SLB setup</a:t>
            </a:r>
          </a:p>
          <a:p>
            <a:pPr marL="742950" lvl="1" indent="-285750">
              <a:buFont typeface="Arial" panose="020B0604020202020204" pitchFamily="34" charset="0"/>
              <a:buChar char="•"/>
            </a:pPr>
            <a:r>
              <a:rPr lang="en-US" altLang="ja-JP" dirty="0">
                <a:solidFill>
                  <a:srgbClr val="1C50A1"/>
                </a:solidFill>
                <a:latin typeface="Arial Unicode MS" panose="020B0604020202020204"/>
              </a:rPr>
              <a:t>SLB application for the SuperKEKB fast abort laser system</a:t>
            </a:r>
          </a:p>
          <a:p>
            <a:endParaRPr lang="en-US" altLang="ja-JP" sz="2000" dirty="0">
              <a:solidFill>
                <a:srgbClr val="1C50A1"/>
              </a:solidFill>
              <a:latin typeface="Arial Unicode MS" panose="020B0604020202020204"/>
            </a:endParaRPr>
          </a:p>
          <a:p>
            <a:pPr marL="285750" indent="-285750">
              <a:buFont typeface="Arial" panose="020B0604020202020204" pitchFamily="34" charset="0"/>
              <a:buChar char="•"/>
            </a:pPr>
            <a:r>
              <a:rPr lang="en-US" altLang="ja-JP" sz="2000" dirty="0">
                <a:solidFill>
                  <a:srgbClr val="1C50A1"/>
                </a:solidFill>
                <a:latin typeface="Arial Unicode MS" panose="020B0604020202020204"/>
              </a:rPr>
              <a:t>Future and further collaboration</a:t>
            </a:r>
          </a:p>
          <a:p>
            <a:pPr marL="285750" indent="-285750">
              <a:buFont typeface="Arial" panose="020B0604020202020204" pitchFamily="34" charset="0"/>
              <a:buChar char="•"/>
            </a:pPr>
            <a:endParaRPr lang="en-US" altLang="ja-JP" sz="2000" dirty="0">
              <a:solidFill>
                <a:srgbClr val="1C50A1"/>
              </a:solidFill>
              <a:latin typeface="Arial Unicode MS" panose="020B0604020202020204"/>
            </a:endParaRPr>
          </a:p>
          <a:p>
            <a:pPr marL="285750" indent="-285750">
              <a:buFont typeface="Arial" panose="020B0604020202020204" pitchFamily="34" charset="0"/>
              <a:buChar char="•"/>
            </a:pPr>
            <a:r>
              <a:rPr lang="en-US" altLang="ja-JP" sz="2000" dirty="0">
                <a:solidFill>
                  <a:srgbClr val="1C50A1"/>
                </a:solidFill>
                <a:latin typeface="Arial Unicode MS" panose="020B0604020202020204"/>
              </a:rPr>
              <a:t>Summary and acknowledgement</a:t>
            </a:r>
          </a:p>
        </p:txBody>
      </p:sp>
      <p:sp>
        <p:nvSpPr>
          <p:cNvPr id="10" name="文本框 9">
            <a:extLst>
              <a:ext uri="{FF2B5EF4-FFF2-40B4-BE49-F238E27FC236}">
                <a16:creationId xmlns:a16="http://schemas.microsoft.com/office/drawing/2014/main" id="{B0AF2A32-768A-4DFA-A290-6A9D3F932FB5}"/>
              </a:ext>
            </a:extLst>
          </p:cNvPr>
          <p:cNvSpPr txBox="1"/>
          <p:nvPr/>
        </p:nvSpPr>
        <p:spPr>
          <a:xfrm>
            <a:off x="5081273" y="1586636"/>
            <a:ext cx="2029442" cy="646331"/>
          </a:xfrm>
          <a:prstGeom prst="rect">
            <a:avLst/>
          </a:prstGeom>
          <a:noFill/>
        </p:spPr>
        <p:txBody>
          <a:bodyPr wrap="square">
            <a:spAutoFit/>
          </a:bodyPr>
          <a:lstStyle/>
          <a:p>
            <a:r>
              <a:rPr lang="en-US" altLang="ja-JP" sz="3600" dirty="0">
                <a:solidFill>
                  <a:srgbClr val="1C50A1"/>
                </a:solidFill>
                <a:latin typeface="Arial Unicode MS" panose="020B0604020202020204"/>
              </a:rPr>
              <a:t>Contents</a:t>
            </a:r>
            <a:endParaRPr lang="zh-CN" altLang="en-US" sz="3600" dirty="0">
              <a:solidFill>
                <a:srgbClr val="1C50A1"/>
              </a:solidFill>
            </a:endParaRPr>
          </a:p>
        </p:txBody>
      </p:sp>
    </p:spTree>
    <p:extLst>
      <p:ext uri="{BB962C8B-B14F-4D97-AF65-F5344CB8AC3E}">
        <p14:creationId xmlns:p14="http://schemas.microsoft.com/office/powerpoint/2010/main" val="4795994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60000"/>
            <a:lum bright="70000" contrast="-70000"/>
          </a:blip>
          <a:srcRect/>
          <a:stretch>
            <a:fillRect/>
          </a:stretch>
        </a:blipFill>
        <a:effectLst/>
      </p:bgPr>
    </p:bg>
    <p:spTree>
      <p:nvGrpSpPr>
        <p:cNvPr id="1" name=""/>
        <p:cNvGrpSpPr/>
        <p:nvPr/>
      </p:nvGrpSpPr>
      <p:grpSpPr>
        <a:xfrm>
          <a:off x="0" y="0"/>
          <a:ext cx="0" cy="0"/>
          <a:chOff x="0" y="0"/>
          <a:chExt cx="0" cy="0"/>
        </a:xfrm>
      </p:grpSpPr>
      <p:sp>
        <p:nvSpPr>
          <p:cNvPr id="16" name="文本框 15">
            <a:extLst>
              <a:ext uri="{FF2B5EF4-FFF2-40B4-BE49-F238E27FC236}">
                <a16:creationId xmlns:a16="http://schemas.microsoft.com/office/drawing/2014/main" id="{8B03C36B-91C4-4E90-99C9-CAD7EA4A4906}"/>
              </a:ext>
            </a:extLst>
          </p:cNvPr>
          <p:cNvSpPr txBox="1"/>
          <p:nvPr/>
        </p:nvSpPr>
        <p:spPr>
          <a:xfrm>
            <a:off x="2149267" y="487492"/>
            <a:ext cx="7891727"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zh-CN" sz="3600" b="0" i="0" u="none" strike="noStrike" kern="1200" cap="none" spc="0" normalizeH="0" baseline="0" noProof="0" dirty="0">
                <a:ln>
                  <a:noFill/>
                </a:ln>
                <a:solidFill>
                  <a:srgbClr val="1468C5"/>
                </a:solidFill>
                <a:effectLst/>
                <a:uLnTx/>
                <a:uFillTx/>
                <a:latin typeface="Arial Unicode MS" panose="020B0604020202020204"/>
                <a:ea typeface="Arial Unicode MS" panose="020B0604020202020204"/>
                <a:cs typeface="Arial" panose="020B0604020202020204" pitchFamily="34" charset="0"/>
              </a:rPr>
              <a:t>Short Summary for 1 Week Workshop  </a:t>
            </a:r>
          </a:p>
        </p:txBody>
      </p:sp>
      <p:sp>
        <p:nvSpPr>
          <p:cNvPr id="5" name="矩形 4">
            <a:extLst>
              <a:ext uri="{FF2B5EF4-FFF2-40B4-BE49-F238E27FC236}">
                <a16:creationId xmlns:a16="http://schemas.microsoft.com/office/drawing/2014/main" id="{A0C4FFC4-AA50-4F8B-9662-1B305BECF827}"/>
              </a:ext>
            </a:extLst>
          </p:cNvPr>
          <p:cNvSpPr/>
          <p:nvPr/>
        </p:nvSpPr>
        <p:spPr>
          <a:xfrm flipV="1">
            <a:off x="2270084" y="1268851"/>
            <a:ext cx="7650091" cy="45719"/>
          </a:xfrm>
          <a:prstGeom prst="rect">
            <a:avLst/>
          </a:prstGeom>
          <a:solidFill>
            <a:srgbClr val="1468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1" name="テキスト ボックス 8">
            <a:extLst>
              <a:ext uri="{FF2B5EF4-FFF2-40B4-BE49-F238E27FC236}">
                <a16:creationId xmlns:a16="http://schemas.microsoft.com/office/drawing/2014/main" id="{5105F59D-DBAA-1721-862F-835D03503896}"/>
              </a:ext>
            </a:extLst>
          </p:cNvPr>
          <p:cNvSpPr txBox="1"/>
          <p:nvPr/>
        </p:nvSpPr>
        <p:spPr>
          <a:xfrm>
            <a:off x="536713" y="1675597"/>
            <a:ext cx="11151703" cy="4893647"/>
          </a:xfrm>
          <a:prstGeom prst="rect">
            <a:avLst/>
          </a:prstGeom>
          <a:noFill/>
        </p:spPr>
        <p:txBody>
          <a:bodyPr wrap="square" rtlCol="0">
            <a:spAutoFit/>
          </a:bodyPr>
          <a:lstStyle/>
          <a:p>
            <a:pPr marL="342900" indent="-342900">
              <a:buFont typeface="Arial" panose="020B0604020202020204" pitchFamily="34" charset="0"/>
              <a:buChar char="•"/>
            </a:pPr>
            <a:r>
              <a:rPr lang="en-US" altLang="ja-JP" sz="2400" dirty="0">
                <a:solidFill>
                  <a:srgbClr val="1468C5"/>
                </a:solidFill>
                <a:latin typeface="Arial Unicode MS" panose="020B0604020202020204"/>
              </a:rPr>
              <a:t>Please accept my heartfelt gratitude</a:t>
            </a:r>
            <a:r>
              <a:rPr lang="ja-JP" altLang="en-US" sz="2400" dirty="0">
                <a:solidFill>
                  <a:srgbClr val="1468C5"/>
                </a:solidFill>
                <a:latin typeface="Arial Unicode MS" panose="020B0604020202020204"/>
              </a:rPr>
              <a:t> </a:t>
            </a:r>
            <a:r>
              <a:rPr lang="en-US" altLang="ja-JP" sz="2400" dirty="0">
                <a:solidFill>
                  <a:srgbClr val="1468C5"/>
                </a:solidFill>
                <a:latin typeface="Arial Unicode MS" panose="020B0604020202020204"/>
              </a:rPr>
              <a:t>for</a:t>
            </a:r>
            <a:r>
              <a:rPr lang="ja-JP" altLang="en-US" sz="2400" dirty="0">
                <a:solidFill>
                  <a:srgbClr val="1468C5"/>
                </a:solidFill>
                <a:latin typeface="Arial Unicode MS" panose="020B0604020202020204"/>
              </a:rPr>
              <a:t> </a:t>
            </a:r>
            <a:r>
              <a:rPr lang="en-US" altLang="ja-JP" sz="2400" dirty="0">
                <a:solidFill>
                  <a:srgbClr val="1468C5"/>
                </a:solidFill>
                <a:latin typeface="Arial Unicode MS" panose="020B0604020202020204"/>
              </a:rPr>
              <a:t>every</a:t>
            </a:r>
            <a:r>
              <a:rPr lang="ja-JP" altLang="en-US" sz="2400" dirty="0">
                <a:solidFill>
                  <a:srgbClr val="1468C5"/>
                </a:solidFill>
                <a:latin typeface="Arial Unicode MS" panose="020B0604020202020204"/>
              </a:rPr>
              <a:t> </a:t>
            </a:r>
            <a:r>
              <a:rPr lang="en-US" altLang="ja-JP" sz="2400" dirty="0">
                <a:solidFill>
                  <a:srgbClr val="1468C5"/>
                </a:solidFill>
                <a:latin typeface="Arial Unicode MS" panose="020B0604020202020204"/>
              </a:rPr>
              <a:t>members of Geodetic Metrology Group, CERN</a:t>
            </a:r>
          </a:p>
          <a:p>
            <a:pPr marL="342900" indent="-342900">
              <a:buFont typeface="Arial" panose="020B0604020202020204" pitchFamily="34" charset="0"/>
              <a:buChar char="•"/>
            </a:pPr>
            <a:endParaRPr lang="en-US" altLang="ja-JP" sz="2400" dirty="0">
              <a:solidFill>
                <a:srgbClr val="1468C5"/>
              </a:solidFill>
              <a:latin typeface="Arial Unicode MS" panose="020B0604020202020204"/>
            </a:endParaRPr>
          </a:p>
          <a:p>
            <a:pPr marL="342900" indent="-342900">
              <a:buFont typeface="Arial" panose="020B0604020202020204" pitchFamily="34" charset="0"/>
              <a:buChar char="•"/>
            </a:pPr>
            <a:r>
              <a:rPr lang="en-US" altLang="ja-JP" sz="2400" dirty="0">
                <a:solidFill>
                  <a:srgbClr val="1468C5"/>
                </a:solidFill>
                <a:latin typeface="Arial Unicode MS" panose="020B0604020202020204"/>
              </a:rPr>
              <a:t>I’m truly sorry for bothering you so much during your busiest time</a:t>
            </a:r>
          </a:p>
          <a:p>
            <a:pPr marL="342900" indent="-342900">
              <a:buFont typeface="Arial" panose="020B0604020202020204" pitchFamily="34" charset="0"/>
              <a:buChar char="•"/>
            </a:pPr>
            <a:endParaRPr lang="en-US" altLang="ja-JP" sz="2400" dirty="0">
              <a:solidFill>
                <a:srgbClr val="1468C5"/>
              </a:solidFill>
              <a:latin typeface="Arial Unicode MS" panose="020B0604020202020204"/>
            </a:endParaRPr>
          </a:p>
          <a:p>
            <a:pPr marL="342900" indent="-342900">
              <a:buFont typeface="Arial" panose="020B0604020202020204" pitchFamily="34" charset="0"/>
              <a:buChar char="•"/>
            </a:pPr>
            <a:r>
              <a:rPr lang="en-US" altLang="zh-CN" sz="2400" dirty="0">
                <a:solidFill>
                  <a:srgbClr val="1468C5"/>
                </a:solidFill>
                <a:latin typeface="Arial Unicode MS" panose="020B0604020202020204"/>
              </a:rPr>
              <a:t>T</a:t>
            </a:r>
            <a:r>
              <a:rPr lang="en-US" altLang="ja-JP" sz="2400" dirty="0">
                <a:solidFill>
                  <a:srgbClr val="1468C5"/>
                </a:solidFill>
                <a:latin typeface="Arial Unicode MS" panose="020B0604020202020204"/>
              </a:rPr>
              <a:t>he week-long experience has been immensely rewarding for me</a:t>
            </a:r>
          </a:p>
          <a:p>
            <a:pPr marL="342900" indent="-342900">
              <a:buFont typeface="Arial" panose="020B0604020202020204" pitchFamily="34" charset="0"/>
              <a:buChar char="•"/>
            </a:pPr>
            <a:endParaRPr lang="en-US" altLang="ja-JP" sz="2400" dirty="0">
              <a:solidFill>
                <a:srgbClr val="1468C5"/>
              </a:solidFill>
              <a:latin typeface="Arial Unicode MS" panose="020B0604020202020204"/>
            </a:endParaRPr>
          </a:p>
          <a:p>
            <a:pPr marL="342900" indent="-342900">
              <a:buFont typeface="Arial" panose="020B0604020202020204" pitchFamily="34" charset="0"/>
              <a:buChar char="•"/>
            </a:pPr>
            <a:r>
              <a:rPr lang="en-US" altLang="ja-JP" sz="2400" dirty="0">
                <a:solidFill>
                  <a:srgbClr val="1468C5"/>
                </a:solidFill>
                <a:latin typeface="Arial Unicode MS" panose="020B0604020202020204"/>
              </a:rPr>
              <a:t>Not only in scientific research but also in conducting experiments and fostering a productive working atmosphere, there is much to learn and draw inspiration from</a:t>
            </a:r>
          </a:p>
          <a:p>
            <a:pPr marL="342900" indent="-342900">
              <a:buFont typeface="Arial" panose="020B0604020202020204" pitchFamily="34" charset="0"/>
              <a:buChar char="•"/>
            </a:pPr>
            <a:endParaRPr lang="en-US" altLang="ja-JP" sz="2400" dirty="0">
              <a:solidFill>
                <a:srgbClr val="1468C5"/>
              </a:solidFill>
              <a:latin typeface="Arial Unicode MS" panose="020B0604020202020204"/>
            </a:endParaRPr>
          </a:p>
          <a:p>
            <a:pPr marL="342900" indent="-342900">
              <a:buFont typeface="Arial" panose="020B0604020202020204" pitchFamily="34" charset="0"/>
              <a:buChar char="•"/>
            </a:pPr>
            <a:r>
              <a:rPr lang="en-US" altLang="ja-JP" sz="2400" dirty="0">
                <a:solidFill>
                  <a:srgbClr val="1468C5"/>
                </a:solidFill>
                <a:latin typeface="Arial Unicode MS" panose="020B0604020202020204"/>
              </a:rPr>
              <a:t>One-</a:t>
            </a:r>
            <a:r>
              <a:rPr lang="en-US" altLang="zh-CN" sz="2400" dirty="0">
                <a:solidFill>
                  <a:srgbClr val="1468C5"/>
                </a:solidFill>
                <a:latin typeface="Arial Unicode MS" panose="020B0604020202020204"/>
              </a:rPr>
              <a:t>week</a:t>
            </a:r>
            <a:r>
              <a:rPr lang="en-US" altLang="ja-JP" sz="2400" dirty="0">
                <a:solidFill>
                  <a:srgbClr val="1468C5"/>
                </a:solidFill>
                <a:latin typeface="Arial Unicode MS" panose="020B0604020202020204"/>
              </a:rPr>
              <a:t> insightful conversation with all of you is more enlightening than ten years of study</a:t>
            </a:r>
          </a:p>
        </p:txBody>
      </p:sp>
    </p:spTree>
    <p:extLst>
      <p:ext uri="{BB962C8B-B14F-4D97-AF65-F5344CB8AC3E}">
        <p14:creationId xmlns:p14="http://schemas.microsoft.com/office/powerpoint/2010/main" val="28192697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60000"/>
            <a:lum bright="70000" contrast="-70000"/>
          </a:blip>
          <a:srcRect/>
          <a:stretch>
            <a:fillRect/>
          </a:stretch>
        </a:blipFill>
        <a:effectLst/>
      </p:bgPr>
    </p:bg>
    <p:spTree>
      <p:nvGrpSpPr>
        <p:cNvPr id="1" name="">
          <a:extLst>
            <a:ext uri="{FF2B5EF4-FFF2-40B4-BE49-F238E27FC236}">
              <a16:creationId xmlns:a16="http://schemas.microsoft.com/office/drawing/2014/main" id="{462922E6-DF70-5446-B6FF-BDF84393C932}"/>
            </a:ext>
          </a:extLst>
        </p:cNvPr>
        <p:cNvGrpSpPr/>
        <p:nvPr/>
      </p:nvGrpSpPr>
      <p:grpSpPr>
        <a:xfrm>
          <a:off x="0" y="0"/>
          <a:ext cx="0" cy="0"/>
          <a:chOff x="0" y="0"/>
          <a:chExt cx="0" cy="0"/>
        </a:xfrm>
      </p:grpSpPr>
      <p:sp>
        <p:nvSpPr>
          <p:cNvPr id="16" name="文本框 15">
            <a:extLst>
              <a:ext uri="{FF2B5EF4-FFF2-40B4-BE49-F238E27FC236}">
                <a16:creationId xmlns:a16="http://schemas.microsoft.com/office/drawing/2014/main" id="{DE7BC4DB-9AB1-9BC5-4EBF-91B989EC7879}"/>
              </a:ext>
            </a:extLst>
          </p:cNvPr>
          <p:cNvSpPr txBox="1"/>
          <p:nvPr/>
        </p:nvSpPr>
        <p:spPr>
          <a:xfrm>
            <a:off x="2149267" y="487492"/>
            <a:ext cx="7891727"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zh-CN" sz="3600" b="0" i="0" u="none" strike="noStrike" kern="1200" cap="none" spc="0" normalizeH="0" baseline="0" noProof="0" dirty="0">
                <a:ln>
                  <a:noFill/>
                </a:ln>
                <a:solidFill>
                  <a:srgbClr val="1468C5"/>
                </a:solidFill>
                <a:effectLst/>
                <a:uLnTx/>
                <a:uFillTx/>
                <a:latin typeface="Arial Unicode MS" panose="020B0604020202020204"/>
                <a:ea typeface="Arial Unicode MS" panose="020B0604020202020204"/>
                <a:cs typeface="Arial" panose="020B0604020202020204" pitchFamily="34" charset="0"/>
              </a:rPr>
              <a:t>SLB Section: Local Test</a:t>
            </a:r>
          </a:p>
        </p:txBody>
      </p:sp>
      <p:sp>
        <p:nvSpPr>
          <p:cNvPr id="5" name="矩形 4">
            <a:extLst>
              <a:ext uri="{FF2B5EF4-FFF2-40B4-BE49-F238E27FC236}">
                <a16:creationId xmlns:a16="http://schemas.microsoft.com/office/drawing/2014/main" id="{50EB54D1-C5B2-9DC5-0D0A-A1CEA473828F}"/>
              </a:ext>
            </a:extLst>
          </p:cNvPr>
          <p:cNvSpPr/>
          <p:nvPr/>
        </p:nvSpPr>
        <p:spPr>
          <a:xfrm flipV="1">
            <a:off x="2270084" y="1268851"/>
            <a:ext cx="7650091" cy="45719"/>
          </a:xfrm>
          <a:prstGeom prst="rect">
            <a:avLst/>
          </a:prstGeom>
          <a:solidFill>
            <a:srgbClr val="1468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1" name="テキスト ボックス 8">
            <a:extLst>
              <a:ext uri="{FF2B5EF4-FFF2-40B4-BE49-F238E27FC236}">
                <a16:creationId xmlns:a16="http://schemas.microsoft.com/office/drawing/2014/main" id="{4697D3D0-DC36-25E6-C8D4-6D6D2A5CD6D3}"/>
              </a:ext>
            </a:extLst>
          </p:cNvPr>
          <p:cNvSpPr txBox="1"/>
          <p:nvPr/>
        </p:nvSpPr>
        <p:spPr>
          <a:xfrm>
            <a:off x="906838" y="1446689"/>
            <a:ext cx="8316678" cy="1015663"/>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2000" b="0" i="0" u="none" strike="noStrike" kern="1200" cap="none" spc="0" normalizeH="0" baseline="0" noProof="0" dirty="0">
                <a:ln>
                  <a:noFill/>
                </a:ln>
                <a:solidFill>
                  <a:srgbClr val="1468C5"/>
                </a:solidFill>
                <a:effectLst/>
                <a:uLnTx/>
                <a:uFillTx/>
                <a:latin typeface="Arial Unicode MS" panose="020B0604020202020204"/>
                <a:ea typeface="宋体"/>
                <a:cs typeface="+mn-cs"/>
              </a:rPr>
              <a:t>We experienced the SLB experiment on 3rd December 2024</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1" lang="en-US" altLang="ja-JP" sz="2000" b="0" i="0" u="none" strike="noStrike" kern="1200" cap="none" spc="0" normalizeH="0" baseline="0" noProof="0" dirty="0">
              <a:ln>
                <a:noFill/>
              </a:ln>
              <a:solidFill>
                <a:srgbClr val="1468C5"/>
              </a:solidFill>
              <a:effectLst/>
              <a:uLnTx/>
              <a:uFillTx/>
              <a:latin typeface="Arial Unicode MS" panose="020B0604020202020204"/>
              <a:ea typeface="宋体"/>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2000" b="0" i="0" u="none" strike="noStrike" kern="1200" cap="none" spc="0" normalizeH="0" baseline="0" noProof="0" dirty="0">
                <a:ln>
                  <a:noFill/>
                </a:ln>
                <a:solidFill>
                  <a:srgbClr val="1468C5"/>
                </a:solidFill>
                <a:effectLst/>
                <a:uLnTx/>
                <a:uFillTx/>
                <a:latin typeface="Arial Unicode MS" panose="020B0604020202020204"/>
                <a:ea typeface="宋体"/>
                <a:cs typeface="+mn-cs"/>
              </a:rPr>
              <a:t>Impressed by the excellent features and compactness of SLB setup</a:t>
            </a:r>
          </a:p>
        </p:txBody>
      </p:sp>
      <p:pic>
        <p:nvPicPr>
          <p:cNvPr id="3" name="図 2" descr="屋内, レーザー, グリーン, 座る が含まれている画像&#10;&#10;自動的に生成された説明">
            <a:extLst>
              <a:ext uri="{FF2B5EF4-FFF2-40B4-BE49-F238E27FC236}">
                <a16:creationId xmlns:a16="http://schemas.microsoft.com/office/drawing/2014/main" id="{7A7A011F-F7F1-B398-0615-380AC05D032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03163" y="2806146"/>
            <a:ext cx="2870255" cy="3827754"/>
          </a:xfrm>
          <a:prstGeom prst="rect">
            <a:avLst/>
          </a:prstGeom>
        </p:spPr>
      </p:pic>
      <p:pic>
        <p:nvPicPr>
          <p:cNvPr id="6" name="図 5" descr="部品, 製品, 異なる, 鏡 が含まれている画像&#10;&#10;自動的に生成された説明">
            <a:extLst>
              <a:ext uri="{FF2B5EF4-FFF2-40B4-BE49-F238E27FC236}">
                <a16:creationId xmlns:a16="http://schemas.microsoft.com/office/drawing/2014/main" id="{787399CA-6DB1-4266-EAC2-845B7169630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51111" y="2776328"/>
            <a:ext cx="2870256" cy="3827755"/>
          </a:xfrm>
          <a:prstGeom prst="rect">
            <a:avLst/>
          </a:prstGeom>
        </p:spPr>
      </p:pic>
      <p:pic>
        <p:nvPicPr>
          <p:cNvPr id="9" name="図 8" descr="屋内, テーブル, カウンター, 項目 が含まれている画像&#10;&#10;自動的に生成された説明">
            <a:extLst>
              <a:ext uri="{FF2B5EF4-FFF2-40B4-BE49-F238E27FC236}">
                <a16:creationId xmlns:a16="http://schemas.microsoft.com/office/drawing/2014/main" id="{8D5ABA45-8824-32C6-0FFE-A16966CEA1D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499060" y="2806146"/>
            <a:ext cx="2825538" cy="3768119"/>
          </a:xfrm>
          <a:prstGeom prst="rect">
            <a:avLst/>
          </a:prstGeom>
        </p:spPr>
      </p:pic>
    </p:spTree>
    <p:extLst>
      <p:ext uri="{BB962C8B-B14F-4D97-AF65-F5344CB8AC3E}">
        <p14:creationId xmlns:p14="http://schemas.microsoft.com/office/powerpoint/2010/main" val="23382622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60000"/>
            <a:lum bright="70000" contrast="-70000"/>
          </a:blip>
          <a:srcRect/>
          <a:stretch>
            <a:fillRect/>
          </a:stretch>
        </a:blipFill>
        <a:effectLst/>
      </p:bgPr>
    </p:bg>
    <p:spTree>
      <p:nvGrpSpPr>
        <p:cNvPr id="1" name="">
          <a:extLst>
            <a:ext uri="{FF2B5EF4-FFF2-40B4-BE49-F238E27FC236}">
              <a16:creationId xmlns:a16="http://schemas.microsoft.com/office/drawing/2014/main" id="{E9E8B00E-C27B-0D71-B7A6-613BFB64C884}"/>
            </a:ext>
          </a:extLst>
        </p:cNvPr>
        <p:cNvGrpSpPr/>
        <p:nvPr/>
      </p:nvGrpSpPr>
      <p:grpSpPr>
        <a:xfrm>
          <a:off x="0" y="0"/>
          <a:ext cx="0" cy="0"/>
          <a:chOff x="0" y="0"/>
          <a:chExt cx="0" cy="0"/>
        </a:xfrm>
      </p:grpSpPr>
      <p:sp>
        <p:nvSpPr>
          <p:cNvPr id="16" name="文本框 15">
            <a:extLst>
              <a:ext uri="{FF2B5EF4-FFF2-40B4-BE49-F238E27FC236}">
                <a16:creationId xmlns:a16="http://schemas.microsoft.com/office/drawing/2014/main" id="{524B54D1-1857-6E41-98A7-5CF23640831F}"/>
              </a:ext>
            </a:extLst>
          </p:cNvPr>
          <p:cNvSpPr txBox="1"/>
          <p:nvPr/>
        </p:nvSpPr>
        <p:spPr>
          <a:xfrm>
            <a:off x="2149267" y="487492"/>
            <a:ext cx="7891727"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zh-CN" sz="3600" b="0" i="0" u="none" strike="noStrike" kern="1200" cap="none" spc="0" normalizeH="0" baseline="0" noProof="0" dirty="0">
                <a:ln>
                  <a:noFill/>
                </a:ln>
                <a:solidFill>
                  <a:srgbClr val="1468C5"/>
                </a:solidFill>
                <a:effectLst/>
                <a:uLnTx/>
                <a:uFillTx/>
                <a:latin typeface="Arial Unicode MS" panose="020B0604020202020204"/>
                <a:ea typeface="Arial Unicode MS" panose="020B0604020202020204"/>
                <a:cs typeface="Arial" panose="020B0604020202020204" pitchFamily="34" charset="0"/>
              </a:rPr>
              <a:t>SLB Section: Issues</a:t>
            </a:r>
          </a:p>
        </p:txBody>
      </p:sp>
      <p:sp>
        <p:nvSpPr>
          <p:cNvPr id="5" name="矩形 4">
            <a:extLst>
              <a:ext uri="{FF2B5EF4-FFF2-40B4-BE49-F238E27FC236}">
                <a16:creationId xmlns:a16="http://schemas.microsoft.com/office/drawing/2014/main" id="{9C4D0DC1-FBB8-4297-F7CD-EB01FACA0B72}"/>
              </a:ext>
            </a:extLst>
          </p:cNvPr>
          <p:cNvSpPr/>
          <p:nvPr/>
        </p:nvSpPr>
        <p:spPr>
          <a:xfrm flipV="1">
            <a:off x="2270084" y="1268851"/>
            <a:ext cx="7650091" cy="45719"/>
          </a:xfrm>
          <a:prstGeom prst="rect">
            <a:avLst/>
          </a:prstGeom>
          <a:solidFill>
            <a:srgbClr val="1468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1" name="テキスト ボックス 8">
            <a:extLst>
              <a:ext uri="{FF2B5EF4-FFF2-40B4-BE49-F238E27FC236}">
                <a16:creationId xmlns:a16="http://schemas.microsoft.com/office/drawing/2014/main" id="{06AC3669-4EF9-A703-07C0-994CEFCB1C34}"/>
              </a:ext>
            </a:extLst>
          </p:cNvPr>
          <p:cNvSpPr txBox="1"/>
          <p:nvPr/>
        </p:nvSpPr>
        <p:spPr>
          <a:xfrm>
            <a:off x="675861" y="1358204"/>
            <a:ext cx="11005929" cy="1384995"/>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2400" b="0" i="0" u="none" strike="noStrike" kern="1200" cap="none" spc="0" normalizeH="0" baseline="0" noProof="0" dirty="0">
                <a:ln>
                  <a:noFill/>
                </a:ln>
                <a:solidFill>
                  <a:srgbClr val="1468C5"/>
                </a:solidFill>
                <a:effectLst/>
                <a:uLnTx/>
                <a:uFillTx/>
                <a:latin typeface="Arial Unicode MS" panose="020B0604020202020204"/>
                <a:ea typeface="宋体"/>
                <a:cs typeface="+mn-cs"/>
              </a:rPr>
              <a:t>Issue with current SLB setup</a:t>
            </a:r>
          </a:p>
          <a:p>
            <a:pPr marL="800100" lvl="1" indent="-342900">
              <a:buFont typeface="Arial" panose="020B0604020202020204" pitchFamily="34" charset="0"/>
              <a:buChar char="•"/>
            </a:pPr>
            <a:r>
              <a:rPr kumimoji="1" lang="en-US" altLang="ja-JP" sz="2000" b="0" i="0" u="none" strike="noStrike" kern="1200" cap="none" spc="0" normalizeH="0" baseline="0" noProof="0" dirty="0">
                <a:ln>
                  <a:noFill/>
                </a:ln>
                <a:solidFill>
                  <a:srgbClr val="1468C5"/>
                </a:solidFill>
                <a:effectLst/>
                <a:uLnTx/>
                <a:uFillTx/>
                <a:latin typeface="Arial Unicode MS" panose="020B0604020202020204"/>
                <a:ea typeface="宋体"/>
                <a:cs typeface="+mn-cs"/>
              </a:rPr>
              <a:t>Low power of the central part of SLB (</a:t>
            </a:r>
            <a:r>
              <a:rPr kumimoji="1" lang="en-US" altLang="ja-JP" sz="2000" b="0" i="1" u="none" strike="noStrike" kern="1200" cap="none" spc="0" normalizeH="0" baseline="0" noProof="0" dirty="0">
                <a:ln>
                  <a:noFill/>
                </a:ln>
                <a:solidFill>
                  <a:srgbClr val="1468C5"/>
                </a:solidFill>
                <a:effectLst/>
                <a:uLnTx/>
                <a:uFillTx/>
                <a:latin typeface="Arial Unicode MS" panose="020B0604020202020204"/>
                <a:ea typeface="宋体"/>
                <a:cs typeface="+mn-cs"/>
              </a:rPr>
              <a:t>0.95 </a:t>
            </a:r>
            <a:r>
              <a:rPr kumimoji="1" lang="en-US" altLang="ja-JP" sz="2000" b="0" i="1" u="none" strike="noStrike" kern="1200" cap="none" spc="0" normalizeH="0" baseline="0" noProof="0" dirty="0" err="1">
                <a:ln>
                  <a:noFill/>
                </a:ln>
                <a:solidFill>
                  <a:srgbClr val="1468C5"/>
                </a:solidFill>
                <a:effectLst/>
                <a:uLnTx/>
                <a:uFillTx/>
                <a:latin typeface="Arial Unicode MS" panose="020B0604020202020204"/>
                <a:ea typeface="宋体"/>
                <a:cs typeface="+mn-cs"/>
              </a:rPr>
              <a:t>mW</a:t>
            </a:r>
            <a:r>
              <a:rPr kumimoji="1" lang="en-US" altLang="ja-JP" sz="2000" b="0" i="1" u="none" strike="noStrike" kern="1200" cap="none" spc="0" normalizeH="0" baseline="0" noProof="0" dirty="0">
                <a:ln>
                  <a:noFill/>
                </a:ln>
                <a:solidFill>
                  <a:srgbClr val="1468C5"/>
                </a:solidFill>
                <a:effectLst/>
                <a:uLnTx/>
                <a:uFillTx/>
                <a:latin typeface="Arial Unicode MS" panose="020B0604020202020204"/>
                <a:ea typeface="宋体"/>
                <a:cs typeface="+mn-cs"/>
              </a:rPr>
              <a:t> input; Diam. of ball lens :5 mm; Diam. of projection lens</a:t>
            </a:r>
            <a:r>
              <a:rPr lang="en-US" altLang="ja-JP" sz="2000" i="1" dirty="0">
                <a:solidFill>
                  <a:srgbClr val="1468C5"/>
                </a:solidFill>
                <a:latin typeface="Arial Unicode MS" panose="020B0604020202020204"/>
                <a:ea typeface="宋体"/>
              </a:rPr>
              <a:t>:</a:t>
            </a:r>
            <a:r>
              <a:rPr lang="zh-CN" altLang="en-US" sz="2000" i="1" dirty="0">
                <a:solidFill>
                  <a:srgbClr val="1468C5"/>
                </a:solidFill>
                <a:latin typeface="Arial Unicode MS" panose="020B0604020202020204"/>
                <a:ea typeface="宋体"/>
              </a:rPr>
              <a:t> </a:t>
            </a:r>
            <a:r>
              <a:rPr lang="en-US" altLang="zh-CN" sz="2000" i="1" dirty="0">
                <a:solidFill>
                  <a:srgbClr val="1468C5"/>
                </a:solidFill>
                <a:latin typeface="Arial Unicode MS" panose="020B0604020202020204"/>
                <a:ea typeface="宋体"/>
              </a:rPr>
              <a:t>1</a:t>
            </a:r>
            <a:r>
              <a:rPr lang="zh-CN" altLang="en-US" sz="2000" i="1" dirty="0">
                <a:solidFill>
                  <a:srgbClr val="1468C5"/>
                </a:solidFill>
                <a:latin typeface="Arial Unicode MS" panose="020B0604020202020204"/>
                <a:ea typeface="宋体"/>
              </a:rPr>
              <a:t> </a:t>
            </a:r>
            <a:r>
              <a:rPr lang="en-US" altLang="zh-CN" sz="2000" i="1" dirty="0">
                <a:solidFill>
                  <a:srgbClr val="1468C5"/>
                </a:solidFill>
                <a:latin typeface="Arial Unicode MS" panose="020B0604020202020204"/>
                <a:ea typeface="宋体"/>
              </a:rPr>
              <a:t>inch</a:t>
            </a:r>
            <a:r>
              <a:rPr kumimoji="1" lang="en-US" altLang="ja-JP" sz="2000" b="0" i="0" u="none" strike="noStrike" kern="1200" cap="none" spc="0" normalizeH="0" baseline="0" noProof="0" dirty="0">
                <a:ln>
                  <a:noFill/>
                </a:ln>
                <a:solidFill>
                  <a:srgbClr val="1468C5"/>
                </a:solidFill>
                <a:effectLst/>
                <a:uLnTx/>
                <a:uFillTx/>
                <a:latin typeface="Arial Unicode MS" panose="020B0604020202020204"/>
                <a:ea typeface="宋体"/>
                <a:cs typeface="+mn-cs"/>
              </a:rPr>
              <a:t>)</a:t>
            </a:r>
          </a:p>
          <a:p>
            <a:pPr marL="800100" lvl="1" indent="-342900">
              <a:buFont typeface="Arial" panose="020B0604020202020204" pitchFamily="34" charset="0"/>
              <a:buChar char="•"/>
            </a:pPr>
            <a:r>
              <a:rPr kumimoji="1" lang="en-US" altLang="ja-JP" sz="2000" b="0" i="0" u="none" strike="noStrike" kern="1200" cap="none" spc="0" normalizeH="0" baseline="0" noProof="0" dirty="0">
                <a:ln>
                  <a:noFill/>
                </a:ln>
                <a:solidFill>
                  <a:srgbClr val="1468C5"/>
                </a:solidFill>
                <a:effectLst/>
                <a:uLnTx/>
                <a:uFillTx/>
                <a:latin typeface="Arial Unicode MS" panose="020B0604020202020204"/>
                <a:ea typeface="宋体"/>
                <a:cs typeface="+mn-cs"/>
              </a:rPr>
              <a:t>Measured power of central part: </a:t>
            </a:r>
            <a:r>
              <a:rPr kumimoji="1" lang="en-US" altLang="ja-JP" sz="2000" b="0" i="0" u="none" strike="noStrike" kern="1200" cap="none" spc="0" normalizeH="0" baseline="0" noProof="0" dirty="0">
                <a:ln>
                  <a:noFill/>
                </a:ln>
                <a:solidFill>
                  <a:srgbClr val="1468C5"/>
                </a:solidFill>
                <a:effectLst/>
                <a:uLnTx/>
                <a:uFillTx/>
                <a:latin typeface="Arial Unicode MS" panose="020B0604020202020204"/>
                <a:ea typeface="宋体"/>
              </a:rPr>
              <a:t>~29 </a:t>
            </a:r>
            <a:r>
              <a:rPr kumimoji="1" lang="el-GR" altLang="ja-JP" sz="2000" b="0" i="0" u="none" strike="noStrike" kern="1200" cap="none" spc="0" normalizeH="0" baseline="0" noProof="0" dirty="0">
                <a:ln>
                  <a:noFill/>
                </a:ln>
                <a:solidFill>
                  <a:srgbClr val="1468C5"/>
                </a:solidFill>
                <a:effectLst/>
                <a:uLnTx/>
                <a:uFillTx/>
                <a:latin typeface="Arial Unicode MS" panose="020B0604020202020204"/>
                <a:ea typeface="Yu Gothic UI" panose="020B0500000000000000" pitchFamily="50" charset="-128"/>
              </a:rPr>
              <a:t>μ</a:t>
            </a:r>
            <a:r>
              <a:rPr kumimoji="1" lang="en-US" altLang="ja-JP" sz="2000" b="0" i="0" u="none" strike="noStrike" kern="1200" cap="none" spc="0" normalizeH="0" baseline="0" noProof="0" dirty="0">
                <a:ln>
                  <a:noFill/>
                </a:ln>
                <a:solidFill>
                  <a:srgbClr val="1468C5"/>
                </a:solidFill>
                <a:effectLst/>
                <a:uLnTx/>
                <a:uFillTx/>
                <a:latin typeface="Arial Unicode MS" panose="020B0604020202020204"/>
                <a:ea typeface="Yu Gothic UI" panose="020B0500000000000000" pitchFamily="50" charset="-128"/>
              </a:rPr>
              <a:t>W</a:t>
            </a:r>
            <a:r>
              <a:rPr kumimoji="1" lang="en-US" altLang="ja-JP" sz="2000" b="0" i="0" u="none" strike="noStrike" kern="1200" cap="none" spc="0" normalizeH="0" baseline="0" noProof="0" dirty="0">
                <a:ln>
                  <a:noFill/>
                </a:ln>
                <a:solidFill>
                  <a:srgbClr val="1468C5"/>
                </a:solidFill>
                <a:effectLst/>
                <a:uLnTx/>
                <a:uFillTx/>
                <a:latin typeface="Arial Unicode MS" panose="020B0604020202020204"/>
                <a:ea typeface="宋体"/>
              </a:rPr>
              <a:t> (</a:t>
            </a:r>
            <a:r>
              <a:rPr kumimoji="1" lang="en-US" altLang="zh-CN" sz="2000" b="0" i="0" u="none" strike="noStrike" kern="1200" cap="none" spc="0" normalizeH="0" baseline="0" noProof="0" dirty="0">
                <a:ln>
                  <a:noFill/>
                </a:ln>
                <a:solidFill>
                  <a:srgbClr val="1468C5"/>
                </a:solidFill>
                <a:effectLst/>
                <a:uLnTx/>
                <a:uFillTx/>
                <a:latin typeface="Arial Unicode MS" panose="020B0604020202020204"/>
                <a:ea typeface="宋体"/>
              </a:rPr>
              <a:t>Best power level at end point: </a:t>
            </a:r>
            <a:r>
              <a:rPr kumimoji="1" lang="en-US" altLang="ja-JP" sz="2000" b="0" i="0" u="none" strike="noStrike" kern="1200" cap="none" spc="0" normalizeH="0" baseline="0" noProof="0" dirty="0">
                <a:ln>
                  <a:noFill/>
                </a:ln>
                <a:solidFill>
                  <a:srgbClr val="1468C5"/>
                </a:solidFill>
                <a:effectLst/>
                <a:uLnTx/>
                <a:uFillTx/>
                <a:latin typeface="Arial Unicode MS" panose="020B0604020202020204"/>
                <a:ea typeface="宋体"/>
              </a:rPr>
              <a:t>~100 </a:t>
            </a:r>
            <a:r>
              <a:rPr kumimoji="1" lang="el-GR" altLang="ja-JP" sz="2000" b="0" i="0" u="none" strike="noStrike" kern="1200" cap="none" spc="0" normalizeH="0" baseline="0" noProof="0" dirty="0">
                <a:ln>
                  <a:noFill/>
                </a:ln>
                <a:solidFill>
                  <a:srgbClr val="1468C5"/>
                </a:solidFill>
                <a:effectLst/>
                <a:uLnTx/>
                <a:uFillTx/>
                <a:latin typeface="Arial Unicode MS" panose="020B0604020202020204"/>
                <a:ea typeface="Yu Gothic UI" panose="020B0500000000000000" pitchFamily="50" charset="-128"/>
              </a:rPr>
              <a:t>μ</a:t>
            </a:r>
            <a:r>
              <a:rPr kumimoji="1" lang="en-US" altLang="ja-JP" sz="2000" b="0" i="0" u="none" strike="noStrike" kern="1200" cap="none" spc="0" normalizeH="0" baseline="0" noProof="0" dirty="0">
                <a:ln>
                  <a:noFill/>
                </a:ln>
                <a:solidFill>
                  <a:srgbClr val="1468C5"/>
                </a:solidFill>
                <a:effectLst/>
                <a:uLnTx/>
                <a:uFillTx/>
                <a:latin typeface="Arial Unicode MS" panose="020B0604020202020204"/>
                <a:ea typeface="Yu Gothic UI" panose="020B0500000000000000" pitchFamily="50" charset="-128"/>
              </a:rPr>
              <a:t>W</a:t>
            </a:r>
            <a:r>
              <a:rPr kumimoji="1" lang="en-US" altLang="ja-JP" sz="2000" b="0" i="0" u="none" strike="noStrike" kern="1200" cap="none" spc="0" normalizeH="0" baseline="0" noProof="0" dirty="0">
                <a:ln>
                  <a:noFill/>
                </a:ln>
                <a:solidFill>
                  <a:srgbClr val="1468C5"/>
                </a:solidFill>
                <a:effectLst/>
                <a:uLnTx/>
                <a:uFillTx/>
                <a:latin typeface="Arial Unicode MS" panose="020B0604020202020204"/>
                <a:ea typeface="宋体"/>
              </a:rPr>
              <a:t>)</a:t>
            </a:r>
          </a:p>
        </p:txBody>
      </p:sp>
      <p:pic>
        <p:nvPicPr>
          <p:cNvPr id="2" name="図 11" descr="VME-Abort.jpg">
            <a:extLst>
              <a:ext uri="{FF2B5EF4-FFF2-40B4-BE49-F238E27FC236}">
                <a16:creationId xmlns:a16="http://schemas.microsoft.com/office/drawing/2014/main" id="{C0AD0381-46F7-BCC4-E947-C0D28B9CA62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17819" y="2688189"/>
            <a:ext cx="476125" cy="4169811"/>
          </a:xfrm>
          <a:prstGeom prst="rect">
            <a:avLst/>
          </a:prstGeom>
        </p:spPr>
      </p:pic>
      <p:sp>
        <p:nvSpPr>
          <p:cNvPr id="8" name="テキスト ボックス 7">
            <a:extLst>
              <a:ext uri="{FF2B5EF4-FFF2-40B4-BE49-F238E27FC236}">
                <a16:creationId xmlns:a16="http://schemas.microsoft.com/office/drawing/2014/main" id="{7219AA02-F289-B314-5967-C7C63138E300}"/>
              </a:ext>
            </a:extLst>
          </p:cNvPr>
          <p:cNvSpPr txBox="1"/>
          <p:nvPr/>
        </p:nvSpPr>
        <p:spPr>
          <a:xfrm>
            <a:off x="6332102" y="4091971"/>
            <a:ext cx="4285718" cy="584775"/>
          </a:xfrm>
          <a:prstGeom prst="rect">
            <a:avLst/>
          </a:prstGeom>
          <a:noFill/>
        </p:spPr>
        <p:txBody>
          <a:bodyPr wrap="square">
            <a:spAutoFit/>
          </a:bodyPr>
          <a:lstStyle/>
          <a:p>
            <a:pPr marR="0" lvl="0" algn="l" defTabSz="914400" rtl="0" eaLnBrk="1" fontAlgn="auto" latinLnBrk="0" hangingPunct="1">
              <a:lnSpc>
                <a:spcPct val="100000"/>
              </a:lnSpc>
              <a:spcBef>
                <a:spcPts val="0"/>
              </a:spcBef>
              <a:spcAft>
                <a:spcPts val="0"/>
              </a:spcAft>
              <a:buClrTx/>
              <a:buSzTx/>
              <a:tabLst/>
              <a:defRPr/>
            </a:pPr>
            <a:r>
              <a:rPr kumimoji="0" lang="en-US" altLang="ja-JP" sz="1600" b="0" i="0" u="none" strike="noStrike" kern="1200" cap="none" spc="0" normalizeH="0" baseline="0" noProof="0" dirty="0">
                <a:ln>
                  <a:noFill/>
                </a:ln>
                <a:solidFill>
                  <a:prstClr val="black">
                    <a:lumMod val="75000"/>
                    <a:lumOff val="25000"/>
                  </a:prstClr>
                </a:solidFill>
                <a:effectLst/>
                <a:uLnTx/>
                <a:uFillTx/>
                <a:latin typeface="Arial Unicode MS"/>
                <a:ea typeface="宋体"/>
                <a:cs typeface="+mn-ea"/>
              </a:rPr>
              <a:t>Action power for input power @</a:t>
            </a:r>
            <a:r>
              <a:rPr kumimoji="0" lang="en-US" altLang="ja-JP" sz="1600" b="0" i="0" u="none" strike="noStrike" kern="1200" cap="none" spc="0" normalizeH="0" baseline="0" noProof="0" dirty="0">
                <a:ln>
                  <a:noFill/>
                </a:ln>
                <a:solidFill>
                  <a:prstClr val="black">
                    <a:lumMod val="75000"/>
                    <a:lumOff val="25000"/>
                  </a:prstClr>
                </a:solidFill>
                <a:effectLst/>
                <a:uLnTx/>
                <a:uFillTx/>
                <a:ea typeface="宋体"/>
                <a:cs typeface="+mn-ea"/>
              </a:rPr>
              <a:t>820nm: 2 </a:t>
            </a:r>
            <a:r>
              <a:rPr kumimoji="0" lang="el-GR" altLang="ja-JP" sz="1600" b="0" i="0" u="none" strike="noStrike" kern="1200" cap="none" spc="0" normalizeH="0" baseline="0" noProof="0" dirty="0">
                <a:ln>
                  <a:noFill/>
                </a:ln>
                <a:solidFill>
                  <a:prstClr val="black">
                    <a:lumMod val="75000"/>
                    <a:lumOff val="25000"/>
                  </a:prstClr>
                </a:solidFill>
                <a:effectLst/>
                <a:uLnTx/>
                <a:uFillTx/>
                <a:ea typeface="华文细黑" panose="02010600040101010101" pitchFamily="2" charset="-122"/>
                <a:cs typeface="+mn-ea"/>
              </a:rPr>
              <a:t>μ</a:t>
            </a:r>
            <a:r>
              <a:rPr kumimoji="0" lang="en-US" altLang="ja-JP" sz="1600" b="0" i="0" u="none" strike="noStrike" kern="1200" cap="none" spc="0" normalizeH="0" baseline="0" noProof="0" dirty="0">
                <a:ln>
                  <a:noFill/>
                </a:ln>
                <a:solidFill>
                  <a:prstClr val="black">
                    <a:lumMod val="75000"/>
                    <a:lumOff val="25000"/>
                  </a:prstClr>
                </a:solidFill>
                <a:effectLst/>
                <a:uLnTx/>
                <a:uFillTx/>
                <a:ea typeface="华文细黑" panose="02010600040101010101" pitchFamily="2" charset="-122"/>
                <a:cs typeface="+mn-ea"/>
              </a:rPr>
              <a:t>W</a:t>
            </a:r>
          </a:p>
          <a:p>
            <a:pPr marR="0" lvl="0" algn="l" defTabSz="914400" rtl="0" eaLnBrk="1" fontAlgn="auto" latinLnBrk="0" hangingPunct="1">
              <a:lnSpc>
                <a:spcPct val="100000"/>
              </a:lnSpc>
              <a:spcBef>
                <a:spcPts val="0"/>
              </a:spcBef>
              <a:spcAft>
                <a:spcPts val="0"/>
              </a:spcAft>
              <a:buClrTx/>
              <a:buSzTx/>
              <a:tabLst/>
              <a:defRPr/>
            </a:pPr>
            <a:r>
              <a:rPr kumimoji="0" lang="en-US" altLang="ja-JP" sz="1600" dirty="0">
                <a:solidFill>
                  <a:prstClr val="black">
                    <a:lumMod val="75000"/>
                    <a:lumOff val="25000"/>
                  </a:prstClr>
                </a:solidFill>
                <a:ea typeface="华文细黑" panose="02010600040101010101" pitchFamily="2" charset="-122"/>
                <a:cs typeface="+mn-ea"/>
              </a:rPr>
              <a:t>Application in commissioning: 30 </a:t>
            </a:r>
            <a:r>
              <a:rPr kumimoji="0" lang="el-GR" altLang="ja-JP" sz="1600" b="0" i="0" u="none" strike="noStrike" kern="1200" cap="none" spc="0" normalizeH="0" baseline="0" noProof="0" dirty="0">
                <a:ln>
                  <a:noFill/>
                </a:ln>
                <a:solidFill>
                  <a:prstClr val="black">
                    <a:lumMod val="75000"/>
                    <a:lumOff val="25000"/>
                  </a:prstClr>
                </a:solidFill>
                <a:effectLst/>
                <a:uLnTx/>
                <a:uFillTx/>
                <a:ea typeface="华文细黑" panose="02010600040101010101" pitchFamily="2" charset="-122"/>
                <a:cs typeface="+mn-ea"/>
              </a:rPr>
              <a:t>μ</a:t>
            </a:r>
            <a:r>
              <a:rPr kumimoji="0" lang="en-US" altLang="ja-JP" sz="1600" b="0" i="0" u="none" strike="noStrike" kern="1200" cap="none" spc="0" normalizeH="0" baseline="0" noProof="0" dirty="0">
                <a:ln>
                  <a:noFill/>
                </a:ln>
                <a:solidFill>
                  <a:prstClr val="black">
                    <a:lumMod val="75000"/>
                    <a:lumOff val="25000"/>
                  </a:prstClr>
                </a:solidFill>
                <a:effectLst/>
                <a:uLnTx/>
                <a:uFillTx/>
                <a:ea typeface="宋体"/>
                <a:cs typeface="+mn-ea"/>
              </a:rPr>
              <a:t>W</a:t>
            </a:r>
          </a:p>
        </p:txBody>
      </p:sp>
      <p:pic>
        <p:nvPicPr>
          <p:cNvPr id="11" name="図 10" descr="ダイアグラム&#10;&#10;自動的に生成された説明">
            <a:extLst>
              <a:ext uri="{FF2B5EF4-FFF2-40B4-BE49-F238E27FC236}">
                <a16:creationId xmlns:a16="http://schemas.microsoft.com/office/drawing/2014/main" id="{2D786C67-E249-A890-EA06-C5680008DDC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4039" y="3072481"/>
            <a:ext cx="3635201" cy="2084642"/>
          </a:xfrm>
          <a:prstGeom prst="rect">
            <a:avLst/>
          </a:prstGeom>
        </p:spPr>
      </p:pic>
      <p:pic>
        <p:nvPicPr>
          <p:cNvPr id="13" name="図 12" descr="アイコン&#10;&#10;自動的に生成された説明">
            <a:extLst>
              <a:ext uri="{FF2B5EF4-FFF2-40B4-BE49-F238E27FC236}">
                <a16:creationId xmlns:a16="http://schemas.microsoft.com/office/drawing/2014/main" id="{EBD4EF53-9CF4-A861-ABD8-11E73045531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85142" y="3261382"/>
            <a:ext cx="1670836" cy="1661178"/>
          </a:xfrm>
          <a:prstGeom prst="rect">
            <a:avLst/>
          </a:prstGeom>
        </p:spPr>
      </p:pic>
      <p:pic>
        <p:nvPicPr>
          <p:cNvPr id="15" name="図 14" descr="ダイアグラム&#10;&#10;自動的に生成された説明">
            <a:extLst>
              <a:ext uri="{FF2B5EF4-FFF2-40B4-BE49-F238E27FC236}">
                <a16:creationId xmlns:a16="http://schemas.microsoft.com/office/drawing/2014/main" id="{45038879-4A47-A691-6D25-B7354F50DB6D}"/>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577234" y="4963886"/>
            <a:ext cx="6791837" cy="1595052"/>
          </a:xfrm>
          <a:prstGeom prst="rect">
            <a:avLst/>
          </a:prstGeom>
        </p:spPr>
      </p:pic>
    </p:spTree>
    <p:extLst>
      <p:ext uri="{BB962C8B-B14F-4D97-AF65-F5344CB8AC3E}">
        <p14:creationId xmlns:p14="http://schemas.microsoft.com/office/powerpoint/2010/main" val="22599118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60000"/>
            <a:lum bright="70000" contrast="-70000"/>
          </a:blip>
          <a:srcRect/>
          <a:stretch>
            <a:fillRect/>
          </a:stretch>
        </a:blipFill>
        <a:effectLst/>
      </p:bgPr>
    </p:bg>
    <p:spTree>
      <p:nvGrpSpPr>
        <p:cNvPr id="1" name="">
          <a:extLst>
            <a:ext uri="{FF2B5EF4-FFF2-40B4-BE49-F238E27FC236}">
              <a16:creationId xmlns:a16="http://schemas.microsoft.com/office/drawing/2014/main" id="{C28CB077-2906-43D4-76D4-A0B689A37508}"/>
            </a:ext>
          </a:extLst>
        </p:cNvPr>
        <p:cNvGrpSpPr/>
        <p:nvPr/>
      </p:nvGrpSpPr>
      <p:grpSpPr>
        <a:xfrm>
          <a:off x="0" y="0"/>
          <a:ext cx="0" cy="0"/>
          <a:chOff x="0" y="0"/>
          <a:chExt cx="0" cy="0"/>
        </a:xfrm>
      </p:grpSpPr>
      <p:sp>
        <p:nvSpPr>
          <p:cNvPr id="16" name="文本框 15">
            <a:extLst>
              <a:ext uri="{FF2B5EF4-FFF2-40B4-BE49-F238E27FC236}">
                <a16:creationId xmlns:a16="http://schemas.microsoft.com/office/drawing/2014/main" id="{D6F6BE54-5BAF-2F5C-445F-A543082F47CC}"/>
              </a:ext>
            </a:extLst>
          </p:cNvPr>
          <p:cNvSpPr txBox="1"/>
          <p:nvPr/>
        </p:nvSpPr>
        <p:spPr>
          <a:xfrm>
            <a:off x="1773175" y="478950"/>
            <a:ext cx="9108455"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zh-CN" sz="3600" b="0" i="0" u="none" strike="noStrike" kern="1200" cap="none" spc="0" normalizeH="0" baseline="0" noProof="0" dirty="0">
                <a:ln>
                  <a:noFill/>
                </a:ln>
                <a:solidFill>
                  <a:srgbClr val="1468C5"/>
                </a:solidFill>
                <a:effectLst/>
                <a:uLnTx/>
                <a:uFillTx/>
                <a:latin typeface="Arial Unicode MS" panose="020B0604020202020204"/>
                <a:ea typeface="Arial Unicode MS" panose="020B0604020202020204"/>
                <a:cs typeface="Arial" panose="020B0604020202020204" pitchFamily="34" charset="0"/>
              </a:rPr>
              <a:t>SLB Section: For SuperKEKB Abort System </a:t>
            </a:r>
          </a:p>
        </p:txBody>
      </p:sp>
      <p:sp>
        <p:nvSpPr>
          <p:cNvPr id="5" name="矩形 4">
            <a:extLst>
              <a:ext uri="{FF2B5EF4-FFF2-40B4-BE49-F238E27FC236}">
                <a16:creationId xmlns:a16="http://schemas.microsoft.com/office/drawing/2014/main" id="{FB437426-9F1A-307F-1EEF-93898C04492D}"/>
              </a:ext>
            </a:extLst>
          </p:cNvPr>
          <p:cNvSpPr/>
          <p:nvPr/>
        </p:nvSpPr>
        <p:spPr>
          <a:xfrm flipV="1">
            <a:off x="2270084" y="1268851"/>
            <a:ext cx="7650091" cy="45719"/>
          </a:xfrm>
          <a:prstGeom prst="rect">
            <a:avLst/>
          </a:prstGeom>
          <a:solidFill>
            <a:srgbClr val="1468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pic>
        <p:nvPicPr>
          <p:cNvPr id="9" name="図 8" descr="夜に光っている電気&#10;&#10;中程度の精度で自動的に生成された説明">
            <a:extLst>
              <a:ext uri="{FF2B5EF4-FFF2-40B4-BE49-F238E27FC236}">
                <a16:creationId xmlns:a16="http://schemas.microsoft.com/office/drawing/2014/main" id="{DFB7F56A-0FDA-53D3-2F17-42EB7F6DA8F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200000">
            <a:off x="3335790" y="4288031"/>
            <a:ext cx="2099096" cy="2799341"/>
          </a:xfrm>
          <a:prstGeom prst="rect">
            <a:avLst/>
          </a:prstGeom>
        </p:spPr>
      </p:pic>
      <p:pic>
        <p:nvPicPr>
          <p:cNvPr id="12" name="図 11" descr="図形&#10;&#10;自動的に生成された説明">
            <a:extLst>
              <a:ext uri="{FF2B5EF4-FFF2-40B4-BE49-F238E27FC236}">
                <a16:creationId xmlns:a16="http://schemas.microsoft.com/office/drawing/2014/main" id="{1DF97F79-BA6C-5720-384D-623939BA3BC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143532" y="5543430"/>
            <a:ext cx="2868268" cy="520959"/>
          </a:xfrm>
          <a:prstGeom prst="rect">
            <a:avLst/>
          </a:prstGeom>
        </p:spPr>
      </p:pic>
      <p:pic>
        <p:nvPicPr>
          <p:cNvPr id="3" name="図 2" descr="テーブル が含まれている画像&#10;&#10;自動的に生成された説明">
            <a:extLst>
              <a:ext uri="{FF2B5EF4-FFF2-40B4-BE49-F238E27FC236}">
                <a16:creationId xmlns:a16="http://schemas.microsoft.com/office/drawing/2014/main" id="{E13DA968-BD80-281F-E1EC-0FB231FD663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6200000">
            <a:off x="6583949" y="4288032"/>
            <a:ext cx="2099097" cy="2799343"/>
          </a:xfrm>
          <a:prstGeom prst="rect">
            <a:avLst/>
          </a:prstGeom>
        </p:spPr>
      </p:pic>
      <p:sp>
        <p:nvSpPr>
          <p:cNvPr id="21" name="テキスト ボックス 8">
            <a:extLst>
              <a:ext uri="{FF2B5EF4-FFF2-40B4-BE49-F238E27FC236}">
                <a16:creationId xmlns:a16="http://schemas.microsoft.com/office/drawing/2014/main" id="{36A91D3B-9D5E-579B-6A33-6DED97FE852C}"/>
              </a:ext>
            </a:extLst>
          </p:cNvPr>
          <p:cNvSpPr txBox="1"/>
          <p:nvPr/>
        </p:nvSpPr>
        <p:spPr>
          <a:xfrm>
            <a:off x="675859" y="1300159"/>
            <a:ext cx="11005929" cy="4370427"/>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2400" b="0" i="0" u="none" strike="noStrike" kern="1200" cap="none" spc="0" normalizeH="0" baseline="0" noProof="0" dirty="0">
                <a:ln>
                  <a:noFill/>
                </a:ln>
                <a:solidFill>
                  <a:srgbClr val="1468C5"/>
                </a:solidFill>
                <a:effectLst/>
                <a:uLnTx/>
                <a:uFillTx/>
                <a:latin typeface="Arial Unicode MS" panose="020B0604020202020204"/>
                <a:ea typeface="宋体"/>
                <a:cs typeface="+mn-cs"/>
              </a:rPr>
              <a:t>Optimization</a:t>
            </a:r>
          </a:p>
          <a:p>
            <a:pPr marR="0" lvl="0" algn="l" defTabSz="914400" rtl="0" eaLnBrk="1" fontAlgn="auto" latinLnBrk="0" hangingPunct="1">
              <a:lnSpc>
                <a:spcPct val="100000"/>
              </a:lnSpc>
              <a:spcBef>
                <a:spcPts val="0"/>
              </a:spcBef>
              <a:spcAft>
                <a:spcPts val="0"/>
              </a:spcAft>
              <a:buClrTx/>
              <a:buSzTx/>
              <a:tabLst/>
              <a:defRPr/>
            </a:pPr>
            <a:endParaRPr kumimoji="1" lang="en-US" altLang="ja-JP" sz="1200" b="0" i="0" u="none" strike="noStrike" kern="1200" cap="none" spc="0" normalizeH="0" baseline="0" noProof="0" dirty="0">
              <a:ln>
                <a:noFill/>
              </a:ln>
              <a:solidFill>
                <a:srgbClr val="1468C5"/>
              </a:solidFill>
              <a:effectLst/>
              <a:uLnTx/>
              <a:uFillTx/>
              <a:latin typeface="Arial Unicode MS" panose="020B0604020202020204"/>
              <a:ea typeface="宋体"/>
              <a:cs typeface="+mn-cs"/>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zh-CN" sz="2000" b="0" i="0" u="none" strike="noStrike" kern="1200" cap="none" spc="0" normalizeH="0" baseline="0" noProof="0" dirty="0">
                <a:ln>
                  <a:noFill/>
                </a:ln>
                <a:solidFill>
                  <a:srgbClr val="1468C5"/>
                </a:solidFill>
                <a:effectLst/>
                <a:uLnTx/>
                <a:uFillTx/>
                <a:latin typeface="Arial Unicode MS" panose="020B0604020202020204"/>
                <a:ea typeface="宋体"/>
                <a:cs typeface="+mn-cs"/>
              </a:rPr>
              <a:t>Higher power input laser: 0.95 </a:t>
            </a:r>
            <a:r>
              <a:rPr kumimoji="1" lang="en-US" altLang="zh-CN" sz="2000" b="0" i="0" u="none" strike="noStrike" kern="1200" cap="none" spc="0" normalizeH="0" baseline="0" noProof="0" dirty="0" err="1">
                <a:ln>
                  <a:noFill/>
                </a:ln>
                <a:solidFill>
                  <a:srgbClr val="1468C5"/>
                </a:solidFill>
                <a:effectLst/>
                <a:uLnTx/>
                <a:uFillTx/>
                <a:latin typeface="Arial Unicode MS" panose="020B0604020202020204"/>
                <a:ea typeface="宋体"/>
                <a:cs typeface="+mn-cs"/>
              </a:rPr>
              <a:t>mW</a:t>
            </a:r>
            <a:r>
              <a:rPr kumimoji="1" lang="en-US" altLang="zh-CN" sz="2000" b="0" i="0" u="none" strike="noStrike" kern="1200" cap="none" spc="0" normalizeH="0" baseline="0" noProof="0" dirty="0">
                <a:ln>
                  <a:noFill/>
                </a:ln>
                <a:solidFill>
                  <a:srgbClr val="1468C5"/>
                </a:solidFill>
                <a:effectLst/>
                <a:uLnTx/>
                <a:uFillTx/>
                <a:latin typeface="Arial Unicode MS" panose="020B0604020202020204"/>
                <a:ea typeface="宋体"/>
                <a:cs typeface="+mn-cs"/>
              </a:rPr>
              <a:t> </a:t>
            </a:r>
            <a:r>
              <a:rPr kumimoji="1" lang="en-US" altLang="zh-CN" sz="2000" b="0" i="0" u="none" strike="noStrike" kern="1200" cap="none" spc="0" normalizeH="0" baseline="0" noProof="0" dirty="0">
                <a:ln>
                  <a:noFill/>
                </a:ln>
                <a:solidFill>
                  <a:srgbClr val="1468C5"/>
                </a:solidFill>
                <a:effectLst/>
                <a:uLnTx/>
                <a:uFillTx/>
                <a:latin typeface="Arial Unicode MS" panose="020B0604020202020204"/>
                <a:ea typeface="宋体"/>
                <a:cs typeface="+mn-cs"/>
                <a:sym typeface="Wingdings" panose="05000000000000000000" pitchFamily="2" charset="2"/>
              </a:rPr>
              <a:t> 4.5 </a:t>
            </a:r>
            <a:r>
              <a:rPr kumimoji="1" lang="en-US" altLang="zh-CN" sz="2000" b="0" i="0" u="none" strike="noStrike" kern="1200" cap="none" spc="0" normalizeH="0" baseline="0" noProof="0" dirty="0" err="1">
                <a:ln>
                  <a:noFill/>
                </a:ln>
                <a:solidFill>
                  <a:srgbClr val="1468C5"/>
                </a:solidFill>
                <a:effectLst/>
                <a:uLnTx/>
                <a:uFillTx/>
                <a:latin typeface="Arial Unicode MS" panose="020B0604020202020204"/>
                <a:ea typeface="宋体"/>
                <a:cs typeface="+mn-cs"/>
                <a:sym typeface="Wingdings" panose="05000000000000000000" pitchFamily="2" charset="2"/>
              </a:rPr>
              <a:t>mW</a:t>
            </a:r>
            <a:endParaRPr kumimoji="1" lang="en-US" altLang="zh-CN" sz="2000" b="0" i="0" u="none" strike="noStrike" kern="1200" cap="none" spc="0" normalizeH="0" baseline="0" noProof="0" dirty="0">
              <a:ln>
                <a:noFill/>
              </a:ln>
              <a:solidFill>
                <a:srgbClr val="1468C5"/>
              </a:solidFill>
              <a:effectLst/>
              <a:uLnTx/>
              <a:uFillTx/>
              <a:latin typeface="Arial Unicode MS" panose="020B0604020202020204"/>
              <a:ea typeface="宋体"/>
              <a:cs typeface="+mn-cs"/>
              <a:sym typeface="Wingdings" panose="05000000000000000000" pitchFamily="2" charset="2"/>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1" lang="en-US" altLang="zh-CN" sz="1200" b="0" i="0" u="none" strike="noStrike" kern="1200" cap="none" spc="0" normalizeH="0" baseline="0" noProof="0" dirty="0">
              <a:ln>
                <a:noFill/>
              </a:ln>
              <a:solidFill>
                <a:srgbClr val="1468C5"/>
              </a:solidFill>
              <a:effectLst/>
              <a:uLnTx/>
              <a:uFillTx/>
              <a:latin typeface="Arial Unicode MS" panose="020B0604020202020204"/>
              <a:ea typeface="宋体"/>
              <a:cs typeface="+mn-cs"/>
              <a:sym typeface="Wingdings" panose="05000000000000000000" pitchFamily="2" charset="2"/>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2000" b="0" i="0" u="none" strike="noStrike" kern="1200" cap="none" spc="0" normalizeH="0" baseline="0" noProof="0" dirty="0">
                <a:ln>
                  <a:noFill/>
                </a:ln>
                <a:solidFill>
                  <a:srgbClr val="1468C5"/>
                </a:solidFill>
                <a:effectLst/>
                <a:uLnTx/>
                <a:uFillTx/>
                <a:latin typeface="Arial Unicode MS" panose="020B0604020202020204"/>
                <a:ea typeface="宋体"/>
                <a:cs typeface="+mn-cs"/>
                <a:sym typeface="Wingdings" panose="05000000000000000000" pitchFamily="2" charset="2"/>
              </a:rPr>
              <a:t>Pro</a:t>
            </a:r>
            <a:r>
              <a:rPr lang="en-US" altLang="ja-JP" sz="2000" dirty="0" err="1">
                <a:solidFill>
                  <a:srgbClr val="1468C5"/>
                </a:solidFill>
                <a:latin typeface="Arial Unicode MS" panose="020B0604020202020204"/>
                <a:ea typeface="宋体"/>
                <a:sym typeface="Wingdings" panose="05000000000000000000" pitchFamily="2" charset="2"/>
              </a:rPr>
              <a:t>jection</a:t>
            </a:r>
            <a:r>
              <a:rPr lang="en-US" altLang="ja-JP" sz="2000" dirty="0">
                <a:solidFill>
                  <a:srgbClr val="1468C5"/>
                </a:solidFill>
                <a:latin typeface="Arial Unicode MS" panose="020B0604020202020204"/>
                <a:ea typeface="宋体"/>
                <a:sym typeface="Wingdings" panose="05000000000000000000" pitchFamily="2" charset="2"/>
              </a:rPr>
              <a:t> lens with bigger size: 1 inch  2 inch</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altLang="ja-JP" sz="1200" dirty="0">
              <a:solidFill>
                <a:srgbClr val="1468C5"/>
              </a:solidFill>
              <a:latin typeface="Arial Unicode MS" panose="020B0604020202020204"/>
              <a:ea typeface="宋体"/>
              <a:sym typeface="Wingdings" panose="05000000000000000000" pitchFamily="2" charset="2"/>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2000" b="0" i="0" u="none" strike="noStrike" kern="1200" cap="none" spc="0" normalizeH="0" baseline="0" noProof="0" dirty="0">
                <a:ln>
                  <a:noFill/>
                </a:ln>
                <a:solidFill>
                  <a:srgbClr val="1468C5"/>
                </a:solidFill>
                <a:effectLst/>
                <a:uLnTx/>
                <a:uFillTx/>
                <a:latin typeface="Arial Unicode MS" panose="020B0604020202020204"/>
                <a:ea typeface="宋体"/>
                <a:cs typeface="+mn-cs"/>
                <a:sym typeface="Wingdings" panose="05000000000000000000" pitchFamily="2" charset="2"/>
              </a:rPr>
              <a:t>Optimized</a:t>
            </a:r>
            <a:r>
              <a:rPr lang="en-US" altLang="ja-JP" sz="2000" dirty="0">
                <a:solidFill>
                  <a:srgbClr val="1468C5"/>
                </a:solidFill>
                <a:latin typeface="Arial Unicode MS" panose="020B0604020202020204"/>
                <a:ea typeface="宋体"/>
                <a:sym typeface="Wingdings" panose="05000000000000000000" pitchFamily="2" charset="2"/>
              </a:rPr>
              <a:t> parameters for bigger central part and comparable low divergence (will be investigated by simulation )</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altLang="ja-JP" sz="1200" dirty="0">
              <a:solidFill>
                <a:srgbClr val="1468C5"/>
              </a:solidFill>
              <a:latin typeface="Arial Unicode MS" panose="020B0604020202020204"/>
              <a:ea typeface="宋体"/>
              <a:sym typeface="Wingdings" panose="05000000000000000000" pitchFamily="2" charset="2"/>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2000" b="0" i="0" u="none" strike="noStrike" kern="1200" cap="none" spc="0" normalizeH="0" baseline="0" noProof="0" dirty="0">
                <a:ln>
                  <a:noFill/>
                </a:ln>
                <a:solidFill>
                  <a:srgbClr val="1468C5"/>
                </a:solidFill>
                <a:effectLst/>
                <a:uLnTx/>
                <a:uFillTx/>
                <a:latin typeface="Arial Unicode MS" panose="020B0604020202020204"/>
                <a:ea typeface="宋体"/>
                <a:cs typeface="+mn-cs"/>
                <a:sym typeface="Wingdings" panose="05000000000000000000" pitchFamily="2" charset="2"/>
              </a:rPr>
              <a:t>Fiber array coupling component for improving the coupling efficiency</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1" lang="en-US" altLang="ja-JP" sz="1200" b="0" i="0" u="none" strike="noStrike" kern="1200" cap="none" spc="0" normalizeH="0" baseline="0" noProof="0" dirty="0">
              <a:ln>
                <a:noFill/>
              </a:ln>
              <a:solidFill>
                <a:srgbClr val="1468C5"/>
              </a:solidFill>
              <a:effectLst/>
              <a:uLnTx/>
              <a:uFillTx/>
              <a:latin typeface="Arial Unicode MS" panose="020B0604020202020204"/>
              <a:ea typeface="宋体"/>
              <a:cs typeface="+mn-cs"/>
              <a:sym typeface="Wingdings" panose="05000000000000000000" pitchFamily="2" charset="2"/>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ja-JP" sz="2000" dirty="0">
                <a:solidFill>
                  <a:srgbClr val="1468C5"/>
                </a:solidFill>
                <a:latin typeface="Arial Unicode MS" panose="020B0604020202020204"/>
                <a:ea typeface="宋体"/>
                <a:sym typeface="Wingdings" panose="05000000000000000000" pitchFamily="2" charset="2"/>
              </a:rPr>
              <a:t>Wedge optical component to replace</a:t>
            </a:r>
            <a:endParaRPr kumimoji="1" lang="en-US" altLang="ja-JP" sz="2000" b="0" i="0" u="none" strike="noStrike" kern="1200" cap="none" spc="0" normalizeH="0" baseline="0" noProof="0" dirty="0">
              <a:ln>
                <a:noFill/>
              </a:ln>
              <a:solidFill>
                <a:srgbClr val="1468C5"/>
              </a:solidFill>
              <a:effectLst/>
              <a:uLnTx/>
              <a:uFillTx/>
              <a:latin typeface="Arial Unicode MS" panose="020B0604020202020204"/>
              <a:ea typeface="宋体"/>
              <a:cs typeface="+mn-cs"/>
              <a:sym typeface="Wingdings" panose="05000000000000000000" pitchFamily="2" charset="2"/>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altLang="ja-JP" sz="1400" dirty="0">
              <a:solidFill>
                <a:srgbClr val="1468C5"/>
              </a:solidFill>
              <a:latin typeface="Arial Unicode MS" panose="020B0604020202020204"/>
              <a:ea typeface="宋体"/>
              <a:sym typeface="Wingdings" panose="05000000000000000000" pitchFamily="2" charset="2"/>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2000" b="0" i="0" u="none" strike="noStrike" kern="1200" cap="none" spc="0" normalizeH="0" baseline="0" noProof="0" dirty="0">
                <a:ln>
                  <a:noFill/>
                </a:ln>
                <a:solidFill>
                  <a:srgbClr val="1468C5"/>
                </a:solidFill>
                <a:effectLst/>
                <a:uLnTx/>
                <a:uFillTx/>
                <a:latin typeface="Arial Unicode MS" panose="020B0604020202020204"/>
                <a:ea typeface="宋体"/>
                <a:cs typeface="+mn-cs"/>
                <a:sym typeface="Wingdings" panose="05000000000000000000" pitchFamily="2" charset="2"/>
              </a:rPr>
              <a:t>Light guide</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altLang="ja-JP" sz="1200" dirty="0">
              <a:solidFill>
                <a:srgbClr val="1468C5"/>
              </a:solidFill>
              <a:latin typeface="Arial Unicode MS" panose="020B0604020202020204"/>
              <a:ea typeface="宋体"/>
              <a:sym typeface="Wingdings" panose="05000000000000000000" pitchFamily="2" charset="2"/>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2000" b="0" i="0" u="none" strike="noStrike" kern="1200" cap="none" spc="0" normalizeH="0" baseline="0" noProof="0" dirty="0">
                <a:ln>
                  <a:noFill/>
                </a:ln>
                <a:solidFill>
                  <a:srgbClr val="1468C5"/>
                </a:solidFill>
                <a:effectLst/>
                <a:uLnTx/>
                <a:uFillTx/>
                <a:latin typeface="Arial Unicode MS" panose="020B0604020202020204"/>
                <a:ea typeface="宋体"/>
                <a:cs typeface="+mn-cs"/>
                <a:sym typeface="Wingdings" panose="05000000000000000000" pitchFamily="2" charset="2"/>
              </a:rPr>
              <a:t>…</a:t>
            </a:r>
          </a:p>
        </p:txBody>
      </p:sp>
    </p:spTree>
    <p:extLst>
      <p:ext uri="{BB962C8B-B14F-4D97-AF65-F5344CB8AC3E}">
        <p14:creationId xmlns:p14="http://schemas.microsoft.com/office/powerpoint/2010/main" val="1267168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21">
                                            <p:txEl>
                                              <p:pRg st="2" end="2"/>
                                            </p:txEl>
                                          </p:spTgt>
                                        </p:tgtEl>
                                        <p:attrNameLst>
                                          <p:attrName>r</p:attrName>
                                        </p:attrNameLst>
                                      </p:cBhvr>
                                    </p:animRot>
                                    <p:animRot by="-240000">
                                      <p:cBhvr>
                                        <p:cTn id="7" dur="200" fill="hold">
                                          <p:stCondLst>
                                            <p:cond delay="200"/>
                                          </p:stCondLst>
                                        </p:cTn>
                                        <p:tgtEl>
                                          <p:spTgt spid="21">
                                            <p:txEl>
                                              <p:pRg st="2" end="2"/>
                                            </p:txEl>
                                          </p:spTgt>
                                        </p:tgtEl>
                                        <p:attrNameLst>
                                          <p:attrName>r</p:attrName>
                                        </p:attrNameLst>
                                      </p:cBhvr>
                                    </p:animRot>
                                    <p:animRot by="240000">
                                      <p:cBhvr>
                                        <p:cTn id="8" dur="200" fill="hold">
                                          <p:stCondLst>
                                            <p:cond delay="400"/>
                                          </p:stCondLst>
                                        </p:cTn>
                                        <p:tgtEl>
                                          <p:spTgt spid="21">
                                            <p:txEl>
                                              <p:pRg st="2" end="2"/>
                                            </p:txEl>
                                          </p:spTgt>
                                        </p:tgtEl>
                                        <p:attrNameLst>
                                          <p:attrName>r</p:attrName>
                                        </p:attrNameLst>
                                      </p:cBhvr>
                                    </p:animRot>
                                    <p:animRot by="-240000">
                                      <p:cBhvr>
                                        <p:cTn id="9" dur="200" fill="hold">
                                          <p:stCondLst>
                                            <p:cond delay="600"/>
                                          </p:stCondLst>
                                        </p:cTn>
                                        <p:tgtEl>
                                          <p:spTgt spid="21">
                                            <p:txEl>
                                              <p:pRg st="2" end="2"/>
                                            </p:txEl>
                                          </p:spTgt>
                                        </p:tgtEl>
                                        <p:attrNameLst>
                                          <p:attrName>r</p:attrName>
                                        </p:attrNameLst>
                                      </p:cBhvr>
                                    </p:animRot>
                                    <p:animRot by="120000">
                                      <p:cBhvr>
                                        <p:cTn id="10" dur="200" fill="hold">
                                          <p:stCondLst>
                                            <p:cond delay="800"/>
                                          </p:stCondLst>
                                        </p:cTn>
                                        <p:tgtEl>
                                          <p:spTgt spid="21">
                                            <p:txEl>
                                              <p:pRg st="2" end="2"/>
                                            </p:txEl>
                                          </p:spTgt>
                                        </p:tgtEl>
                                        <p:attrNameLst>
                                          <p:attrName>r</p:attrName>
                                        </p:attrNameLst>
                                      </p:cBhvr>
                                    </p:animRot>
                                  </p:childTnLst>
                                </p:cTn>
                              </p:par>
                              <p:par>
                                <p:cTn id="11" presetID="32" presetClass="emph" presetSubtype="0" fill="hold" nodeType="withEffect">
                                  <p:stCondLst>
                                    <p:cond delay="0"/>
                                  </p:stCondLst>
                                  <p:childTnLst>
                                    <p:animRot by="120000">
                                      <p:cBhvr>
                                        <p:cTn id="12" dur="100" fill="hold">
                                          <p:stCondLst>
                                            <p:cond delay="0"/>
                                          </p:stCondLst>
                                        </p:cTn>
                                        <p:tgtEl>
                                          <p:spTgt spid="21">
                                            <p:txEl>
                                              <p:pRg st="4" end="4"/>
                                            </p:txEl>
                                          </p:spTgt>
                                        </p:tgtEl>
                                        <p:attrNameLst>
                                          <p:attrName>r</p:attrName>
                                        </p:attrNameLst>
                                      </p:cBhvr>
                                    </p:animRot>
                                    <p:animRot by="-240000">
                                      <p:cBhvr>
                                        <p:cTn id="13" dur="200" fill="hold">
                                          <p:stCondLst>
                                            <p:cond delay="200"/>
                                          </p:stCondLst>
                                        </p:cTn>
                                        <p:tgtEl>
                                          <p:spTgt spid="21">
                                            <p:txEl>
                                              <p:pRg st="4" end="4"/>
                                            </p:txEl>
                                          </p:spTgt>
                                        </p:tgtEl>
                                        <p:attrNameLst>
                                          <p:attrName>r</p:attrName>
                                        </p:attrNameLst>
                                      </p:cBhvr>
                                    </p:animRot>
                                    <p:animRot by="240000">
                                      <p:cBhvr>
                                        <p:cTn id="14" dur="200" fill="hold">
                                          <p:stCondLst>
                                            <p:cond delay="400"/>
                                          </p:stCondLst>
                                        </p:cTn>
                                        <p:tgtEl>
                                          <p:spTgt spid="21">
                                            <p:txEl>
                                              <p:pRg st="4" end="4"/>
                                            </p:txEl>
                                          </p:spTgt>
                                        </p:tgtEl>
                                        <p:attrNameLst>
                                          <p:attrName>r</p:attrName>
                                        </p:attrNameLst>
                                      </p:cBhvr>
                                    </p:animRot>
                                    <p:animRot by="-240000">
                                      <p:cBhvr>
                                        <p:cTn id="15" dur="200" fill="hold">
                                          <p:stCondLst>
                                            <p:cond delay="600"/>
                                          </p:stCondLst>
                                        </p:cTn>
                                        <p:tgtEl>
                                          <p:spTgt spid="21">
                                            <p:txEl>
                                              <p:pRg st="4" end="4"/>
                                            </p:txEl>
                                          </p:spTgt>
                                        </p:tgtEl>
                                        <p:attrNameLst>
                                          <p:attrName>r</p:attrName>
                                        </p:attrNameLst>
                                      </p:cBhvr>
                                    </p:animRot>
                                    <p:animRot by="120000">
                                      <p:cBhvr>
                                        <p:cTn id="16" dur="200" fill="hold">
                                          <p:stCondLst>
                                            <p:cond delay="800"/>
                                          </p:stCondLst>
                                        </p:cTn>
                                        <p:tgtEl>
                                          <p:spTgt spid="21">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60000"/>
            <a:lum bright="70000" contrast="-70000"/>
          </a:blip>
          <a:srcRect/>
          <a:stretch>
            <a:fillRect/>
          </a:stretch>
        </a:blipFill>
        <a:effectLst/>
      </p:bgPr>
    </p:bg>
    <p:spTree>
      <p:nvGrpSpPr>
        <p:cNvPr id="1" name="">
          <a:extLst>
            <a:ext uri="{FF2B5EF4-FFF2-40B4-BE49-F238E27FC236}">
              <a16:creationId xmlns:a16="http://schemas.microsoft.com/office/drawing/2014/main" id="{D01BCC3D-6EF2-DE75-0EBC-D409A03F39BB}"/>
            </a:ext>
          </a:extLst>
        </p:cNvPr>
        <p:cNvGrpSpPr/>
        <p:nvPr/>
      </p:nvGrpSpPr>
      <p:grpSpPr>
        <a:xfrm>
          <a:off x="0" y="0"/>
          <a:ext cx="0" cy="0"/>
          <a:chOff x="0" y="0"/>
          <a:chExt cx="0" cy="0"/>
        </a:xfrm>
      </p:grpSpPr>
      <p:sp>
        <p:nvSpPr>
          <p:cNvPr id="16" name="文本框 15">
            <a:extLst>
              <a:ext uri="{FF2B5EF4-FFF2-40B4-BE49-F238E27FC236}">
                <a16:creationId xmlns:a16="http://schemas.microsoft.com/office/drawing/2014/main" id="{55468703-3F89-2D76-8E83-FA5ABE72BE26}"/>
              </a:ext>
            </a:extLst>
          </p:cNvPr>
          <p:cNvSpPr txBox="1"/>
          <p:nvPr/>
        </p:nvSpPr>
        <p:spPr>
          <a:xfrm>
            <a:off x="1773175" y="478950"/>
            <a:ext cx="9108455"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zh-CN" sz="3600" b="0" i="0" u="none" strike="noStrike" kern="1200" cap="none" spc="0" normalizeH="0" baseline="0" noProof="0" dirty="0">
                <a:ln>
                  <a:noFill/>
                </a:ln>
                <a:solidFill>
                  <a:srgbClr val="1468C5"/>
                </a:solidFill>
                <a:effectLst/>
                <a:uLnTx/>
                <a:uFillTx/>
                <a:latin typeface="Arial Unicode MS" panose="020B0604020202020204"/>
                <a:ea typeface="Arial Unicode MS" panose="020B0604020202020204"/>
                <a:cs typeface="Arial" panose="020B0604020202020204" pitchFamily="34" charset="0"/>
              </a:rPr>
              <a:t>SLB Section: For SuperKEKB Abort System </a:t>
            </a:r>
          </a:p>
        </p:txBody>
      </p:sp>
      <p:sp>
        <p:nvSpPr>
          <p:cNvPr id="5" name="矩形 4">
            <a:extLst>
              <a:ext uri="{FF2B5EF4-FFF2-40B4-BE49-F238E27FC236}">
                <a16:creationId xmlns:a16="http://schemas.microsoft.com/office/drawing/2014/main" id="{9888BE49-46E7-5C72-C734-AA7CBBFEAED5}"/>
              </a:ext>
            </a:extLst>
          </p:cNvPr>
          <p:cNvSpPr/>
          <p:nvPr/>
        </p:nvSpPr>
        <p:spPr>
          <a:xfrm flipV="1">
            <a:off x="2270084" y="1268851"/>
            <a:ext cx="7650091" cy="45719"/>
          </a:xfrm>
          <a:prstGeom prst="rect">
            <a:avLst/>
          </a:prstGeom>
          <a:solidFill>
            <a:srgbClr val="1468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1" name="テキスト ボックス 8">
            <a:extLst>
              <a:ext uri="{FF2B5EF4-FFF2-40B4-BE49-F238E27FC236}">
                <a16:creationId xmlns:a16="http://schemas.microsoft.com/office/drawing/2014/main" id="{43C002BA-2239-F750-55E6-8A763CF2F603}"/>
              </a:ext>
            </a:extLst>
          </p:cNvPr>
          <p:cNvSpPr txBox="1"/>
          <p:nvPr/>
        </p:nvSpPr>
        <p:spPr>
          <a:xfrm>
            <a:off x="675861" y="1358204"/>
            <a:ext cx="11005929" cy="1969770"/>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2400" b="0" i="0" u="none" strike="noStrike" kern="1200" cap="none" spc="0" normalizeH="0" baseline="0" noProof="0" dirty="0">
                <a:ln>
                  <a:noFill/>
                </a:ln>
                <a:solidFill>
                  <a:srgbClr val="1468C5"/>
                </a:solidFill>
                <a:effectLst/>
                <a:uLnTx/>
                <a:uFillTx/>
                <a:latin typeface="Arial Unicode MS" panose="020B0604020202020204"/>
                <a:ea typeface="宋体"/>
                <a:cs typeface="+mn-cs"/>
              </a:rPr>
              <a:t>Measurement</a:t>
            </a:r>
            <a:r>
              <a:rPr kumimoji="1" lang="en-US" altLang="ja-JP" sz="2400" b="0" i="0" u="none" strike="noStrike" kern="1200" cap="none" spc="0" normalizeH="0" noProof="0" dirty="0">
                <a:ln>
                  <a:noFill/>
                </a:ln>
                <a:solidFill>
                  <a:srgbClr val="1468C5"/>
                </a:solidFill>
                <a:effectLst/>
                <a:uLnTx/>
                <a:uFillTx/>
                <a:latin typeface="Arial Unicode MS" panose="020B0604020202020204"/>
                <a:ea typeface="宋体"/>
                <a:cs typeface="+mn-cs"/>
              </a:rPr>
              <a:t> at TT1 tunnel</a:t>
            </a:r>
            <a:r>
              <a:rPr lang="ja-JP" altLang="en-US" sz="2400" dirty="0">
                <a:solidFill>
                  <a:srgbClr val="1468C5"/>
                </a:solidFill>
                <a:latin typeface="Arial Unicode MS" panose="020B0604020202020204"/>
                <a:ea typeface="宋体"/>
              </a:rPr>
              <a:t> </a:t>
            </a:r>
            <a:r>
              <a:rPr lang="en-US" altLang="ja-JP" sz="2400" dirty="0">
                <a:solidFill>
                  <a:srgbClr val="1468C5"/>
                </a:solidFill>
                <a:latin typeface="Arial Unicode MS" panose="020B0604020202020204"/>
                <a:ea typeface="宋体"/>
              </a:rPr>
              <a:t>(140 m)</a:t>
            </a:r>
            <a:endParaRPr kumimoji="1" lang="en-US" altLang="ja-JP" sz="2400" b="0" i="0" u="none" strike="noStrike" kern="1200" cap="none" spc="0" normalizeH="0" baseline="0" noProof="0" dirty="0">
              <a:ln>
                <a:noFill/>
              </a:ln>
              <a:solidFill>
                <a:srgbClr val="1468C5"/>
              </a:solidFill>
              <a:effectLst/>
              <a:uLnTx/>
              <a:uFillTx/>
              <a:latin typeface="Arial Unicode MS" panose="020B0604020202020204"/>
              <a:ea typeface="宋体"/>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srgbClr val="1468C5"/>
              </a:solidFill>
              <a:effectLst/>
              <a:uLnTx/>
              <a:uFillTx/>
              <a:latin typeface="Arial Unicode MS" panose="020B0604020202020204"/>
              <a:ea typeface="宋体"/>
              <a:cs typeface="+mn-cs"/>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zh-CN" sz="2000" b="0" i="0" u="none" strike="noStrike" kern="1200" cap="none" spc="0" normalizeH="0" baseline="0" noProof="0" dirty="0">
                <a:ln>
                  <a:noFill/>
                </a:ln>
                <a:solidFill>
                  <a:srgbClr val="1468C5"/>
                </a:solidFill>
                <a:effectLst/>
                <a:uLnTx/>
                <a:uFillTx/>
                <a:latin typeface="Arial Unicode MS" panose="020B0604020202020204"/>
                <a:ea typeface="宋体"/>
                <a:cs typeface="+mn-cs"/>
              </a:rPr>
              <a:t>Higher power input laser: 0.95 </a:t>
            </a:r>
            <a:r>
              <a:rPr kumimoji="1" lang="en-US" altLang="zh-CN" sz="2000" b="0" i="0" u="none" strike="noStrike" kern="1200" cap="none" spc="0" normalizeH="0" baseline="0" noProof="0" dirty="0" err="1">
                <a:ln>
                  <a:noFill/>
                </a:ln>
                <a:solidFill>
                  <a:srgbClr val="1468C5"/>
                </a:solidFill>
                <a:effectLst/>
                <a:uLnTx/>
                <a:uFillTx/>
                <a:latin typeface="Arial Unicode MS" panose="020B0604020202020204"/>
                <a:ea typeface="宋体"/>
                <a:cs typeface="+mn-cs"/>
              </a:rPr>
              <a:t>mW</a:t>
            </a:r>
            <a:r>
              <a:rPr kumimoji="1" lang="en-US" altLang="zh-CN" sz="2000" b="0" i="0" u="none" strike="noStrike" kern="1200" cap="none" spc="0" normalizeH="0" baseline="0" noProof="0" dirty="0">
                <a:ln>
                  <a:noFill/>
                </a:ln>
                <a:solidFill>
                  <a:srgbClr val="1468C5"/>
                </a:solidFill>
                <a:effectLst/>
                <a:uLnTx/>
                <a:uFillTx/>
                <a:latin typeface="Arial Unicode MS" panose="020B0604020202020204"/>
                <a:ea typeface="宋体"/>
                <a:cs typeface="+mn-cs"/>
              </a:rPr>
              <a:t> </a:t>
            </a:r>
            <a:r>
              <a:rPr kumimoji="1" lang="en-US" altLang="zh-CN" sz="2000" b="0" i="0" u="none" strike="noStrike" kern="1200" cap="none" spc="0" normalizeH="0" baseline="0" noProof="0" dirty="0">
                <a:ln>
                  <a:noFill/>
                </a:ln>
                <a:solidFill>
                  <a:srgbClr val="1468C5"/>
                </a:solidFill>
                <a:effectLst/>
                <a:uLnTx/>
                <a:uFillTx/>
                <a:latin typeface="Arial Unicode MS" panose="020B0604020202020204"/>
                <a:ea typeface="宋体"/>
                <a:cs typeface="+mn-cs"/>
                <a:sym typeface="Wingdings" panose="05000000000000000000" pitchFamily="2" charset="2"/>
              </a:rPr>
              <a:t> 4.5 </a:t>
            </a:r>
            <a:r>
              <a:rPr kumimoji="1" lang="en-US" altLang="zh-CN" sz="2000" b="0" i="0" u="none" strike="noStrike" kern="1200" cap="none" spc="0" normalizeH="0" baseline="0" noProof="0" dirty="0" err="1">
                <a:ln>
                  <a:noFill/>
                </a:ln>
                <a:solidFill>
                  <a:srgbClr val="1468C5"/>
                </a:solidFill>
                <a:effectLst/>
                <a:uLnTx/>
                <a:uFillTx/>
                <a:latin typeface="Arial Unicode MS" panose="020B0604020202020204"/>
                <a:ea typeface="宋体"/>
                <a:cs typeface="+mn-cs"/>
                <a:sym typeface="Wingdings" panose="05000000000000000000" pitchFamily="2" charset="2"/>
              </a:rPr>
              <a:t>mW</a:t>
            </a:r>
            <a:endParaRPr kumimoji="1" lang="en-US" altLang="zh-CN" sz="2000" b="0" i="0" u="none" strike="noStrike" kern="1200" cap="none" spc="0" normalizeH="0" baseline="0" noProof="0" dirty="0">
              <a:ln>
                <a:noFill/>
              </a:ln>
              <a:solidFill>
                <a:srgbClr val="1468C5"/>
              </a:solidFill>
              <a:effectLst/>
              <a:uLnTx/>
              <a:uFillTx/>
              <a:latin typeface="Arial Unicode MS" panose="020B0604020202020204"/>
              <a:ea typeface="宋体"/>
              <a:cs typeface="+mn-cs"/>
              <a:sym typeface="Wingdings" panose="05000000000000000000" pitchFamily="2" charset="2"/>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1" lang="en-US" altLang="zh-CN" sz="1200" b="0" i="0" u="none" strike="noStrike" kern="1200" cap="none" spc="0" normalizeH="0" baseline="0" noProof="0" dirty="0">
              <a:ln>
                <a:noFill/>
              </a:ln>
              <a:solidFill>
                <a:srgbClr val="1468C5"/>
              </a:solidFill>
              <a:effectLst/>
              <a:uLnTx/>
              <a:uFillTx/>
              <a:latin typeface="Arial Unicode MS" panose="020B0604020202020204"/>
              <a:ea typeface="宋体"/>
              <a:cs typeface="+mn-cs"/>
              <a:sym typeface="Wingdings" panose="05000000000000000000" pitchFamily="2" charset="2"/>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2000" b="0" i="0" u="none" strike="noStrike" kern="1200" cap="none" spc="0" normalizeH="0" baseline="0" noProof="0" dirty="0">
                <a:ln>
                  <a:noFill/>
                </a:ln>
                <a:solidFill>
                  <a:srgbClr val="1468C5"/>
                </a:solidFill>
                <a:effectLst/>
                <a:uLnTx/>
                <a:uFillTx/>
                <a:latin typeface="Arial Unicode MS" panose="020B0604020202020204"/>
                <a:ea typeface="宋体"/>
                <a:cs typeface="+mn-cs"/>
                <a:sym typeface="Wingdings" panose="05000000000000000000" pitchFamily="2" charset="2"/>
              </a:rPr>
              <a:t>Projection lens with bigger size: 1 inch  2 inch</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altLang="ja-JP" sz="1400" dirty="0">
              <a:solidFill>
                <a:srgbClr val="1468C5"/>
              </a:solidFill>
              <a:latin typeface="Arial Unicode MS" panose="020B0604020202020204"/>
              <a:ea typeface="宋体"/>
              <a:sym typeface="Wingdings" panose="05000000000000000000" pitchFamily="2" charset="2"/>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2000" b="0" i="0" u="none" strike="noStrike" kern="1200" cap="none" spc="0" normalizeH="0" baseline="0" noProof="0" dirty="0">
                <a:ln>
                  <a:noFill/>
                </a:ln>
                <a:solidFill>
                  <a:srgbClr val="1468C5"/>
                </a:solidFill>
                <a:effectLst/>
                <a:uLnTx/>
                <a:uFillTx/>
                <a:latin typeface="Arial Unicode MS" panose="020B0604020202020204"/>
                <a:ea typeface="宋体"/>
                <a:cs typeface="+mn-cs"/>
                <a:sym typeface="Wingdings" panose="05000000000000000000" pitchFamily="2" charset="2"/>
              </a:rPr>
              <a:t>Bigger size convex lens: 5 mm  9 mm  (f=12 mm)</a:t>
            </a:r>
          </a:p>
        </p:txBody>
      </p:sp>
      <p:pic>
        <p:nvPicPr>
          <p:cNvPr id="3" name="図 2" descr="屋内, グリーン, 光, 座る が含まれている画像&#10;&#10;自動的に生成された説明">
            <a:extLst>
              <a:ext uri="{FF2B5EF4-FFF2-40B4-BE49-F238E27FC236}">
                <a16:creationId xmlns:a16="http://schemas.microsoft.com/office/drawing/2014/main" id="{BC36EBA2-0DE7-54AD-B858-5C0AC4FB66D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99894" y="3530027"/>
            <a:ext cx="4293531" cy="3218888"/>
          </a:xfrm>
          <a:prstGeom prst="rect">
            <a:avLst/>
          </a:prstGeom>
        </p:spPr>
      </p:pic>
      <p:pic>
        <p:nvPicPr>
          <p:cNvPr id="6" name="図 5" descr="人, 持つ, グリーン, 若い が含まれている画像&#10;&#10;自動的に生成された説明">
            <a:extLst>
              <a:ext uri="{FF2B5EF4-FFF2-40B4-BE49-F238E27FC236}">
                <a16:creationId xmlns:a16="http://schemas.microsoft.com/office/drawing/2014/main" id="{9F2EC1E4-8ED9-998C-282B-BD71F9340C9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04852" y="1509510"/>
            <a:ext cx="2888034" cy="3851464"/>
          </a:xfrm>
          <a:prstGeom prst="rect">
            <a:avLst/>
          </a:prstGeom>
        </p:spPr>
      </p:pic>
    </p:spTree>
    <p:extLst>
      <p:ext uri="{BB962C8B-B14F-4D97-AF65-F5344CB8AC3E}">
        <p14:creationId xmlns:p14="http://schemas.microsoft.com/office/powerpoint/2010/main" val="28370313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60000"/>
            <a:lum bright="70000" contrast="-70000"/>
          </a:blip>
          <a:srcRect/>
          <a:stretch>
            <a:fillRect/>
          </a:stretch>
        </a:blipFill>
        <a:effectLst/>
      </p:bgPr>
    </p:bg>
    <p:spTree>
      <p:nvGrpSpPr>
        <p:cNvPr id="1" name="">
          <a:extLst>
            <a:ext uri="{FF2B5EF4-FFF2-40B4-BE49-F238E27FC236}">
              <a16:creationId xmlns:a16="http://schemas.microsoft.com/office/drawing/2014/main" id="{2F12ABDD-0740-3C53-B152-70AD9BE6C8D4}"/>
            </a:ext>
          </a:extLst>
        </p:cNvPr>
        <p:cNvGrpSpPr/>
        <p:nvPr/>
      </p:nvGrpSpPr>
      <p:grpSpPr>
        <a:xfrm>
          <a:off x="0" y="0"/>
          <a:ext cx="0" cy="0"/>
          <a:chOff x="0" y="0"/>
          <a:chExt cx="0" cy="0"/>
        </a:xfrm>
      </p:grpSpPr>
      <p:sp>
        <p:nvSpPr>
          <p:cNvPr id="16" name="文本框 15">
            <a:extLst>
              <a:ext uri="{FF2B5EF4-FFF2-40B4-BE49-F238E27FC236}">
                <a16:creationId xmlns:a16="http://schemas.microsoft.com/office/drawing/2014/main" id="{AD150776-0F3C-BC25-2AA9-9AD156370A6F}"/>
              </a:ext>
            </a:extLst>
          </p:cNvPr>
          <p:cNvSpPr txBox="1"/>
          <p:nvPr/>
        </p:nvSpPr>
        <p:spPr>
          <a:xfrm>
            <a:off x="1773175" y="478950"/>
            <a:ext cx="9108455"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zh-CN" sz="3600" b="0" i="0" u="none" strike="noStrike" kern="1200" cap="none" spc="0" normalizeH="0" baseline="0" noProof="0" dirty="0">
                <a:ln>
                  <a:noFill/>
                </a:ln>
                <a:solidFill>
                  <a:srgbClr val="1468C5"/>
                </a:solidFill>
                <a:effectLst/>
                <a:uLnTx/>
                <a:uFillTx/>
                <a:latin typeface="Arial Unicode MS" panose="020B0604020202020204"/>
                <a:ea typeface="Arial Unicode MS" panose="020B0604020202020204"/>
                <a:cs typeface="Arial" panose="020B0604020202020204" pitchFamily="34" charset="0"/>
              </a:rPr>
              <a:t>SLB Section: For SuperKEKB Abort System </a:t>
            </a:r>
          </a:p>
        </p:txBody>
      </p:sp>
      <p:sp>
        <p:nvSpPr>
          <p:cNvPr id="5" name="矩形 4">
            <a:extLst>
              <a:ext uri="{FF2B5EF4-FFF2-40B4-BE49-F238E27FC236}">
                <a16:creationId xmlns:a16="http://schemas.microsoft.com/office/drawing/2014/main" id="{B18832FE-125D-36DF-158D-F1C9B39FB7C4}"/>
              </a:ext>
            </a:extLst>
          </p:cNvPr>
          <p:cNvSpPr/>
          <p:nvPr/>
        </p:nvSpPr>
        <p:spPr>
          <a:xfrm flipV="1">
            <a:off x="2270084" y="1268851"/>
            <a:ext cx="7650091" cy="45719"/>
          </a:xfrm>
          <a:prstGeom prst="rect">
            <a:avLst/>
          </a:prstGeom>
          <a:solidFill>
            <a:srgbClr val="1468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1" name="テキスト ボックス 8">
            <a:extLst>
              <a:ext uri="{FF2B5EF4-FFF2-40B4-BE49-F238E27FC236}">
                <a16:creationId xmlns:a16="http://schemas.microsoft.com/office/drawing/2014/main" id="{84FF3508-9EA8-8EC6-738A-A0A13C6D134F}"/>
              </a:ext>
            </a:extLst>
          </p:cNvPr>
          <p:cNvSpPr txBox="1"/>
          <p:nvPr/>
        </p:nvSpPr>
        <p:spPr>
          <a:xfrm>
            <a:off x="675861" y="1358204"/>
            <a:ext cx="11005929" cy="1446550"/>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2400" b="0" i="0" u="none" strike="noStrike" kern="1200" cap="none" spc="0" normalizeH="0" baseline="0" noProof="0" dirty="0">
                <a:ln>
                  <a:noFill/>
                </a:ln>
                <a:solidFill>
                  <a:srgbClr val="1468C5"/>
                </a:solidFill>
                <a:effectLst/>
                <a:uLnTx/>
                <a:uFillTx/>
                <a:latin typeface="Arial Unicode MS" panose="020B0604020202020204"/>
                <a:ea typeface="宋体"/>
                <a:cs typeface="+mn-cs"/>
              </a:rPr>
              <a:t>Measurement at TT1 tunnel (140 m)</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srgbClr val="1468C5"/>
              </a:solidFill>
              <a:effectLst/>
              <a:uLnTx/>
              <a:uFillTx/>
              <a:latin typeface="Arial Unicode MS" panose="020B0604020202020204"/>
              <a:ea typeface="宋体"/>
              <a:cs typeface="+mn-cs"/>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zh-CN" sz="2000" b="0" i="0" u="none" strike="noStrike" kern="1200" cap="none" spc="0" normalizeH="0" baseline="0" noProof="0" dirty="0">
                <a:ln>
                  <a:noFill/>
                </a:ln>
                <a:solidFill>
                  <a:srgbClr val="1468C5"/>
                </a:solidFill>
                <a:effectLst/>
                <a:uLnTx/>
                <a:uFillTx/>
                <a:latin typeface="Arial Unicode MS" panose="020B0604020202020204"/>
                <a:ea typeface="宋体"/>
                <a:cs typeface="+mn-cs"/>
              </a:rPr>
              <a:t>Higher power input laser: 0.95 </a:t>
            </a:r>
            <a:r>
              <a:rPr kumimoji="1" lang="en-US" altLang="zh-CN" sz="2000" b="0" i="0" u="none" strike="noStrike" kern="1200" cap="none" spc="0" normalizeH="0" baseline="0" noProof="0" dirty="0" err="1">
                <a:ln>
                  <a:noFill/>
                </a:ln>
                <a:solidFill>
                  <a:srgbClr val="1468C5"/>
                </a:solidFill>
                <a:effectLst/>
                <a:uLnTx/>
                <a:uFillTx/>
                <a:latin typeface="Arial Unicode MS" panose="020B0604020202020204"/>
                <a:ea typeface="宋体"/>
                <a:cs typeface="+mn-cs"/>
              </a:rPr>
              <a:t>mW</a:t>
            </a:r>
            <a:r>
              <a:rPr kumimoji="1" lang="en-US" altLang="zh-CN" sz="2000" b="0" i="0" u="none" strike="noStrike" kern="1200" cap="none" spc="0" normalizeH="0" baseline="0" noProof="0" dirty="0">
                <a:ln>
                  <a:noFill/>
                </a:ln>
                <a:solidFill>
                  <a:srgbClr val="1468C5"/>
                </a:solidFill>
                <a:effectLst/>
                <a:uLnTx/>
                <a:uFillTx/>
                <a:latin typeface="Arial Unicode MS" panose="020B0604020202020204"/>
                <a:ea typeface="宋体"/>
                <a:cs typeface="+mn-cs"/>
              </a:rPr>
              <a:t> </a:t>
            </a:r>
            <a:r>
              <a:rPr kumimoji="1" lang="en-US" altLang="zh-CN" sz="2000" b="0" i="0" u="none" strike="noStrike" kern="1200" cap="none" spc="0" normalizeH="0" baseline="0" noProof="0" dirty="0">
                <a:ln>
                  <a:noFill/>
                </a:ln>
                <a:solidFill>
                  <a:srgbClr val="1468C5"/>
                </a:solidFill>
                <a:effectLst/>
                <a:uLnTx/>
                <a:uFillTx/>
                <a:latin typeface="Arial Unicode MS" panose="020B0604020202020204"/>
                <a:ea typeface="宋体"/>
                <a:cs typeface="+mn-cs"/>
                <a:sym typeface="Wingdings" panose="05000000000000000000" pitchFamily="2" charset="2"/>
              </a:rPr>
              <a:t> 4.5 </a:t>
            </a:r>
            <a:r>
              <a:rPr kumimoji="1" lang="en-US" altLang="zh-CN" sz="2000" b="0" i="0" u="none" strike="noStrike" kern="1200" cap="none" spc="0" normalizeH="0" baseline="0" noProof="0" dirty="0" err="1">
                <a:ln>
                  <a:noFill/>
                </a:ln>
                <a:solidFill>
                  <a:srgbClr val="1468C5"/>
                </a:solidFill>
                <a:effectLst/>
                <a:uLnTx/>
                <a:uFillTx/>
                <a:latin typeface="Arial Unicode MS" panose="020B0604020202020204"/>
                <a:ea typeface="宋体"/>
                <a:cs typeface="+mn-cs"/>
                <a:sym typeface="Wingdings" panose="05000000000000000000" pitchFamily="2" charset="2"/>
              </a:rPr>
              <a:t>mW</a:t>
            </a:r>
            <a:endParaRPr kumimoji="1" lang="en-US" altLang="zh-CN" sz="2000" b="0" i="0" u="none" strike="noStrike" kern="1200" cap="none" spc="0" normalizeH="0" baseline="0" noProof="0" dirty="0">
              <a:ln>
                <a:noFill/>
              </a:ln>
              <a:solidFill>
                <a:srgbClr val="1468C5"/>
              </a:solidFill>
              <a:effectLst/>
              <a:uLnTx/>
              <a:uFillTx/>
              <a:latin typeface="Arial Unicode MS" panose="020B0604020202020204"/>
              <a:ea typeface="宋体"/>
              <a:cs typeface="+mn-cs"/>
              <a:sym typeface="Wingdings" panose="05000000000000000000" pitchFamily="2" charset="2"/>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1" lang="en-US" altLang="zh-CN" sz="1200" b="0" i="0" u="none" strike="noStrike" kern="1200" cap="none" spc="0" normalizeH="0" baseline="0" noProof="0" dirty="0">
              <a:ln>
                <a:noFill/>
              </a:ln>
              <a:solidFill>
                <a:srgbClr val="1468C5"/>
              </a:solidFill>
              <a:effectLst/>
              <a:uLnTx/>
              <a:uFillTx/>
              <a:latin typeface="Arial Unicode MS" panose="020B0604020202020204"/>
              <a:ea typeface="宋体"/>
              <a:cs typeface="+mn-cs"/>
              <a:sym typeface="Wingdings" panose="05000000000000000000" pitchFamily="2" charset="2"/>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2000" b="0" i="0" u="none" strike="noStrike" kern="1200" cap="none" spc="0" normalizeH="0" baseline="0" noProof="0" dirty="0">
                <a:ln>
                  <a:noFill/>
                </a:ln>
                <a:solidFill>
                  <a:srgbClr val="1468C5"/>
                </a:solidFill>
                <a:effectLst/>
                <a:uLnTx/>
                <a:uFillTx/>
                <a:latin typeface="Arial Unicode MS" panose="020B0604020202020204"/>
                <a:ea typeface="宋体"/>
                <a:cs typeface="+mn-cs"/>
                <a:sym typeface="Wingdings" panose="05000000000000000000" pitchFamily="2" charset="2"/>
              </a:rPr>
              <a:t>Projection lens with bigger size: 1 inch  2 inch</a:t>
            </a:r>
          </a:p>
        </p:txBody>
      </p:sp>
      <p:sp>
        <p:nvSpPr>
          <p:cNvPr id="2" name="矩形 11">
            <a:extLst>
              <a:ext uri="{FF2B5EF4-FFF2-40B4-BE49-F238E27FC236}">
                <a16:creationId xmlns:a16="http://schemas.microsoft.com/office/drawing/2014/main" id="{EEFDD569-80F0-24E4-27B2-0DB9EDD1B590}"/>
              </a:ext>
            </a:extLst>
          </p:cNvPr>
          <p:cNvSpPr/>
          <p:nvPr/>
        </p:nvSpPr>
        <p:spPr>
          <a:xfrm>
            <a:off x="728870" y="2917485"/>
            <a:ext cx="4997869" cy="3523071"/>
          </a:xfrm>
          <a:prstGeom prst="rect">
            <a:avLst/>
          </a:prstGeom>
          <a:solidFill>
            <a:schemeClr val="accent1">
              <a:lumMod val="20000"/>
              <a:lumOff val="80000"/>
              <a:alpha val="60000"/>
            </a:schemeClr>
          </a:solidFill>
          <a:ln w="9525" cap="flat" cmpd="sng" algn="ctr">
            <a:solidFill>
              <a:sysClr val="window" lastClr="FFFFFF">
                <a:lumMod val="50000"/>
                <a:alpha val="10000"/>
              </a:sys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4" name="矩形 12">
            <a:extLst>
              <a:ext uri="{FF2B5EF4-FFF2-40B4-BE49-F238E27FC236}">
                <a16:creationId xmlns:a16="http://schemas.microsoft.com/office/drawing/2014/main" id="{13C394DE-41ED-8D77-F004-00D965943D7F}"/>
              </a:ext>
            </a:extLst>
          </p:cNvPr>
          <p:cNvSpPr/>
          <p:nvPr/>
        </p:nvSpPr>
        <p:spPr>
          <a:xfrm>
            <a:off x="6465261" y="2928745"/>
            <a:ext cx="5128512" cy="3511812"/>
          </a:xfrm>
          <a:prstGeom prst="rect">
            <a:avLst/>
          </a:prstGeom>
          <a:solidFill>
            <a:schemeClr val="accent6">
              <a:lumMod val="20000"/>
              <a:lumOff val="80000"/>
              <a:alpha val="60000"/>
            </a:schemeClr>
          </a:solidFill>
          <a:ln w="9525" cap="flat" cmpd="sng" algn="ctr">
            <a:solidFill>
              <a:sysClr val="window" lastClr="FFFFFF">
                <a:lumMod val="50000"/>
                <a:alpha val="10000"/>
              </a:sysClr>
            </a:solid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3200" b="1" i="0" u="none" strike="noStrike" kern="1200" cap="none" spc="0" normalizeH="0" baseline="0" noProof="0" dirty="0">
              <a:ln>
                <a:noFill/>
              </a:ln>
              <a:solidFill>
                <a:srgbClr val="FFFFFF"/>
              </a:solidFill>
              <a:effectLst/>
              <a:uLnTx/>
              <a:uFillTx/>
              <a:latin typeface="等线 Light" panose="020F0302020204030204"/>
              <a:ea typeface="等线" panose="02010600030101010101" pitchFamily="2" charset="-122"/>
              <a:cs typeface="+mn-cs"/>
            </a:endParaRPr>
          </a:p>
        </p:txBody>
      </p:sp>
      <p:sp>
        <p:nvSpPr>
          <p:cNvPr id="8" name="文本框 7">
            <a:extLst>
              <a:ext uri="{FF2B5EF4-FFF2-40B4-BE49-F238E27FC236}">
                <a16:creationId xmlns:a16="http://schemas.microsoft.com/office/drawing/2014/main" id="{743503FF-EABF-B6D8-E9DA-DB29351ADE33}"/>
              </a:ext>
            </a:extLst>
          </p:cNvPr>
          <p:cNvSpPr txBox="1"/>
          <p:nvPr/>
        </p:nvSpPr>
        <p:spPr>
          <a:xfrm>
            <a:off x="728869" y="2928745"/>
            <a:ext cx="4785826" cy="30931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srgbClr val="1468C5"/>
                </a:solidFill>
                <a:effectLst/>
                <a:uLnTx/>
                <a:uFillTx/>
                <a:latin typeface="Arial Unicode MS" panose="020B0604020202020204"/>
                <a:ea typeface="等线" panose="02010600030101010101" pitchFamily="2" charset="-122"/>
                <a:cs typeface="+mn-cs"/>
              </a:rPr>
              <a:t>0. 95 </a:t>
            </a:r>
            <a:r>
              <a:rPr kumimoji="0" lang="en-US" altLang="zh-CN" sz="2400" b="1" i="0" u="none" strike="noStrike" kern="1200" cap="none" spc="0" normalizeH="0" baseline="0" noProof="0" dirty="0" err="1">
                <a:ln>
                  <a:noFill/>
                </a:ln>
                <a:solidFill>
                  <a:srgbClr val="1468C5"/>
                </a:solidFill>
                <a:effectLst/>
                <a:uLnTx/>
                <a:uFillTx/>
                <a:latin typeface="Arial Unicode MS" panose="020B0604020202020204"/>
                <a:ea typeface="等线" panose="02010600030101010101" pitchFamily="2" charset="-122"/>
                <a:cs typeface="+mn-cs"/>
              </a:rPr>
              <a:t>mW</a:t>
            </a:r>
            <a:r>
              <a:rPr kumimoji="0" lang="en-US" altLang="zh-CN" sz="2400" b="1" i="0" u="none" strike="noStrike" kern="1200" cap="none" spc="0" normalizeH="0" baseline="0" noProof="0" dirty="0">
                <a:ln>
                  <a:noFill/>
                </a:ln>
                <a:solidFill>
                  <a:srgbClr val="1468C5"/>
                </a:solidFill>
                <a:effectLst/>
                <a:uLnTx/>
                <a:uFillTx/>
                <a:latin typeface="Arial Unicode MS" panose="020B0604020202020204"/>
                <a:ea typeface="等线" panose="02010600030101010101" pitchFamily="2" charset="-122"/>
                <a:cs typeface="+mn-cs"/>
              </a:rPr>
              <a:t> Input</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100" i="0" u="none" strike="noStrike" kern="1200" cap="none" spc="0" normalizeH="0" baseline="0" noProof="0" dirty="0">
              <a:ln>
                <a:noFill/>
              </a:ln>
              <a:solidFill>
                <a:srgbClr val="1468C5"/>
              </a:solidFill>
              <a:effectLst/>
              <a:uLnTx/>
              <a:uFillTx/>
              <a:latin typeface="Arial Unicode MS" panose="020B0604020202020204"/>
              <a:ea typeface="等线" panose="02010600030101010101" pitchFamily="2" charset="-122"/>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zh-CN" sz="2400" b="0" i="0" u="none" strike="noStrike" kern="1200" cap="none" spc="0" normalizeH="0" baseline="0" noProof="0" dirty="0">
                <a:ln>
                  <a:noFill/>
                </a:ln>
                <a:solidFill>
                  <a:srgbClr val="1468C5"/>
                </a:solidFill>
                <a:effectLst/>
                <a:uLnTx/>
                <a:uFillTx/>
                <a:latin typeface="Arial Unicode MS" panose="020B0604020202020204"/>
                <a:ea typeface="等线" panose="02010600030101010101" pitchFamily="2" charset="-122"/>
                <a:cs typeface="+mn-cs"/>
              </a:rPr>
              <a:t>10 mm ball lens and 2 inch projection lens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altLang="zh-CN" sz="1400" b="0" i="0" u="none" strike="noStrike" kern="1200" cap="none" spc="0" normalizeH="0" baseline="0" noProof="0" dirty="0">
              <a:ln>
                <a:noFill/>
              </a:ln>
              <a:solidFill>
                <a:srgbClr val="1468C5"/>
              </a:solidFill>
              <a:effectLst/>
              <a:uLnTx/>
              <a:uFillTx/>
              <a:latin typeface="Arial Unicode MS" panose="020B0604020202020204"/>
              <a:ea typeface="等线" panose="02010600030101010101" pitchFamily="2" charset="-122"/>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zh-CN" sz="2400" b="0" i="0" u="none" strike="noStrike" kern="1200" cap="none" spc="0" normalizeH="0" baseline="0" noProof="0" dirty="0">
                <a:ln>
                  <a:noFill/>
                </a:ln>
                <a:solidFill>
                  <a:srgbClr val="1468C5"/>
                </a:solidFill>
                <a:effectLst/>
                <a:uLnTx/>
                <a:uFillTx/>
                <a:latin typeface="Arial Unicode MS" panose="020B0604020202020204"/>
                <a:ea typeface="等线" panose="02010600030101010101" pitchFamily="2" charset="-122"/>
                <a:cs typeface="+mn-cs"/>
              </a:rPr>
              <a:t>Bigger central part</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altLang="zh-CN" sz="1400" b="0" i="0" u="none" strike="noStrike" kern="1200" cap="none" spc="0" normalizeH="0" baseline="0" noProof="0" dirty="0">
              <a:ln>
                <a:noFill/>
              </a:ln>
              <a:solidFill>
                <a:srgbClr val="1468C5"/>
              </a:solidFill>
              <a:effectLst/>
              <a:uLnTx/>
              <a:uFillTx/>
              <a:latin typeface="Arial Unicode MS" panose="020B0604020202020204"/>
              <a:ea typeface="等线" panose="02010600030101010101" pitchFamily="2" charset="-122"/>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zh-CN" sz="2400" b="0" i="0" u="none" strike="noStrike" kern="1200" cap="none" spc="0" normalizeH="0" baseline="0" noProof="0" dirty="0">
                <a:ln>
                  <a:noFill/>
                </a:ln>
                <a:solidFill>
                  <a:srgbClr val="1468C5"/>
                </a:solidFill>
                <a:effectLst/>
                <a:uLnTx/>
                <a:uFillTx/>
                <a:latin typeface="Arial Unicode MS" panose="020B0604020202020204"/>
                <a:ea typeface="等线" panose="02010600030101010101" pitchFamily="2" charset="-122"/>
                <a:cs typeface="+mn-cs"/>
              </a:rPr>
              <a:t>Maximum power after 140 m transmission: </a:t>
            </a:r>
            <a:r>
              <a:rPr kumimoji="0" lang="en-US" altLang="zh-CN" sz="2400" noProof="0" dirty="0">
                <a:solidFill>
                  <a:srgbClr val="1468C5"/>
                </a:solidFill>
                <a:latin typeface="Arial Unicode MS" panose="020B0604020202020204"/>
                <a:ea typeface="等线" panose="02010600030101010101" pitchFamily="2" charset="-122"/>
              </a:rPr>
              <a:t>61 </a:t>
            </a:r>
            <a:r>
              <a:rPr kumimoji="0" lang="el-GR" altLang="zh-CN" sz="2400" noProof="0" dirty="0">
                <a:solidFill>
                  <a:srgbClr val="1468C5"/>
                </a:solidFill>
                <a:latin typeface="Arial Unicode MS" panose="020B0604020202020204"/>
                <a:ea typeface="等线" panose="02010600030101010101" pitchFamily="2" charset="-122"/>
              </a:rPr>
              <a:t>μ</a:t>
            </a:r>
            <a:r>
              <a:rPr kumimoji="0" lang="en-US" altLang="zh-CN" sz="2400" noProof="0" dirty="0">
                <a:solidFill>
                  <a:srgbClr val="1468C5"/>
                </a:solidFill>
                <a:latin typeface="Arial Unicode MS" panose="020B0604020202020204"/>
                <a:ea typeface="等线" panose="02010600030101010101" pitchFamily="2" charset="-122"/>
              </a:rPr>
              <a:t>W</a:t>
            </a:r>
            <a:endParaRPr kumimoji="0" lang="en-US" altLang="zh-CN" sz="1200" b="0" i="0" u="none" strike="noStrike" kern="1200" cap="none" spc="0" normalizeH="0" baseline="0" noProof="0" dirty="0">
              <a:ln>
                <a:noFill/>
              </a:ln>
              <a:solidFill>
                <a:srgbClr val="1468C5"/>
              </a:solidFill>
              <a:effectLst/>
              <a:uLnTx/>
              <a:uFillTx/>
              <a:latin typeface="Arial Unicode MS" panose="020B0604020202020204"/>
              <a:ea typeface="等线" panose="02010600030101010101" pitchFamily="2" charset="-122"/>
              <a:cs typeface="+mn-cs"/>
            </a:endParaRP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altLang="zh-CN" sz="1200" b="0" i="0" u="none" strike="noStrike" kern="1200" cap="none" spc="0" normalizeH="0" baseline="0" noProof="0" dirty="0">
              <a:ln>
                <a:noFill/>
              </a:ln>
              <a:solidFill>
                <a:srgbClr val="1468C5"/>
              </a:solidFill>
              <a:effectLst/>
              <a:uLnTx/>
              <a:uFillTx/>
              <a:latin typeface="Arial Unicode MS" panose="020B0604020202020204"/>
              <a:ea typeface="等线" panose="02010600030101010101" pitchFamily="2" charset="-122"/>
              <a:cs typeface="+mn-cs"/>
            </a:endParaRPr>
          </a:p>
        </p:txBody>
      </p:sp>
      <p:sp>
        <p:nvSpPr>
          <p:cNvPr id="9" name="文本框 13">
            <a:extLst>
              <a:ext uri="{FF2B5EF4-FFF2-40B4-BE49-F238E27FC236}">
                <a16:creationId xmlns:a16="http://schemas.microsoft.com/office/drawing/2014/main" id="{2227EE9C-1EA9-A418-E22D-E6BF18C6F5D9}"/>
              </a:ext>
            </a:extLst>
          </p:cNvPr>
          <p:cNvSpPr txBox="1"/>
          <p:nvPr/>
        </p:nvSpPr>
        <p:spPr>
          <a:xfrm>
            <a:off x="6465262" y="2993230"/>
            <a:ext cx="5128512" cy="44165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srgbClr val="1468C5"/>
                </a:solidFill>
                <a:effectLst/>
                <a:uLnTx/>
                <a:uFillTx/>
                <a:latin typeface="Arial Unicode MS" panose="020B0604020202020204"/>
                <a:ea typeface="等线" panose="02010600030101010101" pitchFamily="2" charset="-122"/>
                <a:cs typeface="+mn-cs"/>
              </a:rPr>
              <a:t>4.5 </a:t>
            </a:r>
            <a:r>
              <a:rPr kumimoji="0" lang="en-US" altLang="zh-CN" sz="2400" b="1" i="0" u="none" strike="noStrike" kern="1200" cap="none" spc="0" normalizeH="0" baseline="0" noProof="0" dirty="0" err="1">
                <a:ln>
                  <a:noFill/>
                </a:ln>
                <a:solidFill>
                  <a:srgbClr val="1468C5"/>
                </a:solidFill>
                <a:effectLst/>
                <a:uLnTx/>
                <a:uFillTx/>
                <a:latin typeface="Arial Unicode MS" panose="020B0604020202020204"/>
                <a:ea typeface="等线" panose="02010600030101010101" pitchFamily="2" charset="-122"/>
                <a:cs typeface="+mn-cs"/>
              </a:rPr>
              <a:t>mW</a:t>
            </a:r>
            <a:r>
              <a:rPr kumimoji="0" lang="en-US" altLang="zh-CN" sz="2400" b="1" i="0" u="none" strike="noStrike" kern="1200" cap="none" spc="0" normalizeH="0" baseline="0" noProof="0" dirty="0">
                <a:ln>
                  <a:noFill/>
                </a:ln>
                <a:solidFill>
                  <a:srgbClr val="1468C5"/>
                </a:solidFill>
                <a:effectLst/>
                <a:uLnTx/>
                <a:uFillTx/>
                <a:latin typeface="Arial Unicode MS" panose="020B0604020202020204"/>
                <a:ea typeface="等线" panose="02010600030101010101" pitchFamily="2" charset="-122"/>
                <a:cs typeface="+mn-cs"/>
              </a:rPr>
              <a:t> Input</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100" b="1" i="0" u="none" strike="noStrike" kern="1200" cap="none" spc="0" normalizeH="0" baseline="0" noProof="0" dirty="0">
              <a:ln>
                <a:noFill/>
              </a:ln>
              <a:solidFill>
                <a:srgbClr val="1468C5"/>
              </a:solidFill>
              <a:effectLst/>
              <a:uLnTx/>
              <a:uFillTx/>
              <a:latin typeface="Arial Unicode MS" panose="020B0604020202020204"/>
              <a:ea typeface="等线" panose="02010600030101010101" pitchFamily="2" charset="-122"/>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zh-CN" sz="2400" b="0" i="0" u="none" strike="noStrike" kern="1200" cap="none" spc="0" normalizeH="0" baseline="0" noProof="0" dirty="0">
                <a:ln>
                  <a:noFill/>
                </a:ln>
                <a:solidFill>
                  <a:srgbClr val="1468C5"/>
                </a:solidFill>
                <a:effectLst/>
                <a:uLnTx/>
                <a:uFillTx/>
                <a:latin typeface="Arial Unicode MS" panose="020B0604020202020204"/>
                <a:ea typeface="等线" panose="02010600030101010101" pitchFamily="2" charset="-122"/>
                <a:cs typeface="+mn-cs"/>
              </a:rPr>
              <a:t>10 mm ball lens and 2 inch projection lens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altLang="zh-CN" sz="1400" b="0" i="0" u="none" strike="noStrike" kern="1200" cap="none" spc="0" normalizeH="0" baseline="0" noProof="0" dirty="0">
              <a:ln>
                <a:noFill/>
              </a:ln>
              <a:solidFill>
                <a:srgbClr val="1468C5"/>
              </a:solidFill>
              <a:effectLst/>
              <a:uLnTx/>
              <a:uFillTx/>
              <a:latin typeface="Arial Unicode MS" panose="020B0604020202020204"/>
              <a:ea typeface="等线" panose="02010600030101010101" pitchFamily="2" charset="-122"/>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zh-CN" sz="2400" b="0" i="0" u="none" strike="noStrike" kern="1200" cap="none" spc="0" normalizeH="0" baseline="0" noProof="0" dirty="0">
                <a:ln>
                  <a:noFill/>
                </a:ln>
                <a:solidFill>
                  <a:srgbClr val="1468C5"/>
                </a:solidFill>
                <a:effectLst/>
                <a:uLnTx/>
                <a:uFillTx/>
                <a:latin typeface="Arial Unicode MS" panose="020B0604020202020204"/>
                <a:ea typeface="等线" panose="02010600030101010101" pitchFamily="2" charset="-122"/>
                <a:cs typeface="+mn-cs"/>
              </a:rPr>
              <a:t>Bigger central part</a:t>
            </a:r>
            <a:endParaRPr kumimoji="0" lang="en-US" altLang="zh-CN" sz="2000" b="0" i="0" u="none" strike="noStrike" kern="1200" cap="none" spc="0" normalizeH="0" baseline="0" noProof="0" dirty="0">
              <a:ln>
                <a:noFill/>
              </a:ln>
              <a:solidFill>
                <a:srgbClr val="1468C5"/>
              </a:solidFill>
              <a:effectLst/>
              <a:uLnTx/>
              <a:uFillTx/>
              <a:latin typeface="Arial Unicode MS" panose="020B0604020202020204"/>
              <a:ea typeface="等线" panose="02010600030101010101" pitchFamily="2" charset="-122"/>
              <a:cs typeface="+mn-cs"/>
            </a:endParaRP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altLang="zh-CN" sz="1400" b="0" i="0" u="none" strike="noStrike" kern="1200" cap="none" spc="0" normalizeH="0" baseline="0" noProof="0" dirty="0">
              <a:ln>
                <a:noFill/>
              </a:ln>
              <a:solidFill>
                <a:srgbClr val="1468C5"/>
              </a:solidFill>
              <a:effectLst/>
              <a:uLnTx/>
              <a:uFillTx/>
              <a:latin typeface="Arial Unicode MS" panose="020B0604020202020204"/>
              <a:ea typeface="等线" panose="02010600030101010101" pitchFamily="2" charset="-122"/>
              <a:cs typeface="+mn-cs"/>
            </a:endParaRPr>
          </a:p>
          <a:p>
            <a:pPr marL="342900" indent="-342900">
              <a:buFont typeface="Arial" panose="020B0604020202020204" pitchFamily="34" charset="0"/>
              <a:buChar char="•"/>
              <a:defRPr/>
            </a:pPr>
            <a:r>
              <a:rPr kumimoji="0" lang="en-US" altLang="zh-CN" sz="2400" b="0" i="0" u="none" strike="noStrike" kern="1200" cap="none" spc="0" normalizeH="0" baseline="0" noProof="0" dirty="0">
                <a:ln>
                  <a:noFill/>
                </a:ln>
                <a:solidFill>
                  <a:srgbClr val="1468C5"/>
                </a:solidFill>
                <a:effectLst/>
                <a:uLnTx/>
                <a:uFillTx/>
                <a:latin typeface="Arial Unicode MS" panose="020B0604020202020204"/>
                <a:ea typeface="等线" panose="02010600030101010101" pitchFamily="2" charset="-122"/>
                <a:cs typeface="+mn-cs"/>
              </a:rPr>
              <a:t>Maximum power after 140 m transmission: 330</a:t>
            </a:r>
            <a:r>
              <a:rPr kumimoji="0" lang="en-US" altLang="zh-CN" sz="2400" noProof="0" dirty="0">
                <a:solidFill>
                  <a:srgbClr val="1468C5"/>
                </a:solidFill>
                <a:latin typeface="Arial Unicode MS" panose="020B0604020202020204"/>
                <a:ea typeface="等线" panose="02010600030101010101" pitchFamily="2" charset="-122"/>
              </a:rPr>
              <a:t> </a:t>
            </a:r>
            <a:r>
              <a:rPr kumimoji="0" lang="el-GR" altLang="zh-CN" sz="2400" noProof="0" dirty="0">
                <a:solidFill>
                  <a:srgbClr val="1468C5"/>
                </a:solidFill>
                <a:latin typeface="Arial Unicode MS" panose="020B0604020202020204"/>
                <a:ea typeface="等线" panose="02010600030101010101" pitchFamily="2" charset="-122"/>
              </a:rPr>
              <a:t>μ</a:t>
            </a:r>
            <a:r>
              <a:rPr kumimoji="0" lang="en-US" altLang="zh-CN" sz="2400" noProof="0" dirty="0">
                <a:solidFill>
                  <a:srgbClr val="1468C5"/>
                </a:solidFill>
                <a:latin typeface="Arial Unicode MS" panose="020B0604020202020204"/>
                <a:ea typeface="等线" panose="02010600030101010101" pitchFamily="2" charset="-122"/>
              </a:rPr>
              <a:t>W</a:t>
            </a:r>
          </a:p>
          <a:p>
            <a:pPr marL="342900" indent="-342900">
              <a:buFont typeface="Arial" panose="020B0604020202020204" pitchFamily="34" charset="0"/>
              <a:buChar char="•"/>
              <a:defRPr/>
            </a:pPr>
            <a:endParaRPr kumimoji="0" lang="en-US" altLang="zh-CN" sz="1400" dirty="0">
              <a:solidFill>
                <a:srgbClr val="1468C5"/>
              </a:solidFill>
              <a:latin typeface="Arial Unicode MS" panose="020B0604020202020204"/>
              <a:ea typeface="等线" panose="02010600030101010101" pitchFamily="2" charset="-122"/>
            </a:endParaRPr>
          </a:p>
          <a:p>
            <a:pPr marL="342900" indent="-342900">
              <a:buFont typeface="Arial" panose="020B0604020202020204" pitchFamily="34" charset="0"/>
              <a:buChar char="•"/>
              <a:defRPr/>
            </a:pPr>
            <a:r>
              <a:rPr kumimoji="0" lang="en-US" altLang="zh-CN" sz="2400" noProof="0" dirty="0">
                <a:solidFill>
                  <a:srgbClr val="1468C5"/>
                </a:solidFill>
                <a:latin typeface="Arial Unicode MS" panose="020B0604020202020204"/>
                <a:ea typeface="等线" panose="02010600030101010101" pitchFamily="2" charset="-122"/>
              </a:rPr>
              <a:t>Measured power at 70 m: 900 </a:t>
            </a:r>
            <a:r>
              <a:rPr kumimoji="0" lang="el-GR" altLang="zh-CN" sz="2400" noProof="0" dirty="0">
                <a:solidFill>
                  <a:srgbClr val="1468C5"/>
                </a:solidFill>
                <a:latin typeface="Arial Unicode MS" panose="020B0604020202020204"/>
                <a:ea typeface="等线" panose="02010600030101010101" pitchFamily="2" charset="-122"/>
              </a:rPr>
              <a:t>μ</a:t>
            </a:r>
            <a:r>
              <a:rPr kumimoji="0" lang="en-US" altLang="zh-CN" sz="2400" noProof="0" dirty="0">
                <a:solidFill>
                  <a:srgbClr val="1468C5"/>
                </a:solidFill>
                <a:latin typeface="Arial Unicode MS" panose="020B0604020202020204"/>
                <a:ea typeface="等线" panose="02010600030101010101" pitchFamily="2" charset="-122"/>
              </a:rPr>
              <a:t>W</a:t>
            </a:r>
          </a:p>
          <a:p>
            <a:pPr>
              <a:defRPr/>
            </a:pPr>
            <a:r>
              <a:rPr kumimoji="0" lang="en-US" altLang="zh-CN" sz="2400" noProof="0" dirty="0">
                <a:solidFill>
                  <a:srgbClr val="1468C5"/>
                </a:solidFill>
                <a:latin typeface="Arial Unicode MS" panose="020B0604020202020204"/>
                <a:ea typeface="等线" panose="02010600030101010101" pitchFamily="2" charset="-122"/>
              </a:rPr>
              <a:t> </a:t>
            </a:r>
          </a:p>
          <a:p>
            <a:pPr>
              <a:defRPr/>
            </a:pPr>
            <a:endParaRPr kumimoji="0" lang="en-US" altLang="zh-CN" sz="1200" b="0" i="0" u="none" strike="noStrike" kern="1200" cap="none" spc="0" normalizeH="0" baseline="0" noProof="0" dirty="0">
              <a:ln>
                <a:noFill/>
              </a:ln>
              <a:solidFill>
                <a:srgbClr val="1468C5"/>
              </a:solidFill>
              <a:effectLst/>
              <a:uLnTx/>
              <a:uFillTx/>
              <a:latin typeface="Arial Unicode MS" panose="020B0604020202020204"/>
              <a:ea typeface="等线" panose="02010600030101010101" pitchFamily="2" charset="-122"/>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altLang="zh-CN" sz="2400" b="0" i="0" u="none" strike="noStrike" kern="1200" cap="none" spc="0" normalizeH="0" baseline="0" noProof="0" dirty="0">
              <a:ln>
                <a:noFill/>
              </a:ln>
              <a:solidFill>
                <a:srgbClr val="1468C5"/>
              </a:solidFill>
              <a:effectLst/>
              <a:uLnTx/>
              <a:uFillTx/>
              <a:latin typeface="Arial Unicode MS" panose="020B0604020202020204"/>
              <a:ea typeface="等线" panose="02010600030101010101" pitchFamily="2" charset="-122"/>
              <a:cs typeface="+mn-cs"/>
            </a:endParaRPr>
          </a:p>
        </p:txBody>
      </p:sp>
    </p:spTree>
    <p:extLst>
      <p:ext uri="{BB962C8B-B14F-4D97-AF65-F5344CB8AC3E}">
        <p14:creationId xmlns:p14="http://schemas.microsoft.com/office/powerpoint/2010/main" val="14524850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60000"/>
            <a:lum bright="70000" contrast="-70000"/>
          </a:blip>
          <a:srcRect/>
          <a:stretch>
            <a:fillRect/>
          </a:stretch>
        </a:blipFill>
        <a:effectLst/>
      </p:bgPr>
    </p:bg>
    <p:spTree>
      <p:nvGrpSpPr>
        <p:cNvPr id="1" name="">
          <a:extLst>
            <a:ext uri="{FF2B5EF4-FFF2-40B4-BE49-F238E27FC236}">
              <a16:creationId xmlns:a16="http://schemas.microsoft.com/office/drawing/2014/main" id="{35C18445-334F-CF71-16CA-FF333EB04567}"/>
            </a:ext>
          </a:extLst>
        </p:cNvPr>
        <p:cNvGrpSpPr/>
        <p:nvPr/>
      </p:nvGrpSpPr>
      <p:grpSpPr>
        <a:xfrm>
          <a:off x="0" y="0"/>
          <a:ext cx="0" cy="0"/>
          <a:chOff x="0" y="0"/>
          <a:chExt cx="0" cy="0"/>
        </a:xfrm>
      </p:grpSpPr>
      <p:sp>
        <p:nvSpPr>
          <p:cNvPr id="16" name="文本框 15">
            <a:extLst>
              <a:ext uri="{FF2B5EF4-FFF2-40B4-BE49-F238E27FC236}">
                <a16:creationId xmlns:a16="http://schemas.microsoft.com/office/drawing/2014/main" id="{0766288E-6C9B-FD2F-EB9B-6B3AB0BE45F3}"/>
              </a:ext>
            </a:extLst>
          </p:cNvPr>
          <p:cNvSpPr txBox="1"/>
          <p:nvPr/>
        </p:nvSpPr>
        <p:spPr>
          <a:xfrm>
            <a:off x="1773175" y="478950"/>
            <a:ext cx="9108455"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zh-CN" sz="3600" b="0" i="0" u="none" strike="noStrike" kern="1200" cap="none" spc="0" normalizeH="0" baseline="0" noProof="0" dirty="0">
                <a:ln>
                  <a:noFill/>
                </a:ln>
                <a:solidFill>
                  <a:srgbClr val="1468C5"/>
                </a:solidFill>
                <a:effectLst/>
                <a:uLnTx/>
                <a:uFillTx/>
                <a:latin typeface="Arial Unicode MS" panose="020B0604020202020204"/>
                <a:ea typeface="Arial Unicode MS" panose="020B0604020202020204"/>
                <a:cs typeface="Arial" panose="020B0604020202020204" pitchFamily="34" charset="0"/>
              </a:rPr>
              <a:t>SLB Section: For SuperKEKB Abort System </a:t>
            </a:r>
          </a:p>
        </p:txBody>
      </p:sp>
      <p:sp>
        <p:nvSpPr>
          <p:cNvPr id="5" name="矩形 4">
            <a:extLst>
              <a:ext uri="{FF2B5EF4-FFF2-40B4-BE49-F238E27FC236}">
                <a16:creationId xmlns:a16="http://schemas.microsoft.com/office/drawing/2014/main" id="{47798A2F-85C4-D316-FFCD-A8BFEB52EA65}"/>
              </a:ext>
            </a:extLst>
          </p:cNvPr>
          <p:cNvSpPr/>
          <p:nvPr/>
        </p:nvSpPr>
        <p:spPr>
          <a:xfrm flipV="1">
            <a:off x="2270084" y="1268851"/>
            <a:ext cx="7650091" cy="45719"/>
          </a:xfrm>
          <a:prstGeom prst="rect">
            <a:avLst/>
          </a:prstGeom>
          <a:solidFill>
            <a:srgbClr val="1468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1" name="テキスト ボックス 8">
            <a:extLst>
              <a:ext uri="{FF2B5EF4-FFF2-40B4-BE49-F238E27FC236}">
                <a16:creationId xmlns:a16="http://schemas.microsoft.com/office/drawing/2014/main" id="{FF241427-482C-01C0-1428-105B0DE9976A}"/>
              </a:ext>
            </a:extLst>
          </p:cNvPr>
          <p:cNvSpPr txBox="1"/>
          <p:nvPr/>
        </p:nvSpPr>
        <p:spPr>
          <a:xfrm>
            <a:off x="689114" y="1356742"/>
            <a:ext cx="11005929" cy="1446550"/>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2400" b="0" i="0" u="none" strike="noStrike" kern="1200" cap="none" spc="0" normalizeH="0" baseline="0" noProof="0" dirty="0">
                <a:ln>
                  <a:noFill/>
                </a:ln>
                <a:solidFill>
                  <a:srgbClr val="1468C5"/>
                </a:solidFill>
                <a:effectLst/>
                <a:uLnTx/>
                <a:uFillTx/>
                <a:latin typeface="Arial Unicode MS" panose="020B0604020202020204"/>
                <a:ea typeface="宋体"/>
                <a:cs typeface="+mn-cs"/>
              </a:rPr>
              <a:t>Measurement at TT1 tunnel</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srgbClr val="1468C5"/>
              </a:solidFill>
              <a:effectLst/>
              <a:uLnTx/>
              <a:uFillTx/>
              <a:latin typeface="Arial Unicode MS" panose="020B0604020202020204"/>
              <a:ea typeface="宋体"/>
              <a:cs typeface="+mn-cs"/>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zh-CN" sz="2000" b="0" i="0" u="none" strike="noStrike" kern="1200" cap="none" spc="0" normalizeH="0" baseline="0" noProof="0" dirty="0">
                <a:ln>
                  <a:noFill/>
                </a:ln>
                <a:solidFill>
                  <a:srgbClr val="1468C5"/>
                </a:solidFill>
                <a:effectLst/>
                <a:uLnTx/>
                <a:uFillTx/>
                <a:latin typeface="Arial Unicode MS" panose="020B0604020202020204"/>
                <a:ea typeface="宋体"/>
                <a:cs typeface="+mn-cs"/>
              </a:rPr>
              <a:t>Higher power input laser: 0.95 </a:t>
            </a:r>
            <a:r>
              <a:rPr kumimoji="1" lang="en-US" altLang="zh-CN" sz="2000" b="0" i="0" u="none" strike="noStrike" kern="1200" cap="none" spc="0" normalizeH="0" baseline="0" noProof="0" dirty="0" err="1">
                <a:ln>
                  <a:noFill/>
                </a:ln>
                <a:solidFill>
                  <a:srgbClr val="1468C5"/>
                </a:solidFill>
                <a:effectLst/>
                <a:uLnTx/>
                <a:uFillTx/>
                <a:latin typeface="Arial Unicode MS" panose="020B0604020202020204"/>
                <a:ea typeface="宋体"/>
                <a:cs typeface="+mn-cs"/>
              </a:rPr>
              <a:t>mW</a:t>
            </a:r>
            <a:r>
              <a:rPr kumimoji="1" lang="en-US" altLang="zh-CN" sz="2000" b="0" i="0" u="none" strike="noStrike" kern="1200" cap="none" spc="0" normalizeH="0" baseline="0" noProof="0" dirty="0">
                <a:ln>
                  <a:noFill/>
                </a:ln>
                <a:solidFill>
                  <a:srgbClr val="1468C5"/>
                </a:solidFill>
                <a:effectLst/>
                <a:uLnTx/>
                <a:uFillTx/>
                <a:latin typeface="Arial Unicode MS" panose="020B0604020202020204"/>
                <a:ea typeface="宋体"/>
                <a:cs typeface="+mn-cs"/>
              </a:rPr>
              <a:t> </a:t>
            </a:r>
            <a:r>
              <a:rPr kumimoji="1" lang="en-US" altLang="zh-CN" sz="2000" b="0" i="0" u="none" strike="noStrike" kern="1200" cap="none" spc="0" normalizeH="0" baseline="0" noProof="0" dirty="0">
                <a:ln>
                  <a:noFill/>
                </a:ln>
                <a:solidFill>
                  <a:srgbClr val="1468C5"/>
                </a:solidFill>
                <a:effectLst/>
                <a:uLnTx/>
                <a:uFillTx/>
                <a:latin typeface="Arial Unicode MS" panose="020B0604020202020204"/>
                <a:ea typeface="宋体"/>
                <a:cs typeface="+mn-cs"/>
                <a:sym typeface="Wingdings" panose="05000000000000000000" pitchFamily="2" charset="2"/>
              </a:rPr>
              <a:t> 4.5 </a:t>
            </a:r>
            <a:r>
              <a:rPr kumimoji="1" lang="en-US" altLang="zh-CN" sz="2000" b="0" i="0" u="none" strike="noStrike" kern="1200" cap="none" spc="0" normalizeH="0" baseline="0" noProof="0" dirty="0" err="1">
                <a:ln>
                  <a:noFill/>
                </a:ln>
                <a:solidFill>
                  <a:srgbClr val="1468C5"/>
                </a:solidFill>
                <a:effectLst/>
                <a:uLnTx/>
                <a:uFillTx/>
                <a:latin typeface="Arial Unicode MS" panose="020B0604020202020204"/>
                <a:ea typeface="宋体"/>
                <a:cs typeface="+mn-cs"/>
                <a:sym typeface="Wingdings" panose="05000000000000000000" pitchFamily="2" charset="2"/>
              </a:rPr>
              <a:t>mW</a:t>
            </a:r>
            <a:endParaRPr kumimoji="1" lang="en-US" altLang="zh-CN" sz="2000" b="0" i="0" u="none" strike="noStrike" kern="1200" cap="none" spc="0" normalizeH="0" baseline="0" noProof="0" dirty="0">
              <a:ln>
                <a:noFill/>
              </a:ln>
              <a:solidFill>
                <a:srgbClr val="1468C5"/>
              </a:solidFill>
              <a:effectLst/>
              <a:uLnTx/>
              <a:uFillTx/>
              <a:latin typeface="Arial Unicode MS" panose="020B0604020202020204"/>
              <a:ea typeface="宋体"/>
              <a:cs typeface="+mn-cs"/>
              <a:sym typeface="Wingdings" panose="05000000000000000000" pitchFamily="2" charset="2"/>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1" lang="en-US" altLang="zh-CN" sz="1200" b="0" i="0" u="none" strike="noStrike" kern="1200" cap="none" spc="0" normalizeH="0" baseline="0" noProof="0" dirty="0">
              <a:ln>
                <a:noFill/>
              </a:ln>
              <a:solidFill>
                <a:srgbClr val="1468C5"/>
              </a:solidFill>
              <a:effectLst/>
              <a:uLnTx/>
              <a:uFillTx/>
              <a:latin typeface="Arial Unicode MS" panose="020B0604020202020204"/>
              <a:ea typeface="宋体"/>
              <a:cs typeface="+mn-cs"/>
              <a:sym typeface="Wingdings" panose="05000000000000000000" pitchFamily="2" charset="2"/>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2000" b="0" i="0" u="none" strike="noStrike" kern="1200" cap="none" spc="0" normalizeH="0" baseline="0" noProof="0" dirty="0">
                <a:ln>
                  <a:noFill/>
                </a:ln>
                <a:solidFill>
                  <a:srgbClr val="1468C5"/>
                </a:solidFill>
                <a:effectLst/>
                <a:uLnTx/>
                <a:uFillTx/>
                <a:latin typeface="Arial Unicode MS" panose="020B0604020202020204"/>
                <a:ea typeface="宋体"/>
                <a:cs typeface="+mn-cs"/>
                <a:sym typeface="Wingdings" panose="05000000000000000000" pitchFamily="2" charset="2"/>
              </a:rPr>
              <a:t>Projection lens with bigger size: 1 inch  2 inch</a:t>
            </a:r>
          </a:p>
        </p:txBody>
      </p:sp>
      <p:pic>
        <p:nvPicPr>
          <p:cNvPr id="6" name="図 5" descr="人, 男, 立つ, 女性 が含まれている画像&#10;&#10;自動的に生成された説明">
            <a:extLst>
              <a:ext uri="{FF2B5EF4-FFF2-40B4-BE49-F238E27FC236}">
                <a16:creationId xmlns:a16="http://schemas.microsoft.com/office/drawing/2014/main" id="{47A9AC26-5841-99A9-DEFF-003592F6DFE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91780" y="2896895"/>
            <a:ext cx="3088712" cy="2315627"/>
          </a:xfrm>
          <a:prstGeom prst="rect">
            <a:avLst/>
          </a:prstGeom>
        </p:spPr>
      </p:pic>
      <p:pic>
        <p:nvPicPr>
          <p:cNvPr id="11" name="図 10" descr="人, 男, 座る, 持つ が含まれている画像&#10;&#10;自動的に生成された説明">
            <a:extLst>
              <a:ext uri="{FF2B5EF4-FFF2-40B4-BE49-F238E27FC236}">
                <a16:creationId xmlns:a16="http://schemas.microsoft.com/office/drawing/2014/main" id="{7ED65F75-5114-C660-2584-E67CB45F90A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23992" y="2926879"/>
            <a:ext cx="3008721" cy="2255657"/>
          </a:xfrm>
          <a:prstGeom prst="rect">
            <a:avLst/>
          </a:prstGeom>
        </p:spPr>
      </p:pic>
      <p:pic>
        <p:nvPicPr>
          <p:cNvPr id="13" name="図 12" descr="グリーン, 電車, 建物, 跡 が含まれている画像&#10;&#10;自動的に生成された説明">
            <a:extLst>
              <a:ext uri="{FF2B5EF4-FFF2-40B4-BE49-F238E27FC236}">
                <a16:creationId xmlns:a16="http://schemas.microsoft.com/office/drawing/2014/main" id="{7C5F2C47-08B0-E452-19DA-92C3E48A077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88361" y="2926879"/>
            <a:ext cx="2488486" cy="3318629"/>
          </a:xfrm>
          <a:prstGeom prst="rect">
            <a:avLst/>
          </a:prstGeom>
        </p:spPr>
      </p:pic>
      <p:pic>
        <p:nvPicPr>
          <p:cNvPr id="3" name="図 2" descr="夜に光っている電子&#10;&#10;中程度の精度で自動的に生成された説明">
            <a:extLst>
              <a:ext uri="{FF2B5EF4-FFF2-40B4-BE49-F238E27FC236}">
                <a16:creationId xmlns:a16="http://schemas.microsoft.com/office/drawing/2014/main" id="{76D8D812-810E-9A74-84C9-86A1F5C4C81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575822" y="2896895"/>
            <a:ext cx="2611616" cy="3482155"/>
          </a:xfrm>
          <a:prstGeom prst="rect">
            <a:avLst/>
          </a:prstGeom>
        </p:spPr>
      </p:pic>
    </p:spTree>
    <p:extLst>
      <p:ext uri="{BB962C8B-B14F-4D97-AF65-F5344CB8AC3E}">
        <p14:creationId xmlns:p14="http://schemas.microsoft.com/office/powerpoint/2010/main" val="3878519591"/>
      </p:ext>
    </p:extLst>
  </p:cSld>
  <p:clrMapOvr>
    <a:masterClrMapping/>
  </p:clrMapOvr>
</p:sld>
</file>

<file path=ppt/theme/theme1.xml><?xml version="1.0" encoding="utf-8"?>
<a:theme xmlns:a="http://schemas.openxmlformats.org/drawingml/2006/main" name="1_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7906</TotalTime>
  <Words>828</Words>
  <Application>Microsoft Office PowerPoint</Application>
  <PresentationFormat>ワイド画面</PresentationFormat>
  <Paragraphs>181</Paragraphs>
  <Slides>16</Slides>
  <Notes>16</Notes>
  <HiddenSlides>0</HiddenSlides>
  <MMClips>2</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16</vt:i4>
      </vt:variant>
    </vt:vector>
  </HeadingPairs>
  <TitlesOfParts>
    <vt:vector size="25" baseType="lpstr">
      <vt:lpstr>Arial Unicode MS</vt:lpstr>
      <vt:lpstr>等线</vt:lpstr>
      <vt:lpstr>等线 Light</vt:lpstr>
      <vt:lpstr>宋体</vt:lpstr>
      <vt:lpstr>华文细黑</vt:lpstr>
      <vt:lpstr>Yu Gothic UI</vt:lpstr>
      <vt:lpstr>Arial</vt:lpstr>
      <vt:lpstr>Calibri</vt:lpstr>
      <vt:lpstr>1_Office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KEK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Instructor-led Labs</dc:title>
  <dc:creator>Zhang Rui</dc:creator>
  <cp:lastModifiedBy>ZHANG Rui</cp:lastModifiedBy>
  <cp:revision>724</cp:revision>
  <dcterms:created xsi:type="dcterms:W3CDTF">2018-12-11T10:06:11Z</dcterms:created>
  <dcterms:modified xsi:type="dcterms:W3CDTF">2024-12-06T10:42:52Z</dcterms:modified>
</cp:coreProperties>
</file>