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8" r:id="rId5"/>
  </p:sldMasterIdLst>
  <p:notesMasterIdLst>
    <p:notesMasterId r:id="rId24"/>
  </p:notesMasterIdLst>
  <p:sldIdLst>
    <p:sldId id="269" r:id="rId6"/>
    <p:sldId id="3115" r:id="rId7"/>
    <p:sldId id="3122" r:id="rId8"/>
    <p:sldId id="3123" r:id="rId9"/>
    <p:sldId id="3125" r:id="rId10"/>
    <p:sldId id="3126" r:id="rId11"/>
    <p:sldId id="3124" r:id="rId12"/>
    <p:sldId id="283" r:id="rId13"/>
    <p:sldId id="3127" r:id="rId14"/>
    <p:sldId id="3128" r:id="rId15"/>
    <p:sldId id="284" r:id="rId16"/>
    <p:sldId id="290" r:id="rId17"/>
    <p:sldId id="281" r:id="rId18"/>
    <p:sldId id="289" r:id="rId19"/>
    <p:sldId id="3129" r:id="rId20"/>
    <p:sldId id="316" r:id="rId21"/>
    <p:sldId id="329" r:id="rId22"/>
    <p:sldId id="27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70C0"/>
    <a:srgbClr val="1A4670"/>
    <a:srgbClr val="418A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CE1A71-79BA-4CD9-8291-01C9494AE418}" v="45" dt="2024-10-08T14:12:06.8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15" y="36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486399" y="5313145"/>
            <a:ext cx="927587" cy="983920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686" y="6416959"/>
            <a:ext cx="971379" cy="13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0B5176FC-B237-9E46-B257-FEA50489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12250738" cy="688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9614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2588"/>
            <a:ext cx="10515600" cy="1325563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761" y="228052"/>
            <a:ext cx="5576122" cy="112050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8761" y="228052"/>
            <a:ext cx="10515600" cy="11205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17/10/2024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A probabilistic approach for characterization studies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5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png"/><Relationship Id="rId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0.png"/><Relationship Id="rId5" Type="http://schemas.openxmlformats.org/officeDocument/2006/relationships/image" Target="../media/image90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40.png"/><Relationship Id="rId7" Type="http://schemas.openxmlformats.org/officeDocument/2006/relationships/image" Target="../media/image2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5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2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8FAABA5-189B-5DB3-DEDE-9D5A36366D04}"/>
              </a:ext>
            </a:extLst>
          </p:cNvPr>
          <p:cNvSpPr txBox="1"/>
          <p:nvPr/>
        </p:nvSpPr>
        <p:spPr>
          <a:xfrm>
            <a:off x="326022" y="1497557"/>
            <a:ext cx="872718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800" b="1" dirty="0">
                <a:solidFill>
                  <a:schemeClr val="bg1"/>
                </a:solidFill>
                <a:cs typeface="Arial" panose="020B0604020202020204" pitchFamily="34" charset="0"/>
              </a:rPr>
              <a:t>A probabilistic approach for characterization studies</a:t>
            </a:r>
            <a:endParaRPr lang="fr-FR" altLang="en-U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eaLnBrk="1" hangingPunct="1"/>
            <a:endParaRPr lang="fr-FR" altLang="en-U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eaLnBrk="1" hangingPunct="1"/>
            <a:r>
              <a:rPr lang="fr-FR" altLang="en-US" u="sng" dirty="0">
                <a:solidFill>
                  <a:schemeClr val="bg1"/>
                </a:solidFill>
                <a:cs typeface="Arial" panose="020B0604020202020204" pitchFamily="34" charset="0"/>
              </a:rPr>
              <a:t>M. Magistris</a:t>
            </a:r>
            <a:r>
              <a:rPr lang="fr-FR" altLang="en-US" dirty="0">
                <a:solidFill>
                  <a:schemeClr val="bg1"/>
                </a:solidFill>
                <a:cs typeface="Arial" panose="020B0604020202020204" pitchFamily="34" charset="0"/>
              </a:rPr>
              <a:t>, A. Gomes, R. Neugebauer, E. Stamati</a:t>
            </a:r>
          </a:p>
          <a:p>
            <a:pPr eaLnBrk="1" hangingPunct="1"/>
            <a:r>
              <a:rPr lang="fr-FR" altLang="en-US" b="1" dirty="0">
                <a:solidFill>
                  <a:schemeClr val="bg1"/>
                </a:solidFill>
                <a:cs typeface="Arial" panose="020B0604020202020204" pitchFamily="34" charset="0"/>
              </a:rPr>
              <a:t>CERN</a:t>
            </a:r>
            <a:endParaRPr lang="en-GB" altLang="en-US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273A7F-FDEC-D483-1058-4531D8A2C9AC}"/>
              </a:ext>
            </a:extLst>
          </p:cNvPr>
          <p:cNvSpPr txBox="1"/>
          <p:nvPr/>
        </p:nvSpPr>
        <p:spPr>
          <a:xfrm>
            <a:off x="259080" y="6357104"/>
            <a:ext cx="6126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fr-FR" altLang="en-US" b="1" dirty="0">
                <a:solidFill>
                  <a:schemeClr val="bg1"/>
                </a:solidFill>
                <a:cs typeface="Arial" panose="020B0604020202020204" pitchFamily="34" charset="0"/>
              </a:rPr>
              <a:t>ARRAD GT1 - libération des matériaux au CERN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AA7B2AAC-196E-ADDF-C3B1-B444714D7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Probabilistic approach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FF38E1-41E6-65B5-9316-CB4E2D369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FFE60E-5709-F1A2-801A-75FBB07CA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920335-238F-BD9F-2F00-23B756087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3221EE-8D0D-7014-834A-2AEE61FE6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761" y="1198256"/>
            <a:ext cx="10642209" cy="414662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90CD29-67DD-538B-BCEA-F817325912B0}"/>
              </a:ext>
            </a:extLst>
          </p:cNvPr>
          <p:cNvSpPr/>
          <p:nvPr/>
        </p:nvSpPr>
        <p:spPr>
          <a:xfrm rot="1047763">
            <a:off x="9589007" y="2279903"/>
            <a:ext cx="2135073" cy="2993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074B9FF-A6F3-911E-6DDC-B49376A4DB2E}"/>
                  </a:ext>
                </a:extLst>
              </p:cNvPr>
              <p:cNvSpPr txBox="1"/>
              <p:nvPr/>
            </p:nvSpPr>
            <p:spPr>
              <a:xfrm>
                <a:off x="641030" y="5154227"/>
                <a:ext cx="5572643" cy="763094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If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𝐶𝑜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𝐿𝑁𝐶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GB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𝒄𝒍𝒆𝒂𝒓𝒂𝒏𝒄𝒆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074B9FF-A6F3-911E-6DDC-B49376A4DB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030" y="5154227"/>
                <a:ext cx="5572643" cy="7630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AB1D834F-CB5A-8178-1688-8BA80BDAD5EC}"/>
              </a:ext>
            </a:extLst>
          </p:cNvPr>
          <p:cNvSpPr txBox="1"/>
          <p:nvPr/>
        </p:nvSpPr>
        <p:spPr>
          <a:xfrm>
            <a:off x="7735545" y="704260"/>
            <a:ext cx="2743479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/>
              <a:t>Virtual items can be grouped together into packages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531966-7B5D-60DE-DC69-B161574C08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9546" y="704260"/>
            <a:ext cx="1302149" cy="92333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324E1C9-BB00-0565-61E1-8545264F7167}"/>
              </a:ext>
            </a:extLst>
          </p:cNvPr>
          <p:cNvCxnSpPr/>
          <p:nvPr/>
        </p:nvCxnSpPr>
        <p:spPr>
          <a:xfrm flipH="1">
            <a:off x="7217664" y="1348553"/>
            <a:ext cx="402336" cy="400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4BC0368E-BAF2-C540-D8E6-C9FF5C3561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79024" y="2498874"/>
            <a:ext cx="1292599" cy="1390859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C2E0052-6E30-1149-6022-EA93E6178D76}"/>
              </a:ext>
            </a:extLst>
          </p:cNvPr>
          <p:cNvCxnSpPr/>
          <p:nvPr/>
        </p:nvCxnSpPr>
        <p:spPr>
          <a:xfrm flipH="1" flipV="1">
            <a:off x="9796272" y="3194304"/>
            <a:ext cx="609600" cy="402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715708E-65B5-4EF8-69DF-8CE4C121E0EA}"/>
              </a:ext>
            </a:extLst>
          </p:cNvPr>
          <p:cNvSpPr txBox="1"/>
          <p:nvPr/>
        </p:nvSpPr>
        <p:spPr>
          <a:xfrm>
            <a:off x="6678620" y="4993991"/>
            <a:ext cx="457200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Analysis</a:t>
            </a:r>
            <a:r>
              <a:rPr lang="en-US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define the TGC signal </a:t>
            </a:r>
            <a:r>
              <a:rPr lang="en-US" b="1" dirty="0" err="1"/>
              <a:t>LL_eq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below which an item is conventional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F1BDD8D-7FC1-5514-F17C-349BB6F67628}"/>
              </a:ext>
            </a:extLst>
          </p:cNvPr>
          <p:cNvCxnSpPr/>
          <p:nvPr/>
        </p:nvCxnSpPr>
        <p:spPr>
          <a:xfrm flipH="1" flipV="1">
            <a:off x="8162544" y="3541776"/>
            <a:ext cx="588259" cy="1359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691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DAA91ACC-6943-F68D-EC7E-9ACD49076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761" y="228052"/>
            <a:ext cx="9121504" cy="1120501"/>
          </a:xfrm>
        </p:spPr>
        <p:txBody>
          <a:bodyPr>
            <a:normAutofit/>
          </a:bodyPr>
          <a:lstStyle/>
          <a:p>
            <a:r>
              <a:rPr lang="en-GB" dirty="0"/>
              <a:t>Probability distributions</a:t>
            </a:r>
            <a:br>
              <a:rPr lang="en-GB" dirty="0"/>
            </a:br>
            <a:r>
              <a:rPr lang="en-GB" sz="2400" dirty="0"/>
              <a:t>Example of massive pieces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B0CE1B-D7DB-FF6C-ADB7-AE315738C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77EB4D-1AC0-9F4D-9BAE-5156BC25C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98206C-3F2D-7ECE-B76C-2E7EB53A2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11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01B032-FA47-52EF-CC8F-1FBF600FC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58" y="1514535"/>
            <a:ext cx="7178677" cy="4131628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5437407E-CACE-C84B-8D4F-62B552A2E5E8}"/>
              </a:ext>
            </a:extLst>
          </p:cNvPr>
          <p:cNvCxnSpPr/>
          <p:nvPr/>
        </p:nvCxnSpPr>
        <p:spPr>
          <a:xfrm flipH="1" flipV="1">
            <a:off x="1731604" y="1732955"/>
            <a:ext cx="871728" cy="93268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D6E7878-E449-900C-20B7-37427335941A}"/>
              </a:ext>
            </a:extLst>
          </p:cNvPr>
          <p:cNvSpPr txBox="1"/>
          <p:nvPr/>
        </p:nvSpPr>
        <p:spPr>
          <a:xfrm>
            <a:off x="1960544" y="1514535"/>
            <a:ext cx="999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Beam energy</a:t>
            </a:r>
          </a:p>
        </p:txBody>
      </p:sp>
      <p:pic>
        <p:nvPicPr>
          <p:cNvPr id="4" name="Picture 3" descr="A diagram of a mass&#10;&#10;Description automatically generated">
            <a:extLst>
              <a:ext uri="{FF2B5EF4-FFF2-40B4-BE49-F238E27FC236}">
                <a16:creationId xmlns:a16="http://schemas.microsoft.com/office/drawing/2014/main" id="{43DF7F9B-3E04-64C9-2D74-B5F3ADCE60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4950" y="1431391"/>
            <a:ext cx="4009956" cy="21489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88F528-D1D2-C027-3115-2D0F4A58F728}"/>
              </a:ext>
            </a:extLst>
          </p:cNvPr>
          <p:cNvSpPr txBox="1"/>
          <p:nvPr/>
        </p:nvSpPr>
        <p:spPr>
          <a:xfrm>
            <a:off x="8562821" y="3566160"/>
            <a:ext cx="3490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Mass</a:t>
            </a:r>
            <a:r>
              <a:rPr lang="en-US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Entire waste </a:t>
            </a:r>
            <a:r>
              <a:rPr lang="en-US" b="1" dirty="0">
                <a:solidFill>
                  <a:schemeClr val="accent6"/>
                </a:solidFill>
              </a:rPr>
              <a:t>item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Individual </a:t>
            </a:r>
            <a:r>
              <a:rPr lang="en-US" b="1" dirty="0">
                <a:solidFill>
                  <a:schemeClr val="accent1"/>
                </a:solidFill>
              </a:rPr>
              <a:t>components</a:t>
            </a:r>
            <a:r>
              <a:rPr lang="en-US" dirty="0"/>
              <a:t> making up the waste item</a:t>
            </a:r>
          </a:p>
        </p:txBody>
      </p:sp>
    </p:spTree>
    <p:extLst>
      <p:ext uri="{BB962C8B-B14F-4D97-AF65-F5344CB8AC3E}">
        <p14:creationId xmlns:p14="http://schemas.microsoft.com/office/powerpoint/2010/main" val="433327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C9058-8D20-7E60-1425-A437C41A1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204" y="223105"/>
            <a:ext cx="5576122" cy="1120501"/>
          </a:xfrm>
        </p:spPr>
        <p:txBody>
          <a:bodyPr>
            <a:normAutofit fontScale="90000"/>
          </a:bodyPr>
          <a:lstStyle/>
          <a:p>
            <a:r>
              <a:rPr lang="en-GB" dirty="0"/>
              <a:t>Radiological properties</a:t>
            </a:r>
            <a:br>
              <a:rPr lang="en-GB" dirty="0"/>
            </a:br>
            <a:r>
              <a:rPr lang="en-GB" sz="2700" dirty="0"/>
              <a:t>Example of metallic waste</a:t>
            </a:r>
            <a:endParaRPr lang="en-GB" dirty="0"/>
          </a:p>
        </p:txBody>
      </p:sp>
      <p:pic>
        <p:nvPicPr>
          <p:cNvPr id="4" name="Picture 3" descr="A graph of different colored dots&#10;&#10;Description automatically generated">
            <a:extLst>
              <a:ext uri="{FF2B5EF4-FFF2-40B4-BE49-F238E27FC236}">
                <a16:creationId xmlns:a16="http://schemas.microsoft.com/office/drawing/2014/main" id="{A7A7F28C-87D4-AC92-DE39-AC7C72BDE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08" y="2765758"/>
            <a:ext cx="5687580" cy="3048006"/>
          </a:xfrm>
          <a:prstGeom prst="rect">
            <a:avLst/>
          </a:prstGeom>
        </p:spPr>
      </p:pic>
      <p:pic>
        <p:nvPicPr>
          <p:cNvPr id="6" name="Picture 5" descr="A graph of different colored squares&#10;&#10;Description automatically generated">
            <a:extLst>
              <a:ext uri="{FF2B5EF4-FFF2-40B4-BE49-F238E27FC236}">
                <a16:creationId xmlns:a16="http://schemas.microsoft.com/office/drawing/2014/main" id="{C9452B4F-D0CB-15F3-33A6-D2E118D277C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89"/>
          <a:stretch/>
        </p:blipFill>
        <p:spPr>
          <a:xfrm>
            <a:off x="6243218" y="788302"/>
            <a:ext cx="5540362" cy="3048006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A7C0DF-7650-DD3B-CFEF-EA498E3F8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B015CF-AA99-2BD9-CE9E-DDF43AF2A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7BF1B6-69DC-EFB1-3AE2-E406A7C27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3639F2-6D81-689B-4F69-49A9252A07F1}"/>
              </a:ext>
            </a:extLst>
          </p:cNvPr>
          <p:cNvSpPr txBox="1"/>
          <p:nvPr/>
        </p:nvSpPr>
        <p:spPr>
          <a:xfrm>
            <a:off x="953489" y="1420229"/>
            <a:ext cx="3490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Dose-rate</a:t>
            </a:r>
            <a:r>
              <a:rPr lang="en-US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Near the entire waste </a:t>
            </a:r>
            <a:r>
              <a:rPr lang="en-US" b="1" dirty="0">
                <a:solidFill>
                  <a:schemeClr val="accent6"/>
                </a:solidFill>
              </a:rPr>
              <a:t>item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Near individual </a:t>
            </a:r>
            <a:r>
              <a:rPr lang="en-US" b="1" dirty="0">
                <a:solidFill>
                  <a:schemeClr val="accent1"/>
                </a:solidFill>
              </a:rPr>
              <a:t>components</a:t>
            </a:r>
            <a:r>
              <a:rPr lang="en-US" dirty="0"/>
              <a:t> making up the waste item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BBEE0E-5600-8F1A-0D7D-DD726A8B4A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4448" y="2571966"/>
            <a:ext cx="994562" cy="12822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9C24496-A38E-2C39-EC28-C671B1AA45FD}"/>
              </a:ext>
            </a:extLst>
          </p:cNvPr>
          <p:cNvSpPr txBox="1"/>
          <p:nvPr/>
        </p:nvSpPr>
        <p:spPr>
          <a:xfrm>
            <a:off x="9283562" y="392676"/>
            <a:ext cx="999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1 </a:t>
            </a:r>
            <a:r>
              <a:rPr lang="en-GB" sz="1400" dirty="0" err="1">
                <a:solidFill>
                  <a:srgbClr val="C00000"/>
                </a:solidFill>
              </a:rPr>
              <a:t>nSv</a:t>
            </a:r>
            <a:r>
              <a:rPr lang="en-GB" sz="1400" dirty="0">
                <a:solidFill>
                  <a:srgbClr val="C00000"/>
                </a:solidFill>
              </a:rPr>
              <a:t>/h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0974EFA-217E-0C68-F847-0472FC108588}"/>
              </a:ext>
            </a:extLst>
          </p:cNvPr>
          <p:cNvCxnSpPr>
            <a:cxnSpLocks/>
          </p:cNvCxnSpPr>
          <p:nvPr/>
        </p:nvCxnSpPr>
        <p:spPr>
          <a:xfrm>
            <a:off x="9512275" y="788302"/>
            <a:ext cx="0" cy="2424791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C13B6FB-D47A-F63C-FC87-FE9AA186246B}"/>
              </a:ext>
            </a:extLst>
          </p:cNvPr>
          <p:cNvSpPr/>
          <p:nvPr/>
        </p:nvSpPr>
        <p:spPr>
          <a:xfrm>
            <a:off x="7321506" y="788302"/>
            <a:ext cx="2207173" cy="2371108"/>
          </a:xfrm>
          <a:prstGeom prst="rect">
            <a:avLst/>
          </a:prstGeom>
          <a:solidFill>
            <a:schemeClr val="accent4">
              <a:lumMod val="20000"/>
              <a:lumOff val="8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67BCD9-7207-29E6-8522-C95C2F8161FC}"/>
              </a:ext>
            </a:extLst>
          </p:cNvPr>
          <p:cNvSpPr txBox="1"/>
          <p:nvPr/>
        </p:nvSpPr>
        <p:spPr>
          <a:xfrm>
            <a:off x="7783290" y="4074775"/>
            <a:ext cx="40002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See the </a:t>
            </a:r>
            <a:r>
              <a:rPr lang="en-US" b="1" dirty="0"/>
              <a:t>invisible</a:t>
            </a:r>
            <a:r>
              <a:rPr lang="en-US" dirty="0"/>
              <a:t> (&lt; 1 </a:t>
            </a:r>
            <a:r>
              <a:rPr lang="en-US" dirty="0" err="1"/>
              <a:t>nSv</a:t>
            </a:r>
            <a:r>
              <a:rPr lang="en-US" dirty="0"/>
              <a:t>/h)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Analyze properties of </a:t>
            </a:r>
            <a:r>
              <a:rPr lang="en-US" b="1" dirty="0"/>
              <a:t>components</a:t>
            </a:r>
            <a:r>
              <a:rPr lang="en-US" dirty="0"/>
              <a:t> (e.g. plastic) based on DR of the entire item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DF2BF4-429E-98C2-7301-C5720898C426}"/>
              </a:ext>
            </a:extLst>
          </p:cNvPr>
          <p:cNvSpPr txBox="1"/>
          <p:nvPr/>
        </p:nvSpPr>
        <p:spPr>
          <a:xfrm>
            <a:off x="3708578" y="2697181"/>
            <a:ext cx="999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Mass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270D570-0088-172F-0FEF-411AA51A7C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7333" y="4051782"/>
            <a:ext cx="475957" cy="47595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6A28ABD-24FF-AA9C-7579-00AD703364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7843" y="4742618"/>
            <a:ext cx="594938" cy="5949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77A0B68-1FF3-58AB-23EF-F4803B36E7B0}"/>
              </a:ext>
            </a:extLst>
          </p:cNvPr>
          <p:cNvSpPr txBox="1"/>
          <p:nvPr/>
        </p:nvSpPr>
        <p:spPr>
          <a:xfrm rot="20105467">
            <a:off x="7498707" y="1225118"/>
            <a:ext cx="999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Invisible</a:t>
            </a:r>
          </a:p>
        </p:txBody>
      </p:sp>
    </p:spTree>
    <p:extLst>
      <p:ext uri="{BB962C8B-B14F-4D97-AF65-F5344CB8AC3E}">
        <p14:creationId xmlns:p14="http://schemas.microsoft.com/office/powerpoint/2010/main" val="1149859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7179FDB-D457-F548-384A-691DABEF8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760" y="228052"/>
            <a:ext cx="6941011" cy="1120501"/>
          </a:xfrm>
        </p:spPr>
        <p:txBody>
          <a:bodyPr>
            <a:normAutofit/>
          </a:bodyPr>
          <a:lstStyle/>
          <a:p>
            <a:r>
              <a:rPr lang="en-GB" dirty="0"/>
              <a:t>Radiological properties</a:t>
            </a:r>
            <a:br>
              <a:rPr lang="en-GB" dirty="0"/>
            </a:br>
            <a:r>
              <a:rPr lang="en-GB" sz="2400" dirty="0"/>
              <a:t>Example of massive pieces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22862-81D0-3182-B04C-5C6FE3A3D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5B50EF-5ACC-120B-3963-81007DB5E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24749F-C140-02F3-334E-F7642BB15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13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C8092C-5B37-F7AC-CAD4-166EA86EB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37" y="2504105"/>
            <a:ext cx="6293104" cy="33725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E512864-FE94-BE77-1D92-D04F82470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468" y="875836"/>
            <a:ext cx="5281108" cy="283017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2AE870D-30DE-6F17-4168-1FDE2F6038A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3256" r="20315"/>
          <a:stretch/>
        </p:blipFill>
        <p:spPr>
          <a:xfrm>
            <a:off x="4322301" y="1383118"/>
            <a:ext cx="1533701" cy="1226437"/>
          </a:xfrm>
          <a:prstGeom prst="rect">
            <a:avLst/>
          </a:prstGeom>
          <a:ln w="12700">
            <a:solidFill>
              <a:srgbClr val="C00000"/>
            </a:solidFill>
          </a:ln>
        </p:spPr>
      </p:pic>
      <p:cxnSp>
        <p:nvCxnSpPr>
          <p:cNvPr id="4" name="Connector: Curved 3">
            <a:extLst>
              <a:ext uri="{FF2B5EF4-FFF2-40B4-BE49-F238E27FC236}">
                <a16:creationId xmlns:a16="http://schemas.microsoft.com/office/drawing/2014/main" id="{C3B9F089-F7C7-A61E-06FD-B823BA37B0B2}"/>
              </a:ext>
            </a:extLst>
          </p:cNvPr>
          <p:cNvCxnSpPr>
            <a:cxnSpLocks/>
            <a:stCxn id="2" idx="1"/>
          </p:cNvCxnSpPr>
          <p:nvPr/>
        </p:nvCxnSpPr>
        <p:spPr>
          <a:xfrm rot="10800000" flipV="1">
            <a:off x="3390315" y="1996337"/>
            <a:ext cx="931986" cy="1155136"/>
          </a:xfrm>
          <a:prstGeom prst="curvedConnector2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Curved 13">
            <a:extLst>
              <a:ext uri="{FF2B5EF4-FFF2-40B4-BE49-F238E27FC236}">
                <a16:creationId xmlns:a16="http://schemas.microsoft.com/office/drawing/2014/main" id="{C4F04278-9D24-1A1F-D880-CF218F9D6870}"/>
              </a:ext>
            </a:extLst>
          </p:cNvPr>
          <p:cNvCxnSpPr>
            <a:cxnSpLocks/>
            <a:endCxn id="2" idx="3"/>
          </p:cNvCxnSpPr>
          <p:nvPr/>
        </p:nvCxnSpPr>
        <p:spPr>
          <a:xfrm rot="10800000">
            <a:off x="5856002" y="1996337"/>
            <a:ext cx="931986" cy="12700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DFF547C9-AB13-5706-4B61-151640EC86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0186" y="3338613"/>
            <a:ext cx="1284001" cy="1655418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F353E4B-5D11-0DA6-FF28-E045C2CC8C0B}"/>
              </a:ext>
            </a:extLst>
          </p:cNvPr>
          <p:cNvSpPr txBox="1"/>
          <p:nvPr/>
        </p:nvSpPr>
        <p:spPr>
          <a:xfrm>
            <a:off x="1241554" y="2966995"/>
            <a:ext cx="999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Proton energy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A93F3F7-BB9B-350D-8CF5-CF699D1FC940}"/>
              </a:ext>
            </a:extLst>
          </p:cNvPr>
          <p:cNvSpPr txBox="1"/>
          <p:nvPr/>
        </p:nvSpPr>
        <p:spPr>
          <a:xfrm>
            <a:off x="7610622" y="3566160"/>
            <a:ext cx="44429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Facility</a:t>
            </a:r>
            <a:r>
              <a:rPr lang="en-US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probability depends on the </a:t>
            </a:r>
            <a:r>
              <a:rPr lang="en-US" b="1" dirty="0">
                <a:solidFill>
                  <a:schemeClr val="accent1"/>
                </a:solidFill>
              </a:rPr>
              <a:t>age</a:t>
            </a:r>
            <a:r>
              <a:rPr lang="en-US" dirty="0"/>
              <a:t> and </a:t>
            </a:r>
            <a:r>
              <a:rPr lang="en-US" b="1" dirty="0">
                <a:solidFill>
                  <a:schemeClr val="accent1"/>
                </a:solidFill>
              </a:rPr>
              <a:t>size</a:t>
            </a:r>
            <a:r>
              <a:rPr lang="en-US" dirty="0"/>
              <a:t> of the facility</a:t>
            </a:r>
            <a:endParaRPr lang="en-US" b="1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probability distribution ensures that </a:t>
            </a:r>
            <a:r>
              <a:rPr lang="en-US" b="1" dirty="0">
                <a:solidFill>
                  <a:schemeClr val="accent1"/>
                </a:solidFill>
              </a:rPr>
              <a:t>likely</a:t>
            </a:r>
            <a:r>
              <a:rPr lang="en-US" dirty="0"/>
              <a:t> scenarios are well represented</a:t>
            </a:r>
          </a:p>
        </p:txBody>
      </p:sp>
    </p:spTree>
    <p:extLst>
      <p:ext uri="{BB962C8B-B14F-4D97-AF65-F5344CB8AC3E}">
        <p14:creationId xmlns:p14="http://schemas.microsoft.com/office/powerpoint/2010/main" val="634938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6CC2F-EB10-F336-A9E2-5898F3934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Machine learning</a:t>
            </a:r>
            <a:br>
              <a:rPr lang="en-GB" dirty="0"/>
            </a:br>
            <a:r>
              <a:rPr lang="en-GB" sz="2400" dirty="0"/>
              <a:t>Example of electric cables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E31E7D-D98A-F170-14D4-598E2A98A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5557BE-6D7E-645D-5F03-396B75CFD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4C5332-C970-D424-AF50-687BD622B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14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42FDD1-5357-B9AC-9BF1-79EDEF32FA33}"/>
              </a:ext>
            </a:extLst>
          </p:cNvPr>
          <p:cNvSpPr txBox="1"/>
          <p:nvPr/>
        </p:nvSpPr>
        <p:spPr>
          <a:xfrm>
            <a:off x="1934308" y="2117189"/>
            <a:ext cx="1533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rgbClr val="FF0000"/>
                </a:solidFill>
                <a:latin typeface="Abadi" panose="020B0604020104020204" pitchFamily="34" charset="0"/>
              </a:rPr>
              <a:t>Confidence 95.45%</a:t>
            </a:r>
          </a:p>
        </p:txBody>
      </p:sp>
      <p:pic>
        <p:nvPicPr>
          <p:cNvPr id="17" name="Picture 16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C45BE754-BE53-97F6-B161-F56D45865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361" y="1596872"/>
            <a:ext cx="3959254" cy="339364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ABE3B15-D120-058F-0812-E1C61EA4E07F}"/>
                  </a:ext>
                </a:extLst>
              </p:cNvPr>
              <p:cNvSpPr txBox="1"/>
              <p:nvPr/>
            </p:nvSpPr>
            <p:spPr>
              <a:xfrm>
                <a:off x="5893563" y="708372"/>
                <a:ext cx="5613810" cy="46410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Classification</a:t>
                </a:r>
                <a:r>
                  <a:rPr lang="en-US" dirty="0"/>
                  <a:t>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Logistic regression </a:t>
                </a:r>
                <a:r>
                  <a:rPr lang="en-US" dirty="0"/>
                  <a:t>models the probability of a binary outcome </a:t>
                </a:r>
                <a:r>
                  <a:rPr lang="en-US" b="1" i="1" dirty="0"/>
                  <a:t>y </a:t>
                </a:r>
                <a:r>
                  <a:rPr lang="en-US" dirty="0"/>
                  <a:t>based on the variable </a:t>
                </a:r>
                <a:r>
                  <a:rPr lang="en-US" b="1" i="1" dirty="0"/>
                  <a:t>x</a:t>
                </a:r>
              </a:p>
              <a:p>
                <a:pPr lvl="1"/>
                <a:r>
                  <a:rPr lang="en-US" dirty="0"/>
                  <a:t>	</a:t>
                </a:r>
                <a:r>
                  <a:rPr lang="en-US" b="1" dirty="0">
                    <a:solidFill>
                      <a:schemeClr val="accent1"/>
                    </a:solidFill>
                  </a:rPr>
                  <a:t>Conventional (Negative) 	</a:t>
                </a:r>
                <a:r>
                  <a:rPr lang="en-US" b="1" i="1" dirty="0">
                    <a:solidFill>
                      <a:schemeClr val="accent1"/>
                    </a:solidFill>
                  </a:rPr>
                  <a:t>y=0</a:t>
                </a:r>
              </a:p>
              <a:p>
                <a:pPr lvl="1"/>
                <a:r>
                  <a:rPr lang="en-US" dirty="0"/>
                  <a:t>	</a:t>
                </a:r>
                <a:r>
                  <a:rPr lang="en-US" b="1" dirty="0">
                    <a:solidFill>
                      <a:srgbClr val="FF0000"/>
                    </a:solidFill>
                  </a:rPr>
                  <a:t>Radioactive (Positive) 	</a:t>
                </a:r>
                <a:r>
                  <a:rPr lang="en-US" b="1" i="1" dirty="0">
                    <a:solidFill>
                      <a:srgbClr val="FF0000"/>
                    </a:solidFill>
                  </a:rPr>
                  <a:t>y=1</a:t>
                </a:r>
              </a:p>
              <a:p>
                <a:endParaRPr lang="en-US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𝐶𝑜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𝐿𝑁𝐶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  <a:p>
                <a:endParaRPr lang="en-US" b="1" dirty="0">
                  <a:solidFill>
                    <a:schemeClr val="accent1"/>
                  </a:solidFill>
                </a:endParaRPr>
              </a:p>
              <a:p>
                <a:endParaRPr lang="en-US" b="1" dirty="0">
                  <a:solidFill>
                    <a:schemeClr val="accent1"/>
                  </a:solidFill>
                </a:endParaRPr>
              </a:p>
              <a:p>
                <a:endParaRPr lang="en-US" b="1" dirty="0">
                  <a:solidFill>
                    <a:schemeClr val="accent1"/>
                  </a:solidFill>
                </a:endParaRPr>
              </a:p>
              <a:p>
                <a:endParaRPr lang="en-US" b="1" dirty="0">
                  <a:solidFill>
                    <a:schemeClr val="accent1"/>
                  </a:solidFill>
                </a:endParaRPr>
              </a:p>
              <a:p>
                <a:endParaRPr lang="en-US" b="1" dirty="0">
                  <a:solidFill>
                    <a:schemeClr val="accent1"/>
                  </a:solidFill>
                </a:endParaRPr>
              </a:p>
              <a:p>
                <a:r>
                  <a:rPr lang="en-US" b="1" dirty="0">
                    <a:solidFill>
                      <a:schemeClr val="accent1"/>
                    </a:solidFill>
                  </a:rPr>
                  <a:t>Simulations</a:t>
                </a:r>
                <a:r>
                  <a:rPr lang="en-US" dirty="0"/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err="1"/>
                  <a:t>ActiWiz</a:t>
                </a:r>
                <a:r>
                  <a:rPr lang="en-US" dirty="0"/>
                  <a:t> computes the Co-60 equivalent and the classification for every activation scenario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ABE3B15-D120-058F-0812-E1C61EA4E0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3563" y="708372"/>
                <a:ext cx="5613810" cy="4641079"/>
              </a:xfrm>
              <a:prstGeom prst="rect">
                <a:avLst/>
              </a:prstGeom>
              <a:blipFill>
                <a:blip r:embed="rId3"/>
                <a:stretch>
                  <a:fillRect l="-977" t="-525" r="-326" b="-10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76CDA444-BA12-FD8D-3013-53EACA43640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1058" t="63550" r="34346" b="31206"/>
          <a:stretch/>
        </p:blipFill>
        <p:spPr>
          <a:xfrm>
            <a:off x="6893522" y="3293695"/>
            <a:ext cx="3654904" cy="738554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7DC0924-EA44-CF46-133A-516777FAB8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54177" y="1891121"/>
            <a:ext cx="294249" cy="29424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E28CBCA-1147-FB90-ECD4-3DC8F13BC2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54177" y="1596872"/>
            <a:ext cx="294249" cy="294249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5B6FB12D-C125-40A9-58FD-C40982ACDE15}"/>
              </a:ext>
            </a:extLst>
          </p:cNvPr>
          <p:cNvSpPr/>
          <p:nvPr/>
        </p:nvSpPr>
        <p:spPr>
          <a:xfrm>
            <a:off x="4290646" y="4030394"/>
            <a:ext cx="692455" cy="386861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FFC000"/>
                </a:solidFill>
              </a:ln>
              <a:noFill/>
            </a:endParaRPr>
          </a:p>
        </p:txBody>
      </p:sp>
      <p:cxnSp>
        <p:nvCxnSpPr>
          <p:cNvPr id="25" name="Connector: Curved 24">
            <a:extLst>
              <a:ext uri="{FF2B5EF4-FFF2-40B4-BE49-F238E27FC236}">
                <a16:creationId xmlns:a16="http://schemas.microsoft.com/office/drawing/2014/main" id="{559E1318-8B28-FC86-3CEF-5F8B39D5FE33}"/>
              </a:ext>
            </a:extLst>
          </p:cNvPr>
          <p:cNvCxnSpPr/>
          <p:nvPr/>
        </p:nvCxnSpPr>
        <p:spPr>
          <a:xfrm rot="5400000">
            <a:off x="3996009" y="4796299"/>
            <a:ext cx="1012874" cy="268855"/>
          </a:xfrm>
          <a:prstGeom prst="curvedConnector3">
            <a:avLst>
              <a:gd name="adj1" fmla="val 98611"/>
            </a:avLst>
          </a:prstGeom>
          <a:ln w="95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EB57030-EDB6-1A5F-750F-5106B0102D32}"/>
              </a:ext>
            </a:extLst>
          </p:cNvPr>
          <p:cNvSpPr txBox="1"/>
          <p:nvPr/>
        </p:nvSpPr>
        <p:spPr>
          <a:xfrm>
            <a:off x="367729" y="5247967"/>
            <a:ext cx="40002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 item with Co-60</a:t>
            </a:r>
            <a:r>
              <a:rPr lang="en-US" baseline="-25000" dirty="0"/>
              <a:t>eq</a:t>
            </a:r>
            <a:r>
              <a:rPr lang="en-US" dirty="0"/>
              <a:t> = 0.041 </a:t>
            </a:r>
            <a:r>
              <a:rPr lang="en-US" dirty="0" err="1"/>
              <a:t>Bq</a:t>
            </a:r>
            <a:r>
              <a:rPr lang="en-US" dirty="0"/>
              <a:t>/g is classified “negative” with 4.55% error.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2481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6CC2F-EB10-F336-A9E2-5898F3934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Machine learning</a:t>
            </a:r>
            <a:br>
              <a:rPr lang="en-GB" dirty="0"/>
            </a:br>
            <a:r>
              <a:rPr lang="en-GB" sz="2400" dirty="0"/>
              <a:t>Example of electric cables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E31E7D-D98A-F170-14D4-598E2A98A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5557BE-6D7E-645D-5F03-396B75CFD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4C5332-C970-D424-AF50-687BD622B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15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42FDD1-5357-B9AC-9BF1-79EDEF32FA33}"/>
              </a:ext>
            </a:extLst>
          </p:cNvPr>
          <p:cNvSpPr txBox="1"/>
          <p:nvPr/>
        </p:nvSpPr>
        <p:spPr>
          <a:xfrm>
            <a:off x="1934308" y="2117189"/>
            <a:ext cx="1533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rgbClr val="FF0000"/>
                </a:solidFill>
                <a:latin typeface="Abadi" panose="020B0604020104020204" pitchFamily="34" charset="0"/>
              </a:rPr>
              <a:t>Confidence 95.45%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1D41BA-9945-A92A-68FC-585BA9F0385C}"/>
              </a:ext>
            </a:extLst>
          </p:cNvPr>
          <p:cNvSpPr txBox="1"/>
          <p:nvPr/>
        </p:nvSpPr>
        <p:spPr>
          <a:xfrm>
            <a:off x="6526278" y="2117189"/>
            <a:ext cx="1533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rgbClr val="FF0000"/>
                </a:solidFill>
                <a:latin typeface="Abadi" panose="020B0604020104020204" pitchFamily="34" charset="0"/>
              </a:rPr>
              <a:t>Confidence 99%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0DB118-D6E2-5BE6-EBA2-B0E51E2F5720}"/>
              </a:ext>
            </a:extLst>
          </p:cNvPr>
          <p:cNvSpPr txBox="1"/>
          <p:nvPr/>
        </p:nvSpPr>
        <p:spPr>
          <a:xfrm>
            <a:off x="908761" y="4656215"/>
            <a:ext cx="4828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If we wish our </a:t>
            </a:r>
            <a:r>
              <a:rPr lang="en-GB" b="1" dirty="0"/>
              <a:t>confidence</a:t>
            </a:r>
            <a:r>
              <a:rPr lang="en-GB" dirty="0"/>
              <a:t> to </a:t>
            </a:r>
            <a:r>
              <a:rPr lang="en-GB" b="1" dirty="0"/>
              <a:t>increase</a:t>
            </a:r>
            <a:r>
              <a:rPr lang="en-GB" dirty="0"/>
              <a:t> by &lt;4% ...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1810DD-6205-2D53-F7E7-3AC29E7414FE}"/>
              </a:ext>
            </a:extLst>
          </p:cNvPr>
          <p:cNvSpPr txBox="1"/>
          <p:nvPr/>
        </p:nvSpPr>
        <p:spPr>
          <a:xfrm>
            <a:off x="6096000" y="4673954"/>
            <a:ext cx="3932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... our </a:t>
            </a:r>
            <a:r>
              <a:rPr lang="en-GB" b="1" dirty="0"/>
              <a:t>threshold</a:t>
            </a:r>
            <a:r>
              <a:rPr lang="en-GB" dirty="0"/>
              <a:t> would </a:t>
            </a:r>
            <a:r>
              <a:rPr lang="en-GB" b="1" dirty="0"/>
              <a:t>decrease</a:t>
            </a:r>
            <a:r>
              <a:rPr lang="en-GB" dirty="0"/>
              <a:t> by 2x</a:t>
            </a:r>
          </a:p>
        </p:txBody>
      </p:sp>
      <p:pic>
        <p:nvPicPr>
          <p:cNvPr id="15" name="Picture 14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26E11B2B-0ABE-3112-C281-CFE8DAF99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2391" y="1596873"/>
            <a:ext cx="3453302" cy="2959973"/>
          </a:xfrm>
          <a:prstGeom prst="rect">
            <a:avLst/>
          </a:prstGeom>
        </p:spPr>
      </p:pic>
      <p:pic>
        <p:nvPicPr>
          <p:cNvPr id="17" name="Picture 16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C45BE754-BE53-97F6-B161-F56D45865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309" y="1610017"/>
            <a:ext cx="3505931" cy="3005083"/>
          </a:xfrm>
          <a:prstGeom prst="rect">
            <a:avLst/>
          </a:prstGeom>
        </p:spPr>
      </p:pic>
      <p:sp>
        <p:nvSpPr>
          <p:cNvPr id="18" name="Arrow: Right 17">
            <a:extLst>
              <a:ext uri="{FF2B5EF4-FFF2-40B4-BE49-F238E27FC236}">
                <a16:creationId xmlns:a16="http://schemas.microsoft.com/office/drawing/2014/main" id="{94136A27-2882-3BA9-6F58-2907BD220F1B}"/>
              </a:ext>
            </a:extLst>
          </p:cNvPr>
          <p:cNvSpPr/>
          <p:nvPr/>
        </p:nvSpPr>
        <p:spPr>
          <a:xfrm rot="5400000">
            <a:off x="9750864" y="4313447"/>
            <a:ext cx="340536" cy="16144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FC09A15-2BFA-3B5E-7A8A-6497685BA9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183253" y="3814041"/>
            <a:ext cx="201185" cy="3596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0E3BA4-AAC2-B601-CDA1-74D506A5C6E0}"/>
              </a:ext>
            </a:extLst>
          </p:cNvPr>
          <p:cNvSpPr txBox="1"/>
          <p:nvPr/>
        </p:nvSpPr>
        <p:spPr>
          <a:xfrm>
            <a:off x="6662811" y="326637"/>
            <a:ext cx="52441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Sensitivity</a:t>
            </a:r>
            <a:r>
              <a:rPr lang="en-US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We can quantify our </a:t>
            </a:r>
            <a:r>
              <a:rPr lang="en-US" b="1" dirty="0">
                <a:solidFill>
                  <a:srgbClr val="FF0000"/>
                </a:solidFill>
              </a:rPr>
              <a:t>level of confidence </a:t>
            </a:r>
            <a:r>
              <a:rPr lang="en-US" b="1" dirty="0"/>
              <a:t>when performing clearance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973539-9E68-5BC5-2ECC-8278C43DA545}"/>
              </a:ext>
            </a:extLst>
          </p:cNvPr>
          <p:cNvSpPr txBox="1"/>
          <p:nvPr/>
        </p:nvSpPr>
        <p:spPr>
          <a:xfrm>
            <a:off x="4680491" y="5375752"/>
            <a:ext cx="6743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>
                <a:solidFill>
                  <a:schemeClr val="accent1"/>
                </a:solidFill>
              </a:rPr>
              <a:t>See presentation by Andrea Gomes and Andrea Camerini!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C1DEEB-4A4F-F5F2-3EE6-AF7646264B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0099" y="5254827"/>
            <a:ext cx="762000" cy="762000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E9CC19B7-510B-D540-2EB6-396A58163432}"/>
              </a:ext>
            </a:extLst>
          </p:cNvPr>
          <p:cNvSpPr/>
          <p:nvPr/>
        </p:nvSpPr>
        <p:spPr>
          <a:xfrm>
            <a:off x="4902591" y="2630658"/>
            <a:ext cx="834928" cy="4853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77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A124D-C64F-BB51-58C3-B2315B67E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br>
              <a:rPr lang="en-US" dirty="0"/>
            </a:br>
            <a:r>
              <a:rPr lang="en-US" sz="2400" dirty="0"/>
              <a:t>A probabilistic approach for clearance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8C3CE-EE1D-0AA9-D279-61C067B4013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549400"/>
            <a:ext cx="5147603" cy="4461518"/>
          </a:xfrm>
          <a:prstGeom prst="rect">
            <a:avLst/>
          </a:prstGeom>
        </p:spPr>
        <p:txBody>
          <a:bodyPr/>
          <a:lstStyle/>
          <a:p>
            <a:r>
              <a:rPr lang="en-US" sz="2000" dirty="0"/>
              <a:t>Use available of data on material and waste</a:t>
            </a:r>
          </a:p>
          <a:p>
            <a:r>
              <a:rPr lang="en-US" sz="2000" dirty="0"/>
              <a:t>Select scenarios with 0.01 &lt; LL &lt; 100 and DR &lt; 1 </a:t>
            </a:r>
            <a:r>
              <a:rPr lang="en-US" sz="2000" dirty="0" err="1"/>
              <a:t>uS</a:t>
            </a:r>
            <a:r>
              <a:rPr lang="en-US" sz="2000" dirty="0"/>
              <a:t>/h (i.e. discarding scenarios irrelevant for clearance)</a:t>
            </a:r>
          </a:p>
          <a:p>
            <a:r>
              <a:rPr lang="en-US" sz="2000" dirty="0"/>
              <a:t>Focus computational on the most relevant scenarios</a:t>
            </a:r>
          </a:p>
          <a:p>
            <a:r>
              <a:rPr lang="en-US" sz="2000" dirty="0"/>
              <a:t>Thanks to </a:t>
            </a:r>
            <a:r>
              <a:rPr lang="en-US" sz="2000" dirty="0">
                <a:solidFill>
                  <a:srgbClr val="FF0000"/>
                </a:solidFill>
              </a:rPr>
              <a:t>uncertainty propagation</a:t>
            </a:r>
            <a:r>
              <a:rPr lang="en-US" sz="2000" dirty="0"/>
              <a:t>, and by using training vs testing sets, we can make a </a:t>
            </a:r>
            <a:r>
              <a:rPr lang="en-US" sz="2000" dirty="0">
                <a:solidFill>
                  <a:srgbClr val="FF0000"/>
                </a:solidFill>
              </a:rPr>
              <a:t>quantitative comparison </a:t>
            </a:r>
            <a:r>
              <a:rPr lang="en-US" sz="2000" dirty="0"/>
              <a:t>of different models and evaluate their </a:t>
            </a:r>
            <a:r>
              <a:rPr lang="en-US" sz="2000" dirty="0">
                <a:solidFill>
                  <a:srgbClr val="FF0000"/>
                </a:solidFill>
              </a:rPr>
              <a:t>prediction accuracy</a:t>
            </a:r>
            <a:r>
              <a:rPr lang="en-US" sz="2000" dirty="0"/>
              <a:t>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3AEF5C9-E2C7-8201-BECE-E68B334B2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2A06A4-21C7-5497-9818-95C95395FC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4100" r="11677"/>
          <a:stretch/>
        </p:blipFill>
        <p:spPr>
          <a:xfrm>
            <a:off x="7491046" y="963706"/>
            <a:ext cx="3962400" cy="413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4980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6E97E-ED9E-6F47-C443-5F18178FA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Conclusions</a:t>
            </a:r>
            <a:br>
              <a:rPr lang="en-US" dirty="0"/>
            </a:br>
            <a:r>
              <a:rPr lang="en-US" sz="2400" dirty="0"/>
              <a:t>A probabilistic approach for clearance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E6F1C-A314-2CB1-2940-6781580C49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549400"/>
            <a:ext cx="10515600" cy="4461518"/>
          </a:xfrm>
          <a:prstGeom prst="rect">
            <a:avLst/>
          </a:prstGeom>
        </p:spPr>
        <p:txBody>
          <a:bodyPr/>
          <a:lstStyle/>
          <a:p>
            <a:r>
              <a:rPr lang="en-GB" sz="2400" dirty="0"/>
              <a:t>As we move to </a:t>
            </a:r>
            <a:r>
              <a:rPr lang="en-GB" sz="2400" dirty="0">
                <a:solidFill>
                  <a:srgbClr val="FF0000"/>
                </a:solidFill>
              </a:rPr>
              <a:t>continuous</a:t>
            </a:r>
            <a:r>
              <a:rPr lang="en-GB" sz="2400" dirty="0"/>
              <a:t> probability distribution and as we </a:t>
            </a:r>
            <a:r>
              <a:rPr lang="en-GB" sz="2400" dirty="0">
                <a:solidFill>
                  <a:srgbClr val="FF0000"/>
                </a:solidFill>
              </a:rPr>
              <a:t>discard irrelevant scenarios</a:t>
            </a:r>
            <a:r>
              <a:rPr lang="en-GB" sz="2400" dirty="0"/>
              <a:t>, we can:</a:t>
            </a:r>
            <a:endParaRPr lang="en-GB" sz="2400" dirty="0">
              <a:solidFill>
                <a:srgbClr val="FF0000"/>
              </a:solidFill>
            </a:endParaRPr>
          </a:p>
          <a:p>
            <a:pPr lvl="1"/>
            <a:r>
              <a:rPr lang="en-GB" sz="2000" dirty="0"/>
              <a:t>Concentrate our computational efforts on the cases with the highest impact, therefore:</a:t>
            </a:r>
          </a:p>
          <a:p>
            <a:pPr lvl="1"/>
            <a:r>
              <a:rPr lang="en-GB" sz="2000" dirty="0"/>
              <a:t>Improve our computational "return of investment" (ROI), therefore:</a:t>
            </a:r>
          </a:p>
          <a:p>
            <a:pPr lvl="1"/>
            <a:r>
              <a:rPr lang="en-GB" sz="2000" dirty="0"/>
              <a:t>Benefit from better accuracy, therefore:</a:t>
            </a:r>
          </a:p>
          <a:p>
            <a:pPr lvl="1"/>
            <a:r>
              <a:rPr lang="en-GB" sz="2000" dirty="0"/>
              <a:t>Reach high confidence levels, because…. 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</a:rPr>
              <a:t>…</a:t>
            </a:r>
            <a:r>
              <a:rPr lang="en-GB" i="1" dirty="0">
                <a:solidFill>
                  <a:srgbClr val="FF0000"/>
                </a:solidFill>
              </a:rPr>
              <a:t>we explore the phase space where it matters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B571DA-C479-EFB4-850E-6A6CE8AE979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>
                <a:solidFill>
                  <a:schemeClr val="bg1"/>
                </a:solidFill>
              </a:rPr>
              <a:t>A probabilistic approach for characterization studies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DB1D24-2AC8-547B-01F6-56D8114776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17</a:t>
            </a:fld>
            <a:r>
              <a:rPr lang="en-GB"/>
              <a:t> of 17 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6C711C6-0479-2117-826A-8A35918AD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1EEA7E4-7696-6877-CA71-D635C60500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0012" y="3580228"/>
            <a:ext cx="1583788" cy="158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5244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62450" y="2604585"/>
            <a:ext cx="63129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2">
                    <a:lumMod val="1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42391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A94560-0076-B4F2-5DE0-8591E096E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E4BA2E-BB27-D3F7-9673-74711D2F8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375C77-EF80-DB17-DECC-07A177F44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E38C184-DEF1-9B00-B714-23FFB881C795}"/>
              </a:ext>
            </a:extLst>
          </p:cNvPr>
          <p:cNvGrpSpPr/>
          <p:nvPr/>
        </p:nvGrpSpPr>
        <p:grpSpPr>
          <a:xfrm>
            <a:off x="7091372" y="1556047"/>
            <a:ext cx="2792354" cy="4125741"/>
            <a:chOff x="1569803" y="1549400"/>
            <a:chExt cx="2792354" cy="412574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FD637DE-512A-CCB1-F8EB-89D05E1F62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69677" y="1549400"/>
              <a:ext cx="468923" cy="46892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F568D69-6CDF-6902-F76E-2A811F962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69803" y="2370406"/>
              <a:ext cx="630702" cy="63070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55C6ACB-47A6-73D0-8DD8-24E335AB67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93234" y="3311236"/>
              <a:ext cx="468923" cy="46892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EAEFA1E-0079-A4A4-29C9-1589F551DF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73454" y="4106061"/>
              <a:ext cx="594014" cy="594014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F8E43D7-D220-2665-9A52-A3912F4B1D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60077" y="5065541"/>
              <a:ext cx="609600" cy="609600"/>
            </a:xfrm>
            <a:prstGeom prst="rect">
              <a:avLst/>
            </a:prstGeom>
          </p:spPr>
        </p:pic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ECFD07C9-4E58-58A5-CD47-CE274B639F2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8280" t="1344" r="9596"/>
          <a:stretch/>
        </p:blipFill>
        <p:spPr>
          <a:xfrm>
            <a:off x="0" y="0"/>
            <a:ext cx="6309361" cy="6054273"/>
          </a:xfrm>
          <a:prstGeom prst="rect">
            <a:avLst/>
          </a:prstGeom>
        </p:spPr>
      </p:pic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21BE2863-688A-5C0D-8031-E1A809E2B40E}"/>
              </a:ext>
            </a:extLst>
          </p:cNvPr>
          <p:cNvSpPr/>
          <p:nvPr/>
        </p:nvSpPr>
        <p:spPr>
          <a:xfrm rot="16200000" flipH="1">
            <a:off x="2405227" y="2142144"/>
            <a:ext cx="6054273" cy="1753997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B13C140-A5FA-C1EE-1CA8-302EE851E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8167" y="114175"/>
            <a:ext cx="5529775" cy="1325563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FE71DA7-A271-C71C-BD3C-16F142DED01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448167" y="1584762"/>
            <a:ext cx="5328361" cy="446151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Clearance criteria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		Challenges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Systematic approach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		Probabilistic approach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Conclusions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0386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Manual Input 10">
            <a:extLst>
              <a:ext uri="{FF2B5EF4-FFF2-40B4-BE49-F238E27FC236}">
                <a16:creationId xmlns:a16="http://schemas.microsoft.com/office/drawing/2014/main" id="{35F0E263-2719-B788-BA40-7F31F330E06D}"/>
              </a:ext>
            </a:extLst>
          </p:cNvPr>
          <p:cNvSpPr/>
          <p:nvPr/>
        </p:nvSpPr>
        <p:spPr>
          <a:xfrm rot="5400000">
            <a:off x="1667639" y="-1667642"/>
            <a:ext cx="6011917" cy="9347204"/>
          </a:xfrm>
          <a:prstGeom prst="flowChartManualInpu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A8A09C-EF23-EDE3-DAD2-EA8C72E0C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D79392-2F0D-393A-A39F-E73531FC0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434BF7-F466-05DD-2768-9BEE0EEC4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C216B1-D75B-0789-6B75-F57DF0D21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Clearance criteria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F727ED-B43D-EA5F-082B-FE7499D75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05" y="1074708"/>
            <a:ext cx="2877561" cy="19385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484066-B283-9D44-1890-8F113A60C0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668" y="3068623"/>
            <a:ext cx="1505843" cy="12497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A6E6587-E567-CC23-23B8-F27FEEB71662}"/>
                  </a:ext>
                </a:extLst>
              </p:cNvPr>
              <p:cNvSpPr txBox="1"/>
              <p:nvPr/>
            </p:nvSpPr>
            <p:spPr>
              <a:xfrm>
                <a:off x="2514600" y="4577115"/>
                <a:ext cx="5443295" cy="719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/>
                  <a:t> Specific activity   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sz="280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80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f>
                          <m:fPr>
                            <m:ctrlPr>
                              <a:rPr lang="en-GB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𝐴𝑖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𝐿𝐿𝑖</m:t>
                            </m:r>
                          </m:den>
                        </m:f>
                        <m:r>
                          <a:rPr lang="en-GB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nary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A6E6587-E567-CC23-23B8-F27FEEB716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4577115"/>
                <a:ext cx="5443295" cy="719108"/>
              </a:xfrm>
              <a:prstGeom prst="rect">
                <a:avLst/>
              </a:prstGeom>
              <a:blipFill>
                <a:blip r:embed="rId5"/>
                <a:stretch>
                  <a:fillRect l="-897" t="-5085" b="-14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F97426B-38F7-96CB-DAFE-169F75802D58}"/>
                  </a:ext>
                </a:extLst>
              </p:cNvPr>
              <p:cNvSpPr txBox="1"/>
              <p:nvPr/>
            </p:nvSpPr>
            <p:spPr>
              <a:xfrm>
                <a:off x="2638306" y="3263615"/>
                <a:ext cx="6303616" cy="6693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/>
                  <a:t>Contamination	  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f>
                          <m:fPr>
                            <m:ctrlPr>
                              <a:rPr lang="en-GB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GB" sz="2800" i="1" baseline="-25000">
                                <a:latin typeface="Cambria Math" panose="02040503050406030204" pitchFamily="18" charset="0"/>
                              </a:rPr>
                              <m:t>𝑠𝑖</m:t>
                            </m:r>
                          </m:num>
                          <m:den>
                            <m:r>
                              <a:rPr lang="en-GB" sz="2800" i="1">
                                <a:latin typeface="Cambria Math" panose="02040503050406030204" pitchFamily="18" charset="0"/>
                              </a:rPr>
                              <m:t>𝐶𝑆</m:t>
                            </m:r>
                            <m:r>
                              <a:rPr lang="en-GB" sz="2800" i="1" baseline="-2500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den>
                        </m:f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&lt;1</m:t>
                        </m:r>
                      </m:e>
                    </m:nary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F97426B-38F7-96CB-DAFE-169F75802D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8306" y="3263615"/>
                <a:ext cx="6303616" cy="669350"/>
              </a:xfrm>
              <a:prstGeom prst="rect">
                <a:avLst/>
              </a:prstGeom>
              <a:blipFill>
                <a:blip r:embed="rId6"/>
                <a:stretch>
                  <a:fillRect l="-2515" t="-12727" b="-15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1D5941F2-F482-5B14-79B9-2313791D4A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668" y="4443602"/>
            <a:ext cx="1283291" cy="13476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62290E8-FC06-0759-D07D-F714B0B4C9B3}"/>
                  </a:ext>
                </a:extLst>
              </p:cNvPr>
              <p:cNvSpPr txBox="1"/>
              <p:nvPr/>
            </p:nvSpPr>
            <p:spPr>
              <a:xfrm>
                <a:off x="2637184" y="2074537"/>
                <a:ext cx="658502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/>
                  <a:t> Dose-rate   	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𝑛𝑆𝑣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62290E8-FC06-0759-D07D-F714B0B4C9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7184" y="2074537"/>
                <a:ext cx="6585022" cy="584775"/>
              </a:xfrm>
              <a:prstGeom prst="rect">
                <a:avLst/>
              </a:prstGeom>
              <a:blipFill>
                <a:blip r:embed="rId8"/>
                <a:stretch>
                  <a:fillRect l="-741" t="-13542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6905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3095E-5D6C-0551-FE44-9A8B9637B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F3E18C-7EC3-8B7F-A8C8-BB389A9E0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B73DF2-958B-AC4A-0701-F67767043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CEC3CE-2CD8-ED18-4A55-BB94CEC0C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883408-610B-A458-7104-DD22B8BD18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357" b="23384"/>
          <a:stretch/>
        </p:blipFill>
        <p:spPr>
          <a:xfrm>
            <a:off x="125053" y="1233520"/>
            <a:ext cx="7926748" cy="45195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ED3EB9D-F986-280E-A6A9-72168FB88913}"/>
              </a:ext>
            </a:extLst>
          </p:cNvPr>
          <p:cNvSpPr txBox="1"/>
          <p:nvPr/>
        </p:nvSpPr>
        <p:spPr>
          <a:xfrm>
            <a:off x="7757753" y="484953"/>
            <a:ext cx="42310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Particles: protons, </a:t>
            </a:r>
            <a:r>
              <a:rPr lang="en-US" sz="2400" dirty="0" err="1"/>
              <a:t>pions</a:t>
            </a:r>
            <a:r>
              <a:rPr lang="en-US" sz="2400" dirty="0"/>
              <a:t>, neutrons, electrons….</a:t>
            </a:r>
          </a:p>
          <a:p>
            <a:endParaRPr lang="en-US" sz="2400" dirty="0"/>
          </a:p>
          <a:p>
            <a:r>
              <a:rPr lang="en-US" sz="2400" dirty="0"/>
              <a:t>Particle energy: eV to TeV</a:t>
            </a:r>
          </a:p>
          <a:p>
            <a:endParaRPr lang="en-US" sz="2400" dirty="0"/>
          </a:p>
          <a:p>
            <a:r>
              <a:rPr lang="en-US" sz="2400" dirty="0"/>
              <a:t>Timescale: months to decades</a:t>
            </a:r>
            <a:endParaRPr lang="en-GB" sz="2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878749B-2818-39EC-9E3C-474A8D43D5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6496" y="2940515"/>
            <a:ext cx="2406371" cy="281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254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507E832-0C7C-C11B-431F-C7DEF3D1DD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89" r="15124" b="4202"/>
          <a:stretch/>
        </p:blipFill>
        <p:spPr>
          <a:xfrm>
            <a:off x="6484883" y="0"/>
            <a:ext cx="5707117" cy="6011919"/>
          </a:xfrm>
          <a:prstGeom prst="rect">
            <a:avLst/>
          </a:prstGeom>
        </p:spPr>
      </p:pic>
      <p:sp>
        <p:nvSpPr>
          <p:cNvPr id="11" name="Flowchart: Manual Input 10">
            <a:extLst>
              <a:ext uri="{FF2B5EF4-FFF2-40B4-BE49-F238E27FC236}">
                <a16:creationId xmlns:a16="http://schemas.microsoft.com/office/drawing/2014/main" id="{35F0E263-2719-B788-BA40-7F31F330E06D}"/>
              </a:ext>
            </a:extLst>
          </p:cNvPr>
          <p:cNvSpPr/>
          <p:nvPr/>
        </p:nvSpPr>
        <p:spPr>
          <a:xfrm rot="5400000">
            <a:off x="1350145" y="-1350145"/>
            <a:ext cx="6011917" cy="8712207"/>
          </a:xfrm>
          <a:prstGeom prst="flowChartManualInpu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A8A09C-EF23-EDE3-DAD2-EA8C72E0C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D79392-2F0D-393A-A39F-E73531FC0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434BF7-F466-05DD-2768-9BEE0EEC4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C216B1-D75B-0789-6B75-F57DF0D21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Challenges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6E6587-E567-CC23-23B8-F27FEEB71662}"/>
              </a:ext>
            </a:extLst>
          </p:cNvPr>
          <p:cNvSpPr txBox="1"/>
          <p:nvPr/>
        </p:nvSpPr>
        <p:spPr>
          <a:xfrm>
            <a:off x="736600" y="4380334"/>
            <a:ext cx="46058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Different materials</a:t>
            </a:r>
            <a:r>
              <a:rPr lang="en-GB" sz="2000" dirty="0"/>
              <a:t>, each with different activation properties</a:t>
            </a:r>
            <a:endParaRPr lang="en-GB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97426B-38F7-96CB-DAFE-169F75802D58}"/>
              </a:ext>
            </a:extLst>
          </p:cNvPr>
          <p:cNvSpPr txBox="1"/>
          <p:nvPr/>
        </p:nvSpPr>
        <p:spPr>
          <a:xfrm>
            <a:off x="2826602" y="2961354"/>
            <a:ext cx="40769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Accelerator components with </a:t>
            </a:r>
            <a:r>
              <a:rPr lang="en-GB" sz="2000" b="1" dirty="0"/>
              <a:t>complex shapes</a:t>
            </a:r>
            <a:r>
              <a:rPr lang="en-GB" sz="2000" dirty="0"/>
              <a:t>, which can affect radiation measurements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2290E8-FC06-0759-D07D-F714B0B4C9B3}"/>
              </a:ext>
            </a:extLst>
          </p:cNvPr>
          <p:cNvSpPr txBox="1"/>
          <p:nvPr/>
        </p:nvSpPr>
        <p:spPr>
          <a:xfrm>
            <a:off x="574569" y="1473744"/>
            <a:ext cx="3768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Mixed items</a:t>
            </a:r>
            <a:r>
              <a:rPr lang="en-GB" sz="2000" dirty="0"/>
              <a:t> from multiple particle accelerators</a:t>
            </a:r>
            <a:endParaRPr lang="en-GB" sz="2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E1D6A5-6D0C-6D8C-D221-173598A8CA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576" y="1398725"/>
            <a:ext cx="2177888" cy="125483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12F2745-192D-566E-81F3-EB3B5CE6B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449452" y="3096499"/>
            <a:ext cx="830997" cy="83099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B68A7F3-C830-B56D-4AF6-F5A4350A17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342467" y="4499469"/>
            <a:ext cx="830997" cy="83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303F8-DF75-132B-654F-3943391A6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Systematic approach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7B567E-4320-BEBF-4ED3-4EC9FAC98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976B8D-55E7-C359-9B8E-5F14EDE8F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60567E-A5F3-580A-D2B8-738A0CF74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424420-3159-0281-E7B3-8163549100E4}"/>
              </a:ext>
            </a:extLst>
          </p:cNvPr>
          <p:cNvSpPr txBox="1"/>
          <p:nvPr/>
        </p:nvSpPr>
        <p:spPr>
          <a:xfrm>
            <a:off x="262875" y="1218882"/>
            <a:ext cx="6096000" cy="120032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GB" sz="1800" dirty="0"/>
              <a:t>Systematic study of </a:t>
            </a:r>
            <a:r>
              <a:rPr lang="en-GB" sz="1800" b="1" dirty="0"/>
              <a:t>all possible </a:t>
            </a:r>
            <a:r>
              <a:rPr lang="en-GB" sz="1800" dirty="0"/>
              <a:t>activation scenarios:</a:t>
            </a:r>
          </a:p>
          <a:p>
            <a:r>
              <a:rPr lang="en-GB" sz="1800" dirty="0"/>
              <a:t>	Geometry</a:t>
            </a:r>
          </a:p>
          <a:p>
            <a:r>
              <a:rPr lang="en-GB" sz="1800" dirty="0"/>
              <a:t>		Radiological history</a:t>
            </a:r>
          </a:p>
          <a:p>
            <a:r>
              <a:rPr lang="en-GB" dirty="0"/>
              <a:t>			Material composition</a:t>
            </a:r>
            <a:endParaRPr lang="en-GB" sz="18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BED526-F56C-662F-E609-112BC34A416A}"/>
              </a:ext>
            </a:extLst>
          </p:cNvPr>
          <p:cNvSpPr txBox="1"/>
          <p:nvPr/>
        </p:nvSpPr>
        <p:spPr>
          <a:xfrm>
            <a:off x="3386249" y="4101968"/>
            <a:ext cx="63336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Boundary scenario</a:t>
            </a:r>
          </a:p>
          <a:p>
            <a:endParaRPr lang="en-GB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4207F21-B1BA-057E-571B-0E30E8CE6EFD}"/>
                  </a:ext>
                </a:extLst>
              </p:cNvPr>
              <p:cNvSpPr txBox="1"/>
              <p:nvPr/>
            </p:nvSpPr>
            <p:spPr>
              <a:xfrm>
                <a:off x="846449" y="5050947"/>
                <a:ext cx="5435957" cy="860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𝐷𝑅</m:t>
                          </m:r>
                        </m:num>
                        <m:den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𝐿𝐿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𝑠𝑢𝑚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𝐷𝑅</m:t>
                          </m:r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𝐴𝑖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𝐿𝐿𝑖</m:t>
                                  </m:r>
                                </m:den>
                              </m:f>
                            </m:e>
                          </m:nary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𝑛𝑆𝑣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4207F21-B1BA-057E-571B-0E30E8CE6E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449" y="5050947"/>
                <a:ext cx="5435957" cy="86010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val 32">
            <a:extLst>
              <a:ext uri="{FF2B5EF4-FFF2-40B4-BE49-F238E27FC236}">
                <a16:creationId xmlns:a16="http://schemas.microsoft.com/office/drawing/2014/main" id="{13846CC5-975B-4C55-A75D-87FA11699B7E}"/>
              </a:ext>
            </a:extLst>
          </p:cNvPr>
          <p:cNvSpPr/>
          <p:nvPr/>
        </p:nvSpPr>
        <p:spPr>
          <a:xfrm>
            <a:off x="3850585" y="5057911"/>
            <a:ext cx="1396739" cy="75090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C5130DD-498E-E8BB-E5B3-77AF522889CC}"/>
              </a:ext>
            </a:extLst>
          </p:cNvPr>
          <p:cNvGrpSpPr/>
          <p:nvPr/>
        </p:nvGrpSpPr>
        <p:grpSpPr>
          <a:xfrm>
            <a:off x="1891460" y="4057276"/>
            <a:ext cx="1419415" cy="642423"/>
            <a:chOff x="6372303" y="4621566"/>
            <a:chExt cx="1652746" cy="860107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338B23B0-2D55-259E-F133-5DD6DD14A2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72303" y="4621566"/>
              <a:ext cx="1652746" cy="860107"/>
            </a:xfrm>
            <a:prstGeom prst="rect">
              <a:avLst/>
            </a:prstGeom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C19085C-76F8-AD43-F318-18099859474D}"/>
                </a:ext>
              </a:extLst>
            </p:cNvPr>
            <p:cNvSpPr/>
            <p:nvPr/>
          </p:nvSpPr>
          <p:spPr>
            <a:xfrm>
              <a:off x="7048444" y="5251486"/>
              <a:ext cx="189186" cy="173771"/>
            </a:xfrm>
            <a:prstGeom prst="star5">
              <a:avLst>
                <a:gd name="adj" fmla="val 19695"/>
                <a:gd name="hf" fmla="val 105146"/>
                <a:gd name="vf" fmla="val 110557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D7D9AE08-6E10-4DC5-6F6B-948AC9D4A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899" y="2786798"/>
            <a:ext cx="1323276" cy="9675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5515D44-B640-9402-8DB6-2E2002A55621}"/>
              </a:ext>
            </a:extLst>
          </p:cNvPr>
          <p:cNvSpPr txBox="1"/>
          <p:nvPr/>
        </p:nvSpPr>
        <p:spPr>
          <a:xfrm>
            <a:off x="4294562" y="2897896"/>
            <a:ext cx="206431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latin typeface="Agency FB" panose="020B0503020202020204" pitchFamily="34" charset="0"/>
              </a:rPr>
              <a:t>5,000,000 </a:t>
            </a:r>
            <a:br>
              <a:rPr lang="en-GB" sz="1800" dirty="0">
                <a:latin typeface="Agency FB" panose="020B0503020202020204" pitchFamily="34" charset="0"/>
              </a:rPr>
            </a:br>
            <a:r>
              <a:rPr lang="en-GB" sz="1800" dirty="0">
                <a:latin typeface="Agency FB" panose="020B0503020202020204" pitchFamily="34" charset="0"/>
              </a:rPr>
              <a:t>activation scenarios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7A33D63-103E-FFF5-CA27-49844714595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4368"/>
          <a:stretch/>
        </p:blipFill>
        <p:spPr>
          <a:xfrm>
            <a:off x="2630918" y="2737300"/>
            <a:ext cx="877061" cy="9675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Plus Sign 7">
            <a:extLst>
              <a:ext uri="{FF2B5EF4-FFF2-40B4-BE49-F238E27FC236}">
                <a16:creationId xmlns:a16="http://schemas.microsoft.com/office/drawing/2014/main" id="{6D8EA1C6-4252-669E-F69A-1D32D7588096}"/>
              </a:ext>
            </a:extLst>
          </p:cNvPr>
          <p:cNvSpPr/>
          <p:nvPr/>
        </p:nvSpPr>
        <p:spPr>
          <a:xfrm>
            <a:off x="1911033" y="2990227"/>
            <a:ext cx="490724" cy="461665"/>
          </a:xfrm>
          <a:prstGeom prst="mathPlus">
            <a:avLst>
              <a:gd name="adj1" fmla="val 7128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Plus Sign 14">
            <a:extLst>
              <a:ext uri="{FF2B5EF4-FFF2-40B4-BE49-F238E27FC236}">
                <a16:creationId xmlns:a16="http://schemas.microsoft.com/office/drawing/2014/main" id="{452DA20D-0A59-ECCF-09D7-E0B9BFEF8519}"/>
              </a:ext>
            </a:extLst>
          </p:cNvPr>
          <p:cNvSpPr/>
          <p:nvPr/>
        </p:nvSpPr>
        <p:spPr>
          <a:xfrm rot="2645113">
            <a:off x="3655908" y="2990227"/>
            <a:ext cx="490724" cy="461665"/>
          </a:xfrm>
          <a:prstGeom prst="mathPlus">
            <a:avLst>
              <a:gd name="adj1" fmla="val 7128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Equals 18">
            <a:extLst>
              <a:ext uri="{FF2B5EF4-FFF2-40B4-BE49-F238E27FC236}">
                <a16:creationId xmlns:a16="http://schemas.microsoft.com/office/drawing/2014/main" id="{6162C63A-81D3-805F-09D2-670217E5B5D3}"/>
              </a:ext>
            </a:extLst>
          </p:cNvPr>
          <p:cNvSpPr/>
          <p:nvPr/>
        </p:nvSpPr>
        <p:spPr>
          <a:xfrm>
            <a:off x="731520" y="4056747"/>
            <a:ext cx="580171" cy="584621"/>
          </a:xfrm>
          <a:prstGeom prst="mathEqual">
            <a:avLst>
              <a:gd name="adj1" fmla="val 5182"/>
              <a:gd name="adj2" fmla="val 26861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289FB22-CECD-F62C-FA37-CEFF19EECD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3496" y="1348553"/>
            <a:ext cx="4562165" cy="3342896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43F981B-0863-B237-5F62-80617485DBD3}"/>
              </a:ext>
            </a:extLst>
          </p:cNvPr>
          <p:cNvCxnSpPr/>
          <p:nvPr/>
        </p:nvCxnSpPr>
        <p:spPr>
          <a:xfrm>
            <a:off x="6817010" y="1053137"/>
            <a:ext cx="0" cy="46981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4B5A5B2-EDD1-60C4-CD30-6CF03D69125E}"/>
              </a:ext>
            </a:extLst>
          </p:cNvPr>
          <p:cNvSpPr txBox="1"/>
          <p:nvPr/>
        </p:nvSpPr>
        <p:spPr>
          <a:xfrm>
            <a:off x="8018334" y="5136762"/>
            <a:ext cx="34060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Sensitivity study</a:t>
            </a:r>
          </a:p>
          <a:p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00013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1A592BE-5962-8588-4DFB-362E98666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7559"/>
            <a:ext cx="5694506" cy="612629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CD8DD8-D414-5AEB-85D0-B44EB9359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A9ED55-208F-A5F7-E42D-60283BB58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8BCA7D-3378-88D9-3FFB-51ED6DAB1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Flowchart: Manual Input 6">
                <a:extLst>
                  <a:ext uri="{FF2B5EF4-FFF2-40B4-BE49-F238E27FC236}">
                    <a16:creationId xmlns:a16="http://schemas.microsoft.com/office/drawing/2014/main" id="{ABDFCAE0-5952-B3FB-98F2-A917445D430D}"/>
                  </a:ext>
                </a:extLst>
              </p:cNvPr>
              <p:cNvSpPr/>
              <p:nvPr/>
            </p:nvSpPr>
            <p:spPr>
              <a:xfrm rot="16200000">
                <a:off x="5060618" y="-1082646"/>
                <a:ext cx="6126294" cy="8136469"/>
              </a:xfrm>
              <a:prstGeom prst="flowChartManualInpu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𝑧𝑥𝑐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i="1" smtClean="0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Flowchart: Manual Input 6">
                <a:extLst>
                  <a:ext uri="{FF2B5EF4-FFF2-40B4-BE49-F238E27FC236}">
                    <a16:creationId xmlns:a16="http://schemas.microsoft.com/office/drawing/2014/main" id="{ABDFCAE0-5952-B3FB-98F2-A917445D43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060618" y="-1082646"/>
                <a:ext cx="6126294" cy="8136469"/>
              </a:xfrm>
              <a:prstGeom prst="flowChartManualInpu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004497AA-1EFB-68C8-F156-B2FF95FF6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761" y="228052"/>
            <a:ext cx="10998200" cy="1120501"/>
          </a:xfrm>
        </p:spPr>
        <p:txBody>
          <a:bodyPr>
            <a:normAutofit/>
          </a:bodyPr>
          <a:lstStyle/>
          <a:p>
            <a:r>
              <a:rPr lang="en-US" dirty="0"/>
              <a:t>                                Systematic approach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E7A8B9-EDD5-806E-4D30-3AED3A3966EF}"/>
              </a:ext>
            </a:extLst>
          </p:cNvPr>
          <p:cNvSpPr txBox="1"/>
          <p:nvPr/>
        </p:nvSpPr>
        <p:spPr>
          <a:xfrm>
            <a:off x="5694506" y="1348553"/>
            <a:ext cx="58545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Total gamma counting</a:t>
            </a:r>
            <a:r>
              <a:rPr lang="en-US" dirty="0"/>
              <a:t>: classification based on a reference </a:t>
            </a:r>
            <a:r>
              <a:rPr lang="en-US" b="1" dirty="0">
                <a:solidFill>
                  <a:schemeClr val="accent6"/>
                </a:solidFill>
              </a:rPr>
              <a:t>fingerprint</a:t>
            </a:r>
            <a:r>
              <a:rPr lang="en-US" dirty="0"/>
              <a:t> (</a:t>
            </a:r>
            <a:r>
              <a:rPr lang="en-US" i="1" dirty="0"/>
              <a:t>or nuclide vector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How can we choose the most penalizing fingerprint?...</a:t>
            </a:r>
          </a:p>
          <a:p>
            <a:r>
              <a:rPr lang="en-US" dirty="0"/>
              <a:t>... with a </a:t>
            </a:r>
            <a:r>
              <a:rPr lang="en-US" dirty="0">
                <a:solidFill>
                  <a:srgbClr val="C00000"/>
                </a:solidFill>
              </a:rPr>
              <a:t>Figure Of Merit</a:t>
            </a:r>
            <a:r>
              <a:rPr lang="en-US" dirty="0"/>
              <a:t>!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most penalizing scenario was used for classification at the exit of accelerators.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4FD1445-6F0E-7924-60DC-BC4777A2542B}"/>
                  </a:ext>
                </a:extLst>
              </p:cNvPr>
              <p:cNvSpPr txBox="1"/>
              <p:nvPr/>
            </p:nvSpPr>
            <p:spPr>
              <a:xfrm>
                <a:off x="7206128" y="2931174"/>
                <a:ext cx="2038772" cy="715965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fr-FR" b="0" dirty="0"/>
                  <a:t>FOM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f>
                              <m:f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𝐿𝐿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sSub>
                              <m:sSub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𝐿𝑁𝐶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4FD1445-6F0E-7924-60DC-BC4777A254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6128" y="2931174"/>
                <a:ext cx="2038772" cy="715965"/>
              </a:xfrm>
              <a:prstGeom prst="rect">
                <a:avLst/>
              </a:prstGeom>
              <a:blipFill>
                <a:blip r:embed="rId4"/>
                <a:stretch>
                  <a:fillRect l="-2077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7F991A50-B3D8-5D5B-EB1C-4E67833305F9}"/>
              </a:ext>
            </a:extLst>
          </p:cNvPr>
          <p:cNvSpPr txBox="1"/>
          <p:nvPr/>
        </p:nvSpPr>
        <p:spPr>
          <a:xfrm>
            <a:off x="5810631" y="5454723"/>
            <a:ext cx="62652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T. Frosio and al., Classification of radiological objects at the exit of accelerators with a dose-rate constraint, Applied Radiation and Isotopes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697271-B22C-7D6B-47DB-3B6A17E5F51B}"/>
              </a:ext>
            </a:extLst>
          </p:cNvPr>
          <p:cNvSpPr txBox="1"/>
          <p:nvPr/>
        </p:nvSpPr>
        <p:spPr>
          <a:xfrm>
            <a:off x="7306408" y="4871825"/>
            <a:ext cx="4117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>
                <a:solidFill>
                  <a:schemeClr val="accent1"/>
                </a:solidFill>
              </a:rPr>
              <a:t>See presentation by Frederic Aberle!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60528E9-CB2C-25AB-22F9-3E290C8B5C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0353" y="1489185"/>
            <a:ext cx="404024" cy="40402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034BE46-B81B-75F3-34B7-0C26D8DD86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4892" y="2122715"/>
            <a:ext cx="554946" cy="5549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A66CF54-9CD3-3E01-43DD-9F78722356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82580" y="2984356"/>
            <a:ext cx="609600" cy="6096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9367277-1134-3F83-BF51-AF1F1D6A88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82468" y="4690880"/>
            <a:ext cx="76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269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AA7B2AAC-196E-ADDF-C3B1-B444714D7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Probabilistic approach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FF38E1-41E6-65B5-9316-CB4E2D369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FFE60E-5709-F1A2-801A-75FBB07CA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920335-238F-BD9F-2F00-23B756087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3221EE-8D0D-7014-834A-2AEE61FE6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761" y="1198256"/>
            <a:ext cx="10642209" cy="414662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568596F-7A00-7D24-E8B0-3D850045B9E4}"/>
              </a:ext>
            </a:extLst>
          </p:cNvPr>
          <p:cNvSpPr/>
          <p:nvPr/>
        </p:nvSpPr>
        <p:spPr>
          <a:xfrm>
            <a:off x="3102654" y="1198256"/>
            <a:ext cx="8759322" cy="4461488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7DF09C-4AE0-428F-5076-83ED064E3E79}"/>
              </a:ext>
            </a:extLst>
          </p:cNvPr>
          <p:cNvSpPr txBox="1"/>
          <p:nvPr/>
        </p:nvSpPr>
        <p:spPr>
          <a:xfrm>
            <a:off x="4023361" y="1348553"/>
            <a:ext cx="63566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In the systematic approach</a:t>
            </a:r>
            <a:r>
              <a:rPr lang="en-US" dirty="0"/>
              <a:t>: </a:t>
            </a:r>
          </a:p>
          <a:p>
            <a:r>
              <a:rPr lang="en-US" dirty="0"/>
              <a:t>	- every activation scenario has the same probability</a:t>
            </a:r>
          </a:p>
          <a:p>
            <a:r>
              <a:rPr lang="en-US" dirty="0"/>
              <a:t>	- we classify based on the most penalizing scenario</a:t>
            </a:r>
          </a:p>
          <a:p>
            <a:endParaRPr lang="en-US" dirty="0"/>
          </a:p>
          <a:p>
            <a:r>
              <a:rPr lang="en-US" b="1" dirty="0">
                <a:solidFill>
                  <a:schemeClr val="accent1"/>
                </a:solidFill>
              </a:rPr>
              <a:t>In the probabilistic approach</a:t>
            </a:r>
            <a:r>
              <a:rPr lang="en-US" dirty="0"/>
              <a:t>:</a:t>
            </a:r>
          </a:p>
          <a:p>
            <a:r>
              <a:rPr lang="en-US" dirty="0"/>
              <a:t>	- every scenario has a given probability</a:t>
            </a:r>
          </a:p>
          <a:p>
            <a:r>
              <a:rPr lang="en-US" dirty="0"/>
              <a:t>	- we classify based on a risk analysis </a:t>
            </a:r>
          </a:p>
          <a:p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4BB1352-DF0C-7B4F-A8A5-ADFDAEFB2039}"/>
              </a:ext>
            </a:extLst>
          </p:cNvPr>
          <p:cNvCxnSpPr>
            <a:cxnSpLocks/>
          </p:cNvCxnSpPr>
          <p:nvPr/>
        </p:nvCxnSpPr>
        <p:spPr>
          <a:xfrm flipH="1">
            <a:off x="1437815" y="2383746"/>
            <a:ext cx="571607" cy="21567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B37BFAA-4953-C31C-CE5B-E960EBB73E76}"/>
              </a:ext>
            </a:extLst>
          </p:cNvPr>
          <p:cNvSpPr txBox="1"/>
          <p:nvPr/>
        </p:nvSpPr>
        <p:spPr>
          <a:xfrm>
            <a:off x="908761" y="4584326"/>
            <a:ext cx="2920998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/>
              <a:t>We extract the probability distributions from our database....</a:t>
            </a:r>
            <a:endParaRPr lang="en-GB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8042D0-650B-1AFC-B32E-9ED0B69EC4AD}"/>
              </a:ext>
            </a:extLst>
          </p:cNvPr>
          <p:cNvSpPr txBox="1"/>
          <p:nvPr/>
        </p:nvSpPr>
        <p:spPr>
          <a:xfrm>
            <a:off x="4922991" y="4514647"/>
            <a:ext cx="3628226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/>
              <a:t>... and translate them into an input file, ready for computations.</a:t>
            </a:r>
          </a:p>
          <a:p>
            <a:endParaRPr lang="en-GB" sz="20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FE78562-B74B-14D7-21F7-98B3F64D6500}"/>
              </a:ext>
            </a:extLst>
          </p:cNvPr>
          <p:cNvCxnSpPr/>
          <p:nvPr/>
        </p:nvCxnSpPr>
        <p:spPr>
          <a:xfrm flipH="1" flipV="1">
            <a:off x="3102654" y="2831487"/>
            <a:ext cx="2049517" cy="16831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D4FF169C-90F3-0C22-8B9D-E3B99E2EB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5798" y="4961727"/>
            <a:ext cx="476250" cy="4762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1974CE6-36D8-E1CA-B56A-6DAC1B4F8D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1951" y="4878006"/>
            <a:ext cx="548263" cy="5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116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AA7B2AAC-196E-ADDF-C3B1-B444714D7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Probabilistic approach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FF38E1-41E6-65B5-9316-CB4E2D369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FFE60E-5709-F1A2-801A-75FBB07CA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probabilistic approach for characterization studies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920335-238F-BD9F-2F00-23B756087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3221EE-8D0D-7014-834A-2AEE61FE6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761" y="1198256"/>
            <a:ext cx="10642209" cy="414662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0FE2943-22E9-03A1-E58B-979C8033ADF4}"/>
              </a:ext>
            </a:extLst>
          </p:cNvPr>
          <p:cNvSpPr/>
          <p:nvPr/>
        </p:nvSpPr>
        <p:spPr>
          <a:xfrm>
            <a:off x="6930521" y="1198256"/>
            <a:ext cx="4493840" cy="3607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D260099-A1AC-2E52-FA81-398EB0821F97}"/>
              </a:ext>
            </a:extLst>
          </p:cNvPr>
          <p:cNvGrpSpPr/>
          <p:nvPr/>
        </p:nvGrpSpPr>
        <p:grpSpPr>
          <a:xfrm>
            <a:off x="2314861" y="1418897"/>
            <a:ext cx="5834378" cy="4508938"/>
            <a:chOff x="2314861" y="1418897"/>
            <a:chExt cx="5834378" cy="450893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63D44F1-6241-7261-D712-3BBB1E920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14861" y="5171091"/>
              <a:ext cx="5834378" cy="756744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C00C456-0100-5153-D4D1-6538AE164E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88681" y="1418897"/>
              <a:ext cx="1311209" cy="1671145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39B28A0-B964-93B1-DE1A-812F683767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56149" y="1790396"/>
              <a:ext cx="807537" cy="102914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5E6E640-D9BB-9A8B-0BB8-725E90A537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71183" y="1601120"/>
              <a:ext cx="1310754" cy="167044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07A22EB-BA9E-96C9-BD75-57441823AAFB}"/>
              </a:ext>
            </a:extLst>
          </p:cNvPr>
          <p:cNvSpPr txBox="1"/>
          <p:nvPr/>
        </p:nvSpPr>
        <p:spPr>
          <a:xfrm>
            <a:off x="8551217" y="916577"/>
            <a:ext cx="34907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Design</a:t>
            </a:r>
            <a:r>
              <a:rPr lang="en-US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extract a population of virtual waste items based on the probability distributions</a:t>
            </a:r>
          </a:p>
          <a:p>
            <a:endParaRPr lang="en-US" dirty="0"/>
          </a:p>
          <a:p>
            <a:r>
              <a:rPr lang="en-US" b="1" dirty="0">
                <a:solidFill>
                  <a:schemeClr val="accent1"/>
                </a:solidFill>
              </a:rPr>
              <a:t>Operation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ActiWiz</a:t>
            </a:r>
            <a:r>
              <a:rPr lang="en-US" dirty="0"/>
              <a:t> computes the radiological properties of every virtual item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7742E20-539A-8973-0541-054D43E959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09086" y="1312128"/>
            <a:ext cx="680306" cy="68030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CF80089-3D6D-A7B0-C904-A0C21F6892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9999" y="2753088"/>
            <a:ext cx="680306" cy="4974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CE7C487-4188-9D50-AB2A-BAF74135965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172" t="23772" r="28737" b="10804"/>
          <a:stretch/>
        </p:blipFill>
        <p:spPr>
          <a:xfrm>
            <a:off x="7626684" y="3895489"/>
            <a:ext cx="3528789" cy="1740869"/>
          </a:xfrm>
          <a:prstGeom prst="rect">
            <a:avLst/>
          </a:prstGeom>
          <a:ln>
            <a:solidFill>
              <a:srgbClr val="C00000"/>
            </a:solidFill>
          </a:ln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8D91C3B-D1F9-DF09-7D15-BDD6D7BA03A4}"/>
              </a:ext>
            </a:extLst>
          </p:cNvPr>
          <p:cNvCxnSpPr/>
          <p:nvPr/>
        </p:nvCxnSpPr>
        <p:spPr>
          <a:xfrm>
            <a:off x="6930521" y="3797808"/>
            <a:ext cx="610231" cy="3413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39949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Custom 2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HSE.potx" id="{841DCAEE-5DAD-4E72-AC6C-2C4A54B657D8}" vid="{8F3FBE16-54EC-4D94-B216-CB2703F7C0AA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HSE.potx" id="{841DCAEE-5DAD-4E72-AC6C-2C4A54B657D8}" vid="{59B2110F-F450-416E-A4EC-7820BCD309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E49BAE31E4784D9517A3775426E104" ma:contentTypeVersion="5" ma:contentTypeDescription="Create a new document." ma:contentTypeScope="" ma:versionID="8565ca64a7f72f06b570586ebcf85841">
  <xsd:schema xmlns:xsd="http://www.w3.org/2001/XMLSchema" xmlns:xs="http://www.w3.org/2001/XMLSchema" xmlns:p="http://schemas.microsoft.com/office/2006/metadata/properties" xmlns:ns2="41d42c41-a874-46d7-ae14-917ddd4ea1d4" targetNamespace="http://schemas.microsoft.com/office/2006/metadata/properties" ma:root="true" ma:fieldsID="dfc3d90c9ce06a84d8cac6e0555a4b8e" ns2:_="">
    <xsd:import namespace="41d42c41-a874-46d7-ae14-917ddd4ea1d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d42c41-a874-46d7-ae14-917ddd4ea1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CD354A-EB34-49C5-83A1-8A070943431B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41d42c41-a874-46d7-ae14-917ddd4ea1d4"/>
  </ds:schemaRefs>
</ds:datastoreItem>
</file>

<file path=customXml/itemProps2.xml><?xml version="1.0" encoding="utf-8"?>
<ds:datastoreItem xmlns:ds="http://schemas.openxmlformats.org/officeDocument/2006/customXml" ds:itemID="{6D362062-8B99-4B6C-8116-0B89608F74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D9D12F-3314-4EBB-930F-15A375D358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1d42c41-a874-46d7-ae14-917ddd4ea1d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CERN_HSE</Template>
  <TotalTime>15321</TotalTime>
  <Words>894</Words>
  <Application>Microsoft Office PowerPoint</Application>
  <PresentationFormat>Widescreen</PresentationFormat>
  <Paragraphs>178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Abadi</vt:lpstr>
      <vt:lpstr>Agency FB</vt:lpstr>
      <vt:lpstr>Arial</vt:lpstr>
      <vt:lpstr>Calibri</vt:lpstr>
      <vt:lpstr>Cambria Math</vt:lpstr>
      <vt:lpstr>Segoe UI</vt:lpstr>
      <vt:lpstr>Segoe UI Light</vt:lpstr>
      <vt:lpstr>CERNCorporate16-9</vt:lpstr>
      <vt:lpstr>End Slides</vt:lpstr>
      <vt:lpstr>PowerPoint Presentation</vt:lpstr>
      <vt:lpstr>Outline</vt:lpstr>
      <vt:lpstr> Clearance criteria</vt:lpstr>
      <vt:lpstr>Challenges</vt:lpstr>
      <vt:lpstr> Challenges</vt:lpstr>
      <vt:lpstr>Systematic approach</vt:lpstr>
      <vt:lpstr>                                Systematic approach</vt:lpstr>
      <vt:lpstr>Probabilistic approach</vt:lpstr>
      <vt:lpstr>Probabilistic approach</vt:lpstr>
      <vt:lpstr>Probabilistic approach</vt:lpstr>
      <vt:lpstr>Probability distributions Example of massive pieces</vt:lpstr>
      <vt:lpstr>Radiological properties Example of metallic waste</vt:lpstr>
      <vt:lpstr>Radiological properties Example of massive pieces</vt:lpstr>
      <vt:lpstr>Machine learning Example of electric cables</vt:lpstr>
      <vt:lpstr>Machine learning Example of electric cables</vt:lpstr>
      <vt:lpstr>Conclusions A probabilistic approach for clearance</vt:lpstr>
      <vt:lpstr>Conclusions A probabilistic approach for clearance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Theis</dc:creator>
  <cp:lastModifiedBy>Matteo Magistris</cp:lastModifiedBy>
  <cp:revision>69</cp:revision>
  <dcterms:created xsi:type="dcterms:W3CDTF">2019-09-02T08:50:16Z</dcterms:created>
  <dcterms:modified xsi:type="dcterms:W3CDTF">2024-10-15T13:05:19Z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0x010100B1E49BAE31E4784D9517A3775426E104</vt:lpwstr>
  </property>
</Properties>
</file>