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4"/>
    <p:sldMasterId id="2147483658" r:id="rId5"/>
  </p:sldMasterIdLst>
  <p:notesMasterIdLst>
    <p:notesMasterId r:id="rId27"/>
  </p:notesMasterIdLst>
  <p:sldIdLst>
    <p:sldId id="3073" r:id="rId6"/>
    <p:sldId id="320" r:id="rId7"/>
    <p:sldId id="3070" r:id="rId8"/>
    <p:sldId id="606" r:id="rId9"/>
    <p:sldId id="3041" r:id="rId10"/>
    <p:sldId id="3100" r:id="rId11"/>
    <p:sldId id="3085" r:id="rId12"/>
    <p:sldId id="3102" r:id="rId13"/>
    <p:sldId id="3101" r:id="rId14"/>
    <p:sldId id="3108" r:id="rId15"/>
    <p:sldId id="3109" r:id="rId16"/>
    <p:sldId id="3111" r:id="rId17"/>
    <p:sldId id="3106" r:id="rId18"/>
    <p:sldId id="3110" r:id="rId19"/>
    <p:sldId id="3103" r:id="rId20"/>
    <p:sldId id="3112" r:id="rId21"/>
    <p:sldId id="500" r:id="rId22"/>
    <p:sldId id="3098" r:id="rId23"/>
    <p:sldId id="3105" r:id="rId24"/>
    <p:sldId id="3087" r:id="rId25"/>
    <p:sldId id="342" r:id="rId26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olo Giunio Pisano" initials="PGP" lastIdx="2" clrIdx="0">
    <p:extLst>
      <p:ext uri="{19B8F6BF-5375-455C-9EA6-DF929625EA0E}">
        <p15:presenceInfo xmlns:p15="http://schemas.microsoft.com/office/powerpoint/2012/main" userId="S::paolo.giunio.pisano@cern.ch::b4f4f17f-c70a-44a5-bced-2756697b494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6F6"/>
    <a:srgbClr val="0E35F5"/>
    <a:srgbClr val="FAF3D7"/>
    <a:srgbClr val="FF9300"/>
    <a:srgbClr val="DC666C"/>
    <a:srgbClr val="BEE8AC"/>
    <a:srgbClr val="F6E5A9"/>
    <a:srgbClr val="5A7DBB"/>
    <a:srgbClr val="E8BE28"/>
    <a:srgbClr val="C732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80776" autoAdjust="0"/>
  </p:normalViewPr>
  <p:slideViewPr>
    <p:cSldViewPr snapToGrid="0">
      <p:cViewPr varScale="1">
        <p:scale>
          <a:sx n="128" d="100"/>
          <a:sy n="128" d="100"/>
        </p:scale>
        <p:origin x="3714" y="13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C9FA7F-04C6-49CA-A619-4AE65FACC7C1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422A537-9ED9-4FCA-9D80-88211277A752}">
      <dgm:prSet phldrT="[Text]" custT="1"/>
      <dgm:spPr>
        <a:pattFill prst="wdUpDiag">
          <a:fgClr>
            <a:srgbClr val="FFFF00"/>
          </a:fgClr>
          <a:bgClr>
            <a:schemeClr val="bg1"/>
          </a:bgClr>
        </a:pattFill>
      </dgm:spPr>
      <dgm:t>
        <a:bodyPr/>
        <a:lstStyle/>
        <a:p>
          <a:r>
            <a:rPr lang="en-US" sz="1000" b="1" dirty="0">
              <a:solidFill>
                <a:schemeClr val="tx1"/>
              </a:solidFill>
            </a:rPr>
            <a:t>Radioactive or potentially radioactive component</a:t>
          </a:r>
        </a:p>
      </dgm:t>
    </dgm:pt>
    <dgm:pt modelId="{9E686FD7-0818-4D6F-9837-22DFD870C4E8}" type="parTrans" cxnId="{93FBB8C8-135F-480D-B4A4-FDE259F57CA3}">
      <dgm:prSet/>
      <dgm:spPr/>
      <dgm:t>
        <a:bodyPr/>
        <a:lstStyle/>
        <a:p>
          <a:endParaRPr lang="en-US" sz="2000"/>
        </a:p>
      </dgm:t>
    </dgm:pt>
    <dgm:pt modelId="{50F8996F-7722-4FCC-AD18-18125B72ADE8}" type="sibTrans" cxnId="{93FBB8C8-135F-480D-B4A4-FDE259F57CA3}">
      <dgm:prSet/>
      <dgm:spPr/>
      <dgm:t>
        <a:bodyPr/>
        <a:lstStyle/>
        <a:p>
          <a:endParaRPr lang="en-US" sz="2000"/>
        </a:p>
      </dgm:t>
    </dgm:pt>
    <dgm:pt modelId="{D9BB8651-B947-4D71-83B4-78C453B06124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1000" dirty="0"/>
            <a:t>Pre-defined conditions respected</a:t>
          </a:r>
        </a:p>
      </dgm:t>
    </dgm:pt>
    <dgm:pt modelId="{411F1F88-26D7-4A08-B8E9-961BC08DFEF5}" type="parTrans" cxnId="{533B70A3-DF42-44D1-95EE-CA55ED699304}">
      <dgm:prSet/>
      <dgm:spPr>
        <a:ln w="25400">
          <a:solidFill>
            <a:srgbClr val="00B050"/>
          </a:solidFill>
          <a:extLst>
            <a:ext uri="{C807C97D-BFC1-408E-A445-0C87EB9F89A2}">
              <ask:lineSketchStyleProps xmlns:ask="http://schemas.microsoft.com/office/drawing/2018/sketchyshapes">
                <ask:type>
                  <ask:lineSketchNone/>
                </ask:type>
              </ask:lineSketchStyleProps>
            </a:ext>
          </a:extLst>
        </a:ln>
      </dgm:spPr>
      <dgm:t>
        <a:bodyPr/>
        <a:lstStyle/>
        <a:p>
          <a:endParaRPr lang="en-US" sz="2000"/>
        </a:p>
      </dgm:t>
    </dgm:pt>
    <dgm:pt modelId="{2DC387DB-DD01-4C8B-9D58-FEB9EF6CD8BA}" type="sibTrans" cxnId="{533B70A3-DF42-44D1-95EE-CA55ED699304}">
      <dgm:prSet/>
      <dgm:spPr/>
      <dgm:t>
        <a:bodyPr/>
        <a:lstStyle/>
        <a:p>
          <a:endParaRPr lang="en-US" sz="2000"/>
        </a:p>
      </dgm:t>
    </dgm:pt>
    <dgm:pt modelId="{C7A0E5A5-CA1C-46DA-8316-16D002CBED77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1000" dirty="0">
              <a:latin typeface="+mj-lt"/>
            </a:rPr>
            <a:t>H*(10) </a:t>
          </a:r>
          <a:r>
            <a:rPr lang="fr-FR" sz="1000" dirty="0">
              <a:latin typeface="+mj-lt"/>
              <a:cs typeface="Calibri" panose="020F0502020204030204" pitchFamily="34" charset="0"/>
            </a:rPr>
            <a:t>&lt; 0.1 µSv/h contact</a:t>
          </a:r>
          <a:endParaRPr lang="en-US" sz="1000" dirty="0">
            <a:latin typeface="+mj-lt"/>
          </a:endParaRPr>
        </a:p>
      </dgm:t>
    </dgm:pt>
    <dgm:pt modelId="{A445A957-EC01-4A11-9F03-015E23847709}" type="parTrans" cxnId="{EF0D2796-542B-4CA7-A383-9E4E7EAC8DF7}">
      <dgm:prSet/>
      <dgm:spPr>
        <a:ln w="25400">
          <a:solidFill>
            <a:srgbClr val="00B050"/>
          </a:solidFill>
          <a:extLst>
            <a:ext uri="{C807C97D-BFC1-408E-A445-0C87EB9F89A2}">
              <ask:lineSketchStyleProps xmlns:ask="http://schemas.microsoft.com/office/drawing/2018/sketchyshapes">
                <ask:type>
                  <ask:lineSketchNone/>
                </ask:type>
              </ask:lineSketchStyleProps>
            </a:ext>
          </a:extLst>
        </a:ln>
      </dgm:spPr>
      <dgm:t>
        <a:bodyPr/>
        <a:lstStyle/>
        <a:p>
          <a:endParaRPr lang="en-US" sz="2000"/>
        </a:p>
      </dgm:t>
    </dgm:pt>
    <dgm:pt modelId="{4585E63E-08F3-4C36-BC9B-D048DC75A3CC}" type="sibTrans" cxnId="{EF0D2796-542B-4CA7-A383-9E4E7EAC8DF7}">
      <dgm:prSet/>
      <dgm:spPr/>
      <dgm:t>
        <a:bodyPr/>
        <a:lstStyle/>
        <a:p>
          <a:endParaRPr lang="en-US" sz="2000"/>
        </a:p>
      </dgm:t>
    </dgm:pt>
    <dgm:pt modelId="{ADDCC9AF-ACFC-4325-89CD-6B5353F13201}">
      <dgm:prSet custT="1"/>
      <dgm:spPr>
        <a:solidFill>
          <a:schemeClr val="accent2"/>
        </a:solidFill>
      </dgm:spPr>
      <dgm:t>
        <a:bodyPr/>
        <a:lstStyle/>
        <a:p>
          <a:r>
            <a:rPr lang="en-US" sz="1000" dirty="0"/>
            <a:t>FHZ512-BGO </a:t>
          </a:r>
          <a:r>
            <a:rPr lang="en-US" sz="1000" b="1" u="sng" dirty="0"/>
            <a:t>scan</a:t>
          </a:r>
          <a:r>
            <a:rPr lang="en-US" sz="1000" dirty="0"/>
            <a:t> </a:t>
          </a:r>
          <a:r>
            <a:rPr lang="en-CH" sz="1000" dirty="0">
              <a:latin typeface="Calibri" panose="020F0502020204030204" pitchFamily="34" charset="0"/>
              <a:cs typeface="Calibri" panose="020F0502020204030204" pitchFamily="34" charset="0"/>
            </a:rPr>
            <a:t>≤</a:t>
          </a:r>
          <a:r>
            <a:rPr lang="en-US" sz="1000" dirty="0"/>
            <a:t> Decision Threshold</a:t>
          </a:r>
        </a:p>
      </dgm:t>
    </dgm:pt>
    <dgm:pt modelId="{526125E4-5E3B-4CA8-B590-E6B81413FD89}" type="parTrans" cxnId="{D793EFDE-29E6-4FBB-8D9A-E4F75A586B2C}">
      <dgm:prSet/>
      <dgm:spPr>
        <a:ln w="25400">
          <a:solidFill>
            <a:srgbClr val="00B050"/>
          </a:solidFill>
          <a:extLst>
            <a:ext uri="{C807C97D-BFC1-408E-A445-0C87EB9F89A2}">
              <ask:lineSketchStyleProps xmlns:ask="http://schemas.microsoft.com/office/drawing/2018/sketchyshapes">
                <ask:type>
                  <ask:lineSketchNone/>
                </ask:type>
              </ask:lineSketchStyleProps>
            </a:ext>
          </a:extLst>
        </a:ln>
      </dgm:spPr>
      <dgm:t>
        <a:bodyPr/>
        <a:lstStyle/>
        <a:p>
          <a:endParaRPr lang="en-US" sz="2000"/>
        </a:p>
      </dgm:t>
    </dgm:pt>
    <dgm:pt modelId="{A755D0FE-5725-43C8-9A4C-75CBDB7047DE}" type="sibTrans" cxnId="{D793EFDE-29E6-4FBB-8D9A-E4F75A586B2C}">
      <dgm:prSet/>
      <dgm:spPr/>
      <dgm:t>
        <a:bodyPr/>
        <a:lstStyle/>
        <a:p>
          <a:endParaRPr lang="en-US" sz="2000"/>
        </a:p>
      </dgm:t>
    </dgm:pt>
    <dgm:pt modelId="{DE98CF9B-7822-4DF5-8C97-8185CBD44CA7}">
      <dgm:prSet custT="1"/>
      <dgm:spPr>
        <a:solidFill>
          <a:schemeClr val="accent2"/>
        </a:solidFill>
      </dgm:spPr>
      <dgm:t>
        <a:bodyPr/>
        <a:lstStyle/>
        <a:p>
          <a:r>
            <a:rPr lang="en-US" sz="1000" dirty="0"/>
            <a:t>FHZ512-BGO </a:t>
          </a:r>
          <a:r>
            <a:rPr lang="en-US" sz="1000" b="1" u="sng" dirty="0"/>
            <a:t>measurement</a:t>
          </a:r>
          <a:r>
            <a:rPr lang="en-US" sz="1000" dirty="0"/>
            <a:t> </a:t>
          </a:r>
          <a:r>
            <a:rPr lang="en-CH" sz="1000" dirty="0">
              <a:latin typeface="Calibri" panose="020F0502020204030204" pitchFamily="34" charset="0"/>
              <a:cs typeface="Calibri" panose="020F0502020204030204" pitchFamily="34" charset="0"/>
            </a:rPr>
            <a:t>≤</a:t>
          </a:r>
          <a:r>
            <a:rPr lang="en-US" sz="1000" dirty="0"/>
            <a:t> 5 c/s net</a:t>
          </a:r>
        </a:p>
      </dgm:t>
    </dgm:pt>
    <dgm:pt modelId="{49E26FF4-0700-4AE3-ADE9-3BE19AA28A9F}" type="parTrans" cxnId="{227E5D8A-363A-4C47-839C-47F180BB1285}">
      <dgm:prSet/>
      <dgm:spPr>
        <a:ln w="25400">
          <a:solidFill>
            <a:srgbClr val="00B050"/>
          </a:solidFill>
          <a:extLst>
            <a:ext uri="{C807C97D-BFC1-408E-A445-0C87EB9F89A2}">
              <ask:lineSketchStyleProps xmlns:ask="http://schemas.microsoft.com/office/drawing/2018/sketchyshapes">
                <ask:type>
                  <ask:lineSketchNone/>
                </ask:type>
              </ask:lineSketchStyleProps>
            </a:ext>
          </a:extLst>
        </a:ln>
      </dgm:spPr>
      <dgm:t>
        <a:bodyPr/>
        <a:lstStyle/>
        <a:p>
          <a:endParaRPr lang="en-US" sz="2000"/>
        </a:p>
      </dgm:t>
    </dgm:pt>
    <dgm:pt modelId="{55858955-02C7-4705-BB89-E4E2114D9FEB}" type="sibTrans" cxnId="{227E5D8A-363A-4C47-839C-47F180BB1285}">
      <dgm:prSet/>
      <dgm:spPr/>
      <dgm:t>
        <a:bodyPr/>
        <a:lstStyle/>
        <a:p>
          <a:endParaRPr lang="en-US" sz="2000"/>
        </a:p>
      </dgm:t>
    </dgm:pt>
    <dgm:pt modelId="{C20F933F-CCDC-47DD-B969-C5EF658A0162}">
      <dgm:prSet custT="1"/>
      <dgm:spPr>
        <a:solidFill>
          <a:schemeClr val="accent2"/>
        </a:solidFill>
      </dgm:spPr>
      <dgm:t>
        <a:bodyPr/>
        <a:lstStyle/>
        <a:p>
          <a:r>
            <a:rPr lang="en-US" sz="1000" dirty="0"/>
            <a:t>Contamination measurement  </a:t>
          </a:r>
          <a:r>
            <a:rPr lang="en-CH" sz="1000" dirty="0">
              <a:latin typeface="Calibri" panose="020F0502020204030204" pitchFamily="34" charset="0"/>
              <a:cs typeface="Calibri" panose="020F0502020204030204" pitchFamily="34" charset="0"/>
            </a:rPr>
            <a:t>≤</a:t>
          </a:r>
          <a:r>
            <a:rPr lang="en-US" sz="1000" dirty="0"/>
            <a:t>  Decision Threshold</a:t>
          </a:r>
        </a:p>
      </dgm:t>
    </dgm:pt>
    <dgm:pt modelId="{CCC54591-0246-4DC8-A9B4-2221A7BC0998}" type="parTrans" cxnId="{84EFEC3A-9914-4087-A23D-AC0A170C026C}">
      <dgm:prSet/>
      <dgm:spPr>
        <a:ln w="25400">
          <a:solidFill>
            <a:srgbClr val="00B050"/>
          </a:solidFill>
          <a:extLst>
            <a:ext uri="{C807C97D-BFC1-408E-A445-0C87EB9F89A2}">
              <ask:lineSketchStyleProps xmlns:ask="http://schemas.microsoft.com/office/drawing/2018/sketchyshapes">
                <ask:type>
                  <ask:lineSketchNone/>
                </ask:type>
              </ask:lineSketchStyleProps>
            </a:ext>
          </a:extLst>
        </a:ln>
      </dgm:spPr>
      <dgm:t>
        <a:bodyPr/>
        <a:lstStyle/>
        <a:p>
          <a:endParaRPr lang="en-US" sz="2000"/>
        </a:p>
      </dgm:t>
    </dgm:pt>
    <dgm:pt modelId="{E0412199-8FE5-420F-9E8D-7FD38882E07A}" type="sibTrans" cxnId="{84EFEC3A-9914-4087-A23D-AC0A170C026C}">
      <dgm:prSet/>
      <dgm:spPr/>
      <dgm:t>
        <a:bodyPr/>
        <a:lstStyle/>
        <a:p>
          <a:endParaRPr lang="en-US" sz="2000"/>
        </a:p>
      </dgm:t>
    </dgm:pt>
    <dgm:pt modelId="{7BC1E4F2-6398-487E-B234-3E0742A81489}">
      <dgm:prSet phldrT="[Text]" custT="1"/>
      <dgm:spPr>
        <a:noFill/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pPr algn="r"/>
          <a:endParaRPr lang="en-US" sz="900"/>
        </a:p>
      </dgm:t>
    </dgm:pt>
    <dgm:pt modelId="{228F44FA-5310-4A00-962F-EDF7BE25845F}" type="parTrans" cxnId="{D47BBA02-4CB4-48B3-BE81-FF943BC69CE9}">
      <dgm:prSet/>
      <dgm:spPr/>
      <dgm:t>
        <a:bodyPr/>
        <a:lstStyle/>
        <a:p>
          <a:endParaRPr lang="en-US" sz="2000"/>
        </a:p>
      </dgm:t>
    </dgm:pt>
    <dgm:pt modelId="{3697024D-34F5-49F0-8382-39749C80965D}" type="sibTrans" cxnId="{D47BBA02-4CB4-48B3-BE81-FF943BC69CE9}">
      <dgm:prSet/>
      <dgm:spPr/>
      <dgm:t>
        <a:bodyPr/>
        <a:lstStyle/>
        <a:p>
          <a:endParaRPr lang="en-US" sz="2000"/>
        </a:p>
      </dgm:t>
    </dgm:pt>
    <dgm:pt modelId="{965ECEB6-132A-491B-BF8D-92530FCB498C}">
      <dgm:prSet custT="1"/>
      <dgm:spPr>
        <a:solidFill>
          <a:srgbClr val="00B050"/>
        </a:solidFill>
      </dgm:spPr>
      <dgm:t>
        <a:bodyPr/>
        <a:lstStyle/>
        <a:p>
          <a:r>
            <a:rPr lang="en-US" sz="1000" b="1" dirty="0"/>
            <a:t>NOT RADIOACTIVE</a:t>
          </a:r>
        </a:p>
      </dgm:t>
    </dgm:pt>
    <dgm:pt modelId="{3167AC98-FD35-4323-912E-D9DB343D84CC}" type="parTrans" cxnId="{ADFC49C9-2399-4D56-87F6-98F2D8C05BBD}">
      <dgm:prSet/>
      <dgm:spPr>
        <a:ln w="25400">
          <a:solidFill>
            <a:srgbClr val="00B050"/>
          </a:solidFill>
          <a:extLst>
            <a:ext uri="{C807C97D-BFC1-408E-A445-0C87EB9F89A2}">
              <ask:lineSketchStyleProps xmlns:ask="http://schemas.microsoft.com/office/drawing/2018/sketchyshapes">
                <ask:type>
                  <ask:lineSketchNone/>
                </ask:type>
              </ask:lineSketchStyleProps>
            </a:ext>
          </a:extLst>
        </a:ln>
      </dgm:spPr>
      <dgm:t>
        <a:bodyPr/>
        <a:lstStyle/>
        <a:p>
          <a:endParaRPr lang="en-US" sz="2000"/>
        </a:p>
      </dgm:t>
    </dgm:pt>
    <dgm:pt modelId="{AAAA0BD5-1439-49FE-B27F-580ACE106FD9}" type="sibTrans" cxnId="{ADFC49C9-2399-4D56-87F6-98F2D8C05BBD}">
      <dgm:prSet/>
      <dgm:spPr/>
      <dgm:t>
        <a:bodyPr/>
        <a:lstStyle/>
        <a:p>
          <a:endParaRPr lang="en-US" sz="2000"/>
        </a:p>
      </dgm:t>
    </dgm:pt>
    <dgm:pt modelId="{67DC721E-7B31-4AA8-B653-B3EF5439EFE1}">
      <dgm:prSet custT="1"/>
      <dgm:spPr>
        <a:noFill/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pPr algn="l"/>
          <a:endParaRPr lang="en-US" sz="1000" b="1" dirty="0">
            <a:solidFill>
              <a:srgbClr val="00B0F0"/>
            </a:solidFill>
          </a:endParaRPr>
        </a:p>
      </dgm:t>
    </dgm:pt>
    <dgm:pt modelId="{CB732572-CE07-413E-A713-58CE085559C7}" type="parTrans" cxnId="{DE989290-9118-46F6-9E64-BBD9517BFA3C}">
      <dgm:prSet/>
      <dgm:spPr/>
      <dgm:t>
        <a:bodyPr/>
        <a:lstStyle/>
        <a:p>
          <a:endParaRPr lang="en-US" sz="2000"/>
        </a:p>
      </dgm:t>
    </dgm:pt>
    <dgm:pt modelId="{5A89F039-DAFF-4B2E-84F1-8E89E85E0499}" type="sibTrans" cxnId="{DE989290-9118-46F6-9E64-BBD9517BFA3C}">
      <dgm:prSet/>
      <dgm:spPr/>
      <dgm:t>
        <a:bodyPr/>
        <a:lstStyle/>
        <a:p>
          <a:endParaRPr lang="en-US" sz="2000"/>
        </a:p>
      </dgm:t>
    </dgm:pt>
    <dgm:pt modelId="{4B5E5E87-1F53-4C2D-955F-267D1864CB8C}">
      <dgm:prSet custT="1"/>
      <dgm:spPr>
        <a:noFill/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pPr algn="l"/>
          <a:r>
            <a:rPr lang="en-US" sz="1000" dirty="0"/>
            <a:t>Direct measurement whenever possible.</a:t>
          </a:r>
        </a:p>
      </dgm:t>
    </dgm:pt>
    <dgm:pt modelId="{A4E1F76F-BFC4-4B3D-987F-84C5FB1A14BE}" type="parTrans" cxnId="{BC358FB8-2D4A-4A23-A59F-E3AAC243986F}">
      <dgm:prSet/>
      <dgm:spPr/>
      <dgm:t>
        <a:bodyPr/>
        <a:lstStyle/>
        <a:p>
          <a:endParaRPr lang="en-US" sz="2000"/>
        </a:p>
      </dgm:t>
    </dgm:pt>
    <dgm:pt modelId="{80D8A103-80F0-46C8-BCD0-2AEFA336213D}" type="sibTrans" cxnId="{BC358FB8-2D4A-4A23-A59F-E3AAC243986F}">
      <dgm:prSet/>
      <dgm:spPr/>
      <dgm:t>
        <a:bodyPr/>
        <a:lstStyle/>
        <a:p>
          <a:endParaRPr lang="en-US" sz="2000"/>
        </a:p>
      </dgm:t>
    </dgm:pt>
    <dgm:pt modelId="{AB11FC66-E157-4AC2-9681-32305A124E88}">
      <dgm:prSet custT="1"/>
      <dgm:spPr>
        <a:noFill/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pPr algn="l"/>
          <a:r>
            <a:rPr lang="en-US" sz="1000" dirty="0"/>
            <a:t>Typically, 10 c/s net.</a:t>
          </a:r>
        </a:p>
      </dgm:t>
    </dgm:pt>
    <dgm:pt modelId="{DF1F7879-FB08-492A-9D99-EC80C17F0434}" type="parTrans" cxnId="{31B1F408-2BF3-4973-B55D-C54377E1AF74}">
      <dgm:prSet/>
      <dgm:spPr/>
      <dgm:t>
        <a:bodyPr/>
        <a:lstStyle/>
        <a:p>
          <a:endParaRPr lang="en-US" sz="2000"/>
        </a:p>
      </dgm:t>
    </dgm:pt>
    <dgm:pt modelId="{31925D9A-5517-4304-BA7E-3E139BC5E573}" type="sibTrans" cxnId="{31B1F408-2BF3-4973-B55D-C54377E1AF74}">
      <dgm:prSet/>
      <dgm:spPr/>
      <dgm:t>
        <a:bodyPr/>
        <a:lstStyle/>
        <a:p>
          <a:endParaRPr lang="en-US" sz="2000"/>
        </a:p>
      </dgm:t>
    </dgm:pt>
    <dgm:pt modelId="{7687FD15-9AD4-4D4A-9F7A-E25A1B061443}">
      <dgm:prSet phldrT="[Text]" custT="1"/>
      <dgm:spPr>
        <a:noFill/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pPr algn="l"/>
          <a:r>
            <a:rPr lang="en-US" sz="1000" dirty="0"/>
            <a:t>As defined </a:t>
          </a:r>
          <a:r>
            <a:rPr lang="en-US" sz="1000" b="0" dirty="0">
              <a:solidFill>
                <a:schemeClr val="tx1"/>
              </a:solidFill>
            </a:rPr>
            <a:t>by the parametrical study (slide 10 and 12): type of objects, excluded facilities, excluded materials, min. decay, min. mass and min. dimensions.</a:t>
          </a:r>
        </a:p>
      </dgm:t>
    </dgm:pt>
    <dgm:pt modelId="{D1877FD2-90D4-4152-866D-E5053AC1C850}" type="parTrans" cxnId="{D334AFD7-5D63-450E-9DEB-DF5467421936}">
      <dgm:prSet/>
      <dgm:spPr/>
      <dgm:t>
        <a:bodyPr/>
        <a:lstStyle/>
        <a:p>
          <a:endParaRPr lang="en-US" sz="2000"/>
        </a:p>
      </dgm:t>
    </dgm:pt>
    <dgm:pt modelId="{07B51275-CF35-490F-9256-6801B42961A2}" type="sibTrans" cxnId="{D334AFD7-5D63-450E-9DEB-DF5467421936}">
      <dgm:prSet/>
      <dgm:spPr/>
      <dgm:t>
        <a:bodyPr/>
        <a:lstStyle/>
        <a:p>
          <a:endParaRPr lang="en-US" sz="2000"/>
        </a:p>
      </dgm:t>
    </dgm:pt>
    <dgm:pt modelId="{2F8363A3-EAD0-4A02-951A-78CAEF8FF2D4}">
      <dgm:prSet phldrT="[Text]" custT="1"/>
      <dgm:spPr>
        <a:noFill/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pPr algn="l"/>
          <a:endParaRPr lang="en-US" sz="900" dirty="0"/>
        </a:p>
      </dgm:t>
    </dgm:pt>
    <dgm:pt modelId="{2520DCF8-9E62-4BEB-AF9B-0F35D4AF1CE6}" type="parTrans" cxnId="{EB898BFE-FB50-4493-9A02-09F4B55094C3}">
      <dgm:prSet/>
      <dgm:spPr/>
      <dgm:t>
        <a:bodyPr/>
        <a:lstStyle/>
        <a:p>
          <a:endParaRPr lang="en-US" sz="2000"/>
        </a:p>
      </dgm:t>
    </dgm:pt>
    <dgm:pt modelId="{12BDF521-98F6-4C83-88F1-87496689EB51}" type="sibTrans" cxnId="{EB898BFE-FB50-4493-9A02-09F4B55094C3}">
      <dgm:prSet/>
      <dgm:spPr/>
      <dgm:t>
        <a:bodyPr/>
        <a:lstStyle/>
        <a:p>
          <a:endParaRPr lang="en-US" sz="2000"/>
        </a:p>
      </dgm:t>
    </dgm:pt>
    <dgm:pt modelId="{B0031474-792F-4CC2-A35F-DA9C763C08E1}">
      <dgm:prSet phldrT="[Text]" custT="1"/>
      <dgm:spPr>
        <a:noFill/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pPr algn="r"/>
          <a:endParaRPr lang="en-US" sz="900"/>
        </a:p>
      </dgm:t>
    </dgm:pt>
    <dgm:pt modelId="{35B504D5-2DC8-4A8C-BEBE-F2A8F06B396D}" type="parTrans" cxnId="{23290C0F-73EF-4DBD-B297-192578278D65}">
      <dgm:prSet/>
      <dgm:spPr/>
      <dgm:t>
        <a:bodyPr/>
        <a:lstStyle/>
        <a:p>
          <a:endParaRPr lang="en-US" sz="2000"/>
        </a:p>
      </dgm:t>
    </dgm:pt>
    <dgm:pt modelId="{13BC2D9C-4F09-465A-9907-E0B90D618583}" type="sibTrans" cxnId="{23290C0F-73EF-4DBD-B297-192578278D65}">
      <dgm:prSet/>
      <dgm:spPr/>
      <dgm:t>
        <a:bodyPr/>
        <a:lstStyle/>
        <a:p>
          <a:endParaRPr lang="en-US" sz="2000"/>
        </a:p>
      </dgm:t>
    </dgm:pt>
    <dgm:pt modelId="{A8699151-3202-4CA1-9A66-BF76DE8E345A}">
      <dgm:prSet custT="1"/>
      <dgm:spPr>
        <a:solidFill>
          <a:srgbClr val="FFFF00"/>
        </a:solidFill>
      </dgm:spPr>
      <dgm:t>
        <a:bodyPr/>
        <a:lstStyle/>
        <a:p>
          <a:r>
            <a:rPr lang="en-US" sz="1000" b="1" dirty="0">
              <a:solidFill>
                <a:sysClr val="windowText" lastClr="000000"/>
              </a:solidFill>
            </a:rPr>
            <a:t>RADIOACTIVE</a:t>
          </a:r>
        </a:p>
      </dgm:t>
    </dgm:pt>
    <dgm:pt modelId="{D91EE942-838A-4B45-8A94-CC618DA9033B}" type="parTrans" cxnId="{C4558E48-F28A-43B8-B957-320191B3AB2B}">
      <dgm:prSet/>
      <dgm:spPr>
        <a:ln w="25400" cmpd="sng">
          <a:solidFill>
            <a:srgbClr val="FF0000"/>
          </a:solidFill>
          <a:extLst>
            <a:ext uri="{C807C97D-BFC1-408E-A445-0C87EB9F89A2}">
              <ask:lineSketchStyleProps xmlns:ask="http://schemas.microsoft.com/office/drawing/2018/sketchyshapes">
                <ask:type>
                  <ask:lineSketchNone/>
                </ask:type>
              </ask:lineSketchStyleProps>
            </a:ext>
          </a:extLst>
        </a:ln>
      </dgm:spPr>
      <dgm:t>
        <a:bodyPr/>
        <a:lstStyle/>
        <a:p>
          <a:endParaRPr lang="en-US" sz="2000"/>
        </a:p>
      </dgm:t>
    </dgm:pt>
    <dgm:pt modelId="{6D8F51B9-602D-44BD-AF93-776E9382B344}" type="sibTrans" cxnId="{C4558E48-F28A-43B8-B957-320191B3AB2B}">
      <dgm:prSet/>
      <dgm:spPr/>
      <dgm:t>
        <a:bodyPr/>
        <a:lstStyle/>
        <a:p>
          <a:endParaRPr lang="en-US" sz="2000"/>
        </a:p>
      </dgm:t>
    </dgm:pt>
    <dgm:pt modelId="{7720A572-5B49-462E-B4B5-572308EB7CAD}" type="pres">
      <dgm:prSet presAssocID="{80C9FA7F-04C6-49CA-A619-4AE65FACC7C1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4BE3B8E4-78B3-4714-952F-E9AB344BC2FD}" type="pres">
      <dgm:prSet presAssocID="{80C9FA7F-04C6-49CA-A619-4AE65FACC7C1}" presName="hierFlow" presStyleCnt="0"/>
      <dgm:spPr/>
    </dgm:pt>
    <dgm:pt modelId="{4F59B6B5-3FC1-4B98-B1E3-B834C17951F3}" type="pres">
      <dgm:prSet presAssocID="{80C9FA7F-04C6-49CA-A619-4AE65FACC7C1}" presName="firstBuf" presStyleCnt="0"/>
      <dgm:spPr/>
    </dgm:pt>
    <dgm:pt modelId="{7C9C0D94-E387-4692-96AD-68E2B5A2E858}" type="pres">
      <dgm:prSet presAssocID="{80C9FA7F-04C6-49CA-A619-4AE65FACC7C1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FA264360-79E8-458B-BAF1-119E2DC98D77}" type="pres">
      <dgm:prSet presAssocID="{A422A537-9ED9-4FCA-9D80-88211277A752}" presName="Name14" presStyleCnt="0"/>
      <dgm:spPr/>
    </dgm:pt>
    <dgm:pt modelId="{D4F17A24-6261-4188-837F-3DCAFE156A16}" type="pres">
      <dgm:prSet presAssocID="{A422A537-9ED9-4FCA-9D80-88211277A752}" presName="level1Shape" presStyleLbl="node0" presStyleIdx="0" presStyleCnt="1" custScaleX="455344" custLinFactNeighborX="-43994">
        <dgm:presLayoutVars>
          <dgm:chPref val="3"/>
        </dgm:presLayoutVars>
      </dgm:prSet>
      <dgm:spPr/>
    </dgm:pt>
    <dgm:pt modelId="{4C146851-120C-4C72-A027-723B64C1199B}" type="pres">
      <dgm:prSet presAssocID="{A422A537-9ED9-4FCA-9D80-88211277A752}" presName="hierChild2" presStyleCnt="0"/>
      <dgm:spPr/>
    </dgm:pt>
    <dgm:pt modelId="{DCADE48B-8A00-42E6-A043-6DF0138D9385}" type="pres">
      <dgm:prSet presAssocID="{411F1F88-26D7-4A08-B8E9-961BC08DFEF5}" presName="Name19" presStyleLbl="parChTrans1D2" presStyleIdx="0" presStyleCnt="1"/>
      <dgm:spPr/>
    </dgm:pt>
    <dgm:pt modelId="{077A7346-2783-41E7-AA7F-FFFCD3A35B0F}" type="pres">
      <dgm:prSet presAssocID="{D9BB8651-B947-4D71-83B4-78C453B06124}" presName="Name21" presStyleCnt="0"/>
      <dgm:spPr/>
    </dgm:pt>
    <dgm:pt modelId="{1DB08669-4C43-4C6C-B678-86C4C09F9C6B}" type="pres">
      <dgm:prSet presAssocID="{D9BB8651-B947-4D71-83B4-78C453B06124}" presName="level2Shape" presStyleLbl="node2" presStyleIdx="0" presStyleCnt="1" custScaleX="455344" custLinFactNeighborX="-43994"/>
      <dgm:spPr/>
    </dgm:pt>
    <dgm:pt modelId="{B0CFC8FD-A3DC-485F-B365-C5EE9B027743}" type="pres">
      <dgm:prSet presAssocID="{D9BB8651-B947-4D71-83B4-78C453B06124}" presName="hierChild3" presStyleCnt="0"/>
      <dgm:spPr/>
    </dgm:pt>
    <dgm:pt modelId="{1F83D4D7-C178-426A-AC8C-84CCB348F6BE}" type="pres">
      <dgm:prSet presAssocID="{A445A957-EC01-4A11-9F03-015E23847709}" presName="Name19" presStyleLbl="parChTrans1D3" presStyleIdx="0" presStyleCnt="2"/>
      <dgm:spPr/>
    </dgm:pt>
    <dgm:pt modelId="{488C90FD-9EF7-4C83-859E-85D7340581A4}" type="pres">
      <dgm:prSet presAssocID="{C7A0E5A5-CA1C-46DA-8316-16D002CBED77}" presName="Name21" presStyleCnt="0"/>
      <dgm:spPr/>
    </dgm:pt>
    <dgm:pt modelId="{FAA516E9-2CC1-45AF-BD18-A5E949F8AF98}" type="pres">
      <dgm:prSet presAssocID="{C7A0E5A5-CA1C-46DA-8316-16D002CBED77}" presName="level2Shape" presStyleLbl="node3" presStyleIdx="0" presStyleCnt="2" custScaleX="455344" custLinFactNeighborX="-41292"/>
      <dgm:spPr/>
    </dgm:pt>
    <dgm:pt modelId="{6818BEE0-168D-45A1-9A9E-1599B87A5904}" type="pres">
      <dgm:prSet presAssocID="{C7A0E5A5-CA1C-46DA-8316-16D002CBED77}" presName="hierChild3" presStyleCnt="0"/>
      <dgm:spPr/>
    </dgm:pt>
    <dgm:pt modelId="{1DCCCAB2-7A5D-417A-8FE8-75A013D8D252}" type="pres">
      <dgm:prSet presAssocID="{526125E4-5E3B-4CA8-B590-E6B81413FD89}" presName="Name19" presStyleLbl="parChTrans1D4" presStyleIdx="0" presStyleCnt="4"/>
      <dgm:spPr/>
    </dgm:pt>
    <dgm:pt modelId="{94C7A7DD-A9D4-4211-9348-8585BAC21F9E}" type="pres">
      <dgm:prSet presAssocID="{ADDCC9AF-ACFC-4325-89CD-6B5353F13201}" presName="Name21" presStyleCnt="0"/>
      <dgm:spPr/>
    </dgm:pt>
    <dgm:pt modelId="{5E1EAC46-3728-4EAB-99FB-7EDF1DDDBA79}" type="pres">
      <dgm:prSet presAssocID="{ADDCC9AF-ACFC-4325-89CD-6B5353F13201}" presName="level2Shape" presStyleLbl="node4" presStyleIdx="0" presStyleCnt="4" custScaleX="455344" custLinFactNeighborX="-41292"/>
      <dgm:spPr/>
    </dgm:pt>
    <dgm:pt modelId="{A9F8AC94-31F6-45F2-B04B-BDD06B961C75}" type="pres">
      <dgm:prSet presAssocID="{ADDCC9AF-ACFC-4325-89CD-6B5353F13201}" presName="hierChild3" presStyleCnt="0"/>
      <dgm:spPr/>
    </dgm:pt>
    <dgm:pt modelId="{2C87EFC0-A24B-498D-9271-2A312E586B80}" type="pres">
      <dgm:prSet presAssocID="{49E26FF4-0700-4AE3-ADE9-3BE19AA28A9F}" presName="Name19" presStyleLbl="parChTrans1D4" presStyleIdx="1" presStyleCnt="4"/>
      <dgm:spPr/>
    </dgm:pt>
    <dgm:pt modelId="{582DA9F0-7C87-4B80-AF0D-D6AD34D9F0B2}" type="pres">
      <dgm:prSet presAssocID="{DE98CF9B-7822-4DF5-8C97-8185CBD44CA7}" presName="Name21" presStyleCnt="0"/>
      <dgm:spPr/>
    </dgm:pt>
    <dgm:pt modelId="{1BA17311-716B-4BBE-B323-FC1D6C120354}" type="pres">
      <dgm:prSet presAssocID="{DE98CF9B-7822-4DF5-8C97-8185CBD44CA7}" presName="level2Shape" presStyleLbl="node4" presStyleIdx="1" presStyleCnt="4" custScaleX="455344" custLinFactNeighborX="-41292"/>
      <dgm:spPr/>
    </dgm:pt>
    <dgm:pt modelId="{4516A3E2-E7F7-45A2-A625-89DB1D83BD93}" type="pres">
      <dgm:prSet presAssocID="{DE98CF9B-7822-4DF5-8C97-8185CBD44CA7}" presName="hierChild3" presStyleCnt="0"/>
      <dgm:spPr/>
    </dgm:pt>
    <dgm:pt modelId="{EAFECCC6-DD2D-494D-A238-08D281432571}" type="pres">
      <dgm:prSet presAssocID="{CCC54591-0246-4DC8-A9B4-2221A7BC0998}" presName="Name19" presStyleLbl="parChTrans1D4" presStyleIdx="2" presStyleCnt="4"/>
      <dgm:spPr/>
    </dgm:pt>
    <dgm:pt modelId="{A1D41313-5855-4E41-BF02-F66F1E6BB154}" type="pres">
      <dgm:prSet presAssocID="{C20F933F-CCDC-47DD-B969-C5EF658A0162}" presName="Name21" presStyleCnt="0"/>
      <dgm:spPr/>
    </dgm:pt>
    <dgm:pt modelId="{F5E370D0-BB58-437A-B974-F52DCC2D11BE}" type="pres">
      <dgm:prSet presAssocID="{C20F933F-CCDC-47DD-B969-C5EF658A0162}" presName="level2Shape" presStyleLbl="node4" presStyleIdx="2" presStyleCnt="4" custScaleX="455344" custLinFactNeighborX="-41292"/>
      <dgm:spPr/>
    </dgm:pt>
    <dgm:pt modelId="{E4D02E64-3312-472F-A5EE-484543264680}" type="pres">
      <dgm:prSet presAssocID="{C20F933F-CCDC-47DD-B969-C5EF658A0162}" presName="hierChild3" presStyleCnt="0"/>
      <dgm:spPr/>
    </dgm:pt>
    <dgm:pt modelId="{81DA48C1-1CEC-4243-88CA-7E76A4AFE7CC}" type="pres">
      <dgm:prSet presAssocID="{3167AC98-FD35-4323-912E-D9DB343D84CC}" presName="Name19" presStyleLbl="parChTrans1D4" presStyleIdx="3" presStyleCnt="4"/>
      <dgm:spPr/>
    </dgm:pt>
    <dgm:pt modelId="{B07F1E70-4487-437B-B93F-657AC7328737}" type="pres">
      <dgm:prSet presAssocID="{965ECEB6-132A-491B-BF8D-92530FCB498C}" presName="Name21" presStyleCnt="0"/>
      <dgm:spPr/>
    </dgm:pt>
    <dgm:pt modelId="{7BCEA230-6193-4995-A69E-9D75DE0204AE}" type="pres">
      <dgm:prSet presAssocID="{965ECEB6-132A-491B-BF8D-92530FCB498C}" presName="level2Shape" presStyleLbl="node4" presStyleIdx="3" presStyleCnt="4" custScaleX="455344" custLinFactNeighborX="-41292"/>
      <dgm:spPr/>
    </dgm:pt>
    <dgm:pt modelId="{A98B43FE-1179-42E6-A3E0-40D2EC2B351B}" type="pres">
      <dgm:prSet presAssocID="{965ECEB6-132A-491B-BF8D-92530FCB498C}" presName="hierChild3" presStyleCnt="0"/>
      <dgm:spPr/>
    </dgm:pt>
    <dgm:pt modelId="{03B00AA0-E553-49F1-B117-DEA41CCB9284}" type="pres">
      <dgm:prSet presAssocID="{D91EE942-838A-4B45-8A94-CC618DA9033B}" presName="Name19" presStyleLbl="parChTrans1D3" presStyleIdx="1" presStyleCnt="2"/>
      <dgm:spPr/>
    </dgm:pt>
    <dgm:pt modelId="{A123894D-DAB2-49D7-B30B-6F2498AF1C1E}" type="pres">
      <dgm:prSet presAssocID="{A8699151-3202-4CA1-9A66-BF76DE8E345A}" presName="Name21" presStyleCnt="0"/>
      <dgm:spPr/>
    </dgm:pt>
    <dgm:pt modelId="{58093594-40B4-44A8-92E2-8D4E594AE87D}" type="pres">
      <dgm:prSet presAssocID="{A8699151-3202-4CA1-9A66-BF76DE8E345A}" presName="level2Shape" presStyleLbl="node3" presStyleIdx="1" presStyleCnt="2" custScaleX="298726" custScaleY="514140" custLinFactNeighborX="-29276" custLinFactNeighborY="975"/>
      <dgm:spPr/>
    </dgm:pt>
    <dgm:pt modelId="{CD5A8C1E-B598-478E-8974-E3F245ED2B00}" type="pres">
      <dgm:prSet presAssocID="{A8699151-3202-4CA1-9A66-BF76DE8E345A}" presName="hierChild3" presStyleCnt="0"/>
      <dgm:spPr/>
    </dgm:pt>
    <dgm:pt modelId="{7152BE7E-4E01-46FF-ADF6-4FBBFB623481}" type="pres">
      <dgm:prSet presAssocID="{80C9FA7F-04C6-49CA-A619-4AE65FACC7C1}" presName="bgShapesFlow" presStyleCnt="0"/>
      <dgm:spPr/>
    </dgm:pt>
    <dgm:pt modelId="{7710A77C-6D30-4098-A434-2E54ED5A2DA7}" type="pres">
      <dgm:prSet presAssocID="{B0031474-792F-4CC2-A35F-DA9C763C08E1}" presName="rectComp" presStyleCnt="0"/>
      <dgm:spPr/>
    </dgm:pt>
    <dgm:pt modelId="{D288CEB6-4405-483B-8C6F-C0198C24E39D}" type="pres">
      <dgm:prSet presAssocID="{B0031474-792F-4CC2-A35F-DA9C763C08E1}" presName="bgRect" presStyleLbl="bgShp" presStyleIdx="0" presStyleCnt="7"/>
      <dgm:spPr/>
    </dgm:pt>
    <dgm:pt modelId="{0CE1B03A-888A-48A0-A970-17F04D180FE5}" type="pres">
      <dgm:prSet presAssocID="{B0031474-792F-4CC2-A35F-DA9C763C08E1}" presName="bgRectTx" presStyleLbl="bgShp" presStyleIdx="0" presStyleCnt="7">
        <dgm:presLayoutVars>
          <dgm:bulletEnabled val="1"/>
        </dgm:presLayoutVars>
      </dgm:prSet>
      <dgm:spPr/>
    </dgm:pt>
    <dgm:pt modelId="{BD81DF0B-830E-46B3-9F09-B5CEF186739F}" type="pres">
      <dgm:prSet presAssocID="{B0031474-792F-4CC2-A35F-DA9C763C08E1}" presName="spComp" presStyleCnt="0"/>
      <dgm:spPr/>
    </dgm:pt>
    <dgm:pt modelId="{09671A0D-FE0F-4797-9558-E5AF41DA91D2}" type="pres">
      <dgm:prSet presAssocID="{B0031474-792F-4CC2-A35F-DA9C763C08E1}" presName="vSp" presStyleCnt="0"/>
      <dgm:spPr/>
    </dgm:pt>
    <dgm:pt modelId="{F41B2C70-739E-4871-B440-33594B3F8B08}" type="pres">
      <dgm:prSet presAssocID="{7687FD15-9AD4-4D4A-9F7A-E25A1B061443}" presName="rectComp" presStyleCnt="0"/>
      <dgm:spPr/>
    </dgm:pt>
    <dgm:pt modelId="{AF450EF0-982E-408D-9CAA-20DEFA134952}" type="pres">
      <dgm:prSet presAssocID="{7687FD15-9AD4-4D4A-9F7A-E25A1B061443}" presName="bgRect" presStyleLbl="bgShp" presStyleIdx="1" presStyleCnt="7"/>
      <dgm:spPr/>
    </dgm:pt>
    <dgm:pt modelId="{C7C17B51-D7C7-4BB9-A074-FBE4EF7385E1}" type="pres">
      <dgm:prSet presAssocID="{7687FD15-9AD4-4D4A-9F7A-E25A1B061443}" presName="bgRectTx" presStyleLbl="bgShp" presStyleIdx="1" presStyleCnt="7">
        <dgm:presLayoutVars>
          <dgm:bulletEnabled val="1"/>
        </dgm:presLayoutVars>
      </dgm:prSet>
      <dgm:spPr/>
    </dgm:pt>
    <dgm:pt modelId="{B0CFAA6C-AFE6-402E-9755-F0512541E1E0}" type="pres">
      <dgm:prSet presAssocID="{7687FD15-9AD4-4D4A-9F7A-E25A1B061443}" presName="spComp" presStyleCnt="0"/>
      <dgm:spPr/>
    </dgm:pt>
    <dgm:pt modelId="{2FDCE4A6-7726-4D36-975B-FB1C131A27F8}" type="pres">
      <dgm:prSet presAssocID="{7687FD15-9AD4-4D4A-9F7A-E25A1B061443}" presName="vSp" presStyleCnt="0"/>
      <dgm:spPr/>
    </dgm:pt>
    <dgm:pt modelId="{DA3B31C8-DB97-486C-9F6F-DD279120C48E}" type="pres">
      <dgm:prSet presAssocID="{2F8363A3-EAD0-4A02-951A-78CAEF8FF2D4}" presName="rectComp" presStyleCnt="0"/>
      <dgm:spPr/>
    </dgm:pt>
    <dgm:pt modelId="{FACEDF85-D700-41A9-9933-21316188D623}" type="pres">
      <dgm:prSet presAssocID="{2F8363A3-EAD0-4A02-951A-78CAEF8FF2D4}" presName="bgRect" presStyleLbl="bgShp" presStyleIdx="2" presStyleCnt="7"/>
      <dgm:spPr/>
    </dgm:pt>
    <dgm:pt modelId="{C18B1305-2267-463B-92E6-DD7EF6EF5F44}" type="pres">
      <dgm:prSet presAssocID="{2F8363A3-EAD0-4A02-951A-78CAEF8FF2D4}" presName="bgRectTx" presStyleLbl="bgShp" presStyleIdx="2" presStyleCnt="7">
        <dgm:presLayoutVars>
          <dgm:bulletEnabled val="1"/>
        </dgm:presLayoutVars>
      </dgm:prSet>
      <dgm:spPr/>
    </dgm:pt>
    <dgm:pt modelId="{6C413049-8997-45CF-9F13-E671EC6E118D}" type="pres">
      <dgm:prSet presAssocID="{2F8363A3-EAD0-4A02-951A-78CAEF8FF2D4}" presName="spComp" presStyleCnt="0"/>
      <dgm:spPr/>
    </dgm:pt>
    <dgm:pt modelId="{6EDFEDC7-4DAA-4613-B736-A31A03FDD92D}" type="pres">
      <dgm:prSet presAssocID="{2F8363A3-EAD0-4A02-951A-78CAEF8FF2D4}" presName="vSp" presStyleCnt="0"/>
      <dgm:spPr/>
    </dgm:pt>
    <dgm:pt modelId="{DE49F6DC-4202-40CE-80C7-00E36DF045A8}" type="pres">
      <dgm:prSet presAssocID="{AB11FC66-E157-4AC2-9681-32305A124E88}" presName="rectComp" presStyleCnt="0"/>
      <dgm:spPr/>
    </dgm:pt>
    <dgm:pt modelId="{B698F5FD-F9F7-455F-A46A-CA1AC83AC1E3}" type="pres">
      <dgm:prSet presAssocID="{AB11FC66-E157-4AC2-9681-32305A124E88}" presName="bgRect" presStyleLbl="bgShp" presStyleIdx="3" presStyleCnt="7"/>
      <dgm:spPr/>
    </dgm:pt>
    <dgm:pt modelId="{EA821CDA-0D18-4E7F-8B8E-DDD13418D597}" type="pres">
      <dgm:prSet presAssocID="{AB11FC66-E157-4AC2-9681-32305A124E88}" presName="bgRectTx" presStyleLbl="bgShp" presStyleIdx="3" presStyleCnt="7">
        <dgm:presLayoutVars>
          <dgm:bulletEnabled val="1"/>
        </dgm:presLayoutVars>
      </dgm:prSet>
      <dgm:spPr/>
    </dgm:pt>
    <dgm:pt modelId="{5C5B41C3-5BEB-4E34-B861-E5161C31275B}" type="pres">
      <dgm:prSet presAssocID="{AB11FC66-E157-4AC2-9681-32305A124E88}" presName="spComp" presStyleCnt="0"/>
      <dgm:spPr/>
    </dgm:pt>
    <dgm:pt modelId="{A587E27C-8E36-4FF7-BF80-D357141FDEAF}" type="pres">
      <dgm:prSet presAssocID="{AB11FC66-E157-4AC2-9681-32305A124E88}" presName="vSp" presStyleCnt="0"/>
      <dgm:spPr/>
    </dgm:pt>
    <dgm:pt modelId="{731C5147-A41F-443E-888C-3FFDD8BC3D31}" type="pres">
      <dgm:prSet presAssocID="{67DC721E-7B31-4AA8-B653-B3EF5439EFE1}" presName="rectComp" presStyleCnt="0"/>
      <dgm:spPr/>
    </dgm:pt>
    <dgm:pt modelId="{037ECEAE-E344-40F4-92AA-232D295A1143}" type="pres">
      <dgm:prSet presAssocID="{67DC721E-7B31-4AA8-B653-B3EF5439EFE1}" presName="bgRect" presStyleLbl="bgShp" presStyleIdx="4" presStyleCnt="7"/>
      <dgm:spPr/>
    </dgm:pt>
    <dgm:pt modelId="{0F36A9B6-A81D-4761-9775-415969019289}" type="pres">
      <dgm:prSet presAssocID="{67DC721E-7B31-4AA8-B653-B3EF5439EFE1}" presName="bgRectTx" presStyleLbl="bgShp" presStyleIdx="4" presStyleCnt="7">
        <dgm:presLayoutVars>
          <dgm:bulletEnabled val="1"/>
        </dgm:presLayoutVars>
      </dgm:prSet>
      <dgm:spPr/>
    </dgm:pt>
    <dgm:pt modelId="{689F681F-A26E-4DE3-802E-3CFF42FA305E}" type="pres">
      <dgm:prSet presAssocID="{67DC721E-7B31-4AA8-B653-B3EF5439EFE1}" presName="spComp" presStyleCnt="0"/>
      <dgm:spPr/>
    </dgm:pt>
    <dgm:pt modelId="{1B2BE576-7B9F-4C31-AE01-AFCC20B66E68}" type="pres">
      <dgm:prSet presAssocID="{67DC721E-7B31-4AA8-B653-B3EF5439EFE1}" presName="vSp" presStyleCnt="0"/>
      <dgm:spPr/>
    </dgm:pt>
    <dgm:pt modelId="{5F7F812D-3DEF-44CD-9B8C-D96AB486FC15}" type="pres">
      <dgm:prSet presAssocID="{4B5E5E87-1F53-4C2D-955F-267D1864CB8C}" presName="rectComp" presStyleCnt="0"/>
      <dgm:spPr/>
    </dgm:pt>
    <dgm:pt modelId="{916125D2-3FE9-477B-98A9-12D448E5509F}" type="pres">
      <dgm:prSet presAssocID="{4B5E5E87-1F53-4C2D-955F-267D1864CB8C}" presName="bgRect" presStyleLbl="bgShp" presStyleIdx="5" presStyleCnt="7"/>
      <dgm:spPr/>
    </dgm:pt>
    <dgm:pt modelId="{74FE71D5-0137-4E62-846C-5CE96F5E5937}" type="pres">
      <dgm:prSet presAssocID="{4B5E5E87-1F53-4C2D-955F-267D1864CB8C}" presName="bgRectTx" presStyleLbl="bgShp" presStyleIdx="5" presStyleCnt="7">
        <dgm:presLayoutVars>
          <dgm:bulletEnabled val="1"/>
        </dgm:presLayoutVars>
      </dgm:prSet>
      <dgm:spPr/>
    </dgm:pt>
    <dgm:pt modelId="{C4983E81-C70B-41B7-B204-2C0994A098E0}" type="pres">
      <dgm:prSet presAssocID="{4B5E5E87-1F53-4C2D-955F-267D1864CB8C}" presName="spComp" presStyleCnt="0"/>
      <dgm:spPr/>
    </dgm:pt>
    <dgm:pt modelId="{8C61C795-F4E3-4EDD-BB6D-81DD3D5716B5}" type="pres">
      <dgm:prSet presAssocID="{4B5E5E87-1F53-4C2D-955F-267D1864CB8C}" presName="vSp" presStyleCnt="0"/>
      <dgm:spPr/>
    </dgm:pt>
    <dgm:pt modelId="{7518655E-9C86-49EC-A067-B28917B9639D}" type="pres">
      <dgm:prSet presAssocID="{7BC1E4F2-6398-487E-B234-3E0742A81489}" presName="rectComp" presStyleCnt="0"/>
      <dgm:spPr/>
    </dgm:pt>
    <dgm:pt modelId="{972D43E5-8690-4A32-BC1D-C200C39D68F2}" type="pres">
      <dgm:prSet presAssocID="{7BC1E4F2-6398-487E-B234-3E0742A81489}" presName="bgRect" presStyleLbl="bgShp" presStyleIdx="6" presStyleCnt="7"/>
      <dgm:spPr/>
    </dgm:pt>
    <dgm:pt modelId="{8EA7C2B8-7B04-4B15-BA00-EDD850AB47D8}" type="pres">
      <dgm:prSet presAssocID="{7BC1E4F2-6398-487E-B234-3E0742A81489}" presName="bgRectTx" presStyleLbl="bgShp" presStyleIdx="6" presStyleCnt="7">
        <dgm:presLayoutVars>
          <dgm:bulletEnabled val="1"/>
        </dgm:presLayoutVars>
      </dgm:prSet>
      <dgm:spPr/>
    </dgm:pt>
  </dgm:ptLst>
  <dgm:cxnLst>
    <dgm:cxn modelId="{D47BBA02-4CB4-48B3-BE81-FF943BC69CE9}" srcId="{80C9FA7F-04C6-49CA-A619-4AE65FACC7C1}" destId="{7BC1E4F2-6398-487E-B234-3E0742A81489}" srcOrd="7" destOrd="0" parTransId="{228F44FA-5310-4A00-962F-EDF7BE25845F}" sibTransId="{3697024D-34F5-49F0-8382-39749C80965D}"/>
    <dgm:cxn modelId="{AF53D108-8ABD-4686-A0E4-7BB408051A2D}" type="presOf" srcId="{80C9FA7F-04C6-49CA-A619-4AE65FACC7C1}" destId="{7720A572-5B49-462E-B4B5-572308EB7CAD}" srcOrd="0" destOrd="0" presId="urn:microsoft.com/office/officeart/2005/8/layout/hierarchy6"/>
    <dgm:cxn modelId="{31B1F408-2BF3-4973-B55D-C54377E1AF74}" srcId="{80C9FA7F-04C6-49CA-A619-4AE65FACC7C1}" destId="{AB11FC66-E157-4AC2-9681-32305A124E88}" srcOrd="4" destOrd="0" parTransId="{DF1F7879-FB08-492A-9D99-EC80C17F0434}" sibTransId="{31925D9A-5517-4304-BA7E-3E139BC5E573}"/>
    <dgm:cxn modelId="{7FFB000F-6505-4308-90DC-BF4CFC6A234D}" type="presOf" srcId="{C7A0E5A5-CA1C-46DA-8316-16D002CBED77}" destId="{FAA516E9-2CC1-45AF-BD18-A5E949F8AF98}" srcOrd="0" destOrd="0" presId="urn:microsoft.com/office/officeart/2005/8/layout/hierarchy6"/>
    <dgm:cxn modelId="{23290C0F-73EF-4DBD-B297-192578278D65}" srcId="{80C9FA7F-04C6-49CA-A619-4AE65FACC7C1}" destId="{B0031474-792F-4CC2-A35F-DA9C763C08E1}" srcOrd="1" destOrd="0" parTransId="{35B504D5-2DC8-4A8C-BEBE-F2A8F06B396D}" sibTransId="{13BC2D9C-4F09-465A-9907-E0B90D618583}"/>
    <dgm:cxn modelId="{36C0950F-3D02-45E2-AC76-0F7B56A37B97}" type="presOf" srcId="{AB11FC66-E157-4AC2-9681-32305A124E88}" destId="{B698F5FD-F9F7-455F-A46A-CA1AC83AC1E3}" srcOrd="0" destOrd="0" presId="urn:microsoft.com/office/officeart/2005/8/layout/hierarchy6"/>
    <dgm:cxn modelId="{BA577524-3322-471C-A69F-5153CAD0C0E8}" type="presOf" srcId="{411F1F88-26D7-4A08-B8E9-961BC08DFEF5}" destId="{DCADE48B-8A00-42E6-A043-6DF0138D9385}" srcOrd="0" destOrd="0" presId="urn:microsoft.com/office/officeart/2005/8/layout/hierarchy6"/>
    <dgm:cxn modelId="{51D45B2E-9DB4-4AB9-B4E2-69DDE274A30A}" type="presOf" srcId="{67DC721E-7B31-4AA8-B653-B3EF5439EFE1}" destId="{037ECEAE-E344-40F4-92AA-232D295A1143}" srcOrd="0" destOrd="0" presId="urn:microsoft.com/office/officeart/2005/8/layout/hierarchy6"/>
    <dgm:cxn modelId="{84EFEC3A-9914-4087-A23D-AC0A170C026C}" srcId="{DE98CF9B-7822-4DF5-8C97-8185CBD44CA7}" destId="{C20F933F-CCDC-47DD-B969-C5EF658A0162}" srcOrd="0" destOrd="0" parTransId="{CCC54591-0246-4DC8-A9B4-2221A7BC0998}" sibTransId="{E0412199-8FE5-420F-9E8D-7FD38882E07A}"/>
    <dgm:cxn modelId="{5020DB5C-A4DF-49A4-A1A4-CEF7849A5B56}" type="presOf" srcId="{67DC721E-7B31-4AA8-B653-B3EF5439EFE1}" destId="{0F36A9B6-A81D-4761-9775-415969019289}" srcOrd="1" destOrd="0" presId="urn:microsoft.com/office/officeart/2005/8/layout/hierarchy6"/>
    <dgm:cxn modelId="{5E56335D-0ACA-4EC8-99F8-4AED2DD2B7F5}" type="presOf" srcId="{A445A957-EC01-4A11-9F03-015E23847709}" destId="{1F83D4D7-C178-426A-AC8C-84CCB348F6BE}" srcOrd="0" destOrd="0" presId="urn:microsoft.com/office/officeart/2005/8/layout/hierarchy6"/>
    <dgm:cxn modelId="{62A65E5D-A001-4958-9A81-0AAB732F6A9E}" type="presOf" srcId="{7687FD15-9AD4-4D4A-9F7A-E25A1B061443}" destId="{AF450EF0-982E-408D-9CAA-20DEFA134952}" srcOrd="0" destOrd="0" presId="urn:microsoft.com/office/officeart/2005/8/layout/hierarchy6"/>
    <dgm:cxn modelId="{C952CE61-D265-42AD-AB1F-B4117E06C659}" type="presOf" srcId="{2F8363A3-EAD0-4A02-951A-78CAEF8FF2D4}" destId="{FACEDF85-D700-41A9-9933-21316188D623}" srcOrd="0" destOrd="0" presId="urn:microsoft.com/office/officeart/2005/8/layout/hierarchy6"/>
    <dgm:cxn modelId="{C4558E48-F28A-43B8-B957-320191B3AB2B}" srcId="{D9BB8651-B947-4D71-83B4-78C453B06124}" destId="{A8699151-3202-4CA1-9A66-BF76DE8E345A}" srcOrd="1" destOrd="0" parTransId="{D91EE942-838A-4B45-8A94-CC618DA9033B}" sibTransId="{6D8F51B9-602D-44BD-AF93-776E9382B344}"/>
    <dgm:cxn modelId="{A44D7472-2F42-43F2-8D1F-8CC4BA567CF7}" type="presOf" srcId="{7BC1E4F2-6398-487E-B234-3E0742A81489}" destId="{972D43E5-8690-4A32-BC1D-C200C39D68F2}" srcOrd="0" destOrd="0" presId="urn:microsoft.com/office/officeart/2005/8/layout/hierarchy6"/>
    <dgm:cxn modelId="{4A45BD56-981C-48D5-9BE8-841A6A190738}" type="presOf" srcId="{49E26FF4-0700-4AE3-ADE9-3BE19AA28A9F}" destId="{2C87EFC0-A24B-498D-9271-2A312E586B80}" srcOrd="0" destOrd="0" presId="urn:microsoft.com/office/officeart/2005/8/layout/hierarchy6"/>
    <dgm:cxn modelId="{47941677-9A7F-4C64-BE27-03D5225C047C}" type="presOf" srcId="{C20F933F-CCDC-47DD-B969-C5EF658A0162}" destId="{F5E370D0-BB58-437A-B974-F52DCC2D11BE}" srcOrd="0" destOrd="0" presId="urn:microsoft.com/office/officeart/2005/8/layout/hierarchy6"/>
    <dgm:cxn modelId="{F5284777-63B9-4C37-A432-487BF308CF61}" type="presOf" srcId="{AB11FC66-E157-4AC2-9681-32305A124E88}" destId="{EA821CDA-0D18-4E7F-8B8E-DDD13418D597}" srcOrd="1" destOrd="0" presId="urn:microsoft.com/office/officeart/2005/8/layout/hierarchy6"/>
    <dgm:cxn modelId="{C6CC9279-C18F-49AA-9A97-09BF7A57CC26}" type="presOf" srcId="{D9BB8651-B947-4D71-83B4-78C453B06124}" destId="{1DB08669-4C43-4C6C-B678-86C4C09F9C6B}" srcOrd="0" destOrd="0" presId="urn:microsoft.com/office/officeart/2005/8/layout/hierarchy6"/>
    <dgm:cxn modelId="{7865ED5A-DC37-4D0C-A158-AEAE35D62407}" type="presOf" srcId="{B0031474-792F-4CC2-A35F-DA9C763C08E1}" destId="{0CE1B03A-888A-48A0-A970-17F04D180FE5}" srcOrd="1" destOrd="0" presId="urn:microsoft.com/office/officeart/2005/8/layout/hierarchy6"/>
    <dgm:cxn modelId="{227E5D8A-363A-4C47-839C-47F180BB1285}" srcId="{ADDCC9AF-ACFC-4325-89CD-6B5353F13201}" destId="{DE98CF9B-7822-4DF5-8C97-8185CBD44CA7}" srcOrd="0" destOrd="0" parTransId="{49E26FF4-0700-4AE3-ADE9-3BE19AA28A9F}" sibTransId="{55858955-02C7-4705-BB89-E4E2114D9FEB}"/>
    <dgm:cxn modelId="{7B79B58D-B0F3-4255-99D2-5B433E0AA8AC}" type="presOf" srcId="{526125E4-5E3B-4CA8-B590-E6B81413FD89}" destId="{1DCCCAB2-7A5D-417A-8FE8-75A013D8D252}" srcOrd="0" destOrd="0" presId="urn:microsoft.com/office/officeart/2005/8/layout/hierarchy6"/>
    <dgm:cxn modelId="{DE989290-9118-46F6-9E64-BBD9517BFA3C}" srcId="{80C9FA7F-04C6-49CA-A619-4AE65FACC7C1}" destId="{67DC721E-7B31-4AA8-B653-B3EF5439EFE1}" srcOrd="5" destOrd="0" parTransId="{CB732572-CE07-413E-A713-58CE085559C7}" sibTransId="{5A89F039-DAFF-4B2E-84F1-8E89E85E0499}"/>
    <dgm:cxn modelId="{43934F95-1E8C-4C65-B548-AD0A243CCE06}" type="presOf" srcId="{CCC54591-0246-4DC8-A9B4-2221A7BC0998}" destId="{EAFECCC6-DD2D-494D-A238-08D281432571}" srcOrd="0" destOrd="0" presId="urn:microsoft.com/office/officeart/2005/8/layout/hierarchy6"/>
    <dgm:cxn modelId="{DE7EEA95-4410-4413-8FF3-6131D4447AA9}" type="presOf" srcId="{DE98CF9B-7822-4DF5-8C97-8185CBD44CA7}" destId="{1BA17311-716B-4BBE-B323-FC1D6C120354}" srcOrd="0" destOrd="0" presId="urn:microsoft.com/office/officeart/2005/8/layout/hierarchy6"/>
    <dgm:cxn modelId="{EF0D2796-542B-4CA7-A383-9E4E7EAC8DF7}" srcId="{D9BB8651-B947-4D71-83B4-78C453B06124}" destId="{C7A0E5A5-CA1C-46DA-8316-16D002CBED77}" srcOrd="0" destOrd="0" parTransId="{A445A957-EC01-4A11-9F03-015E23847709}" sibTransId="{4585E63E-08F3-4C36-BC9B-D048DC75A3CC}"/>
    <dgm:cxn modelId="{55314B99-E73E-4CC4-88C1-8C4BAD3905FB}" type="presOf" srcId="{4B5E5E87-1F53-4C2D-955F-267D1864CB8C}" destId="{74FE71D5-0137-4E62-846C-5CE96F5E5937}" srcOrd="1" destOrd="0" presId="urn:microsoft.com/office/officeart/2005/8/layout/hierarchy6"/>
    <dgm:cxn modelId="{5D92E1A1-BB50-47D7-8D3A-FAB00A570C9A}" type="presOf" srcId="{965ECEB6-132A-491B-BF8D-92530FCB498C}" destId="{7BCEA230-6193-4995-A69E-9D75DE0204AE}" srcOrd="0" destOrd="0" presId="urn:microsoft.com/office/officeart/2005/8/layout/hierarchy6"/>
    <dgm:cxn modelId="{533B70A3-DF42-44D1-95EE-CA55ED699304}" srcId="{A422A537-9ED9-4FCA-9D80-88211277A752}" destId="{D9BB8651-B947-4D71-83B4-78C453B06124}" srcOrd="0" destOrd="0" parTransId="{411F1F88-26D7-4A08-B8E9-961BC08DFEF5}" sibTransId="{2DC387DB-DD01-4C8B-9D58-FEB9EF6CD8BA}"/>
    <dgm:cxn modelId="{9A069DB3-7A65-42C2-B195-D07C567C14CD}" type="presOf" srcId="{ADDCC9AF-ACFC-4325-89CD-6B5353F13201}" destId="{5E1EAC46-3728-4EAB-99FB-7EDF1DDDBA79}" srcOrd="0" destOrd="0" presId="urn:microsoft.com/office/officeart/2005/8/layout/hierarchy6"/>
    <dgm:cxn modelId="{989F9FB3-157C-4563-BF4E-A7DE272C6CBF}" type="presOf" srcId="{3167AC98-FD35-4323-912E-D9DB343D84CC}" destId="{81DA48C1-1CEC-4243-88CA-7E76A4AFE7CC}" srcOrd="0" destOrd="0" presId="urn:microsoft.com/office/officeart/2005/8/layout/hierarchy6"/>
    <dgm:cxn modelId="{BC358FB8-2D4A-4A23-A59F-E3AAC243986F}" srcId="{80C9FA7F-04C6-49CA-A619-4AE65FACC7C1}" destId="{4B5E5E87-1F53-4C2D-955F-267D1864CB8C}" srcOrd="6" destOrd="0" parTransId="{A4E1F76F-BFC4-4B3D-987F-84C5FB1A14BE}" sibTransId="{80D8A103-80F0-46C8-BCD0-2AEFA336213D}"/>
    <dgm:cxn modelId="{C14580C0-E6D4-4E4A-BE90-ED68F27EECAD}" type="presOf" srcId="{D91EE942-838A-4B45-8A94-CC618DA9033B}" destId="{03B00AA0-E553-49F1-B117-DEA41CCB9284}" srcOrd="0" destOrd="0" presId="urn:microsoft.com/office/officeart/2005/8/layout/hierarchy6"/>
    <dgm:cxn modelId="{A3F116C8-7353-4D93-A299-D6D57080628E}" type="presOf" srcId="{A422A537-9ED9-4FCA-9D80-88211277A752}" destId="{D4F17A24-6261-4188-837F-3DCAFE156A16}" srcOrd="0" destOrd="0" presId="urn:microsoft.com/office/officeart/2005/8/layout/hierarchy6"/>
    <dgm:cxn modelId="{93FBB8C8-135F-480D-B4A4-FDE259F57CA3}" srcId="{80C9FA7F-04C6-49CA-A619-4AE65FACC7C1}" destId="{A422A537-9ED9-4FCA-9D80-88211277A752}" srcOrd="0" destOrd="0" parTransId="{9E686FD7-0818-4D6F-9837-22DFD870C4E8}" sibTransId="{50F8996F-7722-4FCC-AD18-18125B72ADE8}"/>
    <dgm:cxn modelId="{ADFC49C9-2399-4D56-87F6-98F2D8C05BBD}" srcId="{C20F933F-CCDC-47DD-B969-C5EF658A0162}" destId="{965ECEB6-132A-491B-BF8D-92530FCB498C}" srcOrd="0" destOrd="0" parTransId="{3167AC98-FD35-4323-912E-D9DB343D84CC}" sibTransId="{AAAA0BD5-1439-49FE-B27F-580ACE106FD9}"/>
    <dgm:cxn modelId="{FAF5DCD1-AB5B-4E9A-8C52-A2025BE48E77}" type="presOf" srcId="{7BC1E4F2-6398-487E-B234-3E0742A81489}" destId="{8EA7C2B8-7B04-4B15-BA00-EDD850AB47D8}" srcOrd="1" destOrd="0" presId="urn:microsoft.com/office/officeart/2005/8/layout/hierarchy6"/>
    <dgm:cxn modelId="{D334AFD7-5D63-450E-9DEB-DF5467421936}" srcId="{80C9FA7F-04C6-49CA-A619-4AE65FACC7C1}" destId="{7687FD15-9AD4-4D4A-9F7A-E25A1B061443}" srcOrd="2" destOrd="0" parTransId="{D1877FD2-90D4-4152-866D-E5053AC1C850}" sibTransId="{07B51275-CF35-490F-9256-6801B42961A2}"/>
    <dgm:cxn modelId="{D793EFDE-29E6-4FBB-8D9A-E4F75A586B2C}" srcId="{C7A0E5A5-CA1C-46DA-8316-16D002CBED77}" destId="{ADDCC9AF-ACFC-4325-89CD-6B5353F13201}" srcOrd="0" destOrd="0" parTransId="{526125E4-5E3B-4CA8-B590-E6B81413FD89}" sibTransId="{A755D0FE-5725-43C8-9A4C-75CBDB7047DE}"/>
    <dgm:cxn modelId="{BBA46BDF-7425-407F-9C21-4BB9A75A1F81}" type="presOf" srcId="{4B5E5E87-1F53-4C2D-955F-267D1864CB8C}" destId="{916125D2-3FE9-477B-98A9-12D448E5509F}" srcOrd="0" destOrd="0" presId="urn:microsoft.com/office/officeart/2005/8/layout/hierarchy6"/>
    <dgm:cxn modelId="{E30569EF-DA06-4BC1-9BBE-5823DA066ACA}" type="presOf" srcId="{B0031474-792F-4CC2-A35F-DA9C763C08E1}" destId="{D288CEB6-4405-483B-8C6F-C0198C24E39D}" srcOrd="0" destOrd="0" presId="urn:microsoft.com/office/officeart/2005/8/layout/hierarchy6"/>
    <dgm:cxn modelId="{0BA7F1EF-CD18-45FE-8B01-4EE8EF1BB93F}" type="presOf" srcId="{7687FD15-9AD4-4D4A-9F7A-E25A1B061443}" destId="{C7C17B51-D7C7-4BB9-A074-FBE4EF7385E1}" srcOrd="1" destOrd="0" presId="urn:microsoft.com/office/officeart/2005/8/layout/hierarchy6"/>
    <dgm:cxn modelId="{81C9B8F4-B74C-4677-9C99-71D486F6D909}" type="presOf" srcId="{A8699151-3202-4CA1-9A66-BF76DE8E345A}" destId="{58093594-40B4-44A8-92E2-8D4E594AE87D}" srcOrd="0" destOrd="0" presId="urn:microsoft.com/office/officeart/2005/8/layout/hierarchy6"/>
    <dgm:cxn modelId="{CAE297F9-4E53-4EF2-AAC9-CDB25458BEEA}" type="presOf" srcId="{2F8363A3-EAD0-4A02-951A-78CAEF8FF2D4}" destId="{C18B1305-2267-463B-92E6-DD7EF6EF5F44}" srcOrd="1" destOrd="0" presId="urn:microsoft.com/office/officeart/2005/8/layout/hierarchy6"/>
    <dgm:cxn modelId="{EB898BFE-FB50-4493-9A02-09F4B55094C3}" srcId="{80C9FA7F-04C6-49CA-A619-4AE65FACC7C1}" destId="{2F8363A3-EAD0-4A02-951A-78CAEF8FF2D4}" srcOrd="3" destOrd="0" parTransId="{2520DCF8-9E62-4BEB-AF9B-0F35D4AF1CE6}" sibTransId="{12BDF521-98F6-4C83-88F1-87496689EB51}"/>
    <dgm:cxn modelId="{ACFA2E05-C456-430C-BDE2-625E48185860}" type="presParOf" srcId="{7720A572-5B49-462E-B4B5-572308EB7CAD}" destId="{4BE3B8E4-78B3-4714-952F-E9AB344BC2FD}" srcOrd="0" destOrd="0" presId="urn:microsoft.com/office/officeart/2005/8/layout/hierarchy6"/>
    <dgm:cxn modelId="{29F517BF-0EB0-4591-B905-05C6A2A02EDE}" type="presParOf" srcId="{4BE3B8E4-78B3-4714-952F-E9AB344BC2FD}" destId="{4F59B6B5-3FC1-4B98-B1E3-B834C17951F3}" srcOrd="0" destOrd="0" presId="urn:microsoft.com/office/officeart/2005/8/layout/hierarchy6"/>
    <dgm:cxn modelId="{2F5A7C33-38B5-4CF0-A7B0-FE72442B09D0}" type="presParOf" srcId="{4BE3B8E4-78B3-4714-952F-E9AB344BC2FD}" destId="{7C9C0D94-E387-4692-96AD-68E2B5A2E858}" srcOrd="1" destOrd="0" presId="urn:microsoft.com/office/officeart/2005/8/layout/hierarchy6"/>
    <dgm:cxn modelId="{D79AF9D8-75EB-490C-A107-4EB23678FAB9}" type="presParOf" srcId="{7C9C0D94-E387-4692-96AD-68E2B5A2E858}" destId="{FA264360-79E8-458B-BAF1-119E2DC98D77}" srcOrd="0" destOrd="0" presId="urn:microsoft.com/office/officeart/2005/8/layout/hierarchy6"/>
    <dgm:cxn modelId="{CA01056F-6087-4FA0-B8F9-8E33497C89B3}" type="presParOf" srcId="{FA264360-79E8-458B-BAF1-119E2DC98D77}" destId="{D4F17A24-6261-4188-837F-3DCAFE156A16}" srcOrd="0" destOrd="0" presId="urn:microsoft.com/office/officeart/2005/8/layout/hierarchy6"/>
    <dgm:cxn modelId="{56AD01E9-64BC-4ABA-B557-D7D19AB8E3DD}" type="presParOf" srcId="{FA264360-79E8-458B-BAF1-119E2DC98D77}" destId="{4C146851-120C-4C72-A027-723B64C1199B}" srcOrd="1" destOrd="0" presId="urn:microsoft.com/office/officeart/2005/8/layout/hierarchy6"/>
    <dgm:cxn modelId="{35571BD3-94DB-4E80-A1DE-E549C19DF2FE}" type="presParOf" srcId="{4C146851-120C-4C72-A027-723B64C1199B}" destId="{DCADE48B-8A00-42E6-A043-6DF0138D9385}" srcOrd="0" destOrd="0" presId="urn:microsoft.com/office/officeart/2005/8/layout/hierarchy6"/>
    <dgm:cxn modelId="{F408626C-DC76-4775-8000-9A401EED09A5}" type="presParOf" srcId="{4C146851-120C-4C72-A027-723B64C1199B}" destId="{077A7346-2783-41E7-AA7F-FFFCD3A35B0F}" srcOrd="1" destOrd="0" presId="urn:microsoft.com/office/officeart/2005/8/layout/hierarchy6"/>
    <dgm:cxn modelId="{509B4D2D-613C-4BEF-BC15-6170ED985EC6}" type="presParOf" srcId="{077A7346-2783-41E7-AA7F-FFFCD3A35B0F}" destId="{1DB08669-4C43-4C6C-B678-86C4C09F9C6B}" srcOrd="0" destOrd="0" presId="urn:microsoft.com/office/officeart/2005/8/layout/hierarchy6"/>
    <dgm:cxn modelId="{AAF1C8E3-B1B3-43CE-9CC6-5F5019FEB57E}" type="presParOf" srcId="{077A7346-2783-41E7-AA7F-FFFCD3A35B0F}" destId="{B0CFC8FD-A3DC-485F-B365-C5EE9B027743}" srcOrd="1" destOrd="0" presId="urn:microsoft.com/office/officeart/2005/8/layout/hierarchy6"/>
    <dgm:cxn modelId="{09F1DB13-D199-436C-87A2-23306399B42F}" type="presParOf" srcId="{B0CFC8FD-A3DC-485F-B365-C5EE9B027743}" destId="{1F83D4D7-C178-426A-AC8C-84CCB348F6BE}" srcOrd="0" destOrd="0" presId="urn:microsoft.com/office/officeart/2005/8/layout/hierarchy6"/>
    <dgm:cxn modelId="{09726A52-B2CD-4950-9BC7-E796DABD03DC}" type="presParOf" srcId="{B0CFC8FD-A3DC-485F-B365-C5EE9B027743}" destId="{488C90FD-9EF7-4C83-859E-85D7340581A4}" srcOrd="1" destOrd="0" presId="urn:microsoft.com/office/officeart/2005/8/layout/hierarchy6"/>
    <dgm:cxn modelId="{6D5873E9-0BBD-479D-977B-763D4B6FFC5F}" type="presParOf" srcId="{488C90FD-9EF7-4C83-859E-85D7340581A4}" destId="{FAA516E9-2CC1-45AF-BD18-A5E949F8AF98}" srcOrd="0" destOrd="0" presId="urn:microsoft.com/office/officeart/2005/8/layout/hierarchy6"/>
    <dgm:cxn modelId="{3C7D2AF5-9BCA-4461-B58A-FB503C10CBA7}" type="presParOf" srcId="{488C90FD-9EF7-4C83-859E-85D7340581A4}" destId="{6818BEE0-168D-45A1-9A9E-1599B87A5904}" srcOrd="1" destOrd="0" presId="urn:microsoft.com/office/officeart/2005/8/layout/hierarchy6"/>
    <dgm:cxn modelId="{3A1F8E84-D18D-47D8-AF5E-EEC5545F8204}" type="presParOf" srcId="{6818BEE0-168D-45A1-9A9E-1599B87A5904}" destId="{1DCCCAB2-7A5D-417A-8FE8-75A013D8D252}" srcOrd="0" destOrd="0" presId="urn:microsoft.com/office/officeart/2005/8/layout/hierarchy6"/>
    <dgm:cxn modelId="{0D5EB7D1-E75F-4B8B-A956-9BE9ED0BB781}" type="presParOf" srcId="{6818BEE0-168D-45A1-9A9E-1599B87A5904}" destId="{94C7A7DD-A9D4-4211-9348-8585BAC21F9E}" srcOrd="1" destOrd="0" presId="urn:microsoft.com/office/officeart/2005/8/layout/hierarchy6"/>
    <dgm:cxn modelId="{978A5F18-76FC-4954-9BDA-5FF0D697DD1E}" type="presParOf" srcId="{94C7A7DD-A9D4-4211-9348-8585BAC21F9E}" destId="{5E1EAC46-3728-4EAB-99FB-7EDF1DDDBA79}" srcOrd="0" destOrd="0" presId="urn:microsoft.com/office/officeart/2005/8/layout/hierarchy6"/>
    <dgm:cxn modelId="{71A6A3CF-173D-4644-9A7C-2BBEB7CF47CB}" type="presParOf" srcId="{94C7A7DD-A9D4-4211-9348-8585BAC21F9E}" destId="{A9F8AC94-31F6-45F2-B04B-BDD06B961C75}" srcOrd="1" destOrd="0" presId="urn:microsoft.com/office/officeart/2005/8/layout/hierarchy6"/>
    <dgm:cxn modelId="{176D5532-94ED-4565-99FF-11E17179B105}" type="presParOf" srcId="{A9F8AC94-31F6-45F2-B04B-BDD06B961C75}" destId="{2C87EFC0-A24B-498D-9271-2A312E586B80}" srcOrd="0" destOrd="0" presId="urn:microsoft.com/office/officeart/2005/8/layout/hierarchy6"/>
    <dgm:cxn modelId="{BF0136E3-3F2F-41ED-A6CC-0422552AF31C}" type="presParOf" srcId="{A9F8AC94-31F6-45F2-B04B-BDD06B961C75}" destId="{582DA9F0-7C87-4B80-AF0D-D6AD34D9F0B2}" srcOrd="1" destOrd="0" presId="urn:microsoft.com/office/officeart/2005/8/layout/hierarchy6"/>
    <dgm:cxn modelId="{DB7EE140-FE4C-41EA-BE22-16E778B11303}" type="presParOf" srcId="{582DA9F0-7C87-4B80-AF0D-D6AD34D9F0B2}" destId="{1BA17311-716B-4BBE-B323-FC1D6C120354}" srcOrd="0" destOrd="0" presId="urn:microsoft.com/office/officeart/2005/8/layout/hierarchy6"/>
    <dgm:cxn modelId="{05A778FC-E76A-4B2D-8C14-5305F1312065}" type="presParOf" srcId="{582DA9F0-7C87-4B80-AF0D-D6AD34D9F0B2}" destId="{4516A3E2-E7F7-45A2-A625-89DB1D83BD93}" srcOrd="1" destOrd="0" presId="urn:microsoft.com/office/officeart/2005/8/layout/hierarchy6"/>
    <dgm:cxn modelId="{50A0FFC8-97B9-4DC4-B7AC-EC8F7EE217A5}" type="presParOf" srcId="{4516A3E2-E7F7-45A2-A625-89DB1D83BD93}" destId="{EAFECCC6-DD2D-494D-A238-08D281432571}" srcOrd="0" destOrd="0" presId="urn:microsoft.com/office/officeart/2005/8/layout/hierarchy6"/>
    <dgm:cxn modelId="{BD997579-91D4-40AD-8B4D-6ECA40E5D89D}" type="presParOf" srcId="{4516A3E2-E7F7-45A2-A625-89DB1D83BD93}" destId="{A1D41313-5855-4E41-BF02-F66F1E6BB154}" srcOrd="1" destOrd="0" presId="urn:microsoft.com/office/officeart/2005/8/layout/hierarchy6"/>
    <dgm:cxn modelId="{2F214466-7ACF-4F4A-8E57-67E08C2C00D0}" type="presParOf" srcId="{A1D41313-5855-4E41-BF02-F66F1E6BB154}" destId="{F5E370D0-BB58-437A-B974-F52DCC2D11BE}" srcOrd="0" destOrd="0" presId="urn:microsoft.com/office/officeart/2005/8/layout/hierarchy6"/>
    <dgm:cxn modelId="{8D024572-1050-4E96-A5FA-52E48B798760}" type="presParOf" srcId="{A1D41313-5855-4E41-BF02-F66F1E6BB154}" destId="{E4D02E64-3312-472F-A5EE-484543264680}" srcOrd="1" destOrd="0" presId="urn:microsoft.com/office/officeart/2005/8/layout/hierarchy6"/>
    <dgm:cxn modelId="{E0104877-B3F4-4547-A223-6808AD366E87}" type="presParOf" srcId="{E4D02E64-3312-472F-A5EE-484543264680}" destId="{81DA48C1-1CEC-4243-88CA-7E76A4AFE7CC}" srcOrd="0" destOrd="0" presId="urn:microsoft.com/office/officeart/2005/8/layout/hierarchy6"/>
    <dgm:cxn modelId="{0245B5D1-476F-46C6-8B12-347FE5400691}" type="presParOf" srcId="{E4D02E64-3312-472F-A5EE-484543264680}" destId="{B07F1E70-4487-437B-B93F-657AC7328737}" srcOrd="1" destOrd="0" presId="urn:microsoft.com/office/officeart/2005/8/layout/hierarchy6"/>
    <dgm:cxn modelId="{92C5D099-5246-4C95-BA37-AEE490CB9F7F}" type="presParOf" srcId="{B07F1E70-4487-437B-B93F-657AC7328737}" destId="{7BCEA230-6193-4995-A69E-9D75DE0204AE}" srcOrd="0" destOrd="0" presId="urn:microsoft.com/office/officeart/2005/8/layout/hierarchy6"/>
    <dgm:cxn modelId="{2CD27220-C8CB-44BD-AA9A-8600D819454A}" type="presParOf" srcId="{B07F1E70-4487-437B-B93F-657AC7328737}" destId="{A98B43FE-1179-42E6-A3E0-40D2EC2B351B}" srcOrd="1" destOrd="0" presId="urn:microsoft.com/office/officeart/2005/8/layout/hierarchy6"/>
    <dgm:cxn modelId="{13AE2D1C-1E33-485F-9AAF-D16CBB36FEF9}" type="presParOf" srcId="{B0CFC8FD-A3DC-485F-B365-C5EE9B027743}" destId="{03B00AA0-E553-49F1-B117-DEA41CCB9284}" srcOrd="2" destOrd="0" presId="urn:microsoft.com/office/officeart/2005/8/layout/hierarchy6"/>
    <dgm:cxn modelId="{D32844CC-96A3-479A-BABA-D90C4A73E518}" type="presParOf" srcId="{B0CFC8FD-A3DC-485F-B365-C5EE9B027743}" destId="{A123894D-DAB2-49D7-B30B-6F2498AF1C1E}" srcOrd="3" destOrd="0" presId="urn:microsoft.com/office/officeart/2005/8/layout/hierarchy6"/>
    <dgm:cxn modelId="{6C3AC2EB-502C-45B7-BCFC-D6246316F383}" type="presParOf" srcId="{A123894D-DAB2-49D7-B30B-6F2498AF1C1E}" destId="{58093594-40B4-44A8-92E2-8D4E594AE87D}" srcOrd="0" destOrd="0" presId="urn:microsoft.com/office/officeart/2005/8/layout/hierarchy6"/>
    <dgm:cxn modelId="{8806A709-9726-4E76-9BE0-107C5B7C577E}" type="presParOf" srcId="{A123894D-DAB2-49D7-B30B-6F2498AF1C1E}" destId="{CD5A8C1E-B598-478E-8974-E3F245ED2B00}" srcOrd="1" destOrd="0" presId="urn:microsoft.com/office/officeart/2005/8/layout/hierarchy6"/>
    <dgm:cxn modelId="{0CBD31FA-3BA4-4D77-8916-806AA6361393}" type="presParOf" srcId="{7720A572-5B49-462E-B4B5-572308EB7CAD}" destId="{7152BE7E-4E01-46FF-ADF6-4FBBFB623481}" srcOrd="1" destOrd="0" presId="urn:microsoft.com/office/officeart/2005/8/layout/hierarchy6"/>
    <dgm:cxn modelId="{9FB92307-0111-45F8-8F7E-5B255253C74F}" type="presParOf" srcId="{7152BE7E-4E01-46FF-ADF6-4FBBFB623481}" destId="{7710A77C-6D30-4098-A434-2E54ED5A2DA7}" srcOrd="0" destOrd="0" presId="urn:microsoft.com/office/officeart/2005/8/layout/hierarchy6"/>
    <dgm:cxn modelId="{910A0EDD-13D6-43C7-9C66-714E0C859694}" type="presParOf" srcId="{7710A77C-6D30-4098-A434-2E54ED5A2DA7}" destId="{D288CEB6-4405-483B-8C6F-C0198C24E39D}" srcOrd="0" destOrd="0" presId="urn:microsoft.com/office/officeart/2005/8/layout/hierarchy6"/>
    <dgm:cxn modelId="{841B49F2-3E8C-42EC-BBFE-6D551710D7B0}" type="presParOf" srcId="{7710A77C-6D30-4098-A434-2E54ED5A2DA7}" destId="{0CE1B03A-888A-48A0-A970-17F04D180FE5}" srcOrd="1" destOrd="0" presId="urn:microsoft.com/office/officeart/2005/8/layout/hierarchy6"/>
    <dgm:cxn modelId="{063EA110-9EE0-41FF-99C5-ABE6AF0EB6E7}" type="presParOf" srcId="{7152BE7E-4E01-46FF-ADF6-4FBBFB623481}" destId="{BD81DF0B-830E-46B3-9F09-B5CEF186739F}" srcOrd="1" destOrd="0" presId="urn:microsoft.com/office/officeart/2005/8/layout/hierarchy6"/>
    <dgm:cxn modelId="{57E2185F-9BAC-4838-82AF-2B8DE3D46F70}" type="presParOf" srcId="{BD81DF0B-830E-46B3-9F09-B5CEF186739F}" destId="{09671A0D-FE0F-4797-9558-E5AF41DA91D2}" srcOrd="0" destOrd="0" presId="urn:microsoft.com/office/officeart/2005/8/layout/hierarchy6"/>
    <dgm:cxn modelId="{AA264487-A9E8-48D3-8699-6C713ED1BB02}" type="presParOf" srcId="{7152BE7E-4E01-46FF-ADF6-4FBBFB623481}" destId="{F41B2C70-739E-4871-B440-33594B3F8B08}" srcOrd="2" destOrd="0" presId="urn:microsoft.com/office/officeart/2005/8/layout/hierarchy6"/>
    <dgm:cxn modelId="{3474FE99-F25D-4849-9419-5ACB9B11383D}" type="presParOf" srcId="{F41B2C70-739E-4871-B440-33594B3F8B08}" destId="{AF450EF0-982E-408D-9CAA-20DEFA134952}" srcOrd="0" destOrd="0" presId="urn:microsoft.com/office/officeart/2005/8/layout/hierarchy6"/>
    <dgm:cxn modelId="{5282F35F-1E4E-4E0F-A775-DC146CF057D4}" type="presParOf" srcId="{F41B2C70-739E-4871-B440-33594B3F8B08}" destId="{C7C17B51-D7C7-4BB9-A074-FBE4EF7385E1}" srcOrd="1" destOrd="0" presId="urn:microsoft.com/office/officeart/2005/8/layout/hierarchy6"/>
    <dgm:cxn modelId="{578D5B5C-A07E-48F1-8A98-CF49C2B78423}" type="presParOf" srcId="{7152BE7E-4E01-46FF-ADF6-4FBBFB623481}" destId="{B0CFAA6C-AFE6-402E-9755-F0512541E1E0}" srcOrd="3" destOrd="0" presId="urn:microsoft.com/office/officeart/2005/8/layout/hierarchy6"/>
    <dgm:cxn modelId="{AB08B36E-1DF9-460E-8306-BF1EC11569E4}" type="presParOf" srcId="{B0CFAA6C-AFE6-402E-9755-F0512541E1E0}" destId="{2FDCE4A6-7726-4D36-975B-FB1C131A27F8}" srcOrd="0" destOrd="0" presId="urn:microsoft.com/office/officeart/2005/8/layout/hierarchy6"/>
    <dgm:cxn modelId="{1377BA9A-0B48-48FE-B7F5-C301E34FC84B}" type="presParOf" srcId="{7152BE7E-4E01-46FF-ADF6-4FBBFB623481}" destId="{DA3B31C8-DB97-486C-9F6F-DD279120C48E}" srcOrd="4" destOrd="0" presId="urn:microsoft.com/office/officeart/2005/8/layout/hierarchy6"/>
    <dgm:cxn modelId="{F325C5CF-C2A0-46B2-8C58-8E93DD8804D4}" type="presParOf" srcId="{DA3B31C8-DB97-486C-9F6F-DD279120C48E}" destId="{FACEDF85-D700-41A9-9933-21316188D623}" srcOrd="0" destOrd="0" presId="urn:microsoft.com/office/officeart/2005/8/layout/hierarchy6"/>
    <dgm:cxn modelId="{1C74883F-B984-490A-B09F-878D9EBD1D4C}" type="presParOf" srcId="{DA3B31C8-DB97-486C-9F6F-DD279120C48E}" destId="{C18B1305-2267-463B-92E6-DD7EF6EF5F44}" srcOrd="1" destOrd="0" presId="urn:microsoft.com/office/officeart/2005/8/layout/hierarchy6"/>
    <dgm:cxn modelId="{51FFF96B-7819-4291-A2C6-04FB32F7EB7E}" type="presParOf" srcId="{7152BE7E-4E01-46FF-ADF6-4FBBFB623481}" destId="{6C413049-8997-45CF-9F13-E671EC6E118D}" srcOrd="5" destOrd="0" presId="urn:microsoft.com/office/officeart/2005/8/layout/hierarchy6"/>
    <dgm:cxn modelId="{71B5BBC2-EF82-46DB-9DB3-3BD1263E5885}" type="presParOf" srcId="{6C413049-8997-45CF-9F13-E671EC6E118D}" destId="{6EDFEDC7-4DAA-4613-B736-A31A03FDD92D}" srcOrd="0" destOrd="0" presId="urn:microsoft.com/office/officeart/2005/8/layout/hierarchy6"/>
    <dgm:cxn modelId="{12148D2B-C7D2-4A0E-BF84-AA18C58D5FB5}" type="presParOf" srcId="{7152BE7E-4E01-46FF-ADF6-4FBBFB623481}" destId="{DE49F6DC-4202-40CE-80C7-00E36DF045A8}" srcOrd="6" destOrd="0" presId="urn:microsoft.com/office/officeart/2005/8/layout/hierarchy6"/>
    <dgm:cxn modelId="{FBAC2545-CBC1-45D5-88FF-89DA13D5C89A}" type="presParOf" srcId="{DE49F6DC-4202-40CE-80C7-00E36DF045A8}" destId="{B698F5FD-F9F7-455F-A46A-CA1AC83AC1E3}" srcOrd="0" destOrd="0" presId="urn:microsoft.com/office/officeart/2005/8/layout/hierarchy6"/>
    <dgm:cxn modelId="{5461E4F3-1F19-44AE-AD88-C88FA1BDE040}" type="presParOf" srcId="{DE49F6DC-4202-40CE-80C7-00E36DF045A8}" destId="{EA821CDA-0D18-4E7F-8B8E-DDD13418D597}" srcOrd="1" destOrd="0" presId="urn:microsoft.com/office/officeart/2005/8/layout/hierarchy6"/>
    <dgm:cxn modelId="{C7531A77-173A-411A-B6DD-E8FDB156ACCB}" type="presParOf" srcId="{7152BE7E-4E01-46FF-ADF6-4FBBFB623481}" destId="{5C5B41C3-5BEB-4E34-B861-E5161C31275B}" srcOrd="7" destOrd="0" presId="urn:microsoft.com/office/officeart/2005/8/layout/hierarchy6"/>
    <dgm:cxn modelId="{B1293838-58E6-460A-9579-47AE5AD9B1BA}" type="presParOf" srcId="{5C5B41C3-5BEB-4E34-B861-E5161C31275B}" destId="{A587E27C-8E36-4FF7-BF80-D357141FDEAF}" srcOrd="0" destOrd="0" presId="urn:microsoft.com/office/officeart/2005/8/layout/hierarchy6"/>
    <dgm:cxn modelId="{3DDE8C63-158C-41F9-A935-E21373F17B04}" type="presParOf" srcId="{7152BE7E-4E01-46FF-ADF6-4FBBFB623481}" destId="{731C5147-A41F-443E-888C-3FFDD8BC3D31}" srcOrd="8" destOrd="0" presId="urn:microsoft.com/office/officeart/2005/8/layout/hierarchy6"/>
    <dgm:cxn modelId="{F7D475DC-75FA-431A-9494-58209C26E740}" type="presParOf" srcId="{731C5147-A41F-443E-888C-3FFDD8BC3D31}" destId="{037ECEAE-E344-40F4-92AA-232D295A1143}" srcOrd="0" destOrd="0" presId="urn:microsoft.com/office/officeart/2005/8/layout/hierarchy6"/>
    <dgm:cxn modelId="{825660FB-8592-44E5-B0AB-07C4134923B6}" type="presParOf" srcId="{731C5147-A41F-443E-888C-3FFDD8BC3D31}" destId="{0F36A9B6-A81D-4761-9775-415969019289}" srcOrd="1" destOrd="0" presId="urn:microsoft.com/office/officeart/2005/8/layout/hierarchy6"/>
    <dgm:cxn modelId="{174B7C63-41A3-4B9D-8C28-E83E37F59B3C}" type="presParOf" srcId="{7152BE7E-4E01-46FF-ADF6-4FBBFB623481}" destId="{689F681F-A26E-4DE3-802E-3CFF42FA305E}" srcOrd="9" destOrd="0" presId="urn:microsoft.com/office/officeart/2005/8/layout/hierarchy6"/>
    <dgm:cxn modelId="{0322DBCF-0674-4AC0-A50E-82D0E8B485E6}" type="presParOf" srcId="{689F681F-A26E-4DE3-802E-3CFF42FA305E}" destId="{1B2BE576-7B9F-4C31-AE01-AFCC20B66E68}" srcOrd="0" destOrd="0" presId="urn:microsoft.com/office/officeart/2005/8/layout/hierarchy6"/>
    <dgm:cxn modelId="{FD7AA415-56EF-4506-AF23-23B33A08AF1B}" type="presParOf" srcId="{7152BE7E-4E01-46FF-ADF6-4FBBFB623481}" destId="{5F7F812D-3DEF-44CD-9B8C-D96AB486FC15}" srcOrd="10" destOrd="0" presId="urn:microsoft.com/office/officeart/2005/8/layout/hierarchy6"/>
    <dgm:cxn modelId="{32CF8CC7-E043-437F-89FF-5D9CF21347AD}" type="presParOf" srcId="{5F7F812D-3DEF-44CD-9B8C-D96AB486FC15}" destId="{916125D2-3FE9-477B-98A9-12D448E5509F}" srcOrd="0" destOrd="0" presId="urn:microsoft.com/office/officeart/2005/8/layout/hierarchy6"/>
    <dgm:cxn modelId="{E6C93039-520C-41EA-85DE-D194556C3CFD}" type="presParOf" srcId="{5F7F812D-3DEF-44CD-9B8C-D96AB486FC15}" destId="{74FE71D5-0137-4E62-846C-5CE96F5E5937}" srcOrd="1" destOrd="0" presId="urn:microsoft.com/office/officeart/2005/8/layout/hierarchy6"/>
    <dgm:cxn modelId="{14DBA9D6-1404-470B-920E-6959DFD720CF}" type="presParOf" srcId="{7152BE7E-4E01-46FF-ADF6-4FBBFB623481}" destId="{C4983E81-C70B-41B7-B204-2C0994A098E0}" srcOrd="11" destOrd="0" presId="urn:microsoft.com/office/officeart/2005/8/layout/hierarchy6"/>
    <dgm:cxn modelId="{3B33B65B-BD91-4B56-BDA9-F2354285D547}" type="presParOf" srcId="{C4983E81-C70B-41B7-B204-2C0994A098E0}" destId="{8C61C795-F4E3-4EDD-BB6D-81DD3D5716B5}" srcOrd="0" destOrd="0" presId="urn:microsoft.com/office/officeart/2005/8/layout/hierarchy6"/>
    <dgm:cxn modelId="{1C6C2406-3314-4061-9717-1EADF5740C61}" type="presParOf" srcId="{7152BE7E-4E01-46FF-ADF6-4FBBFB623481}" destId="{7518655E-9C86-49EC-A067-B28917B9639D}" srcOrd="12" destOrd="0" presId="urn:microsoft.com/office/officeart/2005/8/layout/hierarchy6"/>
    <dgm:cxn modelId="{0F8D3A3F-72BA-4B63-B3B8-80E033C10D0F}" type="presParOf" srcId="{7518655E-9C86-49EC-A067-B28917B9639D}" destId="{972D43E5-8690-4A32-BC1D-C200C39D68F2}" srcOrd="0" destOrd="0" presId="urn:microsoft.com/office/officeart/2005/8/layout/hierarchy6"/>
    <dgm:cxn modelId="{EEC0EDCE-BC0B-46DD-8030-544BD06BB39A}" type="presParOf" srcId="{7518655E-9C86-49EC-A067-B28917B9639D}" destId="{8EA7C2B8-7B04-4B15-BA00-EDD850AB47D8}" srcOrd="1" destOrd="0" presId="urn:microsoft.com/office/officeart/2005/8/layout/hierarchy6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FD139C2-19AB-424A-883C-C5EB57A1694E}" type="doc">
      <dgm:prSet loTypeId="urn:microsoft.com/office/officeart/2008/layout/NameandTitleOrganizationalChar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70EDB23-67A4-6F49-A964-9A492E42CDA8}" type="pres">
      <dgm:prSet presAssocID="{2FD139C2-19AB-424A-883C-C5EB57A1694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</dgm:ptLst>
  <dgm:cxnLst>
    <dgm:cxn modelId="{1DDCABF0-9CE9-C743-971A-3E8C90EADE20}" type="presOf" srcId="{2FD139C2-19AB-424A-883C-C5EB57A1694E}" destId="{F70EDB23-67A4-6F49-A964-9A492E42CDA8}" srcOrd="0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FD139C2-19AB-424A-883C-C5EB57A1694E}" type="doc">
      <dgm:prSet loTypeId="urn:microsoft.com/office/officeart/2008/layout/NameandTitleOrganizationalChar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151EE43-E15E-1F40-BFE0-C943E8E0BB9D}">
      <dgm:prSet phldrT="[Text]" custT="1"/>
      <dgm:spPr>
        <a:noFill/>
        <a:ln w="44450">
          <a:solidFill>
            <a:srgbClr val="FF0000"/>
          </a:solidFill>
        </a:ln>
        <a:effectLst/>
      </dgm:spPr>
      <dgm:t>
        <a:bodyPr/>
        <a:lstStyle/>
        <a:p>
          <a:r>
            <a:rPr lang="en-US" sz="1600" b="1" dirty="0">
              <a:solidFill>
                <a:srgbClr val="FF0000"/>
              </a:solidFill>
            </a:rPr>
            <a:t>Radiation area</a:t>
          </a:r>
        </a:p>
      </dgm:t>
    </dgm:pt>
    <dgm:pt modelId="{79375319-7A20-B945-82C5-5E853C9D56B8}" type="parTrans" cxnId="{E254BB29-1223-E346-8684-0CD7C61C5427}">
      <dgm:prSet/>
      <dgm:spPr/>
      <dgm:t>
        <a:bodyPr/>
        <a:lstStyle/>
        <a:p>
          <a:endParaRPr lang="en-US" sz="1400"/>
        </a:p>
      </dgm:t>
    </dgm:pt>
    <dgm:pt modelId="{F44C0491-FADE-874C-B036-4101B9159B1D}" type="sibTrans" cxnId="{E254BB29-1223-E346-8684-0CD7C61C5427}">
      <dgm:prSet custT="1"/>
      <dgm:spPr>
        <a:solidFill>
          <a:schemeClr val="lt1">
            <a:hueOff val="0"/>
            <a:satOff val="0"/>
            <a:lumOff val="0"/>
          </a:schemeClr>
        </a:solidFill>
        <a:ln w="44958">
          <a:solidFill>
            <a:srgbClr val="0E35F5"/>
          </a:solidFill>
        </a:ln>
      </dgm:spPr>
      <dgm:t>
        <a:bodyPr/>
        <a:lstStyle/>
        <a:p>
          <a:pPr algn="ctr"/>
          <a:r>
            <a:rPr lang="en-US" sz="1600" b="1" dirty="0"/>
            <a:t>Buffer Zone</a:t>
          </a:r>
        </a:p>
      </dgm:t>
    </dgm:pt>
    <dgm:pt modelId="{F70EDB23-67A4-6F49-A964-9A492E42CDA8}" type="pres">
      <dgm:prSet presAssocID="{2FD139C2-19AB-424A-883C-C5EB57A1694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C278E28-11EC-3C4F-A700-7E30E292C497}" type="pres">
      <dgm:prSet presAssocID="{F151EE43-E15E-1F40-BFE0-C943E8E0BB9D}" presName="hierRoot1" presStyleCnt="0">
        <dgm:presLayoutVars>
          <dgm:hierBranch val="init"/>
        </dgm:presLayoutVars>
      </dgm:prSet>
      <dgm:spPr/>
    </dgm:pt>
    <dgm:pt modelId="{675ECA8D-E1D8-A04C-9806-7980A1C16028}" type="pres">
      <dgm:prSet presAssocID="{F151EE43-E15E-1F40-BFE0-C943E8E0BB9D}" presName="rootComposite1" presStyleCnt="0"/>
      <dgm:spPr/>
    </dgm:pt>
    <dgm:pt modelId="{92CB95D6-D714-7A43-AEBB-5796346BEFD1}" type="pres">
      <dgm:prSet presAssocID="{F151EE43-E15E-1F40-BFE0-C943E8E0BB9D}" presName="rootText1" presStyleLbl="node0" presStyleIdx="0" presStyleCnt="1" custScaleX="79823">
        <dgm:presLayoutVars>
          <dgm:chMax/>
          <dgm:chPref val="3"/>
        </dgm:presLayoutVars>
      </dgm:prSet>
      <dgm:spPr/>
    </dgm:pt>
    <dgm:pt modelId="{CE9BE381-4BE2-5C45-B915-35011BA946A1}" type="pres">
      <dgm:prSet presAssocID="{F151EE43-E15E-1F40-BFE0-C943E8E0BB9D}" presName="titleText1" presStyleLbl="fgAcc0" presStyleIdx="0" presStyleCnt="1" custScaleX="71889">
        <dgm:presLayoutVars>
          <dgm:chMax val="0"/>
          <dgm:chPref val="0"/>
        </dgm:presLayoutVars>
      </dgm:prSet>
      <dgm:spPr/>
    </dgm:pt>
    <dgm:pt modelId="{936C6FF3-66B6-0F45-B558-DA8FBC6B770C}" type="pres">
      <dgm:prSet presAssocID="{F151EE43-E15E-1F40-BFE0-C943E8E0BB9D}" presName="rootConnector1" presStyleLbl="node1" presStyleIdx="0" presStyleCnt="0"/>
      <dgm:spPr/>
    </dgm:pt>
    <dgm:pt modelId="{16CC3269-4554-B341-AB1A-4D719DE69149}" type="pres">
      <dgm:prSet presAssocID="{F151EE43-E15E-1F40-BFE0-C943E8E0BB9D}" presName="hierChild2" presStyleCnt="0"/>
      <dgm:spPr/>
    </dgm:pt>
    <dgm:pt modelId="{DEFD285F-71D7-1A4E-978D-C6FDB5034D25}" type="pres">
      <dgm:prSet presAssocID="{F151EE43-E15E-1F40-BFE0-C943E8E0BB9D}" presName="hierChild3" presStyleCnt="0"/>
      <dgm:spPr/>
    </dgm:pt>
  </dgm:ptLst>
  <dgm:cxnLst>
    <dgm:cxn modelId="{E254BB29-1223-E346-8684-0CD7C61C5427}" srcId="{2FD139C2-19AB-424A-883C-C5EB57A1694E}" destId="{F151EE43-E15E-1F40-BFE0-C943E8E0BB9D}" srcOrd="0" destOrd="0" parTransId="{79375319-7A20-B945-82C5-5E853C9D56B8}" sibTransId="{F44C0491-FADE-874C-B036-4101B9159B1D}"/>
    <dgm:cxn modelId="{FD37585E-B403-1846-8F5E-EFBEC6072EBC}" type="presOf" srcId="{F151EE43-E15E-1F40-BFE0-C943E8E0BB9D}" destId="{92CB95D6-D714-7A43-AEBB-5796346BEFD1}" srcOrd="0" destOrd="0" presId="urn:microsoft.com/office/officeart/2008/layout/NameandTitleOrganizationalChart"/>
    <dgm:cxn modelId="{E4825545-07CC-5A47-A55C-75CA9995BA08}" type="presOf" srcId="{F151EE43-E15E-1F40-BFE0-C943E8E0BB9D}" destId="{936C6FF3-66B6-0F45-B558-DA8FBC6B770C}" srcOrd="1" destOrd="0" presId="urn:microsoft.com/office/officeart/2008/layout/NameandTitleOrganizationalChart"/>
    <dgm:cxn modelId="{C905A79F-75AB-1D44-B6B3-3701923BFDCE}" type="presOf" srcId="{2FD139C2-19AB-424A-883C-C5EB57A1694E}" destId="{F70EDB23-67A4-6F49-A964-9A492E42CDA8}" srcOrd="0" destOrd="0" presId="urn:microsoft.com/office/officeart/2008/layout/NameandTitleOrganizationalChart"/>
    <dgm:cxn modelId="{A2CC3DFF-7DBA-4448-9617-494A0B28EC79}" type="presOf" srcId="{F44C0491-FADE-874C-B036-4101B9159B1D}" destId="{CE9BE381-4BE2-5C45-B915-35011BA946A1}" srcOrd="0" destOrd="0" presId="urn:microsoft.com/office/officeart/2008/layout/NameandTitleOrganizationalChart"/>
    <dgm:cxn modelId="{E8299231-F6B6-1A42-9058-5ABC2E49D06E}" type="presParOf" srcId="{F70EDB23-67A4-6F49-A964-9A492E42CDA8}" destId="{1C278E28-11EC-3C4F-A700-7E30E292C497}" srcOrd="0" destOrd="0" presId="urn:microsoft.com/office/officeart/2008/layout/NameandTitleOrganizationalChart"/>
    <dgm:cxn modelId="{D6BCFF5B-9CB4-C444-B1E5-A4DCBDE73850}" type="presParOf" srcId="{1C278E28-11EC-3C4F-A700-7E30E292C497}" destId="{675ECA8D-E1D8-A04C-9806-7980A1C16028}" srcOrd="0" destOrd="0" presId="urn:microsoft.com/office/officeart/2008/layout/NameandTitleOrganizationalChart"/>
    <dgm:cxn modelId="{3221DE56-7833-0142-8939-9A664C99EC20}" type="presParOf" srcId="{675ECA8D-E1D8-A04C-9806-7980A1C16028}" destId="{92CB95D6-D714-7A43-AEBB-5796346BEFD1}" srcOrd="0" destOrd="0" presId="urn:microsoft.com/office/officeart/2008/layout/NameandTitleOrganizationalChart"/>
    <dgm:cxn modelId="{9F016EDC-6530-4143-959E-05AC5F091303}" type="presParOf" srcId="{675ECA8D-E1D8-A04C-9806-7980A1C16028}" destId="{CE9BE381-4BE2-5C45-B915-35011BA946A1}" srcOrd="1" destOrd="0" presId="urn:microsoft.com/office/officeart/2008/layout/NameandTitleOrganizationalChart"/>
    <dgm:cxn modelId="{6543312D-5FEA-1D42-BDE2-3E0B47D63B30}" type="presParOf" srcId="{675ECA8D-E1D8-A04C-9806-7980A1C16028}" destId="{936C6FF3-66B6-0F45-B558-DA8FBC6B770C}" srcOrd="2" destOrd="0" presId="urn:microsoft.com/office/officeart/2008/layout/NameandTitleOrganizationalChart"/>
    <dgm:cxn modelId="{55301332-EFBA-334F-ACD1-E77EB2A55965}" type="presParOf" srcId="{1C278E28-11EC-3C4F-A700-7E30E292C497}" destId="{16CC3269-4554-B341-AB1A-4D719DE69149}" srcOrd="1" destOrd="0" presId="urn:microsoft.com/office/officeart/2008/layout/NameandTitleOrganizationalChart"/>
    <dgm:cxn modelId="{9C3883A2-A813-F543-9A2D-7D6B30B82B3E}" type="presParOf" srcId="{1C278E28-11EC-3C4F-A700-7E30E292C497}" destId="{DEFD285F-71D7-1A4E-978D-C6FDB5034D25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2D43E5-8690-4A32-BC1D-C200C39D68F2}">
      <dsp:nvSpPr>
        <dsp:cNvPr id="0" name=""/>
        <dsp:cNvSpPr/>
      </dsp:nvSpPr>
      <dsp:spPr>
        <a:xfrm>
          <a:off x="0" y="4138672"/>
          <a:ext cx="10058402" cy="587394"/>
        </a:xfrm>
        <a:prstGeom prst="roundRect">
          <a:avLst>
            <a:gd name="adj" fmla="val 10000"/>
          </a:avLst>
        </a:prstGeom>
        <a:noFill/>
        <a:ln>
          <a:solidFill>
            <a:schemeClr val="bg1">
              <a:lumMod val="85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ctr" anchorCtr="0">
          <a:noAutofit/>
        </a:bodyPr>
        <a:lstStyle/>
        <a:p>
          <a:pPr marL="0" lvl="0" indent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>
        <a:off x="0" y="4138672"/>
        <a:ext cx="3017520" cy="587394"/>
      </dsp:txXfrm>
    </dsp:sp>
    <dsp:sp modelId="{916125D2-3FE9-477B-98A9-12D448E5509F}">
      <dsp:nvSpPr>
        <dsp:cNvPr id="0" name=""/>
        <dsp:cNvSpPr/>
      </dsp:nvSpPr>
      <dsp:spPr>
        <a:xfrm>
          <a:off x="0" y="3453378"/>
          <a:ext cx="10058402" cy="587394"/>
        </a:xfrm>
        <a:prstGeom prst="roundRect">
          <a:avLst>
            <a:gd name="adj" fmla="val 10000"/>
          </a:avLst>
        </a:prstGeom>
        <a:noFill/>
        <a:ln>
          <a:solidFill>
            <a:schemeClr val="bg1">
              <a:lumMod val="85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Direct measurement whenever possible.</a:t>
          </a:r>
        </a:p>
      </dsp:txBody>
      <dsp:txXfrm>
        <a:off x="0" y="3453378"/>
        <a:ext cx="3017520" cy="587394"/>
      </dsp:txXfrm>
    </dsp:sp>
    <dsp:sp modelId="{037ECEAE-E344-40F4-92AA-232D295A1143}">
      <dsp:nvSpPr>
        <dsp:cNvPr id="0" name=""/>
        <dsp:cNvSpPr/>
      </dsp:nvSpPr>
      <dsp:spPr>
        <a:xfrm>
          <a:off x="0" y="2768084"/>
          <a:ext cx="10058402" cy="587394"/>
        </a:xfrm>
        <a:prstGeom prst="roundRect">
          <a:avLst>
            <a:gd name="adj" fmla="val 10000"/>
          </a:avLst>
        </a:prstGeom>
        <a:noFill/>
        <a:ln>
          <a:solidFill>
            <a:schemeClr val="bg1">
              <a:lumMod val="85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b="1" kern="1200" dirty="0">
            <a:solidFill>
              <a:srgbClr val="00B0F0"/>
            </a:solidFill>
          </a:endParaRPr>
        </a:p>
      </dsp:txBody>
      <dsp:txXfrm>
        <a:off x="0" y="2768084"/>
        <a:ext cx="3017520" cy="587394"/>
      </dsp:txXfrm>
    </dsp:sp>
    <dsp:sp modelId="{B698F5FD-F9F7-455F-A46A-CA1AC83AC1E3}">
      <dsp:nvSpPr>
        <dsp:cNvPr id="0" name=""/>
        <dsp:cNvSpPr/>
      </dsp:nvSpPr>
      <dsp:spPr>
        <a:xfrm>
          <a:off x="0" y="2082790"/>
          <a:ext cx="10058402" cy="587394"/>
        </a:xfrm>
        <a:prstGeom prst="roundRect">
          <a:avLst>
            <a:gd name="adj" fmla="val 10000"/>
          </a:avLst>
        </a:prstGeom>
        <a:noFill/>
        <a:ln>
          <a:solidFill>
            <a:schemeClr val="bg1">
              <a:lumMod val="85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Typically, 10 c/s net.</a:t>
          </a:r>
        </a:p>
      </dsp:txBody>
      <dsp:txXfrm>
        <a:off x="0" y="2082790"/>
        <a:ext cx="3017520" cy="587394"/>
      </dsp:txXfrm>
    </dsp:sp>
    <dsp:sp modelId="{FACEDF85-D700-41A9-9933-21316188D623}">
      <dsp:nvSpPr>
        <dsp:cNvPr id="0" name=""/>
        <dsp:cNvSpPr/>
      </dsp:nvSpPr>
      <dsp:spPr>
        <a:xfrm>
          <a:off x="0" y="1397495"/>
          <a:ext cx="10058402" cy="587394"/>
        </a:xfrm>
        <a:prstGeom prst="roundRect">
          <a:avLst>
            <a:gd name="adj" fmla="val 10000"/>
          </a:avLst>
        </a:prstGeom>
        <a:noFill/>
        <a:ln>
          <a:solidFill>
            <a:schemeClr val="bg1">
              <a:lumMod val="85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ctr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 dirty="0"/>
        </a:p>
      </dsp:txBody>
      <dsp:txXfrm>
        <a:off x="0" y="1397495"/>
        <a:ext cx="3017520" cy="587394"/>
      </dsp:txXfrm>
    </dsp:sp>
    <dsp:sp modelId="{AF450EF0-982E-408D-9CAA-20DEFA134952}">
      <dsp:nvSpPr>
        <dsp:cNvPr id="0" name=""/>
        <dsp:cNvSpPr/>
      </dsp:nvSpPr>
      <dsp:spPr>
        <a:xfrm>
          <a:off x="0" y="712201"/>
          <a:ext cx="10058402" cy="587394"/>
        </a:xfrm>
        <a:prstGeom prst="roundRect">
          <a:avLst>
            <a:gd name="adj" fmla="val 10000"/>
          </a:avLst>
        </a:prstGeom>
        <a:noFill/>
        <a:ln>
          <a:solidFill>
            <a:schemeClr val="bg1">
              <a:lumMod val="85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As defined </a:t>
          </a:r>
          <a:r>
            <a:rPr lang="en-US" sz="1000" b="0" kern="1200" dirty="0">
              <a:solidFill>
                <a:schemeClr val="tx1"/>
              </a:solidFill>
            </a:rPr>
            <a:t>by the parametrical study (slide 10 and 12): type of objects, excluded facilities, excluded materials, min. decay, min. mass and min. dimensions.</a:t>
          </a:r>
        </a:p>
      </dsp:txBody>
      <dsp:txXfrm>
        <a:off x="0" y="712201"/>
        <a:ext cx="3017520" cy="587394"/>
      </dsp:txXfrm>
    </dsp:sp>
    <dsp:sp modelId="{D288CEB6-4405-483B-8C6F-C0198C24E39D}">
      <dsp:nvSpPr>
        <dsp:cNvPr id="0" name=""/>
        <dsp:cNvSpPr/>
      </dsp:nvSpPr>
      <dsp:spPr>
        <a:xfrm>
          <a:off x="0" y="26907"/>
          <a:ext cx="10058402" cy="587394"/>
        </a:xfrm>
        <a:prstGeom prst="roundRect">
          <a:avLst>
            <a:gd name="adj" fmla="val 10000"/>
          </a:avLst>
        </a:prstGeom>
        <a:noFill/>
        <a:ln>
          <a:solidFill>
            <a:schemeClr val="bg1">
              <a:lumMod val="85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ctr" anchorCtr="0">
          <a:noAutofit/>
        </a:bodyPr>
        <a:lstStyle/>
        <a:p>
          <a:pPr marL="0" lvl="0" indent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>
        <a:off x="0" y="26907"/>
        <a:ext cx="3017520" cy="587394"/>
      </dsp:txXfrm>
    </dsp:sp>
    <dsp:sp modelId="{D4F17A24-6261-4188-837F-3DCAFE156A16}">
      <dsp:nvSpPr>
        <dsp:cNvPr id="0" name=""/>
        <dsp:cNvSpPr/>
      </dsp:nvSpPr>
      <dsp:spPr>
        <a:xfrm>
          <a:off x="4442686" y="75857"/>
          <a:ext cx="3343334" cy="489495"/>
        </a:xfrm>
        <a:prstGeom prst="roundRect">
          <a:avLst>
            <a:gd name="adj" fmla="val 10000"/>
          </a:avLst>
        </a:prstGeom>
        <a:pattFill prst="wdUpDiag">
          <a:fgClr>
            <a:srgbClr val="FFFF00"/>
          </a:fgClr>
          <a:bgClr>
            <a:schemeClr val="bg1"/>
          </a:bgClr>
        </a:patt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chemeClr val="tx1"/>
              </a:solidFill>
            </a:rPr>
            <a:t>Radioactive or potentially radioactive component</a:t>
          </a:r>
        </a:p>
      </dsp:txBody>
      <dsp:txXfrm>
        <a:off x="4457023" y="90194"/>
        <a:ext cx="3314660" cy="460821"/>
      </dsp:txXfrm>
    </dsp:sp>
    <dsp:sp modelId="{DCADE48B-8A00-42E6-A043-6DF0138D9385}">
      <dsp:nvSpPr>
        <dsp:cNvPr id="0" name=""/>
        <dsp:cNvSpPr/>
      </dsp:nvSpPr>
      <dsp:spPr>
        <a:xfrm>
          <a:off x="6068634" y="565353"/>
          <a:ext cx="91440" cy="19579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5798"/>
              </a:lnTo>
            </a:path>
          </a:pathLst>
        </a:custGeom>
        <a:noFill/>
        <a:ln w="25400" cap="flat" cmpd="sng" algn="ctr">
          <a:solidFill>
            <a:srgbClr val="00B050"/>
          </a:solidFill>
          <a:prstDash val="solid"/>
          <a:miter lim="800000"/>
          <a:extLst>
            <a:ext uri="{C807C97D-BFC1-408E-A445-0C87EB9F89A2}">
              <ask:lineSketchStyleProps xmlns:ask="http://schemas.microsoft.com/office/drawing/2018/sketchyshapes">
                <ask:type>
                  <ask:lineSketchNone/>
                </ask:type>
              </ask:lineSketchStyleProps>
            </a:ext>
          </a:extLst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B08669-4C43-4C6C-B678-86C4C09F9C6B}">
      <dsp:nvSpPr>
        <dsp:cNvPr id="0" name=""/>
        <dsp:cNvSpPr/>
      </dsp:nvSpPr>
      <dsp:spPr>
        <a:xfrm>
          <a:off x="4442686" y="761151"/>
          <a:ext cx="3343334" cy="489495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Pre-defined conditions respected</a:t>
          </a:r>
        </a:p>
      </dsp:txBody>
      <dsp:txXfrm>
        <a:off x="4457023" y="775488"/>
        <a:ext cx="3314660" cy="460821"/>
      </dsp:txXfrm>
    </dsp:sp>
    <dsp:sp modelId="{1F83D4D7-C178-426A-AC8C-84CCB348F6BE}">
      <dsp:nvSpPr>
        <dsp:cNvPr id="0" name=""/>
        <dsp:cNvSpPr/>
      </dsp:nvSpPr>
      <dsp:spPr>
        <a:xfrm>
          <a:off x="4927368" y="1250647"/>
          <a:ext cx="1186985" cy="195798"/>
        </a:xfrm>
        <a:custGeom>
          <a:avLst/>
          <a:gdLst/>
          <a:ahLst/>
          <a:cxnLst/>
          <a:rect l="0" t="0" r="0" b="0"/>
          <a:pathLst>
            <a:path>
              <a:moveTo>
                <a:pt x="1186985" y="0"/>
              </a:moveTo>
              <a:lnTo>
                <a:pt x="1186985" y="97899"/>
              </a:lnTo>
              <a:lnTo>
                <a:pt x="0" y="97899"/>
              </a:lnTo>
              <a:lnTo>
                <a:pt x="0" y="195798"/>
              </a:lnTo>
            </a:path>
          </a:pathLst>
        </a:custGeom>
        <a:noFill/>
        <a:ln w="25400" cap="flat" cmpd="sng" algn="ctr">
          <a:solidFill>
            <a:srgbClr val="00B050"/>
          </a:solidFill>
          <a:prstDash val="solid"/>
          <a:miter lim="800000"/>
          <a:extLst>
            <a:ext uri="{C807C97D-BFC1-408E-A445-0C87EB9F89A2}">
              <ask:lineSketchStyleProps xmlns:ask="http://schemas.microsoft.com/office/drawing/2018/sketchyshapes">
                <ask:type>
                  <ask:lineSketchNone/>
                </ask:type>
              </ask:lineSketchStyleProps>
            </a:ext>
          </a:extLst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A516E9-2CC1-45AF-BD18-A5E949F8AF98}">
      <dsp:nvSpPr>
        <dsp:cNvPr id="0" name=""/>
        <dsp:cNvSpPr/>
      </dsp:nvSpPr>
      <dsp:spPr>
        <a:xfrm>
          <a:off x="3255701" y="1446445"/>
          <a:ext cx="3343334" cy="489495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latin typeface="+mj-lt"/>
            </a:rPr>
            <a:t>H*(10) </a:t>
          </a:r>
          <a:r>
            <a:rPr lang="fr-FR" sz="1000" kern="1200" dirty="0">
              <a:latin typeface="+mj-lt"/>
              <a:cs typeface="Calibri" panose="020F0502020204030204" pitchFamily="34" charset="0"/>
            </a:rPr>
            <a:t>&lt; 0.1 µSv/h contact</a:t>
          </a:r>
          <a:endParaRPr lang="en-US" sz="1000" kern="1200" dirty="0">
            <a:latin typeface="+mj-lt"/>
          </a:endParaRPr>
        </a:p>
      </dsp:txBody>
      <dsp:txXfrm>
        <a:off x="3270038" y="1460782"/>
        <a:ext cx="3314660" cy="460821"/>
      </dsp:txXfrm>
    </dsp:sp>
    <dsp:sp modelId="{1DCCCAB2-7A5D-417A-8FE8-75A013D8D252}">
      <dsp:nvSpPr>
        <dsp:cNvPr id="0" name=""/>
        <dsp:cNvSpPr/>
      </dsp:nvSpPr>
      <dsp:spPr>
        <a:xfrm>
          <a:off x="4881648" y="1935941"/>
          <a:ext cx="91440" cy="19579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5798"/>
              </a:lnTo>
            </a:path>
          </a:pathLst>
        </a:custGeom>
        <a:noFill/>
        <a:ln w="25400" cap="flat" cmpd="sng" algn="ctr">
          <a:solidFill>
            <a:srgbClr val="00B050"/>
          </a:solidFill>
          <a:prstDash val="solid"/>
          <a:miter lim="800000"/>
          <a:extLst>
            <a:ext uri="{C807C97D-BFC1-408E-A445-0C87EB9F89A2}">
              <ask:lineSketchStyleProps xmlns:ask="http://schemas.microsoft.com/office/drawing/2018/sketchyshapes">
                <ask:type>
                  <ask:lineSketchNone/>
                </ask:type>
              </ask:lineSketchStyleProps>
            </a:ext>
          </a:extLst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1EAC46-3728-4EAB-99FB-7EDF1DDDBA79}">
      <dsp:nvSpPr>
        <dsp:cNvPr id="0" name=""/>
        <dsp:cNvSpPr/>
      </dsp:nvSpPr>
      <dsp:spPr>
        <a:xfrm>
          <a:off x="3255701" y="2131739"/>
          <a:ext cx="3343334" cy="489495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FHZ512-BGO </a:t>
          </a:r>
          <a:r>
            <a:rPr lang="en-US" sz="1000" b="1" u="sng" kern="1200" dirty="0"/>
            <a:t>scan</a:t>
          </a:r>
          <a:r>
            <a:rPr lang="en-US" sz="1000" kern="1200" dirty="0"/>
            <a:t> </a:t>
          </a:r>
          <a:r>
            <a:rPr lang="en-CH" sz="1000" kern="1200" dirty="0">
              <a:latin typeface="Calibri" panose="020F0502020204030204" pitchFamily="34" charset="0"/>
              <a:cs typeface="Calibri" panose="020F0502020204030204" pitchFamily="34" charset="0"/>
            </a:rPr>
            <a:t>≤</a:t>
          </a:r>
          <a:r>
            <a:rPr lang="en-US" sz="1000" kern="1200" dirty="0"/>
            <a:t> Decision Threshold</a:t>
          </a:r>
        </a:p>
      </dsp:txBody>
      <dsp:txXfrm>
        <a:off x="3270038" y="2146076"/>
        <a:ext cx="3314660" cy="460821"/>
      </dsp:txXfrm>
    </dsp:sp>
    <dsp:sp modelId="{2C87EFC0-A24B-498D-9271-2A312E586B80}">
      <dsp:nvSpPr>
        <dsp:cNvPr id="0" name=""/>
        <dsp:cNvSpPr/>
      </dsp:nvSpPr>
      <dsp:spPr>
        <a:xfrm>
          <a:off x="4881648" y="2621235"/>
          <a:ext cx="91440" cy="19579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5798"/>
              </a:lnTo>
            </a:path>
          </a:pathLst>
        </a:custGeom>
        <a:noFill/>
        <a:ln w="25400" cap="flat" cmpd="sng" algn="ctr">
          <a:solidFill>
            <a:srgbClr val="00B050"/>
          </a:solidFill>
          <a:prstDash val="solid"/>
          <a:miter lim="800000"/>
          <a:extLst>
            <a:ext uri="{C807C97D-BFC1-408E-A445-0C87EB9F89A2}">
              <ask:lineSketchStyleProps xmlns:ask="http://schemas.microsoft.com/office/drawing/2018/sketchyshapes">
                <ask:type>
                  <ask:lineSketchNone/>
                </ask:type>
              </ask:lineSketchStyleProps>
            </a:ext>
          </a:extLst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A17311-716B-4BBE-B323-FC1D6C120354}">
      <dsp:nvSpPr>
        <dsp:cNvPr id="0" name=""/>
        <dsp:cNvSpPr/>
      </dsp:nvSpPr>
      <dsp:spPr>
        <a:xfrm>
          <a:off x="3255701" y="2817033"/>
          <a:ext cx="3343334" cy="489495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FHZ512-BGO </a:t>
          </a:r>
          <a:r>
            <a:rPr lang="en-US" sz="1000" b="1" u="sng" kern="1200" dirty="0"/>
            <a:t>measurement</a:t>
          </a:r>
          <a:r>
            <a:rPr lang="en-US" sz="1000" kern="1200" dirty="0"/>
            <a:t> </a:t>
          </a:r>
          <a:r>
            <a:rPr lang="en-CH" sz="1000" kern="1200" dirty="0">
              <a:latin typeface="Calibri" panose="020F0502020204030204" pitchFamily="34" charset="0"/>
              <a:cs typeface="Calibri" panose="020F0502020204030204" pitchFamily="34" charset="0"/>
            </a:rPr>
            <a:t>≤</a:t>
          </a:r>
          <a:r>
            <a:rPr lang="en-US" sz="1000" kern="1200" dirty="0"/>
            <a:t> 5 c/s net</a:t>
          </a:r>
        </a:p>
      </dsp:txBody>
      <dsp:txXfrm>
        <a:off x="3270038" y="2831370"/>
        <a:ext cx="3314660" cy="460821"/>
      </dsp:txXfrm>
    </dsp:sp>
    <dsp:sp modelId="{EAFECCC6-DD2D-494D-A238-08D281432571}">
      <dsp:nvSpPr>
        <dsp:cNvPr id="0" name=""/>
        <dsp:cNvSpPr/>
      </dsp:nvSpPr>
      <dsp:spPr>
        <a:xfrm>
          <a:off x="4881648" y="3306529"/>
          <a:ext cx="91440" cy="19579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5798"/>
              </a:lnTo>
            </a:path>
          </a:pathLst>
        </a:custGeom>
        <a:noFill/>
        <a:ln w="25400" cap="flat" cmpd="sng" algn="ctr">
          <a:solidFill>
            <a:srgbClr val="00B050"/>
          </a:solidFill>
          <a:prstDash val="solid"/>
          <a:miter lim="800000"/>
          <a:extLst>
            <a:ext uri="{C807C97D-BFC1-408E-A445-0C87EB9F89A2}">
              <ask:lineSketchStyleProps xmlns:ask="http://schemas.microsoft.com/office/drawing/2018/sketchyshapes">
                <ask:type>
                  <ask:lineSketchNone/>
                </ask:type>
              </ask:lineSketchStyleProps>
            </a:ext>
          </a:extLst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E370D0-BB58-437A-B974-F52DCC2D11BE}">
      <dsp:nvSpPr>
        <dsp:cNvPr id="0" name=""/>
        <dsp:cNvSpPr/>
      </dsp:nvSpPr>
      <dsp:spPr>
        <a:xfrm>
          <a:off x="3255701" y="3502327"/>
          <a:ext cx="3343334" cy="489495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Contamination measurement  </a:t>
          </a:r>
          <a:r>
            <a:rPr lang="en-CH" sz="1000" kern="1200" dirty="0">
              <a:latin typeface="Calibri" panose="020F0502020204030204" pitchFamily="34" charset="0"/>
              <a:cs typeface="Calibri" panose="020F0502020204030204" pitchFamily="34" charset="0"/>
            </a:rPr>
            <a:t>≤</a:t>
          </a:r>
          <a:r>
            <a:rPr lang="en-US" sz="1000" kern="1200" dirty="0"/>
            <a:t>  Decision Threshold</a:t>
          </a:r>
        </a:p>
      </dsp:txBody>
      <dsp:txXfrm>
        <a:off x="3270038" y="3516664"/>
        <a:ext cx="3314660" cy="460821"/>
      </dsp:txXfrm>
    </dsp:sp>
    <dsp:sp modelId="{81DA48C1-1CEC-4243-88CA-7E76A4AFE7CC}">
      <dsp:nvSpPr>
        <dsp:cNvPr id="0" name=""/>
        <dsp:cNvSpPr/>
      </dsp:nvSpPr>
      <dsp:spPr>
        <a:xfrm>
          <a:off x="4881648" y="3991823"/>
          <a:ext cx="91440" cy="19579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5798"/>
              </a:lnTo>
            </a:path>
          </a:pathLst>
        </a:custGeom>
        <a:noFill/>
        <a:ln w="25400" cap="flat" cmpd="sng" algn="ctr">
          <a:solidFill>
            <a:srgbClr val="00B050"/>
          </a:solidFill>
          <a:prstDash val="solid"/>
          <a:miter lim="800000"/>
          <a:extLst>
            <a:ext uri="{C807C97D-BFC1-408E-A445-0C87EB9F89A2}">
              <ask:lineSketchStyleProps xmlns:ask="http://schemas.microsoft.com/office/drawing/2018/sketchyshapes">
                <ask:type>
                  <ask:lineSketchNone/>
                </ask:type>
              </ask:lineSketchStyleProps>
            </a:ext>
          </a:extLst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CEA230-6193-4995-A69E-9D75DE0204AE}">
      <dsp:nvSpPr>
        <dsp:cNvPr id="0" name=""/>
        <dsp:cNvSpPr/>
      </dsp:nvSpPr>
      <dsp:spPr>
        <a:xfrm>
          <a:off x="3255701" y="4187621"/>
          <a:ext cx="3343334" cy="489495"/>
        </a:xfrm>
        <a:prstGeom prst="roundRect">
          <a:avLst>
            <a:gd name="adj" fmla="val 10000"/>
          </a:avLst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/>
            <a:t>NOT RADIOACTIVE</a:t>
          </a:r>
        </a:p>
      </dsp:txBody>
      <dsp:txXfrm>
        <a:off x="3270038" y="4201958"/>
        <a:ext cx="3314660" cy="460821"/>
      </dsp:txXfrm>
    </dsp:sp>
    <dsp:sp modelId="{03B00AA0-E553-49F1-B117-DEA41CCB9284}">
      <dsp:nvSpPr>
        <dsp:cNvPr id="0" name=""/>
        <dsp:cNvSpPr/>
      </dsp:nvSpPr>
      <dsp:spPr>
        <a:xfrm>
          <a:off x="6114354" y="1250647"/>
          <a:ext cx="1889869" cy="2005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0285"/>
              </a:lnTo>
              <a:lnTo>
                <a:pt x="1889869" y="100285"/>
              </a:lnTo>
              <a:lnTo>
                <a:pt x="1889869" y="200570"/>
              </a:lnTo>
            </a:path>
          </a:pathLst>
        </a:custGeom>
        <a:noFill/>
        <a:ln w="25400" cap="flat" cmpd="sng" algn="ctr">
          <a:solidFill>
            <a:srgbClr val="FF0000"/>
          </a:solidFill>
          <a:prstDash val="solid"/>
          <a:miter lim="800000"/>
          <a:extLst>
            <a:ext uri="{C807C97D-BFC1-408E-A445-0C87EB9F89A2}">
              <ask:lineSketchStyleProps xmlns:ask="http://schemas.microsoft.com/office/drawing/2018/sketchyshapes">
                <ask:type>
                  <ask:lineSketchNone/>
                </ask:type>
              </ask:lineSketchStyleProps>
            </a:ext>
          </a:extLst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093594-40B4-44A8-92E2-8D4E594AE87D}">
      <dsp:nvSpPr>
        <dsp:cNvPr id="0" name=""/>
        <dsp:cNvSpPr/>
      </dsp:nvSpPr>
      <dsp:spPr>
        <a:xfrm>
          <a:off x="6907535" y="1451218"/>
          <a:ext cx="2193376" cy="2516693"/>
        </a:xfrm>
        <a:prstGeom prst="roundRect">
          <a:avLst>
            <a:gd name="adj" fmla="val 10000"/>
          </a:avLst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ysClr val="windowText" lastClr="000000"/>
              </a:solidFill>
            </a:rPr>
            <a:t>RADIOACTIVE</a:t>
          </a:r>
        </a:p>
      </dsp:txBody>
      <dsp:txXfrm>
        <a:off x="6971777" y="1515460"/>
        <a:ext cx="2064892" cy="238820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CB95D6-D714-7A43-AEBB-5796346BEFD1}">
      <dsp:nvSpPr>
        <dsp:cNvPr id="0" name=""/>
        <dsp:cNvSpPr/>
      </dsp:nvSpPr>
      <dsp:spPr>
        <a:xfrm>
          <a:off x="444613" y="729"/>
          <a:ext cx="1626227" cy="1054819"/>
        </a:xfrm>
        <a:prstGeom prst="rect">
          <a:avLst/>
        </a:prstGeom>
        <a:noFill/>
        <a:ln w="44450">
          <a:solidFill>
            <a:srgbClr val="FF000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48847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FF0000"/>
              </a:solidFill>
            </a:rPr>
            <a:t>Radiation area</a:t>
          </a:r>
        </a:p>
      </dsp:txBody>
      <dsp:txXfrm>
        <a:off x="444613" y="729"/>
        <a:ext cx="1626227" cy="1054819"/>
      </dsp:txXfrm>
    </dsp:sp>
    <dsp:sp modelId="{CE9BE381-4BE2-5C45-B915-35011BA946A1}">
      <dsp:nvSpPr>
        <dsp:cNvPr id="0" name=""/>
        <dsp:cNvSpPr/>
      </dsp:nvSpPr>
      <dsp:spPr>
        <a:xfrm>
          <a:off x="904256" y="821144"/>
          <a:ext cx="1318129" cy="351606"/>
        </a:xfrm>
        <a:prstGeom prst="rect">
          <a:avLst/>
        </a:prstGeom>
        <a:solidFill>
          <a:schemeClr val="lt1">
            <a:hueOff val="0"/>
            <a:satOff val="0"/>
            <a:lumOff val="0"/>
          </a:schemeClr>
        </a:solidFill>
        <a:ln w="44958" cap="flat" cmpd="sng" algn="ctr">
          <a:solidFill>
            <a:srgbClr val="0E35F5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0160" rIns="4064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Buffer Zone</a:t>
          </a:r>
        </a:p>
      </dsp:txBody>
      <dsp:txXfrm>
        <a:off x="904256" y="821144"/>
        <a:ext cx="1318129" cy="3516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07/10/2024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20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45659" cy="4953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377317"/>
            <a:ext cx="2945659" cy="4953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32963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Here</a:t>
            </a:r>
            <a:r>
              <a:rPr lang="fr-CH" dirty="0"/>
              <a:t> are the conditions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found</a:t>
            </a:r>
            <a:endParaRPr lang="fr-CH" dirty="0"/>
          </a:p>
          <a:p>
            <a:r>
              <a:rPr lang="fr-CH" dirty="0" err="1"/>
              <a:t>We</a:t>
            </a:r>
            <a:r>
              <a:rPr lang="fr-CH" dirty="0"/>
              <a:t> manage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below</a:t>
            </a:r>
            <a:r>
              <a:rPr lang="fr-CH" dirty="0"/>
              <a:t> the LL if dimensions and </a:t>
            </a:r>
            <a:r>
              <a:rPr lang="fr-CH" dirty="0" err="1"/>
              <a:t>materials</a:t>
            </a:r>
            <a:r>
              <a:rPr lang="fr-CH" dirty="0"/>
              <a:t> and </a:t>
            </a:r>
            <a:r>
              <a:rPr lang="fr-CH" dirty="0" err="1"/>
              <a:t>decay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as </a:t>
            </a:r>
            <a:r>
              <a:rPr lang="fr-CH" dirty="0" err="1"/>
              <a:t>shown</a:t>
            </a:r>
            <a:endParaRPr lang="fr-CH" dirty="0"/>
          </a:p>
          <a:p>
            <a:r>
              <a:rPr lang="fr-CH" dirty="0"/>
              <a:t>(for </a:t>
            </a:r>
            <a:r>
              <a:rPr lang="fr-CH" dirty="0" err="1"/>
              <a:t>organics</a:t>
            </a:r>
            <a:r>
              <a:rPr lang="fr-CH" dirty="0"/>
              <a:t>: Be-7 </a:t>
            </a:r>
            <a:r>
              <a:rPr lang="fr-CH" dirty="0" err="1"/>
              <a:t>is</a:t>
            </a:r>
            <a:r>
              <a:rPr lang="fr-CH" dirty="0"/>
              <a:t> the marker for DR)</a:t>
            </a:r>
          </a:p>
          <a:p>
            <a:r>
              <a:rPr lang="fr-CH" dirty="0" err="1"/>
              <a:t>Then</a:t>
            </a:r>
            <a:r>
              <a:rPr lang="fr-CH" dirty="0"/>
              <a:t> </a:t>
            </a:r>
            <a:r>
              <a:rPr lang="fr-CH" dirty="0" err="1"/>
              <a:t>you</a:t>
            </a:r>
            <a:r>
              <a:rPr lang="fr-CH" dirty="0"/>
              <a:t> </a:t>
            </a:r>
            <a:r>
              <a:rPr lang="fr-CH" dirty="0" err="1"/>
              <a:t>need</a:t>
            </a:r>
            <a:r>
              <a:rPr lang="fr-CH" dirty="0"/>
              <a:t> to </a:t>
            </a:r>
            <a:r>
              <a:rPr lang="fr-CH" dirty="0" err="1"/>
              <a:t>validate</a:t>
            </a:r>
            <a:r>
              <a:rPr lang="fr-CH" dirty="0"/>
              <a:t> the </a:t>
            </a:r>
            <a:r>
              <a:rPr lang="fr-CH" dirty="0" err="1"/>
              <a:t>study</a:t>
            </a:r>
            <a:r>
              <a:rPr lang="fr-CH" dirty="0"/>
              <a:t> via </a:t>
            </a:r>
            <a:r>
              <a:rPr lang="fr-CH" dirty="0" err="1"/>
              <a:t>statistical</a:t>
            </a:r>
            <a:r>
              <a:rPr lang="fr-CH" dirty="0"/>
              <a:t> </a:t>
            </a:r>
            <a:r>
              <a:rPr lang="fr-CH" dirty="0" err="1"/>
              <a:t>study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215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Here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the real </a:t>
            </a:r>
            <a:r>
              <a:rPr lang="fr-CH" dirty="0" err="1"/>
              <a:t>response</a:t>
            </a:r>
            <a:r>
              <a:rPr lang="fr-CH" dirty="0"/>
              <a:t> of dimensions, </a:t>
            </a:r>
            <a:r>
              <a:rPr lang="fr-CH" dirty="0" err="1"/>
              <a:t>materials</a:t>
            </a:r>
            <a:r>
              <a:rPr lang="fr-CH" dirty="0"/>
              <a:t>, </a:t>
            </a:r>
            <a:r>
              <a:rPr lang="fr-CH" dirty="0" err="1"/>
              <a:t>beam</a:t>
            </a:r>
            <a:r>
              <a:rPr lang="fr-CH" dirty="0"/>
              <a:t> </a:t>
            </a:r>
            <a:r>
              <a:rPr lang="fr-CH" dirty="0" err="1"/>
              <a:t>energy</a:t>
            </a:r>
            <a:r>
              <a:rPr lang="fr-CH" dirty="0"/>
              <a:t>, position in the machine, etc.</a:t>
            </a:r>
          </a:p>
          <a:p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redid</a:t>
            </a:r>
            <a:r>
              <a:rPr lang="fr-CH" dirty="0"/>
              <a:t> the </a:t>
            </a:r>
            <a:r>
              <a:rPr lang="fr-CH" dirty="0" err="1"/>
              <a:t>study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all </a:t>
            </a:r>
            <a:r>
              <a:rPr lang="fr-CH" dirty="0" err="1"/>
              <a:t>these</a:t>
            </a:r>
            <a:r>
              <a:rPr lang="fr-CH" dirty="0"/>
              <a:t> </a:t>
            </a:r>
            <a:r>
              <a:rPr lang="fr-CH" dirty="0" err="1"/>
              <a:t>parameters</a:t>
            </a:r>
            <a:r>
              <a:rPr lang="fr-CH" dirty="0"/>
              <a:t> for all </a:t>
            </a:r>
            <a:r>
              <a:rPr lang="fr-CH" dirty="0" err="1"/>
              <a:t>these</a:t>
            </a:r>
            <a:r>
              <a:rPr lang="fr-CH" dirty="0"/>
              <a:t> </a:t>
            </a:r>
            <a:r>
              <a:rPr lang="fr-CH" dirty="0" err="1"/>
              <a:t>objects</a:t>
            </a:r>
            <a:endParaRPr lang="fr-CH" dirty="0"/>
          </a:p>
          <a:p>
            <a:r>
              <a:rPr lang="fr-CH" dirty="0" err="1"/>
              <a:t>Every</a:t>
            </a:r>
            <a:r>
              <a:rPr lang="fr-CH" dirty="0"/>
              <a:t> </a:t>
            </a:r>
            <a:r>
              <a:rPr lang="fr-CH" dirty="0" err="1"/>
              <a:t>object</a:t>
            </a:r>
            <a:r>
              <a:rPr lang="fr-CH" dirty="0"/>
              <a:t> </a:t>
            </a:r>
            <a:r>
              <a:rPr lang="fr-CH" dirty="0" err="1"/>
              <a:t>passed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9586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wondered</a:t>
            </a:r>
            <a:r>
              <a:rPr lang="fr-CH" dirty="0"/>
              <a:t> about the </a:t>
            </a:r>
            <a:r>
              <a:rPr lang="fr-CH" dirty="0" err="1"/>
              <a:t>risk</a:t>
            </a:r>
            <a:r>
              <a:rPr lang="fr-CH" dirty="0"/>
              <a:t>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take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this</a:t>
            </a:r>
            <a:r>
              <a:rPr lang="fr-CH" dirty="0"/>
              <a:t> </a:t>
            </a:r>
            <a:r>
              <a:rPr lang="fr-CH" dirty="0" err="1"/>
              <a:t>approach</a:t>
            </a:r>
            <a:endParaRPr lang="fr-CH" dirty="0"/>
          </a:p>
          <a:p>
            <a:r>
              <a:rPr lang="fr-CH" dirty="0"/>
              <a:t>On top of the </a:t>
            </a:r>
            <a:r>
              <a:rPr lang="fr-CH" dirty="0" err="1"/>
              <a:t>study</a:t>
            </a:r>
            <a:r>
              <a:rPr lang="fr-CH" dirty="0"/>
              <a:t>,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did</a:t>
            </a:r>
            <a:r>
              <a:rPr lang="fr-CH" dirty="0"/>
              <a:t> </a:t>
            </a:r>
            <a:r>
              <a:rPr lang="fr-CH" dirty="0" err="1"/>
              <a:t>risk</a:t>
            </a:r>
            <a:r>
              <a:rPr lang="fr-CH" dirty="0"/>
              <a:t> </a:t>
            </a:r>
            <a:r>
              <a:rPr lang="fr-CH" dirty="0" err="1"/>
              <a:t>analysis</a:t>
            </a:r>
            <a:r>
              <a:rPr lang="fr-CH" dirty="0"/>
              <a:t> to </a:t>
            </a:r>
            <a:r>
              <a:rPr lang="fr-CH" dirty="0" err="1"/>
              <a:t>find</a:t>
            </a:r>
            <a:r>
              <a:rPr lang="fr-CH" dirty="0"/>
              <a:t> the </a:t>
            </a:r>
            <a:r>
              <a:rPr lang="fr-CH" dirty="0" err="1"/>
              <a:t>effect</a:t>
            </a:r>
            <a:r>
              <a:rPr lang="fr-CH" dirty="0"/>
              <a:t> if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did</a:t>
            </a:r>
            <a:r>
              <a:rPr lang="fr-CH" dirty="0"/>
              <a:t> not </a:t>
            </a:r>
            <a:r>
              <a:rPr lang="fr-CH" dirty="0" err="1"/>
              <a:t>measure</a:t>
            </a:r>
            <a:r>
              <a:rPr lang="fr-CH" dirty="0"/>
              <a:t> one </a:t>
            </a:r>
            <a:r>
              <a:rPr lang="fr-CH" dirty="0" err="1"/>
              <a:t>parameter</a:t>
            </a:r>
            <a:endParaRPr lang="fr-CH" dirty="0"/>
          </a:p>
          <a:p>
            <a:r>
              <a:rPr lang="fr-CH" dirty="0"/>
              <a:t>Even if </a:t>
            </a:r>
            <a:r>
              <a:rPr lang="fr-CH" dirty="0" err="1"/>
              <a:t>we</a:t>
            </a:r>
            <a:r>
              <a:rPr lang="fr-CH" dirty="0"/>
              <a:t> are </a:t>
            </a:r>
            <a:r>
              <a:rPr lang="fr-CH" dirty="0" err="1"/>
              <a:t>wrong</a:t>
            </a:r>
            <a:r>
              <a:rPr lang="fr-CH" dirty="0"/>
              <a:t> by 2-5 cm, </a:t>
            </a:r>
            <a:r>
              <a:rPr lang="fr-CH" dirty="0" err="1"/>
              <a:t>we</a:t>
            </a:r>
            <a:r>
              <a:rPr lang="fr-CH" dirty="0"/>
              <a:t> are </a:t>
            </a:r>
            <a:r>
              <a:rPr lang="fr-CH" dirty="0" err="1"/>
              <a:t>still</a:t>
            </a:r>
            <a:r>
              <a:rPr lang="fr-CH" dirty="0"/>
              <a:t> fine</a:t>
            </a:r>
          </a:p>
          <a:p>
            <a:r>
              <a:rPr lang="fr-CH" dirty="0" err="1"/>
              <a:t>However</a:t>
            </a:r>
            <a:r>
              <a:rPr lang="fr-CH" dirty="0"/>
              <a:t>, if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add</a:t>
            </a:r>
            <a:r>
              <a:rPr lang="fr-CH" dirty="0"/>
              <a:t> </a:t>
            </a:r>
            <a:r>
              <a:rPr lang="fr-CH" dirty="0" err="1"/>
              <a:t>additional</a:t>
            </a:r>
            <a:r>
              <a:rPr lang="fr-CH" dirty="0"/>
              <a:t> </a:t>
            </a:r>
            <a:r>
              <a:rPr lang="fr-CH" dirty="0" err="1"/>
              <a:t>material</a:t>
            </a:r>
            <a:r>
              <a:rPr lang="fr-CH" dirty="0"/>
              <a:t> </a:t>
            </a:r>
            <a:r>
              <a:rPr lang="fr-CH" dirty="0" err="1"/>
              <a:t>such</a:t>
            </a:r>
            <a:r>
              <a:rPr lang="fr-CH" dirty="0"/>
              <a:t> as nickel, cadmium, </a:t>
            </a:r>
            <a:r>
              <a:rPr lang="fr-CH" dirty="0" err="1"/>
              <a:t>it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more </a:t>
            </a:r>
            <a:r>
              <a:rPr lang="fr-CH" dirty="0" err="1"/>
              <a:t>complicated</a:t>
            </a:r>
            <a:endParaRPr lang="fr-CH" dirty="0"/>
          </a:p>
          <a:p>
            <a:r>
              <a:rPr lang="fr-CH" dirty="0" err="1"/>
              <a:t>Hollow</a:t>
            </a:r>
            <a:r>
              <a:rPr lang="fr-CH" dirty="0"/>
              <a:t> </a:t>
            </a:r>
            <a:r>
              <a:rPr lang="fr-CH" dirty="0" err="1"/>
              <a:t>object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complex</a:t>
            </a:r>
            <a:r>
              <a:rPr lang="fr-CH" dirty="0"/>
              <a:t> as </a:t>
            </a:r>
            <a:r>
              <a:rPr lang="fr-CH" dirty="0" err="1"/>
              <a:t>well</a:t>
            </a:r>
            <a:endParaRPr lang="fr-CH" dirty="0"/>
          </a:p>
          <a:p>
            <a:r>
              <a:rPr lang="fr-CH" dirty="0"/>
              <a:t>This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why</a:t>
            </a:r>
            <a:r>
              <a:rPr lang="fr-CH" dirty="0"/>
              <a:t>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need</a:t>
            </a:r>
            <a:r>
              <a:rPr lang="fr-CH" dirty="0"/>
              <a:t> a minimum </a:t>
            </a:r>
            <a:r>
              <a:rPr lang="fr-CH" dirty="0" err="1"/>
              <a:t>weight</a:t>
            </a:r>
            <a:endParaRPr lang="fr-CH" dirty="0"/>
          </a:p>
          <a:p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excluded</a:t>
            </a:r>
            <a:r>
              <a:rPr lang="fr-CH" dirty="0"/>
              <a:t> batteries as </a:t>
            </a:r>
            <a:r>
              <a:rPr lang="fr-CH" dirty="0" err="1"/>
              <a:t>well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54735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We have to make sure that we can measure 5 </a:t>
            </a:r>
            <a:r>
              <a:rPr lang="en-GB" dirty="0" err="1"/>
              <a:t>nSv</a:t>
            </a:r>
            <a:r>
              <a:rPr lang="en-GB" dirty="0"/>
              <a:t>/h</a:t>
            </a:r>
          </a:p>
          <a:p>
            <a:r>
              <a:rPr lang="en-GB" dirty="0"/>
              <a:t>1ct = 1 </a:t>
            </a:r>
            <a:r>
              <a:rPr lang="en-GB" dirty="0" err="1"/>
              <a:t>nSv</a:t>
            </a:r>
            <a:r>
              <a:rPr lang="en-GB" dirty="0"/>
              <a:t>/h</a:t>
            </a:r>
          </a:p>
          <a:p>
            <a:r>
              <a:rPr lang="en-GB" dirty="0"/>
              <a:t>Adding shielding</a:t>
            </a:r>
          </a:p>
          <a:p>
            <a:r>
              <a:rPr lang="en-GB" dirty="0"/>
              <a:t>Extend counting time</a:t>
            </a:r>
          </a:p>
          <a:p>
            <a:r>
              <a:rPr lang="en-GB" dirty="0"/>
              <a:t>Then we are able to measure less than 5 </a:t>
            </a:r>
            <a:r>
              <a:rPr lang="en-GB" dirty="0" err="1"/>
              <a:t>nSv</a:t>
            </a:r>
            <a:r>
              <a:rPr lang="en-GB" dirty="0"/>
              <a:t>/h</a:t>
            </a:r>
          </a:p>
          <a:p>
            <a:r>
              <a:rPr lang="en-GB" dirty="0"/>
              <a:t>Also, contact vs 10cm in the study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51517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Experimental</a:t>
            </a:r>
            <a:r>
              <a:rPr lang="fr-CH" dirty="0"/>
              <a:t> validation as </a:t>
            </a:r>
            <a:r>
              <a:rPr lang="fr-CH" dirty="0" err="1"/>
              <a:t>well</a:t>
            </a:r>
            <a:r>
              <a:rPr lang="fr-CH" dirty="0"/>
              <a:t> in irradiation in a </a:t>
            </a:r>
            <a:r>
              <a:rPr lang="fr-CH" dirty="0" err="1"/>
              <a:t>target</a:t>
            </a:r>
            <a:r>
              <a:rPr lang="fr-CH" dirty="0"/>
              <a:t> area</a:t>
            </a:r>
          </a:p>
          <a:p>
            <a:r>
              <a:rPr lang="fr-CH" dirty="0"/>
              <a:t>The </a:t>
            </a:r>
            <a:r>
              <a:rPr lang="fr-CH" dirty="0" err="1"/>
              <a:t>activity</a:t>
            </a:r>
            <a:r>
              <a:rPr lang="fr-CH" dirty="0"/>
              <a:t> </a:t>
            </a:r>
            <a:r>
              <a:rPr lang="fr-CH" dirty="0" err="1"/>
              <a:t>calculated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in good agreement</a:t>
            </a:r>
          </a:p>
          <a:p>
            <a:r>
              <a:rPr lang="fr-CH" dirty="0"/>
              <a:t>The dose rate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well</a:t>
            </a:r>
            <a:r>
              <a:rPr lang="fr-CH" dirty="0"/>
              <a:t> </a:t>
            </a:r>
            <a:r>
              <a:rPr lang="fr-CH" dirty="0" err="1"/>
              <a:t>measurable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84558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If conditions are met</a:t>
            </a:r>
          </a:p>
          <a:p>
            <a:r>
              <a:rPr lang="fr-CH" dirty="0" err="1"/>
              <a:t>Measure</a:t>
            </a:r>
            <a:endParaRPr lang="fr-CH" dirty="0"/>
          </a:p>
          <a:p>
            <a:r>
              <a:rPr lang="fr-CH" dirty="0"/>
              <a:t>Scan </a:t>
            </a:r>
            <a:r>
              <a:rPr lang="fr-CH" dirty="0" err="1"/>
              <a:t>with</a:t>
            </a:r>
            <a:r>
              <a:rPr lang="fr-CH" dirty="0"/>
              <a:t> hot spot</a:t>
            </a:r>
          </a:p>
          <a:p>
            <a:r>
              <a:rPr lang="fr-CH" dirty="0" err="1"/>
              <a:t>Measure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shielding</a:t>
            </a:r>
            <a:endParaRPr lang="fr-CH" dirty="0"/>
          </a:p>
          <a:p>
            <a:r>
              <a:rPr lang="fr-CH" dirty="0"/>
              <a:t>Long </a:t>
            </a:r>
            <a:r>
              <a:rPr lang="fr-CH" dirty="0" err="1"/>
              <a:t>measurement</a:t>
            </a:r>
            <a:endParaRPr lang="fr-CH" dirty="0"/>
          </a:p>
          <a:p>
            <a:r>
              <a:rPr lang="fr-CH" dirty="0"/>
              <a:t>Contamination</a:t>
            </a:r>
          </a:p>
          <a:p>
            <a:r>
              <a:rPr lang="fr-CH" dirty="0" err="1"/>
              <a:t>Then</a:t>
            </a:r>
            <a:r>
              <a:rPr lang="fr-CH" dirty="0"/>
              <a:t> OK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83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Mention </a:t>
            </a:r>
            <a:r>
              <a:rPr lang="fr-CH" dirty="0" err="1"/>
              <a:t>that</a:t>
            </a:r>
            <a:r>
              <a:rPr lang="fr-CH" dirty="0"/>
              <a:t> </a:t>
            </a:r>
            <a:r>
              <a:rPr lang="fr-CH" dirty="0" err="1"/>
              <a:t>we</a:t>
            </a:r>
            <a:r>
              <a:rPr lang="fr-CH" dirty="0"/>
              <a:t> have a </a:t>
            </a:r>
            <a:r>
              <a:rPr lang="fr-CH" dirty="0" err="1"/>
              <a:t>different</a:t>
            </a:r>
            <a:r>
              <a:rPr lang="fr-CH" dirty="0"/>
              <a:t> </a:t>
            </a:r>
            <a:r>
              <a:rPr lang="fr-CH" dirty="0" err="1"/>
              <a:t>parametrical</a:t>
            </a:r>
            <a:r>
              <a:rPr lang="fr-CH" dirty="0"/>
              <a:t> </a:t>
            </a:r>
            <a:r>
              <a:rPr lang="fr-CH" dirty="0" err="1"/>
              <a:t>study</a:t>
            </a:r>
            <a:r>
              <a:rPr lang="fr-CH" dirty="0"/>
              <a:t> for clearance monitors</a:t>
            </a:r>
          </a:p>
          <a:p>
            <a:r>
              <a:rPr lang="fr-CH" dirty="0" err="1"/>
              <a:t>We</a:t>
            </a:r>
            <a:r>
              <a:rPr lang="fr-CH" dirty="0"/>
              <a:t> can do </a:t>
            </a:r>
            <a:r>
              <a:rPr lang="fr-CH" dirty="0" err="1"/>
              <a:t>specific</a:t>
            </a:r>
            <a:r>
              <a:rPr lang="fr-CH" dirty="0"/>
              <a:t> </a:t>
            </a:r>
            <a:r>
              <a:rPr lang="fr-CH" dirty="0" err="1"/>
              <a:t>studies</a:t>
            </a:r>
            <a:r>
              <a:rPr lang="fr-CH" dirty="0"/>
              <a:t> for </a:t>
            </a:r>
            <a:r>
              <a:rPr lang="fr-CH" dirty="0" err="1"/>
              <a:t>specific</a:t>
            </a:r>
            <a:r>
              <a:rPr lang="fr-CH" dirty="0"/>
              <a:t> </a:t>
            </a:r>
            <a:r>
              <a:rPr lang="fr-CH" dirty="0" err="1"/>
              <a:t>facilities</a:t>
            </a:r>
            <a:r>
              <a:rPr lang="fr-CH" dirty="0"/>
              <a:t> to </a:t>
            </a:r>
            <a:r>
              <a:rPr lang="fr-CH" dirty="0" err="1"/>
              <a:t>be</a:t>
            </a:r>
            <a:r>
              <a:rPr lang="fr-CH" dirty="0"/>
              <a:t> more </a:t>
            </a:r>
            <a:r>
              <a:rPr lang="fr-CH" dirty="0" err="1"/>
              <a:t>precise</a:t>
            </a:r>
            <a:endParaRPr lang="fr-CH" dirty="0"/>
          </a:p>
          <a:p>
            <a:r>
              <a:rPr lang="fr-CH" dirty="0" err="1"/>
              <a:t>Same</a:t>
            </a:r>
            <a:r>
              <a:rPr lang="fr-CH" dirty="0"/>
              <a:t> issue for transportation classification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25957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Questions: </a:t>
            </a:r>
            <a:r>
              <a:rPr lang="fr-CH" dirty="0" err="1"/>
              <a:t>sample</a:t>
            </a:r>
            <a:r>
              <a:rPr lang="fr-CH" dirty="0"/>
              <a:t> size: how about </a:t>
            </a:r>
            <a:r>
              <a:rPr lang="fr-CH" dirty="0" err="1"/>
              <a:t>attenuation</a:t>
            </a:r>
            <a:r>
              <a:rPr lang="fr-CH" dirty="0"/>
              <a:t>: </a:t>
            </a:r>
            <a:r>
              <a:rPr lang="fr-CH" dirty="0" err="1"/>
              <a:t>too</a:t>
            </a:r>
            <a:r>
              <a:rPr lang="fr-CH" dirty="0"/>
              <a:t> </a:t>
            </a:r>
            <a:r>
              <a:rPr lang="fr-CH" dirty="0" err="1"/>
              <a:t>thick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problematic</a:t>
            </a:r>
            <a:r>
              <a:rPr lang="fr-CH" dirty="0"/>
              <a:t>, (</a:t>
            </a:r>
            <a:r>
              <a:rPr lang="fr-CH" dirty="0" err="1"/>
              <a:t>averaging</a:t>
            </a:r>
            <a:r>
              <a:rPr lang="fr-CH" dirty="0"/>
              <a:t> if a big </a:t>
            </a:r>
            <a:r>
              <a:rPr lang="fr-CH" dirty="0" err="1"/>
              <a:t>object</a:t>
            </a:r>
            <a:r>
              <a:rPr lang="fr-CH" dirty="0"/>
              <a:t> or more </a:t>
            </a:r>
            <a:r>
              <a:rPr lang="fr-CH" dirty="0" err="1"/>
              <a:t>than</a:t>
            </a:r>
            <a:r>
              <a:rPr lang="fr-CH" dirty="0"/>
              <a:t> 100kg). </a:t>
            </a:r>
            <a:r>
              <a:rPr lang="fr-CH" dirty="0" err="1"/>
              <a:t>Xou</a:t>
            </a:r>
            <a:r>
              <a:rPr lang="fr-CH" dirty="0"/>
              <a:t> </a:t>
            </a:r>
            <a:r>
              <a:rPr lang="fr-CH" dirty="0" err="1"/>
              <a:t>measure</a:t>
            </a:r>
            <a:r>
              <a:rPr lang="fr-CH" dirty="0"/>
              <a:t> </a:t>
            </a:r>
            <a:r>
              <a:rPr lang="fr-CH" dirty="0" err="1"/>
              <a:t>several</a:t>
            </a:r>
            <a:r>
              <a:rPr lang="fr-CH" dirty="0"/>
              <a:t> </a:t>
            </a:r>
            <a:r>
              <a:rPr lang="fr-CH" dirty="0" err="1"/>
              <a:t>sides</a:t>
            </a:r>
            <a:r>
              <a:rPr lang="fr-CH" dirty="0"/>
              <a:t>, on top of the scans.</a:t>
            </a:r>
          </a:p>
          <a:p>
            <a:r>
              <a:rPr lang="fr-CH" dirty="0"/>
              <a:t>If </a:t>
            </a:r>
            <a:r>
              <a:rPr lang="fr-CH" dirty="0" err="1"/>
              <a:t>too</a:t>
            </a:r>
            <a:r>
              <a:rPr lang="fr-CH" dirty="0"/>
              <a:t> </a:t>
            </a:r>
            <a:r>
              <a:rPr lang="fr-CH" dirty="0" err="1"/>
              <a:t>small</a:t>
            </a:r>
            <a:r>
              <a:rPr lang="fr-CH" dirty="0"/>
              <a:t>: </a:t>
            </a:r>
            <a:r>
              <a:rPr lang="fr-CH" dirty="0" err="1"/>
              <a:t>we</a:t>
            </a:r>
            <a:r>
              <a:rPr lang="fr-CH" dirty="0"/>
              <a:t> dont </a:t>
            </a:r>
            <a:r>
              <a:rPr lang="fr-CH" dirty="0" err="1"/>
              <a:t>measure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these</a:t>
            </a:r>
            <a:r>
              <a:rPr lang="fr-CH" dirty="0"/>
              <a:t>, and </a:t>
            </a:r>
            <a:r>
              <a:rPr lang="fr-CH" dirty="0" err="1"/>
              <a:t>we</a:t>
            </a:r>
            <a:r>
              <a:rPr lang="fr-CH" dirty="0"/>
              <a:t> do </a:t>
            </a:r>
            <a:r>
              <a:rPr lang="fr-CH" dirty="0" err="1"/>
              <a:t>with</a:t>
            </a:r>
            <a:r>
              <a:rPr lang="fr-CH" dirty="0"/>
              <a:t> clearance monitors, or gamma </a:t>
            </a:r>
            <a:r>
              <a:rPr lang="fr-CH" dirty="0" err="1"/>
              <a:t>spectroscopy</a:t>
            </a:r>
            <a:endParaRPr lang="fr-CH" dirty="0"/>
          </a:p>
          <a:p>
            <a:r>
              <a:rPr lang="fr-CH" dirty="0"/>
              <a:t>How about background control? Try to have </a:t>
            </a:r>
            <a:r>
              <a:rPr lang="fr-CH" dirty="0" err="1"/>
              <a:t>low</a:t>
            </a:r>
            <a:r>
              <a:rPr lang="fr-CH" dirty="0"/>
              <a:t> background, </a:t>
            </a:r>
            <a:r>
              <a:rPr lang="fr-CH" dirty="0" err="1"/>
              <a:t>measure</a:t>
            </a:r>
            <a:r>
              <a:rPr lang="fr-CH"/>
              <a:t> on 60s. 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69526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71420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ADD REF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6028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Focus on lowly activated materials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9282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96030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Most important points: </a:t>
            </a:r>
            <a:r>
              <a:rPr lang="fr-FR" dirty="0" err="1"/>
              <a:t>study</a:t>
            </a:r>
            <a:r>
              <a:rPr lang="fr-FR" dirty="0"/>
              <a:t> and </a:t>
            </a:r>
            <a:r>
              <a:rPr lang="fr-FR" dirty="0" err="1"/>
              <a:t>pratical</a:t>
            </a:r>
            <a:r>
              <a:rPr lang="fr-FR" dirty="0"/>
              <a:t> </a:t>
            </a:r>
            <a:r>
              <a:rPr lang="fr-FR" dirty="0" err="1"/>
              <a:t>implementation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74592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Lots of buildings and persons. Lots of components to be classified per year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58521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Usually spallation and neutron capture</a:t>
            </a:r>
          </a:p>
          <a:p>
            <a:r>
              <a:rPr lang="en-GB" dirty="0"/>
              <a:t>Large RN inventory</a:t>
            </a:r>
          </a:p>
          <a:p>
            <a:r>
              <a:rPr lang="en-GB" dirty="0"/>
              <a:t>Pictures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21041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Ensure that classification is reliable, and misclassification is minimal</a:t>
            </a:r>
          </a:p>
          <a:p>
            <a:r>
              <a:rPr lang="en-GB" dirty="0"/>
              <a:t>Needs to be effective as well</a:t>
            </a:r>
          </a:p>
          <a:p>
            <a:r>
              <a:rPr lang="en-GB" dirty="0"/>
              <a:t>Needs to be fast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25227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We</a:t>
            </a:r>
            <a:r>
              <a:rPr lang="fr-CH" dirty="0"/>
              <a:t> have a zoning concept, in </a:t>
            </a:r>
            <a:r>
              <a:rPr lang="fr-CH" dirty="0" err="1"/>
              <a:t>which</a:t>
            </a:r>
            <a:r>
              <a:rPr lang="fr-CH" dirty="0"/>
              <a:t>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separate</a:t>
            </a:r>
            <a:r>
              <a:rPr lang="fr-CH" dirty="0"/>
              <a:t> the rad areas </a:t>
            </a:r>
            <a:r>
              <a:rPr lang="fr-CH" dirty="0" err="1"/>
              <a:t>from</a:t>
            </a:r>
            <a:r>
              <a:rPr lang="fr-CH" dirty="0"/>
              <a:t> the non </a:t>
            </a:r>
            <a:r>
              <a:rPr lang="fr-CH" dirty="0" err="1"/>
              <a:t>designated</a:t>
            </a:r>
            <a:endParaRPr lang="fr-CH" dirty="0"/>
          </a:p>
          <a:p>
            <a:r>
              <a:rPr lang="fr-CH" dirty="0"/>
              <a:t>Non </a:t>
            </a:r>
            <a:r>
              <a:rPr lang="fr-CH" dirty="0" err="1"/>
              <a:t>designated</a:t>
            </a:r>
            <a:r>
              <a:rPr lang="fr-CH" dirty="0"/>
              <a:t>: non radioactive</a:t>
            </a:r>
          </a:p>
          <a:p>
            <a:r>
              <a:rPr lang="fr-CH" dirty="0"/>
              <a:t>Global: a priori non radioactive, </a:t>
            </a:r>
            <a:r>
              <a:rPr lang="fr-CH" dirty="0" err="1"/>
              <a:t>we</a:t>
            </a:r>
            <a:r>
              <a:rPr lang="fr-CH" dirty="0"/>
              <a:t> do global control </a:t>
            </a:r>
            <a:r>
              <a:rPr lang="fr-CH" dirty="0" err="1"/>
              <a:t>with</a:t>
            </a:r>
            <a:r>
              <a:rPr lang="fr-CH" dirty="0"/>
              <a:t> sampling</a:t>
            </a:r>
          </a:p>
          <a:p>
            <a:r>
              <a:rPr lang="fr-CH" dirty="0" err="1"/>
              <a:t>Individual</a:t>
            </a:r>
            <a:r>
              <a:rPr lang="fr-CH" dirty="0"/>
              <a:t>: </a:t>
            </a:r>
            <a:r>
              <a:rPr lang="fr-CH" dirty="0" err="1"/>
              <a:t>here</a:t>
            </a:r>
            <a:r>
              <a:rPr lang="fr-CH" dirty="0"/>
              <a:t> </a:t>
            </a:r>
            <a:r>
              <a:rPr lang="fr-CH" dirty="0" err="1"/>
              <a:t>we</a:t>
            </a:r>
            <a:r>
              <a:rPr lang="fr-CH" dirty="0"/>
              <a:t> do </a:t>
            </a:r>
            <a:r>
              <a:rPr lang="fr-CH" dirty="0" err="1"/>
              <a:t>comprehensive</a:t>
            </a:r>
            <a:r>
              <a:rPr lang="fr-CH" dirty="0"/>
              <a:t> </a:t>
            </a:r>
            <a:r>
              <a:rPr lang="fr-CH" dirty="0" err="1"/>
              <a:t>measurements</a:t>
            </a:r>
            <a:r>
              <a:rPr lang="fr-CH" dirty="0"/>
              <a:t> of </a:t>
            </a:r>
            <a:r>
              <a:rPr lang="fr-CH" dirty="0" err="1"/>
              <a:t>every</a:t>
            </a:r>
            <a:r>
              <a:rPr lang="fr-CH" dirty="0"/>
              <a:t> item </a:t>
            </a:r>
            <a:r>
              <a:rPr lang="fr-CH" dirty="0" err="1"/>
              <a:t>leaving</a:t>
            </a:r>
            <a:r>
              <a:rPr lang="fr-CH" dirty="0"/>
              <a:t> area</a:t>
            </a:r>
          </a:p>
          <a:p>
            <a:r>
              <a:rPr lang="fr-CH" dirty="0"/>
              <a:t>Clearance </a:t>
            </a:r>
            <a:r>
              <a:rPr lang="fr-CH" dirty="0" err="1"/>
              <a:t>measurement</a:t>
            </a:r>
            <a:r>
              <a:rPr lang="fr-CH" dirty="0"/>
              <a:t> </a:t>
            </a:r>
            <a:r>
              <a:rPr lang="fr-CH" dirty="0" err="1"/>
              <a:t>should</a:t>
            </a:r>
            <a:r>
              <a:rPr lang="fr-CH" dirty="0"/>
              <a:t>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successful</a:t>
            </a:r>
            <a:r>
              <a:rPr lang="fr-CH" dirty="0"/>
              <a:t> </a:t>
            </a:r>
            <a:r>
              <a:rPr lang="fr-CH" dirty="0" err="1"/>
              <a:t>so</a:t>
            </a:r>
            <a:r>
              <a:rPr lang="fr-CH" dirty="0"/>
              <a:t> </a:t>
            </a:r>
            <a:r>
              <a:rPr lang="fr-CH" dirty="0" err="1"/>
              <a:t>that</a:t>
            </a:r>
            <a:r>
              <a:rPr lang="fr-CH" dirty="0"/>
              <a:t>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clear</a:t>
            </a:r>
            <a:r>
              <a:rPr lang="fr-CH" dirty="0"/>
              <a:t> </a:t>
            </a:r>
            <a:r>
              <a:rPr lang="fr-CH" dirty="0" err="1"/>
              <a:t>material</a:t>
            </a:r>
            <a:r>
              <a:rPr lang="fr-CH" dirty="0"/>
              <a:t> (</a:t>
            </a:r>
            <a:r>
              <a:rPr lang="fr-CH" dirty="0" err="1"/>
              <a:t>so</a:t>
            </a:r>
            <a:r>
              <a:rPr lang="fr-CH" dirty="0"/>
              <a:t> not </a:t>
            </a:r>
            <a:r>
              <a:rPr lang="fr-CH" dirty="0" err="1"/>
              <a:t>too</a:t>
            </a:r>
            <a:r>
              <a:rPr lang="fr-CH" dirty="0"/>
              <a:t> </a:t>
            </a:r>
            <a:r>
              <a:rPr lang="fr-CH" dirty="0" err="1"/>
              <a:t>much</a:t>
            </a:r>
            <a:r>
              <a:rPr lang="fr-CH" dirty="0"/>
              <a:t> </a:t>
            </a:r>
            <a:r>
              <a:rPr lang="fr-CH" dirty="0" err="1"/>
              <a:t>restricitive</a:t>
            </a:r>
            <a:r>
              <a:rPr lang="fr-CH" dirty="0"/>
              <a:t>)</a:t>
            </a:r>
          </a:p>
          <a:p>
            <a:r>
              <a:rPr lang="fr-CH" dirty="0"/>
              <a:t>Zoning concept </a:t>
            </a:r>
            <a:r>
              <a:rPr lang="fr-CH" dirty="0" err="1"/>
              <a:t>with</a:t>
            </a:r>
            <a:r>
              <a:rPr lang="fr-CH" dirty="0"/>
              <a:t> possible </a:t>
            </a:r>
            <a:r>
              <a:rPr lang="fr-CH" dirty="0" err="1"/>
              <a:t>measurement</a:t>
            </a:r>
            <a:endParaRPr lang="fr-CH" dirty="0"/>
          </a:p>
          <a:p>
            <a:endParaRPr lang="fr-CH" dirty="0"/>
          </a:p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50381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Based</a:t>
            </a:r>
            <a:r>
              <a:rPr lang="fr-CH" dirty="0"/>
              <a:t> on AIEA </a:t>
            </a:r>
            <a:r>
              <a:rPr lang="fr-CH" dirty="0" err="1"/>
              <a:t>safety</a:t>
            </a:r>
            <a:r>
              <a:rPr lang="fr-CH" dirty="0"/>
              <a:t> standard and </a:t>
            </a:r>
            <a:r>
              <a:rPr lang="fr-CH" dirty="0" err="1"/>
              <a:t>swiss</a:t>
            </a:r>
            <a:r>
              <a:rPr lang="fr-CH" dirty="0"/>
              <a:t> </a:t>
            </a:r>
            <a:r>
              <a:rPr lang="fr-CH" dirty="0" err="1"/>
              <a:t>ordinance</a:t>
            </a:r>
            <a:endParaRPr lang="fr-CH" dirty="0"/>
          </a:p>
          <a:p>
            <a:r>
              <a:rPr lang="fr-CH" dirty="0"/>
              <a:t>3 </a:t>
            </a:r>
            <a:r>
              <a:rPr lang="fr-CH" dirty="0" err="1"/>
              <a:t>limits</a:t>
            </a:r>
            <a:r>
              <a:rPr lang="fr-CH" dirty="0"/>
              <a:t> </a:t>
            </a:r>
            <a:r>
              <a:rPr lang="fr-CH" dirty="0" err="1"/>
              <a:t>transposed</a:t>
            </a:r>
            <a:r>
              <a:rPr lang="fr-CH" dirty="0"/>
              <a:t>: dose rate, contamination, </a:t>
            </a:r>
            <a:r>
              <a:rPr lang="fr-CH" dirty="0" err="1"/>
              <a:t>activity</a:t>
            </a:r>
            <a:endParaRPr lang="fr-CH" dirty="0"/>
          </a:p>
          <a:p>
            <a:r>
              <a:rPr lang="fr-CH" dirty="0"/>
              <a:t>To check </a:t>
            </a:r>
            <a:r>
              <a:rPr lang="fr-CH" dirty="0" err="1"/>
              <a:t>this</a:t>
            </a:r>
            <a:r>
              <a:rPr lang="fr-CH" dirty="0"/>
              <a:t>,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need</a:t>
            </a:r>
            <a:r>
              <a:rPr lang="fr-CH" dirty="0"/>
              <a:t> to </a:t>
            </a:r>
            <a:r>
              <a:rPr lang="fr-CH" dirty="0" err="1"/>
              <a:t>validate</a:t>
            </a:r>
            <a:r>
              <a:rPr lang="fr-CH" dirty="0"/>
              <a:t>, on </a:t>
            </a:r>
            <a:r>
              <a:rPr lang="fr-CH" dirty="0" err="1"/>
              <a:t>very</a:t>
            </a:r>
            <a:r>
              <a:rPr lang="fr-CH" dirty="0"/>
              <a:t> </a:t>
            </a:r>
            <a:r>
              <a:rPr lang="fr-CH" dirty="0" err="1"/>
              <a:t>low</a:t>
            </a:r>
            <a:r>
              <a:rPr lang="fr-CH" dirty="0"/>
              <a:t> </a:t>
            </a:r>
            <a:r>
              <a:rPr lang="fr-CH" dirty="0" err="1"/>
              <a:t>limits</a:t>
            </a:r>
            <a:r>
              <a:rPr lang="fr-CH" dirty="0"/>
              <a:t> (0.1 Bq/g on Co-60)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57101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Define</a:t>
            </a:r>
            <a:r>
              <a:rPr lang="fr-CH" dirty="0"/>
              <a:t> </a:t>
            </a:r>
            <a:r>
              <a:rPr lang="fr-CH" dirty="0" err="1"/>
              <a:t>under</a:t>
            </a:r>
            <a:r>
              <a:rPr lang="fr-CH" dirty="0"/>
              <a:t> </a:t>
            </a:r>
            <a:r>
              <a:rPr lang="fr-CH" dirty="0" err="1"/>
              <a:t>wich</a:t>
            </a:r>
            <a:r>
              <a:rPr lang="fr-CH" dirty="0"/>
              <a:t> conditions an </a:t>
            </a:r>
            <a:r>
              <a:rPr lang="fr-CH" dirty="0" err="1"/>
              <a:t>object</a:t>
            </a:r>
            <a:r>
              <a:rPr lang="fr-CH" dirty="0"/>
              <a:t> can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measured</a:t>
            </a:r>
            <a:r>
              <a:rPr lang="fr-CH" dirty="0"/>
              <a:t> as non radioactive via dose rate </a:t>
            </a:r>
            <a:r>
              <a:rPr lang="fr-CH" dirty="0" err="1"/>
              <a:t>measurements</a:t>
            </a:r>
            <a:endParaRPr lang="fr-CH" dirty="0"/>
          </a:p>
          <a:p>
            <a:r>
              <a:rPr lang="fr-CH" dirty="0"/>
              <a:t>You </a:t>
            </a:r>
            <a:r>
              <a:rPr lang="fr-CH" dirty="0" err="1"/>
              <a:t>need</a:t>
            </a:r>
            <a:r>
              <a:rPr lang="fr-CH" dirty="0"/>
              <a:t> </a:t>
            </a:r>
            <a:r>
              <a:rPr lang="fr-CH" dirty="0" err="1"/>
              <a:t>boundaries</a:t>
            </a:r>
            <a:r>
              <a:rPr lang="fr-CH" dirty="0"/>
              <a:t> (</a:t>
            </a:r>
            <a:r>
              <a:rPr lang="fr-CH" dirty="0" err="1"/>
              <a:t>physical</a:t>
            </a:r>
            <a:r>
              <a:rPr lang="fr-CH" dirty="0"/>
              <a:t>)</a:t>
            </a:r>
          </a:p>
          <a:p>
            <a:r>
              <a:rPr lang="fr-CH" dirty="0"/>
              <a:t>Irradiation conditions</a:t>
            </a:r>
          </a:p>
          <a:p>
            <a:r>
              <a:rPr lang="fr-CH" dirty="0" err="1"/>
              <a:t>Automatize</a:t>
            </a:r>
            <a:r>
              <a:rPr lang="fr-CH" dirty="0"/>
              <a:t> </a:t>
            </a:r>
            <a:r>
              <a:rPr lang="fr-CH" dirty="0" err="1"/>
              <a:t>calculations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actiwiz</a:t>
            </a:r>
            <a:endParaRPr lang="fr-CH" dirty="0"/>
          </a:p>
          <a:p>
            <a:r>
              <a:rPr lang="fr-CH" dirty="0" err="1"/>
              <a:t>Then</a:t>
            </a:r>
            <a:r>
              <a:rPr lang="fr-CH" dirty="0"/>
              <a:t> </a:t>
            </a:r>
            <a:r>
              <a:rPr lang="fr-CH" dirty="0" err="1"/>
              <a:t>you</a:t>
            </a:r>
            <a:r>
              <a:rPr lang="fr-CH" dirty="0"/>
              <a:t> </a:t>
            </a:r>
            <a:r>
              <a:rPr lang="fr-CH" dirty="0" err="1"/>
              <a:t>make</a:t>
            </a:r>
            <a:r>
              <a:rPr lang="fr-CH" dirty="0"/>
              <a:t> sure </a:t>
            </a:r>
            <a:r>
              <a:rPr lang="fr-CH" dirty="0" err="1"/>
              <a:t>that</a:t>
            </a:r>
            <a:r>
              <a:rPr lang="fr-CH" dirty="0"/>
              <a:t> DR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below</a:t>
            </a:r>
            <a:r>
              <a:rPr lang="fr-CH" dirty="0"/>
              <a:t> </a:t>
            </a:r>
            <a:r>
              <a:rPr lang="fr-CH" dirty="0" err="1"/>
              <a:t>what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measurable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the </a:t>
            </a:r>
            <a:r>
              <a:rPr lang="fr-CH" dirty="0" err="1"/>
              <a:t>device</a:t>
            </a:r>
            <a:r>
              <a:rPr lang="fr-CH" dirty="0"/>
              <a:t> (and how)</a:t>
            </a:r>
          </a:p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5973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ARRAD GT1 Meeting – EDMS 3171394</a:t>
            </a:r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925278C8-C2AA-48A3-8E5C-05C4C34840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37351" y="6262302"/>
            <a:ext cx="872071" cy="328279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17/10/2024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9883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A1384E4-00A2-034F-9179-F5B2A6B17B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7931" y="0"/>
            <a:ext cx="12372622" cy="69507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744" y="2083242"/>
            <a:ext cx="11346512" cy="2118485"/>
          </a:xfrm>
        </p:spPr>
        <p:txBody>
          <a:bodyPr lIns="0" tIns="0" rIns="0" bIns="0" anchor="b" anchorCtr="0">
            <a:normAutofit/>
          </a:bodyPr>
          <a:lstStyle>
            <a:lvl1pPr algn="l"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7565" y="5860111"/>
            <a:ext cx="5820355" cy="997889"/>
          </a:xfrm>
        </p:spPr>
        <p:txBody>
          <a:bodyPr lIns="0" tIns="0" rIns="0" bIns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EDDC63-4E56-CC47-B08B-A05C77F233B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64605" y="6359055"/>
            <a:ext cx="4215160" cy="498945"/>
          </a:xfrm>
          <a:prstGeom prst="rect">
            <a:avLst/>
          </a:prstGeom>
        </p:spPr>
        <p:txBody>
          <a:bodyPr rIns="0"/>
          <a:lstStyle>
            <a:lvl1pPr marL="0" indent="0" algn="r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>
                <a:solidFill>
                  <a:schemeClr val="bg1"/>
                </a:solidFill>
              </a:defRPr>
            </a:lvl2pPr>
            <a:lvl3pPr marL="914400" indent="0" algn="r">
              <a:buNone/>
              <a:defRPr>
                <a:solidFill>
                  <a:schemeClr val="bg1"/>
                </a:solidFill>
              </a:defRPr>
            </a:lvl3pPr>
            <a:lvl4pPr marL="1371600" indent="0" algn="r">
              <a:buNone/>
              <a:defRPr>
                <a:solidFill>
                  <a:schemeClr val="bg1"/>
                </a:solidFill>
              </a:defRPr>
            </a:lvl4pPr>
            <a:lvl5pPr marL="1828800" indent="0" algn="r"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51831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F4E0A6-B000-E949-B7B2-BBB44381C0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311" y="0"/>
            <a:ext cx="12372622" cy="695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899" y="-25400"/>
            <a:ext cx="10629899" cy="1160497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3900" y="1228329"/>
            <a:ext cx="10629900" cy="4754015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40562" y="6233727"/>
            <a:ext cx="4572000" cy="365125"/>
          </a:xfrm>
        </p:spPr>
        <p:txBody>
          <a:bodyPr/>
          <a:lstStyle/>
          <a:p>
            <a:r>
              <a:rPr lang="it-IT" noProof="0"/>
              <a:t>ARRAD GT1 Meeting – EDMS 3171394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24361" y="6250323"/>
            <a:ext cx="482600" cy="331932"/>
          </a:xfrm>
        </p:spPr>
        <p:txBody>
          <a:bodyPr/>
          <a:lstStyle/>
          <a:p>
            <a:fld id="{BCD55979-00CC-4874-A80E-0959E76EB92F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85502EF7-55F4-4D6A-B715-59D7F43144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37351" y="6233727"/>
            <a:ext cx="872071" cy="328279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17/10/2024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4103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23898" y="1266825"/>
            <a:ext cx="5257800" cy="47550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96000" y="1266825"/>
            <a:ext cx="5257800" cy="47550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ARRAD GT1 Meeting – EDMS 3171394</a:t>
            </a:r>
            <a:endParaRPr lang="fr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9867DD9-7867-4D9B-8E72-DEDE1306E02E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137351" y="6262302"/>
            <a:ext cx="872071" cy="328279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17/10/2024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4988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23899" y="1276350"/>
            <a:ext cx="3492000" cy="465031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292848" y="1276350"/>
            <a:ext cx="3492000" cy="465031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ARRAD GT1 Meeting – EDMS 3171394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7870798" y="1276350"/>
            <a:ext cx="3492000" cy="465031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6960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9775" y="1"/>
            <a:ext cx="10630800" cy="1159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4" y="1252538"/>
            <a:ext cx="525600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739774" y="2076450"/>
            <a:ext cx="5256000" cy="3886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9337" y="1252538"/>
            <a:ext cx="525600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29337" y="2076450"/>
            <a:ext cx="5256000" cy="3886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ARRAD GT1 Meeting – EDMS 3171394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1315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ARRAD GT1 Meeting – EDMS 3171394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3954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ARRAD GT1 Meeting – EDMS 3171394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816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ARRAD GT1 Meeting – EDMS 3171394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9696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ARRAD GT1 Meeting – EDMS 3171394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1213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B7785C4-FD67-2C48-B0F4-5E5BCF05C23A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45137"/>
            <a:ext cx="12192000" cy="8473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08" y="6138369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3899" y="3175"/>
            <a:ext cx="10629899" cy="11604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1256904"/>
            <a:ext cx="10629900" cy="47540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7351" y="6262302"/>
            <a:ext cx="872071" cy="328279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17/10/2024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40562" y="6262302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it-IT" noProof="0"/>
              <a:t>ARRAD GT1 Meeting – EDMS 3171394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24361" y="6278898"/>
            <a:ext cx="482600" cy="331932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05000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80" r:id="rId1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g"/><Relationship Id="rId5" Type="http://schemas.openxmlformats.org/officeDocument/2006/relationships/image" Target="../media/image33.jp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6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hyperlink" Target="https://doi.org/10.1016/j.nima.2020.163847" TargetMode="External"/><Relationship Id="rId4" Type="http://schemas.openxmlformats.org/officeDocument/2006/relationships/hyperlink" Target="https://doi.org/10.1016/j.apradiso.2020.109303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60737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13" Type="http://schemas.openxmlformats.org/officeDocument/2006/relationships/diagramColors" Target="../diagrams/colors3.xml"/><Relationship Id="rId18" Type="http://schemas.openxmlformats.org/officeDocument/2006/relationships/image" Target="../media/image48.png"/><Relationship Id="rId3" Type="http://schemas.openxmlformats.org/officeDocument/2006/relationships/image" Target="../media/image44.jpeg"/><Relationship Id="rId7" Type="http://schemas.openxmlformats.org/officeDocument/2006/relationships/diagramQuickStyle" Target="../diagrams/quickStyle2.xml"/><Relationship Id="rId12" Type="http://schemas.openxmlformats.org/officeDocument/2006/relationships/diagramQuickStyle" Target="../diagrams/quickStyle3.xml"/><Relationship Id="rId17" Type="http://schemas.openxmlformats.org/officeDocument/2006/relationships/image" Target="../media/image47.png"/><Relationship Id="rId2" Type="http://schemas.openxmlformats.org/officeDocument/2006/relationships/notesSlide" Target="../notesSlides/notesSlide20.xml"/><Relationship Id="rId16" Type="http://schemas.openxmlformats.org/officeDocument/2006/relationships/hyperlink" Target="https://pixabay.com/en/work-place-pc-screen-computer-305110/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11" Type="http://schemas.openxmlformats.org/officeDocument/2006/relationships/diagramLayout" Target="../diagrams/layout3.xml"/><Relationship Id="rId5" Type="http://schemas.openxmlformats.org/officeDocument/2006/relationships/diagramData" Target="../diagrams/data2.xml"/><Relationship Id="rId15" Type="http://schemas.openxmlformats.org/officeDocument/2006/relationships/image" Target="../media/image46.png"/><Relationship Id="rId10" Type="http://schemas.openxmlformats.org/officeDocument/2006/relationships/diagramData" Target="../diagrams/data3.xml"/><Relationship Id="rId4" Type="http://schemas.openxmlformats.org/officeDocument/2006/relationships/image" Target="../media/image45.png"/><Relationship Id="rId9" Type="http://schemas.microsoft.com/office/2007/relationships/diagramDrawing" Target="../diagrams/drawing2.xml"/><Relationship Id="rId14" Type="http://schemas.microsoft.com/office/2007/relationships/diagramDrawing" Target="../diagrams/drawing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.cern/resources/faq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jp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edlex.admin.ch/eli/cc/2017/502/en" TargetMode="External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doi.org/10.1088/1742-6596/1046/1/012007" TargetMode="External"/><Relationship Id="rId5" Type="http://schemas.openxmlformats.org/officeDocument/2006/relationships/hyperlink" Target="https://doi.org/10.1016/j.apradiso.2020.109303" TargetMode="Externa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14334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2D187-F7C4-EB8D-06C5-69E4E2709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Parametrical study - </a:t>
            </a:r>
            <a:r>
              <a:rPr lang="en-GB" i="1" dirty="0"/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6BC206-0A80-9D9A-F09E-5200F02A6C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900" y="1228329"/>
            <a:ext cx="4133849" cy="4754015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10000"/>
              </a:lnSpc>
            </a:pPr>
            <a:r>
              <a:rPr lang="en-GB" dirty="0"/>
              <a:t>Minimum dimensions: </a:t>
            </a:r>
            <a:r>
              <a:rPr lang="en-GB" b="1" dirty="0">
                <a:solidFill>
                  <a:srgbClr val="00B0F0"/>
                </a:solidFill>
              </a:rPr>
              <a:t>30x30x5cm</a:t>
            </a:r>
            <a:r>
              <a:rPr lang="en-GB" b="1" baseline="30000" dirty="0">
                <a:solidFill>
                  <a:srgbClr val="00B0F0"/>
                </a:solidFill>
              </a:rPr>
              <a:t>3</a:t>
            </a:r>
          </a:p>
          <a:p>
            <a:pPr>
              <a:lnSpc>
                <a:spcPct val="110000"/>
              </a:lnSpc>
            </a:pPr>
            <a:endParaRPr lang="en-GB" baseline="30000" dirty="0"/>
          </a:p>
          <a:p>
            <a:pPr>
              <a:lnSpc>
                <a:spcPct val="110000"/>
              </a:lnSpc>
            </a:pPr>
            <a:r>
              <a:rPr lang="en-GB" dirty="0"/>
              <a:t>Valid materials: </a:t>
            </a:r>
            <a:r>
              <a:rPr lang="en-GB" b="1" dirty="0">
                <a:solidFill>
                  <a:srgbClr val="00B0F0"/>
                </a:solidFill>
              </a:rPr>
              <a:t>aluminium, copper, concrete, iron, organics, steel</a:t>
            </a:r>
            <a:r>
              <a:rPr lang="en-GB" dirty="0"/>
              <a:t>.</a:t>
            </a:r>
          </a:p>
          <a:p>
            <a:pPr>
              <a:lnSpc>
                <a:spcPct val="110000"/>
              </a:lnSpc>
            </a:pPr>
            <a:endParaRPr lang="en-GB" dirty="0"/>
          </a:p>
          <a:p>
            <a:pPr>
              <a:lnSpc>
                <a:spcPct val="110000"/>
              </a:lnSpc>
            </a:pPr>
            <a:r>
              <a:rPr lang="en-GB" dirty="0"/>
              <a:t>Maximum decay: 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Metal and concrete: </a:t>
            </a:r>
            <a:r>
              <a:rPr lang="en-GB" b="1" dirty="0">
                <a:solidFill>
                  <a:srgbClr val="00B0F0"/>
                </a:solidFill>
              </a:rPr>
              <a:t>2 years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Organic material: </a:t>
            </a:r>
            <a:r>
              <a:rPr lang="en-GB" b="1" dirty="0">
                <a:solidFill>
                  <a:srgbClr val="00B0F0"/>
                </a:solidFill>
              </a:rPr>
              <a:t>4 months </a:t>
            </a:r>
          </a:p>
          <a:p>
            <a:pPr>
              <a:lnSpc>
                <a:spcPct val="110000"/>
              </a:lnSpc>
            </a:pPr>
            <a:endParaRPr lang="en-GB" dirty="0"/>
          </a:p>
          <a:p>
            <a:pPr>
              <a:lnSpc>
                <a:spcPct val="110000"/>
              </a:lnSpc>
            </a:pPr>
            <a:r>
              <a:rPr lang="en-GB" dirty="0"/>
              <a:t>For the vast majority (&gt;</a:t>
            </a:r>
            <a:r>
              <a:rPr lang="fr-FR" dirty="0"/>
              <a:t>99.9%)</a:t>
            </a:r>
            <a:r>
              <a:rPr lang="en-GB" dirty="0"/>
              <a:t> of the scenario, </a:t>
            </a:r>
            <a:r>
              <a:rPr lang="en-GB" dirty="0" err="1"/>
              <a:t>LL</a:t>
            </a:r>
            <a:r>
              <a:rPr lang="en-GB" baseline="-25000" dirty="0" err="1"/>
              <a:t>sum</a:t>
            </a:r>
            <a:r>
              <a:rPr lang="en-GB" dirty="0"/>
              <a:t>&lt;1 when DR ≤ 5 </a:t>
            </a:r>
            <a:r>
              <a:rPr lang="en-GB" dirty="0" err="1"/>
              <a:t>nSv</a:t>
            </a:r>
            <a:r>
              <a:rPr lang="en-GB" dirty="0"/>
              <a:t>/h at 10cm.</a:t>
            </a:r>
          </a:p>
          <a:p>
            <a:pPr>
              <a:lnSpc>
                <a:spcPct val="110000"/>
              </a:lnSpc>
            </a:pPr>
            <a:endParaRPr lang="en-GB" dirty="0"/>
          </a:p>
          <a:p>
            <a:pPr>
              <a:lnSpc>
                <a:spcPct val="110000"/>
              </a:lnSpc>
            </a:pPr>
            <a:r>
              <a:rPr lang="en-GB" dirty="0"/>
              <a:t>LL</a:t>
            </a:r>
            <a:r>
              <a:rPr lang="en-GB" baseline="-25000" dirty="0"/>
              <a:t>sum</a:t>
            </a:r>
            <a:r>
              <a:rPr lang="en-GB" dirty="0"/>
              <a:t>≤1.2 when DR ≤ 5 </a:t>
            </a:r>
            <a:r>
              <a:rPr lang="en-GB" dirty="0" err="1"/>
              <a:t>nSv</a:t>
            </a:r>
            <a:r>
              <a:rPr lang="en-GB" dirty="0"/>
              <a:t>/h at 10cm for the remaining scenario (0.07%).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A6E3F3-7E5E-3472-7693-6B237D667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ARRAD GT1 Meeting – EDMS 3171394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70E3F6-F8DC-AC01-D40D-ADAD13455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10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C42F9D8-9DA4-96AE-3A7E-A6147DC6708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959951B-1D7C-EDBA-986A-3F04191799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3054" y="3343777"/>
            <a:ext cx="6743907" cy="266247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613A0FF-02EC-C277-0831-C6A0A2E6FD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3054" y="1319925"/>
            <a:ext cx="6743907" cy="159623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1349892-54D8-43E9-9B36-EBAD9C573B93}"/>
              </a:ext>
            </a:extLst>
          </p:cNvPr>
          <p:cNvSpPr txBox="1"/>
          <p:nvPr/>
        </p:nvSpPr>
        <p:spPr>
          <a:xfrm>
            <a:off x="5163054" y="1012148"/>
            <a:ext cx="674390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dirty="0"/>
              <a:t>Conditions under which a dose-rate measurement can be used for clearance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7EB9C23-E579-52C8-1905-0FA11D78F55C}"/>
              </a:ext>
            </a:extLst>
          </p:cNvPr>
          <p:cNvSpPr txBox="1"/>
          <p:nvPr/>
        </p:nvSpPr>
        <p:spPr>
          <a:xfrm>
            <a:off x="5163054" y="3036739"/>
            <a:ext cx="674390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dirty="0"/>
              <a:t>% for which DR/LL can be &lt; 5 </a:t>
            </a:r>
            <a:r>
              <a:rPr lang="en-GB" sz="1200" b="1" dirty="0" err="1"/>
              <a:t>nSv</a:t>
            </a:r>
            <a:r>
              <a:rPr lang="en-GB" sz="1200" b="1" dirty="0"/>
              <a:t>/h for the 86940 scenarios respecting the conditions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DF82E27-6323-0D7C-182D-17AD1BF7A21F}"/>
              </a:ext>
            </a:extLst>
          </p:cNvPr>
          <p:cNvSpPr txBox="1"/>
          <p:nvPr/>
        </p:nvSpPr>
        <p:spPr>
          <a:xfrm>
            <a:off x="6031773" y="2539842"/>
            <a:ext cx="106571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chemeClr val="accent6">
                    <a:lumMod val="50000"/>
                  </a:schemeClr>
                </a:solidFill>
              </a:rPr>
              <a:t>(organic mat.)</a:t>
            </a:r>
            <a:endParaRPr lang="en-GB" sz="9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5812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2D187-F7C4-EB8D-06C5-69E4E2709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Parametrical study – </a:t>
            </a:r>
            <a:r>
              <a:rPr lang="en-GB" i="1" dirty="0"/>
              <a:t>statistical validation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A6E3F3-7E5E-3472-7693-6B237D667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ARRAD GT1 Meeting – EDMS 3171394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70E3F6-F8DC-AC01-D40D-ADAD13455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11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C42F9D8-9DA4-96AE-3A7E-A6147DC6708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53521B-200E-9FF9-704E-FFD74495F965}"/>
              </a:ext>
            </a:extLst>
          </p:cNvPr>
          <p:cNvSpPr txBox="1"/>
          <p:nvPr/>
        </p:nvSpPr>
        <p:spPr>
          <a:xfrm>
            <a:off x="4857749" y="4954647"/>
            <a:ext cx="7268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Distributions of DR/LL (left) and LL fraction of for dose rate of 5 </a:t>
            </a:r>
            <a:r>
              <a:rPr lang="en-GB" sz="1200" b="1" dirty="0" err="1"/>
              <a:t>nSv</a:t>
            </a:r>
            <a:r>
              <a:rPr lang="en-GB" sz="1200" b="1" dirty="0"/>
              <a:t>/h at 10 cm (right).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6ADF9CDB-A2C6-CFD6-30A7-B52F95EDF4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748" y="1228329"/>
            <a:ext cx="4572000" cy="4754015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20000"/>
              </a:lnSpc>
            </a:pPr>
            <a:r>
              <a:rPr lang="en-GB" b="1" dirty="0">
                <a:solidFill>
                  <a:srgbClr val="00B0F0"/>
                </a:solidFill>
              </a:rPr>
              <a:t>Selection of ~2000 objects recorded in 2017</a:t>
            </a:r>
            <a:r>
              <a:rPr lang="en-GB" dirty="0"/>
              <a:t> in the CERN’s  traceability system (TREC), with very low dose rate and respecting the conditions.</a:t>
            </a:r>
          </a:p>
          <a:p>
            <a:pPr>
              <a:lnSpc>
                <a:spcPct val="120000"/>
              </a:lnSpc>
            </a:pPr>
            <a:r>
              <a:rPr lang="en-GB" dirty="0"/>
              <a:t>New </a:t>
            </a:r>
            <a:r>
              <a:rPr lang="en-GB" b="1" dirty="0">
                <a:solidFill>
                  <a:srgbClr val="00B0F0"/>
                </a:solidFill>
              </a:rPr>
              <a:t>ActiWiz calculations for this set of objects</a:t>
            </a:r>
            <a:r>
              <a:rPr lang="en-GB" dirty="0"/>
              <a:t> representing statistically the DR/LL of objects found at the exit of the CERN’s accelerators: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Known geometry (dimensions, materials’ distribution) 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Known facility of origin (beam energy)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Vary positions in the machines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Vary irradiation and cooling times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More than 10,000,000 </a:t>
            </a:r>
            <a:br>
              <a:rPr lang="en-GB" dirty="0"/>
            </a:br>
            <a:r>
              <a:rPr lang="en-GB" dirty="0"/>
              <a:t>activation scenarios.</a:t>
            </a:r>
          </a:p>
          <a:p>
            <a:pPr>
              <a:lnSpc>
                <a:spcPct val="120000"/>
              </a:lnSpc>
            </a:pPr>
            <a:r>
              <a:rPr lang="en-GB" b="1" dirty="0">
                <a:solidFill>
                  <a:srgbClr val="00B0F0"/>
                </a:solidFill>
              </a:rPr>
              <a:t>Every objects correctly classified</a:t>
            </a:r>
            <a:r>
              <a:rPr lang="en-GB" dirty="0"/>
              <a:t>: </a:t>
            </a:r>
            <a:r>
              <a:rPr lang="en-GB" dirty="0" err="1"/>
              <a:t>LL</a:t>
            </a:r>
            <a:r>
              <a:rPr lang="en-GB" baseline="-25000" dirty="0" err="1"/>
              <a:t>sum</a:t>
            </a:r>
            <a:r>
              <a:rPr lang="en-GB" dirty="0"/>
              <a:t>&lt;1 whenever DR ≤ 5 </a:t>
            </a:r>
            <a:r>
              <a:rPr lang="en-GB" dirty="0" err="1"/>
              <a:t>nSv</a:t>
            </a:r>
            <a:r>
              <a:rPr lang="en-GB" dirty="0"/>
              <a:t>/h at 10cm. 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Mean DR at </a:t>
            </a:r>
            <a:r>
              <a:rPr lang="en-GB" dirty="0" err="1"/>
              <a:t>LL</a:t>
            </a:r>
            <a:r>
              <a:rPr lang="en-GB" baseline="-25000" dirty="0" err="1"/>
              <a:t>sum</a:t>
            </a:r>
            <a:r>
              <a:rPr lang="en-GB" baseline="-25000" dirty="0"/>
              <a:t> </a:t>
            </a:r>
            <a:r>
              <a:rPr lang="en-GB" dirty="0"/>
              <a:t>=1: 61 </a:t>
            </a:r>
            <a:r>
              <a:rPr lang="en-GB" dirty="0" err="1"/>
              <a:t>nSv</a:t>
            </a:r>
            <a:r>
              <a:rPr lang="en-GB" dirty="0"/>
              <a:t>/h (IQR=38-118)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Mean </a:t>
            </a:r>
            <a:r>
              <a:rPr lang="en-GB" dirty="0" err="1"/>
              <a:t>LL</a:t>
            </a:r>
            <a:r>
              <a:rPr lang="en-GB" baseline="-25000" dirty="0" err="1"/>
              <a:t>sum</a:t>
            </a:r>
            <a:r>
              <a:rPr lang="en-GB" dirty="0"/>
              <a:t> at DR = 5 </a:t>
            </a:r>
            <a:r>
              <a:rPr lang="en-GB" dirty="0" err="1"/>
              <a:t>nSv</a:t>
            </a:r>
            <a:r>
              <a:rPr lang="en-GB" dirty="0"/>
              <a:t>/h at 10cm: 0.08 (IQR: 0.04-0.13)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Min. DR at </a:t>
            </a:r>
            <a:r>
              <a:rPr lang="en-GB" dirty="0" err="1"/>
              <a:t>LL</a:t>
            </a:r>
            <a:r>
              <a:rPr lang="en-GB" baseline="-25000" dirty="0" err="1"/>
              <a:t>sum</a:t>
            </a:r>
            <a:r>
              <a:rPr lang="en-GB" baseline="-25000" dirty="0"/>
              <a:t> </a:t>
            </a:r>
            <a:r>
              <a:rPr lang="en-GB" dirty="0"/>
              <a:t>=1: 7 </a:t>
            </a:r>
            <a:r>
              <a:rPr lang="en-GB" dirty="0" err="1"/>
              <a:t>nSv</a:t>
            </a:r>
            <a:r>
              <a:rPr lang="en-GB" dirty="0"/>
              <a:t>/h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Max </a:t>
            </a:r>
            <a:r>
              <a:rPr lang="en-GB" dirty="0" err="1"/>
              <a:t>LL</a:t>
            </a:r>
            <a:r>
              <a:rPr lang="en-GB" baseline="-25000" dirty="0" err="1"/>
              <a:t>sum</a:t>
            </a:r>
            <a:r>
              <a:rPr lang="en-GB" dirty="0"/>
              <a:t> at DR = 5 </a:t>
            </a:r>
            <a:r>
              <a:rPr lang="en-GB" dirty="0" err="1"/>
              <a:t>nSv</a:t>
            </a:r>
            <a:r>
              <a:rPr lang="en-GB" dirty="0"/>
              <a:t>/h at 10cm: 0.7</a:t>
            </a:r>
          </a:p>
          <a:p>
            <a:pPr>
              <a:lnSpc>
                <a:spcPct val="120000"/>
              </a:lnSpc>
            </a:pPr>
            <a:endParaRPr lang="en-GB" dirty="0"/>
          </a:p>
          <a:p>
            <a:pPr>
              <a:lnSpc>
                <a:spcPct val="120000"/>
              </a:lnSpc>
            </a:pPr>
            <a:endParaRPr lang="en-GB" dirty="0"/>
          </a:p>
        </p:txBody>
      </p:sp>
      <p:pic>
        <p:nvPicPr>
          <p:cNvPr id="11" name="Content Placeholder 26">
            <a:extLst>
              <a:ext uri="{FF2B5EF4-FFF2-40B4-BE49-F238E27FC236}">
                <a16:creationId xmlns:a16="http://schemas.microsoft.com/office/drawing/2014/main" id="{6AEB3CDD-4473-4623-8B0A-80376E294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3432" y="1793855"/>
            <a:ext cx="6816271" cy="306756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8F4EDE6-6053-F49F-33BB-258349F65A90}"/>
              </a:ext>
            </a:extLst>
          </p:cNvPr>
          <p:cNvSpPr txBox="1"/>
          <p:nvPr/>
        </p:nvSpPr>
        <p:spPr>
          <a:xfrm>
            <a:off x="9647793" y="1969108"/>
            <a:ext cx="22584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100% of the objects ≤ 1 x LL</a:t>
            </a:r>
          </a:p>
        </p:txBody>
      </p:sp>
    </p:spTree>
    <p:extLst>
      <p:ext uri="{BB962C8B-B14F-4D97-AF65-F5344CB8AC3E}">
        <p14:creationId xmlns:p14="http://schemas.microsoft.com/office/powerpoint/2010/main" val="25021274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2D187-F7C4-EB8D-06C5-69E4E2709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Parametrical study – </a:t>
            </a:r>
            <a:r>
              <a:rPr lang="en-GB" i="1" dirty="0"/>
              <a:t>risks analyses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A6E3F3-7E5E-3472-7693-6B237D667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ARRAD GT1 Meeting – EDMS 3171394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70E3F6-F8DC-AC01-D40D-ADAD13455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12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C42F9D8-9DA4-96AE-3A7E-A6147DC6708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 dirty="0"/>
          </a:p>
        </p:txBody>
      </p:sp>
      <p:pic>
        <p:nvPicPr>
          <p:cNvPr id="15" name="Content Placeholder 14" descr="A graph with a line graph&#10;&#10;Description automatically generated with medium confidence">
            <a:extLst>
              <a:ext uri="{FF2B5EF4-FFF2-40B4-BE49-F238E27FC236}">
                <a16:creationId xmlns:a16="http://schemas.microsoft.com/office/drawing/2014/main" id="{4A7A8CE2-C60C-EC11-E258-9E32B64C84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616" y="1135097"/>
            <a:ext cx="2782848" cy="2520000"/>
          </a:xfrm>
        </p:spPr>
      </p:pic>
      <p:pic>
        <p:nvPicPr>
          <p:cNvPr id="17" name="Picture 16" descr="A graph of a number of squares&#10;&#10;Description automatically generated with medium confidence">
            <a:extLst>
              <a:ext uri="{FF2B5EF4-FFF2-40B4-BE49-F238E27FC236}">
                <a16:creationId xmlns:a16="http://schemas.microsoft.com/office/drawing/2014/main" id="{B1AF5557-E69B-000F-AF83-A3285597173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9768" y="1135097"/>
            <a:ext cx="2754706" cy="2520000"/>
          </a:xfrm>
          <a:prstGeom prst="rect">
            <a:avLst/>
          </a:prstGeom>
        </p:spPr>
      </p:pic>
      <p:pic>
        <p:nvPicPr>
          <p:cNvPr id="19" name="Picture 18" descr="A graph of a number of objects&#10;&#10;Description automatically generated">
            <a:extLst>
              <a:ext uri="{FF2B5EF4-FFF2-40B4-BE49-F238E27FC236}">
                <a16:creationId xmlns:a16="http://schemas.microsoft.com/office/drawing/2014/main" id="{6A80BD2D-AB33-0A6B-2D5B-DC07C9B842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1999" y="3429000"/>
            <a:ext cx="2867750" cy="2520000"/>
          </a:xfrm>
          <a:prstGeom prst="rect">
            <a:avLst/>
          </a:prstGeom>
        </p:spPr>
      </p:pic>
      <p:pic>
        <p:nvPicPr>
          <p:cNvPr id="21" name="Picture 20" descr="A graph of different types of mixtures&#10;&#10;Description automatically generated">
            <a:extLst>
              <a:ext uri="{FF2B5EF4-FFF2-40B4-BE49-F238E27FC236}">
                <a16:creationId xmlns:a16="http://schemas.microsoft.com/office/drawing/2014/main" id="{E124F336-1B98-F8AA-993C-385873B9243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043" y="715756"/>
            <a:ext cx="3442069" cy="25200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7736CE2-ADC7-FB58-3218-D9C9BE6BF2E1}"/>
              </a:ext>
            </a:extLst>
          </p:cNvPr>
          <p:cNvSpPr txBox="1"/>
          <p:nvPr/>
        </p:nvSpPr>
        <p:spPr>
          <a:xfrm>
            <a:off x="968515" y="3750190"/>
            <a:ext cx="6095028" cy="2136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GB" sz="1400" dirty="0"/>
              <a:t>Impact of non-compliance with the conditions was assessed and demonstrated a </a:t>
            </a:r>
            <a:r>
              <a:rPr lang="en-GB" sz="1400" b="1" dirty="0">
                <a:solidFill>
                  <a:srgbClr val="00B0F0"/>
                </a:solidFill>
              </a:rPr>
              <a:t>very low risk of misclassification </a:t>
            </a:r>
            <a:r>
              <a:rPr lang="en-GB" sz="1400" dirty="0"/>
              <a:t>in most of the cases (e.g., error in the dimensions).</a:t>
            </a:r>
          </a:p>
          <a:p>
            <a:pPr>
              <a:lnSpc>
                <a:spcPct val="120000"/>
              </a:lnSpc>
            </a:pPr>
            <a:endParaRPr lang="en-GB" sz="1400" dirty="0"/>
          </a:p>
          <a:p>
            <a:pPr>
              <a:lnSpc>
                <a:spcPct val="120000"/>
              </a:lnSpc>
            </a:pPr>
            <a:r>
              <a:rPr lang="en-GB" sz="1400" dirty="0"/>
              <a:t>Risk analyses also led to the definition of preventive measures to </a:t>
            </a:r>
            <a:br>
              <a:rPr lang="en-GB" sz="1400" dirty="0"/>
            </a:br>
            <a:r>
              <a:rPr lang="en-GB" sz="1400" b="1" dirty="0">
                <a:solidFill>
                  <a:srgbClr val="00B0F0"/>
                </a:solidFill>
              </a:rPr>
              <a:t>mitigate the main risks</a:t>
            </a:r>
            <a:r>
              <a:rPr lang="en-GB" sz="1400" dirty="0"/>
              <a:t> of misclassification, such as: </a:t>
            </a:r>
            <a:r>
              <a:rPr lang="en-GB" sz="1400" b="1" dirty="0">
                <a:solidFill>
                  <a:srgbClr val="00B0F0"/>
                </a:solidFill>
              </a:rPr>
              <a:t>minimum mass</a:t>
            </a:r>
            <a:r>
              <a:rPr lang="en-GB" sz="1400" dirty="0"/>
              <a:t> of 10kg (metal/concrete) and 4kg (organic) and the </a:t>
            </a:r>
            <a:r>
              <a:rPr lang="en-GB" sz="1400" b="1" dirty="0">
                <a:solidFill>
                  <a:srgbClr val="00B0F0"/>
                </a:solidFill>
              </a:rPr>
              <a:t>exclusion of specific materials</a:t>
            </a:r>
            <a:r>
              <a:rPr lang="en-GB" sz="1400" dirty="0"/>
              <a:t> (e.g., batteries)</a:t>
            </a:r>
          </a:p>
        </p:txBody>
      </p:sp>
    </p:spTree>
    <p:extLst>
      <p:ext uri="{BB962C8B-B14F-4D97-AF65-F5344CB8AC3E}">
        <p14:creationId xmlns:p14="http://schemas.microsoft.com/office/powerpoint/2010/main" val="11902951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5D15D-C989-5B8A-0765-4208EAD8C1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Minimum detectable dose rate – </a:t>
            </a:r>
            <a:r>
              <a:rPr lang="en-GB" i="1" dirty="0"/>
              <a:t>FHZ 152 BGO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7DE4B5-2A13-4FB1-D911-36B12C0BB3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900" y="1228329"/>
            <a:ext cx="4981575" cy="4754015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/>
              <a:t>FHZ 512 BGO scintillator probe with readout on a </a:t>
            </a:r>
            <a:r>
              <a:rPr lang="en-GB" dirty="0" err="1"/>
              <a:t>Thermo</a:t>
            </a:r>
            <a:r>
              <a:rPr lang="en-GB" dirty="0"/>
              <a:t> FH40</a:t>
            </a:r>
          </a:p>
          <a:p>
            <a:pPr>
              <a:lnSpc>
                <a:spcPct val="120000"/>
              </a:lnSpc>
            </a:pPr>
            <a:r>
              <a:rPr lang="en-GB" dirty="0"/>
              <a:t>1 c/s &lt;&gt; 1 </a:t>
            </a:r>
            <a:r>
              <a:rPr lang="en-GB" dirty="0" err="1"/>
              <a:t>nSv</a:t>
            </a:r>
            <a:r>
              <a:rPr lang="en-GB" dirty="0"/>
              <a:t>/h for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GB" dirty="0"/>
              <a:t>-emitters frequently found at CERN</a:t>
            </a:r>
          </a:p>
          <a:p>
            <a:pPr>
              <a:lnSpc>
                <a:spcPct val="120000"/>
              </a:lnSpc>
            </a:pPr>
            <a:r>
              <a:rPr lang="en-GB" dirty="0"/>
              <a:t>Probe equipped with </a:t>
            </a:r>
            <a:r>
              <a:rPr lang="en-GB" b="1" dirty="0">
                <a:solidFill>
                  <a:srgbClr val="00B0F0"/>
                </a:solidFill>
              </a:rPr>
              <a:t>tungsten shielding</a:t>
            </a:r>
            <a:r>
              <a:rPr lang="en-GB" dirty="0"/>
              <a:t> to reduce the background below 35 c/s</a:t>
            </a:r>
          </a:p>
          <a:p>
            <a:pPr>
              <a:lnSpc>
                <a:spcPct val="120000"/>
              </a:lnSpc>
            </a:pPr>
            <a:r>
              <a:rPr lang="en-GB" dirty="0"/>
              <a:t>Background measurement time ≥ 60s</a:t>
            </a:r>
            <a:r>
              <a:rPr lang="en-GB" sz="1900" b="1" i="1" dirty="0">
                <a:solidFill>
                  <a:srgbClr val="00B050"/>
                </a:solidFill>
              </a:rPr>
              <a:t> </a:t>
            </a:r>
            <a:br>
              <a:rPr lang="en-GB" sz="1900" b="1" i="1" dirty="0">
                <a:solidFill>
                  <a:srgbClr val="00B050"/>
                </a:solidFill>
              </a:rPr>
            </a:br>
            <a:r>
              <a:rPr lang="en-GB" sz="1900" b="1" i="1" dirty="0">
                <a:solidFill>
                  <a:srgbClr val="00B050"/>
                </a:solidFill>
              </a:rPr>
              <a:t>– safety margin</a:t>
            </a:r>
            <a:endParaRPr lang="en-GB" b="1" i="1" dirty="0">
              <a:solidFill>
                <a:srgbClr val="00B050"/>
              </a:solidFill>
            </a:endParaRPr>
          </a:p>
          <a:p>
            <a:pPr>
              <a:lnSpc>
                <a:spcPct val="120000"/>
              </a:lnSpc>
            </a:pPr>
            <a:r>
              <a:rPr lang="en-GB" dirty="0"/>
              <a:t>Clearance measurement time ≥ 60s</a:t>
            </a:r>
            <a:r>
              <a:rPr lang="en-GB" sz="1900" b="1" i="1" dirty="0">
                <a:solidFill>
                  <a:srgbClr val="00B050"/>
                </a:solidFill>
              </a:rPr>
              <a:t> </a:t>
            </a:r>
            <a:br>
              <a:rPr lang="en-GB" sz="1900" b="1" i="1" dirty="0">
                <a:solidFill>
                  <a:srgbClr val="00B050"/>
                </a:solidFill>
              </a:rPr>
            </a:br>
            <a:r>
              <a:rPr lang="en-GB" sz="1900" b="1" i="1" dirty="0">
                <a:solidFill>
                  <a:srgbClr val="00B050"/>
                </a:solidFill>
              </a:rPr>
              <a:t>– safety margin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b="1" dirty="0">
                <a:solidFill>
                  <a:srgbClr val="00B0F0"/>
                </a:solidFill>
              </a:rPr>
              <a:t>Minimum detectable dose rate: 5 </a:t>
            </a:r>
            <a:r>
              <a:rPr lang="en-GB" b="1" dirty="0" err="1">
                <a:solidFill>
                  <a:srgbClr val="00B0F0"/>
                </a:solidFill>
              </a:rPr>
              <a:t>nSv</a:t>
            </a:r>
            <a:r>
              <a:rPr lang="en-GB" b="1" dirty="0">
                <a:solidFill>
                  <a:srgbClr val="00B0F0"/>
                </a:solidFill>
              </a:rPr>
              <a:t>/h</a:t>
            </a:r>
          </a:p>
          <a:p>
            <a:pPr>
              <a:lnSpc>
                <a:spcPct val="120000"/>
              </a:lnSpc>
            </a:pPr>
            <a:r>
              <a:rPr lang="en-GB" sz="2400" dirty="0"/>
              <a:t>Study at 10cm, measurement at contact</a:t>
            </a:r>
            <a:r>
              <a:rPr lang="en-GB" sz="2400" b="1" i="1" dirty="0">
                <a:solidFill>
                  <a:srgbClr val="00B050"/>
                </a:solidFill>
              </a:rPr>
              <a:t> </a:t>
            </a:r>
            <a:br>
              <a:rPr lang="en-GB" sz="2400" b="1" i="1" dirty="0">
                <a:solidFill>
                  <a:srgbClr val="00B050"/>
                </a:solidFill>
              </a:rPr>
            </a:br>
            <a:r>
              <a:rPr lang="en-GB" sz="1900" b="1" i="1" dirty="0">
                <a:solidFill>
                  <a:srgbClr val="00B050"/>
                </a:solidFill>
              </a:rPr>
              <a:t>– safety margin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9AF683-B578-DB0B-D081-4EF73DFBA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ARRAD GT1 Meeting – EDMS 3171394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2F872F-D812-D1AB-5F67-DF048F579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13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D4ABCDF-BE57-FD3A-47CE-033C97B7851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DB05022-C137-562E-63B9-05BEDECF66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6467" y="1228329"/>
            <a:ext cx="5577331" cy="3704894"/>
          </a:xfrm>
          <a:prstGeom prst="rect">
            <a:avLst/>
          </a:prstGeom>
        </p:spPr>
      </p:pic>
      <p:pic>
        <p:nvPicPr>
          <p:cNvPr id="14" name="Picture 13" descr="A close-up of a device&#10;&#10;Description automatically generated">
            <a:extLst>
              <a:ext uri="{FF2B5EF4-FFF2-40B4-BE49-F238E27FC236}">
                <a16:creationId xmlns:a16="http://schemas.microsoft.com/office/drawing/2014/main" id="{A523DD34-714B-9615-9D55-A6F756D6D43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28"/>
          <a:stretch/>
        </p:blipFill>
        <p:spPr>
          <a:xfrm flipH="1">
            <a:off x="10009127" y="206409"/>
            <a:ext cx="1780398" cy="92868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467E09E-07E6-3E14-D13F-B0FCD3E9F64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825"/>
          <a:stretch/>
        </p:blipFill>
        <p:spPr>
          <a:xfrm>
            <a:off x="7409204" y="5095619"/>
            <a:ext cx="2823367" cy="48546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04122E5-854E-BDEB-E342-AAA618E66F44}"/>
              </a:ext>
            </a:extLst>
          </p:cNvPr>
          <p:cNvSpPr txBox="1"/>
          <p:nvPr/>
        </p:nvSpPr>
        <p:spPr>
          <a:xfrm>
            <a:off x="6447302" y="5223787"/>
            <a:ext cx="10663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>
                <a:solidFill>
                  <a:schemeClr val="accent6">
                    <a:lumMod val="50000"/>
                  </a:schemeClr>
                </a:solidFill>
              </a:rPr>
              <a:t>ISO11929</a:t>
            </a:r>
            <a:r>
              <a:rPr lang="en-GB" sz="1000" dirty="0">
                <a:solidFill>
                  <a:schemeClr val="accent6">
                    <a:lumMod val="50000"/>
                  </a:schemeClr>
                </a:solidFill>
              </a:rPr>
              <a:t>: DL=</a:t>
            </a:r>
          </a:p>
        </p:txBody>
      </p:sp>
    </p:spTree>
    <p:extLst>
      <p:ext uri="{BB962C8B-B14F-4D97-AF65-F5344CB8AC3E}">
        <p14:creationId xmlns:p14="http://schemas.microsoft.com/office/powerpoint/2010/main" val="30598036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2D187-F7C4-EB8D-06C5-69E4E2709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Experimental validation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A6E3F3-7E5E-3472-7693-6B237D667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ARRAD GT1 Meeting – EDMS 3171394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70E3F6-F8DC-AC01-D40D-ADAD13455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14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C42F9D8-9DA4-96AE-3A7E-A6147DC6708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53521B-200E-9FF9-704E-FFD74495F965}"/>
              </a:ext>
            </a:extLst>
          </p:cNvPr>
          <p:cNvSpPr txBox="1"/>
          <p:nvPr/>
        </p:nvSpPr>
        <p:spPr>
          <a:xfrm>
            <a:off x="483059" y="5606443"/>
            <a:ext cx="51771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Geometry of the irradiation facility (left) with the irradiation location and photo of the samples of aluminium and iron irradiated (right).</a:t>
            </a:r>
          </a:p>
        </p:txBody>
      </p:sp>
      <p:pic>
        <p:nvPicPr>
          <p:cNvPr id="3" name="Content Placeholder 10">
            <a:extLst>
              <a:ext uri="{FF2B5EF4-FFF2-40B4-BE49-F238E27FC236}">
                <a16:creationId xmlns:a16="http://schemas.microsoft.com/office/drawing/2014/main" id="{A3871AA8-1D67-8D47-1BD8-223722366B3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0" t="24099" r="28485" b="24878"/>
          <a:stretch/>
        </p:blipFill>
        <p:spPr>
          <a:xfrm>
            <a:off x="3238913" y="3350963"/>
            <a:ext cx="2064842" cy="2232000"/>
          </a:xfrm>
          <a:prstGeom prst="rect">
            <a:avLst/>
          </a:prstGeom>
        </p:spPr>
      </p:pic>
      <p:pic>
        <p:nvPicPr>
          <p:cNvPr id="8" name="Picture 7" descr="A blue and white drawing of a building&#10;&#10;Description automatically generated">
            <a:extLst>
              <a:ext uri="{FF2B5EF4-FFF2-40B4-BE49-F238E27FC236}">
                <a16:creationId xmlns:a16="http://schemas.microsoft.com/office/drawing/2014/main" id="{6A0D1346-767C-8E63-3F36-B200AE85F57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495" y="3350963"/>
            <a:ext cx="2205935" cy="2232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33CEEE1-38DF-C6FD-A193-3F9CA14C690F}"/>
              </a:ext>
            </a:extLst>
          </p:cNvPr>
          <p:cNvSpPr txBox="1"/>
          <p:nvPr/>
        </p:nvSpPr>
        <p:spPr>
          <a:xfrm>
            <a:off x="723899" y="1135097"/>
            <a:ext cx="445987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u="sng" dirty="0"/>
              <a:t>Goal:</a:t>
            </a:r>
            <a:r>
              <a:rPr lang="en-GB" sz="1400" dirty="0"/>
              <a:t> verify the accuracy of the ActiWiz calculations</a:t>
            </a:r>
          </a:p>
          <a:p>
            <a:r>
              <a:rPr lang="en-GB" sz="1400" dirty="0"/>
              <a:t>and verify the accuracy of the dose rate measurement</a:t>
            </a:r>
          </a:p>
          <a:p>
            <a:endParaRPr lang="en-GB" sz="1400" dirty="0"/>
          </a:p>
          <a:p>
            <a:r>
              <a:rPr lang="en-GB" sz="1400" dirty="0"/>
              <a:t>Experimental conditions: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Samples: 30x30x5cm3, aluminium and iron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Irradiation: 4.5h (iron) and 3d (aluminium)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24 GeV/c proton beam (~3.5E+10 proton/second)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Copper target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Irradiation location: 90° to target at ~6m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BBAFAF-3B2A-91EB-97CD-7596EA20533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68564"/>
          <a:stretch/>
        </p:blipFill>
        <p:spPr>
          <a:xfrm>
            <a:off x="6840173" y="1496886"/>
            <a:ext cx="4627928" cy="127010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6F72BE2-4073-C1D4-A8B3-2DD150E5205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80065" r="54174" b="12852"/>
          <a:stretch/>
        </p:blipFill>
        <p:spPr>
          <a:xfrm>
            <a:off x="6840173" y="2769551"/>
            <a:ext cx="2120774" cy="28621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088DB3E-77F6-5220-53A5-C0008ED1951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7614" t="92529" r="6244" b="640"/>
          <a:stretch/>
        </p:blipFill>
        <p:spPr>
          <a:xfrm>
            <a:off x="9043810" y="2766994"/>
            <a:ext cx="2135393" cy="27604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ECAC47B-3442-C140-2E37-06E20B29B969}"/>
              </a:ext>
            </a:extLst>
          </p:cNvPr>
          <p:cNvSpPr txBox="1"/>
          <p:nvPr/>
        </p:nvSpPr>
        <p:spPr>
          <a:xfrm>
            <a:off x="6786654" y="1044745"/>
            <a:ext cx="468144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dirty="0"/>
              <a:t>Comparison of ActiWiz calculations with gamma spectrometry measurements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5F9C33B-F187-ED8F-9F90-73DF482CD90E}"/>
              </a:ext>
            </a:extLst>
          </p:cNvPr>
          <p:cNvSpPr txBox="1"/>
          <p:nvPr/>
        </p:nvSpPr>
        <p:spPr>
          <a:xfrm>
            <a:off x="6703086" y="3757455"/>
            <a:ext cx="468144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dirty="0"/>
              <a:t>Comparison of dose rate measurement (</a:t>
            </a:r>
            <a:r>
              <a:rPr lang="en-GB" sz="1200" b="1" dirty="0" err="1"/>
              <a:t>Automess</a:t>
            </a:r>
            <a:r>
              <a:rPr lang="en-GB" sz="1200" b="1" dirty="0"/>
              <a:t> AD-b) with count rate measurements (FHZ 512 BGO)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1116AB7B-4FE7-8F76-682F-1DF91D4D15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12577" y="4301930"/>
            <a:ext cx="4629600" cy="1209093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B09F661-0B8A-258C-D322-B4BFEABBC97F}"/>
              </a:ext>
            </a:extLst>
          </p:cNvPr>
          <p:cNvSpPr txBox="1"/>
          <p:nvPr/>
        </p:nvSpPr>
        <p:spPr>
          <a:xfrm>
            <a:off x="6786653" y="3248702"/>
            <a:ext cx="46814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B050"/>
                </a:solidFill>
                <a:sym typeface="Wingdings" panose="05000000000000000000" pitchFamily="2" charset="2"/>
              </a:rPr>
              <a:t> </a:t>
            </a:r>
            <a:r>
              <a:rPr lang="en-GB" sz="1400" b="1" dirty="0">
                <a:solidFill>
                  <a:srgbClr val="00B050"/>
                </a:solidFill>
              </a:rPr>
              <a:t>Very good agreement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A0CB1F5-3788-78E8-F9F9-E18B4EE3836F}"/>
              </a:ext>
            </a:extLst>
          </p:cNvPr>
          <p:cNvSpPr txBox="1"/>
          <p:nvPr/>
        </p:nvSpPr>
        <p:spPr>
          <a:xfrm>
            <a:off x="6840173" y="5511341"/>
            <a:ext cx="46814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B050"/>
                </a:solidFill>
                <a:sym typeface="Wingdings" panose="05000000000000000000" pitchFamily="2" charset="2"/>
              </a:rPr>
              <a:t> </a:t>
            </a:r>
            <a:r>
              <a:rPr lang="en-GB" sz="1400" b="1" dirty="0">
                <a:solidFill>
                  <a:srgbClr val="00B050"/>
                </a:solidFill>
              </a:rPr>
              <a:t>Very good agreement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B0FA27F4-EB67-05E8-F215-DF926A8C5D7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83914"/>
          <a:stretch/>
        </p:blipFill>
        <p:spPr>
          <a:xfrm>
            <a:off x="6840173" y="3005631"/>
            <a:ext cx="4629600" cy="19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6227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DCD0438-E60D-06E0-2159-9B7DDC2AEDE6}"/>
              </a:ext>
            </a:extLst>
          </p:cNvPr>
          <p:cNvCxnSpPr/>
          <p:nvPr/>
        </p:nvCxnSpPr>
        <p:spPr>
          <a:xfrm>
            <a:off x="7124700" y="3619500"/>
            <a:ext cx="5040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C230A1C-E2A7-9874-C686-CE9296C56460}"/>
              </a:ext>
            </a:extLst>
          </p:cNvPr>
          <p:cNvCxnSpPr/>
          <p:nvPr/>
        </p:nvCxnSpPr>
        <p:spPr>
          <a:xfrm>
            <a:off x="7124700" y="4295775"/>
            <a:ext cx="5040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16909F1-9F4C-9CBE-CE68-E22A373101B9}"/>
              </a:ext>
            </a:extLst>
          </p:cNvPr>
          <p:cNvCxnSpPr/>
          <p:nvPr/>
        </p:nvCxnSpPr>
        <p:spPr>
          <a:xfrm>
            <a:off x="7134225" y="4962525"/>
            <a:ext cx="5040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559EC6D-BB83-8FD3-EF66-E1ED77FD4033}"/>
              </a:ext>
            </a:extLst>
          </p:cNvPr>
          <p:cNvCxnSpPr/>
          <p:nvPr/>
        </p:nvCxnSpPr>
        <p:spPr>
          <a:xfrm>
            <a:off x="7134225" y="2924175"/>
            <a:ext cx="5040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A close-up of a device&#10;&#10;Description automatically generated">
            <a:extLst>
              <a:ext uri="{FF2B5EF4-FFF2-40B4-BE49-F238E27FC236}">
                <a16:creationId xmlns:a16="http://schemas.microsoft.com/office/drawing/2014/main" id="{8EF87AA1-6063-14A2-6A12-F334350AA1D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28"/>
          <a:stretch/>
        </p:blipFill>
        <p:spPr>
          <a:xfrm flipH="1">
            <a:off x="1996300" y="3205163"/>
            <a:ext cx="1780398" cy="9286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0E65605-E050-7154-BC2E-D1F1F17C8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Clearance by dose rate measurements - </a:t>
            </a:r>
            <a:r>
              <a:rPr lang="en-GB" sz="3200" i="1" dirty="0"/>
              <a:t>procedure</a:t>
            </a:r>
            <a:endParaRPr lang="en-GB" i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8FEA87-4974-6BED-1911-FC2C0DB30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ARRAD GT1 Meeting – EDMS 3171394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285F5F-9408-72C2-A518-D76A07F9F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15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5F65ABC-2959-5C61-D7A5-3ED15486F83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8BF4F56-C152-9245-8AE9-96E36FB14A06}"/>
              </a:ext>
            </a:extLst>
          </p:cNvPr>
          <p:cNvCxnSpPr/>
          <p:nvPr/>
        </p:nvCxnSpPr>
        <p:spPr>
          <a:xfrm>
            <a:off x="2352675" y="1581150"/>
            <a:ext cx="3240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24CAB94-45EC-839E-1A7F-E971F09EAAEB}"/>
              </a:ext>
            </a:extLst>
          </p:cNvPr>
          <p:cNvSpPr txBox="1"/>
          <p:nvPr/>
        </p:nvSpPr>
        <p:spPr>
          <a:xfrm>
            <a:off x="1752600" y="1463159"/>
            <a:ext cx="60007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 dirty="0">
                <a:solidFill>
                  <a:srgbClr val="FF0000"/>
                </a:solidFill>
              </a:rPr>
              <a:t>FALSE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8C48C08-5898-F9E3-ABD5-D7F6A0448F49}"/>
              </a:ext>
            </a:extLst>
          </p:cNvPr>
          <p:cNvCxnSpPr/>
          <p:nvPr/>
        </p:nvCxnSpPr>
        <p:spPr>
          <a:xfrm>
            <a:off x="1247774" y="1581150"/>
            <a:ext cx="32400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A27D9C9-511C-9803-1283-140285512027}"/>
              </a:ext>
            </a:extLst>
          </p:cNvPr>
          <p:cNvSpPr txBox="1"/>
          <p:nvPr/>
        </p:nvSpPr>
        <p:spPr>
          <a:xfrm>
            <a:off x="723899" y="1463159"/>
            <a:ext cx="60007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 dirty="0">
                <a:solidFill>
                  <a:srgbClr val="00B050"/>
                </a:solidFill>
              </a:rPr>
              <a:t>TRUE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725EA6D4-1C8D-C0BB-1630-2E49200C245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6708063"/>
              </p:ext>
            </p:extLst>
          </p:nvPr>
        </p:nvGraphicFramePr>
        <p:xfrm>
          <a:off x="723898" y="1228725"/>
          <a:ext cx="10058402" cy="4752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2306567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F2563-24E6-1421-1632-69F4A9FE9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9422" y="-25400"/>
            <a:ext cx="9344376" cy="1160497"/>
          </a:xfrm>
        </p:spPr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962A03-91E3-B66C-9C82-9FE3B88D1B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1649" y="923925"/>
            <a:ext cx="10135311" cy="4593217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en-GB" sz="1600" b="1" dirty="0">
                <a:solidFill>
                  <a:srgbClr val="00B0F0"/>
                </a:solidFill>
              </a:rPr>
              <a:t>Effective, fast and reliable classification of activated components</a:t>
            </a:r>
            <a:r>
              <a:rPr lang="en-GB" sz="1600" dirty="0"/>
              <a:t> achieved at CERN by coupling </a:t>
            </a:r>
            <a:r>
              <a:rPr lang="en-GB" sz="1600" b="1" dirty="0">
                <a:solidFill>
                  <a:srgbClr val="00B0F0"/>
                </a:solidFill>
              </a:rPr>
              <a:t>zoning</a:t>
            </a:r>
            <a:r>
              <a:rPr lang="en-GB" sz="1600" dirty="0"/>
              <a:t> and low-level </a:t>
            </a:r>
            <a:r>
              <a:rPr lang="en-GB" sz="1600" b="1" dirty="0">
                <a:solidFill>
                  <a:srgbClr val="00B0F0"/>
                </a:solidFill>
              </a:rPr>
              <a:t>dose rate measurements</a:t>
            </a:r>
            <a:r>
              <a:rPr lang="en-GB" sz="1600" dirty="0"/>
              <a:t>.</a:t>
            </a:r>
          </a:p>
          <a:p>
            <a:pPr>
              <a:lnSpc>
                <a:spcPct val="120000"/>
              </a:lnSpc>
            </a:pPr>
            <a:r>
              <a:rPr lang="en-GB" sz="1600" b="1" dirty="0">
                <a:solidFill>
                  <a:srgbClr val="00B0F0"/>
                </a:solidFill>
              </a:rPr>
              <a:t>A general parametrical study [1]</a:t>
            </a:r>
            <a:r>
              <a:rPr lang="en-GB" sz="1600" dirty="0"/>
              <a:t>, covering most of the CERN facilities (from Lin4 to LHC), defines the </a:t>
            </a:r>
            <a:r>
              <a:rPr lang="en-GB" sz="1600" b="1" dirty="0">
                <a:solidFill>
                  <a:srgbClr val="00B0F0"/>
                </a:solidFill>
              </a:rPr>
              <a:t>generic conditions</a:t>
            </a:r>
            <a:r>
              <a:rPr lang="en-GB" sz="1600" dirty="0"/>
              <a:t> (see slides 10 and 12) under which </a:t>
            </a:r>
            <a:r>
              <a:rPr lang="en-GB" sz="1600" b="1" dirty="0">
                <a:solidFill>
                  <a:srgbClr val="00B0F0"/>
                </a:solidFill>
              </a:rPr>
              <a:t>clearance</a:t>
            </a:r>
            <a:r>
              <a:rPr lang="en-GB" sz="1600" dirty="0"/>
              <a:t> of radioactive and potentially radioactive objects can be performed </a:t>
            </a:r>
            <a:r>
              <a:rPr lang="en-GB" sz="1600" b="1" dirty="0">
                <a:solidFill>
                  <a:srgbClr val="00B0F0"/>
                </a:solidFill>
              </a:rPr>
              <a:t>by low-level dose rate measurements</a:t>
            </a:r>
            <a:r>
              <a:rPr lang="en-GB" sz="1600" dirty="0"/>
              <a:t>, i.e., ≤ 5 </a:t>
            </a:r>
            <a:r>
              <a:rPr lang="en-GB" sz="1600" dirty="0" err="1"/>
              <a:t>nSv</a:t>
            </a:r>
            <a:r>
              <a:rPr lang="en-GB" sz="1600" dirty="0"/>
              <a:t>/h at contact.</a:t>
            </a:r>
          </a:p>
          <a:p>
            <a:pPr>
              <a:lnSpc>
                <a:spcPct val="120000"/>
              </a:lnSpc>
            </a:pPr>
            <a:r>
              <a:rPr lang="en-GB" sz="1600" b="1" dirty="0">
                <a:solidFill>
                  <a:srgbClr val="00B0F0"/>
                </a:solidFill>
              </a:rPr>
              <a:t>FOPH approved the methodology</a:t>
            </a:r>
            <a:r>
              <a:rPr lang="en-GB" sz="1600" dirty="0"/>
              <a:t> and the principle of simplified clearance, i.e. without prior notification. </a:t>
            </a:r>
          </a:p>
          <a:p>
            <a:pPr>
              <a:lnSpc>
                <a:spcPct val="120000"/>
              </a:lnSpc>
            </a:pPr>
            <a:r>
              <a:rPr lang="en-GB" sz="1600" b="1" dirty="0">
                <a:solidFill>
                  <a:srgbClr val="00B0F0"/>
                </a:solidFill>
              </a:rPr>
              <a:t>Quality control</a:t>
            </a:r>
            <a:r>
              <a:rPr lang="en-GB" sz="1600" dirty="0"/>
              <a:t> performed regularly by gamma spectrometry on randomly selected objects did not show any deviation, </a:t>
            </a:r>
            <a:r>
              <a:rPr lang="en-GB" sz="1600" dirty="0" err="1"/>
              <a:t>ie</a:t>
            </a:r>
            <a:r>
              <a:rPr lang="en-GB" sz="1600" dirty="0"/>
              <a:t>. </a:t>
            </a:r>
            <a:r>
              <a:rPr lang="en-GB" sz="1600" b="1" dirty="0" err="1">
                <a:solidFill>
                  <a:srgbClr val="00B0F0"/>
                </a:solidFill>
              </a:rPr>
              <a:t>LL</a:t>
            </a:r>
            <a:r>
              <a:rPr lang="en-GB" sz="1600" b="1" baseline="-25000" dirty="0" err="1">
                <a:solidFill>
                  <a:srgbClr val="00B0F0"/>
                </a:solidFill>
              </a:rPr>
              <a:t>sum</a:t>
            </a:r>
            <a:r>
              <a:rPr lang="en-GB" sz="1600" b="1" dirty="0">
                <a:solidFill>
                  <a:srgbClr val="00B0F0"/>
                </a:solidFill>
              </a:rPr>
              <a:t>&lt;1 always verified</a:t>
            </a:r>
            <a:r>
              <a:rPr lang="en-GB" sz="1600" dirty="0"/>
              <a:t>.</a:t>
            </a:r>
          </a:p>
          <a:p>
            <a:pPr>
              <a:lnSpc>
                <a:spcPct val="120000"/>
              </a:lnSpc>
            </a:pPr>
            <a:r>
              <a:rPr lang="en-GB" sz="1600" dirty="0"/>
              <a:t>When the clearance cannot be performed by low-level dose rate measurements, a low-level </a:t>
            </a:r>
            <a:r>
              <a:rPr lang="en-GB" sz="1600" b="1" dirty="0">
                <a:solidFill>
                  <a:srgbClr val="00B0F0"/>
                </a:solidFill>
              </a:rPr>
              <a:t>total-gamma clearance monitor</a:t>
            </a:r>
            <a:r>
              <a:rPr lang="en-GB" sz="1600" dirty="0"/>
              <a:t> can be used with a </a:t>
            </a:r>
            <a:r>
              <a:rPr lang="en-GB" sz="1600" b="1" dirty="0">
                <a:solidFill>
                  <a:srgbClr val="00B0F0"/>
                </a:solidFill>
              </a:rPr>
              <a:t>similar parametrical study</a:t>
            </a:r>
            <a:r>
              <a:rPr lang="en-GB" sz="1600" dirty="0"/>
              <a:t> defining the boundary conditions and the fingerprints to be used [2].</a:t>
            </a:r>
          </a:p>
          <a:p>
            <a:pPr>
              <a:lnSpc>
                <a:spcPct val="120000"/>
              </a:lnSpc>
            </a:pPr>
            <a:r>
              <a:rPr lang="en-GB" sz="1600" dirty="0"/>
              <a:t>Whenever needed, </a:t>
            </a:r>
            <a:r>
              <a:rPr lang="en-GB" sz="1600" b="1" dirty="0">
                <a:solidFill>
                  <a:srgbClr val="00B0F0"/>
                </a:solidFill>
              </a:rPr>
              <a:t>dedicated studies can cover specific cases</a:t>
            </a:r>
            <a:r>
              <a:rPr lang="en-GB" sz="1600" dirty="0"/>
              <a:t> (worksites, type of </a:t>
            </a:r>
            <a:br>
              <a:rPr lang="en-GB" sz="1600" dirty="0"/>
            </a:br>
            <a:r>
              <a:rPr lang="en-GB" sz="1600" dirty="0"/>
              <a:t>material, geometry of components, etc.) to apply the same methodology, but with other </a:t>
            </a:r>
            <a:br>
              <a:rPr lang="en-GB" sz="1600" dirty="0"/>
            </a:br>
            <a:r>
              <a:rPr lang="en-GB" sz="1600" dirty="0"/>
              <a:t>boundary conditions than the ones defined by the general studies [1], [2].</a:t>
            </a:r>
          </a:p>
          <a:p>
            <a:pPr>
              <a:lnSpc>
                <a:spcPct val="120000"/>
              </a:lnSpc>
            </a:pPr>
            <a:r>
              <a:rPr lang="en-GB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Similar study/approach is used for </a:t>
            </a:r>
            <a:r>
              <a:rPr lang="en-GB" sz="1800" b="1" dirty="0">
                <a:solidFill>
                  <a:srgbClr val="00B0F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transport classification</a:t>
            </a:r>
            <a:r>
              <a:rPr lang="en-GB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.</a:t>
            </a:r>
            <a:endParaRPr lang="en-GB" sz="1600" dirty="0"/>
          </a:p>
          <a:p>
            <a:pPr>
              <a:lnSpc>
                <a:spcPct val="120000"/>
              </a:lnSpc>
            </a:pPr>
            <a:endParaRPr lang="en-GB" sz="1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9AE9BE-97F1-92A6-687B-D387E7764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ARRAD GT1 Meeting – EDMS 3171394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476933-FA47-4739-1682-1FE688345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16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F4B6E59-54A1-55F6-698F-821CBCBD399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 dirty="0"/>
          </a:p>
        </p:txBody>
      </p:sp>
      <p:pic>
        <p:nvPicPr>
          <p:cNvPr id="7" name="Espace réservé du contenu 10">
            <a:extLst>
              <a:ext uri="{FF2B5EF4-FFF2-40B4-BE49-F238E27FC236}">
                <a16:creationId xmlns:a16="http://schemas.microsoft.com/office/drawing/2014/main" id="{48BA5A84-944E-7E7D-7609-C9E2AF0B208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013" t="-2" r="32880" b="2"/>
          <a:stretch/>
        </p:blipFill>
        <p:spPr>
          <a:xfrm>
            <a:off x="0" y="-137"/>
            <a:ext cx="1771650" cy="604566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6446163-41EE-071C-EBAA-B0231E2737D6}"/>
              </a:ext>
            </a:extLst>
          </p:cNvPr>
          <p:cNvSpPr txBox="1"/>
          <p:nvPr/>
        </p:nvSpPr>
        <p:spPr>
          <a:xfrm>
            <a:off x="1771648" y="5552269"/>
            <a:ext cx="1042035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1200" dirty="0"/>
              <a:t>[1] T. </a:t>
            </a:r>
            <a:r>
              <a:rPr lang="en-GB" sz="1200" dirty="0" err="1"/>
              <a:t>Frosio</a:t>
            </a:r>
            <a:r>
              <a:rPr lang="en-GB" sz="1200" dirty="0"/>
              <a:t> and al., Classification of radiological objects at the exit of accelerators with a dose-rate constraint, </a:t>
            </a:r>
            <a:r>
              <a:rPr lang="it-IT" sz="1200" dirty="0">
                <a:hlinkClick r:id="rId4"/>
              </a:rPr>
              <a:t>doi: 10.1016/j.apradiso.2020.109303</a:t>
            </a:r>
            <a:endParaRPr lang="en-GB" sz="1200" dirty="0"/>
          </a:p>
          <a:p>
            <a:pPr marL="0" indent="0">
              <a:buNone/>
            </a:pPr>
            <a:r>
              <a:rPr lang="en-GB" sz="1200" dirty="0"/>
              <a:t>[2] T. </a:t>
            </a:r>
            <a:r>
              <a:rPr lang="en-GB" sz="1200" dirty="0" err="1"/>
              <a:t>Frosio</a:t>
            </a:r>
            <a:r>
              <a:rPr lang="en-GB" sz="1200" dirty="0"/>
              <a:t> and al., New methodology for in-situ classification of radiological items with a clearance monitor system, </a:t>
            </a:r>
            <a:r>
              <a:rPr lang="pt-BR" sz="1200" dirty="0">
                <a:hlinkClick r:id="rId5"/>
              </a:rPr>
              <a:t>doi: 10.1016/j.nima.2020.163847</a:t>
            </a:r>
            <a:r>
              <a:rPr lang="en-GB" sz="1200" dirty="0"/>
              <a:t>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6186507-7EF9-11F2-71BB-43DC6BF4058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0996"/>
          <a:stretch/>
        </p:blipFill>
        <p:spPr>
          <a:xfrm>
            <a:off x="9981861" y="3893082"/>
            <a:ext cx="1371937" cy="1678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5239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51AF05-1C30-4FF7-A054-7E1141EB6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17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F3926C-48D2-43A6-8BBD-DB5075E94F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5550" y="731287"/>
            <a:ext cx="9696450" cy="455295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25FF5B-DA4C-6063-9813-F7821C511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2C26857-E0DC-B38E-8BCE-B5F7A97B7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ARRAD GT1 Meeting – EDMS 3171394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41710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020524-F31C-A6D2-0085-04BF51CAE5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42707" y="2724150"/>
            <a:ext cx="7506586" cy="295363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0000"/>
              </a:lnSpc>
              <a:buNone/>
            </a:pPr>
            <a:r>
              <a:rPr lang="fr-FR" sz="3200" b="1" dirty="0"/>
              <a:t>B</a:t>
            </a:r>
            <a:r>
              <a:rPr lang="en-GB" sz="3200" b="1" dirty="0"/>
              <a:t>ACKUP SLIDES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1C4FC1E-EB9A-0653-C770-3046D46ACB3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D1CBE4-7769-8659-31DD-6445D73D4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000"/>
              <a:t>ARRAD GT1 Meeting – EDMS 3171394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3BA746-1192-44BA-EA21-A0C7A024C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54096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51A8FA-DA16-31BC-A9BC-94A881594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ARRAD GT1 Meeting – EDMS 3171394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1DBA03-689C-E0C6-79CD-A8CB46EA5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noProof="0" smtClean="0"/>
              <a:t>19</a:t>
            </a:fld>
            <a:endParaRPr lang="en-GB" noProof="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332BF54-BB6D-F97B-B051-5323FB56129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17/10/2024</a:t>
            </a:r>
            <a:endParaRPr lang="en-GB" noProof="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B51AA40-E72F-FB29-2251-12443ADF24FB}"/>
              </a:ext>
            </a:extLst>
          </p:cNvPr>
          <p:cNvSpPr txBox="1">
            <a:spLocks/>
          </p:cNvSpPr>
          <p:nvPr/>
        </p:nvSpPr>
        <p:spPr>
          <a:xfrm>
            <a:off x="609599" y="134567"/>
            <a:ext cx="10969139" cy="9404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/>
              <a:t>ActiWiz 3</a:t>
            </a:r>
            <a:endParaRPr lang="en-US" dirty="0"/>
          </a:p>
        </p:txBody>
      </p:sp>
      <p:pic>
        <p:nvPicPr>
          <p:cNvPr id="23" name="Content Placeholder 22">
            <a:extLst>
              <a:ext uri="{FF2B5EF4-FFF2-40B4-BE49-F238E27FC236}">
                <a16:creationId xmlns:a16="http://schemas.microsoft.com/office/drawing/2014/main" id="{AB393E6F-4CE2-404A-BB02-E15844450D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86816" y="1228725"/>
            <a:ext cx="10304068" cy="47529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4181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2220222"/>
            <a:ext cx="10515600" cy="1016975"/>
          </a:xfrm>
        </p:spPr>
        <p:txBody>
          <a:bodyPr>
            <a:normAutofit/>
          </a:bodyPr>
          <a:lstStyle/>
          <a:p>
            <a:pPr algn="ctr"/>
            <a:r>
              <a:rPr lang="en-US" sz="1600" b="1" dirty="0"/>
              <a:t>F. Aberle</a:t>
            </a:r>
            <a:br>
              <a:rPr lang="en-US" sz="1600" b="1" dirty="0"/>
            </a:br>
            <a:r>
              <a:rPr lang="en-US" sz="1600" dirty="0"/>
              <a:t>CERN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36884" y="-348781"/>
            <a:ext cx="11540691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200" dirty="0"/>
              <a:t>Radiological classification and clearance based on dose rate measurements and parametrical studies</a:t>
            </a:r>
            <a:endParaRPr lang="en-GB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3455985" y="4214852"/>
            <a:ext cx="51684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fr-CH" sz="1600" i="1" dirty="0"/>
              <a:t>ARRAD GT1 Meeting – CERN – 17</a:t>
            </a:r>
            <a:r>
              <a:rPr lang="fr-CH" sz="1600" i="1" baseline="30000" dirty="0"/>
              <a:t>th</a:t>
            </a:r>
            <a:r>
              <a:rPr lang="fr-CH" sz="1600" i="1" dirty="0"/>
              <a:t> of </a:t>
            </a:r>
            <a:r>
              <a:rPr lang="fr-CH" sz="1600" i="1" dirty="0" err="1"/>
              <a:t>October</a:t>
            </a:r>
            <a:r>
              <a:rPr lang="fr-CH" sz="1600" i="1" dirty="0"/>
              <a:t> 2024</a:t>
            </a:r>
            <a:endParaRPr lang="en-GB" sz="1600" i="1" dirty="0"/>
          </a:p>
          <a:p>
            <a:pPr lvl="0" algn="ctr">
              <a:spcBef>
                <a:spcPct val="0"/>
              </a:spcBef>
              <a:defRPr/>
            </a:pPr>
            <a:endParaRPr lang="en-GB" sz="1600" i="1" dirty="0"/>
          </a:p>
          <a:p>
            <a:pPr lvl="0" algn="ctr">
              <a:spcBef>
                <a:spcPct val="0"/>
              </a:spcBef>
              <a:defRPr/>
            </a:pPr>
            <a:r>
              <a:rPr lang="en-GB" sz="1600" i="1" dirty="0">
                <a:hlinkClick r:id="rId3"/>
              </a:rPr>
              <a:t>https://indico.cern.ch/event/1460737/</a:t>
            </a:r>
            <a:endParaRPr lang="en-GB" sz="1600" i="1" dirty="0"/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E9EE0EB4-1EF8-6C38-900C-D49A10D1E0AD}"/>
              </a:ext>
            </a:extLst>
          </p:cNvPr>
          <p:cNvSpPr txBox="1">
            <a:spLocks/>
          </p:cNvSpPr>
          <p:nvPr/>
        </p:nvSpPr>
        <p:spPr>
          <a:xfrm>
            <a:off x="838200" y="3256032"/>
            <a:ext cx="10515600" cy="8324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/>
              <a:t>Acknowledgment</a:t>
            </a:r>
          </a:p>
          <a:p>
            <a:pPr algn="ctr"/>
            <a:r>
              <a:rPr lang="fr-FR" sz="1600" i="1" dirty="0"/>
              <a:t>G. Dumont, R. Froeschl, T. </a:t>
            </a:r>
            <a:r>
              <a:rPr lang="fr-FR" sz="1600" i="1" dirty="0" err="1"/>
              <a:t>Frosio</a:t>
            </a:r>
            <a:r>
              <a:rPr lang="fr-FR" sz="1600" i="1" dirty="0"/>
              <a:t>, M. Magistris, S. Roesler, C. Theis</a:t>
            </a:r>
            <a:endParaRPr lang="en-US" sz="1400" i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2A5AA4B-C8F9-9861-19B8-D5AEE35967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3569" y="5265609"/>
            <a:ext cx="4204862" cy="489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907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7B592-83C8-F3CA-0AE3-C4563A7E1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Traceability of radioactive equipment at CERN</a:t>
            </a:r>
            <a:endParaRPr lang="en-GB" i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4CD091-070C-1592-7986-C30E38D92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ARRAD GT1 Meeting – EDMS 3171394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5D3A8-61F8-2E8C-446C-76BF1EAC8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20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5AD6C69-B833-841C-B4FE-2F2C304C227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EFEA645-4D4F-C64F-6382-C422D8E80D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5374" r="4026"/>
          <a:stretch/>
        </p:blipFill>
        <p:spPr>
          <a:xfrm>
            <a:off x="5387283" y="1798916"/>
            <a:ext cx="2623413" cy="21717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grpSp>
        <p:nvGrpSpPr>
          <p:cNvPr id="46" name="Group 45">
            <a:extLst>
              <a:ext uri="{FF2B5EF4-FFF2-40B4-BE49-F238E27FC236}">
                <a16:creationId xmlns:a16="http://schemas.microsoft.com/office/drawing/2014/main" id="{34061F6D-799D-1B20-A4B6-6A23E101C27A}"/>
              </a:ext>
            </a:extLst>
          </p:cNvPr>
          <p:cNvGrpSpPr/>
          <p:nvPr/>
        </p:nvGrpSpPr>
        <p:grpSpPr>
          <a:xfrm>
            <a:off x="5599881" y="4868274"/>
            <a:ext cx="822071" cy="1137834"/>
            <a:chOff x="6828606" y="4211049"/>
            <a:chExt cx="822071" cy="1137834"/>
          </a:xfrm>
        </p:grpSpPr>
        <p:pic>
          <p:nvPicPr>
            <p:cNvPr id="8" name="Content Placeholder 9">
              <a:extLst>
                <a:ext uri="{FF2B5EF4-FFF2-40B4-BE49-F238E27FC236}">
                  <a16:creationId xmlns:a16="http://schemas.microsoft.com/office/drawing/2014/main" id="{1573D73E-4661-7FB3-6E19-3E40FAB3BE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28606" y="4211049"/>
              <a:ext cx="822071" cy="1137834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19B2C70-118E-8C9B-1B58-F6931B20EE04}"/>
                </a:ext>
              </a:extLst>
            </p:cNvPr>
            <p:cNvSpPr txBox="1"/>
            <p:nvPr/>
          </p:nvSpPr>
          <p:spPr>
            <a:xfrm>
              <a:off x="6828606" y="4805408"/>
              <a:ext cx="822071" cy="25391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050" b="1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HxGN EAM</a:t>
              </a:r>
              <a:endParaRPr kumimoji="0" lang="en-GB" sz="105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C44557E6-8747-32E6-AEFC-3F794319FEA6}"/>
              </a:ext>
            </a:extLst>
          </p:cNvPr>
          <p:cNvSpPr txBox="1"/>
          <p:nvPr/>
        </p:nvSpPr>
        <p:spPr>
          <a:xfrm>
            <a:off x="5493741" y="4243983"/>
            <a:ext cx="1034349" cy="57708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1" i="0" u="none" strike="noStrike" kern="1200" cap="none" spc="0" normalizeH="0" baseline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CERN asset (equipment) database</a:t>
            </a:r>
          </a:p>
        </p:txBody>
      </p:sp>
      <p:sp>
        <p:nvSpPr>
          <p:cNvPr id="25" name="Bent-Up Arrow 9">
            <a:extLst>
              <a:ext uri="{FF2B5EF4-FFF2-40B4-BE49-F238E27FC236}">
                <a16:creationId xmlns:a16="http://schemas.microsoft.com/office/drawing/2014/main" id="{CA1E0488-A2D7-DA5D-FC39-05B477FB772E}"/>
              </a:ext>
            </a:extLst>
          </p:cNvPr>
          <p:cNvSpPr/>
          <p:nvPr/>
        </p:nvSpPr>
        <p:spPr>
          <a:xfrm>
            <a:off x="2450202" y="1447724"/>
            <a:ext cx="852702" cy="2608618"/>
          </a:xfrm>
          <a:prstGeom prst="bentUpArrow">
            <a:avLst>
              <a:gd name="adj1" fmla="val 21781"/>
              <a:gd name="adj2" fmla="val 20790"/>
              <a:gd name="adj3" fmla="val 24811"/>
            </a:avLst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6" name="Bent-Up Arrow 15">
            <a:extLst>
              <a:ext uri="{FF2B5EF4-FFF2-40B4-BE49-F238E27FC236}">
                <a16:creationId xmlns:a16="http://schemas.microsoft.com/office/drawing/2014/main" id="{449715F2-C888-867F-31E9-382DA351C120}"/>
              </a:ext>
            </a:extLst>
          </p:cNvPr>
          <p:cNvSpPr/>
          <p:nvPr/>
        </p:nvSpPr>
        <p:spPr>
          <a:xfrm flipV="1">
            <a:off x="2459727" y="3888065"/>
            <a:ext cx="845448" cy="1539875"/>
          </a:xfrm>
          <a:prstGeom prst="bentUpArrow">
            <a:avLst>
              <a:gd name="adj1" fmla="val 21781"/>
              <a:gd name="adj2" fmla="val 21354"/>
              <a:gd name="adj3" fmla="val 24811"/>
            </a:avLst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aphicFrame>
        <p:nvGraphicFramePr>
          <p:cNvPr id="27" name="Content Placeholder 4">
            <a:extLst>
              <a:ext uri="{FF2B5EF4-FFF2-40B4-BE49-F238E27FC236}">
                <a16:creationId xmlns:a16="http://schemas.microsoft.com/office/drawing/2014/main" id="{842F51D4-85DB-3E0A-9FC2-287882BC5F8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0785236"/>
              </p:ext>
            </p:extLst>
          </p:nvPr>
        </p:nvGraphicFramePr>
        <p:xfrm>
          <a:off x="65776" y="2364066"/>
          <a:ext cx="1905000" cy="83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28" name="Content Placeholder 4">
            <a:extLst>
              <a:ext uri="{FF2B5EF4-FFF2-40B4-BE49-F238E27FC236}">
                <a16:creationId xmlns:a16="http://schemas.microsoft.com/office/drawing/2014/main" id="{CA036FB1-10EC-C056-263F-464580B9284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69445"/>
              </p:ext>
            </p:extLst>
          </p:nvPr>
        </p:nvGraphicFramePr>
        <p:xfrm>
          <a:off x="370576" y="2943186"/>
          <a:ext cx="2667000" cy="1173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30" name="Line Callout 3 (Border and Accent Bar) 11">
            <a:extLst>
              <a:ext uri="{FF2B5EF4-FFF2-40B4-BE49-F238E27FC236}">
                <a16:creationId xmlns:a16="http://schemas.microsoft.com/office/drawing/2014/main" id="{AB88BCA9-46E5-BFF3-ADF1-B48BFB1FA42F}"/>
              </a:ext>
            </a:extLst>
          </p:cNvPr>
          <p:cNvSpPr/>
          <p:nvPr/>
        </p:nvSpPr>
        <p:spPr>
          <a:xfrm>
            <a:off x="876299" y="2427009"/>
            <a:ext cx="1873553" cy="315073"/>
          </a:xfrm>
          <a:prstGeom prst="accentBorderCallout3">
            <a:avLst>
              <a:gd name="adj1" fmla="val 19886"/>
              <a:gd name="adj2" fmla="val -4023"/>
              <a:gd name="adj3" fmla="val 18751"/>
              <a:gd name="adj4" fmla="val -23801"/>
              <a:gd name="adj5" fmla="val 528501"/>
              <a:gd name="adj6" fmla="val -23761"/>
              <a:gd name="adj7" fmla="val 528702"/>
              <a:gd name="adj8" fmla="val 20219"/>
            </a:avLst>
          </a:prstGeom>
          <a:noFill/>
          <a:ln w="32258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1200" b="1" dirty="0">
                <a:solidFill>
                  <a:srgbClr val="000000"/>
                </a:solidFill>
              </a:rPr>
              <a:t>Inventory function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33" name="Rounded Rectangle 18">
            <a:extLst>
              <a:ext uri="{FF2B5EF4-FFF2-40B4-BE49-F238E27FC236}">
                <a16:creationId xmlns:a16="http://schemas.microsoft.com/office/drawing/2014/main" id="{4FB1DCF0-2806-8A67-6AB0-40F092341123}"/>
              </a:ext>
            </a:extLst>
          </p:cNvPr>
          <p:cNvSpPr/>
          <p:nvPr/>
        </p:nvSpPr>
        <p:spPr>
          <a:xfrm>
            <a:off x="295275" y="1731260"/>
            <a:ext cx="4924426" cy="4237436"/>
          </a:xfrm>
          <a:prstGeom prst="roundRect">
            <a:avLst>
              <a:gd name="adj" fmla="val 0"/>
            </a:avLst>
          </a:prstGeom>
          <a:noFill/>
          <a:ln w="44958" cap="flat" cmpd="sng" algn="ctr">
            <a:solidFill>
              <a:srgbClr val="FF93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34" name="TextBox 18">
            <a:extLst>
              <a:ext uri="{FF2B5EF4-FFF2-40B4-BE49-F238E27FC236}">
                <a16:creationId xmlns:a16="http://schemas.microsoft.com/office/drawing/2014/main" id="{8B0D0699-E8B0-8F2E-7461-C7E4B1C604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7101" y="5651569"/>
            <a:ext cx="17526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93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CERN </a:t>
            </a:r>
            <a:r>
              <a:rPr lang="en-US" sz="1600" b="1" dirty="0">
                <a:solidFill>
                  <a:srgbClr val="FF9300"/>
                </a:solidFill>
              </a:rPr>
              <a:t>perimeter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275101E-E230-2B01-248A-C79D6F14B7E6}"/>
              </a:ext>
            </a:extLst>
          </p:cNvPr>
          <p:cNvSpPr txBox="1"/>
          <p:nvPr/>
        </p:nvSpPr>
        <p:spPr>
          <a:xfrm>
            <a:off x="3478902" y="1780773"/>
            <a:ext cx="1695116" cy="2086519"/>
          </a:xfrm>
          <a:prstGeom prst="rect">
            <a:avLst/>
          </a:prstGeom>
          <a:noFill/>
          <a:ln w="28575">
            <a:solidFill>
              <a:srgbClr val="0E35F5"/>
            </a:solidFill>
          </a:ln>
        </p:spPr>
        <p:txBody>
          <a:bodyPr wrap="square" lIns="36000" tIns="108000" rIns="0" rtlCol="0">
            <a:spAutoFit/>
          </a:bodyPr>
          <a:lstStyle/>
          <a:p>
            <a:pPr marL="173038" indent="-173038">
              <a:spcBef>
                <a:spcPts val="600"/>
              </a:spcBef>
              <a:buSzPct val="100000"/>
              <a:buFont typeface="Wingdings" pitchFamily="2" charset="2"/>
              <a:buChar char="Ø"/>
            </a:pPr>
            <a:r>
              <a:rPr lang="en-US" sz="1050" dirty="0"/>
              <a:t>Site perimeter equipped with </a:t>
            </a:r>
            <a:r>
              <a:rPr lang="en-US" sz="1050" b="1" dirty="0"/>
              <a:t>exit radiation monitors</a:t>
            </a:r>
            <a:r>
              <a:rPr lang="en-US" sz="1050" dirty="0">
                <a:solidFill>
                  <a:srgbClr val="FF9300"/>
                </a:solidFill>
              </a:rPr>
              <a:t> </a:t>
            </a:r>
            <a:r>
              <a:rPr lang="en-US" sz="1050" dirty="0"/>
              <a:t>(“Site Gate Monitors”).</a:t>
            </a:r>
          </a:p>
          <a:p>
            <a:pPr marL="173038" indent="-173038">
              <a:spcBef>
                <a:spcPts val="600"/>
              </a:spcBef>
              <a:buSzPct val="100000"/>
              <a:buFont typeface="Wingdings" pitchFamily="2" charset="2"/>
              <a:buChar char="Ø"/>
            </a:pPr>
            <a:r>
              <a:rPr lang="en-US" sz="1050" dirty="0"/>
              <a:t>Radiation </a:t>
            </a:r>
            <a:r>
              <a:rPr lang="en-US" sz="1050" b="1" dirty="0"/>
              <a:t>portal truck monitor</a:t>
            </a:r>
            <a:r>
              <a:rPr lang="en-US" sz="1050" dirty="0">
                <a:solidFill>
                  <a:srgbClr val="FF9300"/>
                </a:solidFill>
              </a:rPr>
              <a:t> </a:t>
            </a:r>
            <a:r>
              <a:rPr lang="en-US" sz="1050" dirty="0"/>
              <a:t>mandatory for waste truck leaving CERN</a:t>
            </a:r>
          </a:p>
          <a:p>
            <a:pPr marL="173038" indent="-173038">
              <a:spcBef>
                <a:spcPts val="600"/>
              </a:spcBef>
              <a:buSzPct val="100000"/>
              <a:buFont typeface="Wingdings" pitchFamily="2" charset="2"/>
              <a:buChar char="Ø"/>
            </a:pPr>
            <a:r>
              <a:rPr lang="en-US" sz="1050" dirty="0"/>
              <a:t>Transport/shipping in compliance with </a:t>
            </a:r>
            <a:r>
              <a:rPr lang="en-US" sz="1050" b="1" dirty="0"/>
              <a:t>ADR regulations</a:t>
            </a:r>
          </a:p>
        </p:txBody>
      </p:sp>
      <p:sp>
        <p:nvSpPr>
          <p:cNvPr id="36" name="TextBox 30">
            <a:extLst>
              <a:ext uri="{FF2B5EF4-FFF2-40B4-BE49-F238E27FC236}">
                <a16:creationId xmlns:a16="http://schemas.microsoft.com/office/drawing/2014/main" id="{B82F3A63-0FF6-B791-87BA-68591849EC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7841" y="5440711"/>
            <a:ext cx="14495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200" b="1" dirty="0">
                <a:solidFill>
                  <a:srgbClr val="FF0000"/>
                </a:solidFill>
              </a:rPr>
              <a:t>Other radiation areas at CERN</a:t>
            </a:r>
          </a:p>
        </p:txBody>
      </p:sp>
      <p:sp>
        <p:nvSpPr>
          <p:cNvPr id="39" name="Line Callout 3 (Border and Accent Bar) 11">
            <a:extLst>
              <a:ext uri="{FF2B5EF4-FFF2-40B4-BE49-F238E27FC236}">
                <a16:creationId xmlns:a16="http://schemas.microsoft.com/office/drawing/2014/main" id="{0215A583-3917-5B5E-3B96-788633C89F66}"/>
              </a:ext>
            </a:extLst>
          </p:cNvPr>
          <p:cNvSpPr/>
          <p:nvPr/>
        </p:nvSpPr>
        <p:spPr>
          <a:xfrm>
            <a:off x="884833" y="4220297"/>
            <a:ext cx="1865019" cy="315073"/>
          </a:xfrm>
          <a:prstGeom prst="accentBorderCallout3">
            <a:avLst>
              <a:gd name="adj1" fmla="val 19886"/>
              <a:gd name="adj2" fmla="val -4023"/>
              <a:gd name="adj3" fmla="val 21774"/>
              <a:gd name="adj4" fmla="val -24312"/>
              <a:gd name="adj5" fmla="val -36820"/>
              <a:gd name="adj6" fmla="val -24272"/>
              <a:gd name="adj7" fmla="val -36620"/>
              <a:gd name="adj8" fmla="val 20324"/>
            </a:avLst>
          </a:prstGeom>
          <a:noFill/>
          <a:ln w="32258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1200" b="1" dirty="0">
                <a:solidFill>
                  <a:srgbClr val="000000"/>
                </a:solidFill>
              </a:rPr>
              <a:t>Identification function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40" name="Line Callout 3 (Border and Accent Bar) 11">
            <a:extLst>
              <a:ext uri="{FF2B5EF4-FFF2-40B4-BE49-F238E27FC236}">
                <a16:creationId xmlns:a16="http://schemas.microsoft.com/office/drawing/2014/main" id="{B0BC94A2-67A7-96D3-BD1C-2F808EF8E8C3}"/>
              </a:ext>
            </a:extLst>
          </p:cNvPr>
          <p:cNvSpPr/>
          <p:nvPr/>
        </p:nvSpPr>
        <p:spPr>
          <a:xfrm>
            <a:off x="885824" y="4594106"/>
            <a:ext cx="1865019" cy="315073"/>
          </a:xfrm>
          <a:prstGeom prst="accentBorderCallout3">
            <a:avLst>
              <a:gd name="adj1" fmla="val 19886"/>
              <a:gd name="adj2" fmla="val -4023"/>
              <a:gd name="adj3" fmla="val 21774"/>
              <a:gd name="adj4" fmla="val -24312"/>
              <a:gd name="adj5" fmla="val -151698"/>
              <a:gd name="adj6" fmla="val -24272"/>
              <a:gd name="adj7" fmla="val -154521"/>
              <a:gd name="adj8" fmla="val 20324"/>
            </a:avLst>
          </a:prstGeom>
          <a:noFill/>
          <a:ln w="32258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1200" b="1" dirty="0">
                <a:solidFill>
                  <a:srgbClr val="000000"/>
                </a:solidFill>
              </a:rPr>
              <a:t>RP measurement </a:t>
            </a:r>
            <a:r>
              <a:rPr lang="en-US" sz="1200" b="1" dirty="0" err="1">
                <a:solidFill>
                  <a:srgbClr val="000000"/>
                </a:solidFill>
              </a:rPr>
              <a:t>func</a:t>
            </a:r>
            <a:r>
              <a:rPr lang="en-US" sz="1200" b="1" dirty="0">
                <a:solidFill>
                  <a:srgbClr val="000000"/>
                </a:solidFill>
              </a:rPr>
              <a:t>.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41" name="TextBox 30">
            <a:extLst>
              <a:ext uri="{FF2B5EF4-FFF2-40B4-BE49-F238E27FC236}">
                <a16:creationId xmlns:a16="http://schemas.microsoft.com/office/drawing/2014/main" id="{FF110C21-BD29-1E53-F43F-C09D0BA729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4629" y="1144711"/>
            <a:ext cx="21812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200" b="1" dirty="0">
                <a:solidFill>
                  <a:srgbClr val="FF0000"/>
                </a:solidFill>
              </a:rPr>
              <a:t>Shipping outside CERN</a:t>
            </a:r>
          </a:p>
        </p:txBody>
      </p:sp>
      <p:sp>
        <p:nvSpPr>
          <p:cNvPr id="42" name="Text Placeholder 6">
            <a:extLst>
              <a:ext uri="{FF2B5EF4-FFF2-40B4-BE49-F238E27FC236}">
                <a16:creationId xmlns:a16="http://schemas.microsoft.com/office/drawing/2014/main" id="{2EA167F0-7B7B-2CCD-A367-F3D3662DEF40}"/>
              </a:ext>
            </a:extLst>
          </p:cNvPr>
          <p:cNvSpPr txBox="1">
            <a:spLocks/>
          </p:cNvSpPr>
          <p:nvPr/>
        </p:nvSpPr>
        <p:spPr>
          <a:xfrm>
            <a:off x="295275" y="1114543"/>
            <a:ext cx="1256193" cy="425994"/>
          </a:xfrm>
          <a:prstGeom prst="rect">
            <a:avLst/>
          </a:prstGeom>
          <a:solidFill>
            <a:srgbClr val="0055A0"/>
          </a:solidFill>
        </p:spPr>
        <p:txBody>
          <a:bodyPr vert="horz" rtlCol="0" anchor="ctr">
            <a:normAutofit/>
          </a:bodyPr>
          <a:lstStyle>
            <a:lvl1pPr indent="0">
              <a:spcBef>
                <a:spcPts val="700"/>
              </a:spcBef>
              <a:buClr>
                <a:schemeClr val="accent2"/>
              </a:buClr>
              <a:buSzPct val="60000"/>
              <a:buFontTx/>
              <a:buNone/>
              <a:defRPr kumimoji="0" sz="2400" b="1">
                <a:solidFill>
                  <a:srgbClr val="FFFFFF"/>
                </a:solidFill>
              </a:defRPr>
            </a:lvl1pPr>
            <a:lvl2pPr marL="640080" indent="-274320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/>
            </a:lvl2pPr>
            <a:lvl3pPr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/>
            </a:lvl3pPr>
            <a:lvl4pPr indent="-228600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/>
            </a:lvl4pPr>
            <a:lvl5pPr indent="-228600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/>
            </a:lvl5pPr>
            <a:lvl6pPr marL="2103120" indent="-228600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baseline="0"/>
            </a:lvl6pPr>
            <a:lvl7pPr marL="2377440" indent="-228600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baseline="0"/>
            </a:lvl7pPr>
            <a:lvl8pPr marL="2651760" indent="-228600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baseline="0"/>
            </a:lvl8pPr>
            <a:lvl9pPr marL="2926080" indent="-228600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baseline="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B2B2B2"/>
              </a:buClr>
              <a:buSzPct val="60000"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Concept</a:t>
            </a:r>
            <a:endParaRPr kumimoji="0" lang="en-GB" sz="1100" b="1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3" name="Text Placeholder 6">
            <a:extLst>
              <a:ext uri="{FF2B5EF4-FFF2-40B4-BE49-F238E27FC236}">
                <a16:creationId xmlns:a16="http://schemas.microsoft.com/office/drawing/2014/main" id="{7BE94FF5-2A35-6046-311B-592D3AD5471D}"/>
              </a:ext>
            </a:extLst>
          </p:cNvPr>
          <p:cNvSpPr txBox="1">
            <a:spLocks/>
          </p:cNvSpPr>
          <p:nvPr/>
        </p:nvSpPr>
        <p:spPr>
          <a:xfrm>
            <a:off x="5393427" y="1114543"/>
            <a:ext cx="1256193" cy="425993"/>
          </a:xfrm>
          <a:prstGeom prst="rect">
            <a:avLst/>
          </a:prstGeom>
          <a:solidFill>
            <a:srgbClr val="0055A0"/>
          </a:solidFill>
        </p:spPr>
        <p:txBody>
          <a:bodyPr vert="horz" rtlCol="0" anchor="ctr">
            <a:normAutofit/>
          </a:bodyPr>
          <a:lstStyle>
            <a:lvl1pPr indent="0">
              <a:spcBef>
                <a:spcPts val="700"/>
              </a:spcBef>
              <a:buClr>
                <a:schemeClr val="accent2"/>
              </a:buClr>
              <a:buSzPct val="60000"/>
              <a:buFontTx/>
              <a:buNone/>
              <a:defRPr kumimoji="0" sz="2400" b="1">
                <a:solidFill>
                  <a:srgbClr val="FFFFFF"/>
                </a:solidFill>
              </a:defRPr>
            </a:lvl1pPr>
            <a:lvl2pPr marL="640080" indent="-274320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/>
            </a:lvl2pPr>
            <a:lvl3pPr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/>
            </a:lvl3pPr>
            <a:lvl4pPr indent="-228600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/>
            </a:lvl4pPr>
            <a:lvl5pPr indent="-228600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/>
            </a:lvl5pPr>
            <a:lvl6pPr marL="2103120" indent="-228600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baseline="0"/>
            </a:lvl6pPr>
            <a:lvl7pPr marL="2377440" indent="-228600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baseline="0"/>
            </a:lvl7pPr>
            <a:lvl8pPr marL="2651760" indent="-228600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baseline="0"/>
            </a:lvl8pPr>
            <a:lvl9pPr marL="2926080" indent="-228600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baseline="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B2B2B2"/>
              </a:buClr>
              <a:buSzPct val="60000"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Hardware</a:t>
            </a:r>
            <a:endParaRPr kumimoji="0" lang="en-GB" sz="1600" b="1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5" name="Picture 44" descr="A computer monitor and tower&#10;&#10;Description automatically generated">
            <a:extLst>
              <a:ext uri="{FF2B5EF4-FFF2-40B4-BE49-F238E27FC236}">
                <a16:creationId xmlns:a16="http://schemas.microsoft.com/office/drawing/2014/main" id="{CE04AE5D-D009-613C-9EF8-3408EC6E4151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6"/>
              </a:ext>
            </a:extLst>
          </a:blip>
          <a:srcRect l="4003" t="13337" b="16206"/>
          <a:stretch/>
        </p:blipFill>
        <p:spPr>
          <a:xfrm flipH="1">
            <a:off x="6583836" y="4294468"/>
            <a:ext cx="1618561" cy="890937"/>
          </a:xfrm>
          <a:prstGeom prst="rect">
            <a:avLst/>
          </a:prstGeom>
        </p:spPr>
      </p:pic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05A3FE24-A07D-C2F5-9937-799C51C016C7}"/>
              </a:ext>
            </a:extLst>
          </p:cNvPr>
          <p:cNvCxnSpPr>
            <a:cxnSpLocks/>
            <a:stCxn id="9" idx="3"/>
            <a:endCxn id="45" idx="2"/>
          </p:cNvCxnSpPr>
          <p:nvPr/>
        </p:nvCxnSpPr>
        <p:spPr>
          <a:xfrm flipV="1">
            <a:off x="6421952" y="5185405"/>
            <a:ext cx="971164" cy="404186"/>
          </a:xfrm>
          <a:prstGeom prst="bentConnector2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icture 49">
            <a:extLst>
              <a:ext uri="{FF2B5EF4-FFF2-40B4-BE49-F238E27FC236}">
                <a16:creationId xmlns:a16="http://schemas.microsoft.com/office/drawing/2014/main" id="{49DDAEDD-7387-B1FA-94DF-ACBFD5BE8DB5}"/>
              </a:ext>
            </a:extLst>
          </p:cNvPr>
          <p:cNvPicPr>
            <a:picLocks noChangeAspect="1"/>
          </p:cNvPicPr>
          <p:nvPr/>
        </p:nvPicPr>
        <p:blipFill rotWithShape="1">
          <a:blip r:embed="rId17"/>
          <a:srcRect l="18095" t="8636" r="28175" b="67244"/>
          <a:stretch/>
        </p:blipFill>
        <p:spPr>
          <a:xfrm>
            <a:off x="7242177" y="4541498"/>
            <a:ext cx="807321" cy="277082"/>
          </a:xfrm>
          <a:prstGeom prst="rect">
            <a:avLst/>
          </a:prstGeom>
          <a:scene3d>
            <a:camera prst="orthographicFront">
              <a:rot lat="612653" lon="892822" rev="300000"/>
            </a:camera>
            <a:lightRig rig="threePt" dir="t"/>
          </a:scene3d>
        </p:spPr>
      </p:pic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28124333-B3A3-0A72-BE38-58AF54906CD7}"/>
              </a:ext>
            </a:extLst>
          </p:cNvPr>
          <p:cNvSpPr txBox="1">
            <a:spLocks/>
          </p:cNvSpPr>
          <p:nvPr/>
        </p:nvSpPr>
        <p:spPr>
          <a:xfrm>
            <a:off x="8467725" y="1144711"/>
            <a:ext cx="1256193" cy="425993"/>
          </a:xfrm>
          <a:prstGeom prst="rect">
            <a:avLst/>
          </a:prstGeom>
          <a:solidFill>
            <a:srgbClr val="0055A0"/>
          </a:solidFill>
        </p:spPr>
        <p:txBody>
          <a:bodyPr vert="horz" rtlCol="0" anchor="ctr">
            <a:normAutofit/>
          </a:bodyPr>
          <a:lstStyle>
            <a:lvl1pPr indent="0">
              <a:spcBef>
                <a:spcPts val="700"/>
              </a:spcBef>
              <a:buClr>
                <a:schemeClr val="accent2"/>
              </a:buClr>
              <a:buSzPct val="60000"/>
              <a:buFontTx/>
              <a:buNone/>
              <a:defRPr kumimoji="0" sz="2400" b="1">
                <a:solidFill>
                  <a:srgbClr val="FFFFFF"/>
                </a:solidFill>
              </a:defRPr>
            </a:lvl1pPr>
            <a:lvl2pPr marL="640080" indent="-274320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/>
            </a:lvl2pPr>
            <a:lvl3pPr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/>
            </a:lvl3pPr>
            <a:lvl4pPr indent="-228600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/>
            </a:lvl4pPr>
            <a:lvl5pPr indent="-228600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/>
            </a:lvl5pPr>
            <a:lvl6pPr marL="2103120" indent="-228600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baseline="0"/>
            </a:lvl6pPr>
            <a:lvl7pPr marL="2377440" indent="-228600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baseline="0"/>
            </a:lvl7pPr>
            <a:lvl8pPr marL="2651760" indent="-228600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baseline="0"/>
            </a:lvl8pPr>
            <a:lvl9pPr marL="2926080" indent="-228600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baseline="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B2B2B2"/>
              </a:buClr>
              <a:buSzPct val="60000"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Software</a:t>
            </a:r>
            <a:endParaRPr kumimoji="0" lang="en-GB" sz="1600" b="1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F3BD7CEC-38A9-9098-57CF-EDC63ACD5006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467725" y="1795503"/>
            <a:ext cx="3635113" cy="270303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D36E768C-4482-C155-6221-F23C9FB6E13E}"/>
              </a:ext>
            </a:extLst>
          </p:cNvPr>
          <p:cNvCxnSpPr>
            <a:cxnSpLocks/>
            <a:stCxn id="45" idx="1"/>
            <a:endCxn id="56" idx="1"/>
          </p:cNvCxnSpPr>
          <p:nvPr/>
        </p:nvCxnSpPr>
        <p:spPr>
          <a:xfrm flipV="1">
            <a:off x="8202397" y="3147020"/>
            <a:ext cx="265328" cy="1592917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BCE759BA-0D15-BFEA-837B-027BE5D5EC6A}"/>
              </a:ext>
            </a:extLst>
          </p:cNvPr>
          <p:cNvSpPr txBox="1"/>
          <p:nvPr/>
        </p:nvSpPr>
        <p:spPr>
          <a:xfrm>
            <a:off x="10415313" y="2021321"/>
            <a:ext cx="1620000" cy="253087"/>
          </a:xfrm>
          <a:prstGeom prst="rect">
            <a:avLst/>
          </a:prstGeom>
          <a:solidFill>
            <a:schemeClr val="accent4">
              <a:lumMod val="20000"/>
              <a:lumOff val="80000"/>
              <a:alpha val="93000"/>
            </a:schemeClr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100" b="1" dirty="0"/>
              <a:t>Client requests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2892CBE-2304-34B0-4642-484463BB661B}"/>
              </a:ext>
            </a:extLst>
          </p:cNvPr>
          <p:cNvSpPr txBox="1"/>
          <p:nvPr/>
        </p:nvSpPr>
        <p:spPr>
          <a:xfrm>
            <a:off x="10415311" y="2560359"/>
            <a:ext cx="1620000" cy="253087"/>
          </a:xfrm>
          <a:prstGeom prst="rect">
            <a:avLst/>
          </a:prstGeom>
          <a:solidFill>
            <a:schemeClr val="accent4">
              <a:lumMod val="20000"/>
              <a:lumOff val="80000"/>
              <a:alpha val="93000"/>
            </a:schemeClr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100" b="1" dirty="0"/>
              <a:t>RP measurement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2C00BB4-7B83-541E-746F-86B5E07405FD}"/>
              </a:ext>
            </a:extLst>
          </p:cNvPr>
          <p:cNvSpPr txBox="1"/>
          <p:nvPr/>
        </p:nvSpPr>
        <p:spPr>
          <a:xfrm>
            <a:off x="10455805" y="4172029"/>
            <a:ext cx="1620000" cy="253087"/>
          </a:xfrm>
          <a:prstGeom prst="rect">
            <a:avLst/>
          </a:prstGeom>
          <a:solidFill>
            <a:schemeClr val="accent4">
              <a:lumMod val="20000"/>
              <a:lumOff val="80000"/>
              <a:alpha val="93000"/>
            </a:schemeClr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100" b="1" dirty="0"/>
              <a:t>General / admin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90E6DCC-3FC1-38B5-3114-5AF61F62682B}"/>
              </a:ext>
            </a:extLst>
          </p:cNvPr>
          <p:cNvSpPr txBox="1"/>
          <p:nvPr/>
        </p:nvSpPr>
        <p:spPr>
          <a:xfrm>
            <a:off x="8657743" y="4838144"/>
            <a:ext cx="3255076" cy="1169551"/>
          </a:xfrm>
          <a:prstGeom prst="rect">
            <a:avLst/>
          </a:prstGeom>
          <a:solidFill>
            <a:srgbClr val="FAF3D7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Single, centralised database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Capturing component properties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Integrated in CERN’s life-cycles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B0F0"/>
                </a:solidFill>
              </a:rPr>
              <a:t>Recording all RP measurements </a:t>
            </a:r>
            <a:r>
              <a:rPr lang="en-GB" sz="1400" dirty="0"/>
              <a:t>and radiological analyses</a:t>
            </a:r>
          </a:p>
        </p:txBody>
      </p: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277B1E6B-574C-7661-9FB5-E8DE5AD7377A}"/>
              </a:ext>
            </a:extLst>
          </p:cNvPr>
          <p:cNvCxnSpPr>
            <a:cxnSpLocks/>
            <a:endCxn id="7" idx="2"/>
          </p:cNvCxnSpPr>
          <p:nvPr/>
        </p:nvCxnSpPr>
        <p:spPr>
          <a:xfrm flipV="1">
            <a:off x="2600325" y="3970616"/>
            <a:ext cx="4098665" cy="146050"/>
          </a:xfrm>
          <a:prstGeom prst="bentConnector2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7B0D14A0-0500-1399-D02B-1CBEE8A71021}"/>
              </a:ext>
            </a:extLst>
          </p:cNvPr>
          <p:cNvSpPr txBox="1"/>
          <p:nvPr/>
        </p:nvSpPr>
        <p:spPr>
          <a:xfrm>
            <a:off x="10448720" y="3096675"/>
            <a:ext cx="1620000" cy="253087"/>
          </a:xfrm>
          <a:prstGeom prst="rect">
            <a:avLst/>
          </a:prstGeom>
          <a:solidFill>
            <a:schemeClr val="accent4">
              <a:lumMod val="20000"/>
              <a:lumOff val="80000"/>
              <a:alpha val="93000"/>
            </a:schemeClr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100" b="1" dirty="0"/>
              <a:t>RP analysis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4A6B057-B622-AEAE-F326-C2067F9DD1A9}"/>
              </a:ext>
            </a:extLst>
          </p:cNvPr>
          <p:cNvSpPr txBox="1"/>
          <p:nvPr/>
        </p:nvSpPr>
        <p:spPr>
          <a:xfrm>
            <a:off x="10455805" y="3632218"/>
            <a:ext cx="1620000" cy="253087"/>
          </a:xfrm>
          <a:prstGeom prst="rect">
            <a:avLst/>
          </a:prstGeom>
          <a:solidFill>
            <a:schemeClr val="accent4">
              <a:lumMod val="20000"/>
              <a:lumOff val="80000"/>
              <a:alpha val="93000"/>
            </a:schemeClr>
          </a:solidFill>
          <a:ln w="38100"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100" b="1" dirty="0"/>
              <a:t>RW management</a:t>
            </a:r>
          </a:p>
        </p:txBody>
      </p:sp>
    </p:spTree>
    <p:extLst>
      <p:ext uri="{BB962C8B-B14F-4D97-AF65-F5344CB8AC3E}">
        <p14:creationId xmlns:p14="http://schemas.microsoft.com/office/powerpoint/2010/main" val="22883512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5066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020524-F31C-A6D2-0085-04BF51CAE5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42707" y="839974"/>
            <a:ext cx="7506586" cy="4837814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GB" dirty="0"/>
              <a:t>Challenges and objectives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GB" dirty="0"/>
              <a:t>Strategy and rules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GB" dirty="0"/>
              <a:t>Parametrical study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GB" dirty="0"/>
              <a:t>Practical implementation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GB" dirty="0"/>
              <a:t>Conclusion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GB" dirty="0"/>
              <a:t>Questions / answers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1C4FC1E-EB9A-0653-C770-3046D46ACB3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D1CBE4-7769-8659-31DD-6445D73D4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000"/>
              <a:t>ARRAD GT1 Meeting – EDMS 3171394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3BA746-1192-44BA-EA21-A0C7A024C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9218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7F680F-B3A2-43F6-AD0C-E61A0DA16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ARRAD GT1 Meeting – EDMS 3171394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EA20FB3-C803-45CD-9E3F-CCCCC95FE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7CB368B3-4BC1-4711-A5EC-E12416FEB66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 dirty="0"/>
          </a:p>
        </p:txBody>
      </p:sp>
      <p:sp>
        <p:nvSpPr>
          <p:cNvPr id="19" name="Titre 4">
            <a:extLst>
              <a:ext uri="{FF2B5EF4-FFF2-40B4-BE49-F238E27FC236}">
                <a16:creationId xmlns:a16="http://schemas.microsoft.com/office/drawing/2014/main" id="{08E485AE-1514-4586-B9D3-951D96362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5625" y="11496"/>
            <a:ext cx="10800000" cy="1159200"/>
          </a:xfrm>
        </p:spPr>
        <p:txBody>
          <a:bodyPr>
            <a:normAutofit/>
          </a:bodyPr>
          <a:lstStyle/>
          <a:p>
            <a:pPr rtl="0"/>
            <a:r>
              <a:rPr lang="en-GB" sz="3200" i="0" u="none" baseline="0" dirty="0"/>
              <a:t>Key facts related to CERN</a:t>
            </a:r>
            <a:endParaRPr lang="en-GB" sz="3200" dirty="0"/>
          </a:p>
        </p:txBody>
      </p:sp>
      <p:sp>
        <p:nvSpPr>
          <p:cNvPr id="20" name="Espace réservé du contenu 8">
            <a:extLst>
              <a:ext uri="{FF2B5EF4-FFF2-40B4-BE49-F238E27FC236}">
                <a16:creationId xmlns:a16="http://schemas.microsoft.com/office/drawing/2014/main" id="{599241E3-B0AC-42B2-B86F-A9ED38270E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000" y="1239008"/>
            <a:ext cx="10800000" cy="1028489"/>
          </a:xfrm>
        </p:spPr>
        <p:txBody>
          <a:bodyPr>
            <a:normAutofit fontScale="92500" lnSpcReduction="20000"/>
          </a:bodyPr>
          <a:lstStyle/>
          <a:p>
            <a:pPr marL="457200" indent="-457200" algn="l" rtl="0">
              <a:buFont typeface="Arial" charset="0"/>
              <a:buChar char="•"/>
            </a:pPr>
            <a:r>
              <a:rPr lang="en-GB" sz="2000" b="0" i="0" u="none" baseline="0" dirty="0"/>
              <a:t>~400 buildings hosting radiation areas </a:t>
            </a:r>
          </a:p>
          <a:p>
            <a:pPr marL="457200" indent="-457200" algn="l" rtl="0">
              <a:buFont typeface="Arial" charset="0"/>
              <a:buChar char="•"/>
            </a:pPr>
            <a:r>
              <a:rPr lang="en-GB" sz="2000" b="0" i="0" u="none" baseline="0" dirty="0"/>
              <a:t>7000 to 11000 persons accessing in radiation areas every year</a:t>
            </a:r>
          </a:p>
          <a:p>
            <a:pPr marL="457200" indent="-457200" algn="l" rtl="0">
              <a:buFont typeface="Arial" charset="0"/>
              <a:buChar char="•"/>
            </a:pPr>
            <a:r>
              <a:rPr lang="en-GB" sz="2000" dirty="0"/>
              <a:t>More information: </a:t>
            </a:r>
            <a:r>
              <a:rPr lang="en-GB" sz="2000" dirty="0">
                <a:hlinkClick r:id="rId3"/>
              </a:rPr>
              <a:t>https://home.cern/resources/faqs</a:t>
            </a:r>
            <a:r>
              <a:rPr lang="en-GB" sz="2000" dirty="0"/>
              <a:t> </a:t>
            </a:r>
            <a:endParaRPr lang="en-GB" sz="2000" b="0" i="0" u="none" baseline="0" dirty="0"/>
          </a:p>
          <a:p>
            <a:pPr marL="457200" indent="-457200" algn="l" rtl="0">
              <a:buFont typeface="Arial" charset="0"/>
              <a:buChar char="•"/>
            </a:pPr>
            <a:endParaRPr lang="en-GB" sz="2000" b="0" i="0" u="none" baseline="0" dirty="0"/>
          </a:p>
        </p:txBody>
      </p:sp>
      <p:pic>
        <p:nvPicPr>
          <p:cNvPr id="21" name="Espace réservé pour une image  6">
            <a:extLst>
              <a:ext uri="{FF2B5EF4-FFF2-40B4-BE49-F238E27FC236}">
                <a16:creationId xmlns:a16="http://schemas.microsoft.com/office/drawing/2014/main" id="{2D53C5F5-6B14-434F-8A22-DCA2D369423E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16000" y="2400847"/>
            <a:ext cx="3960000" cy="3279146"/>
          </a:xfrm>
          <a:prstGeom prst="rect">
            <a:avLst/>
          </a:prstGeom>
        </p:spPr>
      </p:pic>
      <p:pic>
        <p:nvPicPr>
          <p:cNvPr id="23" name="Espace réservé du contenu 10">
            <a:extLst>
              <a:ext uri="{FF2B5EF4-FFF2-40B4-BE49-F238E27FC236}">
                <a16:creationId xmlns:a16="http://schemas.microsoft.com/office/drawing/2014/main" id="{9B120830-F818-49F8-95D3-69CAA1030A0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807" r="16807"/>
          <a:stretch/>
        </p:blipFill>
        <p:spPr>
          <a:xfrm>
            <a:off x="0" y="2402421"/>
            <a:ext cx="3959225" cy="3278187"/>
          </a:xfrm>
          <a:prstGeom prst="rect">
            <a:avLst/>
          </a:prstGeom>
        </p:spPr>
      </p:pic>
      <p:sp>
        <p:nvSpPr>
          <p:cNvPr id="24" name="ZoneTexte 16">
            <a:extLst>
              <a:ext uri="{FF2B5EF4-FFF2-40B4-BE49-F238E27FC236}">
                <a16:creationId xmlns:a16="http://schemas.microsoft.com/office/drawing/2014/main" id="{0E3F90BD-4B2B-4D75-B344-B328E1A0AD78}"/>
              </a:ext>
            </a:extLst>
          </p:cNvPr>
          <p:cNvSpPr txBox="1"/>
          <p:nvPr/>
        </p:nvSpPr>
        <p:spPr>
          <a:xfrm>
            <a:off x="4116000" y="5374814"/>
            <a:ext cx="3960000" cy="64800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Over 160 physics experiments</a:t>
            </a:r>
          </a:p>
        </p:txBody>
      </p:sp>
      <p:sp>
        <p:nvSpPr>
          <p:cNvPr id="25" name="ZoneTexte 15">
            <a:extLst>
              <a:ext uri="{FF2B5EF4-FFF2-40B4-BE49-F238E27FC236}">
                <a16:creationId xmlns:a16="http://schemas.microsoft.com/office/drawing/2014/main" id="{31A5C8B5-5E92-4F05-985D-704C47B724AE}"/>
              </a:ext>
            </a:extLst>
          </p:cNvPr>
          <p:cNvSpPr txBox="1"/>
          <p:nvPr/>
        </p:nvSpPr>
        <p:spPr>
          <a:xfrm>
            <a:off x="-775" y="5373145"/>
            <a:ext cx="3960000" cy="64800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 rtl="0"/>
            <a:r>
              <a:rPr lang="en-GB" b="1" i="0" u="none" baseline="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~50 km of accelerator tunnels</a:t>
            </a:r>
          </a:p>
        </p:txBody>
      </p:sp>
      <p:sp>
        <p:nvSpPr>
          <p:cNvPr id="26" name="ZoneTexte 17">
            <a:extLst>
              <a:ext uri="{FF2B5EF4-FFF2-40B4-BE49-F238E27FC236}">
                <a16:creationId xmlns:a16="http://schemas.microsoft.com/office/drawing/2014/main" id="{2D1578CA-A4AF-491E-A58F-3C0050028E42}"/>
              </a:ext>
            </a:extLst>
          </p:cNvPr>
          <p:cNvSpPr txBox="1"/>
          <p:nvPr/>
        </p:nvSpPr>
        <p:spPr>
          <a:xfrm>
            <a:off x="8232000" y="5383604"/>
            <a:ext cx="3960000" cy="646331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 rtl="0"/>
            <a:r>
              <a:rPr lang="en-GB" b="1" i="0" u="none" baseline="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20,000 to 50,000 activated components to be classified /year </a:t>
            </a:r>
            <a:endParaRPr lang="en-GB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" name="Picture 4" descr="A large blue and yellow machine&#10;&#10;Description automatically generated with medium confidence">
            <a:extLst>
              <a:ext uri="{FF2B5EF4-FFF2-40B4-BE49-F238E27FC236}">
                <a16:creationId xmlns:a16="http://schemas.microsoft.com/office/drawing/2014/main" id="{26B97D78-6626-8AE2-3E5F-41E0D085B3A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07" b="21947"/>
          <a:stretch/>
        </p:blipFill>
        <p:spPr>
          <a:xfrm>
            <a:off x="8232000" y="2400847"/>
            <a:ext cx="3960000" cy="2972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60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E01F046D-D856-AABE-31DA-020E38373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Typical CERN’s activated components</a:t>
            </a:r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A48CDBC-FB32-A760-0479-1EDFEC6DB5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900" y="1534093"/>
            <a:ext cx="4777708" cy="4448251"/>
          </a:xfrm>
        </p:spPr>
        <p:txBody>
          <a:bodyPr>
            <a:normAutofit/>
          </a:bodyPr>
          <a:lstStyle/>
          <a:p>
            <a:pPr marL="311984" indent="-263987">
              <a:lnSpc>
                <a:spcPct val="100000"/>
              </a:lnSpc>
              <a:spcBef>
                <a:spcPts val="400"/>
              </a:spcBef>
              <a:buFont typeface="Courier New" panose="02070309020205020404" pitchFamily="49" charset="0"/>
              <a:buChar char="o"/>
            </a:pPr>
            <a:r>
              <a:rPr lang="en-GB" sz="2000" b="1" dirty="0">
                <a:solidFill>
                  <a:srgbClr val="00B0F0"/>
                </a:solidFill>
              </a:rPr>
              <a:t>Activated</a:t>
            </a:r>
            <a:r>
              <a:rPr lang="en-GB" sz="2000" dirty="0"/>
              <a:t> by spallation, neutron capture, etc.</a:t>
            </a:r>
          </a:p>
          <a:p>
            <a:pPr marL="311984" indent="-263987">
              <a:lnSpc>
                <a:spcPct val="100000"/>
              </a:lnSpc>
              <a:spcBef>
                <a:spcPts val="400"/>
              </a:spcBef>
              <a:buFont typeface="Courier New" panose="02070309020205020404" pitchFamily="49" charset="0"/>
              <a:buChar char="o"/>
            </a:pPr>
            <a:endParaRPr lang="en-GB" sz="2000" dirty="0"/>
          </a:p>
          <a:p>
            <a:pPr marL="311984" indent="-263987">
              <a:lnSpc>
                <a:spcPct val="100000"/>
              </a:lnSpc>
              <a:spcBef>
                <a:spcPts val="400"/>
              </a:spcBef>
              <a:buFont typeface="Courier New" panose="02070309020205020404" pitchFamily="49" charset="0"/>
              <a:buChar char="o"/>
            </a:pPr>
            <a:r>
              <a:rPr lang="en-GB" sz="2000" b="1" dirty="0">
                <a:solidFill>
                  <a:srgbClr val="00B0F0"/>
                </a:solidFill>
              </a:rPr>
              <a:t>Mainly </a:t>
            </a:r>
            <a:r>
              <a:rPr lang="en-GB" sz="2000" b="1" dirty="0">
                <a:solidFill>
                  <a:srgbClr val="00B0F0"/>
                </a:solidFill>
                <a:latin typeface="Symbol" panose="05050102010706020507" pitchFamily="18" charset="2"/>
              </a:rPr>
              <a:t>b</a:t>
            </a:r>
            <a:r>
              <a:rPr lang="en-GB" sz="2000" b="1" dirty="0">
                <a:solidFill>
                  <a:srgbClr val="00B0F0"/>
                </a:solidFill>
              </a:rPr>
              <a:t>-,</a:t>
            </a:r>
            <a:r>
              <a:rPr lang="en-GB" sz="2000" b="1" dirty="0">
                <a:solidFill>
                  <a:srgbClr val="00B0F0"/>
                </a:solidFill>
                <a:latin typeface="Symbol" panose="05050102010706020507" pitchFamily="18" charset="2"/>
              </a:rPr>
              <a:t>g</a:t>
            </a:r>
            <a:r>
              <a:rPr lang="en-GB" sz="2000" b="1" dirty="0">
                <a:solidFill>
                  <a:srgbClr val="00B0F0"/>
                </a:solidFill>
              </a:rPr>
              <a:t>- emitters</a:t>
            </a:r>
            <a:r>
              <a:rPr lang="en-GB" sz="2000" dirty="0"/>
              <a:t>.</a:t>
            </a:r>
          </a:p>
          <a:p>
            <a:pPr marL="311984" indent="-263987">
              <a:lnSpc>
                <a:spcPct val="100000"/>
              </a:lnSpc>
              <a:spcBef>
                <a:spcPts val="400"/>
              </a:spcBef>
              <a:buFont typeface="Courier New" panose="02070309020205020404" pitchFamily="49" charset="0"/>
              <a:buChar char="o"/>
            </a:pPr>
            <a:endParaRPr lang="en-GB" sz="2000" dirty="0"/>
          </a:p>
          <a:p>
            <a:pPr marL="311984" indent="-263987">
              <a:lnSpc>
                <a:spcPct val="100000"/>
              </a:lnSpc>
              <a:spcBef>
                <a:spcPts val="400"/>
              </a:spcBef>
              <a:buFont typeface="Courier New" panose="02070309020205020404" pitchFamily="49" charset="0"/>
              <a:buChar char="o"/>
            </a:pPr>
            <a:r>
              <a:rPr lang="en-GB" sz="2000" dirty="0"/>
              <a:t>Large </a:t>
            </a:r>
            <a:r>
              <a:rPr lang="en-GB" sz="2000" b="1" dirty="0">
                <a:solidFill>
                  <a:srgbClr val="00B0F0"/>
                </a:solidFill>
              </a:rPr>
              <a:t>variety of radionuclides (RN)</a:t>
            </a:r>
            <a:r>
              <a:rPr lang="en-GB" sz="2000" dirty="0"/>
              <a:t>.</a:t>
            </a:r>
          </a:p>
          <a:p>
            <a:pPr marL="311984" indent="-263987">
              <a:lnSpc>
                <a:spcPct val="100000"/>
              </a:lnSpc>
              <a:spcBef>
                <a:spcPts val="400"/>
              </a:spcBef>
              <a:buFont typeface="Courier New" panose="02070309020205020404" pitchFamily="49" charset="0"/>
              <a:buChar char="o"/>
            </a:pPr>
            <a:endParaRPr lang="en-GB" sz="2000" dirty="0"/>
          </a:p>
          <a:p>
            <a:pPr marL="311984" indent="-263987">
              <a:lnSpc>
                <a:spcPct val="100000"/>
              </a:lnSpc>
              <a:spcBef>
                <a:spcPts val="400"/>
              </a:spcBef>
              <a:buFont typeface="Courier New" panose="02070309020205020404" pitchFamily="49" charset="0"/>
              <a:buChar char="o"/>
            </a:pPr>
            <a:r>
              <a:rPr lang="en-GB" sz="2000" b="1" dirty="0">
                <a:solidFill>
                  <a:srgbClr val="00B0F0"/>
                </a:solidFill>
              </a:rPr>
              <a:t>Very limited contamination</a:t>
            </a:r>
            <a:r>
              <a:rPr lang="en-GB" sz="2000" dirty="0"/>
              <a:t>.</a:t>
            </a:r>
          </a:p>
          <a:p>
            <a:pPr marL="311984" indent="-263987">
              <a:lnSpc>
                <a:spcPct val="100000"/>
              </a:lnSpc>
              <a:spcBef>
                <a:spcPts val="400"/>
              </a:spcBef>
              <a:buFont typeface="Courier New" panose="02070309020205020404" pitchFamily="49" charset="0"/>
              <a:buChar char="o"/>
            </a:pPr>
            <a:endParaRPr lang="en-GB" sz="2000" dirty="0"/>
          </a:p>
          <a:p>
            <a:pPr marL="311984" indent="-263987">
              <a:lnSpc>
                <a:spcPct val="100000"/>
              </a:lnSpc>
              <a:spcBef>
                <a:spcPts val="400"/>
              </a:spcBef>
              <a:buFont typeface="Courier New" panose="02070309020205020404" pitchFamily="49" charset="0"/>
              <a:buChar char="o"/>
            </a:pPr>
            <a:r>
              <a:rPr lang="en-GB" sz="2000" b="1" dirty="0">
                <a:solidFill>
                  <a:srgbClr val="00B0F0"/>
                </a:solidFill>
              </a:rPr>
              <a:t>Limited quantities of</a:t>
            </a:r>
            <a:r>
              <a:rPr lang="en-GB" sz="2000" dirty="0"/>
              <a:t> activated or contaminated </a:t>
            </a:r>
            <a:r>
              <a:rPr lang="en-GB" sz="2000" b="1" dirty="0">
                <a:solidFill>
                  <a:srgbClr val="00B0F0"/>
                </a:solidFill>
              </a:rPr>
              <a:t>liquids</a:t>
            </a:r>
            <a:r>
              <a:rPr lang="en-GB" sz="2000" dirty="0"/>
              <a:t>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709717-5578-FD60-1B53-7545FFA4E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ARRAD GT1 Meeting – EDMS 3171394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C224AC-A5F3-B1BF-85DD-2B004A952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0DBC29-8FC0-2BAE-2F9E-E0430FD8845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96" r="5448"/>
          <a:stretch/>
        </p:blipFill>
        <p:spPr>
          <a:xfrm>
            <a:off x="5501608" y="3320437"/>
            <a:ext cx="3016923" cy="2184101"/>
          </a:xfrm>
          <a:prstGeom prst="rect">
            <a:avLst/>
          </a:prstGeom>
          <a:ln w="381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FC8B139-A483-E061-9C55-592F1F5D049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033"/>
          <a:stretch/>
        </p:blipFill>
        <p:spPr>
          <a:xfrm>
            <a:off x="8613781" y="3616212"/>
            <a:ext cx="2708267" cy="1888325"/>
          </a:xfrm>
          <a:prstGeom prst="rect">
            <a:avLst/>
          </a:prstGeom>
          <a:ln w="381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3D458FB-AC06-6FCB-5C24-F91EB3CF4E5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3781" y="1534093"/>
            <a:ext cx="2708267" cy="203120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 descr="A large container with several long tubes&#10;&#10;Description automatically generated with medium confidence">
            <a:extLst>
              <a:ext uri="{FF2B5EF4-FFF2-40B4-BE49-F238E27FC236}">
                <a16:creationId xmlns:a16="http://schemas.microsoft.com/office/drawing/2014/main" id="{86F8C306-B8F3-30D8-5BBE-84BD89A4C48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1608" y="1556253"/>
            <a:ext cx="3014530" cy="16957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D7E3DEAC-E699-D72E-023A-830E8E590285}"/>
              </a:ext>
            </a:extLst>
          </p:cNvPr>
          <p:cNvSpPr txBox="1"/>
          <p:nvPr/>
        </p:nvSpPr>
        <p:spPr>
          <a:xfrm>
            <a:off x="5577440" y="2917532"/>
            <a:ext cx="581025" cy="2616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b="1" dirty="0">
                <a:solidFill>
                  <a:schemeClr val="accent6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Cables</a:t>
            </a:r>
            <a:endParaRPr kumimoji="0" lang="en-GB" sz="1100" b="1" i="0" u="none" strike="noStrike" kern="1200" cap="none" spc="0" normalizeH="0" baseline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D9CF944-32E1-DCDC-AB38-CAC1F933308F}"/>
              </a:ext>
            </a:extLst>
          </p:cNvPr>
          <p:cNvSpPr txBox="1"/>
          <p:nvPr/>
        </p:nvSpPr>
        <p:spPr>
          <a:xfrm>
            <a:off x="9894609" y="3258274"/>
            <a:ext cx="1383838" cy="2616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b="1" dirty="0">
                <a:solidFill>
                  <a:schemeClr val="accent6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Accelerating cavities</a:t>
            </a:r>
            <a:endParaRPr kumimoji="0" lang="en-GB" sz="1100" b="1" i="0" u="none" strike="noStrike" kern="1200" cap="none" spc="0" normalizeH="0" baseline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026C05-5DD7-5D42-9640-BD45E46A3B18}"/>
              </a:ext>
            </a:extLst>
          </p:cNvPr>
          <p:cNvSpPr txBox="1"/>
          <p:nvPr/>
        </p:nvSpPr>
        <p:spPr>
          <a:xfrm>
            <a:off x="10553944" y="5189790"/>
            <a:ext cx="724503" cy="2616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b="1" dirty="0">
                <a:solidFill>
                  <a:schemeClr val="accent6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Magnets</a:t>
            </a:r>
            <a:endParaRPr kumimoji="0" lang="en-GB" sz="1100" b="1" i="0" u="none" strike="noStrike" kern="1200" cap="none" spc="0" normalizeH="0" baseline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767BE0F-2ADC-3299-EEC5-BB6B28A91799}"/>
              </a:ext>
            </a:extLst>
          </p:cNvPr>
          <p:cNvSpPr txBox="1"/>
          <p:nvPr/>
        </p:nvSpPr>
        <p:spPr>
          <a:xfrm>
            <a:off x="7317494" y="5203920"/>
            <a:ext cx="1147763" cy="2616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b="1" dirty="0">
                <a:solidFill>
                  <a:schemeClr val="accent6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Vacuum pumps</a:t>
            </a:r>
            <a:endParaRPr kumimoji="0" lang="en-GB" sz="1100" b="1" i="0" u="none" strike="noStrike" kern="1200" cap="none" spc="0" normalizeH="0" baseline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A01A6C-C0E6-E47D-AB97-6417C88F282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17/10/2024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096631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A31D4-6DAF-906C-9692-CA57E4708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CERN’s Challenges and objectives</a:t>
            </a:r>
            <a:endParaRPr lang="en-GB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1795A8-4D78-509C-38EB-C6A47CF7C62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b="1" dirty="0">
                <a:solidFill>
                  <a:srgbClr val="00B0F0"/>
                </a:solidFill>
              </a:rPr>
              <a:t>Environmental</a:t>
            </a:r>
            <a:r>
              <a:rPr lang="en-GB" dirty="0"/>
              <a:t>, </a:t>
            </a:r>
            <a:r>
              <a:rPr lang="en-GB" b="1" dirty="0">
                <a:solidFill>
                  <a:srgbClr val="00B0F0"/>
                </a:solidFill>
              </a:rPr>
              <a:t>RP</a:t>
            </a:r>
            <a:r>
              <a:rPr lang="en-GB" dirty="0"/>
              <a:t> and </a:t>
            </a:r>
            <a:r>
              <a:rPr lang="en-GB" b="1" dirty="0">
                <a:solidFill>
                  <a:srgbClr val="00B0F0"/>
                </a:solidFill>
              </a:rPr>
              <a:t>reputational risks</a:t>
            </a:r>
            <a:r>
              <a:rPr lang="en-GB" dirty="0"/>
              <a:t> in case of misclassification.</a:t>
            </a:r>
            <a:br>
              <a:rPr lang="en-GB" dirty="0"/>
            </a:br>
            <a:br>
              <a:rPr lang="en-GB" dirty="0"/>
            </a:br>
            <a:r>
              <a:rPr lang="en-GB" dirty="0">
                <a:sym typeface="Wingdings" panose="05000000000000000000" pitchFamily="2" charset="2"/>
              </a:rPr>
              <a:t> </a:t>
            </a:r>
            <a:r>
              <a:rPr lang="en-GB" b="1" dirty="0">
                <a:solidFill>
                  <a:srgbClr val="00B050"/>
                </a:solidFill>
                <a:sym typeface="Wingdings" panose="05000000000000000000" pitchFamily="2" charset="2"/>
              </a:rPr>
              <a:t>Reliable</a:t>
            </a:r>
            <a:r>
              <a:rPr lang="en-GB" dirty="0">
                <a:solidFill>
                  <a:srgbClr val="00B050"/>
                </a:solidFill>
                <a:sym typeface="Wingdings" panose="05000000000000000000" pitchFamily="2" charset="2"/>
              </a:rPr>
              <a:t> classification required</a:t>
            </a:r>
            <a:endParaRPr lang="en-GB" dirty="0">
              <a:solidFill>
                <a:srgbClr val="00B050"/>
              </a:solidFill>
            </a:endParaRPr>
          </a:p>
          <a:p>
            <a:endParaRPr lang="en-GB" dirty="0"/>
          </a:p>
          <a:p>
            <a:r>
              <a:rPr lang="en-GB" dirty="0"/>
              <a:t>Several </a:t>
            </a:r>
            <a:r>
              <a:rPr lang="en-GB" b="1" dirty="0">
                <a:solidFill>
                  <a:srgbClr val="00B0F0"/>
                </a:solidFill>
              </a:rPr>
              <a:t>thousands of cubic-meter</a:t>
            </a:r>
            <a:r>
              <a:rPr lang="en-GB" dirty="0"/>
              <a:t> of materials and waste </a:t>
            </a:r>
            <a:r>
              <a:rPr lang="en-GB" b="1" dirty="0">
                <a:solidFill>
                  <a:srgbClr val="00B0F0"/>
                </a:solidFill>
              </a:rPr>
              <a:t>leaving Radiation Areas</a:t>
            </a:r>
            <a:r>
              <a:rPr lang="en-GB" dirty="0"/>
              <a:t> every year.</a:t>
            </a:r>
            <a:br>
              <a:rPr lang="en-GB" dirty="0"/>
            </a:br>
            <a:br>
              <a:rPr lang="en-GB" dirty="0"/>
            </a:br>
            <a:r>
              <a:rPr lang="en-GB" dirty="0">
                <a:sym typeface="Wingdings" panose="05000000000000000000" pitchFamily="2" charset="2"/>
              </a:rPr>
              <a:t> </a:t>
            </a:r>
            <a:r>
              <a:rPr lang="en-GB" b="1" dirty="0">
                <a:solidFill>
                  <a:srgbClr val="00B050"/>
                </a:solidFill>
                <a:sym typeface="Wingdings" panose="05000000000000000000" pitchFamily="2" charset="2"/>
              </a:rPr>
              <a:t>Effective</a:t>
            </a:r>
            <a:r>
              <a:rPr lang="en-GB" dirty="0">
                <a:solidFill>
                  <a:srgbClr val="00B050"/>
                </a:solidFill>
                <a:sym typeface="Wingdings" panose="05000000000000000000" pitchFamily="2" charset="2"/>
              </a:rPr>
              <a:t> classification required.</a:t>
            </a:r>
          </a:p>
          <a:p>
            <a:endParaRPr lang="en-GB" dirty="0"/>
          </a:p>
          <a:p>
            <a:r>
              <a:rPr lang="en-GB" b="1" dirty="0">
                <a:solidFill>
                  <a:srgbClr val="00B0F0"/>
                </a:solidFill>
              </a:rPr>
              <a:t>Limited storage</a:t>
            </a:r>
            <a:r>
              <a:rPr lang="en-GB" dirty="0"/>
              <a:t> space in each facility + </a:t>
            </a:r>
            <a:r>
              <a:rPr lang="en-GB" b="1" dirty="0">
                <a:solidFill>
                  <a:srgbClr val="00B0F0"/>
                </a:solidFill>
              </a:rPr>
              <a:t>spread of</a:t>
            </a:r>
            <a:r>
              <a:rPr lang="en-GB" dirty="0"/>
              <a:t> CERN </a:t>
            </a:r>
            <a:r>
              <a:rPr lang="en-GB" b="1" dirty="0">
                <a:solidFill>
                  <a:srgbClr val="00B0F0"/>
                </a:solidFill>
              </a:rPr>
              <a:t>facilities</a:t>
            </a:r>
            <a:r>
              <a:rPr lang="en-GB" dirty="0"/>
              <a:t> can impact physics schedule </a:t>
            </a:r>
            <a:r>
              <a:rPr lang="en-GB" dirty="0">
                <a:sym typeface="Wingdings" panose="05000000000000000000" pitchFamily="2" charset="2"/>
              </a:rPr>
              <a:t></a:t>
            </a:r>
            <a:r>
              <a:rPr lang="en-GB" dirty="0"/>
              <a:t> </a:t>
            </a:r>
            <a:r>
              <a:rPr lang="en-GB" dirty="0">
                <a:sym typeface="Wingdings" panose="05000000000000000000" pitchFamily="2" charset="2"/>
              </a:rPr>
              <a:t>Fast decision</a:t>
            </a:r>
            <a:r>
              <a:rPr lang="en-GB" dirty="0"/>
              <a:t> needed.</a:t>
            </a:r>
            <a:br>
              <a:rPr lang="en-GB" dirty="0"/>
            </a:br>
            <a:br>
              <a:rPr lang="en-GB" dirty="0"/>
            </a:br>
            <a:r>
              <a:rPr lang="en-GB" dirty="0">
                <a:sym typeface="Wingdings" panose="05000000000000000000" pitchFamily="2" charset="2"/>
              </a:rPr>
              <a:t> </a:t>
            </a:r>
            <a:r>
              <a:rPr lang="en-GB" b="1" dirty="0">
                <a:solidFill>
                  <a:srgbClr val="00B050"/>
                </a:solidFill>
                <a:sym typeface="Wingdings" panose="05000000000000000000" pitchFamily="2" charset="2"/>
              </a:rPr>
              <a:t>Fast</a:t>
            </a:r>
            <a:r>
              <a:rPr lang="en-GB" dirty="0">
                <a:solidFill>
                  <a:srgbClr val="00B050"/>
                </a:solidFill>
                <a:sym typeface="Wingdings" panose="05000000000000000000" pitchFamily="2" charset="2"/>
              </a:rPr>
              <a:t> classification required.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AAE838-9551-3B0B-716D-AB1FFDC9D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ARRAD GT1 Meeting – EDMS 3171394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FE9118-EFEC-19ED-2619-4EA89A7E5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6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4A11B62-3C9E-E4CE-1A56-6F1ED5633EF2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A39B48A-519B-259C-B7C7-0462C832DD19}"/>
              </a:ext>
            </a:extLst>
          </p:cNvPr>
          <p:cNvGrpSpPr>
            <a:grpSpLocks noChangeAspect="1"/>
          </p:cNvGrpSpPr>
          <p:nvPr/>
        </p:nvGrpSpPr>
        <p:grpSpPr>
          <a:xfrm>
            <a:off x="8871327" y="2625547"/>
            <a:ext cx="2880000" cy="3350124"/>
            <a:chOff x="7246374" y="1163672"/>
            <a:chExt cx="4087759" cy="4755034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E13C29F-1980-AC85-FE69-CA122CA8C262}"/>
                </a:ext>
              </a:extLst>
            </p:cNvPr>
            <p:cNvGrpSpPr/>
            <p:nvPr/>
          </p:nvGrpSpPr>
          <p:grpSpPr>
            <a:xfrm>
              <a:off x="7246374" y="1163672"/>
              <a:ext cx="4087759" cy="4755034"/>
              <a:chOff x="7246374" y="1163672"/>
              <a:chExt cx="4087759" cy="4755034"/>
            </a:xfrm>
          </p:grpSpPr>
          <p:sp>
            <p:nvSpPr>
              <p:cNvPr id="123" name="Rectangle 122">
                <a:extLst>
                  <a:ext uri="{FF2B5EF4-FFF2-40B4-BE49-F238E27FC236}">
                    <a16:creationId xmlns:a16="http://schemas.microsoft.com/office/drawing/2014/main" id="{7900C36D-DA08-26F5-7721-C3CAA7ECB37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246374" y="1163672"/>
                <a:ext cx="4087759" cy="4755034"/>
              </a:xfrm>
              <a:prstGeom prst="rect">
                <a:avLst/>
              </a:prstGeom>
              <a:solidFill>
                <a:srgbClr val="F6F6F6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120" name="Picture 119" descr="A scale measuring tool with numbers and a ruler&#10;&#10;Description automatically generated with medium confidence">
                <a:extLst>
                  <a:ext uri="{FF2B5EF4-FFF2-40B4-BE49-F238E27FC236}">
                    <a16:creationId xmlns:a16="http://schemas.microsoft.com/office/drawing/2014/main" id="{EA50D57A-FCD4-4551-0A34-FE0FB08B50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28948" y="5083039"/>
                <a:ext cx="2855976" cy="826008"/>
              </a:xfrm>
              <a:prstGeom prst="rect">
                <a:avLst/>
              </a:prstGeom>
            </p:spPr>
          </p:pic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18812E2F-3F49-FE3E-E1D7-1758D2DB7FA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403857" y="1265242"/>
              <a:ext cx="3781921" cy="3729309"/>
              <a:chOff x="3810000" y="2074268"/>
              <a:chExt cx="4495800" cy="4326532"/>
            </a:xfrm>
          </p:grpSpPr>
          <p:pic>
            <p:nvPicPr>
              <p:cNvPr id="87" name="Picture 2">
                <a:extLst>
                  <a:ext uri="{FF2B5EF4-FFF2-40B4-BE49-F238E27FC236}">
                    <a16:creationId xmlns:a16="http://schemas.microsoft.com/office/drawing/2014/main" id="{8586E85C-8335-B6AF-0F69-6885750E4BD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810000" y="2074268"/>
                <a:ext cx="4495800" cy="43265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88" name="Group 87">
                <a:extLst>
                  <a:ext uri="{FF2B5EF4-FFF2-40B4-BE49-F238E27FC236}">
                    <a16:creationId xmlns:a16="http://schemas.microsoft.com/office/drawing/2014/main" id="{FCDE2E6A-9DDA-4573-5B80-85FB033AC6D8}"/>
                  </a:ext>
                </a:extLst>
              </p:cNvPr>
              <p:cNvGrpSpPr/>
              <p:nvPr/>
            </p:nvGrpSpPr>
            <p:grpSpPr>
              <a:xfrm>
                <a:off x="4283657" y="2607538"/>
                <a:ext cx="3503703" cy="3555069"/>
                <a:chOff x="4283657" y="2607538"/>
                <a:chExt cx="3503703" cy="3555069"/>
              </a:xfrm>
            </p:grpSpPr>
            <p:grpSp>
              <p:nvGrpSpPr>
                <p:cNvPr id="89" name="Group 88">
                  <a:extLst>
                    <a:ext uri="{FF2B5EF4-FFF2-40B4-BE49-F238E27FC236}">
                      <a16:creationId xmlns:a16="http://schemas.microsoft.com/office/drawing/2014/main" id="{3F358D23-B590-3C92-4349-4C3B483F6442}"/>
                    </a:ext>
                  </a:extLst>
                </p:cNvPr>
                <p:cNvGrpSpPr/>
                <p:nvPr/>
              </p:nvGrpSpPr>
              <p:grpSpPr>
                <a:xfrm>
                  <a:off x="4283657" y="2607538"/>
                  <a:ext cx="3503703" cy="3555069"/>
                  <a:chOff x="2258846" y="2037423"/>
                  <a:chExt cx="3955526" cy="3930746"/>
                </a:xfrm>
              </p:grpSpPr>
              <p:grpSp>
                <p:nvGrpSpPr>
                  <p:cNvPr id="91" name="Group 57">
                    <a:extLst>
                      <a:ext uri="{FF2B5EF4-FFF2-40B4-BE49-F238E27FC236}">
                        <a16:creationId xmlns:a16="http://schemas.microsoft.com/office/drawing/2014/main" id="{6DEF3F98-B351-B07A-77F6-CB5C81E6994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258846" y="2037423"/>
                    <a:ext cx="3955526" cy="3216197"/>
                    <a:chOff x="639290" y="1185553"/>
                    <a:chExt cx="4787733" cy="4131092"/>
                  </a:xfrm>
                </p:grpSpPr>
                <p:sp>
                  <p:nvSpPr>
                    <p:cNvPr id="98" name="Freeform 132">
                      <a:extLst>
                        <a:ext uri="{FF2B5EF4-FFF2-40B4-BE49-F238E27FC236}">
                          <a16:creationId xmlns:a16="http://schemas.microsoft.com/office/drawing/2014/main" id="{76507441-0CF7-F95E-310F-BD7B98F52339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734537" y="1258589"/>
                      <a:ext cx="3017732" cy="1719517"/>
                    </a:xfrm>
                    <a:custGeom>
                      <a:avLst/>
                      <a:gdLst>
                        <a:gd name="connsiteX0" fmla="*/ 0 w 783771"/>
                        <a:gd name="connsiteY0" fmla="*/ 0 h 938151"/>
                        <a:gd name="connsiteX1" fmla="*/ 475013 w 783771"/>
                        <a:gd name="connsiteY1" fmla="*/ 344385 h 938151"/>
                        <a:gd name="connsiteX2" fmla="*/ 783771 w 783771"/>
                        <a:gd name="connsiteY2" fmla="*/ 938151 h 938151"/>
                        <a:gd name="connsiteX3" fmla="*/ 783771 w 783771"/>
                        <a:gd name="connsiteY3" fmla="*/ 938151 h 9381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783771" h="938151">
                          <a:moveTo>
                            <a:pt x="0" y="0"/>
                          </a:moveTo>
                          <a:cubicBezTo>
                            <a:pt x="172192" y="94013"/>
                            <a:pt x="344385" y="188027"/>
                            <a:pt x="475013" y="344385"/>
                          </a:cubicBezTo>
                          <a:cubicBezTo>
                            <a:pt x="605641" y="500743"/>
                            <a:pt x="783771" y="938151"/>
                            <a:pt x="783771" y="938151"/>
                          </a:cubicBezTo>
                          <a:lnTo>
                            <a:pt x="783771" y="938151"/>
                          </a:lnTo>
                        </a:path>
                      </a:pathLst>
                    </a:custGeom>
                    <a:ln w="28575">
                      <a:solidFill>
                        <a:srgbClr val="C00000"/>
                      </a:solidFill>
                      <a:headEnd type="triangle" w="med" len="med"/>
                      <a:tailEnd type="triangl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GB" sz="1800" dirty="0"/>
                    </a:p>
                  </p:txBody>
                </p:sp>
                <p:grpSp>
                  <p:nvGrpSpPr>
                    <p:cNvPr id="99" name="Group 56">
                      <a:extLst>
                        <a:ext uri="{FF2B5EF4-FFF2-40B4-BE49-F238E27FC236}">
                          <a16:creationId xmlns:a16="http://schemas.microsoft.com/office/drawing/2014/main" id="{3ADA7E3A-F0A2-2CE0-2F80-EF6B6302B511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39290" y="1185553"/>
                      <a:ext cx="4787733" cy="4131092"/>
                      <a:chOff x="639290" y="1185553"/>
                      <a:chExt cx="4787733" cy="4131092"/>
                    </a:xfrm>
                  </p:grpSpPr>
                  <p:sp>
                    <p:nvSpPr>
                      <p:cNvPr id="101" name="Freeform 135">
                        <a:extLst>
                          <a:ext uri="{FF2B5EF4-FFF2-40B4-BE49-F238E27FC236}">
                            <a16:creationId xmlns:a16="http://schemas.microsoft.com/office/drawing/2014/main" id="{55E5FE00-85EA-5AA7-70B2-008B59E72DB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59955" y="3940273"/>
                        <a:ext cx="61910" cy="822447"/>
                      </a:xfrm>
                      <a:custGeom>
                        <a:avLst/>
                        <a:gdLst>
                          <a:gd name="connsiteX0" fmla="*/ 0 w 783771"/>
                          <a:gd name="connsiteY0" fmla="*/ 0 h 938151"/>
                          <a:gd name="connsiteX1" fmla="*/ 475013 w 783771"/>
                          <a:gd name="connsiteY1" fmla="*/ 344385 h 938151"/>
                          <a:gd name="connsiteX2" fmla="*/ 783771 w 783771"/>
                          <a:gd name="connsiteY2" fmla="*/ 938151 h 938151"/>
                          <a:gd name="connsiteX3" fmla="*/ 783771 w 783771"/>
                          <a:gd name="connsiteY3" fmla="*/ 938151 h 9381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783771" h="938151">
                            <a:moveTo>
                              <a:pt x="0" y="0"/>
                            </a:moveTo>
                            <a:cubicBezTo>
                              <a:pt x="172192" y="94013"/>
                              <a:pt x="344385" y="188027"/>
                              <a:pt x="475013" y="344385"/>
                            </a:cubicBezTo>
                            <a:cubicBezTo>
                              <a:pt x="605641" y="500743"/>
                              <a:pt x="783771" y="938151"/>
                              <a:pt x="783771" y="938151"/>
                            </a:cubicBezTo>
                            <a:lnTo>
                              <a:pt x="783771" y="938151"/>
                            </a:lnTo>
                          </a:path>
                        </a:pathLst>
                      </a:custGeom>
                      <a:ln w="28575">
                        <a:solidFill>
                          <a:srgbClr val="C00000"/>
                        </a:solidFill>
                        <a:headEnd type="triangle" w="med" len="med"/>
                        <a:tailEnd type="triangle" w="med" len="med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GB" sz="1800" dirty="0"/>
                      </a:p>
                    </p:txBody>
                  </p:sp>
                  <p:sp>
                    <p:nvSpPr>
                      <p:cNvPr id="102" name="Freeform 136">
                        <a:extLst>
                          <a:ext uri="{FF2B5EF4-FFF2-40B4-BE49-F238E27FC236}">
                            <a16:creationId xmlns:a16="http://schemas.microsoft.com/office/drawing/2014/main" id="{F5389260-3215-23FB-341D-F96306020B7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39290" y="3157520"/>
                        <a:ext cx="250816" cy="558883"/>
                      </a:xfrm>
                      <a:custGeom>
                        <a:avLst/>
                        <a:gdLst>
                          <a:gd name="connsiteX0" fmla="*/ 0 w 783771"/>
                          <a:gd name="connsiteY0" fmla="*/ 0 h 938151"/>
                          <a:gd name="connsiteX1" fmla="*/ 475013 w 783771"/>
                          <a:gd name="connsiteY1" fmla="*/ 344385 h 938151"/>
                          <a:gd name="connsiteX2" fmla="*/ 783771 w 783771"/>
                          <a:gd name="connsiteY2" fmla="*/ 938151 h 938151"/>
                          <a:gd name="connsiteX3" fmla="*/ 783771 w 783771"/>
                          <a:gd name="connsiteY3" fmla="*/ 938151 h 9381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783771" h="938151">
                            <a:moveTo>
                              <a:pt x="0" y="0"/>
                            </a:moveTo>
                            <a:cubicBezTo>
                              <a:pt x="172192" y="94013"/>
                              <a:pt x="344385" y="188027"/>
                              <a:pt x="475013" y="344385"/>
                            </a:cubicBezTo>
                            <a:cubicBezTo>
                              <a:pt x="605641" y="500743"/>
                              <a:pt x="783771" y="938151"/>
                              <a:pt x="783771" y="938151"/>
                            </a:cubicBezTo>
                            <a:lnTo>
                              <a:pt x="783771" y="938151"/>
                            </a:lnTo>
                          </a:path>
                        </a:pathLst>
                      </a:custGeom>
                      <a:ln w="28575">
                        <a:solidFill>
                          <a:srgbClr val="C00000"/>
                        </a:solidFill>
                        <a:headEnd type="triangle" w="med" len="med"/>
                        <a:tailEnd type="triangle" w="med" len="med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GB" sz="1800" dirty="0"/>
                      </a:p>
                    </p:txBody>
                  </p:sp>
                  <p:sp>
                    <p:nvSpPr>
                      <p:cNvPr id="103" name="Freeform 137">
                        <a:extLst>
                          <a:ext uri="{FF2B5EF4-FFF2-40B4-BE49-F238E27FC236}">
                            <a16:creationId xmlns:a16="http://schemas.microsoft.com/office/drawing/2014/main" id="{05DF1D4E-C659-9ED3-0E90-33D471905F85}"/>
                          </a:ext>
                        </a:extLst>
                      </p:cNvPr>
                      <p:cNvSpPr/>
                      <p:nvPr/>
                    </p:nvSpPr>
                    <p:spPr>
                      <a:xfrm rot="11075997" flipH="1">
                        <a:off x="754330" y="1498498"/>
                        <a:ext cx="925584" cy="1415673"/>
                      </a:xfrm>
                      <a:custGeom>
                        <a:avLst/>
                        <a:gdLst>
                          <a:gd name="connsiteX0" fmla="*/ 0 w 783771"/>
                          <a:gd name="connsiteY0" fmla="*/ 0 h 938151"/>
                          <a:gd name="connsiteX1" fmla="*/ 475013 w 783771"/>
                          <a:gd name="connsiteY1" fmla="*/ 344385 h 938151"/>
                          <a:gd name="connsiteX2" fmla="*/ 783771 w 783771"/>
                          <a:gd name="connsiteY2" fmla="*/ 938151 h 938151"/>
                          <a:gd name="connsiteX3" fmla="*/ 783771 w 783771"/>
                          <a:gd name="connsiteY3" fmla="*/ 938151 h 9381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783771" h="938151">
                            <a:moveTo>
                              <a:pt x="0" y="0"/>
                            </a:moveTo>
                            <a:cubicBezTo>
                              <a:pt x="172192" y="94013"/>
                              <a:pt x="344385" y="188027"/>
                              <a:pt x="475013" y="344385"/>
                            </a:cubicBezTo>
                            <a:cubicBezTo>
                              <a:pt x="605641" y="500743"/>
                              <a:pt x="783771" y="938151"/>
                              <a:pt x="783771" y="938151"/>
                            </a:cubicBezTo>
                            <a:lnTo>
                              <a:pt x="783771" y="938151"/>
                            </a:lnTo>
                          </a:path>
                        </a:pathLst>
                      </a:custGeom>
                      <a:ln w="28575">
                        <a:solidFill>
                          <a:srgbClr val="C00000"/>
                        </a:solidFill>
                        <a:headEnd type="triangle" w="med" len="med"/>
                        <a:tailEnd type="triangle" w="med" len="med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GB" sz="1800" dirty="0"/>
                      </a:p>
                    </p:txBody>
                  </p:sp>
                  <p:sp>
                    <p:nvSpPr>
                      <p:cNvPr id="104" name="Freeform 138">
                        <a:extLst>
                          <a:ext uri="{FF2B5EF4-FFF2-40B4-BE49-F238E27FC236}">
                            <a16:creationId xmlns:a16="http://schemas.microsoft.com/office/drawing/2014/main" id="{6A5D97CC-1E25-C4CC-7C19-2D79205E6C5E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1936232" y="1185553"/>
                        <a:ext cx="1849373" cy="109553"/>
                      </a:xfrm>
                      <a:custGeom>
                        <a:avLst/>
                        <a:gdLst>
                          <a:gd name="connsiteX0" fmla="*/ 0 w 783771"/>
                          <a:gd name="connsiteY0" fmla="*/ 0 h 938151"/>
                          <a:gd name="connsiteX1" fmla="*/ 475013 w 783771"/>
                          <a:gd name="connsiteY1" fmla="*/ 344385 h 938151"/>
                          <a:gd name="connsiteX2" fmla="*/ 783771 w 783771"/>
                          <a:gd name="connsiteY2" fmla="*/ 938151 h 938151"/>
                          <a:gd name="connsiteX3" fmla="*/ 783771 w 783771"/>
                          <a:gd name="connsiteY3" fmla="*/ 938151 h 9381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783771" h="938151">
                            <a:moveTo>
                              <a:pt x="0" y="0"/>
                            </a:moveTo>
                            <a:cubicBezTo>
                              <a:pt x="172192" y="94013"/>
                              <a:pt x="344385" y="188027"/>
                              <a:pt x="475013" y="344385"/>
                            </a:cubicBezTo>
                            <a:cubicBezTo>
                              <a:pt x="605641" y="500743"/>
                              <a:pt x="783771" y="938151"/>
                              <a:pt x="783771" y="938151"/>
                            </a:cubicBezTo>
                            <a:lnTo>
                              <a:pt x="783771" y="938151"/>
                            </a:lnTo>
                          </a:path>
                        </a:pathLst>
                      </a:custGeom>
                      <a:ln w="28575">
                        <a:solidFill>
                          <a:srgbClr val="C00000"/>
                        </a:solidFill>
                        <a:headEnd type="triangle" w="med" len="med"/>
                        <a:tailEnd type="triangle" w="med" len="med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GB" sz="1800" dirty="0"/>
                      </a:p>
                    </p:txBody>
                  </p:sp>
                  <p:sp>
                    <p:nvSpPr>
                      <p:cNvPr id="105" name="Freeform 139">
                        <a:extLst>
                          <a:ext uri="{FF2B5EF4-FFF2-40B4-BE49-F238E27FC236}">
                            <a16:creationId xmlns:a16="http://schemas.microsoft.com/office/drawing/2014/main" id="{CA709A79-3EA9-7740-1423-8E8605D09C2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23728" y="1295106"/>
                        <a:ext cx="1031737" cy="840670"/>
                      </a:xfrm>
                      <a:custGeom>
                        <a:avLst/>
                        <a:gdLst>
                          <a:gd name="connsiteX0" fmla="*/ 0 w 783771"/>
                          <a:gd name="connsiteY0" fmla="*/ 0 h 938151"/>
                          <a:gd name="connsiteX1" fmla="*/ 475013 w 783771"/>
                          <a:gd name="connsiteY1" fmla="*/ 344385 h 938151"/>
                          <a:gd name="connsiteX2" fmla="*/ 783771 w 783771"/>
                          <a:gd name="connsiteY2" fmla="*/ 938151 h 938151"/>
                          <a:gd name="connsiteX3" fmla="*/ 783771 w 783771"/>
                          <a:gd name="connsiteY3" fmla="*/ 938151 h 9381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783771" h="938151">
                            <a:moveTo>
                              <a:pt x="0" y="0"/>
                            </a:moveTo>
                            <a:cubicBezTo>
                              <a:pt x="172192" y="94013"/>
                              <a:pt x="344385" y="188027"/>
                              <a:pt x="475013" y="344385"/>
                            </a:cubicBezTo>
                            <a:cubicBezTo>
                              <a:pt x="605641" y="500743"/>
                              <a:pt x="783771" y="938151"/>
                              <a:pt x="783771" y="938151"/>
                            </a:cubicBezTo>
                            <a:lnTo>
                              <a:pt x="783771" y="938151"/>
                            </a:lnTo>
                          </a:path>
                        </a:pathLst>
                      </a:custGeom>
                      <a:ln w="28575">
                        <a:solidFill>
                          <a:srgbClr val="C00000"/>
                        </a:solidFill>
                        <a:headEnd type="triangle" w="med" len="med"/>
                        <a:tailEnd type="triangle" w="med" len="med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GB" sz="1800" dirty="0"/>
                      </a:p>
                    </p:txBody>
                  </p:sp>
                  <p:sp>
                    <p:nvSpPr>
                      <p:cNvPr id="106" name="Freeform 140">
                        <a:extLst>
                          <a:ext uri="{FF2B5EF4-FFF2-40B4-BE49-F238E27FC236}">
                            <a16:creationId xmlns:a16="http://schemas.microsoft.com/office/drawing/2014/main" id="{421C343D-3DA9-8C00-6BDB-BF1F2668B58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293678" y="2431924"/>
                        <a:ext cx="133345" cy="1332110"/>
                      </a:xfrm>
                      <a:custGeom>
                        <a:avLst/>
                        <a:gdLst>
                          <a:gd name="connsiteX0" fmla="*/ 0 w 783771"/>
                          <a:gd name="connsiteY0" fmla="*/ 0 h 938151"/>
                          <a:gd name="connsiteX1" fmla="*/ 475013 w 783771"/>
                          <a:gd name="connsiteY1" fmla="*/ 344385 h 938151"/>
                          <a:gd name="connsiteX2" fmla="*/ 783771 w 783771"/>
                          <a:gd name="connsiteY2" fmla="*/ 938151 h 938151"/>
                          <a:gd name="connsiteX3" fmla="*/ 783771 w 783771"/>
                          <a:gd name="connsiteY3" fmla="*/ 938151 h 9381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783771" h="938151">
                            <a:moveTo>
                              <a:pt x="0" y="0"/>
                            </a:moveTo>
                            <a:cubicBezTo>
                              <a:pt x="172192" y="94013"/>
                              <a:pt x="344385" y="188027"/>
                              <a:pt x="475013" y="344385"/>
                            </a:cubicBezTo>
                            <a:cubicBezTo>
                              <a:pt x="605641" y="500743"/>
                              <a:pt x="783771" y="938151"/>
                              <a:pt x="783771" y="938151"/>
                            </a:cubicBezTo>
                            <a:lnTo>
                              <a:pt x="783771" y="938151"/>
                            </a:lnTo>
                          </a:path>
                        </a:pathLst>
                      </a:custGeom>
                      <a:ln w="28575">
                        <a:solidFill>
                          <a:srgbClr val="C00000"/>
                        </a:solidFill>
                        <a:headEnd type="triangle" w="med" len="med"/>
                        <a:tailEnd type="triangle" w="med" len="med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GB" sz="1800" dirty="0"/>
                      </a:p>
                    </p:txBody>
                  </p:sp>
                  <p:sp>
                    <p:nvSpPr>
                      <p:cNvPr id="107" name="Freeform 141">
                        <a:extLst>
                          <a:ext uri="{FF2B5EF4-FFF2-40B4-BE49-F238E27FC236}">
                            <a16:creationId xmlns:a16="http://schemas.microsoft.com/office/drawing/2014/main" id="{60A1D0D7-D466-8B7B-0BC7-CF1A0C25870F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4696794" y="4000607"/>
                        <a:ext cx="681016" cy="1316037"/>
                      </a:xfrm>
                      <a:custGeom>
                        <a:avLst/>
                        <a:gdLst>
                          <a:gd name="connsiteX0" fmla="*/ 0 w 783771"/>
                          <a:gd name="connsiteY0" fmla="*/ 0 h 938151"/>
                          <a:gd name="connsiteX1" fmla="*/ 475013 w 783771"/>
                          <a:gd name="connsiteY1" fmla="*/ 344385 h 938151"/>
                          <a:gd name="connsiteX2" fmla="*/ 783771 w 783771"/>
                          <a:gd name="connsiteY2" fmla="*/ 938151 h 938151"/>
                          <a:gd name="connsiteX3" fmla="*/ 783771 w 783771"/>
                          <a:gd name="connsiteY3" fmla="*/ 938151 h 9381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783771" h="938151">
                            <a:moveTo>
                              <a:pt x="0" y="0"/>
                            </a:moveTo>
                            <a:cubicBezTo>
                              <a:pt x="172192" y="94013"/>
                              <a:pt x="344385" y="188027"/>
                              <a:pt x="475013" y="344385"/>
                            </a:cubicBezTo>
                            <a:cubicBezTo>
                              <a:pt x="605641" y="500743"/>
                              <a:pt x="783771" y="938151"/>
                              <a:pt x="783771" y="938151"/>
                            </a:cubicBezTo>
                            <a:lnTo>
                              <a:pt x="783771" y="938151"/>
                            </a:lnTo>
                          </a:path>
                        </a:pathLst>
                      </a:custGeom>
                      <a:ln w="28575">
                        <a:solidFill>
                          <a:srgbClr val="C00000"/>
                        </a:solidFill>
                        <a:headEnd type="triangle" w="med" len="med"/>
                        <a:tailEnd type="triangle" w="med" len="med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GB" sz="1800" dirty="0"/>
                      </a:p>
                    </p:txBody>
                  </p:sp>
                  <p:sp>
                    <p:nvSpPr>
                      <p:cNvPr id="108" name="Freeform 142">
                        <a:extLst>
                          <a:ext uri="{FF2B5EF4-FFF2-40B4-BE49-F238E27FC236}">
                            <a16:creationId xmlns:a16="http://schemas.microsoft.com/office/drawing/2014/main" id="{3DB48670-13FE-ACA6-E75F-C56D5164ABD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975867" y="1364135"/>
                        <a:ext cx="3149490" cy="916124"/>
                      </a:xfrm>
                      <a:custGeom>
                        <a:avLst/>
                        <a:gdLst>
                          <a:gd name="connsiteX0" fmla="*/ 0 w 783771"/>
                          <a:gd name="connsiteY0" fmla="*/ 0 h 938151"/>
                          <a:gd name="connsiteX1" fmla="*/ 475013 w 783771"/>
                          <a:gd name="connsiteY1" fmla="*/ 344385 h 938151"/>
                          <a:gd name="connsiteX2" fmla="*/ 783771 w 783771"/>
                          <a:gd name="connsiteY2" fmla="*/ 938151 h 938151"/>
                          <a:gd name="connsiteX3" fmla="*/ 783771 w 783771"/>
                          <a:gd name="connsiteY3" fmla="*/ 938151 h 9381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783771" h="938151">
                            <a:moveTo>
                              <a:pt x="0" y="0"/>
                            </a:moveTo>
                            <a:cubicBezTo>
                              <a:pt x="172192" y="94013"/>
                              <a:pt x="344385" y="188027"/>
                              <a:pt x="475013" y="344385"/>
                            </a:cubicBezTo>
                            <a:cubicBezTo>
                              <a:pt x="605641" y="500743"/>
                              <a:pt x="783771" y="938151"/>
                              <a:pt x="783771" y="938151"/>
                            </a:cubicBezTo>
                            <a:lnTo>
                              <a:pt x="783771" y="938151"/>
                            </a:lnTo>
                          </a:path>
                        </a:pathLst>
                      </a:custGeom>
                      <a:ln w="28575">
                        <a:solidFill>
                          <a:srgbClr val="C00000"/>
                        </a:solidFill>
                        <a:headEnd type="triangle" w="med" len="med"/>
                        <a:tailEnd type="triangle" w="med" len="med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GB" sz="1800" dirty="0"/>
                      </a:p>
                    </p:txBody>
                  </p:sp>
                  <p:sp>
                    <p:nvSpPr>
                      <p:cNvPr id="109" name="Freeform 143">
                        <a:extLst>
                          <a:ext uri="{FF2B5EF4-FFF2-40B4-BE49-F238E27FC236}">
                            <a16:creationId xmlns:a16="http://schemas.microsoft.com/office/drawing/2014/main" id="{28A57E7B-632E-D8D7-9006-45F0AEA6D55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956866" y="1441675"/>
                        <a:ext cx="3374910" cy="2322359"/>
                      </a:xfrm>
                      <a:custGeom>
                        <a:avLst/>
                        <a:gdLst>
                          <a:gd name="connsiteX0" fmla="*/ 0 w 783771"/>
                          <a:gd name="connsiteY0" fmla="*/ 0 h 938151"/>
                          <a:gd name="connsiteX1" fmla="*/ 475013 w 783771"/>
                          <a:gd name="connsiteY1" fmla="*/ 344385 h 938151"/>
                          <a:gd name="connsiteX2" fmla="*/ 783771 w 783771"/>
                          <a:gd name="connsiteY2" fmla="*/ 938151 h 938151"/>
                          <a:gd name="connsiteX3" fmla="*/ 783771 w 783771"/>
                          <a:gd name="connsiteY3" fmla="*/ 938151 h 9381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783771" h="938151">
                            <a:moveTo>
                              <a:pt x="0" y="0"/>
                            </a:moveTo>
                            <a:cubicBezTo>
                              <a:pt x="172192" y="94013"/>
                              <a:pt x="344385" y="188027"/>
                              <a:pt x="475013" y="344385"/>
                            </a:cubicBezTo>
                            <a:cubicBezTo>
                              <a:pt x="605641" y="500743"/>
                              <a:pt x="783771" y="938151"/>
                              <a:pt x="783771" y="938151"/>
                            </a:cubicBezTo>
                            <a:lnTo>
                              <a:pt x="783771" y="938151"/>
                            </a:lnTo>
                          </a:path>
                        </a:pathLst>
                      </a:custGeom>
                      <a:ln w="28575">
                        <a:solidFill>
                          <a:srgbClr val="C00000"/>
                        </a:solidFill>
                        <a:headEnd type="triangle" w="med" len="med"/>
                        <a:tailEnd type="triangle" w="med" len="med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GB" sz="1800" dirty="0"/>
                      </a:p>
                    </p:txBody>
                  </p:sp>
                  <p:sp>
                    <p:nvSpPr>
                      <p:cNvPr id="110" name="Freeform 144">
                        <a:extLst>
                          <a:ext uri="{FF2B5EF4-FFF2-40B4-BE49-F238E27FC236}">
                            <a16:creationId xmlns:a16="http://schemas.microsoft.com/office/drawing/2014/main" id="{B5DBF07F-A5B1-601F-002F-2BAAE720C8B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99345" y="1510705"/>
                        <a:ext cx="2644244" cy="3805940"/>
                      </a:xfrm>
                      <a:custGeom>
                        <a:avLst/>
                        <a:gdLst>
                          <a:gd name="connsiteX0" fmla="*/ 0 w 783771"/>
                          <a:gd name="connsiteY0" fmla="*/ 0 h 938151"/>
                          <a:gd name="connsiteX1" fmla="*/ 475013 w 783771"/>
                          <a:gd name="connsiteY1" fmla="*/ 344385 h 938151"/>
                          <a:gd name="connsiteX2" fmla="*/ 783771 w 783771"/>
                          <a:gd name="connsiteY2" fmla="*/ 938151 h 938151"/>
                          <a:gd name="connsiteX3" fmla="*/ 783771 w 783771"/>
                          <a:gd name="connsiteY3" fmla="*/ 938151 h 9381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783771" h="938151">
                            <a:moveTo>
                              <a:pt x="0" y="0"/>
                            </a:moveTo>
                            <a:cubicBezTo>
                              <a:pt x="172192" y="94013"/>
                              <a:pt x="344385" y="188027"/>
                              <a:pt x="475013" y="344385"/>
                            </a:cubicBezTo>
                            <a:cubicBezTo>
                              <a:pt x="605641" y="500743"/>
                              <a:pt x="783771" y="938151"/>
                              <a:pt x="783771" y="938151"/>
                            </a:cubicBezTo>
                            <a:lnTo>
                              <a:pt x="783771" y="938151"/>
                            </a:lnTo>
                          </a:path>
                        </a:pathLst>
                      </a:custGeom>
                      <a:ln w="28575">
                        <a:solidFill>
                          <a:srgbClr val="C00000"/>
                        </a:solidFill>
                        <a:headEnd type="triangle" w="med" len="med"/>
                        <a:tailEnd type="triangle" w="med" len="med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GB" sz="1800" dirty="0"/>
                      </a:p>
                    </p:txBody>
                  </p:sp>
                  <p:sp>
                    <p:nvSpPr>
                      <p:cNvPr id="111" name="Freeform 145">
                        <a:extLst>
                          <a:ext uri="{FF2B5EF4-FFF2-40B4-BE49-F238E27FC236}">
                            <a16:creationId xmlns:a16="http://schemas.microsoft.com/office/drawing/2014/main" id="{F95211CD-69A1-FC8A-90AD-4715B8523C4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90106" y="3034806"/>
                        <a:ext cx="4368648" cy="786388"/>
                      </a:xfrm>
                      <a:custGeom>
                        <a:avLst/>
                        <a:gdLst>
                          <a:gd name="connsiteX0" fmla="*/ 0 w 783771"/>
                          <a:gd name="connsiteY0" fmla="*/ 0 h 938151"/>
                          <a:gd name="connsiteX1" fmla="*/ 475013 w 783771"/>
                          <a:gd name="connsiteY1" fmla="*/ 344385 h 938151"/>
                          <a:gd name="connsiteX2" fmla="*/ 783771 w 783771"/>
                          <a:gd name="connsiteY2" fmla="*/ 938151 h 938151"/>
                          <a:gd name="connsiteX3" fmla="*/ 783771 w 783771"/>
                          <a:gd name="connsiteY3" fmla="*/ 938151 h 9381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783771" h="938151">
                            <a:moveTo>
                              <a:pt x="0" y="0"/>
                            </a:moveTo>
                            <a:cubicBezTo>
                              <a:pt x="172192" y="94013"/>
                              <a:pt x="344385" y="188027"/>
                              <a:pt x="475013" y="344385"/>
                            </a:cubicBezTo>
                            <a:cubicBezTo>
                              <a:pt x="605641" y="500743"/>
                              <a:pt x="783771" y="938151"/>
                              <a:pt x="783771" y="938151"/>
                            </a:cubicBezTo>
                            <a:lnTo>
                              <a:pt x="783771" y="938151"/>
                            </a:lnTo>
                          </a:path>
                        </a:pathLst>
                      </a:custGeom>
                      <a:ln w="28575">
                        <a:solidFill>
                          <a:srgbClr val="C00000"/>
                        </a:solidFill>
                        <a:headEnd type="triangle" w="med" len="med"/>
                        <a:tailEnd type="triangle" w="med" len="med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GB" sz="1800" dirty="0"/>
                      </a:p>
                    </p:txBody>
                  </p:sp>
                </p:grpSp>
                <p:sp>
                  <p:nvSpPr>
                    <p:cNvPr id="100" name="Freeform 134">
                      <a:extLst>
                        <a:ext uri="{FF2B5EF4-FFF2-40B4-BE49-F238E27FC236}">
                          <a16:creationId xmlns:a16="http://schemas.microsoft.com/office/drawing/2014/main" id="{1D278FBA-205B-AF9E-F695-9F98137DD3EC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4600554" y="2372348"/>
                      <a:ext cx="597878" cy="2944297"/>
                    </a:xfrm>
                    <a:custGeom>
                      <a:avLst/>
                      <a:gdLst>
                        <a:gd name="connsiteX0" fmla="*/ 0 w 783771"/>
                        <a:gd name="connsiteY0" fmla="*/ 0 h 938151"/>
                        <a:gd name="connsiteX1" fmla="*/ 475013 w 783771"/>
                        <a:gd name="connsiteY1" fmla="*/ 344385 h 938151"/>
                        <a:gd name="connsiteX2" fmla="*/ 783771 w 783771"/>
                        <a:gd name="connsiteY2" fmla="*/ 938151 h 938151"/>
                        <a:gd name="connsiteX3" fmla="*/ 783771 w 783771"/>
                        <a:gd name="connsiteY3" fmla="*/ 938151 h 9381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783771" h="938151">
                          <a:moveTo>
                            <a:pt x="0" y="0"/>
                          </a:moveTo>
                          <a:cubicBezTo>
                            <a:pt x="172192" y="94013"/>
                            <a:pt x="344385" y="188027"/>
                            <a:pt x="475013" y="344385"/>
                          </a:cubicBezTo>
                          <a:cubicBezTo>
                            <a:pt x="605641" y="500743"/>
                            <a:pt x="783771" y="938151"/>
                            <a:pt x="783771" y="938151"/>
                          </a:cubicBezTo>
                          <a:lnTo>
                            <a:pt x="783771" y="938151"/>
                          </a:lnTo>
                        </a:path>
                      </a:pathLst>
                    </a:custGeom>
                    <a:ln w="28575">
                      <a:solidFill>
                        <a:srgbClr val="C00000"/>
                      </a:solidFill>
                      <a:headEnd type="triangle" w="med" len="med"/>
                      <a:tailEnd type="triangl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GB" sz="1800" dirty="0"/>
                    </a:p>
                  </p:txBody>
                </p:sp>
              </p:grpSp>
              <p:sp>
                <p:nvSpPr>
                  <p:cNvPr id="92" name="Freeform 126">
                    <a:extLst>
                      <a:ext uri="{FF2B5EF4-FFF2-40B4-BE49-F238E27FC236}">
                        <a16:creationId xmlns:a16="http://schemas.microsoft.com/office/drawing/2014/main" id="{9F63B0FC-5D91-FBA9-91F8-F4BC98550D31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831390" y="4618413"/>
                    <a:ext cx="338332" cy="1248987"/>
                  </a:xfrm>
                  <a:custGeom>
                    <a:avLst/>
                    <a:gdLst>
                      <a:gd name="connsiteX0" fmla="*/ 0 w 783771"/>
                      <a:gd name="connsiteY0" fmla="*/ 0 h 938151"/>
                      <a:gd name="connsiteX1" fmla="*/ 475013 w 783771"/>
                      <a:gd name="connsiteY1" fmla="*/ 344385 h 938151"/>
                      <a:gd name="connsiteX2" fmla="*/ 783771 w 783771"/>
                      <a:gd name="connsiteY2" fmla="*/ 938151 h 938151"/>
                      <a:gd name="connsiteX3" fmla="*/ 783771 w 783771"/>
                      <a:gd name="connsiteY3" fmla="*/ 938151 h 938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771" h="938151">
                        <a:moveTo>
                          <a:pt x="0" y="0"/>
                        </a:moveTo>
                        <a:cubicBezTo>
                          <a:pt x="172192" y="94013"/>
                          <a:pt x="344385" y="188027"/>
                          <a:pt x="475013" y="344385"/>
                        </a:cubicBezTo>
                        <a:cubicBezTo>
                          <a:pt x="605641" y="500743"/>
                          <a:pt x="783771" y="938151"/>
                          <a:pt x="783771" y="938151"/>
                        </a:cubicBezTo>
                        <a:lnTo>
                          <a:pt x="783771" y="938151"/>
                        </a:lnTo>
                      </a:path>
                    </a:pathLst>
                  </a:custGeom>
                  <a:ln w="50800">
                    <a:solidFill>
                      <a:srgbClr val="C00000"/>
                    </a:solidFill>
                    <a:headEnd type="triangl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GB" sz="1800" dirty="0"/>
                  </a:p>
                </p:txBody>
              </p:sp>
              <p:sp>
                <p:nvSpPr>
                  <p:cNvPr id="93" name="Freeform 127">
                    <a:extLst>
                      <a:ext uri="{FF2B5EF4-FFF2-40B4-BE49-F238E27FC236}">
                        <a16:creationId xmlns:a16="http://schemas.microsoft.com/office/drawing/2014/main" id="{D84CEC6C-7D78-2A37-FD95-8442BB30C9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96241" y="3551034"/>
                    <a:ext cx="1773484" cy="927700"/>
                  </a:xfrm>
                  <a:custGeom>
                    <a:avLst/>
                    <a:gdLst>
                      <a:gd name="connsiteX0" fmla="*/ 0 w 783771"/>
                      <a:gd name="connsiteY0" fmla="*/ 0 h 938151"/>
                      <a:gd name="connsiteX1" fmla="*/ 475013 w 783771"/>
                      <a:gd name="connsiteY1" fmla="*/ 344385 h 938151"/>
                      <a:gd name="connsiteX2" fmla="*/ 783771 w 783771"/>
                      <a:gd name="connsiteY2" fmla="*/ 938151 h 938151"/>
                      <a:gd name="connsiteX3" fmla="*/ 783771 w 783771"/>
                      <a:gd name="connsiteY3" fmla="*/ 938151 h 938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771" h="938151">
                        <a:moveTo>
                          <a:pt x="0" y="0"/>
                        </a:moveTo>
                        <a:cubicBezTo>
                          <a:pt x="172192" y="94013"/>
                          <a:pt x="344385" y="188027"/>
                          <a:pt x="475013" y="344385"/>
                        </a:cubicBezTo>
                        <a:cubicBezTo>
                          <a:pt x="605641" y="500743"/>
                          <a:pt x="783771" y="938151"/>
                          <a:pt x="783771" y="938151"/>
                        </a:cubicBezTo>
                        <a:lnTo>
                          <a:pt x="783771" y="938151"/>
                        </a:lnTo>
                      </a:path>
                    </a:pathLst>
                  </a:custGeom>
                  <a:ln w="28575">
                    <a:solidFill>
                      <a:srgbClr val="C00000"/>
                    </a:solidFill>
                    <a:headEnd type="triangl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GB" sz="1800" dirty="0"/>
                  </a:p>
                </p:txBody>
              </p:sp>
              <p:sp>
                <p:nvSpPr>
                  <p:cNvPr id="94" name="Freeform 128">
                    <a:extLst>
                      <a:ext uri="{FF2B5EF4-FFF2-40B4-BE49-F238E27FC236}">
                        <a16:creationId xmlns:a16="http://schemas.microsoft.com/office/drawing/2014/main" id="{4CB50D7C-2135-B567-CFC8-72ECEBC64D0C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928028" y="5558349"/>
                    <a:ext cx="1589930" cy="409820"/>
                  </a:xfrm>
                  <a:custGeom>
                    <a:avLst/>
                    <a:gdLst>
                      <a:gd name="connsiteX0" fmla="*/ 0 w 783771"/>
                      <a:gd name="connsiteY0" fmla="*/ 0 h 938151"/>
                      <a:gd name="connsiteX1" fmla="*/ 475013 w 783771"/>
                      <a:gd name="connsiteY1" fmla="*/ 344385 h 938151"/>
                      <a:gd name="connsiteX2" fmla="*/ 783771 w 783771"/>
                      <a:gd name="connsiteY2" fmla="*/ 938151 h 938151"/>
                      <a:gd name="connsiteX3" fmla="*/ 783771 w 783771"/>
                      <a:gd name="connsiteY3" fmla="*/ 938151 h 938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771" h="938151">
                        <a:moveTo>
                          <a:pt x="0" y="0"/>
                        </a:moveTo>
                        <a:cubicBezTo>
                          <a:pt x="172192" y="94013"/>
                          <a:pt x="344385" y="188027"/>
                          <a:pt x="475013" y="344385"/>
                        </a:cubicBezTo>
                        <a:cubicBezTo>
                          <a:pt x="605641" y="500743"/>
                          <a:pt x="783771" y="938151"/>
                          <a:pt x="783771" y="938151"/>
                        </a:cubicBezTo>
                        <a:lnTo>
                          <a:pt x="783771" y="938151"/>
                        </a:lnTo>
                      </a:path>
                    </a:pathLst>
                  </a:custGeom>
                  <a:ln w="28575">
                    <a:solidFill>
                      <a:srgbClr val="C00000"/>
                    </a:solidFill>
                    <a:headEnd type="triangl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GB" sz="1800" dirty="0"/>
                  </a:p>
                </p:txBody>
              </p:sp>
              <p:sp>
                <p:nvSpPr>
                  <p:cNvPr id="95" name="Freeform 129">
                    <a:extLst>
                      <a:ext uri="{FF2B5EF4-FFF2-40B4-BE49-F238E27FC236}">
                        <a16:creationId xmlns:a16="http://schemas.microsoft.com/office/drawing/2014/main" id="{94DCC409-FCE8-3000-2BEE-94FA7C51C432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4296300" y="2166855"/>
                    <a:ext cx="656396" cy="2252746"/>
                  </a:xfrm>
                  <a:custGeom>
                    <a:avLst/>
                    <a:gdLst>
                      <a:gd name="connsiteX0" fmla="*/ 0 w 783771"/>
                      <a:gd name="connsiteY0" fmla="*/ 0 h 938151"/>
                      <a:gd name="connsiteX1" fmla="*/ 475013 w 783771"/>
                      <a:gd name="connsiteY1" fmla="*/ 344385 h 938151"/>
                      <a:gd name="connsiteX2" fmla="*/ 783771 w 783771"/>
                      <a:gd name="connsiteY2" fmla="*/ 938151 h 938151"/>
                      <a:gd name="connsiteX3" fmla="*/ 783771 w 783771"/>
                      <a:gd name="connsiteY3" fmla="*/ 938151 h 938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771" h="938151">
                        <a:moveTo>
                          <a:pt x="0" y="0"/>
                        </a:moveTo>
                        <a:cubicBezTo>
                          <a:pt x="172192" y="94013"/>
                          <a:pt x="344385" y="188027"/>
                          <a:pt x="475013" y="344385"/>
                        </a:cubicBezTo>
                        <a:cubicBezTo>
                          <a:pt x="605641" y="500743"/>
                          <a:pt x="783771" y="938151"/>
                          <a:pt x="783771" y="938151"/>
                        </a:cubicBezTo>
                        <a:lnTo>
                          <a:pt x="783771" y="938151"/>
                        </a:lnTo>
                      </a:path>
                    </a:pathLst>
                  </a:custGeom>
                  <a:ln w="28575">
                    <a:solidFill>
                      <a:srgbClr val="C00000"/>
                    </a:solidFill>
                    <a:headEnd type="triangl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GB" sz="1800" dirty="0"/>
                  </a:p>
                </p:txBody>
              </p:sp>
              <p:sp>
                <p:nvSpPr>
                  <p:cNvPr id="96" name="Freeform 130">
                    <a:extLst>
                      <a:ext uri="{FF2B5EF4-FFF2-40B4-BE49-F238E27FC236}">
                        <a16:creationId xmlns:a16="http://schemas.microsoft.com/office/drawing/2014/main" id="{BA291E5B-317C-6BEE-D6EE-5E9C00D6525E}"/>
                      </a:ext>
                    </a:extLst>
                  </p:cNvPr>
                  <p:cNvSpPr/>
                  <p:nvPr/>
                </p:nvSpPr>
                <p:spPr bwMode="auto">
                  <a:xfrm rot="11062317" flipH="1">
                    <a:off x="3912137" y="5027647"/>
                    <a:ext cx="585399" cy="878584"/>
                  </a:xfrm>
                  <a:custGeom>
                    <a:avLst/>
                    <a:gdLst>
                      <a:gd name="connsiteX0" fmla="*/ 0 w 783771"/>
                      <a:gd name="connsiteY0" fmla="*/ 0 h 938151"/>
                      <a:gd name="connsiteX1" fmla="*/ 475013 w 783771"/>
                      <a:gd name="connsiteY1" fmla="*/ 344385 h 938151"/>
                      <a:gd name="connsiteX2" fmla="*/ 783771 w 783771"/>
                      <a:gd name="connsiteY2" fmla="*/ 938151 h 938151"/>
                      <a:gd name="connsiteX3" fmla="*/ 783771 w 783771"/>
                      <a:gd name="connsiteY3" fmla="*/ 938151 h 938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771" h="938151">
                        <a:moveTo>
                          <a:pt x="0" y="0"/>
                        </a:moveTo>
                        <a:cubicBezTo>
                          <a:pt x="172192" y="94013"/>
                          <a:pt x="344385" y="188027"/>
                          <a:pt x="475013" y="344385"/>
                        </a:cubicBezTo>
                        <a:cubicBezTo>
                          <a:pt x="605641" y="500743"/>
                          <a:pt x="783771" y="938151"/>
                          <a:pt x="783771" y="938151"/>
                        </a:cubicBezTo>
                        <a:lnTo>
                          <a:pt x="783771" y="938151"/>
                        </a:lnTo>
                      </a:path>
                    </a:pathLst>
                  </a:custGeom>
                  <a:ln w="28575">
                    <a:solidFill>
                      <a:srgbClr val="C00000"/>
                    </a:solidFill>
                    <a:headEnd type="triangl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GB" sz="1800" dirty="0"/>
                  </a:p>
                </p:txBody>
              </p:sp>
              <p:sp>
                <p:nvSpPr>
                  <p:cNvPr id="97" name="Freeform 131">
                    <a:extLst>
                      <a:ext uri="{FF2B5EF4-FFF2-40B4-BE49-F238E27FC236}">
                        <a16:creationId xmlns:a16="http://schemas.microsoft.com/office/drawing/2014/main" id="{7CB17BCF-1471-107E-0128-EA65596BAD4F}"/>
                      </a:ext>
                    </a:extLst>
                  </p:cNvPr>
                  <p:cNvSpPr/>
                  <p:nvPr/>
                </p:nvSpPr>
                <p:spPr bwMode="auto">
                  <a:xfrm rot="171597">
                    <a:off x="4365141" y="4636965"/>
                    <a:ext cx="202651" cy="340806"/>
                  </a:xfrm>
                  <a:custGeom>
                    <a:avLst/>
                    <a:gdLst>
                      <a:gd name="connsiteX0" fmla="*/ 0 w 783771"/>
                      <a:gd name="connsiteY0" fmla="*/ 0 h 938151"/>
                      <a:gd name="connsiteX1" fmla="*/ 475013 w 783771"/>
                      <a:gd name="connsiteY1" fmla="*/ 344385 h 938151"/>
                      <a:gd name="connsiteX2" fmla="*/ 783771 w 783771"/>
                      <a:gd name="connsiteY2" fmla="*/ 938151 h 938151"/>
                      <a:gd name="connsiteX3" fmla="*/ 783771 w 783771"/>
                      <a:gd name="connsiteY3" fmla="*/ 938151 h 938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771" h="938151">
                        <a:moveTo>
                          <a:pt x="0" y="0"/>
                        </a:moveTo>
                        <a:cubicBezTo>
                          <a:pt x="172192" y="94013"/>
                          <a:pt x="344385" y="188027"/>
                          <a:pt x="475013" y="344385"/>
                        </a:cubicBezTo>
                        <a:cubicBezTo>
                          <a:pt x="605641" y="500743"/>
                          <a:pt x="783771" y="938151"/>
                          <a:pt x="783771" y="938151"/>
                        </a:cubicBezTo>
                        <a:lnTo>
                          <a:pt x="783771" y="938151"/>
                        </a:lnTo>
                      </a:path>
                    </a:pathLst>
                  </a:custGeom>
                  <a:ln w="28575">
                    <a:solidFill>
                      <a:srgbClr val="C00000"/>
                    </a:solidFill>
                    <a:headEnd type="triangl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GB" sz="1800" dirty="0"/>
                  </a:p>
                </p:txBody>
              </p:sp>
            </p:grpSp>
            <p:sp>
              <p:nvSpPr>
                <p:cNvPr id="90" name="Freeform 124">
                  <a:extLst>
                    <a:ext uri="{FF2B5EF4-FFF2-40B4-BE49-F238E27FC236}">
                      <a16:creationId xmlns:a16="http://schemas.microsoft.com/office/drawing/2014/main" id="{B8ABB2BE-DC14-CBE8-6D22-14D7A5E82622}"/>
                    </a:ext>
                  </a:extLst>
                </p:cNvPr>
                <p:cNvSpPr/>
                <p:nvPr/>
              </p:nvSpPr>
              <p:spPr bwMode="auto">
                <a:xfrm>
                  <a:off x="4563627" y="5163211"/>
                  <a:ext cx="684244" cy="666307"/>
                </a:xfrm>
                <a:custGeom>
                  <a:avLst/>
                  <a:gdLst>
                    <a:gd name="connsiteX0" fmla="*/ 0 w 783771"/>
                    <a:gd name="connsiteY0" fmla="*/ 0 h 938151"/>
                    <a:gd name="connsiteX1" fmla="*/ 475013 w 783771"/>
                    <a:gd name="connsiteY1" fmla="*/ 344385 h 938151"/>
                    <a:gd name="connsiteX2" fmla="*/ 783771 w 783771"/>
                    <a:gd name="connsiteY2" fmla="*/ 938151 h 938151"/>
                    <a:gd name="connsiteX3" fmla="*/ 783771 w 783771"/>
                    <a:gd name="connsiteY3" fmla="*/ 938151 h 938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771" h="938151">
                      <a:moveTo>
                        <a:pt x="0" y="0"/>
                      </a:moveTo>
                      <a:cubicBezTo>
                        <a:pt x="172192" y="94013"/>
                        <a:pt x="344385" y="188027"/>
                        <a:pt x="475013" y="344385"/>
                      </a:cubicBezTo>
                      <a:cubicBezTo>
                        <a:pt x="605641" y="500743"/>
                        <a:pt x="783771" y="938151"/>
                        <a:pt x="783771" y="938151"/>
                      </a:cubicBezTo>
                      <a:lnTo>
                        <a:pt x="783771" y="938151"/>
                      </a:lnTo>
                    </a:path>
                  </a:pathLst>
                </a:custGeom>
                <a:ln w="28575">
                  <a:solidFill>
                    <a:srgbClr val="C00000"/>
                  </a:solidFill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GB" sz="1800" dirty="0"/>
                </a:p>
              </p:txBody>
            </p:sp>
          </p:grpSp>
        </p:grpSp>
      </p:grpSp>
      <p:pic>
        <p:nvPicPr>
          <p:cNvPr id="18" name="Content Placeholder 13">
            <a:extLst>
              <a:ext uri="{FF2B5EF4-FFF2-40B4-BE49-F238E27FC236}">
                <a16:creationId xmlns:a16="http://schemas.microsoft.com/office/drawing/2014/main" id="{31E7979D-5FFE-93F5-8B10-0A695B9405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2385" y="1102121"/>
            <a:ext cx="1918479" cy="1918479"/>
          </a:xfrm>
          <a:prstGeom prst="rect">
            <a:avLst/>
          </a:prstGeom>
        </p:spPr>
      </p:pic>
      <p:sp>
        <p:nvSpPr>
          <p:cNvPr id="19" name="Cloud 18">
            <a:extLst>
              <a:ext uri="{FF2B5EF4-FFF2-40B4-BE49-F238E27FC236}">
                <a16:creationId xmlns:a16="http://schemas.microsoft.com/office/drawing/2014/main" id="{A13198D9-C25E-475B-CE5B-88F80BC025B3}"/>
              </a:ext>
            </a:extLst>
          </p:cNvPr>
          <p:cNvSpPr/>
          <p:nvPr/>
        </p:nvSpPr>
        <p:spPr>
          <a:xfrm>
            <a:off x="8046932" y="987815"/>
            <a:ext cx="2468880" cy="1333500"/>
          </a:xfrm>
          <a:prstGeom prst="cloud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ounded Rectangle 12">
            <a:extLst>
              <a:ext uri="{FF2B5EF4-FFF2-40B4-BE49-F238E27FC236}">
                <a16:creationId xmlns:a16="http://schemas.microsoft.com/office/drawing/2014/main" id="{4230528D-24A3-1F52-B1A1-F2E7258907C7}"/>
              </a:ext>
            </a:extLst>
          </p:cNvPr>
          <p:cNvSpPr/>
          <p:nvPr/>
        </p:nvSpPr>
        <p:spPr>
          <a:xfrm>
            <a:off x="9760961" y="1924986"/>
            <a:ext cx="828000" cy="224098"/>
          </a:xfrm>
          <a:prstGeom prst="roundRect">
            <a:avLst/>
          </a:prstGeom>
          <a:solidFill>
            <a:srgbClr val="00B05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accent6">
                    <a:lumMod val="50000"/>
                  </a:schemeClr>
                </a:solidFill>
              </a:rPr>
              <a:t>NON-RAD</a:t>
            </a:r>
          </a:p>
        </p:txBody>
      </p:sp>
      <p:sp>
        <p:nvSpPr>
          <p:cNvPr id="21" name="Rounded Rectangle 13">
            <a:extLst>
              <a:ext uri="{FF2B5EF4-FFF2-40B4-BE49-F238E27FC236}">
                <a16:creationId xmlns:a16="http://schemas.microsoft.com/office/drawing/2014/main" id="{2EEBBBED-B9C1-628E-715B-D33009B38CC9}"/>
              </a:ext>
            </a:extLst>
          </p:cNvPr>
          <p:cNvSpPr/>
          <p:nvPr/>
        </p:nvSpPr>
        <p:spPr>
          <a:xfrm>
            <a:off x="7995718" y="1018307"/>
            <a:ext cx="828000" cy="224098"/>
          </a:xfrm>
          <a:prstGeom prst="roundRect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accent6">
                    <a:lumMod val="50000"/>
                  </a:schemeClr>
                </a:solidFill>
              </a:rPr>
              <a:t>RAD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BB36517B-1017-7497-5E20-9C159A53D2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41679" y="1281161"/>
            <a:ext cx="549938" cy="373404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0033112-D635-8151-2F65-3DECD2E6DA7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8989" y="2358458"/>
            <a:ext cx="438075" cy="43807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A480E6D-20E8-163F-667A-9867D6092E5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0996"/>
          <a:stretch/>
        </p:blipFill>
        <p:spPr>
          <a:xfrm>
            <a:off x="8398610" y="1428768"/>
            <a:ext cx="518050" cy="63371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005BA04-D248-BC8E-9560-A993E02F07E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38192" y="1157107"/>
            <a:ext cx="439255" cy="60587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93FA7D2-0F4C-D19C-DF90-459717C3BD1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135039" y="1804691"/>
            <a:ext cx="325655" cy="434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033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20">
            <a:extLst>
              <a:ext uri="{FF2B5EF4-FFF2-40B4-BE49-F238E27FC236}">
                <a16:creationId xmlns:a16="http://schemas.microsoft.com/office/drawing/2014/main" id="{F772022A-0AF8-B25F-FAA3-254A8D7D7482}"/>
              </a:ext>
            </a:extLst>
          </p:cNvPr>
          <p:cNvSpPr txBox="1"/>
          <p:nvPr/>
        </p:nvSpPr>
        <p:spPr>
          <a:xfrm>
            <a:off x="5850193" y="2306934"/>
            <a:ext cx="1089041" cy="71558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350" dirty="0">
                <a:solidFill>
                  <a:srgbClr val="7030A0"/>
                </a:solidFill>
              </a:rPr>
              <a:t>A priori </a:t>
            </a:r>
            <a:br>
              <a:rPr lang="en-GB" sz="1350" dirty="0">
                <a:solidFill>
                  <a:srgbClr val="7030A0"/>
                </a:solidFill>
              </a:rPr>
            </a:br>
            <a:r>
              <a:rPr lang="en-GB" sz="1350" dirty="0">
                <a:solidFill>
                  <a:srgbClr val="7030A0"/>
                </a:solidFill>
              </a:rPr>
              <a:t>Not Radioactive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AC0A956-F132-81BB-1F35-23222D7F87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Strategy –</a:t>
            </a:r>
            <a:r>
              <a:rPr lang="en-GB" i="1" dirty="0"/>
              <a:t> zoning concept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DCDC0D-93ED-F163-51B8-1C6B9BDA9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ARRAD GT1 Meeting – EDMS 3171394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521309-E865-A9E3-9CDC-86E8E68EB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7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222BE88-DF31-5588-20BD-1FA2A3FADF4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5399985-BE42-6DCA-462D-E82987545808}"/>
              </a:ext>
            </a:extLst>
          </p:cNvPr>
          <p:cNvSpPr/>
          <p:nvPr/>
        </p:nvSpPr>
        <p:spPr>
          <a:xfrm>
            <a:off x="5850193" y="918373"/>
            <a:ext cx="5088116" cy="35747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350" dirty="0"/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B3C083BC-6270-8EF5-4053-48E94C4ADFA9}"/>
              </a:ext>
            </a:extLst>
          </p:cNvPr>
          <p:cNvSpPr txBox="1"/>
          <p:nvPr/>
        </p:nvSpPr>
        <p:spPr>
          <a:xfrm>
            <a:off x="7477395" y="542418"/>
            <a:ext cx="181017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350" dirty="0">
                <a:solidFill>
                  <a:srgbClr val="FF0000"/>
                </a:solidFill>
              </a:rPr>
              <a:t>Non-designated Area</a:t>
            </a:r>
          </a:p>
        </p:txBody>
      </p:sp>
      <p:sp>
        <p:nvSpPr>
          <p:cNvPr id="9" name="TextBox 5">
            <a:extLst>
              <a:ext uri="{FF2B5EF4-FFF2-40B4-BE49-F238E27FC236}">
                <a16:creationId xmlns:a16="http://schemas.microsoft.com/office/drawing/2014/main" id="{DDB89B5D-848F-D664-F13B-F2F5DCD82F72}"/>
              </a:ext>
            </a:extLst>
          </p:cNvPr>
          <p:cNvSpPr txBox="1"/>
          <p:nvPr/>
        </p:nvSpPr>
        <p:spPr>
          <a:xfrm>
            <a:off x="7671648" y="1052187"/>
            <a:ext cx="131965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350" dirty="0">
                <a:solidFill>
                  <a:srgbClr val="FF0000"/>
                </a:solidFill>
              </a:rPr>
              <a:t>Radiation</a:t>
            </a:r>
            <a:r>
              <a:rPr lang="en-GB" sz="1350" dirty="0"/>
              <a:t> </a:t>
            </a:r>
            <a:r>
              <a:rPr lang="en-GB" sz="1350" dirty="0">
                <a:solidFill>
                  <a:srgbClr val="FF0000"/>
                </a:solidFill>
              </a:rPr>
              <a:t>Area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16DF22E-B064-CF77-C61E-80130ECE650F}"/>
              </a:ext>
            </a:extLst>
          </p:cNvPr>
          <p:cNvSpPr/>
          <p:nvPr/>
        </p:nvSpPr>
        <p:spPr>
          <a:xfrm>
            <a:off x="6837561" y="1504606"/>
            <a:ext cx="3204682" cy="2402282"/>
          </a:xfrm>
          <a:prstGeom prst="ellipse">
            <a:avLst/>
          </a:prstGeom>
          <a:noFill/>
          <a:ln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350" dirty="0"/>
          </a:p>
        </p:txBody>
      </p:sp>
      <p:sp>
        <p:nvSpPr>
          <p:cNvPr id="11" name="TextBox 8">
            <a:extLst>
              <a:ext uri="{FF2B5EF4-FFF2-40B4-BE49-F238E27FC236}">
                <a16:creationId xmlns:a16="http://schemas.microsoft.com/office/drawing/2014/main" id="{23893A3D-8099-80B7-1BF4-62A4F9510F17}"/>
              </a:ext>
            </a:extLst>
          </p:cNvPr>
          <p:cNvSpPr txBox="1"/>
          <p:nvPr/>
        </p:nvSpPr>
        <p:spPr>
          <a:xfrm>
            <a:off x="6510472" y="1376463"/>
            <a:ext cx="7328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b="1" i="1" dirty="0">
                <a:solidFill>
                  <a:srgbClr val="0070C0"/>
                </a:solidFill>
              </a:rPr>
              <a:t>Global </a:t>
            </a:r>
          </a:p>
          <a:p>
            <a:pPr algn="ctr"/>
            <a:r>
              <a:rPr lang="en-GB" sz="1200" b="1" i="1" dirty="0">
                <a:solidFill>
                  <a:srgbClr val="0070C0"/>
                </a:solidFill>
              </a:rPr>
              <a:t>Control</a:t>
            </a:r>
          </a:p>
          <a:p>
            <a:pPr algn="ctr"/>
            <a:r>
              <a:rPr lang="en-GB" sz="1200" b="1" i="1" dirty="0">
                <a:solidFill>
                  <a:srgbClr val="0070C0"/>
                </a:solidFill>
              </a:rPr>
              <a:t>Zone</a:t>
            </a:r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0801AAA8-1177-1256-6A8D-75BC7D397BB5}"/>
              </a:ext>
            </a:extLst>
          </p:cNvPr>
          <p:cNvSpPr txBox="1"/>
          <p:nvPr/>
        </p:nvSpPr>
        <p:spPr>
          <a:xfrm>
            <a:off x="9369958" y="1052187"/>
            <a:ext cx="1369640" cy="30008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350" b="1" i="1" dirty="0">
                <a:solidFill>
                  <a:srgbClr val="FF0000"/>
                </a:solidFill>
              </a:rPr>
              <a:t>Safety Code F</a:t>
            </a:r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FB6A4524-DE51-7E21-BF6F-63233DBB4AA4}"/>
              </a:ext>
            </a:extLst>
          </p:cNvPr>
          <p:cNvSpPr txBox="1"/>
          <p:nvPr/>
        </p:nvSpPr>
        <p:spPr>
          <a:xfrm>
            <a:off x="5492302" y="1459287"/>
            <a:ext cx="59022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i="1" dirty="0">
                <a:solidFill>
                  <a:srgbClr val="0070C0"/>
                </a:solidFill>
              </a:rPr>
              <a:t>No</a:t>
            </a:r>
          </a:p>
          <a:p>
            <a:pPr algn="ctr"/>
            <a:r>
              <a:rPr lang="en-GB" sz="1050" i="1" dirty="0">
                <a:solidFill>
                  <a:srgbClr val="0070C0"/>
                </a:solidFill>
              </a:rPr>
              <a:t>control</a:t>
            </a:r>
          </a:p>
        </p:txBody>
      </p:sp>
      <p:sp>
        <p:nvSpPr>
          <p:cNvPr id="14" name="TextBox 19">
            <a:extLst>
              <a:ext uri="{FF2B5EF4-FFF2-40B4-BE49-F238E27FC236}">
                <a16:creationId xmlns:a16="http://schemas.microsoft.com/office/drawing/2014/main" id="{6EE718ED-EAA0-C065-AC6B-3A07EF590847}"/>
              </a:ext>
            </a:extLst>
          </p:cNvPr>
          <p:cNvSpPr txBox="1"/>
          <p:nvPr/>
        </p:nvSpPr>
        <p:spPr>
          <a:xfrm>
            <a:off x="7472332" y="2510142"/>
            <a:ext cx="193514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350" dirty="0">
                <a:solidFill>
                  <a:srgbClr val="7030A0"/>
                </a:solidFill>
              </a:rPr>
              <a:t>Potentially Radioactive</a:t>
            </a:r>
          </a:p>
        </p:txBody>
      </p:sp>
      <p:sp>
        <p:nvSpPr>
          <p:cNvPr id="16" name="TextBox 22">
            <a:extLst>
              <a:ext uri="{FF2B5EF4-FFF2-40B4-BE49-F238E27FC236}">
                <a16:creationId xmlns:a16="http://schemas.microsoft.com/office/drawing/2014/main" id="{E416C8B5-F905-02E4-0119-5A8CA9B3F19D}"/>
              </a:ext>
            </a:extLst>
          </p:cNvPr>
          <p:cNvSpPr txBox="1"/>
          <p:nvPr/>
        </p:nvSpPr>
        <p:spPr>
          <a:xfrm>
            <a:off x="8011010" y="1651953"/>
            <a:ext cx="90601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b="1" i="1" dirty="0">
                <a:solidFill>
                  <a:srgbClr val="0070C0"/>
                </a:solidFill>
              </a:rPr>
              <a:t>Individual</a:t>
            </a:r>
          </a:p>
          <a:p>
            <a:pPr algn="ctr"/>
            <a:r>
              <a:rPr lang="en-GB" sz="1200" b="1" i="1" dirty="0">
                <a:solidFill>
                  <a:srgbClr val="0070C0"/>
                </a:solidFill>
              </a:rPr>
              <a:t>Control</a:t>
            </a:r>
          </a:p>
          <a:p>
            <a:pPr algn="ctr"/>
            <a:r>
              <a:rPr lang="en-GB" sz="1200" b="1" i="1" dirty="0">
                <a:solidFill>
                  <a:srgbClr val="0070C0"/>
                </a:solidFill>
              </a:rPr>
              <a:t>Zone</a:t>
            </a:r>
          </a:p>
        </p:txBody>
      </p:sp>
      <p:sp>
        <p:nvSpPr>
          <p:cNvPr id="17" name="TextBox 30">
            <a:extLst>
              <a:ext uri="{FF2B5EF4-FFF2-40B4-BE49-F238E27FC236}">
                <a16:creationId xmlns:a16="http://schemas.microsoft.com/office/drawing/2014/main" id="{85CE030E-C09F-142E-75D4-F35EA9FCC9C2}"/>
              </a:ext>
            </a:extLst>
          </p:cNvPr>
          <p:cNvSpPr txBox="1"/>
          <p:nvPr/>
        </p:nvSpPr>
        <p:spPr>
          <a:xfrm>
            <a:off x="9161844" y="1640413"/>
            <a:ext cx="1171439" cy="623248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350" b="1" i="1" dirty="0">
                <a:solidFill>
                  <a:srgbClr val="7030A0"/>
                </a:solidFill>
              </a:rPr>
              <a:t>Clearance</a:t>
            </a:r>
            <a:br>
              <a:rPr lang="en-GB" sz="1350" b="1" i="1" dirty="0">
                <a:solidFill>
                  <a:srgbClr val="7030A0"/>
                </a:solidFill>
              </a:rPr>
            </a:br>
            <a:r>
              <a:rPr lang="en-GB" sz="1350" b="1" i="1" dirty="0">
                <a:solidFill>
                  <a:srgbClr val="7030A0"/>
                </a:solidFill>
              </a:rPr>
              <a:t>limits rule</a:t>
            </a:r>
            <a:br>
              <a:rPr lang="en-GB" sz="1350" b="1" i="1" dirty="0">
                <a:solidFill>
                  <a:srgbClr val="7030A0"/>
                </a:solidFill>
              </a:rPr>
            </a:br>
            <a:r>
              <a:rPr lang="en-GB" sz="750" b="1" dirty="0">
                <a:solidFill>
                  <a:srgbClr val="1C8BCB"/>
                </a:solidFill>
              </a:rPr>
              <a:t>EDMS 942170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E1F967C-94F8-6175-F645-1D48ED07BB05}"/>
              </a:ext>
            </a:extLst>
          </p:cNvPr>
          <p:cNvCxnSpPr>
            <a:cxnSpLocks/>
          </p:cNvCxnSpPr>
          <p:nvPr/>
        </p:nvCxnSpPr>
        <p:spPr>
          <a:xfrm flipH="1" flipV="1">
            <a:off x="4145595" y="3392024"/>
            <a:ext cx="3326737" cy="622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6">
            <a:extLst>
              <a:ext uri="{FF2B5EF4-FFF2-40B4-BE49-F238E27FC236}">
                <a16:creationId xmlns:a16="http://schemas.microsoft.com/office/drawing/2014/main" id="{DA527EE8-D1C2-AA69-F468-3970A7EA1BE6}"/>
              </a:ext>
            </a:extLst>
          </p:cNvPr>
          <p:cNvSpPr txBox="1"/>
          <p:nvPr/>
        </p:nvSpPr>
        <p:spPr>
          <a:xfrm>
            <a:off x="1317492" y="3246990"/>
            <a:ext cx="2204450" cy="3000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350" b="1" i="1" dirty="0">
                <a:solidFill>
                  <a:srgbClr val="00B050"/>
                </a:solidFill>
              </a:rPr>
              <a:t>Clearance</a:t>
            </a:r>
            <a:r>
              <a:rPr lang="en-GB" sz="1350" dirty="0">
                <a:solidFill>
                  <a:srgbClr val="00B050"/>
                </a:solidFill>
              </a:rPr>
              <a:t> measurements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74DAAF7-C2FB-7CE9-C099-FD4F41C1D2FA}"/>
              </a:ext>
            </a:extLst>
          </p:cNvPr>
          <p:cNvCxnSpPr>
            <a:cxnSpLocks/>
            <a:endCxn id="21" idx="3"/>
          </p:cNvCxnSpPr>
          <p:nvPr/>
        </p:nvCxnSpPr>
        <p:spPr>
          <a:xfrm flipH="1">
            <a:off x="4488932" y="2198643"/>
            <a:ext cx="1666061" cy="0"/>
          </a:xfrm>
          <a:prstGeom prst="straightConnector1">
            <a:avLst/>
          </a:prstGeom>
          <a:ln w="38100">
            <a:solidFill>
              <a:srgbClr val="00B05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16">
            <a:extLst>
              <a:ext uri="{FF2B5EF4-FFF2-40B4-BE49-F238E27FC236}">
                <a16:creationId xmlns:a16="http://schemas.microsoft.com/office/drawing/2014/main" id="{E8AB0048-95FA-590F-9D02-A4A051275C18}"/>
              </a:ext>
            </a:extLst>
          </p:cNvPr>
          <p:cNvSpPr txBox="1"/>
          <p:nvPr/>
        </p:nvSpPr>
        <p:spPr>
          <a:xfrm>
            <a:off x="2175478" y="2048602"/>
            <a:ext cx="2313454" cy="3000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350" b="1" i="1" dirty="0">
                <a:solidFill>
                  <a:srgbClr val="00B050"/>
                </a:solidFill>
              </a:rPr>
              <a:t>Verification</a:t>
            </a:r>
            <a:r>
              <a:rPr lang="en-GB" sz="1350" dirty="0">
                <a:solidFill>
                  <a:srgbClr val="00B050"/>
                </a:solidFill>
              </a:rPr>
              <a:t> measurements</a:t>
            </a:r>
            <a:endParaRPr lang="en-GB" sz="1050" dirty="0">
              <a:solidFill>
                <a:srgbClr val="00B050"/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7D0ECB3-035A-C2EB-B4F3-61B71337E5D5}"/>
              </a:ext>
            </a:extLst>
          </p:cNvPr>
          <p:cNvGrpSpPr/>
          <p:nvPr/>
        </p:nvGrpSpPr>
        <p:grpSpPr>
          <a:xfrm>
            <a:off x="1200292" y="4548816"/>
            <a:ext cx="1080000" cy="656329"/>
            <a:chOff x="377424" y="1839477"/>
            <a:chExt cx="984493" cy="656329"/>
          </a:xfrm>
        </p:grpSpPr>
        <p:sp>
          <p:nvSpPr>
            <p:cNvPr id="30" name="Rounded Rectangle 32">
              <a:extLst>
                <a:ext uri="{FF2B5EF4-FFF2-40B4-BE49-F238E27FC236}">
                  <a16:creationId xmlns:a16="http://schemas.microsoft.com/office/drawing/2014/main" id="{AACE9313-7CB2-309B-67DD-1502AD87656A}"/>
                </a:ext>
              </a:extLst>
            </p:cNvPr>
            <p:cNvSpPr/>
            <p:nvPr/>
          </p:nvSpPr>
          <p:spPr>
            <a:xfrm>
              <a:off x="377424" y="1839477"/>
              <a:ext cx="984493" cy="656329"/>
            </a:xfrm>
            <a:prstGeom prst="roundRect">
              <a:avLst>
                <a:gd name="adj" fmla="val 10000"/>
              </a:avLst>
            </a:prstGeom>
            <a:solidFill>
              <a:srgbClr val="00B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31" name="Rounded Rectangle 4">
              <a:extLst>
                <a:ext uri="{FF2B5EF4-FFF2-40B4-BE49-F238E27FC236}">
                  <a16:creationId xmlns:a16="http://schemas.microsoft.com/office/drawing/2014/main" id="{FBE58F5B-C8A2-8A01-0032-26A6B2F88614}"/>
                </a:ext>
              </a:extLst>
            </p:cNvPr>
            <p:cNvSpPr txBox="1"/>
            <p:nvPr/>
          </p:nvSpPr>
          <p:spPr>
            <a:xfrm>
              <a:off x="396647" y="1858700"/>
              <a:ext cx="946047" cy="61788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000" b="1" kern="1200" dirty="0"/>
                <a:t>NOT RADIOACTIVE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DF62014-B8E3-9606-E765-63B250940856}"/>
              </a:ext>
            </a:extLst>
          </p:cNvPr>
          <p:cNvGrpSpPr/>
          <p:nvPr/>
        </p:nvGrpSpPr>
        <p:grpSpPr>
          <a:xfrm>
            <a:off x="2558460" y="4552339"/>
            <a:ext cx="1080000" cy="656329"/>
            <a:chOff x="2297186" y="1839477"/>
            <a:chExt cx="984493" cy="656329"/>
          </a:xfrm>
        </p:grpSpPr>
        <p:sp>
          <p:nvSpPr>
            <p:cNvPr id="28" name="Rounded Rectangle 35">
              <a:extLst>
                <a:ext uri="{FF2B5EF4-FFF2-40B4-BE49-F238E27FC236}">
                  <a16:creationId xmlns:a16="http://schemas.microsoft.com/office/drawing/2014/main" id="{F0AABB16-5981-0BA7-5060-918CA20AEA27}"/>
                </a:ext>
              </a:extLst>
            </p:cNvPr>
            <p:cNvSpPr/>
            <p:nvPr/>
          </p:nvSpPr>
          <p:spPr>
            <a:xfrm>
              <a:off x="2297186" y="1839477"/>
              <a:ext cx="984493" cy="656329"/>
            </a:xfrm>
            <a:prstGeom prst="roundRect">
              <a:avLst>
                <a:gd name="adj" fmla="val 10000"/>
              </a:avLst>
            </a:prstGeom>
            <a:solidFill>
              <a:srgbClr val="FFFF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29" name="Rounded Rectangle 4">
              <a:extLst>
                <a:ext uri="{FF2B5EF4-FFF2-40B4-BE49-F238E27FC236}">
                  <a16:creationId xmlns:a16="http://schemas.microsoft.com/office/drawing/2014/main" id="{A0981B54-8AF0-E9FF-6387-0613C6C460BA}"/>
                </a:ext>
              </a:extLst>
            </p:cNvPr>
            <p:cNvSpPr txBox="1"/>
            <p:nvPr/>
          </p:nvSpPr>
          <p:spPr>
            <a:xfrm>
              <a:off x="2316409" y="1858700"/>
              <a:ext cx="946047" cy="61788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000" b="1" kern="1200" dirty="0">
                  <a:solidFill>
                    <a:schemeClr val="tx1"/>
                  </a:solidFill>
                </a:rPr>
                <a:t>RADIOACTIVE</a:t>
              </a:r>
            </a:p>
          </p:txBody>
        </p:sp>
      </p:grpSp>
      <p:cxnSp>
        <p:nvCxnSpPr>
          <p:cNvPr id="24" name="Elbow Connector 44">
            <a:extLst>
              <a:ext uri="{FF2B5EF4-FFF2-40B4-BE49-F238E27FC236}">
                <a16:creationId xmlns:a16="http://schemas.microsoft.com/office/drawing/2014/main" id="{49844A65-5C98-9343-7624-2C0154FD82CA}"/>
              </a:ext>
            </a:extLst>
          </p:cNvPr>
          <p:cNvCxnSpPr>
            <a:cxnSpLocks/>
            <a:stCxn id="19" idx="2"/>
            <a:endCxn id="28" idx="0"/>
          </p:cNvCxnSpPr>
          <p:nvPr/>
        </p:nvCxnSpPr>
        <p:spPr>
          <a:xfrm rot="16200000" flipH="1">
            <a:off x="2256455" y="3710333"/>
            <a:ext cx="1005267" cy="678743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Elbow Connector 46">
            <a:extLst>
              <a:ext uri="{FF2B5EF4-FFF2-40B4-BE49-F238E27FC236}">
                <a16:creationId xmlns:a16="http://schemas.microsoft.com/office/drawing/2014/main" id="{FB5458A0-24BA-E1DE-1E16-15A76982AA6D}"/>
              </a:ext>
            </a:extLst>
          </p:cNvPr>
          <p:cNvCxnSpPr>
            <a:stCxn id="19" idx="2"/>
            <a:endCxn id="30" idx="0"/>
          </p:cNvCxnSpPr>
          <p:nvPr/>
        </p:nvCxnSpPr>
        <p:spPr>
          <a:xfrm rot="5400000">
            <a:off x="1579133" y="3708232"/>
            <a:ext cx="1001744" cy="679425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16">
            <a:extLst>
              <a:ext uri="{FF2B5EF4-FFF2-40B4-BE49-F238E27FC236}">
                <a16:creationId xmlns:a16="http://schemas.microsoft.com/office/drawing/2014/main" id="{1B15BFAE-A4E4-E457-E02E-FCBE87F7D196}"/>
              </a:ext>
            </a:extLst>
          </p:cNvPr>
          <p:cNvSpPr txBox="1"/>
          <p:nvPr/>
        </p:nvSpPr>
        <p:spPr>
          <a:xfrm>
            <a:off x="3876504" y="3780081"/>
            <a:ext cx="392415" cy="727122"/>
          </a:xfrm>
          <a:prstGeom prst="rect">
            <a:avLst/>
          </a:prstGeom>
          <a:solidFill>
            <a:schemeClr val="bg1"/>
          </a:solidFill>
        </p:spPr>
        <p:txBody>
          <a:bodyPr vert="vert270"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350" dirty="0">
                <a:solidFill>
                  <a:srgbClr val="00B050"/>
                </a:solidFill>
              </a:rPr>
              <a:t>Delayed</a:t>
            </a:r>
          </a:p>
        </p:txBody>
      </p:sp>
      <p:sp>
        <p:nvSpPr>
          <p:cNvPr id="3" name="TextBox 9">
            <a:extLst>
              <a:ext uri="{FF2B5EF4-FFF2-40B4-BE49-F238E27FC236}">
                <a16:creationId xmlns:a16="http://schemas.microsoft.com/office/drawing/2014/main" id="{03186097-5A8A-2C99-DFBF-CE6FF514DAE1}"/>
              </a:ext>
            </a:extLst>
          </p:cNvPr>
          <p:cNvSpPr txBox="1"/>
          <p:nvPr/>
        </p:nvSpPr>
        <p:spPr>
          <a:xfrm>
            <a:off x="4568237" y="3394357"/>
            <a:ext cx="2511567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800" i="1" dirty="0">
                <a:solidFill>
                  <a:srgbClr val="00B050"/>
                </a:solidFill>
              </a:rPr>
              <a:t>Comprehensive (100% measured) </a:t>
            </a:r>
          </a:p>
        </p:txBody>
      </p:sp>
      <p:cxnSp>
        <p:nvCxnSpPr>
          <p:cNvPr id="47" name="Connector: Elbow 46">
            <a:extLst>
              <a:ext uri="{FF2B5EF4-FFF2-40B4-BE49-F238E27FC236}">
                <a16:creationId xmlns:a16="http://schemas.microsoft.com/office/drawing/2014/main" id="{E5B5C0FF-259D-C64E-2F10-E17EC94B0758}"/>
              </a:ext>
            </a:extLst>
          </p:cNvPr>
          <p:cNvCxnSpPr>
            <a:cxnSpLocks/>
            <a:stCxn id="28" idx="3"/>
            <a:endCxn id="19" idx="3"/>
          </p:cNvCxnSpPr>
          <p:nvPr/>
        </p:nvCxnSpPr>
        <p:spPr>
          <a:xfrm flipH="1" flipV="1">
            <a:off x="3521942" y="3397031"/>
            <a:ext cx="116518" cy="1483473"/>
          </a:xfrm>
          <a:prstGeom prst="bentConnector3">
            <a:avLst>
              <a:gd name="adj1" fmla="val -196193"/>
            </a:avLst>
          </a:prstGeom>
          <a:ln w="38100">
            <a:solidFill>
              <a:srgbClr val="00B05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9">
            <a:extLst>
              <a:ext uri="{FF2B5EF4-FFF2-40B4-BE49-F238E27FC236}">
                <a16:creationId xmlns:a16="http://schemas.microsoft.com/office/drawing/2014/main" id="{0C89AA56-CC14-711B-B0A9-A94F4D41365D}"/>
              </a:ext>
            </a:extLst>
          </p:cNvPr>
          <p:cNvSpPr txBox="1"/>
          <p:nvPr/>
        </p:nvSpPr>
        <p:spPr>
          <a:xfrm>
            <a:off x="4464275" y="1982827"/>
            <a:ext cx="17492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800" i="1" dirty="0">
                <a:solidFill>
                  <a:srgbClr val="00B050"/>
                </a:solidFill>
              </a:rPr>
              <a:t>Not systematic</a:t>
            </a:r>
          </a:p>
        </p:txBody>
      </p:sp>
      <p:sp>
        <p:nvSpPr>
          <p:cNvPr id="56" name="TextBox 16">
            <a:extLst>
              <a:ext uri="{FF2B5EF4-FFF2-40B4-BE49-F238E27FC236}">
                <a16:creationId xmlns:a16="http://schemas.microsoft.com/office/drawing/2014/main" id="{B7BB7729-EC14-89A1-4F4F-08335A744346}"/>
              </a:ext>
            </a:extLst>
          </p:cNvPr>
          <p:cNvSpPr txBox="1"/>
          <p:nvPr/>
        </p:nvSpPr>
        <p:spPr>
          <a:xfrm>
            <a:off x="2163355" y="5658965"/>
            <a:ext cx="1870210" cy="300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350" dirty="0">
                <a:solidFill>
                  <a:schemeClr val="accent6">
                    <a:lumMod val="50000"/>
                  </a:schemeClr>
                </a:solidFill>
              </a:rPr>
              <a:t>RP measurements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06C2D389-8789-F4AD-EF98-D0286E655DFC}"/>
              </a:ext>
            </a:extLst>
          </p:cNvPr>
          <p:cNvCxnSpPr>
            <a:stCxn id="29" idx="2"/>
            <a:endCxn id="56" idx="0"/>
          </p:cNvCxnSpPr>
          <p:nvPr/>
        </p:nvCxnSpPr>
        <p:spPr>
          <a:xfrm>
            <a:off x="3098460" y="5189445"/>
            <a:ext cx="0" cy="469520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20">
            <a:extLst>
              <a:ext uri="{FF2B5EF4-FFF2-40B4-BE49-F238E27FC236}">
                <a16:creationId xmlns:a16="http://schemas.microsoft.com/office/drawing/2014/main" id="{E9FD367E-AAEC-CBEE-0FD4-0420E49A5727}"/>
              </a:ext>
            </a:extLst>
          </p:cNvPr>
          <p:cNvSpPr txBox="1"/>
          <p:nvPr/>
        </p:nvSpPr>
        <p:spPr>
          <a:xfrm>
            <a:off x="11029611" y="2451831"/>
            <a:ext cx="1089041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350" dirty="0">
                <a:solidFill>
                  <a:srgbClr val="7030A0"/>
                </a:solidFill>
              </a:rPr>
              <a:t>Not Radioactive</a:t>
            </a:r>
          </a:p>
        </p:txBody>
      </p:sp>
      <p:sp>
        <p:nvSpPr>
          <p:cNvPr id="26" name="TextBox 9">
            <a:extLst>
              <a:ext uri="{FF2B5EF4-FFF2-40B4-BE49-F238E27FC236}">
                <a16:creationId xmlns:a16="http://schemas.microsoft.com/office/drawing/2014/main" id="{3DD363EC-8E2F-8BAC-503B-886CEF028B13}"/>
              </a:ext>
            </a:extLst>
          </p:cNvPr>
          <p:cNvSpPr txBox="1"/>
          <p:nvPr/>
        </p:nvSpPr>
        <p:spPr>
          <a:xfrm>
            <a:off x="1690177" y="3856824"/>
            <a:ext cx="72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800" i="1" dirty="0">
                <a:solidFill>
                  <a:srgbClr val="00B050"/>
                </a:solidFill>
              </a:rPr>
              <a:t>Successful</a:t>
            </a:r>
          </a:p>
        </p:txBody>
      </p:sp>
      <p:sp>
        <p:nvSpPr>
          <p:cNvPr id="32" name="TextBox 9">
            <a:extLst>
              <a:ext uri="{FF2B5EF4-FFF2-40B4-BE49-F238E27FC236}">
                <a16:creationId xmlns:a16="http://schemas.microsoft.com/office/drawing/2014/main" id="{248B7F17-29C4-FF14-8ED8-5A7145782AA7}"/>
              </a:ext>
            </a:extLst>
          </p:cNvPr>
          <p:cNvSpPr txBox="1"/>
          <p:nvPr/>
        </p:nvSpPr>
        <p:spPr>
          <a:xfrm>
            <a:off x="2375977" y="3856824"/>
            <a:ext cx="792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i="1" dirty="0">
                <a:solidFill>
                  <a:srgbClr val="FF0000"/>
                </a:solidFill>
              </a:rPr>
              <a:t>Unsuccessful</a:t>
            </a:r>
          </a:p>
        </p:txBody>
      </p:sp>
    </p:spTree>
    <p:extLst>
      <p:ext uri="{BB962C8B-B14F-4D97-AF65-F5344CB8AC3E}">
        <p14:creationId xmlns:p14="http://schemas.microsoft.com/office/powerpoint/2010/main" val="2620712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1CC78E-B055-42E6-ACDE-949F0E717E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263" y="1396083"/>
            <a:ext cx="11136430" cy="148534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en-GB" sz="1800" dirty="0"/>
              <a:t>Regulatory framework: Swiss Ordinance on Radiation Protection of 26 Avril 2017 (</a:t>
            </a:r>
            <a:r>
              <a:rPr lang="en-GB" sz="1800" dirty="0" err="1"/>
              <a:t>ORaP</a:t>
            </a:r>
            <a:r>
              <a:rPr lang="en-GB" sz="1800" dirty="0"/>
              <a:t>), </a:t>
            </a:r>
            <a:r>
              <a:rPr lang="en-GB" sz="1800" dirty="0">
                <a:hlinkClick r:id="rId3"/>
              </a:rPr>
              <a:t>RS 814.501</a:t>
            </a:r>
            <a:r>
              <a:rPr lang="en-GB" sz="1800" dirty="0"/>
              <a:t> which is following the IAEA Safety Standard, Application of the Concepts of Exclusion, Exemption and Clearance, No. RS-G-1.7.</a:t>
            </a:r>
          </a:p>
          <a:p>
            <a:pPr>
              <a:lnSpc>
                <a:spcPct val="120000"/>
              </a:lnSpc>
            </a:pPr>
            <a:r>
              <a:rPr lang="en-GB" sz="1800" dirty="0"/>
              <a:t>Transposed in CERN’s RP Rules: Clearance Limits for Radioactive Material at CERN, ref. EDMS 942170</a:t>
            </a:r>
          </a:p>
          <a:p>
            <a:pPr>
              <a:lnSpc>
                <a:spcPct val="120000"/>
              </a:lnSpc>
            </a:pPr>
            <a:r>
              <a:rPr lang="en-GB" sz="1800" dirty="0"/>
              <a:t>Each of the following three criteria shall be respected before declaring material formerly Radioactive as Not Radioactive:</a:t>
            </a:r>
          </a:p>
          <a:p>
            <a:endParaRPr lang="en-GB" sz="18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64D0B1-E772-4BF0-80EC-F2FEA3718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ARRAD GT1 Meeting – EDMS 3171394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3FE560-5456-4F9E-B43A-5ED3D58FB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8</a:t>
            </a:fld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9D861D-19D1-489C-ACD2-E8C918F3AA9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17/10/2024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C0774F7-7E94-439F-90B5-B507B93A4314}"/>
                  </a:ext>
                </a:extLst>
              </p:cNvPr>
              <p:cNvSpPr txBox="1"/>
              <p:nvPr/>
            </p:nvSpPr>
            <p:spPr>
              <a:xfrm>
                <a:off x="866829" y="2881423"/>
                <a:ext cx="7336709" cy="30513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en-GB" b="1" dirty="0"/>
                  <a:t>H*(10) à 10 cm &lt; </a:t>
                </a:r>
                <a:r>
                  <a:rPr lang="en-GB" b="1" dirty="0">
                    <a:solidFill>
                      <a:srgbClr val="00B050"/>
                    </a:solidFill>
                  </a:rPr>
                  <a:t>0.1 </a:t>
                </a:r>
                <a:r>
                  <a:rPr lang="en-GB" b="1" dirty="0" err="1">
                    <a:solidFill>
                      <a:srgbClr val="00B050"/>
                    </a:solidFill>
                  </a:rPr>
                  <a:t>μSv</a:t>
                </a:r>
                <a:r>
                  <a:rPr lang="en-GB" b="1" dirty="0">
                    <a:solidFill>
                      <a:srgbClr val="00B050"/>
                    </a:solidFill>
                  </a:rPr>
                  <a:t>/h</a:t>
                </a:r>
              </a:p>
              <a:p>
                <a:pPr marL="457200" lvl="1" indent="0">
                  <a:buNone/>
                </a:pPr>
                <a:endParaRPr lang="en-GB" sz="1000" dirty="0"/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en-GB" b="1" dirty="0"/>
                  <a:t>Surface contamination (a</a:t>
                </a:r>
                <a:r>
                  <a:rPr lang="en-GB" b="1" baseline="-25000" dirty="0"/>
                  <a:t>s</a:t>
                </a:r>
                <a:r>
                  <a:rPr lang="en-GB" b="1" dirty="0"/>
                  <a:t>, </a:t>
                </a:r>
                <a:r>
                  <a:rPr lang="en-GB" b="1" dirty="0" err="1"/>
                  <a:t>Bq</a:t>
                </a:r>
                <a:r>
                  <a:rPr lang="en-GB" b="1" dirty="0"/>
                  <a:t>/cm²) </a:t>
                </a:r>
                <a:r>
                  <a:rPr lang="en-GB" b="1" dirty="0">
                    <a:solidFill>
                      <a:srgbClr val="00B050"/>
                    </a:solidFill>
                  </a:rPr>
                  <a:t>&lt; limit (CS):</a:t>
                </a:r>
              </a:p>
              <a:p>
                <a:pPr lvl="1"/>
                <a:br>
                  <a:rPr lang="en-GB" sz="1000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f>
                            <m:f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GB" b="0" i="1" baseline="-25000" smtClean="0">
                                  <a:latin typeface="Cambria Math" panose="02040503050406030204" pitchFamily="18" charset="0"/>
                                </a:rPr>
                                <m:t>𝑠𝑖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𝐶𝑆</m:t>
                              </m:r>
                              <m:r>
                                <a:rPr lang="en-GB" b="0" i="1" baseline="-2500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den>
                          </m:f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&lt;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e>
                      </m:nary>
                    </m:oMath>
                  </m:oMathPara>
                </a14:m>
                <a:endParaRPr lang="en-GB" dirty="0"/>
              </a:p>
              <a:p>
                <a:pPr marL="457200" lvl="1" indent="0">
                  <a:buNone/>
                </a:pPr>
                <a:endParaRPr lang="en-GB" sz="1000" dirty="0"/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en-GB" b="1" dirty="0"/>
                  <a:t>Specific Activity (A, </a:t>
                </a:r>
                <a:r>
                  <a:rPr lang="en-GB" b="1" dirty="0" err="1"/>
                  <a:t>Bq</a:t>
                </a:r>
                <a:r>
                  <a:rPr lang="en-GB" b="1" dirty="0"/>
                  <a:t>/g) </a:t>
                </a:r>
                <a:r>
                  <a:rPr lang="en-GB" b="1" dirty="0">
                    <a:solidFill>
                      <a:srgbClr val="00B050"/>
                    </a:solidFill>
                  </a:rPr>
                  <a:t>&lt; Clearance Limit (LL):</a:t>
                </a:r>
                <a:br>
                  <a:rPr lang="en-GB" b="1" dirty="0"/>
                </a:br>
                <a:endParaRPr lang="en-GB" sz="1000" b="1" dirty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f>
                            <m:f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𝐴𝑖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𝐿𝐿𝑖</m:t>
                              </m:r>
                            </m:den>
                          </m:f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&lt;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C0774F7-7E94-439F-90B5-B507B93A43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829" y="2881423"/>
                <a:ext cx="7336709" cy="3051348"/>
              </a:xfrm>
              <a:prstGeom prst="rect">
                <a:avLst/>
              </a:prstGeom>
              <a:blipFill>
                <a:blip r:embed="rId4"/>
                <a:stretch>
                  <a:fillRect t="-12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DFA29EF-CFBA-0E07-D0D8-225390C19FCF}"/>
              </a:ext>
            </a:extLst>
          </p:cNvPr>
          <p:cNvCxnSpPr>
            <a:cxnSpLocks/>
          </p:cNvCxnSpPr>
          <p:nvPr/>
        </p:nvCxnSpPr>
        <p:spPr>
          <a:xfrm flipH="1">
            <a:off x="5437239" y="3136490"/>
            <a:ext cx="229091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16">
            <a:extLst>
              <a:ext uri="{FF2B5EF4-FFF2-40B4-BE49-F238E27FC236}">
                <a16:creationId xmlns:a16="http://schemas.microsoft.com/office/drawing/2014/main" id="{ECF228B8-4928-A2F2-B906-DDD97C77DF96}"/>
              </a:ext>
            </a:extLst>
          </p:cNvPr>
          <p:cNvSpPr txBox="1"/>
          <p:nvPr/>
        </p:nvSpPr>
        <p:spPr>
          <a:xfrm>
            <a:off x="7502009" y="2990732"/>
            <a:ext cx="2940364" cy="300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350" dirty="0">
                <a:solidFill>
                  <a:schemeClr val="accent6">
                    <a:lumMod val="50000"/>
                  </a:schemeClr>
                </a:solidFill>
              </a:rPr>
              <a:t>Dose rate measurements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63E9927-74E4-FCA8-D130-94A94F5BE74E}"/>
              </a:ext>
            </a:extLst>
          </p:cNvPr>
          <p:cNvCxnSpPr>
            <a:cxnSpLocks/>
          </p:cNvCxnSpPr>
          <p:nvPr/>
        </p:nvCxnSpPr>
        <p:spPr>
          <a:xfrm flipH="1">
            <a:off x="5437239" y="4146918"/>
            <a:ext cx="2290913" cy="42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A close-up of a device&#10;&#10;Description automatically generated">
            <a:extLst>
              <a:ext uri="{FF2B5EF4-FFF2-40B4-BE49-F238E27FC236}">
                <a16:creationId xmlns:a16="http://schemas.microsoft.com/office/drawing/2014/main" id="{566A9F48-667E-4A9C-BE55-38D5211C052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78554" y="2848933"/>
            <a:ext cx="739140" cy="777401"/>
          </a:xfrm>
          <a:prstGeom prst="rect">
            <a:avLst/>
          </a:prstGeom>
        </p:spPr>
      </p:pic>
      <p:pic>
        <p:nvPicPr>
          <p:cNvPr id="19" name="Picture 18" descr="A yellow and blue device&#10;&#10;Description automatically generated">
            <a:extLst>
              <a:ext uri="{FF2B5EF4-FFF2-40B4-BE49-F238E27FC236}">
                <a16:creationId xmlns:a16="http://schemas.microsoft.com/office/drawing/2014/main" id="{F980CA62-2F89-6CFD-ED2E-F038DA982C1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820"/>
          <a:stretch/>
        </p:blipFill>
        <p:spPr>
          <a:xfrm flipH="1">
            <a:off x="10573003" y="3626334"/>
            <a:ext cx="1504335" cy="1251305"/>
          </a:xfrm>
          <a:prstGeom prst="rect">
            <a:avLst/>
          </a:prstGeom>
        </p:spPr>
      </p:pic>
      <p:sp>
        <p:nvSpPr>
          <p:cNvPr id="15" name="TextBox 16">
            <a:extLst>
              <a:ext uri="{FF2B5EF4-FFF2-40B4-BE49-F238E27FC236}">
                <a16:creationId xmlns:a16="http://schemas.microsoft.com/office/drawing/2014/main" id="{B5235ADD-EC3F-B64C-55F4-A0DFEB354CA5}"/>
              </a:ext>
            </a:extLst>
          </p:cNvPr>
          <p:cNvSpPr txBox="1"/>
          <p:nvPr/>
        </p:nvSpPr>
        <p:spPr>
          <a:xfrm>
            <a:off x="7502009" y="4001160"/>
            <a:ext cx="2554798" cy="300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350" dirty="0">
                <a:solidFill>
                  <a:schemeClr val="accent6">
                    <a:lumMod val="50000"/>
                  </a:schemeClr>
                </a:solidFill>
              </a:rPr>
              <a:t>Contamination measurements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4B8738A-7DFF-D340-FC15-84E1BC667DA8}"/>
              </a:ext>
            </a:extLst>
          </p:cNvPr>
          <p:cNvCxnSpPr>
            <a:cxnSpLocks/>
          </p:cNvCxnSpPr>
          <p:nvPr/>
        </p:nvCxnSpPr>
        <p:spPr>
          <a:xfrm flipH="1">
            <a:off x="5437239" y="5485830"/>
            <a:ext cx="229091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16">
            <a:extLst>
              <a:ext uri="{FF2B5EF4-FFF2-40B4-BE49-F238E27FC236}">
                <a16:creationId xmlns:a16="http://schemas.microsoft.com/office/drawing/2014/main" id="{A8B43302-BC66-C449-748F-D493E62D1A0F}"/>
              </a:ext>
            </a:extLst>
          </p:cNvPr>
          <p:cNvSpPr txBox="1"/>
          <p:nvPr/>
        </p:nvSpPr>
        <p:spPr>
          <a:xfrm>
            <a:off x="7502009" y="5340072"/>
            <a:ext cx="2554798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350" b="1" dirty="0">
                <a:solidFill>
                  <a:srgbClr val="00B0F0"/>
                </a:solidFill>
              </a:rPr>
              <a:t>Validation (binary) based on dose-rate measurements.</a:t>
            </a:r>
          </a:p>
        </p:txBody>
      </p:sp>
      <p:pic>
        <p:nvPicPr>
          <p:cNvPr id="27" name="Picture 26" descr="A close-up of a device&#10;&#10;Description automatically generated">
            <a:extLst>
              <a:ext uri="{FF2B5EF4-FFF2-40B4-BE49-F238E27FC236}">
                <a16:creationId xmlns:a16="http://schemas.microsoft.com/office/drawing/2014/main" id="{EC15139A-8400-C1E4-582F-C205AF42211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57925" y="4959224"/>
            <a:ext cx="1780398" cy="100538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0405D1C2-D185-CDD5-5533-E49AA529D3D6}"/>
              </a:ext>
            </a:extLst>
          </p:cNvPr>
          <p:cNvSpPr txBox="1">
            <a:spLocks/>
          </p:cNvSpPr>
          <p:nvPr/>
        </p:nvSpPr>
        <p:spPr>
          <a:xfrm>
            <a:off x="723899" y="-25400"/>
            <a:ext cx="10629899" cy="11604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3200" dirty="0"/>
              <a:t>Clearance rules at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8440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24569-7E16-0BF8-127F-A1F6E548E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Parametrical study - </a:t>
            </a:r>
            <a:r>
              <a:rPr lang="en-GB" sz="3200" i="1" dirty="0"/>
              <a:t>methodology</a:t>
            </a:r>
            <a:endParaRPr lang="en-GB" i="1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B30F234-797D-83FD-FA61-61003ABE3E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9773" y="1047198"/>
            <a:ext cx="11167188" cy="705402"/>
          </a:xfrm>
        </p:spPr>
        <p:txBody>
          <a:bodyPr>
            <a:normAutofit fontScale="92500"/>
          </a:bodyPr>
          <a:lstStyle/>
          <a:p>
            <a:r>
              <a:rPr lang="en-GB" sz="1800" b="1" dirty="0">
                <a:solidFill>
                  <a:srgbClr val="00B0F0"/>
                </a:solidFill>
              </a:rPr>
              <a:t>Extensive activation study</a:t>
            </a:r>
            <a:r>
              <a:rPr lang="en-GB" sz="1800" b="0" dirty="0">
                <a:solidFill>
                  <a:srgbClr val="00B0F0"/>
                </a:solidFill>
              </a:rPr>
              <a:t> [1] </a:t>
            </a:r>
            <a:r>
              <a:rPr lang="en-GB" sz="1800" b="0" dirty="0"/>
              <a:t>to define under which conditions an object </a:t>
            </a:r>
            <a:r>
              <a:rPr lang="en-GB" sz="1800" b="0" u="sng" dirty="0"/>
              <a:t>activated at CERN</a:t>
            </a:r>
            <a:r>
              <a:rPr lang="en-GB" sz="1800" b="0" dirty="0"/>
              <a:t> can be classified </a:t>
            </a:r>
            <a:br>
              <a:rPr lang="en-GB" sz="1800" b="0" dirty="0"/>
            </a:br>
            <a:r>
              <a:rPr lang="en-GB" sz="1800" b="0" dirty="0"/>
              <a:t>as</a:t>
            </a:r>
            <a:r>
              <a:rPr lang="en-GB" sz="1800" dirty="0"/>
              <a:t> </a:t>
            </a:r>
            <a:r>
              <a:rPr lang="en-GB" sz="1800" dirty="0">
                <a:solidFill>
                  <a:srgbClr val="00B050"/>
                </a:solidFill>
              </a:rPr>
              <a:t>Not Radioactive</a:t>
            </a:r>
            <a:r>
              <a:rPr lang="en-GB" sz="1800" b="0" dirty="0"/>
              <a:t> by means of a dose rate measurement: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94D4B12-17A4-84E8-1D4F-C057A8B204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60601" y="2132904"/>
            <a:ext cx="10630801" cy="3124896"/>
          </a:xfrm>
        </p:spPr>
        <p:txBody>
          <a:bodyPr>
            <a:normAutofit/>
          </a:bodyPr>
          <a:lstStyle/>
          <a:p>
            <a:r>
              <a:rPr lang="en-GB" sz="1800" dirty="0"/>
              <a:t>Vary geometry (dimensions, materials)</a:t>
            </a:r>
          </a:p>
          <a:p>
            <a:r>
              <a:rPr lang="en-GB" sz="1800" dirty="0"/>
              <a:t>Vary activation conditions (irradiation, cooling times, radiation field)</a:t>
            </a:r>
          </a:p>
          <a:p>
            <a:r>
              <a:rPr lang="en-GB" sz="1800" dirty="0"/>
              <a:t>Use of ActiWiz 3 and dedicated Python scripts to automatize </a:t>
            </a:r>
            <a:br>
              <a:rPr lang="en-GB" sz="1800" dirty="0"/>
            </a:br>
            <a:r>
              <a:rPr lang="en-GB" sz="1800" dirty="0"/>
              <a:t>the calculations and the data compilation: more than 5,000,000 </a:t>
            </a:r>
            <a:br>
              <a:rPr lang="en-GB" sz="1800" dirty="0"/>
            </a:br>
            <a:r>
              <a:rPr lang="en-GB" sz="1800" dirty="0"/>
              <a:t>activation scenarios.</a:t>
            </a:r>
          </a:p>
          <a:p>
            <a:r>
              <a:rPr lang="en-GB" sz="1800" dirty="0"/>
              <a:t>Determine boundary conditions, by Factor Analysis of Mixed Data methods (FAMD), </a:t>
            </a:r>
            <a:br>
              <a:rPr lang="en-GB" sz="1800" dirty="0"/>
            </a:br>
            <a:r>
              <a:rPr lang="en-US" sz="1800" dirty="0"/>
              <a:t>under which the minimum dose rate at 10 cm (DR) for 1</a:t>
            </a:r>
            <a:r>
              <a:rPr lang="en-CH" sz="1800" dirty="0"/>
              <a:t>·</a:t>
            </a:r>
            <a:r>
              <a:rPr lang="en-US" sz="1800" dirty="0" err="1"/>
              <a:t>LL</a:t>
            </a:r>
            <a:r>
              <a:rPr lang="en-US" sz="1800" baseline="-25000" dirty="0" err="1"/>
              <a:t>sum</a:t>
            </a:r>
            <a:r>
              <a:rPr lang="en-US" sz="1800" dirty="0"/>
              <a:t> is measurable with a hand-held detector.</a:t>
            </a:r>
            <a:endParaRPr lang="en-GB" sz="180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4815E17-5BEE-6FB9-3F9B-0068D4077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17/10/2024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449C4A-4058-7AFA-44FF-032D09340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ARRAD GT1 Meeting – EDMS 3171394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56170C-6C3C-A725-3709-5DDE1EC1D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noProof="0" smtClean="0"/>
              <a:t>9</a:t>
            </a:fld>
            <a:endParaRPr lang="en-GB" noProof="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A0A5167-6B9C-91DB-991F-51C76CC872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30835" y="1804780"/>
            <a:ext cx="2152074" cy="96629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8DF7A68-D83B-3A46-6F98-1DFC50A604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4166" y="1585420"/>
            <a:ext cx="2872739" cy="200010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BEA47B8-364F-2249-53DD-9194CC20958F}"/>
              </a:ext>
            </a:extLst>
          </p:cNvPr>
          <p:cNvSpPr txBox="1"/>
          <p:nvPr/>
        </p:nvSpPr>
        <p:spPr>
          <a:xfrm>
            <a:off x="371475" y="5517594"/>
            <a:ext cx="115354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1200" dirty="0"/>
              <a:t>[1] T. </a:t>
            </a:r>
            <a:r>
              <a:rPr lang="en-GB" sz="1200" dirty="0" err="1"/>
              <a:t>Frosio</a:t>
            </a:r>
            <a:r>
              <a:rPr lang="en-GB" sz="1200" dirty="0"/>
              <a:t> and al., Classification of radiological objects at the exit of accelerators with a dose-rate constraint, </a:t>
            </a:r>
            <a:r>
              <a:rPr lang="en-GB" sz="1200" dirty="0">
                <a:hlinkClick r:id="rId5"/>
              </a:rPr>
              <a:t>https://doi.org/10.1016/j.apradiso.2020.109303</a:t>
            </a:r>
            <a:r>
              <a:rPr lang="en-GB" sz="1200" dirty="0"/>
              <a:t>.</a:t>
            </a:r>
          </a:p>
          <a:p>
            <a:pPr marL="0" indent="0">
              <a:buNone/>
            </a:pPr>
            <a:r>
              <a:rPr lang="en-GB" sz="1200" dirty="0"/>
              <a:t>[2] Vincke, H. and Theis, C., ActiWiz 3 – an overview of the latest developments and their application, </a:t>
            </a:r>
            <a:r>
              <a:rPr lang="en-GB" sz="1200" dirty="0">
                <a:hlinkClick r:id="rId6"/>
              </a:rPr>
              <a:t>https://doi.org/10.1088/1742-6596/1046/1/012007</a:t>
            </a:r>
            <a:r>
              <a:rPr lang="en-GB" sz="1200" dirty="0"/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2D0836A-2CAD-D7F2-9D3B-37F4AF9BABD0}"/>
                  </a:ext>
                </a:extLst>
              </p:cNvPr>
              <p:cNvSpPr txBox="1"/>
              <p:nvPr/>
            </p:nvSpPr>
            <p:spPr>
              <a:xfrm>
                <a:off x="2478562" y="4497578"/>
                <a:ext cx="6096000" cy="8601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𝐷𝑅</m:t>
                          </m:r>
                        </m:num>
                        <m:den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𝐿𝐿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𝑠𝑢𝑚</m:t>
                              </m:r>
                            </m:sub>
                          </m:sSub>
                        </m:den>
                      </m:f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𝐷𝑅</m:t>
                          </m:r>
                        </m:num>
                        <m:den>
                          <m:nary>
                            <m:naryPr>
                              <m:chr m:val="∑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𝐴𝑖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𝐿𝐿𝑖</m:t>
                                  </m:r>
                                </m:den>
                              </m:f>
                            </m:e>
                          </m:nary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𝑛𝑆𝑣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2D0836A-2CAD-D7F2-9D3B-37F4AF9BAB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8562" y="4497578"/>
                <a:ext cx="6096000" cy="86010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35796774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8EDEE2E5-01A7-40FC-B6BE-248B8C35BD51}"/>
    </a:ext>
  </a:extLst>
</a:theme>
</file>

<file path=ppt/theme/theme2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F6AFEA46-3E61-403F-8E23-7A49BCE470C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ate xmlns="ac6d6089-3327-450c-8ef5-b811d05ae51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AA7EBD0BA028E468A059CAEFB20374D" ma:contentTypeVersion="2" ma:contentTypeDescription="Create a new document." ma:contentTypeScope="" ma:versionID="72cc5013c424fa047313b9963f6d7698">
  <xsd:schema xmlns:xsd="http://www.w3.org/2001/XMLSchema" xmlns:xs="http://www.w3.org/2001/XMLSchema" xmlns:p="http://schemas.microsoft.com/office/2006/metadata/properties" xmlns:ns2="ac6d6089-3327-450c-8ef5-b811d05ae513" targetNamespace="http://schemas.microsoft.com/office/2006/metadata/properties" ma:root="true" ma:fieldsID="ca25eab234df50aea1148225d6138580" ns2:_="">
    <xsd:import namespace="ac6d6089-3327-450c-8ef5-b811d05ae513"/>
    <xsd:element name="properties">
      <xsd:complexType>
        <xsd:sequence>
          <xsd:element name="documentManagement">
            <xsd:complexType>
              <xsd:all>
                <xsd:element ref="ns2: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6d6089-3327-450c-8ef5-b811d05ae513" elementFormDefault="qualified">
    <xsd:import namespace="http://schemas.microsoft.com/office/2006/documentManagement/types"/>
    <xsd:import namespace="http://schemas.microsoft.com/office/infopath/2007/PartnerControls"/>
    <xsd:element name="date" ma:index="8" nillable="true" ma:displayName="date" ma:format="DateOnly" ma:internalName="dat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715737B-B2C0-4427-93D4-00C7F18E6DC8}">
  <ds:schemaRefs>
    <ds:schemaRef ds:uri="http://www.w3.org/XML/1998/namespace"/>
    <ds:schemaRef ds:uri="http://schemas.microsoft.com/office/infopath/2007/PartnerControls"/>
    <ds:schemaRef ds:uri="http://purl.org/dc/terms/"/>
    <ds:schemaRef ds:uri="http://purl.org/dc/dcmitype/"/>
    <ds:schemaRef ds:uri="ac6d6089-3327-450c-8ef5-b811d05ae513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FB1C1A7E-D48A-4656-8110-93CD9FD8D44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c6d6089-3327-450c-8ef5-b811d05ae5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DE4D7A4-1D4D-4350-962D-653A93B8A3E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Presentation3</Template>
  <TotalTime>37260</TotalTime>
  <Words>2454</Words>
  <Application>Microsoft Office PowerPoint</Application>
  <PresentationFormat>Widescreen</PresentationFormat>
  <Paragraphs>336</Paragraphs>
  <Slides>21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33" baseType="lpstr">
      <vt:lpstr>Aptos</vt:lpstr>
      <vt:lpstr>Arial</vt:lpstr>
      <vt:lpstr>Calibri</vt:lpstr>
      <vt:lpstr>Cambria Math</vt:lpstr>
      <vt:lpstr>Courier New</vt:lpstr>
      <vt:lpstr>Segoe UI Light</vt:lpstr>
      <vt:lpstr>Symbol</vt:lpstr>
      <vt:lpstr>Times New Roman</vt:lpstr>
      <vt:lpstr>Tw Cen MT</vt:lpstr>
      <vt:lpstr>Wingdings</vt:lpstr>
      <vt:lpstr>CERNCorporate16-9</vt:lpstr>
      <vt:lpstr>End Slides</vt:lpstr>
      <vt:lpstr>PowerPoint Presentation</vt:lpstr>
      <vt:lpstr>PowerPoint Presentation</vt:lpstr>
      <vt:lpstr>PowerPoint Presentation</vt:lpstr>
      <vt:lpstr>Key facts related to CERN</vt:lpstr>
      <vt:lpstr>Typical CERN’s activated components</vt:lpstr>
      <vt:lpstr>CERN’s Challenges and objectives</vt:lpstr>
      <vt:lpstr>Strategy – zoning concept</vt:lpstr>
      <vt:lpstr>PowerPoint Presentation</vt:lpstr>
      <vt:lpstr>Parametrical study - methodology</vt:lpstr>
      <vt:lpstr>Parametrical study - results</vt:lpstr>
      <vt:lpstr>Parametrical study – statistical validation</vt:lpstr>
      <vt:lpstr>Parametrical study – risks analyses</vt:lpstr>
      <vt:lpstr>Minimum detectable dose rate – FHZ 152 BGO</vt:lpstr>
      <vt:lpstr>Experimental validation</vt:lpstr>
      <vt:lpstr>Clearance by dose rate measurements - procedure</vt:lpstr>
      <vt:lpstr>Conclusion</vt:lpstr>
      <vt:lpstr>PowerPoint Presentation</vt:lpstr>
      <vt:lpstr>PowerPoint Presentation</vt:lpstr>
      <vt:lpstr>PowerPoint Presentation</vt:lpstr>
      <vt:lpstr>Traceability of radioactive equipment at CERN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Gerald.Dumont@cern.ch</dc:creator>
  <cp:lastModifiedBy>Frederic Lionel Aberle</cp:lastModifiedBy>
  <cp:revision>1206</cp:revision>
  <cp:lastPrinted>2019-12-05T13:36:06Z</cp:lastPrinted>
  <dcterms:created xsi:type="dcterms:W3CDTF">2016-01-26T10:53:29Z</dcterms:created>
  <dcterms:modified xsi:type="dcterms:W3CDTF">2024-10-07T14:55:57Z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0x010100DAA7EBD0BA028E468A059CAEFB20374D</vt:lpwstr>
  </property>
</Properties>
</file>