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20" r:id="rId2"/>
    <p:sldMasterId id="2147483658" r:id="rId3"/>
  </p:sldMasterIdLst>
  <p:notesMasterIdLst>
    <p:notesMasterId r:id="rId26"/>
  </p:notesMasterIdLst>
  <p:handoutMasterIdLst>
    <p:handoutMasterId r:id="rId27"/>
  </p:handoutMasterIdLst>
  <p:sldIdLst>
    <p:sldId id="269" r:id="rId4"/>
    <p:sldId id="322" r:id="rId5"/>
    <p:sldId id="323" r:id="rId6"/>
    <p:sldId id="324" r:id="rId7"/>
    <p:sldId id="326" r:id="rId8"/>
    <p:sldId id="341" r:id="rId9"/>
    <p:sldId id="329" r:id="rId10"/>
    <p:sldId id="333" r:id="rId11"/>
    <p:sldId id="331" r:id="rId12"/>
    <p:sldId id="332" r:id="rId13"/>
    <p:sldId id="339" r:id="rId14"/>
    <p:sldId id="334" r:id="rId15"/>
    <p:sldId id="335" r:id="rId16"/>
    <p:sldId id="473" r:id="rId17"/>
    <p:sldId id="474" r:id="rId18"/>
    <p:sldId id="327" r:id="rId19"/>
    <p:sldId id="470" r:id="rId20"/>
    <p:sldId id="471" r:id="rId21"/>
    <p:sldId id="472" r:id="rId22"/>
    <p:sldId id="338" r:id="rId23"/>
    <p:sldId id="298" r:id="rId24"/>
    <p:sldId id="318" r:id="rId25"/>
  </p:sldIdLst>
  <p:sldSz cx="12192000" cy="6858000"/>
  <p:notesSz cx="9144000" cy="6858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4A468"/>
    <a:srgbClr val="15736A"/>
    <a:srgbClr val="FFFB47"/>
    <a:srgbClr val="F4EE00"/>
    <a:srgbClr val="A2C2BC"/>
    <a:srgbClr val="E7EFEE"/>
    <a:srgbClr val="AECAC5"/>
    <a:srgbClr val="9DBFB9"/>
    <a:srgbClr val="88B2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99" autoAdjust="0"/>
    <p:restoredTop sz="78752" autoAdjust="0"/>
  </p:normalViewPr>
  <p:slideViewPr>
    <p:cSldViewPr snapToGrid="0">
      <p:cViewPr varScale="1">
        <p:scale>
          <a:sx n="66" d="100"/>
          <a:sy n="66" d="100"/>
        </p:scale>
        <p:origin x="1752" y="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63" d="100"/>
          <a:sy n="163" d="100"/>
        </p:scale>
        <p:origin x="295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5C0FDB-B4E3-320F-9DA7-1ED2E908E9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F995B-9A4B-C69D-A5ED-354AD155EF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04/05/2023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980B0-D0CB-08AA-C55E-5C4FE7428E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505244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B9E9B-0991-4530-4818-8C21B175F6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FBF2F-00CE-4C8E-9D5E-C5046BDCD5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77096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04/05/2023</a:t>
            </a:r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3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510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 distributions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tres</a:t>
            </a:r>
            <a:r>
              <a:rPr lang="en-US" dirty="0"/>
              <a:t> </a:t>
            </a:r>
            <a:r>
              <a:rPr lang="en-US" dirty="0" err="1"/>
              <a:t>similaires</a:t>
            </a:r>
            <a:r>
              <a:rPr lang="en-US" dirty="0"/>
              <a:t>, </a:t>
            </a:r>
            <a:r>
              <a:rPr lang="en-US" dirty="0" err="1"/>
              <a:t>indiquant</a:t>
            </a:r>
            <a:r>
              <a:rPr lang="en-US" dirty="0"/>
              <a:t> un bonne concordance…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12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391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+ add a slide on the current advancement of the project and operation (with volumes/masses/pictures of the work)</a:t>
            </a:r>
          </a:p>
          <a:p>
            <a:endParaRPr lang="en-US" dirty="0"/>
          </a:p>
          <a:p>
            <a:r>
              <a:rPr lang="en-US" dirty="0"/>
              <a:t>I suggest to put this conclusion before slide 14</a:t>
            </a:r>
          </a:p>
          <a:p>
            <a:r>
              <a:rPr lang="en-US" dirty="0"/>
              <a:t>I suggest here to conclude on the project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Si Mattéo est d’accord, je suggère d’ajouter que cette méthode permet de quantifier le risque. 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Sounds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 good to me,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I’ll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 check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with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 Matteo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tomorrow</a:t>
            </a:r>
            <a:endParaRPr lang="fr-FR" sz="12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Je pense qu’il faut se préparer à la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questoin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, respecte-t-on l’ENSI-B04 (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Ie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. Moins de 2.5% de faux négatif et moins de 2LL pour tous les faux négatifs)? 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 Yes for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both</a:t>
            </a:r>
            <a:endParaRPr lang="fr-FR" sz="12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*************</a:t>
            </a:r>
          </a:p>
          <a:p>
            <a:r>
              <a:rPr lang="en-US" dirty="0" err="1"/>
              <a:t>Renforcant</a:t>
            </a:r>
            <a:r>
              <a:rPr lang="en-US" dirty="0"/>
              <a:t> la </a:t>
            </a:r>
            <a:r>
              <a:rPr lang="en-US" dirty="0" err="1"/>
              <a:t>fiabilite</a:t>
            </a:r>
            <a:r>
              <a:rPr lang="en-US" dirty="0"/>
              <a:t> de </a:t>
            </a:r>
            <a:r>
              <a:rPr lang="en-US" dirty="0" err="1"/>
              <a:t>l’approche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13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854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14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3296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874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prepared to explain why 0.4 and 0.04 Bq/cm2 and not CS values – or add a note on the slide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16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83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Please</a:t>
            </a:r>
            <a:r>
              <a:rPr lang="fr-FR" dirty="0"/>
              <a:t>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the </a:t>
            </a:r>
            <a:r>
              <a:rPr lang="fr-FR" dirty="0" err="1"/>
              <a:t>implementation</a:t>
            </a:r>
            <a:r>
              <a:rPr lang="fr-FR" dirty="0"/>
              <a:t> of the </a:t>
            </a:r>
            <a:r>
              <a:rPr lang="fr-FR" dirty="0" err="1"/>
              <a:t>decay</a:t>
            </a:r>
            <a:r>
              <a:rPr lang="fr-FR" dirty="0"/>
              <a:t> </a:t>
            </a:r>
            <a:r>
              <a:rPr lang="fr-FR" dirty="0" err="1"/>
              <a:t>storage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treated</a:t>
            </a:r>
            <a:r>
              <a:rPr lang="fr-FR" dirty="0"/>
              <a:t> in a </a:t>
            </a:r>
            <a:r>
              <a:rPr lang="fr-FR" dirty="0" err="1"/>
              <a:t>next</a:t>
            </a:r>
            <a:r>
              <a:rPr lang="fr-FR" dirty="0"/>
              <a:t> phase of the </a:t>
            </a:r>
            <a:r>
              <a:rPr lang="fr-FR" dirty="0" err="1"/>
              <a:t>project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17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23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18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46561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19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201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4</a:t>
            </a:fld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2835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+ </a:t>
            </a:r>
            <a:r>
              <a:rPr lang="en-US" sz="1200" dirty="0" err="1"/>
              <a:t>ajouter</a:t>
            </a:r>
            <a:r>
              <a:rPr lang="en-US" sz="1200" dirty="0"/>
              <a:t> un slide pour </a:t>
            </a:r>
            <a:r>
              <a:rPr lang="en-US" sz="1200" dirty="0" err="1"/>
              <a:t>expliquer</a:t>
            </a:r>
            <a:r>
              <a:rPr lang="en-US" sz="1200" dirty="0"/>
              <a:t> </a:t>
            </a:r>
            <a:r>
              <a:rPr lang="en-US" sz="1200" dirty="0" err="1"/>
              <a:t>LLeq</a:t>
            </a:r>
            <a:r>
              <a:rPr lang="en-US" sz="1200" dirty="0"/>
              <a:t>  </a:t>
            </a:r>
            <a:r>
              <a:rPr lang="en-US" sz="1200" dirty="0">
                <a:sym typeface="Wingdings" panose="05000000000000000000" pitchFamily="2" charset="2"/>
              </a:rPr>
              <a:t> see following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5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20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+ je propose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d’introduire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la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méthodologie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en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expliquant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que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l’étude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de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caractérisation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n’est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pas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basé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sur une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campagne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d’échantillonage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ni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sur une simple étude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d’activation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par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calcul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mais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sur une étude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statistique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d’activation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basée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sur une </a:t>
            </a:r>
            <a:r>
              <a:rPr lang="en-GB" sz="1200" dirty="0" err="1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méthodologie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</a:rPr>
              <a:t> Monte Carlo. </a:t>
            </a:r>
            <a:r>
              <a:rPr lang="en-GB" sz="12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see Matteo’s presentation</a:t>
            </a:r>
            <a:endParaRPr lang="fr-CH" sz="1200" dirty="0">
              <a:solidFill>
                <a:schemeClr val="accent4">
                  <a:lumMod val="50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6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661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7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002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Introduire</a:t>
            </a:r>
            <a:r>
              <a:rPr lang="en-US" dirty="0"/>
              <a:t> </a:t>
            </a:r>
            <a:r>
              <a:rPr lang="en-US" dirty="0" err="1"/>
              <a:t>Drref</a:t>
            </a:r>
            <a:r>
              <a:rPr lang="en-US" dirty="0"/>
              <a:t> et LL, </a:t>
            </a:r>
            <a:r>
              <a:rPr lang="en-US" dirty="0" err="1"/>
              <a:t>notamment</a:t>
            </a:r>
            <a:r>
              <a:rPr lang="en-US" dirty="0"/>
              <a:t> à quell ensemble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limites</a:t>
            </a:r>
            <a:r>
              <a:rPr lang="en-US" dirty="0"/>
              <a:t> </a:t>
            </a:r>
            <a:r>
              <a:rPr lang="en-US" dirty="0" err="1"/>
              <a:t>s’appliquent-ils</a:t>
            </a:r>
            <a:r>
              <a:rPr lang="en-US" dirty="0"/>
              <a:t> (cf. slide 4)? </a:t>
            </a:r>
            <a:r>
              <a:rPr lang="en-US" dirty="0">
                <a:sym typeface="Wingdings" panose="05000000000000000000" pitchFamily="2" charset="2"/>
              </a:rPr>
              <a:t> in my speech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8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849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</a:rPr>
                  <a:t>probabilité de classer correctement de 95% = effectuer la classification sur un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</a:rPr>
                  <a:t>interval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</a:rPr>
                  <a:t> de confiance de 95% ?? 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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maybe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a bit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misleading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since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that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percentage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is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specific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for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that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equivalent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activity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sym typeface="Wingdings" panose="05000000000000000000" pitchFamily="2" charset="2"/>
                  </a:rPr>
                  <a:t>?</a:t>
                </a:r>
                <a:endParaRPr lang="fr-CH" sz="1200" b="1" dirty="0">
                  <a:solidFill>
                    <a:schemeClr val="tx1"/>
                  </a:solidFill>
                  <a:effectLst/>
                  <a:highlight>
                    <a:srgbClr val="FFFFFF"/>
                  </a:highlight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Typiquement, la </a:t>
                </a:r>
                <a:r>
                  <a:rPr lang="fr-FR" sz="1200" b="1" dirty="0">
                    <a:highlight>
                      <a:srgbClr val="FFFFFF"/>
                    </a:highlight>
                  </a:rPr>
                  <a:t>probabilité d’erreur est bien inférieure </a:t>
                </a:r>
                <a:r>
                  <a:rPr lang="fr-CH" sz="12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à </a:t>
                </a:r>
                <a14:m>
                  <m:oMath xmlns:m="http://schemas.openxmlformats.org/officeDocument/2006/math">
                    <m:r>
                      <a:rPr lang="en-US" sz="12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𝟒</m:t>
                    </m:r>
                    <m:r>
                      <a:rPr lang="en-US" sz="12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2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𝟓𝟓</m:t>
                    </m:r>
                    <m:r>
                      <a:rPr lang="en-US" sz="12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fr-FR" sz="1200" b="1" dirty="0">
                    <a:highlight>
                      <a:srgbClr val="FFFFFF"/>
                    </a:highlight>
                  </a:rPr>
                  <a:t>. = à expliquer </a:t>
                </a:r>
                <a:r>
                  <a:rPr lang="fr-FR" sz="1200" b="1" dirty="0">
                    <a:highlight>
                      <a:srgbClr val="FFFFFF"/>
                    </a:highlight>
                    <a:sym typeface="Wingdings" panose="05000000000000000000" pitchFamily="2" charset="2"/>
                  </a:rPr>
                  <a:t> in </a:t>
                </a:r>
                <a:r>
                  <a:rPr lang="fr-FR" sz="1200" b="1" dirty="0" err="1">
                    <a:highlight>
                      <a:srgbClr val="FFFFFF"/>
                    </a:highlight>
                    <a:sym typeface="Wingdings" panose="05000000000000000000" pitchFamily="2" charset="2"/>
                  </a:rPr>
                  <a:t>my</a:t>
                </a:r>
                <a:r>
                  <a:rPr lang="fr-FR" sz="1200" b="1" baseline="0" dirty="0">
                    <a:highlight>
                      <a:srgbClr val="FFFFFF"/>
                    </a:highlight>
                    <a:sym typeface="Wingdings" panose="05000000000000000000" pitchFamily="2" charset="2"/>
                  </a:rPr>
                  <a:t> speech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***********</a:t>
                </a:r>
              </a:p>
              <a:p>
                <a:r>
                  <a:rPr lang="en-US" dirty="0"/>
                  <a:t>…</a:t>
                </a:r>
                <a:r>
                  <a:rPr lang="en-US" dirty="0" err="1"/>
                  <a:t>guaranti</a:t>
                </a:r>
                <a:r>
                  <a:rPr lang="en-US" dirty="0"/>
                  <a:t> que la </a:t>
                </a:r>
                <a:r>
                  <a:rPr lang="en-US" dirty="0" err="1"/>
                  <a:t>majorite</a:t>
                </a:r>
                <a:r>
                  <a:rPr lang="en-US" dirty="0"/>
                  <a:t> de points </a:t>
                </a:r>
                <a:r>
                  <a:rPr lang="en-US" dirty="0" err="1"/>
                  <a:t>sont</a:t>
                </a:r>
                <a:r>
                  <a:rPr lang="en-US" dirty="0"/>
                  <a:t> </a:t>
                </a:r>
                <a:r>
                  <a:rPr lang="en-US" dirty="0" err="1"/>
                  <a:t>classifie</a:t>
                </a:r>
                <a:r>
                  <a:rPr lang="en-US" dirty="0"/>
                  <a:t> </a:t>
                </a:r>
                <a:r>
                  <a:rPr lang="en-US" dirty="0" err="1"/>
                  <a:t>correctement</a:t>
                </a:r>
                <a:r>
                  <a:rPr lang="en-US" dirty="0"/>
                  <a:t>…</a:t>
                </a:r>
              </a:p>
              <a:p>
                <a:r>
                  <a:rPr lang="en-US" dirty="0"/>
                  <a:t>…ne </a:t>
                </a:r>
                <a:r>
                  <a:rPr lang="en-US" dirty="0" err="1"/>
                  <a:t>presentent</a:t>
                </a:r>
                <a:r>
                  <a:rPr lang="en-US" dirty="0"/>
                  <a:t> pas de </a:t>
                </a:r>
                <a:r>
                  <a:rPr lang="en-US" dirty="0" err="1"/>
                  <a:t>probleme</a:t>
                </a:r>
                <a:r>
                  <a:rPr lang="en-US" dirty="0"/>
                  <a:t> de </a:t>
                </a:r>
                <a:r>
                  <a:rPr lang="en-US" dirty="0" err="1"/>
                  <a:t>securite</a:t>
                </a:r>
                <a:r>
                  <a:rPr lang="en-US" dirty="0"/>
                  <a:t>…</a:t>
                </a:r>
              </a:p>
              <a:p>
                <a:endParaRPr lang="fr-FR" dirty="0"/>
              </a:p>
              <a:p>
                <a:r>
                  <a:rPr lang="fr-FR" dirty="0"/>
                  <a:t>La régression logistique est une technique de classification bien connue, qui est efficace dans de nombreux domaines.</a:t>
                </a:r>
              </a:p>
              <a:p>
                <a:r>
                  <a:rPr lang="fr-FR" dirty="0"/>
                  <a:t>Elle est adaptée à cette tâche de classification binaire pour sa simplicité et aussi pour la capacité à donner des estimations de probabilité pour chaque classe, quelle que soit la valeur d’</a:t>
                </a:r>
                <a:r>
                  <a:rPr lang="fr-FR" dirty="0" err="1"/>
                  <a:t>activite</a:t>
                </a:r>
                <a:r>
                  <a:rPr lang="fr-FR" dirty="0"/>
                  <a:t> </a:t>
                </a:r>
                <a:r>
                  <a:rPr lang="fr-FR" dirty="0" err="1"/>
                  <a:t>equivalente</a:t>
                </a:r>
                <a:r>
                  <a:rPr lang="fr-FR" dirty="0"/>
                  <a:t>..</a:t>
                </a:r>
              </a:p>
              <a:p>
                <a:r>
                  <a:rPr lang="fr-FR" dirty="0"/>
                  <a:t>En plus, la régression logistique permet de prendre des décisions en fonction du niveau de confiance souhaité, en fonction du seuil de probabilité.</a:t>
                </a:r>
              </a:p>
              <a:p>
                <a:endParaRPr lang="fr-FR" dirty="0"/>
              </a:p>
              <a:p>
                <a:r>
                  <a:rPr lang="fr-FR" dirty="0"/>
                  <a:t>p(X) = beta_0 + beta_1 * X</a:t>
                </a:r>
              </a:p>
              <a:p>
                <a:r>
                  <a:rPr lang="fr-FR" dirty="0"/>
                  <a:t>vs</a:t>
                </a:r>
              </a:p>
              <a:p>
                <a:r>
                  <a:rPr lang="fr-FR" dirty="0"/>
                  <a:t>p(X) = </a:t>
                </a:r>
                <a:r>
                  <a:rPr lang="fr-FR" dirty="0" err="1"/>
                  <a:t>exp</a:t>
                </a:r>
                <a:r>
                  <a:rPr lang="fr-FR" dirty="0"/>
                  <a:t>(beta_0 + beta_1 * X) / [1 + </a:t>
                </a:r>
                <a:r>
                  <a:rPr lang="fr-FR" dirty="0" err="1"/>
                  <a:t>exp</a:t>
                </a:r>
                <a:r>
                  <a:rPr lang="fr-FR" dirty="0"/>
                  <a:t>(beta_0 + beta_1 * X)]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Modèle </a:t>
                </a:r>
                <a:r>
                  <a:rPr lang="en-US" dirty="0" err="1"/>
                  <a:t>logistique</a:t>
                </a:r>
                <a:r>
                  <a:rPr lang="en-US" dirty="0"/>
                  <a:t> = </a:t>
                </a:r>
                <a:r>
                  <a:rPr lang="en-US" dirty="0" err="1"/>
                  <a:t>modèle</a:t>
                </a:r>
                <a:r>
                  <a:rPr lang="en-US" dirty="0"/>
                  <a:t> par regression </a:t>
                </a:r>
                <a:r>
                  <a:rPr lang="en-US" dirty="0" err="1"/>
                  <a:t>logistique</a:t>
                </a:r>
                <a:r>
                  <a:rPr lang="en-US" dirty="0"/>
                  <a:t> (</a:t>
                </a:r>
                <a:r>
                  <a:rPr lang="en-US" dirty="0" err="1"/>
                  <a:t>en</a:t>
                </a:r>
                <a:r>
                  <a:rPr lang="en-US" dirty="0"/>
                  <a:t> haut à gauche) / regression </a:t>
                </a:r>
                <a:r>
                  <a:rPr lang="en-US" dirty="0" err="1"/>
                  <a:t>logistique</a:t>
                </a:r>
                <a:r>
                  <a:rPr lang="en-US" dirty="0"/>
                  <a:t> (</a:t>
                </a:r>
                <a:r>
                  <a:rPr lang="en-US" dirty="0" err="1"/>
                  <a:t>en</a:t>
                </a:r>
                <a:r>
                  <a:rPr lang="en-US" dirty="0"/>
                  <a:t> bas à droite) </a:t>
                </a:r>
              </a:p>
              <a:p>
                <a:r>
                  <a:rPr lang="fr-CH" sz="1200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un ajustement de cette 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classification = définir la limite d’activité équivalente</a:t>
                </a:r>
              </a:p>
              <a:p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</a:rPr>
                  <a:t>probabilité de classer correctement de 95% = effectuer la classification sur un </a:t>
                </a:r>
                <a:r>
                  <a:rPr lang="fr-CH" sz="1200" b="1" dirty="0" err="1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</a:rPr>
                  <a:t>interval</a:t>
                </a:r>
                <a:r>
                  <a:rPr lang="fr-CH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</a:rPr>
                  <a:t> de confiance de 95% ??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2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Typiquement, la </a:t>
                </a:r>
                <a:r>
                  <a:rPr lang="fr-FR" sz="1200" b="1" dirty="0">
                    <a:highlight>
                      <a:srgbClr val="FFFFFF"/>
                    </a:highlight>
                  </a:rPr>
                  <a:t>probabilité d’erreur est bien inférieure </a:t>
                </a:r>
                <a:r>
                  <a:rPr lang="fr-CH" sz="12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à </a:t>
                </a:r>
                <a:r>
                  <a:rPr lang="en-US" sz="1200" b="1" i="0">
                    <a:effectLst/>
                    <a:highlight>
                      <a:srgbClr val="FFFFFF"/>
                    </a:highlight>
                    <a:latin typeface="Cambria Math" panose="02040503050406030204" pitchFamily="18" charset="0"/>
                    <a:ea typeface="Times New Roman" panose="02020603050405020304" pitchFamily="18" charset="0"/>
                  </a:rPr>
                  <a:t>𝟒.𝟓𝟓%</a:t>
                </a:r>
                <a:r>
                  <a:rPr lang="fr-FR" sz="1200" b="1" dirty="0">
                    <a:highlight>
                      <a:srgbClr val="FFFFFF"/>
                    </a:highlight>
                  </a:rPr>
                  <a:t>. = à expliquer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***********</a:t>
                </a:r>
              </a:p>
              <a:p>
                <a:r>
                  <a:rPr lang="en-US" dirty="0"/>
                  <a:t>…</a:t>
                </a:r>
                <a:r>
                  <a:rPr lang="en-US" dirty="0" err="1"/>
                  <a:t>guaranti</a:t>
                </a:r>
                <a:r>
                  <a:rPr lang="en-US" dirty="0"/>
                  <a:t> que la </a:t>
                </a:r>
                <a:r>
                  <a:rPr lang="en-US" dirty="0" err="1"/>
                  <a:t>majorite</a:t>
                </a:r>
                <a:r>
                  <a:rPr lang="en-US" dirty="0"/>
                  <a:t> de points </a:t>
                </a:r>
                <a:r>
                  <a:rPr lang="en-US" dirty="0" err="1"/>
                  <a:t>sont</a:t>
                </a:r>
                <a:r>
                  <a:rPr lang="en-US" dirty="0"/>
                  <a:t> </a:t>
                </a:r>
                <a:r>
                  <a:rPr lang="en-US" dirty="0" err="1"/>
                  <a:t>classifie</a:t>
                </a:r>
                <a:r>
                  <a:rPr lang="en-US" dirty="0"/>
                  <a:t> </a:t>
                </a:r>
                <a:r>
                  <a:rPr lang="en-US" dirty="0" err="1"/>
                  <a:t>correctement</a:t>
                </a:r>
                <a:r>
                  <a:rPr lang="en-US" dirty="0"/>
                  <a:t>…</a:t>
                </a:r>
              </a:p>
              <a:p>
                <a:r>
                  <a:rPr lang="en-US" dirty="0"/>
                  <a:t>…ne </a:t>
                </a:r>
                <a:r>
                  <a:rPr lang="en-US" dirty="0" err="1"/>
                  <a:t>presentent</a:t>
                </a:r>
                <a:r>
                  <a:rPr lang="en-US" dirty="0"/>
                  <a:t> pas de </a:t>
                </a:r>
                <a:r>
                  <a:rPr lang="en-US" dirty="0" err="1"/>
                  <a:t>probleme</a:t>
                </a:r>
                <a:r>
                  <a:rPr lang="en-US" dirty="0"/>
                  <a:t> de </a:t>
                </a:r>
                <a:r>
                  <a:rPr lang="en-US" dirty="0" err="1"/>
                  <a:t>securite</a:t>
                </a:r>
                <a:r>
                  <a:rPr lang="en-US" dirty="0"/>
                  <a:t>…</a:t>
                </a:r>
              </a:p>
              <a:p>
                <a:endParaRPr lang="fr-FR" dirty="0"/>
              </a:p>
              <a:p>
                <a:r>
                  <a:rPr lang="fr-FR" dirty="0"/>
                  <a:t>La régression logistique est une technique de classification bien connue, qui est efficace dans de nombreux domaines.</a:t>
                </a:r>
              </a:p>
              <a:p>
                <a:r>
                  <a:rPr lang="fr-FR" dirty="0"/>
                  <a:t>Elle est adaptée à cette tâche de classification binaire pour sa simplicité et aussi pour la capacité à donner des estimations de probabilité pour chaque classe, quelle que soit la valeur d’</a:t>
                </a:r>
                <a:r>
                  <a:rPr lang="fr-FR" dirty="0" err="1"/>
                  <a:t>activite</a:t>
                </a:r>
                <a:r>
                  <a:rPr lang="fr-FR" dirty="0"/>
                  <a:t> </a:t>
                </a:r>
                <a:r>
                  <a:rPr lang="fr-FR" dirty="0" err="1"/>
                  <a:t>equivalente</a:t>
                </a:r>
                <a:r>
                  <a:rPr lang="fr-FR" dirty="0"/>
                  <a:t>..</a:t>
                </a:r>
              </a:p>
              <a:p>
                <a:r>
                  <a:rPr lang="fr-FR" dirty="0"/>
                  <a:t>En plus, la régression logistique permet de prendre des décisions en fonction du niveau de confiance souhaité, en fonction du seuil de probabilité.</a:t>
                </a:r>
              </a:p>
              <a:p>
                <a:endParaRPr lang="fr-FR" dirty="0"/>
              </a:p>
              <a:p>
                <a:r>
                  <a:rPr lang="fr-FR" dirty="0"/>
                  <a:t>p(X) = beta_0 + beta_1 * X</a:t>
                </a:r>
              </a:p>
              <a:p>
                <a:r>
                  <a:rPr lang="fr-FR" dirty="0"/>
                  <a:t>vs</a:t>
                </a:r>
              </a:p>
              <a:p>
                <a:r>
                  <a:rPr lang="fr-FR" dirty="0"/>
                  <a:t>p(X) = </a:t>
                </a:r>
                <a:r>
                  <a:rPr lang="fr-FR" dirty="0" err="1"/>
                  <a:t>exp</a:t>
                </a:r>
                <a:r>
                  <a:rPr lang="fr-FR" dirty="0"/>
                  <a:t>(beta_0 + beta_1 * X) / [1 + </a:t>
                </a:r>
                <a:r>
                  <a:rPr lang="fr-FR" dirty="0" err="1"/>
                  <a:t>exp</a:t>
                </a:r>
                <a:r>
                  <a:rPr lang="fr-FR" dirty="0"/>
                  <a:t>(beta_0 + beta_1 * X)]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9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489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artefact graphique = pourquoi ne pas le supprimer alors? 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 not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very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easy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unluckily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does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  <a:sym typeface="Wingdings" panose="05000000000000000000" pitchFamily="2" charset="2"/>
              </a:rPr>
              <a:t> « 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projection mathématique de la fonction de densité »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sounds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fr-FR" sz="1200" dirty="0" err="1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better</a:t>
            </a:r>
            <a:r>
              <a:rPr lang="fr-FR" sz="12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10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957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11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344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5000"/>
            <a:ext cx="10515600" cy="797850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1846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2ED1-7191-F948-A4A2-7318F411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19/09/2024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896188-1C5F-694D-8C6B-1FA2CA0214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of 17 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91C91-9AE2-304B-870F-2A07DCDC9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741738" y="6418263"/>
            <a:ext cx="3941952" cy="365125"/>
          </a:xfrm>
        </p:spPr>
        <p:txBody>
          <a:bodyPr/>
          <a:lstStyle>
            <a:lvl1pPr>
              <a:defRPr/>
            </a:lvl1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 dirty="0">
                <a:solidFill>
                  <a:schemeClr val="bg1"/>
                </a:solidFill>
              </a:rPr>
              <a:t>Andrea Gomes |</a:t>
            </a:r>
          </a:p>
        </p:txBody>
      </p:sp>
    </p:spTree>
    <p:extLst>
      <p:ext uri="{BB962C8B-B14F-4D97-AF65-F5344CB8AC3E}">
        <p14:creationId xmlns:p14="http://schemas.microsoft.com/office/powerpoint/2010/main" val="228672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A881F-A030-5345-D22F-45F87D73E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3DC148-83E7-0ADB-72DA-62BFA81521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EFF4F-D786-6643-843B-7F529A004C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5A924-77CA-D8BF-86C4-4BDDBCB42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719C8-94CA-765E-C481-63165D677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A3B1E4-FDCF-6FA8-06EA-A3628165F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7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CF5C-5FA8-2767-73D2-5B515AFE3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1A4D4-3460-8119-0578-DA116180E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73AC3-1296-C55C-0E1A-2EFC14CD1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CC97F-20B3-34DE-1201-4BEC53F4C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989E3-9C32-231B-98C0-F61A53CC8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829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F85A7-B566-F9A2-95FB-9621901FA1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59DB5D-DDF3-B633-5BD2-339FA0BF9E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2913F-95EC-1F20-A3C4-1121EC0CF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9E7AB-E98D-2FD2-EB93-1BB406E3A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689FA-5F72-D414-28D8-6C0A89CB2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977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5523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D3DCDF7-F89E-9344-9C81-F4112A8C20DF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090161-7359-CF48-A3D2-DD296FFBFD3E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EF43ABD-DE2B-CE4F-AC82-5FEF87E8C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6006226-C252-164D-8391-A0037DFA0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790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A3154-A0B3-0391-03A1-892E1B910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5B1B89-6B92-3F17-FE6C-D3C22C1B31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CE053-9C84-B10F-B180-923BE679A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02ACE-D57A-6BA6-A0E9-559237D5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0D134-DD5E-2094-39BC-D9CEFDA8A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0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53F04-B1CC-8AFC-9828-4D6FEEEFF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20C45-2650-BD4F-819C-D1AB3A493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25F96-AF59-0064-C635-83E7CCAA9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CB76E-ED03-603E-C0EB-678ACC2C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5B421-F12F-3252-82CA-F219BAD5C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84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AFC34-1C49-A8A4-B920-6077B2E1E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775D-1316-E7B1-5D65-F876B89AF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E4775-7FEF-ECC2-1DEB-F667591AF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C1D44-FB46-F3B9-2E86-CCA7A9299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FCC20-B91C-8D59-0CB5-0D3883CB1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9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4D99A-3733-8963-F0C5-401B86EA2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4CBF3-14C6-C945-D913-998D75F7B5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36E1DC-9378-DD8C-C080-E905CAA56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C0FCF-F15E-8086-D4E2-969599173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248C16-6770-CCCE-FCB5-FB1AFB4E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8E78C-9630-03CC-4A3F-E89E1DAD0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61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F87DA-B0FA-741F-FD4D-41249D2C7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648E8-B544-CA00-6B57-933A1C099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DF57DF-ABF6-80CF-C50C-2B6415C338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CBDE6C-673C-93EF-6B62-6889A2321C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71F025-1E18-F864-FC55-74777509FA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C22F70-9B1E-EE67-7220-F7480EE12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4FEA84-997E-7E9F-78BA-769FAF5D3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AD9E79-E9F7-960D-CB56-A73A939CA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3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0F5EA-1041-866B-0873-2290DF88E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7A2351-B032-C499-73C1-CB0103CB2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A7BF62-2417-A866-5ED2-3876BFBC6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9935E-492E-D7F5-31A1-4764E71AC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80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5F348-7048-8161-0282-DF5FB9254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D35ED1-1A87-CB58-2472-87084273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0B0962-44F1-E852-A4FD-75C381A85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40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16F80-4DCF-B312-F725-5703C2BB8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4383F-F6CF-A773-4945-B2EE65518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9A418-CCA6-6FF4-E3EF-C15898F535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A78DA-E12E-BFB6-DC5A-F30BEF041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3353C2-4FA9-74F0-B8A0-5E9AA9FE6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D070B-00AA-2B14-B9BA-B061D1A83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07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>
            <a:extLst>
              <a:ext uri="{FF2B5EF4-FFF2-40B4-BE49-F238E27FC236}">
                <a16:creationId xmlns:a16="http://schemas.microsoft.com/office/drawing/2014/main" id="{C69C39AF-9BEB-EE4F-B659-D22773BE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78837D9-F349-4B4D-B2A2-C8D96B254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9D8CA463-ECAB-EB4E-B250-6BA4E6797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04/05/2023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DD0D816-059C-4E47-A9FF-2F36CA877C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dirty="0"/>
              <a:t>Andrea Gomes | MSc Nuclear Engineering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 dirty="0"/>
              <a:t> 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0FE4E30D-9AA3-4347-90AF-33C423D0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6311900"/>
            <a:ext cx="2251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DA5BBD-C28E-693E-7434-598E81D5C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7EF79-3FCC-F4BE-1D58-91842A5BE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D5D11-A374-8A81-4AD0-046C056988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B276A3-E1AC-4B4B-8F86-1C10BE3A73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3CB63-3F82-3A93-F390-9BC0197F1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FA821-BBF8-8F9A-7116-58B89C601E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CAE2F9-A2AA-4C74-B7CD-4FF73C755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70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0.png"/><Relationship Id="rId5" Type="http://schemas.openxmlformats.org/officeDocument/2006/relationships/image" Target="../media/image21.png"/><Relationship Id="rId4" Type="http://schemas.openxmlformats.org/officeDocument/2006/relationships/image" Target="../media/image2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emf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edlex.admin.ch/eli/cc/2017/502/fr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andreagomesnuceng/" TargetMode="External"/><Relationship Id="rId2" Type="http://schemas.openxmlformats.org/officeDocument/2006/relationships/hyperlink" Target="mailto:andrea.gomes@cern.ch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1.png"/><Relationship Id="rId5" Type="http://schemas.openxmlformats.org/officeDocument/2006/relationships/image" Target="../media/image13.png"/><Relationship Id="rId4" Type="http://schemas.openxmlformats.org/officeDocument/2006/relationships/image" Target="../media/image16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1.png"/><Relationship Id="rId5" Type="http://schemas.openxmlformats.org/officeDocument/2006/relationships/image" Target="../media/image210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FAABA5-189B-5DB3-DEDE-9D5A36366D04}"/>
              </a:ext>
            </a:extLst>
          </p:cNvPr>
          <p:cNvSpPr txBox="1"/>
          <p:nvPr/>
        </p:nvSpPr>
        <p:spPr>
          <a:xfrm>
            <a:off x="326022" y="1889442"/>
            <a:ext cx="872718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en-US" sz="28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(CLERIC).</a:t>
            </a:r>
          </a:p>
          <a:p>
            <a:pPr eaLnBrk="1" hangingPunct="1"/>
            <a:endParaRPr lang="fr-FR" altLang="en-U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fr-FR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ARRAD GT1 workshop</a:t>
            </a:r>
            <a:r>
              <a:rPr lang="fr-FR" altLang="en-US" dirty="0">
                <a:solidFill>
                  <a:schemeClr val="bg1"/>
                </a:solidFill>
                <a:cs typeface="Arial" panose="020B0604020202020204" pitchFamily="34" charset="0"/>
              </a:rPr>
              <a:t>, CERN, 17 octobre 2024.</a:t>
            </a:r>
          </a:p>
          <a:p>
            <a:pPr eaLnBrk="1" hangingPunct="1"/>
            <a:endParaRPr lang="fr-FR" altLang="en-U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fr-FR" altLang="en-US" u="sng" dirty="0">
                <a:solidFill>
                  <a:schemeClr val="bg1"/>
                </a:solidFill>
                <a:cs typeface="Arial" panose="020B0604020202020204" pitchFamily="34" charset="0"/>
              </a:rPr>
              <a:t>A. Gomes</a:t>
            </a:r>
            <a:r>
              <a:rPr lang="fr-FR" altLang="en-US" dirty="0">
                <a:solidFill>
                  <a:schemeClr val="bg1"/>
                </a:solidFill>
                <a:cs typeface="Arial" panose="020B0604020202020204" pitchFamily="34" charset="0"/>
              </a:rPr>
              <a:t>, </a:t>
            </a:r>
            <a:r>
              <a:rPr lang="fr-FR" altLang="en-US" u="sng" dirty="0">
                <a:solidFill>
                  <a:schemeClr val="bg1"/>
                </a:solidFill>
                <a:cs typeface="Arial" panose="020B0604020202020204" pitchFamily="34" charset="0"/>
              </a:rPr>
              <a:t>A. Camerini</a:t>
            </a:r>
            <a:r>
              <a:rPr lang="fr-FR" altLang="en-US" dirty="0">
                <a:solidFill>
                  <a:schemeClr val="bg1"/>
                </a:solidFill>
                <a:cs typeface="Arial" panose="020B0604020202020204" pitchFamily="34" charset="0"/>
              </a:rPr>
              <a:t>, G. Dumont, M. Magistris, N. </a:t>
            </a:r>
            <a:r>
              <a:rPr lang="fr-FR" altLang="en-US" dirty="0" err="1">
                <a:solidFill>
                  <a:schemeClr val="bg1"/>
                </a:solidFill>
                <a:cs typeface="Arial" panose="020B0604020202020204" pitchFamily="34" charset="0"/>
              </a:rPr>
              <a:t>Menaa</a:t>
            </a:r>
            <a:r>
              <a:rPr lang="fr-FR" altLang="en-US" dirty="0">
                <a:solidFill>
                  <a:schemeClr val="bg1"/>
                </a:solidFill>
                <a:cs typeface="Arial" panose="020B0604020202020204" pitchFamily="34" charset="0"/>
              </a:rPr>
              <a:t>, C. Theis. </a:t>
            </a:r>
          </a:p>
          <a:p>
            <a:pPr eaLnBrk="1" hangingPunct="1"/>
            <a:r>
              <a:rPr lang="fr-FR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CERN</a:t>
            </a:r>
            <a:r>
              <a:rPr lang="fr-FR" altLang="en-US" dirty="0">
                <a:solidFill>
                  <a:schemeClr val="bg1"/>
                </a:solidFill>
                <a:cs typeface="Arial" panose="020B0604020202020204" pitchFamily="34" charset="0"/>
              </a:rPr>
              <a:t>, Organisation européenne pour la recherche nucléaire, Genève (Suisse).</a:t>
            </a:r>
            <a:endParaRPr lang="en-GB" altLang="en-US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3.1 </a:t>
            </a:r>
            <a:r>
              <a:rPr lang="fr-FR" sz="2400" b="1" dirty="0"/>
              <a:t>Résultats</a:t>
            </a:r>
            <a:r>
              <a:rPr lang="fr-FR" sz="2400" dirty="0"/>
              <a:t> - </a:t>
            </a:r>
            <a:r>
              <a:rPr lang="fr-FR" sz="2400" u="sng" dirty="0"/>
              <a:t>Critères de classification</a:t>
            </a:r>
            <a:br>
              <a:rPr lang="fr-FR" sz="2400" dirty="0"/>
            </a:br>
            <a:r>
              <a:rPr lang="fr-FR" sz="2000" dirty="0"/>
              <a:t>Fonction de densité de LL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2" y="1336674"/>
                <a:ext cx="5634652" cy="4791075"/>
              </a:xfrm>
            </p:spPr>
            <p:txBody>
              <a:bodyPr/>
              <a:lstStyle/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Le LL des 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câbles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est 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inférieure à 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celui de leurs conducteurs: 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le conducteur </a:t>
                </a:r>
                <a:r>
                  <a:rPr lang="fr-FR" sz="1500" b="1" dirty="0"/>
                  <a:t>présente 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plus de </a:t>
                </a:r>
                <a:r>
                  <a:rPr lang="fr-FR" sz="1500" b="1" dirty="0"/>
                  <a:t>radioactivité</a:t>
                </a:r>
                <a:r>
                  <a:rPr lang="fr-FR" sz="1050" b="1" dirty="0"/>
                  <a:t> 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que l’isolation 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(</a:t>
                </a:r>
                <a:r>
                  <a:rPr lang="fr-FR" sz="1500" dirty="0"/>
                  <a:t>présence</a:t>
                </a:r>
                <a:r>
                  <a:rPr lang="en-US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de Co-60 et aussi de Na-22 dans l’aluminium).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Le 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LL des conducteurs 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des 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câbles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clearance: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</a:pP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est toujours </a:t>
                </a:r>
                <a14:m>
                  <m:oMath xmlns:m="http://schemas.openxmlformats.org/officeDocument/2006/math">
                    <m:r>
                      <a:rPr lang="en-US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&lt;</m:t>
                    </m:r>
                    <m:r>
                      <a:rPr lang="fr-FR" sz="1500" b="1" i="1" dirty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𝟏</m:t>
                    </m:r>
                  </m:oMath>
                </a14:m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pour le cuivre 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(la pointe du diagramme qui dépasse </a:t>
                </a:r>
                <a14:m>
                  <m:oMath xmlns:m="http://schemas.openxmlformats.org/officeDocument/2006/math">
                    <m:r>
                      <a:rPr lang="fr-FR" sz="15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est une projection mathématique de la fonction de densité),</a:t>
                </a:r>
                <a:endParaRPr lang="fr-CH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lvl="1" algn="just">
                  <a:buFont typeface="Wingdings" panose="05000000000000000000" pitchFamily="2" charset="2"/>
                  <a:buChar char="Ø"/>
                </a:pP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atteint une 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valeur maximale de </a:t>
                </a:r>
                <a14:m>
                  <m:oMath xmlns:m="http://schemas.openxmlformats.org/officeDocument/2006/math">
                    <m:r>
                      <a:rPr lang="fr-FR" sz="1500" b="1" i="1" dirty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𝟏</m:t>
                    </m:r>
                    <m:r>
                      <a:rPr lang="en-US" sz="1500" b="1" i="1" dirty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500" b="1" i="1" dirty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𝟎𝟑</m:t>
                    </m:r>
                  </m:oMath>
                </a14:m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pour l’aluminium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</m:t>
                    </m:r>
                  </m:oMath>
                </a14:m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objets parmi plus de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2600</m:t>
                    </m:r>
                  </m:oMath>
                </a14:m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dépassent </a:t>
                </a:r>
                <a14:m>
                  <m:oMath xmlns:m="http://schemas.openxmlformats.org/officeDocument/2006/math">
                    <m:r>
                      <a:rPr lang="fr-FR" sz="15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).</a:t>
                </a:r>
              </a:p>
              <a:p>
                <a:pPr marL="0" indent="0" algn="just">
                  <a:buNone/>
                </a:pPr>
                <a:endParaRPr lang="fr-CH" sz="1500" dirty="0">
                  <a:effectLst/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fr-CH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Pour tous les conducteurs,</a:t>
                </a:r>
                <a:r>
                  <a:rPr lang="fr-CH" sz="1500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</a:t>
                </a:r>
                <a:r>
                  <a:rPr lang="fr-CH" sz="15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la 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probabilité</a:t>
                </a:r>
                <a:r>
                  <a:rPr lang="fr-CH" sz="15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d’avoir </a:t>
                </a:r>
                <a14:m>
                  <m:oMath xmlns:m="http://schemas.openxmlformats.org/officeDocument/2006/math"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𝐃𝐑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𝟎𝟑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r>
                  <a:rPr lang="fr-CH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est environ </a:t>
                </a:r>
                <a14:m>
                  <m:oMath xmlns:m="http://schemas.openxmlformats.org/officeDocument/2006/math">
                    <m:r>
                      <a:rPr lang="en-US" sz="1500" b="1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𝟎</m:t>
                    </m:r>
                    <m:r>
                      <a:rPr lang="en-US" sz="1500" b="1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500" b="1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𝟑</m:t>
                    </m:r>
                    <m:r>
                      <a:rPr lang="en-US" sz="1500" b="1" i="1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fr-CH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buNone/>
                </a:pPr>
                <a:endParaRPr lang="fr-CH" sz="1500" dirty="0">
                  <a:effectLst/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fr-FR" sz="1500" dirty="0">
                    <a:ea typeface="Times New Roman" panose="02020603050405020304" pitchFamily="18" charset="0"/>
                  </a:rPr>
                  <a:t>Les câbles marqués comme radioactifs par l’approche statistique et ayant une activité équivalente inférieure 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dirty="0">
                            <a:latin typeface="Cambria Math" panose="02040503050406030204" pitchFamily="18" charset="0"/>
                          </a:rPr>
                          <m:t>LL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b="0" i="0" dirty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fr-FR" sz="1500" dirty="0"/>
                  <a:t> n’ont pas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 b="0" i="0" dirty="0" smtClean="0">
                        <a:latin typeface="Cambria Math" panose="02040503050406030204" pitchFamily="18" charset="0"/>
                      </a:rPr>
                      <m:t>LL</m:t>
                    </m:r>
                    <m:r>
                      <a:rPr lang="en-US" sz="1500" b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5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/>
                  <a:t>mais </a:t>
                </a:r>
                <a:r>
                  <a:rPr lang="fr-FR" sz="1500" dirty="0">
                    <a:ea typeface="Times New Roman" panose="02020603050405020304" pitchFamily="18" charset="0"/>
                  </a:rPr>
                  <a:t>contiennent un conducteur avec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cuivre</m:t>
                        </m:r>
                      </m:sub>
                    </m:sSub>
                    <m:r>
                      <a:rPr lang="en-US" sz="15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500" b="0" i="0">
                        <a:latin typeface="Cambria Math" panose="02040503050406030204" pitchFamily="18" charset="0"/>
                      </a:rPr>
                      <m:t>0.03 </m:t>
                    </m:r>
                    <m:r>
                      <m:rPr>
                        <m:sty m:val="p"/>
                      </m:rPr>
                      <a:rPr lang="el-GR" sz="1500" b="0" i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sz="1500" b="0" i="0">
                        <a:latin typeface="Cambria Math" panose="02040503050406030204" pitchFamily="18" charset="0"/>
                      </a:rPr>
                      <m:t>Sv</m:t>
                    </m:r>
                    <m:r>
                      <a:rPr lang="en-US" sz="1500" b="0" i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500" b="0" i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fr-CH" sz="1500" dirty="0">
                    <a:ea typeface="Times New Roman" panose="02020603050405020304" pitchFamily="18" charset="0"/>
                  </a:rPr>
                  <a:t>.</a:t>
                </a:r>
                <a:endParaRPr lang="fr-FR" sz="1500" dirty="0">
                  <a:effectLst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2" y="1336674"/>
                <a:ext cx="5634652" cy="4791075"/>
              </a:xfrm>
              <a:blipFill>
                <a:blip r:embed="rId3"/>
                <a:stretch>
                  <a:fillRect l="-433" t="-636" r="-15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hart of different colors of wires&#10;&#10;Description automatically generated">
            <a:extLst>
              <a:ext uri="{FF2B5EF4-FFF2-40B4-BE49-F238E27FC236}">
                <a16:creationId xmlns:a16="http://schemas.microsoft.com/office/drawing/2014/main" id="{09BA833A-FFFB-9A73-EC5F-E46A89DF07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678" y="1491271"/>
            <a:ext cx="5730503" cy="4010369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C076A37-4BA9-9A6B-1C92-9C4BDAEADE25}"/>
              </a:ext>
            </a:extLst>
          </p:cNvPr>
          <p:cNvSpPr txBox="1">
            <a:spLocks/>
          </p:cNvSpPr>
          <p:nvPr/>
        </p:nvSpPr>
        <p:spPr bwMode="auto">
          <a:xfrm>
            <a:off x="6438636" y="5476399"/>
            <a:ext cx="5829299" cy="42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Diagramme en violone pour la fraction de LL des câbles entiers et des conducteurs </a:t>
            </a:r>
            <a:r>
              <a:rPr lang="fr-FR" sz="1200" b="1" dirty="0"/>
              <a:t>pour les câbles clearance</a:t>
            </a:r>
            <a:r>
              <a:rPr lang="fr-FR" sz="12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450D389-A79C-44D3-B559-04C3D96EA6A5}"/>
                  </a:ext>
                </a:extLst>
              </p:cNvPr>
              <p:cNvSpPr txBox="1"/>
              <p:nvPr/>
            </p:nvSpPr>
            <p:spPr>
              <a:xfrm>
                <a:off x="7051213" y="4558983"/>
                <a:ext cx="2140716" cy="662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2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2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2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𝐋𝐋</m:t>
                      </m:r>
                      <m:r>
                        <a:rPr lang="en-US" sz="12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2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fr-FR" sz="12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>
                          <a:latin typeface="Cambria Math" panose="02040503050406030204" pitchFamily="18" charset="0"/>
                        </a:rPr>
                        <m:t>𝐃𝐑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200" b="1">
                          <a:latin typeface="Cambria Math" panose="02040503050406030204" pitchFamily="18" charset="0"/>
                        </a:rPr>
                        <m:t>𝛍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𝐒𝐯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200" b="1">
                          <a:latin typeface="Cambria Math" panose="02040503050406030204" pitchFamily="18" charset="0"/>
                        </a:rPr>
                        <m:t>𝐡</m:t>
                      </m:r>
                    </m:oMath>
                  </m:oMathPara>
                </a14:m>
                <a:endParaRPr lang="fr-FR" sz="12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𝐄𝐪𝐮𝐢𝐯𝐚𝐥𝐞𝐧𝐭</m:t>
                      </m:r>
                      <m:r>
                        <a:rPr lang="en-US" sz="12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𝐀𝐜𝐭𝐢𝐯𝐢𝐭𝐲</m:t>
                      </m:r>
                      <m:r>
                        <a:rPr lang="en-US" sz="12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fr-FR" sz="1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𝐋𝐋</m:t>
                          </m:r>
                        </m:e>
                        <m:sub>
                          <m:r>
                            <a:rPr lang="en-US" sz="12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𝐞𝐪</m:t>
                          </m:r>
                        </m:sub>
                      </m:sSub>
                    </m:oMath>
                  </m:oMathPara>
                </a14:m>
                <a:endParaRPr lang="fr-FR" sz="1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450D389-A79C-44D3-B559-04C3D96EA6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1213" y="4558983"/>
                <a:ext cx="2140716" cy="6629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8559EB0A-FABE-B9D5-8B72-C285C2E68F07}"/>
              </a:ext>
            </a:extLst>
          </p:cNvPr>
          <p:cNvSpPr/>
          <p:nvPr/>
        </p:nvSpPr>
        <p:spPr>
          <a:xfrm>
            <a:off x="481272" y="4944184"/>
            <a:ext cx="5634652" cy="9883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BFE851D-C69B-8127-50E8-C79B65F998A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B113DB-9AFB-A355-F8E7-285F3084AB4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2883766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1" y="1336674"/>
                <a:ext cx="6078279" cy="479107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Il est recommandé de classifier comme 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non-radioactif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uniquement les points qui montrent: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/>
                  <a:t>Activité équivalente </a:t>
                </a:r>
                <a14:m>
                  <m:oMath xmlns:m="http://schemas.openxmlformats.org/officeDocument/2006/math"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sz="15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𝐞𝐪</m:t>
                        </m:r>
                      </m:sub>
                    </m:sSub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=0.04 </m:t>
                    </m:r>
                    <m:r>
                      <m:rPr>
                        <m:sty m:val="p"/>
                      </m:rPr>
                      <a:rPr lang="en-US" sz="1500" b="0" i="0" dirty="0" smtClean="0">
                        <a:latin typeface="Cambria Math" panose="02040503050406030204" pitchFamily="18" charset="0"/>
                      </a:rPr>
                      <m:t>Bq</m:t>
                    </m:r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500" b="0" i="0" dirty="0" smtClean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fr-FR" sz="1500" dirty="0"/>
                  <a:t>,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endParaRPr lang="fr-FR" sz="1500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/>
                  <a:t>Débit de dose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𝐃𝐑</m:t>
                        </m:r>
                      </m:e>
                      <m:sub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𝐫𝐞𝐟</m:t>
                        </m:r>
                      </m:sub>
                    </m:sSub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=0.01 </m:t>
                    </m:r>
                    <m:r>
                      <m:rPr>
                        <m:sty m:val="p"/>
                      </m:rPr>
                      <a:rPr lang="el-GR" sz="1500" b="0" i="0" dirty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sz="1500" b="0" i="0" dirty="0" smtClean="0">
                        <a:latin typeface="Cambria Math" panose="02040503050406030204" pitchFamily="18" charset="0"/>
                      </a:rPr>
                      <m:t>Sv</m:t>
                    </m:r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500" b="0" i="0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11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342900" indent="-342900" algn="just">
                  <a:buFont typeface="+mj-lt"/>
                  <a:buAutoNum type="arabicPeriod"/>
                </a:pPr>
                <a:endParaRPr lang="fr-FR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Ces deux critères, pris ensemble, am</a:t>
                </a:r>
                <a:r>
                  <a:rPr lang="fr-FR" sz="1500" dirty="0"/>
                  <a:t>é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liorent la pr</a:t>
                </a:r>
                <a:r>
                  <a:rPr lang="fr-FR" sz="1500" dirty="0"/>
                  <a:t>é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cision de la classification.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1" y="1336674"/>
                <a:ext cx="6078279" cy="4791075"/>
              </a:xfrm>
              <a:blipFill>
                <a:blip r:embed="rId3"/>
                <a:stretch>
                  <a:fillRect l="-401" t="-636" r="-14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62E0082-40E4-877E-1161-304B6655DD91}"/>
              </a:ext>
            </a:extLst>
          </p:cNvPr>
          <p:cNvSpPr txBox="1">
            <a:spLocks/>
          </p:cNvSpPr>
          <p:nvPr/>
        </p:nvSpPr>
        <p:spPr bwMode="auto">
          <a:xfrm>
            <a:off x="6944507" y="5790600"/>
            <a:ext cx="5053818" cy="27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Débit de dose vs activité équivalente pour les </a:t>
            </a:r>
            <a:r>
              <a:rPr lang="fr-FR" sz="1200" b="1" dirty="0"/>
              <a:t>lots de câbles</a:t>
            </a:r>
            <a:r>
              <a:rPr lang="fr-CH" sz="1200" b="1" dirty="0">
                <a:highlight>
                  <a:srgbClr val="FFFFFF"/>
                </a:highlight>
                <a:ea typeface="Times New Roman" panose="02020603050405020304" pitchFamily="18" charset="0"/>
              </a:rPr>
              <a:t> en cuivre</a:t>
            </a:r>
            <a:r>
              <a:rPr lang="fr-CH" sz="1200" dirty="0">
                <a:highlight>
                  <a:srgbClr val="FFFFFF"/>
                </a:highlight>
                <a:ea typeface="Times New Roman" panose="02020603050405020304" pitchFamily="18" charset="0"/>
              </a:rPr>
              <a:t>.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10B27E1F-D4EE-F663-C7FD-C747E5A440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271" y="325438"/>
                <a:ext cx="10515600" cy="797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3200" kern="1200">
                    <a:solidFill>
                      <a:schemeClr val="tx1"/>
                    </a:solidFill>
                    <a:latin typeface="+mj-lt"/>
                    <a:ea typeface="+mj-ea"/>
                    <a:cs typeface="Arial" panose="020B0604020202020204" pitchFamily="34" charset="0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fr-FR" sz="2400" dirty="0"/>
                  <a:t>3.1 </a:t>
                </a:r>
                <a:r>
                  <a:rPr lang="fr-FR" sz="2400" b="1" dirty="0"/>
                  <a:t>Résultats</a:t>
                </a:r>
                <a:r>
                  <a:rPr lang="fr-FR" sz="2400" dirty="0"/>
                  <a:t> - </a:t>
                </a:r>
                <a:r>
                  <a:rPr lang="fr-FR" sz="2400" u="sng" dirty="0"/>
                  <a:t>Critères de classification</a:t>
                </a:r>
                <a:br>
                  <a:rPr lang="fr-FR" sz="2400" dirty="0"/>
                </a:br>
                <a:r>
                  <a:rPr lang="fr-FR" sz="2000" dirty="0"/>
                  <a:t>Effet combiné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dirty="0">
                            <a:latin typeface="Cambria Math" panose="02040503050406030204" pitchFamily="18" charset="0"/>
                          </a:rPr>
                          <m:t>LL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fr-FR" sz="200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1" dirty="0">
                            <a:latin typeface="Cambria Math" panose="02040503050406030204" pitchFamily="18" charset="0"/>
                          </a:rPr>
                          <m:t>DR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1" dirty="0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10B27E1F-D4EE-F663-C7FD-C747E5A44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271" y="325438"/>
                <a:ext cx="10515600" cy="797850"/>
              </a:xfrm>
              <a:prstGeom prst="rect">
                <a:avLst/>
              </a:prstGeom>
              <a:blipFill>
                <a:blip r:embed="rId4"/>
                <a:stretch>
                  <a:fillRect l="-928" t="-5344" b="-610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75FA985-4979-1B4C-3D3E-575AE19CA7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528" y="1231696"/>
            <a:ext cx="5109189" cy="45346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381168-4FB6-6056-B0B0-C3715DF52725}"/>
              </a:ext>
            </a:extLst>
          </p:cNvPr>
          <p:cNvSpPr txBox="1"/>
          <p:nvPr/>
        </p:nvSpPr>
        <p:spPr>
          <a:xfrm>
            <a:off x="3896898" y="2229127"/>
            <a:ext cx="24702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dirty="0"/>
              <a:t>Efficace pour les petits lots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659900-B782-8FDC-96B3-9F43CE17C187}"/>
              </a:ext>
            </a:extLst>
          </p:cNvPr>
          <p:cNvSpPr txBox="1"/>
          <p:nvPr/>
        </p:nvSpPr>
        <p:spPr>
          <a:xfrm>
            <a:off x="3896898" y="2896939"/>
            <a:ext cx="266265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dirty="0"/>
              <a:t>Efficace pour les lots massifs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6946FB14-E025-98EB-11EA-2CA306142418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76836" y="2163028"/>
            <a:ext cx="257108" cy="243976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FDD5A0B-0C52-2776-2150-A3506A6BB4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76836" y="2823324"/>
            <a:ext cx="257108" cy="243976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6A185AB-3067-FBB9-17EE-77BBABA00C78}"/>
                  </a:ext>
                </a:extLst>
              </p:cNvPr>
              <p:cNvSpPr txBox="1"/>
              <p:nvPr/>
            </p:nvSpPr>
            <p:spPr>
              <a:xfrm>
                <a:off x="7670786" y="2188009"/>
                <a:ext cx="2275645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𝐋𝐋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fr-FR" sz="15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𝐋𝐋</m:t>
                      </m:r>
                      <m:r>
                        <a:rPr lang="en-US" sz="1500" b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fr-FR" sz="1500" b="1" dirty="0">
                  <a:solidFill>
                    <a:srgbClr val="00B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b="1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𝐃𝐑</m:t>
                          </m:r>
                        </m:e>
                        <m:sub>
                          <m:r>
                            <a:rPr lang="en-US" sz="1500" b="1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𝐜𝐮𝐢𝐯𝐫𝐞</m:t>
                          </m:r>
                        </m:sub>
                      </m:sSub>
                      <m:r>
                        <a:rPr lang="en-US" sz="1500" b="1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𝟎𝟑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𝛍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𝐒𝐯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𝐡</m:t>
                      </m:r>
                    </m:oMath>
                  </m:oMathPara>
                </a14:m>
                <a:endParaRPr lang="fr-FR" sz="15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6A185AB-3067-FBB9-17EE-77BBABA00C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786" y="2188009"/>
                <a:ext cx="2275645" cy="784830"/>
              </a:xfrm>
              <a:prstGeom prst="rect">
                <a:avLst/>
              </a:prstGeom>
              <a:blipFill>
                <a:blip r:embed="rId6"/>
                <a:stretch>
                  <a:fillRect b="-38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A23742A0-B26B-1BDC-F4F2-5A17C2537F3F}"/>
              </a:ext>
            </a:extLst>
          </p:cNvPr>
          <p:cNvSpPr/>
          <p:nvPr/>
        </p:nvSpPr>
        <p:spPr>
          <a:xfrm>
            <a:off x="7277753" y="3835284"/>
            <a:ext cx="3527268" cy="160230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C5DE3CA-E976-D084-D30B-658DE7D2C2C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D6EF101-637C-E930-5A67-2221FCA9F25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1609988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3.2 </a:t>
            </a:r>
            <a:r>
              <a:rPr lang="fr-FR" sz="2400" b="1" dirty="0"/>
              <a:t>Résultats</a:t>
            </a:r>
            <a:r>
              <a:rPr lang="fr-FR" sz="2400" dirty="0"/>
              <a:t> - </a:t>
            </a:r>
            <a:r>
              <a:rPr lang="fr-FR" sz="2400" u="sng" dirty="0"/>
              <a:t>Validation expérimentale</a:t>
            </a:r>
            <a:br>
              <a:rPr lang="fr-FR" sz="2400" dirty="0"/>
            </a:br>
            <a:r>
              <a:rPr lang="fr-FR" sz="2000" dirty="0"/>
              <a:t>Concordance avec les mesures expérimentales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1" y="1336675"/>
                <a:ext cx="11167093" cy="797850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Pour le projet pilote CLERIC, on a 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mesuré 29 panières grillagées de câbles en cuivre 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avec une chambre de libération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DR</m:t>
                    </m:r>
                    <m:r>
                      <a:rPr lang="en-US" sz="150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sz="15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DR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  <m:r>
                      <a:rPr lang="en-US" sz="15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et masse </a:t>
                </a:r>
                <a14:m>
                  <m:oMath xmlns:m="http://schemas.openxmlformats.org/officeDocument/2006/math">
                    <m:r>
                      <a:rPr lang="en-US" sz="15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&lt;250 </m:t>
                    </m:r>
                    <m:r>
                      <m:rPr>
                        <m:sty m:val="p"/>
                      </m:rPr>
                      <a:rPr lang="en-US" sz="15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kg</m:t>
                    </m:r>
                  </m:oMath>
                </a14:m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). 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On a 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sélectionné de manière aléatoire le même nombre de lots de câbles 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simulés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avec les mêmes caractéristiques et comparé leur activité équivalente avec celle mesurée (fournie avec une précision de 2 écarts-types).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1" y="1336675"/>
                <a:ext cx="11167093" cy="797850"/>
              </a:xfrm>
              <a:blipFill>
                <a:blip r:embed="rId3"/>
                <a:stretch>
                  <a:fillRect l="-218" t="-3817" r="-7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with green and red dots&#10;&#10;Description automatically generated">
            <a:extLst>
              <a:ext uri="{FF2B5EF4-FFF2-40B4-BE49-F238E27FC236}">
                <a16:creationId xmlns:a16="http://schemas.microsoft.com/office/drawing/2014/main" id="{C7386C65-6990-9DE3-1831-DAEFBD5F1C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33" y="2212456"/>
            <a:ext cx="4467911" cy="3961715"/>
          </a:xfrm>
          <a:prstGeom prst="rect">
            <a:avLst/>
          </a:prstGeom>
        </p:spPr>
      </p:pic>
      <p:pic>
        <p:nvPicPr>
          <p:cNvPr id="2" name="Picture 1" descr="A graph of different values&#10;&#10;Description automatically generated">
            <a:extLst>
              <a:ext uri="{FF2B5EF4-FFF2-40B4-BE49-F238E27FC236}">
                <a16:creationId xmlns:a16="http://schemas.microsoft.com/office/drawing/2014/main" id="{1FB4892F-0B37-914C-0857-C53A0232CE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817" y="2212456"/>
            <a:ext cx="5238481" cy="366603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8A42AF2-1A57-9E3B-B0AD-3766DC359E34}"/>
              </a:ext>
            </a:extLst>
          </p:cNvPr>
          <p:cNvSpPr txBox="1">
            <a:spLocks/>
          </p:cNvSpPr>
          <p:nvPr/>
        </p:nvSpPr>
        <p:spPr bwMode="auto">
          <a:xfrm>
            <a:off x="6213354" y="5873330"/>
            <a:ext cx="5158182" cy="27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Activité équivalente mesuré et simulé pour les </a:t>
            </a:r>
            <a:r>
              <a:rPr lang="fr-FR" sz="1200" b="1" dirty="0"/>
              <a:t>lots de câbles</a:t>
            </a:r>
            <a:r>
              <a:rPr lang="fr-CH" sz="1200" b="1" dirty="0">
                <a:highlight>
                  <a:srgbClr val="FFFFFF"/>
                </a:highlight>
                <a:ea typeface="Times New Roman" panose="02020603050405020304" pitchFamily="18" charset="0"/>
              </a:rPr>
              <a:t> en cuivre</a:t>
            </a:r>
            <a:r>
              <a:rPr lang="fr-CH" sz="1200" dirty="0">
                <a:highlight>
                  <a:srgbClr val="FFFFFF"/>
                </a:highlight>
                <a:ea typeface="Times New Roman" panose="02020603050405020304" pitchFamily="18" charset="0"/>
              </a:rPr>
              <a:t>.</a:t>
            </a:r>
            <a:endParaRPr lang="fr-FR" sz="12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C5523BE-2910-6F83-589C-AFD482E2D36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A471052-2E5D-66A4-BC52-07D849799DF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2731018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4. </a:t>
            </a:r>
            <a:r>
              <a:rPr lang="fr-FR" sz="2400" b="1" dirty="0"/>
              <a:t>Conclusions</a:t>
            </a: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13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1" y="1336674"/>
                <a:ext cx="11081201" cy="479107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Afin de classifier de manière fiable les câbles irradiés au CERN pour le recyclage, il convient </a:t>
                </a:r>
                <a:r>
                  <a:rPr lang="fr-FR" sz="1500" dirty="0" err="1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de:</a:t>
                </a:r>
                <a:endParaRPr lang="fr-FR" sz="1500" dirty="0">
                  <a:effectLst/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dirty="0">
                    <a:highlight>
                      <a:srgbClr val="FFFFFF"/>
                    </a:highlight>
                  </a:rPr>
                  <a:t>Vé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rifier que leur 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débit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de dose 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est </a:t>
                </a:r>
                <a14:m>
                  <m:oMath xmlns:m="http://schemas.openxmlformats.org/officeDocument/2006/math">
                    <m:r>
                      <a:rPr lang="en-US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sz="1500" b="1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𝐃𝐑</m:t>
                        </m:r>
                      </m:e>
                      <m:sub>
                        <m:r>
                          <a:rPr lang="en-US" sz="1500" b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𝐫𝐞𝐟</m:t>
                        </m:r>
                      </m:sub>
                    </m:sSub>
                    <m:r>
                      <a:rPr lang="en-US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𝟎𝟏</m:t>
                    </m:r>
                    <m:r>
                      <a:rPr lang="en-US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r>
                  <a:rPr lang="fr-FR" sz="1500" dirty="0">
                    <a:highlight>
                      <a:srgbClr val="FFFFFF"/>
                    </a:highlight>
                  </a:rPr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/>
                  <a:t>Les emballer </a:t>
                </a:r>
                <a:r>
                  <a:rPr lang="fr-FR" sz="1500" dirty="0"/>
                  <a:t>dans des panières avec un </a:t>
                </a:r>
                <a:r>
                  <a:rPr lang="fr-FR" sz="1500" b="1" dirty="0"/>
                  <a:t>débit de dose à contact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&lt; </m:t>
                        </m:r>
                        <m:r>
                          <a:rPr lang="en-US" sz="1500" b="1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𝐃𝐑</m:t>
                        </m:r>
                      </m:e>
                      <m:sub>
                        <m:r>
                          <a:rPr lang="en-US" sz="1500" b="1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𝐫𝐞𝐟</m:t>
                        </m:r>
                      </m:sub>
                    </m:sSub>
                    <m:r>
                      <a:rPr lang="en-US" sz="15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𝟎𝟏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r>
                  <a:rPr lang="fr-FR" sz="15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/>
                  <a:t>Mesurer les panières </a:t>
                </a:r>
                <a:r>
                  <a:rPr lang="fr-FR" sz="1500" dirty="0"/>
                  <a:t>par comptage gamma total et vérifier que </a:t>
                </a:r>
                <a:r>
                  <a:rPr lang="fr-FR" sz="1500" b="1" dirty="0"/>
                  <a:t>l’activité équivalente est </a:t>
                </a:r>
                <a14:m>
                  <m:oMath xmlns:m="http://schemas.openxmlformats.org/officeDocument/2006/math"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sz="15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 smtClean="0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en-US" sz="1500" b="1" i="0" dirty="0" smtClean="0">
                            <a:latin typeface="Cambria Math" panose="02040503050406030204" pitchFamily="18" charset="0"/>
                          </a:rPr>
                          <m:t>𝐞𝐪</m:t>
                        </m:r>
                      </m:sub>
                    </m:sSub>
                    <m:r>
                      <a:rPr lang="en-US" sz="1500" b="1" i="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1" i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0">
                        <a:latin typeface="Cambria Math" panose="02040503050406030204" pitchFamily="18" charset="0"/>
                      </a:rPr>
                      <m:t>𝟎𝟒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𝐁𝐪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r>
                  <a:rPr lang="fr-FR" sz="1500" dirty="0"/>
                  <a:t>.</a:t>
                </a:r>
              </a:p>
              <a:p>
                <a:pPr marL="0" indent="0" algn="just">
                  <a:buNone/>
                </a:pPr>
                <a:endParaRPr lang="fr-FR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’approche statistique: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Simule des dizaines des milliers de 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scénarios 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en utilisant des distributions de probabilité pour 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décrire les câbles et leur historique radiologique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Offre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une 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analyse statistique complète 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des différents scénarios, fournissant des résultats plus réalistes par rapport à l'utilisation d’un seul scénario pénalisant.</a:t>
                </a:r>
                <a:endParaRPr lang="fr-CH" sz="1500" dirty="0">
                  <a:effectLst/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imule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l’activation des câbles, y compris 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le conducteur et l’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isolation séparément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Classe les câbles avec précision et 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permet de quantifier le risque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Montre une 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b</a:t>
                </a:r>
                <a:r>
                  <a:rPr lang="fr-FR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onne correspondance entre simulations et mesures expérimentales, renforçant la fiabilité de l’approche</a:t>
                </a:r>
                <a:r>
                  <a:rPr lang="fr-FR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buNone/>
                </a:pPr>
                <a:endParaRPr lang="fr-FR" sz="1500" dirty="0">
                  <a:effectLst/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1" y="1336674"/>
                <a:ext cx="11081201" cy="4791075"/>
              </a:xfrm>
              <a:blipFill>
                <a:blip r:embed="rId3"/>
                <a:stretch>
                  <a:fillRect l="-220" t="-636" r="-7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AC3C845-1A44-AC01-EC8D-3CBAF4FDAEE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8E281FB-EAD7-5714-011F-30C7FFD6F208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3581520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6480" y="280808"/>
            <a:ext cx="6558304" cy="832802"/>
          </a:xfrm>
        </p:spPr>
        <p:txBody>
          <a:bodyPr/>
          <a:lstStyle/>
          <a:p>
            <a:r>
              <a:rPr lang="fr-FR" sz="2400" dirty="0"/>
              <a:t>5. </a:t>
            </a:r>
            <a:r>
              <a:rPr lang="fr-FR" sz="2400" b="1" dirty="0"/>
              <a:t>Process</a:t>
            </a:r>
            <a:br>
              <a:rPr lang="fr-FR" sz="2400" b="1" dirty="0"/>
            </a:br>
            <a:r>
              <a:rPr lang="fr-FR" sz="2000" dirty="0"/>
              <a:t>A description of CLERIC </a:t>
            </a:r>
            <a:r>
              <a:rPr lang="fr-FR" sz="2000" dirty="0" err="1"/>
              <a:t>operational</a:t>
            </a:r>
            <a:r>
              <a:rPr lang="fr-FR" sz="2000" dirty="0"/>
              <a:t> phase</a:t>
            </a:r>
            <a:endParaRPr lang="fr-FR" sz="2400" b="1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14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C5523BE-2910-6F83-589C-AFD482E2D36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A471052-2E5D-66A4-BC52-07D849799DF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  <p:pic>
        <p:nvPicPr>
          <p:cNvPr id="10" name="Picture 9" descr="Men in white hazmat suits in a room with several men in white hazmat suits&#10;&#10;Description automatically generated">
            <a:extLst>
              <a:ext uri="{FF2B5EF4-FFF2-40B4-BE49-F238E27FC236}">
                <a16:creationId xmlns:a16="http://schemas.microsoft.com/office/drawing/2014/main" id="{8D28AEB2-985A-283D-84F8-7151748589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7" t="1213" r="1346" b="8844"/>
          <a:stretch/>
        </p:blipFill>
        <p:spPr>
          <a:xfrm>
            <a:off x="823456" y="1316927"/>
            <a:ext cx="5864352" cy="4168258"/>
          </a:xfrm>
          <a:prstGeom prst="rect">
            <a:avLst/>
          </a:prstGeom>
        </p:spPr>
      </p:pic>
      <p:pic>
        <p:nvPicPr>
          <p:cNvPr id="12" name="Picture 11" descr="A group of men in white coats in a warehouse&#10;&#10;Description automatically generated">
            <a:extLst>
              <a:ext uri="{FF2B5EF4-FFF2-40B4-BE49-F238E27FC236}">
                <a16:creationId xmlns:a16="http://schemas.microsoft.com/office/drawing/2014/main" id="{64CE5EA2-A659-B339-62E3-D2C8E8F1E9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1" b="7733"/>
          <a:stretch/>
        </p:blipFill>
        <p:spPr>
          <a:xfrm>
            <a:off x="7217664" y="1335665"/>
            <a:ext cx="4150880" cy="414952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9F476CB-E0B7-EC4F-A31E-2CE363F15B40}"/>
              </a:ext>
            </a:extLst>
          </p:cNvPr>
          <p:cNvSpPr txBox="1">
            <a:spLocks/>
          </p:cNvSpPr>
          <p:nvPr/>
        </p:nvSpPr>
        <p:spPr bwMode="auto">
          <a:xfrm>
            <a:off x="4438633" y="5688502"/>
            <a:ext cx="3314734" cy="46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200" dirty="0"/>
              <a:t>CLERIC </a:t>
            </a:r>
            <a:r>
              <a:rPr lang="fr-FR" sz="1200" dirty="0" err="1"/>
              <a:t>worksite</a:t>
            </a:r>
            <a:r>
              <a:rPr lang="fr-FR" sz="1200" dirty="0"/>
              <a:t> routine </a:t>
            </a:r>
            <a:r>
              <a:rPr lang="fr-FR" sz="1200" dirty="0" err="1"/>
              <a:t>operations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82150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6286C24-DE3E-160D-4D89-416EC5DB3A95}"/>
              </a:ext>
            </a:extLst>
          </p:cNvPr>
          <p:cNvSpPr/>
          <p:nvPr/>
        </p:nvSpPr>
        <p:spPr>
          <a:xfrm>
            <a:off x="217918" y="4316819"/>
            <a:ext cx="1517737" cy="1546170"/>
          </a:xfrm>
          <a:prstGeom prst="roundRect">
            <a:avLst/>
          </a:prstGeom>
          <a:solidFill>
            <a:srgbClr val="F3D489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61E407F-6C0F-0C76-0D69-B242D64D88B9}"/>
              </a:ext>
            </a:extLst>
          </p:cNvPr>
          <p:cNvSpPr txBox="1">
            <a:spLocks/>
          </p:cNvSpPr>
          <p:nvPr/>
        </p:nvSpPr>
        <p:spPr>
          <a:xfrm>
            <a:off x="1662943" y="1283988"/>
            <a:ext cx="1520923" cy="6996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1800" dirty="0"/>
              <a:t>ELICA</a:t>
            </a:r>
            <a:br>
              <a:rPr lang="en-GB" sz="1800" dirty="0"/>
            </a:br>
            <a:r>
              <a:rPr lang="en-GB" sz="1800" dirty="0"/>
              <a:t>(TFA)</a:t>
            </a:r>
            <a:endParaRPr lang="en-GB" sz="1800" i="1" u="sng" dirty="0"/>
          </a:p>
        </p:txBody>
      </p:sp>
      <p:sp>
        <p:nvSpPr>
          <p:cNvPr id="10" name="Cube 7">
            <a:extLst>
              <a:ext uri="{FF2B5EF4-FFF2-40B4-BE49-F238E27FC236}">
                <a16:creationId xmlns:a16="http://schemas.microsoft.com/office/drawing/2014/main" id="{66A60736-6A74-C4D0-1CDD-A097CCD12E67}"/>
              </a:ext>
            </a:extLst>
          </p:cNvPr>
          <p:cNvSpPr/>
          <p:nvPr/>
        </p:nvSpPr>
        <p:spPr>
          <a:xfrm>
            <a:off x="188296" y="2551696"/>
            <a:ext cx="1320800" cy="1250767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Interim Storage</a:t>
            </a:r>
          </a:p>
        </p:txBody>
      </p:sp>
      <p:sp>
        <p:nvSpPr>
          <p:cNvPr id="11" name="Flowchart: Decision 8">
            <a:extLst>
              <a:ext uri="{FF2B5EF4-FFF2-40B4-BE49-F238E27FC236}">
                <a16:creationId xmlns:a16="http://schemas.microsoft.com/office/drawing/2014/main" id="{6DD8D2B9-58C0-0A4F-517A-5BF54A2E84F5}"/>
              </a:ext>
            </a:extLst>
          </p:cNvPr>
          <p:cNvSpPr/>
          <p:nvPr/>
        </p:nvSpPr>
        <p:spPr>
          <a:xfrm>
            <a:off x="1733967" y="2348287"/>
            <a:ext cx="1370922" cy="1325562"/>
          </a:xfrm>
          <a:prstGeom prst="flowChartDecision">
            <a:avLst/>
          </a:prstGeom>
          <a:solidFill>
            <a:srgbClr val="F1D69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/>
              <a:t>B</a:t>
            </a:r>
            <a:r>
              <a:rPr lang="en-GB" sz="1400" dirty="0"/>
              <a:t>GO check</a:t>
            </a:r>
          </a:p>
        </p:txBody>
      </p:sp>
      <p:sp>
        <p:nvSpPr>
          <p:cNvPr id="12" name="Flowchart: Decision 13">
            <a:extLst>
              <a:ext uri="{FF2B5EF4-FFF2-40B4-BE49-F238E27FC236}">
                <a16:creationId xmlns:a16="http://schemas.microsoft.com/office/drawing/2014/main" id="{A113480B-4B53-D7AE-65EE-10F28A394DEF}"/>
              </a:ext>
            </a:extLst>
          </p:cNvPr>
          <p:cNvSpPr/>
          <p:nvPr/>
        </p:nvSpPr>
        <p:spPr>
          <a:xfrm>
            <a:off x="3352186" y="2344856"/>
            <a:ext cx="1385810" cy="1325562"/>
          </a:xfrm>
          <a:prstGeom prst="flowChartDecision">
            <a:avLst/>
          </a:prstGeom>
          <a:solidFill>
            <a:srgbClr val="92C3BD"/>
          </a:solidFill>
          <a:ln>
            <a:solidFill>
              <a:srgbClr val="1C998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/>
              <a:t>BGO</a:t>
            </a:r>
            <a:r>
              <a:rPr lang="en-GB" sz="1400" dirty="0"/>
              <a:t> check</a:t>
            </a:r>
          </a:p>
        </p:txBody>
      </p:sp>
      <p:sp>
        <p:nvSpPr>
          <p:cNvPr id="13" name="Flowchart: Decision 14">
            <a:extLst>
              <a:ext uri="{FF2B5EF4-FFF2-40B4-BE49-F238E27FC236}">
                <a16:creationId xmlns:a16="http://schemas.microsoft.com/office/drawing/2014/main" id="{2F9F06BC-43F6-3D61-09AF-7D612806A543}"/>
              </a:ext>
            </a:extLst>
          </p:cNvPr>
          <p:cNvSpPr/>
          <p:nvPr/>
        </p:nvSpPr>
        <p:spPr>
          <a:xfrm>
            <a:off x="8385258" y="2334473"/>
            <a:ext cx="1454406" cy="1325562"/>
          </a:xfrm>
          <a:prstGeom prst="flowChartDecision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RADOS</a:t>
            </a:r>
          </a:p>
        </p:txBody>
      </p:sp>
      <p:sp>
        <p:nvSpPr>
          <p:cNvPr id="14" name="Flowchart: Decision 9">
            <a:extLst>
              <a:ext uri="{FF2B5EF4-FFF2-40B4-BE49-F238E27FC236}">
                <a16:creationId xmlns:a16="http://schemas.microsoft.com/office/drawing/2014/main" id="{D230DB13-9809-A72C-66E6-66510A2D2F9B}"/>
              </a:ext>
            </a:extLst>
          </p:cNvPr>
          <p:cNvSpPr/>
          <p:nvPr/>
        </p:nvSpPr>
        <p:spPr>
          <a:xfrm>
            <a:off x="5573027" y="4249382"/>
            <a:ext cx="1894391" cy="1202646"/>
          </a:xfrm>
          <a:prstGeom prst="flowChartDecision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Quality control</a:t>
            </a:r>
            <a:br>
              <a:rPr lang="en-GB" sz="1600" dirty="0"/>
            </a:br>
            <a:r>
              <a:rPr lang="en-GB" sz="1600" dirty="0"/>
              <a:t>(</a:t>
            </a:r>
            <a:r>
              <a:rPr lang="el-GR" sz="1600" dirty="0"/>
              <a:t>γ</a:t>
            </a:r>
            <a:r>
              <a:rPr lang="fr-CH" sz="1600" dirty="0"/>
              <a:t>-spec</a:t>
            </a:r>
            <a:r>
              <a:rPr lang="en-GB" sz="1600" dirty="0"/>
              <a:t>)</a:t>
            </a:r>
          </a:p>
        </p:txBody>
      </p:sp>
      <p:sp>
        <p:nvSpPr>
          <p:cNvPr id="15" name="Flowchart: Magnetic Disk 18">
            <a:extLst>
              <a:ext uri="{FF2B5EF4-FFF2-40B4-BE49-F238E27FC236}">
                <a16:creationId xmlns:a16="http://schemas.microsoft.com/office/drawing/2014/main" id="{664F3094-A84E-BCAA-0B0C-5F1595CD9D86}"/>
              </a:ext>
            </a:extLst>
          </p:cNvPr>
          <p:cNvSpPr/>
          <p:nvPr/>
        </p:nvSpPr>
        <p:spPr>
          <a:xfrm>
            <a:off x="8328452" y="4375805"/>
            <a:ext cx="1586629" cy="951966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600" dirty="0"/>
              <a:t>Buffer before transport</a:t>
            </a:r>
          </a:p>
        </p:txBody>
      </p:sp>
      <p:cxnSp>
        <p:nvCxnSpPr>
          <p:cNvPr id="16" name="Straight Arrow Connector 24">
            <a:extLst>
              <a:ext uri="{FF2B5EF4-FFF2-40B4-BE49-F238E27FC236}">
                <a16:creationId xmlns:a16="http://schemas.microsoft.com/office/drawing/2014/main" id="{7439E831-D236-CB01-E2B3-8EBF0CE7CCE4}"/>
              </a:ext>
            </a:extLst>
          </p:cNvPr>
          <p:cNvCxnSpPr>
            <a:cxnSpLocks/>
            <a:stCxn id="10" idx="5"/>
            <a:endCxn id="11" idx="1"/>
          </p:cNvCxnSpPr>
          <p:nvPr/>
        </p:nvCxnSpPr>
        <p:spPr>
          <a:xfrm flipV="1">
            <a:off x="1509096" y="3011068"/>
            <a:ext cx="224871" cy="9666"/>
          </a:xfrm>
          <a:prstGeom prst="straightConnector1">
            <a:avLst/>
          </a:prstGeom>
          <a:ln w="38100">
            <a:solidFill>
              <a:srgbClr val="0457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7">
            <a:extLst>
              <a:ext uri="{FF2B5EF4-FFF2-40B4-BE49-F238E27FC236}">
                <a16:creationId xmlns:a16="http://schemas.microsoft.com/office/drawing/2014/main" id="{C0FF01BE-C920-26C2-8F42-655D98DC695D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3104889" y="3007637"/>
            <a:ext cx="247297" cy="343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30">
            <a:extLst>
              <a:ext uri="{FF2B5EF4-FFF2-40B4-BE49-F238E27FC236}">
                <a16:creationId xmlns:a16="http://schemas.microsoft.com/office/drawing/2014/main" id="{BDB322E2-DAFF-E1F3-600C-4D2F1119EC99}"/>
              </a:ext>
            </a:extLst>
          </p:cNvPr>
          <p:cNvCxnSpPr>
            <a:cxnSpLocks/>
            <a:stCxn id="12" idx="3"/>
            <a:endCxn id="59" idx="1"/>
          </p:cNvCxnSpPr>
          <p:nvPr/>
        </p:nvCxnSpPr>
        <p:spPr>
          <a:xfrm flipV="1">
            <a:off x="4737996" y="2998973"/>
            <a:ext cx="260065" cy="866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34">
            <a:extLst>
              <a:ext uri="{FF2B5EF4-FFF2-40B4-BE49-F238E27FC236}">
                <a16:creationId xmlns:a16="http://schemas.microsoft.com/office/drawing/2014/main" id="{155370DC-4CEA-5671-B46C-A4DAF32EEF23}"/>
              </a:ext>
            </a:extLst>
          </p:cNvPr>
          <p:cNvCxnSpPr>
            <a:cxnSpLocks/>
            <a:stCxn id="11" idx="0"/>
            <a:endCxn id="8" idx="2"/>
          </p:cNvCxnSpPr>
          <p:nvPr/>
        </p:nvCxnSpPr>
        <p:spPr>
          <a:xfrm rot="5400000" flipH="1" flipV="1">
            <a:off x="2239069" y="2163952"/>
            <a:ext cx="364695" cy="3977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43">
            <a:extLst>
              <a:ext uri="{FF2B5EF4-FFF2-40B4-BE49-F238E27FC236}">
                <a16:creationId xmlns:a16="http://schemas.microsoft.com/office/drawing/2014/main" id="{9955C402-77B7-3767-103B-D4ADB66AB6CB}"/>
              </a:ext>
            </a:extLst>
          </p:cNvPr>
          <p:cNvCxnSpPr>
            <a:cxnSpLocks/>
            <a:stCxn id="13" idx="3"/>
            <a:endCxn id="45" idx="1"/>
          </p:cNvCxnSpPr>
          <p:nvPr/>
        </p:nvCxnSpPr>
        <p:spPr>
          <a:xfrm flipV="1">
            <a:off x="9839664" y="2992332"/>
            <a:ext cx="252949" cy="4922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50">
            <a:extLst>
              <a:ext uri="{FF2B5EF4-FFF2-40B4-BE49-F238E27FC236}">
                <a16:creationId xmlns:a16="http://schemas.microsoft.com/office/drawing/2014/main" id="{3B4DF983-38C3-DD47-2DCF-743C2FCD65D5}"/>
              </a:ext>
            </a:extLst>
          </p:cNvPr>
          <p:cNvCxnSpPr>
            <a:cxnSpLocks/>
            <a:stCxn id="45" idx="2"/>
            <a:endCxn id="14" idx="0"/>
          </p:cNvCxnSpPr>
          <p:nvPr/>
        </p:nvCxnSpPr>
        <p:spPr>
          <a:xfrm rot="5400000">
            <a:off x="8385506" y="1789831"/>
            <a:ext cx="594269" cy="4324833"/>
          </a:xfrm>
          <a:prstGeom prst="bentConnector3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55">
            <a:extLst>
              <a:ext uri="{FF2B5EF4-FFF2-40B4-BE49-F238E27FC236}">
                <a16:creationId xmlns:a16="http://schemas.microsoft.com/office/drawing/2014/main" id="{B3AD0DF7-9294-911E-B96B-7C5931ED2AB6}"/>
              </a:ext>
            </a:extLst>
          </p:cNvPr>
          <p:cNvCxnSpPr>
            <a:cxnSpLocks/>
            <a:stCxn id="14" idx="3"/>
            <a:endCxn id="15" idx="2"/>
          </p:cNvCxnSpPr>
          <p:nvPr/>
        </p:nvCxnSpPr>
        <p:spPr>
          <a:xfrm>
            <a:off x="7467418" y="4850705"/>
            <a:ext cx="861034" cy="1083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58">
            <a:extLst>
              <a:ext uri="{FF2B5EF4-FFF2-40B4-BE49-F238E27FC236}">
                <a16:creationId xmlns:a16="http://schemas.microsoft.com/office/drawing/2014/main" id="{293B9762-A92D-E16E-0518-D3058B693A56}"/>
              </a:ext>
            </a:extLst>
          </p:cNvPr>
          <p:cNvCxnSpPr>
            <a:cxnSpLocks/>
            <a:stCxn id="15" idx="4"/>
            <a:endCxn id="35" idx="0"/>
          </p:cNvCxnSpPr>
          <p:nvPr/>
        </p:nvCxnSpPr>
        <p:spPr>
          <a:xfrm flipV="1">
            <a:off x="9915081" y="1247544"/>
            <a:ext cx="1039803" cy="3604244"/>
          </a:xfrm>
          <a:prstGeom prst="bentConnector3">
            <a:avLst>
              <a:gd name="adj1" fmla="val 179565"/>
            </a:avLst>
          </a:prstGeom>
          <a:ln w="38100">
            <a:solidFill>
              <a:srgbClr val="0457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89">
            <a:extLst>
              <a:ext uri="{FF2B5EF4-FFF2-40B4-BE49-F238E27FC236}">
                <a16:creationId xmlns:a16="http://schemas.microsoft.com/office/drawing/2014/main" id="{A9474401-E889-DC0B-C0A3-1A6439015415}"/>
              </a:ext>
            </a:extLst>
          </p:cNvPr>
          <p:cNvSpPr txBox="1"/>
          <p:nvPr/>
        </p:nvSpPr>
        <p:spPr>
          <a:xfrm>
            <a:off x="7803170" y="3579246"/>
            <a:ext cx="1138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B050"/>
                </a:solidFill>
              </a:rPr>
              <a:t>10%</a:t>
            </a:r>
          </a:p>
        </p:txBody>
      </p:sp>
      <p:cxnSp>
        <p:nvCxnSpPr>
          <p:cNvPr id="32" name="Straight Arrow Connector 43">
            <a:extLst>
              <a:ext uri="{FF2B5EF4-FFF2-40B4-BE49-F238E27FC236}">
                <a16:creationId xmlns:a16="http://schemas.microsoft.com/office/drawing/2014/main" id="{882502EF-586A-37D5-693B-67682699130F}"/>
              </a:ext>
            </a:extLst>
          </p:cNvPr>
          <p:cNvCxnSpPr>
            <a:cxnSpLocks/>
            <a:stCxn id="45" idx="2"/>
            <a:endCxn id="15" idx="1"/>
          </p:cNvCxnSpPr>
          <p:nvPr/>
        </p:nvCxnSpPr>
        <p:spPr>
          <a:xfrm rot="5400000">
            <a:off x="9623066" y="3153815"/>
            <a:ext cx="720692" cy="1723289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tar: 8 Points 17">
            <a:extLst>
              <a:ext uri="{FF2B5EF4-FFF2-40B4-BE49-F238E27FC236}">
                <a16:creationId xmlns:a16="http://schemas.microsoft.com/office/drawing/2014/main" id="{8C3287D6-C1B3-762D-A5DB-22C68BA9FE08}"/>
              </a:ext>
            </a:extLst>
          </p:cNvPr>
          <p:cNvSpPr/>
          <p:nvPr/>
        </p:nvSpPr>
        <p:spPr>
          <a:xfrm>
            <a:off x="9011707" y="513507"/>
            <a:ext cx="1943177" cy="1468074"/>
          </a:xfrm>
          <a:prstGeom prst="star8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Transport to processing facility</a:t>
            </a:r>
          </a:p>
        </p:txBody>
      </p:sp>
      <p:sp>
        <p:nvSpPr>
          <p:cNvPr id="4" name="TextBox 88">
            <a:extLst>
              <a:ext uri="{FF2B5EF4-FFF2-40B4-BE49-F238E27FC236}">
                <a16:creationId xmlns:a16="http://schemas.microsoft.com/office/drawing/2014/main" id="{2771F66D-80B9-D1D9-403C-43EF34539B5E}"/>
              </a:ext>
            </a:extLst>
          </p:cNvPr>
          <p:cNvSpPr txBox="1"/>
          <p:nvPr/>
        </p:nvSpPr>
        <p:spPr>
          <a:xfrm>
            <a:off x="277369" y="5397860"/>
            <a:ext cx="1353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Processing unit: container</a:t>
            </a:r>
            <a:endParaRPr lang="en-GB" sz="1100" baseline="30000" dirty="0"/>
          </a:p>
        </p:txBody>
      </p:sp>
      <p:sp>
        <p:nvSpPr>
          <p:cNvPr id="38" name="Rounded Rectangle 5">
            <a:extLst>
              <a:ext uri="{FF2B5EF4-FFF2-40B4-BE49-F238E27FC236}">
                <a16:creationId xmlns:a16="http://schemas.microsoft.com/office/drawing/2014/main" id="{0696BC6B-DA44-657D-4DE6-010AE1FBD478}"/>
              </a:ext>
            </a:extLst>
          </p:cNvPr>
          <p:cNvSpPr/>
          <p:nvPr/>
        </p:nvSpPr>
        <p:spPr>
          <a:xfrm>
            <a:off x="1845575" y="4316819"/>
            <a:ext cx="1517737" cy="1546170"/>
          </a:xfrm>
          <a:prstGeom prst="roundRect">
            <a:avLst/>
          </a:prstGeom>
          <a:solidFill>
            <a:srgbClr val="92C3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TextBox 88">
            <a:extLst>
              <a:ext uri="{FF2B5EF4-FFF2-40B4-BE49-F238E27FC236}">
                <a16:creationId xmlns:a16="http://schemas.microsoft.com/office/drawing/2014/main" id="{57AB0541-4783-8078-F7B0-65C58AB2E508}"/>
              </a:ext>
            </a:extLst>
          </p:cNvPr>
          <p:cNvSpPr txBox="1"/>
          <p:nvPr/>
        </p:nvSpPr>
        <p:spPr>
          <a:xfrm>
            <a:off x="1929280" y="5401347"/>
            <a:ext cx="1353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Processing unit: layer of cables</a:t>
            </a:r>
            <a:endParaRPr lang="en-GB" sz="1100" baseline="30000" dirty="0"/>
          </a:p>
        </p:txBody>
      </p:sp>
      <p:sp>
        <p:nvSpPr>
          <p:cNvPr id="45" name="Flowchart: Decision 8">
            <a:extLst>
              <a:ext uri="{FF2B5EF4-FFF2-40B4-BE49-F238E27FC236}">
                <a16:creationId xmlns:a16="http://schemas.microsoft.com/office/drawing/2014/main" id="{87B359DF-4CEA-E53A-BFD0-A88CBC045717}"/>
              </a:ext>
            </a:extLst>
          </p:cNvPr>
          <p:cNvSpPr/>
          <p:nvPr/>
        </p:nvSpPr>
        <p:spPr>
          <a:xfrm>
            <a:off x="10092613" y="2329551"/>
            <a:ext cx="1504885" cy="1325562"/>
          </a:xfrm>
          <a:prstGeom prst="flowChartDecision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D</a:t>
            </a:r>
            <a:r>
              <a:rPr lang="en-GB" sz="1200" dirty="0"/>
              <a:t>R + </a:t>
            </a:r>
            <a:r>
              <a:rPr lang="en-GB" sz="1200" dirty="0" err="1"/>
              <a:t>contam</a:t>
            </a:r>
            <a:r>
              <a:rPr lang="en-GB" sz="1200" dirty="0"/>
              <a:t> meas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0E9AB3-232E-EB78-E0E2-0AE78B6BF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884" y="4466778"/>
            <a:ext cx="951897" cy="880505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3" name="Picture 2" descr="A large white bag full of plastic tubes&#10;&#10;Description automatically generated">
            <a:extLst>
              <a:ext uri="{FF2B5EF4-FFF2-40B4-BE49-F238E27FC236}">
                <a16:creationId xmlns:a16="http://schemas.microsoft.com/office/drawing/2014/main" id="{021B7115-9B83-7F9C-F67D-8AFB28A4F7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74" t="39421" r="20646" b="24588"/>
          <a:stretch/>
        </p:blipFill>
        <p:spPr>
          <a:xfrm rot="16200000">
            <a:off x="2122851" y="4420001"/>
            <a:ext cx="887682" cy="979737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60" name="Rounded Rectangle 5">
            <a:extLst>
              <a:ext uri="{FF2B5EF4-FFF2-40B4-BE49-F238E27FC236}">
                <a16:creationId xmlns:a16="http://schemas.microsoft.com/office/drawing/2014/main" id="{C8B4EC27-A829-0840-5D52-F4F90ED913D3}"/>
              </a:ext>
            </a:extLst>
          </p:cNvPr>
          <p:cNvSpPr/>
          <p:nvPr/>
        </p:nvSpPr>
        <p:spPr>
          <a:xfrm>
            <a:off x="3465356" y="4285362"/>
            <a:ext cx="1517737" cy="1546170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TextBox 88">
            <a:extLst>
              <a:ext uri="{FF2B5EF4-FFF2-40B4-BE49-F238E27FC236}">
                <a16:creationId xmlns:a16="http://schemas.microsoft.com/office/drawing/2014/main" id="{8E788137-2D8C-852F-8DD8-81AB1725FF99}"/>
              </a:ext>
            </a:extLst>
          </p:cNvPr>
          <p:cNvSpPr txBox="1"/>
          <p:nvPr/>
        </p:nvSpPr>
        <p:spPr>
          <a:xfrm>
            <a:off x="3570119" y="5415418"/>
            <a:ext cx="1353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Processing unit: grid box</a:t>
            </a:r>
            <a:endParaRPr lang="en-GB" sz="1100" baseline="30000" dirty="0"/>
          </a:p>
        </p:txBody>
      </p:sp>
      <p:pic>
        <p:nvPicPr>
          <p:cNvPr id="17410" name="Picture 17409">
            <a:extLst>
              <a:ext uri="{FF2B5EF4-FFF2-40B4-BE49-F238E27FC236}">
                <a16:creationId xmlns:a16="http://schemas.microsoft.com/office/drawing/2014/main" id="{D5D815DD-3FAF-168E-3FA5-9D733683B2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3586" y="4437261"/>
            <a:ext cx="1057267" cy="943582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cxnSp>
        <p:nvCxnSpPr>
          <p:cNvPr id="17419" name="Connector: Elbow 63">
            <a:extLst>
              <a:ext uri="{FF2B5EF4-FFF2-40B4-BE49-F238E27FC236}">
                <a16:creationId xmlns:a16="http://schemas.microsoft.com/office/drawing/2014/main" id="{635E3381-FDCA-153F-BAAA-444BF6B08D58}"/>
              </a:ext>
            </a:extLst>
          </p:cNvPr>
          <p:cNvCxnSpPr>
            <a:cxnSpLocks/>
            <a:stCxn id="12" idx="0"/>
            <a:endCxn id="2" idx="2"/>
          </p:cNvCxnSpPr>
          <p:nvPr/>
        </p:nvCxnSpPr>
        <p:spPr>
          <a:xfrm rot="16200000" flipV="1">
            <a:off x="3858715" y="2158479"/>
            <a:ext cx="369299" cy="3455"/>
          </a:xfrm>
          <a:prstGeom prst="bentConnector3">
            <a:avLst>
              <a:gd name="adj1" fmla="val 50000"/>
            </a:avLst>
          </a:prstGeom>
          <a:ln w="19050">
            <a:solidFill>
              <a:srgbClr val="0457B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0236804-DBE1-A130-83E1-2745CD1B8091}"/>
              </a:ext>
            </a:extLst>
          </p:cNvPr>
          <p:cNvSpPr txBox="1">
            <a:spLocks/>
          </p:cNvSpPr>
          <p:nvPr/>
        </p:nvSpPr>
        <p:spPr>
          <a:xfrm>
            <a:off x="3281174" y="1275953"/>
            <a:ext cx="1520923" cy="6996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sz="2400" b="1" dirty="0"/>
              <a:t>D</a:t>
            </a:r>
            <a:r>
              <a:rPr lang="en-GB" sz="2400" b="1" dirty="0"/>
              <a:t>ECAY STORAGE CLERIC</a:t>
            </a:r>
          </a:p>
        </p:txBody>
      </p:sp>
      <p:sp>
        <p:nvSpPr>
          <p:cNvPr id="59" name="Flowchart: Decision 13">
            <a:extLst>
              <a:ext uri="{FF2B5EF4-FFF2-40B4-BE49-F238E27FC236}">
                <a16:creationId xmlns:a16="http://schemas.microsoft.com/office/drawing/2014/main" id="{03A1E9BE-0626-D6F3-79D9-40834754081E}"/>
              </a:ext>
            </a:extLst>
          </p:cNvPr>
          <p:cNvSpPr/>
          <p:nvPr/>
        </p:nvSpPr>
        <p:spPr>
          <a:xfrm>
            <a:off x="4998061" y="2336192"/>
            <a:ext cx="1454406" cy="1325562"/>
          </a:xfrm>
          <a:prstGeom prst="flowChartDecision">
            <a:avLst/>
          </a:prstGeom>
          <a:solidFill>
            <a:srgbClr val="92C3BD"/>
          </a:solidFill>
          <a:ln>
            <a:solidFill>
              <a:srgbClr val="1C998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Contam check</a:t>
            </a:r>
          </a:p>
        </p:txBody>
      </p:sp>
      <p:cxnSp>
        <p:nvCxnSpPr>
          <p:cNvPr id="17421" name="Straight Arrow Connector 30">
            <a:extLst>
              <a:ext uri="{FF2B5EF4-FFF2-40B4-BE49-F238E27FC236}">
                <a16:creationId xmlns:a16="http://schemas.microsoft.com/office/drawing/2014/main" id="{7A512099-16C0-C1F3-5A7D-3C528399D473}"/>
              </a:ext>
            </a:extLst>
          </p:cNvPr>
          <p:cNvCxnSpPr>
            <a:cxnSpLocks/>
            <a:stCxn id="59" idx="3"/>
            <a:endCxn id="17415" idx="1"/>
          </p:cNvCxnSpPr>
          <p:nvPr/>
        </p:nvCxnSpPr>
        <p:spPr>
          <a:xfrm>
            <a:off x="6452467" y="2998973"/>
            <a:ext cx="241469" cy="113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46" name="Connector: Elbow 63">
            <a:extLst>
              <a:ext uri="{FF2B5EF4-FFF2-40B4-BE49-F238E27FC236}">
                <a16:creationId xmlns:a16="http://schemas.microsoft.com/office/drawing/2014/main" id="{DA58F5F9-841C-C9FE-0C4F-A35D6FDE5D0C}"/>
              </a:ext>
            </a:extLst>
          </p:cNvPr>
          <p:cNvCxnSpPr>
            <a:cxnSpLocks/>
            <a:stCxn id="2" idx="0"/>
          </p:cNvCxnSpPr>
          <p:nvPr/>
        </p:nvCxnSpPr>
        <p:spPr>
          <a:xfrm rot="16200000" flipH="1" flipV="1">
            <a:off x="1754835" y="526159"/>
            <a:ext cx="1537007" cy="3036594"/>
          </a:xfrm>
          <a:prstGeom prst="bentConnector3">
            <a:avLst>
              <a:gd name="adj1" fmla="val -9207"/>
            </a:avLst>
          </a:prstGeom>
          <a:ln w="19050">
            <a:solidFill>
              <a:srgbClr val="0457B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53" name="Connector: Elbow 63">
            <a:extLst>
              <a:ext uri="{FF2B5EF4-FFF2-40B4-BE49-F238E27FC236}">
                <a16:creationId xmlns:a16="http://schemas.microsoft.com/office/drawing/2014/main" id="{159F1BC4-4FFE-5C90-AAB1-16D139CF13BB}"/>
              </a:ext>
            </a:extLst>
          </p:cNvPr>
          <p:cNvCxnSpPr>
            <a:cxnSpLocks/>
            <a:stCxn id="13" idx="0"/>
            <a:endCxn id="2" idx="3"/>
          </p:cNvCxnSpPr>
          <p:nvPr/>
        </p:nvCxnSpPr>
        <p:spPr>
          <a:xfrm rot="16200000" flipV="1">
            <a:off x="6602920" y="-175068"/>
            <a:ext cx="708718" cy="4310364"/>
          </a:xfrm>
          <a:prstGeom prst="bentConnector2">
            <a:avLst/>
          </a:prstGeom>
          <a:ln w="19050">
            <a:solidFill>
              <a:srgbClr val="0457B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57" name="Connector: Elbow 63">
            <a:extLst>
              <a:ext uri="{FF2B5EF4-FFF2-40B4-BE49-F238E27FC236}">
                <a16:creationId xmlns:a16="http://schemas.microsoft.com/office/drawing/2014/main" id="{23E3EF9F-C640-A4FE-57B2-4652E746AD38}"/>
              </a:ext>
            </a:extLst>
          </p:cNvPr>
          <p:cNvCxnSpPr>
            <a:cxnSpLocks/>
            <a:stCxn id="59" idx="0"/>
            <a:endCxn id="10" idx="1"/>
          </p:cNvCxnSpPr>
          <p:nvPr/>
        </p:nvCxnSpPr>
        <p:spPr>
          <a:xfrm rot="16200000" flipH="1" flipV="1">
            <a:off x="2944709" y="83833"/>
            <a:ext cx="528196" cy="5032914"/>
          </a:xfrm>
          <a:prstGeom prst="bentConnector3">
            <a:avLst>
              <a:gd name="adj1" fmla="val -43279"/>
            </a:avLst>
          </a:prstGeom>
          <a:ln w="19050">
            <a:solidFill>
              <a:srgbClr val="0457B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5" name="Flowchart: Decision 13">
            <a:extLst>
              <a:ext uri="{FF2B5EF4-FFF2-40B4-BE49-F238E27FC236}">
                <a16:creationId xmlns:a16="http://schemas.microsoft.com/office/drawing/2014/main" id="{98960C7B-F39D-BE80-4AD7-B6D4B53BD4C5}"/>
              </a:ext>
            </a:extLst>
          </p:cNvPr>
          <p:cNvSpPr/>
          <p:nvPr/>
        </p:nvSpPr>
        <p:spPr>
          <a:xfrm>
            <a:off x="6693936" y="2337331"/>
            <a:ext cx="1454406" cy="1325562"/>
          </a:xfrm>
          <a:prstGeom prst="flowChartDecision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BGO check</a:t>
            </a:r>
          </a:p>
        </p:txBody>
      </p:sp>
      <p:cxnSp>
        <p:nvCxnSpPr>
          <p:cNvPr id="17423" name="Straight Arrow Connector 43">
            <a:extLst>
              <a:ext uri="{FF2B5EF4-FFF2-40B4-BE49-F238E27FC236}">
                <a16:creationId xmlns:a16="http://schemas.microsoft.com/office/drawing/2014/main" id="{42172C3F-04A3-FC4B-F39B-A85D04C75FC3}"/>
              </a:ext>
            </a:extLst>
          </p:cNvPr>
          <p:cNvCxnSpPr>
            <a:cxnSpLocks/>
            <a:stCxn id="17415" idx="3"/>
            <a:endCxn id="13" idx="1"/>
          </p:cNvCxnSpPr>
          <p:nvPr/>
        </p:nvCxnSpPr>
        <p:spPr>
          <a:xfrm flipV="1">
            <a:off x="8148342" y="2997254"/>
            <a:ext cx="236916" cy="2858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26" name="Connector: Elbow 63">
            <a:extLst>
              <a:ext uri="{FF2B5EF4-FFF2-40B4-BE49-F238E27FC236}">
                <a16:creationId xmlns:a16="http://schemas.microsoft.com/office/drawing/2014/main" id="{E6C93FC0-5B5E-A27C-AC64-781D762F4224}"/>
              </a:ext>
            </a:extLst>
          </p:cNvPr>
          <p:cNvCxnSpPr>
            <a:cxnSpLocks/>
            <a:stCxn id="17415" idx="0"/>
          </p:cNvCxnSpPr>
          <p:nvPr/>
        </p:nvCxnSpPr>
        <p:spPr>
          <a:xfrm rot="16200000" flipV="1">
            <a:off x="5702402" y="618593"/>
            <a:ext cx="810601" cy="2626875"/>
          </a:xfrm>
          <a:prstGeom prst="bentConnector2">
            <a:avLst/>
          </a:prstGeom>
          <a:ln w="19050">
            <a:solidFill>
              <a:srgbClr val="0457B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11">
            <a:extLst>
              <a:ext uri="{FF2B5EF4-FFF2-40B4-BE49-F238E27FC236}">
                <a16:creationId xmlns:a16="http://schemas.microsoft.com/office/drawing/2014/main" id="{AFC1AC44-0B1B-E1E2-E595-013397833055}"/>
              </a:ext>
            </a:extLst>
          </p:cNvPr>
          <p:cNvCxnSpPr>
            <a:cxnSpLocks/>
            <a:stCxn id="45" idx="3"/>
            <a:endCxn id="26" idx="3"/>
          </p:cNvCxnSpPr>
          <p:nvPr/>
        </p:nvCxnSpPr>
        <p:spPr>
          <a:xfrm>
            <a:off x="11597498" y="2992332"/>
            <a:ext cx="170412" cy="2553259"/>
          </a:xfrm>
          <a:prstGeom prst="bentConnector3">
            <a:avLst>
              <a:gd name="adj1" fmla="val 234145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4" descr="Investigation stamp stock vector. Illustration of banner - 137022950">
            <a:extLst>
              <a:ext uri="{FF2B5EF4-FFF2-40B4-BE49-F238E27FC236}">
                <a16:creationId xmlns:a16="http://schemas.microsoft.com/office/drawing/2014/main" id="{3DDA8C51-8339-5D12-3F6A-FF4FACCD4A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26"/>
          <a:stretch/>
        </p:blipFill>
        <p:spPr bwMode="auto">
          <a:xfrm>
            <a:off x="9997051" y="4981975"/>
            <a:ext cx="1770859" cy="11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111">
            <a:extLst>
              <a:ext uri="{FF2B5EF4-FFF2-40B4-BE49-F238E27FC236}">
                <a16:creationId xmlns:a16="http://schemas.microsoft.com/office/drawing/2014/main" id="{956A2499-F9B2-FFEA-BA95-D65B62A8231B}"/>
              </a:ext>
            </a:extLst>
          </p:cNvPr>
          <p:cNvCxnSpPr>
            <a:cxnSpLocks/>
            <a:stCxn id="14" idx="2"/>
          </p:cNvCxnSpPr>
          <p:nvPr/>
        </p:nvCxnSpPr>
        <p:spPr>
          <a:xfrm rot="16200000" flipH="1">
            <a:off x="8141097" y="3831154"/>
            <a:ext cx="235080" cy="3476828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4158EDF3-664E-D773-1EE7-F037F4E47A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5. </a:t>
            </a:r>
            <a:r>
              <a:rPr lang="fr-FR" sz="2400" b="1" dirty="0"/>
              <a:t>Process</a:t>
            </a:r>
            <a:br>
              <a:rPr lang="fr-FR" sz="2400" dirty="0"/>
            </a:br>
            <a:r>
              <a:rPr lang="fr-FR" sz="2000" dirty="0"/>
              <a:t>CLERIC Workflow Process</a:t>
            </a:r>
            <a:endParaRPr lang="fr-FR" sz="2400" dirty="0"/>
          </a:p>
        </p:txBody>
      </p: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B72D05F7-E349-A76C-63A4-C25E73BC9E2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15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3F60875B-9763-C05A-1BD3-1EA716346D3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DD4853D5-49A5-1B08-9871-08913447E2F5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1729617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5. </a:t>
            </a:r>
            <a:r>
              <a:rPr lang="fr-FR" sz="2400" b="1" dirty="0"/>
              <a:t>Process</a:t>
            </a:r>
            <a:br>
              <a:rPr lang="fr-FR" sz="2400" dirty="0"/>
            </a:br>
            <a:r>
              <a:rPr lang="fr-FR" sz="2000" dirty="0"/>
              <a:t>Operations and </a:t>
            </a:r>
            <a:r>
              <a:rPr lang="fr-FR" sz="2000" dirty="0" err="1"/>
              <a:t>measurements</a:t>
            </a:r>
            <a:r>
              <a:rPr lang="fr-FR" sz="2000" dirty="0"/>
              <a:t> description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16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1" y="1222232"/>
            <a:ext cx="5583678" cy="502260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fr-CH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First BGO check</a:t>
            </a:r>
          </a:p>
          <a:p>
            <a:pPr marL="0" indent="0" algn="just">
              <a:buNone/>
            </a:pPr>
            <a:r>
              <a:rPr lang="en-GB" sz="1500" dirty="0">
                <a:sym typeface="Wingdings" panose="05000000000000000000" pitchFamily="2" charset="2"/>
              </a:rPr>
              <a:t>Containers with cables packed by waste producers are subject to </a:t>
            </a:r>
            <a:r>
              <a:rPr lang="en-GB" sz="1500" b="1" dirty="0">
                <a:sym typeface="Wingdings" panose="05000000000000000000" pitchFamily="2" charset="2"/>
              </a:rPr>
              <a:t>systematic count rate checks (Thermo Scientific FH40 + FHZ 512 BGO probe). </a:t>
            </a:r>
            <a:r>
              <a:rPr lang="en-GB" sz="1500" dirty="0">
                <a:sym typeface="Wingdings" panose="05000000000000000000" pitchFamily="2" charset="2"/>
              </a:rPr>
              <a:t>If the limit of </a:t>
            </a:r>
            <a:r>
              <a:rPr lang="en-GB" sz="1500" b="1" dirty="0">
                <a:sym typeface="Wingdings" panose="05000000000000000000" pitchFamily="2" charset="2"/>
              </a:rPr>
              <a:t>30 c/s net </a:t>
            </a:r>
            <a:r>
              <a:rPr lang="en-GB" sz="1500" dirty="0">
                <a:sym typeface="Wingdings" panose="05000000000000000000" pitchFamily="2" charset="2"/>
              </a:rPr>
              <a:t>is exceeded, the container is redirected toward the </a:t>
            </a:r>
            <a:r>
              <a:rPr lang="en-GB" sz="1500" b="1" dirty="0">
                <a:sym typeface="Wingdings" panose="05000000000000000000" pitchFamily="2" charset="2"/>
              </a:rPr>
              <a:t>TFA pathway for cables</a:t>
            </a:r>
            <a:r>
              <a:rPr lang="en-GB" sz="1500" dirty="0">
                <a:sym typeface="Wingdings" panose="05000000000000000000" pitchFamily="2" charset="2"/>
              </a:rPr>
              <a:t>. While the Characterization TN considers BGO checks at 10 cm, these are performed </a:t>
            </a:r>
            <a:r>
              <a:rPr lang="en-GB" sz="1500" b="1" dirty="0">
                <a:sym typeface="Wingdings" panose="05000000000000000000" pitchFamily="2" charset="2"/>
              </a:rPr>
              <a:t>at contact </a:t>
            </a:r>
            <a:r>
              <a:rPr lang="en-GB" sz="1500" dirty="0">
                <a:sym typeface="Wingdings" panose="05000000000000000000" pitchFamily="2" charset="2"/>
              </a:rPr>
              <a:t>to grant a safety margin.</a:t>
            </a:r>
          </a:p>
          <a:p>
            <a:pPr marL="0" indent="0" algn="just">
              <a:buNone/>
            </a:pPr>
            <a:r>
              <a:rPr lang="fr-FR" sz="1500" b="1" dirty="0"/>
              <a:t>N.B.</a:t>
            </a:r>
            <a:r>
              <a:rPr lang="fr-FR" sz="1500" dirty="0"/>
              <a:t>:</a:t>
            </a:r>
            <a:r>
              <a:rPr lang="fr-FR" sz="1500" b="1" dirty="0"/>
              <a:t> </a:t>
            </a:r>
            <a:r>
              <a:rPr lang="fr-FR" sz="1500" dirty="0"/>
              <a:t>for </a:t>
            </a:r>
            <a:r>
              <a:rPr lang="fr-FR" sz="1500" dirty="0" err="1"/>
              <a:t>most</a:t>
            </a:r>
            <a:r>
              <a:rPr lang="fr-FR" sz="1500" dirty="0"/>
              <a:t> of </a:t>
            </a:r>
            <a:r>
              <a:rPr lang="fr-FR" sz="1500" dirty="0" err="1"/>
              <a:t>CERN’s</a:t>
            </a:r>
            <a:r>
              <a:rPr lang="fr-FR" sz="1500" dirty="0"/>
              <a:t> </a:t>
            </a:r>
            <a:r>
              <a:rPr lang="fr-FR" sz="1500" dirty="0" err="1"/>
              <a:t>materials</a:t>
            </a:r>
            <a:r>
              <a:rPr lang="fr-FR" sz="1500" dirty="0"/>
              <a:t> and </a:t>
            </a:r>
            <a:r>
              <a:rPr lang="fr-FR" sz="1500" dirty="0" err="1"/>
              <a:t>geometries</a:t>
            </a:r>
            <a:r>
              <a:rPr lang="fr-FR" sz="1500" dirty="0"/>
              <a:t>, </a:t>
            </a:r>
            <a:r>
              <a:rPr lang="fr-FR" sz="1500" b="1" dirty="0"/>
              <a:t>10c/s corresponds </a:t>
            </a:r>
            <a:r>
              <a:rPr lang="fr-FR" sz="1500" b="1" dirty="0" err="1"/>
              <a:t>approximately</a:t>
            </a:r>
            <a:r>
              <a:rPr lang="fr-FR" sz="1500" b="1" dirty="0"/>
              <a:t> to 10nSv/h.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fr-CH" sz="1500" b="1" dirty="0">
                <a:highlight>
                  <a:srgbClr val="FFFFFF"/>
                </a:highlight>
                <a:sym typeface="Wingdings" panose="05000000000000000000" pitchFamily="2" charset="2"/>
              </a:rPr>
              <a:t>Second BGO check</a:t>
            </a:r>
          </a:p>
          <a:p>
            <a:pPr marL="0" indent="0" algn="just">
              <a:buNone/>
            </a:pPr>
            <a:r>
              <a:rPr lang="en-GB" sz="1500" dirty="0">
                <a:sym typeface="Wingdings" panose="05000000000000000000" pitchFamily="2" charset="2"/>
              </a:rPr>
              <a:t>Each layer of cables is removed from the container and is subject to </a:t>
            </a:r>
            <a:r>
              <a:rPr lang="en-GB" sz="1500" b="1" dirty="0">
                <a:sym typeface="Wingdings" panose="05000000000000000000" pitchFamily="2" charset="2"/>
              </a:rPr>
              <a:t>count rate checks (BGO) all over its surface.</a:t>
            </a:r>
            <a:r>
              <a:rPr lang="en-GB" sz="1500" dirty="0">
                <a:sym typeface="Wingdings" panose="05000000000000000000" pitchFamily="2" charset="2"/>
              </a:rPr>
              <a:t> If the limit of </a:t>
            </a:r>
            <a:r>
              <a:rPr lang="en-GB" sz="1500" b="1" dirty="0">
                <a:sym typeface="Wingdings" panose="05000000000000000000" pitchFamily="2" charset="2"/>
              </a:rPr>
              <a:t>10 c/s net </a:t>
            </a:r>
            <a:r>
              <a:rPr lang="en-GB" sz="1500" dirty="0">
                <a:sym typeface="Wingdings" panose="05000000000000000000" pitchFamily="2" charset="2"/>
              </a:rPr>
              <a:t>is exceeded, the involved cables are redirected towards a dedicated </a:t>
            </a:r>
            <a:r>
              <a:rPr lang="en-GB" sz="1500" b="1" dirty="0">
                <a:sym typeface="Wingdings" panose="05000000000000000000" pitchFamily="2" charset="2"/>
              </a:rPr>
              <a:t>decay storage area.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sz="1500" b="1" dirty="0">
                <a:sym typeface="Wingdings" panose="05000000000000000000" pitchFamily="2" charset="2"/>
              </a:rPr>
              <a:t>Contamination check</a:t>
            </a:r>
          </a:p>
          <a:p>
            <a:pPr marL="0" indent="0" algn="just">
              <a:buNone/>
            </a:pPr>
            <a:r>
              <a:rPr lang="en-GB" sz="1500" dirty="0">
                <a:sym typeface="Wingdings" panose="05000000000000000000" pitchFamily="2" charset="2"/>
              </a:rPr>
              <a:t>Each layer of cables is then subject to </a:t>
            </a:r>
            <a:r>
              <a:rPr lang="en-GB" sz="1500" b="1" dirty="0">
                <a:sym typeface="Wingdings" panose="05000000000000000000" pitchFamily="2" charset="2"/>
              </a:rPr>
              <a:t>a contamination check (CoMo 170 or AD-6 + AD-k probe) at contact. </a:t>
            </a:r>
            <a:r>
              <a:rPr lang="en-GB" sz="1500" dirty="0">
                <a:sym typeface="Wingdings" panose="05000000000000000000" pitchFamily="2" charset="2"/>
              </a:rPr>
              <a:t>If the limit of </a:t>
            </a:r>
            <a:r>
              <a:rPr lang="en-GB" sz="1500" b="1" dirty="0">
                <a:sym typeface="Wingdings" panose="05000000000000000000" pitchFamily="2" charset="2"/>
              </a:rPr>
              <a:t>0.4 Bq/cm</a:t>
            </a:r>
            <a:r>
              <a:rPr lang="en-GB" sz="1500" b="1" baseline="30000" dirty="0">
                <a:sym typeface="Wingdings" panose="05000000000000000000" pitchFamily="2" charset="2"/>
              </a:rPr>
              <a:t>2</a:t>
            </a:r>
            <a:r>
              <a:rPr lang="en-GB" sz="1500" b="1" dirty="0">
                <a:sym typeface="Wingdings" panose="05000000000000000000" pitchFamily="2" charset="2"/>
              </a:rPr>
              <a:t> for beta-gamma emitters </a:t>
            </a:r>
            <a:r>
              <a:rPr lang="en-GB" sz="1500" dirty="0">
                <a:sym typeface="Wingdings" panose="05000000000000000000" pitchFamily="2" charset="2"/>
              </a:rPr>
              <a:t>and</a:t>
            </a:r>
            <a:r>
              <a:rPr lang="en-GB" sz="1500" b="1" dirty="0">
                <a:sym typeface="Wingdings" panose="05000000000000000000" pitchFamily="2" charset="2"/>
              </a:rPr>
              <a:t> 0.04 Bq/cm</a:t>
            </a:r>
            <a:r>
              <a:rPr lang="en-GB" sz="1500" b="1" baseline="30000" dirty="0">
                <a:sym typeface="Wingdings" panose="05000000000000000000" pitchFamily="2" charset="2"/>
              </a:rPr>
              <a:t>2</a:t>
            </a:r>
            <a:r>
              <a:rPr lang="en-GB" sz="1500" b="1" dirty="0">
                <a:sym typeface="Wingdings" panose="05000000000000000000" pitchFamily="2" charset="2"/>
              </a:rPr>
              <a:t> for alpha emitters </a:t>
            </a:r>
            <a:r>
              <a:rPr lang="en-GB" sz="1500" dirty="0">
                <a:sym typeface="Wingdings" panose="05000000000000000000" pitchFamily="2" charset="2"/>
              </a:rPr>
              <a:t>is exceeded, the involved cables are </a:t>
            </a:r>
            <a:r>
              <a:rPr lang="en-GB" sz="1500" b="1" dirty="0">
                <a:sym typeface="Wingdings" panose="05000000000000000000" pitchFamily="2" charset="2"/>
              </a:rPr>
              <a:t>wrapped against contamination </a:t>
            </a:r>
            <a:r>
              <a:rPr lang="en-GB" sz="1500" dirty="0">
                <a:sym typeface="Wingdings" panose="05000000000000000000" pitchFamily="2" charset="2"/>
              </a:rPr>
              <a:t>and put aside</a:t>
            </a:r>
            <a:r>
              <a:rPr lang="en-GB" sz="1500" b="1" dirty="0">
                <a:sym typeface="Wingdings" panose="05000000000000000000" pitchFamily="2" charset="2"/>
              </a:rPr>
              <a:t>.</a:t>
            </a:r>
          </a:p>
          <a:p>
            <a:pPr marL="342900" indent="-342900">
              <a:buFont typeface="+mj-lt"/>
              <a:buAutoNum type="arabicPeriod" startAt="4"/>
            </a:pPr>
            <a:endParaRPr lang="en-GB" sz="1500" b="1" dirty="0">
              <a:sym typeface="Wingdings" panose="05000000000000000000" pitchFamily="2" charset="2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F22C191-1791-E542-F44D-CE3D0CE142E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6337F3B-15A0-199E-79AC-47AAF2577187}"/>
              </a:ext>
            </a:extLst>
          </p:cNvPr>
          <p:cNvSpPr txBox="1">
            <a:spLocks/>
          </p:cNvSpPr>
          <p:nvPr/>
        </p:nvSpPr>
        <p:spPr bwMode="auto">
          <a:xfrm>
            <a:off x="7127796" y="2190736"/>
            <a:ext cx="1909722" cy="639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200" dirty="0"/>
              <a:t>Container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cables</a:t>
            </a:r>
            <a:r>
              <a:rPr lang="fr-FR" sz="1200" dirty="0"/>
              <a:t> </a:t>
            </a:r>
            <a:r>
              <a:rPr lang="fr-FR" sz="1200" dirty="0" err="1"/>
              <a:t>packed</a:t>
            </a:r>
            <a:r>
              <a:rPr lang="fr-FR" sz="1200" dirty="0"/>
              <a:t> by the </a:t>
            </a:r>
            <a:r>
              <a:rPr lang="fr-FR" sz="1200" dirty="0" err="1"/>
              <a:t>waste</a:t>
            </a:r>
            <a:r>
              <a:rPr lang="fr-FR" sz="1200" dirty="0"/>
              <a:t> </a:t>
            </a:r>
            <a:r>
              <a:rPr lang="fr-FR" sz="1200" dirty="0" err="1"/>
              <a:t>producers</a:t>
            </a:r>
            <a:endParaRPr lang="fr-FR" sz="12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943BA05-6D69-02C8-2621-5FC180DB5769}"/>
              </a:ext>
            </a:extLst>
          </p:cNvPr>
          <p:cNvSpPr txBox="1">
            <a:spLocks/>
          </p:cNvSpPr>
          <p:nvPr/>
        </p:nvSpPr>
        <p:spPr bwMode="auto">
          <a:xfrm>
            <a:off x="7728319" y="5756611"/>
            <a:ext cx="3233629" cy="31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200" dirty="0"/>
              <a:t>BGO and CoMo check on a layer of </a:t>
            </a:r>
            <a:r>
              <a:rPr lang="fr-FR" sz="1200" dirty="0" err="1"/>
              <a:t>cables</a:t>
            </a:r>
            <a:endParaRPr lang="fr-FR" sz="12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CE896C4-899A-3ED2-00A5-5A42107B3A5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  <p:pic>
        <p:nvPicPr>
          <p:cNvPr id="13" name="Picture 12" descr="A group of people in protective gear working on a factory&#10;&#10;Description automatically generated">
            <a:extLst>
              <a:ext uri="{FF2B5EF4-FFF2-40B4-BE49-F238E27FC236}">
                <a16:creationId xmlns:a16="http://schemas.microsoft.com/office/drawing/2014/main" id="{50CC26A0-71E4-1B9F-485C-EF184233DE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" t="5249" r="3285" b="4553"/>
          <a:stretch/>
        </p:blipFill>
        <p:spPr>
          <a:xfrm>
            <a:off x="7127796" y="2934535"/>
            <a:ext cx="4434676" cy="2721372"/>
          </a:xfrm>
          <a:prstGeom prst="rect">
            <a:avLst/>
          </a:prstGeom>
        </p:spPr>
      </p:pic>
      <p:pic>
        <p:nvPicPr>
          <p:cNvPr id="4" name="Picture 3" descr="A blue box with black sticks in it&#10;&#10;Description automatically generated">
            <a:extLst>
              <a:ext uri="{FF2B5EF4-FFF2-40B4-BE49-F238E27FC236}">
                <a16:creationId xmlns:a16="http://schemas.microsoft.com/office/drawing/2014/main" id="{D65181DA-8F1B-034B-8301-5F832996E9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5" t="12656" r="32347" b="-1600"/>
          <a:stretch/>
        </p:blipFill>
        <p:spPr>
          <a:xfrm>
            <a:off x="9037518" y="527707"/>
            <a:ext cx="2478207" cy="230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44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5. </a:t>
            </a:r>
            <a:r>
              <a:rPr lang="fr-FR" sz="2400" b="1" dirty="0"/>
              <a:t>Process</a:t>
            </a:r>
            <a:br>
              <a:rPr lang="fr-FR" sz="2400" dirty="0"/>
            </a:br>
            <a:r>
              <a:rPr lang="fr-FR" sz="2000" dirty="0"/>
              <a:t>Operations and </a:t>
            </a:r>
            <a:r>
              <a:rPr lang="fr-FR" sz="2000" dirty="0" err="1"/>
              <a:t>measurements</a:t>
            </a:r>
            <a:r>
              <a:rPr lang="fr-FR" sz="2000" dirty="0"/>
              <a:t> description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17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2" y="1336675"/>
                <a:ext cx="5583678" cy="3247518"/>
              </a:xfrm>
            </p:spPr>
            <p:txBody>
              <a:bodyPr/>
              <a:lstStyle/>
              <a:p>
                <a:pPr marL="342900" indent="-342900">
                  <a:buFont typeface="+mj-lt"/>
                  <a:buAutoNum type="arabicPeriod" startAt="4"/>
                </a:pPr>
                <a:r>
                  <a:rPr lang="en-GB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Third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BGO check</a:t>
                </a:r>
              </a:p>
              <a:p>
                <a:pPr marL="0" indent="0" algn="just">
                  <a:buNone/>
                </a:pPr>
                <a:r>
                  <a:rPr lang="en-GB" sz="1500" dirty="0">
                    <a:sym typeface="Wingdings" panose="05000000000000000000" pitchFamily="2" charset="2"/>
                  </a:rPr>
                  <a:t>Cables are moved into a grid box and, once the package is assembled, a </a:t>
                </a:r>
                <a:r>
                  <a:rPr lang="en-GB" sz="1500" b="1" dirty="0">
                    <a:sym typeface="Wingdings" panose="05000000000000000000" pitchFamily="2" charset="2"/>
                  </a:rPr>
                  <a:t>systematic count rate check (BGO + probe) </a:t>
                </a:r>
                <a:r>
                  <a:rPr lang="en-GB" sz="1500" dirty="0">
                    <a:sym typeface="Wingdings" panose="05000000000000000000" pitchFamily="2" charset="2"/>
                  </a:rPr>
                  <a:t>is conducted on the </a:t>
                </a:r>
                <a:r>
                  <a:rPr lang="en-GB" sz="1500" b="1" dirty="0">
                    <a:sym typeface="Wingdings" panose="05000000000000000000" pitchFamily="2" charset="2"/>
                  </a:rPr>
                  <a:t>external surface of the grid box. </a:t>
                </a:r>
                <a:r>
                  <a:rPr lang="en-GB" sz="1500" dirty="0">
                    <a:sym typeface="Wingdings" panose="05000000000000000000" pitchFamily="2" charset="2"/>
                  </a:rPr>
                  <a:t>If the limit of </a:t>
                </a:r>
                <a:r>
                  <a:rPr lang="en-GB" sz="1500" b="1" dirty="0">
                    <a:sym typeface="Wingdings" panose="05000000000000000000" pitchFamily="2" charset="2"/>
                  </a:rPr>
                  <a:t>10 c/s net </a:t>
                </a:r>
                <a:r>
                  <a:rPr lang="en-GB" sz="1500" dirty="0">
                    <a:sym typeface="Wingdings" panose="05000000000000000000" pitchFamily="2" charset="2"/>
                  </a:rPr>
                  <a:t>is exceeded, the grid box is redirected towards a dedicated </a:t>
                </a:r>
                <a:r>
                  <a:rPr lang="en-GB" sz="1500" b="1" dirty="0">
                    <a:sym typeface="Wingdings" panose="05000000000000000000" pitchFamily="2" charset="2"/>
                  </a:rPr>
                  <a:t>decay storage area</a:t>
                </a:r>
                <a:r>
                  <a:rPr lang="en-GB" sz="1500" dirty="0">
                    <a:sym typeface="Wingdings" panose="05000000000000000000" pitchFamily="2" charset="2"/>
                  </a:rPr>
                  <a:t>.</a:t>
                </a:r>
                <a:endParaRPr lang="fr-CH" sz="1500" dirty="0">
                  <a:highlight>
                    <a:srgbClr val="FFFFFF"/>
                  </a:highlight>
                  <a:sym typeface="Wingdings" panose="05000000000000000000" pitchFamily="2" charset="2"/>
                </a:endParaRPr>
              </a:p>
              <a:p>
                <a:pPr marL="342900" indent="-342900">
                  <a:buFont typeface="+mj-lt"/>
                  <a:buAutoNum type="arabicPeriod" startAt="5"/>
                </a:pPr>
                <a:r>
                  <a:rPr lang="fr-CH" sz="1500" b="1" dirty="0">
                    <a:highlight>
                      <a:srgbClr val="FFFFFF"/>
                    </a:highlight>
                    <a:sym typeface="Wingdings" panose="05000000000000000000" pitchFamily="2" charset="2"/>
                  </a:rPr>
                  <a:t>Total gamma </a:t>
                </a:r>
                <a:r>
                  <a:rPr lang="en-GB" sz="1500" b="1" dirty="0">
                    <a:highlight>
                      <a:srgbClr val="FFFFFF"/>
                    </a:highlight>
                    <a:sym typeface="Wingdings" panose="05000000000000000000" pitchFamily="2" charset="2"/>
                  </a:rPr>
                  <a:t>counting</a:t>
                </a:r>
              </a:p>
              <a:p>
                <a:pPr marL="0" indent="0" algn="just">
                  <a:buNone/>
                </a:pPr>
                <a:r>
                  <a:rPr lang="fr-FR" sz="1500" dirty="0"/>
                  <a:t>The </a:t>
                </a:r>
                <a:r>
                  <a:rPr lang="fr-FR" sz="1500" dirty="0" err="1"/>
                  <a:t>grid</a:t>
                </a:r>
                <a:r>
                  <a:rPr lang="fr-FR" sz="1500" dirty="0"/>
                  <a:t> boxes are </a:t>
                </a:r>
                <a:r>
                  <a:rPr lang="fr-FR" sz="1500" dirty="0" err="1"/>
                  <a:t>then</a:t>
                </a:r>
                <a:r>
                  <a:rPr lang="fr-FR" sz="1500" dirty="0"/>
                  <a:t> </a:t>
                </a:r>
                <a:r>
                  <a:rPr lang="fr-FR" sz="1500" dirty="0" err="1"/>
                  <a:t>measured</a:t>
                </a:r>
                <a:r>
                  <a:rPr lang="fr-FR" sz="1500" dirty="0"/>
                  <a:t> </a:t>
                </a:r>
                <a:r>
                  <a:rPr lang="fr-FR" sz="1500" dirty="0" err="1"/>
                  <a:t>individually</a:t>
                </a:r>
                <a:r>
                  <a:rPr lang="fr-FR" sz="1500" dirty="0"/>
                  <a:t> </a:t>
                </a:r>
                <a:r>
                  <a:rPr lang="fr-FR" sz="1500" dirty="0" err="1"/>
                  <a:t>with</a:t>
                </a:r>
                <a:r>
                  <a:rPr lang="fr-FR" sz="1500" dirty="0"/>
                  <a:t> the </a:t>
                </a:r>
                <a:r>
                  <a:rPr lang="fr-FR" sz="1500" b="1" dirty="0"/>
                  <a:t>clearance monitor </a:t>
                </a:r>
                <a:r>
                  <a:rPr lang="fr-FR" sz="1500" dirty="0"/>
                  <a:t>RTM 644 </a:t>
                </a:r>
                <a:r>
                  <a:rPr lang="fr-FR" sz="1500" dirty="0" err="1"/>
                  <a:t>Inc</a:t>
                </a:r>
                <a:r>
                  <a:rPr lang="fr-FR" sz="1500" dirty="0"/>
                  <a:t> - serial n°40 (</a:t>
                </a:r>
                <a:r>
                  <a:rPr lang="fr-FR" sz="1500" b="1" dirty="0"/>
                  <a:t>RADOS</a:t>
                </a:r>
                <a:r>
                  <a:rPr lang="fr-FR" sz="1500" dirty="0"/>
                  <a:t>)</a:t>
                </a:r>
                <a:r>
                  <a:rPr lang="en-GB" sz="1500" dirty="0">
                    <a:sym typeface="Wingdings" panose="05000000000000000000" pitchFamily="2" charset="2"/>
                  </a:rPr>
                  <a:t>, where the t</a:t>
                </a:r>
                <a:r>
                  <a:rPr lang="fr-FR" sz="1500" dirty="0" err="1"/>
                  <a:t>otal</a:t>
                </a:r>
                <a:r>
                  <a:rPr lang="fr-FR" sz="1500" dirty="0"/>
                  <a:t> gamma </a:t>
                </a:r>
                <a:r>
                  <a:rPr lang="fr-FR" sz="1500" dirty="0" err="1"/>
                  <a:t>activity</a:t>
                </a:r>
                <a:r>
                  <a:rPr lang="fr-FR" sz="1500" dirty="0"/>
                  <a:t> </a:t>
                </a:r>
                <a:r>
                  <a:rPr lang="fr-FR" sz="1500" dirty="0" err="1"/>
                  <a:t>is</a:t>
                </a:r>
                <a:r>
                  <a:rPr lang="fr-FR" sz="1500" dirty="0"/>
                  <a:t> </a:t>
                </a:r>
                <a:r>
                  <a:rPr lang="fr-FR" sz="1500" dirty="0" err="1"/>
                  <a:t>measured</a:t>
                </a:r>
                <a:r>
                  <a:rPr lang="fr-FR" sz="1500" dirty="0"/>
                  <a:t> in </a:t>
                </a:r>
                <a:r>
                  <a:rPr lang="fr-FR" sz="1500" dirty="0" err="1"/>
                  <a:t>terms</a:t>
                </a:r>
                <a:r>
                  <a:rPr lang="fr-FR" sz="1500" dirty="0"/>
                  <a:t> of </a:t>
                </a:r>
                <a:r>
                  <a:rPr lang="fr-FR" sz="1500" b="1" dirty="0"/>
                  <a:t>Co-60 </a:t>
                </a:r>
                <a:r>
                  <a:rPr lang="fr-FR" sz="1500" b="1" dirty="0" err="1"/>
                  <a:t>equivalent</a:t>
                </a:r>
                <a:r>
                  <a:rPr lang="fr-FR" sz="1500" b="1" dirty="0"/>
                  <a:t> </a:t>
                </a:r>
                <a:r>
                  <a:rPr lang="fr-FR" sz="1500" b="1" dirty="0" err="1"/>
                  <a:t>specific</a:t>
                </a:r>
                <a:r>
                  <a:rPr lang="fr-FR" sz="1500" b="1" dirty="0"/>
                  <a:t> </a:t>
                </a:r>
                <a:r>
                  <a:rPr lang="fr-FR" sz="1500" b="1" dirty="0" err="1"/>
                  <a:t>activity</a:t>
                </a:r>
                <a:r>
                  <a:rPr lang="fr-FR" sz="1500" dirty="0"/>
                  <a:t> and </a:t>
                </a:r>
                <a:r>
                  <a:rPr lang="fr-FR" sz="1500" dirty="0" err="1"/>
                  <a:t>compared</a:t>
                </a:r>
                <a:r>
                  <a:rPr lang="fr-FR" sz="1500" dirty="0"/>
                  <a:t> to the </a:t>
                </a:r>
                <a:r>
                  <a:rPr lang="fr-FR" sz="1500" dirty="0" err="1"/>
                  <a:t>identified</a:t>
                </a:r>
                <a:r>
                  <a:rPr lang="fr-FR" sz="1500" dirty="0"/>
                  <a:t> </a:t>
                </a:r>
                <a:r>
                  <a:rPr lang="fr-FR" sz="1500" dirty="0" err="1"/>
                  <a:t>reference</a:t>
                </a:r>
                <a:r>
                  <a:rPr lang="fr-FR" sz="1500" dirty="0"/>
                  <a:t> </a:t>
                </a:r>
                <a:r>
                  <a:rPr lang="en-GB" sz="1500" dirty="0"/>
                  <a:t>value</a:t>
                </a:r>
                <a:r>
                  <a:rPr lang="fr-FR" sz="15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500" b="1" i="1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fr-FR" sz="1500" b="1" i="1">
                            <a:latin typeface="Cambria Math" panose="02040503050406030204" pitchFamily="18" charset="0"/>
                          </a:rPr>
                          <m:t>𝐞𝐪</m:t>
                        </m:r>
                      </m:sub>
                    </m:sSub>
                  </m:oMath>
                </a14:m>
                <a:r>
                  <a:rPr lang="fr-FR" sz="1500" dirty="0"/>
                  <a:t>. If the </a:t>
                </a:r>
                <a:r>
                  <a:rPr lang="fr-FR" sz="1500" dirty="0" err="1"/>
                  <a:t>limit</a:t>
                </a:r>
                <a:r>
                  <a:rPr lang="fr-FR" sz="1500" dirty="0"/>
                  <a:t> </a:t>
                </a:r>
                <a:r>
                  <a:rPr lang="fr-FR" sz="1500" dirty="0" err="1"/>
                  <a:t>is</a:t>
                </a:r>
                <a:r>
                  <a:rPr lang="fr-FR" sz="1500" dirty="0"/>
                  <a:t> </a:t>
                </a:r>
                <a:r>
                  <a:rPr lang="fr-FR" sz="1500" dirty="0" err="1"/>
                  <a:t>exceeded</a:t>
                </a:r>
                <a:r>
                  <a:rPr lang="fr-FR" sz="1500" dirty="0"/>
                  <a:t>, the </a:t>
                </a:r>
                <a:r>
                  <a:rPr lang="en-GB" sz="1500" dirty="0">
                    <a:sym typeface="Wingdings" panose="05000000000000000000" pitchFamily="2" charset="2"/>
                  </a:rPr>
                  <a:t>grid box is redirected towards a dedicated </a:t>
                </a:r>
                <a:r>
                  <a:rPr lang="en-GB" sz="1500" b="1" dirty="0">
                    <a:sym typeface="Wingdings" panose="05000000000000000000" pitchFamily="2" charset="2"/>
                  </a:rPr>
                  <a:t>decay storage area.</a:t>
                </a:r>
                <a:endParaRPr lang="en-GB" sz="15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2" y="1336675"/>
                <a:ext cx="5583678" cy="3247518"/>
              </a:xfrm>
              <a:blipFill>
                <a:blip r:embed="rId3"/>
                <a:stretch>
                  <a:fillRect l="-437" t="-938" r="-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F22C191-1791-E542-F44D-CE3D0CE142E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A large container inside a building&#10;&#10;Description automatically generated">
            <a:extLst>
              <a:ext uri="{FF2B5EF4-FFF2-40B4-BE49-F238E27FC236}">
                <a16:creationId xmlns:a16="http://schemas.microsoft.com/office/drawing/2014/main" id="{96D0B1AC-E637-F44F-C967-C3C62E936A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5" r="4865"/>
          <a:stretch/>
        </p:blipFill>
        <p:spPr>
          <a:xfrm>
            <a:off x="7485598" y="3357686"/>
            <a:ext cx="2952473" cy="245301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A4F813B-F471-5A02-C6A4-2B45E041B050}"/>
              </a:ext>
            </a:extLst>
          </p:cNvPr>
          <p:cNvSpPr txBox="1">
            <a:spLocks/>
          </p:cNvSpPr>
          <p:nvPr/>
        </p:nvSpPr>
        <p:spPr bwMode="auto">
          <a:xfrm>
            <a:off x="7485597" y="2854078"/>
            <a:ext cx="2937175" cy="46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200" dirty="0" err="1"/>
              <a:t>Assembled</a:t>
            </a:r>
            <a:r>
              <a:rPr lang="fr-FR" sz="1200" dirty="0"/>
              <a:t> </a:t>
            </a:r>
            <a:r>
              <a:rPr lang="fr-FR" sz="1200" dirty="0" err="1"/>
              <a:t>grid</a:t>
            </a:r>
            <a:r>
              <a:rPr lang="fr-FR" sz="1200" dirty="0"/>
              <a:t> box </a:t>
            </a:r>
            <a:r>
              <a:rPr lang="fr-FR" sz="1200" dirty="0" err="1"/>
              <a:t>ready</a:t>
            </a:r>
            <a:r>
              <a:rPr lang="fr-FR" sz="1200" dirty="0"/>
              <a:t> for </a:t>
            </a:r>
            <a:r>
              <a:rPr lang="fr-FR" sz="1200" dirty="0" err="1"/>
              <a:t>third</a:t>
            </a:r>
            <a:r>
              <a:rPr lang="fr-FR" sz="1200" dirty="0"/>
              <a:t> BGO check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98B07B-51E5-8F96-9868-3DA0970A889D}"/>
              </a:ext>
            </a:extLst>
          </p:cNvPr>
          <p:cNvSpPr txBox="1">
            <a:spLocks/>
          </p:cNvSpPr>
          <p:nvPr/>
        </p:nvSpPr>
        <p:spPr bwMode="auto">
          <a:xfrm>
            <a:off x="7485598" y="5861212"/>
            <a:ext cx="2902409" cy="32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200" dirty="0"/>
              <a:t>RADOS clearance monitor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A97FF65-6989-A342-3493-EEC58B47AFC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  <p:pic>
        <p:nvPicPr>
          <p:cNvPr id="6" name="Picture 5" descr="A large white bag with black rods inside&#10;&#10;Description automatically generated">
            <a:extLst>
              <a:ext uri="{FF2B5EF4-FFF2-40B4-BE49-F238E27FC236}">
                <a16:creationId xmlns:a16="http://schemas.microsoft.com/office/drawing/2014/main" id="{7FB88EA3-CFB3-F4DE-75B3-B6690865DE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598" y="325438"/>
            <a:ext cx="2952473" cy="24530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1F72C3-5F94-ED5F-9763-B594AA353F36}"/>
              </a:ext>
            </a:extLst>
          </p:cNvPr>
          <p:cNvSpPr txBox="1"/>
          <p:nvPr/>
        </p:nvSpPr>
        <p:spPr>
          <a:xfrm>
            <a:off x="481271" y="4855293"/>
            <a:ext cx="558367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fr-FR" sz="1500" b="1" dirty="0"/>
              <a:t>N.B.</a:t>
            </a:r>
            <a:r>
              <a:rPr lang="fr-FR" sz="1500" dirty="0"/>
              <a:t>:</a:t>
            </a:r>
            <a:r>
              <a:rPr lang="fr-FR" sz="1500" b="1" dirty="0"/>
              <a:t> </a:t>
            </a:r>
            <a:r>
              <a:rPr lang="fr-FR" sz="1500" dirty="0"/>
              <a:t>the </a:t>
            </a:r>
            <a:r>
              <a:rPr lang="fr-FR" sz="1500" dirty="0" err="1"/>
              <a:t>implementation</a:t>
            </a:r>
            <a:r>
              <a:rPr lang="fr-FR" sz="1500" dirty="0"/>
              <a:t> of the </a:t>
            </a:r>
            <a:r>
              <a:rPr lang="fr-FR" sz="1500" b="1" dirty="0" err="1"/>
              <a:t>decay</a:t>
            </a:r>
            <a:r>
              <a:rPr lang="fr-FR" sz="1500" b="1" dirty="0"/>
              <a:t> </a:t>
            </a:r>
            <a:r>
              <a:rPr lang="fr-FR" sz="1500" b="1" dirty="0" err="1"/>
              <a:t>storage</a:t>
            </a:r>
            <a:r>
              <a:rPr lang="fr-FR" sz="1500" b="1" dirty="0"/>
              <a:t> </a:t>
            </a:r>
            <a:r>
              <a:rPr lang="fr-FR" sz="1500" dirty="0" err="1"/>
              <a:t>will</a:t>
            </a:r>
            <a:r>
              <a:rPr lang="fr-FR" sz="1500" dirty="0"/>
              <a:t> </a:t>
            </a:r>
            <a:r>
              <a:rPr lang="fr-FR" sz="1500" dirty="0" err="1"/>
              <a:t>be</a:t>
            </a:r>
            <a:r>
              <a:rPr lang="fr-FR" sz="1500" dirty="0"/>
              <a:t> </a:t>
            </a:r>
            <a:r>
              <a:rPr lang="fr-FR" sz="1500" dirty="0" err="1"/>
              <a:t>treated</a:t>
            </a:r>
            <a:r>
              <a:rPr lang="fr-FR" sz="1500" dirty="0"/>
              <a:t> in the </a:t>
            </a:r>
            <a:r>
              <a:rPr lang="fr-FR" sz="1500" b="1" dirty="0" err="1"/>
              <a:t>next</a:t>
            </a:r>
            <a:r>
              <a:rPr lang="fr-FR" sz="1500" b="1" dirty="0"/>
              <a:t> phase of the </a:t>
            </a:r>
            <a:r>
              <a:rPr lang="fr-FR" sz="1500" b="1" dirty="0" err="1"/>
              <a:t>project</a:t>
            </a:r>
            <a:r>
              <a:rPr lang="fr-FR" sz="15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6505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5. </a:t>
            </a:r>
            <a:r>
              <a:rPr lang="fr-FR" sz="2400" b="1" dirty="0"/>
              <a:t>Process</a:t>
            </a:r>
            <a:br>
              <a:rPr lang="fr-FR" sz="2400" dirty="0"/>
            </a:br>
            <a:r>
              <a:rPr lang="fr-FR" sz="2000" dirty="0"/>
              <a:t>Operations and </a:t>
            </a:r>
            <a:r>
              <a:rPr lang="fr-FR" sz="2000" dirty="0" err="1"/>
              <a:t>measurements</a:t>
            </a:r>
            <a:r>
              <a:rPr lang="fr-FR" sz="2000" dirty="0"/>
              <a:t> description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18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2" y="1336674"/>
            <a:ext cx="5583678" cy="4791075"/>
          </a:xfrm>
        </p:spPr>
        <p:txBody>
          <a:bodyPr/>
          <a:lstStyle/>
          <a:p>
            <a:pPr marL="342900" indent="-342900">
              <a:buFont typeface="+mj-lt"/>
              <a:buAutoNum type="arabicPeriod" startAt="6"/>
            </a:pPr>
            <a:r>
              <a:rPr lang="it-IT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Dose rate and </a:t>
            </a:r>
            <a:r>
              <a:rPr lang="it-IT" sz="1500" b="1" dirty="0" err="1">
                <a:highlight>
                  <a:srgbClr val="FFFFFF"/>
                </a:highlight>
                <a:ea typeface="Times New Roman" panose="02020603050405020304" pitchFamily="18" charset="0"/>
              </a:rPr>
              <a:t>contamination</a:t>
            </a:r>
            <a:r>
              <a:rPr lang="it-IT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it-IT" sz="1500" b="1" dirty="0" err="1">
                <a:highlight>
                  <a:srgbClr val="FFFFFF"/>
                </a:highlight>
                <a:ea typeface="Times New Roman" panose="02020603050405020304" pitchFamily="18" charset="0"/>
              </a:rPr>
              <a:t>measurement</a:t>
            </a:r>
            <a:endParaRPr lang="fr-CH" sz="1500" b="1" dirty="0"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GB" sz="1500" dirty="0"/>
              <a:t>The</a:t>
            </a:r>
            <a:r>
              <a:rPr lang="en-US" sz="1500" dirty="0"/>
              <a:t> ambient dose equivalent rate is measured on each grid box with a </a:t>
            </a:r>
            <a:r>
              <a:rPr lang="en-US" sz="1500" b="1" dirty="0"/>
              <a:t>dose rate meter (Automess 6150 AD6/H)</a:t>
            </a:r>
            <a:r>
              <a:rPr lang="en-US" sz="1500" dirty="0"/>
              <a:t>. This is equipped with a </a:t>
            </a:r>
            <a:r>
              <a:rPr lang="en-US" sz="1500" b="1" dirty="0"/>
              <a:t>6150 AD-b/H scintillator probe</a:t>
            </a:r>
            <a:r>
              <a:rPr lang="en-US" sz="1500" dirty="0"/>
              <a:t>, calibrated by a laboratory accredited by the Swiss Accreditation Service. The measurement verifies that the dose rate does not exceed </a:t>
            </a:r>
            <a:r>
              <a:rPr lang="en-US" sz="1500" b="1" dirty="0"/>
              <a:t>30 nSv/h at contact </a:t>
            </a:r>
            <a:r>
              <a:rPr lang="en-US" sz="1500" dirty="0"/>
              <a:t>with the waste material, which is a conservative constraint compared to the limit of 100 nSv/h at 10 cm required by OFSP. </a:t>
            </a:r>
          </a:p>
          <a:p>
            <a:pPr marL="0" indent="0" algn="just">
              <a:buNone/>
            </a:pPr>
            <a:r>
              <a:rPr lang="en-GB" sz="1500" dirty="0"/>
              <a:t>A </a:t>
            </a:r>
            <a:r>
              <a:rPr lang="en-GB" sz="1500" b="1" dirty="0"/>
              <a:t>direct surface contamination measurement </a:t>
            </a:r>
            <a:r>
              <a:rPr lang="en-GB" sz="1500" dirty="0"/>
              <a:t>is performed on the external surfaces of each grid box, with either a </a:t>
            </a:r>
            <a:r>
              <a:rPr lang="en-GB" sz="1500" b="1" dirty="0"/>
              <a:t>CoMo 170</a:t>
            </a:r>
            <a:r>
              <a:rPr lang="en-GB" sz="1500" dirty="0"/>
              <a:t> portable contamination monitor or an </a:t>
            </a:r>
            <a:r>
              <a:rPr lang="en-GB" sz="1500" b="1" dirty="0"/>
              <a:t>Automess 6150 AD6 </a:t>
            </a:r>
            <a:r>
              <a:rPr lang="en-GB" sz="1500" dirty="0"/>
              <a:t>equipped with a </a:t>
            </a:r>
            <a:r>
              <a:rPr lang="en-GB" sz="1500" b="1" dirty="0"/>
              <a:t>6150 AD-k surface contamination probe</a:t>
            </a:r>
            <a:r>
              <a:rPr lang="en-GB" sz="1500" dirty="0"/>
              <a:t>. Both devices are calibrated by a laboratory accredited by the Swiss Accreditation Service.</a:t>
            </a:r>
            <a:r>
              <a:rPr lang="fr-FR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500" dirty="0"/>
              <a:t>This </a:t>
            </a:r>
            <a:r>
              <a:rPr lang="fr-FR" sz="1500" dirty="0" err="1"/>
              <a:t>measurement</a:t>
            </a:r>
            <a:r>
              <a:rPr lang="fr-FR" sz="1500" dirty="0"/>
              <a:t> </a:t>
            </a:r>
            <a:r>
              <a:rPr lang="fr-FR" sz="1500" dirty="0" err="1"/>
              <a:t>verifies</a:t>
            </a:r>
            <a:r>
              <a:rPr lang="fr-FR" sz="1500" dirty="0"/>
              <a:t> </a:t>
            </a:r>
            <a:r>
              <a:rPr lang="fr-FR" sz="1500" dirty="0" err="1"/>
              <a:t>that</a:t>
            </a:r>
            <a:r>
              <a:rPr lang="fr-FR" sz="1500" dirty="0"/>
              <a:t> </a:t>
            </a:r>
            <a:r>
              <a:rPr lang="fr-FR" sz="1500" b="1" dirty="0"/>
              <a:t>contamination for beta-gamma </a:t>
            </a:r>
            <a:r>
              <a:rPr lang="fr-FR" sz="1500" b="1" dirty="0" err="1"/>
              <a:t>emitters</a:t>
            </a:r>
            <a:r>
              <a:rPr lang="fr-FR" sz="1500" b="1" dirty="0"/>
              <a:t> </a:t>
            </a:r>
            <a:r>
              <a:rPr lang="fr-FR" sz="1500" dirty="0" err="1"/>
              <a:t>is</a:t>
            </a:r>
            <a:r>
              <a:rPr lang="fr-FR" sz="1500" dirty="0"/>
              <a:t> </a:t>
            </a:r>
            <a:r>
              <a:rPr lang="fr-FR" sz="1500" dirty="0" err="1"/>
              <a:t>lower</a:t>
            </a:r>
            <a:r>
              <a:rPr lang="fr-FR" sz="1500" dirty="0"/>
              <a:t> </a:t>
            </a:r>
            <a:r>
              <a:rPr lang="fr-FR" sz="1500" dirty="0" err="1"/>
              <a:t>than</a:t>
            </a:r>
            <a:r>
              <a:rPr lang="fr-FR" sz="1500" dirty="0"/>
              <a:t> </a:t>
            </a:r>
            <a:r>
              <a:rPr lang="fr-FR" sz="1500" b="1" dirty="0"/>
              <a:t>0.4 Bq/cm</a:t>
            </a:r>
            <a:r>
              <a:rPr lang="fr-FR" sz="1500" b="1" baseline="30000" dirty="0"/>
              <a:t>2</a:t>
            </a:r>
            <a:r>
              <a:rPr lang="fr-FR" sz="1500" b="1" dirty="0"/>
              <a:t> Co-60 </a:t>
            </a:r>
            <a:r>
              <a:rPr lang="fr-FR" sz="1500" b="1" dirty="0" err="1"/>
              <a:t>equivalent</a:t>
            </a:r>
            <a:r>
              <a:rPr lang="fr-FR" sz="1500" dirty="0"/>
              <a:t>, </a:t>
            </a:r>
            <a:r>
              <a:rPr lang="fr-FR" sz="1500" dirty="0" err="1"/>
              <a:t>while</a:t>
            </a:r>
            <a:r>
              <a:rPr lang="fr-FR" sz="1500" dirty="0"/>
              <a:t> for </a:t>
            </a:r>
            <a:r>
              <a:rPr lang="fr-FR" sz="1500" b="1" dirty="0"/>
              <a:t>alpha-</a:t>
            </a:r>
            <a:r>
              <a:rPr lang="fr-FR" sz="1500" b="1" dirty="0" err="1"/>
              <a:t>emitters</a:t>
            </a:r>
            <a:r>
              <a:rPr lang="fr-FR" sz="1500" b="1" dirty="0"/>
              <a:t> </a:t>
            </a:r>
            <a:r>
              <a:rPr lang="fr-FR" sz="1500" dirty="0" err="1"/>
              <a:t>is</a:t>
            </a:r>
            <a:r>
              <a:rPr lang="fr-FR" sz="1500" dirty="0"/>
              <a:t> </a:t>
            </a:r>
            <a:r>
              <a:rPr lang="fr-FR" sz="1500" dirty="0" err="1"/>
              <a:t>lower</a:t>
            </a:r>
            <a:r>
              <a:rPr lang="fr-FR" sz="1500" dirty="0"/>
              <a:t> </a:t>
            </a:r>
            <a:r>
              <a:rPr lang="fr-FR" sz="1500" dirty="0" err="1"/>
              <a:t>than</a:t>
            </a:r>
            <a:r>
              <a:rPr lang="fr-FR" sz="1500" dirty="0"/>
              <a:t> </a:t>
            </a:r>
            <a:r>
              <a:rPr lang="fr-FR" sz="1500" b="1" dirty="0"/>
              <a:t>0.04 Bq/cm</a:t>
            </a:r>
            <a:r>
              <a:rPr lang="fr-FR" sz="1500" b="1" baseline="30000" dirty="0"/>
              <a:t>2</a:t>
            </a:r>
            <a:r>
              <a:rPr lang="fr-FR" sz="1500" b="1" dirty="0"/>
              <a:t> Am-241 </a:t>
            </a:r>
            <a:r>
              <a:rPr lang="fr-FR" sz="1500" b="1" dirty="0" err="1"/>
              <a:t>equivalent</a:t>
            </a:r>
            <a:r>
              <a:rPr lang="fr-FR" sz="1500" dirty="0"/>
              <a:t>.</a:t>
            </a:r>
            <a:endParaRPr lang="en-GB" sz="1500" dirty="0"/>
          </a:p>
          <a:p>
            <a:pPr marL="0" indent="0" algn="just">
              <a:buNone/>
            </a:pPr>
            <a:endParaRPr lang="en-GB" sz="1500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F22C191-1791-E542-F44D-CE3D0CE142E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pic>
        <p:nvPicPr>
          <p:cNvPr id="4" name="Immagine 9" descr="Immagine che contiene cilindro, giallo&#10;&#10;Descrizione generata automaticamente">
            <a:extLst>
              <a:ext uri="{FF2B5EF4-FFF2-40B4-BE49-F238E27FC236}">
                <a16:creationId xmlns:a16="http://schemas.microsoft.com/office/drawing/2014/main" id="{B1A582E3-3567-A7DE-4EAA-72549D79C8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9" t="19520" r="16594" b="13560"/>
          <a:stretch/>
        </p:blipFill>
        <p:spPr>
          <a:xfrm>
            <a:off x="7971039" y="1911588"/>
            <a:ext cx="2848715" cy="3034823"/>
          </a:xfrm>
          <a:prstGeom prst="rect">
            <a:avLst/>
          </a:prstGeom>
        </p:spPr>
      </p:pic>
      <p:pic>
        <p:nvPicPr>
          <p:cNvPr id="5" name="Immagine 7" descr="Immagine che contiene simbolo, logo, testo, emblema&#10;&#10;Descrizione generata automaticamente">
            <a:extLst>
              <a:ext uri="{FF2B5EF4-FFF2-40B4-BE49-F238E27FC236}">
                <a16:creationId xmlns:a16="http://schemas.microsoft.com/office/drawing/2014/main" id="{541299B2-0136-09E7-E0AA-B41D09D87B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813" y="1123288"/>
            <a:ext cx="2000919" cy="2000919"/>
          </a:xfrm>
          <a:prstGeom prst="rect">
            <a:avLst/>
          </a:prstGeom>
        </p:spPr>
      </p:pic>
      <p:sp>
        <p:nvSpPr>
          <p:cNvPr id="9" name="CasellaDiTesto 14">
            <a:extLst>
              <a:ext uri="{FF2B5EF4-FFF2-40B4-BE49-F238E27FC236}">
                <a16:creationId xmlns:a16="http://schemas.microsoft.com/office/drawing/2014/main" id="{DE6ABD5B-A733-AC19-69ED-5882F1927B3B}"/>
              </a:ext>
            </a:extLst>
          </p:cNvPr>
          <p:cNvSpPr txBox="1"/>
          <p:nvPr/>
        </p:nvSpPr>
        <p:spPr>
          <a:xfrm>
            <a:off x="7784961" y="4776053"/>
            <a:ext cx="2820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Portable measuring devices utilized (COMO and AD-b).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C97253E-0108-59DD-942C-670D24A7215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2884241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9" descr="A picture containing trash, miller&#10;&#10;Description automatically generated">
            <a:extLst>
              <a:ext uri="{FF2B5EF4-FFF2-40B4-BE49-F238E27FC236}">
                <a16:creationId xmlns:a16="http://schemas.microsoft.com/office/drawing/2014/main" id="{AF995C11-EEC9-2521-A8BE-2BB946E7A6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242"/>
          <a:stretch/>
        </p:blipFill>
        <p:spPr>
          <a:xfrm rot="5400000">
            <a:off x="7437582" y="1399380"/>
            <a:ext cx="3535299" cy="3409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5. </a:t>
            </a:r>
            <a:r>
              <a:rPr lang="fr-FR" sz="2400" b="1" dirty="0"/>
              <a:t>Process</a:t>
            </a:r>
            <a:br>
              <a:rPr lang="fr-FR" sz="2400" dirty="0"/>
            </a:br>
            <a:r>
              <a:rPr lang="fr-FR" sz="2000" dirty="0"/>
              <a:t>Operations and </a:t>
            </a:r>
            <a:r>
              <a:rPr lang="fr-FR" sz="2000" dirty="0" err="1"/>
              <a:t>measurements</a:t>
            </a:r>
            <a:r>
              <a:rPr lang="fr-FR" sz="2000" dirty="0"/>
              <a:t> description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2" y="1336674"/>
                <a:ext cx="5583678" cy="4329019"/>
              </a:xfrm>
            </p:spPr>
            <p:txBody>
              <a:bodyPr/>
              <a:lstStyle/>
              <a:p>
                <a:pPr marL="342900" indent="-342900">
                  <a:buFont typeface="+mj-lt"/>
                  <a:buAutoNum type="arabicPeriod" startAt="7"/>
                </a:pPr>
                <a:r>
                  <a:rPr lang="it-IT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Gamma </a:t>
                </a:r>
                <a:r>
                  <a:rPr lang="it-IT" sz="1500" b="1" dirty="0" err="1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spectrometry</a:t>
                </a:r>
                <a:r>
                  <a:rPr lang="it-IT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</a:t>
                </a:r>
                <a:r>
                  <a:rPr lang="it-IT" sz="1500" b="1" dirty="0" err="1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quality</a:t>
                </a:r>
                <a:r>
                  <a:rPr lang="it-IT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control</a:t>
                </a:r>
                <a:endParaRPr lang="fr-CH" sz="1500" b="1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GB" altLang="en-US" sz="1500" dirty="0"/>
                  <a:t>At least </a:t>
                </a:r>
                <a:r>
                  <a:rPr lang="en-GB" altLang="en-US" sz="1500" b="1" dirty="0"/>
                  <a:t>10% of the grid boxes </a:t>
                </a:r>
                <a:r>
                  <a:rPr lang="en-GB" altLang="en-US" sz="1500" dirty="0"/>
                  <a:t>belonging to a batch are selected for </a:t>
                </a:r>
                <a:r>
                  <a:rPr lang="en-GB" altLang="en-US" sz="1500" b="1" dirty="0"/>
                  <a:t>quality control </a:t>
                </a:r>
                <a:r>
                  <a:rPr lang="en-GB" altLang="en-US" sz="1500" dirty="0"/>
                  <a:t>among those with the </a:t>
                </a:r>
                <a:r>
                  <a:rPr lang="en-GB" altLang="en-US" sz="1500" b="1" dirty="0"/>
                  <a:t>highest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500" b="1" i="1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it-IT" sz="1500" b="1" i="1" smtClean="0">
                            <a:latin typeface="Cambria Math" panose="02040503050406030204" pitchFamily="18" charset="0"/>
                          </a:rPr>
                          <m:t>𝒔𝒖𝒎</m:t>
                        </m:r>
                      </m:sub>
                    </m:sSub>
                    <m:r>
                      <a:rPr lang="it-IT" sz="1500" b="0" i="0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GB" altLang="en-US" sz="1500" dirty="0"/>
                  <a:t>Quality control is based on </a:t>
                </a:r>
                <a:r>
                  <a:rPr lang="en-GB" altLang="en-US" sz="1500" b="1" dirty="0"/>
                  <a:t>gamma spectrometry </a:t>
                </a:r>
                <a:r>
                  <a:rPr lang="en-GB" altLang="en-US" sz="1500" dirty="0"/>
                  <a:t>performed on the whole grid box by a qualified RP technician.</a:t>
                </a:r>
              </a:p>
              <a:p>
                <a:pPr marL="0" indent="0" algn="just">
                  <a:lnSpc>
                    <a:spcPct val="130000"/>
                  </a:lnSpc>
                  <a:spcBef>
                    <a:spcPts val="600"/>
                  </a:spcBef>
                  <a:buNone/>
                </a:pPr>
                <a:r>
                  <a:rPr lang="en-GB" sz="1500" dirty="0"/>
                  <a:t>The control leads to a </a:t>
                </a:r>
                <a:r>
                  <a:rPr lang="en-GB" sz="1500" b="1" dirty="0"/>
                  <a:t>non-conformity</a:t>
                </a:r>
                <a:r>
                  <a:rPr lang="en-GB" sz="1500" dirty="0"/>
                  <a:t> if:</a:t>
                </a:r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n-GB" sz="1500" dirty="0"/>
                  <a:t>An </a:t>
                </a:r>
                <a:r>
                  <a:rPr lang="en-GB" sz="1500" b="1" dirty="0"/>
                  <a:t>“unexpected” radionuclide </a:t>
                </a:r>
                <a:r>
                  <a:rPr lang="en-GB" sz="1500" dirty="0"/>
                  <a:t>– compared to the list provided in the Characterization TN – is detected with an </a:t>
                </a:r>
                <a:r>
                  <a:rPr lang="en-GB" sz="1500" b="1" dirty="0"/>
                  <a:t>activity level &gt; 10% of its limit</a:t>
                </a:r>
                <a:r>
                  <a:rPr lang="en-GB" sz="1500" dirty="0"/>
                  <a:t>, and/or;</a:t>
                </a:r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n-GB" sz="1500" b="1" dirty="0"/>
                  <a:t>The grid-box is radioactive </a:t>
                </a:r>
                <a:r>
                  <a:rPr lang="en-GB" sz="1500" dirty="0"/>
                  <a:t>based on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>
                            <a:latin typeface="Cambria Math" panose="02040503050406030204" pitchFamily="18" charset="0"/>
                          </a:rPr>
                          <m:t>𝑳𝑳</m:t>
                        </m:r>
                      </m:e>
                      <m:sub>
                        <m:r>
                          <a:rPr lang="en-GB" sz="1500">
                            <a:latin typeface="Cambria Math" panose="02040503050406030204" pitchFamily="18" charset="0"/>
                          </a:rPr>
                          <m:t>𝒔𝒖𝒎</m:t>
                        </m:r>
                      </m:sub>
                    </m:sSub>
                  </m:oMath>
                </a14:m>
                <a:r>
                  <a:rPr lang="en-GB" sz="1500" dirty="0"/>
                  <a:t> computed with the activity levels of the detected radionuclides.</a:t>
                </a:r>
              </a:p>
              <a:p>
                <a:pPr marL="0" indent="0" algn="just">
                  <a:buNone/>
                </a:pPr>
                <a:r>
                  <a:rPr lang="en-GB" sz="1500" dirty="0"/>
                  <a:t>In case of non-conformity, </a:t>
                </a:r>
                <a:r>
                  <a:rPr lang="en-GB" sz="1500" b="1" dirty="0"/>
                  <a:t>the concerned grid-box is set aside </a:t>
                </a:r>
                <a:r>
                  <a:rPr lang="en-GB" sz="1500" dirty="0"/>
                  <a:t>for investigation, and </a:t>
                </a:r>
                <a:r>
                  <a:rPr lang="en-GB" sz="1500" b="1" dirty="0"/>
                  <a:t>another 10% among the grid boxes with the highest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1" i="1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en-GB" sz="1500" b="1" i="1">
                            <a:latin typeface="Cambria Math" panose="02040503050406030204" pitchFamily="18" charset="0"/>
                          </a:rPr>
                          <m:t>𝐬𝐮𝐦</m:t>
                        </m:r>
                      </m:sub>
                    </m:sSub>
                  </m:oMath>
                </a14:m>
                <a:r>
                  <a:rPr lang="en-GB" sz="1500" b="1" dirty="0"/>
                  <a:t> is selected </a:t>
                </a:r>
                <a:r>
                  <a:rPr lang="en-GB" sz="1500" dirty="0"/>
                  <a:t>for additional quality controls. </a:t>
                </a:r>
              </a:p>
              <a:p>
                <a:pPr marL="0" indent="0" algn="just">
                  <a:buNone/>
                </a:pPr>
                <a:endParaRPr lang="en-GB" sz="1500" dirty="0"/>
              </a:p>
              <a:p>
                <a:pPr marL="0" indent="0" algn="just">
                  <a:buNone/>
                </a:pPr>
                <a:endParaRPr lang="en-GB" sz="15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2" y="1336674"/>
                <a:ext cx="5583678" cy="4329019"/>
              </a:xfrm>
              <a:blipFill>
                <a:blip r:embed="rId4"/>
                <a:stretch>
                  <a:fillRect l="-437" t="-704" r="-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F22C191-1791-E542-F44D-CE3D0CE142E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0668762-1063-2DC0-6F6A-FB4173210A98}"/>
              </a:ext>
            </a:extLst>
          </p:cNvPr>
          <p:cNvSpPr txBox="1">
            <a:spLocks/>
          </p:cNvSpPr>
          <p:nvPr/>
        </p:nvSpPr>
        <p:spPr bwMode="auto">
          <a:xfrm>
            <a:off x="7500288" y="4945257"/>
            <a:ext cx="3409887" cy="55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200" dirty="0"/>
              <a:t>Example of gamma </a:t>
            </a:r>
            <a:r>
              <a:rPr lang="fr-FR" sz="1200" dirty="0" err="1"/>
              <a:t>spectrometry</a:t>
            </a:r>
            <a:r>
              <a:rPr lang="fr-FR" sz="1200" dirty="0"/>
              <a:t> </a:t>
            </a:r>
            <a:r>
              <a:rPr lang="fr-FR" sz="1200" dirty="0" err="1"/>
              <a:t>measurement</a:t>
            </a:r>
            <a:r>
              <a:rPr lang="fr-FR" sz="1200" dirty="0"/>
              <a:t> for </a:t>
            </a:r>
            <a:r>
              <a:rPr lang="fr-FR" sz="1200" dirty="0" err="1"/>
              <a:t>quality</a:t>
            </a:r>
            <a:r>
              <a:rPr lang="fr-FR" sz="1200" dirty="0"/>
              <a:t> control.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CF1977F-92D5-B3BD-2266-4BF6A235C2D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508493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>Table des matières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05B6B89D-311A-F24B-9319-6BD9A58B329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2B07C773-9D10-714E-914E-F71B3612EE92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1" y="1336675"/>
            <a:ext cx="5583677" cy="418465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fr-FR" sz="1800" dirty="0"/>
              <a:t>Introduction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500" dirty="0"/>
              <a:t>Libération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500" dirty="0"/>
              <a:t>Câbles irradiés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500" dirty="0"/>
              <a:t>Objectifs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/>
              <a:t>Méthodologie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/>
              <a:t>Résultats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500" dirty="0"/>
              <a:t>Critères de classification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500" dirty="0"/>
              <a:t>Validation expérimentale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/>
              <a:t>Conclusions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/>
              <a:t>Processus</a:t>
            </a:r>
          </a:p>
          <a:p>
            <a:pPr marL="0" indent="0">
              <a:buNone/>
            </a:pPr>
            <a:r>
              <a:rPr lang="fr-FR" sz="1800" dirty="0"/>
              <a:t>Sources</a:t>
            </a:r>
          </a:p>
          <a:p>
            <a:pPr marL="0" indent="0">
              <a:buNone/>
            </a:pPr>
            <a:endParaRPr lang="fr-FR" sz="1800" dirty="0"/>
          </a:p>
        </p:txBody>
      </p:sp>
      <p:pic>
        <p:nvPicPr>
          <p:cNvPr id="2" name="Picture 1" descr="A diagram of a complex&#10;&#10;Description automatically generated">
            <a:extLst>
              <a:ext uri="{FF2B5EF4-FFF2-40B4-BE49-F238E27FC236}">
                <a16:creationId xmlns:a16="http://schemas.microsoft.com/office/drawing/2014/main" id="{6B0A59B2-C4ED-722B-6068-6F5B8E983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282" y="997744"/>
            <a:ext cx="6792447" cy="452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19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b="1" dirty="0"/>
              <a:t>Sources</a:t>
            </a: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20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1" y="1336674"/>
            <a:ext cx="11081201" cy="4791075"/>
          </a:xfrm>
        </p:spPr>
        <p:txBody>
          <a:bodyPr/>
          <a:lstStyle/>
          <a:p>
            <a:pPr algn="just"/>
            <a:r>
              <a:rPr lang="en-US" sz="1500" dirty="0"/>
              <a:t>G</a:t>
            </a:r>
            <a:r>
              <a:rPr lang="fr-FR" sz="1500" dirty="0"/>
              <a:t>. Dumont, </a:t>
            </a:r>
            <a:r>
              <a:rPr lang="fr-FR" sz="1500" i="1" dirty="0"/>
              <a:t>CERN Radioactive Waste Management</a:t>
            </a:r>
            <a:r>
              <a:rPr lang="fr-FR" sz="1500" dirty="0"/>
              <a:t>, leçon impartie aux étudiants de master en ingénierie nucléaire à Centrale Supélec Paris, 9 février 2024, CERN EDMS 3026072 v.1, 2024.</a:t>
            </a:r>
          </a:p>
          <a:p>
            <a:pPr algn="just"/>
            <a:r>
              <a:rPr lang="fr-FR" sz="1500" dirty="0"/>
              <a:t>Ordonnance sur la radioprotection (ORaP) du 26 avril 2017, </a:t>
            </a:r>
            <a:r>
              <a:rPr lang="fr-FR" sz="1500" dirty="0">
                <a:solidFill>
                  <a:srgbClr val="1C998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 814.501</a:t>
            </a:r>
            <a:r>
              <a:rPr lang="fr-FR" sz="1500" dirty="0"/>
              <a:t>.</a:t>
            </a:r>
          </a:p>
          <a:p>
            <a:pPr algn="just"/>
            <a:r>
              <a:rPr lang="fr-FR" sz="1500" dirty="0"/>
              <a:t>A. Camerini, </a:t>
            </a:r>
            <a:r>
              <a:rPr lang="en-GB" sz="1500" i="1" dirty="0"/>
              <a:t>CLERIC Executive Summary</a:t>
            </a:r>
            <a:r>
              <a:rPr lang="fr-FR" sz="1500" dirty="0"/>
              <a:t>, CERN EDMS 3027366 v.1, 2024.</a:t>
            </a:r>
          </a:p>
          <a:p>
            <a:pPr algn="just"/>
            <a:r>
              <a:rPr lang="en-US" sz="1500" dirty="0"/>
              <a:t>A. Gomes et M. Magistris</a:t>
            </a:r>
            <a:r>
              <a:rPr lang="fr-FR" sz="1500" dirty="0"/>
              <a:t>, </a:t>
            </a:r>
            <a:r>
              <a:rPr lang="en-GB" sz="1500" i="1" dirty="0"/>
              <a:t>Radiological characterization of electric cables in view of clearance (CLERIC)</a:t>
            </a:r>
            <a:r>
              <a:rPr lang="fr-FR" sz="1500" dirty="0"/>
              <a:t>, CERN EDMS 3095482 v.1, 2024.</a:t>
            </a:r>
          </a:p>
          <a:p>
            <a:pPr algn="just"/>
            <a:r>
              <a:rPr lang="fr-FR" sz="1500" dirty="0"/>
              <a:t>A. Gomes, M. Magistris, R. Neugebauer et E. Stamati, </a:t>
            </a:r>
            <a:r>
              <a:rPr lang="en-GB" sz="1500" i="1" dirty="0"/>
              <a:t>A Monte Carlo approach to use ActiWiz for radiological characterization</a:t>
            </a:r>
            <a:r>
              <a:rPr lang="fr-FR" sz="1500" dirty="0"/>
              <a:t>, CERN EDMS 3093970 v.1, 2024.</a:t>
            </a:r>
          </a:p>
          <a:p>
            <a:pPr algn="just"/>
            <a:r>
              <a:rPr lang="fr-FR" sz="1500" dirty="0"/>
              <a:t>A. Camerini, Protocol For The </a:t>
            </a:r>
            <a:r>
              <a:rPr lang="fr-FR" sz="1500" dirty="0" err="1"/>
              <a:t>Disposal</a:t>
            </a:r>
            <a:r>
              <a:rPr lang="fr-FR" sz="1500" dirty="0"/>
              <a:t> Of </a:t>
            </a:r>
            <a:r>
              <a:rPr lang="fr-FR" sz="1500" dirty="0" err="1"/>
              <a:t>Irradiated</a:t>
            </a:r>
            <a:r>
              <a:rPr lang="fr-FR" sz="1500" dirty="0"/>
              <a:t> </a:t>
            </a:r>
            <a:r>
              <a:rPr lang="fr-FR" sz="1500" dirty="0" err="1"/>
              <a:t>Cables</a:t>
            </a:r>
            <a:r>
              <a:rPr lang="fr-FR" sz="1500"/>
              <a:t>, CERN EDMS 3064886 v1.1, 2024</a:t>
            </a:r>
            <a:endParaRPr lang="fr-FR" sz="1500" dirty="0"/>
          </a:p>
          <a:p>
            <a:pPr algn="just"/>
            <a:endParaRPr lang="fr-FR" sz="1600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DA0C880-6DA5-DB20-EBB5-9BBC646A4AC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9E7DB0B-412C-B39B-4690-2554E998A565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2734789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05B6B89D-311A-F24B-9319-6BD9A58B329C}"/>
              </a:ext>
            </a:extLst>
          </p:cNvPr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11283950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800" dirty="0">
                <a:solidFill>
                  <a:schemeClr val="bg1"/>
                </a:solidFill>
              </a:rPr>
              <a:t>09/11/2023</a:t>
            </a:r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2B07C773-9D10-714E-914E-F71B3612EE92}"/>
              </a:ext>
            </a:extLst>
          </p:cNvPr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6418263"/>
            <a:ext cx="394176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 dirty="0">
                <a:solidFill>
                  <a:schemeClr val="bg1"/>
                </a:solidFill>
              </a:rPr>
              <a:t>Andrea Gomes | RP Characterisation and Services</a:t>
            </a: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1709400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21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FA1637-B19A-C92C-7E64-ED39700EA7CE}"/>
              </a:ext>
            </a:extLst>
          </p:cNvPr>
          <p:cNvSpPr txBox="1"/>
          <p:nvPr/>
        </p:nvSpPr>
        <p:spPr>
          <a:xfrm>
            <a:off x="378179" y="0"/>
            <a:ext cx="3117850" cy="69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hlinkClick r:id="rId2"/>
              </a:rPr>
              <a:t>andrea.gomes@cern.ch</a:t>
            </a:r>
            <a:endParaRPr lang="en-US" sz="1400" dirty="0"/>
          </a:p>
          <a:p>
            <a:pPr>
              <a:lnSpc>
                <a:spcPct val="150000"/>
              </a:lnSpc>
            </a:pPr>
            <a:r>
              <a:rPr lang="fr-FR" sz="1400" dirty="0">
                <a:hlinkClick r:id="rId3"/>
              </a:rPr>
              <a:t>Andrea Gomes | LinkedIn</a:t>
            </a:r>
            <a:endParaRPr lang="fr-FR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28574B-38B6-FCFD-6942-265B2C1CD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54" y="430461"/>
            <a:ext cx="254907" cy="247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8F1B83-CB88-D955-0E48-4097E52F9A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459" y="112700"/>
            <a:ext cx="246544" cy="24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15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22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1" y="1336674"/>
            <a:ext cx="4520367" cy="4791075"/>
          </a:xfrm>
        </p:spPr>
        <p:txBody>
          <a:bodyPr/>
          <a:lstStyle/>
          <a:p>
            <a:pPr marL="0" indent="0" algn="just">
              <a:buNone/>
            </a:pPr>
            <a:r>
              <a:rPr lang="fr-FR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Cette </a:t>
            </a:r>
            <a:r>
              <a:rPr lang="fr-FR" sz="1500" dirty="0"/>
              <a:t>nouvelle approche statistique pose ses bases sur une </a:t>
            </a:r>
            <a:r>
              <a:rPr lang="fr-FR" sz="1500" b="1" dirty="0"/>
              <a:t>base de données inclusive pour les compositions chimiques </a:t>
            </a:r>
            <a:r>
              <a:rPr lang="fr-FR" sz="1500" dirty="0"/>
              <a:t>de tous les matériaux qui peuvent constituer des déchets candidats pour la libération ou radioactifs au CERN.</a:t>
            </a:r>
          </a:p>
          <a:p>
            <a:pPr marL="0" indent="0" algn="just">
              <a:buNone/>
            </a:pPr>
            <a:r>
              <a:rPr lang="fr-FR" sz="1500" dirty="0"/>
              <a:t>Pour chaque matériau, on a </a:t>
            </a:r>
            <a:r>
              <a:rPr lang="fr-FR" sz="1500" b="1" dirty="0"/>
              <a:t>étudié et documenté </a:t>
            </a:r>
            <a:r>
              <a:rPr lang="fr-FR" sz="1500" dirty="0"/>
              <a:t>pour des usages futurs les </a:t>
            </a:r>
            <a:r>
              <a:rPr lang="fr-FR" sz="1500" b="1" dirty="0"/>
              <a:t>densités et la fraction massique de chaque élément</a:t>
            </a:r>
            <a:r>
              <a:rPr lang="fr-FR" sz="1500" dirty="0"/>
              <a:t>.</a:t>
            </a:r>
            <a:endParaRPr lang="fr-FR" sz="1500" dirty="0">
              <a:highlight>
                <a:srgbClr val="FFFFFF"/>
              </a:highlight>
              <a:ea typeface="Times New Roman" panose="02020603050405020304" pitchFamily="18" charset="0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7CE5C634-6B8B-D78C-B000-66451FFA6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080" y="1141545"/>
            <a:ext cx="6913245" cy="493729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F83B731-CAE4-17A6-930E-74D5CDFF6115}"/>
              </a:ext>
            </a:extLst>
          </p:cNvPr>
          <p:cNvSpPr txBox="1">
            <a:spLocks/>
          </p:cNvSpPr>
          <p:nvPr/>
        </p:nvSpPr>
        <p:spPr bwMode="auto">
          <a:xfrm>
            <a:off x="5001638" y="6003360"/>
            <a:ext cx="3743596" cy="27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Base de </a:t>
            </a:r>
            <a:r>
              <a:rPr lang="fr-FR" sz="1200" dirty="0">
                <a:highlight>
                  <a:srgbClr val="FFFFFF"/>
                </a:highlight>
              </a:rPr>
              <a:t>données</a:t>
            </a:r>
            <a:r>
              <a:rPr lang="fr-FR" sz="1200" dirty="0"/>
              <a:t> pour les matériaux.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025D6F-1AC9-AA7C-1ED2-2812F9AF2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71" y="325438"/>
            <a:ext cx="10515600" cy="79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sz="2400" dirty="0"/>
              <a:t>2. </a:t>
            </a:r>
            <a:r>
              <a:rPr lang="fr-FR" sz="2400" b="1" dirty="0"/>
              <a:t>Méthodologie</a:t>
            </a:r>
            <a:r>
              <a:rPr lang="fr-FR" sz="2400" dirty="0"/>
              <a:t> - </a:t>
            </a:r>
            <a:r>
              <a:rPr lang="fr-FR" sz="2400" u="sng" dirty="0"/>
              <a:t>Approche statistique</a:t>
            </a:r>
            <a:br>
              <a:rPr lang="fr-FR" sz="2400" dirty="0"/>
            </a:br>
            <a:r>
              <a:rPr lang="fr-FR" sz="2000" dirty="0">
                <a:highlight>
                  <a:srgbClr val="FFFFFF"/>
                </a:highlight>
              </a:rPr>
              <a:t>Base de données</a:t>
            </a:r>
            <a:r>
              <a:rPr lang="fr-FR" sz="20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pour les compositions chimiques</a:t>
            </a:r>
            <a:endParaRPr lang="fr-FR" sz="24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0DD134E-0F1E-0606-534C-265CDC88D51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92363E7-1202-DAB7-1756-90D173FB816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1104335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1.1 </a:t>
            </a:r>
            <a:r>
              <a:rPr lang="fr-FR" sz="2400" b="1" dirty="0"/>
              <a:t>Introduction</a:t>
            </a:r>
            <a:r>
              <a:rPr lang="fr-FR" sz="2400" dirty="0"/>
              <a:t> - </a:t>
            </a:r>
            <a:r>
              <a:rPr lang="fr-FR" sz="2400" u="sng" dirty="0"/>
              <a:t>Libération</a:t>
            </a:r>
            <a:br>
              <a:rPr lang="fr-FR" sz="2400" dirty="0"/>
            </a:br>
            <a:r>
              <a:rPr lang="fr-FR" sz="2000" dirty="0"/>
              <a:t>Déchets candidats</a:t>
            </a:r>
            <a:r>
              <a:rPr lang="fr-FR" sz="2000" noProof="0" dirty="0"/>
              <a:t> </a:t>
            </a:r>
            <a:r>
              <a:rPr lang="fr-FR" sz="1800" b="0" dirty="0"/>
              <a:t>à</a:t>
            </a:r>
            <a:r>
              <a:rPr lang="fr-FR" sz="2000" noProof="0" dirty="0"/>
              <a:t> la </a:t>
            </a:r>
            <a:r>
              <a:rPr lang="fr-FR" sz="2000" dirty="0"/>
              <a:t>libération</a:t>
            </a:r>
            <a:r>
              <a:rPr lang="fr-FR" sz="2000" noProof="0" dirty="0"/>
              <a:t> inconditionnelle (clearance)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1" y="1336674"/>
                <a:ext cx="11081201" cy="479107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fr-FR" sz="1500" dirty="0"/>
                  <a:t>L’</a:t>
                </a:r>
                <a:r>
                  <a:rPr lang="fr-FR" sz="1500" b="1" dirty="0"/>
                  <a:t>OFSP</a:t>
                </a:r>
                <a:r>
                  <a:rPr lang="fr-FR" sz="1500" dirty="0"/>
                  <a:t> (Office fédéral de la santé publique) autorise la </a:t>
                </a:r>
                <a:r>
                  <a:rPr lang="fr-FR" sz="1500" b="1" dirty="0"/>
                  <a:t>libération</a:t>
                </a:r>
                <a:r>
                  <a:rPr lang="fr-FR" sz="1500" b="1" noProof="0" dirty="0"/>
                  <a:t> inconditionnelle des déchets (clearance)</a:t>
                </a:r>
                <a:r>
                  <a:rPr lang="fr-FR" sz="1500" b="1" dirty="0"/>
                  <a:t> </a:t>
                </a:r>
                <a:r>
                  <a:rPr lang="fr-FR" sz="1500" dirty="0"/>
                  <a:t>si ces trois critères sont respectés: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dirty="0"/>
                  <a:t>La </a:t>
                </a:r>
                <a:r>
                  <a:rPr lang="fr-FR" sz="1500" b="1" dirty="0"/>
                  <a:t>fraction de LL </a:t>
                </a:r>
                <a:r>
                  <a:rPr lang="fr-FR" sz="1500" dirty="0"/>
                  <a:t>(</a:t>
                </a:r>
                <a:r>
                  <a:rPr lang="fr-FR" sz="1500" b="1" dirty="0"/>
                  <a:t>L</a:t>
                </a:r>
                <a:r>
                  <a:rPr lang="fr-FR" sz="1500" dirty="0"/>
                  <a:t>imite de </a:t>
                </a:r>
                <a:r>
                  <a:rPr lang="fr-FR" sz="1500" b="1" dirty="0"/>
                  <a:t>L</a:t>
                </a:r>
                <a:r>
                  <a:rPr lang="fr-FR" sz="1500" dirty="0"/>
                  <a:t>ibération) est </a:t>
                </a:r>
                <a:r>
                  <a:rPr lang="fr-FR" sz="1500" b="1" dirty="0"/>
                  <a:t>inférieure à </a:t>
                </a:r>
                <a14:m>
                  <m:oMath xmlns:m="http://schemas.openxmlformats.org/officeDocument/2006/math">
                    <m:r>
                      <a:rPr lang="fr-FR" sz="1500" b="1" i="0" dirty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1500" dirty="0"/>
                  <a:t>. Pour simplicité, la fraction de LL est appelée simplement LL:</a:t>
                </a:r>
              </a:p>
              <a:p>
                <a:pPr marL="457200" lvl="1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0" smtClean="0">
                          <a:latin typeface="Cambria Math" panose="02040503050406030204" pitchFamily="18" charset="0"/>
                        </a:rPr>
                        <m:t>𝐋𝐋</m:t>
                      </m:r>
                      <m:r>
                        <a:rPr lang="pt-BR" sz="1500" b="1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t-BR" sz="15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500" b="1" i="0" smtClean="0">
                              <a:latin typeface="Cambria Math" panose="02040503050406030204" pitchFamily="18" charset="0"/>
                            </a:rPr>
                            <m:t>𝐢</m:t>
                          </m:r>
                          <m:r>
                            <a:rPr lang="pt-BR" sz="1500" b="1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t-BR" sz="1500" b="1" i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pt-BR" sz="1500" b="1" i="0" smtClean="0">
                              <a:latin typeface="Cambria Math" panose="02040503050406030204" pitchFamily="18" charset="0"/>
                            </a:rPr>
                            <m:t>𝐧</m:t>
                          </m:r>
                        </m:sup>
                        <m:e>
                          <m:f>
                            <m:fPr>
                              <m:ctrlPr>
                                <a:rPr lang="pt-BR" sz="15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t-BR" sz="15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1" i="0" smtClean="0">
                                      <a:latin typeface="Cambria Math" panose="02040503050406030204" pitchFamily="18" charset="0"/>
                                    </a:rPr>
                                    <m:t>𝐀</m:t>
                                  </m:r>
                                </m:e>
                                <m:sub>
                                  <m:r>
                                    <a:rPr lang="en-US" sz="1500" b="1" i="0" smtClean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pt-BR" sz="15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1" i="0" smtClean="0">
                                      <a:latin typeface="Cambria Math" panose="02040503050406030204" pitchFamily="18" charset="0"/>
                                    </a:rPr>
                                    <m:t>𝐋𝐋</m:t>
                                  </m:r>
                                </m:e>
                                <m:sub>
                                  <m:r>
                                    <a:rPr lang="en-US" sz="1500" b="1" i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1500" b="1" i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fr-FR" sz="1500" b="1" dirty="0"/>
              </a:p>
              <a:p>
                <a:pPr marL="457200" lvl="1" indent="0" algn="just">
                  <a:buNone/>
                </a:pPr>
                <a:r>
                  <a:rPr lang="fr-FR" sz="1500" dirty="0"/>
                  <a:t>ou 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fr-FR" sz="1500" dirty="0"/>
                  <a:t> et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>
                            <a:latin typeface="Cambria Math" panose="02040503050406030204" pitchFamily="18" charset="0"/>
                          </a:rPr>
                          <m:t>LL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fr-FR" sz="1500" dirty="0"/>
                  <a:t> sont respectivement les activités spécifiques et les limites de libération (ORaP, annexe 3) des nucléides </a:t>
                </a:r>
                <a14:m>
                  <m:oMath xmlns:m="http://schemas.openxmlformats.org/officeDocument/2006/math">
                    <m:r>
                      <a:rPr lang="fr-FR" sz="1500" i="0" dirty="0" smtClean="0">
                        <a:latin typeface="Cambria Math" panose="02040503050406030204" pitchFamily="18" charset="0"/>
                      </a:rPr>
                      <m:t>1, 2, …, </m:t>
                    </m:r>
                    <m:r>
                      <m:rPr>
                        <m:sty m:val="p"/>
                      </m:rPr>
                      <a:rPr lang="fr-FR" sz="1500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150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/>
                  <a:t>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500" i="0" dirty="0" smtClean="0">
                        <a:latin typeface="Cambria Math" panose="02040503050406030204" pitchFamily="18" charset="0"/>
                      </a:rPr>
                      <m:t>Bq</m:t>
                    </m:r>
                    <m:r>
                      <a:rPr lang="fr-FR" sz="150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fr-FR" sz="1500" i="0" dirty="0" smtClean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fr-FR" sz="1500" dirty="0"/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𝐃𝐑</m:t>
                    </m:r>
                    <m:r>
                      <a:rPr lang="en-US" sz="1500" b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 i="0" smtClean="0"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r>
                  <a:rPr lang="fr-FR" sz="1500" dirty="0"/>
                  <a:t>, ou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500" i="0" dirty="0" smtClean="0">
                        <a:latin typeface="Cambria Math" panose="02040503050406030204" pitchFamily="18" charset="0"/>
                      </a:rPr>
                      <m:t>DR</m:t>
                    </m:r>
                  </m:oMath>
                </a14:m>
                <a:r>
                  <a:rPr lang="fr-FR" sz="1500" dirty="0"/>
                  <a:t> est le débit d’équivalent de dose ambiant à </a:t>
                </a:r>
                <a14:m>
                  <m:oMath xmlns:m="http://schemas.openxmlformats.org/officeDocument/2006/math">
                    <m:r>
                      <a:rPr lang="fr-FR" sz="1500" i="0" dirty="0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fr-FR" sz="1500" i="0" dirty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fr-FR" sz="15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500" b="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500" b="0" i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sz="1500" i="0" dirty="0" smtClean="0">
                        <a:latin typeface="Cambria Math" panose="02040503050406030204" pitchFamily="18" charset="0"/>
                      </a:rPr>
                      <m:t>(10) </m:t>
                    </m:r>
                  </m:oMath>
                </a14:m>
                <a:r>
                  <a:rPr lang="fr-FR" sz="1500" dirty="0"/>
                  <a:t>.</a:t>
                </a:r>
                <a:endParaRPr lang="fr-FR" sz="15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dirty="0"/>
                  <a:t>La </a:t>
                </a:r>
                <a:r>
                  <a:rPr lang="fr-FR" sz="1500" b="1" dirty="0"/>
                  <a:t>contamination surfacique </a:t>
                </a:r>
                <a:r>
                  <a:rPr lang="fr-FR" sz="1500" dirty="0"/>
                  <a:t>est </a:t>
                </a:r>
                <a:r>
                  <a:rPr lang="fr-FR" sz="1500" b="1" dirty="0"/>
                  <a:t>inférieure à </a:t>
                </a:r>
                <a14:m>
                  <m:oMath xmlns:m="http://schemas.openxmlformats.org/officeDocument/2006/math">
                    <m:r>
                      <a:rPr lang="fr-FR" sz="1500" b="1" i="0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fr-FR" sz="15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/>
                  <a:t>:</a:t>
                </a:r>
              </a:p>
              <a:p>
                <a:pPr marL="457200" lvl="1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pt-BR" sz="15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500" b="1" i="0" smtClean="0">
                              <a:latin typeface="Cambria Math" panose="02040503050406030204" pitchFamily="18" charset="0"/>
                            </a:rPr>
                            <m:t>𝐢</m:t>
                          </m:r>
                          <m:r>
                            <a:rPr lang="pt-BR" sz="1500" b="1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t-BR" sz="1500" b="1" i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pt-BR" sz="1500" b="1" i="0" smtClean="0">
                              <a:latin typeface="Cambria Math" panose="02040503050406030204" pitchFamily="18" charset="0"/>
                            </a:rPr>
                            <m:t>𝐧</m:t>
                          </m:r>
                        </m:sup>
                        <m:e>
                          <m:f>
                            <m:fPr>
                              <m:ctrlPr>
                                <a:rPr lang="pt-BR" sz="15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t-BR" sz="15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1" i="0" smtClean="0">
                                      <a:latin typeface="Cambria Math" panose="02040503050406030204" pitchFamily="18" charset="0"/>
                                    </a:rPr>
                                    <m:t>𝐂</m:t>
                                  </m:r>
                                </m:e>
                                <m:sub>
                                  <m:r>
                                    <a:rPr lang="en-US" sz="1500" b="1" i="0" smtClean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pt-BR" sz="15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1" i="0" smtClean="0">
                                      <a:latin typeface="Cambria Math" panose="02040503050406030204" pitchFamily="18" charset="0"/>
                                    </a:rPr>
                                    <m:t>𝐂𝐒</m:t>
                                  </m:r>
                                </m:e>
                                <m:sub>
                                  <m:r>
                                    <a:rPr lang="en-US" sz="1500" b="1" i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1500" b="1" i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fr-FR" sz="1500" b="1" dirty="0"/>
              </a:p>
              <a:p>
                <a:pPr marL="457200" lvl="1" indent="0" algn="just">
                  <a:buNone/>
                </a:pPr>
                <a:r>
                  <a:rPr lang="fr-FR" sz="1500" dirty="0"/>
                  <a:t>ou 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fr-FR" sz="1500" dirty="0"/>
                  <a:t> et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latin typeface="Cambria Math" panose="02040503050406030204" pitchFamily="18" charset="0"/>
                          </a:rPr>
                          <m:t>CS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fr-FR" sz="1500" dirty="0"/>
                  <a:t> sont respectivement les valeurs mesurées et les valeurs directrices (ORaP, annexe 3) de contamination surfacique des nucléides </a:t>
                </a:r>
                <a14:m>
                  <m:oMath xmlns:m="http://schemas.openxmlformats.org/officeDocument/2006/math">
                    <m:r>
                      <a:rPr lang="fr-FR" sz="1500" i="0" dirty="0" smtClean="0">
                        <a:latin typeface="Cambria Math" panose="02040503050406030204" pitchFamily="18" charset="0"/>
                      </a:rPr>
                      <m:t>1, 2, …, </m:t>
                    </m:r>
                    <m:r>
                      <m:rPr>
                        <m:sty m:val="p"/>
                      </m:rPr>
                      <a:rPr lang="fr-FR" sz="1500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150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/>
                  <a:t>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500" dirty="0">
                        <a:latin typeface="Cambria Math" panose="02040503050406030204" pitchFamily="18" charset="0"/>
                      </a:rPr>
                      <m:t>Bq</m:t>
                    </m:r>
                    <m:r>
                      <a:rPr lang="fr-FR" sz="15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fr-FR" sz="1500" dirty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fr-FR" sz="1500" dirty="0"/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endParaRPr lang="fr-FR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1" y="1336674"/>
                <a:ext cx="11081201" cy="4791075"/>
              </a:xfrm>
              <a:blipFill>
                <a:blip r:embed="rId3"/>
                <a:stretch>
                  <a:fillRect l="-220" t="-636" r="-2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D4D7CC3-0C5F-A8B8-8919-93494E0F452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96FBC6-93DD-60F1-B883-FD45B675912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102099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1.2 </a:t>
            </a:r>
            <a:r>
              <a:rPr lang="fr-FR" sz="2400" b="1" dirty="0"/>
              <a:t>Introduction</a:t>
            </a:r>
            <a:r>
              <a:rPr lang="fr-FR" sz="2400" dirty="0"/>
              <a:t> - </a:t>
            </a:r>
            <a:r>
              <a:rPr lang="fr-FR" sz="2400" u="sng" dirty="0"/>
              <a:t>Câbles irradiés</a:t>
            </a:r>
            <a:br>
              <a:rPr lang="fr-FR" sz="2400" dirty="0"/>
            </a:br>
            <a:r>
              <a:rPr lang="fr-FR" sz="2000" dirty="0"/>
              <a:t>Filière CLERIC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1" y="1336674"/>
                <a:ext cx="7208579" cy="479107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fr-FR" sz="1500" b="1" dirty="0"/>
                  <a:t>CLERIC</a:t>
                </a:r>
                <a:r>
                  <a:rPr lang="fr-FR" sz="1500" dirty="0"/>
                  <a:t> (</a:t>
                </a:r>
                <a:r>
                  <a:rPr lang="en-GB" sz="1500" b="1" dirty="0"/>
                  <a:t>CLE</a:t>
                </a:r>
                <a:r>
                  <a:rPr lang="en-GB" sz="1500" dirty="0"/>
                  <a:t>arance of i</a:t>
                </a:r>
                <a:r>
                  <a:rPr lang="en-GB" sz="1500" b="1" dirty="0"/>
                  <a:t>R</a:t>
                </a:r>
                <a:r>
                  <a:rPr lang="en-GB" sz="1500" dirty="0"/>
                  <a:t>rad</a:t>
                </a:r>
                <a:r>
                  <a:rPr lang="en-GB" sz="1500" b="1" dirty="0"/>
                  <a:t>I</a:t>
                </a:r>
                <a:r>
                  <a:rPr lang="en-GB" sz="1500" dirty="0"/>
                  <a:t>ated </a:t>
                </a:r>
                <a:r>
                  <a:rPr lang="en-GB" sz="1500" b="1" dirty="0"/>
                  <a:t>C</a:t>
                </a:r>
                <a:r>
                  <a:rPr lang="en-GB" sz="1500" dirty="0"/>
                  <a:t>ables</a:t>
                </a:r>
                <a:r>
                  <a:rPr lang="fr-FR" sz="1500" dirty="0"/>
                  <a:t>) est un projet pilote du CERN qui ouvre une nouvelle filière pour la </a:t>
                </a:r>
                <a:r>
                  <a:rPr lang="fr-FR" sz="1500" b="1" dirty="0"/>
                  <a:t>libération de câbles irradiés </a:t>
                </a:r>
                <a:r>
                  <a:rPr lang="fr-FR" sz="1500" dirty="0"/>
                  <a:t>vers la Suisse, avec l’objectif de les recycler.</a:t>
                </a:r>
              </a:p>
              <a:p>
                <a:pPr marL="0" indent="0" algn="just">
                  <a:buNone/>
                </a:pPr>
                <a:endParaRPr lang="fr-FR" sz="1500" dirty="0"/>
              </a:p>
              <a:p>
                <a:pPr marL="0" indent="0" algn="just">
                  <a:buNone/>
                </a:pPr>
                <a:r>
                  <a:rPr lang="fr-FR" sz="1500" b="1" dirty="0">
                    <a:solidFill>
                      <a:srgbClr val="FF0000"/>
                    </a:solidFill>
                  </a:rPr>
                  <a:t>Pour libérer les câbles selon le règlement imposé par l’</a:t>
                </a:r>
                <a:r>
                  <a:rPr lang="fr-FR" sz="1500" b="1" dirty="0" err="1">
                    <a:solidFill>
                      <a:srgbClr val="FF0000"/>
                    </a:solidFill>
                  </a:rPr>
                  <a:t>ORaP</a:t>
                </a:r>
                <a:r>
                  <a:rPr lang="fr-FR" sz="15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1500" dirty="0"/>
                  <a:t>et </a:t>
                </a:r>
                <a:r>
                  <a:rPr lang="fr-FR" sz="1500" b="1" dirty="0">
                    <a:solidFill>
                      <a:srgbClr val="00B050"/>
                    </a:solidFill>
                  </a:rPr>
                  <a:t>pour réduire le risque de déclenchement de portique radiation et minimiser l’exposition des travailleurs, s’ils devaient intervenir manuellement lors de la séparation conducteur/isolant (réalisé par le repreneur)</a:t>
                </a:r>
                <a:r>
                  <a:rPr lang="fr-FR" sz="1500" b="1" dirty="0"/>
                  <a:t>,</a:t>
                </a:r>
                <a:r>
                  <a:rPr lang="fr-FR" sz="1500" b="1" dirty="0">
                    <a:solidFill>
                      <a:srgbClr val="00B050"/>
                    </a:solidFill>
                  </a:rPr>
                  <a:t> </a:t>
                </a:r>
                <a:r>
                  <a:rPr lang="fr-FR" sz="1500" b="1" dirty="0"/>
                  <a:t>on classera les câbles comme non-radioactif, si: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>
                    <a:solidFill>
                      <a:srgbClr val="FF0000"/>
                    </a:solidFill>
                  </a:rPr>
                  <a:t>Les câbles (entiers) respectent </a:t>
                </a:r>
                <a14:m>
                  <m:oMath xmlns:m="http://schemas.openxmlformats.org/officeDocument/2006/math"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𝐋𝐋</m:t>
                    </m:r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&lt; </m:t>
                    </m:r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1500" b="1" dirty="0">
                    <a:solidFill>
                      <a:srgbClr val="FF0000"/>
                    </a:solidFill>
                  </a:rPr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>
                    <a:solidFill>
                      <a:srgbClr val="FF0000"/>
                    </a:solidFill>
                  </a:rPr>
                  <a:t>La seule isolation respecte </a:t>
                </a:r>
                <a14:m>
                  <m:oMath xmlns:m="http://schemas.openxmlformats.org/officeDocument/2006/math"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𝐋𝐋</m:t>
                    </m:r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&lt; </m:t>
                    </m:r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1500" b="1" dirty="0">
                    <a:solidFill>
                      <a:srgbClr val="FF0000"/>
                    </a:solidFill>
                  </a:rPr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>
                    <a:solidFill>
                      <a:srgbClr val="FF0000"/>
                    </a:solidFill>
                  </a:rPr>
                  <a:t>Le seul conducteur respecte </a:t>
                </a:r>
                <a14:m>
                  <m:oMath xmlns:m="http://schemas.openxmlformats.org/officeDocument/2006/math"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𝐋𝐋</m:t>
                    </m:r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&lt; </m:t>
                    </m:r>
                    <m:r>
                      <a:rPr lang="fr-FR" sz="15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1500" b="1" dirty="0">
                    <a:solidFill>
                      <a:srgbClr val="FF0000"/>
                    </a:solidFill>
                  </a:rPr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US" sz="1500" b="1" dirty="0">
                    <a:solidFill>
                      <a:srgbClr val="FF0000"/>
                    </a:solidFill>
                  </a:rPr>
                  <a:t>Les </a:t>
                </a:r>
                <a:r>
                  <a:rPr lang="fr-FR" sz="1500" b="1" dirty="0">
                    <a:solidFill>
                      <a:srgbClr val="FF0000"/>
                    </a:solidFill>
                  </a:rPr>
                  <a:t>câbles</a:t>
                </a:r>
                <a:r>
                  <a:rPr lang="en-US" sz="15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1500" b="1" dirty="0">
                    <a:solidFill>
                      <a:srgbClr val="FF0000"/>
                    </a:solidFill>
                  </a:rPr>
                  <a:t>respectent</a:t>
                </a:r>
                <a:r>
                  <a:rPr lang="en-US" sz="1500" b="1" dirty="0">
                    <a:solidFill>
                      <a:srgbClr val="FF00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𝐃𝐑</m:t>
                    </m:r>
                    <m:r>
                      <a:rPr lang="en-US" sz="1500" b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r>
                  <a:rPr lang="fr-FR" sz="1500" b="1" dirty="0">
                    <a:solidFill>
                      <a:srgbClr val="FF0000"/>
                    </a:solidFill>
                  </a:rPr>
                  <a:t>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fr-FR" sz="1500" b="1" dirty="0">
                    <a:solidFill>
                      <a:srgbClr val="00B050"/>
                    </a:solidFill>
                  </a:rPr>
                  <a:t>Le seul conducteur respecte </a:t>
                </a:r>
                <a14:m>
                  <m:oMath xmlns:m="http://schemas.openxmlformats.org/officeDocument/2006/math">
                    <m:r>
                      <a:rPr lang="en-US" sz="15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𝐃𝐑</m:t>
                    </m:r>
                    <m:r>
                      <a:rPr lang="en-US" sz="1500" b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5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1500" b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r>
                  <a:rPr lang="fr-FR" sz="1500" b="1" dirty="0">
                    <a:solidFill>
                      <a:srgbClr val="00B050"/>
                    </a:solidFill>
                  </a:rPr>
                  <a:t>.</a:t>
                </a:r>
              </a:p>
              <a:p>
                <a:pPr marL="0" indent="0" algn="just">
                  <a:buNone/>
                </a:pPr>
                <a:r>
                  <a:rPr lang="fr-FR" sz="1500" dirty="0"/>
                  <a:t>L’évaluation de la contamination surfacique a lieu en utilisant des mesures </a:t>
                </a:r>
                <a:r>
                  <a:rPr lang="fr-FR" sz="1500" b="0" dirty="0"/>
                  <a:t>en direct sur chaque couche de câbles</a:t>
                </a:r>
                <a:r>
                  <a:rPr lang="fr-FR" sz="1500" dirty="0"/>
                  <a:t> et ce n’est pas l’objectif de cette étude.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7641F1-86F7-BBBC-46E2-8A9E8A1B93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1" y="1336674"/>
                <a:ext cx="7208579" cy="4791075"/>
              </a:xfrm>
              <a:blipFill>
                <a:blip r:embed="rId3"/>
                <a:stretch>
                  <a:fillRect l="-338" t="-636" r="-3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B45BB13-0B9B-778F-8A27-B3C57E6A6417}"/>
              </a:ext>
            </a:extLst>
          </p:cNvPr>
          <p:cNvSpPr txBox="1">
            <a:spLocks/>
          </p:cNvSpPr>
          <p:nvPr/>
        </p:nvSpPr>
        <p:spPr bwMode="auto">
          <a:xfrm>
            <a:off x="8479168" y="4836404"/>
            <a:ext cx="3353194" cy="27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Câbles CLERIC de divers types et dimensions.</a:t>
            </a:r>
          </a:p>
        </p:txBody>
      </p:sp>
      <p:pic>
        <p:nvPicPr>
          <p:cNvPr id="4" name="Picture 3" descr="A pile of wires in a bag&#10;&#10;Description automatically generated">
            <a:extLst>
              <a:ext uri="{FF2B5EF4-FFF2-40B4-BE49-F238E27FC236}">
                <a16:creationId xmlns:a16="http://schemas.microsoft.com/office/drawing/2014/main" id="{D69B4906-DE9C-E045-F421-5E146D2FD0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293" y="1123288"/>
            <a:ext cx="2749432" cy="3665909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CBE15C08-AE2C-32BD-0EE7-9F2C1892CA71}"/>
              </a:ext>
            </a:extLst>
          </p:cNvPr>
          <p:cNvSpPr/>
          <p:nvPr/>
        </p:nvSpPr>
        <p:spPr>
          <a:xfrm>
            <a:off x="5159375" y="4874419"/>
            <a:ext cx="311150" cy="316865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C5C3FFB-639B-F75F-EA88-1A62848056D7}"/>
              </a:ext>
            </a:extLst>
          </p:cNvPr>
          <p:cNvSpPr/>
          <p:nvPr/>
        </p:nvSpPr>
        <p:spPr>
          <a:xfrm>
            <a:off x="5159375" y="3530620"/>
            <a:ext cx="311150" cy="1272539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5FDD88E-0718-D6ED-6964-C440A46A1E8A}"/>
              </a:ext>
            </a:extLst>
          </p:cNvPr>
          <p:cNvSpPr txBox="1">
            <a:spLocks/>
          </p:cNvSpPr>
          <p:nvPr/>
        </p:nvSpPr>
        <p:spPr bwMode="auto">
          <a:xfrm>
            <a:off x="5419695" y="4028242"/>
            <a:ext cx="1949509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fr-FR" sz="1500" b="1" dirty="0">
                <a:solidFill>
                  <a:srgbClr val="FF0000"/>
                </a:solidFill>
              </a:rPr>
              <a:t>Requis</a:t>
            </a:r>
            <a:endParaRPr lang="fr-FR" sz="1500" dirty="0">
              <a:solidFill>
                <a:srgbClr val="FF0000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C585C0C-3994-5ED4-F995-BDC8CC148052}"/>
              </a:ext>
            </a:extLst>
          </p:cNvPr>
          <p:cNvSpPr txBox="1">
            <a:spLocks/>
          </p:cNvSpPr>
          <p:nvPr/>
        </p:nvSpPr>
        <p:spPr bwMode="auto">
          <a:xfrm>
            <a:off x="5419695" y="4889546"/>
            <a:ext cx="1949509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fr-FR" sz="1500" b="1" dirty="0">
                <a:solidFill>
                  <a:srgbClr val="00B050"/>
                </a:solidFill>
              </a:rPr>
              <a:t>Supplémentaire</a:t>
            </a:r>
            <a:endParaRPr lang="fr-FR" sz="15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69B7B3E-4812-C11F-AE58-CA526B33A71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761729" y="5218207"/>
              <a:ext cx="2753996" cy="722313"/>
            </p:xfrm>
            <a:graphic>
              <a:graphicData uri="http://schemas.openxmlformats.org/drawingml/2006/table">
                <a:tbl>
                  <a:tblPr firstRow="1" bandRow="1">
                    <a:tableStyleId>{5202B0CA-FC54-4496-8BCA-5EF66A818D29}</a:tableStyleId>
                  </a:tblPr>
                  <a:tblGrid>
                    <a:gridCol w="1376998">
                      <a:extLst>
                        <a:ext uri="{9D8B030D-6E8A-4147-A177-3AD203B41FA5}">
                          <a16:colId xmlns:a16="http://schemas.microsoft.com/office/drawing/2014/main" val="1208619942"/>
                        </a:ext>
                      </a:extLst>
                    </a:gridCol>
                    <a:gridCol w="1376998">
                      <a:extLst>
                        <a:ext uri="{9D8B030D-6E8A-4147-A177-3AD203B41FA5}">
                          <a16:colId xmlns:a16="http://schemas.microsoft.com/office/drawing/2014/main" val="2107932507"/>
                        </a:ext>
                      </a:extLst>
                    </a:gridCol>
                  </a:tblGrid>
                  <a:tr h="3581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Volume</a:t>
                          </a:r>
                          <a:endParaRPr lang="fr-FR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Masse</a:t>
                          </a:r>
                          <a:endParaRPr lang="fr-FR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5350766"/>
                      </a:ext>
                    </a:extLst>
                  </a:tr>
                  <a:tr h="3641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𝟏𝟏𝟑</m:t>
                                    </m:r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𝐦</m:t>
                                    </m:r>
                                  </m:e>
                                  <m:sup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dirty="0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fr-FR" sz="1600" b="1" i="0" dirty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0" dirty="0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fr-FR" sz="1600" b="1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1600" b="1" i="0" dirty="0" smtClean="0"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</m:oMath>
                            </m:oMathPara>
                          </a14:m>
                          <a:endParaRPr lang="fr-FR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39245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69B7B3E-4812-C11F-AE58-CA526B33A71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761729" y="5218207"/>
              <a:ext cx="2753996" cy="722313"/>
            </p:xfrm>
            <a:graphic>
              <a:graphicData uri="http://schemas.openxmlformats.org/drawingml/2006/table">
                <a:tbl>
                  <a:tblPr firstRow="1" bandRow="1">
                    <a:tableStyleId>{5202B0CA-FC54-4496-8BCA-5EF66A818D29}</a:tableStyleId>
                  </a:tblPr>
                  <a:tblGrid>
                    <a:gridCol w="1376998">
                      <a:extLst>
                        <a:ext uri="{9D8B030D-6E8A-4147-A177-3AD203B41FA5}">
                          <a16:colId xmlns:a16="http://schemas.microsoft.com/office/drawing/2014/main" val="1208619942"/>
                        </a:ext>
                      </a:extLst>
                    </a:gridCol>
                    <a:gridCol w="1376998">
                      <a:extLst>
                        <a:ext uri="{9D8B030D-6E8A-4147-A177-3AD203B41FA5}">
                          <a16:colId xmlns:a16="http://schemas.microsoft.com/office/drawing/2014/main" val="2107932507"/>
                        </a:ext>
                      </a:extLst>
                    </a:gridCol>
                  </a:tblGrid>
                  <a:tr h="3581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Volume</a:t>
                          </a:r>
                          <a:endParaRPr lang="fr-FR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Masse</a:t>
                          </a:r>
                          <a:endParaRPr lang="fr-FR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5350766"/>
                      </a:ext>
                    </a:extLst>
                  </a:tr>
                  <a:tr h="36417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t="-101667" r="-995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00442" t="-10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439245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88FE1D0D-7886-0106-AA60-44BDA6C7405A}"/>
              </a:ext>
            </a:extLst>
          </p:cNvPr>
          <p:cNvSpPr/>
          <p:nvPr/>
        </p:nvSpPr>
        <p:spPr>
          <a:xfrm>
            <a:off x="481271" y="3894716"/>
            <a:ext cx="3869749" cy="672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927BBD3-C35E-CFDC-4FC1-E3F4E61062A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A7FB189-2694-38E4-CDF0-7237F0E611B4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179496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1.3 </a:t>
            </a:r>
            <a:r>
              <a:rPr lang="fr-FR" sz="2400" b="1" dirty="0"/>
              <a:t>Introduction</a:t>
            </a:r>
            <a:r>
              <a:rPr lang="fr-FR" sz="2400" dirty="0"/>
              <a:t> - </a:t>
            </a:r>
            <a:r>
              <a:rPr lang="fr-FR" sz="2400" u="sng" dirty="0"/>
              <a:t>Objectifs</a:t>
            </a:r>
            <a:br>
              <a:rPr lang="fr-FR" sz="2400" dirty="0"/>
            </a:br>
            <a:r>
              <a:rPr lang="fr-FR" sz="2000" dirty="0"/>
              <a:t>Critères de libération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1" y="1336674"/>
            <a:ext cx="11081201" cy="4791075"/>
          </a:xfrm>
        </p:spPr>
        <p:txBody>
          <a:bodyPr/>
          <a:lstStyle/>
          <a:p>
            <a:pPr marL="0" indent="0" algn="just">
              <a:buNone/>
            </a:pPr>
            <a:r>
              <a:rPr lang="fr-FR" sz="1500" dirty="0"/>
              <a:t>Le but de cette étude est de </a:t>
            </a:r>
            <a:r>
              <a:rPr lang="fr-FR" sz="1500" b="1" dirty="0"/>
              <a:t>déterminer des valeurs limites supérieures en termes de quantités radiologiques telles que si les câbles: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sz="1500" b="1" dirty="0"/>
              <a:t>Ne sont pas contaminés</a:t>
            </a:r>
            <a:r>
              <a:rPr lang="fr-FR" sz="1500" dirty="0"/>
              <a:t>,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sz="1500" b="1" dirty="0"/>
              <a:t>Sont en-dessous de ces valeurs,</a:t>
            </a:r>
          </a:p>
          <a:p>
            <a:pPr marL="0" indent="0" algn="just">
              <a:buNone/>
            </a:pPr>
            <a:endParaRPr lang="fr-FR" sz="1500" b="1" dirty="0"/>
          </a:p>
          <a:p>
            <a:pPr marL="0" indent="0" algn="just">
              <a:buNone/>
            </a:pPr>
            <a:r>
              <a:rPr lang="fr-FR" sz="1500" b="1" dirty="0"/>
              <a:t>On peut libérer</a:t>
            </a:r>
            <a:r>
              <a:rPr lang="fr-FR" sz="1500" dirty="0"/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500" dirty="0"/>
              <a:t>Les câbles,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500" dirty="0"/>
              <a:t>Leur </a:t>
            </a:r>
            <a:r>
              <a:rPr lang="fr-FR" sz="1500" u="sng" dirty="0"/>
              <a:t>conducteur</a:t>
            </a:r>
            <a:r>
              <a:rPr lang="fr-FR" sz="1500" b="1" dirty="0"/>
              <a:t>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500" dirty="0"/>
              <a:t>Leur </a:t>
            </a:r>
            <a:r>
              <a:rPr lang="fr-FR" sz="1500" u="sng" dirty="0"/>
              <a:t>isolation</a:t>
            </a:r>
            <a:r>
              <a:rPr lang="fr-FR" sz="1500" dirty="0"/>
              <a:t>.</a:t>
            </a:r>
          </a:p>
          <a:p>
            <a:pPr marL="0" indent="0" algn="just">
              <a:buNone/>
            </a:pPr>
            <a:endParaRPr lang="fr-FR" sz="1500" dirty="0"/>
          </a:p>
          <a:p>
            <a:pPr marL="0" indent="0" algn="just">
              <a:buNone/>
            </a:pPr>
            <a:r>
              <a:rPr lang="fr-FR" sz="1500" dirty="0"/>
              <a:t>D'après les mesures disponibles, les quantités radiologiques de référence sont: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sz="1500" b="1" dirty="0"/>
              <a:t>L’activité équivalente.</a:t>
            </a:r>
            <a:endParaRPr lang="fr-FR" sz="15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1500" b="1" dirty="0"/>
              <a:t>Le d</a:t>
            </a:r>
            <a:r>
              <a:rPr lang="fr-FR" sz="1500" b="1" dirty="0"/>
              <a:t>é</a:t>
            </a:r>
            <a:r>
              <a:rPr lang="en-US" sz="1500" b="1" dirty="0"/>
              <a:t>bit de dose</a:t>
            </a:r>
            <a:r>
              <a:rPr lang="fr-FR" sz="15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A02E2569-8200-8082-93B8-31658787BE3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446106" y="5194981"/>
                <a:ext cx="607594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28600" indent="-228600" algn="l" rtl="0" eaLnBrk="1" fontAlgn="base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1" i="0" dirty="0" smtClean="0">
                              <a:latin typeface="Cambria Math" panose="02040503050406030204" pitchFamily="18" charset="0"/>
                            </a:rPr>
                            <m:t>𝐃𝐑</m:t>
                          </m:r>
                        </m:e>
                        <m:sub>
                          <m:r>
                            <a:rPr lang="en-US" sz="1500" b="1" i="0" dirty="0" smtClean="0">
                              <a:latin typeface="Cambria Math" panose="02040503050406030204" pitchFamily="18" charset="0"/>
                            </a:rPr>
                            <m:t>𝐫𝐞𝐟</m:t>
                          </m:r>
                        </m:sub>
                      </m:sSub>
                    </m:oMath>
                  </m:oMathPara>
                </a14:m>
                <a:endParaRPr lang="fr-FR" sz="1500" dirty="0"/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A02E2569-8200-8082-93B8-31658787B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46106" y="5194981"/>
                <a:ext cx="607594" cy="339725"/>
              </a:xfrm>
              <a:prstGeom prst="rect">
                <a:avLst/>
              </a:prstGeom>
              <a:blipFill>
                <a:blip r:embed="rId3"/>
                <a:stretch>
                  <a:fillRect r="-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453F530-57E7-03B3-A15A-D36B19FF9781}"/>
              </a:ext>
            </a:extLst>
          </p:cNvPr>
          <p:cNvCxnSpPr/>
          <p:nvPr/>
        </p:nvCxnSpPr>
        <p:spPr>
          <a:xfrm>
            <a:off x="2960914" y="5025832"/>
            <a:ext cx="48519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ABA11A6-E9EF-7F3B-0434-7719C6108660}"/>
              </a:ext>
            </a:extLst>
          </p:cNvPr>
          <p:cNvCxnSpPr>
            <a:cxnSpLocks/>
          </p:cNvCxnSpPr>
          <p:nvPr/>
        </p:nvCxnSpPr>
        <p:spPr>
          <a:xfrm>
            <a:off x="2525486" y="5364844"/>
            <a:ext cx="9206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02612A31-5DA3-ACEF-B756-BE3FD875B85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446106" y="4867698"/>
                <a:ext cx="5123612" cy="339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28600" indent="-228600" algn="l" rtl="0" eaLnBrk="1" fontAlgn="base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𝐞𝐪</m:t>
                        </m:r>
                      </m:sub>
                    </m:sSub>
                  </m:oMath>
                </a14:m>
                <a:r>
                  <a:rPr lang="en-US" sz="1500" b="1" i="1" dirty="0">
                    <a:latin typeface="Cambria Math" panose="02040503050406030204" pitchFamily="18" charset="0"/>
                  </a:rPr>
                  <a:t> </a:t>
                </a:r>
                <a:r>
                  <a:rPr lang="fr-FR" sz="1500" dirty="0"/>
                  <a:t>(en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500" dirty="0">
                        <a:latin typeface="Cambria Math" panose="02040503050406030204" pitchFamily="18" charset="0"/>
                      </a:rPr>
                      <m:t>Bq</m:t>
                    </m:r>
                    <m:r>
                      <a:rPr lang="fr-FR" sz="15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fr-FR" sz="1500" dirty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fr-FR" sz="1500" dirty="0"/>
                  <a:t> équivalent Co-60)</a:t>
                </a:r>
                <a:endParaRPr lang="en-US" sz="15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02612A31-5DA3-ACEF-B756-BE3FD875B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46106" y="4867698"/>
                <a:ext cx="5123612" cy="339723"/>
              </a:xfrm>
              <a:prstGeom prst="rect">
                <a:avLst/>
              </a:prstGeom>
              <a:blipFill>
                <a:blip r:embed="rId4"/>
                <a:stretch>
                  <a:fillRect t="-10909" b="-909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49B036CB-D8FF-3B5B-43E0-D41BE0E34377}"/>
              </a:ext>
            </a:extLst>
          </p:cNvPr>
          <p:cNvSpPr/>
          <p:nvPr/>
        </p:nvSpPr>
        <p:spPr>
          <a:xfrm>
            <a:off x="481271" y="3530861"/>
            <a:ext cx="1911973" cy="672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5E39F03-E70E-78D2-DE88-B538123F661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4E22430-EC45-9261-1515-1C18E17F043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1385707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2. </a:t>
            </a:r>
            <a:r>
              <a:rPr lang="fr-FR" sz="2400" b="1" dirty="0"/>
              <a:t>Méthodologie</a:t>
            </a:r>
            <a:br>
              <a:rPr lang="fr-FR" sz="2400" dirty="0"/>
            </a:br>
            <a:r>
              <a:rPr lang="fr-CH" sz="20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Définition des scénarios d'activation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1" y="1336674"/>
            <a:ext cx="4940277" cy="4791075"/>
          </a:xfrm>
        </p:spPr>
        <p:txBody>
          <a:bodyPr/>
          <a:lstStyle/>
          <a:p>
            <a:pPr marL="0" indent="0" algn="just">
              <a:buNone/>
            </a:pPr>
            <a:r>
              <a:rPr lang="fr-CH" sz="15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Cette méthodologie offre une </a:t>
            </a:r>
            <a:r>
              <a:rPr lang="fr-CH" sz="1500" b="1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analyse statistique de dizaines de milliers de scénarios d'activation</a:t>
            </a:r>
            <a:r>
              <a:rPr lang="fr-CH" sz="15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, en ne se basant pas uniquement sur le scénario le plus pénalisant.</a:t>
            </a:r>
          </a:p>
          <a:p>
            <a:pPr marL="0" indent="0" algn="just">
              <a:buNone/>
            </a:pPr>
            <a:r>
              <a:rPr lang="fr-CH" sz="15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Les scenarios sont créés à partir de combinaisons de </a:t>
            </a:r>
            <a:r>
              <a:rPr lang="fr-CH" sz="1500" b="1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paramètre</a:t>
            </a:r>
            <a:r>
              <a:rPr lang="fr-CH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s d’entrée</a:t>
            </a:r>
            <a:r>
              <a:rPr lang="fr-CH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, qui comprennent des informations sur l’objet irradié: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500" dirty="0">
                <a:solidFill>
                  <a:schemeClr val="accent3">
                    <a:lumMod val="75000"/>
                  </a:schemeClr>
                </a:solidFill>
                <a:ea typeface="Times New Roman" panose="02020603050405020304" pitchFamily="18" charset="0"/>
              </a:rPr>
              <a:t>Les dimensions (d’un lot de câbles/panière),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500" dirty="0">
                <a:solidFill>
                  <a:schemeClr val="tx2">
                    <a:lumMod val="75000"/>
                  </a:schemeClr>
                </a:solidFill>
                <a:highlight>
                  <a:srgbClr val="FFFFFF"/>
                </a:highlight>
                <a:ea typeface="Times New Roman" panose="02020603050405020304" pitchFamily="18" charset="0"/>
              </a:rPr>
              <a:t>Un ratio de remplissage,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500" dirty="0">
                <a:solidFill>
                  <a:srgbClr val="FF0000"/>
                </a:solidFill>
                <a:highlight>
                  <a:srgbClr val="FFFFFF"/>
                </a:highlight>
                <a:ea typeface="Times New Roman" panose="02020603050405020304" pitchFamily="18" charset="0"/>
              </a:rPr>
              <a:t>La position dans l’accélérateur,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500" dirty="0">
                <a:solidFill>
                  <a:schemeClr val="accent4">
                    <a:lumMod val="75000"/>
                  </a:schemeClr>
                </a:solidFill>
                <a:highlight>
                  <a:srgbClr val="FFFFFF"/>
                </a:highlight>
                <a:ea typeface="Times New Roman" panose="02020603050405020304" pitchFamily="18" charset="0"/>
              </a:rPr>
              <a:t>La fraction de déchets récents (par rapport </a:t>
            </a:r>
            <a:r>
              <a:rPr lang="fr-CH" sz="1500" dirty="0">
                <a:solidFill>
                  <a:schemeClr val="accent4">
                    <a:lumMod val="75000"/>
                  </a:schemeClr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à ceux </a:t>
            </a:r>
            <a:r>
              <a:rPr lang="fr-CH" sz="1500" dirty="0">
                <a:solidFill>
                  <a:schemeClr val="accent4">
                    <a:lumMod val="75000"/>
                  </a:schemeClr>
                </a:solidFill>
                <a:highlight>
                  <a:srgbClr val="FFFFFF"/>
                </a:highlight>
                <a:ea typeface="Times New Roman" panose="02020603050405020304" pitchFamily="18" charset="0"/>
              </a:rPr>
              <a:t>stockés),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500" dirty="0">
                <a:solidFill>
                  <a:srgbClr val="7030A0"/>
                </a:solidFill>
                <a:highlight>
                  <a:srgbClr val="FFFFFF"/>
                </a:highlight>
                <a:ea typeface="Times New Roman" panose="02020603050405020304" pitchFamily="18" charset="0"/>
              </a:rPr>
              <a:t>Les temps d’irradiation et d’attente,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500" dirty="0">
                <a:solidFill>
                  <a:schemeClr val="accent3">
                    <a:lumMod val="75000"/>
                  </a:schemeClr>
                </a:solidFill>
                <a:highlight>
                  <a:srgbClr val="FFFFFF"/>
                </a:highlight>
                <a:ea typeface="Times New Roman" panose="02020603050405020304" pitchFamily="18" charset="0"/>
              </a:rPr>
              <a:t>L’énergie d’irradiation (accélérateur d’origine),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500" dirty="0">
                <a:solidFill>
                  <a:schemeClr val="accent4">
                    <a:lumMod val="50000"/>
                  </a:schemeClr>
                </a:solidFill>
                <a:highlight>
                  <a:srgbClr val="FFFFFF"/>
                </a:highlight>
                <a:ea typeface="Times New Roman" panose="02020603050405020304" pitchFamily="18" charset="0"/>
              </a:rPr>
              <a:t>Les différentes proportions massiques des matériaux</a:t>
            </a:r>
            <a:r>
              <a:rPr lang="fr-CH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90D6090-0B89-B52C-C9AA-73CEA7805D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284424"/>
              </p:ext>
            </p:extLst>
          </p:nvPr>
        </p:nvGraphicFramePr>
        <p:xfrm>
          <a:off x="5476874" y="1121467"/>
          <a:ext cx="6579984" cy="488405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23452">
                  <a:extLst>
                    <a:ext uri="{9D8B030D-6E8A-4147-A177-3AD203B41FA5}">
                      <a16:colId xmlns:a16="http://schemas.microsoft.com/office/drawing/2014/main" val="1082310504"/>
                    </a:ext>
                  </a:extLst>
                </a:gridCol>
                <a:gridCol w="1478963">
                  <a:extLst>
                    <a:ext uri="{9D8B030D-6E8A-4147-A177-3AD203B41FA5}">
                      <a16:colId xmlns:a16="http://schemas.microsoft.com/office/drawing/2014/main" val="540927519"/>
                    </a:ext>
                  </a:extLst>
                </a:gridCol>
                <a:gridCol w="679986">
                  <a:extLst>
                    <a:ext uri="{9D8B030D-6E8A-4147-A177-3AD203B41FA5}">
                      <a16:colId xmlns:a16="http://schemas.microsoft.com/office/drawing/2014/main" val="3806125091"/>
                    </a:ext>
                  </a:extLst>
                </a:gridCol>
                <a:gridCol w="347001">
                  <a:extLst>
                    <a:ext uri="{9D8B030D-6E8A-4147-A177-3AD203B41FA5}">
                      <a16:colId xmlns:a16="http://schemas.microsoft.com/office/drawing/2014/main" val="791558170"/>
                    </a:ext>
                  </a:extLst>
                </a:gridCol>
                <a:gridCol w="375477">
                  <a:extLst>
                    <a:ext uri="{9D8B030D-6E8A-4147-A177-3AD203B41FA5}">
                      <a16:colId xmlns:a16="http://schemas.microsoft.com/office/drawing/2014/main" val="2274272582"/>
                    </a:ext>
                  </a:extLst>
                </a:gridCol>
                <a:gridCol w="735965">
                  <a:extLst>
                    <a:ext uri="{9D8B030D-6E8A-4147-A177-3AD203B41FA5}">
                      <a16:colId xmlns:a16="http://schemas.microsoft.com/office/drawing/2014/main" val="2203364980"/>
                    </a:ext>
                  </a:extLst>
                </a:gridCol>
                <a:gridCol w="739140">
                  <a:extLst>
                    <a:ext uri="{9D8B030D-6E8A-4147-A177-3AD203B41FA5}">
                      <a16:colId xmlns:a16="http://schemas.microsoft.com/office/drawing/2014/main" val="89993683"/>
                    </a:ext>
                  </a:extLst>
                </a:gridCol>
              </a:tblGrid>
              <a:tr h="198326">
                <a:tc>
                  <a:txBody>
                    <a:bodyPr/>
                    <a:lstStyle/>
                    <a:p>
                      <a:pPr algn="ctr" fontAlgn="t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Paramètre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Distribution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Moyenne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Min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Max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Écart-type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Probabilité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49181978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rayon [cm]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uniforme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142745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épaisseur [cm]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uniforme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3605453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ratio de remplissage [-]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tx2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gaussienne tronquée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tx2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tx2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tx2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tx2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tx2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tx2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185306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InnerCyl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326270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MidCyl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655506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OuterCyl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799455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BefShld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595919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BehShld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683662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TargLat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802447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TargWall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00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03030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fraction récente de déchets  [-]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60000"/>
                        <a:lumOff val="40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60000"/>
                        <a:lumOff val="40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60000"/>
                        <a:lumOff val="40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60000"/>
                        <a:lumOff val="40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60000"/>
                        <a:lumOff val="40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60000"/>
                        <a:lumOff val="40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0.9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60000"/>
                        <a:lumOff val="40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528937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temps d’irradiation [y]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gaussienne tronquée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978951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temps d’attente (</a:t>
                      </a:r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déchets</a:t>
                      </a:r>
                      <a:r>
                        <a:rPr lang="en-GB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récents</a:t>
                      </a:r>
                      <a:r>
                        <a:rPr lang="en-GB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[y]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log-normale tronquée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355456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temps d’attente (</a:t>
                      </a:r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déchets</a:t>
                      </a:r>
                      <a:r>
                        <a:rPr lang="en-GB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stockés</a:t>
                      </a:r>
                      <a:r>
                        <a:rPr lang="en-GB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[y]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log-normale tronquée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7030A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046335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50MeV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0.02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05332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160MeV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717763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1400MeV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467985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14GeVc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032397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400GeVc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0.65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772629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7000GeV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0.08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378371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fraction d’aluminium [-]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0.044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37485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fraction de cuivre [-]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0.454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761975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fraction d’acier [-]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0.001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768730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fraction de plastique [-]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0.491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276537"/>
                  </a:ext>
                </a:extLst>
              </a:tr>
              <a:tr h="1874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fraction de béton [-]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0.01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75000"/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199164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977E988-EC9C-CD42-27ED-E44D17C78FFC}"/>
              </a:ext>
            </a:extLst>
          </p:cNvPr>
          <p:cNvSpPr txBox="1">
            <a:spLocks/>
          </p:cNvSpPr>
          <p:nvPr/>
        </p:nvSpPr>
        <p:spPr bwMode="auto">
          <a:xfrm>
            <a:off x="5382638" y="5997958"/>
            <a:ext cx="3743596" cy="27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Fichier d'entrée CLERIC.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B25B292-113C-D70F-5460-B013357E977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07EDF0B-4C01-9171-B5B6-C8234DEEDBA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3419641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41F1-86F7-BBBC-46E2-8A9E8A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71" y="1336674"/>
            <a:ext cx="4940277" cy="479107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fr-FR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On a étudié des </a:t>
            </a:r>
            <a:r>
              <a:rPr lang="fr-FR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distributions de probabilité pour chaque paramètre</a:t>
            </a:r>
            <a:r>
              <a:rPr lang="fr-FR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 qui reflètent les caractéristiques des déchets du CERN.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Plus de poids est attribué aux scénarios les plus probables</a:t>
            </a:r>
            <a:r>
              <a:rPr lang="fr-FR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, c’est-</a:t>
            </a:r>
            <a:r>
              <a:rPr lang="fr-CH" sz="15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à</a:t>
            </a:r>
            <a:r>
              <a:rPr lang="fr-FR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-dire aux scénarios déterminés par des paramètres avec les valeurs les plus communes.</a:t>
            </a:r>
          </a:p>
          <a:p>
            <a:pPr marL="0" indent="0" algn="just">
              <a:buNone/>
            </a:pPr>
            <a:endParaRPr lang="fr-FR" sz="1500" dirty="0"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fr-FR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Cette approche permet d’obtenir des </a:t>
            </a:r>
            <a:r>
              <a:rPr lang="fr-FR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résultats plus réalistes que</a:t>
            </a:r>
            <a:r>
              <a:rPr lang="fr-FR" sz="1500" dirty="0">
                <a:highlight>
                  <a:srgbClr val="FFFFFF"/>
                </a:highlight>
                <a:ea typeface="Times New Roman" panose="02020603050405020304" pitchFamily="18" charset="0"/>
              </a:rPr>
              <a:t> ceux qu’on pourrait obtenir </a:t>
            </a:r>
            <a:r>
              <a:rPr lang="fr-FR" sz="1500" b="1" dirty="0">
                <a:highlight>
                  <a:srgbClr val="FFFFFF"/>
                </a:highlight>
                <a:ea typeface="Times New Roman" panose="02020603050405020304" pitchFamily="18" charset="0"/>
              </a:rPr>
              <a:t>en utilisant le scenario le plus pénalisant.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95D5FC6-B08E-645B-661A-8E30BBC032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2. </a:t>
            </a:r>
            <a:r>
              <a:rPr lang="fr-FR" sz="2400" b="1" dirty="0"/>
              <a:t>Méthodologie</a:t>
            </a:r>
            <a:br>
              <a:rPr lang="fr-FR" sz="2400" dirty="0"/>
            </a:br>
            <a:r>
              <a:rPr lang="fr-FR" sz="2000" dirty="0">
                <a:highlight>
                  <a:srgbClr val="FFFFFF"/>
                </a:highlight>
              </a:rPr>
              <a:t>Avantages</a:t>
            </a:r>
            <a:r>
              <a:rPr lang="en-US" sz="2000" dirty="0">
                <a:highlight>
                  <a:srgbClr val="FFFFFF"/>
                </a:highlight>
              </a:rPr>
              <a:t> </a:t>
            </a:r>
            <a:r>
              <a:rPr lang="fr-CH" sz="2000" dirty="0"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de cette approche</a:t>
            </a:r>
            <a:endParaRPr lang="fr-FR" sz="2400" dirty="0"/>
          </a:p>
        </p:txBody>
      </p:sp>
      <p:pic>
        <p:nvPicPr>
          <p:cNvPr id="4" name="Picture 3" descr="A group of graphs and diagrams&#10;&#10;Description automatically generated">
            <a:extLst>
              <a:ext uri="{FF2B5EF4-FFF2-40B4-BE49-F238E27FC236}">
                <a16:creationId xmlns:a16="http://schemas.microsoft.com/office/drawing/2014/main" id="{6D89A9E2-F089-C215-7FAD-D2116CE1C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69" y="1123288"/>
            <a:ext cx="6445333" cy="5089623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3ED78AA-3169-8EF5-81A3-CCCBB26AEFD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B1A09-16EF-05A5-79A7-CDDE8F28BB1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311370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1" y="1336674"/>
                <a:ext cx="6078279" cy="479107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US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e diagramme de dispersion montre les lots de </a:t>
                </a:r>
                <a:r>
                  <a:rPr lang="fr-FR" sz="1500" dirty="0">
                    <a:highlight>
                      <a:srgbClr val="FFFFFF"/>
                    </a:highlight>
                  </a:rPr>
                  <a:t>câbles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en cuivre simul</a:t>
                </a:r>
                <a:r>
                  <a:rPr lang="fr-FR" sz="1500" dirty="0">
                    <a:highlight>
                      <a:srgbClr val="FFFFFF"/>
                    </a:highlight>
                  </a:rPr>
                  <a:t>é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 (plus de </a:t>
                </a:r>
                <a14:m>
                  <m:oMath xmlns:m="http://schemas.openxmlformats.org/officeDocument/2006/math">
                    <m:r>
                      <a:rPr lang="fr-FR" sz="1500" i="1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13’000</m:t>
                    </m:r>
                  </m:oMath>
                </a14:m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) avec </a:t>
                </a:r>
                <a14:m>
                  <m:oMath xmlns:m="http://schemas.openxmlformats.org/officeDocument/2006/math"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𝟎</m:t>
                    </m:r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𝟎𝟏</m:t>
                    </m:r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&lt; </m:t>
                    </m:r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𝐋𝐋</m:t>
                    </m:r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&lt; </m:t>
                    </m:r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𝟏𝟎𝟎</m:t>
                    </m:r>
                  </m:oMath>
                </a14:m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et masse </a:t>
                </a:r>
                <a14:m>
                  <m:oMath xmlns:m="http://schemas.openxmlformats.org/officeDocument/2006/math"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&lt; </m:t>
                    </m:r>
                    <m:r>
                      <a:rPr lang="fr-CH" sz="1500" b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𝟏</m:t>
                    </m:r>
                    <m:r>
                      <a:rPr lang="en-US" sz="1500" b="1" i="0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500" b="1" i="0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𝐭</m:t>
                    </m:r>
                  </m:oMath>
                </a14:m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  <a:endParaRPr lang="fr-CH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endParaRPr lang="fr-FR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Corr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é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lation positive entre le d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é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bit de dose et l’activit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é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é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quivalente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Pour une activité équivalente donnée, le 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débit de dose augmente avec la masse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Pour un débit de dose donné, </a:t>
                </a: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l’activité équivalente diminue avec la masse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buNone/>
                </a:pPr>
                <a:endParaRPr lang="fr-FR" sz="1500" b="1" dirty="0">
                  <a:highlight>
                    <a:srgbClr val="FFFFFF"/>
                  </a:highlight>
                </a:endParaRPr>
              </a:p>
              <a:p>
                <a:pPr marL="0" indent="0" algn="just">
                  <a:buNone/>
                </a:pPr>
                <a:r>
                  <a:rPr lang="fr-FR" sz="1500" b="1" dirty="0">
                    <a:highlight>
                      <a:srgbClr val="FFFFFF"/>
                    </a:highlight>
                  </a:rPr>
                  <a:t>Seuil candidat</a:t>
                </a:r>
                <a:r>
                  <a:rPr lang="fr-FR" sz="1500" dirty="0">
                    <a:highlight>
                      <a:srgbClr val="FFFFFF"/>
                    </a:highlight>
                  </a:rPr>
                  <a:t>:</a:t>
                </a:r>
                <a:r>
                  <a:rPr lang="fr-FR" sz="15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𝐃𝐑</m:t>
                        </m:r>
                      </m:e>
                      <m:sub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𝐫𝐞𝐟</m:t>
                        </m:r>
                      </m:sub>
                    </m:sSub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𝟎𝟏</m:t>
                    </m:r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 i="0" dirty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 i="0" dirty="0" smtClean="0">
                        <a:latin typeface="Cambria Math" panose="02040503050406030204" pitchFamily="18" charset="0"/>
                      </a:rPr>
                      <m:t>𝐡</m:t>
                    </m:r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fr-FR" sz="1500" b="1" dirty="0">
                    <a:highlight>
                      <a:srgbClr val="FFFFFF"/>
                    </a:highlight>
                  </a:rPr>
                  <a:t>Problème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: pour « éliminer » tous les points rouges il serait nécessaire de réduire considérablement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𝐃𝐑</m:t>
                        </m:r>
                      </m:e>
                      <m:sub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𝐫𝐞𝐟</m:t>
                        </m:r>
                      </m:sub>
                    </m:sSub>
                  </m:oMath>
                </a14:m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(pas réaliste).</a:t>
                </a:r>
              </a:p>
              <a:p>
                <a:pPr marL="0" indent="0" algn="just">
                  <a:buNone/>
                </a:pPr>
                <a:r>
                  <a:rPr lang="fr-FR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Solution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: introduction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𝐞𝐪</m:t>
                        </m:r>
                      </m:sub>
                    </m:sSub>
                  </m:oMath>
                </a14:m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,</a:t>
                </a:r>
                <a:r>
                  <a:rPr lang="en-US" altLang="en-US" sz="1500" dirty="0">
                    <a:highlight>
                      <a:srgbClr val="FFFFFF"/>
                    </a:highlight>
                    <a:latin typeface="Arial" panose="020B0604020202020204" pitchFamily="34" charset="0"/>
                  </a:rPr>
                  <a:t> en complément du seuil de débit de dose</a:t>
                </a:r>
                <a:r>
                  <a:rPr lang="fr-FR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buNone/>
                </a:pPr>
                <a:endParaRPr lang="fr-FR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1" y="1336674"/>
                <a:ext cx="6078279" cy="4791075"/>
              </a:xfrm>
              <a:blipFill>
                <a:blip r:embed="rId3"/>
                <a:stretch>
                  <a:fillRect l="-401" t="-636" r="-14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62E0082-40E4-877E-1161-304B6655DD91}"/>
              </a:ext>
            </a:extLst>
          </p:cNvPr>
          <p:cNvSpPr txBox="1">
            <a:spLocks/>
          </p:cNvSpPr>
          <p:nvPr/>
        </p:nvSpPr>
        <p:spPr bwMode="auto">
          <a:xfrm>
            <a:off x="6944507" y="5790600"/>
            <a:ext cx="5053818" cy="27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Débit de dose vs activité équivalente pour les </a:t>
            </a:r>
            <a:r>
              <a:rPr lang="fr-FR" sz="1200" b="1" dirty="0"/>
              <a:t>lots de câbles</a:t>
            </a:r>
            <a:r>
              <a:rPr lang="fr-CH" sz="1200" b="1" dirty="0">
                <a:highlight>
                  <a:srgbClr val="FFFFFF"/>
                </a:highlight>
                <a:ea typeface="Times New Roman" panose="02020603050405020304" pitchFamily="18" charset="0"/>
              </a:rPr>
              <a:t> en cuivre</a:t>
            </a:r>
            <a:r>
              <a:rPr lang="fr-CH" sz="1200" dirty="0">
                <a:highlight>
                  <a:srgbClr val="FFFFFF"/>
                </a:highlight>
                <a:ea typeface="Times New Roman" panose="02020603050405020304" pitchFamily="18" charset="0"/>
              </a:rPr>
              <a:t>.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10B27E1F-D4EE-F663-C7FD-C747E5A440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271" y="325438"/>
                <a:ext cx="10515600" cy="797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3200" kern="1200">
                    <a:solidFill>
                      <a:schemeClr val="tx1"/>
                    </a:solidFill>
                    <a:latin typeface="+mj-lt"/>
                    <a:ea typeface="+mj-ea"/>
                    <a:cs typeface="Arial" panose="020B0604020202020204" pitchFamily="34" charset="0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fr-FR" sz="2400" dirty="0"/>
                  <a:t>3.1 </a:t>
                </a:r>
                <a:r>
                  <a:rPr lang="fr-FR" sz="2400" b="1" dirty="0"/>
                  <a:t>Résultats</a:t>
                </a:r>
                <a:r>
                  <a:rPr lang="fr-FR" sz="2400" dirty="0"/>
                  <a:t> - </a:t>
                </a:r>
                <a:r>
                  <a:rPr lang="fr-FR" sz="2400" u="sng" dirty="0"/>
                  <a:t>Critères de classification</a:t>
                </a:r>
                <a:br>
                  <a:rPr lang="fr-FR" sz="2400" dirty="0"/>
                </a:br>
                <a:r>
                  <a:rPr lang="fr-FR" sz="2000" dirty="0"/>
                  <a:t>Effet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1" dirty="0">
                            <a:latin typeface="Cambria Math" panose="02040503050406030204" pitchFamily="18" charset="0"/>
                          </a:rPr>
                          <m:t>DR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1" dirty="0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10B27E1F-D4EE-F663-C7FD-C747E5A44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271" y="325438"/>
                <a:ext cx="10515600" cy="797850"/>
              </a:xfrm>
              <a:prstGeom prst="rect">
                <a:avLst/>
              </a:prstGeom>
              <a:blipFill>
                <a:blip r:embed="rId4"/>
                <a:stretch>
                  <a:fillRect l="-928" t="-3053" b="-839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cable scatter plot&#10;&#10;Description automatically generated">
            <a:extLst>
              <a:ext uri="{FF2B5EF4-FFF2-40B4-BE49-F238E27FC236}">
                <a16:creationId xmlns:a16="http://schemas.microsoft.com/office/drawing/2014/main" id="{75FFB482-9948-97F2-9092-78DDAA098E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739" y="1240836"/>
            <a:ext cx="5109189" cy="45346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16B08C-C42D-21C1-053A-69B4EFC02DEB}"/>
                  </a:ext>
                </a:extLst>
              </p:cNvPr>
              <p:cNvSpPr txBox="1"/>
              <p:nvPr/>
            </p:nvSpPr>
            <p:spPr>
              <a:xfrm>
                <a:off x="7670786" y="2188009"/>
                <a:ext cx="2275645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0" dirty="0" smtClean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500" b="1" i="0" dirty="0" smtClean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500" b="1" i="0" dirty="0" smtClean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500" b="1" i="0" dirty="0" smtClean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dirty="0" smtClean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𝐋𝐋</m:t>
                      </m:r>
                      <m:r>
                        <a:rPr lang="en-US" sz="1500" b="1" i="0" dirty="0" smtClean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dirty="0" smtClean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fr-FR" sz="1500" b="1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𝐋𝐋</m:t>
                      </m:r>
                      <m:r>
                        <a:rPr lang="en-US" sz="1500" b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fr-FR" sz="1500" b="1" dirty="0">
                  <a:solidFill>
                    <a:srgbClr val="00B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b="1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𝐃𝐑</m:t>
                          </m:r>
                        </m:e>
                        <m:sub>
                          <m:r>
                            <a:rPr lang="en-US" sz="1500" b="1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𝐜𝐮𝐢𝐯𝐫𝐞</m:t>
                          </m:r>
                        </m:sub>
                      </m:sSub>
                      <m:r>
                        <a:rPr lang="en-US" sz="1500" b="1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𝟎𝟑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𝛍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𝐒𝐯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𝐡</m:t>
                      </m:r>
                    </m:oMath>
                  </m:oMathPara>
                </a14:m>
                <a:endParaRPr lang="fr-FR" sz="15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16B08C-C42D-21C1-053A-69B4EFC02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786" y="2188009"/>
                <a:ext cx="2275645" cy="784830"/>
              </a:xfrm>
              <a:prstGeom prst="rect">
                <a:avLst/>
              </a:prstGeom>
              <a:blipFill>
                <a:blip r:embed="rId6"/>
                <a:stretch>
                  <a:fillRect b="-38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F1762F32-18E4-F010-C17F-CDB37A3045D5}"/>
              </a:ext>
            </a:extLst>
          </p:cNvPr>
          <p:cNvSpPr/>
          <p:nvPr/>
        </p:nvSpPr>
        <p:spPr>
          <a:xfrm>
            <a:off x="422548" y="4081302"/>
            <a:ext cx="6137002" cy="15728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6AB9BF-F15C-D6D4-6C92-3EAB932771B8}"/>
              </a:ext>
            </a:extLst>
          </p:cNvPr>
          <p:cNvSpPr/>
          <p:nvPr/>
        </p:nvSpPr>
        <p:spPr>
          <a:xfrm>
            <a:off x="7277752" y="3835284"/>
            <a:ext cx="4356899" cy="160230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CB7082C-361F-4CD9-E8F0-BD5DDB1160D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77AD4A7-5041-AFB3-0B47-AFB4842ADCD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4013831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271" y="325438"/>
            <a:ext cx="10515600" cy="797850"/>
          </a:xfrm>
        </p:spPr>
        <p:txBody>
          <a:bodyPr/>
          <a:lstStyle/>
          <a:p>
            <a:r>
              <a:rPr lang="fr-FR" sz="2400" dirty="0"/>
              <a:t>3.1 </a:t>
            </a:r>
            <a:r>
              <a:rPr lang="fr-FR" sz="2400" b="1" dirty="0"/>
              <a:t>Résultats</a:t>
            </a:r>
            <a:r>
              <a:rPr lang="fr-FR" sz="2400" dirty="0"/>
              <a:t> - </a:t>
            </a:r>
            <a:r>
              <a:rPr lang="fr-FR" sz="2400" u="sng" dirty="0"/>
              <a:t>Critères de classification</a:t>
            </a:r>
            <a:br>
              <a:rPr lang="fr-FR" sz="2400" dirty="0"/>
            </a:br>
            <a:r>
              <a:rPr lang="fr-FR" sz="2000" dirty="0"/>
              <a:t>Classification basée sur l’activité équivalente</a:t>
            </a:r>
            <a:endParaRPr lang="fr-FR" sz="2400" dirty="0"/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7312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100" b="1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en-GB" altLang="en-US" sz="1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271" y="1336674"/>
                <a:ext cx="5858569" cy="479107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US" sz="1500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On 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 sélectionné 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les </a:t>
                </a:r>
                <a:r>
                  <a:rPr lang="fr-FR" sz="1500" b="1" dirty="0"/>
                  <a:t>câbles</a:t>
                </a:r>
                <a:r>
                  <a:rPr lang="fr-CH" sz="1500" b="1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avec </a:t>
                </a:r>
                <a14:m>
                  <m:oMath xmlns:m="http://schemas.openxmlformats.org/officeDocument/2006/math"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𝐃𝐑</m:t>
                    </m:r>
                    <m:r>
                      <a:rPr lang="en-US" sz="1500" b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𝟎𝟏</m:t>
                    </m:r>
                    <m:r>
                      <a:rPr lang="en-US" sz="15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𝐒𝐯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𝐡</m:t>
                    </m:r>
                    <m:r>
                      <a:rPr lang="fr-FR" sz="15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5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𝐃𝐑</m:t>
                        </m:r>
                      </m:e>
                      <m:sub>
                        <m:r>
                          <a:rPr lang="en-US" sz="15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𝐫𝐞𝐟</m:t>
                        </m:r>
                      </m:sub>
                    </m:sSub>
                  </m:oMath>
                </a14:m>
                <a:r>
                  <a:rPr lang="fr-CH" sz="1500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  <a:endParaRPr lang="fr-CH" sz="1500" dirty="0"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On </a:t>
                </a:r>
                <a:r>
                  <a:rPr lang="fr-CH" sz="1500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a utilis</a:t>
                </a:r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é</a:t>
                </a:r>
                <a:r>
                  <a:rPr lang="fr-CH" sz="1500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 un </a:t>
                </a:r>
                <a:r>
                  <a:rPr lang="fr-CH" sz="15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modèle par régression logistique </a:t>
                </a:r>
                <a:r>
                  <a:rPr lang="fr-CH" sz="1500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pour </a:t>
                </a:r>
                <a:r>
                  <a:rPr lang="fr-CH" sz="15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définir la limite d’activité équivalente</a:t>
                </a:r>
                <a:r>
                  <a:rPr lang="fr-FR" sz="1500" dirty="0">
                    <a:highlight>
                      <a:srgbClr val="FFFFFF"/>
                    </a:highlight>
                  </a:rPr>
                  <a:t>.</a:t>
                </a:r>
              </a:p>
              <a:p>
                <a:pPr marL="0" indent="0" algn="just">
                  <a:buNone/>
                </a:pPr>
                <a:endParaRPr lang="fr-FR" sz="1500" dirty="0">
                  <a:highlight>
                    <a:srgbClr val="FFFFFF"/>
                  </a:highlight>
                </a:endParaRPr>
              </a:p>
              <a:p>
                <a:pPr marL="0" indent="0" algn="just">
                  <a:buNone/>
                </a:pPr>
                <a:r>
                  <a:rPr lang="fr-FR" sz="1500" dirty="0"/>
                  <a:t>On a d</a:t>
                </a:r>
                <a:r>
                  <a:rPr lang="fr-CH" sz="1500" dirty="0">
                    <a:ea typeface="Times New Roman" panose="02020603050405020304" pitchFamily="18" charset="0"/>
                  </a:rPr>
                  <a:t>é</a:t>
                </a:r>
                <a:r>
                  <a:rPr lang="fr-FR" sz="1500" dirty="0"/>
                  <a:t>fini 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𝐋𝐋</m:t>
                        </m:r>
                      </m:e>
                      <m:sub>
                        <m:r>
                          <a:rPr lang="en-US" sz="1500" b="1" i="0" dirty="0">
                            <a:latin typeface="Cambria Math" panose="02040503050406030204" pitchFamily="18" charset="0"/>
                          </a:rPr>
                          <m:t>𝐞𝐪</m:t>
                        </m:r>
                      </m:sub>
                    </m:sSub>
                  </m:oMath>
                </a14:m>
                <a:r>
                  <a:rPr lang="fr-FR" sz="1500" b="1" dirty="0"/>
                  <a:t> </a:t>
                </a:r>
                <a:r>
                  <a:rPr lang="fr-FR" sz="1500" dirty="0"/>
                  <a:t>comme l’activité équivalente pour laquelle la </a:t>
                </a:r>
                <a:r>
                  <a:rPr lang="fr-FR" sz="1500" b="1" dirty="0"/>
                  <a:t>probabilité de classifier correctement un objet clearance est de </a:t>
                </a:r>
                <a14:m>
                  <m:oMath xmlns:m="http://schemas.openxmlformats.org/officeDocument/2006/math">
                    <m:r>
                      <a:rPr lang="en-US" sz="1500" b="1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𝟗𝟓</m:t>
                    </m:r>
                    <m:r>
                      <a:rPr lang="en-US" sz="1500" b="1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500" b="1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𝟒𝟓</m:t>
                    </m:r>
                    <m:r>
                      <a:rPr lang="en-US" sz="1500" b="1" i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fr-FR" sz="1500" b="1" dirty="0"/>
                  <a:t> </a:t>
                </a:r>
                <a:r>
                  <a:rPr lang="fr-FR" sz="1500" dirty="0">
                    <a:highlight>
                      <a:srgbClr val="FFFFFF"/>
                    </a:highlight>
                  </a:rPr>
                  <a:t>(2 sigmas).</a:t>
                </a:r>
              </a:p>
              <a:p>
                <a:pPr marL="0" indent="0" algn="just">
                  <a:buNone/>
                </a:pPr>
                <a:endParaRPr lang="fr-FR" sz="1500" dirty="0">
                  <a:highlight>
                    <a:srgbClr val="FFFFFF"/>
                  </a:highlight>
                </a:endParaRPr>
              </a:p>
              <a:p>
                <a:pPr algn="just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dirty="0">
                            <a:latin typeface="Cambria Math" panose="02040503050406030204" pitchFamily="18" charset="0"/>
                          </a:rPr>
                          <m:t>LL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b="0" i="0" dirty="0">
                            <a:latin typeface="Cambria Math" panose="02040503050406030204" pitchFamily="18" charset="0"/>
                          </a:rPr>
                          <m:t>eq</m:t>
                        </m:r>
                        <m:r>
                          <a:rPr lang="en-US" sz="1500" b="0" i="0" dirty="0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m:rPr>
                            <m:sty m:val="p"/>
                          </m:rPr>
                          <a:rPr lang="en-US" sz="1500" b="0" i="0" dirty="0" smtClean="0">
                            <a:latin typeface="Cambria Math" panose="02040503050406030204" pitchFamily="18" charset="0"/>
                          </a:rPr>
                          <m:t>cuivre</m:t>
                        </m:r>
                      </m:sub>
                    </m:sSub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=0.041 </m:t>
                    </m:r>
                    <m:r>
                      <m:rPr>
                        <m:sty m:val="p"/>
                      </m:rPr>
                      <a:rPr lang="en-US" sz="1500" b="0" i="0" dirty="0" smtClean="0">
                        <a:latin typeface="Cambria Math" panose="02040503050406030204" pitchFamily="18" charset="0"/>
                      </a:rPr>
                      <m:t>Bq</m:t>
                    </m:r>
                    <m:r>
                      <a:rPr lang="en-US" sz="15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500" b="0" i="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1500" b="0" i="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CH" sz="1500" dirty="0"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,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LL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eq</m:t>
                        </m:r>
                        <m:r>
                          <a:rPr lang="en-US" sz="1500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m:rPr>
                            <m:sty m:val="p"/>
                          </m:rPr>
                          <a:rPr lang="en-US" sz="1500" b="0" i="0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aluminum</m:t>
                        </m:r>
                      </m:sub>
                    </m:sSub>
                    <m:r>
                      <a:rPr lang="en-US" sz="1500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=0.0</m:t>
                    </m:r>
                    <m:r>
                      <a:rPr lang="en-US" sz="1500" b="0" i="0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39</m:t>
                    </m:r>
                    <m:r>
                      <a:rPr lang="en-US" sz="1500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500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Bq</m:t>
                    </m:r>
                    <m:r>
                      <a:rPr lang="en-US" sz="1500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500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fr-FR" sz="1500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buNone/>
                </a:pPr>
                <a:endParaRPr lang="fr-FR" sz="1500" b="1" dirty="0">
                  <a:solidFill>
                    <a:schemeClr val="tx1"/>
                  </a:solidFill>
                  <a:effectLst/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fr-FR" sz="1500" b="1" dirty="0">
                    <a:solidFill>
                      <a:schemeClr val="tx1"/>
                    </a:solidFill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Typiquement, la </a:t>
                </a:r>
                <a:r>
                  <a:rPr lang="fr-FR" sz="1500" b="1" dirty="0">
                    <a:highlight>
                      <a:srgbClr val="FFFFFF"/>
                    </a:highlight>
                  </a:rPr>
                  <a:t>probabilité d’erreur est bien inférieure </a:t>
                </a:r>
                <a:r>
                  <a:rPr lang="fr-CH" sz="1500" b="1" dirty="0">
                    <a:effectLst/>
                    <a:highlight>
                      <a:srgbClr val="FFFFFF"/>
                    </a:highlight>
                    <a:ea typeface="Times New Roman" panose="02020603050405020304" pitchFamily="18" charset="0"/>
                  </a:rPr>
                  <a:t>à </a:t>
                </a:r>
                <a14:m>
                  <m:oMath xmlns:m="http://schemas.openxmlformats.org/officeDocument/2006/math">
                    <m:r>
                      <a:rPr lang="en-US" sz="15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𝟒</m:t>
                    </m:r>
                    <m:r>
                      <a:rPr lang="en-US" sz="15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5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𝟓𝟓</m:t>
                    </m:r>
                    <m:r>
                      <a:rPr lang="en-US" sz="1500" b="1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fr-FR" sz="1500" b="1" dirty="0">
                    <a:highlight>
                      <a:srgbClr val="FFFFFF"/>
                    </a:highlight>
                  </a:rPr>
                  <a:t>.</a:t>
                </a:r>
              </a:p>
              <a:p>
                <a:pPr marL="0" indent="0" algn="just">
                  <a:buNone/>
                </a:pPr>
                <a:endParaRPr lang="fr-CH" sz="1500" dirty="0">
                  <a:solidFill>
                    <a:schemeClr val="tx1"/>
                  </a:solidFill>
                  <a:effectLst/>
                  <a:highlight>
                    <a:srgbClr val="FFFFFF"/>
                  </a:highlight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3EF3E92-A845-48EC-291B-A7ABB7500D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271" y="1336674"/>
                <a:ext cx="5858569" cy="4791075"/>
              </a:xfrm>
              <a:blipFill>
                <a:blip r:embed="rId3"/>
                <a:stretch>
                  <a:fillRect l="-416" t="-636" r="-14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9FD15D17-0D7F-31F7-CFBB-5D28B69CF6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053" y="1165200"/>
            <a:ext cx="5277972" cy="4680000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FFE98CA-4258-6EBF-FC30-9A4CA5C6C936}"/>
              </a:ext>
            </a:extLst>
          </p:cNvPr>
          <p:cNvSpPr txBox="1">
            <a:spLocks/>
          </p:cNvSpPr>
          <p:nvPr/>
        </p:nvSpPr>
        <p:spPr bwMode="auto">
          <a:xfrm>
            <a:off x="7014210" y="5847555"/>
            <a:ext cx="4621529" cy="27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200" dirty="0">
                <a:highlight>
                  <a:srgbClr val="FFFFFF"/>
                </a:highlight>
                <a:ea typeface="Times New Roman" panose="02020603050405020304" pitchFamily="18" charset="0"/>
              </a:rPr>
              <a:t>Régression</a:t>
            </a:r>
            <a:r>
              <a:rPr lang="fr-FR" sz="1200" dirty="0"/>
              <a:t> logistique pour la classification des </a:t>
            </a:r>
            <a:r>
              <a:rPr lang="fr-FR" sz="1200" b="1" dirty="0"/>
              <a:t>câbles</a:t>
            </a:r>
            <a:r>
              <a:rPr lang="fr-CH" sz="1200" b="1" dirty="0">
                <a:highlight>
                  <a:srgbClr val="FFFFFF"/>
                </a:highlight>
                <a:ea typeface="Times New Roman" panose="02020603050405020304" pitchFamily="18" charset="0"/>
              </a:rPr>
              <a:t> en cuivre</a:t>
            </a:r>
            <a:r>
              <a:rPr lang="fr-CH" sz="1200" dirty="0">
                <a:highlight>
                  <a:srgbClr val="FFFFFF"/>
                </a:highlight>
                <a:ea typeface="Times New Roman" panose="02020603050405020304" pitchFamily="18" charset="0"/>
              </a:rPr>
              <a:t>.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E8C8CC-FC1E-E935-5B53-6F7C4F2B837D}"/>
                  </a:ext>
                </a:extLst>
              </p:cNvPr>
              <p:cNvSpPr txBox="1"/>
              <p:nvPr/>
            </p:nvSpPr>
            <p:spPr>
              <a:xfrm>
                <a:off x="3360420" y="3797050"/>
                <a:ext cx="1988820" cy="343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b="1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1" i="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𝐋𝐋</m:t>
                          </m:r>
                        </m:e>
                        <m:sub>
                          <m:r>
                            <a:rPr lang="en-US" sz="1500" b="1" i="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𝐞𝐪</m:t>
                          </m:r>
                        </m:sub>
                      </m:sSub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𝟎𝟒</m:t>
                      </m:r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𝐁𝐪</m:t>
                      </m:r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1" i="0" dirty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𝐠</m:t>
                      </m:r>
                    </m:oMath>
                  </m:oMathPara>
                </a14:m>
                <a:endParaRPr lang="fr-FR" sz="15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E8C8CC-FC1E-E935-5B53-6F7C4F2B8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0420" y="3797050"/>
                <a:ext cx="1988820" cy="343620"/>
              </a:xfrm>
              <a:prstGeom prst="rect">
                <a:avLst/>
              </a:prstGeom>
              <a:blipFill>
                <a:blip r:embed="rId5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Brace 5">
            <a:extLst>
              <a:ext uri="{FF2B5EF4-FFF2-40B4-BE49-F238E27FC236}">
                <a16:creationId xmlns:a16="http://schemas.microsoft.com/office/drawing/2014/main" id="{34FFD837-37A3-CDF0-D031-054DB702111A}"/>
              </a:ext>
            </a:extLst>
          </p:cNvPr>
          <p:cNvSpPr/>
          <p:nvPr/>
        </p:nvSpPr>
        <p:spPr>
          <a:xfrm>
            <a:off x="3204845" y="3699177"/>
            <a:ext cx="311150" cy="53936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62DD89-35FC-90F5-3B7B-1ADF256FE5A6}"/>
                  </a:ext>
                </a:extLst>
              </p:cNvPr>
              <p:cNvSpPr txBox="1"/>
              <p:nvPr/>
            </p:nvSpPr>
            <p:spPr>
              <a:xfrm>
                <a:off x="7847462" y="4464718"/>
                <a:ext cx="1065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~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200" b="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00</m:t>
                    </m:r>
                  </m:oMath>
                </a14:m>
                <a:r>
                  <a:rPr lang="en-US" sz="1200" dirty="0"/>
                  <a:t> points</a:t>
                </a:r>
                <a:endParaRPr lang="fr-FR" sz="1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62DD89-35FC-90F5-3B7B-1ADF256FE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462" y="4464718"/>
                <a:ext cx="1065827" cy="276999"/>
              </a:xfrm>
              <a:prstGeom prst="rect">
                <a:avLst/>
              </a:prstGeom>
              <a:blipFill>
                <a:blip r:embed="rId6"/>
                <a:stretch>
                  <a:fillRect t="-2174" r="-571" b="-130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A26CCA-1F5B-0F58-9E73-C01BAACC6137}"/>
              </a:ext>
            </a:extLst>
          </p:cNvPr>
          <p:cNvCxnSpPr>
            <a:cxnSpLocks/>
          </p:cNvCxnSpPr>
          <p:nvPr/>
        </p:nvCxnSpPr>
        <p:spPr>
          <a:xfrm>
            <a:off x="8386549" y="4711810"/>
            <a:ext cx="333589" cy="36501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26366B-9867-D48C-3678-4E9CA91B270D}"/>
                  </a:ext>
                </a:extLst>
              </p:cNvPr>
              <p:cNvSpPr txBox="1"/>
              <p:nvPr/>
            </p:nvSpPr>
            <p:spPr>
              <a:xfrm>
                <a:off x="7474845" y="2393282"/>
                <a:ext cx="181106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𝐋𝐋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fr-FR" sz="15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𝐃𝐑</m:t>
                      </m:r>
                      <m:r>
                        <a:rPr lang="en-US" sz="15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5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5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5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5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5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𝛍</m:t>
                      </m:r>
                      <m:r>
                        <a:rPr lang="en-US" sz="15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𝐒𝐯</m:t>
                      </m:r>
                      <m:r>
                        <a:rPr lang="en-US" sz="15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𝐡</m:t>
                      </m:r>
                    </m:oMath>
                  </m:oMathPara>
                </a14:m>
                <a:endParaRPr lang="fr-FR" sz="15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26366B-9867-D48C-3678-4E9CA91B2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4845" y="2393282"/>
                <a:ext cx="1811060" cy="553998"/>
              </a:xfrm>
              <a:prstGeom prst="rect">
                <a:avLst/>
              </a:prstGeom>
              <a:blipFill>
                <a:blip r:embed="rId7"/>
                <a:stretch>
                  <a:fillRect b="-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11BA0421-6E0A-6B13-33C5-89367B3A6AB1}"/>
              </a:ext>
            </a:extLst>
          </p:cNvPr>
          <p:cNvSpPr/>
          <p:nvPr/>
        </p:nvSpPr>
        <p:spPr>
          <a:xfrm>
            <a:off x="481271" y="2514241"/>
            <a:ext cx="5858569" cy="787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C12FC0-75D4-3CE9-998A-E2D98DE4FA57}"/>
              </a:ext>
            </a:extLst>
          </p:cNvPr>
          <p:cNvSpPr/>
          <p:nvPr/>
        </p:nvSpPr>
        <p:spPr>
          <a:xfrm>
            <a:off x="7081520" y="5043184"/>
            <a:ext cx="2904688" cy="24192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D048C2-5E40-9C5D-6614-4E7B670E783F}"/>
              </a:ext>
            </a:extLst>
          </p:cNvPr>
          <p:cNvSpPr/>
          <p:nvPr/>
        </p:nvSpPr>
        <p:spPr>
          <a:xfrm>
            <a:off x="9207500" y="1500075"/>
            <a:ext cx="777240" cy="24192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0654E5-48CA-E10C-00DE-597A890041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44273" y="1755442"/>
            <a:ext cx="580016" cy="1003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2A48F52-7E84-8422-A1FB-649DC07B0B72}"/>
              </a:ext>
            </a:extLst>
          </p:cNvPr>
          <p:cNvSpPr/>
          <p:nvPr/>
        </p:nvSpPr>
        <p:spPr>
          <a:xfrm>
            <a:off x="9281423" y="1765610"/>
            <a:ext cx="611130" cy="100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B2BF51D-1DFA-1CD6-D1BB-75B5AB8C77F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54422" y="6419055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b="1" dirty="0">
                <a:solidFill>
                  <a:schemeClr val="bg1"/>
                </a:solidFill>
              </a:rPr>
              <a:t>17/10/2024</a:t>
            </a:r>
            <a:endParaRPr lang="en-GB" altLang="en-US" sz="900" b="1" dirty="0">
              <a:solidFill>
                <a:schemeClr val="bg1"/>
              </a:solidFill>
            </a:endParaRP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B65EBFA-E376-0E86-BF7E-56AE2173C5B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859931" y="6419056"/>
            <a:ext cx="55836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CH" altLang="en-US" sz="1000" b="1" dirty="0">
                <a:solidFill>
                  <a:schemeClr val="bg1"/>
                </a:solidFill>
                <a:cs typeface="Arial" panose="020B0604020202020204" pitchFamily="34" charset="0"/>
              </a:rPr>
              <a:t>Libération de câbles irradiés (CLERIC) |</a:t>
            </a:r>
            <a:r>
              <a:rPr lang="it-IT" altLang="en-US" sz="1000" b="1" dirty="0">
                <a:solidFill>
                  <a:schemeClr val="bg1"/>
                </a:solidFill>
              </a:rPr>
              <a:t> A. Gomes et A. Camerini</a:t>
            </a:r>
          </a:p>
        </p:txBody>
      </p:sp>
    </p:spTree>
    <p:extLst>
      <p:ext uri="{BB962C8B-B14F-4D97-AF65-F5344CB8AC3E}">
        <p14:creationId xmlns:p14="http://schemas.microsoft.com/office/powerpoint/2010/main" val="34892205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39EFF58-88C6-4716-A535-6606C0785EA4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58824E5-49BB-4FA1-A8C3-01B1490630A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Presentations_template</Template>
  <TotalTime>41150</TotalTime>
  <Words>3631</Words>
  <Application>Microsoft Office PowerPoint</Application>
  <PresentationFormat>Widescreen</PresentationFormat>
  <Paragraphs>412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Aptos</vt:lpstr>
      <vt:lpstr>Aptos Display</vt:lpstr>
      <vt:lpstr>Arial</vt:lpstr>
      <vt:lpstr>Calibri</vt:lpstr>
      <vt:lpstr>Calibri Light</vt:lpstr>
      <vt:lpstr>Cambria Math</vt:lpstr>
      <vt:lpstr>Tahoma</vt:lpstr>
      <vt:lpstr>Times New Roman</vt:lpstr>
      <vt:lpstr>Wingdings</vt:lpstr>
      <vt:lpstr>CERNCorporate16-9</vt:lpstr>
      <vt:lpstr>Custom Design</vt:lpstr>
      <vt:lpstr>End Slides</vt:lpstr>
      <vt:lpstr>PowerPoint Presentation</vt:lpstr>
      <vt:lpstr>Table des matières</vt:lpstr>
      <vt:lpstr>1.1 Introduction - Libération Déchets candidats à la libération inconditionnelle (clearance)</vt:lpstr>
      <vt:lpstr>1.2 Introduction - Câbles irradiés Filière CLERIC</vt:lpstr>
      <vt:lpstr>1.3 Introduction - Objectifs Critères de libération</vt:lpstr>
      <vt:lpstr>2. Méthodologie Définition des scénarios d'activation</vt:lpstr>
      <vt:lpstr>2. Méthodologie Avantages de cette approche</vt:lpstr>
      <vt:lpstr>PowerPoint Presentation</vt:lpstr>
      <vt:lpstr>3.1 Résultats - Critères de classification Classification basée sur l’activité équivalente</vt:lpstr>
      <vt:lpstr>3.1 Résultats - Critères de classification Fonction de densité de LL</vt:lpstr>
      <vt:lpstr>PowerPoint Presentation</vt:lpstr>
      <vt:lpstr>3.2 Résultats - Validation expérimentale Concordance avec les mesures expérimentales</vt:lpstr>
      <vt:lpstr>4. Conclusions</vt:lpstr>
      <vt:lpstr>5. Process A description of CLERIC operational phase</vt:lpstr>
      <vt:lpstr>5. Process CLERIC Workflow Process</vt:lpstr>
      <vt:lpstr>5. Process Operations and measurements description</vt:lpstr>
      <vt:lpstr>5. Process Operations and measurements description</vt:lpstr>
      <vt:lpstr>5. Process Operations and measurements description</vt:lpstr>
      <vt:lpstr>5. Process Operations and measurements description</vt:lpstr>
      <vt:lpstr>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ActiWiz Monte Carlo approach: parameters sampling</dc:title>
  <dc:creator>Andrea Gomes</dc:creator>
  <cp:lastModifiedBy>Andrea Camerini</cp:lastModifiedBy>
  <cp:revision>72</cp:revision>
  <dcterms:created xsi:type="dcterms:W3CDTF">2023-12-04T10:19:06Z</dcterms:created>
  <dcterms:modified xsi:type="dcterms:W3CDTF">2024-10-17T08:56:52Z</dcterms:modified>
</cp:coreProperties>
</file>