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303" r:id="rId2"/>
    <p:sldId id="259" r:id="rId3"/>
    <p:sldId id="304" r:id="rId4"/>
    <p:sldId id="1773" r:id="rId5"/>
    <p:sldId id="1775" r:id="rId6"/>
    <p:sldId id="1776" r:id="rId7"/>
    <p:sldId id="1749" r:id="rId8"/>
    <p:sldId id="1745" r:id="rId9"/>
    <p:sldId id="1777" r:id="rId10"/>
    <p:sldId id="1778" r:id="rId11"/>
    <p:sldId id="1779" r:id="rId12"/>
    <p:sldId id="1780" r:id="rId13"/>
    <p:sldId id="1781" r:id="rId14"/>
    <p:sldId id="1782" r:id="rId15"/>
    <p:sldId id="1746" r:id="rId16"/>
    <p:sldId id="1747" r:id="rId17"/>
    <p:sldId id="288" r:id="rId18"/>
    <p:sldId id="1740" r:id="rId19"/>
    <p:sldId id="1784" r:id="rId20"/>
    <p:sldId id="1783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4389"/>
    <a:srgbClr val="FFFFFF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03"/>
    <p:restoredTop sz="76004" autoAdjust="0"/>
  </p:normalViewPr>
  <p:slideViewPr>
    <p:cSldViewPr snapToObjects="1">
      <p:cViewPr varScale="1">
        <p:scale>
          <a:sx n="93" d="100"/>
          <a:sy n="93" d="100"/>
        </p:scale>
        <p:origin x="1272" y="72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5" d="100"/>
          <a:sy n="95" d="100"/>
        </p:scale>
        <p:origin x="40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647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899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0526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GB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2133" b="1" dirty="0"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TDR challenge: </a:t>
                </a:r>
                <a:r>
                  <a:rPr lang="en-US" sz="2133" dirty="0"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protection of the target critical, loss of dilution during single spill will likely damage the target</a:t>
                </a:r>
              </a:p>
              <a:p>
                <a:endParaRPr lang="en-US" sz="2133" dirty="0"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endParaRPr>
              </a:p>
              <a:p>
                <a:r>
                  <a:rPr lang="en-US" sz="2133" b="1" dirty="0"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Present baseline:</a:t>
                </a:r>
              </a:p>
              <a:p>
                <a:pPr marL="380990" indent="-380990">
                  <a:buFont typeface="Arial" panose="020B0604020202020204" pitchFamily="34" charset="0"/>
                  <a:buChar char="•"/>
                </a:pPr>
                <a:r>
                  <a:rPr lang="en-GB" sz="1867" i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𝜋</a:t>
                </a:r>
                <a:r>
                  <a:rPr lang="en-GB" sz="1867" dirty="0"/>
                  <a:t>/2 scheme: independently powered laminated dipole magnets:</a:t>
                </a:r>
              </a:p>
              <a:p>
                <a:pPr marL="990575" lvl="1" indent="-380990">
                  <a:buFont typeface="Arial" panose="020B0604020202020204" pitchFamily="34" charset="0"/>
                  <a:buChar char="•"/>
                </a:pPr>
                <a:r>
                  <a:rPr lang="en-GB" sz="1867" dirty="0"/>
                  <a:t>2H + 2V magnets (~ 0.5 </a:t>
                </a:r>
                <a:r>
                  <a:rPr lang="en-GB" sz="1867" dirty="0" err="1"/>
                  <a:t>mrad</a:t>
                </a:r>
                <a:r>
                  <a:rPr lang="en-GB" sz="1867" dirty="0"/>
                  <a:t>, 0.7 Tm per plane)</a:t>
                </a:r>
              </a:p>
              <a:p>
                <a:pPr marL="990575" lvl="1" indent="-380990">
                  <a:buFont typeface="Arial" panose="020B0604020202020204" pitchFamily="34" charset="0"/>
                  <a:buChar char="•"/>
                </a:pPr>
                <a:r>
                  <a:rPr lang="en-GB" sz="1867" dirty="0"/>
                  <a:t>de-phased by 90 degrees to give circular spill</a:t>
                </a:r>
              </a:p>
              <a:p>
                <a:pPr marL="990575" lvl="1" indent="-380990">
                  <a:buFont typeface="Arial" panose="020B0604020202020204" pitchFamily="34" charset="0"/>
                  <a:buChar char="•"/>
                </a:pPr>
                <a:r>
                  <a:rPr lang="en-GB" sz="1867" dirty="0"/>
                  <a:t>“slow” sweep = 4 Hz over a 1 second spill</a:t>
                </a:r>
              </a:p>
              <a:p>
                <a:pPr marL="380990" indent="-380990">
                  <a:buFont typeface="Arial" panose="020B0604020202020204" pitchFamily="34" charset="0"/>
                  <a:buChar char="•"/>
                </a:pPr>
                <a:endParaRPr lang="en-GB" sz="1867" dirty="0"/>
              </a:p>
              <a:p>
                <a:pPr marL="380990" indent="-380990">
                  <a:buFont typeface="Arial" panose="020B0604020202020204" pitchFamily="34" charset="0"/>
                  <a:buChar char="•"/>
                </a:pPr>
                <a:r>
                  <a:rPr lang="en-GB" sz="1867" dirty="0"/>
                  <a:t>Protection on needed from FGC current interlock </a:t>
                </a:r>
                <a:r>
                  <a:rPr lang="en-GB" sz="1867" b="1" dirty="0"/>
                  <a:t>(</a:t>
                </a:r>
                <a:r>
                  <a:rPr lang="en-US" sz="1867" b="1" dirty="0"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SY-EPC)</a:t>
                </a:r>
                <a:endParaRPr lang="en-GB" sz="1867" dirty="0"/>
              </a:p>
              <a:p>
                <a:pPr marL="380990" indent="-380990">
                  <a:buFont typeface="Arial" panose="020B0604020202020204" pitchFamily="34" charset="0"/>
                  <a:buChar char="•"/>
                </a:pPr>
                <a:endParaRPr lang="en-GB" sz="1867" dirty="0"/>
              </a:p>
              <a:p>
                <a:pPr marL="380990" indent="-380990">
                  <a:buFont typeface="Arial" panose="020B0604020202020204" pitchFamily="34" charset="0"/>
                  <a:buChar char="•"/>
                </a:pPr>
                <a:r>
                  <a:rPr lang="en-GB" sz="1867" dirty="0"/>
                  <a:t>Beam profiler(s) to check beam position, size &amp; sweep post-operation (like LHC IPOC) </a:t>
                </a:r>
                <a:r>
                  <a:rPr lang="en-GB" sz="1867" b="1" dirty="0"/>
                  <a:t>(</a:t>
                </a:r>
                <a:r>
                  <a:rPr lang="en-US" sz="1867" b="1" dirty="0"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SY-BI)</a:t>
                </a:r>
                <a:endParaRPr lang="en-GB" sz="1867" dirty="0"/>
              </a:p>
              <a:p>
                <a:pPr marL="380990" indent="-380990">
                  <a:buFont typeface="Arial" panose="020B0604020202020204" pitchFamily="34" charset="0"/>
                  <a:buChar char="•"/>
                </a:pPr>
                <a:endParaRPr lang="en-GB" sz="1867" dirty="0"/>
              </a:p>
              <a:p>
                <a:pPr marL="380990" indent="-380990">
                  <a:buFont typeface="Arial" panose="020B0604020202020204" pitchFamily="34" charset="0"/>
                  <a:buChar char="•"/>
                </a:pPr>
                <a:r>
                  <a:rPr lang="en-GB" sz="1867" dirty="0"/>
                  <a:t>Independent interlock system likely needed for redundancy:</a:t>
                </a:r>
              </a:p>
              <a:p>
                <a:pPr marL="990575" lvl="1" indent="-380990">
                  <a:buFont typeface="Arial" panose="020B0604020202020204" pitchFamily="34" charset="0"/>
                  <a:buChar char="•"/>
                </a:pPr>
                <a:r>
                  <a:rPr lang="en-GB" sz="1867" dirty="0"/>
                  <a:t>Independent DCCTs current measurement at magnets ?</a:t>
                </a:r>
              </a:p>
              <a:p>
                <a:pPr marL="990575" lvl="1" indent="-380990">
                  <a:buFont typeface="Arial" panose="020B0604020202020204" pitchFamily="34" charset="0"/>
                  <a:buChar char="•"/>
                </a:pPr>
                <a:r>
                  <a:rPr lang="en-GB" sz="1867" dirty="0"/>
                  <a:t>Dedicated “live” monitoring of beam during its sweep ? </a:t>
                </a:r>
                <a:r>
                  <a:rPr lang="en-US" sz="1867" b="1" dirty="0"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(SY-BI)</a:t>
                </a:r>
                <a:endParaRPr lang="en-GB" sz="1867" dirty="0"/>
              </a:p>
              <a:p>
                <a:endParaRPr lang="en-GB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0423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0031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8191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0907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985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256DAC-A84A-A6A7-7AD9-D6C610B8E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709E2D-4116-4E9C-9DA9-7AD011884E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3535284" y="2533503"/>
            <a:ext cx="5121432" cy="179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3310EB-171D-6A53-227B-AE1DAA7475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06073ADA-C0CF-C821-16A0-327CE7C6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16BC319D-B37A-FBAD-88DD-9125600B9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EA7AB7-C653-041C-263E-043F273EC0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46BC166-DB16-0CCF-38C2-186C7A504B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E77F75A-A361-2925-9454-F90A6B16A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070A46-818D-18E8-CBF7-4FF09228D2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B01FDB83-20C6-AB01-810F-404FC99F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900ECC5-D262-0CDA-6191-82B51B35A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7D03DD-1907-665E-9B78-713BD72EE7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51235C04-082A-9821-9EA7-979DA64A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81C2D417-515A-F9C8-F4C5-93948F159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B5E0AA-E34D-4494-1A4C-E153F141F8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9" name="Date Placeholder 10">
            <a:extLst>
              <a:ext uri="{FF2B5EF4-FFF2-40B4-BE49-F238E27FC236}">
                <a16:creationId xmlns:a16="http://schemas.microsoft.com/office/drawing/2014/main" id="{3A68A6AF-0725-78EC-C3BE-9FAEDBDF48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F702EBA-B8A6-BD1F-4489-6C7DC88D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5C3323-7AAC-0490-B0F1-8D84F6906E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74834FFD-E6DE-3410-9ECB-556C766235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34CD887F-3D8F-B8D7-AEB9-AD850889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2C6DE2-047E-E6E0-474C-51C3627326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B7F96E3E-5EED-BAFC-39FC-C5D22CC8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CC245844-DBF6-332A-DE0A-D56975ADC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E0EBE4-B737-A7B5-9C76-73D14AD1E1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8AF1DCAA-BAFE-769B-C6AB-6F09ECD5DE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81E3B3C5-4195-783F-B36E-FF2AEB02E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3ED3C7-A14B-7B5A-B243-68B464A91E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10715FB7-BF33-DCA7-96FF-ED6C76D5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3CBDAC40-3C36-4260-568D-858112AF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E81624-CB90-E2A4-8DD7-F47218BA23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429650D1-153E-3684-7F7D-798B7827F6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E757F4CF-EA0D-A41A-ADFA-F8FE3AD25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24.09.2024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19EE46-6977-2F0F-8A91-8D9C45CF09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44FCC7-BA64-DCDA-413D-96CD380001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0F2131CF-9BEC-8776-15A1-929D2F49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EC47503-014B-4D7B-695D-3EC20719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A796C1-5308-C400-29DF-DE5774541C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F954CD52-8295-2C51-2618-69DDEBD464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667B8512-F0EF-05A8-1391-7E6259C40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3861048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2534412"/>
            <a:ext cx="1074737" cy="10747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EEB1F4-BD41-E796-C400-0A61AE40DF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6_Titre small et contenu +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325" y="55061"/>
            <a:ext cx="11959688" cy="503420"/>
          </a:xfrm>
        </p:spPr>
        <p:txBody>
          <a:bodyPr>
            <a:noAutofit/>
          </a:bodyPr>
          <a:lstStyle>
            <a:lvl1pPr algn="l">
              <a:defRPr sz="3733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660729"/>
            <a:ext cx="12192000" cy="5191431"/>
          </a:xfrm>
        </p:spPr>
        <p:txBody>
          <a:bodyPr/>
          <a:lstStyle>
            <a:lvl1pPr marL="357708" indent="-357708">
              <a:lnSpc>
                <a:spcPct val="100000"/>
              </a:lnSpc>
              <a:defRPr sz="2667"/>
            </a:lvl1pPr>
            <a:lvl2pPr marL="715415" indent="-357708">
              <a:buFont typeface="Arial" panose="020B0604020202020204" pitchFamily="34" charset="0"/>
              <a:buChar char="–"/>
              <a:defRPr sz="2133"/>
            </a:lvl2pPr>
            <a:lvl3pPr marL="1096406" indent="-380990">
              <a:buFont typeface="Arial" panose="020B0604020202020204" pitchFamily="34" charset="0"/>
              <a:buChar char="."/>
              <a:tabLst/>
              <a:defRPr sz="1733"/>
            </a:lvl3pPr>
            <a:lvl4pPr marL="1389853" indent="0">
              <a:buFontTx/>
              <a:buNone/>
              <a:defRPr sz="1067"/>
            </a:lvl4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21880BD3-3ACA-441B-B39E-7ED64387DA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624509"/>
            <a:ext cx="2844800" cy="243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11/03/2022</a:t>
            </a:r>
            <a:endParaRPr lang="en-US" dirty="0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6AB426A4-F759-4223-9F01-2D29D50576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625439"/>
            <a:ext cx="3860800" cy="2423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Splitting MD outcome</a:t>
            </a:r>
            <a:endParaRPr lang="en-US" dirty="0"/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53CD70F2-E63D-4566-8F22-2D1C339A6E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624507"/>
            <a:ext cx="668565" cy="245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38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29D0ABA-CC75-17D3-0C94-55EDC238A9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A4BA6C-A775-2068-8F53-CB3342769E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F26AE987-B6C4-0547-AE56-911C17FFC979}"/>
              </a:ext>
            </a:extLst>
          </p:cNvPr>
          <p:cNvSpPr txBox="1">
            <a:spLocks/>
          </p:cNvSpPr>
          <p:nvPr userDrawn="1"/>
        </p:nvSpPr>
        <p:spPr>
          <a:xfrm>
            <a:off x="7462902" y="3701092"/>
            <a:ext cx="396044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3B7BF0-CB7D-A300-1A73-6DBD8E982D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A9BAA02A-7445-655B-95DD-D99F0CEDC9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0E08D0B8-2260-B065-2972-9A7378E1E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11CDAA-6AC9-A8BD-11E1-01EFE56FE3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548FE115-6AAE-2B27-36F0-CAC2D7DF2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879A9FC5-85D9-B114-EA9E-B1F6F600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ECECA8-C547-21E4-8AD1-9F9D622676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CAA3BAB9-0C3F-1FF1-30A6-5BA5E54E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CE5ACB64-2BEB-57F1-3764-53AE86ADEE1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E2795E-1A26-546E-9655-5A676ACC44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5131C8F3-33E6-53B7-4008-319933E4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1839103A-5523-60AE-364E-1B2E4E7E0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18932-60DE-B265-B56F-EA4A663F16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1D7FDFC-296C-0D16-B52B-6204B7769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4F1D482B-726F-4D5A-98A9-E277EC18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smtClean="0"/>
              <a:pPr/>
              <a:t>24/09/2024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9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24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microsoft.com/office/2007/relationships/hdphoto" Target="../media/hdphoto2.wdp"/><Relationship Id="rId5" Type="http://schemas.openxmlformats.org/officeDocument/2006/relationships/image" Target="../media/image27.png"/><Relationship Id="rId4" Type="http://schemas.openxmlformats.org/officeDocument/2006/relationships/hyperlink" Target="https://doi.org/10.23731/CYRM-2020-002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3358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0809D7-F2F5-E2D3-A4F2-437C54BB19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4464496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4A77D3-12C4-B5DE-3ECE-4E12CB4A0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Claudia AHDIDA | BDF/</a:t>
            </a:r>
            <a:r>
              <a:rPr lang="en-US" dirty="0" err="1"/>
              <a:t>SHiP</a:t>
            </a:r>
            <a:r>
              <a:rPr lang="en-US" dirty="0"/>
              <a:t> at HI-ECN3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AB002A42-5E6D-0977-A391-309B6D7D1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sz="3600" dirty="0"/>
              <a:t>ECN3 in 2031: BDF / </a:t>
            </a:r>
            <a:r>
              <a:rPr lang="en-US" sz="3600" dirty="0" err="1"/>
              <a:t>SHiP</a:t>
            </a:r>
            <a:endParaRPr lang="en-CH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2F0632-C7F5-B426-5C9C-3819880FDC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b="3461"/>
          <a:stretch/>
        </p:blipFill>
        <p:spPr>
          <a:xfrm rot="-60000">
            <a:off x="337511" y="2851207"/>
            <a:ext cx="11828043" cy="3325976"/>
          </a:xfrm>
          <a:prstGeom prst="rect">
            <a:avLst/>
          </a:prstGeom>
          <a:ln>
            <a:noFill/>
          </a:ln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E0D4059-24F2-D5BD-0E4C-E7A304186BB3}"/>
              </a:ext>
            </a:extLst>
          </p:cNvPr>
          <p:cNvCxnSpPr>
            <a:cxnSpLocks/>
          </p:cNvCxnSpPr>
          <p:nvPr/>
        </p:nvCxnSpPr>
        <p:spPr>
          <a:xfrm>
            <a:off x="576387" y="4606638"/>
            <a:ext cx="6375699" cy="968595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Left Brace 7">
            <a:extLst>
              <a:ext uri="{FF2B5EF4-FFF2-40B4-BE49-F238E27FC236}">
                <a16:creationId xmlns:a16="http://schemas.microsoft.com/office/drawing/2014/main" id="{D87A603F-A9A4-F893-0BBF-702FA20E62C8}"/>
              </a:ext>
            </a:extLst>
          </p:cNvPr>
          <p:cNvSpPr/>
          <p:nvPr/>
        </p:nvSpPr>
        <p:spPr>
          <a:xfrm rot="16740277">
            <a:off x="929339" y="4315889"/>
            <a:ext cx="60959" cy="42988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0D0F5C-04AC-B98A-B384-30F0AC10319E}"/>
              </a:ext>
            </a:extLst>
          </p:cNvPr>
          <p:cNvSpPr txBox="1"/>
          <p:nvPr/>
        </p:nvSpPr>
        <p:spPr>
          <a:xfrm rot="541541">
            <a:off x="3429960" y="4965107"/>
            <a:ext cx="718466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b="1" dirty="0"/>
              <a:t>TCC8</a:t>
            </a:r>
            <a:endParaRPr lang="en-CH" sz="16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CAC825-2D3A-3E61-57C3-BB325F256518}"/>
              </a:ext>
            </a:extLst>
          </p:cNvPr>
          <p:cNvSpPr txBox="1"/>
          <p:nvPr/>
        </p:nvSpPr>
        <p:spPr>
          <a:xfrm rot="524821">
            <a:off x="9882869" y="4609257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AE86758-E0D7-D007-E5F4-3093148E8C32}"/>
              </a:ext>
            </a:extLst>
          </p:cNvPr>
          <p:cNvSpPr txBox="1"/>
          <p:nvPr/>
        </p:nvSpPr>
        <p:spPr>
          <a:xfrm rot="524821">
            <a:off x="7512587" y="4239846"/>
            <a:ext cx="541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92F7405-3FCB-FA88-14D0-2D2D1C184971}"/>
              </a:ext>
            </a:extLst>
          </p:cNvPr>
          <p:cNvSpPr txBox="1"/>
          <p:nvPr/>
        </p:nvSpPr>
        <p:spPr>
          <a:xfrm>
            <a:off x="50970" y="5738516"/>
            <a:ext cx="53867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sz="1600" b="1" dirty="0"/>
              <a:t>BDF’s Target Complex:</a:t>
            </a:r>
          </a:p>
          <a:p>
            <a:pPr algn="r"/>
            <a:r>
              <a:rPr lang="en-US" sz="1600" dirty="0"/>
              <a:t>containing a “thick” high-Z target (Mo/W)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D7FBEA4-B253-F6FB-2A58-6F265B9177B0}"/>
              </a:ext>
            </a:extLst>
          </p:cNvPr>
          <p:cNvCxnSpPr>
            <a:cxnSpLocks/>
          </p:cNvCxnSpPr>
          <p:nvPr/>
        </p:nvCxnSpPr>
        <p:spPr>
          <a:xfrm flipV="1">
            <a:off x="5453825" y="5404043"/>
            <a:ext cx="982119" cy="488135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Left Brace 19">
            <a:extLst>
              <a:ext uri="{FF2B5EF4-FFF2-40B4-BE49-F238E27FC236}">
                <a16:creationId xmlns:a16="http://schemas.microsoft.com/office/drawing/2014/main" id="{ED7F9090-13DF-6765-8BF3-B4121512E66D}"/>
              </a:ext>
            </a:extLst>
          </p:cNvPr>
          <p:cNvSpPr/>
          <p:nvPr/>
        </p:nvSpPr>
        <p:spPr>
          <a:xfrm rot="16740277">
            <a:off x="6334422" y="4975553"/>
            <a:ext cx="60959" cy="693363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EB6B3D-AA2B-04D1-A7A9-8E72440F0EBE}"/>
              </a:ext>
            </a:extLst>
          </p:cNvPr>
          <p:cNvSpPr txBox="1"/>
          <p:nvPr/>
        </p:nvSpPr>
        <p:spPr>
          <a:xfrm>
            <a:off x="167332" y="4964265"/>
            <a:ext cx="1780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/>
              <a:t>Beam Dilution System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337975B-7969-7D74-09B8-324AC20236FC}"/>
              </a:ext>
            </a:extLst>
          </p:cNvPr>
          <p:cNvCxnSpPr>
            <a:cxnSpLocks/>
          </p:cNvCxnSpPr>
          <p:nvPr/>
        </p:nvCxnSpPr>
        <p:spPr>
          <a:xfrm flipV="1">
            <a:off x="923682" y="4717563"/>
            <a:ext cx="7257" cy="279884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CBEBAAA-8272-4E83-34DF-61166C01AF8B}"/>
              </a:ext>
            </a:extLst>
          </p:cNvPr>
          <p:cNvCxnSpPr>
            <a:cxnSpLocks/>
          </p:cNvCxnSpPr>
          <p:nvPr/>
        </p:nvCxnSpPr>
        <p:spPr>
          <a:xfrm>
            <a:off x="7100819" y="5575234"/>
            <a:ext cx="3994248" cy="618033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D708D06-29F6-3502-008F-839F5FC87ADE}"/>
              </a:ext>
            </a:extLst>
          </p:cNvPr>
          <p:cNvSpPr txBox="1"/>
          <p:nvPr/>
        </p:nvSpPr>
        <p:spPr>
          <a:xfrm rot="541541">
            <a:off x="8360572" y="5752250"/>
            <a:ext cx="931336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ECN3</a:t>
            </a:r>
            <a:endParaRPr lang="en-CH" sz="1600" b="1" dirty="0"/>
          </a:p>
        </p:txBody>
      </p: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E822FAE8-E172-0EC1-F7E6-C210EA64A3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208325"/>
              </p:ext>
            </p:extLst>
          </p:nvPr>
        </p:nvGraphicFramePr>
        <p:xfrm>
          <a:off x="2978445" y="1099071"/>
          <a:ext cx="8932165" cy="1524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49789">
                  <a:extLst>
                    <a:ext uri="{9D8B030D-6E8A-4147-A177-3AD203B41FA5}">
                      <a16:colId xmlns:a16="http://schemas.microsoft.com/office/drawing/2014/main" val="1318606361"/>
                    </a:ext>
                  </a:extLst>
                </a:gridCol>
                <a:gridCol w="1509607">
                  <a:extLst>
                    <a:ext uri="{9D8B030D-6E8A-4147-A177-3AD203B41FA5}">
                      <a16:colId xmlns:a16="http://schemas.microsoft.com/office/drawing/2014/main" val="2579679920"/>
                    </a:ext>
                  </a:extLst>
                </a:gridCol>
                <a:gridCol w="1835573">
                  <a:extLst>
                    <a:ext uri="{9D8B030D-6E8A-4147-A177-3AD203B41FA5}">
                      <a16:colId xmlns:a16="http://schemas.microsoft.com/office/drawing/2014/main" val="426867177"/>
                    </a:ext>
                  </a:extLst>
                </a:gridCol>
                <a:gridCol w="1240791">
                  <a:extLst>
                    <a:ext uri="{9D8B030D-6E8A-4147-A177-3AD203B41FA5}">
                      <a16:colId xmlns:a16="http://schemas.microsoft.com/office/drawing/2014/main" val="2329005473"/>
                    </a:ext>
                  </a:extLst>
                </a:gridCol>
                <a:gridCol w="2396405">
                  <a:extLst>
                    <a:ext uri="{9D8B030D-6E8A-4147-A177-3AD203B41FA5}">
                      <a16:colId xmlns:a16="http://schemas.microsoft.com/office/drawing/2014/main" val="2184638814"/>
                    </a:ext>
                  </a:extLst>
                </a:gridCol>
              </a:tblGrid>
              <a:tr h="690880">
                <a:tc>
                  <a:txBody>
                    <a:bodyPr/>
                    <a:lstStyle/>
                    <a:p>
                      <a:r>
                        <a:rPr lang="en-CH" sz="1900" dirty="0"/>
                        <a:t>Experiment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900" dirty="0"/>
                        <a:t> p</a:t>
                      </a:r>
                      <a:r>
                        <a:rPr lang="en-CH" sz="1900" baseline="30000" dirty="0"/>
                        <a:t>+</a:t>
                      </a:r>
                    </a:p>
                    <a:p>
                      <a:pPr algn="ctr"/>
                      <a:r>
                        <a:rPr lang="en-CH" sz="1900" dirty="0"/>
                        <a:t>[10</a:t>
                      </a:r>
                      <a:r>
                        <a:rPr lang="en-CH" sz="1900" baseline="30000" dirty="0"/>
                        <a:t>12</a:t>
                      </a:r>
                      <a:r>
                        <a:rPr lang="en-CH" sz="1900" baseline="0" dirty="0"/>
                        <a:t> </a:t>
                      </a:r>
                      <a:r>
                        <a:rPr lang="en-CH" sz="1900" dirty="0"/>
                        <a:t>/spill]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 p</a:t>
                      </a:r>
                      <a:r>
                        <a:rPr lang="en-GB" sz="1900" baseline="30000" dirty="0"/>
                        <a:t>+</a:t>
                      </a:r>
                      <a:r>
                        <a:rPr lang="en-GB" sz="1900" dirty="0"/>
                        <a:t> flux (avg.)</a:t>
                      </a:r>
                    </a:p>
                    <a:p>
                      <a:pPr algn="ctr"/>
                      <a:r>
                        <a:rPr lang="en-GB" sz="1900" dirty="0"/>
                        <a:t> [</a:t>
                      </a:r>
                      <a:r>
                        <a:rPr lang="en-CH" sz="1900" dirty="0"/>
                        <a:t>10</a:t>
                      </a:r>
                      <a:r>
                        <a:rPr lang="en-CH" sz="1900" baseline="30000" dirty="0"/>
                        <a:t>12</a:t>
                      </a:r>
                      <a:r>
                        <a:rPr lang="en-CH" sz="1900" dirty="0"/>
                        <a:t> </a:t>
                      </a:r>
                      <a:r>
                        <a:rPr lang="en-GB" sz="1900" dirty="0"/>
                        <a:t>Hz]</a:t>
                      </a:r>
                      <a:endParaRPr lang="en-CH" sz="19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900" dirty="0"/>
                        <a:t>POT </a:t>
                      </a:r>
                    </a:p>
                    <a:p>
                      <a:pPr algn="ctr"/>
                      <a:r>
                        <a:rPr lang="en-CH" sz="1900" dirty="0"/>
                        <a:t>[10</a:t>
                      </a:r>
                      <a:r>
                        <a:rPr lang="en-CH" sz="1900" baseline="30000" dirty="0"/>
                        <a:t>19 </a:t>
                      </a:r>
                      <a:r>
                        <a:rPr lang="en-CH" sz="1900" dirty="0"/>
                        <a:t>/yr]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900" dirty="0"/>
                        <a:t>SHiP POT request</a:t>
                      </a:r>
                    </a:p>
                    <a:p>
                      <a:pPr algn="ctr"/>
                      <a:r>
                        <a:rPr lang="en-CH" sz="1900" dirty="0"/>
                        <a:t>[10</a:t>
                      </a:r>
                      <a:r>
                        <a:rPr lang="en-CH" sz="1900" baseline="30000" dirty="0"/>
                        <a:t>20 </a:t>
                      </a:r>
                      <a:r>
                        <a:rPr lang="en-CH" sz="1900" dirty="0"/>
                        <a:t>/15 yr]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299162658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CH" sz="1900" dirty="0"/>
                        <a:t>NA62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900" dirty="0"/>
                        <a:t>~ 3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900" dirty="0"/>
                        <a:t>~ 0.2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900" dirty="0"/>
                        <a:t>0.26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900" dirty="0"/>
                        <a:t>-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5675381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CH" sz="1900" dirty="0"/>
                        <a:t>SHiP (baseline)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900" dirty="0"/>
                        <a:t>40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900" dirty="0"/>
                        <a:t>~ 2.5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900" dirty="0"/>
                        <a:t>4.00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900" dirty="0"/>
                        <a:t>6.0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828090522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C44F0389-4514-E9B9-2A81-2CBC7C77BC97}"/>
              </a:ext>
            </a:extLst>
          </p:cNvPr>
          <p:cNvSpPr txBox="1"/>
          <p:nvPr/>
        </p:nvSpPr>
        <p:spPr>
          <a:xfrm>
            <a:off x="7896379" y="760517"/>
            <a:ext cx="4153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A</a:t>
            </a:r>
            <a:r>
              <a:rPr lang="en-CH" sz="1600" b="1" dirty="0">
                <a:solidFill>
                  <a:srgbClr val="FF0000"/>
                </a:solidFill>
              </a:rPr>
              <a:t>n order of magnitude intensity upgrade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9BE319A-B82A-87BF-CD23-59C5D33F80AB}"/>
              </a:ext>
            </a:extLst>
          </p:cNvPr>
          <p:cNvCxnSpPr>
            <a:cxnSpLocks/>
          </p:cNvCxnSpPr>
          <p:nvPr/>
        </p:nvCxnSpPr>
        <p:spPr>
          <a:xfrm>
            <a:off x="425001" y="3007634"/>
            <a:ext cx="1503767" cy="205932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D02BDA8A-C48A-B104-E42F-B46506E2D0A7}"/>
              </a:ext>
            </a:extLst>
          </p:cNvPr>
          <p:cNvSpPr txBox="1"/>
          <p:nvPr/>
        </p:nvSpPr>
        <p:spPr>
          <a:xfrm rot="466961">
            <a:off x="187585" y="2732912"/>
            <a:ext cx="2101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/>
              <a:t>Beam from SPS</a:t>
            </a:r>
          </a:p>
        </p:txBody>
      </p:sp>
    </p:spTree>
    <p:extLst>
      <p:ext uri="{BB962C8B-B14F-4D97-AF65-F5344CB8AC3E}">
        <p14:creationId xmlns:p14="http://schemas.microsoft.com/office/powerpoint/2010/main" val="1343445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/>
      <p:bldP spid="20" grpId="0" animBg="1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0809D7-F2F5-E2D3-A4F2-437C54BB19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4464496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4A77D3-12C4-B5DE-3ECE-4E12CB4A0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Claudia AHDIDA | BDF/</a:t>
            </a:r>
            <a:r>
              <a:rPr lang="en-US" dirty="0" err="1"/>
              <a:t>SHiP</a:t>
            </a:r>
            <a:r>
              <a:rPr lang="en-US" dirty="0"/>
              <a:t> at HI-ECN3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AB002A42-5E6D-0977-A391-309B6D7D1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sz="3600" dirty="0"/>
              <a:t>ECN3 in 2031: BDF / </a:t>
            </a:r>
            <a:r>
              <a:rPr lang="en-US" sz="3600" dirty="0" err="1"/>
              <a:t>SHiP</a:t>
            </a:r>
            <a:endParaRPr lang="en-CH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2F0632-C7F5-B426-5C9C-3819880FDC5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/>
          </a:blip>
          <a:srcRect b="3461"/>
          <a:stretch/>
        </p:blipFill>
        <p:spPr>
          <a:xfrm rot="-60000">
            <a:off x="337511" y="2851207"/>
            <a:ext cx="11828043" cy="3325976"/>
          </a:xfrm>
          <a:prstGeom prst="rect">
            <a:avLst/>
          </a:prstGeom>
          <a:ln>
            <a:noFill/>
          </a:ln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E0D4059-24F2-D5BD-0E4C-E7A304186BB3}"/>
              </a:ext>
            </a:extLst>
          </p:cNvPr>
          <p:cNvCxnSpPr>
            <a:cxnSpLocks/>
          </p:cNvCxnSpPr>
          <p:nvPr/>
        </p:nvCxnSpPr>
        <p:spPr>
          <a:xfrm>
            <a:off x="576387" y="4606638"/>
            <a:ext cx="6375699" cy="968595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Left Brace 7">
            <a:extLst>
              <a:ext uri="{FF2B5EF4-FFF2-40B4-BE49-F238E27FC236}">
                <a16:creationId xmlns:a16="http://schemas.microsoft.com/office/drawing/2014/main" id="{D87A603F-A9A4-F893-0BBF-702FA20E62C8}"/>
              </a:ext>
            </a:extLst>
          </p:cNvPr>
          <p:cNvSpPr/>
          <p:nvPr/>
        </p:nvSpPr>
        <p:spPr>
          <a:xfrm rot="16740277">
            <a:off x="929339" y="4315889"/>
            <a:ext cx="60959" cy="42988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0D0F5C-04AC-B98A-B384-30F0AC10319E}"/>
              </a:ext>
            </a:extLst>
          </p:cNvPr>
          <p:cNvSpPr txBox="1"/>
          <p:nvPr/>
        </p:nvSpPr>
        <p:spPr>
          <a:xfrm rot="541541">
            <a:off x="3429960" y="4965107"/>
            <a:ext cx="718466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b="1" dirty="0"/>
              <a:t>TCC8</a:t>
            </a:r>
            <a:endParaRPr lang="en-CH" sz="16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CAC825-2D3A-3E61-57C3-BB325F256518}"/>
              </a:ext>
            </a:extLst>
          </p:cNvPr>
          <p:cNvSpPr txBox="1"/>
          <p:nvPr/>
        </p:nvSpPr>
        <p:spPr>
          <a:xfrm rot="524821">
            <a:off x="9882869" y="4609257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AE86758-E0D7-D007-E5F4-3093148E8C32}"/>
              </a:ext>
            </a:extLst>
          </p:cNvPr>
          <p:cNvSpPr txBox="1"/>
          <p:nvPr/>
        </p:nvSpPr>
        <p:spPr>
          <a:xfrm rot="524821">
            <a:off x="7512587" y="4239846"/>
            <a:ext cx="541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92F7405-3FCB-FA88-14D0-2D2D1C184971}"/>
              </a:ext>
            </a:extLst>
          </p:cNvPr>
          <p:cNvSpPr txBox="1"/>
          <p:nvPr/>
        </p:nvSpPr>
        <p:spPr>
          <a:xfrm>
            <a:off x="50970" y="5738516"/>
            <a:ext cx="53867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sz="1600" b="1" dirty="0"/>
              <a:t>BDF’s Target Complex:</a:t>
            </a:r>
          </a:p>
          <a:p>
            <a:pPr algn="r"/>
            <a:r>
              <a:rPr lang="en-US" sz="1600" dirty="0"/>
              <a:t>containing a “thick” high-Z target (Mo/W)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D7FBEA4-B253-F6FB-2A58-6F265B9177B0}"/>
              </a:ext>
            </a:extLst>
          </p:cNvPr>
          <p:cNvCxnSpPr>
            <a:cxnSpLocks/>
          </p:cNvCxnSpPr>
          <p:nvPr/>
        </p:nvCxnSpPr>
        <p:spPr>
          <a:xfrm flipV="1">
            <a:off x="5453825" y="5404043"/>
            <a:ext cx="982119" cy="488135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Left Brace 19">
            <a:extLst>
              <a:ext uri="{FF2B5EF4-FFF2-40B4-BE49-F238E27FC236}">
                <a16:creationId xmlns:a16="http://schemas.microsoft.com/office/drawing/2014/main" id="{ED7F9090-13DF-6765-8BF3-B4121512E66D}"/>
              </a:ext>
            </a:extLst>
          </p:cNvPr>
          <p:cNvSpPr/>
          <p:nvPr/>
        </p:nvSpPr>
        <p:spPr>
          <a:xfrm rot="16740277">
            <a:off x="6334422" y="4975553"/>
            <a:ext cx="60959" cy="693363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EB6B3D-AA2B-04D1-A7A9-8E72440F0EBE}"/>
              </a:ext>
            </a:extLst>
          </p:cNvPr>
          <p:cNvSpPr txBox="1"/>
          <p:nvPr/>
        </p:nvSpPr>
        <p:spPr>
          <a:xfrm>
            <a:off x="167332" y="4964265"/>
            <a:ext cx="1780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/>
              <a:t>Beam Dilution System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337975B-7969-7D74-09B8-324AC20236FC}"/>
              </a:ext>
            </a:extLst>
          </p:cNvPr>
          <p:cNvCxnSpPr>
            <a:cxnSpLocks/>
          </p:cNvCxnSpPr>
          <p:nvPr/>
        </p:nvCxnSpPr>
        <p:spPr>
          <a:xfrm flipV="1">
            <a:off x="923682" y="4717563"/>
            <a:ext cx="7257" cy="279884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CBEBAAA-8272-4E83-34DF-61166C01AF8B}"/>
              </a:ext>
            </a:extLst>
          </p:cNvPr>
          <p:cNvCxnSpPr>
            <a:cxnSpLocks/>
          </p:cNvCxnSpPr>
          <p:nvPr/>
        </p:nvCxnSpPr>
        <p:spPr>
          <a:xfrm>
            <a:off x="7100819" y="5575234"/>
            <a:ext cx="3994248" cy="618033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D708D06-29F6-3502-008F-839F5FC87ADE}"/>
              </a:ext>
            </a:extLst>
          </p:cNvPr>
          <p:cNvSpPr txBox="1"/>
          <p:nvPr/>
        </p:nvSpPr>
        <p:spPr>
          <a:xfrm rot="541541">
            <a:off x="8360572" y="5752250"/>
            <a:ext cx="931336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ECN3</a:t>
            </a:r>
            <a:endParaRPr lang="en-CH" sz="1600" b="1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9BE319A-B82A-87BF-CD23-59C5D33F80AB}"/>
              </a:ext>
            </a:extLst>
          </p:cNvPr>
          <p:cNvCxnSpPr>
            <a:cxnSpLocks/>
          </p:cNvCxnSpPr>
          <p:nvPr/>
        </p:nvCxnSpPr>
        <p:spPr>
          <a:xfrm>
            <a:off x="425001" y="3007634"/>
            <a:ext cx="1503767" cy="205932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D02BDA8A-C48A-B104-E42F-B46506E2D0A7}"/>
              </a:ext>
            </a:extLst>
          </p:cNvPr>
          <p:cNvSpPr txBox="1"/>
          <p:nvPr/>
        </p:nvSpPr>
        <p:spPr>
          <a:xfrm rot="466961">
            <a:off x="187585" y="2732912"/>
            <a:ext cx="2101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/>
              <a:t>Beam from SPS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C51411B-0032-0390-E506-EF21CF6330A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468" t="1928" r="12022" b="11895"/>
          <a:stretch/>
        </p:blipFill>
        <p:spPr>
          <a:xfrm>
            <a:off x="6646293" y="594082"/>
            <a:ext cx="4748795" cy="303114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9AAB5F8-B1AB-5B91-5B0E-9A1A0FCF1C3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126" b="95487" l="20221" r="95470">
                        <a14:foregroundMark x1="23867" y1="74109" x2="21326" y2="73397"/>
                        <a14:foregroundMark x1="26077" y1="69121" x2="30055" y2="83373"/>
                        <a14:foregroundMark x1="89392" y1="39905" x2="90055" y2="30641"/>
                        <a14:foregroundMark x1="87293" y1="15914" x2="89834" y2="7126"/>
                        <a14:foregroundMark x1="90939" y1="36580" x2="95580" y2="29216"/>
                        <a14:foregroundMark x1="23646" y1="83848" x2="20331" y2="68884"/>
                        <a14:foregroundMark x1="23757" y1="93349" x2="25635" y2="95487"/>
                      </a14:backgroundRemoval>
                    </a14:imgEffect>
                  </a14:imgLayer>
                </a14:imgProps>
              </a:ext>
            </a:extLst>
          </a:blip>
          <a:srcRect l="15529"/>
          <a:stretch/>
        </p:blipFill>
        <p:spPr bwMode="auto">
          <a:xfrm rot="395342">
            <a:off x="7160889" y="985586"/>
            <a:ext cx="3719600" cy="1892267"/>
          </a:xfrm>
          <a:prstGeom prst="rect">
            <a:avLst/>
          </a:prstGeom>
        </p:spPr>
      </p:pic>
      <p:pic>
        <p:nvPicPr>
          <p:cNvPr id="34" name="Circle 4 turns 50 mm 8mm beam cut">
            <a:hlinkClick r:id="" action="ppaction://media"/>
            <a:extLst>
              <a:ext uri="{FF2B5EF4-FFF2-40B4-BE49-F238E27FC236}">
                <a16:creationId xmlns:a16="http://schemas.microsoft.com/office/drawing/2014/main" id="{A4742AA8-49F4-A76C-61AF-8F047D856AD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9"/>
          <a:srcRect r="66240" b="21545"/>
          <a:stretch>
            <a:fillRect/>
          </a:stretch>
        </p:blipFill>
        <p:spPr>
          <a:xfrm>
            <a:off x="4019386" y="1175351"/>
            <a:ext cx="2324863" cy="2360869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82999D2-0766-4482-B001-E816A6B2D44C}"/>
              </a:ext>
            </a:extLst>
          </p:cNvPr>
          <p:cNvCxnSpPr>
            <a:cxnSpLocks/>
          </p:cNvCxnSpPr>
          <p:nvPr/>
        </p:nvCxnSpPr>
        <p:spPr>
          <a:xfrm flipV="1">
            <a:off x="6269814" y="3505132"/>
            <a:ext cx="74435" cy="1465992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985B493-2E44-1838-B6B4-4416D1059592}"/>
              </a:ext>
            </a:extLst>
          </p:cNvPr>
          <p:cNvCxnSpPr>
            <a:cxnSpLocks/>
          </p:cNvCxnSpPr>
          <p:nvPr/>
        </p:nvCxnSpPr>
        <p:spPr>
          <a:xfrm flipH="1" flipV="1">
            <a:off x="4019386" y="3548279"/>
            <a:ext cx="2148622" cy="1449168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4B2CF624-E8D4-EBF9-06DD-9F724CD212F1}"/>
              </a:ext>
            </a:extLst>
          </p:cNvPr>
          <p:cNvSpPr txBox="1"/>
          <p:nvPr/>
        </p:nvSpPr>
        <p:spPr>
          <a:xfrm>
            <a:off x="1540080" y="2130537"/>
            <a:ext cx="2650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200" b="1" dirty="0"/>
              <a:t>~ 350 kW (avg.) </a:t>
            </a:r>
          </a:p>
          <a:p>
            <a:pPr algn="ctr"/>
            <a:r>
              <a:rPr lang="en-CH" sz="1200" b="1" dirty="0"/>
              <a:t>~ 2.3 MW (spill)</a:t>
            </a:r>
          </a:p>
        </p:txBody>
      </p:sp>
    </p:spTree>
    <p:extLst>
      <p:ext uri="{BB962C8B-B14F-4D97-AF65-F5344CB8AC3E}">
        <p14:creationId xmlns:p14="http://schemas.microsoft.com/office/powerpoint/2010/main" val="190177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66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display="0">
                  <p:stCondLst>
                    <p:cond delay="indefinite"/>
                  </p:stCondLst>
                </p:cTn>
                <p:tgtEl>
                  <p:spTgt spid="3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0809D7-F2F5-E2D3-A4F2-437C54BB19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4464496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4A77D3-12C4-B5DE-3ECE-4E12CB4A0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Claudia AHDIDA | BDF/</a:t>
            </a:r>
            <a:r>
              <a:rPr lang="en-US" dirty="0" err="1"/>
              <a:t>SHiP</a:t>
            </a:r>
            <a:r>
              <a:rPr lang="en-US" dirty="0"/>
              <a:t> at HI-ECN3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AB002A42-5E6D-0977-A391-309B6D7D1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sz="3600" dirty="0"/>
              <a:t>ECN3 in 2031: BDF / </a:t>
            </a:r>
            <a:r>
              <a:rPr lang="en-US" sz="3600" dirty="0" err="1"/>
              <a:t>SHiP</a:t>
            </a:r>
            <a:endParaRPr lang="en-CH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2F0632-C7F5-B426-5C9C-3819880FDC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b="3461"/>
          <a:stretch/>
        </p:blipFill>
        <p:spPr>
          <a:xfrm rot="-60000">
            <a:off x="337511" y="2851207"/>
            <a:ext cx="11828043" cy="3325976"/>
          </a:xfrm>
          <a:prstGeom prst="rect">
            <a:avLst/>
          </a:prstGeom>
          <a:ln>
            <a:noFill/>
          </a:ln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E0D4059-24F2-D5BD-0E4C-E7A304186BB3}"/>
              </a:ext>
            </a:extLst>
          </p:cNvPr>
          <p:cNvCxnSpPr>
            <a:cxnSpLocks/>
          </p:cNvCxnSpPr>
          <p:nvPr/>
        </p:nvCxnSpPr>
        <p:spPr>
          <a:xfrm>
            <a:off x="576387" y="4606638"/>
            <a:ext cx="6375699" cy="968595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Left Brace 7">
            <a:extLst>
              <a:ext uri="{FF2B5EF4-FFF2-40B4-BE49-F238E27FC236}">
                <a16:creationId xmlns:a16="http://schemas.microsoft.com/office/drawing/2014/main" id="{D87A603F-A9A4-F893-0BBF-702FA20E62C8}"/>
              </a:ext>
            </a:extLst>
          </p:cNvPr>
          <p:cNvSpPr/>
          <p:nvPr/>
        </p:nvSpPr>
        <p:spPr>
          <a:xfrm rot="16740277">
            <a:off x="929339" y="4315889"/>
            <a:ext cx="60959" cy="42988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BDBD79-7E9D-3D2F-5A79-A688FF40FC92}"/>
              </a:ext>
            </a:extLst>
          </p:cNvPr>
          <p:cNvSpPr txBox="1"/>
          <p:nvPr/>
        </p:nvSpPr>
        <p:spPr>
          <a:xfrm>
            <a:off x="11151347" y="2979739"/>
            <a:ext cx="9012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600" b="1" dirty="0">
                <a:solidFill>
                  <a:srgbClr val="FF0000"/>
                </a:solidFill>
              </a:rPr>
              <a:t>New </a:t>
            </a:r>
          </a:p>
          <a:p>
            <a:pPr algn="ctr"/>
            <a:r>
              <a:rPr lang="en-CH" sz="1600" b="1" dirty="0">
                <a:solidFill>
                  <a:srgbClr val="FF0000"/>
                </a:solidFill>
              </a:rPr>
              <a:t>Access</a:t>
            </a:r>
          </a:p>
          <a:p>
            <a:pPr algn="ctr"/>
            <a:r>
              <a:rPr lang="en-CH" sz="1600" b="1" dirty="0">
                <a:solidFill>
                  <a:srgbClr val="FF0000"/>
                </a:solidFill>
              </a:rPr>
              <a:t>Shaft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0D0F5C-04AC-B98A-B384-30F0AC10319E}"/>
              </a:ext>
            </a:extLst>
          </p:cNvPr>
          <p:cNvSpPr txBox="1"/>
          <p:nvPr/>
        </p:nvSpPr>
        <p:spPr>
          <a:xfrm rot="541541">
            <a:off x="3429960" y="4965107"/>
            <a:ext cx="718466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b="1" dirty="0"/>
              <a:t>TCC8</a:t>
            </a:r>
            <a:endParaRPr lang="en-CH" sz="16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9D38F89-9B8A-852A-083B-CCA8A579A1B9}"/>
              </a:ext>
            </a:extLst>
          </p:cNvPr>
          <p:cNvSpPr txBox="1"/>
          <p:nvPr/>
        </p:nvSpPr>
        <p:spPr>
          <a:xfrm>
            <a:off x="8807721" y="3287321"/>
            <a:ext cx="153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/>
              <a:t>Existing </a:t>
            </a:r>
          </a:p>
          <a:p>
            <a:pPr algn="ctr"/>
            <a:r>
              <a:rPr lang="en-CH" sz="1600" b="1" dirty="0"/>
              <a:t>Access Shaft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CAC825-2D3A-3E61-57C3-BB325F256518}"/>
              </a:ext>
            </a:extLst>
          </p:cNvPr>
          <p:cNvSpPr txBox="1"/>
          <p:nvPr/>
        </p:nvSpPr>
        <p:spPr>
          <a:xfrm rot="524821">
            <a:off x="9882869" y="4609257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AE86758-E0D7-D007-E5F4-3093148E8C32}"/>
              </a:ext>
            </a:extLst>
          </p:cNvPr>
          <p:cNvSpPr txBox="1"/>
          <p:nvPr/>
        </p:nvSpPr>
        <p:spPr>
          <a:xfrm rot="524821">
            <a:off x="7512587" y="4239846"/>
            <a:ext cx="541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B911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781AC47-349F-B859-A692-0695B193AE56}"/>
              </a:ext>
            </a:extLst>
          </p:cNvPr>
          <p:cNvCxnSpPr>
            <a:cxnSpLocks/>
          </p:cNvCxnSpPr>
          <p:nvPr/>
        </p:nvCxnSpPr>
        <p:spPr>
          <a:xfrm flipH="1">
            <a:off x="7344803" y="3280887"/>
            <a:ext cx="199451" cy="424335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F826336-A300-CA3A-C0AE-014706BB581B}"/>
              </a:ext>
            </a:extLst>
          </p:cNvPr>
          <p:cNvCxnSpPr>
            <a:cxnSpLocks/>
          </p:cNvCxnSpPr>
          <p:nvPr/>
        </p:nvCxnSpPr>
        <p:spPr>
          <a:xfrm>
            <a:off x="11601949" y="3841513"/>
            <a:ext cx="24827" cy="765125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92F7405-3FCB-FA88-14D0-2D2D1C184971}"/>
              </a:ext>
            </a:extLst>
          </p:cNvPr>
          <p:cNvSpPr txBox="1"/>
          <p:nvPr/>
        </p:nvSpPr>
        <p:spPr>
          <a:xfrm>
            <a:off x="50970" y="5738516"/>
            <a:ext cx="53867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sz="1600" b="1" dirty="0"/>
              <a:t>BDF’s Target Complex:</a:t>
            </a:r>
          </a:p>
          <a:p>
            <a:pPr algn="r"/>
            <a:r>
              <a:rPr lang="en-US" sz="1600" dirty="0"/>
              <a:t>containing a “thick” high-Z target (Mo/W)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D7FBEA4-B253-F6FB-2A58-6F265B9177B0}"/>
              </a:ext>
            </a:extLst>
          </p:cNvPr>
          <p:cNvCxnSpPr>
            <a:cxnSpLocks/>
          </p:cNvCxnSpPr>
          <p:nvPr/>
        </p:nvCxnSpPr>
        <p:spPr>
          <a:xfrm flipV="1">
            <a:off x="5453825" y="5404043"/>
            <a:ext cx="982119" cy="488135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Left Brace 19">
            <a:extLst>
              <a:ext uri="{FF2B5EF4-FFF2-40B4-BE49-F238E27FC236}">
                <a16:creationId xmlns:a16="http://schemas.microsoft.com/office/drawing/2014/main" id="{ED7F9090-13DF-6765-8BF3-B4121512E66D}"/>
              </a:ext>
            </a:extLst>
          </p:cNvPr>
          <p:cNvSpPr/>
          <p:nvPr/>
        </p:nvSpPr>
        <p:spPr>
          <a:xfrm rot="16740277">
            <a:off x="6334422" y="4975553"/>
            <a:ext cx="60959" cy="693363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EB6B3D-AA2B-04D1-A7A9-8E72440F0EBE}"/>
              </a:ext>
            </a:extLst>
          </p:cNvPr>
          <p:cNvSpPr txBox="1"/>
          <p:nvPr/>
        </p:nvSpPr>
        <p:spPr>
          <a:xfrm>
            <a:off x="167332" y="4964265"/>
            <a:ext cx="1780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/>
              <a:t>Beam Dilution System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337975B-7969-7D74-09B8-324AC20236FC}"/>
              </a:ext>
            </a:extLst>
          </p:cNvPr>
          <p:cNvCxnSpPr>
            <a:cxnSpLocks/>
          </p:cNvCxnSpPr>
          <p:nvPr/>
        </p:nvCxnSpPr>
        <p:spPr>
          <a:xfrm flipV="1">
            <a:off x="923682" y="4717563"/>
            <a:ext cx="7257" cy="279884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21478CD-0D0D-F2FF-914A-D8D3D702D7C2}"/>
              </a:ext>
            </a:extLst>
          </p:cNvPr>
          <p:cNvSpPr txBox="1"/>
          <p:nvPr/>
        </p:nvSpPr>
        <p:spPr>
          <a:xfrm>
            <a:off x="6838463" y="2684488"/>
            <a:ext cx="17924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600" b="1" dirty="0">
                <a:solidFill>
                  <a:srgbClr val="FF0000"/>
                </a:solidFill>
              </a:rPr>
              <a:t>New Target </a:t>
            </a:r>
          </a:p>
          <a:p>
            <a:pPr algn="ctr"/>
            <a:r>
              <a:rPr lang="en-CH" sz="1600" b="1" dirty="0">
                <a:solidFill>
                  <a:srgbClr val="FF0000"/>
                </a:solidFill>
              </a:rPr>
              <a:t>Service Building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9447120-8AD3-D0D2-8943-126E7BB5AAF8}"/>
              </a:ext>
            </a:extLst>
          </p:cNvPr>
          <p:cNvCxnSpPr>
            <a:cxnSpLocks/>
          </p:cNvCxnSpPr>
          <p:nvPr/>
        </p:nvCxnSpPr>
        <p:spPr>
          <a:xfrm flipH="1">
            <a:off x="8451857" y="3841513"/>
            <a:ext cx="355865" cy="194589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CBEBAAA-8272-4E83-34DF-61166C01AF8B}"/>
              </a:ext>
            </a:extLst>
          </p:cNvPr>
          <p:cNvCxnSpPr>
            <a:cxnSpLocks/>
          </p:cNvCxnSpPr>
          <p:nvPr/>
        </p:nvCxnSpPr>
        <p:spPr>
          <a:xfrm>
            <a:off x="7100819" y="5575234"/>
            <a:ext cx="3994248" cy="618033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D708D06-29F6-3502-008F-839F5FC87ADE}"/>
              </a:ext>
            </a:extLst>
          </p:cNvPr>
          <p:cNvSpPr txBox="1"/>
          <p:nvPr/>
        </p:nvSpPr>
        <p:spPr>
          <a:xfrm rot="541541">
            <a:off x="8360572" y="5752250"/>
            <a:ext cx="931336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ECN3</a:t>
            </a:r>
            <a:endParaRPr lang="en-CH" sz="1600" b="1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B59F79D-5D5C-471C-7642-021096245CEF}"/>
              </a:ext>
            </a:extLst>
          </p:cNvPr>
          <p:cNvCxnSpPr>
            <a:cxnSpLocks/>
          </p:cNvCxnSpPr>
          <p:nvPr/>
        </p:nvCxnSpPr>
        <p:spPr>
          <a:xfrm flipV="1">
            <a:off x="7719897" y="5477029"/>
            <a:ext cx="619885" cy="395347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Left Brace 27">
            <a:extLst>
              <a:ext uri="{FF2B5EF4-FFF2-40B4-BE49-F238E27FC236}">
                <a16:creationId xmlns:a16="http://schemas.microsoft.com/office/drawing/2014/main" id="{AD047FD6-934B-72A8-9C18-7D1D613F3E58}"/>
              </a:ext>
            </a:extLst>
          </p:cNvPr>
          <p:cNvSpPr/>
          <p:nvPr/>
        </p:nvSpPr>
        <p:spPr>
          <a:xfrm rot="16740277">
            <a:off x="8422300" y="3932398"/>
            <a:ext cx="84349" cy="3464939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E822FAE8-E172-0EC1-F7E6-C210EA64A32E}"/>
              </a:ext>
            </a:extLst>
          </p:cNvPr>
          <p:cNvGraphicFramePr>
            <a:graphicFrameLocks noGrp="1"/>
          </p:cNvGraphicFramePr>
          <p:nvPr/>
        </p:nvGraphicFramePr>
        <p:xfrm>
          <a:off x="2978445" y="1099071"/>
          <a:ext cx="8932165" cy="1524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49789">
                  <a:extLst>
                    <a:ext uri="{9D8B030D-6E8A-4147-A177-3AD203B41FA5}">
                      <a16:colId xmlns:a16="http://schemas.microsoft.com/office/drawing/2014/main" val="1318606361"/>
                    </a:ext>
                  </a:extLst>
                </a:gridCol>
                <a:gridCol w="1509607">
                  <a:extLst>
                    <a:ext uri="{9D8B030D-6E8A-4147-A177-3AD203B41FA5}">
                      <a16:colId xmlns:a16="http://schemas.microsoft.com/office/drawing/2014/main" val="2579679920"/>
                    </a:ext>
                  </a:extLst>
                </a:gridCol>
                <a:gridCol w="1835573">
                  <a:extLst>
                    <a:ext uri="{9D8B030D-6E8A-4147-A177-3AD203B41FA5}">
                      <a16:colId xmlns:a16="http://schemas.microsoft.com/office/drawing/2014/main" val="426867177"/>
                    </a:ext>
                  </a:extLst>
                </a:gridCol>
                <a:gridCol w="1240791">
                  <a:extLst>
                    <a:ext uri="{9D8B030D-6E8A-4147-A177-3AD203B41FA5}">
                      <a16:colId xmlns:a16="http://schemas.microsoft.com/office/drawing/2014/main" val="2329005473"/>
                    </a:ext>
                  </a:extLst>
                </a:gridCol>
                <a:gridCol w="2396405">
                  <a:extLst>
                    <a:ext uri="{9D8B030D-6E8A-4147-A177-3AD203B41FA5}">
                      <a16:colId xmlns:a16="http://schemas.microsoft.com/office/drawing/2014/main" val="2184638814"/>
                    </a:ext>
                  </a:extLst>
                </a:gridCol>
              </a:tblGrid>
              <a:tr h="690880">
                <a:tc>
                  <a:txBody>
                    <a:bodyPr/>
                    <a:lstStyle/>
                    <a:p>
                      <a:r>
                        <a:rPr lang="en-CH" sz="1900" dirty="0"/>
                        <a:t>Experiment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900" dirty="0"/>
                        <a:t> p</a:t>
                      </a:r>
                      <a:r>
                        <a:rPr lang="en-CH" sz="1900" baseline="30000" dirty="0"/>
                        <a:t>+</a:t>
                      </a:r>
                    </a:p>
                    <a:p>
                      <a:pPr algn="ctr"/>
                      <a:r>
                        <a:rPr lang="en-CH" sz="1900" dirty="0"/>
                        <a:t>[10</a:t>
                      </a:r>
                      <a:r>
                        <a:rPr lang="en-CH" sz="1900" baseline="30000" dirty="0"/>
                        <a:t>12</a:t>
                      </a:r>
                      <a:r>
                        <a:rPr lang="en-CH" sz="1900" baseline="0" dirty="0"/>
                        <a:t> </a:t>
                      </a:r>
                      <a:r>
                        <a:rPr lang="en-CH" sz="1900" dirty="0"/>
                        <a:t>/spill]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 p</a:t>
                      </a:r>
                      <a:r>
                        <a:rPr lang="en-GB" sz="1900" baseline="30000" dirty="0"/>
                        <a:t>+</a:t>
                      </a:r>
                      <a:r>
                        <a:rPr lang="en-GB" sz="1900" dirty="0"/>
                        <a:t> flux (avg.)</a:t>
                      </a:r>
                    </a:p>
                    <a:p>
                      <a:pPr algn="ctr"/>
                      <a:r>
                        <a:rPr lang="en-GB" sz="1900" dirty="0"/>
                        <a:t> [</a:t>
                      </a:r>
                      <a:r>
                        <a:rPr lang="en-CH" sz="1900" dirty="0"/>
                        <a:t>10</a:t>
                      </a:r>
                      <a:r>
                        <a:rPr lang="en-CH" sz="1900" baseline="30000" dirty="0"/>
                        <a:t>12</a:t>
                      </a:r>
                      <a:r>
                        <a:rPr lang="en-CH" sz="1900" dirty="0"/>
                        <a:t> </a:t>
                      </a:r>
                      <a:r>
                        <a:rPr lang="en-GB" sz="1900" dirty="0"/>
                        <a:t>Hz]</a:t>
                      </a:r>
                      <a:endParaRPr lang="en-CH" sz="19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900" dirty="0"/>
                        <a:t>POT </a:t>
                      </a:r>
                    </a:p>
                    <a:p>
                      <a:pPr algn="ctr"/>
                      <a:r>
                        <a:rPr lang="en-CH" sz="1900" dirty="0"/>
                        <a:t>[10</a:t>
                      </a:r>
                      <a:r>
                        <a:rPr lang="en-CH" sz="1900" baseline="30000" dirty="0"/>
                        <a:t>19 </a:t>
                      </a:r>
                      <a:r>
                        <a:rPr lang="en-CH" sz="1900" dirty="0"/>
                        <a:t>/yr]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900" dirty="0"/>
                        <a:t>SHiP POT request</a:t>
                      </a:r>
                    </a:p>
                    <a:p>
                      <a:pPr algn="ctr"/>
                      <a:r>
                        <a:rPr lang="en-CH" sz="1900" dirty="0"/>
                        <a:t>[10</a:t>
                      </a:r>
                      <a:r>
                        <a:rPr lang="en-CH" sz="1900" baseline="30000" dirty="0"/>
                        <a:t>20 </a:t>
                      </a:r>
                      <a:r>
                        <a:rPr lang="en-CH" sz="1900" dirty="0"/>
                        <a:t>/15 yr]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299162658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CH" sz="1900" dirty="0"/>
                        <a:t>NA62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900" dirty="0"/>
                        <a:t>~ 3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900" dirty="0"/>
                        <a:t>~ 0.2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900" dirty="0"/>
                        <a:t>0.26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900" dirty="0"/>
                        <a:t>-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5675381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CH" sz="1900" dirty="0"/>
                        <a:t>SHiP (baseline)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900" dirty="0"/>
                        <a:t>40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900" dirty="0"/>
                        <a:t>~ 2.5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900" dirty="0"/>
                        <a:t>4.00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900" dirty="0"/>
                        <a:t>6.0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828090522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C44F0389-4514-E9B9-2A81-2CBC7C77BC97}"/>
              </a:ext>
            </a:extLst>
          </p:cNvPr>
          <p:cNvSpPr txBox="1"/>
          <p:nvPr/>
        </p:nvSpPr>
        <p:spPr>
          <a:xfrm>
            <a:off x="7896379" y="760517"/>
            <a:ext cx="4153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A</a:t>
            </a:r>
            <a:r>
              <a:rPr lang="en-CH" sz="1600" b="1" dirty="0">
                <a:solidFill>
                  <a:srgbClr val="FF0000"/>
                </a:solidFill>
              </a:rPr>
              <a:t>n order of magnitude intensity upgrade</a:t>
            </a:r>
          </a:p>
        </p:txBody>
      </p:sp>
      <p:pic>
        <p:nvPicPr>
          <p:cNvPr id="31" name="Picture 30" descr="A black and white logo&#10;&#10;Description automatically generated">
            <a:extLst>
              <a:ext uri="{FF2B5EF4-FFF2-40B4-BE49-F238E27FC236}">
                <a16:creationId xmlns:a16="http://schemas.microsoft.com/office/drawing/2014/main" id="{5A1E2F4D-782F-3EB3-8AE2-DBD7BDAE7B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4371" y="5625055"/>
            <a:ext cx="490477" cy="655089"/>
          </a:xfrm>
          <a:prstGeom prst="rect">
            <a:avLst/>
          </a:prstGeom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9BE319A-B82A-87BF-CD23-59C5D33F80AB}"/>
              </a:ext>
            </a:extLst>
          </p:cNvPr>
          <p:cNvCxnSpPr>
            <a:cxnSpLocks/>
          </p:cNvCxnSpPr>
          <p:nvPr/>
        </p:nvCxnSpPr>
        <p:spPr>
          <a:xfrm>
            <a:off x="425001" y="3007634"/>
            <a:ext cx="1503767" cy="205932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D02BDA8A-C48A-B104-E42F-B46506E2D0A7}"/>
              </a:ext>
            </a:extLst>
          </p:cNvPr>
          <p:cNvSpPr txBox="1"/>
          <p:nvPr/>
        </p:nvSpPr>
        <p:spPr>
          <a:xfrm rot="466961">
            <a:off x="187585" y="2732912"/>
            <a:ext cx="2101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/>
              <a:t>Beam from SPS</a:t>
            </a:r>
          </a:p>
        </p:txBody>
      </p:sp>
    </p:spTree>
    <p:extLst>
      <p:ext uri="{BB962C8B-B14F-4D97-AF65-F5344CB8AC3E}">
        <p14:creationId xmlns:p14="http://schemas.microsoft.com/office/powerpoint/2010/main" val="3784424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23" grpId="0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0809D7-F2F5-E2D3-A4F2-437C54BB19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4464496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4A77D3-12C4-B5DE-3ECE-4E12CB4A0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Claudia AHDIDA | BDF/</a:t>
            </a:r>
            <a:r>
              <a:rPr lang="en-US" dirty="0" err="1"/>
              <a:t>SHiP</a:t>
            </a:r>
            <a:r>
              <a:rPr lang="en-US" dirty="0"/>
              <a:t> at HI-ECN3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AB002A42-5E6D-0977-A391-309B6D7D1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sz="3600" dirty="0"/>
              <a:t>BDF Target Baseline Design</a:t>
            </a:r>
            <a:endParaRPr lang="en-CH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13E76C8-8F54-F2C3-80B3-AE737DEEF6FA}"/>
              </a:ext>
            </a:extLst>
          </p:cNvPr>
          <p:cNvGrpSpPr/>
          <p:nvPr/>
        </p:nvGrpSpPr>
        <p:grpSpPr>
          <a:xfrm>
            <a:off x="6563213" y="1311465"/>
            <a:ext cx="5411897" cy="3479645"/>
            <a:chOff x="7247919" y="1311307"/>
            <a:chExt cx="4741617" cy="341170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ECA2CAE-06BF-6F02-CC7E-EA497BFDFB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0697"/>
            <a:stretch/>
          </p:blipFill>
          <p:spPr>
            <a:xfrm>
              <a:off x="7247919" y="1864274"/>
              <a:ext cx="4741617" cy="2858737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69DE9DE-8B2D-6628-3FB6-E8A623793168}"/>
                </a:ext>
              </a:extLst>
            </p:cNvPr>
            <p:cNvSpPr txBox="1"/>
            <p:nvPr/>
          </p:nvSpPr>
          <p:spPr bwMode="auto">
            <a:xfrm>
              <a:off x="7418380" y="1311307"/>
              <a:ext cx="4296474" cy="6938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333" i="1" dirty="0"/>
                <a:t>Baseline beam parameters of the BDF Target operation. </a:t>
              </a:r>
              <a:r>
                <a:rPr lang="en-GB" sz="1333" i="1" dirty="0">
                  <a:hlinkClick r:id="rId4"/>
                </a:rPr>
                <a:t>https://doi.org/10.23731/CYRM-2020-002</a:t>
              </a:r>
              <a:r>
                <a:rPr lang="en-GB" sz="1333" i="1" dirty="0"/>
                <a:t> </a:t>
              </a:r>
            </a:p>
            <a:p>
              <a:pPr algn="just"/>
              <a:endParaRPr lang="en-GB" sz="1333" i="1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206DB7FE-8825-20BD-DEFD-10684A6C3D0F}"/>
                </a:ext>
              </a:extLst>
            </p:cNvPr>
            <p:cNvSpPr/>
            <p:nvPr/>
          </p:nvSpPr>
          <p:spPr>
            <a:xfrm rot="21146170">
              <a:off x="9317986" y="2386044"/>
              <a:ext cx="1656500" cy="396875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i="1" dirty="0">
                  <a:solidFill>
                    <a:schemeClr val="tx1"/>
                  </a:solidFill>
                </a:rPr>
                <a:t>~</a:t>
              </a:r>
              <a:r>
                <a:rPr lang="en-GB" sz="1600" b="1" dirty="0">
                  <a:solidFill>
                    <a:schemeClr val="tx1"/>
                  </a:solidFill>
                </a:rPr>
                <a:t> 4.0×10</a:t>
              </a:r>
              <a:r>
                <a:rPr lang="en-GB" sz="1600" b="1" baseline="30000" dirty="0">
                  <a:solidFill>
                    <a:schemeClr val="tx1"/>
                  </a:solidFill>
                </a:rPr>
                <a:t>19</a:t>
              </a:r>
              <a:r>
                <a:rPr lang="en-GB" sz="1600" b="1" dirty="0">
                  <a:solidFill>
                    <a:schemeClr val="tx1"/>
                  </a:solidFill>
                </a:rPr>
                <a:t> p</a:t>
              </a:r>
              <a:r>
                <a:rPr lang="en-GB" sz="1600" b="1" baseline="30000" dirty="0">
                  <a:solidFill>
                    <a:schemeClr val="tx1"/>
                  </a:solidFill>
                </a:rPr>
                <a:t>+</a:t>
              </a:r>
              <a:r>
                <a:rPr lang="en-GB" sz="1600" b="1" dirty="0">
                  <a:solidFill>
                    <a:schemeClr val="tx1"/>
                  </a:solidFill>
                </a:rPr>
                <a:t>/y </a:t>
              </a:r>
              <a:endParaRPr lang="en-GB" sz="1600" b="1" i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8555D26-AEA7-841A-AB16-BB579360AADF}"/>
              </a:ext>
            </a:extLst>
          </p:cNvPr>
          <p:cNvGrpSpPr/>
          <p:nvPr/>
        </p:nvGrpSpPr>
        <p:grpSpPr>
          <a:xfrm>
            <a:off x="612334" y="1244535"/>
            <a:ext cx="5557199" cy="3086620"/>
            <a:chOff x="3545692" y="4067051"/>
            <a:chExt cx="3150698" cy="1749984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42922E4D-5916-B947-38E8-33861CE7125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545692" y="4067051"/>
              <a:ext cx="3150698" cy="1749984"/>
            </a:xfrm>
            <a:prstGeom prst="rect">
              <a:avLst/>
            </a:prstGeom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984631E-7936-B89A-D915-9E6435A23725}"/>
                </a:ext>
              </a:extLst>
            </p:cNvPr>
            <p:cNvSpPr txBox="1"/>
            <p:nvPr/>
          </p:nvSpPr>
          <p:spPr bwMode="auto">
            <a:xfrm>
              <a:off x="4029481" y="5571256"/>
              <a:ext cx="1800323" cy="191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13 x TZM blocks (580 mm)</a:t>
              </a:r>
              <a:endParaRPr lang="en-GB" sz="1600" dirty="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2F70C61-DAC8-6B08-EAB9-57DDA41D4093}"/>
                </a:ext>
              </a:extLst>
            </p:cNvPr>
            <p:cNvSpPr txBox="1"/>
            <p:nvPr/>
          </p:nvSpPr>
          <p:spPr bwMode="auto">
            <a:xfrm>
              <a:off x="5272593" y="5203704"/>
              <a:ext cx="1382724" cy="191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5x W blocks (780 mm)</a:t>
              </a:r>
              <a:endParaRPr lang="en-GB" sz="1600" dirty="0"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C5AE5FC-53E0-6AB2-37E5-023679FAA505}"/>
                </a:ext>
              </a:extLst>
            </p:cNvPr>
            <p:cNvGrpSpPr/>
            <p:nvPr/>
          </p:nvGrpSpPr>
          <p:grpSpPr>
            <a:xfrm>
              <a:off x="4102820" y="4816615"/>
              <a:ext cx="2381308" cy="608316"/>
              <a:chOff x="7233229" y="4839999"/>
              <a:chExt cx="2381308" cy="608316"/>
            </a:xfrm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grpSpPr>
          <p:sp>
            <p:nvSpPr>
              <p:cNvPr id="42" name="Left Brace 41">
                <a:extLst>
                  <a:ext uri="{FF2B5EF4-FFF2-40B4-BE49-F238E27FC236}">
                    <a16:creationId xmlns:a16="http://schemas.microsoft.com/office/drawing/2014/main" id="{D09ABDCC-4437-A5F5-ACB2-5E0FC845AE26}"/>
                  </a:ext>
                </a:extLst>
              </p:cNvPr>
              <p:cNvSpPr/>
              <p:nvPr/>
            </p:nvSpPr>
            <p:spPr>
              <a:xfrm rot="15442837">
                <a:off x="7609822" y="4724113"/>
                <a:ext cx="347609" cy="1100795"/>
              </a:xfrm>
              <a:prstGeom prst="leftBrace">
                <a:avLst/>
              </a:prstGeom>
              <a:ln w="38100"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sp>
            <p:nvSpPr>
              <p:cNvPr id="43" name="Left Brace 42">
                <a:extLst>
                  <a:ext uri="{FF2B5EF4-FFF2-40B4-BE49-F238E27FC236}">
                    <a16:creationId xmlns:a16="http://schemas.microsoft.com/office/drawing/2014/main" id="{CD4E433E-E0D9-F5E7-02A3-5E36977FB671}"/>
                  </a:ext>
                </a:extLst>
              </p:cNvPr>
              <p:cNvSpPr/>
              <p:nvPr/>
            </p:nvSpPr>
            <p:spPr>
              <a:xfrm rot="4655090" flipH="1">
                <a:off x="8824468" y="4321419"/>
                <a:ext cx="271489" cy="1308649"/>
              </a:xfrm>
              <a:prstGeom prst="leftBrace">
                <a:avLst/>
              </a:prstGeom>
              <a:ln w="38100"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F6E52C8A-1E09-E008-CF16-02928007D3E1}"/>
                  </a:ext>
                </a:extLst>
              </p:cNvPr>
              <p:cNvCxnSpPr>
                <a:cxnSpLocks/>
                <a:stCxn id="40" idx="0"/>
                <a:endCxn id="43" idx="1"/>
              </p:cNvCxnSpPr>
              <p:nvPr/>
            </p:nvCxnSpPr>
            <p:spPr>
              <a:xfrm flipH="1" flipV="1">
                <a:off x="8989397" y="5108314"/>
                <a:ext cx="104968" cy="118774"/>
              </a:xfrm>
              <a:prstGeom prst="line">
                <a:avLst/>
              </a:prstGeom>
              <a:ln w="3810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8B8FE170-856B-3238-A2A0-210D51B3FEC5}"/>
              </a:ext>
            </a:extLst>
          </p:cNvPr>
          <p:cNvSpPr txBox="1"/>
          <p:nvPr/>
        </p:nvSpPr>
        <p:spPr bwMode="auto">
          <a:xfrm>
            <a:off x="64088" y="2658109"/>
            <a:ext cx="1934511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/>
              <a:t>D250 mm</a:t>
            </a:r>
            <a:endParaRPr lang="en-GB" sz="1333" dirty="0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485075CC-9AFF-A9AA-6522-528566FDE482}"/>
              </a:ext>
            </a:extLst>
          </p:cNvPr>
          <p:cNvCxnSpPr/>
          <p:nvPr/>
        </p:nvCxnSpPr>
        <p:spPr>
          <a:xfrm flipH="1">
            <a:off x="978771" y="2527780"/>
            <a:ext cx="21363" cy="727036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FBF6322F-8B3D-DAE8-D086-0C6866F40447}"/>
              </a:ext>
            </a:extLst>
          </p:cNvPr>
          <p:cNvSpPr txBox="1"/>
          <p:nvPr/>
        </p:nvSpPr>
        <p:spPr>
          <a:xfrm>
            <a:off x="471535" y="4381526"/>
            <a:ext cx="6124353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b="1" dirty="0"/>
              <a:t>Baseline design: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CH" sz="1600" dirty="0"/>
              <a:t>Water-cooled, Mo &amp; W blocks (cladded with Ta)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CH" sz="1600" dirty="0"/>
              <a:t>Tested with beam in 2018 &amp; PIE </a:t>
            </a:r>
          </a:p>
          <a:p>
            <a:endParaRPr lang="en-CH" sz="1600" dirty="0"/>
          </a:p>
          <a:p>
            <a:r>
              <a:rPr lang="en-CH" sz="1600" b="1" dirty="0"/>
              <a:t>TDR phase needed to improve CDS design: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CH" sz="1600" dirty="0"/>
              <a:t>Alternatives to water-cooling to avoid cladding and the risk of development of free radicals (hydrogen)</a:t>
            </a:r>
          </a:p>
          <a:p>
            <a:endParaRPr lang="en-CH" sz="1600" dirty="0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23631840-8823-4AFC-CBB8-C97C17115A70}"/>
              </a:ext>
            </a:extLst>
          </p:cNvPr>
          <p:cNvCxnSpPr>
            <a:cxnSpLocks/>
          </p:cNvCxnSpPr>
          <p:nvPr/>
        </p:nvCxnSpPr>
        <p:spPr>
          <a:xfrm flipH="1">
            <a:off x="1015548" y="1280711"/>
            <a:ext cx="4109847" cy="802476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FE0C099F-FB70-E936-26EE-40CA34F40AD0}"/>
              </a:ext>
            </a:extLst>
          </p:cNvPr>
          <p:cNvSpPr txBox="1"/>
          <p:nvPr/>
        </p:nvSpPr>
        <p:spPr bwMode="auto">
          <a:xfrm>
            <a:off x="1271464" y="1326278"/>
            <a:ext cx="3175408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33" dirty="0"/>
              <a:t>~ 1500 mm</a:t>
            </a:r>
            <a:endParaRPr lang="en-GB" sz="1333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161E0CD-D2B5-A1D1-7741-D75DFCF5F027}"/>
              </a:ext>
            </a:extLst>
          </p:cNvPr>
          <p:cNvSpPr/>
          <p:nvPr/>
        </p:nvSpPr>
        <p:spPr>
          <a:xfrm>
            <a:off x="6941534" y="4811817"/>
            <a:ext cx="4968552" cy="1433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See talks: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Status of the BDF Target Design (R. Ximenes)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Preliminary Considerations for the Target He Systems (F. Dragoni, N. Zaric)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Radiation Protection Considerations (C. Ahdida)</a:t>
            </a:r>
          </a:p>
        </p:txBody>
      </p:sp>
    </p:spTree>
    <p:extLst>
      <p:ext uri="{BB962C8B-B14F-4D97-AF65-F5344CB8AC3E}">
        <p14:creationId xmlns:p14="http://schemas.microsoft.com/office/powerpoint/2010/main" val="666318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0809D7-F2F5-E2D3-A4F2-437C54BB19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4464496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4A77D3-12C4-B5DE-3ECE-4E12CB4A0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Claudia AHDIDA | BDF/</a:t>
            </a:r>
            <a:r>
              <a:rPr lang="en-US" dirty="0" err="1"/>
              <a:t>SHiP</a:t>
            </a:r>
            <a:r>
              <a:rPr lang="en-US" dirty="0"/>
              <a:t> at HI-ECN3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AB002A42-5E6D-0977-A391-309B6D7D1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sz="3600" b="1" dirty="0"/>
              <a:t>BDF Target Complex and Service Building</a:t>
            </a:r>
            <a:endParaRPr lang="en-CH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9D31636-362C-0B5E-821F-01CDACF523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53099"/>
            <a:ext cx="6336704" cy="295180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D75A766-4C9B-3081-7339-8FD6CA039DC2}"/>
              </a:ext>
            </a:extLst>
          </p:cNvPr>
          <p:cNvSpPr/>
          <p:nvPr/>
        </p:nvSpPr>
        <p:spPr>
          <a:xfrm>
            <a:off x="430058" y="5082167"/>
            <a:ext cx="11639134" cy="11189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See talks: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Considerations for the Design of the BDF Target Station and Annex Services (J.L. Grenard)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Radiation Protection Considerations (C. Ahdida)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B900DF1-6DE4-F7E6-CEA4-439555D62919}"/>
              </a:ext>
            </a:extLst>
          </p:cNvPr>
          <p:cNvSpPr txBox="1"/>
          <p:nvPr/>
        </p:nvSpPr>
        <p:spPr>
          <a:xfrm>
            <a:off x="767408" y="1616602"/>
            <a:ext cx="352492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/>
              <a:t>BDF target complex layout</a:t>
            </a:r>
            <a:endParaRPr lang="en-GB" sz="14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357C243-C938-EDFF-C07A-F4B5BB5E6239}"/>
              </a:ext>
            </a:extLst>
          </p:cNvPr>
          <p:cNvSpPr txBox="1"/>
          <p:nvPr/>
        </p:nvSpPr>
        <p:spPr>
          <a:xfrm>
            <a:off x="6600056" y="1616602"/>
            <a:ext cx="352492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/>
              <a:t>Service building layout</a:t>
            </a:r>
            <a:endParaRPr lang="en-GB" sz="1400" b="1" dirty="0"/>
          </a:p>
        </p:txBody>
      </p:sp>
      <p:pic>
        <p:nvPicPr>
          <p:cNvPr id="74" name="Picture 73">
            <a:extLst>
              <a:ext uri="{FF2B5EF4-FFF2-40B4-BE49-F238E27FC236}">
                <a16:creationId xmlns:a16="http://schemas.microsoft.com/office/drawing/2014/main" id="{E4A35BE7-44B5-F485-EF89-AA89E279C4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3412" y="1948988"/>
            <a:ext cx="5617243" cy="304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5139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0809D7-F2F5-E2D3-A4F2-437C54BB19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4464496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4A77D3-12C4-B5DE-3ECE-4E12CB4A0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Claudia AHDIDA | BDF/</a:t>
            </a:r>
            <a:r>
              <a:rPr lang="en-US" dirty="0" err="1"/>
              <a:t>SHiP</a:t>
            </a:r>
            <a:r>
              <a:rPr lang="en-US" dirty="0"/>
              <a:t> at HI-ECN3</a:t>
            </a: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26954"/>
            <a:ext cx="11114568" cy="1012381"/>
          </a:xfrm>
        </p:spPr>
        <p:txBody>
          <a:bodyPr/>
          <a:lstStyle/>
          <a:p>
            <a:r>
              <a:rPr lang="en-US" dirty="0"/>
              <a:t>Project Timeline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6B0C68A-278A-65B7-7C94-2876052EB568}"/>
              </a:ext>
            </a:extLst>
          </p:cNvPr>
          <p:cNvGrpSpPr/>
          <p:nvPr/>
        </p:nvGrpSpPr>
        <p:grpSpPr>
          <a:xfrm>
            <a:off x="5163980" y="1757610"/>
            <a:ext cx="3774125" cy="1119619"/>
            <a:chOff x="3381207" y="2175985"/>
            <a:chExt cx="2830594" cy="839714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58307262-1F57-216A-4401-936CFAE2E5DD}"/>
                </a:ext>
              </a:extLst>
            </p:cNvPr>
            <p:cNvCxnSpPr>
              <a:cxnSpLocks/>
            </p:cNvCxnSpPr>
            <p:nvPr/>
          </p:nvCxnSpPr>
          <p:spPr>
            <a:xfrm>
              <a:off x="3672154" y="2874263"/>
              <a:ext cx="229914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1E46171-A80C-797B-1A60-03F5BE97B2DD}"/>
                </a:ext>
              </a:extLst>
            </p:cNvPr>
            <p:cNvSpPr txBox="1"/>
            <p:nvPr/>
          </p:nvSpPr>
          <p:spPr>
            <a:xfrm>
              <a:off x="3381207" y="2175985"/>
              <a:ext cx="2830594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867" b="1" i="1" dirty="0"/>
                <a:t>Civil Engineering for ECN3 is the critical path: ~ 3 – 4 years 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DB1638D-6BA5-59F2-F48C-65F81A015E15}"/>
                </a:ext>
              </a:extLst>
            </p:cNvPr>
            <p:cNvCxnSpPr>
              <a:cxnSpLocks/>
            </p:cNvCxnSpPr>
            <p:nvPr/>
          </p:nvCxnSpPr>
          <p:spPr>
            <a:xfrm>
              <a:off x="3649945" y="2709672"/>
              <a:ext cx="0" cy="306027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6CD29ED-AEE1-D569-B5D2-0C94BC16819C}"/>
                </a:ext>
              </a:extLst>
            </p:cNvPr>
            <p:cNvCxnSpPr>
              <a:cxnSpLocks/>
            </p:cNvCxnSpPr>
            <p:nvPr/>
          </p:nvCxnSpPr>
          <p:spPr>
            <a:xfrm>
              <a:off x="5986663" y="2709672"/>
              <a:ext cx="0" cy="306027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9A80E03-C8F7-775A-4263-AD2DE260E8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32" t="7960" r="5120" b="73944"/>
          <a:stretch/>
        </p:blipFill>
        <p:spPr bwMode="auto">
          <a:xfrm>
            <a:off x="553744" y="2802097"/>
            <a:ext cx="11028656" cy="15762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C8DA5ACD-2DC4-8EEA-B068-90BCCE3EDEF2}"/>
              </a:ext>
            </a:extLst>
          </p:cNvPr>
          <p:cNvGrpSpPr/>
          <p:nvPr/>
        </p:nvGrpSpPr>
        <p:grpSpPr>
          <a:xfrm>
            <a:off x="1202266" y="1891756"/>
            <a:ext cx="3070588" cy="985473"/>
            <a:chOff x="0" y="2241536"/>
            <a:chExt cx="2302941" cy="739105"/>
          </a:xfrm>
        </p:grpSpPr>
        <p:sp>
          <p:nvSpPr>
            <p:cNvPr id="13" name="Content Placeholder 2">
              <a:extLst>
                <a:ext uri="{FF2B5EF4-FFF2-40B4-BE49-F238E27FC236}">
                  <a16:creationId xmlns:a16="http://schemas.microsoft.com/office/drawing/2014/main" id="{D4DCBA98-87F6-87C9-A53F-BFD080327FF3}"/>
                </a:ext>
              </a:extLst>
            </p:cNvPr>
            <p:cNvSpPr txBox="1">
              <a:spLocks/>
            </p:cNvSpPr>
            <p:nvPr/>
          </p:nvSpPr>
          <p:spPr>
            <a:xfrm>
              <a:off x="0" y="2241536"/>
              <a:ext cx="2302941" cy="408025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177800" indent="-1778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Wingdings" panose="05000000000000000000" pitchFamily="2" charset="2"/>
                <a:buChar char="§"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355600" indent="-1778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542925" indent="-1714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Clr>
                  <a:srgbClr val="0070C0"/>
                </a:buClr>
                <a:buFont typeface="Arial" panose="020B0604020202020204" pitchFamily="34" charset="0"/>
                <a:buChar char="•"/>
                <a:tabLst/>
                <a:defRPr sz="1400" kern="1200">
                  <a:solidFill>
                    <a:srgbClr val="0070C0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spcBef>
                  <a:spcPts val="800"/>
                </a:spcBef>
                <a:spcAft>
                  <a:spcPts val="0"/>
                </a:spcAft>
                <a:buNone/>
              </a:pPr>
              <a:r>
                <a:rPr lang="en-GB" sz="1867" i="1" dirty="0">
                  <a:solidFill>
                    <a:schemeClr val="tx1"/>
                  </a:solidFill>
                </a:rPr>
                <a:t>Research Board Decision for </a:t>
              </a:r>
              <a:r>
                <a:rPr lang="en-GB" sz="1867" i="1" dirty="0" err="1">
                  <a:solidFill>
                    <a:schemeClr val="tx1"/>
                  </a:solidFill>
                </a:rPr>
                <a:t>SHiP</a:t>
              </a:r>
              <a:r>
                <a:rPr lang="en-GB" sz="1867" i="1" dirty="0">
                  <a:solidFill>
                    <a:schemeClr val="tx1"/>
                  </a:solidFill>
                </a:rPr>
                <a:t>: March 2024</a:t>
              </a:r>
              <a:endParaRPr lang="en-GB" sz="1867" dirty="0">
                <a:solidFill>
                  <a:schemeClr val="tx1"/>
                </a:solidFill>
              </a:endParaRP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A2199B72-E820-E36E-733E-8B23278BDD40}"/>
                </a:ext>
              </a:extLst>
            </p:cNvPr>
            <p:cNvCxnSpPr>
              <a:cxnSpLocks/>
            </p:cNvCxnSpPr>
            <p:nvPr/>
          </p:nvCxnSpPr>
          <p:spPr>
            <a:xfrm>
              <a:off x="2249481" y="2675835"/>
              <a:ext cx="0" cy="3048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2C2CF6D-E49B-665F-E6C1-FCDD2053C4E4}"/>
              </a:ext>
            </a:extLst>
          </p:cNvPr>
          <p:cNvGrpSpPr/>
          <p:nvPr/>
        </p:nvGrpSpPr>
        <p:grpSpPr>
          <a:xfrm>
            <a:off x="8967717" y="1002564"/>
            <a:ext cx="2865895" cy="3161712"/>
            <a:chOff x="6725787" y="595851"/>
            <a:chExt cx="2149421" cy="2371284"/>
          </a:xfrm>
        </p:grpSpPr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121F9632-D4CE-ACED-172C-20808692EC3A}"/>
                </a:ext>
              </a:extLst>
            </p:cNvPr>
            <p:cNvCxnSpPr>
              <a:cxnSpLocks/>
            </p:cNvCxnSpPr>
            <p:nvPr/>
          </p:nvCxnSpPr>
          <p:spPr>
            <a:xfrm>
              <a:off x="7695189" y="1860413"/>
              <a:ext cx="0" cy="110672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Content Placeholder 2">
              <a:extLst>
                <a:ext uri="{FF2B5EF4-FFF2-40B4-BE49-F238E27FC236}">
                  <a16:creationId xmlns:a16="http://schemas.microsoft.com/office/drawing/2014/main" id="{CE20C2BD-E487-3D34-9B93-17F4F31AB8E2}"/>
                </a:ext>
              </a:extLst>
            </p:cNvPr>
            <p:cNvSpPr txBox="1">
              <a:spLocks/>
            </p:cNvSpPr>
            <p:nvPr/>
          </p:nvSpPr>
          <p:spPr>
            <a:xfrm>
              <a:off x="6725787" y="595851"/>
              <a:ext cx="2149421" cy="1385731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177800" indent="-1778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Wingdings" panose="05000000000000000000" pitchFamily="2" charset="2"/>
                <a:buChar char="§"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355600" indent="-1778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542925" indent="-1714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Clr>
                  <a:srgbClr val="0070C0"/>
                </a:buClr>
                <a:buFont typeface="Arial" panose="020B0604020202020204" pitchFamily="34" charset="0"/>
                <a:buChar char="•"/>
                <a:tabLst/>
                <a:defRPr sz="1400" kern="1200">
                  <a:solidFill>
                    <a:srgbClr val="0070C0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800"/>
                </a:spcBef>
                <a:spcAft>
                  <a:spcPts val="0"/>
                </a:spcAft>
                <a:buNone/>
              </a:pPr>
              <a:r>
                <a:rPr lang="en-GB" sz="1867" i="1" dirty="0">
                  <a:solidFill>
                    <a:schemeClr val="tx1"/>
                  </a:solidFill>
                </a:rPr>
                <a:t>Beam on target for Facility Commissioning:</a:t>
              </a:r>
            </a:p>
            <a:p>
              <a:pPr marL="0" indent="0" algn="ctr">
                <a:spcBef>
                  <a:spcPts val="800"/>
                </a:spcBef>
                <a:spcAft>
                  <a:spcPts val="0"/>
                </a:spcAft>
                <a:buNone/>
              </a:pPr>
              <a:r>
                <a:rPr lang="en-GB" sz="2400" i="1" dirty="0">
                  <a:solidFill>
                    <a:schemeClr val="tx1"/>
                  </a:solidFill>
                </a:rPr>
                <a:t>2030</a:t>
              </a:r>
            </a:p>
            <a:p>
              <a:pPr marL="0" indent="0" algn="ctr">
                <a:spcBef>
                  <a:spcPts val="800"/>
                </a:spcBef>
                <a:spcAft>
                  <a:spcPts val="0"/>
                </a:spcAft>
                <a:buNone/>
              </a:pPr>
              <a:r>
                <a:rPr lang="en-GB" sz="1867" i="1" dirty="0">
                  <a:solidFill>
                    <a:schemeClr val="tx1"/>
                  </a:solidFill>
                </a:rPr>
                <a:t>~ 2 years operation for </a:t>
              </a:r>
              <a:r>
                <a:rPr lang="en-GB" sz="1867" i="1" dirty="0" err="1">
                  <a:solidFill>
                    <a:schemeClr val="tx1"/>
                  </a:solidFill>
                </a:rPr>
                <a:t>SHiP</a:t>
              </a:r>
              <a:r>
                <a:rPr lang="en-GB" sz="1867" i="1" dirty="0">
                  <a:solidFill>
                    <a:schemeClr val="tx1"/>
                  </a:solidFill>
                </a:rPr>
                <a:t> before LS4</a:t>
              </a:r>
              <a:endParaRPr lang="en-GB" sz="1867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D4778BC-8ACA-E23A-E766-51BA1ADE3C32}"/>
              </a:ext>
            </a:extLst>
          </p:cNvPr>
          <p:cNvGrpSpPr/>
          <p:nvPr/>
        </p:nvGrpSpPr>
        <p:grpSpPr>
          <a:xfrm>
            <a:off x="6312023" y="5293039"/>
            <a:ext cx="2015615" cy="955916"/>
            <a:chOff x="4734017" y="3703674"/>
            <a:chExt cx="1511711" cy="716937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950099A-6B03-7FE6-65FA-F21E81A1E5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23522" y="3703674"/>
              <a:ext cx="1" cy="55023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Content Placeholder 2">
              <a:extLst>
                <a:ext uri="{FF2B5EF4-FFF2-40B4-BE49-F238E27FC236}">
                  <a16:creationId xmlns:a16="http://schemas.microsoft.com/office/drawing/2014/main" id="{F520E980-F79F-D95C-4F52-0CC151855B27}"/>
                </a:ext>
              </a:extLst>
            </p:cNvPr>
            <p:cNvSpPr txBox="1">
              <a:spLocks/>
            </p:cNvSpPr>
            <p:nvPr/>
          </p:nvSpPr>
          <p:spPr>
            <a:xfrm>
              <a:off x="4734017" y="4012586"/>
              <a:ext cx="1511711" cy="408025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177800" indent="-1778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Wingdings" panose="05000000000000000000" pitchFamily="2" charset="2"/>
                <a:buChar char="§"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355600" indent="-1778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542925" indent="-1714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Clr>
                  <a:srgbClr val="0070C0"/>
                </a:buClr>
                <a:buFont typeface="Arial" panose="020B0604020202020204" pitchFamily="34" charset="0"/>
                <a:buChar char="•"/>
                <a:tabLst/>
                <a:defRPr sz="1400" kern="1200">
                  <a:solidFill>
                    <a:srgbClr val="0070C0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800"/>
                </a:spcBef>
                <a:spcAft>
                  <a:spcPts val="0"/>
                </a:spcAft>
                <a:buNone/>
              </a:pPr>
              <a:r>
                <a:rPr lang="en-GB" sz="1867" i="1" dirty="0" err="1">
                  <a:solidFill>
                    <a:schemeClr val="tx1"/>
                  </a:solidFill>
                </a:rPr>
                <a:t>SHiP</a:t>
              </a:r>
              <a:r>
                <a:rPr lang="en-GB" sz="1867" i="1" dirty="0">
                  <a:solidFill>
                    <a:schemeClr val="tx1"/>
                  </a:solidFill>
                </a:rPr>
                <a:t> TDR deadline</a:t>
              </a:r>
              <a:endParaRPr lang="en-GB" sz="1867" dirty="0">
                <a:solidFill>
                  <a:schemeClr val="tx1"/>
                </a:solidFill>
              </a:endParaRPr>
            </a:p>
          </p:txBody>
        </p:sp>
      </p:grpSp>
      <p:pic>
        <p:nvPicPr>
          <p:cNvPr id="59" name="Picture 58">
            <a:extLst>
              <a:ext uri="{FF2B5EF4-FFF2-40B4-BE49-F238E27FC236}">
                <a16:creationId xmlns:a16="http://schemas.microsoft.com/office/drawing/2014/main" id="{82AD371C-E6DF-E135-B3E8-C75404FDEB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32" t="25930" r="5120" b="62772"/>
          <a:stretch/>
        </p:blipFill>
        <p:spPr bwMode="auto">
          <a:xfrm>
            <a:off x="553744" y="4378015"/>
            <a:ext cx="11028656" cy="98406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6A08759B-E967-F38E-32F9-DFC9B1491137}"/>
              </a:ext>
            </a:extLst>
          </p:cNvPr>
          <p:cNvGrpSpPr/>
          <p:nvPr/>
        </p:nvGrpSpPr>
        <p:grpSpPr>
          <a:xfrm>
            <a:off x="4658099" y="4821059"/>
            <a:ext cx="2205445" cy="1155878"/>
            <a:chOff x="3493574" y="3349690"/>
            <a:chExt cx="1654084" cy="866909"/>
          </a:xfrm>
        </p:grpSpPr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6A45DFC-E0BD-3475-0330-D615B6EE09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20616" y="3349690"/>
              <a:ext cx="0" cy="39777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Content Placeholder 2">
              <a:extLst>
                <a:ext uri="{FF2B5EF4-FFF2-40B4-BE49-F238E27FC236}">
                  <a16:creationId xmlns:a16="http://schemas.microsoft.com/office/drawing/2014/main" id="{9DEF255F-5193-44BE-8125-3DD5FDEE4750}"/>
                </a:ext>
              </a:extLst>
            </p:cNvPr>
            <p:cNvSpPr txBox="1">
              <a:spLocks/>
            </p:cNvSpPr>
            <p:nvPr/>
          </p:nvSpPr>
          <p:spPr>
            <a:xfrm>
              <a:off x="3493574" y="3808574"/>
              <a:ext cx="1654084" cy="408025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177800" indent="-1778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Wingdings" panose="05000000000000000000" pitchFamily="2" charset="2"/>
                <a:buChar char="§"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355600" indent="-1778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542925" indent="-1714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Clr>
                  <a:srgbClr val="0070C0"/>
                </a:buClr>
                <a:buFont typeface="Arial" panose="020B0604020202020204" pitchFamily="34" charset="0"/>
                <a:buChar char="•"/>
                <a:tabLst/>
                <a:defRPr sz="1400" kern="1200">
                  <a:solidFill>
                    <a:srgbClr val="0070C0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800"/>
                </a:spcBef>
                <a:spcAft>
                  <a:spcPts val="0"/>
                </a:spcAft>
                <a:buNone/>
              </a:pPr>
              <a:r>
                <a:rPr lang="en-GB" sz="1867" i="1" dirty="0">
                  <a:solidFill>
                    <a:schemeClr val="tx1"/>
                  </a:solidFill>
                </a:rPr>
                <a:t>HI-ECN3 TDR deadline</a:t>
              </a:r>
              <a:endParaRPr lang="en-GB" sz="1867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4657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0809D7-F2F5-E2D3-A4F2-437C54BB19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4464496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4A77D3-12C4-B5DE-3ECE-4E12CB4A0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Claudia AHDIDA | BDF/</a:t>
            </a:r>
            <a:r>
              <a:rPr lang="en-US" dirty="0" err="1"/>
              <a:t>SHiP</a:t>
            </a:r>
            <a:r>
              <a:rPr lang="en-US" dirty="0"/>
              <a:t> at HI-ECN3</a:t>
            </a: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DA4DF091-73E5-F7FD-A6FC-BFBF07A22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26954"/>
            <a:ext cx="11114568" cy="1012381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069A75-A8AB-CEAD-9537-82FB7FE35907}"/>
              </a:ext>
            </a:extLst>
          </p:cNvPr>
          <p:cNvSpPr txBox="1"/>
          <p:nvPr/>
        </p:nvSpPr>
        <p:spPr>
          <a:xfrm>
            <a:off x="333276" y="2060848"/>
            <a:ext cx="11525448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HI-ECN3 project exploits the available SPS beam intensity and existing CERN infrastructures for a cost-effective, novel approach to explore the intensity frontier and launch a unique (worldwide), direct search for dark matter to be performed by the </a:t>
            </a:r>
            <a:r>
              <a:rPr lang="en-US" sz="2000" dirty="0" err="1"/>
              <a:t>SHiP</a:t>
            </a:r>
            <a:r>
              <a:rPr lang="en-US" sz="2000" dirty="0"/>
              <a:t> experiment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anose="05000000000000000000" pitchFamily="2" charset="2"/>
              </a:rPr>
              <a:t>Detailed studies and optimization to be carried out in the Technical Design Phase until end of 2025, to achieve first beam on target in 2030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Safety is at the core of the </a:t>
            </a:r>
            <a:r>
              <a:rPr lang="en-GB" sz="2000" dirty="0">
                <a:sym typeface="Wingdings" panose="05000000000000000000" pitchFamily="2" charset="2"/>
              </a:rPr>
              <a:t>Technical Design Phase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sym typeface="Wingdings" panose="05000000000000000000" pitchFamily="2" charset="2"/>
              </a:rPr>
              <a:t>Very similar requirements to a neutron spallation target, wherefore synergies with ESS are being pursued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454451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6E8820EA-FCD4-E69B-94D5-28A458EBAE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624507"/>
            <a:ext cx="668565" cy="245532"/>
          </a:xfrm>
        </p:spPr>
        <p:txBody>
          <a:bodyPr/>
          <a:lstStyle/>
          <a:p>
            <a:fld id="{17918391-D411-FE40-AAD7-861AE5233E0E}" type="slidenum">
              <a:rPr lang="en-US" sz="1333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18</a:t>
            </a:fld>
            <a:endParaRPr lang="en-US" sz="1333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7" name="Footer Placeholder 6">
            <a:extLst>
              <a:ext uri="{FF2B5EF4-FFF2-40B4-BE49-F238E27FC236}">
                <a16:creationId xmlns:a16="http://schemas.microsoft.com/office/drawing/2014/main" id="{6A5A6D0D-1FF7-39E0-DF37-4B42CA1DDB63}"/>
              </a:ext>
            </a:extLst>
          </p:cNvPr>
          <p:cNvSpPr txBox="1">
            <a:spLocks/>
          </p:cNvSpPr>
          <p:nvPr/>
        </p:nvSpPr>
        <p:spPr>
          <a:xfrm>
            <a:off x="224481" y="6577969"/>
            <a:ext cx="11778955" cy="2920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333" dirty="0">
                <a:solidFill>
                  <a:schemeClr val="bg1"/>
                </a:solidFill>
                <a:latin typeface="Roboto" panose="02000000000000000000" pitchFamily="2" charset="0"/>
              </a:rPr>
              <a:t>M. Fraser                               BDF/</a:t>
            </a:r>
            <a:r>
              <a:rPr lang="en-GB" sz="1333" dirty="0" err="1">
                <a:solidFill>
                  <a:schemeClr val="bg1"/>
                </a:solidFill>
                <a:latin typeface="Roboto" panose="02000000000000000000" pitchFamily="2" charset="0"/>
              </a:rPr>
              <a:t>SHiP</a:t>
            </a:r>
            <a:r>
              <a:rPr lang="en-GB" sz="1333" dirty="0">
                <a:solidFill>
                  <a:schemeClr val="bg1"/>
                </a:solidFill>
                <a:latin typeface="Roboto" panose="02000000000000000000" pitchFamily="2" charset="0"/>
              </a:rPr>
              <a:t> at the HI-ECN3 Facility 		SY-TM – ECN3                                          18</a:t>
            </a:r>
            <a:r>
              <a:rPr lang="en-GB" sz="1333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333" dirty="0">
                <a:solidFill>
                  <a:schemeClr val="bg1"/>
                </a:solidFill>
                <a:latin typeface="Roboto" panose="02000000000000000000" pitchFamily="2" charset="0"/>
              </a:rPr>
              <a:t> June 2024</a:t>
            </a:r>
            <a:endParaRPr lang="en-US" sz="1333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598FC4-6EC2-33DA-520C-B6103C432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2096723" cy="1065742"/>
          </a:xfrm>
        </p:spPr>
        <p:txBody>
          <a:bodyPr/>
          <a:lstStyle/>
          <a:p>
            <a:r>
              <a:rPr lang="en-US" sz="3600" dirty="0"/>
              <a:t>HI-ECN3 Study Project Team</a:t>
            </a:r>
            <a:endParaRPr lang="en-GB" dirty="0"/>
          </a:p>
        </p:txBody>
      </p:sp>
      <p:sp>
        <p:nvSpPr>
          <p:cNvPr id="3" name="Rounded Rectangle 9">
            <a:extLst>
              <a:ext uri="{FF2B5EF4-FFF2-40B4-BE49-F238E27FC236}">
                <a16:creationId xmlns:a16="http://schemas.microsoft.com/office/drawing/2014/main" id="{371E7AA5-25B9-59CF-EB54-969551DADE29}"/>
              </a:ext>
            </a:extLst>
          </p:cNvPr>
          <p:cNvSpPr/>
          <p:nvPr/>
        </p:nvSpPr>
        <p:spPr>
          <a:xfrm>
            <a:off x="4026904" y="1124744"/>
            <a:ext cx="4395238" cy="4032448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rgbClr val="B9DEFF"/>
              </a:gs>
              <a:gs pos="82000">
                <a:srgbClr val="B9DEFF"/>
              </a:gs>
              <a:gs pos="100000">
                <a:srgbClr val="B9DEFF"/>
              </a:gs>
            </a:gsLst>
            <a:lin ang="5400000" scaled="1"/>
            <a:tileRect/>
          </a:gradFill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700" b="1" dirty="0">
              <a:solidFill>
                <a:schemeClr val="tx1"/>
              </a:solidFill>
            </a:endParaRPr>
          </a:p>
          <a:p>
            <a:pPr algn="ctr"/>
            <a:r>
              <a:rPr lang="en-CH" sz="700" b="1" dirty="0">
                <a:solidFill>
                  <a:schemeClr val="tx1"/>
                </a:solidFill>
              </a:rPr>
              <a:t>Project Leader (PL): </a:t>
            </a:r>
          </a:p>
          <a:p>
            <a:pPr algn="ctr"/>
            <a:r>
              <a:rPr lang="en-CH" sz="700" b="1" dirty="0">
                <a:solidFill>
                  <a:schemeClr val="tx1"/>
                </a:solidFill>
              </a:rPr>
              <a:t>Matthew FRASER</a:t>
            </a:r>
          </a:p>
          <a:p>
            <a:pPr algn="ctr"/>
            <a:endParaRPr lang="en-CH" sz="700" b="1" dirty="0">
              <a:solidFill>
                <a:schemeClr val="tx1"/>
              </a:solidFill>
            </a:endParaRPr>
          </a:p>
          <a:p>
            <a:pPr algn="ctr"/>
            <a:r>
              <a:rPr lang="en-CH" sz="700" b="1" dirty="0">
                <a:solidFill>
                  <a:schemeClr val="tx1"/>
                </a:solidFill>
              </a:rPr>
              <a:t>Deputy Project Leader (DPL):</a:t>
            </a:r>
          </a:p>
          <a:p>
            <a:pPr algn="ctr"/>
            <a:r>
              <a:rPr lang="en-CH" sz="700" b="1" dirty="0">
                <a:solidFill>
                  <a:schemeClr val="tx1"/>
                </a:solidFill>
              </a:rPr>
              <a:t>Claudia AHDIDA</a:t>
            </a:r>
          </a:p>
          <a:p>
            <a:pPr algn="ctr"/>
            <a:endParaRPr lang="en-CH" sz="700" b="1" dirty="0">
              <a:solidFill>
                <a:schemeClr val="tx1"/>
              </a:solidFill>
            </a:endParaRPr>
          </a:p>
          <a:p>
            <a:pPr algn="ctr"/>
            <a:r>
              <a:rPr lang="en-CH" sz="700" b="1" dirty="0">
                <a:solidFill>
                  <a:schemeClr val="tx1"/>
                </a:solidFill>
              </a:rPr>
              <a:t>Project Safety Officer (PSO):</a:t>
            </a:r>
          </a:p>
          <a:p>
            <a:pPr algn="ctr"/>
            <a:r>
              <a:rPr lang="en-CH" sz="700" b="1" dirty="0">
                <a:solidFill>
                  <a:schemeClr val="tx1"/>
                </a:solidFill>
              </a:rPr>
              <a:t>Melenia AVERNA</a:t>
            </a:r>
          </a:p>
          <a:p>
            <a:pPr algn="ctr"/>
            <a:endParaRPr lang="en-CH" sz="700" b="1" dirty="0">
              <a:solidFill>
                <a:schemeClr val="tx1"/>
              </a:solidFill>
            </a:endParaRPr>
          </a:p>
          <a:p>
            <a:pPr algn="ctr"/>
            <a:r>
              <a:rPr lang="en-CH" sz="700" b="1" dirty="0">
                <a:solidFill>
                  <a:schemeClr val="tx1"/>
                </a:solidFill>
              </a:rPr>
              <a:t>Project Budget Officer:</a:t>
            </a:r>
          </a:p>
          <a:p>
            <a:pPr algn="ctr"/>
            <a:r>
              <a:rPr lang="en-CH" sz="700" b="1" dirty="0">
                <a:solidFill>
                  <a:schemeClr val="tx1"/>
                </a:solidFill>
              </a:rPr>
              <a:t>Sylvie PRODON</a:t>
            </a:r>
          </a:p>
          <a:p>
            <a:pPr algn="ctr"/>
            <a:endParaRPr lang="en-CH" sz="700" b="1" dirty="0">
              <a:solidFill>
                <a:schemeClr val="tx1"/>
              </a:solidFill>
            </a:endParaRPr>
          </a:p>
          <a:p>
            <a:pPr algn="ctr"/>
            <a:r>
              <a:rPr lang="en-CH" sz="700" b="1" dirty="0">
                <a:solidFill>
                  <a:schemeClr val="tx1"/>
                </a:solidFill>
              </a:rPr>
              <a:t>Project Planning Officer (PPO):</a:t>
            </a:r>
          </a:p>
          <a:p>
            <a:pPr algn="ctr"/>
            <a:r>
              <a:rPr lang="en-CH" sz="700" b="1" dirty="0">
                <a:solidFill>
                  <a:schemeClr val="tx1"/>
                </a:solidFill>
              </a:rPr>
              <a:t> Fernando PEDROSA</a:t>
            </a:r>
          </a:p>
          <a:p>
            <a:pPr algn="ctr"/>
            <a:endParaRPr lang="en-CH" sz="700" b="1" dirty="0">
              <a:solidFill>
                <a:schemeClr val="tx1"/>
              </a:solidFill>
            </a:endParaRPr>
          </a:p>
          <a:p>
            <a:pPr algn="ctr"/>
            <a:r>
              <a:rPr lang="en-CH" sz="700" b="1" dirty="0">
                <a:solidFill>
                  <a:schemeClr val="tx1"/>
                </a:solidFill>
              </a:rPr>
              <a:t>Configuration &amp; Quality Assurance Manager:</a:t>
            </a:r>
          </a:p>
          <a:p>
            <a:pPr algn="ctr"/>
            <a:r>
              <a:rPr lang="en-CH" sz="700" b="1" dirty="0">
                <a:solidFill>
                  <a:schemeClr val="tx1"/>
                </a:solidFill>
              </a:rPr>
              <a:t>Giulia ROMAGNOLI</a:t>
            </a:r>
          </a:p>
          <a:p>
            <a:pPr algn="ctr"/>
            <a:endParaRPr lang="en-CH" sz="700" b="1" dirty="0">
              <a:solidFill>
                <a:schemeClr val="tx1"/>
              </a:solidFill>
            </a:endParaRPr>
          </a:p>
          <a:p>
            <a:pPr algn="ctr"/>
            <a:r>
              <a:rPr lang="en-CH" sz="700" b="1" dirty="0">
                <a:solidFill>
                  <a:schemeClr val="tx1"/>
                </a:solidFill>
              </a:rPr>
              <a:t>Integration Support via ICEA:</a:t>
            </a:r>
          </a:p>
          <a:p>
            <a:pPr algn="ctr"/>
            <a:r>
              <a:rPr lang="en-CH" sz="700" b="1" dirty="0">
                <a:solidFill>
                  <a:schemeClr val="tx1"/>
                </a:solidFill>
              </a:rPr>
              <a:t>Michael LAZZARONI</a:t>
            </a:r>
          </a:p>
          <a:p>
            <a:pPr algn="ctr"/>
            <a:endParaRPr lang="en-CH" sz="700" b="1" dirty="0">
              <a:solidFill>
                <a:schemeClr val="tx1"/>
              </a:solidFill>
            </a:endParaRPr>
          </a:p>
          <a:p>
            <a:pPr algn="ctr"/>
            <a:r>
              <a:rPr lang="en-CH" sz="700" b="1" dirty="0">
                <a:solidFill>
                  <a:schemeClr val="tx1"/>
                </a:solidFill>
              </a:rPr>
              <a:t>North Area Operation &amp; Experiment Liason:</a:t>
            </a:r>
          </a:p>
          <a:p>
            <a:pPr algn="ctr"/>
            <a:r>
              <a:rPr lang="en-CH" sz="700" b="1" dirty="0">
                <a:solidFill>
                  <a:schemeClr val="tx1"/>
                </a:solidFill>
              </a:rPr>
              <a:t>Dipanwita BANERJEE</a:t>
            </a:r>
          </a:p>
          <a:p>
            <a:pPr algn="ctr"/>
            <a:endParaRPr lang="en-CH" sz="700" b="1" dirty="0">
              <a:solidFill>
                <a:schemeClr val="tx1"/>
              </a:solidFill>
            </a:endParaRPr>
          </a:p>
          <a:p>
            <a:pPr algn="ctr"/>
            <a:r>
              <a:rPr lang="en-CH" sz="700" b="1" dirty="0">
                <a:solidFill>
                  <a:schemeClr val="tx1"/>
                </a:solidFill>
              </a:rPr>
              <a:t>SHiP Experiment Contact Person:</a:t>
            </a:r>
          </a:p>
          <a:p>
            <a:pPr algn="ctr"/>
            <a:r>
              <a:rPr lang="en-CH" sz="700" b="1" dirty="0">
                <a:solidFill>
                  <a:schemeClr val="tx1"/>
                </a:solidFill>
              </a:rPr>
              <a:t>Richard JACOBSSON</a:t>
            </a:r>
          </a:p>
          <a:p>
            <a:pPr algn="ctr"/>
            <a:endParaRPr lang="en-CH" sz="700" b="1" dirty="0">
              <a:solidFill>
                <a:schemeClr val="tx1"/>
              </a:solidFill>
            </a:endParaRPr>
          </a:p>
          <a:p>
            <a:pPr algn="ctr"/>
            <a:r>
              <a:rPr lang="en-GB" sz="700" b="1" dirty="0" err="1">
                <a:solidFill>
                  <a:schemeClr val="tx1"/>
                </a:solidFill>
              </a:rPr>
              <a:t>SHiP</a:t>
            </a:r>
            <a:r>
              <a:rPr lang="en-GB" sz="700" b="1" dirty="0">
                <a:solidFill>
                  <a:schemeClr val="tx1"/>
                </a:solidFill>
              </a:rPr>
              <a:t> Experiment Safety Correspondent:</a:t>
            </a:r>
          </a:p>
          <a:p>
            <a:pPr algn="ctr"/>
            <a:r>
              <a:rPr lang="en-GB" sz="700" b="1" dirty="0">
                <a:solidFill>
                  <a:schemeClr val="tx1"/>
                </a:solidFill>
              </a:rPr>
              <a:t>Letizia </a:t>
            </a:r>
            <a:r>
              <a:rPr lang="en-US" sz="700" b="1" dirty="0">
                <a:solidFill>
                  <a:schemeClr val="tx1"/>
                </a:solidFill>
              </a:rPr>
              <a:t>DI GIULIO</a:t>
            </a:r>
            <a:endParaRPr lang="en-CH" sz="700" b="1" dirty="0">
              <a:solidFill>
                <a:schemeClr val="tx1"/>
              </a:solidFill>
            </a:endParaRPr>
          </a:p>
          <a:p>
            <a:pPr algn="ctr"/>
            <a:endParaRPr lang="en-CH" sz="700" b="1" dirty="0">
              <a:solidFill>
                <a:schemeClr val="tx1"/>
              </a:solidFill>
            </a:endParaRPr>
          </a:p>
          <a:p>
            <a:pPr algn="ctr"/>
            <a:r>
              <a:rPr lang="en-CH" sz="700" b="1" dirty="0">
                <a:solidFill>
                  <a:schemeClr val="tx1"/>
                </a:solidFill>
              </a:rPr>
              <a:t>Project </a:t>
            </a:r>
            <a:r>
              <a:rPr lang="en-GB" sz="700" b="1" dirty="0">
                <a:solidFill>
                  <a:schemeClr val="tx1"/>
                </a:solidFill>
              </a:rPr>
              <a:t>&amp; Experiment Safety Support</a:t>
            </a:r>
            <a:r>
              <a:rPr lang="en-CH" sz="700" b="1" dirty="0">
                <a:solidFill>
                  <a:schemeClr val="tx1"/>
                </a:solidFill>
              </a:rPr>
              <a:t> (PESS) Correspondant :</a:t>
            </a:r>
          </a:p>
          <a:p>
            <a:pPr algn="ctr"/>
            <a:r>
              <a:rPr lang="en-CH" sz="700" b="1" dirty="0">
                <a:solidFill>
                  <a:schemeClr val="tx1"/>
                </a:solidFill>
              </a:rPr>
              <a:t>James CURRIE</a:t>
            </a:r>
          </a:p>
          <a:p>
            <a:pPr algn="ctr"/>
            <a:endParaRPr lang="en-CH" sz="700" b="1" dirty="0">
              <a:solidFill>
                <a:schemeClr val="tx1"/>
              </a:solidFill>
            </a:endParaRPr>
          </a:p>
          <a:p>
            <a:pPr algn="ctr"/>
            <a:r>
              <a:rPr lang="en-CH" sz="700" b="1" dirty="0">
                <a:solidFill>
                  <a:schemeClr val="tx1"/>
                </a:solidFill>
              </a:rPr>
              <a:t>Admin Support:</a:t>
            </a:r>
          </a:p>
          <a:p>
            <a:pPr algn="ctr"/>
            <a:r>
              <a:rPr lang="en-CH" sz="700" b="1" dirty="0">
                <a:solidFill>
                  <a:schemeClr val="tx1"/>
                </a:solidFill>
              </a:rPr>
              <a:t>Katarina SIGERUD &amp; Ane-Mona </a:t>
            </a:r>
            <a:r>
              <a:rPr lang="en-GB" sz="700" b="1" dirty="0">
                <a:solidFill>
                  <a:schemeClr val="tx1"/>
                </a:solidFill>
              </a:rPr>
              <a:t>BRANZA</a:t>
            </a:r>
          </a:p>
          <a:p>
            <a:pPr algn="ctr"/>
            <a:endParaRPr lang="en-GB" sz="700" b="1" dirty="0">
              <a:solidFill>
                <a:schemeClr val="tx1"/>
              </a:solidFill>
            </a:endParaRPr>
          </a:p>
        </p:txBody>
      </p:sp>
      <p:sp>
        <p:nvSpPr>
          <p:cNvPr id="4" name="Rounded Rectangle 20">
            <a:extLst>
              <a:ext uri="{FF2B5EF4-FFF2-40B4-BE49-F238E27FC236}">
                <a16:creationId xmlns:a16="http://schemas.microsoft.com/office/drawing/2014/main" id="{4F66A39A-3A9A-7102-495E-8905450DD915}"/>
              </a:ext>
            </a:extLst>
          </p:cNvPr>
          <p:cNvSpPr/>
          <p:nvPr/>
        </p:nvSpPr>
        <p:spPr>
          <a:xfrm>
            <a:off x="3575720" y="5528553"/>
            <a:ext cx="1065320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bg1">
                  <a:lumMod val="85000"/>
                </a:schemeClr>
              </a:gs>
              <a:gs pos="83000">
                <a:schemeClr val="bg1">
                  <a:lumMod val="85000"/>
                </a:schemeClr>
              </a:gs>
              <a:gs pos="98000">
                <a:schemeClr val="bg1">
                  <a:lumMod val="85000"/>
                </a:schemeClr>
              </a:gs>
            </a:gsLst>
            <a:lin ang="5400000" scaled="1"/>
            <a:tileRect/>
          </a:gradFill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WP3 – Target &amp; Beam Intercepting Devices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Rui XIMENES</a:t>
            </a:r>
          </a:p>
        </p:txBody>
      </p:sp>
      <p:sp>
        <p:nvSpPr>
          <p:cNvPr id="5" name="Rounded Rectangle 21">
            <a:extLst>
              <a:ext uri="{FF2B5EF4-FFF2-40B4-BE49-F238E27FC236}">
                <a16:creationId xmlns:a16="http://schemas.microsoft.com/office/drawing/2014/main" id="{3CDA48D8-A718-BE71-1436-7E92C3E1197D}"/>
              </a:ext>
            </a:extLst>
          </p:cNvPr>
          <p:cNvSpPr/>
          <p:nvPr/>
        </p:nvSpPr>
        <p:spPr>
          <a:xfrm>
            <a:off x="4837829" y="5539002"/>
            <a:ext cx="1065320" cy="29308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bg1">
                  <a:lumMod val="85000"/>
                </a:schemeClr>
              </a:gs>
              <a:gs pos="83000">
                <a:schemeClr val="bg1">
                  <a:lumMod val="85000"/>
                </a:schemeClr>
              </a:gs>
              <a:gs pos="98000">
                <a:schemeClr val="bg1">
                  <a:lumMod val="85000"/>
                </a:schemeClr>
              </a:gs>
            </a:gsLst>
            <a:lin ang="5400000" scaled="1"/>
            <a:tileRect/>
          </a:gradFill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WP4 – Target Complex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Jean-Louis GRENARD</a:t>
            </a:r>
          </a:p>
        </p:txBody>
      </p:sp>
      <p:sp>
        <p:nvSpPr>
          <p:cNvPr id="6" name="Rounded Rectangle 22">
            <a:extLst>
              <a:ext uri="{FF2B5EF4-FFF2-40B4-BE49-F238E27FC236}">
                <a16:creationId xmlns:a16="http://schemas.microsoft.com/office/drawing/2014/main" id="{E8925ACF-DD09-3138-03A1-011D1937E682}"/>
              </a:ext>
            </a:extLst>
          </p:cNvPr>
          <p:cNvSpPr/>
          <p:nvPr/>
        </p:nvSpPr>
        <p:spPr>
          <a:xfrm>
            <a:off x="6094713" y="5539002"/>
            <a:ext cx="1065320" cy="29308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bg1">
                  <a:lumMod val="85000"/>
                </a:schemeClr>
              </a:gs>
              <a:gs pos="83000">
                <a:schemeClr val="bg1">
                  <a:lumMod val="85000"/>
                </a:schemeClr>
              </a:gs>
              <a:gs pos="98000">
                <a:schemeClr val="bg1">
                  <a:lumMod val="85000"/>
                </a:schemeClr>
              </a:gs>
            </a:gsLst>
            <a:lin ang="5400000" scaled="1"/>
            <a:tileRect/>
          </a:gradFill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WP5 – Exp. Area, Interface &amp; Integration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Francois BUTIN</a:t>
            </a:r>
          </a:p>
        </p:txBody>
      </p:sp>
      <p:sp>
        <p:nvSpPr>
          <p:cNvPr id="7" name="Rounded Rectangle 23">
            <a:extLst>
              <a:ext uri="{FF2B5EF4-FFF2-40B4-BE49-F238E27FC236}">
                <a16:creationId xmlns:a16="http://schemas.microsoft.com/office/drawing/2014/main" id="{40508A89-9C6B-805D-3652-DBA92FEA8676}"/>
              </a:ext>
            </a:extLst>
          </p:cNvPr>
          <p:cNvSpPr/>
          <p:nvPr/>
        </p:nvSpPr>
        <p:spPr>
          <a:xfrm>
            <a:off x="7356822" y="5539002"/>
            <a:ext cx="1065320" cy="29308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bg1">
                  <a:lumMod val="85000"/>
                </a:schemeClr>
              </a:gs>
              <a:gs pos="83000">
                <a:schemeClr val="bg1">
                  <a:lumMod val="85000"/>
                </a:schemeClr>
              </a:gs>
              <a:gs pos="98000">
                <a:schemeClr val="bg1">
                  <a:lumMod val="85000"/>
                </a:schemeClr>
              </a:gs>
            </a:gsLst>
            <a:lin ang="5400000" scaled="1"/>
            <a:tileRect/>
          </a:gradFill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WP6 – Radiation Protection &amp; Safety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Claudia AHDIDA</a:t>
            </a:r>
          </a:p>
        </p:txBody>
      </p:sp>
      <p:sp>
        <p:nvSpPr>
          <p:cNvPr id="8" name="Rounded Rectangle 24">
            <a:extLst>
              <a:ext uri="{FF2B5EF4-FFF2-40B4-BE49-F238E27FC236}">
                <a16:creationId xmlns:a16="http://schemas.microsoft.com/office/drawing/2014/main" id="{B095F806-D1C3-A065-5033-0A73528CED4A}"/>
              </a:ext>
            </a:extLst>
          </p:cNvPr>
          <p:cNvSpPr/>
          <p:nvPr/>
        </p:nvSpPr>
        <p:spPr>
          <a:xfrm>
            <a:off x="8629381" y="5539002"/>
            <a:ext cx="1065320" cy="29308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bg1">
                  <a:lumMod val="85000"/>
                </a:schemeClr>
              </a:gs>
              <a:gs pos="83000">
                <a:schemeClr val="bg1">
                  <a:lumMod val="85000"/>
                </a:schemeClr>
              </a:gs>
              <a:gs pos="98000">
                <a:schemeClr val="bg1">
                  <a:lumMod val="85000"/>
                </a:schemeClr>
              </a:gs>
            </a:gsLst>
            <a:lin ang="5400000" scaled="1"/>
            <a:tileRect/>
          </a:gradFill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WP7 – Infrastructure,  Services &amp; Civil Eng.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Fernando PEDROSA</a:t>
            </a:r>
          </a:p>
        </p:txBody>
      </p:sp>
      <p:sp>
        <p:nvSpPr>
          <p:cNvPr id="9" name="Rounded Rectangle 25">
            <a:extLst>
              <a:ext uri="{FF2B5EF4-FFF2-40B4-BE49-F238E27FC236}">
                <a16:creationId xmlns:a16="http://schemas.microsoft.com/office/drawing/2014/main" id="{2462034E-5312-5573-D897-CED33ADB5DDC}"/>
              </a:ext>
            </a:extLst>
          </p:cNvPr>
          <p:cNvSpPr/>
          <p:nvPr/>
        </p:nvSpPr>
        <p:spPr>
          <a:xfrm>
            <a:off x="2305093" y="5519482"/>
            <a:ext cx="1065320" cy="38657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bg1">
                  <a:lumMod val="85000"/>
                </a:schemeClr>
              </a:gs>
              <a:gs pos="83000">
                <a:schemeClr val="bg1">
                  <a:lumMod val="85000"/>
                </a:schemeClr>
              </a:gs>
              <a:gs pos="98000">
                <a:schemeClr val="bg1">
                  <a:lumMod val="85000"/>
                </a:schemeClr>
              </a:gs>
            </a:gsLst>
            <a:lin ang="5400000" scaled="1"/>
            <a:tileRect/>
          </a:gradFill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WP2 – Beam Extraction, Transfer and Delivery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Francesco VELOTTI </a:t>
            </a:r>
          </a:p>
          <a:p>
            <a:pPr algn="ctr"/>
            <a:r>
              <a:rPr lang="en-GB" sz="600" dirty="0">
                <a:solidFill>
                  <a:schemeClr val="bg2">
                    <a:lumMod val="10000"/>
                  </a:schemeClr>
                </a:solidFill>
              </a:rPr>
              <a:t>Deputy:</a:t>
            </a:r>
            <a:r>
              <a:rPr lang="en-CH" sz="6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CH" sz="600" b="1" dirty="0">
                <a:solidFill>
                  <a:schemeClr val="bg2">
                    <a:lumMod val="10000"/>
                  </a:schemeClr>
                </a:solidFill>
              </a:rPr>
              <a:t>Laurie NEVAY</a:t>
            </a:r>
          </a:p>
        </p:txBody>
      </p:sp>
      <p:sp>
        <p:nvSpPr>
          <p:cNvPr id="11" name="Rounded Rectangle 26">
            <a:extLst>
              <a:ext uri="{FF2B5EF4-FFF2-40B4-BE49-F238E27FC236}">
                <a16:creationId xmlns:a16="http://schemas.microsoft.com/office/drawing/2014/main" id="{7B730D22-3CBB-06CC-6296-1E4D63EF47F5}"/>
              </a:ext>
            </a:extLst>
          </p:cNvPr>
          <p:cNvSpPr/>
          <p:nvPr/>
        </p:nvSpPr>
        <p:spPr>
          <a:xfrm>
            <a:off x="1056470" y="5510288"/>
            <a:ext cx="1115475" cy="38657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bg1">
                  <a:lumMod val="85000"/>
                </a:schemeClr>
              </a:gs>
              <a:gs pos="83000">
                <a:schemeClr val="bg1">
                  <a:lumMod val="85000"/>
                </a:schemeClr>
              </a:gs>
              <a:gs pos="98000">
                <a:schemeClr val="bg1">
                  <a:lumMod val="85000"/>
                </a:schemeClr>
              </a:gs>
            </a:gsLst>
            <a:lin ang="5400000" scaled="1"/>
            <a:tileRect/>
          </a:gradFill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WP1 – Project Management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Matthew FRASER</a:t>
            </a:r>
          </a:p>
          <a:p>
            <a:pPr algn="ctr"/>
            <a:r>
              <a:rPr lang="en-GB" sz="600" dirty="0">
                <a:solidFill>
                  <a:schemeClr val="bg2">
                    <a:lumMod val="10000"/>
                  </a:schemeClr>
                </a:solidFill>
              </a:rPr>
              <a:t>Deputy:</a:t>
            </a:r>
            <a:r>
              <a:rPr lang="en-CH" sz="6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Claudia AHDIDA</a:t>
            </a:r>
          </a:p>
        </p:txBody>
      </p:sp>
      <p:sp>
        <p:nvSpPr>
          <p:cNvPr id="12" name="Rounded Rectangle 27">
            <a:extLst>
              <a:ext uri="{FF2B5EF4-FFF2-40B4-BE49-F238E27FC236}">
                <a16:creationId xmlns:a16="http://schemas.microsoft.com/office/drawing/2014/main" id="{948DD6DF-0C99-9963-C311-5AFCCAE427A3}"/>
              </a:ext>
            </a:extLst>
          </p:cNvPr>
          <p:cNvSpPr/>
          <p:nvPr/>
        </p:nvSpPr>
        <p:spPr>
          <a:xfrm>
            <a:off x="9901940" y="5539002"/>
            <a:ext cx="1142791" cy="29308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bg1">
                  <a:lumMod val="85000"/>
                </a:schemeClr>
              </a:gs>
              <a:gs pos="83000">
                <a:schemeClr val="bg1">
                  <a:lumMod val="85000"/>
                </a:schemeClr>
              </a:gs>
              <a:gs pos="99000">
                <a:schemeClr val="bg1">
                  <a:lumMod val="85000"/>
                </a:schemeClr>
              </a:gs>
            </a:gsLst>
            <a:lin ang="5400000" scaled="1"/>
            <a:tileRect/>
          </a:gradFill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WP8 – </a:t>
            </a:r>
            <a:r>
              <a:rPr lang="en-GB" sz="600" dirty="0">
                <a:solidFill>
                  <a:schemeClr val="accent1">
                    <a:lumMod val="10000"/>
                  </a:schemeClr>
                </a:solidFill>
              </a:rPr>
              <a:t>Radiation field and R2E &amp; R2M effects</a:t>
            </a:r>
            <a:endParaRPr lang="en-CH" sz="600" dirty="0">
              <a:solidFill>
                <a:schemeClr val="accent1">
                  <a:lumMod val="10000"/>
                </a:schemeClr>
              </a:solidFill>
            </a:endParaRP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Luigi ESPOSITO</a:t>
            </a:r>
          </a:p>
        </p:txBody>
      </p:sp>
    </p:spTree>
    <p:extLst>
      <p:ext uri="{BB962C8B-B14F-4D97-AF65-F5344CB8AC3E}">
        <p14:creationId xmlns:p14="http://schemas.microsoft.com/office/powerpoint/2010/main" val="19841332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6E8820EA-FCD4-E69B-94D5-28A458EBAE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624507"/>
            <a:ext cx="668565" cy="245532"/>
          </a:xfrm>
        </p:spPr>
        <p:txBody>
          <a:bodyPr/>
          <a:lstStyle/>
          <a:p>
            <a:fld id="{17918391-D411-FE40-AAD7-861AE5233E0E}" type="slidenum">
              <a:rPr lang="en-US" sz="1333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19</a:t>
            </a:fld>
            <a:endParaRPr lang="en-US" sz="1333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7" name="Footer Placeholder 6">
            <a:extLst>
              <a:ext uri="{FF2B5EF4-FFF2-40B4-BE49-F238E27FC236}">
                <a16:creationId xmlns:a16="http://schemas.microsoft.com/office/drawing/2014/main" id="{6A5A6D0D-1FF7-39E0-DF37-4B42CA1DDB63}"/>
              </a:ext>
            </a:extLst>
          </p:cNvPr>
          <p:cNvSpPr txBox="1">
            <a:spLocks/>
          </p:cNvSpPr>
          <p:nvPr/>
        </p:nvSpPr>
        <p:spPr>
          <a:xfrm>
            <a:off x="224481" y="6577969"/>
            <a:ext cx="11778955" cy="2920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333" dirty="0">
                <a:solidFill>
                  <a:schemeClr val="bg1"/>
                </a:solidFill>
                <a:latin typeface="Roboto" panose="02000000000000000000" pitchFamily="2" charset="0"/>
              </a:rPr>
              <a:t>M. Fraser                               BDF/</a:t>
            </a:r>
            <a:r>
              <a:rPr lang="en-GB" sz="1333" dirty="0" err="1">
                <a:solidFill>
                  <a:schemeClr val="bg1"/>
                </a:solidFill>
                <a:latin typeface="Roboto" panose="02000000000000000000" pitchFamily="2" charset="0"/>
              </a:rPr>
              <a:t>SHiP</a:t>
            </a:r>
            <a:r>
              <a:rPr lang="en-GB" sz="1333" dirty="0">
                <a:solidFill>
                  <a:schemeClr val="bg1"/>
                </a:solidFill>
                <a:latin typeface="Roboto" panose="02000000000000000000" pitchFamily="2" charset="0"/>
              </a:rPr>
              <a:t> at the HI-ECN3 Facility 		SY-TM – ECN3                                          18</a:t>
            </a:r>
            <a:r>
              <a:rPr lang="en-GB" sz="1333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333" dirty="0">
                <a:solidFill>
                  <a:schemeClr val="bg1"/>
                </a:solidFill>
                <a:latin typeface="Roboto" panose="02000000000000000000" pitchFamily="2" charset="0"/>
              </a:rPr>
              <a:t> June 2024</a:t>
            </a:r>
            <a:endParaRPr lang="en-US" sz="1333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598FC4-6EC2-33DA-520C-B6103C432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2096723" cy="1065742"/>
          </a:xfrm>
        </p:spPr>
        <p:txBody>
          <a:bodyPr/>
          <a:lstStyle/>
          <a:p>
            <a:r>
              <a:rPr lang="en-GB" sz="3600" b="1" dirty="0">
                <a:solidFill>
                  <a:srgbClr val="1A63A0"/>
                </a:solidFill>
              </a:rPr>
              <a:t>Project Work Breakdown Structure v 0.1</a:t>
            </a:r>
            <a:endParaRPr lang="en-GB" dirty="0"/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44763639-0BCD-F8C7-01A2-3E3CEF380478}"/>
              </a:ext>
            </a:extLst>
          </p:cNvPr>
          <p:cNvSpPr txBox="1"/>
          <p:nvPr/>
        </p:nvSpPr>
        <p:spPr>
          <a:xfrm>
            <a:off x="1772020" y="1481651"/>
            <a:ext cx="70358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…to be finalised with revised cost &amp; resources by the end of the TDR phase (end 2025)</a:t>
            </a:r>
          </a:p>
        </p:txBody>
      </p: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19AB131E-5AEF-4FF1-D649-6F8A97AC5F82}"/>
              </a:ext>
            </a:extLst>
          </p:cNvPr>
          <p:cNvGrpSpPr/>
          <p:nvPr/>
        </p:nvGrpSpPr>
        <p:grpSpPr>
          <a:xfrm>
            <a:off x="1566722" y="2195697"/>
            <a:ext cx="8921766" cy="3537559"/>
            <a:chOff x="281086" y="1444543"/>
            <a:chExt cx="8921766" cy="3537559"/>
          </a:xfrm>
        </p:grpSpPr>
        <p:grpSp>
          <p:nvGrpSpPr>
            <p:cNvPr id="159" name="Group 158">
              <a:extLst>
                <a:ext uri="{FF2B5EF4-FFF2-40B4-BE49-F238E27FC236}">
                  <a16:creationId xmlns:a16="http://schemas.microsoft.com/office/drawing/2014/main" id="{3C0390C1-C44D-F367-0435-81AC63A7D68B}"/>
                </a:ext>
              </a:extLst>
            </p:cNvPr>
            <p:cNvGrpSpPr/>
            <p:nvPr/>
          </p:nvGrpSpPr>
          <p:grpSpPr>
            <a:xfrm>
              <a:off x="281086" y="1444543"/>
              <a:ext cx="8580172" cy="3297250"/>
              <a:chOff x="281086" y="1444543"/>
              <a:chExt cx="8580172" cy="3297250"/>
            </a:xfrm>
          </p:grpSpPr>
          <p:cxnSp>
            <p:nvCxnSpPr>
              <p:cNvPr id="161" name="Straight Connector 160">
                <a:extLst>
                  <a:ext uri="{FF2B5EF4-FFF2-40B4-BE49-F238E27FC236}">
                    <a16:creationId xmlns:a16="http://schemas.microsoft.com/office/drawing/2014/main" id="{D5625E13-9406-A27B-9143-BF88BDE12F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69218" y="1450702"/>
                <a:ext cx="0" cy="2815955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C70179BC-19ED-A832-379C-A6B37D4E22D8}"/>
                  </a:ext>
                </a:extLst>
              </p:cNvPr>
              <p:cNvGrpSpPr/>
              <p:nvPr/>
            </p:nvGrpSpPr>
            <p:grpSpPr>
              <a:xfrm>
                <a:off x="281086" y="1444543"/>
                <a:ext cx="8580172" cy="3297250"/>
                <a:chOff x="281086" y="1444543"/>
                <a:chExt cx="8580172" cy="3297250"/>
              </a:xfrm>
            </p:grpSpPr>
            <p:cxnSp>
              <p:nvCxnSpPr>
                <p:cNvPr id="163" name="Straight Connector 162">
                  <a:extLst>
                    <a:ext uri="{FF2B5EF4-FFF2-40B4-BE49-F238E27FC236}">
                      <a16:creationId xmlns:a16="http://schemas.microsoft.com/office/drawing/2014/main" id="{32922728-0227-CC9B-754F-F28C83FC60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2742" y="1444640"/>
                  <a:ext cx="0" cy="2615424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Straight Connector 163">
                  <a:extLst>
                    <a:ext uri="{FF2B5EF4-FFF2-40B4-BE49-F238E27FC236}">
                      <a16:creationId xmlns:a16="http://schemas.microsoft.com/office/drawing/2014/main" id="{CD9733FF-527A-BA2B-8A44-1613809C51CF}"/>
                    </a:ext>
                  </a:extLst>
                </p:cNvPr>
                <p:cNvCxnSpPr>
                  <a:cxnSpLocks/>
                  <a:stCxn id="171" idx="1"/>
                </p:cNvCxnSpPr>
                <p:nvPr/>
              </p:nvCxnSpPr>
              <p:spPr>
                <a:xfrm flipH="1">
                  <a:off x="282742" y="1766473"/>
                  <a:ext cx="54141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Straight Connector 164">
                  <a:extLst>
                    <a:ext uri="{FF2B5EF4-FFF2-40B4-BE49-F238E27FC236}">
                      <a16:creationId xmlns:a16="http://schemas.microsoft.com/office/drawing/2014/main" id="{42AB74F8-1117-2B48-76FC-B734FF65C7EE}"/>
                    </a:ext>
                  </a:extLst>
                </p:cNvPr>
                <p:cNvCxnSpPr>
                  <a:cxnSpLocks/>
                  <a:stCxn id="172" idx="1"/>
                </p:cNvCxnSpPr>
                <p:nvPr/>
              </p:nvCxnSpPr>
              <p:spPr>
                <a:xfrm flipH="1">
                  <a:off x="282742" y="2105128"/>
                  <a:ext cx="54140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Straight Connector 165">
                  <a:extLst>
                    <a:ext uri="{FF2B5EF4-FFF2-40B4-BE49-F238E27FC236}">
                      <a16:creationId xmlns:a16="http://schemas.microsoft.com/office/drawing/2014/main" id="{550535B0-4B3D-91A4-B295-F35186410374}"/>
                    </a:ext>
                  </a:extLst>
                </p:cNvPr>
                <p:cNvCxnSpPr>
                  <a:cxnSpLocks/>
                  <a:stCxn id="173" idx="1"/>
                </p:cNvCxnSpPr>
                <p:nvPr/>
              </p:nvCxnSpPr>
              <p:spPr>
                <a:xfrm flipH="1">
                  <a:off x="282742" y="2425309"/>
                  <a:ext cx="54140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" name="Straight Connector 166">
                  <a:extLst>
                    <a:ext uri="{FF2B5EF4-FFF2-40B4-BE49-F238E27FC236}">
                      <a16:creationId xmlns:a16="http://schemas.microsoft.com/office/drawing/2014/main" id="{AA1D181A-F8F9-F9A7-D9BC-5C61E2776423}"/>
                    </a:ext>
                  </a:extLst>
                </p:cNvPr>
                <p:cNvCxnSpPr>
                  <a:cxnSpLocks/>
                  <a:stCxn id="175" idx="1"/>
                </p:cNvCxnSpPr>
                <p:nvPr/>
              </p:nvCxnSpPr>
              <p:spPr>
                <a:xfrm flipH="1">
                  <a:off x="282742" y="2745490"/>
                  <a:ext cx="54140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Straight Connector 167">
                  <a:extLst>
                    <a:ext uri="{FF2B5EF4-FFF2-40B4-BE49-F238E27FC236}">
                      <a16:creationId xmlns:a16="http://schemas.microsoft.com/office/drawing/2014/main" id="{0DD0863F-B52C-9DF0-0F63-B2C816ACF415}"/>
                    </a:ext>
                  </a:extLst>
                </p:cNvPr>
                <p:cNvCxnSpPr>
                  <a:cxnSpLocks/>
                  <a:stCxn id="176" idx="1"/>
                </p:cNvCxnSpPr>
                <p:nvPr/>
              </p:nvCxnSpPr>
              <p:spPr>
                <a:xfrm flipH="1">
                  <a:off x="282742" y="3064602"/>
                  <a:ext cx="54139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Straight Connector 168">
                  <a:extLst>
                    <a:ext uri="{FF2B5EF4-FFF2-40B4-BE49-F238E27FC236}">
                      <a16:creationId xmlns:a16="http://schemas.microsoft.com/office/drawing/2014/main" id="{487C1BF7-7233-FAA6-FDF9-71ED4957C8D8}"/>
                    </a:ext>
                  </a:extLst>
                </p:cNvPr>
                <p:cNvCxnSpPr>
                  <a:cxnSpLocks/>
                  <a:stCxn id="177" idx="1"/>
                </p:cNvCxnSpPr>
                <p:nvPr/>
              </p:nvCxnSpPr>
              <p:spPr>
                <a:xfrm flipH="1">
                  <a:off x="282742" y="3383714"/>
                  <a:ext cx="54137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>
                  <a:extLst>
                    <a:ext uri="{FF2B5EF4-FFF2-40B4-BE49-F238E27FC236}">
                      <a16:creationId xmlns:a16="http://schemas.microsoft.com/office/drawing/2014/main" id="{0EA7C450-DAC8-1B85-FF49-BBA7E2F90CC2}"/>
                    </a:ext>
                  </a:extLst>
                </p:cNvPr>
                <p:cNvCxnSpPr>
                  <a:cxnSpLocks/>
                  <a:stCxn id="174" idx="1"/>
                </p:cNvCxnSpPr>
                <p:nvPr/>
              </p:nvCxnSpPr>
              <p:spPr>
                <a:xfrm flipH="1">
                  <a:off x="282742" y="3723861"/>
                  <a:ext cx="54138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1" name="Rounded Rectangle 11">
                  <a:extLst>
                    <a:ext uri="{FF2B5EF4-FFF2-40B4-BE49-F238E27FC236}">
                      <a16:creationId xmlns:a16="http://schemas.microsoft.com/office/drawing/2014/main" id="{A1D5566B-5D33-AEB8-F7D1-E89A73095304}"/>
                    </a:ext>
                  </a:extLst>
                </p:cNvPr>
                <p:cNvSpPr/>
                <p:nvPr/>
              </p:nvSpPr>
              <p:spPr>
                <a:xfrm>
                  <a:off x="336883" y="1619748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Planning, Scheduling &amp; Coord.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Fernando PEDROSA</a:t>
                  </a:r>
                </a:p>
              </p:txBody>
            </p:sp>
            <p:sp>
              <p:nvSpPr>
                <p:cNvPr id="172" name="Rounded Rectangle 19">
                  <a:extLst>
                    <a:ext uri="{FF2B5EF4-FFF2-40B4-BE49-F238E27FC236}">
                      <a16:creationId xmlns:a16="http://schemas.microsoft.com/office/drawing/2014/main" id="{3AA894CD-3915-1BE3-7FDE-050B4DA0E226}"/>
                    </a:ext>
                  </a:extLst>
                </p:cNvPr>
                <p:cNvSpPr/>
                <p:nvPr/>
              </p:nvSpPr>
              <p:spPr>
                <a:xfrm>
                  <a:off x="336882" y="1958403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Budget &amp; Resources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Sylvie PRODON</a:t>
                  </a:r>
                </a:p>
              </p:txBody>
            </p:sp>
            <p:sp>
              <p:nvSpPr>
                <p:cNvPr id="173" name="Rounded Rectangle 20">
                  <a:extLst>
                    <a:ext uri="{FF2B5EF4-FFF2-40B4-BE49-F238E27FC236}">
                      <a16:creationId xmlns:a16="http://schemas.microsoft.com/office/drawing/2014/main" id="{7612D746-BBC7-C946-7DBA-7F1F98570BB1}"/>
                    </a:ext>
                  </a:extLst>
                </p:cNvPr>
                <p:cNvSpPr/>
                <p:nvPr/>
              </p:nvSpPr>
              <p:spPr>
                <a:xfrm>
                  <a:off x="336882" y="2278584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Procurement</a:t>
                  </a:r>
                </a:p>
              </p:txBody>
            </p:sp>
            <p:sp>
              <p:nvSpPr>
                <p:cNvPr id="174" name="Rounded Rectangle 22">
                  <a:extLst>
                    <a:ext uri="{FF2B5EF4-FFF2-40B4-BE49-F238E27FC236}">
                      <a16:creationId xmlns:a16="http://schemas.microsoft.com/office/drawing/2014/main" id="{CAA56C0D-47D9-E6FC-6D30-E7F81A37F626}"/>
                    </a:ext>
                  </a:extLst>
                </p:cNvPr>
                <p:cNvSpPr/>
                <p:nvPr/>
              </p:nvSpPr>
              <p:spPr>
                <a:xfrm>
                  <a:off x="336880" y="3577136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Installation</a:t>
                  </a:r>
                </a:p>
              </p:txBody>
            </p:sp>
            <p:sp>
              <p:nvSpPr>
                <p:cNvPr id="175" name="Rounded Rectangle 23">
                  <a:extLst>
                    <a:ext uri="{FF2B5EF4-FFF2-40B4-BE49-F238E27FC236}">
                      <a16:creationId xmlns:a16="http://schemas.microsoft.com/office/drawing/2014/main" id="{6F97DCE3-1321-13D6-A861-FF4D8289E69F}"/>
                    </a:ext>
                  </a:extLst>
                </p:cNvPr>
                <p:cNvSpPr/>
                <p:nvPr/>
              </p:nvSpPr>
              <p:spPr>
                <a:xfrm>
                  <a:off x="336882" y="2598765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Project Office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Matthew</a:t>
                  </a:r>
                  <a:r>
                    <a:rPr lang="en-CH" sz="500" dirty="0">
                      <a:solidFill>
                        <a:schemeClr val="tx1"/>
                      </a:solidFill>
                    </a:rPr>
                    <a:t> </a:t>
                  </a:r>
                  <a:r>
                    <a:rPr lang="en-CH" sz="500" b="1" dirty="0">
                      <a:solidFill>
                        <a:schemeClr val="tx1"/>
                      </a:solidFill>
                    </a:rPr>
                    <a:t>FRASER</a:t>
                  </a:r>
                </a:p>
              </p:txBody>
            </p:sp>
            <p:sp>
              <p:nvSpPr>
                <p:cNvPr id="176" name="Rounded Rectangle 24">
                  <a:extLst>
                    <a:ext uri="{FF2B5EF4-FFF2-40B4-BE49-F238E27FC236}">
                      <a16:creationId xmlns:a16="http://schemas.microsoft.com/office/drawing/2014/main" id="{57FDAC92-FC7D-AEF2-E74B-B35A1A77D1EB}"/>
                    </a:ext>
                  </a:extLst>
                </p:cNvPr>
                <p:cNvSpPr/>
                <p:nvPr/>
              </p:nvSpPr>
              <p:spPr>
                <a:xfrm>
                  <a:off x="336881" y="2917877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Technical Coordination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Matthew</a:t>
                  </a:r>
                  <a:r>
                    <a:rPr lang="en-CH" sz="500" dirty="0">
                      <a:solidFill>
                        <a:schemeClr val="tx1"/>
                      </a:solidFill>
                    </a:rPr>
                    <a:t> </a:t>
                  </a:r>
                  <a:r>
                    <a:rPr lang="en-CH" sz="500" b="1" dirty="0">
                      <a:solidFill>
                        <a:schemeClr val="tx1"/>
                      </a:solidFill>
                    </a:rPr>
                    <a:t>FRASER</a:t>
                  </a:r>
                </a:p>
              </p:txBody>
            </p:sp>
            <p:sp>
              <p:nvSpPr>
                <p:cNvPr id="177" name="Rounded Rectangle 25">
                  <a:extLst>
                    <a:ext uri="{FF2B5EF4-FFF2-40B4-BE49-F238E27FC236}">
                      <a16:creationId xmlns:a16="http://schemas.microsoft.com/office/drawing/2014/main" id="{293215A0-B00F-9203-EE7A-F8C578FC4D5F}"/>
                    </a:ext>
                  </a:extLst>
                </p:cNvPr>
                <p:cNvSpPr/>
                <p:nvPr/>
              </p:nvSpPr>
              <p:spPr>
                <a:xfrm>
                  <a:off x="336879" y="3236989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Configuration &amp; Quality Management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Giulia ROMAGNOLI</a:t>
                  </a:r>
                </a:p>
              </p:txBody>
            </p:sp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E2BF9523-1A1E-CD14-AFE0-51C174B426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545658" y="1453186"/>
                  <a:ext cx="2483" cy="3137744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47D122A7-A50A-9033-E924-C9F24E709637}"/>
                    </a:ext>
                  </a:extLst>
                </p:cNvPr>
                <p:cNvCxnSpPr>
                  <a:cxnSpLocks/>
                  <a:stCxn id="185" idx="1"/>
                </p:cNvCxnSpPr>
                <p:nvPr/>
              </p:nvCxnSpPr>
              <p:spPr>
                <a:xfrm flipH="1">
                  <a:off x="1548145" y="1757211"/>
                  <a:ext cx="54141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32ED20B0-E404-E236-F02E-E4CFD9DA64D8}"/>
                    </a:ext>
                  </a:extLst>
                </p:cNvPr>
                <p:cNvCxnSpPr>
                  <a:cxnSpLocks/>
                  <a:stCxn id="186" idx="1"/>
                </p:cNvCxnSpPr>
                <p:nvPr/>
              </p:nvCxnSpPr>
              <p:spPr>
                <a:xfrm flipH="1">
                  <a:off x="1548145" y="2069381"/>
                  <a:ext cx="54140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482331EA-F858-3AFF-432B-4D4B83A5A69B}"/>
                    </a:ext>
                  </a:extLst>
                </p:cNvPr>
                <p:cNvCxnSpPr>
                  <a:cxnSpLocks/>
                  <a:stCxn id="188" idx="1"/>
                </p:cNvCxnSpPr>
                <p:nvPr/>
              </p:nvCxnSpPr>
              <p:spPr>
                <a:xfrm flipH="1">
                  <a:off x="1543569" y="3338216"/>
                  <a:ext cx="54140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F336F1E5-F5CB-CD3E-901E-FD4228EA320E}"/>
                    </a:ext>
                  </a:extLst>
                </p:cNvPr>
                <p:cNvCxnSpPr>
                  <a:cxnSpLocks/>
                  <a:stCxn id="189" idx="1"/>
                </p:cNvCxnSpPr>
                <p:nvPr/>
              </p:nvCxnSpPr>
              <p:spPr>
                <a:xfrm flipH="1">
                  <a:off x="1543570" y="3652550"/>
                  <a:ext cx="54139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91C1E075-9CC9-F1D9-6262-6645B6492C5E}"/>
                    </a:ext>
                  </a:extLst>
                </p:cNvPr>
                <p:cNvCxnSpPr>
                  <a:cxnSpLocks/>
                  <a:stCxn id="190" idx="1"/>
                </p:cNvCxnSpPr>
                <p:nvPr/>
              </p:nvCxnSpPr>
              <p:spPr>
                <a:xfrm flipH="1">
                  <a:off x="1548144" y="2385247"/>
                  <a:ext cx="54137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81956F31-E3A5-B3E1-8A8E-E9EECCF0A33E}"/>
                    </a:ext>
                  </a:extLst>
                </p:cNvPr>
                <p:cNvCxnSpPr>
                  <a:cxnSpLocks/>
                  <a:stCxn id="187" idx="1"/>
                </p:cNvCxnSpPr>
                <p:nvPr/>
              </p:nvCxnSpPr>
              <p:spPr>
                <a:xfrm flipH="1">
                  <a:off x="1548144" y="2699270"/>
                  <a:ext cx="54138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5" name="Rounded Rectangle 61">
                  <a:extLst>
                    <a:ext uri="{FF2B5EF4-FFF2-40B4-BE49-F238E27FC236}">
                      <a16:creationId xmlns:a16="http://schemas.microsoft.com/office/drawing/2014/main" id="{8E13FDB3-2141-D193-D227-263579F67F26}"/>
                    </a:ext>
                  </a:extLst>
                </p:cNvPr>
                <p:cNvSpPr/>
                <p:nvPr/>
              </p:nvSpPr>
              <p:spPr>
                <a:xfrm>
                  <a:off x="1602286" y="1610486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Extraction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P</a:t>
                  </a:r>
                  <a:r>
                    <a:rPr lang="en-GB" sz="500" b="1" dirty="0">
                      <a:solidFill>
                        <a:schemeClr val="tx1"/>
                      </a:solidFill>
                    </a:rPr>
                    <a:t>a</a:t>
                  </a:r>
                  <a:r>
                    <a:rPr lang="en-CH" sz="500" b="1" dirty="0">
                      <a:solidFill>
                        <a:schemeClr val="tx1"/>
                      </a:solidFill>
                    </a:rPr>
                    <a:t>blo ARRUTIA</a:t>
                  </a:r>
                </a:p>
              </p:txBody>
            </p:sp>
            <p:sp>
              <p:nvSpPr>
                <p:cNvPr id="186" name="Rounded Rectangle 62">
                  <a:extLst>
                    <a:ext uri="{FF2B5EF4-FFF2-40B4-BE49-F238E27FC236}">
                      <a16:creationId xmlns:a16="http://schemas.microsoft.com/office/drawing/2014/main" id="{0E6C7CA3-41CB-18B3-D19E-A7CA805E10BC}"/>
                    </a:ext>
                  </a:extLst>
                </p:cNvPr>
                <p:cNvSpPr/>
                <p:nvPr/>
              </p:nvSpPr>
              <p:spPr>
                <a:xfrm>
                  <a:off x="1602285" y="1922656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Primary Beam Line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Laurie NEVAY / Francesco VELOTTI</a:t>
                  </a:r>
                </a:p>
              </p:txBody>
            </p:sp>
            <p:sp>
              <p:nvSpPr>
                <p:cNvPr id="187" name="Rounded Rectangle 64">
                  <a:extLst>
                    <a:ext uri="{FF2B5EF4-FFF2-40B4-BE49-F238E27FC236}">
                      <a16:creationId xmlns:a16="http://schemas.microsoft.com/office/drawing/2014/main" id="{21D35014-E551-1C3E-479D-DFA3BC6CDE42}"/>
                    </a:ext>
                  </a:extLst>
                </p:cNvPr>
                <p:cNvSpPr/>
                <p:nvPr/>
              </p:nvSpPr>
              <p:spPr>
                <a:xfrm>
                  <a:off x="1602282" y="2552545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Power Converters</a:t>
                  </a:r>
                  <a:endParaRPr lang="en-CH" sz="500" b="1" dirty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Ivan </a:t>
                  </a:r>
                  <a:r>
                    <a:rPr lang="en-GB" sz="500" b="1" dirty="0">
                      <a:solidFill>
                        <a:schemeClr val="tx1"/>
                      </a:solidFill>
                    </a:rPr>
                    <a:t>JOSIFOVIC</a:t>
                  </a:r>
                  <a:endParaRPr lang="en-CH" sz="5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8" name="Rounded Rectangle 65">
                  <a:extLst>
                    <a:ext uri="{FF2B5EF4-FFF2-40B4-BE49-F238E27FC236}">
                      <a16:creationId xmlns:a16="http://schemas.microsoft.com/office/drawing/2014/main" id="{F732D500-7481-1A3F-D009-82A47D70225E}"/>
                    </a:ext>
                  </a:extLst>
                </p:cNvPr>
                <p:cNvSpPr/>
                <p:nvPr/>
              </p:nvSpPr>
              <p:spPr>
                <a:xfrm>
                  <a:off x="1597709" y="3191491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Beam Instrumentation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David BELOHRAD</a:t>
                  </a:r>
                </a:p>
              </p:txBody>
            </p:sp>
            <p:sp>
              <p:nvSpPr>
                <p:cNvPr id="189" name="Rounded Rectangle 66">
                  <a:extLst>
                    <a:ext uri="{FF2B5EF4-FFF2-40B4-BE49-F238E27FC236}">
                      <a16:creationId xmlns:a16="http://schemas.microsoft.com/office/drawing/2014/main" id="{A9C3ED65-411B-E5A4-901E-B83E699BEAB5}"/>
                    </a:ext>
                  </a:extLst>
                </p:cNvPr>
                <p:cNvSpPr/>
                <p:nvPr/>
              </p:nvSpPr>
              <p:spPr>
                <a:xfrm>
                  <a:off x="1597709" y="3505825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Machine Protection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Antoine COLINET</a:t>
                  </a:r>
                </a:p>
              </p:txBody>
            </p:sp>
            <p:sp>
              <p:nvSpPr>
                <p:cNvPr id="190" name="Rounded Rectangle 67">
                  <a:extLst>
                    <a:ext uri="{FF2B5EF4-FFF2-40B4-BE49-F238E27FC236}">
                      <a16:creationId xmlns:a16="http://schemas.microsoft.com/office/drawing/2014/main" id="{9C28F87B-97E2-04DF-B21C-DE96EE555946}"/>
                    </a:ext>
                  </a:extLst>
                </p:cNvPr>
                <p:cNvSpPr/>
                <p:nvPr/>
              </p:nvSpPr>
              <p:spPr>
                <a:xfrm>
                  <a:off x="1602281" y="2238522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Magnets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Philip SCHWARTZ</a:t>
                  </a:r>
                </a:p>
              </p:txBody>
            </p:sp>
            <p:cxnSp>
              <p:nvCxnSpPr>
                <p:cNvPr id="191" name="Straight Connector 190">
                  <a:extLst>
                    <a:ext uri="{FF2B5EF4-FFF2-40B4-BE49-F238E27FC236}">
                      <a16:creationId xmlns:a16="http://schemas.microsoft.com/office/drawing/2014/main" id="{C5C4C987-8EE8-478C-724C-9AE9918E37B6}"/>
                    </a:ext>
                  </a:extLst>
                </p:cNvPr>
                <p:cNvCxnSpPr>
                  <a:cxnSpLocks/>
                  <a:stCxn id="192" idx="1"/>
                </p:cNvCxnSpPr>
                <p:nvPr/>
              </p:nvCxnSpPr>
              <p:spPr>
                <a:xfrm flipH="1">
                  <a:off x="1543571" y="3964461"/>
                  <a:ext cx="54138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2" name="Rounded Rectangle 69">
                  <a:extLst>
                    <a:ext uri="{FF2B5EF4-FFF2-40B4-BE49-F238E27FC236}">
                      <a16:creationId xmlns:a16="http://schemas.microsoft.com/office/drawing/2014/main" id="{183ABB92-8F8F-C81D-96EE-271EAF4A6DD8}"/>
                    </a:ext>
                  </a:extLst>
                </p:cNvPr>
                <p:cNvSpPr/>
                <p:nvPr/>
              </p:nvSpPr>
              <p:spPr>
                <a:xfrm>
                  <a:off x="1597709" y="3817736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Operational Controls &amp; Tools</a:t>
                  </a:r>
                  <a:endParaRPr lang="en-CH" sz="500" b="1" dirty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Kevin LI</a:t>
                  </a:r>
                  <a:endParaRPr lang="en-CH" sz="500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193" name="Straight Connector 192">
                  <a:extLst>
                    <a:ext uri="{FF2B5EF4-FFF2-40B4-BE49-F238E27FC236}">
                      <a16:creationId xmlns:a16="http://schemas.microsoft.com/office/drawing/2014/main" id="{E9385B0C-FF30-6F55-CD9B-F7EE9AFF0375}"/>
                    </a:ext>
                  </a:extLst>
                </p:cNvPr>
                <p:cNvCxnSpPr>
                  <a:cxnSpLocks/>
                  <a:stCxn id="194" idx="1"/>
                </p:cNvCxnSpPr>
                <p:nvPr/>
              </p:nvCxnSpPr>
              <p:spPr>
                <a:xfrm flipH="1">
                  <a:off x="1543571" y="4281397"/>
                  <a:ext cx="54138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4" name="Rounded Rectangle 71">
                  <a:extLst>
                    <a:ext uri="{FF2B5EF4-FFF2-40B4-BE49-F238E27FC236}">
                      <a16:creationId xmlns:a16="http://schemas.microsoft.com/office/drawing/2014/main" id="{1468473D-79B5-FAA5-89E7-D6B29500EA79}"/>
                    </a:ext>
                  </a:extLst>
                </p:cNvPr>
                <p:cNvSpPr/>
                <p:nvPr/>
              </p:nvSpPr>
              <p:spPr>
                <a:xfrm>
                  <a:off x="1597709" y="4134672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Beamline Shielding Improvements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Laurie NEVAY</a:t>
                  </a:r>
                  <a:endParaRPr lang="en-CH" sz="500" b="1" strike="sngStrike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195" name="Straight Connector 194">
                  <a:extLst>
                    <a:ext uri="{FF2B5EF4-FFF2-40B4-BE49-F238E27FC236}">
                      <a16:creationId xmlns:a16="http://schemas.microsoft.com/office/drawing/2014/main" id="{9A4FF2BC-E3B9-640A-143D-2B7A9853DCBD}"/>
                    </a:ext>
                  </a:extLst>
                </p:cNvPr>
                <p:cNvCxnSpPr>
                  <a:cxnSpLocks/>
                  <a:stCxn id="196" idx="1"/>
                </p:cNvCxnSpPr>
                <p:nvPr/>
              </p:nvCxnSpPr>
              <p:spPr>
                <a:xfrm flipH="1">
                  <a:off x="1538999" y="4595068"/>
                  <a:ext cx="54138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6" name="Rounded Rectangle 73">
                  <a:extLst>
                    <a:ext uri="{FF2B5EF4-FFF2-40B4-BE49-F238E27FC236}">
                      <a16:creationId xmlns:a16="http://schemas.microsoft.com/office/drawing/2014/main" id="{59D0F4C0-767A-5890-40F6-E1D1373D1576}"/>
                    </a:ext>
                  </a:extLst>
                </p:cNvPr>
                <p:cNvSpPr/>
                <p:nvPr/>
              </p:nvSpPr>
              <p:spPr>
                <a:xfrm>
                  <a:off x="1593137" y="4448343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Experiment Requirements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Richard JACOBSSON</a:t>
                  </a:r>
                </a:p>
              </p:txBody>
            </p:sp>
            <p:cxnSp>
              <p:nvCxnSpPr>
                <p:cNvPr id="197" name="Straight Connector 196">
                  <a:extLst>
                    <a:ext uri="{FF2B5EF4-FFF2-40B4-BE49-F238E27FC236}">
                      <a16:creationId xmlns:a16="http://schemas.microsoft.com/office/drawing/2014/main" id="{168BB393-BCC8-C62A-C969-4CCC274FBB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10250" y="1444543"/>
                  <a:ext cx="0" cy="285126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Straight Connector 197">
                  <a:extLst>
                    <a:ext uri="{FF2B5EF4-FFF2-40B4-BE49-F238E27FC236}">
                      <a16:creationId xmlns:a16="http://schemas.microsoft.com/office/drawing/2014/main" id="{CFD806BC-9730-60A2-873C-3EF7DFAF65F3}"/>
                    </a:ext>
                  </a:extLst>
                </p:cNvPr>
                <p:cNvCxnSpPr>
                  <a:cxnSpLocks/>
                  <a:stCxn id="205" idx="1"/>
                </p:cNvCxnSpPr>
                <p:nvPr/>
              </p:nvCxnSpPr>
              <p:spPr>
                <a:xfrm flipH="1">
                  <a:off x="2810254" y="1758350"/>
                  <a:ext cx="54141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Straight Connector 198">
                  <a:extLst>
                    <a:ext uri="{FF2B5EF4-FFF2-40B4-BE49-F238E27FC236}">
                      <a16:creationId xmlns:a16="http://schemas.microsoft.com/office/drawing/2014/main" id="{6341DE29-29FD-CF6B-737F-17F6A360084E}"/>
                    </a:ext>
                  </a:extLst>
                </p:cNvPr>
                <p:cNvCxnSpPr>
                  <a:cxnSpLocks/>
                  <a:stCxn id="206" idx="1"/>
                </p:cNvCxnSpPr>
                <p:nvPr/>
              </p:nvCxnSpPr>
              <p:spPr>
                <a:xfrm flipH="1">
                  <a:off x="2810254" y="2073105"/>
                  <a:ext cx="54140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Straight Connector 199">
                  <a:extLst>
                    <a:ext uri="{FF2B5EF4-FFF2-40B4-BE49-F238E27FC236}">
                      <a16:creationId xmlns:a16="http://schemas.microsoft.com/office/drawing/2014/main" id="{D2ED8A12-2D29-BCEA-DEF3-A01C7CCECBC8}"/>
                    </a:ext>
                  </a:extLst>
                </p:cNvPr>
                <p:cNvCxnSpPr>
                  <a:cxnSpLocks/>
                  <a:stCxn id="207" idx="1"/>
                </p:cNvCxnSpPr>
                <p:nvPr/>
              </p:nvCxnSpPr>
              <p:spPr>
                <a:xfrm flipH="1">
                  <a:off x="2804644" y="2721165"/>
                  <a:ext cx="54140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Straight Connector 200">
                  <a:extLst>
                    <a:ext uri="{FF2B5EF4-FFF2-40B4-BE49-F238E27FC236}">
                      <a16:creationId xmlns:a16="http://schemas.microsoft.com/office/drawing/2014/main" id="{129AE6AD-E64A-A84A-CDE1-9B110EBEC70F}"/>
                    </a:ext>
                  </a:extLst>
                </p:cNvPr>
                <p:cNvCxnSpPr>
                  <a:cxnSpLocks/>
                  <a:stCxn id="209" idx="1"/>
                </p:cNvCxnSpPr>
                <p:nvPr/>
              </p:nvCxnSpPr>
              <p:spPr>
                <a:xfrm flipH="1">
                  <a:off x="2804640" y="3666311"/>
                  <a:ext cx="54140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Straight Connector 201">
                  <a:extLst>
                    <a:ext uri="{FF2B5EF4-FFF2-40B4-BE49-F238E27FC236}">
                      <a16:creationId xmlns:a16="http://schemas.microsoft.com/office/drawing/2014/main" id="{67CABFA7-04F1-88AB-CF9B-938B321AACBB}"/>
                    </a:ext>
                  </a:extLst>
                </p:cNvPr>
                <p:cNvCxnSpPr>
                  <a:cxnSpLocks/>
                  <a:stCxn id="210" idx="1"/>
                </p:cNvCxnSpPr>
                <p:nvPr/>
              </p:nvCxnSpPr>
              <p:spPr>
                <a:xfrm flipH="1">
                  <a:off x="2804641" y="3980645"/>
                  <a:ext cx="54139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" name="Straight Connector 202">
                  <a:extLst>
                    <a:ext uri="{FF2B5EF4-FFF2-40B4-BE49-F238E27FC236}">
                      <a16:creationId xmlns:a16="http://schemas.microsoft.com/office/drawing/2014/main" id="{C6768629-1396-AEDF-7888-B3F93F0A2CA9}"/>
                    </a:ext>
                  </a:extLst>
                </p:cNvPr>
                <p:cNvCxnSpPr>
                  <a:cxnSpLocks/>
                  <a:stCxn id="211" idx="1"/>
                </p:cNvCxnSpPr>
                <p:nvPr/>
              </p:nvCxnSpPr>
              <p:spPr>
                <a:xfrm flipH="1">
                  <a:off x="2804643" y="3037954"/>
                  <a:ext cx="54137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Straight Connector 203">
                  <a:extLst>
                    <a:ext uri="{FF2B5EF4-FFF2-40B4-BE49-F238E27FC236}">
                      <a16:creationId xmlns:a16="http://schemas.microsoft.com/office/drawing/2014/main" id="{75E84903-7016-9A95-0E34-59948A5F5A16}"/>
                    </a:ext>
                  </a:extLst>
                </p:cNvPr>
                <p:cNvCxnSpPr>
                  <a:cxnSpLocks/>
                  <a:stCxn id="208" idx="1"/>
                </p:cNvCxnSpPr>
                <p:nvPr/>
              </p:nvCxnSpPr>
              <p:spPr>
                <a:xfrm flipH="1">
                  <a:off x="2804643" y="3351977"/>
                  <a:ext cx="54138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5" name="Rounded Rectangle 107">
                  <a:extLst>
                    <a:ext uri="{FF2B5EF4-FFF2-40B4-BE49-F238E27FC236}">
                      <a16:creationId xmlns:a16="http://schemas.microsoft.com/office/drawing/2014/main" id="{EBEC1446-5EC9-E0C6-6A2C-7A955609B35E}"/>
                    </a:ext>
                  </a:extLst>
                </p:cNvPr>
                <p:cNvSpPr/>
                <p:nvPr/>
              </p:nvSpPr>
              <p:spPr>
                <a:xfrm>
                  <a:off x="2864395" y="1611625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Target Design &amp; Engineering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Rui XIMENES</a:t>
                  </a:r>
                </a:p>
              </p:txBody>
            </p:sp>
            <p:sp>
              <p:nvSpPr>
                <p:cNvPr id="206" name="Rounded Rectangle 108">
                  <a:extLst>
                    <a:ext uri="{FF2B5EF4-FFF2-40B4-BE49-F238E27FC236}">
                      <a16:creationId xmlns:a16="http://schemas.microsoft.com/office/drawing/2014/main" id="{77BF2CF2-6009-960E-A677-0E9C0B4883B7}"/>
                    </a:ext>
                  </a:extLst>
                </p:cNvPr>
                <p:cNvSpPr/>
                <p:nvPr/>
              </p:nvSpPr>
              <p:spPr>
                <a:xfrm>
                  <a:off x="2864394" y="1926380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BIDs Design &amp; Engineering 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Rui XIMENES</a:t>
                  </a:r>
                  <a:endParaRPr lang="en-CH" sz="5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07" name="Rounded Rectangle 109">
                  <a:extLst>
                    <a:ext uri="{FF2B5EF4-FFF2-40B4-BE49-F238E27FC236}">
                      <a16:creationId xmlns:a16="http://schemas.microsoft.com/office/drawing/2014/main" id="{C4EE979D-62C6-6CE3-063A-179A354BF55D}"/>
                    </a:ext>
                  </a:extLst>
                </p:cNvPr>
                <p:cNvSpPr/>
                <p:nvPr/>
              </p:nvSpPr>
              <p:spPr>
                <a:xfrm>
                  <a:off x="2858784" y="2574440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Experiment Requirements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Richard JACOBSSON</a:t>
                  </a:r>
                </a:p>
              </p:txBody>
            </p:sp>
            <p:sp>
              <p:nvSpPr>
                <p:cNvPr id="208" name="Rounded Rectangle 110">
                  <a:extLst>
                    <a:ext uri="{FF2B5EF4-FFF2-40B4-BE49-F238E27FC236}">
                      <a16:creationId xmlns:a16="http://schemas.microsoft.com/office/drawing/2014/main" id="{CAEC4A8D-03B1-ECD5-3B9E-92F250751C33}"/>
                    </a:ext>
                  </a:extLst>
                </p:cNvPr>
                <p:cNvSpPr/>
                <p:nvPr/>
              </p:nvSpPr>
              <p:spPr>
                <a:xfrm>
                  <a:off x="2858781" y="3205252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Detailled Design &amp; Production</a:t>
                  </a:r>
                  <a:endParaRPr lang="en-CH" sz="500" b="1" dirty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Luca GENTINI</a:t>
                  </a:r>
                  <a:endParaRPr lang="en-CH" sz="5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9" name="Rounded Rectangle 111">
                  <a:extLst>
                    <a:ext uri="{FF2B5EF4-FFF2-40B4-BE49-F238E27FC236}">
                      <a16:creationId xmlns:a16="http://schemas.microsoft.com/office/drawing/2014/main" id="{B7799B7E-E561-05AA-AA45-BE7DE9C86BBB}"/>
                    </a:ext>
                  </a:extLst>
                </p:cNvPr>
                <p:cNvSpPr/>
                <p:nvPr/>
              </p:nvSpPr>
              <p:spPr>
                <a:xfrm>
                  <a:off x="2858780" y="3519586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Target Instrumentation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Jerome LENDARO</a:t>
                  </a:r>
                </a:p>
              </p:txBody>
            </p:sp>
            <p:sp>
              <p:nvSpPr>
                <p:cNvPr id="210" name="Rounded Rectangle 112">
                  <a:extLst>
                    <a:ext uri="{FF2B5EF4-FFF2-40B4-BE49-F238E27FC236}">
                      <a16:creationId xmlns:a16="http://schemas.microsoft.com/office/drawing/2014/main" id="{12A1E8AF-9D90-750C-9916-1C41E751AF74}"/>
                    </a:ext>
                  </a:extLst>
                </p:cNvPr>
                <p:cNvSpPr/>
                <p:nvPr/>
              </p:nvSpPr>
              <p:spPr>
                <a:xfrm>
                  <a:off x="2858780" y="3833920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Material R&amp;D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Stefano SGOBBA</a:t>
                  </a:r>
                </a:p>
              </p:txBody>
            </p:sp>
            <p:sp>
              <p:nvSpPr>
                <p:cNvPr id="211" name="Rounded Rectangle 113">
                  <a:extLst>
                    <a:ext uri="{FF2B5EF4-FFF2-40B4-BE49-F238E27FC236}">
                      <a16:creationId xmlns:a16="http://schemas.microsoft.com/office/drawing/2014/main" id="{40EF98B2-86FB-4D85-F9BF-6C0935CF974C}"/>
                    </a:ext>
                  </a:extLst>
                </p:cNvPr>
                <p:cNvSpPr/>
                <p:nvPr/>
              </p:nvSpPr>
              <p:spPr>
                <a:xfrm>
                  <a:off x="2858780" y="2891229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Energy Deposition &amp; Radiation Effects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Luigi ESPOSITO</a:t>
                  </a:r>
                </a:p>
              </p:txBody>
            </p:sp>
            <p:cxnSp>
              <p:nvCxnSpPr>
                <p:cNvPr id="212" name="Straight Connector 211">
                  <a:extLst>
                    <a:ext uri="{FF2B5EF4-FFF2-40B4-BE49-F238E27FC236}">
                      <a16:creationId xmlns:a16="http://schemas.microsoft.com/office/drawing/2014/main" id="{DCE94664-19C0-7C9E-9158-62E0ADD1F5A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048914" y="1444543"/>
                  <a:ext cx="4303" cy="3123008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Straight Connector 212">
                  <a:extLst>
                    <a:ext uri="{FF2B5EF4-FFF2-40B4-BE49-F238E27FC236}">
                      <a16:creationId xmlns:a16="http://schemas.microsoft.com/office/drawing/2014/main" id="{CA39ECDC-7A4C-A26E-1603-4524256512AA}"/>
                    </a:ext>
                  </a:extLst>
                </p:cNvPr>
                <p:cNvCxnSpPr>
                  <a:cxnSpLocks/>
                  <a:stCxn id="219" idx="1"/>
                </p:cNvCxnSpPr>
                <p:nvPr/>
              </p:nvCxnSpPr>
              <p:spPr>
                <a:xfrm flipH="1">
                  <a:off x="4053221" y="1753326"/>
                  <a:ext cx="54141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Straight Connector 213">
                  <a:extLst>
                    <a:ext uri="{FF2B5EF4-FFF2-40B4-BE49-F238E27FC236}">
                      <a16:creationId xmlns:a16="http://schemas.microsoft.com/office/drawing/2014/main" id="{854B47F5-062D-0CB5-2320-ED52240A0E2D}"/>
                    </a:ext>
                  </a:extLst>
                </p:cNvPr>
                <p:cNvCxnSpPr>
                  <a:cxnSpLocks/>
                  <a:stCxn id="220" idx="1"/>
                </p:cNvCxnSpPr>
                <p:nvPr/>
              </p:nvCxnSpPr>
              <p:spPr>
                <a:xfrm flipH="1">
                  <a:off x="4053221" y="2066527"/>
                  <a:ext cx="54140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Straight Connector 214">
                  <a:extLst>
                    <a:ext uri="{FF2B5EF4-FFF2-40B4-BE49-F238E27FC236}">
                      <a16:creationId xmlns:a16="http://schemas.microsoft.com/office/drawing/2014/main" id="{FF96D8EF-34E1-5726-7F9E-60239D8B79F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053221" y="2383024"/>
                  <a:ext cx="54140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" name="Straight Connector 215">
                  <a:extLst>
                    <a:ext uri="{FF2B5EF4-FFF2-40B4-BE49-F238E27FC236}">
                      <a16:creationId xmlns:a16="http://schemas.microsoft.com/office/drawing/2014/main" id="{2F2332BF-9EA0-5AF8-5B77-E7C8047D0645}"/>
                    </a:ext>
                  </a:extLst>
                </p:cNvPr>
                <p:cNvCxnSpPr>
                  <a:cxnSpLocks/>
                  <a:stCxn id="222" idx="1"/>
                </p:cNvCxnSpPr>
                <p:nvPr/>
              </p:nvCxnSpPr>
              <p:spPr>
                <a:xfrm flipH="1">
                  <a:off x="4053217" y="3004133"/>
                  <a:ext cx="54140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Straight Connector 216">
                  <a:extLst>
                    <a:ext uri="{FF2B5EF4-FFF2-40B4-BE49-F238E27FC236}">
                      <a16:creationId xmlns:a16="http://schemas.microsoft.com/office/drawing/2014/main" id="{AD00D347-F476-6F5E-675A-9037B97A63B4}"/>
                    </a:ext>
                  </a:extLst>
                </p:cNvPr>
                <p:cNvCxnSpPr>
                  <a:cxnSpLocks/>
                  <a:stCxn id="223" idx="1"/>
                </p:cNvCxnSpPr>
                <p:nvPr/>
              </p:nvCxnSpPr>
              <p:spPr>
                <a:xfrm flipH="1">
                  <a:off x="4053218" y="3318467"/>
                  <a:ext cx="54139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" name="Straight Connector 217">
                  <a:extLst>
                    <a:ext uri="{FF2B5EF4-FFF2-40B4-BE49-F238E27FC236}">
                      <a16:creationId xmlns:a16="http://schemas.microsoft.com/office/drawing/2014/main" id="{428ABE89-00A5-890B-73B4-717915F11A0C}"/>
                    </a:ext>
                  </a:extLst>
                </p:cNvPr>
                <p:cNvCxnSpPr>
                  <a:cxnSpLocks/>
                  <a:stCxn id="221" idx="1"/>
                </p:cNvCxnSpPr>
                <p:nvPr/>
              </p:nvCxnSpPr>
              <p:spPr>
                <a:xfrm flipH="1">
                  <a:off x="4053220" y="2689799"/>
                  <a:ext cx="54138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9" name="Rounded Rectangle 129">
                  <a:extLst>
                    <a:ext uri="{FF2B5EF4-FFF2-40B4-BE49-F238E27FC236}">
                      <a16:creationId xmlns:a16="http://schemas.microsoft.com/office/drawing/2014/main" id="{D1FE9340-BD49-1195-AC1E-251B52068992}"/>
                    </a:ext>
                  </a:extLst>
                </p:cNvPr>
                <p:cNvSpPr/>
                <p:nvPr/>
              </p:nvSpPr>
              <p:spPr>
                <a:xfrm>
                  <a:off x="4107362" y="1606601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Target Complex Design &amp; Engineering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Jean-Louis GRENARD</a:t>
                  </a:r>
                </a:p>
              </p:txBody>
            </p:sp>
            <p:sp>
              <p:nvSpPr>
                <p:cNvPr id="220" name="Rounded Rectangle 130">
                  <a:extLst>
                    <a:ext uri="{FF2B5EF4-FFF2-40B4-BE49-F238E27FC236}">
                      <a16:creationId xmlns:a16="http://schemas.microsoft.com/office/drawing/2014/main" id="{35A64531-4536-2DC1-000C-49BDE761FF10}"/>
                    </a:ext>
                  </a:extLst>
                </p:cNvPr>
                <p:cNvSpPr/>
                <p:nvPr/>
              </p:nvSpPr>
              <p:spPr>
                <a:xfrm>
                  <a:off x="4107361" y="1919802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TC &amp; Surface Building Integration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Jean-Louis GRENARD</a:t>
                  </a:r>
                </a:p>
              </p:txBody>
            </p:sp>
            <p:sp>
              <p:nvSpPr>
                <p:cNvPr id="221" name="Rounded Rectangle 132">
                  <a:extLst>
                    <a:ext uri="{FF2B5EF4-FFF2-40B4-BE49-F238E27FC236}">
                      <a16:creationId xmlns:a16="http://schemas.microsoft.com/office/drawing/2014/main" id="{55EEE0A4-58DB-8CD1-0BF1-13B3173DE319}"/>
                    </a:ext>
                  </a:extLst>
                </p:cNvPr>
                <p:cNvSpPr/>
                <p:nvPr/>
              </p:nvSpPr>
              <p:spPr>
                <a:xfrm>
                  <a:off x="4107358" y="2543074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Service Cell Systems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Jean-Louis GRENARD</a:t>
                  </a:r>
                </a:p>
              </p:txBody>
            </p:sp>
            <p:sp>
              <p:nvSpPr>
                <p:cNvPr id="222" name="Rounded Rectangle 133">
                  <a:extLst>
                    <a:ext uri="{FF2B5EF4-FFF2-40B4-BE49-F238E27FC236}">
                      <a16:creationId xmlns:a16="http://schemas.microsoft.com/office/drawing/2014/main" id="{8DAE67E8-9D59-3C5B-579A-57FD5332BD6A}"/>
                    </a:ext>
                  </a:extLst>
                </p:cNvPr>
                <p:cNvSpPr/>
                <p:nvPr/>
              </p:nvSpPr>
              <p:spPr>
                <a:xfrm>
                  <a:off x="4107357" y="2857408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Robotic Systems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Luca BUONOCORE</a:t>
                  </a:r>
                </a:p>
              </p:txBody>
            </p:sp>
            <p:sp>
              <p:nvSpPr>
                <p:cNvPr id="223" name="Rounded Rectangle 134">
                  <a:extLst>
                    <a:ext uri="{FF2B5EF4-FFF2-40B4-BE49-F238E27FC236}">
                      <a16:creationId xmlns:a16="http://schemas.microsoft.com/office/drawing/2014/main" id="{86D9F888-A9D4-2776-5DE8-0119CBE2A562}"/>
                    </a:ext>
                  </a:extLst>
                </p:cNvPr>
                <p:cNvSpPr/>
                <p:nvPr/>
              </p:nvSpPr>
              <p:spPr>
                <a:xfrm>
                  <a:off x="4107357" y="3171742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Remote Handling Systems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Roberto RINALDESI</a:t>
                  </a:r>
                </a:p>
              </p:txBody>
            </p:sp>
            <p:sp>
              <p:nvSpPr>
                <p:cNvPr id="224" name="Rounded Rectangle 135">
                  <a:extLst>
                    <a:ext uri="{FF2B5EF4-FFF2-40B4-BE49-F238E27FC236}">
                      <a16:creationId xmlns:a16="http://schemas.microsoft.com/office/drawing/2014/main" id="{607B61C3-7448-F6B3-D037-FD4616C56385}"/>
                    </a:ext>
                  </a:extLst>
                </p:cNvPr>
                <p:cNvSpPr/>
                <p:nvPr/>
              </p:nvSpPr>
              <p:spPr>
                <a:xfrm>
                  <a:off x="4107357" y="2229051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Containment Systems</a:t>
                  </a:r>
                  <a:endParaRPr lang="en-CH" sz="500" b="1" dirty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Jean-Louis GRENARD</a:t>
                  </a:r>
                </a:p>
              </p:txBody>
            </p:sp>
            <p:cxnSp>
              <p:nvCxnSpPr>
                <p:cNvPr id="225" name="Straight Connector 224">
                  <a:extLst>
                    <a:ext uri="{FF2B5EF4-FFF2-40B4-BE49-F238E27FC236}">
                      <a16:creationId xmlns:a16="http://schemas.microsoft.com/office/drawing/2014/main" id="{B4884119-61EC-A935-9987-6D44F1833F1C}"/>
                    </a:ext>
                  </a:extLst>
                </p:cNvPr>
                <p:cNvCxnSpPr>
                  <a:cxnSpLocks/>
                  <a:stCxn id="226" idx="1"/>
                </p:cNvCxnSpPr>
                <p:nvPr/>
              </p:nvCxnSpPr>
              <p:spPr>
                <a:xfrm flipH="1">
                  <a:off x="4053219" y="3630378"/>
                  <a:ext cx="54138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6" name="Rounded Rectangle 137">
                  <a:extLst>
                    <a:ext uri="{FF2B5EF4-FFF2-40B4-BE49-F238E27FC236}">
                      <a16:creationId xmlns:a16="http://schemas.microsoft.com/office/drawing/2014/main" id="{2C9F14D7-670B-0D14-99AA-7D590AD13773}"/>
                    </a:ext>
                  </a:extLst>
                </p:cNvPr>
                <p:cNvSpPr/>
                <p:nvPr/>
              </p:nvSpPr>
              <p:spPr>
                <a:xfrm>
                  <a:off x="4107357" y="3483653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Radioactive Components Storage &amp; Disposal</a:t>
                  </a:r>
                </a:p>
                <a:p>
                  <a:pPr algn="ctr"/>
                  <a:r>
                    <a:rPr lang="en-CH" sz="500" b="1">
                      <a:solidFill>
                        <a:schemeClr val="tx1"/>
                      </a:solidFill>
                    </a:rPr>
                    <a:t>Jean-Louis GRENARD</a:t>
                  </a:r>
                  <a:endParaRPr lang="en-CH" sz="500" b="1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227" name="Straight Connector 226">
                  <a:extLst>
                    <a:ext uri="{FF2B5EF4-FFF2-40B4-BE49-F238E27FC236}">
                      <a16:creationId xmlns:a16="http://schemas.microsoft.com/office/drawing/2014/main" id="{20AC8AEB-AA64-28B5-67A2-0663E9EC5E70}"/>
                    </a:ext>
                  </a:extLst>
                </p:cNvPr>
                <p:cNvCxnSpPr>
                  <a:cxnSpLocks/>
                  <a:stCxn id="228" idx="1"/>
                </p:cNvCxnSpPr>
                <p:nvPr/>
              </p:nvCxnSpPr>
              <p:spPr>
                <a:xfrm flipH="1">
                  <a:off x="4053219" y="3939001"/>
                  <a:ext cx="54138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8" name="Rounded Rectangle 139">
                  <a:extLst>
                    <a:ext uri="{FF2B5EF4-FFF2-40B4-BE49-F238E27FC236}">
                      <a16:creationId xmlns:a16="http://schemas.microsoft.com/office/drawing/2014/main" id="{E6689569-6EB3-8096-4DAA-311A6C747C55}"/>
                    </a:ext>
                  </a:extLst>
                </p:cNvPr>
                <p:cNvSpPr/>
                <p:nvPr/>
              </p:nvSpPr>
              <p:spPr>
                <a:xfrm>
                  <a:off x="4107357" y="3792276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Radiation to Electronics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Ruben ALIA</a:t>
                  </a:r>
                </a:p>
              </p:txBody>
            </p:sp>
            <p:cxnSp>
              <p:nvCxnSpPr>
                <p:cNvPr id="229" name="Straight Connector 228">
                  <a:extLst>
                    <a:ext uri="{FF2B5EF4-FFF2-40B4-BE49-F238E27FC236}">
                      <a16:creationId xmlns:a16="http://schemas.microsoft.com/office/drawing/2014/main" id="{1289F193-88C9-1E15-4DEC-C233C068A8D3}"/>
                    </a:ext>
                  </a:extLst>
                </p:cNvPr>
                <p:cNvCxnSpPr>
                  <a:cxnSpLocks/>
                  <a:stCxn id="236" idx="1"/>
                </p:cNvCxnSpPr>
                <p:nvPr/>
              </p:nvCxnSpPr>
              <p:spPr>
                <a:xfrm flipH="1">
                  <a:off x="7869222" y="1764509"/>
                  <a:ext cx="54141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Straight Connector 229">
                  <a:extLst>
                    <a:ext uri="{FF2B5EF4-FFF2-40B4-BE49-F238E27FC236}">
                      <a16:creationId xmlns:a16="http://schemas.microsoft.com/office/drawing/2014/main" id="{F4A3C7A3-0410-97BA-08D5-E307DAC343AA}"/>
                    </a:ext>
                  </a:extLst>
                </p:cNvPr>
                <p:cNvCxnSpPr>
                  <a:cxnSpLocks/>
                  <a:stCxn id="237" idx="1"/>
                </p:cNvCxnSpPr>
                <p:nvPr/>
              </p:nvCxnSpPr>
              <p:spPr>
                <a:xfrm flipH="1">
                  <a:off x="7869222" y="2072686"/>
                  <a:ext cx="54140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" name="Straight Connector 230">
                  <a:extLst>
                    <a:ext uri="{FF2B5EF4-FFF2-40B4-BE49-F238E27FC236}">
                      <a16:creationId xmlns:a16="http://schemas.microsoft.com/office/drawing/2014/main" id="{BDC8D686-7AF2-C056-4983-2A679BE876E7}"/>
                    </a:ext>
                  </a:extLst>
                </p:cNvPr>
                <p:cNvCxnSpPr>
                  <a:cxnSpLocks/>
                  <a:stCxn id="238" idx="1"/>
                </p:cNvCxnSpPr>
                <p:nvPr/>
              </p:nvCxnSpPr>
              <p:spPr>
                <a:xfrm flipH="1">
                  <a:off x="7869222" y="2384159"/>
                  <a:ext cx="54140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Straight Connector 231">
                  <a:extLst>
                    <a:ext uri="{FF2B5EF4-FFF2-40B4-BE49-F238E27FC236}">
                      <a16:creationId xmlns:a16="http://schemas.microsoft.com/office/drawing/2014/main" id="{E757524A-EF9C-E19D-066E-CDE658486257}"/>
                    </a:ext>
                  </a:extLst>
                </p:cNvPr>
                <p:cNvCxnSpPr>
                  <a:cxnSpLocks/>
                  <a:stCxn id="240" idx="1"/>
                </p:cNvCxnSpPr>
                <p:nvPr/>
              </p:nvCxnSpPr>
              <p:spPr>
                <a:xfrm flipH="1">
                  <a:off x="7869218" y="3329305"/>
                  <a:ext cx="54140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3" name="Straight Connector 232">
                  <a:extLst>
                    <a:ext uri="{FF2B5EF4-FFF2-40B4-BE49-F238E27FC236}">
                      <a16:creationId xmlns:a16="http://schemas.microsoft.com/office/drawing/2014/main" id="{B132AD45-F91A-D665-6BC5-B66145C9C601}"/>
                    </a:ext>
                  </a:extLst>
                </p:cNvPr>
                <p:cNvCxnSpPr>
                  <a:cxnSpLocks/>
                  <a:stCxn id="241" idx="1"/>
                </p:cNvCxnSpPr>
                <p:nvPr/>
              </p:nvCxnSpPr>
              <p:spPr>
                <a:xfrm flipH="1">
                  <a:off x="7869219" y="3643639"/>
                  <a:ext cx="54139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4" name="Straight Connector 233">
                  <a:extLst>
                    <a:ext uri="{FF2B5EF4-FFF2-40B4-BE49-F238E27FC236}">
                      <a16:creationId xmlns:a16="http://schemas.microsoft.com/office/drawing/2014/main" id="{853768F2-EF0C-CEB2-33EE-EB08022B8947}"/>
                    </a:ext>
                  </a:extLst>
                </p:cNvPr>
                <p:cNvCxnSpPr>
                  <a:cxnSpLocks/>
                  <a:stCxn id="242" idx="1"/>
                </p:cNvCxnSpPr>
                <p:nvPr/>
              </p:nvCxnSpPr>
              <p:spPr>
                <a:xfrm flipH="1">
                  <a:off x="7869221" y="2700948"/>
                  <a:ext cx="54137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5" name="Straight Connector 234">
                  <a:extLst>
                    <a:ext uri="{FF2B5EF4-FFF2-40B4-BE49-F238E27FC236}">
                      <a16:creationId xmlns:a16="http://schemas.microsoft.com/office/drawing/2014/main" id="{595C6680-CB43-CAB3-4505-C60CCFA789BE}"/>
                    </a:ext>
                  </a:extLst>
                </p:cNvPr>
                <p:cNvCxnSpPr>
                  <a:cxnSpLocks/>
                  <a:stCxn id="239" idx="1"/>
                </p:cNvCxnSpPr>
                <p:nvPr/>
              </p:nvCxnSpPr>
              <p:spPr>
                <a:xfrm flipH="1">
                  <a:off x="7869221" y="3014971"/>
                  <a:ext cx="54138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6" name="Rounded Rectangle 150">
                  <a:extLst>
                    <a:ext uri="{FF2B5EF4-FFF2-40B4-BE49-F238E27FC236}">
                      <a16:creationId xmlns:a16="http://schemas.microsoft.com/office/drawing/2014/main" id="{AC5AAAC5-DD8A-37AB-E25C-1B6E722725A6}"/>
                    </a:ext>
                  </a:extLst>
                </p:cNvPr>
                <p:cNvSpPr/>
                <p:nvPr/>
              </p:nvSpPr>
              <p:spPr>
                <a:xfrm>
                  <a:off x="7923363" y="1617784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NA-CONS Synergism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Fernando PEDROSA</a:t>
                  </a:r>
                </a:p>
              </p:txBody>
            </p:sp>
            <p:sp>
              <p:nvSpPr>
                <p:cNvPr id="237" name="Rounded Rectangle 151">
                  <a:extLst>
                    <a:ext uri="{FF2B5EF4-FFF2-40B4-BE49-F238E27FC236}">
                      <a16:creationId xmlns:a16="http://schemas.microsoft.com/office/drawing/2014/main" id="{30369ADD-2FDA-9516-B054-1F0DB12BB4E0}"/>
                    </a:ext>
                  </a:extLst>
                </p:cNvPr>
                <p:cNvSpPr/>
                <p:nvPr/>
              </p:nvSpPr>
              <p:spPr>
                <a:xfrm>
                  <a:off x="7923362" y="1925961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Civil Engineering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John OSBORNE</a:t>
                  </a:r>
                </a:p>
              </p:txBody>
            </p:sp>
            <p:sp>
              <p:nvSpPr>
                <p:cNvPr id="238" name="Rounded Rectangle 152">
                  <a:extLst>
                    <a:ext uri="{FF2B5EF4-FFF2-40B4-BE49-F238E27FC236}">
                      <a16:creationId xmlns:a16="http://schemas.microsoft.com/office/drawing/2014/main" id="{B745AC35-1612-0A40-5B9A-51E15504E842}"/>
                    </a:ext>
                  </a:extLst>
                </p:cNvPr>
                <p:cNvSpPr/>
                <p:nvPr/>
              </p:nvSpPr>
              <p:spPr>
                <a:xfrm>
                  <a:off x="7923362" y="2237434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Gas Distribution</a:t>
                  </a:r>
                </a:p>
                <a:p>
                  <a:pPr algn="ctr"/>
                  <a:r>
                    <a:rPr lang="en-US" sz="500" b="1" dirty="0">
                      <a:solidFill>
                        <a:schemeClr val="tx1"/>
                      </a:solidFill>
                    </a:rPr>
                    <a:t>Davide JAILLET</a:t>
                  </a:r>
                  <a:endParaRPr lang="en-CH" sz="5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9" name="Rounded Rectangle 153">
                  <a:extLst>
                    <a:ext uri="{FF2B5EF4-FFF2-40B4-BE49-F238E27FC236}">
                      <a16:creationId xmlns:a16="http://schemas.microsoft.com/office/drawing/2014/main" id="{6EE23006-13E0-ECB7-130B-334B9B7C56B0}"/>
                    </a:ext>
                  </a:extLst>
                </p:cNvPr>
                <p:cNvSpPr/>
                <p:nvPr/>
              </p:nvSpPr>
              <p:spPr>
                <a:xfrm>
                  <a:off x="7923359" y="2868246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Electrical &amp; Fiber Infrastucture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Eva CANO GONZALEZ</a:t>
                  </a:r>
                </a:p>
              </p:txBody>
            </p:sp>
            <p:sp>
              <p:nvSpPr>
                <p:cNvPr id="240" name="Rounded Rectangle 154">
                  <a:extLst>
                    <a:ext uri="{FF2B5EF4-FFF2-40B4-BE49-F238E27FC236}">
                      <a16:creationId xmlns:a16="http://schemas.microsoft.com/office/drawing/2014/main" id="{9647CF2E-53E4-37B6-47F0-5A02F7C3BBDE}"/>
                    </a:ext>
                  </a:extLst>
                </p:cNvPr>
                <p:cNvSpPr/>
                <p:nvPr/>
              </p:nvSpPr>
              <p:spPr>
                <a:xfrm>
                  <a:off x="7923358" y="3182580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Cryogenics</a:t>
                  </a:r>
                </a:p>
              </p:txBody>
            </p:sp>
            <p:sp>
              <p:nvSpPr>
                <p:cNvPr id="241" name="Rounded Rectangle 155">
                  <a:extLst>
                    <a:ext uri="{FF2B5EF4-FFF2-40B4-BE49-F238E27FC236}">
                      <a16:creationId xmlns:a16="http://schemas.microsoft.com/office/drawing/2014/main" id="{E2D506E2-1223-F040-CD3F-DD1D6D81F695}"/>
                    </a:ext>
                  </a:extLst>
                </p:cNvPr>
                <p:cNvSpPr/>
                <p:nvPr/>
              </p:nvSpPr>
              <p:spPr>
                <a:xfrm>
                  <a:off x="7923358" y="3496914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Survey &amp; Alignment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Camille VENDEUVRE</a:t>
                  </a:r>
                </a:p>
              </p:txBody>
            </p:sp>
            <p:sp>
              <p:nvSpPr>
                <p:cNvPr id="242" name="Rounded Rectangle 156">
                  <a:extLst>
                    <a:ext uri="{FF2B5EF4-FFF2-40B4-BE49-F238E27FC236}">
                      <a16:creationId xmlns:a16="http://schemas.microsoft.com/office/drawing/2014/main" id="{93296672-E1BB-CD4B-FBC9-F13713901FC4}"/>
                    </a:ext>
                  </a:extLst>
                </p:cNvPr>
                <p:cNvSpPr/>
                <p:nvPr/>
              </p:nvSpPr>
              <p:spPr>
                <a:xfrm>
                  <a:off x="7923358" y="2554223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Cooling &amp; Ventilation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Roberto BOZZI </a:t>
                  </a:r>
                </a:p>
              </p:txBody>
            </p:sp>
            <p:cxnSp>
              <p:nvCxnSpPr>
                <p:cNvPr id="243" name="Straight Connector 242">
                  <a:extLst>
                    <a:ext uri="{FF2B5EF4-FFF2-40B4-BE49-F238E27FC236}">
                      <a16:creationId xmlns:a16="http://schemas.microsoft.com/office/drawing/2014/main" id="{50B3B427-BD82-6A26-1F0C-3409CAA19BEE}"/>
                    </a:ext>
                  </a:extLst>
                </p:cNvPr>
                <p:cNvCxnSpPr>
                  <a:cxnSpLocks/>
                  <a:stCxn id="244" idx="1"/>
                </p:cNvCxnSpPr>
                <p:nvPr/>
              </p:nvCxnSpPr>
              <p:spPr>
                <a:xfrm flipH="1">
                  <a:off x="7869220" y="3955550"/>
                  <a:ext cx="54138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4" name="Rounded Rectangle 158">
                  <a:extLst>
                    <a:ext uri="{FF2B5EF4-FFF2-40B4-BE49-F238E27FC236}">
                      <a16:creationId xmlns:a16="http://schemas.microsoft.com/office/drawing/2014/main" id="{D792A37B-1D44-26AC-D4D4-48C02118A05D}"/>
                    </a:ext>
                  </a:extLst>
                </p:cNvPr>
                <p:cNvSpPr/>
                <p:nvPr/>
              </p:nvSpPr>
              <p:spPr>
                <a:xfrm>
                  <a:off x="7923358" y="3808825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Handling Systems &amp; O</a:t>
                  </a:r>
                  <a:r>
                    <a:rPr lang="en-GB" sz="500" dirty="0">
                      <a:solidFill>
                        <a:schemeClr val="tx1"/>
                      </a:solidFill>
                    </a:rPr>
                    <a:t>p</a:t>
                  </a:r>
                  <a:r>
                    <a:rPr lang="en-CH" sz="500" dirty="0">
                      <a:solidFill>
                        <a:schemeClr val="tx1"/>
                      </a:solidFill>
                    </a:rPr>
                    <a:t>erational Support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Roberto RINALDESI</a:t>
                  </a:r>
                </a:p>
              </p:txBody>
            </p:sp>
            <p:cxnSp>
              <p:nvCxnSpPr>
                <p:cNvPr id="245" name="Straight Connector 244">
                  <a:extLst>
                    <a:ext uri="{FF2B5EF4-FFF2-40B4-BE49-F238E27FC236}">
                      <a16:creationId xmlns:a16="http://schemas.microsoft.com/office/drawing/2014/main" id="{BF1160D4-D078-C630-1B78-ABE044FE2279}"/>
                    </a:ext>
                  </a:extLst>
                </p:cNvPr>
                <p:cNvCxnSpPr>
                  <a:cxnSpLocks/>
                  <a:stCxn id="246" idx="1"/>
                </p:cNvCxnSpPr>
                <p:nvPr/>
              </p:nvCxnSpPr>
              <p:spPr>
                <a:xfrm flipH="1">
                  <a:off x="7869220" y="4269616"/>
                  <a:ext cx="54138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6" name="Rounded Rectangle 160">
                  <a:extLst>
                    <a:ext uri="{FF2B5EF4-FFF2-40B4-BE49-F238E27FC236}">
                      <a16:creationId xmlns:a16="http://schemas.microsoft.com/office/drawing/2014/main" id="{FA25CCC2-2E8D-A95E-B553-7D6F618914DC}"/>
                    </a:ext>
                  </a:extLst>
                </p:cNvPr>
                <p:cNvSpPr/>
                <p:nvPr/>
              </p:nvSpPr>
              <p:spPr>
                <a:xfrm>
                  <a:off x="7923358" y="4122891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Telecom &amp; Network</a:t>
                  </a:r>
                </a:p>
              </p:txBody>
            </p:sp>
            <p:cxnSp>
              <p:nvCxnSpPr>
                <p:cNvPr id="247" name="Straight Connector 246">
                  <a:extLst>
                    <a:ext uri="{FF2B5EF4-FFF2-40B4-BE49-F238E27FC236}">
                      <a16:creationId xmlns:a16="http://schemas.microsoft.com/office/drawing/2014/main" id="{9CE2ECFF-2CFF-A931-C68C-675BEA60E8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321346" y="1458573"/>
                  <a:ext cx="0" cy="2525336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Straight Connector 247">
                  <a:extLst>
                    <a:ext uri="{FF2B5EF4-FFF2-40B4-BE49-F238E27FC236}">
                      <a16:creationId xmlns:a16="http://schemas.microsoft.com/office/drawing/2014/main" id="{A2305C6F-3948-D20C-E42C-732AE1B22A53}"/>
                    </a:ext>
                  </a:extLst>
                </p:cNvPr>
                <p:cNvCxnSpPr>
                  <a:cxnSpLocks/>
                  <a:stCxn id="255" idx="1"/>
                </p:cNvCxnSpPr>
                <p:nvPr/>
              </p:nvCxnSpPr>
              <p:spPr>
                <a:xfrm flipH="1">
                  <a:off x="5321350" y="1772380"/>
                  <a:ext cx="54141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Straight Connector 248">
                  <a:extLst>
                    <a:ext uri="{FF2B5EF4-FFF2-40B4-BE49-F238E27FC236}">
                      <a16:creationId xmlns:a16="http://schemas.microsoft.com/office/drawing/2014/main" id="{FD5C4BEB-6B48-5FC0-2C47-BDEAA9BF6328}"/>
                    </a:ext>
                  </a:extLst>
                </p:cNvPr>
                <p:cNvCxnSpPr>
                  <a:cxnSpLocks/>
                  <a:stCxn id="256" idx="1"/>
                </p:cNvCxnSpPr>
                <p:nvPr/>
              </p:nvCxnSpPr>
              <p:spPr>
                <a:xfrm flipH="1">
                  <a:off x="5321350" y="2080557"/>
                  <a:ext cx="54140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0" name="Straight Connector 249">
                  <a:extLst>
                    <a:ext uri="{FF2B5EF4-FFF2-40B4-BE49-F238E27FC236}">
                      <a16:creationId xmlns:a16="http://schemas.microsoft.com/office/drawing/2014/main" id="{D91676A4-377F-B38E-C14E-3055B7F291D7}"/>
                    </a:ext>
                  </a:extLst>
                </p:cNvPr>
                <p:cNvCxnSpPr>
                  <a:cxnSpLocks/>
                  <a:stCxn id="257" idx="1"/>
                </p:cNvCxnSpPr>
                <p:nvPr/>
              </p:nvCxnSpPr>
              <p:spPr>
                <a:xfrm flipH="1">
                  <a:off x="5321350" y="2392030"/>
                  <a:ext cx="54140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Straight Connector 250">
                  <a:extLst>
                    <a:ext uri="{FF2B5EF4-FFF2-40B4-BE49-F238E27FC236}">
                      <a16:creationId xmlns:a16="http://schemas.microsoft.com/office/drawing/2014/main" id="{8551F4B4-1C3F-B422-416D-C3ACBF58381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321346" y="2706136"/>
                  <a:ext cx="54140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2" name="Straight Connector 251">
                  <a:extLst>
                    <a:ext uri="{FF2B5EF4-FFF2-40B4-BE49-F238E27FC236}">
                      <a16:creationId xmlns:a16="http://schemas.microsoft.com/office/drawing/2014/main" id="{7B4D080D-00C0-ECD9-C6A9-CAC4777B8E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321347" y="3026725"/>
                  <a:ext cx="54139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3" name="Straight Connector 252">
                  <a:extLst>
                    <a:ext uri="{FF2B5EF4-FFF2-40B4-BE49-F238E27FC236}">
                      <a16:creationId xmlns:a16="http://schemas.microsoft.com/office/drawing/2014/main" id="{5B4C3FF2-D0DF-1CFF-A427-DDB33D8D18F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321349" y="2389806"/>
                  <a:ext cx="54137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4" name="Straight Connector 253">
                  <a:extLst>
                    <a:ext uri="{FF2B5EF4-FFF2-40B4-BE49-F238E27FC236}">
                      <a16:creationId xmlns:a16="http://schemas.microsoft.com/office/drawing/2014/main" id="{AB0BBCD3-0574-9887-C99C-A7DFFA1CF4F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321349" y="2703829"/>
                  <a:ext cx="54138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5" name="Rounded Rectangle 174">
                  <a:extLst>
                    <a:ext uri="{FF2B5EF4-FFF2-40B4-BE49-F238E27FC236}">
                      <a16:creationId xmlns:a16="http://schemas.microsoft.com/office/drawing/2014/main" id="{4C3A5178-F610-7963-7BC3-87E596E32BBB}"/>
                    </a:ext>
                  </a:extLst>
                </p:cNvPr>
                <p:cNvSpPr/>
                <p:nvPr/>
              </p:nvSpPr>
              <p:spPr>
                <a:xfrm>
                  <a:off x="5375491" y="1625655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Expt Area Design &amp; Engineering 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Francois BUTIN</a:t>
                  </a:r>
                </a:p>
              </p:txBody>
            </p:sp>
            <p:sp>
              <p:nvSpPr>
                <p:cNvPr id="256" name="Rounded Rectangle 175">
                  <a:extLst>
                    <a:ext uri="{FF2B5EF4-FFF2-40B4-BE49-F238E27FC236}">
                      <a16:creationId xmlns:a16="http://schemas.microsoft.com/office/drawing/2014/main" id="{93824D03-4945-E240-D2F5-D3452B40A130}"/>
                    </a:ext>
                  </a:extLst>
                </p:cNvPr>
                <p:cNvSpPr/>
                <p:nvPr/>
              </p:nvSpPr>
              <p:spPr>
                <a:xfrm>
                  <a:off x="5375490" y="1933832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Global Integration (inc. Exp. Area Integration)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Francois BUTIN</a:t>
                  </a:r>
                </a:p>
              </p:txBody>
            </p:sp>
            <p:sp>
              <p:nvSpPr>
                <p:cNvPr id="257" name="Rounded Rectangle 176">
                  <a:extLst>
                    <a:ext uri="{FF2B5EF4-FFF2-40B4-BE49-F238E27FC236}">
                      <a16:creationId xmlns:a16="http://schemas.microsoft.com/office/drawing/2014/main" id="{00AA0A2E-C0AF-040C-250D-6A5E71BB35EC}"/>
                    </a:ext>
                  </a:extLst>
                </p:cNvPr>
                <p:cNvSpPr/>
                <p:nvPr/>
              </p:nvSpPr>
              <p:spPr>
                <a:xfrm>
                  <a:off x="5375490" y="2245305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TCC8/ECN3 Dismantling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Nicolas QUINQUIS / Francois BUTIN</a:t>
                  </a:r>
                  <a:endParaRPr lang="en-CH" sz="5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58" name="Rounded Rectangle 178">
                  <a:extLst>
                    <a:ext uri="{FF2B5EF4-FFF2-40B4-BE49-F238E27FC236}">
                      <a16:creationId xmlns:a16="http://schemas.microsoft.com/office/drawing/2014/main" id="{D4D60309-94DA-A961-EFDF-CDF23BD1A739}"/>
                    </a:ext>
                  </a:extLst>
                </p:cNvPr>
                <p:cNvSpPr/>
                <p:nvPr/>
              </p:nvSpPr>
              <p:spPr>
                <a:xfrm>
                  <a:off x="5375486" y="2878424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Experiment Interfaces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Richard JACOBSSON</a:t>
                  </a:r>
                </a:p>
              </p:txBody>
            </p:sp>
            <p:sp>
              <p:nvSpPr>
                <p:cNvPr id="259" name="Rounded Rectangle 179">
                  <a:extLst>
                    <a:ext uri="{FF2B5EF4-FFF2-40B4-BE49-F238E27FC236}">
                      <a16:creationId xmlns:a16="http://schemas.microsoft.com/office/drawing/2014/main" id="{9D250E3F-5D38-C7CB-EE9B-29EC4254B2FA}"/>
                    </a:ext>
                  </a:extLst>
                </p:cNvPr>
                <p:cNvSpPr/>
                <p:nvPr/>
              </p:nvSpPr>
              <p:spPr>
                <a:xfrm>
                  <a:off x="5375486" y="3199013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Accelerator Interfaces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Francois BUTIN</a:t>
                  </a:r>
                </a:p>
              </p:txBody>
            </p:sp>
            <p:sp>
              <p:nvSpPr>
                <p:cNvPr id="260" name="Rounded Rectangle 180">
                  <a:extLst>
                    <a:ext uri="{FF2B5EF4-FFF2-40B4-BE49-F238E27FC236}">
                      <a16:creationId xmlns:a16="http://schemas.microsoft.com/office/drawing/2014/main" id="{32FC8910-AAC2-B844-0DBE-72302079EA93}"/>
                    </a:ext>
                  </a:extLst>
                </p:cNvPr>
                <p:cNvSpPr/>
                <p:nvPr/>
              </p:nvSpPr>
              <p:spPr>
                <a:xfrm>
                  <a:off x="5375486" y="2562094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Shielding Proecurement &amp; Recovery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Michael LAZZARONI</a:t>
                  </a:r>
                </a:p>
              </p:txBody>
            </p: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A8AAEDFD-77E3-E9F1-23FF-B202F1F4BB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321348" y="3345811"/>
                  <a:ext cx="54138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2" name="Rounded Rectangle 182">
                  <a:extLst>
                    <a:ext uri="{FF2B5EF4-FFF2-40B4-BE49-F238E27FC236}">
                      <a16:creationId xmlns:a16="http://schemas.microsoft.com/office/drawing/2014/main" id="{57E313B2-8186-3518-C2CD-47F89A476B05}"/>
                    </a:ext>
                  </a:extLst>
                </p:cNvPr>
                <p:cNvSpPr/>
                <p:nvPr/>
              </p:nvSpPr>
              <p:spPr>
                <a:xfrm>
                  <a:off x="5375486" y="3518099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Experiment Installation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Francois BUTIN /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Richard JACOBSSON</a:t>
                  </a:r>
                </a:p>
              </p:txBody>
            </p:sp>
            <p:cxnSp>
              <p:nvCxnSpPr>
                <p:cNvPr id="263" name="Straight Connector 262">
                  <a:extLst>
                    <a:ext uri="{FF2B5EF4-FFF2-40B4-BE49-F238E27FC236}">
                      <a16:creationId xmlns:a16="http://schemas.microsoft.com/office/drawing/2014/main" id="{5BC70D6C-02C1-8605-8A72-FF1EE907D0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321348" y="3664896"/>
                  <a:ext cx="54138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4" name="Rounded Rectangle 184">
                  <a:extLst>
                    <a:ext uri="{FF2B5EF4-FFF2-40B4-BE49-F238E27FC236}">
                      <a16:creationId xmlns:a16="http://schemas.microsoft.com/office/drawing/2014/main" id="{8DE98F73-D3CA-02E5-04DB-A7D063445013}"/>
                    </a:ext>
                  </a:extLst>
                </p:cNvPr>
                <p:cNvSpPr/>
                <p:nvPr/>
              </p:nvSpPr>
              <p:spPr>
                <a:xfrm>
                  <a:off x="5375486" y="3837184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Experiment Requirements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Richard JACOBSSON</a:t>
                  </a:r>
                </a:p>
              </p:txBody>
            </p:sp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67660C2A-F32C-9D24-9000-0BFFB062C4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583448" y="1450702"/>
                  <a:ext cx="0" cy="1881087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68C2C4E2-85E1-B4C4-C975-3A9064DEB049}"/>
                    </a:ext>
                  </a:extLst>
                </p:cNvPr>
                <p:cNvCxnSpPr>
                  <a:cxnSpLocks/>
                  <a:stCxn id="272" idx="1"/>
                </p:cNvCxnSpPr>
                <p:nvPr/>
              </p:nvCxnSpPr>
              <p:spPr>
                <a:xfrm flipH="1">
                  <a:off x="6583452" y="1764509"/>
                  <a:ext cx="54141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CD6FE422-41F6-382E-71FF-E9FD84AAB4D7}"/>
                    </a:ext>
                  </a:extLst>
                </p:cNvPr>
                <p:cNvCxnSpPr>
                  <a:cxnSpLocks/>
                  <a:stCxn id="273" idx="1"/>
                </p:cNvCxnSpPr>
                <p:nvPr/>
              </p:nvCxnSpPr>
              <p:spPr>
                <a:xfrm flipH="1">
                  <a:off x="6583452" y="2072686"/>
                  <a:ext cx="54140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887BC20A-EE1C-12A5-9C56-09CC1309DDC0}"/>
                    </a:ext>
                  </a:extLst>
                </p:cNvPr>
                <p:cNvCxnSpPr>
                  <a:cxnSpLocks/>
                  <a:stCxn id="274" idx="1"/>
                </p:cNvCxnSpPr>
                <p:nvPr/>
              </p:nvCxnSpPr>
              <p:spPr>
                <a:xfrm flipH="1">
                  <a:off x="6583452" y="2384159"/>
                  <a:ext cx="54140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C3517ACD-FFCE-202E-E60C-99528B758786}"/>
                    </a:ext>
                  </a:extLst>
                </p:cNvPr>
                <p:cNvCxnSpPr>
                  <a:cxnSpLocks/>
                  <a:stCxn id="276" idx="1"/>
                </p:cNvCxnSpPr>
                <p:nvPr/>
              </p:nvCxnSpPr>
              <p:spPr>
                <a:xfrm flipH="1">
                  <a:off x="6583448" y="3329305"/>
                  <a:ext cx="54140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3D423E33-7853-E14D-5FAE-BB3FC964F7DA}"/>
                    </a:ext>
                  </a:extLst>
                </p:cNvPr>
                <p:cNvCxnSpPr>
                  <a:cxnSpLocks/>
                  <a:stCxn id="277" idx="1"/>
                </p:cNvCxnSpPr>
                <p:nvPr/>
              </p:nvCxnSpPr>
              <p:spPr>
                <a:xfrm flipH="1">
                  <a:off x="6583451" y="2700948"/>
                  <a:ext cx="54137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8B0B4260-9A5B-3220-A846-C6A892D73595}"/>
                    </a:ext>
                  </a:extLst>
                </p:cNvPr>
                <p:cNvCxnSpPr>
                  <a:cxnSpLocks/>
                  <a:stCxn id="275" idx="1"/>
                </p:cNvCxnSpPr>
                <p:nvPr/>
              </p:nvCxnSpPr>
              <p:spPr>
                <a:xfrm flipH="1">
                  <a:off x="6583451" y="3014971"/>
                  <a:ext cx="54138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2" name="Rounded Rectangle 193">
                  <a:extLst>
                    <a:ext uri="{FF2B5EF4-FFF2-40B4-BE49-F238E27FC236}">
                      <a16:creationId xmlns:a16="http://schemas.microsoft.com/office/drawing/2014/main" id="{EF2055EC-FC0A-84B4-5BBA-E25634485917}"/>
                    </a:ext>
                  </a:extLst>
                </p:cNvPr>
                <p:cNvSpPr/>
                <p:nvPr/>
              </p:nvSpPr>
              <p:spPr>
                <a:xfrm>
                  <a:off x="6637593" y="1617784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Safety Files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Melania AVERNA</a:t>
                  </a:r>
                </a:p>
              </p:txBody>
            </p:sp>
            <p:sp>
              <p:nvSpPr>
                <p:cNvPr id="273" name="Rounded Rectangle 194">
                  <a:extLst>
                    <a:ext uri="{FF2B5EF4-FFF2-40B4-BE49-F238E27FC236}">
                      <a16:creationId xmlns:a16="http://schemas.microsoft.com/office/drawing/2014/main" id="{9E23A211-6516-3B3C-26AA-90EA21119FBC}"/>
                    </a:ext>
                  </a:extLst>
                </p:cNvPr>
                <p:cNvSpPr/>
                <p:nvPr/>
              </p:nvSpPr>
              <p:spPr>
                <a:xfrm>
                  <a:off x="6637592" y="1925961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Radiation Protection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Claudia AHDIDA</a:t>
                  </a:r>
                </a:p>
              </p:txBody>
            </p:sp>
            <p:sp>
              <p:nvSpPr>
                <p:cNvPr id="274" name="Rounded Rectangle 195">
                  <a:extLst>
                    <a:ext uri="{FF2B5EF4-FFF2-40B4-BE49-F238E27FC236}">
                      <a16:creationId xmlns:a16="http://schemas.microsoft.com/office/drawing/2014/main" id="{9E79D117-D67A-F4CE-2EC9-88AFF538B31E}"/>
                    </a:ext>
                  </a:extLst>
                </p:cNvPr>
                <p:cNvSpPr/>
                <p:nvPr/>
              </p:nvSpPr>
              <p:spPr>
                <a:xfrm>
                  <a:off x="6637592" y="2237434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Radioactive Waste Management &amp; Transport</a:t>
                  </a:r>
                </a:p>
                <a:p>
                  <a:pPr algn="ctr"/>
                  <a:r>
                    <a:rPr lang="fr-FR" sz="500" b="1" dirty="0">
                      <a:solidFill>
                        <a:schemeClr val="tx1"/>
                      </a:solidFill>
                    </a:rPr>
                    <a:t>Philippe BERTREIX</a:t>
                  </a:r>
                  <a:endParaRPr lang="en-CH" sz="500" dirty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en-GB" sz="500" b="1" dirty="0">
                      <a:solidFill>
                        <a:schemeClr val="tx1"/>
                      </a:solidFill>
                    </a:rPr>
                    <a:t>Renaud CHAROUSSET</a:t>
                  </a:r>
                  <a:endParaRPr lang="en-CH" sz="5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5" name="Rounded Rectangle 196">
                  <a:extLst>
                    <a:ext uri="{FF2B5EF4-FFF2-40B4-BE49-F238E27FC236}">
                      <a16:creationId xmlns:a16="http://schemas.microsoft.com/office/drawing/2014/main" id="{AA9A5600-E8E9-1814-237C-E2390AF5F395}"/>
                    </a:ext>
                  </a:extLst>
                </p:cNvPr>
                <p:cNvSpPr/>
                <p:nvPr/>
              </p:nvSpPr>
              <p:spPr>
                <a:xfrm>
                  <a:off x="6637589" y="2868246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Access &amp; Safety Systems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Tomasz LADZINSKI / Anna SUWALSKA</a:t>
                  </a:r>
                </a:p>
              </p:txBody>
            </p:sp>
            <p:sp>
              <p:nvSpPr>
                <p:cNvPr id="276" name="Rounded Rectangle 197">
                  <a:extLst>
                    <a:ext uri="{FF2B5EF4-FFF2-40B4-BE49-F238E27FC236}">
                      <a16:creationId xmlns:a16="http://schemas.microsoft.com/office/drawing/2014/main" id="{980479C7-EF64-84F9-C45E-6797923A105A}"/>
                    </a:ext>
                  </a:extLst>
                </p:cNvPr>
                <p:cNvSpPr/>
                <p:nvPr/>
              </p:nvSpPr>
              <p:spPr>
                <a:xfrm>
                  <a:off x="6637588" y="3182580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Occupational Safety</a:t>
                  </a:r>
                </a:p>
                <a:p>
                  <a:pPr algn="ctr"/>
                  <a:r>
                    <a:rPr lang="en-CH" sz="500" b="1">
                      <a:solidFill>
                        <a:schemeClr val="tx1"/>
                      </a:solidFill>
                    </a:rPr>
                    <a:t>James CURRIE</a:t>
                  </a:r>
                  <a:endParaRPr lang="en-CH" sz="5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7" name="Rounded Rectangle 199">
                  <a:extLst>
                    <a:ext uri="{FF2B5EF4-FFF2-40B4-BE49-F238E27FC236}">
                      <a16:creationId xmlns:a16="http://schemas.microsoft.com/office/drawing/2014/main" id="{A0283370-AE55-ADC2-5F8C-6F9C7BBA1300}"/>
                    </a:ext>
                  </a:extLst>
                </p:cNvPr>
                <p:cNvSpPr/>
                <p:nvPr/>
              </p:nvSpPr>
              <p:spPr>
                <a:xfrm>
                  <a:off x="6637588" y="2554223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Fire Safety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Oriol RIOS</a:t>
                  </a:r>
                </a:p>
              </p:txBody>
            </p:sp>
            <p:cxnSp>
              <p:nvCxnSpPr>
                <p:cNvPr id="278" name="Straight Connector 277">
                  <a:extLst>
                    <a:ext uri="{FF2B5EF4-FFF2-40B4-BE49-F238E27FC236}">
                      <a16:creationId xmlns:a16="http://schemas.microsoft.com/office/drawing/2014/main" id="{E2445987-8B7A-6DF9-8C83-C72B898BD83F}"/>
                    </a:ext>
                  </a:extLst>
                </p:cNvPr>
                <p:cNvCxnSpPr>
                  <a:cxnSpLocks/>
                  <a:stCxn id="279" idx="1"/>
                </p:cNvCxnSpPr>
                <p:nvPr/>
              </p:nvCxnSpPr>
              <p:spPr>
                <a:xfrm flipH="1">
                  <a:off x="2804641" y="4295803"/>
                  <a:ext cx="54139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9" name="Rounded Rectangle 208">
                  <a:extLst>
                    <a:ext uri="{FF2B5EF4-FFF2-40B4-BE49-F238E27FC236}">
                      <a16:creationId xmlns:a16="http://schemas.microsoft.com/office/drawing/2014/main" id="{64AADEAB-96FC-55B5-1CEA-213EEFB5E6F5}"/>
                    </a:ext>
                  </a:extLst>
                </p:cNvPr>
                <p:cNvSpPr/>
                <p:nvPr/>
              </p:nvSpPr>
              <p:spPr>
                <a:xfrm>
                  <a:off x="2858780" y="4149078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Prototype Target Beam Test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Rui XIMENES</a:t>
                  </a:r>
                  <a:endParaRPr lang="en-CH" sz="500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280" name="Straight Connector 279">
                  <a:extLst>
                    <a:ext uri="{FF2B5EF4-FFF2-40B4-BE49-F238E27FC236}">
                      <a16:creationId xmlns:a16="http://schemas.microsoft.com/office/drawing/2014/main" id="{E0A76750-823D-257E-1484-B0A23A4213CA}"/>
                    </a:ext>
                  </a:extLst>
                </p:cNvPr>
                <p:cNvCxnSpPr>
                  <a:cxnSpLocks/>
                  <a:stCxn id="281" idx="1"/>
                </p:cNvCxnSpPr>
                <p:nvPr/>
              </p:nvCxnSpPr>
              <p:spPr>
                <a:xfrm flipH="1">
                  <a:off x="4048914" y="4247953"/>
                  <a:ext cx="54138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1" name="Rounded Rectangle 211">
                  <a:extLst>
                    <a:ext uri="{FF2B5EF4-FFF2-40B4-BE49-F238E27FC236}">
                      <a16:creationId xmlns:a16="http://schemas.microsoft.com/office/drawing/2014/main" id="{D1CF1D1A-1528-9A45-EF56-1A62741D36DE}"/>
                    </a:ext>
                  </a:extLst>
                </p:cNvPr>
                <p:cNvSpPr/>
                <p:nvPr/>
              </p:nvSpPr>
              <p:spPr>
                <a:xfrm>
                  <a:off x="4103052" y="4101228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Accelerator Interfaces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Jean-Louis GRENARD</a:t>
                  </a:r>
                </a:p>
              </p:txBody>
            </p:sp>
            <p:sp>
              <p:nvSpPr>
                <p:cNvPr id="282" name="Rounded Rectangle 1">
                  <a:extLst>
                    <a:ext uri="{FF2B5EF4-FFF2-40B4-BE49-F238E27FC236}">
                      <a16:creationId xmlns:a16="http://schemas.microsoft.com/office/drawing/2014/main" id="{C21DFD58-5B60-83EB-320E-B3CB3CF3139E}"/>
                    </a:ext>
                  </a:extLst>
                </p:cNvPr>
                <p:cNvSpPr/>
                <p:nvPr/>
              </p:nvSpPr>
              <p:spPr>
                <a:xfrm>
                  <a:off x="335446" y="3907299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Commissioning</a:t>
                  </a:r>
                </a:p>
              </p:txBody>
            </p:sp>
            <p:cxnSp>
              <p:nvCxnSpPr>
                <p:cNvPr id="283" name="Straight Connector 282">
                  <a:extLst>
                    <a:ext uri="{FF2B5EF4-FFF2-40B4-BE49-F238E27FC236}">
                      <a16:creationId xmlns:a16="http://schemas.microsoft.com/office/drawing/2014/main" id="{E008052A-A912-39CB-C84C-98DB73D0E6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81086" y="4051518"/>
                  <a:ext cx="54138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Straight Connector 283">
                  <a:extLst>
                    <a:ext uri="{FF2B5EF4-FFF2-40B4-BE49-F238E27FC236}">
                      <a16:creationId xmlns:a16="http://schemas.microsoft.com/office/drawing/2014/main" id="{711A130C-C00E-3327-A9E1-274EF57535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321351" y="3977127"/>
                  <a:ext cx="54138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5" name="Rounded Rectangle 17">
                  <a:extLst>
                    <a:ext uri="{FF2B5EF4-FFF2-40B4-BE49-F238E27FC236}">
                      <a16:creationId xmlns:a16="http://schemas.microsoft.com/office/drawing/2014/main" id="{661F7777-F7E5-A61A-1374-B733BD0CFFD7}"/>
                    </a:ext>
                  </a:extLst>
                </p:cNvPr>
                <p:cNvSpPr/>
                <p:nvPr/>
              </p:nvSpPr>
              <p:spPr>
                <a:xfrm>
                  <a:off x="2859165" y="2248395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XTAX Upgrade 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Miguel SANTOS</a:t>
                  </a:r>
                </a:p>
              </p:txBody>
            </p:sp>
            <p:cxnSp>
              <p:nvCxnSpPr>
                <p:cNvPr id="286" name="Straight Connector 285">
                  <a:extLst>
                    <a:ext uri="{FF2B5EF4-FFF2-40B4-BE49-F238E27FC236}">
                      <a16:creationId xmlns:a16="http://schemas.microsoft.com/office/drawing/2014/main" id="{544DEFBB-DB00-F9A4-08E3-B0C852C9191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805578" y="2391122"/>
                  <a:ext cx="54140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7" name="Rounded Rectangle 26">
                  <a:extLst>
                    <a:ext uri="{FF2B5EF4-FFF2-40B4-BE49-F238E27FC236}">
                      <a16:creationId xmlns:a16="http://schemas.microsoft.com/office/drawing/2014/main" id="{04BB285A-4DB2-4D71-891F-F693E820FD5F}"/>
                    </a:ext>
                  </a:extLst>
                </p:cNvPr>
                <p:cNvSpPr/>
                <p:nvPr/>
              </p:nvSpPr>
              <p:spPr>
                <a:xfrm>
                  <a:off x="4103051" y="4420826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Magnetised Hadron Stopper</a:t>
                  </a:r>
                </a:p>
                <a:p>
                  <a:pPr algn="ctr"/>
                  <a:r>
                    <a:rPr lang="en-CH" sz="500" b="1" dirty="0">
                      <a:solidFill>
                        <a:schemeClr val="tx1"/>
                      </a:solidFill>
                    </a:rPr>
                    <a:t>Philip SCHWARTZ</a:t>
                  </a:r>
                  <a:endParaRPr lang="en-CH" sz="5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88" name="Rounded Rectangle 31">
                  <a:extLst>
                    <a:ext uri="{FF2B5EF4-FFF2-40B4-BE49-F238E27FC236}">
                      <a16:creationId xmlns:a16="http://schemas.microsoft.com/office/drawing/2014/main" id="{61CA3DCA-ACB9-D9D6-92C8-12E644A1C787}"/>
                    </a:ext>
                  </a:extLst>
                </p:cNvPr>
                <p:cNvSpPr/>
                <p:nvPr/>
              </p:nvSpPr>
              <p:spPr>
                <a:xfrm>
                  <a:off x="1599796" y="2870650"/>
                  <a:ext cx="937895" cy="2934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tx1">
                        <a:lumMod val="20000"/>
                        <a:lumOff val="80000"/>
                      </a:schemeClr>
                    </a:gs>
                    <a:gs pos="83000">
                      <a:schemeClr val="tx1">
                        <a:lumMod val="20000"/>
                        <a:lumOff val="80000"/>
                      </a:schemeClr>
                    </a:gs>
                    <a:gs pos="100000">
                      <a:schemeClr val="tx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500" dirty="0">
                      <a:solidFill>
                        <a:schemeClr val="tx1"/>
                      </a:solidFill>
                    </a:rPr>
                    <a:t>Vacuum Upgrade</a:t>
                  </a:r>
                  <a:endParaRPr lang="en-CH" sz="500" b="1" dirty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en-GB" sz="500" b="1" dirty="0">
                      <a:solidFill>
                        <a:schemeClr val="tx1"/>
                      </a:solidFill>
                    </a:rPr>
                    <a:t>Miguel SANTOS</a:t>
                  </a:r>
                  <a:endParaRPr lang="en-CH" sz="500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289" name="Straight Connector 288">
                  <a:extLst>
                    <a:ext uri="{FF2B5EF4-FFF2-40B4-BE49-F238E27FC236}">
                      <a16:creationId xmlns:a16="http://schemas.microsoft.com/office/drawing/2014/main" id="{BF81959E-290E-6E10-C016-748893C1CCA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545658" y="3024238"/>
                  <a:ext cx="54138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0" name="Straight Connector 289">
                  <a:extLst>
                    <a:ext uri="{FF2B5EF4-FFF2-40B4-BE49-F238E27FC236}">
                      <a16:creationId xmlns:a16="http://schemas.microsoft.com/office/drawing/2014/main" id="{93A5F54A-C811-BAA4-EBF0-46662D4990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048913" y="4567551"/>
                  <a:ext cx="54138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91633035-792F-22D6-784A-370F562CA497}"/>
                </a:ext>
              </a:extLst>
            </p:cNvPr>
            <p:cNvSpPr txBox="1"/>
            <p:nvPr/>
          </p:nvSpPr>
          <p:spPr>
            <a:xfrm>
              <a:off x="4649554" y="4705103"/>
              <a:ext cx="45532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/>
                <a:t>W</a:t>
              </a:r>
              <a:r>
                <a:rPr lang="en-CH" sz="1200" b="1" dirty="0"/>
                <a:t>ork Package Descriptions to be drafted during TDR phase </a:t>
              </a:r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54CFCB0E-B823-D8E0-CF8F-CFB5009AD19A}"/>
              </a:ext>
            </a:extLst>
          </p:cNvPr>
          <p:cNvGrpSpPr/>
          <p:nvPr/>
        </p:nvGrpSpPr>
        <p:grpSpPr>
          <a:xfrm>
            <a:off x="1508580" y="1535528"/>
            <a:ext cx="8638231" cy="770708"/>
            <a:chOff x="222944" y="784374"/>
            <a:chExt cx="8638231" cy="770708"/>
          </a:xfrm>
        </p:grpSpPr>
        <p:sp>
          <p:nvSpPr>
            <p:cNvPr id="292" name="Rounded Rectangle 5">
              <a:extLst>
                <a:ext uri="{FF2B5EF4-FFF2-40B4-BE49-F238E27FC236}">
                  <a16:creationId xmlns:a16="http://schemas.microsoft.com/office/drawing/2014/main" id="{B1D6792A-BD2F-CFED-CA8B-EFF316C1A7B6}"/>
                </a:ext>
              </a:extLst>
            </p:cNvPr>
            <p:cNvSpPr/>
            <p:nvPr/>
          </p:nvSpPr>
          <p:spPr>
            <a:xfrm>
              <a:off x="2742194" y="1177583"/>
              <a:ext cx="1065320" cy="293450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600" dirty="0">
                  <a:solidFill>
                    <a:schemeClr val="accent1">
                      <a:lumMod val="10000"/>
                    </a:schemeClr>
                  </a:solidFill>
                </a:rPr>
                <a:t>WP3 – Target &amp; Beam Intercepting Devices</a:t>
              </a:r>
            </a:p>
            <a:p>
              <a:pPr algn="ctr"/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Rui XIMENES</a:t>
              </a:r>
            </a:p>
          </p:txBody>
        </p:sp>
        <p:sp>
          <p:nvSpPr>
            <p:cNvPr id="293" name="Rounded Rectangle 6">
              <a:extLst>
                <a:ext uri="{FF2B5EF4-FFF2-40B4-BE49-F238E27FC236}">
                  <a16:creationId xmlns:a16="http://schemas.microsoft.com/office/drawing/2014/main" id="{1BFCE3E7-ED20-D070-EBD0-954B615F4E99}"/>
                </a:ext>
              </a:extLst>
            </p:cNvPr>
            <p:cNvSpPr/>
            <p:nvPr/>
          </p:nvSpPr>
          <p:spPr>
            <a:xfrm>
              <a:off x="4004303" y="1188032"/>
              <a:ext cx="1065320" cy="293084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600" dirty="0">
                  <a:solidFill>
                    <a:schemeClr val="accent1">
                      <a:lumMod val="10000"/>
                    </a:schemeClr>
                  </a:solidFill>
                </a:rPr>
                <a:t>WP4 – Target Complex</a:t>
              </a:r>
            </a:p>
            <a:p>
              <a:pPr algn="ctr"/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Jean-Louis GRENARD</a:t>
              </a:r>
            </a:p>
          </p:txBody>
        </p:sp>
        <p:sp>
          <p:nvSpPr>
            <p:cNvPr id="294" name="Rounded Rectangle 8">
              <a:extLst>
                <a:ext uri="{FF2B5EF4-FFF2-40B4-BE49-F238E27FC236}">
                  <a16:creationId xmlns:a16="http://schemas.microsoft.com/office/drawing/2014/main" id="{32E72980-A8C3-A712-E63B-65778AEDD71E}"/>
                </a:ext>
              </a:extLst>
            </p:cNvPr>
            <p:cNvSpPr/>
            <p:nvPr/>
          </p:nvSpPr>
          <p:spPr>
            <a:xfrm>
              <a:off x="5261187" y="1188032"/>
              <a:ext cx="1065320" cy="293084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600" dirty="0">
                  <a:solidFill>
                    <a:schemeClr val="accent1">
                      <a:lumMod val="10000"/>
                    </a:schemeClr>
                  </a:solidFill>
                </a:rPr>
                <a:t>WP5 – Exp. Area, Interface &amp; Integration</a:t>
              </a:r>
            </a:p>
            <a:p>
              <a:pPr algn="ctr"/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Francois BUTIN</a:t>
              </a:r>
            </a:p>
          </p:txBody>
        </p:sp>
        <p:sp>
          <p:nvSpPr>
            <p:cNvPr id="295" name="Rounded Rectangle 9">
              <a:extLst>
                <a:ext uri="{FF2B5EF4-FFF2-40B4-BE49-F238E27FC236}">
                  <a16:creationId xmlns:a16="http://schemas.microsoft.com/office/drawing/2014/main" id="{F6D88576-0E57-CDA1-6F51-3A04BC083D34}"/>
                </a:ext>
              </a:extLst>
            </p:cNvPr>
            <p:cNvSpPr/>
            <p:nvPr/>
          </p:nvSpPr>
          <p:spPr>
            <a:xfrm>
              <a:off x="6523296" y="1188032"/>
              <a:ext cx="1065320" cy="293084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600" dirty="0">
                  <a:solidFill>
                    <a:schemeClr val="accent1">
                      <a:lumMod val="10000"/>
                    </a:schemeClr>
                  </a:solidFill>
                </a:rPr>
                <a:t>WP6 – Radiation Protection &amp; Safety</a:t>
              </a:r>
            </a:p>
            <a:p>
              <a:pPr algn="ctr"/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Claudia AHDIDA</a:t>
              </a:r>
            </a:p>
          </p:txBody>
        </p:sp>
        <p:sp>
          <p:nvSpPr>
            <p:cNvPr id="296" name="Rounded Rectangle 10">
              <a:extLst>
                <a:ext uri="{FF2B5EF4-FFF2-40B4-BE49-F238E27FC236}">
                  <a16:creationId xmlns:a16="http://schemas.microsoft.com/office/drawing/2014/main" id="{0D52673E-B14A-AD99-A180-A48E6D257E37}"/>
                </a:ext>
              </a:extLst>
            </p:cNvPr>
            <p:cNvSpPr/>
            <p:nvPr/>
          </p:nvSpPr>
          <p:spPr>
            <a:xfrm>
              <a:off x="7795855" y="1188032"/>
              <a:ext cx="1065320" cy="293084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600" dirty="0">
                  <a:solidFill>
                    <a:schemeClr val="accent1">
                      <a:lumMod val="10000"/>
                    </a:schemeClr>
                  </a:solidFill>
                </a:rPr>
                <a:t>WP7 – Infrastructure,  Services &amp; Civil Eng.</a:t>
              </a:r>
            </a:p>
            <a:p>
              <a:pPr algn="ctr"/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Fernando PEDROSA</a:t>
              </a:r>
            </a:p>
          </p:txBody>
        </p:sp>
        <p:sp>
          <p:nvSpPr>
            <p:cNvPr id="297" name="Rounded Rectangle 12">
              <a:extLst>
                <a:ext uri="{FF2B5EF4-FFF2-40B4-BE49-F238E27FC236}">
                  <a16:creationId xmlns:a16="http://schemas.microsoft.com/office/drawing/2014/main" id="{E3D49BC0-6A24-D1F1-A38F-C1AF64133074}"/>
                </a:ext>
              </a:extLst>
            </p:cNvPr>
            <p:cNvSpPr/>
            <p:nvPr/>
          </p:nvSpPr>
          <p:spPr>
            <a:xfrm>
              <a:off x="1471567" y="1168512"/>
              <a:ext cx="1065320" cy="386570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600" dirty="0">
                  <a:solidFill>
                    <a:schemeClr val="accent1">
                      <a:lumMod val="10000"/>
                    </a:schemeClr>
                  </a:solidFill>
                </a:rPr>
                <a:t>WP2 – Beam Extraction, Transfer and Delivery</a:t>
              </a:r>
            </a:p>
            <a:p>
              <a:pPr algn="ctr"/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Francesco VELOTTI </a:t>
              </a:r>
            </a:p>
            <a:p>
              <a:pPr algn="ctr"/>
              <a:r>
                <a:rPr lang="en-GB" sz="600" dirty="0">
                  <a:solidFill>
                    <a:schemeClr val="bg2">
                      <a:lumMod val="10000"/>
                    </a:schemeClr>
                  </a:solidFill>
                </a:rPr>
                <a:t>Deputy:</a:t>
              </a:r>
              <a:r>
                <a:rPr lang="en-CH" sz="600" dirty="0">
                  <a:solidFill>
                    <a:schemeClr val="bg2">
                      <a:lumMod val="10000"/>
                    </a:schemeClr>
                  </a:solidFill>
                </a:rPr>
                <a:t> </a:t>
              </a:r>
              <a:r>
                <a:rPr lang="en-CH" sz="600" b="1" dirty="0">
                  <a:solidFill>
                    <a:schemeClr val="bg2">
                      <a:lumMod val="10000"/>
                    </a:schemeClr>
                  </a:solidFill>
                </a:rPr>
                <a:t>Laurie NEVAY</a:t>
              </a:r>
            </a:p>
          </p:txBody>
        </p:sp>
        <p:sp>
          <p:nvSpPr>
            <p:cNvPr id="298" name="Rounded Rectangle 4">
              <a:extLst>
                <a:ext uri="{FF2B5EF4-FFF2-40B4-BE49-F238E27FC236}">
                  <a16:creationId xmlns:a16="http://schemas.microsoft.com/office/drawing/2014/main" id="{3E43C323-1659-2685-A706-95E31B7C14A8}"/>
                </a:ext>
              </a:extLst>
            </p:cNvPr>
            <p:cNvSpPr/>
            <p:nvPr/>
          </p:nvSpPr>
          <p:spPr>
            <a:xfrm>
              <a:off x="222944" y="1159318"/>
              <a:ext cx="1115475" cy="386570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600" dirty="0">
                  <a:solidFill>
                    <a:schemeClr val="accent1">
                      <a:lumMod val="10000"/>
                    </a:schemeClr>
                  </a:solidFill>
                </a:rPr>
                <a:t>WP1 – Project Management</a:t>
              </a:r>
            </a:p>
            <a:p>
              <a:pPr algn="ctr"/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Matthew FRASER</a:t>
              </a:r>
            </a:p>
            <a:p>
              <a:pPr algn="ctr"/>
              <a:r>
                <a:rPr lang="en-GB" sz="600" dirty="0">
                  <a:solidFill>
                    <a:schemeClr val="bg2">
                      <a:lumMod val="10000"/>
                    </a:schemeClr>
                  </a:solidFill>
                </a:rPr>
                <a:t>Deputy:</a:t>
              </a:r>
              <a:r>
                <a:rPr lang="en-CH" sz="600" dirty="0">
                  <a:solidFill>
                    <a:schemeClr val="bg2">
                      <a:lumMod val="10000"/>
                    </a:schemeClr>
                  </a:solidFill>
                </a:rPr>
                <a:t> </a:t>
              </a:r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Claudia AHDIDA</a:t>
              </a:r>
            </a:p>
          </p:txBody>
        </p:sp>
        <p:sp>
          <p:nvSpPr>
            <p:cNvPr id="299" name="Rounded Rectangle 15">
              <a:extLst>
                <a:ext uri="{FF2B5EF4-FFF2-40B4-BE49-F238E27FC236}">
                  <a16:creationId xmlns:a16="http://schemas.microsoft.com/office/drawing/2014/main" id="{D71989E2-14BC-F6CB-0E11-A8E6B20DF50A}"/>
                </a:ext>
              </a:extLst>
            </p:cNvPr>
            <p:cNvSpPr/>
            <p:nvPr/>
          </p:nvSpPr>
          <p:spPr>
            <a:xfrm>
              <a:off x="7718384" y="784374"/>
              <a:ext cx="1142791" cy="293084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600" dirty="0">
                  <a:solidFill>
                    <a:schemeClr val="accent1">
                      <a:lumMod val="10000"/>
                    </a:schemeClr>
                  </a:solidFill>
                </a:rPr>
                <a:t>WP8 – </a:t>
              </a:r>
              <a:r>
                <a:rPr lang="en-GB" sz="600" dirty="0">
                  <a:solidFill>
                    <a:schemeClr val="accent1">
                      <a:lumMod val="10000"/>
                    </a:schemeClr>
                  </a:solidFill>
                </a:rPr>
                <a:t>Radiation field and R2E &amp; R2M effects</a:t>
              </a:r>
              <a:endParaRPr lang="en-CH" sz="600" dirty="0">
                <a:solidFill>
                  <a:schemeClr val="accent1">
                    <a:lumMod val="10000"/>
                  </a:schemeClr>
                </a:solidFill>
              </a:endParaRPr>
            </a:p>
            <a:p>
              <a:pPr algn="ctr"/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Luigi ESPOSITO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65133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3670873"/>
            <a:ext cx="11376026" cy="2153265"/>
          </a:xfrm>
        </p:spPr>
        <p:txBody>
          <a:bodyPr/>
          <a:lstStyle/>
          <a:p>
            <a:r>
              <a:rPr lang="en-GB" sz="4200" dirty="0">
                <a:latin typeface="Arial" panose="020B0604020202020204" pitchFamily="34" charset="0"/>
                <a:cs typeface="Arial" panose="020B0604020202020204" pitchFamily="34" charset="0"/>
              </a:rPr>
              <a:t>BDF/</a:t>
            </a:r>
            <a:r>
              <a:rPr lang="en-GB" sz="4200" dirty="0" err="1">
                <a:latin typeface="Arial" panose="020B0604020202020204" pitchFamily="34" charset="0"/>
                <a:cs typeface="Arial" panose="020B0604020202020204" pitchFamily="34" charset="0"/>
              </a:rPr>
              <a:t>SHiP</a:t>
            </a:r>
            <a:r>
              <a:rPr lang="en-GB" sz="4200" dirty="0">
                <a:latin typeface="Arial" panose="020B0604020202020204" pitchFamily="34" charset="0"/>
                <a:cs typeface="Arial" panose="020B0604020202020204" pitchFamily="34" charset="0"/>
              </a:rPr>
              <a:t> at the High Intensity ECN3 (HI-ECN3) Facility</a:t>
            </a:r>
            <a:br>
              <a:rPr lang="en-GB" dirty="0">
                <a:solidFill>
                  <a:srgbClr val="1A63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7" y="5157192"/>
            <a:ext cx="11376026" cy="803787"/>
          </a:xfrm>
        </p:spPr>
        <p:txBody>
          <a:bodyPr/>
          <a:lstStyle/>
          <a:p>
            <a:r>
              <a:rPr lang="en-US" dirty="0"/>
              <a:t>M. Fraser &amp; C. Ahdida</a:t>
            </a:r>
            <a:br>
              <a:rPr lang="en-US" dirty="0"/>
            </a:br>
            <a:r>
              <a:rPr lang="en-US" b="0" dirty="0"/>
              <a:t>HI-ECN3 Study Project Leader &amp; Deputy Project Leader</a:t>
            </a:r>
          </a:p>
          <a:p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ESS - CERN Meeting, </a:t>
            </a:r>
            <a:r>
              <a:rPr lang="en-GB" b="0" dirty="0"/>
              <a:t>ESS, Lund, Sweden</a:t>
            </a:r>
            <a:br>
              <a:rPr lang="en-GB" b="0" dirty="0"/>
            </a:b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GB" b="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 September </a:t>
            </a:r>
            <a:r>
              <a:rPr lang="en-GB" b="0" dirty="0"/>
              <a:t>2024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DABC6EC1-CC1E-76BC-08B8-7D5CCF3323A9}"/>
              </a:ext>
            </a:extLst>
          </p:cNvPr>
          <p:cNvSpPr txBox="1">
            <a:spLocks/>
          </p:cNvSpPr>
          <p:nvPr/>
        </p:nvSpPr>
        <p:spPr>
          <a:xfrm>
            <a:off x="-2832992" y="1011518"/>
            <a:ext cx="9584592" cy="14064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0809D7-F2F5-E2D3-A4F2-437C54BB19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4464496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4A77D3-12C4-B5DE-3ECE-4E12CB4A0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Claudia AHDIDA | BDF/</a:t>
            </a:r>
            <a:r>
              <a:rPr lang="en-US" dirty="0" err="1"/>
              <a:t>SHiP</a:t>
            </a:r>
            <a:r>
              <a:rPr lang="en-US" dirty="0"/>
              <a:t> at HI-ECN3</a:t>
            </a: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26954"/>
            <a:ext cx="11114568" cy="1012381"/>
          </a:xfrm>
        </p:spPr>
        <p:txBody>
          <a:bodyPr/>
          <a:lstStyle/>
          <a:p>
            <a:r>
              <a:rPr lang="en-US" dirty="0"/>
              <a:t>HI-ECN3 Project Master Schedule &amp; Critical Path</a:t>
            </a:r>
          </a:p>
        </p:txBody>
      </p:sp>
      <p:pic>
        <p:nvPicPr>
          <p:cNvPr id="39" name="Picture Placeholder 7">
            <a:extLst>
              <a:ext uri="{FF2B5EF4-FFF2-40B4-BE49-F238E27FC236}">
                <a16:creationId xmlns:a16="http://schemas.microsoft.com/office/drawing/2014/main" id="{EECE9DBA-49E8-BF6E-5FF8-9F1C5039CB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290" r="101"/>
          <a:stretch/>
        </p:blipFill>
        <p:spPr>
          <a:xfrm>
            <a:off x="72008" y="1052736"/>
            <a:ext cx="12025335" cy="4714130"/>
          </a:xfrm>
          <a:prstGeom prst="rect">
            <a:avLst/>
          </a:prstGeom>
          <a:noFill/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B01BB56F-9613-AE6D-C707-0292A73DDCF3}"/>
              </a:ext>
            </a:extLst>
          </p:cNvPr>
          <p:cNvSpPr/>
          <p:nvPr/>
        </p:nvSpPr>
        <p:spPr>
          <a:xfrm>
            <a:off x="94657" y="1050130"/>
            <a:ext cx="12002686" cy="51487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1C97E60-C9BD-4E91-7E4B-563F3300B53F}"/>
              </a:ext>
            </a:extLst>
          </p:cNvPr>
          <p:cNvCxnSpPr>
            <a:cxnSpLocks/>
          </p:cNvCxnSpPr>
          <p:nvPr/>
        </p:nvCxnSpPr>
        <p:spPr>
          <a:xfrm>
            <a:off x="3215680" y="1772816"/>
            <a:ext cx="256635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2623BFAB-310C-FADC-CA75-072AB195EC9E}"/>
              </a:ext>
            </a:extLst>
          </p:cNvPr>
          <p:cNvSpPr txBox="1"/>
          <p:nvPr/>
        </p:nvSpPr>
        <p:spPr>
          <a:xfrm>
            <a:off x="4304655" y="1473204"/>
            <a:ext cx="42319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/>
              <a:t>LS3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FDBAFF5-D52E-1CFF-3109-D7D4942B5761}"/>
              </a:ext>
            </a:extLst>
          </p:cNvPr>
          <p:cNvSpPr/>
          <p:nvPr/>
        </p:nvSpPr>
        <p:spPr>
          <a:xfrm>
            <a:off x="10992544" y="1050129"/>
            <a:ext cx="1104799" cy="5140358"/>
          </a:xfrm>
          <a:prstGeom prst="rect">
            <a:avLst/>
          </a:prstGeom>
          <a:solidFill>
            <a:schemeClr val="accent1">
              <a:alpha val="1476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01B5749-9276-DADB-DC1C-9095F761D90F}"/>
              </a:ext>
            </a:extLst>
          </p:cNvPr>
          <p:cNvCxnSpPr>
            <a:cxnSpLocks/>
          </p:cNvCxnSpPr>
          <p:nvPr/>
        </p:nvCxnSpPr>
        <p:spPr>
          <a:xfrm>
            <a:off x="10992544" y="3409800"/>
            <a:ext cx="110479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041B69CE-F798-A803-24B0-15CC9ABEC1F4}"/>
              </a:ext>
            </a:extLst>
          </p:cNvPr>
          <p:cNvSpPr txBox="1"/>
          <p:nvPr/>
        </p:nvSpPr>
        <p:spPr>
          <a:xfrm>
            <a:off x="11352584" y="3118769"/>
            <a:ext cx="42319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/>
              <a:t>LS4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19C92304-65B7-52BE-FA6C-BA5C29078E2B}"/>
              </a:ext>
            </a:extLst>
          </p:cNvPr>
          <p:cNvCxnSpPr>
            <a:cxnSpLocks/>
          </p:cNvCxnSpPr>
          <p:nvPr/>
        </p:nvCxnSpPr>
        <p:spPr>
          <a:xfrm>
            <a:off x="1415480" y="2238843"/>
            <a:ext cx="1944216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F490E4F6-B475-E2E4-4D2C-8F5B7797E77A}"/>
              </a:ext>
            </a:extLst>
          </p:cNvPr>
          <p:cNvSpPr txBox="1"/>
          <p:nvPr/>
        </p:nvSpPr>
        <p:spPr>
          <a:xfrm>
            <a:off x="1847528" y="1650866"/>
            <a:ext cx="123546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>
                <a:solidFill>
                  <a:srgbClr val="FF0000"/>
                </a:solidFill>
              </a:rPr>
              <a:t>TDR Phase</a:t>
            </a:r>
          </a:p>
          <a:p>
            <a:pPr algn="ctr"/>
            <a:r>
              <a:rPr lang="en-CH" b="1" dirty="0">
                <a:solidFill>
                  <a:srgbClr val="FF0000"/>
                </a:solidFill>
              </a:rPr>
              <a:t>(BDF)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A90745BC-B76F-F22A-99FE-B1C091DE3DD9}"/>
              </a:ext>
            </a:extLst>
          </p:cNvPr>
          <p:cNvCxnSpPr>
            <a:cxnSpLocks/>
          </p:cNvCxnSpPr>
          <p:nvPr/>
        </p:nvCxnSpPr>
        <p:spPr>
          <a:xfrm>
            <a:off x="2423592" y="2852936"/>
            <a:ext cx="4392488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9312163E-8495-8FB2-C3A5-CDF6077A8638}"/>
              </a:ext>
            </a:extLst>
          </p:cNvPr>
          <p:cNvSpPr txBox="1"/>
          <p:nvPr/>
        </p:nvSpPr>
        <p:spPr>
          <a:xfrm>
            <a:off x="3124519" y="2204864"/>
            <a:ext cx="30243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>
                <a:solidFill>
                  <a:srgbClr val="FF0000"/>
                </a:solidFill>
              </a:rPr>
              <a:t>Critical path: </a:t>
            </a:r>
          </a:p>
          <a:p>
            <a:pPr algn="ctr"/>
            <a:r>
              <a:rPr lang="en-CH" b="1" dirty="0">
                <a:solidFill>
                  <a:srgbClr val="FF0000"/>
                </a:solidFill>
              </a:rPr>
              <a:t>CE procurement &amp; works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80BA8FC8-B9EC-A9F2-4316-6B6A6BD9F72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" t="4617" r="-581" b="-1027"/>
          <a:stretch/>
        </p:blipFill>
        <p:spPr>
          <a:xfrm>
            <a:off x="4079776" y="5711545"/>
            <a:ext cx="6336704" cy="466890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6EC6FBB2-D4DD-2DA6-7A0A-0939BB3E736F}"/>
              </a:ext>
            </a:extLst>
          </p:cNvPr>
          <p:cNvSpPr/>
          <p:nvPr/>
        </p:nvSpPr>
        <p:spPr>
          <a:xfrm>
            <a:off x="3240360" y="1050129"/>
            <a:ext cx="2541678" cy="5140359"/>
          </a:xfrm>
          <a:prstGeom prst="rect">
            <a:avLst/>
          </a:prstGeom>
          <a:solidFill>
            <a:schemeClr val="accent1">
              <a:alpha val="1476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06056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5" grpId="0" animBg="1"/>
      <p:bldP spid="47" grpId="0"/>
      <p:bldP spid="49" grpId="0"/>
      <p:bldP spid="5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31D964-C430-F8A8-BD13-ACB0E68A37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2060848"/>
            <a:ext cx="11376024" cy="4103090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800" dirty="0"/>
              <a:t>Motivation</a:t>
            </a:r>
          </a:p>
          <a:p>
            <a:pPr>
              <a:spcAft>
                <a:spcPts val="1200"/>
              </a:spcAft>
            </a:pPr>
            <a:r>
              <a:rPr lang="en-US" sz="2800" dirty="0"/>
              <a:t>BDF/</a:t>
            </a:r>
            <a:r>
              <a:rPr lang="en-US" sz="2800" dirty="0" err="1"/>
              <a:t>SHiP</a:t>
            </a:r>
            <a:r>
              <a:rPr lang="en-US" sz="2800" dirty="0"/>
              <a:t> introduction</a:t>
            </a:r>
          </a:p>
          <a:p>
            <a:pPr lvl="1">
              <a:buFont typeface="Arial" panose="020B0604020202020204" pitchFamily="34" charset="0"/>
              <a:buChar char="−"/>
            </a:pPr>
            <a:r>
              <a:rPr lang="en-US" sz="2400" i="1" dirty="0"/>
              <a:t>Concept</a:t>
            </a:r>
          </a:p>
          <a:p>
            <a:pPr lvl="1">
              <a:buFont typeface="Arial" panose="020B0604020202020204" pitchFamily="34" charset="0"/>
              <a:buChar char="−"/>
            </a:pPr>
            <a:r>
              <a:rPr lang="en-US" sz="2400" i="1" dirty="0"/>
              <a:t>Layout </a:t>
            </a:r>
          </a:p>
          <a:p>
            <a:pPr lvl="1">
              <a:buFont typeface="Arial" panose="020B0604020202020204" pitchFamily="34" charset="0"/>
              <a:buChar char="−"/>
            </a:pPr>
            <a:r>
              <a:rPr lang="en-US" sz="2400" i="1" dirty="0"/>
              <a:t>Target design</a:t>
            </a:r>
          </a:p>
          <a:p>
            <a:pPr lvl="1">
              <a:buFont typeface="Arial" panose="020B0604020202020204" pitchFamily="34" charset="0"/>
              <a:buChar char="−"/>
            </a:pPr>
            <a:r>
              <a:rPr lang="en-US" sz="2400" i="1" dirty="0"/>
              <a:t>Target complex &amp; service building</a:t>
            </a:r>
          </a:p>
          <a:p>
            <a:pPr lvl="1">
              <a:buFont typeface="Arial" panose="020B0604020202020204" pitchFamily="34" charset="0"/>
              <a:buChar char="−"/>
            </a:pPr>
            <a:r>
              <a:rPr lang="en-US" sz="2400" i="1" dirty="0"/>
              <a:t>Timeline</a:t>
            </a:r>
          </a:p>
          <a:p>
            <a:endParaRPr lang="en-US" sz="2400" i="1" dirty="0"/>
          </a:p>
          <a:p>
            <a:pPr lvl="1"/>
            <a:endParaRPr lang="en-US" sz="2000" dirty="0"/>
          </a:p>
          <a:p>
            <a:pPr marL="366712" lvl="1" indent="0">
              <a:buNone/>
            </a:pPr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3D9C03-824A-8D94-05F7-0CAB8A505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0809D7-F2F5-E2D3-A4F2-437C54BB19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4464496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4A77D3-12C4-B5DE-3ECE-4E12CB4A0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Claudia AHDIDA | BDF/</a:t>
            </a:r>
            <a:r>
              <a:rPr lang="en-US" dirty="0" err="1"/>
              <a:t>SHiP</a:t>
            </a:r>
            <a:r>
              <a:rPr lang="en-US" dirty="0"/>
              <a:t> at HI-ECN3</a:t>
            </a:r>
          </a:p>
        </p:txBody>
      </p:sp>
    </p:spTree>
    <p:extLst>
      <p:ext uri="{BB962C8B-B14F-4D97-AF65-F5344CB8AC3E}">
        <p14:creationId xmlns:p14="http://schemas.microsoft.com/office/powerpoint/2010/main" val="1602489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5C22CFE-2C72-AF7D-C1F6-5CFDB8B4AA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Motivation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84FEDF7C-319F-06B1-8C0C-3F7C717F9B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4464496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FE5B71B7-DCA5-AE78-803A-E2FDB6F78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Claudia AHDIDA | BDF/</a:t>
            </a:r>
            <a:r>
              <a:rPr lang="en-US" dirty="0" err="1"/>
              <a:t>SHiP</a:t>
            </a:r>
            <a:r>
              <a:rPr lang="en-US" dirty="0"/>
              <a:t> at HI-ECN3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99875C-B95C-2889-0C98-0788A5F83031}"/>
              </a:ext>
            </a:extLst>
          </p:cNvPr>
          <p:cNvSpPr txBox="1"/>
          <p:nvPr/>
        </p:nvSpPr>
        <p:spPr>
          <a:xfrm>
            <a:off x="623392" y="1571418"/>
            <a:ext cx="10874102" cy="8156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accent3"/>
                </a:solidFill>
              </a:rPr>
              <a:t>High Intensity ECN3 (HI-ECN3) project </a:t>
            </a:r>
            <a:r>
              <a:rPr lang="en-GB" sz="1600" dirty="0"/>
              <a:t>for a new state-of-the-art high intensity experimental facility in ECN3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HI-ECN3 will house the </a:t>
            </a:r>
            <a:r>
              <a:rPr lang="en-GB" sz="1600" b="1" dirty="0">
                <a:solidFill>
                  <a:schemeClr val="accent2"/>
                </a:solidFill>
              </a:rPr>
              <a:t>Beam Dump Facility (BDF) </a:t>
            </a:r>
            <a:r>
              <a:rPr lang="en-GB" sz="1600" dirty="0"/>
              <a:t>and the </a:t>
            </a:r>
            <a:r>
              <a:rPr lang="en-GB" sz="1600" b="1" dirty="0">
                <a:solidFill>
                  <a:schemeClr val="accent2"/>
                </a:solidFill>
              </a:rPr>
              <a:t>Search for Hidden Particles (</a:t>
            </a:r>
            <a:r>
              <a:rPr lang="en-GB" sz="1600" b="1" dirty="0" err="1">
                <a:solidFill>
                  <a:schemeClr val="accent2"/>
                </a:solidFill>
              </a:rPr>
              <a:t>SHiP</a:t>
            </a:r>
            <a:r>
              <a:rPr lang="en-GB" sz="1600" b="1" dirty="0">
                <a:solidFill>
                  <a:schemeClr val="accent2"/>
                </a:solidFill>
              </a:rPr>
              <a:t>) </a:t>
            </a:r>
            <a:r>
              <a:rPr lang="en-GB" sz="1600" dirty="0"/>
              <a:t>experiment to probe Beyond the Standard Model and to directly search for Feebly Interacting Particles</a:t>
            </a:r>
          </a:p>
        </p:txBody>
      </p:sp>
      <p:pic>
        <p:nvPicPr>
          <p:cNvPr id="14" name="Picture 13" descr="A star field with stars and gas&#10;&#10;Description automatically generated with medium confidence">
            <a:extLst>
              <a:ext uri="{FF2B5EF4-FFF2-40B4-BE49-F238E27FC236}">
                <a16:creationId xmlns:a16="http://schemas.microsoft.com/office/drawing/2014/main" id="{B3820627-1F66-90D7-A0AF-8776D37432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1864" y="3297983"/>
            <a:ext cx="3282731" cy="186547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2819B83-7057-5B60-214B-3DE774E44913}"/>
              </a:ext>
            </a:extLst>
          </p:cNvPr>
          <p:cNvSpPr txBox="1"/>
          <p:nvPr/>
        </p:nvSpPr>
        <p:spPr>
          <a:xfrm>
            <a:off x="4866197" y="2780928"/>
            <a:ext cx="328273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/>
              <a:t>Evidence for Dark Matter </a:t>
            </a:r>
            <a:br>
              <a:rPr lang="en-US" sz="1200" b="1" dirty="0"/>
            </a:br>
            <a:r>
              <a:rPr lang="en-US" sz="1200" dirty="0"/>
              <a:t>26% of universe!</a:t>
            </a:r>
            <a:endParaRPr lang="en-GB" sz="1200" dirty="0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F1EB719F-928A-C57F-3247-A9C412266B99}"/>
              </a:ext>
            </a:extLst>
          </p:cNvPr>
          <p:cNvSpPr/>
          <p:nvPr/>
        </p:nvSpPr>
        <p:spPr>
          <a:xfrm rot="16200000">
            <a:off x="8832304" y="4086706"/>
            <a:ext cx="432048" cy="288032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 descr="A screenshot of a cell phone&#10;&#10;Description automatically generated">
            <a:extLst>
              <a:ext uri="{FF2B5EF4-FFF2-40B4-BE49-F238E27FC236}">
                <a16:creationId xmlns:a16="http://schemas.microsoft.com/office/drawing/2014/main" id="{3EE354E1-6EAF-F901-5CAD-337EB9405A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0481" y="3297983"/>
            <a:ext cx="2484607" cy="186547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E884760-C492-877E-AB5B-DEC3D77EF0AC}"/>
              </a:ext>
            </a:extLst>
          </p:cNvPr>
          <p:cNvSpPr txBox="1"/>
          <p:nvPr/>
        </p:nvSpPr>
        <p:spPr>
          <a:xfrm>
            <a:off x="889036" y="2780928"/>
            <a:ext cx="32827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/>
              <a:t>Standard Model of Particle Physics</a:t>
            </a:r>
            <a:endParaRPr lang="en-GB" sz="12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E6163C2-6CFE-19A3-9A16-D9C5EE444814}"/>
              </a:ext>
            </a:extLst>
          </p:cNvPr>
          <p:cNvSpPr txBox="1"/>
          <p:nvPr/>
        </p:nvSpPr>
        <p:spPr>
          <a:xfrm>
            <a:off x="9624392" y="3020980"/>
            <a:ext cx="1569761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i="1" dirty="0">
                <a:solidFill>
                  <a:srgbClr val="C00000"/>
                </a:solidFill>
              </a:rPr>
              <a:t>Search for very weakly, long-lived interacting particles</a:t>
            </a:r>
            <a:endParaRPr lang="en-GB" sz="1400" i="1" dirty="0">
              <a:solidFill>
                <a:srgbClr val="C00000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29A06FE-048D-1F95-E387-725A61900894}"/>
              </a:ext>
            </a:extLst>
          </p:cNvPr>
          <p:cNvSpPr/>
          <p:nvPr/>
        </p:nvSpPr>
        <p:spPr>
          <a:xfrm>
            <a:off x="10193248" y="4013230"/>
            <a:ext cx="432048" cy="432049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?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40E3F27-9382-5D74-B3C8-5A03D0423F4B}"/>
              </a:ext>
            </a:extLst>
          </p:cNvPr>
          <p:cNvSpPr txBox="1"/>
          <p:nvPr/>
        </p:nvSpPr>
        <p:spPr>
          <a:xfrm>
            <a:off x="9774949" y="4791198"/>
            <a:ext cx="13681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SUSY, </a:t>
            </a:r>
            <a:br>
              <a:rPr lang="en-US" sz="1200" dirty="0">
                <a:solidFill>
                  <a:schemeClr val="tx2"/>
                </a:solidFill>
              </a:rPr>
            </a:br>
            <a:r>
              <a:rPr lang="en-US" sz="1200" dirty="0">
                <a:solidFill>
                  <a:schemeClr val="tx2"/>
                </a:solidFill>
              </a:rPr>
              <a:t>sterile neutrinos, </a:t>
            </a:r>
            <a:br>
              <a:rPr lang="en-US" sz="1200" dirty="0">
                <a:solidFill>
                  <a:schemeClr val="tx2"/>
                </a:solidFill>
              </a:rPr>
            </a:br>
            <a:r>
              <a:rPr lang="en-US" sz="1200" dirty="0">
                <a:solidFill>
                  <a:schemeClr val="tx2"/>
                </a:solidFill>
              </a:rPr>
              <a:t>etc.</a:t>
            </a:r>
            <a:endParaRPr lang="en-GB" sz="1200" dirty="0">
              <a:solidFill>
                <a:schemeClr val="tx2"/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9969442-33DC-38D6-85B4-26C1CC8CA98F}"/>
              </a:ext>
            </a:extLst>
          </p:cNvPr>
          <p:cNvCxnSpPr>
            <a:cxnSpLocks/>
          </p:cNvCxnSpPr>
          <p:nvPr/>
        </p:nvCxnSpPr>
        <p:spPr>
          <a:xfrm flipH="1" flipV="1">
            <a:off x="6384032" y="4293096"/>
            <a:ext cx="259796" cy="450313"/>
          </a:xfrm>
          <a:prstGeom prst="straightConnector1">
            <a:avLst/>
          </a:prstGeom>
          <a:ln>
            <a:solidFill>
              <a:srgbClr val="E8438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43C87D3-D828-8EA5-2595-C86053B517B3}"/>
              </a:ext>
            </a:extLst>
          </p:cNvPr>
          <p:cNvCxnSpPr>
            <a:cxnSpLocks/>
          </p:cNvCxnSpPr>
          <p:nvPr/>
        </p:nvCxnSpPr>
        <p:spPr>
          <a:xfrm flipV="1">
            <a:off x="6706714" y="4229623"/>
            <a:ext cx="207640" cy="517271"/>
          </a:xfrm>
          <a:prstGeom prst="straightConnector1">
            <a:avLst/>
          </a:prstGeom>
          <a:ln>
            <a:solidFill>
              <a:srgbClr val="E8438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70797BCE-13C4-358D-DCA5-356F114CD264}"/>
              </a:ext>
            </a:extLst>
          </p:cNvPr>
          <p:cNvSpPr txBox="1"/>
          <p:nvPr/>
        </p:nvSpPr>
        <p:spPr>
          <a:xfrm>
            <a:off x="6286799" y="4814936"/>
            <a:ext cx="87818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dirty="0">
                <a:solidFill>
                  <a:srgbClr val="E84389"/>
                </a:solidFill>
              </a:rPr>
              <a:t>X-ray emission from hot plasma</a:t>
            </a:r>
            <a:endParaRPr lang="en-GB" sz="900" dirty="0">
              <a:solidFill>
                <a:srgbClr val="E84389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0628FB5-1A9B-E398-CE54-4516C2377A63}"/>
              </a:ext>
            </a:extLst>
          </p:cNvPr>
          <p:cNvSpPr txBox="1"/>
          <p:nvPr/>
        </p:nvSpPr>
        <p:spPr>
          <a:xfrm>
            <a:off x="4866197" y="5307775"/>
            <a:ext cx="337731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Galaxy clusters after collisions → 80-85% dark matter clouds</a:t>
            </a:r>
            <a:endParaRPr lang="en-GB" sz="12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1D257E9-C0D3-E64C-CF73-F9438D40E1FE}"/>
              </a:ext>
            </a:extLst>
          </p:cNvPr>
          <p:cNvSpPr txBox="1"/>
          <p:nvPr/>
        </p:nvSpPr>
        <p:spPr>
          <a:xfrm>
            <a:off x="4943872" y="3365760"/>
            <a:ext cx="136815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Mass distribution from gravitational lensing</a:t>
            </a:r>
            <a:endParaRPr lang="en-GB" sz="900" dirty="0">
              <a:solidFill>
                <a:schemeClr val="bg1"/>
              </a:solidFill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736428B-1D06-3DCD-4080-2EB04ADB3199}"/>
              </a:ext>
            </a:extLst>
          </p:cNvPr>
          <p:cNvCxnSpPr/>
          <p:nvPr/>
        </p:nvCxnSpPr>
        <p:spPr>
          <a:xfrm>
            <a:off x="5822059" y="3667311"/>
            <a:ext cx="57917" cy="40976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1B5882A-AED7-3A9D-4452-82226676E2A6}"/>
              </a:ext>
            </a:extLst>
          </p:cNvPr>
          <p:cNvCxnSpPr>
            <a:cxnSpLocks/>
          </p:cNvCxnSpPr>
          <p:nvPr/>
        </p:nvCxnSpPr>
        <p:spPr>
          <a:xfrm>
            <a:off x="6204735" y="3603469"/>
            <a:ext cx="878187" cy="40976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8573D00D-10A4-9EE8-B08A-28D5A3D4669F}"/>
              </a:ext>
            </a:extLst>
          </p:cNvPr>
          <p:cNvSpPr txBox="1"/>
          <p:nvPr/>
        </p:nvSpPr>
        <p:spPr>
          <a:xfrm>
            <a:off x="889036" y="5307775"/>
            <a:ext cx="27586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Incomplete!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99312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5C22CFE-2C72-AF7D-C1F6-5CFDB8B4AA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BDF/</a:t>
            </a:r>
            <a:r>
              <a:rPr lang="en-US" altLang="en-US" dirty="0" err="1"/>
              <a:t>SHiP</a:t>
            </a:r>
            <a:r>
              <a:rPr lang="en-US" altLang="en-US" dirty="0"/>
              <a:t> Concept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84FEDF7C-319F-06B1-8C0C-3F7C717F9B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4464496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FE5B71B7-DCA5-AE78-803A-E2FDB6F78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Claudia AHDIDA | BDF/</a:t>
            </a:r>
            <a:r>
              <a:rPr lang="en-US" dirty="0" err="1"/>
              <a:t>SHiP</a:t>
            </a:r>
            <a:r>
              <a:rPr lang="en-US" dirty="0"/>
              <a:t> at HI-ECN3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8145EA9-7A1E-11AC-55EA-65425F5F8E5C}"/>
              </a:ext>
            </a:extLst>
          </p:cNvPr>
          <p:cNvSpPr/>
          <p:nvPr/>
        </p:nvSpPr>
        <p:spPr>
          <a:xfrm>
            <a:off x="6803336" y="3567090"/>
            <a:ext cx="909290" cy="62445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1FEB9B-F695-002F-0024-84DC3FB395EF}"/>
              </a:ext>
            </a:extLst>
          </p:cNvPr>
          <p:cNvSpPr txBox="1"/>
          <p:nvPr/>
        </p:nvSpPr>
        <p:spPr>
          <a:xfrm>
            <a:off x="512957" y="1439335"/>
            <a:ext cx="5565530" cy="22006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>
                <a:solidFill>
                  <a:schemeClr val="accent1"/>
                </a:solidFill>
              </a:rPr>
              <a:t>Physics</a:t>
            </a:r>
            <a:br>
              <a:rPr lang="en-GB" sz="1600" b="1" dirty="0"/>
            </a:br>
            <a:r>
              <a:rPr lang="en-US" sz="1600" dirty="0">
                <a:latin typeface="+mj-lt"/>
                <a:cs typeface="Times New Roman" panose="02020603050405020304" pitchFamily="18" charset="0"/>
              </a:rPr>
              <a:t>SPS beam intensity and energy is unique for </a:t>
            </a:r>
            <a:r>
              <a:rPr lang="en-US" sz="1600" dirty="0"/>
              <a:t>exploring and directly searching for Feebly Interacting Particles at SPS complementary to collider physics</a:t>
            </a:r>
            <a:endParaRPr lang="en-GB" sz="1600" i="1" dirty="0"/>
          </a:p>
          <a:p>
            <a:pPr>
              <a:spcAft>
                <a:spcPts val="600"/>
              </a:spcAft>
            </a:pPr>
            <a:endParaRPr lang="en-GB" sz="1600" i="1" dirty="0"/>
          </a:p>
          <a:p>
            <a:pPr>
              <a:spcAft>
                <a:spcPts val="600"/>
              </a:spcAft>
            </a:pPr>
            <a:br>
              <a:rPr lang="en-US" sz="1600" b="1" dirty="0"/>
            </a:br>
            <a:endParaRPr lang="en-GB" sz="16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3992F24-E69D-63B2-E506-0C7D9C8CC5FB}"/>
              </a:ext>
            </a:extLst>
          </p:cNvPr>
          <p:cNvSpPr txBox="1"/>
          <p:nvPr/>
        </p:nvSpPr>
        <p:spPr bwMode="auto">
          <a:xfrm>
            <a:off x="427320" y="2862854"/>
            <a:ext cx="5686195" cy="320087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0"/>
              </a:spcAft>
            </a:pPr>
            <a:r>
              <a:rPr lang="en-US" sz="1600" b="1" dirty="0">
                <a:solidFill>
                  <a:schemeClr val="accent1"/>
                </a:solidFill>
              </a:rPr>
              <a:t>Beam Dump Facility Concept</a:t>
            </a:r>
          </a:p>
          <a:p>
            <a:pPr>
              <a:spcAft>
                <a:spcPts val="0"/>
              </a:spcAft>
            </a:pPr>
            <a:r>
              <a:rPr lang="en-US" sz="1600" u="sng" dirty="0"/>
              <a:t>Beam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600" b="1" dirty="0"/>
              <a:t>High energy </a:t>
            </a:r>
            <a:r>
              <a:rPr lang="en-US" sz="1600" dirty="0"/>
              <a:t>→ production of charmed + beauty mesons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b="1" dirty="0"/>
              <a:t>High </a:t>
            </a:r>
            <a:r>
              <a:rPr lang="en-US" sz="1600" b="1" dirty="0" err="1"/>
              <a:t>ppp</a:t>
            </a:r>
            <a:r>
              <a:rPr lang="en-US" sz="1600" b="1" dirty="0"/>
              <a:t> &amp; POT </a:t>
            </a:r>
            <a:r>
              <a:rPr lang="en-US" sz="1600" dirty="0"/>
              <a:t>→ overcome small prod cross-section of extra rare events of hidden particles</a:t>
            </a:r>
          </a:p>
          <a:p>
            <a:pPr>
              <a:spcAft>
                <a:spcPts val="0"/>
              </a:spcAft>
            </a:pPr>
            <a:r>
              <a:rPr lang="en-US" sz="1600" u="sng" dirty="0"/>
              <a:t>Target/dump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600" b="1" dirty="0"/>
              <a:t>High </a:t>
            </a:r>
            <a:r>
              <a:rPr lang="el-GR" sz="1600" b="1" dirty="0"/>
              <a:t>ρ</a:t>
            </a:r>
            <a:r>
              <a:rPr lang="en-US" sz="1600" b="1" dirty="0"/>
              <a:t>, Z &amp; A </a:t>
            </a:r>
            <a:r>
              <a:rPr lang="en-US" sz="1600" dirty="0"/>
              <a:t>→ Maximize p+ interaction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b="1" dirty="0"/>
              <a:t>Shortest </a:t>
            </a:r>
            <a:r>
              <a:rPr lang="el-GR" sz="1600" b="1" dirty="0"/>
              <a:t>λ</a:t>
            </a:r>
            <a:r>
              <a:rPr lang="en-US" sz="1600" b="1" dirty="0"/>
              <a:t> </a:t>
            </a:r>
            <a:r>
              <a:rPr lang="en-US" sz="1600" dirty="0"/>
              <a:t>→ Force absorption of K &amp; </a:t>
            </a:r>
            <a:r>
              <a:rPr lang="el-GR" sz="1600" dirty="0"/>
              <a:t>π</a:t>
            </a:r>
            <a:r>
              <a:rPr lang="en-US" sz="1600" dirty="0"/>
              <a:t> to reduce muon &amp; neutrino background</a:t>
            </a:r>
          </a:p>
          <a:p>
            <a:pPr>
              <a:spcAft>
                <a:spcPts val="0"/>
              </a:spcAft>
            </a:pPr>
            <a:r>
              <a:rPr lang="en-US" sz="1600" u="sng" dirty="0"/>
              <a:t>Muon shield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600" b="1" dirty="0"/>
              <a:t>Active muon shield </a:t>
            </a:r>
            <a:r>
              <a:rPr lang="en-US" sz="1600" dirty="0"/>
              <a:t>to sweep muons out of detector location</a:t>
            </a:r>
            <a:endParaRPr lang="en-GB" sz="160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CBADE3A-ACF2-6AAB-2480-B2082A69C51E}"/>
              </a:ext>
            </a:extLst>
          </p:cNvPr>
          <p:cNvSpPr/>
          <p:nvPr/>
        </p:nvSpPr>
        <p:spPr>
          <a:xfrm>
            <a:off x="6672064" y="1370007"/>
            <a:ext cx="274563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 dirty="0">
                <a:latin typeface="+mj-lt"/>
                <a:cs typeface="Arial" panose="020B0604020202020204" pitchFamily="34" charset="0"/>
              </a:rPr>
              <a:t>Concept of BDF/</a:t>
            </a:r>
            <a:r>
              <a:rPr lang="en-GB" altLang="en-US" sz="1200" b="1" dirty="0" err="1">
                <a:latin typeface="+mj-lt"/>
                <a:cs typeface="Arial" panose="020B0604020202020204" pitchFamily="34" charset="0"/>
              </a:rPr>
              <a:t>SHiP</a:t>
            </a:r>
            <a:endParaRPr lang="en-GB" altLang="en-US" sz="1200" dirty="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7" name="Picture 6" descr="A close-up of a diagram&#10;&#10;Description automatically generated">
            <a:extLst>
              <a:ext uri="{FF2B5EF4-FFF2-40B4-BE49-F238E27FC236}">
                <a16:creationId xmlns:a16="http://schemas.microsoft.com/office/drawing/2014/main" id="{E9AEB62C-F7A4-7722-D98E-474BA0A5DC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46" t="47213" r="2802" b="11922"/>
          <a:stretch/>
        </p:blipFill>
        <p:spPr>
          <a:xfrm>
            <a:off x="6807866" y="1762506"/>
            <a:ext cx="4919012" cy="908318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FF3011C-3F63-6E7A-84BE-CC0EC85BABFB}"/>
              </a:ext>
            </a:extLst>
          </p:cNvPr>
          <p:cNvSpPr/>
          <p:nvPr/>
        </p:nvSpPr>
        <p:spPr>
          <a:xfrm>
            <a:off x="6804226" y="3795466"/>
            <a:ext cx="467053" cy="16770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B0C670D-24AA-EBCF-E799-FE759203CD64}"/>
              </a:ext>
            </a:extLst>
          </p:cNvPr>
          <p:cNvSpPr/>
          <p:nvPr/>
        </p:nvSpPr>
        <p:spPr>
          <a:xfrm>
            <a:off x="7712626" y="3303762"/>
            <a:ext cx="1623464" cy="11511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A02C4C0-EC08-BE29-973A-2BFA2CEA6F96}"/>
              </a:ext>
            </a:extLst>
          </p:cNvPr>
          <p:cNvSpPr/>
          <p:nvPr/>
        </p:nvSpPr>
        <p:spPr>
          <a:xfrm>
            <a:off x="9480106" y="3170564"/>
            <a:ext cx="1887413" cy="1417505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3B91E56-E4CA-092F-D408-E05FD782A36C}"/>
              </a:ext>
            </a:extLst>
          </p:cNvPr>
          <p:cNvSpPr/>
          <p:nvPr/>
        </p:nvSpPr>
        <p:spPr>
          <a:xfrm>
            <a:off x="11400695" y="3170564"/>
            <a:ext cx="366116" cy="141750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3358CC1-6EC4-62F2-8D9A-49BBA69CCF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3125" y="3784341"/>
            <a:ext cx="197654" cy="19765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5627CAD-A349-BB8B-01D1-3C77D70EEF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74597" y="3784341"/>
            <a:ext cx="197654" cy="197654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934E3D1-65C0-5175-917E-9FEEB38EA63E}"/>
              </a:ext>
            </a:extLst>
          </p:cNvPr>
          <p:cNvCxnSpPr/>
          <p:nvPr/>
        </p:nvCxnSpPr>
        <p:spPr>
          <a:xfrm>
            <a:off x="7841231" y="3358935"/>
            <a:ext cx="1017025" cy="2599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67DD916-6C13-C33B-0078-028F3D82F8BA}"/>
              </a:ext>
            </a:extLst>
          </p:cNvPr>
          <p:cNvSpPr txBox="1"/>
          <p:nvPr/>
        </p:nvSpPr>
        <p:spPr>
          <a:xfrm>
            <a:off x="7916574" y="3397813"/>
            <a:ext cx="143610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bg1"/>
                </a:solidFill>
              </a:rPr>
              <a:t>Active muons shield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407C213-8F21-B322-BE69-D278793F53F5}"/>
              </a:ext>
            </a:extLst>
          </p:cNvPr>
          <p:cNvSpPr txBox="1"/>
          <p:nvPr/>
        </p:nvSpPr>
        <p:spPr>
          <a:xfrm>
            <a:off x="7194933" y="3567970"/>
            <a:ext cx="58199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 err="1">
                <a:solidFill>
                  <a:schemeClr val="bg1"/>
                </a:solidFill>
              </a:rPr>
              <a:t>em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3555333-04C7-2B8E-14A7-6C7A9A69B2E5}"/>
              </a:ext>
            </a:extLst>
          </p:cNvPr>
          <p:cNvSpPr txBox="1"/>
          <p:nvPr/>
        </p:nvSpPr>
        <p:spPr>
          <a:xfrm>
            <a:off x="7183567" y="3990651"/>
            <a:ext cx="58199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hadrons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770A8A-B46C-1BC9-CCB8-2FF97749F8CD}"/>
              </a:ext>
            </a:extLst>
          </p:cNvPr>
          <p:cNvSpPr txBox="1"/>
          <p:nvPr/>
        </p:nvSpPr>
        <p:spPr>
          <a:xfrm>
            <a:off x="6763345" y="3779087"/>
            <a:ext cx="58199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l-GR" sz="1100" dirty="0">
                <a:solidFill>
                  <a:schemeClr val="bg1"/>
                </a:solidFill>
              </a:rPr>
              <a:t>π</a:t>
            </a:r>
            <a:r>
              <a:rPr lang="en-US" sz="1100" dirty="0">
                <a:solidFill>
                  <a:schemeClr val="bg1"/>
                </a:solidFill>
              </a:rPr>
              <a:t>, K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2EA7C95-CB30-B2C5-9F95-C310056BB2D2}"/>
              </a:ext>
            </a:extLst>
          </p:cNvPr>
          <p:cNvSpPr txBox="1"/>
          <p:nvPr/>
        </p:nvSpPr>
        <p:spPr>
          <a:xfrm>
            <a:off x="7638564" y="3787609"/>
            <a:ext cx="58199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l-GR" sz="1100" dirty="0">
                <a:solidFill>
                  <a:schemeClr val="bg1"/>
                </a:solidFill>
              </a:rPr>
              <a:t>µ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14DC813-333E-79BD-FC6A-A4636AFB8164}"/>
              </a:ext>
            </a:extLst>
          </p:cNvPr>
          <p:cNvCxnSpPr>
            <a:cxnSpLocks/>
          </p:cNvCxnSpPr>
          <p:nvPr/>
        </p:nvCxnSpPr>
        <p:spPr>
          <a:xfrm flipV="1">
            <a:off x="6477223" y="3863726"/>
            <a:ext cx="274855" cy="85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593A26B-23B6-C437-C909-3667374DB884}"/>
              </a:ext>
            </a:extLst>
          </p:cNvPr>
          <p:cNvSpPr txBox="1"/>
          <p:nvPr/>
        </p:nvSpPr>
        <p:spPr>
          <a:xfrm>
            <a:off x="6048016" y="3789720"/>
            <a:ext cx="581995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p</a:t>
            </a:r>
            <a:r>
              <a:rPr lang="en-US" sz="1100" baseline="30000" dirty="0"/>
              <a:t>+</a:t>
            </a:r>
          </a:p>
          <a:p>
            <a:pPr algn="ctr"/>
            <a:r>
              <a:rPr lang="en-US" sz="1100" baseline="30000" dirty="0"/>
              <a:t>400 GeV</a:t>
            </a:r>
            <a:endParaRPr lang="en-US" sz="11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704C320-F9FA-6FA9-7BD6-A33F6FEFDEA0}"/>
              </a:ext>
            </a:extLst>
          </p:cNvPr>
          <p:cNvSpPr txBox="1"/>
          <p:nvPr/>
        </p:nvSpPr>
        <p:spPr>
          <a:xfrm>
            <a:off x="6508050" y="3276172"/>
            <a:ext cx="143610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>
                <a:solidFill>
                  <a:schemeClr val="tx2"/>
                </a:solidFill>
              </a:rPr>
              <a:t>Not to scale!</a:t>
            </a:r>
            <a:endParaRPr lang="en-GB" sz="1100" i="1" dirty="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81D8B5D-4BFC-C029-3F82-8B29A8398918}"/>
              </a:ext>
            </a:extLst>
          </p:cNvPr>
          <p:cNvSpPr txBox="1"/>
          <p:nvPr/>
        </p:nvSpPr>
        <p:spPr>
          <a:xfrm>
            <a:off x="9642046" y="3397813"/>
            <a:ext cx="1436104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Decay volume</a:t>
            </a:r>
          </a:p>
          <a:p>
            <a:pPr algn="ctr"/>
            <a:r>
              <a:rPr lang="en-US" sz="1100" dirty="0">
                <a:solidFill>
                  <a:schemeClr val="tx2"/>
                </a:solidFill>
              </a:rPr>
              <a:t>(vacuum)</a:t>
            </a:r>
            <a:endParaRPr lang="en-GB" sz="1100" dirty="0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7C4BB38-465C-42BF-7B8D-F4FE53684B01}"/>
              </a:ext>
            </a:extLst>
          </p:cNvPr>
          <p:cNvSpPr txBox="1"/>
          <p:nvPr/>
        </p:nvSpPr>
        <p:spPr>
          <a:xfrm rot="16200000">
            <a:off x="10865701" y="3793498"/>
            <a:ext cx="143610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Detector</a:t>
            </a:r>
            <a:endParaRPr lang="en-GB" sz="1100" dirty="0">
              <a:solidFill>
                <a:schemeClr val="tx2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191BE38-C5AA-353D-7C91-30BBEF6B5C05}"/>
              </a:ext>
            </a:extLst>
          </p:cNvPr>
          <p:cNvSpPr/>
          <p:nvPr/>
        </p:nvSpPr>
        <p:spPr>
          <a:xfrm>
            <a:off x="9331560" y="3170564"/>
            <a:ext cx="113518" cy="141750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8" name="Picture 47" descr="A diagram of a blue and purple object&#10;&#10;Description automatically generated">
            <a:extLst>
              <a:ext uri="{FF2B5EF4-FFF2-40B4-BE49-F238E27FC236}">
                <a16:creationId xmlns:a16="http://schemas.microsoft.com/office/drawing/2014/main" id="{CD15825F-B5CB-E932-736D-A7C44828F63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3863"/>
          <a:stretch/>
        </p:blipFill>
        <p:spPr>
          <a:xfrm>
            <a:off x="9218207" y="5218668"/>
            <a:ext cx="2693721" cy="952275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4F164BD6-8DC1-2804-87DC-6EF6C479945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737924" y="5326819"/>
            <a:ext cx="2241203" cy="735972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5FD26EC1-C21D-DD05-DB66-05CB216E4BB2}"/>
              </a:ext>
            </a:extLst>
          </p:cNvPr>
          <p:cNvSpPr txBox="1"/>
          <p:nvPr/>
        </p:nvSpPr>
        <p:spPr>
          <a:xfrm>
            <a:off x="7042282" y="5024209"/>
            <a:ext cx="159375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i="1" dirty="0"/>
              <a:t>scattering events</a:t>
            </a:r>
            <a:endParaRPr lang="en-CH" sz="1200" i="1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C5609DC-8FF0-45AC-B6CC-58B8A42D7754}"/>
              </a:ext>
            </a:extLst>
          </p:cNvPr>
          <p:cNvSpPr txBox="1"/>
          <p:nvPr/>
        </p:nvSpPr>
        <p:spPr>
          <a:xfrm>
            <a:off x="9122589" y="4994489"/>
            <a:ext cx="26937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i="1" dirty="0"/>
              <a:t>decay events</a:t>
            </a:r>
            <a:endParaRPr lang="en-CH" sz="1200" i="1" dirty="0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B9856043-59AF-3644-8273-18E6649B15F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11653"/>
          <a:stretch/>
        </p:blipFill>
        <p:spPr>
          <a:xfrm>
            <a:off x="7143322" y="2897005"/>
            <a:ext cx="4672987" cy="2044163"/>
          </a:xfrm>
          <a:prstGeom prst="rect">
            <a:avLst/>
          </a:prstGeom>
        </p:spPr>
      </p:pic>
      <p:pic>
        <p:nvPicPr>
          <p:cNvPr id="44" name="Picture 43" descr="A black and white logo&#10;&#10;Description automatically generated">
            <a:extLst>
              <a:ext uri="{FF2B5EF4-FFF2-40B4-BE49-F238E27FC236}">
                <a16:creationId xmlns:a16="http://schemas.microsoft.com/office/drawing/2014/main" id="{3E34F95F-0E2B-F566-7865-DAC79C9A221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39712" y="231850"/>
            <a:ext cx="654862" cy="874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5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3" grpId="0"/>
      <p:bldP spid="6" grpId="0" animBg="1"/>
      <p:bldP spid="8" grpId="0" animBg="1"/>
      <p:bldP spid="17" grpId="0" animBg="1"/>
      <p:bldP spid="18" grpId="0" animBg="1"/>
      <p:bldP spid="9" grpId="0"/>
      <p:bldP spid="31" grpId="0"/>
      <p:bldP spid="32" grpId="0"/>
      <p:bldP spid="12" grpId="0"/>
      <p:bldP spid="34" grpId="0"/>
      <p:bldP spid="21" grpId="0"/>
      <p:bldP spid="22" grpId="0"/>
      <p:bldP spid="28" grpId="0"/>
      <p:bldP spid="40" grpId="0"/>
      <p:bldP spid="35" grpId="0" animBg="1"/>
      <p:bldP spid="50" grpId="0"/>
      <p:bldP spid="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5C22CFE-2C72-AF7D-C1F6-5CFDB8B4AA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BDF/</a:t>
            </a:r>
            <a:r>
              <a:rPr lang="en-US" altLang="en-US" dirty="0" err="1"/>
              <a:t>SHiP</a:t>
            </a:r>
            <a:r>
              <a:rPr lang="en-US" altLang="en-US" dirty="0"/>
              <a:t> Layout and Beam Parameters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84FEDF7C-319F-06B1-8C0C-3F7C717F9B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4464496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FE5B71B7-DCA5-AE78-803A-E2FDB6F78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Claudia AHDIDA | BDF/</a:t>
            </a:r>
            <a:r>
              <a:rPr lang="en-US" dirty="0" err="1"/>
              <a:t>SHiP</a:t>
            </a:r>
            <a:r>
              <a:rPr lang="en-US" dirty="0"/>
              <a:t> at HI-ECN3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B304E20-082F-82EC-39B7-1D583264F311}"/>
              </a:ext>
            </a:extLst>
          </p:cNvPr>
          <p:cNvSpPr/>
          <p:nvPr/>
        </p:nvSpPr>
        <p:spPr>
          <a:xfrm>
            <a:off x="8952242" y="3303281"/>
            <a:ext cx="299161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 dirty="0">
                <a:latin typeface="+mj-lt"/>
                <a:cs typeface="Arial" panose="020B0604020202020204" pitchFamily="34" charset="0"/>
              </a:rPr>
              <a:t>Key beam parameters of BDF/</a:t>
            </a:r>
            <a:r>
              <a:rPr lang="en-GB" altLang="en-US" sz="1200" b="1" dirty="0" err="1">
                <a:latin typeface="+mj-lt"/>
                <a:cs typeface="Arial" panose="020B0604020202020204" pitchFamily="34" charset="0"/>
              </a:rPr>
              <a:t>SHiP</a:t>
            </a:r>
            <a:endParaRPr lang="en-GB" altLang="en-US" sz="1200" dirty="0">
              <a:latin typeface="+mj-lt"/>
              <a:cs typeface="Arial" panose="020B060402020202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429AC3C-D0B4-4CF2-EE6E-0C2B2167CE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306987"/>
              </p:ext>
            </p:extLst>
          </p:nvPr>
        </p:nvGraphicFramePr>
        <p:xfrm>
          <a:off x="7624982" y="3574077"/>
          <a:ext cx="3992549" cy="153557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83594">
                  <a:extLst>
                    <a:ext uri="{9D8B030D-6E8A-4147-A177-3AD203B41FA5}">
                      <a16:colId xmlns:a16="http://schemas.microsoft.com/office/drawing/2014/main" val="4041514422"/>
                    </a:ext>
                  </a:extLst>
                </a:gridCol>
                <a:gridCol w="1108955">
                  <a:extLst>
                    <a:ext uri="{9D8B030D-6E8A-4147-A177-3AD203B41FA5}">
                      <a16:colId xmlns:a16="http://schemas.microsoft.com/office/drawing/2014/main" val="1890206611"/>
                    </a:ext>
                  </a:extLst>
                </a:gridCol>
              </a:tblGrid>
              <a:tr h="130963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BDF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0902438"/>
                  </a:ext>
                </a:extLst>
              </a:tr>
              <a:tr h="1697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Beam energy (GeV)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</a:t>
                      </a:r>
                      <a:endParaRPr lang="en-GB" sz="1000" b="0" baseline="0" dirty="0">
                        <a:solidFill>
                          <a:schemeClr val="tx1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0926741"/>
                  </a:ext>
                </a:extLst>
              </a:tr>
              <a:tr h="1697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Intensity (p/spill)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4×10</a:t>
                      </a:r>
                      <a:r>
                        <a:rPr lang="en-US" sz="1000" b="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GB" sz="1000" b="0" baseline="0" dirty="0">
                        <a:solidFill>
                          <a:schemeClr val="tx1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2119531"/>
                  </a:ext>
                </a:extLst>
              </a:tr>
              <a:tr h="1697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Spill duration (s)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990085"/>
                  </a:ext>
                </a:extLst>
              </a:tr>
              <a:tr h="1697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Cycle length (s)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7.2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2403040"/>
                  </a:ext>
                </a:extLst>
              </a:tr>
              <a:tr h="1697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Avg. beam power (kW)</a:t>
                      </a:r>
                    </a:p>
                  </a:txBody>
                  <a:tcPr marL="73025" marR="73025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356</a:t>
                      </a: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4345359"/>
                  </a:ext>
                </a:extLst>
              </a:tr>
              <a:tr h="1697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Avg. beam power depos. in target (kW)</a:t>
                      </a:r>
                    </a:p>
                  </a:txBody>
                  <a:tcPr marL="73025" marR="73025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305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1347039"/>
                  </a:ext>
                </a:extLst>
              </a:tr>
              <a:tr h="1697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0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Annual POT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4×10</a:t>
                      </a:r>
                      <a:r>
                        <a:rPr lang="en-US" sz="1000" b="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75093"/>
                  </a:ext>
                </a:extLst>
              </a:tr>
              <a:tr h="1697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POT (15 </a:t>
                      </a:r>
                      <a:r>
                        <a:rPr lang="en-US" sz="10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yrs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60×10</a:t>
                      </a:r>
                      <a:r>
                        <a:rPr lang="en-US" sz="1000" b="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GB" sz="1000" b="0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0074116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B6A51F46-C8BF-E0C2-D739-BD4DC64FB2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676" y="1324684"/>
            <a:ext cx="8492195" cy="3189529"/>
          </a:xfrm>
          <a:prstGeom prst="rect">
            <a:avLst/>
          </a:prstGeom>
        </p:spPr>
      </p:pic>
      <p:pic>
        <p:nvPicPr>
          <p:cNvPr id="8" name="Picture 7" descr="A black and white logo&#10;&#10;Description automatically generated">
            <a:extLst>
              <a:ext uri="{FF2B5EF4-FFF2-40B4-BE49-F238E27FC236}">
                <a16:creationId xmlns:a16="http://schemas.microsoft.com/office/drawing/2014/main" id="{58EAFCAD-2C9C-3E08-91E0-0A4DCA6ED0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17065" y="1401191"/>
            <a:ext cx="878430" cy="11732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C569E7-9762-5B83-935A-CD7E033F16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9712" y="4509174"/>
            <a:ext cx="3365820" cy="135842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C5E77A0-A447-E319-DE64-D0D67714F490}"/>
              </a:ext>
            </a:extLst>
          </p:cNvPr>
          <p:cNvSpPr txBox="1"/>
          <p:nvPr/>
        </p:nvSpPr>
        <p:spPr>
          <a:xfrm>
            <a:off x="2960330" y="5785190"/>
            <a:ext cx="19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/>
              <a:t>TZM: 0.08% titanium – 0.05% zirconium – molybdenum alloy</a:t>
            </a:r>
            <a:endParaRPr lang="en-GB" sz="9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85FDFF2-66E0-3003-03BC-208808888864}"/>
              </a:ext>
            </a:extLst>
          </p:cNvPr>
          <p:cNvCxnSpPr>
            <a:cxnSpLocks/>
          </p:cNvCxnSpPr>
          <p:nvPr/>
        </p:nvCxnSpPr>
        <p:spPr>
          <a:xfrm flipH="1" flipV="1">
            <a:off x="1445742" y="3567264"/>
            <a:ext cx="1188818" cy="1081401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BE496E9A-68FC-6EDE-43BB-A250130D8F5F}"/>
              </a:ext>
            </a:extLst>
          </p:cNvPr>
          <p:cNvSpPr/>
          <p:nvPr/>
        </p:nvSpPr>
        <p:spPr>
          <a:xfrm>
            <a:off x="1953768" y="4693082"/>
            <a:ext cx="103049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 dirty="0">
                <a:latin typeface="+mj-lt"/>
                <a:cs typeface="Arial" panose="020B0604020202020204" pitchFamily="34" charset="0"/>
              </a:rPr>
              <a:t>Target</a:t>
            </a:r>
            <a:endParaRPr lang="en-GB" altLang="en-US" sz="1200" dirty="0">
              <a:latin typeface="+mj-lt"/>
              <a:cs typeface="Arial" panose="020B0604020202020204" pitchFamily="34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1CA3D56-C66C-EE4F-2C1C-73CC5FD4AE58}"/>
              </a:ext>
            </a:extLst>
          </p:cNvPr>
          <p:cNvCxnSpPr>
            <a:cxnSpLocks/>
          </p:cNvCxnSpPr>
          <p:nvPr/>
        </p:nvCxnSpPr>
        <p:spPr>
          <a:xfrm flipV="1">
            <a:off x="741680" y="3583627"/>
            <a:ext cx="274855" cy="85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96D1581-CFDC-601C-9532-3D3223F0A3F0}"/>
              </a:ext>
            </a:extLst>
          </p:cNvPr>
          <p:cNvSpPr txBox="1"/>
          <p:nvPr/>
        </p:nvSpPr>
        <p:spPr>
          <a:xfrm>
            <a:off x="312473" y="3509621"/>
            <a:ext cx="581995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p</a:t>
            </a:r>
            <a:r>
              <a:rPr lang="en-US" sz="1100" baseline="30000" dirty="0"/>
              <a:t>+</a:t>
            </a:r>
          </a:p>
          <a:p>
            <a:pPr algn="ctr"/>
            <a:r>
              <a:rPr lang="en-US" sz="1100" baseline="30000" dirty="0"/>
              <a:t>400 GeV</a:t>
            </a:r>
            <a:endParaRPr lang="en-US" sz="11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83DFD12-8D32-20BD-C6ED-DB84322A11E8}"/>
              </a:ext>
            </a:extLst>
          </p:cNvPr>
          <p:cNvSpPr txBox="1"/>
          <p:nvPr/>
        </p:nvSpPr>
        <p:spPr>
          <a:xfrm>
            <a:off x="6272714" y="5301208"/>
            <a:ext cx="567114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accent1"/>
                </a:solidFill>
              </a:rPr>
              <a:t>BDF luminosity with 4×10</a:t>
            </a:r>
            <a:r>
              <a:rPr lang="en-US" sz="1400" baseline="30000" dirty="0">
                <a:solidFill>
                  <a:schemeClr val="accent1"/>
                </a:solidFill>
              </a:rPr>
              <a:t>19</a:t>
            </a:r>
            <a:r>
              <a:rPr lang="en-US" sz="1400" dirty="0">
                <a:solidFill>
                  <a:schemeClr val="accent1"/>
                </a:solidFill>
              </a:rPr>
              <a:t> POT/y currently available at the SPS</a:t>
            </a:r>
            <a:endParaRPr lang="en-GB" sz="1400" dirty="0">
              <a:solidFill>
                <a:srgbClr val="C00000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A00AB2A-7C29-CA6B-35CB-7314046B542C}"/>
              </a:ext>
            </a:extLst>
          </p:cNvPr>
          <p:cNvGrpSpPr/>
          <p:nvPr/>
        </p:nvGrpSpPr>
        <p:grpSpPr>
          <a:xfrm>
            <a:off x="6573316" y="5589210"/>
            <a:ext cx="3835620" cy="365125"/>
            <a:chOff x="5468144" y="5813290"/>
            <a:chExt cx="3835620" cy="365125"/>
          </a:xfrm>
        </p:grpSpPr>
        <p:pic>
          <p:nvPicPr>
            <p:cNvPr id="27" name="Picture 26" descr="A diagram of a ship&#10;&#10;Description automatically generated">
              <a:extLst>
                <a:ext uri="{FF2B5EF4-FFF2-40B4-BE49-F238E27FC236}">
                  <a16:creationId xmlns:a16="http://schemas.microsoft.com/office/drawing/2014/main" id="{33C3EE2F-EE3F-3A0F-9F5E-ABC4398BD7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5417" t="85055" r="41436" b="6009"/>
            <a:stretch/>
          </p:blipFill>
          <p:spPr>
            <a:xfrm>
              <a:off x="5468144" y="5813290"/>
              <a:ext cx="3835620" cy="365125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813C979-72C3-EFB5-C72D-9CB6905F9CEE}"/>
                </a:ext>
              </a:extLst>
            </p:cNvPr>
            <p:cNvSpPr/>
            <p:nvPr/>
          </p:nvSpPr>
          <p:spPr>
            <a:xfrm>
              <a:off x="8544272" y="6013007"/>
              <a:ext cx="759492" cy="1654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795E755F-0CDD-0EC7-81DA-D4A84B6C498C}"/>
              </a:ext>
            </a:extLst>
          </p:cNvPr>
          <p:cNvSpPr txBox="1"/>
          <p:nvPr/>
        </p:nvSpPr>
        <p:spPr>
          <a:xfrm>
            <a:off x="6573316" y="5959815"/>
            <a:ext cx="482497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e.g. ~2×10</a:t>
            </a:r>
            <a:r>
              <a:rPr lang="en-US" sz="1200" baseline="30000" dirty="0">
                <a:solidFill>
                  <a:schemeClr val="accent2">
                    <a:lumMod val="75000"/>
                  </a:schemeClr>
                </a:solidFill>
              </a:rPr>
              <a:t>17</a:t>
            </a:r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 charmed hadrons (&gt;10 times the yield at HL-LHC)</a:t>
            </a:r>
            <a:endParaRPr lang="en-GB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689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0809D7-F2F5-E2D3-A4F2-437C54BB19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4464496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4A77D3-12C4-B5DE-3ECE-4E12CB4A0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Claudia AHDIDA | BDF/</a:t>
            </a:r>
            <a:r>
              <a:rPr lang="en-US" dirty="0" err="1"/>
              <a:t>SHiP</a:t>
            </a:r>
            <a:r>
              <a:rPr lang="en-US" dirty="0"/>
              <a:t> at HI-ECN3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AB002A42-5E6D-0977-A391-309B6D7D1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CH" dirty="0"/>
              <a:t>The CERN accelerator complex</a:t>
            </a:r>
          </a:p>
        </p:txBody>
      </p:sp>
      <p:pic>
        <p:nvPicPr>
          <p:cNvPr id="9" name="Picture 8" descr="A diagram of a complex&#10;&#10;Description automatically generated">
            <a:extLst>
              <a:ext uri="{FF2B5EF4-FFF2-40B4-BE49-F238E27FC236}">
                <a16:creationId xmlns:a16="http://schemas.microsoft.com/office/drawing/2014/main" id="{2A7ED0F4-9E11-9138-565A-14C1E983F1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/>
          <a:stretch/>
        </p:blipFill>
        <p:spPr>
          <a:xfrm>
            <a:off x="2135560" y="1145951"/>
            <a:ext cx="8165627" cy="468693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A5009E3-5703-ABF1-91A2-6D79D2142E0B}"/>
              </a:ext>
            </a:extLst>
          </p:cNvPr>
          <p:cNvSpPr/>
          <p:nvPr/>
        </p:nvSpPr>
        <p:spPr>
          <a:xfrm>
            <a:off x="5534791" y="1628800"/>
            <a:ext cx="1674000" cy="75600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8F80BFA-5B1E-090B-E231-DD32A5D708B9}"/>
              </a:ext>
            </a:extLst>
          </p:cNvPr>
          <p:cNvSpPr txBox="1"/>
          <p:nvPr/>
        </p:nvSpPr>
        <p:spPr>
          <a:xfrm>
            <a:off x="7230985" y="5955698"/>
            <a:ext cx="258023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Copyright CERN. Source CERN CDS</a:t>
            </a:r>
            <a:endParaRPr lang="en-GB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779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0809D7-F2F5-E2D3-A4F2-437C54BB19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4464496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4A77D3-12C4-B5DE-3ECE-4E12CB4A0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Claudia AHDIDA | BDF/</a:t>
            </a:r>
            <a:r>
              <a:rPr lang="en-US" dirty="0" err="1"/>
              <a:t>SHiP</a:t>
            </a:r>
            <a:r>
              <a:rPr lang="en-US" dirty="0"/>
              <a:t> at HI-ECN3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5652D0AA-A926-48F4-57A6-55E656127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26954"/>
            <a:ext cx="11114568" cy="1012381"/>
          </a:xfrm>
        </p:spPr>
        <p:txBody>
          <a:bodyPr/>
          <a:lstStyle/>
          <a:p>
            <a:r>
              <a:rPr lang="en-US" dirty="0"/>
              <a:t>ECN3 – Experimental Cavern North 3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22E009F-FAA5-5770-D8AF-075D17FA9676}"/>
              </a:ext>
            </a:extLst>
          </p:cNvPr>
          <p:cNvGrpSpPr/>
          <p:nvPr/>
        </p:nvGrpSpPr>
        <p:grpSpPr>
          <a:xfrm>
            <a:off x="502511" y="1211479"/>
            <a:ext cx="6978019" cy="4740984"/>
            <a:chOff x="828372" y="967737"/>
            <a:chExt cx="5233514" cy="3555738"/>
          </a:xfrm>
        </p:grpSpPr>
        <p:pic>
          <p:nvPicPr>
            <p:cNvPr id="3" name="Picture 2" descr="Map&#10;&#10;Description automatically generated">
              <a:extLst>
                <a:ext uri="{FF2B5EF4-FFF2-40B4-BE49-F238E27FC236}">
                  <a16:creationId xmlns:a16="http://schemas.microsoft.com/office/drawing/2014/main" id="{17D3614F-5A1C-542E-6FC9-3D6CC7CAB4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500"/>
            <a:stretch/>
          </p:blipFill>
          <p:spPr>
            <a:xfrm>
              <a:off x="828372" y="980175"/>
              <a:ext cx="5233514" cy="3543300"/>
            </a:xfrm>
            <a:prstGeom prst="rect">
              <a:avLst/>
            </a:prstGeom>
            <a:ln w="25400">
              <a:solidFill>
                <a:schemeClr val="tx1"/>
              </a:solidFill>
            </a:ln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2962B81-C313-43E5-8BD1-D61ED98C5B00}"/>
                </a:ext>
              </a:extLst>
            </p:cNvPr>
            <p:cNvSpPr/>
            <p:nvPr/>
          </p:nvSpPr>
          <p:spPr>
            <a:xfrm rot="18809743">
              <a:off x="3950308" y="1971679"/>
              <a:ext cx="875861" cy="125803"/>
            </a:xfrm>
            <a:prstGeom prst="rect">
              <a:avLst/>
            </a:prstGeom>
            <a:solidFill>
              <a:srgbClr val="73B2FF"/>
            </a:solidFill>
            <a:ln w="3175">
              <a:solidFill>
                <a:srgbClr val="385BC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24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D5AA1F3-7C3B-EAA3-8AB6-4E77820577AA}"/>
                </a:ext>
              </a:extLst>
            </p:cNvPr>
            <p:cNvSpPr/>
            <p:nvPr/>
          </p:nvSpPr>
          <p:spPr>
            <a:xfrm rot="18861143">
              <a:off x="5366525" y="1067880"/>
              <a:ext cx="270996" cy="70709"/>
            </a:xfrm>
            <a:prstGeom prst="rect">
              <a:avLst/>
            </a:prstGeom>
            <a:solidFill>
              <a:srgbClr val="73B2FF"/>
            </a:solidFill>
            <a:ln w="3175">
              <a:solidFill>
                <a:srgbClr val="385BC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2400" dirty="0"/>
            </a:p>
          </p:txBody>
        </p:sp>
      </p:grpSp>
      <p:sp>
        <p:nvSpPr>
          <p:cNvPr id="18" name="Slide Number Placeholder 7">
            <a:extLst>
              <a:ext uri="{FF2B5EF4-FFF2-40B4-BE49-F238E27FC236}">
                <a16:creationId xmlns:a16="http://schemas.microsoft.com/office/drawing/2014/main" id="{7F275F63-C8F2-0930-1043-95995BC79E73}"/>
              </a:ext>
            </a:extLst>
          </p:cNvPr>
          <p:cNvSpPr txBox="1">
            <a:spLocks/>
          </p:cNvSpPr>
          <p:nvPr/>
        </p:nvSpPr>
        <p:spPr>
          <a:xfrm>
            <a:off x="10913835" y="6624507"/>
            <a:ext cx="668565" cy="24553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333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8</a:t>
            </a:fld>
            <a:endParaRPr lang="en-US" sz="1333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4054765-0B4E-995E-AE06-E91310E08C91}"/>
              </a:ext>
            </a:extLst>
          </p:cNvPr>
          <p:cNvGrpSpPr/>
          <p:nvPr/>
        </p:nvGrpSpPr>
        <p:grpSpPr>
          <a:xfrm>
            <a:off x="479376" y="5516173"/>
            <a:ext cx="2252718" cy="738664"/>
            <a:chOff x="2040153" y="4227083"/>
            <a:chExt cx="1630390" cy="553998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ADC3C825-5B17-8027-F8DD-24AD97CAE96B}"/>
                </a:ext>
              </a:extLst>
            </p:cNvPr>
            <p:cNvSpPr/>
            <p:nvPr/>
          </p:nvSpPr>
          <p:spPr>
            <a:xfrm rot="18964012">
              <a:off x="3165757" y="4368810"/>
              <a:ext cx="504786" cy="218036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1C6BC345-A9C3-E95E-879D-3276A2B4495D}"/>
                </a:ext>
              </a:extLst>
            </p:cNvPr>
            <p:cNvSpPr txBox="1"/>
            <p:nvPr/>
          </p:nvSpPr>
          <p:spPr>
            <a:xfrm>
              <a:off x="2040153" y="4227083"/>
              <a:ext cx="928118" cy="55399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b="1" dirty="0">
                  <a:solidFill>
                    <a:schemeClr val="accent1">
                      <a:lumMod val="10000"/>
                    </a:schemeClr>
                  </a:solidFill>
                </a:rPr>
                <a:t>SPS LSS2 Extraction Straight</a:t>
              </a:r>
            </a:p>
          </p:txBody>
        </p: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FE6CB6E-44D5-A92F-9E3C-49D6187B7973}"/>
                </a:ext>
              </a:extLst>
            </p:cNvPr>
            <p:cNvCxnSpPr>
              <a:cxnSpLocks/>
              <a:stCxn id="71" idx="3"/>
              <a:endCxn id="68" idx="2"/>
            </p:cNvCxnSpPr>
            <p:nvPr/>
          </p:nvCxnSpPr>
          <p:spPr>
            <a:xfrm>
              <a:off x="2968271" y="4504082"/>
              <a:ext cx="268119" cy="148861"/>
            </a:xfrm>
            <a:prstGeom prst="line">
              <a:avLst/>
            </a:prstGeom>
            <a:ln w="25400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C6B4BA5C-77F6-C49E-F774-F30C4E02F765}"/>
              </a:ext>
            </a:extLst>
          </p:cNvPr>
          <p:cNvSpPr txBox="1"/>
          <p:nvPr/>
        </p:nvSpPr>
        <p:spPr>
          <a:xfrm>
            <a:off x="7497028" y="1216655"/>
            <a:ext cx="2464487" cy="73866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>
                <a:solidFill>
                  <a:schemeClr val="accent1">
                    <a:lumMod val="10000"/>
                  </a:schemeClr>
                </a:solidFill>
              </a:rPr>
              <a:t>TCC8 &amp;  ECN3 </a:t>
            </a:r>
          </a:p>
          <a:p>
            <a:pPr algn="ctr"/>
            <a:r>
              <a:rPr lang="en-CH" sz="1400" b="1" dirty="0">
                <a:solidFill>
                  <a:schemeClr val="accent1">
                    <a:lumMod val="10000"/>
                  </a:schemeClr>
                </a:solidFill>
              </a:rPr>
              <a:t>(SPS’s only underground experimental cavern!)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07AA2FD-8F5B-9419-02EF-671EF3028945}"/>
              </a:ext>
            </a:extLst>
          </p:cNvPr>
          <p:cNvSpPr/>
          <p:nvPr/>
        </p:nvSpPr>
        <p:spPr>
          <a:xfrm rot="18697675">
            <a:off x="5601444" y="1613874"/>
            <a:ext cx="1178144" cy="290715"/>
          </a:xfrm>
          <a:prstGeom prst="ellips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D3BC11A-3B4F-C0E9-5CCD-A78A79FEC315}"/>
              </a:ext>
            </a:extLst>
          </p:cNvPr>
          <p:cNvCxnSpPr>
            <a:cxnSpLocks/>
            <a:stCxn id="8" idx="1"/>
            <a:endCxn id="16" idx="4"/>
          </p:cNvCxnSpPr>
          <p:nvPr/>
        </p:nvCxnSpPr>
        <p:spPr>
          <a:xfrm flipH="1">
            <a:off x="6299167" y="1585987"/>
            <a:ext cx="1197861" cy="269804"/>
          </a:xfrm>
          <a:prstGeom prst="line">
            <a:avLst/>
          </a:prstGeom>
          <a:ln w="25400"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D4FCC0A4-C71E-F5B2-C7AB-EB014128442B}"/>
              </a:ext>
            </a:extLst>
          </p:cNvPr>
          <p:cNvSpPr/>
          <p:nvPr/>
        </p:nvSpPr>
        <p:spPr>
          <a:xfrm rot="18964012">
            <a:off x="3703764" y="3768381"/>
            <a:ext cx="818385" cy="290715"/>
          </a:xfrm>
          <a:prstGeom prst="ellips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9146A36-CB76-2798-FF27-74F0F0CF9CA1}"/>
              </a:ext>
            </a:extLst>
          </p:cNvPr>
          <p:cNvSpPr txBox="1"/>
          <p:nvPr/>
        </p:nvSpPr>
        <p:spPr>
          <a:xfrm>
            <a:off x="1077454" y="2951554"/>
            <a:ext cx="2435026" cy="52322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H" sz="1400" b="1" dirty="0">
                <a:solidFill>
                  <a:schemeClr val="accent1">
                    <a:lumMod val="10000"/>
                  </a:schemeClr>
                </a:solidFill>
              </a:rPr>
              <a:t>Bypassing NA Production </a:t>
            </a:r>
          </a:p>
          <a:p>
            <a:pPr algn="ctr"/>
            <a:r>
              <a:rPr lang="en-CH" sz="1400" b="1" dirty="0">
                <a:solidFill>
                  <a:schemeClr val="accent1">
                    <a:lumMod val="10000"/>
                  </a:schemeClr>
                </a:solidFill>
              </a:rPr>
              <a:t>Targets in TCC2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A607D52-5A09-43CD-7C33-4D501B679E48}"/>
              </a:ext>
            </a:extLst>
          </p:cNvPr>
          <p:cNvCxnSpPr>
            <a:cxnSpLocks/>
            <a:endCxn id="21" idx="0"/>
          </p:cNvCxnSpPr>
          <p:nvPr/>
        </p:nvCxnSpPr>
        <p:spPr>
          <a:xfrm>
            <a:off x="3512480" y="3474774"/>
            <a:ext cx="499625" cy="334285"/>
          </a:xfrm>
          <a:prstGeom prst="line">
            <a:avLst/>
          </a:prstGeom>
          <a:ln w="25400"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5209F4D-2150-21F1-AC53-E1061A283803}"/>
              </a:ext>
            </a:extLst>
          </p:cNvPr>
          <p:cNvGrpSpPr/>
          <p:nvPr/>
        </p:nvGrpSpPr>
        <p:grpSpPr>
          <a:xfrm>
            <a:off x="2640572" y="1589176"/>
            <a:ext cx="4761737" cy="4903032"/>
            <a:chOff x="3770955" y="1191882"/>
            <a:chExt cx="3571303" cy="3677274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C0ADCF82-E013-8EE6-A5C1-3BFFFFF94FBE}"/>
                </a:ext>
              </a:extLst>
            </p:cNvPr>
            <p:cNvCxnSpPr>
              <a:cxnSpLocks/>
            </p:cNvCxnSpPr>
            <p:nvPr/>
          </p:nvCxnSpPr>
          <p:spPr>
            <a:xfrm>
              <a:off x="3770955" y="4520688"/>
              <a:ext cx="447971" cy="327948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21A08B0-5F2C-9468-6A76-FC900EAB05AB}"/>
                </a:ext>
              </a:extLst>
            </p:cNvPr>
            <p:cNvSpPr txBox="1"/>
            <p:nvPr/>
          </p:nvSpPr>
          <p:spPr>
            <a:xfrm rot="18797551">
              <a:off x="5587575" y="3070438"/>
              <a:ext cx="1119537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400" b="1" dirty="0">
                  <a:solidFill>
                    <a:schemeClr val="bg2">
                      <a:lumMod val="10000"/>
                    </a:schemeClr>
                  </a:solidFill>
                  <a:highlight>
                    <a:srgbClr val="C0C0C0"/>
                  </a:highlight>
                </a:rPr>
                <a:t>~ 1.6 km </a:t>
              </a: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4E91160E-C5B9-0397-B9E9-4AA8F91CECAE}"/>
                </a:ext>
              </a:extLst>
            </p:cNvPr>
            <p:cNvCxnSpPr>
              <a:cxnSpLocks/>
            </p:cNvCxnSpPr>
            <p:nvPr/>
          </p:nvCxnSpPr>
          <p:spPr>
            <a:xfrm>
              <a:off x="6838435" y="1191882"/>
              <a:ext cx="492217" cy="338275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EAD24B9E-C804-58C7-7DC4-8DEFB882FC5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03321" y="1594477"/>
              <a:ext cx="3038937" cy="3274679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893AD6DD-BA01-77E1-A88A-E2C4352390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879" t="13074" r="32146" b="23116"/>
          <a:stretch/>
        </p:blipFill>
        <p:spPr>
          <a:xfrm>
            <a:off x="7692407" y="2296108"/>
            <a:ext cx="4134870" cy="369436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5B9307B-9DBE-DCE7-366A-D000D30362D5}"/>
              </a:ext>
            </a:extLst>
          </p:cNvPr>
          <p:cNvSpPr txBox="1"/>
          <p:nvPr/>
        </p:nvSpPr>
        <p:spPr bwMode="auto">
          <a:xfrm rot="18082359">
            <a:off x="10064778" y="3087449"/>
            <a:ext cx="11150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/>
              <a:t>8m </a:t>
            </a:r>
            <a:r>
              <a:rPr lang="fr-CH" sz="1400" dirty="0" err="1"/>
              <a:t>soil</a:t>
            </a:r>
            <a:endParaRPr lang="en-GB" sz="14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C7EC7C-7AEE-61E7-20CF-C9F76E0088F9}"/>
              </a:ext>
            </a:extLst>
          </p:cNvPr>
          <p:cNvSpPr/>
          <p:nvPr/>
        </p:nvSpPr>
        <p:spPr>
          <a:xfrm>
            <a:off x="7561554" y="2356937"/>
            <a:ext cx="231284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 dirty="0">
                <a:latin typeface="+mj-lt"/>
                <a:cs typeface="Arial" panose="020B0604020202020204" pitchFamily="34" charset="0"/>
              </a:rPr>
              <a:t>TCC8 cross-section</a:t>
            </a:r>
            <a:endParaRPr lang="en-GB" altLang="en-US" sz="12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07C93B-E421-5896-7838-7CA930DDB0B4}"/>
              </a:ext>
            </a:extLst>
          </p:cNvPr>
          <p:cNvSpPr txBox="1"/>
          <p:nvPr/>
        </p:nvSpPr>
        <p:spPr>
          <a:xfrm rot="18712087">
            <a:off x="4756302" y="2565384"/>
            <a:ext cx="97630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EHN1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6109722-1E9C-6FB8-7C2E-DF96150C9374}"/>
              </a:ext>
            </a:extLst>
          </p:cNvPr>
          <p:cNvSpPr txBox="1"/>
          <p:nvPr/>
        </p:nvSpPr>
        <p:spPr>
          <a:xfrm rot="18603559">
            <a:off x="6234914" y="1307990"/>
            <a:ext cx="97630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EHN2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8CD0DE3-9B10-BCB8-481A-B0F60C63BAC5}"/>
              </a:ext>
            </a:extLst>
          </p:cNvPr>
          <p:cNvSpPr txBox="1"/>
          <p:nvPr/>
        </p:nvSpPr>
        <p:spPr>
          <a:xfrm rot="18603559">
            <a:off x="5842599" y="1493654"/>
            <a:ext cx="97630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ECN3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3748F58-3319-0A0E-4D1B-B4FF9DDFEEBB}"/>
              </a:ext>
            </a:extLst>
          </p:cNvPr>
          <p:cNvSpPr txBox="1"/>
          <p:nvPr/>
        </p:nvSpPr>
        <p:spPr>
          <a:xfrm rot="18603559">
            <a:off x="5546033" y="1835464"/>
            <a:ext cx="97630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TCC8</a:t>
            </a:r>
            <a:endParaRPr lang="en-GB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543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0809D7-F2F5-E2D3-A4F2-437C54BB19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4464496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4A77D3-12C4-B5DE-3ECE-4E12CB4A0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Claudia AHDIDA | BDF/</a:t>
            </a:r>
            <a:r>
              <a:rPr lang="en-US" dirty="0" err="1"/>
              <a:t>SHiP</a:t>
            </a:r>
            <a:r>
              <a:rPr lang="en-US" dirty="0"/>
              <a:t> at HI-ECN3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AB002A42-5E6D-0977-A391-309B6D7D1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sz="3600" dirty="0"/>
              <a:t>ECN3 today: NA62 experiment</a:t>
            </a:r>
            <a:endParaRPr lang="en-CH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0111B6-B1C2-D931-8923-68B1DB31240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13972" y="3075593"/>
            <a:ext cx="11825156" cy="287818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641CFB4-5247-6C9E-FFF5-6603FF56C22D}"/>
              </a:ext>
            </a:extLst>
          </p:cNvPr>
          <p:cNvCxnSpPr>
            <a:cxnSpLocks/>
          </p:cNvCxnSpPr>
          <p:nvPr/>
        </p:nvCxnSpPr>
        <p:spPr>
          <a:xfrm>
            <a:off x="434261" y="4463837"/>
            <a:ext cx="6525835" cy="1015661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7F54350-1065-6EBD-D9D3-A8099BCC3D33}"/>
              </a:ext>
            </a:extLst>
          </p:cNvPr>
          <p:cNvCxnSpPr>
            <a:cxnSpLocks/>
          </p:cNvCxnSpPr>
          <p:nvPr/>
        </p:nvCxnSpPr>
        <p:spPr>
          <a:xfrm>
            <a:off x="6963362" y="5480120"/>
            <a:ext cx="3994248" cy="618033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77B99C47-59E0-ADCF-3F33-A6F512A51061}"/>
              </a:ext>
            </a:extLst>
          </p:cNvPr>
          <p:cNvSpPr txBox="1"/>
          <p:nvPr/>
        </p:nvSpPr>
        <p:spPr>
          <a:xfrm rot="524821">
            <a:off x="8646310" y="4343597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27CA8D4-AF47-AC7E-7832-582BA8FEB44F}"/>
              </a:ext>
            </a:extLst>
          </p:cNvPr>
          <p:cNvSpPr txBox="1"/>
          <p:nvPr/>
        </p:nvSpPr>
        <p:spPr>
          <a:xfrm rot="524821">
            <a:off x="7370462" y="4131632"/>
            <a:ext cx="541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7B5C7B-6054-5359-01AA-420B7D1004BA}"/>
              </a:ext>
            </a:extLst>
          </p:cNvPr>
          <p:cNvSpPr txBox="1"/>
          <p:nvPr/>
        </p:nvSpPr>
        <p:spPr>
          <a:xfrm rot="541541">
            <a:off x="3287835" y="4822307"/>
            <a:ext cx="718466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b="1" dirty="0"/>
              <a:t>TCC8</a:t>
            </a:r>
            <a:endParaRPr lang="en-CH" sz="1600" b="1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2044E73-3A6C-0D50-3B81-68FCC065C007}"/>
              </a:ext>
            </a:extLst>
          </p:cNvPr>
          <p:cNvCxnSpPr>
            <a:cxnSpLocks/>
          </p:cNvCxnSpPr>
          <p:nvPr/>
        </p:nvCxnSpPr>
        <p:spPr>
          <a:xfrm>
            <a:off x="425001" y="3007634"/>
            <a:ext cx="1503767" cy="205932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E826DDE-8C9C-7692-062B-5E759FC31958}"/>
              </a:ext>
            </a:extLst>
          </p:cNvPr>
          <p:cNvSpPr txBox="1"/>
          <p:nvPr/>
        </p:nvSpPr>
        <p:spPr>
          <a:xfrm rot="466961">
            <a:off x="187585" y="2732912"/>
            <a:ext cx="2101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/>
              <a:t>Beam from SPS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8B7DBBE-0A11-D2B3-5A65-A150A7BE8103}"/>
              </a:ext>
            </a:extLst>
          </p:cNvPr>
          <p:cNvSpPr txBox="1"/>
          <p:nvPr/>
        </p:nvSpPr>
        <p:spPr>
          <a:xfrm>
            <a:off x="269464" y="5403937"/>
            <a:ext cx="53867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b="1" dirty="0"/>
              <a:t>T10 target generates a secondary beam of kaons</a:t>
            </a:r>
          </a:p>
        </p:txBody>
      </p:sp>
      <p:sp>
        <p:nvSpPr>
          <p:cNvPr id="19" name="Left Brace 18">
            <a:extLst>
              <a:ext uri="{FF2B5EF4-FFF2-40B4-BE49-F238E27FC236}">
                <a16:creationId xmlns:a16="http://schemas.microsoft.com/office/drawing/2014/main" id="{B0FFF5BB-4B58-0A5F-4C6D-45D2C96F8B83}"/>
              </a:ext>
            </a:extLst>
          </p:cNvPr>
          <p:cNvSpPr/>
          <p:nvPr/>
        </p:nvSpPr>
        <p:spPr>
          <a:xfrm rot="5932332" flipH="1">
            <a:off x="1721668" y="3756947"/>
            <a:ext cx="180617" cy="157924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36A9262-59A3-BBE8-EEE8-680DB1AB4E0F}"/>
              </a:ext>
            </a:extLst>
          </p:cNvPr>
          <p:cNvCxnSpPr>
            <a:cxnSpLocks/>
          </p:cNvCxnSpPr>
          <p:nvPr/>
        </p:nvCxnSpPr>
        <p:spPr>
          <a:xfrm flipV="1">
            <a:off x="1657910" y="4768047"/>
            <a:ext cx="121068" cy="534484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7B4D16D7-FF99-42DE-0D92-DDF696719D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0855454"/>
              </p:ext>
            </p:extLst>
          </p:nvPr>
        </p:nvGraphicFramePr>
        <p:xfrm>
          <a:off x="5148800" y="1639896"/>
          <a:ext cx="6535760" cy="1112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49789">
                  <a:extLst>
                    <a:ext uri="{9D8B030D-6E8A-4147-A177-3AD203B41FA5}">
                      <a16:colId xmlns:a16="http://schemas.microsoft.com/office/drawing/2014/main" val="1318606361"/>
                    </a:ext>
                  </a:extLst>
                </a:gridCol>
                <a:gridCol w="1509607">
                  <a:extLst>
                    <a:ext uri="{9D8B030D-6E8A-4147-A177-3AD203B41FA5}">
                      <a16:colId xmlns:a16="http://schemas.microsoft.com/office/drawing/2014/main" val="2579679920"/>
                    </a:ext>
                  </a:extLst>
                </a:gridCol>
                <a:gridCol w="1835573">
                  <a:extLst>
                    <a:ext uri="{9D8B030D-6E8A-4147-A177-3AD203B41FA5}">
                      <a16:colId xmlns:a16="http://schemas.microsoft.com/office/drawing/2014/main" val="426867177"/>
                    </a:ext>
                  </a:extLst>
                </a:gridCol>
                <a:gridCol w="1240791">
                  <a:extLst>
                    <a:ext uri="{9D8B030D-6E8A-4147-A177-3AD203B41FA5}">
                      <a16:colId xmlns:a16="http://schemas.microsoft.com/office/drawing/2014/main" val="2329005473"/>
                    </a:ext>
                  </a:extLst>
                </a:gridCol>
              </a:tblGrid>
              <a:tr h="690880">
                <a:tc>
                  <a:txBody>
                    <a:bodyPr/>
                    <a:lstStyle/>
                    <a:p>
                      <a:r>
                        <a:rPr lang="en-CH" sz="1900" dirty="0"/>
                        <a:t>Experiment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900" dirty="0"/>
                        <a:t> p</a:t>
                      </a:r>
                      <a:r>
                        <a:rPr lang="en-CH" sz="1900" baseline="30000" dirty="0"/>
                        <a:t>+</a:t>
                      </a:r>
                    </a:p>
                    <a:p>
                      <a:pPr algn="ctr"/>
                      <a:r>
                        <a:rPr lang="en-CH" sz="1900" dirty="0"/>
                        <a:t>[10</a:t>
                      </a:r>
                      <a:r>
                        <a:rPr lang="en-CH" sz="1900" baseline="30000" dirty="0"/>
                        <a:t>12</a:t>
                      </a:r>
                      <a:r>
                        <a:rPr lang="en-CH" sz="1900" baseline="0" dirty="0"/>
                        <a:t> </a:t>
                      </a:r>
                      <a:r>
                        <a:rPr lang="en-CH" sz="1900" dirty="0"/>
                        <a:t>/spill]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 p</a:t>
                      </a:r>
                      <a:r>
                        <a:rPr lang="en-GB" sz="1900" baseline="30000" dirty="0"/>
                        <a:t>+</a:t>
                      </a:r>
                      <a:r>
                        <a:rPr lang="en-GB" sz="1900" dirty="0"/>
                        <a:t> flux (avg.)</a:t>
                      </a:r>
                    </a:p>
                    <a:p>
                      <a:pPr algn="ctr"/>
                      <a:r>
                        <a:rPr lang="en-GB" sz="1900" dirty="0"/>
                        <a:t> [</a:t>
                      </a:r>
                      <a:r>
                        <a:rPr lang="en-CH" sz="1900" dirty="0"/>
                        <a:t>10</a:t>
                      </a:r>
                      <a:r>
                        <a:rPr lang="en-CH" sz="1900" baseline="30000" dirty="0"/>
                        <a:t>11</a:t>
                      </a:r>
                      <a:r>
                        <a:rPr lang="en-CH" sz="1900" dirty="0"/>
                        <a:t> </a:t>
                      </a:r>
                      <a:r>
                        <a:rPr lang="en-GB" sz="1900" dirty="0"/>
                        <a:t>Hz]</a:t>
                      </a:r>
                      <a:endParaRPr lang="en-CH" sz="19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900" dirty="0"/>
                        <a:t>POT </a:t>
                      </a:r>
                    </a:p>
                    <a:p>
                      <a:pPr algn="ctr"/>
                      <a:r>
                        <a:rPr lang="en-CH" sz="1900" dirty="0"/>
                        <a:t>[10</a:t>
                      </a:r>
                      <a:r>
                        <a:rPr lang="en-CH" sz="1900" baseline="30000" dirty="0"/>
                        <a:t>18 </a:t>
                      </a:r>
                      <a:r>
                        <a:rPr lang="en-CH" sz="1900" dirty="0"/>
                        <a:t>/yr]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299162658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CH" sz="1900" dirty="0"/>
                        <a:t>NA62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900" dirty="0"/>
                        <a:t>~ 3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900" dirty="0"/>
                        <a:t>~ 2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900" dirty="0"/>
                        <a:t>2.6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5675381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5A4CA6D-7C45-F146-D975-AAAC5BB90F08}"/>
              </a:ext>
            </a:extLst>
          </p:cNvPr>
          <p:cNvSpPr txBox="1"/>
          <p:nvPr/>
        </p:nvSpPr>
        <p:spPr>
          <a:xfrm rot="541541">
            <a:off x="8277030" y="5588189"/>
            <a:ext cx="931336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ECN3</a:t>
            </a:r>
            <a:endParaRPr lang="en-CH" sz="1600" b="1" dirty="0"/>
          </a:p>
        </p:txBody>
      </p:sp>
    </p:spTree>
    <p:extLst>
      <p:ext uri="{BB962C8B-B14F-4D97-AF65-F5344CB8AC3E}">
        <p14:creationId xmlns:p14="http://schemas.microsoft.com/office/powerpoint/2010/main" val="1269826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7313</TotalTime>
  <Words>1966</Words>
  <Application>Microsoft Office PowerPoint</Application>
  <PresentationFormat>Widescreen</PresentationFormat>
  <Paragraphs>479</Paragraphs>
  <Slides>20</Slides>
  <Notes>8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Roboto</vt:lpstr>
      <vt:lpstr>Wingdings</vt:lpstr>
      <vt:lpstr>Office Theme</vt:lpstr>
      <vt:lpstr>PowerPoint Presentation</vt:lpstr>
      <vt:lpstr>BDF/SHiP at the High Intensity ECN3 (HI-ECN3) Facility </vt:lpstr>
      <vt:lpstr>Content</vt:lpstr>
      <vt:lpstr>PowerPoint Presentation</vt:lpstr>
      <vt:lpstr>PowerPoint Presentation</vt:lpstr>
      <vt:lpstr>PowerPoint Presentation</vt:lpstr>
      <vt:lpstr>The CERN accelerator complex</vt:lpstr>
      <vt:lpstr>ECN3 – Experimental Cavern North 3</vt:lpstr>
      <vt:lpstr>ECN3 today: NA62 experiment</vt:lpstr>
      <vt:lpstr>ECN3 in 2031: BDF / SHiP</vt:lpstr>
      <vt:lpstr>ECN3 in 2031: BDF / SHiP</vt:lpstr>
      <vt:lpstr>ECN3 in 2031: BDF / SHiP</vt:lpstr>
      <vt:lpstr>BDF Target Baseline Design</vt:lpstr>
      <vt:lpstr>BDF Target Complex and Service Building</vt:lpstr>
      <vt:lpstr>Project Timeline</vt:lpstr>
      <vt:lpstr>Summary</vt:lpstr>
      <vt:lpstr>PowerPoint Presentation</vt:lpstr>
      <vt:lpstr>HI-ECN3 Study Project Team</vt:lpstr>
      <vt:lpstr>Project Work Breakdown Structure v 0.1</vt:lpstr>
      <vt:lpstr>HI-ECN3 Project Master Schedule &amp; Critical Path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Alexander Fraser</dc:creator>
  <cp:lastModifiedBy>Claudia Ahdida</cp:lastModifiedBy>
  <cp:revision>166</cp:revision>
  <cp:lastPrinted>2020-01-30T13:49:18Z</cp:lastPrinted>
  <dcterms:created xsi:type="dcterms:W3CDTF">2024-07-23T07:46:26Z</dcterms:created>
  <dcterms:modified xsi:type="dcterms:W3CDTF">2024-09-24T16:06:00Z</dcterms:modified>
</cp:coreProperties>
</file>