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0"/>
  </p:notesMasterIdLst>
  <p:sldIdLst>
    <p:sldId id="256" r:id="rId2"/>
    <p:sldId id="1757" r:id="rId3"/>
    <p:sldId id="1778" r:id="rId4"/>
    <p:sldId id="1777" r:id="rId5"/>
    <p:sldId id="1706" r:id="rId6"/>
    <p:sldId id="1707" r:id="rId7"/>
    <p:sldId id="1751" r:id="rId8"/>
    <p:sldId id="1726" r:id="rId9"/>
    <p:sldId id="1754" r:id="rId10"/>
    <p:sldId id="1763" r:id="rId11"/>
    <p:sldId id="1765" r:id="rId12"/>
    <p:sldId id="647" r:id="rId13"/>
    <p:sldId id="1766" r:id="rId14"/>
    <p:sldId id="302" r:id="rId15"/>
    <p:sldId id="1770" r:id="rId16"/>
    <p:sldId id="1771" r:id="rId17"/>
    <p:sldId id="1772" r:id="rId18"/>
    <p:sldId id="282" r:id="rId19"/>
    <p:sldId id="284" r:id="rId20"/>
    <p:sldId id="290" r:id="rId21"/>
    <p:sldId id="1773" r:id="rId22"/>
    <p:sldId id="1775" r:id="rId23"/>
    <p:sldId id="1776" r:id="rId24"/>
    <p:sldId id="1767" r:id="rId25"/>
    <p:sldId id="1768" r:id="rId26"/>
    <p:sldId id="1774" r:id="rId27"/>
    <p:sldId id="1756" r:id="rId28"/>
    <p:sldId id="1762" r:id="rId29"/>
    <p:sldId id="1759" r:id="rId30"/>
    <p:sldId id="1752" r:id="rId31"/>
    <p:sldId id="321" r:id="rId32"/>
    <p:sldId id="385" r:id="rId33"/>
    <p:sldId id="436" r:id="rId34"/>
    <p:sldId id="483" r:id="rId35"/>
    <p:sldId id="485" r:id="rId36"/>
    <p:sldId id="486" r:id="rId37"/>
    <p:sldId id="1671" r:id="rId38"/>
    <p:sldId id="1705" r:id="rId39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FAB5765-20D8-5C83-FF8D-A77A007A5DAF}" name="Guest nlv" initials="Gn" userId="Guest nlv" providerId="None"/>
  <p188:author id="{E390BA67-DF0C-4909-800F-29992AFBE5B5}" name="Rui Franqueira Ximenes" initials="RF" userId="S::rui.franqueira.ximenes@cern.ch::63126649-e8d5-4908-b159-ebe51a892c1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F6DE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77A9CE3-E077-45E0-966A-ED2F0B3B9322}" v="12" dt="2024-09-19T09:39:40.841"/>
    <p1510:client id="{9CE613B8-1EE4-4185-A4D4-F1C910EAF710}" v="5" dt="2024-09-19T09:42:47.482"/>
  </p1510:revLst>
</p1510:revInfo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45" autoAdjust="0"/>
    <p:restoredTop sz="97505"/>
  </p:normalViewPr>
  <p:slideViewPr>
    <p:cSldViewPr>
      <p:cViewPr varScale="1">
        <p:scale>
          <a:sx n="107" d="100"/>
          <a:sy n="107" d="100"/>
        </p:scale>
        <p:origin x="396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47" Type="http://schemas.microsoft.com/office/2018/10/relationships/authors" Target="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microsoft.com/office/2015/10/relationships/revisionInfo" Target="revisionInfo.xml"/><Relationship Id="rId20" Type="http://schemas.openxmlformats.org/officeDocument/2006/relationships/slide" Target="slides/slide19.xml"/><Relationship Id="rId41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euo" providerId="None" clId="Web-{9CE613B8-1EE4-4185-A4D4-F1C910EAF710}"/>
    <pc:docChg chg="modSld">
      <pc:chgData name="Guest euo" userId="" providerId="None" clId="Web-{9CE613B8-1EE4-4185-A4D4-F1C910EAF710}" dt="2024-09-19T09:41:17.948" v="2" actId="20577"/>
      <pc:docMkLst>
        <pc:docMk/>
      </pc:docMkLst>
      <pc:sldChg chg="modSp">
        <pc:chgData name="Guest euo" userId="" providerId="None" clId="Web-{9CE613B8-1EE4-4185-A4D4-F1C910EAF710}" dt="2024-09-19T09:41:17.948" v="2" actId="20577"/>
        <pc:sldMkLst>
          <pc:docMk/>
          <pc:sldMk cId="0" sldId="256"/>
        </pc:sldMkLst>
        <pc:spChg chg="mod">
          <ac:chgData name="Guest euo" userId="" providerId="None" clId="Web-{9CE613B8-1EE4-4185-A4D4-F1C910EAF710}" dt="2024-09-19T09:41:17.948" v="2" actId="20577"/>
          <ac:spMkLst>
            <pc:docMk/>
            <pc:sldMk cId="0" sldId="256"/>
            <ac:spMk id="5" creationId="{00000000-0000-0000-0000-000000000000}"/>
          </ac:spMkLst>
        </pc:spChg>
      </pc:sldChg>
    </pc:docChg>
  </pc:docChgLst>
  <pc:docChgLst>
    <pc:chgData name="Guest nlv" providerId="None" clId="Web-{777A9CE3-E077-45E0-966A-ED2F0B3B9322}"/>
    <pc:docChg chg="mod">
      <pc:chgData name="Guest nlv" userId="" providerId="None" clId="Web-{777A9CE3-E077-45E0-966A-ED2F0B3B9322}" dt="2024-09-19T09:16:23.031" v="0"/>
      <pc:docMkLst>
        <pc:docMk/>
      </pc:docMkLst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A60E3-21F8-20DE-25AE-D2AEE9A6ED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7C15B5-964C-4FFA-9F56-9EFCCCBB4B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E9D5F8-4DEF-E087-A554-CAB760A955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00CF92-6CA3-FBCD-0841-D0C474D6FA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26844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0508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b="0" dirty="0"/>
              <a:t>Instrumentation (temperature and strain) of 4 most critical blocks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b="0" dirty="0"/>
              <a:t>Total 14 hours of beam in 3 days → 2.4 × 10</a:t>
            </a:r>
            <a:r>
              <a:rPr lang="en-GB" sz="1200" b="0" baseline="30000" dirty="0"/>
              <a:t>16</a:t>
            </a:r>
            <a:r>
              <a:rPr lang="en-GB" sz="1200" b="0" dirty="0"/>
              <a:t> </a:t>
            </a:r>
            <a:r>
              <a:rPr lang="en-GB" sz="1200" b="0" dirty="0" err="1"/>
              <a:t>PoT</a:t>
            </a:r>
            <a:endParaRPr lang="en-GB" sz="1200" b="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en-GB" sz="1200" b="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9473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5F38DB-CAFA-D341-B4D5-64BB60628ED1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77603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Small mass gain for Ta2.5W at 400C with inert argon (with some impurities)  </a:t>
            </a:r>
          </a:p>
          <a:p>
            <a:r>
              <a:rPr lang="en-US" dirty="0"/>
              <a:t>Clear oxide layer at 500 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9030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9012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4124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A60E3-21F8-20DE-25AE-D2AEE9A6ED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7C15B5-964C-4FFA-9F56-9EFCCCBB4B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E9D5F8-4DEF-E087-A554-CAB760A955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00CF92-6CA3-FBCD-0841-D0C474D6FA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3986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A60E3-21F8-20DE-25AE-D2AEE9A6ED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7C15B5-964C-4FFA-9F56-9EFCCCBB4B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E9D5F8-4DEF-E087-A554-CAB760A955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00CF92-6CA3-FBCD-0841-D0C474D6FA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347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ESS - CERN Meeting | Status of the BDF Target Design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  <a:p>
            <a:pPr lvl="3">
              <a:defRPr/>
            </a:pPr>
            <a:r>
              <a:rPr lang="en-US" dirty="0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ESS - CERN Meeting | Status of the BDF Target Design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  <a:p>
            <a:pPr lvl="3">
              <a:defRPr/>
            </a:pPr>
            <a:r>
              <a:rPr lang="en-US" dirty="0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ESS - CERN Meeting | Status of the BDF Target Design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>
              <a:lnSpc>
                <a:spcPct val="120000"/>
              </a:lnSpc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  <a:p>
            <a:pPr lvl="3">
              <a:defRPr/>
            </a:pPr>
            <a:r>
              <a:rPr lang="en-US" dirty="0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ESS - CERN Meeting | Status of the BDF Target Design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ESS - CERN Meeting | Status of the BDF Target Design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ESS - CERN Meeting | Status of the BDF Target Design</a:t>
            </a:r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>
            <a:lvl1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>
            <a:lvl1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ESS - CERN Meeting | Status of the BDF Target Design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>
            <a:lvl1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ESS - CERN Meeting | Status of the BDF Target Design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ESS - CERN Meeting | Status of the BDF Target Design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16" name="Date Placeholder 1">
            <a:extLst>
              <a:ext uri="{FF2B5EF4-FFF2-40B4-BE49-F238E27FC236}">
                <a16:creationId xmlns:a16="http://schemas.microsoft.com/office/drawing/2014/main" id="{61BC280C-A56C-4550-8149-A75E0A8BC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624509"/>
            <a:ext cx="2844800" cy="243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2024/09/20</a:t>
            </a:r>
            <a:endParaRPr lang="en-US" dirty="0"/>
          </a:p>
        </p:txBody>
      </p:sp>
      <p:sp>
        <p:nvSpPr>
          <p:cNvPr id="17" name="Footer Placeholder 2">
            <a:extLst>
              <a:ext uri="{FF2B5EF4-FFF2-40B4-BE49-F238E27FC236}">
                <a16:creationId xmlns:a16="http://schemas.microsoft.com/office/drawing/2014/main" id="{D0885F77-3423-46B2-B531-859D18A4FA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625439"/>
            <a:ext cx="3860800" cy="2423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ESS - CERN Meeting | Status of the BDF Target Design</a:t>
            </a:r>
            <a:endParaRPr lang="en-US" dirty="0"/>
          </a:p>
        </p:txBody>
      </p:sp>
      <p:sp>
        <p:nvSpPr>
          <p:cNvPr id="18" name="Slide Number Placeholder 3">
            <a:extLst>
              <a:ext uri="{FF2B5EF4-FFF2-40B4-BE49-F238E27FC236}">
                <a16:creationId xmlns:a16="http://schemas.microsoft.com/office/drawing/2014/main" id="{CBE66B76-9E50-4D38-8747-8EFAA1A91A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624507"/>
            <a:ext cx="668565" cy="2455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392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  <a:p>
            <a:pPr lvl="3">
              <a:defRPr/>
            </a:pPr>
            <a:r>
              <a:rPr lang="en-US" dirty="0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/>
              <a:t>ESS - CERN Meeting | Status of the BDF Target Design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buChar char="•"/>
              <a:defRPr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buChar char="•"/>
              <a:defRPr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eaLnBrk="1" hangingPunct="1"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eaLnBrk="1" hangingPunct="1"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ESS - CERN Meeting | Status of the BDF Target Design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ESS - CERN Meeting | Status of the BDF Target Design</a:t>
            </a:r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ESS - CERN Meeting | Status of the BDF Target Design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>
            <a:lvl1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  <a:p>
            <a:pPr lvl="3">
              <a:defRPr/>
            </a:pPr>
            <a:r>
              <a:rPr lang="en-US" dirty="0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>
            <a:lvl1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  <a:p>
            <a:pPr lvl="3">
              <a:defRPr/>
            </a:pPr>
            <a:r>
              <a:rPr lang="en-US" dirty="0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ESS - CERN Meeting | Status of the BDF Target Design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buChar char="•"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  <a:p>
            <a:pPr lvl="3">
              <a:defRPr/>
            </a:pPr>
            <a:r>
              <a:rPr lang="en-US" dirty="0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buChar char="•"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  <a:p>
            <a:pPr lvl="3">
              <a:defRPr/>
            </a:pPr>
            <a:r>
              <a:rPr lang="en-US" dirty="0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ESS - CERN Meeting | Status of the BDF Target Design</a:t>
            </a: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2024/09/20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ESS - CERN Meeting | Status of the BDF Target Design</a:t>
            </a:r>
            <a:endParaRPr lang="en-US"/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2">
            <a:biLevel thresh="25000"/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  <p:sldLayoutId id="2147483671" r:id="rId19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400"/>
        </a:spcBef>
        <a:spcAft>
          <a:spcPts val="2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400"/>
        </a:spcBef>
        <a:spcAft>
          <a:spcPts val="200"/>
        </a:spcAft>
        <a:buFont typeface="Arial"/>
        <a:buChar char="•"/>
        <a:defRPr sz="2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400"/>
        </a:spcBef>
        <a:spcAft>
          <a:spcPts val="200"/>
        </a:spcAft>
        <a:buFont typeface="Arial"/>
        <a:buChar char="•"/>
        <a:defRPr sz="2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400"/>
        </a:spcBef>
        <a:spcAft>
          <a:spcPts val="200"/>
        </a:spcAft>
        <a:buFont typeface="Arial"/>
        <a:buChar char="•"/>
        <a:defRPr sz="2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microsoft.com/office/2007/relationships/hdphoto" Target="../media/hdphoto3.wdp"/><Relationship Id="rId7" Type="http://schemas.openxmlformats.org/officeDocument/2006/relationships/image" Target="../media/image3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6.png"/><Relationship Id="rId5" Type="http://schemas.openxmlformats.org/officeDocument/2006/relationships/image" Target="../media/image25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10" Type="http://schemas.openxmlformats.org/officeDocument/2006/relationships/image" Target="../media/image45.png"/><Relationship Id="rId4" Type="http://schemas.openxmlformats.org/officeDocument/2006/relationships/image" Target="../media/image40.png"/><Relationship Id="rId9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002/mdp2.101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7.png"/><Relationship Id="rId7" Type="http://schemas.microsoft.com/office/2007/relationships/hdphoto" Target="../media/hdphoto5.wdp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Relationship Id="rId9" Type="http://schemas.openxmlformats.org/officeDocument/2006/relationships/image" Target="../media/image6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7.png"/><Relationship Id="rId4" Type="http://schemas.openxmlformats.org/officeDocument/2006/relationships/image" Target="../media/image66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G"/><Relationship Id="rId11" Type="http://schemas.openxmlformats.org/officeDocument/2006/relationships/image" Target="../media/image14.png"/><Relationship Id="rId5" Type="http://schemas.openxmlformats.org/officeDocument/2006/relationships/image" Target="../media/image9.png"/><Relationship Id="rId10" Type="http://schemas.microsoft.com/office/2007/relationships/hdphoto" Target="../media/hdphoto2.wdp"/><Relationship Id="rId4" Type="http://schemas.openxmlformats.org/officeDocument/2006/relationships/image" Target="../media/image8.JPG"/><Relationship Id="rId9" Type="http://schemas.openxmlformats.org/officeDocument/2006/relationships/image" Target="../media/image1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70.png"/><Relationship Id="rId7" Type="http://schemas.openxmlformats.org/officeDocument/2006/relationships/image" Target="../media/image7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2.jpeg"/><Relationship Id="rId5" Type="http://schemas.openxmlformats.org/officeDocument/2006/relationships/image" Target="../media/image38.jpeg"/><Relationship Id="rId4" Type="http://schemas.openxmlformats.org/officeDocument/2006/relationships/image" Target="../media/image71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8.jpg"/><Relationship Id="rId5" Type="http://schemas.openxmlformats.org/officeDocument/2006/relationships/image" Target="../media/image77.jpg"/><Relationship Id="rId4" Type="http://schemas.openxmlformats.org/officeDocument/2006/relationships/image" Target="../media/image76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7" Type="http://schemas.openxmlformats.org/officeDocument/2006/relationships/image" Target="../media/image84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9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92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11" Type="http://schemas.microsoft.com/office/2007/relationships/hdphoto" Target="../media/hdphoto4.wdp"/><Relationship Id="rId5" Type="http://schemas.openxmlformats.org/officeDocument/2006/relationships/image" Target="../media/image88.png"/><Relationship Id="rId10" Type="http://schemas.openxmlformats.org/officeDocument/2006/relationships/image" Target="../media/image19.png"/><Relationship Id="rId4" Type="http://schemas.openxmlformats.org/officeDocument/2006/relationships/image" Target="../media/image760.png"/><Relationship Id="rId9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11" Type="http://schemas.microsoft.com/office/2007/relationships/hdphoto" Target="../media/hdphoto4.wdp"/><Relationship Id="rId5" Type="http://schemas.openxmlformats.org/officeDocument/2006/relationships/image" Target="../media/image88.png"/><Relationship Id="rId10" Type="http://schemas.openxmlformats.org/officeDocument/2006/relationships/image" Target="../media/image19.png"/><Relationship Id="rId4" Type="http://schemas.openxmlformats.org/officeDocument/2006/relationships/image" Target="../media/image760.png"/><Relationship Id="rId9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23731/CYRM-2020-002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hyperlink" Target="https://cds.cern.ch/record/2704147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23731/CYRM-2020-002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doi.org/10.1103/PhysRevAccelBeams.22.113001" TargetMode="Externa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7.png"/><Relationship Id="rId2" Type="http://schemas.openxmlformats.org/officeDocument/2006/relationships/hyperlink" Target="https://doi.org/10.1103/PhysRevAccelBeams.22.113001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microsoft.com/office/2007/relationships/hdphoto" Target="../media/hdphoto3.wdp"/><Relationship Id="rId9" Type="http://schemas.openxmlformats.org/officeDocument/2006/relationships/image" Target="../media/image29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hyperlink" Target="https://doi.org/10.1103/PhysRevAccelBeams.22.123001" TargetMode="External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sz="4000" dirty="0"/>
              <a:t>Status of the BDF Target Design</a:t>
            </a:r>
            <a:br>
              <a:rPr lang="en-GB" sz="4000" dirty="0"/>
            </a:br>
            <a:r>
              <a:rPr lang="en-GB" sz="3600" dirty="0">
                <a:solidFill>
                  <a:schemeClr val="accent3"/>
                </a:solidFill>
              </a:rPr>
              <a:t>ESS – CERN Meeting</a:t>
            </a:r>
            <a:br>
              <a:rPr lang="en-GB" sz="4000" dirty="0"/>
            </a:br>
            <a:br>
              <a:rPr lang="en-GB" sz="4000" dirty="0"/>
            </a:br>
            <a:endParaRPr sz="40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 vert="horz" lIns="0" tIns="0" rIns="0" bIns="0" rtlCol="0" anchor="t">
            <a:noAutofit/>
          </a:bodyPr>
          <a:lstStyle/>
          <a:p>
            <a:pPr>
              <a:defRPr/>
            </a:pPr>
            <a:r>
              <a:rPr lang="en-US" sz="1600" dirty="0"/>
              <a:t>Mike Parkin, Alvaro Romero Francia, Tina Griesemer, Damien Grenier, Christophe Yves Mucher, Steven S,, Jean-Louis Grenard, Marco </a:t>
            </a:r>
            <a:r>
              <a:rPr lang="en-US" sz="1600" dirty="0" err="1"/>
              <a:t>Calviani</a:t>
            </a:r>
            <a:r>
              <a:rPr lang="en-US" sz="1600" dirty="0"/>
              <a:t>, Giuseppe Mazzola, Luigi Esposito, </a:t>
            </a:r>
            <a:r>
              <a:rPr lang="en-US" sz="1600" u="sng" dirty="0"/>
              <a:t>Rui Franqueira Ximenes </a:t>
            </a:r>
            <a:r>
              <a:rPr lang="en-US" sz="1600" dirty="0"/>
              <a:t>et al (SY-STI), Francesco Dragoni, Nikola Zaric, (EN-CV) Matthew Fraser (SY-ABT) on behalf HI-ECN3 Project</a:t>
            </a:r>
            <a:endParaRPr sz="1800" dirty="0"/>
          </a:p>
          <a:p>
            <a:pPr algn="l">
              <a:defRPr/>
            </a:pPr>
            <a:r>
              <a:rPr lang="en-US" sz="1800" dirty="0"/>
              <a:t>2024/09/20</a:t>
            </a:r>
            <a:endParaRPr dirty="0"/>
          </a:p>
        </p:txBody>
      </p:sp>
      <p:pic>
        <p:nvPicPr>
          <p:cNvPr id="6" name="Picture 5" descr="A blue and white logo&#10;&#10;Description automatically generated">
            <a:extLst>
              <a:ext uri="{FF2B5EF4-FFF2-40B4-BE49-F238E27FC236}">
                <a16:creationId xmlns:a16="http://schemas.microsoft.com/office/drawing/2014/main" id="{CD43C69C-4F3B-CFE6-9CE3-22D1F30748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4152" y="1340768"/>
            <a:ext cx="4122797" cy="130489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BE57890-85C7-39AB-AA61-9295A8D112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000" b="0" dirty="0"/>
              <a:t>Most of the shower develops on TZM and not on W </a:t>
            </a:r>
            <a:r>
              <a:rPr lang="en-US" sz="2000" b="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000" b="0" dirty="0">
                <a:solidFill>
                  <a:schemeClr val="tx1"/>
                </a:solidFill>
              </a:rPr>
              <a:t>core could be further optimized for physics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2000" b="0" dirty="0">
              <a:solidFill>
                <a:schemeClr val="tx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000" b="0" dirty="0"/>
              <a:t>Water in-beam promotes formation of radicals </a:t>
            </a:r>
            <a:r>
              <a:rPr lang="en-US" sz="2000" b="0" dirty="0">
                <a:solidFill>
                  <a:schemeClr val="tx1"/>
                </a:solidFill>
                <a:sym typeface="Wingdings" panose="05000000000000000000" pitchFamily="2" charset="2"/>
              </a:rPr>
              <a:t> safety concerns to be addressed or water removed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2000" b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000" b="0" dirty="0">
                <a:solidFill>
                  <a:schemeClr val="tx2"/>
                </a:solidFill>
              </a:rPr>
              <a:t>Decay heat on baseline target is considerable &amp; driven by cladding. Possibility of LOCA (Loss Of Coolant Accident) poses a critical safety risk </a:t>
            </a:r>
            <a:r>
              <a:rPr lang="en-US" sz="2000" b="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GB" sz="2000" b="0" dirty="0">
                <a:solidFill>
                  <a:schemeClr val="tx1"/>
                </a:solidFill>
              </a:rPr>
              <a:t> Reduce Ta cladding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GB" sz="2000" b="0" dirty="0">
              <a:solidFill>
                <a:schemeClr val="tx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000" b="0" dirty="0">
                <a:solidFill>
                  <a:schemeClr val="tx2"/>
                </a:solidFill>
              </a:rPr>
              <a:t>PIE revealed W quality to be poor </a:t>
            </a:r>
            <a:r>
              <a:rPr lang="en-US" sz="2000" b="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GB" sz="2000" b="0" dirty="0">
                <a:solidFill>
                  <a:schemeClr val="tx1"/>
                </a:solidFill>
              </a:rPr>
              <a:t>Look into more robust W supply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2000" b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endParaRPr lang="en-GB" sz="32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0AA5FB1-71B3-1F57-7E9E-0D97ADEDB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search of an alternative design</a:t>
            </a:r>
            <a:br>
              <a:rPr lang="en-US" dirty="0"/>
            </a:br>
            <a:r>
              <a:rPr lang="en-US" dirty="0">
                <a:solidFill>
                  <a:schemeClr val="accent2"/>
                </a:solidFill>
              </a:rPr>
              <a:t>Main motivations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A5E903-D39F-9DEA-787A-CC9B00223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9B6DF-B76B-170C-2A65-969408D33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ESS - CERN Meeting | Status of the BDF Target Design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7A0467-BE30-D093-1B81-E30A943E9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3AEB23-69A4-6483-D077-6992450606E8}"/>
              </a:ext>
            </a:extLst>
          </p:cNvPr>
          <p:cNvGrpSpPr/>
          <p:nvPr/>
        </p:nvGrpSpPr>
        <p:grpSpPr>
          <a:xfrm>
            <a:off x="7770389" y="85245"/>
            <a:ext cx="3768109" cy="2452211"/>
            <a:chOff x="8033012" y="931717"/>
            <a:chExt cx="3768109" cy="245221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5691F42-D129-C909-3705-E895001286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13856">
              <a:off x="8125500" y="1163020"/>
              <a:ext cx="3385078" cy="1880165"/>
            </a:xfrm>
            <a:prstGeom prst="rect">
              <a:avLst/>
            </a:prstGeom>
            <a:ln>
              <a:noFill/>
            </a:ln>
            <a:effectLst>
              <a:glow rad="101600">
                <a:schemeClr val="accent3">
                  <a:satMod val="175000"/>
                  <a:alpha val="40000"/>
                </a:schemeClr>
              </a:glow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DC0282E-DDB5-A756-75E0-F4B1EEC96F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8133395" y="931717"/>
              <a:ext cx="3667726" cy="2273562"/>
            </a:xfrm>
            <a:prstGeom prst="rect">
              <a:avLst/>
            </a:prstGeom>
          </p:spPr>
        </p:pic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2D5CC73-3D19-1E41-4248-45F5979C3D50}"/>
                </a:ext>
              </a:extLst>
            </p:cNvPr>
            <p:cNvGrpSpPr/>
            <p:nvPr/>
          </p:nvGrpSpPr>
          <p:grpSpPr>
            <a:xfrm>
              <a:off x="8033012" y="2010514"/>
              <a:ext cx="3265365" cy="1373414"/>
              <a:chOff x="7239095" y="1957938"/>
              <a:chExt cx="4020501" cy="1691025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BD75A52-6189-FBCE-8C8C-F5F6545DB43C}"/>
                  </a:ext>
                </a:extLst>
              </p:cNvPr>
              <p:cNvSpPr txBox="1"/>
              <p:nvPr/>
            </p:nvSpPr>
            <p:spPr bwMode="auto">
              <a:xfrm>
                <a:off x="7239095" y="3125743"/>
                <a:ext cx="2381556" cy="52322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/>
                  <a:t>13 x TZM blocks</a:t>
                </a:r>
              </a:p>
              <a:p>
                <a:pPr algn="ctr"/>
                <a:r>
                  <a:rPr lang="en-US" sz="1400" dirty="0"/>
                  <a:t>(580 mm)</a:t>
                </a:r>
                <a:endParaRPr lang="en-GB" sz="1400" dirty="0"/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42B9A47-C6EB-B4B4-907E-38FB9B36325A}"/>
                  </a:ext>
                </a:extLst>
              </p:cNvPr>
              <p:cNvSpPr txBox="1"/>
              <p:nvPr/>
            </p:nvSpPr>
            <p:spPr bwMode="auto">
              <a:xfrm>
                <a:off x="9620648" y="3125743"/>
                <a:ext cx="1638948" cy="52322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/>
                  <a:t>5x W blocks</a:t>
                </a:r>
              </a:p>
              <a:p>
                <a:pPr algn="ctr"/>
                <a:r>
                  <a:rPr lang="en-US" sz="1400" dirty="0"/>
                  <a:t>(780 mm)</a:t>
                </a:r>
                <a:endParaRPr lang="en-GB" sz="1400" dirty="0"/>
              </a:p>
            </p:txBody>
          </p: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311D62BA-7BBC-B0C3-0778-C61C8529E5D9}"/>
                  </a:ext>
                </a:extLst>
              </p:cNvPr>
              <p:cNvGrpSpPr/>
              <p:nvPr/>
            </p:nvGrpSpPr>
            <p:grpSpPr>
              <a:xfrm rot="209115">
                <a:off x="8091120" y="1957938"/>
                <a:ext cx="3150112" cy="1167805"/>
                <a:chOff x="7233229" y="4839999"/>
                <a:chExt cx="2381308" cy="882795"/>
              </a:xfrm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p:grpSpPr>
            <p:sp>
              <p:nvSpPr>
                <p:cNvPr id="14" name="Left Brace 13">
                  <a:extLst>
                    <a:ext uri="{FF2B5EF4-FFF2-40B4-BE49-F238E27FC236}">
                      <a16:creationId xmlns:a16="http://schemas.microsoft.com/office/drawing/2014/main" id="{C0DEF939-886A-C9D0-5D75-C8C5CE9854F5}"/>
                    </a:ext>
                  </a:extLst>
                </p:cNvPr>
                <p:cNvSpPr/>
                <p:nvPr/>
              </p:nvSpPr>
              <p:spPr>
                <a:xfrm rot="15442837">
                  <a:off x="7609822" y="4724113"/>
                  <a:ext cx="347609" cy="1100795"/>
                </a:xfrm>
                <a:prstGeom prst="leftBrace">
                  <a:avLst/>
                </a:prstGeom>
                <a:ln w="38100">
                  <a:solidFill>
                    <a:srgbClr val="FFFF00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" name="Left Brace 14">
                  <a:extLst>
                    <a:ext uri="{FF2B5EF4-FFF2-40B4-BE49-F238E27FC236}">
                      <a16:creationId xmlns:a16="http://schemas.microsoft.com/office/drawing/2014/main" id="{22A0B19C-3574-CE69-E38E-EF9BC0126AEA}"/>
                    </a:ext>
                  </a:extLst>
                </p:cNvPr>
                <p:cNvSpPr/>
                <p:nvPr/>
              </p:nvSpPr>
              <p:spPr>
                <a:xfrm rot="4655090" flipH="1">
                  <a:off x="8824468" y="4321419"/>
                  <a:ext cx="271489" cy="1308649"/>
                </a:xfrm>
                <a:prstGeom prst="leftBrace">
                  <a:avLst/>
                </a:prstGeom>
                <a:ln w="38100">
                  <a:solidFill>
                    <a:srgbClr val="FFFF00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254BBEF7-CF9C-C7A4-AAD9-044A8E574176}"/>
                    </a:ext>
                  </a:extLst>
                </p:cNvPr>
                <p:cNvCxnSpPr>
                  <a:cxnSpLocks/>
                  <a:stCxn id="12" idx="0"/>
                  <a:endCxn id="15" idx="1"/>
                </p:cNvCxnSpPr>
                <p:nvPr/>
              </p:nvCxnSpPr>
              <p:spPr>
                <a:xfrm flipH="1" flipV="1">
                  <a:off x="8989397" y="5108314"/>
                  <a:ext cx="19546" cy="614480"/>
                </a:xfrm>
                <a:prstGeom prst="line">
                  <a:avLst/>
                </a:prstGeom>
                <a:ln w="38100">
                  <a:solidFill>
                    <a:srgbClr val="FFFF00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D4E9BE2C-BAF7-64DF-3F19-3AF8734BE26B}"/>
                    </a:ext>
                  </a:extLst>
                </p:cNvPr>
                <p:cNvCxnSpPr>
                  <a:cxnSpLocks/>
                  <a:stCxn id="11" idx="0"/>
                  <a:endCxn id="14" idx="1"/>
                </p:cNvCxnSpPr>
                <p:nvPr/>
              </p:nvCxnSpPr>
              <p:spPr>
                <a:xfrm flipV="1">
                  <a:off x="7489307" y="5444116"/>
                  <a:ext cx="332291" cy="278678"/>
                </a:xfrm>
                <a:prstGeom prst="line">
                  <a:avLst/>
                </a:prstGeom>
                <a:ln w="38100">
                  <a:solidFill>
                    <a:srgbClr val="FFFF00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1D79759-36D0-6F52-B93F-7448EA91A524}"/>
              </a:ext>
            </a:extLst>
          </p:cNvPr>
          <p:cNvGrpSpPr/>
          <p:nvPr/>
        </p:nvGrpSpPr>
        <p:grpSpPr>
          <a:xfrm>
            <a:off x="7185886" y="2646157"/>
            <a:ext cx="4739059" cy="1392535"/>
            <a:chOff x="4906530" y="3890912"/>
            <a:chExt cx="6918943" cy="2033077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2BB075F1-0C22-FDBD-2A7C-A3A491FD5D95}"/>
                </a:ext>
              </a:extLst>
            </p:cNvPr>
            <p:cNvGrpSpPr/>
            <p:nvPr/>
          </p:nvGrpSpPr>
          <p:grpSpPr>
            <a:xfrm>
              <a:off x="5635162" y="4179505"/>
              <a:ext cx="3135787" cy="1744484"/>
              <a:chOff x="8371496" y="3109587"/>
              <a:chExt cx="2448272" cy="1185610"/>
            </a:xfrm>
          </p:grpSpPr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5C324618-3BDD-2298-A426-7C053EF383C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5565" r="6629" b="17480"/>
              <a:stretch/>
            </p:blipFill>
            <p:spPr>
              <a:xfrm>
                <a:off x="8371496" y="3109587"/>
                <a:ext cx="2448272" cy="862540"/>
              </a:xfrm>
              <a:prstGeom prst="rect">
                <a:avLst/>
              </a:prstGeom>
            </p:spPr>
          </p:pic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61D098A-2371-B318-652F-97DC5678095C}"/>
                  </a:ext>
                </a:extLst>
              </p:cNvPr>
              <p:cNvSpPr txBox="1"/>
              <p:nvPr/>
            </p:nvSpPr>
            <p:spPr bwMode="auto">
              <a:xfrm>
                <a:off x="8801707" y="3791300"/>
                <a:ext cx="1635117" cy="5038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/>
                  <a:t>BDF Target water cooling layout (20bar, 5m/s)</a:t>
                </a:r>
                <a:endParaRPr lang="en-GB" sz="900" dirty="0"/>
              </a:p>
            </p:txBody>
          </p:sp>
        </p:grp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40D13F4D-7102-1C54-D4FE-96555C2A14E8}"/>
                </a:ext>
              </a:extLst>
            </p:cNvPr>
            <p:cNvCxnSpPr>
              <a:cxnSpLocks/>
            </p:cNvCxnSpPr>
            <p:nvPr/>
          </p:nvCxnSpPr>
          <p:spPr>
            <a:xfrm>
              <a:off x="4987091" y="4763931"/>
              <a:ext cx="648072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none" w="med" len="med"/>
              <a:tailEnd type="arrow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EEA3A78-0764-BB94-033A-9EE9D76E3D40}"/>
                </a:ext>
              </a:extLst>
            </p:cNvPr>
            <p:cNvSpPr txBox="1"/>
            <p:nvPr/>
          </p:nvSpPr>
          <p:spPr bwMode="auto">
            <a:xfrm>
              <a:off x="4906530" y="4087661"/>
              <a:ext cx="3864419" cy="3707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>
                  <a:solidFill>
                    <a:srgbClr val="C00000"/>
                  </a:solidFill>
                </a:rPr>
                <a:t>400GeV/c p+ beam4x10</a:t>
              </a:r>
              <a:r>
                <a:rPr lang="en-US" sz="1050" b="1" baseline="30000" dirty="0">
                  <a:solidFill>
                    <a:srgbClr val="C00000"/>
                  </a:solidFill>
                </a:rPr>
                <a:t>19</a:t>
              </a:r>
              <a:r>
                <a:rPr lang="en-US" sz="1050" b="1" dirty="0">
                  <a:solidFill>
                    <a:srgbClr val="C00000"/>
                  </a:solidFill>
                </a:rPr>
                <a:t> POT</a:t>
              </a:r>
              <a:endParaRPr lang="en-GB" sz="1050" b="1" dirty="0">
                <a:solidFill>
                  <a:srgbClr val="C00000"/>
                </a:solidFill>
              </a:endParaRPr>
            </a:p>
          </p:txBody>
        </p:sp>
        <p:sp>
          <p:nvSpPr>
            <p:cNvPr id="22" name="Arrow: Right 21">
              <a:extLst>
                <a:ext uri="{FF2B5EF4-FFF2-40B4-BE49-F238E27FC236}">
                  <a16:creationId xmlns:a16="http://schemas.microsoft.com/office/drawing/2014/main" id="{410A29C0-2AB7-16DA-35D1-87480A793A97}"/>
                </a:ext>
              </a:extLst>
            </p:cNvPr>
            <p:cNvSpPr/>
            <p:nvPr/>
          </p:nvSpPr>
          <p:spPr>
            <a:xfrm>
              <a:off x="9033870" y="4177490"/>
              <a:ext cx="434794" cy="1254797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C565CC7E-713D-C392-66F3-B6CB3A5E352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535992" y="3890912"/>
              <a:ext cx="2289481" cy="1844815"/>
            </a:xfrm>
            <a:prstGeom prst="rect">
              <a:avLst/>
            </a:prstGeom>
          </p:spPr>
        </p:pic>
      </p:grpSp>
      <p:pic>
        <p:nvPicPr>
          <p:cNvPr id="26" name="x_Picture 2">
            <a:extLst>
              <a:ext uri="{FF2B5EF4-FFF2-40B4-BE49-F238E27FC236}">
                <a16:creationId xmlns:a16="http://schemas.microsoft.com/office/drawing/2014/main" id="{5D505819-5210-F62C-4737-8F86EF629B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4" t="3576" r="51296" b="19474"/>
          <a:stretch/>
        </p:blipFill>
        <p:spPr bwMode="auto">
          <a:xfrm>
            <a:off x="8117157" y="4110272"/>
            <a:ext cx="3004923" cy="2137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A6D0B419-4B8D-27BC-1E45-BFCB56A66EE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35" b="21715"/>
          <a:stretch/>
        </p:blipFill>
        <p:spPr bwMode="auto">
          <a:xfrm>
            <a:off x="10899290" y="4430334"/>
            <a:ext cx="886202" cy="853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06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6469171-4908-551F-B241-C614DB83B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Alternative designs: Nb-cladded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D92B86-9BB8-BA67-20DC-99F471AA4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7FD87-911C-BBBC-5A3F-592E8F2F276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/>
              <a:t>ESS - CERN Meeting | Status of the BDF Target Design</a:t>
            </a:r>
            <a:endParaRPr lang="en-GB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BE61397-5949-86F7-03B0-4D9B942BC996}"/>
              </a:ext>
            </a:extLst>
          </p:cNvPr>
          <p:cNvSpPr/>
          <p:nvPr/>
        </p:nvSpPr>
        <p:spPr>
          <a:xfrm>
            <a:off x="354004" y="1281893"/>
            <a:ext cx="11502636" cy="1973011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Baseline Design (CDR) – Water cooled, W + TZM  cladded w/ Ta2.5W                                       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Pursued during the conceptual design phase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Prototype + test with beam + Post irradiation examination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Still some safety aspects to be addressed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Could be further optimized for physics</a:t>
            </a:r>
          </a:p>
          <a:p>
            <a:pPr marL="285750" indent="-285750" algn="ctr">
              <a:buFontTx/>
              <a:buChar char="-"/>
            </a:pP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DAD8830-326A-EBD9-B0E8-5A3D5B382D5A}"/>
              </a:ext>
            </a:extLst>
          </p:cNvPr>
          <p:cNvSpPr/>
          <p:nvPr/>
        </p:nvSpPr>
        <p:spPr>
          <a:xfrm>
            <a:off x="354004" y="3321822"/>
            <a:ext cx="11430009" cy="2987497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Alternative designs currently being studied in the TDR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3088BFD-9F25-90B4-0DA3-0447DF82852C}"/>
              </a:ext>
            </a:extLst>
          </p:cNvPr>
          <p:cNvSpPr/>
          <p:nvPr/>
        </p:nvSpPr>
        <p:spPr>
          <a:xfrm>
            <a:off x="5839294" y="3864208"/>
            <a:ext cx="5906512" cy="1935967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Enclosed compact </a:t>
            </a:r>
          </a:p>
          <a:p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Cu + W Target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Removes water from beam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Keeps physics 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Reduces decay heat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Increases T and stress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F8A042B-BF99-3236-8CC0-9BB6A8E7621D}"/>
              </a:ext>
            </a:extLst>
          </p:cNvPr>
          <p:cNvSpPr/>
          <p:nvPr/>
        </p:nvSpPr>
        <p:spPr>
          <a:xfrm>
            <a:off x="407987" y="3864208"/>
            <a:ext cx="5393100" cy="1935967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W Helium cooled Target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Removes water from beam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Better physics 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Reduces decay heat &amp; residual stresses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Conceptually different system!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CF1CDA40-D9D9-51A3-3D44-4E1CA5C045EA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402516" y="1377730"/>
            <a:ext cx="3381496" cy="2155073"/>
          </a:xfrm>
          <a:prstGeom prst="rect">
            <a:avLst/>
          </a:prstGeom>
        </p:spPr>
      </p:pic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CFDB343F-D733-6C46-29E3-9D7A87A6EB2A}"/>
              </a:ext>
            </a:extLst>
          </p:cNvPr>
          <p:cNvSpPr/>
          <p:nvPr/>
        </p:nvSpPr>
        <p:spPr>
          <a:xfrm>
            <a:off x="1271464" y="5898857"/>
            <a:ext cx="9865096" cy="33845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tx1"/>
                </a:solidFill>
              </a:rPr>
              <a:t>Other concepts: Baseline with W rolled material, </a:t>
            </a:r>
            <a:r>
              <a:rPr lang="en-US" b="1" dirty="0">
                <a:solidFill>
                  <a:schemeClr val="accent3"/>
                </a:solidFill>
              </a:rPr>
              <a:t>Nb-cladded Target</a:t>
            </a:r>
            <a:r>
              <a:rPr lang="en-US" b="1" dirty="0">
                <a:solidFill>
                  <a:schemeClr val="tx1"/>
                </a:solidFill>
              </a:rPr>
              <a:t>,… 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647075FF-C0F8-C486-F4A3-73AD7DC48AA5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264352" y="3937628"/>
            <a:ext cx="2265136" cy="1755884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19534FA6-F2AC-2A67-D071-AAE94B6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702200" y="3937628"/>
            <a:ext cx="1945480" cy="1028401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AE01D290-44C7-FBD0-A1C9-FA85CF30FFCD}"/>
              </a:ext>
            </a:extLst>
          </p:cNvPr>
          <p:cNvSpPr txBox="1"/>
          <p:nvPr/>
        </p:nvSpPr>
        <p:spPr bwMode="auto">
          <a:xfrm>
            <a:off x="1271464" y="1905936"/>
            <a:ext cx="47416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b="0" i="0" dirty="0">
                <a:solidFill>
                  <a:schemeClr val="bg1">
                    <a:lumMod val="65000"/>
                  </a:schemeClr>
                </a:solidFill>
                <a:effectLst/>
                <a:latin typeface="Helvetica Neue"/>
              </a:rPr>
              <a:t>https://doi.org/10.1103/PhysRevAccelBeams.22.113001</a:t>
            </a:r>
            <a:r>
              <a:rPr lang="en-GB" sz="1400" b="0" i="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  <a:endParaRPr lang="en-GB" sz="1400" b="0" i="1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8E8FD1-78A7-6910-012D-84BACF17E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</p:spTree>
    <p:extLst>
      <p:ext uri="{BB962C8B-B14F-4D97-AF65-F5344CB8AC3E}">
        <p14:creationId xmlns:p14="http://schemas.microsoft.com/office/powerpoint/2010/main" val="36465239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907BF6AB-9FB1-2965-06F5-8CF1625E17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9935" y="1768230"/>
            <a:ext cx="1044424" cy="1235320"/>
          </a:xfrm>
          <a:prstGeom prst="rect">
            <a:avLst/>
          </a:prstGeom>
        </p:spPr>
      </p:pic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BF233C21-8B83-78A5-7F8E-24F977206F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988840"/>
            <a:ext cx="5183954" cy="4392488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400" dirty="0"/>
              <a:t>Thermal diffusivity specimens 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</a:rPr>
              <a:t>Excellent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tx1"/>
                </a:solidFill>
              </a:rPr>
              <a:t>thermal contact </a:t>
            </a:r>
            <a:r>
              <a:rPr lang="en-US" sz="1400" dirty="0"/>
              <a:t>has been confirmed for </a:t>
            </a:r>
            <a:br>
              <a:rPr lang="en-US" sz="1400" dirty="0"/>
            </a:br>
            <a:r>
              <a:rPr lang="en-US" sz="1400" dirty="0">
                <a:solidFill>
                  <a:schemeClr val="tx1"/>
                </a:solidFill>
              </a:rPr>
              <a:t>all Niobium alloys </a:t>
            </a:r>
            <a:r>
              <a:rPr lang="en-US" sz="1400" dirty="0"/>
              <a:t>(Nb, Nb1Zr, C103)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400" dirty="0"/>
              <a:t>Tensile specimens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400" dirty="0"/>
              <a:t>Interface strength for Nb alloys higher for TZM than W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</a:rPr>
              <a:t>TZM core</a:t>
            </a:r>
            <a:r>
              <a:rPr lang="en-US" sz="1400" dirty="0"/>
              <a:t> :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400" dirty="0"/>
              <a:t>Ta foil + HIP: High increased the strength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400" dirty="0"/>
              <a:t>C103 did not bond without the foil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</a:rPr>
              <a:t>W core</a:t>
            </a:r>
            <a:endParaRPr lang="en-US" sz="1400" dirty="0"/>
          </a:p>
          <a:p>
            <a:pPr lvl="2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400" dirty="0"/>
              <a:t>Higher variation, but it seems no foil increases interface strength</a:t>
            </a: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52BCB36A-7900-9F66-524C-AF6491FAA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936483" cy="685969"/>
          </a:xfrm>
        </p:spPr>
        <p:txBody>
          <a:bodyPr/>
          <a:lstStyle/>
          <a:p>
            <a:r>
              <a:rPr lang="en-GB" dirty="0"/>
              <a:t>Nb-cladding R&amp;D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1C8DEB5-59A4-075B-B87B-F5C2F80DE1A0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627185" y="2403754"/>
            <a:ext cx="1251600" cy="532289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6FD963B5-022C-1542-B602-841794BF84C7}"/>
              </a:ext>
            </a:extLst>
          </p:cNvPr>
          <p:cNvGrpSpPr/>
          <p:nvPr/>
        </p:nvGrpSpPr>
        <p:grpSpPr>
          <a:xfrm>
            <a:off x="6910298" y="1841337"/>
            <a:ext cx="5163265" cy="1275833"/>
            <a:chOff x="7070954" y="1848622"/>
            <a:chExt cx="5163265" cy="1275833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BB133F1A-08A2-1FDA-5865-7B6FEF16117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89276" y="1848622"/>
              <a:ext cx="4568598" cy="1018713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C62DF4C-5B41-2E46-F42E-A64701CFB3C9}"/>
                </a:ext>
              </a:extLst>
            </p:cNvPr>
            <p:cNvSpPr txBox="1"/>
            <p:nvPr/>
          </p:nvSpPr>
          <p:spPr bwMode="auto">
            <a:xfrm>
              <a:off x="7120752" y="2862845"/>
              <a:ext cx="511346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100" dirty="0">
                  <a:solidFill>
                    <a:schemeClr val="tx2"/>
                  </a:solidFill>
                  <a:latin typeface="Arial"/>
                  <a:cs typeface="Arial"/>
                </a:rPr>
                <a:t>SEM: Increase of successful diffusion bonding / maximum stresses</a:t>
              </a:r>
              <a:endParaRPr kumimoji="0" lang="en-GB" sz="110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EA8FC48F-9590-A9BC-D3E9-357D8EAE6F05}"/>
                </a:ext>
              </a:extLst>
            </p:cNvPr>
            <p:cNvCxnSpPr>
              <a:cxnSpLocks/>
            </p:cNvCxnSpPr>
            <p:nvPr/>
          </p:nvCxnSpPr>
          <p:spPr>
            <a:xfrm>
              <a:off x="7070954" y="3124455"/>
              <a:ext cx="487371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E0C10A8-8043-2ECC-689B-97D1826B1DC4}"/>
              </a:ext>
            </a:extLst>
          </p:cNvPr>
          <p:cNvSpPr/>
          <p:nvPr/>
        </p:nvSpPr>
        <p:spPr>
          <a:xfrm>
            <a:off x="335360" y="980728"/>
            <a:ext cx="1008112" cy="720080"/>
          </a:xfrm>
          <a:prstGeom prst="roundRect">
            <a:avLst/>
          </a:prstGeom>
          <a:solidFill>
            <a:schemeClr val="accent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I. EBW of Capsules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D3A2979-074A-B036-3313-7205E21C1726}"/>
              </a:ext>
            </a:extLst>
          </p:cNvPr>
          <p:cNvSpPr/>
          <p:nvPr/>
        </p:nvSpPr>
        <p:spPr>
          <a:xfrm>
            <a:off x="1433916" y="980728"/>
            <a:ext cx="1333304" cy="720080"/>
          </a:xfrm>
          <a:prstGeom prst="roundRect">
            <a:avLst/>
          </a:prstGeom>
          <a:solidFill>
            <a:schemeClr val="accent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II. Helium </a:t>
            </a:r>
            <a:br>
              <a:rPr lang="en-US" sz="1200" b="1" dirty="0">
                <a:solidFill>
                  <a:schemeClr val="bg1"/>
                </a:solidFill>
              </a:rPr>
            </a:br>
            <a:r>
              <a:rPr lang="en-US" sz="1200" b="1" dirty="0">
                <a:solidFill>
                  <a:schemeClr val="bg1"/>
                </a:solidFill>
              </a:rPr>
              <a:t>Penetrant Test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19D9A4F-E0C4-1FA0-8460-F42E7CA89B2A}"/>
              </a:ext>
            </a:extLst>
          </p:cNvPr>
          <p:cNvSpPr/>
          <p:nvPr/>
        </p:nvSpPr>
        <p:spPr>
          <a:xfrm>
            <a:off x="2861868" y="980728"/>
            <a:ext cx="1368152" cy="720080"/>
          </a:xfrm>
          <a:prstGeom prst="roundRect">
            <a:avLst/>
          </a:prstGeom>
          <a:solidFill>
            <a:schemeClr val="accent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III. 1</a:t>
            </a:r>
            <a:r>
              <a:rPr lang="en-US" sz="1200" b="1" baseline="30000" dirty="0">
                <a:solidFill>
                  <a:schemeClr val="bg1"/>
                </a:solidFill>
              </a:rPr>
              <a:t>st</a:t>
            </a:r>
            <a:r>
              <a:rPr lang="en-US" sz="1200" b="1" dirty="0">
                <a:solidFill>
                  <a:schemeClr val="bg1"/>
                </a:solidFill>
              </a:rPr>
              <a:t> HIPing Cycle (1200 °C)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57A2B3C-FD9A-EBF2-4C57-4797898924EB}"/>
              </a:ext>
            </a:extLst>
          </p:cNvPr>
          <p:cNvSpPr/>
          <p:nvPr/>
        </p:nvSpPr>
        <p:spPr>
          <a:xfrm>
            <a:off x="8714545" y="980728"/>
            <a:ext cx="1491278" cy="720080"/>
          </a:xfrm>
          <a:prstGeom prst="roundRect">
            <a:avLst/>
          </a:prstGeom>
          <a:solidFill>
            <a:schemeClr val="tx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VII. Thermal Characterization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550524A-17BC-911D-FC82-D9A489737AAF}"/>
              </a:ext>
            </a:extLst>
          </p:cNvPr>
          <p:cNvSpPr/>
          <p:nvPr/>
        </p:nvSpPr>
        <p:spPr>
          <a:xfrm>
            <a:off x="4324668" y="980728"/>
            <a:ext cx="1368152" cy="720080"/>
          </a:xfrm>
          <a:prstGeom prst="roundRect">
            <a:avLst/>
          </a:prstGeom>
          <a:solidFill>
            <a:schemeClr val="tx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IV. 2</a:t>
            </a:r>
            <a:r>
              <a:rPr lang="en-US" sz="1200" b="1" baseline="30000" dirty="0">
                <a:solidFill>
                  <a:schemeClr val="bg1"/>
                </a:solidFill>
              </a:rPr>
              <a:t>nd</a:t>
            </a:r>
            <a:r>
              <a:rPr lang="en-US" sz="1200" b="1" dirty="0">
                <a:solidFill>
                  <a:schemeClr val="bg1"/>
                </a:solidFill>
              </a:rPr>
              <a:t> HIPing Cycle (1400 °C)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27A0A38-AB96-A00B-6537-A5D277D1B5FF}"/>
              </a:ext>
            </a:extLst>
          </p:cNvPr>
          <p:cNvSpPr/>
          <p:nvPr/>
        </p:nvSpPr>
        <p:spPr>
          <a:xfrm>
            <a:off x="7128620" y="980728"/>
            <a:ext cx="1491278" cy="72008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VI. Cutting &amp; OM at interface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C80D1F0-2396-2ECC-6992-441060070A20}"/>
              </a:ext>
            </a:extLst>
          </p:cNvPr>
          <p:cNvSpPr/>
          <p:nvPr/>
        </p:nvSpPr>
        <p:spPr>
          <a:xfrm>
            <a:off x="10300471" y="980728"/>
            <a:ext cx="1491278" cy="720080"/>
          </a:xfrm>
          <a:prstGeom prst="roundRect">
            <a:avLst/>
          </a:prstGeom>
          <a:solidFill>
            <a:schemeClr val="tx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VIII. Mechanical Characterization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C4BCAE59-4A80-5518-1094-F6BA5CD3520A}"/>
              </a:ext>
            </a:extLst>
          </p:cNvPr>
          <p:cNvSpPr/>
          <p:nvPr/>
        </p:nvSpPr>
        <p:spPr>
          <a:xfrm>
            <a:off x="5783264" y="980728"/>
            <a:ext cx="1250708" cy="720080"/>
          </a:xfrm>
          <a:prstGeom prst="roundRect">
            <a:avLst/>
          </a:prstGeom>
          <a:solidFill>
            <a:schemeClr val="tx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V. Ultrasonic Testing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C12878A-5C43-F302-15DB-DC2127FA140D}"/>
              </a:ext>
            </a:extLst>
          </p:cNvPr>
          <p:cNvSpPr txBox="1"/>
          <p:nvPr/>
        </p:nvSpPr>
        <p:spPr bwMode="auto">
          <a:xfrm>
            <a:off x="9210579" y="6298243"/>
            <a:ext cx="2952328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</a:rPr>
              <a:t>*by courtesy of Bangor University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2936501-C054-953D-D1D2-BF469A9BA983}"/>
              </a:ext>
            </a:extLst>
          </p:cNvPr>
          <p:cNvGrpSpPr/>
          <p:nvPr/>
        </p:nvGrpSpPr>
        <p:grpSpPr>
          <a:xfrm>
            <a:off x="6809958" y="3410470"/>
            <a:ext cx="4920226" cy="2754834"/>
            <a:chOff x="6809958" y="3462326"/>
            <a:chExt cx="4920226" cy="2754834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0018BCE2-E5B5-6D87-8C83-8589F714372C}"/>
                </a:ext>
              </a:extLst>
            </p:cNvPr>
            <p:cNvGrpSpPr/>
            <p:nvPr/>
          </p:nvGrpSpPr>
          <p:grpSpPr>
            <a:xfrm>
              <a:off x="6809958" y="3462326"/>
              <a:ext cx="4873714" cy="2754834"/>
              <a:chOff x="6809958" y="3462326"/>
              <a:chExt cx="4873714" cy="2754834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9668A159-0237-4E70-7BBB-AAB054E27A3B}"/>
                  </a:ext>
                </a:extLst>
              </p:cNvPr>
              <p:cNvGrpSpPr/>
              <p:nvPr/>
            </p:nvGrpSpPr>
            <p:grpSpPr>
              <a:xfrm>
                <a:off x="6809958" y="3462326"/>
                <a:ext cx="4873714" cy="2754834"/>
                <a:chOff x="6809958" y="3462326"/>
                <a:chExt cx="4873714" cy="2754834"/>
              </a:xfrm>
            </p:grpSpPr>
            <p:pic>
              <p:nvPicPr>
                <p:cNvPr id="23" name="Picture 22">
                  <a:extLst>
                    <a:ext uri="{FF2B5EF4-FFF2-40B4-BE49-F238E27FC236}">
                      <a16:creationId xmlns:a16="http://schemas.microsoft.com/office/drawing/2014/main" id="{9089DD51-40B8-718F-BD0C-C11BBEBD9BA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809958" y="3462326"/>
                  <a:ext cx="4873714" cy="2754834"/>
                </a:xfrm>
                <a:prstGeom prst="rect">
                  <a:avLst/>
                </a:prstGeom>
              </p:spPr>
            </p:pic>
            <p:pic>
              <p:nvPicPr>
                <p:cNvPr id="43" name="Picture 42">
                  <a:extLst>
                    <a:ext uri="{FF2B5EF4-FFF2-40B4-BE49-F238E27FC236}">
                      <a16:creationId xmlns:a16="http://schemas.microsoft.com/office/drawing/2014/main" id="{F85A157E-79C6-194E-D3D7-1FA2E3E41CE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/>
                <a:srcRect r="13532"/>
                <a:stretch/>
              </p:blipFill>
              <p:spPr>
                <a:xfrm>
                  <a:off x="11001600" y="3988800"/>
                  <a:ext cx="589700" cy="525780"/>
                </a:xfrm>
                <a:prstGeom prst="rect">
                  <a:avLst/>
                </a:prstGeom>
              </p:spPr>
            </p:pic>
          </p:grpSp>
          <p:pic>
            <p:nvPicPr>
              <p:cNvPr id="46" name="Picture 45">
                <a:extLst>
                  <a:ext uri="{FF2B5EF4-FFF2-40B4-BE49-F238E27FC236}">
                    <a16:creationId xmlns:a16="http://schemas.microsoft.com/office/drawing/2014/main" id="{56AC2A24-4648-3D7B-5A81-476F580F08F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/>
              <a:srcRect t="32548"/>
              <a:stretch/>
            </p:blipFill>
            <p:spPr>
              <a:xfrm>
                <a:off x="8355600" y="3600000"/>
                <a:ext cx="2127600" cy="188371"/>
              </a:xfrm>
              <a:prstGeom prst="rect">
                <a:avLst/>
              </a:prstGeom>
            </p:spPr>
          </p:pic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86658578-AABA-52B0-BC1E-AB9D56EE578B}"/>
                </a:ext>
              </a:extLst>
            </p:cNvPr>
            <p:cNvGrpSpPr/>
            <p:nvPr/>
          </p:nvGrpSpPr>
          <p:grpSpPr>
            <a:xfrm>
              <a:off x="10322820" y="3475139"/>
              <a:ext cx="1407364" cy="669937"/>
              <a:chOff x="6068006" y="3462326"/>
              <a:chExt cx="1407364" cy="669937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D5524825-FCE3-00CA-53CF-F60E532F08CE}"/>
                  </a:ext>
                </a:extLst>
              </p:cNvPr>
              <p:cNvSpPr/>
              <p:nvPr/>
            </p:nvSpPr>
            <p:spPr>
              <a:xfrm>
                <a:off x="6068006" y="3462326"/>
                <a:ext cx="1407364" cy="66993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900" dirty="0">
                    <a:solidFill>
                      <a:schemeClr val="tx2"/>
                    </a:solidFill>
                  </a:rPr>
                  <a:t>        w/o foil + </a:t>
                </a:r>
                <a:r>
                  <a:rPr lang="en-GB" sz="900" dirty="0" err="1">
                    <a:solidFill>
                      <a:schemeClr val="tx2"/>
                    </a:solidFill>
                  </a:rPr>
                  <a:t>HIP:High</a:t>
                </a:r>
                <a:endParaRPr lang="en-GB" sz="900" dirty="0">
                  <a:solidFill>
                    <a:schemeClr val="tx2"/>
                  </a:solidFill>
                </a:endParaRPr>
              </a:p>
              <a:p>
                <a:r>
                  <a:rPr lang="en-GB" sz="900" dirty="0">
                    <a:solidFill>
                      <a:schemeClr val="tx2"/>
                    </a:solidFill>
                  </a:rPr>
                  <a:t>        w/o foil + </a:t>
                </a:r>
                <a:r>
                  <a:rPr lang="en-GB" sz="900" dirty="0" err="1">
                    <a:solidFill>
                      <a:schemeClr val="tx2"/>
                    </a:solidFill>
                  </a:rPr>
                  <a:t>HIP:Low</a:t>
                </a:r>
                <a:br>
                  <a:rPr lang="en-GB" sz="900" dirty="0">
                    <a:solidFill>
                      <a:schemeClr val="tx2"/>
                    </a:solidFill>
                  </a:rPr>
                </a:br>
                <a:r>
                  <a:rPr lang="en-GB" sz="900" dirty="0">
                    <a:solidFill>
                      <a:schemeClr val="tx2"/>
                    </a:solidFill>
                  </a:rPr>
                  <a:t>        Ta foil  + </a:t>
                </a:r>
                <a:r>
                  <a:rPr lang="en-GB" sz="900" dirty="0" err="1">
                    <a:solidFill>
                      <a:schemeClr val="tx2"/>
                    </a:solidFill>
                  </a:rPr>
                  <a:t>HIP:High</a:t>
                </a:r>
                <a:endParaRPr lang="en-GB" sz="900" dirty="0">
                  <a:solidFill>
                    <a:schemeClr val="tx2"/>
                  </a:solidFill>
                </a:endParaRPr>
              </a:p>
              <a:p>
                <a:r>
                  <a:rPr lang="en-GB" sz="900" dirty="0">
                    <a:solidFill>
                      <a:schemeClr val="tx2"/>
                    </a:solidFill>
                  </a:rPr>
                  <a:t>        Ta foil  + </a:t>
                </a:r>
                <a:r>
                  <a:rPr lang="en-GB" sz="900" dirty="0" err="1">
                    <a:solidFill>
                      <a:schemeClr val="tx2"/>
                    </a:solidFill>
                  </a:rPr>
                  <a:t>HIP:Low</a:t>
                </a:r>
                <a:r>
                  <a:rPr lang="en-GB" sz="900" dirty="0">
                    <a:solidFill>
                      <a:schemeClr val="tx2"/>
                    </a:solidFill>
                  </a:rPr>
                  <a:t> </a:t>
                </a:r>
                <a:endParaRPr lang="en-GB" sz="900" dirty="0"/>
              </a:p>
            </p:txBody>
          </p: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9A5BC68F-958C-8DCC-3D54-8E5E4917156F}"/>
                  </a:ext>
                </a:extLst>
              </p:cNvPr>
              <p:cNvCxnSpPr/>
              <p:nvPr/>
            </p:nvCxnSpPr>
            <p:spPr>
              <a:xfrm>
                <a:off x="6166800" y="3607200"/>
                <a:ext cx="144016" cy="0"/>
              </a:xfrm>
              <a:prstGeom prst="line">
                <a:avLst/>
              </a:prstGeom>
              <a:ln w="28575">
                <a:solidFill>
                  <a:srgbClr val="1F77B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DB427780-DBD9-16C3-0570-D0B36995E9C5}"/>
                  </a:ext>
                </a:extLst>
              </p:cNvPr>
              <p:cNvCxnSpPr/>
              <p:nvPr/>
            </p:nvCxnSpPr>
            <p:spPr>
              <a:xfrm>
                <a:off x="6166800" y="3740400"/>
                <a:ext cx="144016" cy="0"/>
              </a:xfrm>
              <a:prstGeom prst="line">
                <a:avLst/>
              </a:prstGeom>
              <a:ln w="28575">
                <a:solidFill>
                  <a:srgbClr val="AEC7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3C00E9D4-260E-E83B-C467-11056A2D6108}"/>
                  </a:ext>
                </a:extLst>
              </p:cNvPr>
              <p:cNvCxnSpPr/>
              <p:nvPr/>
            </p:nvCxnSpPr>
            <p:spPr>
              <a:xfrm>
                <a:off x="6166800" y="3873600"/>
                <a:ext cx="144016" cy="0"/>
              </a:xfrm>
              <a:prstGeom prst="line">
                <a:avLst/>
              </a:prstGeom>
              <a:ln w="28575">
                <a:solidFill>
                  <a:srgbClr val="FF7F0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8F7AAD-B27A-2F5E-B18A-A799B0732EFD}"/>
                  </a:ext>
                </a:extLst>
              </p:cNvPr>
              <p:cNvCxnSpPr/>
              <p:nvPr/>
            </p:nvCxnSpPr>
            <p:spPr>
              <a:xfrm>
                <a:off x="6166800" y="4005064"/>
                <a:ext cx="144016" cy="0"/>
              </a:xfrm>
              <a:prstGeom prst="line">
                <a:avLst/>
              </a:prstGeom>
              <a:ln w="28575">
                <a:solidFill>
                  <a:srgbClr val="FFBB7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Arrow: Right 1">
            <a:extLst>
              <a:ext uri="{FF2B5EF4-FFF2-40B4-BE49-F238E27FC236}">
                <a16:creationId xmlns:a16="http://schemas.microsoft.com/office/drawing/2014/main" id="{C588B30A-FD8D-81CE-5BB7-3C0F0D739B87}"/>
              </a:ext>
            </a:extLst>
          </p:cNvPr>
          <p:cNvSpPr/>
          <p:nvPr/>
        </p:nvSpPr>
        <p:spPr>
          <a:xfrm rot="2836618">
            <a:off x="8040051" y="3865162"/>
            <a:ext cx="1327623" cy="415282"/>
          </a:xfrm>
          <a:prstGeom prst="rightArrow">
            <a:avLst>
              <a:gd name="adj1" fmla="val 65970"/>
              <a:gd name="adj2" fmla="val 69855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900" b="1" dirty="0"/>
              <a:t>W </a:t>
            </a:r>
            <a:r>
              <a:rPr lang="en-GB" sz="900" b="0" dirty="0">
                <a:solidFill>
                  <a:srgbClr val="FDFDFD"/>
                </a:solidFill>
              </a:rPr>
              <a:t>→</a:t>
            </a:r>
            <a:r>
              <a:rPr lang="en-US" sz="900" dirty="0"/>
              <a:t> Nb1Zr + </a:t>
            </a:r>
            <a:br>
              <a:rPr lang="en-US" sz="900" dirty="0"/>
            </a:br>
            <a:r>
              <a:rPr lang="en-US" sz="900" dirty="0"/>
              <a:t>no foil + </a:t>
            </a:r>
            <a:r>
              <a:rPr lang="en-US" sz="900" dirty="0" err="1"/>
              <a:t>HIP:High</a:t>
            </a:r>
            <a:endParaRPr lang="en-GB" sz="900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0CB84A4-D279-17D9-38C0-07C66E172575}"/>
              </a:ext>
            </a:extLst>
          </p:cNvPr>
          <p:cNvCxnSpPr>
            <a:cxnSpLocks/>
          </p:cNvCxnSpPr>
          <p:nvPr/>
        </p:nvCxnSpPr>
        <p:spPr>
          <a:xfrm>
            <a:off x="9048328" y="6084000"/>
            <a:ext cx="0" cy="216000"/>
          </a:xfrm>
          <a:prstGeom prst="line">
            <a:avLst/>
          </a:prstGeom>
          <a:ln w="1270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56B992F-D99E-54BF-E067-321909661FA5}"/>
              </a:ext>
            </a:extLst>
          </p:cNvPr>
          <p:cNvSpPr txBox="1"/>
          <p:nvPr/>
        </p:nvSpPr>
        <p:spPr bwMode="auto">
          <a:xfrm>
            <a:off x="7248129" y="6104329"/>
            <a:ext cx="17281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TZM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6D4B1D0-A3CA-1FEE-9EF7-B4623230065D}"/>
              </a:ext>
            </a:extLst>
          </p:cNvPr>
          <p:cNvSpPr txBox="1"/>
          <p:nvPr/>
        </p:nvSpPr>
        <p:spPr bwMode="auto">
          <a:xfrm>
            <a:off x="9120336" y="6105600"/>
            <a:ext cx="23762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W</a:t>
            </a: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C1AB2AD4-E509-0198-4EF4-8D563A92909B}"/>
              </a:ext>
            </a:extLst>
          </p:cNvPr>
          <p:cNvSpPr/>
          <p:nvPr/>
        </p:nvSpPr>
        <p:spPr>
          <a:xfrm rot="2836618">
            <a:off x="6241467" y="3397267"/>
            <a:ext cx="1327623" cy="415282"/>
          </a:xfrm>
          <a:prstGeom prst="rightArrow">
            <a:avLst>
              <a:gd name="adj1" fmla="val 65970"/>
              <a:gd name="adj2" fmla="val 69855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900" b="1" dirty="0"/>
              <a:t>TZM </a:t>
            </a:r>
            <a:r>
              <a:rPr lang="en-GB" sz="900" b="0" dirty="0">
                <a:solidFill>
                  <a:srgbClr val="FDFDFD"/>
                </a:solidFill>
              </a:rPr>
              <a:t>→</a:t>
            </a:r>
            <a:r>
              <a:rPr lang="en-US" sz="900" dirty="0"/>
              <a:t> C103 + </a:t>
            </a:r>
            <a:br>
              <a:rPr lang="en-US" sz="900" dirty="0"/>
            </a:br>
            <a:r>
              <a:rPr lang="en-US" sz="900" dirty="0"/>
              <a:t>Ta foil + </a:t>
            </a:r>
            <a:r>
              <a:rPr lang="en-US" sz="900" dirty="0" err="1"/>
              <a:t>HIP:High</a:t>
            </a:r>
            <a:endParaRPr lang="en-GB" sz="9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CD3C3F6-15AA-D8FB-F18E-AD5D63DBAEA0}"/>
              </a:ext>
            </a:extLst>
          </p:cNvPr>
          <p:cNvSpPr txBox="1"/>
          <p:nvPr/>
        </p:nvSpPr>
        <p:spPr bwMode="auto">
          <a:xfrm rot="16200000">
            <a:off x="5476492" y="4781047"/>
            <a:ext cx="23122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dirty="0">
                <a:solidFill>
                  <a:schemeClr val="tx2"/>
                </a:solidFill>
                <a:latin typeface="Arial"/>
                <a:cs typeface="Arial"/>
              </a:rPr>
              <a:t>UTS [MPa]</a:t>
            </a:r>
            <a:endParaRPr kumimoji="0" lang="en-GB" sz="90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0719A2A-5406-CD3E-F3EE-1FE3D3B8D233}"/>
              </a:ext>
            </a:extLst>
          </p:cNvPr>
          <p:cNvSpPr/>
          <p:nvPr/>
        </p:nvSpPr>
        <p:spPr>
          <a:xfrm>
            <a:off x="8676000" y="914850"/>
            <a:ext cx="3180640" cy="848675"/>
          </a:xfrm>
          <a:prstGeom prst="roundRect">
            <a:avLst/>
          </a:prstGeom>
          <a:noFill/>
          <a:ln w="38100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98A8190-6481-FC85-FC99-D08887C3733B}"/>
              </a:ext>
            </a:extLst>
          </p:cNvPr>
          <p:cNvPicPr/>
          <p:nvPr/>
        </p:nvPicPr>
        <p:blipFill>
          <a:blip r:embed="rId9"/>
          <a:stretch>
            <a:fillRect/>
          </a:stretch>
        </p:blipFill>
        <p:spPr bwMode="auto"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9473FEFB-47A9-F6B5-519F-9181ADED18EB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auto">
          <a:xfrm>
            <a:off x="3143672" y="6408000"/>
            <a:ext cx="97271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4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2024/09/20</a:t>
            </a:r>
            <a:endParaRPr lang="en-US" dirty="0"/>
          </a:p>
        </p:txBody>
      </p:sp>
      <p:sp>
        <p:nvSpPr>
          <p:cNvPr id="24" name="Footer Placeholder 6">
            <a:extLst>
              <a:ext uri="{FF2B5EF4-FFF2-40B4-BE49-F238E27FC236}">
                <a16:creationId xmlns:a16="http://schemas.microsoft.com/office/drawing/2014/main" id="{318F324D-1221-E243-065C-E72A440537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4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/>
              <a:t>ESS - CERN Meeting | Status of the BDF Target Design</a:t>
            </a:r>
            <a:endParaRPr lang="en-US" dirty="0"/>
          </a:p>
        </p:txBody>
      </p:sp>
      <p:pic>
        <p:nvPicPr>
          <p:cNvPr id="25" name="Picture Placeholder 11">
            <a:extLst>
              <a:ext uri="{FF2B5EF4-FFF2-40B4-BE49-F238E27FC236}">
                <a16:creationId xmlns:a16="http://schemas.microsoft.com/office/drawing/2014/main" id="{DD1C0930-B6EF-D1BA-9C52-4B2AFBC96637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9338" b="9381"/>
          <a:stretch/>
        </p:blipFill>
        <p:spPr bwMode="auto">
          <a:xfrm>
            <a:off x="3053004" y="4678572"/>
            <a:ext cx="3179076" cy="1653828"/>
          </a:xfrm>
          <a:prstGeom prst="rect">
            <a:avLst/>
          </a:prstGeom>
        </p:spPr>
      </p:pic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6ACBD6AE-2767-D24F-9D5D-350BEBEF06E4}"/>
              </a:ext>
            </a:extLst>
          </p:cNvPr>
          <p:cNvSpPr/>
          <p:nvPr/>
        </p:nvSpPr>
        <p:spPr>
          <a:xfrm>
            <a:off x="407986" y="278708"/>
            <a:ext cx="4319862" cy="62655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3600" b="1" dirty="0">
                <a:solidFill>
                  <a:schemeClr val="tx1"/>
                </a:solidFill>
              </a:rPr>
              <a:t>Nb-cladding R&amp;D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95C2BD9E-2930-2997-2568-F640BC4A5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6DCD3A-9F27-FF6D-B31B-A2A3038C479A}"/>
              </a:ext>
            </a:extLst>
          </p:cNvPr>
          <p:cNvSpPr txBox="1"/>
          <p:nvPr/>
        </p:nvSpPr>
        <p:spPr bwMode="auto">
          <a:xfrm>
            <a:off x="5804084" y="65379"/>
            <a:ext cx="55246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i="1" dirty="0"/>
              <a:t>Exploring diffusion bonding of niobium and its alloys with tungsten and a molybdenum alloy for high-energy particle target applications, </a:t>
            </a:r>
            <a:r>
              <a:rPr lang="en-GB" sz="1400" dirty="0"/>
              <a:t>T. </a:t>
            </a:r>
            <a:r>
              <a:rPr lang="en-GB" sz="1400" dirty="0" err="1"/>
              <a:t>Grisemer</a:t>
            </a:r>
            <a:r>
              <a:rPr lang="en-GB" sz="1400" dirty="0"/>
              <a:t>, </a:t>
            </a:r>
            <a:r>
              <a:rPr lang="en-GB" sz="1400" dirty="0" err="1"/>
              <a:t>R.F.Ximenes</a:t>
            </a:r>
            <a:r>
              <a:rPr lang="en-GB" sz="1400" dirty="0"/>
              <a:t> (to be published soon!)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D94475D-D068-181B-6D3B-915F7A11428E}"/>
              </a:ext>
            </a:extLst>
          </p:cNvPr>
          <p:cNvSpPr txBox="1"/>
          <p:nvPr/>
        </p:nvSpPr>
        <p:spPr bwMode="auto">
          <a:xfrm>
            <a:off x="407986" y="4964975"/>
            <a:ext cx="25675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>
                <a:solidFill>
                  <a:schemeClr val="accent3"/>
                </a:solidFill>
              </a:rPr>
              <a:t>However, long-lived Nb isotopes pose challenges for waste disposal</a:t>
            </a:r>
            <a:endParaRPr lang="en-GB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154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9" grpId="0"/>
      <p:bldP spid="20" grpId="0"/>
      <p:bldP spid="21" grpId="0" animBg="1"/>
      <p:bldP spid="16" grpId="0"/>
      <p:bldP spid="13" grpId="0" animBg="1"/>
      <p:bldP spid="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6469171-4908-551F-B241-C614DB83B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Alternative designs: W Helium cooled Target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D92B86-9BB8-BA67-20DC-99F471AA4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7FD87-911C-BBBC-5A3F-592E8F2F276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/>
              <a:t>ESS - CERN Meeting | Status of the BDF Target Design</a:t>
            </a:r>
            <a:endParaRPr lang="en-GB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BE61397-5949-86F7-03B0-4D9B942BC996}"/>
              </a:ext>
            </a:extLst>
          </p:cNvPr>
          <p:cNvSpPr/>
          <p:nvPr/>
        </p:nvSpPr>
        <p:spPr>
          <a:xfrm>
            <a:off x="354004" y="1281893"/>
            <a:ext cx="11502636" cy="1973011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Baseline Design (CDR) – Water cooled, W + TZM  cladded w/ Ta2.5W                                       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Pursued during the conceptual design phase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Prototype + test with beam + Post irradiation examination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Still some safety aspects to be addressed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Could be further optimized for physics</a:t>
            </a:r>
          </a:p>
          <a:p>
            <a:pPr marL="285750" indent="-285750" algn="ctr">
              <a:buFontTx/>
              <a:buChar char="-"/>
            </a:pP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DAD8830-326A-EBD9-B0E8-5A3D5B382D5A}"/>
              </a:ext>
            </a:extLst>
          </p:cNvPr>
          <p:cNvSpPr/>
          <p:nvPr/>
        </p:nvSpPr>
        <p:spPr>
          <a:xfrm>
            <a:off x="354004" y="3321822"/>
            <a:ext cx="11430009" cy="2987497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Alternative designs currently being studied in the TDR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3088BFD-9F25-90B4-0DA3-0447DF82852C}"/>
              </a:ext>
            </a:extLst>
          </p:cNvPr>
          <p:cNvSpPr/>
          <p:nvPr/>
        </p:nvSpPr>
        <p:spPr>
          <a:xfrm>
            <a:off x="5839294" y="3864208"/>
            <a:ext cx="5906512" cy="1935967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Enclosed compact </a:t>
            </a:r>
          </a:p>
          <a:p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Cu + W Target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Removes water from beam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Keeps physics 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Reduces decay heat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Increases T and stress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F8A042B-BF99-3236-8CC0-9BB6A8E7621D}"/>
              </a:ext>
            </a:extLst>
          </p:cNvPr>
          <p:cNvSpPr/>
          <p:nvPr/>
        </p:nvSpPr>
        <p:spPr>
          <a:xfrm>
            <a:off x="407987" y="3864208"/>
            <a:ext cx="5393100" cy="1935967"/>
          </a:xfrm>
          <a:prstGeom prst="roundRect">
            <a:avLst/>
          </a:prstGeom>
          <a:solidFill>
            <a:srgbClr val="EBF6DE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tx1"/>
                </a:solidFill>
              </a:rPr>
              <a:t>W Helium cooled Target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Removes water from beam</a:t>
            </a:r>
            <a:endParaRPr lang="en-GB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Better physics 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Reduces decay heat &amp; residual stresses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/>
                </a:solidFill>
              </a:rPr>
              <a:t>Conceptually different system!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CF1CDA40-D9D9-51A3-3D44-4E1CA5C045EA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402516" y="1377730"/>
            <a:ext cx="3381496" cy="2155073"/>
          </a:xfrm>
          <a:prstGeom prst="rect">
            <a:avLst/>
          </a:prstGeom>
        </p:spPr>
      </p:pic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CFDB343F-D733-6C46-29E3-9D7A87A6EB2A}"/>
              </a:ext>
            </a:extLst>
          </p:cNvPr>
          <p:cNvSpPr/>
          <p:nvPr/>
        </p:nvSpPr>
        <p:spPr>
          <a:xfrm>
            <a:off x="1271464" y="5898857"/>
            <a:ext cx="9865096" cy="338456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Other concepts: Baseline with W rolled material, Nb-cladded Target,… 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647075FF-C0F8-C486-F4A3-73AD7DC48AA5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264352" y="3937628"/>
            <a:ext cx="2265136" cy="1755884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19534FA6-F2AC-2A67-D071-AAE94B614F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2200" y="3937628"/>
            <a:ext cx="1945480" cy="1028401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AE01D290-44C7-FBD0-A1C9-FA85CF30FFCD}"/>
              </a:ext>
            </a:extLst>
          </p:cNvPr>
          <p:cNvSpPr txBox="1"/>
          <p:nvPr/>
        </p:nvSpPr>
        <p:spPr bwMode="auto">
          <a:xfrm>
            <a:off x="1271464" y="1905936"/>
            <a:ext cx="47416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b="0" i="0" dirty="0">
                <a:solidFill>
                  <a:schemeClr val="bg1">
                    <a:lumMod val="65000"/>
                  </a:schemeClr>
                </a:solidFill>
                <a:effectLst/>
                <a:latin typeface="Helvetica Neue"/>
              </a:rPr>
              <a:t>https://doi.org/10.1103/PhysRevAccelBeams.22.113001</a:t>
            </a:r>
            <a:r>
              <a:rPr lang="en-GB" sz="1400" b="0" i="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  <a:endParaRPr lang="en-GB" sz="1400" b="0" i="1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8E8FD1-78A7-6910-012D-84BACF17E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</p:spTree>
    <p:extLst>
      <p:ext uri="{BB962C8B-B14F-4D97-AF65-F5344CB8AC3E}">
        <p14:creationId xmlns:p14="http://schemas.microsoft.com/office/powerpoint/2010/main" val="1479109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lide Number Placeholder 3">
            <a:extLst>
              <a:ext uri="{FF2B5EF4-FFF2-40B4-BE49-F238E27FC236}">
                <a16:creationId xmlns:a16="http://schemas.microsoft.com/office/drawing/2014/main" id="{A8FA667B-7D35-87BE-B52D-60383CE27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sp>
        <p:nvSpPr>
          <p:cNvPr id="55" name="Slide Number Placeholder 3">
            <a:extLst>
              <a:ext uri="{FF2B5EF4-FFF2-40B4-BE49-F238E27FC236}">
                <a16:creationId xmlns:a16="http://schemas.microsoft.com/office/drawing/2014/main" id="{2B101202-BE22-F491-71F7-6C2A1D98128C}"/>
              </a:ext>
            </a:extLst>
          </p:cNvPr>
          <p:cNvSpPr txBox="1">
            <a:spLocks/>
          </p:cNvSpPr>
          <p:nvPr/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E14BF4D6-7C66-21BA-F17C-A86D83AAFF6F}"/>
              </a:ext>
            </a:extLst>
          </p:cNvPr>
          <p:cNvSpPr txBox="1"/>
          <p:nvPr/>
        </p:nvSpPr>
        <p:spPr bwMode="auto">
          <a:xfrm>
            <a:off x="519461" y="1431821"/>
            <a:ext cx="8627263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Helium cooled blocks (without cladding)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Removes the high stress regions of the baseline design (Ta cladding)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Allows higher surface block temperatures (no risk of boiling)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Removes radiological concerns with the water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All core material is W (good for physics)</a:t>
            </a:r>
          </a:p>
          <a:p>
            <a:r>
              <a:rPr lang="en-US" dirty="0">
                <a:solidFill>
                  <a:schemeClr val="tx2"/>
                </a:solidFill>
              </a:rPr>
              <a:t>- But HTC is lower</a:t>
            </a:r>
          </a:p>
          <a:p>
            <a:r>
              <a:rPr lang="en-US" dirty="0">
                <a:solidFill>
                  <a:schemeClr val="tx2"/>
                </a:solidFill>
              </a:rPr>
              <a:t>- New cooling system complexity and cost</a:t>
            </a:r>
          </a:p>
          <a:p>
            <a:endParaRPr lang="en-GB" sz="1600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BC4D4CD-F226-AD26-FBA2-990A80B3B2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2146703"/>
              </p:ext>
            </p:extLst>
          </p:nvPr>
        </p:nvGraphicFramePr>
        <p:xfrm>
          <a:off x="6411174" y="4656425"/>
          <a:ext cx="5550860" cy="1577340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2231685">
                  <a:extLst>
                    <a:ext uri="{9D8B030D-6E8A-4147-A177-3AD203B41FA5}">
                      <a16:colId xmlns:a16="http://schemas.microsoft.com/office/drawing/2014/main" val="120802762"/>
                    </a:ext>
                  </a:extLst>
                </a:gridCol>
                <a:gridCol w="963930">
                  <a:extLst>
                    <a:ext uri="{9D8B030D-6E8A-4147-A177-3AD203B41FA5}">
                      <a16:colId xmlns:a16="http://schemas.microsoft.com/office/drawing/2014/main" val="1806599483"/>
                    </a:ext>
                  </a:extLst>
                </a:gridCol>
                <a:gridCol w="1352868">
                  <a:extLst>
                    <a:ext uri="{9D8B030D-6E8A-4147-A177-3AD203B41FA5}">
                      <a16:colId xmlns:a16="http://schemas.microsoft.com/office/drawing/2014/main" val="2240937158"/>
                    </a:ext>
                  </a:extLst>
                </a:gridCol>
                <a:gridCol w="1002377">
                  <a:extLst>
                    <a:ext uri="{9D8B030D-6E8A-4147-A177-3AD203B41FA5}">
                      <a16:colId xmlns:a16="http://schemas.microsoft.com/office/drawing/2014/main" val="239995393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ESS </a:t>
                      </a:r>
                    </a:p>
                    <a:p>
                      <a:r>
                        <a:rPr lang="en-US" sz="1050" dirty="0"/>
                        <a:t>at 2012CDR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accent3"/>
                          </a:solidFill>
                        </a:rPr>
                        <a:t>BDF</a:t>
                      </a:r>
                      <a:endParaRPr lang="en-GB" sz="1400" b="1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LBNF </a:t>
                      </a:r>
                    </a:p>
                    <a:p>
                      <a:r>
                        <a:rPr lang="en-US" sz="1050" dirty="0"/>
                        <a:t>at 2023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95549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Inlet Pressure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 bar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16 bara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4.5 bar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23367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Swept vol. flow rate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4.6m</a:t>
                      </a:r>
                      <a:r>
                        <a:rPr lang="en-US" sz="1400" baseline="30000" dirty="0"/>
                        <a:t>3</a:t>
                      </a:r>
                      <a:r>
                        <a:rPr lang="en-US" sz="1400" baseline="0" dirty="0"/>
                        <a:t>/s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highlight>
                            <a:srgbClr val="FFFF00"/>
                          </a:highlight>
                        </a:rPr>
                        <a:t>0.13-0.15m</a:t>
                      </a:r>
                      <a:r>
                        <a:rPr lang="en-US" sz="1400" b="1" baseline="30000" dirty="0">
                          <a:highlight>
                            <a:srgbClr val="FFFF00"/>
                          </a:highlight>
                        </a:rPr>
                        <a:t>3</a:t>
                      </a:r>
                      <a:r>
                        <a:rPr lang="en-US" sz="1400" b="1" baseline="0" dirty="0">
                          <a:highlight>
                            <a:srgbClr val="FFFF00"/>
                          </a:highlight>
                        </a:rPr>
                        <a:t>/s</a:t>
                      </a:r>
                      <a:endParaRPr lang="en-GB" sz="1400" b="1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0.076m</a:t>
                      </a:r>
                      <a:r>
                        <a:rPr lang="en-US" sz="1400" baseline="30000" dirty="0"/>
                        <a:t>3</a:t>
                      </a:r>
                      <a:r>
                        <a:rPr lang="en-US" sz="1400" baseline="0" dirty="0"/>
                        <a:t>/s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69007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Target deposited heat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3MW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305kW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35kW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5439099"/>
                  </a:ext>
                </a:extLst>
              </a:tr>
            </a:tbl>
          </a:graphicData>
        </a:graphic>
      </p:graphicFrame>
      <p:sp>
        <p:nvSpPr>
          <p:cNvPr id="11" name="Title 10">
            <a:extLst>
              <a:ext uri="{FF2B5EF4-FFF2-40B4-BE49-F238E27FC236}">
                <a16:creationId xmlns:a16="http://schemas.microsoft.com/office/drawing/2014/main" id="{CBF82AC8-5305-1281-1161-5A4A1F47B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063"/>
            <a:ext cx="6455989" cy="608012"/>
          </a:xfrm>
          <a:prstGeom prst="roundRect">
            <a:avLst/>
          </a:prstGeom>
          <a:solidFill>
            <a:srgbClr val="EBF6D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b="1" dirty="0">
                <a:solidFill>
                  <a:schemeClr val="tx1"/>
                </a:solidFill>
              </a:rPr>
              <a:t>BDF W Helium cooled Target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E2E89A-E9C5-F12E-B8A7-F96058FAA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B26D56-1CFA-5950-D0E1-A20DEE1EF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ESS - CERN Meeting | Status of the BDF Target Design</a:t>
            </a:r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D63C5C9-600E-BDF4-073A-497626FD9E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7178368"/>
              </p:ext>
            </p:extLst>
          </p:nvPr>
        </p:nvGraphicFramePr>
        <p:xfrm>
          <a:off x="1199456" y="3508797"/>
          <a:ext cx="4401217" cy="2743200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2362484">
                  <a:extLst>
                    <a:ext uri="{9D8B030D-6E8A-4147-A177-3AD203B41FA5}">
                      <a16:colId xmlns:a16="http://schemas.microsoft.com/office/drawing/2014/main" val="120802762"/>
                    </a:ext>
                  </a:extLst>
                </a:gridCol>
                <a:gridCol w="2038733">
                  <a:extLst>
                    <a:ext uri="{9D8B030D-6E8A-4147-A177-3AD203B41FA5}">
                      <a16:colId xmlns:a16="http://schemas.microsoft.com/office/drawing/2014/main" val="1806599483"/>
                    </a:ext>
                  </a:extLst>
                </a:gridCol>
              </a:tblGrid>
              <a:tr h="20582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BDF He system parameters</a:t>
                      </a:r>
                      <a:endParaRPr lang="en-GB" sz="1400" dirty="0"/>
                    </a:p>
                  </a:txBody>
                  <a:tcPr marL="45720" marR="45720" anchor="ctr">
                    <a:lnL w="12700">
                      <a:noFill/>
                    </a:lnL>
                    <a:lnR w="12700">
                      <a:noFill/>
                    </a:lnR>
                    <a:lnT w="25400">
                      <a:noFill/>
                    </a:lnT>
                    <a:lnB w="2540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9554947"/>
                  </a:ext>
                </a:extLst>
              </a:tr>
              <a:tr h="151831">
                <a:tc>
                  <a:txBody>
                    <a:bodyPr/>
                    <a:lstStyle/>
                    <a:p>
                      <a:r>
                        <a:rPr lang="en-US" sz="1400" b="1" dirty="0"/>
                        <a:t>Thermal Power</a:t>
                      </a:r>
                      <a:endParaRPr lang="en-GB" sz="1400" b="1" dirty="0"/>
                    </a:p>
                  </a:txBody>
                  <a:tcPr marL="45720" marR="45720">
                    <a:lnT w="25400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305 kW</a:t>
                      </a:r>
                      <a:endParaRPr lang="en-GB" sz="1400" dirty="0"/>
                    </a:p>
                  </a:txBody>
                  <a:tcPr marL="45720" marR="45720">
                    <a:lnT w="25400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262336714"/>
                  </a:ext>
                </a:extLst>
              </a:tr>
              <a:tr h="135063">
                <a:tc>
                  <a:txBody>
                    <a:bodyPr/>
                    <a:lstStyle/>
                    <a:p>
                      <a:r>
                        <a:rPr lang="en-US" sz="1400" b="1" dirty="0"/>
                        <a:t>Inlet Pressure</a:t>
                      </a:r>
                      <a:endParaRPr lang="en-GB" sz="1400" b="1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16 bara</a:t>
                      </a:r>
                      <a:endParaRPr lang="en-GB" sz="140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3686900791"/>
                  </a:ext>
                </a:extLst>
              </a:tr>
              <a:tr h="118295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Pressure Drop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&lt;2 bar (high estimate)</a:t>
                      </a:r>
                      <a:endParaRPr lang="en-GB" sz="140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23591996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Mass flow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345 – 400 g/s</a:t>
                      </a:r>
                      <a:endParaRPr lang="en-GB" sz="140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20978655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Volume flow</a:t>
                      </a:r>
                      <a:endParaRPr lang="en-GB" sz="1400" b="1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highlight>
                            <a:srgbClr val="FFFF00"/>
                          </a:highlight>
                        </a:rPr>
                        <a:t>0.13 -0.15 m</a:t>
                      </a:r>
                      <a:r>
                        <a:rPr lang="en-US" sz="1400" baseline="30000" dirty="0">
                          <a:highlight>
                            <a:srgbClr val="FFFF00"/>
                          </a:highlight>
                        </a:rPr>
                        <a:t>3</a:t>
                      </a:r>
                      <a:r>
                        <a:rPr lang="en-US" sz="1400" dirty="0">
                          <a:highlight>
                            <a:srgbClr val="FFFF00"/>
                          </a:highlight>
                        </a:rPr>
                        <a:t>/s</a:t>
                      </a:r>
                      <a:endParaRPr lang="en-GB" sz="1400" dirty="0">
                        <a:highlight>
                          <a:srgbClr val="FFFF00"/>
                        </a:highlight>
                      </a:endParaRP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615439099"/>
                  </a:ext>
                </a:extLst>
              </a:tr>
              <a:tr h="139999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Inlet temperature</a:t>
                      </a:r>
                      <a:endParaRPr lang="en-GB" sz="1400" b="1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30 °C</a:t>
                      </a:r>
                      <a:endParaRPr lang="en-GB" sz="140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3477323262"/>
                  </a:ext>
                </a:extLst>
              </a:tr>
              <a:tr h="123231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Outlet temperature</a:t>
                      </a:r>
                      <a:endParaRPr lang="en-GB" sz="1400" b="1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200-170 °C</a:t>
                      </a:r>
                      <a:endParaRPr lang="en-GB" sz="140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333148723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b="1" dirty="0"/>
                        <a:t>Heat transfer coefficient</a:t>
                      </a:r>
                      <a:endParaRPr lang="en-GB" sz="1400" b="1" dirty="0"/>
                    </a:p>
                  </a:txBody>
                  <a:tcPr marL="45720" marR="45720"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1000-2000 W/m</a:t>
                      </a:r>
                      <a:r>
                        <a:rPr lang="en-US" sz="1400" baseline="30000" dirty="0"/>
                        <a:t>2</a:t>
                      </a:r>
                      <a:r>
                        <a:rPr lang="en-US" sz="1400" dirty="0"/>
                        <a:t>/K</a:t>
                      </a:r>
                      <a:endParaRPr lang="en-GB" sz="1400" dirty="0"/>
                    </a:p>
                  </a:txBody>
                  <a:tcPr marL="45720" marR="45720"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3070628"/>
                  </a:ext>
                </a:extLst>
              </a:tr>
            </a:tbl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:a16="http://schemas.microsoft.com/office/drawing/2014/main" id="{24F36374-2226-42D0-F762-956C1646C586}"/>
              </a:ext>
            </a:extLst>
          </p:cNvPr>
          <p:cNvGrpSpPr/>
          <p:nvPr/>
        </p:nvGrpSpPr>
        <p:grpSpPr>
          <a:xfrm>
            <a:off x="8564156" y="179166"/>
            <a:ext cx="2564020" cy="2607448"/>
            <a:chOff x="8914160" y="2707345"/>
            <a:chExt cx="3669893" cy="3732052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675BD14-5EEF-88CC-37B0-60A9145E6AB5}"/>
                </a:ext>
              </a:extLst>
            </p:cNvPr>
            <p:cNvSpPr txBox="1"/>
            <p:nvPr/>
          </p:nvSpPr>
          <p:spPr>
            <a:xfrm>
              <a:off x="11204549" y="3977165"/>
              <a:ext cx="1379504" cy="9250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/>
                <a:t>Ø250mm</a:t>
              </a:r>
            </a:p>
            <a:p>
              <a:pPr algn="ctr"/>
              <a:r>
                <a:rPr lang="en-US" sz="1200" b="1" dirty="0"/>
                <a:t>to</a:t>
              </a:r>
            </a:p>
            <a:p>
              <a:pPr algn="ctr"/>
              <a:r>
                <a:rPr lang="en-US" sz="1200" b="1" dirty="0"/>
                <a:t>Ø362mm!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EC8CDEAC-F43A-A689-8F73-02A2271CAC44}"/>
                </a:ext>
              </a:extLst>
            </p:cNvPr>
            <p:cNvCxnSpPr>
              <a:cxnSpLocks/>
            </p:cNvCxnSpPr>
            <p:nvPr/>
          </p:nvCxnSpPr>
          <p:spPr>
            <a:xfrm>
              <a:off x="11204549" y="3272536"/>
              <a:ext cx="0" cy="2376265"/>
            </a:xfrm>
            <a:prstGeom prst="straightConnector1">
              <a:avLst/>
            </a:prstGeom>
            <a:ln w="12700">
              <a:solidFill>
                <a:schemeClr val="accent3"/>
              </a:solidFill>
              <a:headEnd type="triangl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26C0611-8FF0-7BCC-710A-8A825057C3F0}"/>
                </a:ext>
              </a:extLst>
            </p:cNvPr>
            <p:cNvSpPr txBox="1"/>
            <p:nvPr/>
          </p:nvSpPr>
          <p:spPr>
            <a:xfrm>
              <a:off x="9716277" y="2707345"/>
              <a:ext cx="1738253" cy="396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17 to 740 mm</a:t>
              </a:r>
              <a:endParaRPr lang="en-GB" sz="1200" b="1" dirty="0"/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3B515DEE-53DD-45DE-9F80-C7EAF7FF68C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92006" y="3065783"/>
              <a:ext cx="725034" cy="0"/>
            </a:xfrm>
            <a:prstGeom prst="straightConnector1">
              <a:avLst/>
            </a:prstGeom>
            <a:ln w="12700">
              <a:solidFill>
                <a:schemeClr val="accent3"/>
              </a:solidFill>
              <a:headEnd type="triangl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35A3595-2F2B-877B-5AA0-A97FBC98673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192005" y="2998494"/>
              <a:ext cx="0" cy="235593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1842A0C9-BF63-E7A0-001C-0E46636B20D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918287" y="2998494"/>
              <a:ext cx="0" cy="235593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5E870478-DBF7-F17E-6859-3A27BF4A94CC}"/>
                </a:ext>
              </a:extLst>
            </p:cNvPr>
            <p:cNvCxnSpPr>
              <a:cxnSpLocks/>
            </p:cNvCxnSpPr>
            <p:nvPr/>
          </p:nvCxnSpPr>
          <p:spPr>
            <a:xfrm>
              <a:off x="10988525" y="3272535"/>
              <a:ext cx="248129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03FF739C-8AF3-3E55-BCB6-5A8789C203C0}"/>
                </a:ext>
              </a:extLst>
            </p:cNvPr>
            <p:cNvCxnSpPr>
              <a:cxnSpLocks/>
            </p:cNvCxnSpPr>
            <p:nvPr/>
          </p:nvCxnSpPr>
          <p:spPr>
            <a:xfrm>
              <a:off x="10988525" y="5648798"/>
              <a:ext cx="248129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Flowchart: Direct Access Storage 21">
              <a:extLst>
                <a:ext uri="{FF2B5EF4-FFF2-40B4-BE49-F238E27FC236}">
                  <a16:creationId xmlns:a16="http://schemas.microsoft.com/office/drawing/2014/main" id="{83586C15-2277-243D-1DCF-790602849CCF}"/>
                </a:ext>
              </a:extLst>
            </p:cNvPr>
            <p:cNvSpPr/>
            <p:nvPr/>
          </p:nvSpPr>
          <p:spPr>
            <a:xfrm rot="10800000">
              <a:off x="10041712" y="3282429"/>
              <a:ext cx="1050925" cy="2366363"/>
            </a:xfrm>
            <a:prstGeom prst="flowChartMagneticDrum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23" name="Flowchart: Direct Access Storage 22">
              <a:extLst>
                <a:ext uri="{FF2B5EF4-FFF2-40B4-BE49-F238E27FC236}">
                  <a16:creationId xmlns:a16="http://schemas.microsoft.com/office/drawing/2014/main" id="{18CCD2BE-8B0E-005E-72C9-6DFFC7624F39}"/>
                </a:ext>
              </a:extLst>
            </p:cNvPr>
            <p:cNvSpPr/>
            <p:nvPr/>
          </p:nvSpPr>
          <p:spPr>
            <a:xfrm rot="10800000">
              <a:off x="8914160" y="3282429"/>
              <a:ext cx="1050925" cy="2366363"/>
            </a:xfrm>
            <a:prstGeom prst="flowChartMagneticDrum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BA6D2C8-30AE-B494-BE20-F16C6B98993C}"/>
                </a:ext>
              </a:extLst>
            </p:cNvPr>
            <p:cNvSpPr txBox="1"/>
            <p:nvPr/>
          </p:nvSpPr>
          <p:spPr>
            <a:xfrm>
              <a:off x="10269824" y="5778614"/>
              <a:ext cx="1352371" cy="660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Gaps 4mm</a:t>
              </a:r>
              <a:endParaRPr lang="en-GB" sz="1200" b="1" dirty="0"/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A2908474-404B-1E89-68D8-970727AC3CF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13827" y="6077780"/>
              <a:ext cx="276958" cy="0"/>
            </a:xfrm>
            <a:prstGeom prst="straightConnector1">
              <a:avLst/>
            </a:prstGeom>
            <a:ln w="12700">
              <a:solidFill>
                <a:schemeClr val="accent3"/>
              </a:solidFill>
              <a:headEnd type="triangle" w="med" len="lg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E58A37C0-35A9-9AAB-F49C-D944D5FDE9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05072" y="5674735"/>
              <a:ext cx="0" cy="452221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5BD43E29-2C39-AE59-DEB2-083903D082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16635" y="5681277"/>
              <a:ext cx="0" cy="440917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0FC8C71D-89C5-F311-F1D0-1BE4F0A70CA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20809" y="6079331"/>
              <a:ext cx="1117488" cy="0"/>
            </a:xfrm>
            <a:prstGeom prst="straightConnector1">
              <a:avLst/>
            </a:prstGeom>
            <a:ln w="12700">
              <a:solidFill>
                <a:schemeClr val="accent3"/>
              </a:solidFill>
              <a:headEnd type="non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86349EA3-9EEC-978E-30D9-73EC99F1E11B}"/>
              </a:ext>
            </a:extLst>
          </p:cNvPr>
          <p:cNvGrpSpPr/>
          <p:nvPr/>
        </p:nvGrpSpPr>
        <p:grpSpPr>
          <a:xfrm>
            <a:off x="6159468" y="2564904"/>
            <a:ext cx="4968707" cy="1946777"/>
            <a:chOff x="6159468" y="2636021"/>
            <a:chExt cx="4968707" cy="1946777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DBF2CA4E-78A8-B503-7E5C-CB3A068B4187}"/>
                </a:ext>
              </a:extLst>
            </p:cNvPr>
            <p:cNvGrpSpPr/>
            <p:nvPr/>
          </p:nvGrpSpPr>
          <p:grpSpPr>
            <a:xfrm>
              <a:off x="6159468" y="2636021"/>
              <a:ext cx="4968707" cy="1946777"/>
              <a:chOff x="4328898" y="3651910"/>
              <a:chExt cx="5727539" cy="2244092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E6F45B5A-EBCC-5E94-F035-BF08A873CB03}"/>
                  </a:ext>
                </a:extLst>
              </p:cNvPr>
              <p:cNvSpPr/>
              <p:nvPr/>
            </p:nvSpPr>
            <p:spPr>
              <a:xfrm>
                <a:off x="4857750" y="4005064"/>
                <a:ext cx="5198687" cy="1289469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2CA3FE1C-E419-F68D-F04F-D69C6A451D3D}"/>
                  </a:ext>
                </a:extLst>
              </p:cNvPr>
              <p:cNvSpPr/>
              <p:nvPr/>
            </p:nvSpPr>
            <p:spPr>
              <a:xfrm>
                <a:off x="4930208" y="5272309"/>
                <a:ext cx="148921" cy="393795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82D00515-EBB1-5B3B-93FB-02D9E15B8144}"/>
                  </a:ext>
                </a:extLst>
              </p:cNvPr>
              <p:cNvSpPr/>
              <p:nvPr/>
            </p:nvSpPr>
            <p:spPr>
              <a:xfrm>
                <a:off x="9657359" y="3651910"/>
                <a:ext cx="148921" cy="393795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BB58D45F-712A-FE71-78E7-FC60AEE5E79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71845" y="5318982"/>
                <a:ext cx="0" cy="300447"/>
              </a:xfrm>
              <a:prstGeom prst="straightConnector1">
                <a:avLst/>
              </a:prstGeom>
              <a:ln w="6350">
                <a:solidFill>
                  <a:schemeClr val="tx2"/>
                </a:solidFill>
                <a:tailEnd type="triangle" w="sm" len="med"/>
              </a:ln>
              <a:effectLst>
                <a:glow rad="38100">
                  <a:schemeClr val="bg1">
                    <a:alpha val="50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645DDBF7-667F-B38A-705B-16FE28663CA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37800" y="5316401"/>
                <a:ext cx="0" cy="300447"/>
              </a:xfrm>
              <a:prstGeom prst="straightConnector1">
                <a:avLst/>
              </a:prstGeom>
              <a:ln w="6350">
                <a:solidFill>
                  <a:schemeClr val="tx2"/>
                </a:solidFill>
                <a:tailEnd type="triangle" w="sm" len="med"/>
              </a:ln>
              <a:effectLst>
                <a:glow rad="38100">
                  <a:schemeClr val="bg1">
                    <a:alpha val="50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F68C72E4-8AC3-06BE-EE0A-02988F14F39D}"/>
                  </a:ext>
                </a:extLst>
              </p:cNvPr>
              <p:cNvSpPr/>
              <p:nvPr/>
            </p:nvSpPr>
            <p:spPr>
              <a:xfrm>
                <a:off x="5332251" y="5211711"/>
                <a:ext cx="45719" cy="1251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51D33FEC-9244-CBAA-D3FC-61104F369517}"/>
                  </a:ext>
                </a:extLst>
              </p:cNvPr>
              <p:cNvSpPr/>
              <p:nvPr/>
            </p:nvSpPr>
            <p:spPr>
              <a:xfrm>
                <a:off x="5740410" y="3971556"/>
                <a:ext cx="45719" cy="1251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E4ACD81E-4299-9A26-CF33-C535E541D5E8}"/>
                  </a:ext>
                </a:extLst>
              </p:cNvPr>
              <p:cNvSpPr/>
              <p:nvPr/>
            </p:nvSpPr>
            <p:spPr>
              <a:xfrm>
                <a:off x="7543683" y="3978164"/>
                <a:ext cx="45719" cy="1251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A106FD05-500F-9EB9-CAED-F58B3299D744}"/>
                  </a:ext>
                </a:extLst>
              </p:cNvPr>
              <p:cNvSpPr/>
              <p:nvPr/>
            </p:nvSpPr>
            <p:spPr>
              <a:xfrm>
                <a:off x="6265392" y="5206610"/>
                <a:ext cx="45719" cy="1251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Rectangle: Rounded Corners 42">
                <a:extLst>
                  <a:ext uri="{FF2B5EF4-FFF2-40B4-BE49-F238E27FC236}">
                    <a16:creationId xmlns:a16="http://schemas.microsoft.com/office/drawing/2014/main" id="{62A2DABF-3662-1D8D-595D-4A2EDB7F2073}"/>
                  </a:ext>
                </a:extLst>
              </p:cNvPr>
              <p:cNvSpPr/>
              <p:nvPr/>
            </p:nvSpPr>
            <p:spPr>
              <a:xfrm>
                <a:off x="4898168" y="4077891"/>
                <a:ext cx="5111525" cy="1142288"/>
              </a:xfrm>
              <a:prstGeom prst="roundRect">
                <a:avLst>
                  <a:gd name="adj" fmla="val 0"/>
                </a:avLst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                                                W</a:t>
                </a:r>
                <a:endParaRPr lang="en-GB" dirty="0"/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58B5CEC1-9F14-28B1-293D-07133E1B83E2}"/>
                  </a:ext>
                </a:extLst>
              </p:cNvPr>
              <p:cNvSpPr/>
              <p:nvPr/>
            </p:nvSpPr>
            <p:spPr>
              <a:xfrm>
                <a:off x="5121212" y="4043402"/>
                <a:ext cx="45719" cy="1215115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5DD6E7CD-8954-A84D-8D4F-D0A3248647AB}"/>
                  </a:ext>
                </a:extLst>
              </p:cNvPr>
              <p:cNvSpPr/>
              <p:nvPr/>
            </p:nvSpPr>
            <p:spPr>
              <a:xfrm>
                <a:off x="5262097" y="4040918"/>
                <a:ext cx="45719" cy="1215115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7C4FFBE4-D619-CFC1-395A-C70266A42D00}"/>
                  </a:ext>
                </a:extLst>
              </p:cNvPr>
              <p:cNvSpPr/>
              <p:nvPr/>
            </p:nvSpPr>
            <p:spPr>
              <a:xfrm>
                <a:off x="5404848" y="4043987"/>
                <a:ext cx="45719" cy="1215115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56C47902-6C22-BDAA-E8E2-AE5ECB85E0DF}"/>
                  </a:ext>
                </a:extLst>
              </p:cNvPr>
              <p:cNvSpPr/>
              <p:nvPr/>
            </p:nvSpPr>
            <p:spPr>
              <a:xfrm>
                <a:off x="5539746" y="4063206"/>
                <a:ext cx="45719" cy="1215115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B29D2864-5881-2F07-F865-E8047C2FCE37}"/>
                  </a:ext>
                </a:extLst>
              </p:cNvPr>
              <p:cNvSpPr/>
              <p:nvPr/>
            </p:nvSpPr>
            <p:spPr>
              <a:xfrm>
                <a:off x="5667087" y="4037592"/>
                <a:ext cx="45719" cy="1215115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B392718A-1495-83DC-3480-EB887708B8D8}"/>
                  </a:ext>
                </a:extLst>
              </p:cNvPr>
              <p:cNvSpPr/>
              <p:nvPr/>
            </p:nvSpPr>
            <p:spPr>
              <a:xfrm>
                <a:off x="5814531" y="4056392"/>
                <a:ext cx="45719" cy="1215115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0545EAFF-B046-F737-2DFA-C00111FC95C5}"/>
                  </a:ext>
                </a:extLst>
              </p:cNvPr>
              <p:cNvSpPr/>
              <p:nvPr/>
            </p:nvSpPr>
            <p:spPr>
              <a:xfrm>
                <a:off x="5990744" y="4056392"/>
                <a:ext cx="45719" cy="1215115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FFD6B97C-635D-59EC-4664-D8CC80E0DDC9}"/>
                  </a:ext>
                </a:extLst>
              </p:cNvPr>
              <p:cNvSpPr/>
              <p:nvPr/>
            </p:nvSpPr>
            <p:spPr>
              <a:xfrm>
                <a:off x="6174486" y="4040453"/>
                <a:ext cx="45719" cy="1215115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AA6A6870-19CC-18E5-1B64-885474D7405C}"/>
                  </a:ext>
                </a:extLst>
              </p:cNvPr>
              <p:cNvSpPr/>
              <p:nvPr/>
            </p:nvSpPr>
            <p:spPr>
              <a:xfrm>
                <a:off x="6360514" y="4035078"/>
                <a:ext cx="45719" cy="1215115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84C8FFCB-8193-20F0-6F73-29D40DF748C6}"/>
                  </a:ext>
                </a:extLst>
              </p:cNvPr>
              <p:cNvSpPr/>
              <p:nvPr/>
            </p:nvSpPr>
            <p:spPr>
              <a:xfrm>
                <a:off x="6617426" y="4043402"/>
                <a:ext cx="45719" cy="1215115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6204D1E8-583B-2A39-2FD2-96F116BEDC22}"/>
                  </a:ext>
                </a:extLst>
              </p:cNvPr>
              <p:cNvSpPr/>
              <p:nvPr/>
            </p:nvSpPr>
            <p:spPr>
              <a:xfrm>
                <a:off x="7026845" y="4056391"/>
                <a:ext cx="45719" cy="1215115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49D9378D-6117-FF4D-BEE0-7D259112624D}"/>
                  </a:ext>
                </a:extLst>
              </p:cNvPr>
              <p:cNvSpPr/>
              <p:nvPr/>
            </p:nvSpPr>
            <p:spPr>
              <a:xfrm>
                <a:off x="8056647" y="4027270"/>
                <a:ext cx="45719" cy="1215115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8" name="Straight Arrow Connector 57">
                <a:extLst>
                  <a:ext uri="{FF2B5EF4-FFF2-40B4-BE49-F238E27FC236}">
                    <a16:creationId xmlns:a16="http://schemas.microsoft.com/office/drawing/2014/main" id="{31640442-1941-31D0-1401-0F79F2F1E93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74300" y="4514676"/>
                <a:ext cx="0" cy="300447"/>
              </a:xfrm>
              <a:prstGeom prst="straightConnector1">
                <a:avLst/>
              </a:prstGeom>
              <a:ln w="6350">
                <a:solidFill>
                  <a:schemeClr val="tx2"/>
                </a:solidFill>
                <a:tailEnd type="triangle" w="sm" len="med"/>
              </a:ln>
              <a:effectLst>
                <a:glow rad="38100">
                  <a:schemeClr val="bg1">
                    <a:alpha val="50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>
                <a:extLst>
                  <a:ext uri="{FF2B5EF4-FFF2-40B4-BE49-F238E27FC236}">
                    <a16:creationId xmlns:a16="http://schemas.microsoft.com/office/drawing/2014/main" id="{7FEE3BDE-C584-6BF0-4D2F-386FE52124F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41000" y="4512294"/>
                <a:ext cx="0" cy="300447"/>
              </a:xfrm>
              <a:prstGeom prst="straightConnector1">
                <a:avLst/>
              </a:prstGeom>
              <a:ln w="6350">
                <a:solidFill>
                  <a:schemeClr val="tx2"/>
                </a:solidFill>
                <a:tailEnd type="triangle" w="sm" len="med"/>
              </a:ln>
              <a:effectLst>
                <a:glow rad="38100">
                  <a:schemeClr val="bg1">
                    <a:alpha val="50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Arrow Connector 59">
                <a:extLst>
                  <a:ext uri="{FF2B5EF4-FFF2-40B4-BE49-F238E27FC236}">
                    <a16:creationId xmlns:a16="http://schemas.microsoft.com/office/drawing/2014/main" id="{BAC44B1F-75E7-5EFE-180B-59FBD8564D7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83875" y="4514676"/>
                <a:ext cx="0" cy="300447"/>
              </a:xfrm>
              <a:prstGeom prst="straightConnector1">
                <a:avLst/>
              </a:prstGeom>
              <a:ln w="6350">
                <a:solidFill>
                  <a:schemeClr val="tx2"/>
                </a:solidFill>
                <a:tailEnd type="triangle" w="sm" len="med"/>
              </a:ln>
              <a:effectLst>
                <a:glow rad="38100">
                  <a:schemeClr val="bg1">
                    <a:alpha val="50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Arrow Connector 60">
                <a:extLst>
                  <a:ext uri="{FF2B5EF4-FFF2-40B4-BE49-F238E27FC236}">
                    <a16:creationId xmlns:a16="http://schemas.microsoft.com/office/drawing/2014/main" id="{E0407CA5-56AD-4104-64C1-CD38672C4AD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26750" y="4524610"/>
                <a:ext cx="0" cy="293376"/>
              </a:xfrm>
              <a:prstGeom prst="straightConnector1">
                <a:avLst/>
              </a:prstGeom>
              <a:ln w="6350">
                <a:solidFill>
                  <a:schemeClr val="tx2"/>
                </a:solidFill>
                <a:tailEnd type="triangle" w="sm" len="med"/>
              </a:ln>
              <a:effectLst>
                <a:glow rad="38100">
                  <a:schemeClr val="bg1">
                    <a:alpha val="50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>
                <a:extLst>
                  <a:ext uri="{FF2B5EF4-FFF2-40B4-BE49-F238E27FC236}">
                    <a16:creationId xmlns:a16="http://schemas.microsoft.com/office/drawing/2014/main" id="{DA5241B4-17C7-CF9B-3904-ACF219CA53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60100" y="4522229"/>
                <a:ext cx="0" cy="293376"/>
              </a:xfrm>
              <a:prstGeom prst="straightConnector1">
                <a:avLst/>
              </a:prstGeom>
              <a:ln w="6350">
                <a:solidFill>
                  <a:schemeClr val="tx2"/>
                </a:solidFill>
                <a:tailEnd type="triangle" w="sm" len="med"/>
              </a:ln>
              <a:effectLst>
                <a:glow rad="38100">
                  <a:schemeClr val="bg1">
                    <a:alpha val="50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Arrow Connector 62">
                <a:extLst>
                  <a:ext uri="{FF2B5EF4-FFF2-40B4-BE49-F238E27FC236}">
                    <a16:creationId xmlns:a16="http://schemas.microsoft.com/office/drawing/2014/main" id="{83F5BD79-FE2A-689C-3011-CE9CD35DA4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88688" y="4519847"/>
                <a:ext cx="0" cy="293376"/>
              </a:xfrm>
              <a:prstGeom prst="straightConnector1">
                <a:avLst/>
              </a:prstGeom>
              <a:ln w="6350">
                <a:solidFill>
                  <a:schemeClr val="tx2"/>
                </a:solidFill>
                <a:tailEnd type="triangle" w="sm" len="med"/>
              </a:ln>
              <a:effectLst>
                <a:glow rad="38100">
                  <a:schemeClr val="bg1">
                    <a:alpha val="50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Arrow Connector 63">
                <a:extLst>
                  <a:ext uri="{FF2B5EF4-FFF2-40B4-BE49-F238E27FC236}">
                    <a16:creationId xmlns:a16="http://schemas.microsoft.com/office/drawing/2014/main" id="{716CF189-3DEB-267A-B95F-F839FF785E7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36325" y="4512294"/>
                <a:ext cx="0" cy="300447"/>
              </a:xfrm>
              <a:prstGeom prst="straightConnector1">
                <a:avLst/>
              </a:prstGeom>
              <a:ln w="6350">
                <a:solidFill>
                  <a:schemeClr val="tx2"/>
                </a:solidFill>
                <a:tailEnd type="triangle" w="sm" len="med"/>
              </a:ln>
              <a:effectLst>
                <a:glow rad="38100">
                  <a:schemeClr val="bg1">
                    <a:alpha val="50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Arrow Connector 64">
                <a:extLst>
                  <a:ext uri="{FF2B5EF4-FFF2-40B4-BE49-F238E27FC236}">
                    <a16:creationId xmlns:a16="http://schemas.microsoft.com/office/drawing/2014/main" id="{CA02D5DB-B07B-EEB8-D9E4-F4B8DA1A7E3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12538" y="4512294"/>
                <a:ext cx="0" cy="300447"/>
              </a:xfrm>
              <a:prstGeom prst="straightConnector1">
                <a:avLst/>
              </a:prstGeom>
              <a:ln w="6350">
                <a:solidFill>
                  <a:schemeClr val="tx2"/>
                </a:solidFill>
                <a:tailEnd type="triangle" w="sm" len="med"/>
              </a:ln>
              <a:effectLst>
                <a:glow rad="38100">
                  <a:schemeClr val="bg1">
                    <a:alpha val="50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Arrow Connector 65">
                <a:extLst>
                  <a:ext uri="{FF2B5EF4-FFF2-40B4-BE49-F238E27FC236}">
                    <a16:creationId xmlns:a16="http://schemas.microsoft.com/office/drawing/2014/main" id="{9C8FA1FC-83FC-3735-6948-5728C0D2233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95895" y="4517056"/>
                <a:ext cx="0" cy="300447"/>
              </a:xfrm>
              <a:prstGeom prst="straightConnector1">
                <a:avLst/>
              </a:prstGeom>
              <a:ln w="6350">
                <a:solidFill>
                  <a:schemeClr val="tx2"/>
                </a:solidFill>
                <a:tailEnd type="triangle" w="sm" len="med"/>
              </a:ln>
              <a:effectLst>
                <a:glow rad="38100">
                  <a:schemeClr val="bg1">
                    <a:alpha val="50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>
                <a:extLst>
                  <a:ext uri="{FF2B5EF4-FFF2-40B4-BE49-F238E27FC236}">
                    <a16:creationId xmlns:a16="http://schemas.microsoft.com/office/drawing/2014/main" id="{213C5AC3-3F77-EF1F-3941-8A79A4699D9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1632" y="4522228"/>
                <a:ext cx="0" cy="293376"/>
              </a:xfrm>
              <a:prstGeom prst="straightConnector1">
                <a:avLst/>
              </a:prstGeom>
              <a:ln w="6350">
                <a:solidFill>
                  <a:schemeClr val="tx2"/>
                </a:solidFill>
                <a:tailEnd type="triangle" w="sm" len="med"/>
              </a:ln>
              <a:effectLst>
                <a:glow rad="38100">
                  <a:schemeClr val="bg1">
                    <a:alpha val="50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>
                <a:extLst>
                  <a:ext uri="{FF2B5EF4-FFF2-40B4-BE49-F238E27FC236}">
                    <a16:creationId xmlns:a16="http://schemas.microsoft.com/office/drawing/2014/main" id="{7C2CB181-91C6-4AEA-CC01-0F92B37673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38807" y="4522228"/>
                <a:ext cx="0" cy="293376"/>
              </a:xfrm>
              <a:prstGeom prst="straightConnector1">
                <a:avLst/>
              </a:prstGeom>
              <a:ln w="6350">
                <a:solidFill>
                  <a:schemeClr val="tx2"/>
                </a:solidFill>
                <a:tailEnd type="triangle" w="sm" len="med"/>
              </a:ln>
              <a:effectLst>
                <a:glow rad="38100">
                  <a:schemeClr val="bg1">
                    <a:alpha val="50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>
                <a:extLst>
                  <a:ext uri="{FF2B5EF4-FFF2-40B4-BE49-F238E27FC236}">
                    <a16:creationId xmlns:a16="http://schemas.microsoft.com/office/drawing/2014/main" id="{C9B89678-9877-69D6-5575-44F8FD3C03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48382" y="4519847"/>
                <a:ext cx="0" cy="293376"/>
              </a:xfrm>
              <a:prstGeom prst="straightConnector1">
                <a:avLst/>
              </a:prstGeom>
              <a:ln w="6350">
                <a:solidFill>
                  <a:schemeClr val="tx2"/>
                </a:solidFill>
                <a:tailEnd type="triangle" w="sm" len="med"/>
              </a:ln>
              <a:effectLst>
                <a:glow rad="38100">
                  <a:schemeClr val="bg1">
                    <a:alpha val="50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Arrow Connector 69">
                <a:extLst>
                  <a:ext uri="{FF2B5EF4-FFF2-40B4-BE49-F238E27FC236}">
                    <a16:creationId xmlns:a16="http://schemas.microsoft.com/office/drawing/2014/main" id="{F3877727-71DB-0A59-93CD-21E52C07F82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081845" y="4513881"/>
                <a:ext cx="0" cy="300447"/>
              </a:xfrm>
              <a:prstGeom prst="straightConnector1">
                <a:avLst/>
              </a:prstGeom>
              <a:ln w="6350">
                <a:solidFill>
                  <a:schemeClr val="tx2"/>
                </a:solidFill>
                <a:tailEnd type="triangle" w="sm" len="med"/>
              </a:ln>
              <a:effectLst>
                <a:glow rad="38100">
                  <a:schemeClr val="bg1">
                    <a:alpha val="50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Arrow Connector 70">
                <a:extLst>
                  <a:ext uri="{FF2B5EF4-FFF2-40B4-BE49-F238E27FC236}">
                    <a16:creationId xmlns:a16="http://schemas.microsoft.com/office/drawing/2014/main" id="{DA582A84-0B57-5A99-6BCD-1E5A96387DA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029707" y="4511500"/>
                <a:ext cx="0" cy="300447"/>
              </a:xfrm>
              <a:prstGeom prst="straightConnector1">
                <a:avLst/>
              </a:prstGeom>
              <a:ln w="6350">
                <a:solidFill>
                  <a:schemeClr val="tx2"/>
                </a:solidFill>
                <a:tailEnd type="triangle" w="sm" len="med"/>
              </a:ln>
              <a:effectLst>
                <a:glow rad="38100">
                  <a:schemeClr val="bg1">
                    <a:alpha val="50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986E8222-679E-912C-A520-302AB564F5A1}"/>
                  </a:ext>
                </a:extLst>
              </p:cNvPr>
              <p:cNvSpPr/>
              <p:nvPr/>
            </p:nvSpPr>
            <p:spPr>
              <a:xfrm>
                <a:off x="6640822" y="5362132"/>
                <a:ext cx="45719" cy="1251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2D7209C2-FBBB-1B1C-35CA-0705EE16AE27}"/>
                  </a:ext>
                </a:extLst>
              </p:cNvPr>
              <p:cNvSpPr txBox="1"/>
              <p:nvPr/>
            </p:nvSpPr>
            <p:spPr bwMode="auto">
              <a:xfrm>
                <a:off x="5332252" y="5399309"/>
                <a:ext cx="3921720" cy="4966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/>
                  <a:t>BDF Target. Coolant by Gaseous helium, ~200m/s.</a:t>
                </a:r>
              </a:p>
              <a:p>
                <a:pPr algn="ctr"/>
                <a:r>
                  <a:rPr lang="en-US" sz="1100" dirty="0"/>
                  <a:t>3 or 4 channels in parallel.</a:t>
                </a:r>
                <a:endParaRPr lang="en-GB" sz="1100" dirty="0"/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CA5C4E81-CC78-C10E-1F9E-C01D0C36809C}"/>
                  </a:ext>
                </a:extLst>
              </p:cNvPr>
              <p:cNvSpPr txBox="1"/>
              <p:nvPr/>
            </p:nvSpPr>
            <p:spPr bwMode="auto">
              <a:xfrm>
                <a:off x="4328898" y="4269423"/>
                <a:ext cx="433043" cy="3015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>
                    <a:solidFill>
                      <a:srgbClr val="C00000"/>
                    </a:solidFill>
                  </a:rPr>
                  <a:t>P+</a:t>
                </a:r>
                <a:endParaRPr lang="en-GB" sz="1100" b="1" dirty="0">
                  <a:solidFill>
                    <a:srgbClr val="C00000"/>
                  </a:solidFill>
                </a:endParaRPr>
              </a:p>
            </p:txBody>
          </p:sp>
        </p:grp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04841E7F-BD88-56C1-515A-45D811AF9506}"/>
                </a:ext>
              </a:extLst>
            </p:cNvPr>
            <p:cNvCxnSpPr/>
            <p:nvPr/>
          </p:nvCxnSpPr>
          <p:spPr>
            <a:xfrm>
              <a:off x="6173734" y="3473215"/>
              <a:ext cx="395067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8" name="Rectangle 77">
            <a:extLst>
              <a:ext uri="{FF2B5EF4-FFF2-40B4-BE49-F238E27FC236}">
                <a16:creationId xmlns:a16="http://schemas.microsoft.com/office/drawing/2014/main" id="{972267AF-AD3C-C82D-0F88-6F42923FA8E1}"/>
              </a:ext>
            </a:extLst>
          </p:cNvPr>
          <p:cNvSpPr/>
          <p:nvPr/>
        </p:nvSpPr>
        <p:spPr>
          <a:xfrm>
            <a:off x="9574716" y="4688449"/>
            <a:ext cx="1336445" cy="1482935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7187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lide Number Placeholder 3">
            <a:extLst>
              <a:ext uri="{FF2B5EF4-FFF2-40B4-BE49-F238E27FC236}">
                <a16:creationId xmlns:a16="http://schemas.microsoft.com/office/drawing/2014/main" id="{A8FA667B-7D35-87BE-B52D-60383CE27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  <p:sp>
        <p:nvSpPr>
          <p:cNvPr id="55" name="Slide Number Placeholder 3">
            <a:extLst>
              <a:ext uri="{FF2B5EF4-FFF2-40B4-BE49-F238E27FC236}">
                <a16:creationId xmlns:a16="http://schemas.microsoft.com/office/drawing/2014/main" id="{2B101202-BE22-F491-71F7-6C2A1D98128C}"/>
              </a:ext>
            </a:extLst>
          </p:cNvPr>
          <p:cNvSpPr txBox="1">
            <a:spLocks/>
          </p:cNvSpPr>
          <p:nvPr/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E14BF4D6-7C66-21BA-F17C-A86D83AAFF6F}"/>
              </a:ext>
            </a:extLst>
          </p:cNvPr>
          <p:cNvSpPr txBox="1"/>
          <p:nvPr/>
        </p:nvSpPr>
        <p:spPr bwMode="auto">
          <a:xfrm>
            <a:off x="519461" y="1431821"/>
            <a:ext cx="86272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Operational conditions</a:t>
            </a:r>
            <a:endParaRPr lang="en-GB" sz="2000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BF82AC8-5305-1281-1161-5A4A1F47B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063"/>
            <a:ext cx="6455989" cy="608012"/>
          </a:xfrm>
          <a:prstGeom prst="roundRect">
            <a:avLst/>
          </a:prstGeom>
          <a:solidFill>
            <a:srgbClr val="EBF6D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b="1" dirty="0">
                <a:solidFill>
                  <a:schemeClr val="tx1"/>
                </a:solidFill>
              </a:rPr>
              <a:t>BDF W Helium cooled Target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E2E89A-E9C5-F12E-B8A7-F96058FAA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B26D56-1CFA-5950-D0E1-A20DEE1EF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ESS - CERN Meeting | Status of the BDF Target Design</a:t>
            </a:r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0CB2111-57F9-B436-D182-52CC0BC6255F}"/>
              </a:ext>
            </a:extLst>
          </p:cNvPr>
          <p:cNvGrpSpPr/>
          <p:nvPr/>
        </p:nvGrpSpPr>
        <p:grpSpPr>
          <a:xfrm>
            <a:off x="119336" y="2046724"/>
            <a:ext cx="6138119" cy="3342889"/>
            <a:chOff x="368837" y="1657115"/>
            <a:chExt cx="5415937" cy="294958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480C5FDF-4F91-157C-64D3-8CE790E88A9C}"/>
                </a:ext>
              </a:extLst>
            </p:cNvPr>
            <p:cNvGrpSpPr/>
            <p:nvPr/>
          </p:nvGrpSpPr>
          <p:grpSpPr>
            <a:xfrm>
              <a:off x="368837" y="2030112"/>
              <a:ext cx="4265104" cy="2576583"/>
              <a:chOff x="3545692" y="4067051"/>
              <a:chExt cx="3150698" cy="1903361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1BD53320-E639-6ADA-DFF1-6B253E1C4B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alphaModFix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3545692" y="4067051"/>
                <a:ext cx="3150698" cy="1749984"/>
              </a:xfrm>
              <a:prstGeom prst="rect">
                <a:avLst/>
              </a:prstGeom>
              <a:ln>
                <a:noFill/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01677AB-9507-1720-3D09-AC8F9F951CB9}"/>
                  </a:ext>
                </a:extLst>
              </p:cNvPr>
              <p:cNvSpPr txBox="1"/>
              <p:nvPr/>
            </p:nvSpPr>
            <p:spPr bwMode="auto">
              <a:xfrm rot="20927774">
                <a:off x="4587917" y="5720317"/>
                <a:ext cx="2016224" cy="2500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/>
                  <a:t>18 x W blocks (~1.5mm)</a:t>
                </a:r>
                <a:endParaRPr lang="en-GB" sz="1600" dirty="0"/>
              </a:p>
            </p:txBody>
          </p:sp>
          <p:sp>
            <p:nvSpPr>
              <p:cNvPr id="30" name="Left Brace 29">
                <a:extLst>
                  <a:ext uri="{FF2B5EF4-FFF2-40B4-BE49-F238E27FC236}">
                    <a16:creationId xmlns:a16="http://schemas.microsoft.com/office/drawing/2014/main" id="{FD2C374A-9D4E-F8BA-6706-7F3CDE6857F9}"/>
                  </a:ext>
                </a:extLst>
              </p:cNvPr>
              <p:cNvSpPr/>
              <p:nvPr/>
            </p:nvSpPr>
            <p:spPr>
              <a:xfrm rot="15442837">
                <a:off x="5213775" y="4396888"/>
                <a:ext cx="462266" cy="2220797"/>
              </a:xfrm>
              <a:prstGeom prst="leftBrace">
                <a:avLst>
                  <a:gd name="adj1" fmla="val 43513"/>
                  <a:gd name="adj2" fmla="val 50000"/>
                </a:avLst>
              </a:prstGeom>
              <a:ln w="38100" cap="rnd">
                <a:solidFill>
                  <a:schemeClr val="accent1"/>
                </a:solidFill>
                <a:round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C1A368C-624F-CF4F-0A6B-D719CEC94E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26825" r="89012"/>
            <a:stretch/>
          </p:blipFill>
          <p:spPr>
            <a:xfrm>
              <a:off x="4450236" y="1657115"/>
              <a:ext cx="672409" cy="1790456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8A6A414-6F92-D0BB-C825-DDAA90B3D2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0280"/>
            <a:stretch/>
          </p:blipFill>
          <p:spPr>
            <a:xfrm rot="180387">
              <a:off x="873072" y="2147901"/>
              <a:ext cx="3445164" cy="156880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CB36687-2F71-636C-EBE8-D7245F1B40D5}"/>
                </a:ext>
              </a:extLst>
            </p:cNvPr>
            <p:cNvSpPr txBox="1"/>
            <p:nvPr/>
          </p:nvSpPr>
          <p:spPr bwMode="auto">
            <a:xfrm>
              <a:off x="4396649" y="1691539"/>
              <a:ext cx="1388125" cy="246221"/>
            </a:xfrm>
            <a:prstGeom prst="rect">
              <a:avLst/>
            </a:prstGeom>
            <a:noFill/>
            <a:effectLst>
              <a:glow rad="63500">
                <a:schemeClr val="accent3">
                  <a:satMod val="175000"/>
                  <a:alpha val="40000"/>
                </a:schemeClr>
              </a:glow>
              <a:outerShdw blurRad="101600" dir="5400000" sx="104000" sy="104000" algn="ctr" rotWithShape="0">
                <a:prstClr val="black">
                  <a:alpha val="40000"/>
                </a:prstClr>
              </a:outerShdw>
              <a:softEdge rad="723900"/>
            </a:effectLst>
          </p:spPr>
          <p:txBody>
            <a:bodyPr wrap="square">
              <a:spAutoFit/>
            </a:bodyPr>
            <a:lstStyle/>
            <a:p>
              <a:r>
                <a:rPr lang="en-US" sz="1000" b="1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Temperature (°C)</a:t>
              </a:r>
              <a:endParaRPr lang="en-GB" sz="1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216979F3-D066-69C2-65B1-CFFBD80D90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0113500"/>
              </p:ext>
            </p:extLst>
          </p:nvPr>
        </p:nvGraphicFramePr>
        <p:xfrm>
          <a:off x="6600056" y="2087484"/>
          <a:ext cx="4921372" cy="3107280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2455292">
                  <a:extLst>
                    <a:ext uri="{9D8B030D-6E8A-4147-A177-3AD203B41FA5}">
                      <a16:colId xmlns:a16="http://schemas.microsoft.com/office/drawing/2014/main" val="120802762"/>
                    </a:ext>
                  </a:extLst>
                </a:gridCol>
                <a:gridCol w="2466080">
                  <a:extLst>
                    <a:ext uri="{9D8B030D-6E8A-4147-A177-3AD203B41FA5}">
                      <a16:colId xmlns:a16="http://schemas.microsoft.com/office/drawing/2014/main" val="1806599483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sz="1400" dirty="0"/>
                        <a:t>BDF operational conditions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95549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Target design  lifetime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7200" marR="7200" marT="7200" marB="720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5 years</a:t>
                      </a:r>
                      <a:endParaRPr lang="en-GB" sz="140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7200" marR="7200" marT="7200" marB="7200"/>
                </a:tc>
                <a:extLst>
                  <a:ext uri="{0D108BD9-81ED-4DB2-BD59-A6C34878D82A}">
                    <a16:rowId xmlns:a16="http://schemas.microsoft.com/office/drawing/2014/main" val="22623367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Max dpa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7200" marR="7200" marT="7200" marB="720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1.6 to 1.2</a:t>
                      </a:r>
                      <a:endParaRPr lang="en-GB" sz="140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7200" marR="7200" marT="7200" marB="7200"/>
                </a:tc>
                <a:extLst>
                  <a:ext uri="{0D108BD9-81ED-4DB2-BD59-A6C34878D82A}">
                    <a16:rowId xmlns:a16="http://schemas.microsoft.com/office/drawing/2014/main" val="36869007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Max He implantation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7200" marR="7200" marT="7200" marB="720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220 to 143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appm</a:t>
                      </a:r>
                      <a:endParaRPr lang="en-GB" sz="140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7200" marR="7200" marT="7200" marB="7200"/>
                </a:tc>
                <a:extLst>
                  <a:ext uri="{0D108BD9-81ED-4DB2-BD59-A6C34878D82A}">
                    <a16:rowId xmlns:a16="http://schemas.microsoft.com/office/drawing/2014/main" val="16154390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Max stresses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7200" marR="7200" marT="7200" marB="720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150MPa</a:t>
                      </a:r>
                      <a:endParaRPr lang="en-GB" sz="140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7200" marR="7200" marT="7200" marB="7200"/>
                </a:tc>
                <a:extLst>
                  <a:ext uri="{0D108BD9-81ED-4DB2-BD59-A6C34878D82A}">
                    <a16:rowId xmlns:a16="http://schemas.microsoft.com/office/drawing/2014/main" val="15885713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Max bulk temperature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7200" marR="7200" marT="7200" marB="720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400°C</a:t>
                      </a:r>
                      <a:endParaRPr lang="en-GB" sz="140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7200" marR="7200" marT="7200" marB="7200"/>
                </a:tc>
                <a:extLst>
                  <a:ext uri="{0D108BD9-81ED-4DB2-BD59-A6C34878D82A}">
                    <a16:rowId xmlns:a16="http://schemas.microsoft.com/office/drawing/2014/main" val="29016148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Max W-to-He surface Temperature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7200" marR="7200" marT="7200" marB="720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350°C</a:t>
                      </a:r>
                      <a:endParaRPr lang="en-GB" sz="140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7200" marR="7200" marT="7200" marB="7200"/>
                </a:tc>
                <a:extLst>
                  <a:ext uri="{0D108BD9-81ED-4DB2-BD59-A6C34878D82A}">
                    <a16:rowId xmlns:a16="http://schemas.microsoft.com/office/drawing/2014/main" val="18001362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Beam parameters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7200" marR="7200" marT="7200" marB="72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Same as for Baseline, except beam size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7200" marR="7200" marT="7200" marB="7200"/>
                </a:tc>
                <a:extLst>
                  <a:ext uri="{0D108BD9-81ED-4DB2-BD59-A6C34878D82A}">
                    <a16:rowId xmlns:a16="http://schemas.microsoft.com/office/drawing/2014/main" val="3727922420"/>
                  </a:ext>
                </a:extLst>
              </a:tr>
            </a:tbl>
          </a:graphicData>
        </a:graphic>
      </p:graphicFrame>
      <p:sp>
        <p:nvSpPr>
          <p:cNvPr id="80" name="TextBox 79">
            <a:extLst>
              <a:ext uri="{FF2B5EF4-FFF2-40B4-BE49-F238E27FC236}">
                <a16:creationId xmlns:a16="http://schemas.microsoft.com/office/drawing/2014/main" id="{99302D6A-6BEB-20A1-91D6-E91379ECAE17}"/>
              </a:ext>
            </a:extLst>
          </p:cNvPr>
          <p:cNvSpPr txBox="1"/>
          <p:nvPr/>
        </p:nvSpPr>
        <p:spPr bwMode="auto">
          <a:xfrm>
            <a:off x="271198" y="3683604"/>
            <a:ext cx="3756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C00000"/>
                </a:solidFill>
              </a:rPr>
              <a:t>P+</a:t>
            </a:r>
            <a:endParaRPr lang="en-GB" sz="1100" b="1" dirty="0">
              <a:solidFill>
                <a:srgbClr val="C00000"/>
              </a:solidFill>
            </a:endParaRP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CD3E2710-6EF7-BCEF-9E48-A2F9FE6FF46E}"/>
              </a:ext>
            </a:extLst>
          </p:cNvPr>
          <p:cNvCxnSpPr>
            <a:cxnSpLocks/>
          </p:cNvCxnSpPr>
          <p:nvPr/>
        </p:nvCxnSpPr>
        <p:spPr>
          <a:xfrm flipV="1">
            <a:off x="271198" y="3985098"/>
            <a:ext cx="409333" cy="90829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93002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lide Number Placeholder 3">
            <a:extLst>
              <a:ext uri="{FF2B5EF4-FFF2-40B4-BE49-F238E27FC236}">
                <a16:creationId xmlns:a16="http://schemas.microsoft.com/office/drawing/2014/main" id="{A8FA667B-7D35-87BE-B52D-60383CE27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/>
          </a:p>
        </p:txBody>
      </p:sp>
      <p:sp>
        <p:nvSpPr>
          <p:cNvPr id="55" name="Slide Number Placeholder 3">
            <a:extLst>
              <a:ext uri="{FF2B5EF4-FFF2-40B4-BE49-F238E27FC236}">
                <a16:creationId xmlns:a16="http://schemas.microsoft.com/office/drawing/2014/main" id="{2B101202-BE22-F491-71F7-6C2A1D98128C}"/>
              </a:ext>
            </a:extLst>
          </p:cNvPr>
          <p:cNvSpPr txBox="1">
            <a:spLocks/>
          </p:cNvSpPr>
          <p:nvPr/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E14BF4D6-7C66-21BA-F17C-A86D83AAFF6F}"/>
              </a:ext>
            </a:extLst>
          </p:cNvPr>
          <p:cNvSpPr txBox="1"/>
          <p:nvPr/>
        </p:nvSpPr>
        <p:spPr bwMode="auto">
          <a:xfrm>
            <a:off x="519461" y="1431821"/>
            <a:ext cx="10863275" cy="3052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Design approach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Cooling station &amp; target have been considered together for system temperatures and pressures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Design approach has included Defining Design limits </a:t>
            </a:r>
          </a:p>
          <a:p>
            <a:pPr marL="742950" lvl="1" indent="-285750">
              <a:spcBef>
                <a:spcPts val="100"/>
              </a:spcBef>
              <a:spcAft>
                <a:spcPts val="100"/>
              </a:spcAft>
              <a:buFont typeface="Wingdings" panose="05000000000000000000" pitchFamily="2" charset="2"/>
              <a:buChar char="q"/>
            </a:pPr>
            <a:r>
              <a:rPr lang="en-US" sz="1800" b="1" dirty="0">
                <a:solidFill>
                  <a:schemeClr val="tx2"/>
                </a:solidFill>
              </a:rPr>
              <a:t>Stress</a:t>
            </a:r>
          </a:p>
          <a:p>
            <a:pPr marL="742950" lvl="1" indent="-285750">
              <a:spcBef>
                <a:spcPts val="100"/>
              </a:spcBef>
              <a:spcAft>
                <a:spcPts val="100"/>
              </a:spcAft>
              <a:buFont typeface="Wingdings" panose="05000000000000000000" pitchFamily="2" charset="2"/>
              <a:buChar char="q"/>
            </a:pPr>
            <a:r>
              <a:rPr lang="en-US" sz="1800" b="1" dirty="0">
                <a:solidFill>
                  <a:schemeClr val="tx2"/>
                </a:solidFill>
              </a:rPr>
              <a:t>Fatigue</a:t>
            </a:r>
          </a:p>
          <a:p>
            <a:pPr marL="742950" lvl="1" indent="-285750">
              <a:spcBef>
                <a:spcPts val="100"/>
              </a:spcBef>
              <a:spcAft>
                <a:spcPts val="100"/>
              </a:spcAft>
              <a:buFont typeface="Wingdings" panose="05000000000000000000" pitchFamily="2" charset="2"/>
              <a:buChar char="q"/>
            </a:pPr>
            <a:r>
              <a:rPr lang="en-US" sz="1800" b="1" dirty="0">
                <a:solidFill>
                  <a:schemeClr val="tx2"/>
                </a:solidFill>
              </a:rPr>
              <a:t>Block Temperature</a:t>
            </a:r>
          </a:p>
          <a:p>
            <a:pPr marL="742950" lvl="1" indent="-285750">
              <a:spcBef>
                <a:spcPts val="100"/>
              </a:spcBef>
              <a:spcAft>
                <a:spcPts val="100"/>
              </a:spcAft>
              <a:buFont typeface="Wingdings" panose="05000000000000000000" pitchFamily="2" charset="2"/>
              <a:buChar char="q"/>
            </a:pPr>
            <a:r>
              <a:rPr lang="en-US" sz="1800" b="1" dirty="0">
                <a:solidFill>
                  <a:schemeClr val="tx2"/>
                </a:solidFill>
              </a:rPr>
              <a:t>Surface temperature (e.g. limited oxidation)</a:t>
            </a:r>
          </a:p>
          <a:p>
            <a:pPr marL="742950" lvl="1" indent="-285750">
              <a:spcBef>
                <a:spcPts val="100"/>
              </a:spcBef>
              <a:spcAft>
                <a:spcPts val="100"/>
              </a:spcAft>
              <a:buFont typeface="Wingdings" panose="05000000000000000000" pitchFamily="2" charset="2"/>
              <a:buChar char="q"/>
            </a:pPr>
            <a:r>
              <a:rPr lang="en-US" sz="1800" b="1" dirty="0">
                <a:solidFill>
                  <a:schemeClr val="tx2"/>
                </a:solidFill>
              </a:rPr>
              <a:t>Irradiated properties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Applied these limits to target block position </a:t>
            </a:r>
            <a:r>
              <a:rPr lang="en-US" sz="1800" dirty="0" err="1">
                <a:solidFill>
                  <a:schemeClr val="tx2"/>
                </a:solidFill>
              </a:rPr>
              <a:t>optimisation</a:t>
            </a:r>
            <a:endParaRPr lang="en-US" sz="1800" dirty="0">
              <a:solidFill>
                <a:schemeClr val="tx2"/>
              </a:solidFill>
            </a:endParaRPr>
          </a:p>
          <a:p>
            <a:endParaRPr lang="en-GB" sz="1600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BF82AC8-5305-1281-1161-5A4A1F47B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063"/>
            <a:ext cx="6455989" cy="608012"/>
          </a:xfrm>
          <a:prstGeom prst="roundRect">
            <a:avLst/>
          </a:prstGeom>
          <a:solidFill>
            <a:srgbClr val="EBF6D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b="1" dirty="0">
                <a:solidFill>
                  <a:schemeClr val="tx1"/>
                </a:solidFill>
              </a:rPr>
              <a:t>BDF W Helium cooled Target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E2E89A-E9C5-F12E-B8A7-F96058FAA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B26D56-1CFA-5950-D0E1-A20DEE1EF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ESS - CERN Meeting | Status of the BDF Target Design</a:t>
            </a:r>
            <a:endParaRPr lang="en-US"/>
          </a:p>
        </p:txBody>
      </p:sp>
      <p:sp>
        <p:nvSpPr>
          <p:cNvPr id="2" name="Left Brace 1">
            <a:extLst>
              <a:ext uri="{FF2B5EF4-FFF2-40B4-BE49-F238E27FC236}">
                <a16:creationId xmlns:a16="http://schemas.microsoft.com/office/drawing/2014/main" id="{BD6AF343-AF23-3577-36F5-60AF93A28C8B}"/>
              </a:ext>
            </a:extLst>
          </p:cNvPr>
          <p:cNvSpPr/>
          <p:nvPr/>
        </p:nvSpPr>
        <p:spPr>
          <a:xfrm rot="10800000">
            <a:off x="6838958" y="2449072"/>
            <a:ext cx="619904" cy="1351944"/>
          </a:xfrm>
          <a:prstGeom prst="leftBrace">
            <a:avLst>
              <a:gd name="adj1" fmla="val 43513"/>
              <a:gd name="adj2" fmla="val 50000"/>
            </a:avLst>
          </a:prstGeom>
          <a:ln w="38100" cap="rnd">
            <a:solidFill>
              <a:schemeClr val="accent1"/>
            </a:solidFill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82C01D9-D5E3-D59F-5AB5-31982D335090}"/>
              </a:ext>
            </a:extLst>
          </p:cNvPr>
          <p:cNvSpPr txBox="1"/>
          <p:nvPr/>
        </p:nvSpPr>
        <p:spPr bwMode="auto">
          <a:xfrm>
            <a:off x="7680176" y="2348880"/>
            <a:ext cx="4123870" cy="18056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q"/>
            </a:pPr>
            <a:r>
              <a:rPr lang="en-US" dirty="0"/>
              <a:t> Used safety margins &gt;2 on irradiated (degraded) material properties at 2dpa. &lt;2dpa expected)</a:t>
            </a:r>
          </a:p>
          <a:p>
            <a:pPr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q"/>
            </a:pPr>
            <a:r>
              <a:rPr lang="en-US" dirty="0"/>
              <a:t> Extrapolation and rule-of-thumb factor used to obtain irradiated fatigue limits due to lack of data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CDC831C-0F31-074A-2762-9D32696D146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3" t="3985" r="68" b="3340"/>
          <a:stretch/>
        </p:blipFill>
        <p:spPr>
          <a:xfrm>
            <a:off x="1781259" y="5301506"/>
            <a:ext cx="9601478" cy="83883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D16F9D0-2F3B-E78F-15E9-3E30126F4F09}"/>
              </a:ext>
            </a:extLst>
          </p:cNvPr>
          <p:cNvSpPr txBox="1"/>
          <p:nvPr/>
        </p:nvSpPr>
        <p:spPr bwMode="auto">
          <a:xfrm>
            <a:off x="565453" y="5341499"/>
            <a:ext cx="911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Whole target</a:t>
            </a:r>
            <a:endParaRPr lang="en-GB" dirty="0"/>
          </a:p>
        </p:txBody>
      </p:sp>
      <p:sp>
        <p:nvSpPr>
          <p:cNvPr id="15" name="Right Brace 14">
            <a:extLst>
              <a:ext uri="{FF2B5EF4-FFF2-40B4-BE49-F238E27FC236}">
                <a16:creationId xmlns:a16="http://schemas.microsoft.com/office/drawing/2014/main" id="{BAD138CC-57B6-781C-8DE3-7121FA55119C}"/>
              </a:ext>
            </a:extLst>
          </p:cNvPr>
          <p:cNvSpPr/>
          <p:nvPr/>
        </p:nvSpPr>
        <p:spPr>
          <a:xfrm rot="16200000">
            <a:off x="2350432" y="4416096"/>
            <a:ext cx="288032" cy="1326585"/>
          </a:xfrm>
          <a:custGeom>
            <a:avLst/>
            <a:gdLst>
              <a:gd name="connsiteX0" fmla="*/ 0 w 288032"/>
              <a:gd name="connsiteY0" fmla="*/ 0 h 1326585"/>
              <a:gd name="connsiteX1" fmla="*/ 144016 w 288032"/>
              <a:gd name="connsiteY1" fmla="*/ 69721 h 1326585"/>
              <a:gd name="connsiteX2" fmla="*/ 144016 w 288032"/>
              <a:gd name="connsiteY2" fmla="*/ 548746 h 1326585"/>
              <a:gd name="connsiteX3" fmla="*/ 288032 w 288032"/>
              <a:gd name="connsiteY3" fmla="*/ 618467 h 1326585"/>
              <a:gd name="connsiteX4" fmla="*/ 144016 w 288032"/>
              <a:gd name="connsiteY4" fmla="*/ 688188 h 1326585"/>
              <a:gd name="connsiteX5" fmla="*/ 144016 w 288032"/>
              <a:gd name="connsiteY5" fmla="*/ 1256864 h 1326585"/>
              <a:gd name="connsiteX6" fmla="*/ 0 w 288032"/>
              <a:gd name="connsiteY6" fmla="*/ 1326585 h 1326585"/>
              <a:gd name="connsiteX7" fmla="*/ 0 w 288032"/>
              <a:gd name="connsiteY7" fmla="*/ 857858 h 1326585"/>
              <a:gd name="connsiteX8" fmla="*/ 0 w 288032"/>
              <a:gd name="connsiteY8" fmla="*/ 389132 h 1326585"/>
              <a:gd name="connsiteX9" fmla="*/ 0 w 288032"/>
              <a:gd name="connsiteY9" fmla="*/ 0 h 1326585"/>
              <a:gd name="connsiteX0" fmla="*/ 0 w 288032"/>
              <a:gd name="connsiteY0" fmla="*/ 0 h 1326585"/>
              <a:gd name="connsiteX1" fmla="*/ 144016 w 288032"/>
              <a:gd name="connsiteY1" fmla="*/ 69721 h 1326585"/>
              <a:gd name="connsiteX2" fmla="*/ 144016 w 288032"/>
              <a:gd name="connsiteY2" fmla="*/ 548746 h 1326585"/>
              <a:gd name="connsiteX3" fmla="*/ 288032 w 288032"/>
              <a:gd name="connsiteY3" fmla="*/ 618467 h 1326585"/>
              <a:gd name="connsiteX4" fmla="*/ 144016 w 288032"/>
              <a:gd name="connsiteY4" fmla="*/ 688188 h 1326585"/>
              <a:gd name="connsiteX5" fmla="*/ 144016 w 288032"/>
              <a:gd name="connsiteY5" fmla="*/ 1256864 h 1326585"/>
              <a:gd name="connsiteX6" fmla="*/ 0 w 288032"/>
              <a:gd name="connsiteY6" fmla="*/ 1326585 h 1326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8032" h="1326585" stroke="0" extrusionOk="0">
                <a:moveTo>
                  <a:pt x="0" y="0"/>
                </a:moveTo>
                <a:cubicBezTo>
                  <a:pt x="70354" y="-1761"/>
                  <a:pt x="142948" y="29613"/>
                  <a:pt x="144016" y="69721"/>
                </a:cubicBezTo>
                <a:cubicBezTo>
                  <a:pt x="200209" y="206562"/>
                  <a:pt x="119201" y="335946"/>
                  <a:pt x="144016" y="548746"/>
                </a:cubicBezTo>
                <a:cubicBezTo>
                  <a:pt x="152085" y="596358"/>
                  <a:pt x="194667" y="608209"/>
                  <a:pt x="288032" y="618467"/>
                </a:cubicBezTo>
                <a:cubicBezTo>
                  <a:pt x="217199" y="612034"/>
                  <a:pt x="145970" y="650568"/>
                  <a:pt x="144016" y="688188"/>
                </a:cubicBezTo>
                <a:cubicBezTo>
                  <a:pt x="149515" y="954034"/>
                  <a:pt x="118853" y="1079365"/>
                  <a:pt x="144016" y="1256864"/>
                </a:cubicBezTo>
                <a:cubicBezTo>
                  <a:pt x="131061" y="1290609"/>
                  <a:pt x="100499" y="1327988"/>
                  <a:pt x="0" y="1326585"/>
                </a:cubicBezTo>
                <a:cubicBezTo>
                  <a:pt x="-45795" y="1155605"/>
                  <a:pt x="48514" y="1025220"/>
                  <a:pt x="0" y="857858"/>
                </a:cubicBezTo>
                <a:cubicBezTo>
                  <a:pt x="-48514" y="690496"/>
                  <a:pt x="22355" y="622456"/>
                  <a:pt x="0" y="389132"/>
                </a:cubicBezTo>
                <a:cubicBezTo>
                  <a:pt x="-22355" y="155808"/>
                  <a:pt x="38137" y="130704"/>
                  <a:pt x="0" y="0"/>
                </a:cubicBezTo>
                <a:close/>
              </a:path>
              <a:path w="288032" h="1326585" fill="none" extrusionOk="0">
                <a:moveTo>
                  <a:pt x="0" y="0"/>
                </a:moveTo>
                <a:cubicBezTo>
                  <a:pt x="78649" y="-842"/>
                  <a:pt x="150921" y="34964"/>
                  <a:pt x="144016" y="69721"/>
                </a:cubicBezTo>
                <a:cubicBezTo>
                  <a:pt x="182549" y="232892"/>
                  <a:pt x="92112" y="354504"/>
                  <a:pt x="144016" y="548746"/>
                </a:cubicBezTo>
                <a:cubicBezTo>
                  <a:pt x="126723" y="587964"/>
                  <a:pt x="198886" y="616856"/>
                  <a:pt x="288032" y="618467"/>
                </a:cubicBezTo>
                <a:cubicBezTo>
                  <a:pt x="211835" y="620136"/>
                  <a:pt x="146345" y="653994"/>
                  <a:pt x="144016" y="688188"/>
                </a:cubicBezTo>
                <a:cubicBezTo>
                  <a:pt x="179783" y="852674"/>
                  <a:pt x="107764" y="1059619"/>
                  <a:pt x="144016" y="1256864"/>
                </a:cubicBezTo>
                <a:cubicBezTo>
                  <a:pt x="135762" y="1277922"/>
                  <a:pt x="82606" y="1320902"/>
                  <a:pt x="0" y="1326585"/>
                </a:cubicBezTo>
              </a:path>
              <a:path w="288032" h="1326585" fill="none" stroke="0" extrusionOk="0">
                <a:moveTo>
                  <a:pt x="0" y="0"/>
                </a:moveTo>
                <a:cubicBezTo>
                  <a:pt x="78793" y="-446"/>
                  <a:pt x="142904" y="36288"/>
                  <a:pt x="144016" y="69721"/>
                </a:cubicBezTo>
                <a:cubicBezTo>
                  <a:pt x="177540" y="246131"/>
                  <a:pt x="137740" y="401242"/>
                  <a:pt x="144016" y="548746"/>
                </a:cubicBezTo>
                <a:cubicBezTo>
                  <a:pt x="143223" y="600589"/>
                  <a:pt x="208682" y="613290"/>
                  <a:pt x="288032" y="618467"/>
                </a:cubicBezTo>
                <a:cubicBezTo>
                  <a:pt x="217338" y="619300"/>
                  <a:pt x="140584" y="649768"/>
                  <a:pt x="144016" y="688188"/>
                </a:cubicBezTo>
                <a:cubicBezTo>
                  <a:pt x="159989" y="944447"/>
                  <a:pt x="77189" y="1025201"/>
                  <a:pt x="144016" y="1256864"/>
                </a:cubicBezTo>
                <a:cubicBezTo>
                  <a:pt x="159245" y="1294385"/>
                  <a:pt x="68732" y="1336138"/>
                  <a:pt x="0" y="1326585"/>
                </a:cubicBezTo>
              </a:path>
            </a:pathLst>
          </a:custGeom>
          <a:ln w="28575" cap="rnd">
            <a:solidFill>
              <a:schemeClr val="tx2"/>
            </a:solidFill>
            <a:round/>
            <a:extLst>
              <a:ext uri="{C807C97D-BFC1-408E-A445-0C87EB9F89A2}">
                <ask:lineSketchStyleProps xmlns:ask="http://schemas.microsoft.com/office/drawing/2018/sketchyshapes" sd="4000914020">
                  <a:prstGeom prst="rightBrace">
                    <a:avLst>
                      <a:gd name="adj1" fmla="val 24206"/>
                      <a:gd name="adj2" fmla="val 46621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Brace 15">
            <a:extLst>
              <a:ext uri="{FF2B5EF4-FFF2-40B4-BE49-F238E27FC236}">
                <a16:creationId xmlns:a16="http://schemas.microsoft.com/office/drawing/2014/main" id="{C5738CDC-AC4C-FB31-DB6A-3F9337246B35}"/>
              </a:ext>
            </a:extLst>
          </p:cNvPr>
          <p:cNvSpPr/>
          <p:nvPr/>
        </p:nvSpPr>
        <p:spPr>
          <a:xfrm rot="16200000">
            <a:off x="3859083" y="4281818"/>
            <a:ext cx="288032" cy="1621651"/>
          </a:xfrm>
          <a:custGeom>
            <a:avLst/>
            <a:gdLst>
              <a:gd name="connsiteX0" fmla="*/ 0 w 288032"/>
              <a:gd name="connsiteY0" fmla="*/ 0 h 1621651"/>
              <a:gd name="connsiteX1" fmla="*/ 144016 w 288032"/>
              <a:gd name="connsiteY1" fmla="*/ 69721 h 1621651"/>
              <a:gd name="connsiteX2" fmla="*/ 144016 w 288032"/>
              <a:gd name="connsiteY2" fmla="*/ 365683 h 1621651"/>
              <a:gd name="connsiteX3" fmla="*/ 144016 w 288032"/>
              <a:gd name="connsiteY3" fmla="*/ 686309 h 1621651"/>
              <a:gd name="connsiteX4" fmla="*/ 288032 w 288032"/>
              <a:gd name="connsiteY4" fmla="*/ 756030 h 1621651"/>
              <a:gd name="connsiteX5" fmla="*/ 144016 w 288032"/>
              <a:gd name="connsiteY5" fmla="*/ 825751 h 1621651"/>
              <a:gd name="connsiteX6" fmla="*/ 144016 w 288032"/>
              <a:gd name="connsiteY6" fmla="*/ 1181579 h 1621651"/>
              <a:gd name="connsiteX7" fmla="*/ 144016 w 288032"/>
              <a:gd name="connsiteY7" fmla="*/ 1551930 h 1621651"/>
              <a:gd name="connsiteX8" fmla="*/ 0 w 288032"/>
              <a:gd name="connsiteY8" fmla="*/ 1621651 h 1621651"/>
              <a:gd name="connsiteX9" fmla="*/ 0 w 288032"/>
              <a:gd name="connsiteY9" fmla="*/ 1081101 h 1621651"/>
              <a:gd name="connsiteX10" fmla="*/ 0 w 288032"/>
              <a:gd name="connsiteY10" fmla="*/ 556767 h 1621651"/>
              <a:gd name="connsiteX11" fmla="*/ 0 w 288032"/>
              <a:gd name="connsiteY11" fmla="*/ 0 h 1621651"/>
              <a:gd name="connsiteX0" fmla="*/ 0 w 288032"/>
              <a:gd name="connsiteY0" fmla="*/ 0 h 1621651"/>
              <a:gd name="connsiteX1" fmla="*/ 144016 w 288032"/>
              <a:gd name="connsiteY1" fmla="*/ 69721 h 1621651"/>
              <a:gd name="connsiteX2" fmla="*/ 144016 w 288032"/>
              <a:gd name="connsiteY2" fmla="*/ 371849 h 1621651"/>
              <a:gd name="connsiteX3" fmla="*/ 144016 w 288032"/>
              <a:gd name="connsiteY3" fmla="*/ 686309 h 1621651"/>
              <a:gd name="connsiteX4" fmla="*/ 288032 w 288032"/>
              <a:gd name="connsiteY4" fmla="*/ 756030 h 1621651"/>
              <a:gd name="connsiteX5" fmla="*/ 144016 w 288032"/>
              <a:gd name="connsiteY5" fmla="*/ 825751 h 1621651"/>
              <a:gd name="connsiteX6" fmla="*/ 144016 w 288032"/>
              <a:gd name="connsiteY6" fmla="*/ 1188841 h 1621651"/>
              <a:gd name="connsiteX7" fmla="*/ 144016 w 288032"/>
              <a:gd name="connsiteY7" fmla="*/ 1551930 h 1621651"/>
              <a:gd name="connsiteX8" fmla="*/ 0 w 288032"/>
              <a:gd name="connsiteY8" fmla="*/ 1621651 h 1621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8032" h="1621651" stroke="0" extrusionOk="0">
                <a:moveTo>
                  <a:pt x="0" y="0"/>
                </a:moveTo>
                <a:cubicBezTo>
                  <a:pt x="70354" y="-1761"/>
                  <a:pt x="142948" y="29613"/>
                  <a:pt x="144016" y="69721"/>
                </a:cubicBezTo>
                <a:cubicBezTo>
                  <a:pt x="176563" y="158648"/>
                  <a:pt x="122150" y="277415"/>
                  <a:pt x="144016" y="365683"/>
                </a:cubicBezTo>
                <a:cubicBezTo>
                  <a:pt x="165882" y="453951"/>
                  <a:pt x="136231" y="582040"/>
                  <a:pt x="144016" y="686309"/>
                </a:cubicBezTo>
                <a:cubicBezTo>
                  <a:pt x="139508" y="724776"/>
                  <a:pt x="219180" y="749314"/>
                  <a:pt x="288032" y="756030"/>
                </a:cubicBezTo>
                <a:cubicBezTo>
                  <a:pt x="208988" y="752251"/>
                  <a:pt x="142616" y="789335"/>
                  <a:pt x="144016" y="825751"/>
                </a:cubicBezTo>
                <a:cubicBezTo>
                  <a:pt x="148787" y="928253"/>
                  <a:pt x="140972" y="1029398"/>
                  <a:pt x="144016" y="1181579"/>
                </a:cubicBezTo>
                <a:cubicBezTo>
                  <a:pt x="147060" y="1333760"/>
                  <a:pt x="136623" y="1416915"/>
                  <a:pt x="144016" y="1551930"/>
                </a:cubicBezTo>
                <a:cubicBezTo>
                  <a:pt x="141296" y="1594781"/>
                  <a:pt x="90693" y="1620987"/>
                  <a:pt x="0" y="1621651"/>
                </a:cubicBezTo>
                <a:cubicBezTo>
                  <a:pt x="-54786" y="1410360"/>
                  <a:pt x="4697" y="1276405"/>
                  <a:pt x="0" y="1081101"/>
                </a:cubicBezTo>
                <a:cubicBezTo>
                  <a:pt x="-4697" y="885797"/>
                  <a:pt x="48533" y="661804"/>
                  <a:pt x="0" y="556767"/>
                </a:cubicBezTo>
                <a:cubicBezTo>
                  <a:pt x="-48533" y="451730"/>
                  <a:pt x="33471" y="187466"/>
                  <a:pt x="0" y="0"/>
                </a:cubicBezTo>
                <a:close/>
              </a:path>
              <a:path w="288032" h="1621651" fill="none" extrusionOk="0">
                <a:moveTo>
                  <a:pt x="0" y="0"/>
                </a:moveTo>
                <a:cubicBezTo>
                  <a:pt x="69721" y="-5504"/>
                  <a:pt x="134992" y="32687"/>
                  <a:pt x="144016" y="69721"/>
                </a:cubicBezTo>
                <a:cubicBezTo>
                  <a:pt x="146598" y="144523"/>
                  <a:pt x="108778" y="270331"/>
                  <a:pt x="144016" y="371849"/>
                </a:cubicBezTo>
                <a:cubicBezTo>
                  <a:pt x="179254" y="473367"/>
                  <a:pt x="120463" y="567633"/>
                  <a:pt x="144016" y="686309"/>
                </a:cubicBezTo>
                <a:cubicBezTo>
                  <a:pt x="147084" y="719132"/>
                  <a:pt x="201815" y="770269"/>
                  <a:pt x="288032" y="756030"/>
                </a:cubicBezTo>
                <a:cubicBezTo>
                  <a:pt x="218610" y="750666"/>
                  <a:pt x="142984" y="787266"/>
                  <a:pt x="144016" y="825751"/>
                </a:cubicBezTo>
                <a:cubicBezTo>
                  <a:pt x="167071" y="957085"/>
                  <a:pt x="125047" y="1063253"/>
                  <a:pt x="144016" y="1188841"/>
                </a:cubicBezTo>
                <a:cubicBezTo>
                  <a:pt x="162985" y="1314429"/>
                  <a:pt x="114399" y="1475148"/>
                  <a:pt x="144016" y="1551930"/>
                </a:cubicBezTo>
                <a:cubicBezTo>
                  <a:pt x="143412" y="1593544"/>
                  <a:pt x="76045" y="1619287"/>
                  <a:pt x="0" y="1621651"/>
                </a:cubicBezTo>
              </a:path>
              <a:path w="288032" h="1621651" fill="none" stroke="0" extrusionOk="0">
                <a:moveTo>
                  <a:pt x="0" y="0"/>
                </a:moveTo>
                <a:cubicBezTo>
                  <a:pt x="82971" y="-10961"/>
                  <a:pt x="145654" y="32128"/>
                  <a:pt x="144016" y="69721"/>
                </a:cubicBezTo>
                <a:cubicBezTo>
                  <a:pt x="146134" y="161182"/>
                  <a:pt x="133470" y="230228"/>
                  <a:pt x="144016" y="371849"/>
                </a:cubicBezTo>
                <a:cubicBezTo>
                  <a:pt x="154562" y="513470"/>
                  <a:pt x="108245" y="622168"/>
                  <a:pt x="144016" y="686309"/>
                </a:cubicBezTo>
                <a:cubicBezTo>
                  <a:pt x="140343" y="723495"/>
                  <a:pt x="192745" y="769107"/>
                  <a:pt x="288032" y="756030"/>
                </a:cubicBezTo>
                <a:cubicBezTo>
                  <a:pt x="211704" y="755822"/>
                  <a:pt x="136112" y="794232"/>
                  <a:pt x="144016" y="825751"/>
                </a:cubicBezTo>
                <a:cubicBezTo>
                  <a:pt x="144405" y="927995"/>
                  <a:pt x="103828" y="1023693"/>
                  <a:pt x="144016" y="1188841"/>
                </a:cubicBezTo>
                <a:cubicBezTo>
                  <a:pt x="184204" y="1353989"/>
                  <a:pt x="109342" y="1426394"/>
                  <a:pt x="144016" y="1551930"/>
                </a:cubicBezTo>
                <a:cubicBezTo>
                  <a:pt x="148701" y="1586965"/>
                  <a:pt x="80031" y="1625299"/>
                  <a:pt x="0" y="1621651"/>
                </a:cubicBezTo>
              </a:path>
            </a:pathLst>
          </a:custGeom>
          <a:ln w="28575" cap="rnd">
            <a:solidFill>
              <a:schemeClr val="tx2"/>
            </a:solidFill>
            <a:round/>
            <a:extLst>
              <a:ext uri="{C807C97D-BFC1-408E-A445-0C87EB9F89A2}">
                <ask:lineSketchStyleProps xmlns:ask="http://schemas.microsoft.com/office/drawing/2018/sketchyshapes" sd="4000914020">
                  <a:prstGeom prst="rightBrace">
                    <a:avLst>
                      <a:gd name="adj1" fmla="val 24206"/>
                      <a:gd name="adj2" fmla="val 46621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ight Brace 16">
            <a:extLst>
              <a:ext uri="{FF2B5EF4-FFF2-40B4-BE49-F238E27FC236}">
                <a16:creationId xmlns:a16="http://schemas.microsoft.com/office/drawing/2014/main" id="{69E611FF-DFF7-FB36-2713-1AC25FAB2FC2}"/>
              </a:ext>
            </a:extLst>
          </p:cNvPr>
          <p:cNvSpPr/>
          <p:nvPr/>
        </p:nvSpPr>
        <p:spPr>
          <a:xfrm rot="16200000">
            <a:off x="5270865" y="4541469"/>
            <a:ext cx="288032" cy="1102349"/>
          </a:xfrm>
          <a:custGeom>
            <a:avLst/>
            <a:gdLst>
              <a:gd name="connsiteX0" fmla="*/ 0 w 288032"/>
              <a:gd name="connsiteY0" fmla="*/ 0 h 1102349"/>
              <a:gd name="connsiteX1" fmla="*/ 144016 w 288032"/>
              <a:gd name="connsiteY1" fmla="*/ 69721 h 1102349"/>
              <a:gd name="connsiteX2" fmla="*/ 144016 w 288032"/>
              <a:gd name="connsiteY2" fmla="*/ 649948 h 1102349"/>
              <a:gd name="connsiteX3" fmla="*/ 288032 w 288032"/>
              <a:gd name="connsiteY3" fmla="*/ 719669 h 1102349"/>
              <a:gd name="connsiteX4" fmla="*/ 144016 w 288032"/>
              <a:gd name="connsiteY4" fmla="*/ 789390 h 1102349"/>
              <a:gd name="connsiteX5" fmla="*/ 144016 w 288032"/>
              <a:gd name="connsiteY5" fmla="*/ 1032628 h 1102349"/>
              <a:gd name="connsiteX6" fmla="*/ 0 w 288032"/>
              <a:gd name="connsiteY6" fmla="*/ 1102349 h 1102349"/>
              <a:gd name="connsiteX7" fmla="*/ 0 w 288032"/>
              <a:gd name="connsiteY7" fmla="*/ 529128 h 1102349"/>
              <a:gd name="connsiteX8" fmla="*/ 0 w 288032"/>
              <a:gd name="connsiteY8" fmla="*/ 0 h 1102349"/>
              <a:gd name="connsiteX0" fmla="*/ 0 w 288032"/>
              <a:gd name="connsiteY0" fmla="*/ 0 h 1102349"/>
              <a:gd name="connsiteX1" fmla="*/ 144016 w 288032"/>
              <a:gd name="connsiteY1" fmla="*/ 69721 h 1102349"/>
              <a:gd name="connsiteX2" fmla="*/ 144016 w 288032"/>
              <a:gd name="connsiteY2" fmla="*/ 649948 h 1102349"/>
              <a:gd name="connsiteX3" fmla="*/ 288032 w 288032"/>
              <a:gd name="connsiteY3" fmla="*/ 719669 h 1102349"/>
              <a:gd name="connsiteX4" fmla="*/ 144016 w 288032"/>
              <a:gd name="connsiteY4" fmla="*/ 789390 h 1102349"/>
              <a:gd name="connsiteX5" fmla="*/ 144016 w 288032"/>
              <a:gd name="connsiteY5" fmla="*/ 1032628 h 1102349"/>
              <a:gd name="connsiteX6" fmla="*/ 0 w 288032"/>
              <a:gd name="connsiteY6" fmla="*/ 1102349 h 1102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8032" h="1102349" stroke="0" extrusionOk="0">
                <a:moveTo>
                  <a:pt x="0" y="0"/>
                </a:moveTo>
                <a:cubicBezTo>
                  <a:pt x="70354" y="-1761"/>
                  <a:pt x="142948" y="29613"/>
                  <a:pt x="144016" y="69721"/>
                </a:cubicBezTo>
                <a:cubicBezTo>
                  <a:pt x="210662" y="267497"/>
                  <a:pt x="136157" y="365525"/>
                  <a:pt x="144016" y="649948"/>
                </a:cubicBezTo>
                <a:cubicBezTo>
                  <a:pt x="152085" y="697560"/>
                  <a:pt x="194667" y="709411"/>
                  <a:pt x="288032" y="719669"/>
                </a:cubicBezTo>
                <a:cubicBezTo>
                  <a:pt x="217199" y="713236"/>
                  <a:pt x="145970" y="751770"/>
                  <a:pt x="144016" y="789390"/>
                </a:cubicBezTo>
                <a:cubicBezTo>
                  <a:pt x="159255" y="882959"/>
                  <a:pt x="118681" y="918709"/>
                  <a:pt x="144016" y="1032628"/>
                </a:cubicBezTo>
                <a:cubicBezTo>
                  <a:pt x="131061" y="1066373"/>
                  <a:pt x="100499" y="1103752"/>
                  <a:pt x="0" y="1102349"/>
                </a:cubicBezTo>
                <a:cubicBezTo>
                  <a:pt x="-28923" y="974872"/>
                  <a:pt x="39435" y="682420"/>
                  <a:pt x="0" y="529128"/>
                </a:cubicBezTo>
                <a:cubicBezTo>
                  <a:pt x="-39435" y="375836"/>
                  <a:pt x="55174" y="257272"/>
                  <a:pt x="0" y="0"/>
                </a:cubicBezTo>
                <a:close/>
              </a:path>
              <a:path w="288032" h="1102349" fill="none" extrusionOk="0">
                <a:moveTo>
                  <a:pt x="0" y="0"/>
                </a:moveTo>
                <a:cubicBezTo>
                  <a:pt x="88453" y="-6122"/>
                  <a:pt x="138357" y="32393"/>
                  <a:pt x="144016" y="69721"/>
                </a:cubicBezTo>
                <a:cubicBezTo>
                  <a:pt x="190360" y="332544"/>
                  <a:pt x="79707" y="408246"/>
                  <a:pt x="144016" y="649948"/>
                </a:cubicBezTo>
                <a:cubicBezTo>
                  <a:pt x="146721" y="689396"/>
                  <a:pt x="213179" y="716198"/>
                  <a:pt x="288032" y="719669"/>
                </a:cubicBezTo>
                <a:cubicBezTo>
                  <a:pt x="209625" y="728035"/>
                  <a:pt x="134199" y="745380"/>
                  <a:pt x="144016" y="789390"/>
                </a:cubicBezTo>
                <a:cubicBezTo>
                  <a:pt x="153197" y="847011"/>
                  <a:pt x="142962" y="976816"/>
                  <a:pt x="144016" y="1032628"/>
                </a:cubicBezTo>
                <a:cubicBezTo>
                  <a:pt x="142196" y="1069932"/>
                  <a:pt x="77334" y="1108322"/>
                  <a:pt x="0" y="1102349"/>
                </a:cubicBezTo>
              </a:path>
              <a:path w="288032" h="1102349" fill="none" stroke="0" extrusionOk="0">
                <a:moveTo>
                  <a:pt x="0" y="0"/>
                </a:moveTo>
                <a:cubicBezTo>
                  <a:pt x="70943" y="-7687"/>
                  <a:pt x="144295" y="33368"/>
                  <a:pt x="144016" y="69721"/>
                </a:cubicBezTo>
                <a:cubicBezTo>
                  <a:pt x="166975" y="291089"/>
                  <a:pt x="115796" y="515267"/>
                  <a:pt x="144016" y="649948"/>
                </a:cubicBezTo>
                <a:cubicBezTo>
                  <a:pt x="146949" y="679090"/>
                  <a:pt x="210616" y="720852"/>
                  <a:pt x="288032" y="719669"/>
                </a:cubicBezTo>
                <a:cubicBezTo>
                  <a:pt x="206089" y="722210"/>
                  <a:pt x="143271" y="749287"/>
                  <a:pt x="144016" y="789390"/>
                </a:cubicBezTo>
                <a:cubicBezTo>
                  <a:pt x="152995" y="857648"/>
                  <a:pt x="135623" y="915118"/>
                  <a:pt x="144016" y="1032628"/>
                </a:cubicBezTo>
                <a:cubicBezTo>
                  <a:pt x="134751" y="1083989"/>
                  <a:pt x="70236" y="1092050"/>
                  <a:pt x="0" y="1102349"/>
                </a:cubicBezTo>
              </a:path>
            </a:pathLst>
          </a:custGeom>
          <a:ln w="28575" cap="rnd">
            <a:solidFill>
              <a:schemeClr val="tx2"/>
            </a:solidFill>
            <a:round/>
            <a:extLst>
              <a:ext uri="{C807C97D-BFC1-408E-A445-0C87EB9F89A2}">
                <ask:lineSketchStyleProps xmlns:ask="http://schemas.microsoft.com/office/drawing/2018/sketchyshapes" sd="4000914020">
                  <a:prstGeom prst="rightBrace">
                    <a:avLst>
                      <a:gd name="adj1" fmla="val 24206"/>
                      <a:gd name="adj2" fmla="val 65285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11806C7-3076-F9B5-3D00-E8A68F3A3C19}"/>
              </a:ext>
            </a:extLst>
          </p:cNvPr>
          <p:cNvSpPr txBox="1"/>
          <p:nvPr/>
        </p:nvSpPr>
        <p:spPr bwMode="auto">
          <a:xfrm>
            <a:off x="1595314" y="4266497"/>
            <a:ext cx="1344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Limited by Stresses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1C95319-BCDC-D699-87B0-3EADCD6BE060}"/>
              </a:ext>
            </a:extLst>
          </p:cNvPr>
          <p:cNvSpPr txBox="1"/>
          <p:nvPr/>
        </p:nvSpPr>
        <p:spPr bwMode="auto">
          <a:xfrm>
            <a:off x="2887574" y="4280678"/>
            <a:ext cx="2231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Limited by Surface Temperature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8F3DFD-D1E7-7A58-2ED6-0EECD6C902C1}"/>
              </a:ext>
            </a:extLst>
          </p:cNvPr>
          <p:cNvSpPr txBox="1"/>
          <p:nvPr/>
        </p:nvSpPr>
        <p:spPr bwMode="auto">
          <a:xfrm>
            <a:off x="5006016" y="4289041"/>
            <a:ext cx="1621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Limited by Stresses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45739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lide Number Placeholder 3">
            <a:extLst>
              <a:ext uri="{FF2B5EF4-FFF2-40B4-BE49-F238E27FC236}">
                <a16:creationId xmlns:a16="http://schemas.microsoft.com/office/drawing/2014/main" id="{A8FA667B-7D35-87BE-B52D-60383CE27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/>
          </a:p>
        </p:txBody>
      </p:sp>
      <p:sp>
        <p:nvSpPr>
          <p:cNvPr id="55" name="Slide Number Placeholder 3">
            <a:extLst>
              <a:ext uri="{FF2B5EF4-FFF2-40B4-BE49-F238E27FC236}">
                <a16:creationId xmlns:a16="http://schemas.microsoft.com/office/drawing/2014/main" id="{2B101202-BE22-F491-71F7-6C2A1D98128C}"/>
              </a:ext>
            </a:extLst>
          </p:cNvPr>
          <p:cNvSpPr txBox="1">
            <a:spLocks/>
          </p:cNvSpPr>
          <p:nvPr/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E14BF4D6-7C66-21BA-F17C-A86D83AAFF6F}"/>
              </a:ext>
            </a:extLst>
          </p:cNvPr>
          <p:cNvSpPr txBox="1"/>
          <p:nvPr/>
        </p:nvSpPr>
        <p:spPr bwMode="auto">
          <a:xfrm>
            <a:off x="519460" y="1431821"/>
            <a:ext cx="6051827" cy="7248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Target Options being Considered</a:t>
            </a:r>
          </a:p>
          <a:p>
            <a:endParaRPr lang="en-US" sz="2000" b="1" dirty="0"/>
          </a:p>
          <a:p>
            <a:r>
              <a:rPr lang="en-US" b="1" dirty="0">
                <a:solidFill>
                  <a:schemeClr val="accent2"/>
                </a:solidFill>
              </a:rPr>
              <a:t>Beam Sigma &amp; sweep radius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16 mm vs 8 mm (baseline)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50 mm sweep radius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spcBef>
                <a:spcPts val="600"/>
              </a:spcBef>
            </a:pPr>
            <a:r>
              <a:rPr lang="en-US" b="1" dirty="0">
                <a:solidFill>
                  <a:schemeClr val="accent2"/>
                </a:solidFill>
              </a:rPr>
              <a:t>Core geometry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Full 360 ° disks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45° 1/8</a:t>
            </a:r>
            <a:r>
              <a:rPr lang="en-US" baseline="30000" dirty="0"/>
              <a:t>th</a:t>
            </a:r>
            <a:r>
              <a:rPr lang="en-US" dirty="0"/>
              <a:t> target slices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spcBef>
                <a:spcPts val="600"/>
              </a:spcBef>
            </a:pPr>
            <a:r>
              <a:rPr lang="en-US" b="1" dirty="0">
                <a:solidFill>
                  <a:schemeClr val="accent2"/>
                </a:solidFill>
              </a:rPr>
              <a:t>Helium Pressure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Recently moved to 16 bar due to compressor availability, size, cost and complexity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GB" sz="2000" dirty="0"/>
          </a:p>
          <a:p>
            <a:pPr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2000" dirty="0"/>
          </a:p>
          <a:p>
            <a:pPr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GB" sz="2000" dirty="0"/>
          </a:p>
          <a:p>
            <a:pPr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2000" dirty="0"/>
          </a:p>
          <a:p>
            <a:endParaRPr lang="en-GB" sz="2000" dirty="0"/>
          </a:p>
          <a:p>
            <a:endParaRPr lang="en-US" sz="2000" b="1" dirty="0"/>
          </a:p>
          <a:p>
            <a:endParaRPr lang="en-GB" sz="2000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BF82AC8-5305-1281-1161-5A4A1F47B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063"/>
            <a:ext cx="6455989" cy="608012"/>
          </a:xfrm>
          <a:prstGeom prst="roundRect">
            <a:avLst/>
          </a:prstGeom>
          <a:solidFill>
            <a:srgbClr val="EBF6D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b="1" dirty="0">
                <a:solidFill>
                  <a:schemeClr val="tx1"/>
                </a:solidFill>
              </a:rPr>
              <a:t>BDF W Helium cooled Target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E2E89A-E9C5-F12E-B8A7-F96058FAA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B26D56-1CFA-5950-D0E1-A20DEE1EF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ESS - CERN Meeting | Status of the BDF Target Design</a:t>
            </a:r>
            <a:endParaRPr lang="en-US"/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659309EA-6480-CB71-638E-5118068A975F}"/>
              </a:ext>
            </a:extLst>
          </p:cNvPr>
          <p:cNvSpPr txBox="1">
            <a:spLocks/>
          </p:cNvSpPr>
          <p:nvPr/>
        </p:nvSpPr>
        <p:spPr bwMode="auto">
          <a:xfrm>
            <a:off x="6466290" y="1468375"/>
            <a:ext cx="5718187" cy="115396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24000" indent="-32400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Char char="•"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Benefits for stress and fatigue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Requires slightly larger diameter core for physics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To be seen if compatible with beam dilution system</a:t>
            </a:r>
            <a:endParaRPr lang="en-GB" sz="1800" b="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CFB9CB8A-D65F-F290-F4B1-BBA871ADE9AA}"/>
              </a:ext>
            </a:extLst>
          </p:cNvPr>
          <p:cNvSpPr txBox="1">
            <a:spLocks/>
          </p:cNvSpPr>
          <p:nvPr/>
        </p:nvSpPr>
        <p:spPr bwMode="auto">
          <a:xfrm>
            <a:off x="8142148" y="3126814"/>
            <a:ext cx="3743344" cy="115396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24000" indent="-32400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Char char="•"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1/8</a:t>
            </a:r>
            <a:r>
              <a:rPr lang="en-US" sz="1800" b="0" baseline="30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th</a:t>
            </a:r>
            <a:r>
              <a:rPr lang="en-US" sz="1800" b="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target requires diagonal cuts to prevent shine path (effective but adds complexity)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Or offset cuts (less effective)</a:t>
            </a:r>
            <a:endParaRPr lang="en-GB" sz="1800" b="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1" name="Content Placeholder 3">
            <a:extLst>
              <a:ext uri="{FF2B5EF4-FFF2-40B4-BE49-F238E27FC236}">
                <a16:creationId xmlns:a16="http://schemas.microsoft.com/office/drawing/2014/main" id="{9B2D8467-48EA-3D1E-3547-D7EB5225749D}"/>
              </a:ext>
            </a:extLst>
          </p:cNvPr>
          <p:cNvSpPr txBox="1">
            <a:spLocks/>
          </p:cNvSpPr>
          <p:nvPr/>
        </p:nvSpPr>
        <p:spPr bwMode="auto">
          <a:xfrm>
            <a:off x="7769606" y="5428515"/>
            <a:ext cx="3960440" cy="115396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24000" indent="-32400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Char char="•"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Beneficial for target pressure drops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Lower than CDR design at 22bar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GB" sz="1800" b="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F493CE3-543C-5D8C-04FC-B02305A543AD}"/>
              </a:ext>
            </a:extLst>
          </p:cNvPr>
          <p:cNvSpPr txBox="1"/>
          <p:nvPr/>
        </p:nvSpPr>
        <p:spPr bwMode="auto">
          <a:xfrm>
            <a:off x="4499411" y="3106075"/>
            <a:ext cx="13881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Full target</a:t>
            </a:r>
            <a:endParaRPr lang="en-GB" dirty="0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E29848B-AEB3-8613-F1DF-53D2963961B4}"/>
              </a:ext>
            </a:extLst>
          </p:cNvPr>
          <p:cNvGrpSpPr/>
          <p:nvPr/>
        </p:nvGrpSpPr>
        <p:grpSpPr>
          <a:xfrm rot="10800000">
            <a:off x="4394158" y="3475408"/>
            <a:ext cx="3359941" cy="1598632"/>
            <a:chOff x="6625075" y="763176"/>
            <a:chExt cx="4675946" cy="2224776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2A669EA-285A-8144-A168-3CF9AB28AC8F}"/>
                </a:ext>
              </a:extLst>
            </p:cNvPr>
            <p:cNvSpPr/>
            <p:nvPr/>
          </p:nvSpPr>
          <p:spPr>
            <a:xfrm>
              <a:off x="6625075" y="767573"/>
              <a:ext cx="2213474" cy="2217102"/>
            </a:xfrm>
            <a:custGeom>
              <a:avLst/>
              <a:gdLst>
                <a:gd name="connsiteX0" fmla="*/ 1066241 w 2213474"/>
                <a:gd name="connsiteY0" fmla="*/ 1206897 h 2217102"/>
                <a:gd name="connsiteX1" fmla="*/ 1066241 w 2213474"/>
                <a:gd name="connsiteY1" fmla="*/ 2216616 h 2217102"/>
                <a:gd name="connsiteX2" fmla="*/ 993235 w 2213474"/>
                <a:gd name="connsiteY2" fmla="*/ 2212930 h 2217102"/>
                <a:gd name="connsiteX3" fmla="*/ 355410 w 2213474"/>
                <a:gd name="connsiteY3" fmla="*/ 1925781 h 2217102"/>
                <a:gd name="connsiteX4" fmla="*/ 351531 w 2213474"/>
                <a:gd name="connsiteY4" fmla="*/ 1921608 h 2217102"/>
                <a:gd name="connsiteX5" fmla="*/ 1137615 w 2213474"/>
                <a:gd name="connsiteY5" fmla="*/ 1192542 h 2217102"/>
                <a:gd name="connsiteX6" fmla="*/ 1864226 w 2213474"/>
                <a:gd name="connsiteY6" fmla="*/ 1919153 h 2217102"/>
                <a:gd name="connsiteX7" fmla="*/ 1858065 w 2213474"/>
                <a:gd name="connsiteY7" fmla="*/ 1925781 h 2217102"/>
                <a:gd name="connsiteX8" fmla="*/ 1220240 w 2213474"/>
                <a:gd name="connsiteY8" fmla="*/ 2212930 h 2217102"/>
                <a:gd name="connsiteX9" fmla="*/ 1137615 w 2213474"/>
                <a:gd name="connsiteY9" fmla="*/ 2217102 h 2217102"/>
                <a:gd name="connsiteX10" fmla="*/ 1190250 w 2213474"/>
                <a:gd name="connsiteY10" fmla="*/ 1144238 h 2217102"/>
                <a:gd name="connsiteX11" fmla="*/ 2213474 w 2213474"/>
                <a:gd name="connsiteY11" fmla="*/ 1144238 h 2217102"/>
                <a:gd name="connsiteX12" fmla="*/ 2196984 w 2213474"/>
                <a:gd name="connsiteY12" fmla="*/ 1318698 h 2217102"/>
                <a:gd name="connsiteX13" fmla="*/ 1976978 w 2213474"/>
                <a:gd name="connsiteY13" fmla="*/ 1797844 h 2217102"/>
                <a:gd name="connsiteX14" fmla="*/ 1912850 w 2213474"/>
                <a:gd name="connsiteY14" fmla="*/ 1866839 h 2217102"/>
                <a:gd name="connsiteX15" fmla="*/ 0 w 2213474"/>
                <a:gd name="connsiteY15" fmla="*/ 1144238 h 2217102"/>
                <a:gd name="connsiteX16" fmla="*/ 1027962 w 2213474"/>
                <a:gd name="connsiteY16" fmla="*/ 1144238 h 2217102"/>
                <a:gd name="connsiteX17" fmla="*/ 302907 w 2213474"/>
                <a:gd name="connsiteY17" fmla="*/ 1869293 h 2217102"/>
                <a:gd name="connsiteX18" fmla="*/ 236497 w 2213474"/>
                <a:gd name="connsiteY18" fmla="*/ 1797844 h 2217102"/>
                <a:gd name="connsiteX19" fmla="*/ 16491 w 2213474"/>
                <a:gd name="connsiteY19" fmla="*/ 1318698 h 2217102"/>
                <a:gd name="connsiteX20" fmla="*/ 1917679 w 2213474"/>
                <a:gd name="connsiteY20" fmla="*/ 355460 h 2217102"/>
                <a:gd name="connsiteX21" fmla="*/ 1976978 w 2213474"/>
                <a:gd name="connsiteY21" fmla="*/ 419259 h 2217102"/>
                <a:gd name="connsiteX22" fmla="*/ 2196984 w 2213474"/>
                <a:gd name="connsiteY22" fmla="*/ 898405 h 2217102"/>
                <a:gd name="connsiteX23" fmla="*/ 2213474 w 2213474"/>
                <a:gd name="connsiteY23" fmla="*/ 1072864 h 2217102"/>
                <a:gd name="connsiteX24" fmla="*/ 1200275 w 2213474"/>
                <a:gd name="connsiteY24" fmla="*/ 1072864 h 2217102"/>
                <a:gd name="connsiteX25" fmla="*/ 298078 w 2213474"/>
                <a:gd name="connsiteY25" fmla="*/ 353005 h 2217102"/>
                <a:gd name="connsiteX26" fmla="*/ 1017937 w 2213474"/>
                <a:gd name="connsiteY26" fmla="*/ 1072864 h 2217102"/>
                <a:gd name="connsiteX27" fmla="*/ 0 w 2213474"/>
                <a:gd name="connsiteY27" fmla="*/ 1072864 h 2217102"/>
                <a:gd name="connsiteX28" fmla="*/ 16491 w 2213474"/>
                <a:gd name="connsiteY28" fmla="*/ 898405 h 2217102"/>
                <a:gd name="connsiteX29" fmla="*/ 236497 w 2213474"/>
                <a:gd name="connsiteY29" fmla="*/ 419259 h 2217102"/>
                <a:gd name="connsiteX30" fmla="*/ 1066241 w 2213474"/>
                <a:gd name="connsiteY30" fmla="*/ 486 h 2217102"/>
                <a:gd name="connsiteX31" fmla="*/ 1066241 w 2213474"/>
                <a:gd name="connsiteY31" fmla="*/ 1020230 h 2217102"/>
                <a:gd name="connsiteX32" fmla="*/ 346702 w 2213474"/>
                <a:gd name="connsiteY32" fmla="*/ 300690 h 2217102"/>
                <a:gd name="connsiteX33" fmla="*/ 355410 w 2213474"/>
                <a:gd name="connsiteY33" fmla="*/ 291322 h 2217102"/>
                <a:gd name="connsiteX34" fmla="*/ 993235 w 2213474"/>
                <a:gd name="connsiteY34" fmla="*/ 4172 h 2217102"/>
                <a:gd name="connsiteX35" fmla="*/ 1137615 w 2213474"/>
                <a:gd name="connsiteY35" fmla="*/ 0 h 2217102"/>
                <a:gd name="connsiteX36" fmla="*/ 1220240 w 2213474"/>
                <a:gd name="connsiteY36" fmla="*/ 4172 h 2217102"/>
                <a:gd name="connsiteX37" fmla="*/ 1858065 w 2213474"/>
                <a:gd name="connsiteY37" fmla="*/ 291322 h 2217102"/>
                <a:gd name="connsiteX38" fmla="*/ 1869055 w 2213474"/>
                <a:gd name="connsiteY38" fmla="*/ 303145 h 2217102"/>
                <a:gd name="connsiteX39" fmla="*/ 1137615 w 2213474"/>
                <a:gd name="connsiteY39" fmla="*/ 1034585 h 2217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213474" h="2217102">
                  <a:moveTo>
                    <a:pt x="1066241" y="1206897"/>
                  </a:moveTo>
                  <a:lnTo>
                    <a:pt x="1066241" y="2216616"/>
                  </a:lnTo>
                  <a:lnTo>
                    <a:pt x="993235" y="2212930"/>
                  </a:lnTo>
                  <a:cubicBezTo>
                    <a:pt x="748332" y="2188059"/>
                    <a:pt x="526962" y="2083581"/>
                    <a:pt x="355410" y="1925781"/>
                  </a:cubicBezTo>
                  <a:lnTo>
                    <a:pt x="351531" y="1921608"/>
                  </a:lnTo>
                  <a:close/>
                  <a:moveTo>
                    <a:pt x="1137615" y="1192542"/>
                  </a:moveTo>
                  <a:lnTo>
                    <a:pt x="1864226" y="1919153"/>
                  </a:lnTo>
                  <a:lnTo>
                    <a:pt x="1858065" y="1925781"/>
                  </a:lnTo>
                  <a:cubicBezTo>
                    <a:pt x="1686514" y="2083581"/>
                    <a:pt x="1465144" y="2188059"/>
                    <a:pt x="1220240" y="2212930"/>
                  </a:cubicBezTo>
                  <a:lnTo>
                    <a:pt x="1137615" y="2217102"/>
                  </a:lnTo>
                  <a:close/>
                  <a:moveTo>
                    <a:pt x="1190250" y="1144238"/>
                  </a:moveTo>
                  <a:lnTo>
                    <a:pt x="2213474" y="1144238"/>
                  </a:lnTo>
                  <a:lnTo>
                    <a:pt x="2196984" y="1318698"/>
                  </a:lnTo>
                  <a:cubicBezTo>
                    <a:pt x="2162760" y="1497318"/>
                    <a:pt x="2085728" y="1660730"/>
                    <a:pt x="1976978" y="1797844"/>
                  </a:cubicBezTo>
                  <a:lnTo>
                    <a:pt x="1912850" y="1866839"/>
                  </a:lnTo>
                  <a:close/>
                  <a:moveTo>
                    <a:pt x="0" y="1144238"/>
                  </a:moveTo>
                  <a:lnTo>
                    <a:pt x="1027962" y="1144238"/>
                  </a:lnTo>
                  <a:lnTo>
                    <a:pt x="302907" y="1869293"/>
                  </a:lnTo>
                  <a:lnTo>
                    <a:pt x="236497" y="1797844"/>
                  </a:lnTo>
                  <a:cubicBezTo>
                    <a:pt x="127747" y="1660730"/>
                    <a:pt x="50715" y="1497319"/>
                    <a:pt x="16491" y="1318698"/>
                  </a:cubicBezTo>
                  <a:close/>
                  <a:moveTo>
                    <a:pt x="1917679" y="355460"/>
                  </a:moveTo>
                  <a:lnTo>
                    <a:pt x="1976978" y="419259"/>
                  </a:lnTo>
                  <a:cubicBezTo>
                    <a:pt x="2085728" y="556373"/>
                    <a:pt x="2162760" y="719785"/>
                    <a:pt x="2196984" y="898405"/>
                  </a:cubicBezTo>
                  <a:lnTo>
                    <a:pt x="2213474" y="1072864"/>
                  </a:lnTo>
                  <a:lnTo>
                    <a:pt x="1200275" y="1072864"/>
                  </a:lnTo>
                  <a:close/>
                  <a:moveTo>
                    <a:pt x="298078" y="353005"/>
                  </a:moveTo>
                  <a:lnTo>
                    <a:pt x="1017937" y="1072864"/>
                  </a:lnTo>
                  <a:lnTo>
                    <a:pt x="0" y="1072864"/>
                  </a:lnTo>
                  <a:lnTo>
                    <a:pt x="16491" y="898405"/>
                  </a:lnTo>
                  <a:cubicBezTo>
                    <a:pt x="50715" y="719785"/>
                    <a:pt x="127747" y="556373"/>
                    <a:pt x="236497" y="419259"/>
                  </a:cubicBezTo>
                  <a:close/>
                  <a:moveTo>
                    <a:pt x="1066241" y="486"/>
                  </a:moveTo>
                  <a:lnTo>
                    <a:pt x="1066241" y="1020230"/>
                  </a:lnTo>
                  <a:lnTo>
                    <a:pt x="346702" y="300690"/>
                  </a:lnTo>
                  <a:lnTo>
                    <a:pt x="355410" y="291322"/>
                  </a:lnTo>
                  <a:cubicBezTo>
                    <a:pt x="526962" y="133522"/>
                    <a:pt x="748332" y="29044"/>
                    <a:pt x="993235" y="4172"/>
                  </a:cubicBezTo>
                  <a:close/>
                  <a:moveTo>
                    <a:pt x="1137615" y="0"/>
                  </a:moveTo>
                  <a:lnTo>
                    <a:pt x="1220240" y="4172"/>
                  </a:lnTo>
                  <a:cubicBezTo>
                    <a:pt x="1465144" y="29044"/>
                    <a:pt x="1686514" y="133522"/>
                    <a:pt x="1858065" y="291322"/>
                  </a:cubicBezTo>
                  <a:lnTo>
                    <a:pt x="1869055" y="303145"/>
                  </a:lnTo>
                  <a:lnTo>
                    <a:pt x="1137615" y="1034585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45" name="Flowchart: Connector 44">
              <a:extLst>
                <a:ext uri="{FF2B5EF4-FFF2-40B4-BE49-F238E27FC236}">
                  <a16:creationId xmlns:a16="http://schemas.microsoft.com/office/drawing/2014/main" id="{0F343DF1-AE46-0A4B-9A05-8095BBD84FF8}"/>
                </a:ext>
              </a:extLst>
            </p:cNvPr>
            <p:cNvSpPr/>
            <p:nvPr/>
          </p:nvSpPr>
          <p:spPr>
            <a:xfrm>
              <a:off x="9076245" y="763176"/>
              <a:ext cx="2224776" cy="2224776"/>
            </a:xfrm>
            <a:prstGeom prst="flowChartConnector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ED67002B-9AA1-8BE6-3959-E452F0B5C785}"/>
              </a:ext>
            </a:extLst>
          </p:cNvPr>
          <p:cNvSpPr txBox="1"/>
          <p:nvPr/>
        </p:nvSpPr>
        <p:spPr bwMode="auto">
          <a:xfrm>
            <a:off x="6340173" y="3109645"/>
            <a:ext cx="13881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1/8</a:t>
            </a:r>
            <a:r>
              <a:rPr lang="en-US" b="1" baseline="30000" dirty="0"/>
              <a:t>th</a:t>
            </a:r>
            <a:r>
              <a:rPr lang="en-US" b="1" dirty="0"/>
              <a:t> target</a:t>
            </a:r>
            <a:endParaRPr lang="en-GB" dirty="0"/>
          </a:p>
        </p:txBody>
      </p:sp>
      <p:sp>
        <p:nvSpPr>
          <p:cNvPr id="47" name="Arrow: Right 46">
            <a:extLst>
              <a:ext uri="{FF2B5EF4-FFF2-40B4-BE49-F238E27FC236}">
                <a16:creationId xmlns:a16="http://schemas.microsoft.com/office/drawing/2014/main" id="{6227EEF3-F6B1-6847-A98D-C6312B259064}"/>
              </a:ext>
            </a:extLst>
          </p:cNvPr>
          <p:cNvSpPr/>
          <p:nvPr/>
        </p:nvSpPr>
        <p:spPr>
          <a:xfrm>
            <a:off x="3531915" y="4043434"/>
            <a:ext cx="727347" cy="257378"/>
          </a:xfrm>
          <a:prstGeom prst="rightArrow">
            <a:avLst>
              <a:gd name="adj1" fmla="val 40198"/>
              <a:gd name="adj2" fmla="val 150884"/>
            </a:avLst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5DA3D0E-9A08-8B73-6C62-C72AFBDA9C43}"/>
              </a:ext>
            </a:extLst>
          </p:cNvPr>
          <p:cNvSpPr txBox="1"/>
          <p:nvPr/>
        </p:nvSpPr>
        <p:spPr bwMode="auto">
          <a:xfrm>
            <a:off x="5273465" y="5155522"/>
            <a:ext cx="15905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/>
            </a:lvl1pPr>
          </a:lstStyle>
          <a:p>
            <a:pPr algn="ctr"/>
            <a:r>
              <a:rPr lang="en-US" sz="1000" dirty="0">
                <a:solidFill>
                  <a:schemeClr val="tx2"/>
                </a:solidFill>
              </a:rPr>
              <a:t>Nominal gaps &lt;0.5mm</a:t>
            </a:r>
            <a:endParaRPr lang="en-GB" sz="1000" dirty="0">
              <a:solidFill>
                <a:schemeClr val="tx2"/>
              </a:solidFill>
            </a:endParaRPr>
          </a:p>
        </p:txBody>
      </p:sp>
      <p:sp>
        <p:nvSpPr>
          <p:cNvPr id="49" name="Arrow: Right 48">
            <a:extLst>
              <a:ext uri="{FF2B5EF4-FFF2-40B4-BE49-F238E27FC236}">
                <a16:creationId xmlns:a16="http://schemas.microsoft.com/office/drawing/2014/main" id="{96DC826B-4C35-89A8-CCA1-913B23566A7C}"/>
              </a:ext>
            </a:extLst>
          </p:cNvPr>
          <p:cNvSpPr/>
          <p:nvPr/>
        </p:nvSpPr>
        <p:spPr>
          <a:xfrm rot="20509250">
            <a:off x="4730310" y="2168803"/>
            <a:ext cx="1510124" cy="257378"/>
          </a:xfrm>
          <a:prstGeom prst="rightArrow">
            <a:avLst>
              <a:gd name="adj1" fmla="val 40198"/>
              <a:gd name="adj2" fmla="val 150884"/>
            </a:avLst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Arrow: Right 49">
            <a:extLst>
              <a:ext uri="{FF2B5EF4-FFF2-40B4-BE49-F238E27FC236}">
                <a16:creationId xmlns:a16="http://schemas.microsoft.com/office/drawing/2014/main" id="{AFAB0B26-FB52-8536-078D-4644F0B9D1CA}"/>
              </a:ext>
            </a:extLst>
          </p:cNvPr>
          <p:cNvSpPr/>
          <p:nvPr/>
        </p:nvSpPr>
        <p:spPr>
          <a:xfrm rot="21111294">
            <a:off x="6330415" y="5642476"/>
            <a:ext cx="974866" cy="257378"/>
          </a:xfrm>
          <a:prstGeom prst="rightArrow">
            <a:avLst>
              <a:gd name="adj1" fmla="val 40198"/>
              <a:gd name="adj2" fmla="val 150884"/>
            </a:avLst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6C032CC-335D-01BA-7DA4-7B92473B794E}"/>
              </a:ext>
            </a:extLst>
          </p:cNvPr>
          <p:cNvGrpSpPr/>
          <p:nvPr/>
        </p:nvGrpSpPr>
        <p:grpSpPr>
          <a:xfrm>
            <a:off x="8790537" y="4172123"/>
            <a:ext cx="2446565" cy="861513"/>
            <a:chOff x="7146932" y="-440554"/>
            <a:chExt cx="3778012" cy="1330358"/>
          </a:xfrm>
        </p:grpSpPr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9D263313-36DD-D1ED-7C05-1626ADDD4DD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9379" r="14759" b="11879"/>
            <a:stretch/>
          </p:blipFill>
          <p:spPr>
            <a:xfrm>
              <a:off x="7146932" y="-387443"/>
              <a:ext cx="1330358" cy="1224136"/>
            </a:xfrm>
            <a:prstGeom prst="rect">
              <a:avLst/>
            </a:prstGeom>
          </p:spPr>
        </p:pic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B5D36177-F0DA-AE8E-80D9-BFD55C14EE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9379" r="14759" b="11879"/>
            <a:stretch/>
          </p:blipFill>
          <p:spPr>
            <a:xfrm rot="5400000">
              <a:off x="8370759" y="-387443"/>
              <a:ext cx="1330358" cy="1224136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D7B444AB-8915-59BA-75FD-0E05B92040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9379" r="19373" b="11879"/>
            <a:stretch/>
          </p:blipFill>
          <p:spPr>
            <a:xfrm rot="10800000">
              <a:off x="9666594" y="-387443"/>
              <a:ext cx="1258350" cy="12241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29878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  <p:bldP spid="46" grpId="0"/>
      <p:bldP spid="47" grpId="0" animBg="1"/>
      <p:bldP spid="48" grpId="0"/>
      <p:bldP spid="49" grpId="0" animBg="1"/>
      <p:bldP spid="5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024728F-9066-5126-3819-4C98B58535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538" y="1268760"/>
            <a:ext cx="5150107" cy="4608512"/>
          </a:xfrm>
        </p:spPr>
        <p:txBody>
          <a:bodyPr/>
          <a:lstStyle/>
          <a:p>
            <a:pPr>
              <a:spcBef>
                <a:spcPts val="400"/>
              </a:spcBef>
            </a:pPr>
            <a:r>
              <a:rPr lang="en-US" sz="2400" dirty="0">
                <a:solidFill>
                  <a:schemeClr val="tx1"/>
                </a:solidFill>
              </a:rPr>
              <a:t>The Core blocks</a:t>
            </a:r>
          </a:p>
          <a:p>
            <a:pPr marL="342900" indent="-342900"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en-US" sz="1800" dirty="0"/>
              <a:t>W sheets, </a:t>
            </a:r>
            <a:r>
              <a:rPr lang="en-US" sz="1800" dirty="0" err="1"/>
              <a:t>HIPed</a:t>
            </a:r>
            <a:r>
              <a:rPr lang="en-US" sz="1800" dirty="0"/>
              <a:t> together with interlayers of ~50um Ta foil (or other – to be explored)</a:t>
            </a:r>
          </a:p>
          <a:p>
            <a:pPr marL="666900" lvl="1" indent="-342900"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en-US" sz="1800" b="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1800" b="0" dirty="0">
                <a:solidFill>
                  <a:schemeClr val="tx1"/>
                </a:solidFill>
              </a:rPr>
              <a:t>Improved mechanical properties compared to Sintered blocks used for CDR.</a:t>
            </a:r>
          </a:p>
          <a:p>
            <a:pPr marL="342900" indent="-342900"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en-US" sz="1800" dirty="0"/>
              <a:t>Using W sheets thickness 10mm </a:t>
            </a:r>
            <a:r>
              <a:rPr lang="en-GB" sz="1800" dirty="0"/>
              <a:t>±5mm</a:t>
            </a:r>
            <a:endParaRPr lang="en-US" sz="1800" dirty="0"/>
          </a:p>
          <a:p>
            <a:pPr marL="666900" lvl="1" indent="-342900">
              <a:buFont typeface="Wingdings" panose="05000000000000000000" pitchFamily="2" charset="2"/>
              <a:buChar char="§"/>
            </a:pPr>
            <a:r>
              <a:rPr lang="en-US" sz="1800" b="0" dirty="0">
                <a:solidFill>
                  <a:schemeClr val="tx1"/>
                </a:solidFill>
                <a:sym typeface="Wingdings" panose="05000000000000000000" pitchFamily="2" charset="2"/>
              </a:rPr>
              <a:t> A</a:t>
            </a:r>
            <a:r>
              <a:rPr lang="en-US" sz="1800" b="0" dirty="0">
                <a:solidFill>
                  <a:schemeClr val="tx1"/>
                </a:solidFill>
              </a:rPr>
              <a:t>s thick as reasonably possible with the best mechanical properties.</a:t>
            </a:r>
          </a:p>
          <a:p>
            <a:pPr marL="342900" indent="-342900"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en-US" sz="1800" dirty="0"/>
              <a:t>Ta interlayer foil </a:t>
            </a:r>
          </a:p>
          <a:p>
            <a:pPr marL="666900" lvl="1" indent="-342900">
              <a:buFont typeface="Wingdings" panose="05000000000000000000" pitchFamily="2" charset="2"/>
              <a:buChar char="§"/>
            </a:pPr>
            <a:r>
              <a:rPr lang="en-US" sz="1800" b="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1800" b="0" dirty="0">
                <a:solidFill>
                  <a:schemeClr val="tx1"/>
                </a:solidFill>
              </a:rPr>
              <a:t>builds on previous </a:t>
            </a:r>
            <a:r>
              <a:rPr lang="en-US" sz="1800" b="0" dirty="0" err="1">
                <a:solidFill>
                  <a:schemeClr val="tx1"/>
                </a:solidFill>
              </a:rPr>
              <a:t>HIPing</a:t>
            </a:r>
            <a:r>
              <a:rPr lang="en-US" sz="1800" b="0" dirty="0">
                <a:solidFill>
                  <a:schemeClr val="tx1"/>
                </a:solidFill>
              </a:rPr>
              <a:t> experience* </a:t>
            </a:r>
          </a:p>
          <a:p>
            <a:pPr marL="342900" indent="-342900"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en-US" sz="1800" dirty="0"/>
              <a:t>Options of joining being investigated: </a:t>
            </a:r>
          </a:p>
          <a:p>
            <a:pPr marL="666900" lvl="1" indent="-342900">
              <a:spcBef>
                <a:spcPts val="0"/>
              </a:spcBef>
              <a:spcAft>
                <a:spcPts val="200"/>
              </a:spcAft>
              <a:buFontTx/>
              <a:buChar char="-"/>
            </a:pPr>
            <a:r>
              <a:rPr lang="en-US" sz="1800" dirty="0">
                <a:solidFill>
                  <a:schemeClr val="tx1"/>
                </a:solidFill>
              </a:rPr>
              <a:t>Hot Isostatic Pressing</a:t>
            </a:r>
          </a:p>
          <a:p>
            <a:pPr marL="666900" lvl="1" indent="-342900">
              <a:spcBef>
                <a:spcPts val="0"/>
              </a:spcBef>
              <a:spcAft>
                <a:spcPts val="200"/>
              </a:spcAft>
              <a:buFontTx/>
              <a:buChar char="-"/>
            </a:pPr>
            <a:r>
              <a:rPr lang="en-US" sz="1800" dirty="0"/>
              <a:t>Vacuum Hot Press (used at SNS)</a:t>
            </a:r>
          </a:p>
          <a:p>
            <a:pPr marL="666900" lvl="1" indent="-342900">
              <a:spcBef>
                <a:spcPts val="0"/>
              </a:spcBef>
              <a:spcAft>
                <a:spcPts val="200"/>
              </a:spcAft>
              <a:buFontTx/>
              <a:buChar char="-"/>
            </a:pPr>
            <a:r>
              <a:rPr lang="en-US" sz="1800" dirty="0"/>
              <a:t>Spark Plasma Sintering (used at SY)</a:t>
            </a:r>
          </a:p>
          <a:p>
            <a:pPr marL="666900" lvl="1" indent="-342900">
              <a:spcBef>
                <a:spcPts val="0"/>
              </a:spcBef>
              <a:spcAft>
                <a:spcPts val="200"/>
              </a:spcAft>
              <a:buFontTx/>
              <a:buChar char="-"/>
            </a:pPr>
            <a:r>
              <a:rPr lang="en-US" sz="1800" dirty="0"/>
              <a:t>Tungsten Powder Injection Molding.</a:t>
            </a:r>
          </a:p>
          <a:p>
            <a:pPr marL="666900" lvl="1" indent="-342900">
              <a:spcBef>
                <a:spcPts val="0"/>
              </a:spcBef>
              <a:spcAft>
                <a:spcPts val="200"/>
              </a:spcAft>
              <a:buFontTx/>
              <a:buChar char="-"/>
            </a:pPr>
            <a:r>
              <a:rPr lang="en-US" sz="1800" dirty="0"/>
              <a:t>Electron Beam Tungsten Rapid Prototyping</a:t>
            </a:r>
            <a:endParaRPr lang="en-GB" sz="1800" b="0" dirty="0">
              <a:highlight>
                <a:srgbClr val="FFFF00"/>
              </a:highlight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A0A7A-145E-D3EA-E29D-66BAFE489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/>
          </a:p>
        </p:txBody>
      </p:sp>
      <p:sp>
        <p:nvSpPr>
          <p:cNvPr id="168" name="TextBox 44">
            <a:extLst>
              <a:ext uri="{FF2B5EF4-FFF2-40B4-BE49-F238E27FC236}">
                <a16:creationId xmlns:a16="http://schemas.microsoft.com/office/drawing/2014/main" id="{AD585823-4995-9904-6B73-F388DCCA436B}"/>
              </a:ext>
            </a:extLst>
          </p:cNvPr>
          <p:cNvSpPr txBox="1"/>
          <p:nvPr/>
        </p:nvSpPr>
        <p:spPr>
          <a:xfrm>
            <a:off x="5859042" y="4795168"/>
            <a:ext cx="6374749" cy="141474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400" b="1" dirty="0">
                <a:solidFill>
                  <a:sysClr val="windowText" lastClr="000000"/>
                </a:solidFill>
                <a:latin typeface="Calibri" panose="020F0502020204030204"/>
              </a:rPr>
              <a:t>Drivers: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en-US" sz="1400" u="sng" dirty="0">
                <a:solidFill>
                  <a:sysClr val="windowText" lastClr="000000"/>
                </a:solidFill>
                <a:latin typeface="Calibri" panose="020F0502020204030204"/>
              </a:rPr>
              <a:t>Must be clad </a:t>
            </a:r>
            <a:r>
              <a:rPr lang="en-US" sz="1400" dirty="0">
                <a:solidFill>
                  <a:sysClr val="windowText" lastClr="000000"/>
                </a:solidFill>
                <a:latin typeface="Calibri" panose="020F0502020204030204"/>
              </a:rPr>
              <a:t>for </a:t>
            </a:r>
            <a:r>
              <a:rPr lang="en-US" sz="1400" dirty="0" err="1">
                <a:solidFill>
                  <a:sysClr val="windowText" lastClr="000000"/>
                </a:solidFill>
                <a:latin typeface="Calibri" panose="020F0502020204030204"/>
              </a:rPr>
              <a:t>HIPing</a:t>
            </a:r>
            <a:r>
              <a:rPr lang="en-US" sz="1400" dirty="0">
                <a:solidFill>
                  <a:sysClr val="windowText" lastClr="000000"/>
                </a:solidFill>
                <a:latin typeface="Calibri" panose="020F0502020204030204"/>
              </a:rPr>
              <a:t> joining process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Don’t </a:t>
            </a:r>
            <a:r>
              <a:rPr lang="en-US" sz="1400" dirty="0">
                <a:solidFill>
                  <a:srgbClr val="C00000"/>
                </a:solidFill>
                <a:latin typeface="Calibri" panose="020F0502020204030204"/>
              </a:rPr>
              <a:t>want cladding: </a:t>
            </a:r>
            <a:r>
              <a: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 stresses at the cladding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en-US" sz="1400" dirty="0">
                <a:solidFill>
                  <a:srgbClr val="C00000"/>
                </a:solidFill>
                <a:latin typeface="Calibri" panose="020F0502020204030204"/>
              </a:rPr>
              <a:t>Don’t want cladding: </a:t>
            </a:r>
            <a:r>
              <a:rPr lang="en-US" sz="1400" dirty="0">
                <a:solidFill>
                  <a:sysClr val="windowText" lastClr="000000"/>
                </a:solidFill>
                <a:latin typeface="Calibri" panose="020F0502020204030204"/>
              </a:rPr>
              <a:t>Ta produces lots of decay heat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 want</a:t>
            </a:r>
            <a:r>
              <a:rPr lang="en-US" sz="1400" dirty="0">
                <a:solidFill>
                  <a:srgbClr val="00B050"/>
                </a:solidFill>
                <a:latin typeface="Calibri" panose="020F0502020204030204"/>
              </a:rPr>
              <a:t> cladding at circumference</a:t>
            </a:r>
            <a:r>
              <a: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C</a:t>
            </a:r>
            <a:r>
              <a:rPr lang="en-US" sz="1400" dirty="0" err="1">
                <a:solidFill>
                  <a:sysClr val="windowText" lastClr="000000"/>
                </a:solidFill>
                <a:latin typeface="Calibri" panose="020F0502020204030204"/>
              </a:rPr>
              <a:t>ompressive</a:t>
            </a:r>
            <a:r>
              <a:rPr lang="en-US" sz="1400" dirty="0">
                <a:solidFill>
                  <a:sysClr val="windowText" lastClr="000000"/>
                </a:solidFill>
                <a:latin typeface="Calibri" panose="020F0502020204030204"/>
              </a:rPr>
              <a:t> stresses beneficial to W sheets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 want</a:t>
            </a:r>
            <a:r>
              <a:rPr lang="en-US" sz="1400" dirty="0">
                <a:solidFill>
                  <a:srgbClr val="00B050"/>
                </a:solidFill>
                <a:latin typeface="Calibri" panose="020F0502020204030204"/>
              </a:rPr>
              <a:t> cladding </a:t>
            </a:r>
            <a:r>
              <a: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Protective layer against oxidation / corrosion-erosion</a:t>
            </a:r>
            <a:endParaRPr kumimoji="0" lang="en-GB" sz="140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5D4B8A8-47B4-6FD5-6DC0-0612DD736AA9}"/>
              </a:ext>
            </a:extLst>
          </p:cNvPr>
          <p:cNvGrpSpPr/>
          <p:nvPr/>
        </p:nvGrpSpPr>
        <p:grpSpPr>
          <a:xfrm>
            <a:off x="5261752" y="1278054"/>
            <a:ext cx="6788454" cy="3332229"/>
            <a:chOff x="5261752" y="1278054"/>
            <a:chExt cx="6788454" cy="3332229"/>
          </a:xfrm>
        </p:grpSpPr>
        <p:sp>
          <p:nvSpPr>
            <p:cNvPr id="69" name="TextBox 43">
              <a:extLst>
                <a:ext uri="{FF2B5EF4-FFF2-40B4-BE49-F238E27FC236}">
                  <a16:creationId xmlns:a16="http://schemas.microsoft.com/office/drawing/2014/main" id="{8E3BB3FA-5B44-1E33-16C9-B00768FAA639}"/>
                </a:ext>
              </a:extLst>
            </p:cNvPr>
            <p:cNvSpPr txBox="1"/>
            <p:nvPr/>
          </p:nvSpPr>
          <p:spPr>
            <a:xfrm>
              <a:off x="6845184" y="1278054"/>
              <a:ext cx="5205022" cy="316612"/>
            </a:xfrm>
            <a:prstGeom prst="rect">
              <a:avLst/>
            </a:prstGeom>
            <a:solidFill>
              <a:sysClr val="window" lastClr="FFFFFF"/>
            </a:solidFill>
            <a:ln w="9525" cmpd="sng">
              <a:noFill/>
            </a:ln>
            <a:effectLst/>
          </p:spPr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Capsule may be partially/fully machined away after </a:t>
              </a:r>
              <a:r>
                <a:rPr kumimoji="0" lang="en-GB" sz="140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HIPing</a:t>
              </a:r>
              <a:r>
                <a:rPr kumimoji="0" lang="en-GB" sz="140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70" name="TextBox 44">
              <a:extLst>
                <a:ext uri="{FF2B5EF4-FFF2-40B4-BE49-F238E27FC236}">
                  <a16:creationId xmlns:a16="http://schemas.microsoft.com/office/drawing/2014/main" id="{13A84F5D-B708-5F82-76B6-690889F95BDE}"/>
                </a:ext>
              </a:extLst>
            </p:cNvPr>
            <p:cNvSpPr txBox="1"/>
            <p:nvPr/>
          </p:nvSpPr>
          <p:spPr>
            <a:xfrm>
              <a:off x="10456917" y="4145817"/>
              <a:ext cx="1292697" cy="46446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No encapsulation</a:t>
              </a:r>
            </a:p>
          </p:txBody>
        </p:sp>
        <p:sp>
          <p:nvSpPr>
            <p:cNvPr id="71" name="TextBox 45">
              <a:extLst>
                <a:ext uri="{FF2B5EF4-FFF2-40B4-BE49-F238E27FC236}">
                  <a16:creationId xmlns:a16="http://schemas.microsoft.com/office/drawing/2014/main" id="{F677E831-BA2E-5614-29AE-2009A52C0F25}"/>
                </a:ext>
              </a:extLst>
            </p:cNvPr>
            <p:cNvSpPr txBox="1"/>
            <p:nvPr/>
          </p:nvSpPr>
          <p:spPr>
            <a:xfrm>
              <a:off x="6996816" y="4153688"/>
              <a:ext cx="1292696" cy="41655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Full encapsulation</a:t>
              </a:r>
            </a:p>
          </p:txBody>
        </p: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ACB30CEE-E1E5-4477-B23E-13FEA579DD65}"/>
                </a:ext>
              </a:extLst>
            </p:cNvPr>
            <p:cNvGrpSpPr/>
            <p:nvPr/>
          </p:nvGrpSpPr>
          <p:grpSpPr>
            <a:xfrm>
              <a:off x="6926375" y="1685688"/>
              <a:ext cx="1458172" cy="2436141"/>
              <a:chOff x="3548945" y="2297529"/>
              <a:chExt cx="2629003" cy="3924387"/>
            </a:xfrm>
          </p:grpSpPr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1F3412B2-774E-DB69-F10C-ED3C34D8153C}"/>
                  </a:ext>
                </a:extLst>
              </p:cNvPr>
              <p:cNvSpPr/>
              <p:nvPr/>
            </p:nvSpPr>
            <p:spPr>
              <a:xfrm>
                <a:off x="3689737" y="2398740"/>
                <a:ext cx="2341410" cy="3745708"/>
              </a:xfrm>
              <a:prstGeom prst="rect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5D850745-AF1D-4ED8-E533-53559616968B}"/>
                  </a:ext>
                </a:extLst>
              </p:cNvPr>
              <p:cNvSpPr/>
              <p:nvPr/>
            </p:nvSpPr>
            <p:spPr>
              <a:xfrm>
                <a:off x="3549395" y="2427245"/>
                <a:ext cx="165730" cy="3745707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5D0FD917-DD28-0E77-0C1E-98127705ECFF}"/>
                  </a:ext>
                </a:extLst>
              </p:cNvPr>
              <p:cNvSpPr/>
              <p:nvPr/>
            </p:nvSpPr>
            <p:spPr>
              <a:xfrm>
                <a:off x="3548945" y="2297529"/>
                <a:ext cx="2629003" cy="169722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34B81846-A356-7497-02E8-6B3AF707F46C}"/>
                  </a:ext>
                </a:extLst>
              </p:cNvPr>
              <p:cNvSpPr/>
              <p:nvPr/>
            </p:nvSpPr>
            <p:spPr>
              <a:xfrm>
                <a:off x="3548945" y="6052194"/>
                <a:ext cx="2629003" cy="169722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" name="Rectangle 123">
                <a:extLst>
                  <a:ext uri="{FF2B5EF4-FFF2-40B4-BE49-F238E27FC236}">
                    <a16:creationId xmlns:a16="http://schemas.microsoft.com/office/drawing/2014/main" id="{7A08C00B-3B73-E719-252E-99A9D826895F}"/>
                  </a:ext>
                </a:extLst>
              </p:cNvPr>
              <p:cNvSpPr/>
              <p:nvPr/>
            </p:nvSpPr>
            <p:spPr>
              <a:xfrm>
                <a:off x="4820231" y="2425283"/>
                <a:ext cx="86432" cy="3745708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5" name="Rectangle 124">
                <a:extLst>
                  <a:ext uri="{FF2B5EF4-FFF2-40B4-BE49-F238E27FC236}">
                    <a16:creationId xmlns:a16="http://schemas.microsoft.com/office/drawing/2014/main" id="{8EBAA1C3-5EF6-ACF5-7868-F1634B683AB2}"/>
                  </a:ext>
                </a:extLst>
              </p:cNvPr>
              <p:cNvSpPr/>
              <p:nvPr/>
            </p:nvSpPr>
            <p:spPr>
              <a:xfrm>
                <a:off x="6012218" y="2413778"/>
                <a:ext cx="165730" cy="3745707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6" name="Rectangle 125">
                <a:extLst>
                  <a:ext uri="{FF2B5EF4-FFF2-40B4-BE49-F238E27FC236}">
                    <a16:creationId xmlns:a16="http://schemas.microsoft.com/office/drawing/2014/main" id="{7CE40CF6-D4E2-F3C9-3D40-59D352BFE727}"/>
                  </a:ext>
                </a:extLst>
              </p:cNvPr>
              <p:cNvSpPr/>
              <p:nvPr/>
            </p:nvSpPr>
            <p:spPr>
              <a:xfrm>
                <a:off x="4236973" y="2425283"/>
                <a:ext cx="86432" cy="3745708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39F642FF-6843-BF62-2101-18CB53AE68BE}"/>
                  </a:ext>
                </a:extLst>
              </p:cNvPr>
              <p:cNvSpPr/>
              <p:nvPr/>
            </p:nvSpPr>
            <p:spPr>
              <a:xfrm>
                <a:off x="5425126" y="2437474"/>
                <a:ext cx="86432" cy="3745708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72BFFAE0-BA1D-7897-E437-150A1764F60B}"/>
                </a:ext>
              </a:extLst>
            </p:cNvPr>
            <p:cNvGrpSpPr/>
            <p:nvPr/>
          </p:nvGrpSpPr>
          <p:grpSpPr>
            <a:xfrm>
              <a:off x="8741867" y="1693057"/>
              <a:ext cx="1299685" cy="2436141"/>
              <a:chOff x="3687887" y="2297529"/>
              <a:chExt cx="2343260" cy="3924387"/>
            </a:xfrm>
          </p:grpSpPr>
          <p:sp>
            <p:nvSpPr>
              <p:cNvPr id="139" name="Rectangle 138">
                <a:extLst>
                  <a:ext uri="{FF2B5EF4-FFF2-40B4-BE49-F238E27FC236}">
                    <a16:creationId xmlns:a16="http://schemas.microsoft.com/office/drawing/2014/main" id="{9E28B20E-F8E8-0FDC-5B0D-54140C4157E2}"/>
                  </a:ext>
                </a:extLst>
              </p:cNvPr>
              <p:cNvSpPr/>
              <p:nvPr/>
            </p:nvSpPr>
            <p:spPr>
              <a:xfrm>
                <a:off x="3689737" y="2398740"/>
                <a:ext cx="2341410" cy="3745708"/>
              </a:xfrm>
              <a:prstGeom prst="rect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1" name="Rectangle 140">
                <a:extLst>
                  <a:ext uri="{FF2B5EF4-FFF2-40B4-BE49-F238E27FC236}">
                    <a16:creationId xmlns:a16="http://schemas.microsoft.com/office/drawing/2014/main" id="{6D603C00-C837-6E7C-3E69-A4812D705451}"/>
                  </a:ext>
                </a:extLst>
              </p:cNvPr>
              <p:cNvSpPr/>
              <p:nvPr/>
            </p:nvSpPr>
            <p:spPr>
              <a:xfrm>
                <a:off x="3687887" y="2297529"/>
                <a:ext cx="2343260" cy="169722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2" name="Rectangle 141">
                <a:extLst>
                  <a:ext uri="{FF2B5EF4-FFF2-40B4-BE49-F238E27FC236}">
                    <a16:creationId xmlns:a16="http://schemas.microsoft.com/office/drawing/2014/main" id="{33BBF01D-4ACB-57B9-8AC3-FE77D1685DF8}"/>
                  </a:ext>
                </a:extLst>
              </p:cNvPr>
              <p:cNvSpPr/>
              <p:nvPr/>
            </p:nvSpPr>
            <p:spPr>
              <a:xfrm>
                <a:off x="3687887" y="6052194"/>
                <a:ext cx="2343260" cy="169722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3" name="Rectangle 142">
                <a:extLst>
                  <a:ext uri="{FF2B5EF4-FFF2-40B4-BE49-F238E27FC236}">
                    <a16:creationId xmlns:a16="http://schemas.microsoft.com/office/drawing/2014/main" id="{CA27DEA8-F97D-D9FE-9D8E-29DF84EA1C7E}"/>
                  </a:ext>
                </a:extLst>
              </p:cNvPr>
              <p:cNvSpPr/>
              <p:nvPr/>
            </p:nvSpPr>
            <p:spPr>
              <a:xfrm>
                <a:off x="4820231" y="2425283"/>
                <a:ext cx="86432" cy="3745708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5" name="Rectangle 144">
                <a:extLst>
                  <a:ext uri="{FF2B5EF4-FFF2-40B4-BE49-F238E27FC236}">
                    <a16:creationId xmlns:a16="http://schemas.microsoft.com/office/drawing/2014/main" id="{F13AB22C-BBE8-230A-A023-0CC55A496CE6}"/>
                  </a:ext>
                </a:extLst>
              </p:cNvPr>
              <p:cNvSpPr/>
              <p:nvPr/>
            </p:nvSpPr>
            <p:spPr>
              <a:xfrm>
                <a:off x="4236973" y="2425283"/>
                <a:ext cx="86432" cy="3745708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6" name="Rectangle 145">
                <a:extLst>
                  <a:ext uri="{FF2B5EF4-FFF2-40B4-BE49-F238E27FC236}">
                    <a16:creationId xmlns:a16="http://schemas.microsoft.com/office/drawing/2014/main" id="{D2A6C8D0-11B1-E6EF-93F1-C8AE7FD80D43}"/>
                  </a:ext>
                </a:extLst>
              </p:cNvPr>
              <p:cNvSpPr/>
              <p:nvPr/>
            </p:nvSpPr>
            <p:spPr>
              <a:xfrm>
                <a:off x="5425126" y="2437474"/>
                <a:ext cx="86432" cy="3745708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65A1D620-859A-5B0C-B4B8-5CBF98E9F484}"/>
                </a:ext>
              </a:extLst>
            </p:cNvPr>
            <p:cNvGrpSpPr/>
            <p:nvPr/>
          </p:nvGrpSpPr>
          <p:grpSpPr>
            <a:xfrm>
              <a:off x="10427274" y="1693057"/>
              <a:ext cx="1299685" cy="2436141"/>
              <a:chOff x="3687887" y="2297529"/>
              <a:chExt cx="2343260" cy="3924387"/>
            </a:xfrm>
          </p:grpSpPr>
          <p:sp>
            <p:nvSpPr>
              <p:cNvPr id="148" name="Rectangle 147">
                <a:extLst>
                  <a:ext uri="{FF2B5EF4-FFF2-40B4-BE49-F238E27FC236}">
                    <a16:creationId xmlns:a16="http://schemas.microsoft.com/office/drawing/2014/main" id="{1FF513DC-9938-8F61-1311-7CD627991C12}"/>
                  </a:ext>
                </a:extLst>
              </p:cNvPr>
              <p:cNvSpPr/>
              <p:nvPr/>
            </p:nvSpPr>
            <p:spPr>
              <a:xfrm>
                <a:off x="3689737" y="2398740"/>
                <a:ext cx="2341410" cy="3745708"/>
              </a:xfrm>
              <a:prstGeom prst="rect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1" name="Rectangle 150">
                <a:extLst>
                  <a:ext uri="{FF2B5EF4-FFF2-40B4-BE49-F238E27FC236}">
                    <a16:creationId xmlns:a16="http://schemas.microsoft.com/office/drawing/2014/main" id="{21384010-8607-95FD-820C-2D6E9D6361F5}"/>
                  </a:ext>
                </a:extLst>
              </p:cNvPr>
              <p:cNvSpPr/>
              <p:nvPr/>
            </p:nvSpPr>
            <p:spPr>
              <a:xfrm>
                <a:off x="4820231" y="2425283"/>
                <a:ext cx="86432" cy="3745708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2" name="Rectangle 151">
                <a:extLst>
                  <a:ext uri="{FF2B5EF4-FFF2-40B4-BE49-F238E27FC236}">
                    <a16:creationId xmlns:a16="http://schemas.microsoft.com/office/drawing/2014/main" id="{863E2FB1-1ECD-81FC-6611-AB5D2BAE39F9}"/>
                  </a:ext>
                </a:extLst>
              </p:cNvPr>
              <p:cNvSpPr/>
              <p:nvPr/>
            </p:nvSpPr>
            <p:spPr>
              <a:xfrm>
                <a:off x="4236973" y="2425283"/>
                <a:ext cx="86432" cy="3745708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3" name="Rectangle 152">
                <a:extLst>
                  <a:ext uri="{FF2B5EF4-FFF2-40B4-BE49-F238E27FC236}">
                    <a16:creationId xmlns:a16="http://schemas.microsoft.com/office/drawing/2014/main" id="{AB3771A5-D290-D275-F845-0A2BCADEB4DF}"/>
                  </a:ext>
                </a:extLst>
              </p:cNvPr>
              <p:cNvSpPr/>
              <p:nvPr/>
            </p:nvSpPr>
            <p:spPr>
              <a:xfrm>
                <a:off x="5425126" y="2437474"/>
                <a:ext cx="86432" cy="3745708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9" name="Rectangle 148">
                <a:extLst>
                  <a:ext uri="{FF2B5EF4-FFF2-40B4-BE49-F238E27FC236}">
                    <a16:creationId xmlns:a16="http://schemas.microsoft.com/office/drawing/2014/main" id="{1D672196-863F-31A8-875A-9F6422349C14}"/>
                  </a:ext>
                </a:extLst>
              </p:cNvPr>
              <p:cNvSpPr/>
              <p:nvPr/>
            </p:nvSpPr>
            <p:spPr>
              <a:xfrm>
                <a:off x="3687887" y="2297529"/>
                <a:ext cx="2343260" cy="1697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0" name="Rectangle 149">
                <a:extLst>
                  <a:ext uri="{FF2B5EF4-FFF2-40B4-BE49-F238E27FC236}">
                    <a16:creationId xmlns:a16="http://schemas.microsoft.com/office/drawing/2014/main" id="{00C81CFE-D92A-20F0-CAB0-55CD35AAC7AB}"/>
                  </a:ext>
                </a:extLst>
              </p:cNvPr>
              <p:cNvSpPr/>
              <p:nvPr/>
            </p:nvSpPr>
            <p:spPr>
              <a:xfrm>
                <a:off x="3687887" y="6052194"/>
                <a:ext cx="2343260" cy="1697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54" name="TextBox 45">
              <a:extLst>
                <a:ext uri="{FF2B5EF4-FFF2-40B4-BE49-F238E27FC236}">
                  <a16:creationId xmlns:a16="http://schemas.microsoft.com/office/drawing/2014/main" id="{52768854-441B-A558-E863-5F909EFDB5B0}"/>
                </a:ext>
              </a:extLst>
            </p:cNvPr>
            <p:cNvSpPr txBox="1"/>
            <p:nvPr/>
          </p:nvSpPr>
          <p:spPr>
            <a:xfrm>
              <a:off x="8696885" y="4152729"/>
              <a:ext cx="1415986" cy="41655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Circumferential encapsulation</a:t>
              </a:r>
            </a:p>
          </p:txBody>
        </p:sp>
        <p:sp>
          <p:nvSpPr>
            <p:cNvPr id="155" name="Arrow: Right 154">
              <a:extLst>
                <a:ext uri="{FF2B5EF4-FFF2-40B4-BE49-F238E27FC236}">
                  <a16:creationId xmlns:a16="http://schemas.microsoft.com/office/drawing/2014/main" id="{18005C1E-D158-A697-D48A-58C9B3AA2D48}"/>
                </a:ext>
              </a:extLst>
            </p:cNvPr>
            <p:cNvSpPr/>
            <p:nvPr/>
          </p:nvSpPr>
          <p:spPr>
            <a:xfrm rot="16200000">
              <a:off x="6519228" y="2873223"/>
              <a:ext cx="613965" cy="138637"/>
            </a:xfrm>
            <a:prstGeom prst="rightArrow">
              <a:avLst>
                <a:gd name="adj1" fmla="val 50000"/>
                <a:gd name="adj2" fmla="val 106681"/>
              </a:avLst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6" name="TextBox 59">
              <a:extLst>
                <a:ext uri="{FF2B5EF4-FFF2-40B4-BE49-F238E27FC236}">
                  <a16:creationId xmlns:a16="http://schemas.microsoft.com/office/drawing/2014/main" id="{DEA02DB5-A6C0-4A6E-EB29-501B818EA1A0}"/>
                </a:ext>
              </a:extLst>
            </p:cNvPr>
            <p:cNvSpPr txBox="1"/>
            <p:nvPr/>
          </p:nvSpPr>
          <p:spPr>
            <a:xfrm>
              <a:off x="6077684" y="3181793"/>
              <a:ext cx="888507" cy="41207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4177A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Helium coolant</a:t>
              </a:r>
            </a:p>
          </p:txBody>
        </p:sp>
        <p:sp>
          <p:nvSpPr>
            <p:cNvPr id="157" name="Arrow: Right 156">
              <a:extLst>
                <a:ext uri="{FF2B5EF4-FFF2-40B4-BE49-F238E27FC236}">
                  <a16:creationId xmlns:a16="http://schemas.microsoft.com/office/drawing/2014/main" id="{64806DB9-AEC2-9110-FF3A-CC3379BCF40F}"/>
                </a:ext>
              </a:extLst>
            </p:cNvPr>
            <p:cNvSpPr/>
            <p:nvPr/>
          </p:nvSpPr>
          <p:spPr>
            <a:xfrm rot="16200000">
              <a:off x="8169702" y="2885143"/>
              <a:ext cx="613965" cy="138637"/>
            </a:xfrm>
            <a:prstGeom prst="rightArrow">
              <a:avLst>
                <a:gd name="adj1" fmla="val 50000"/>
                <a:gd name="adj2" fmla="val 106681"/>
              </a:avLst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8" name="Arrow: Right 157">
              <a:extLst>
                <a:ext uri="{FF2B5EF4-FFF2-40B4-BE49-F238E27FC236}">
                  <a16:creationId xmlns:a16="http://schemas.microsoft.com/office/drawing/2014/main" id="{42BB0DF3-A9F0-B633-B03A-C926BC559683}"/>
                </a:ext>
              </a:extLst>
            </p:cNvPr>
            <p:cNvSpPr/>
            <p:nvPr/>
          </p:nvSpPr>
          <p:spPr>
            <a:xfrm rot="16200000">
              <a:off x="8362837" y="2891838"/>
              <a:ext cx="613965" cy="138637"/>
            </a:xfrm>
            <a:prstGeom prst="rightArrow">
              <a:avLst>
                <a:gd name="adj1" fmla="val 50000"/>
                <a:gd name="adj2" fmla="val 106681"/>
              </a:avLst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9" name="Arrow: Right 158">
              <a:extLst>
                <a:ext uri="{FF2B5EF4-FFF2-40B4-BE49-F238E27FC236}">
                  <a16:creationId xmlns:a16="http://schemas.microsoft.com/office/drawing/2014/main" id="{AF8027A8-6706-661F-3B8D-3E9245E1D87C}"/>
                </a:ext>
              </a:extLst>
            </p:cNvPr>
            <p:cNvSpPr/>
            <p:nvPr/>
          </p:nvSpPr>
          <p:spPr>
            <a:xfrm rot="16200000">
              <a:off x="9815992" y="2873568"/>
              <a:ext cx="613965" cy="138637"/>
            </a:xfrm>
            <a:prstGeom prst="rightArrow">
              <a:avLst>
                <a:gd name="adj1" fmla="val 50000"/>
                <a:gd name="adj2" fmla="val 106681"/>
              </a:avLst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0" name="Arrow: Right 159">
              <a:extLst>
                <a:ext uri="{FF2B5EF4-FFF2-40B4-BE49-F238E27FC236}">
                  <a16:creationId xmlns:a16="http://schemas.microsoft.com/office/drawing/2014/main" id="{F1B9072C-2645-223F-CCB2-7D24CE011569}"/>
                </a:ext>
              </a:extLst>
            </p:cNvPr>
            <p:cNvSpPr/>
            <p:nvPr/>
          </p:nvSpPr>
          <p:spPr>
            <a:xfrm rot="16200000">
              <a:off x="10046416" y="2874165"/>
              <a:ext cx="613965" cy="138637"/>
            </a:xfrm>
            <a:prstGeom prst="rightArrow">
              <a:avLst>
                <a:gd name="adj1" fmla="val 50000"/>
                <a:gd name="adj2" fmla="val 106681"/>
              </a:avLst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1" name="Arrow: Right 160">
              <a:extLst>
                <a:ext uri="{FF2B5EF4-FFF2-40B4-BE49-F238E27FC236}">
                  <a16:creationId xmlns:a16="http://schemas.microsoft.com/office/drawing/2014/main" id="{F9E235EF-77B7-FDE6-9CCA-EEF404FD1B45}"/>
                </a:ext>
              </a:extLst>
            </p:cNvPr>
            <p:cNvSpPr/>
            <p:nvPr/>
          </p:nvSpPr>
          <p:spPr>
            <a:xfrm rot="16200000">
              <a:off x="11514957" y="2858286"/>
              <a:ext cx="613965" cy="138637"/>
            </a:xfrm>
            <a:prstGeom prst="rightArrow">
              <a:avLst>
                <a:gd name="adj1" fmla="val 50000"/>
                <a:gd name="adj2" fmla="val 106681"/>
              </a:avLst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2" name="TextBox 44">
              <a:extLst>
                <a:ext uri="{FF2B5EF4-FFF2-40B4-BE49-F238E27FC236}">
                  <a16:creationId xmlns:a16="http://schemas.microsoft.com/office/drawing/2014/main" id="{7ADD75E6-2259-9F92-F1C3-A3E332418960}"/>
                </a:ext>
              </a:extLst>
            </p:cNvPr>
            <p:cNvSpPr txBox="1"/>
            <p:nvPr/>
          </p:nvSpPr>
          <p:spPr>
            <a:xfrm>
              <a:off x="5261752" y="2092418"/>
              <a:ext cx="1292697" cy="46446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2">
                      <a:lumMod val="90000"/>
                      <a:lumOff val="10000"/>
                    </a:scheme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50um Ta </a:t>
              </a:r>
              <a:r>
                <a:rPr kumimoji="0" lang="en-GB" sz="1400" b="1" i="0" u="none" strike="noStrike" kern="0" cap="none" spc="0" normalizeH="0" baseline="0" noProof="0" dirty="0" err="1">
                  <a:ln>
                    <a:noFill/>
                  </a:ln>
                  <a:solidFill>
                    <a:schemeClr val="tx2">
                      <a:lumMod val="90000"/>
                      <a:lumOff val="10000"/>
                    </a:scheme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interfoil</a:t>
              </a: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2">
                      <a:lumMod val="90000"/>
                      <a:lumOff val="10000"/>
                    </a:scheme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(or other)</a:t>
              </a:r>
            </a:p>
          </p:txBody>
        </p:sp>
        <p:sp>
          <p:nvSpPr>
            <p:cNvPr id="163" name="TextBox 44">
              <a:extLst>
                <a:ext uri="{FF2B5EF4-FFF2-40B4-BE49-F238E27FC236}">
                  <a16:creationId xmlns:a16="http://schemas.microsoft.com/office/drawing/2014/main" id="{4B9EAFCC-F338-ACF7-C192-A907BA1A1567}"/>
                </a:ext>
              </a:extLst>
            </p:cNvPr>
            <p:cNvSpPr txBox="1"/>
            <p:nvPr/>
          </p:nvSpPr>
          <p:spPr>
            <a:xfrm>
              <a:off x="5288228" y="1851312"/>
              <a:ext cx="1292697" cy="46446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2">
                      <a:lumMod val="90000"/>
                      <a:lumOff val="10000"/>
                    </a:scheme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W Sheets</a:t>
              </a:r>
            </a:p>
          </p:txBody>
        </p:sp>
        <p:sp>
          <p:nvSpPr>
            <p:cNvPr id="169" name="TextBox 44">
              <a:extLst>
                <a:ext uri="{FF2B5EF4-FFF2-40B4-BE49-F238E27FC236}">
                  <a16:creationId xmlns:a16="http://schemas.microsoft.com/office/drawing/2014/main" id="{773EE921-E8E9-1CD2-9421-F2B8B1FFC29E}"/>
                </a:ext>
              </a:extLst>
            </p:cNvPr>
            <p:cNvSpPr txBox="1"/>
            <p:nvPr/>
          </p:nvSpPr>
          <p:spPr>
            <a:xfrm>
              <a:off x="5516509" y="1353748"/>
              <a:ext cx="1062383" cy="66766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2">
                      <a:lumMod val="90000"/>
                      <a:lumOff val="10000"/>
                    </a:scheme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Ta capsule (or e.g. SS)</a:t>
              </a:r>
            </a:p>
          </p:txBody>
        </p:sp>
        <p:cxnSp>
          <p:nvCxnSpPr>
            <p:cNvPr id="170" name="Straight Arrow Connector 169">
              <a:extLst>
                <a:ext uri="{FF2B5EF4-FFF2-40B4-BE49-F238E27FC236}">
                  <a16:creationId xmlns:a16="http://schemas.microsoft.com/office/drawing/2014/main" id="{71BE80F4-EA5B-7705-4C41-7AB2BC33F8FE}"/>
                </a:ext>
              </a:extLst>
            </p:cNvPr>
            <p:cNvCxnSpPr>
              <a:cxnSpLocks/>
            </p:cNvCxnSpPr>
            <p:nvPr/>
          </p:nvCxnSpPr>
          <p:spPr>
            <a:xfrm>
              <a:off x="6547999" y="1733913"/>
              <a:ext cx="426682" cy="259193"/>
            </a:xfrm>
            <a:prstGeom prst="straightConnector1">
              <a:avLst/>
            </a:prstGeom>
            <a:ln w="15875"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Arrow Connector 173">
              <a:extLst>
                <a:ext uri="{FF2B5EF4-FFF2-40B4-BE49-F238E27FC236}">
                  <a16:creationId xmlns:a16="http://schemas.microsoft.com/office/drawing/2014/main" id="{9D155F34-3EC9-1D51-EE2C-270D970C5FFF}"/>
                </a:ext>
              </a:extLst>
            </p:cNvPr>
            <p:cNvCxnSpPr>
              <a:cxnSpLocks/>
            </p:cNvCxnSpPr>
            <p:nvPr/>
          </p:nvCxnSpPr>
          <p:spPr>
            <a:xfrm>
              <a:off x="6537094" y="2024336"/>
              <a:ext cx="616181" cy="374306"/>
            </a:xfrm>
            <a:prstGeom prst="straightConnector1">
              <a:avLst/>
            </a:prstGeom>
            <a:ln w="15875"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Arrow Connector 175">
              <a:extLst>
                <a:ext uri="{FF2B5EF4-FFF2-40B4-BE49-F238E27FC236}">
                  <a16:creationId xmlns:a16="http://schemas.microsoft.com/office/drawing/2014/main" id="{B3D1BBF4-E20E-0A56-CD35-C8134D88B5DC}"/>
                </a:ext>
              </a:extLst>
            </p:cNvPr>
            <p:cNvCxnSpPr>
              <a:cxnSpLocks/>
            </p:cNvCxnSpPr>
            <p:nvPr/>
          </p:nvCxnSpPr>
          <p:spPr>
            <a:xfrm>
              <a:off x="6546619" y="2264842"/>
              <a:ext cx="780487" cy="474116"/>
            </a:xfrm>
            <a:prstGeom prst="straightConnector1">
              <a:avLst/>
            </a:prstGeom>
            <a:ln w="15875"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4">
            <a:extLst>
              <a:ext uri="{FF2B5EF4-FFF2-40B4-BE49-F238E27FC236}">
                <a16:creationId xmlns:a16="http://schemas.microsoft.com/office/drawing/2014/main" id="{84704E60-4AE9-A3AF-9307-E71ACA9F2B80}"/>
              </a:ext>
            </a:extLst>
          </p:cNvPr>
          <p:cNvSpPr txBox="1"/>
          <p:nvPr/>
        </p:nvSpPr>
        <p:spPr>
          <a:xfrm>
            <a:off x="4784166" y="-7646"/>
            <a:ext cx="7385036" cy="44526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900" b="0" i="1" dirty="0"/>
              <a:t>*“</a:t>
            </a:r>
            <a:r>
              <a:rPr lang="en-GB" sz="900" b="0" i="1" dirty="0"/>
              <a:t>Application of hot isostatic pressing (HIP) technology to diffusion bond refractory metals for proton beam targets and absorbers at CERN, ” J. Descarrega et al.; Material Design and Processing Communications. 8 August 2019 h</a:t>
            </a:r>
            <a:r>
              <a:rPr lang="en-GB" sz="900" b="0" i="1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ttps://doi.org/10.1002/mdp2.101</a:t>
            </a:r>
            <a:endParaRPr kumimoji="0" lang="en-GB" sz="90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E5283440-AC72-00E3-924B-E0FF9F55A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8662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9" name="Title 10">
            <a:extLst>
              <a:ext uri="{FF2B5EF4-FFF2-40B4-BE49-F238E27FC236}">
                <a16:creationId xmlns:a16="http://schemas.microsoft.com/office/drawing/2014/main" id="{1034D021-CE86-FECD-94AD-B8530DBDE4EB}"/>
              </a:ext>
            </a:extLst>
          </p:cNvPr>
          <p:cNvSpPr txBox="1">
            <a:spLocks/>
          </p:cNvSpPr>
          <p:nvPr/>
        </p:nvSpPr>
        <p:spPr bwMode="auto">
          <a:xfrm>
            <a:off x="407988" y="373063"/>
            <a:ext cx="6455989" cy="608012"/>
          </a:xfrm>
          <a:prstGeom prst="roundRect">
            <a:avLst/>
          </a:prstGeom>
          <a:solidFill>
            <a:srgbClr val="EBF6D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BDF W Helium cooled Target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B48B04-6347-78F1-0599-8A491B0F3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49103F-E6BD-47EB-E2FE-7CEC62535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ESS - CERN Meeting | Status of the BDF Target Design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450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85ADA83-611E-ADCC-A5F9-739568A6C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223" y="1259662"/>
            <a:ext cx="11376024" cy="4608512"/>
          </a:xfrm>
        </p:spPr>
        <p:txBody>
          <a:bodyPr/>
          <a:lstStyle/>
          <a:p>
            <a:r>
              <a:rPr lang="en-US" sz="2400" dirty="0">
                <a:solidFill>
                  <a:schemeClr val="tx1"/>
                </a:solidFill>
              </a:rPr>
              <a:t>Ongoing Material Studies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/>
              <a:t>Exact tests and number of tests currently being defined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Testing will be performed on</a:t>
            </a:r>
          </a:p>
          <a:p>
            <a:pPr marL="609750" lvl="1" indent="-285750">
              <a:spcBef>
                <a:spcPts val="0"/>
              </a:spcBef>
            </a:pPr>
            <a:r>
              <a:rPr lang="en-US" sz="1800" dirty="0"/>
              <a:t>The raw W sheets</a:t>
            </a:r>
          </a:p>
          <a:p>
            <a:pPr marL="609750" lvl="1" indent="-285750">
              <a:spcBef>
                <a:spcPts val="0"/>
              </a:spcBef>
            </a:pPr>
            <a:r>
              <a:rPr lang="en-US" sz="1800" dirty="0"/>
              <a:t>The joined blocks (</a:t>
            </a:r>
            <a:r>
              <a:rPr lang="en-US" sz="1800" i="1" dirty="0"/>
              <a:t>similar to the baseline prototype after </a:t>
            </a:r>
            <a:r>
              <a:rPr lang="en-US" sz="1800" i="1" dirty="0" err="1"/>
              <a:t>HIPing</a:t>
            </a:r>
            <a:r>
              <a:rPr lang="en-US" sz="1800" i="1" dirty="0"/>
              <a:t> tests)</a:t>
            </a:r>
          </a:p>
          <a:p>
            <a:pPr marL="609750" lvl="1" indent="-285750">
              <a:spcBef>
                <a:spcPts val="0"/>
              </a:spcBef>
            </a:pPr>
            <a:r>
              <a:rPr lang="en-US" sz="1800" dirty="0"/>
              <a:t>The joined blocks post-beam  (</a:t>
            </a:r>
            <a:r>
              <a:rPr lang="en-US" sz="1800" i="1" dirty="0"/>
              <a:t>similar to the baseline prototype tests)</a:t>
            </a:r>
          </a:p>
          <a:p>
            <a:pPr marL="609750" lvl="1" indent="-285750">
              <a:spcBef>
                <a:spcPts val="0"/>
              </a:spcBef>
            </a:pPr>
            <a:r>
              <a:rPr lang="en-US" sz="1800" dirty="0"/>
              <a:t>In depth testing from 1 supplier &amp; basic characterization from 2 more suppliers</a:t>
            </a:r>
          </a:p>
          <a:p>
            <a:pPr marL="666900" lvl="1" indent="-342900">
              <a:spcBef>
                <a:spcPts val="0"/>
              </a:spcBef>
              <a:buFontTx/>
              <a:buChar char="-"/>
            </a:pPr>
            <a:endParaRPr lang="en-US" sz="1600" i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B650882-B036-5C77-59E2-A41A751B6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US" dirty="0"/>
              <a:t>a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3C28E9-9E2F-2ACF-4CE0-A12BF7FF4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19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8EC94F1-654F-7C49-35CD-C721A8CB5C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408" y="3562825"/>
            <a:ext cx="10513168" cy="265414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1BCF871-23AB-95E6-8C12-42A07A5324F2}"/>
              </a:ext>
            </a:extLst>
          </p:cNvPr>
          <p:cNvSpPr txBox="1"/>
          <p:nvPr/>
        </p:nvSpPr>
        <p:spPr bwMode="auto">
          <a:xfrm>
            <a:off x="6384032" y="3562825"/>
            <a:ext cx="208137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Abadi" panose="020F0502020204030204" pitchFamily="34" charset="0"/>
              </a:rPr>
              <a:t>- Raw W sheets </a:t>
            </a:r>
            <a:endParaRPr lang="en-GB" sz="2000" b="1" dirty="0">
              <a:solidFill>
                <a:schemeClr val="tx2"/>
              </a:solidFill>
              <a:latin typeface="Abadi" panose="020F0502020204030204" pitchFamily="34" charset="0"/>
            </a:endParaRPr>
          </a:p>
        </p:txBody>
      </p:sp>
      <p:sp>
        <p:nvSpPr>
          <p:cNvPr id="6" name="Title 10">
            <a:extLst>
              <a:ext uri="{FF2B5EF4-FFF2-40B4-BE49-F238E27FC236}">
                <a16:creationId xmlns:a16="http://schemas.microsoft.com/office/drawing/2014/main" id="{04C4C0BF-218E-C152-A4A3-170D55D39801}"/>
              </a:ext>
            </a:extLst>
          </p:cNvPr>
          <p:cNvSpPr txBox="1">
            <a:spLocks/>
          </p:cNvSpPr>
          <p:nvPr/>
        </p:nvSpPr>
        <p:spPr bwMode="auto">
          <a:xfrm>
            <a:off x="407988" y="373063"/>
            <a:ext cx="6455989" cy="608012"/>
          </a:xfrm>
          <a:prstGeom prst="roundRect">
            <a:avLst/>
          </a:prstGeom>
          <a:solidFill>
            <a:srgbClr val="EBF6D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BDF W Helium cooled Target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BDDCD-5011-2425-62B8-EB2B4E3D7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81959DA-85A1-9217-64D8-EF13E6EE7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ESS - CERN Meeting | Status of the BDF Target Design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047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EA7A247-58A8-648C-C838-E721EE203A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b="0" dirty="0"/>
              <a:t>BDF Target requirements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b="0" dirty="0"/>
              <a:t>Water cooled target (CDR concept)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b="0" dirty="0"/>
              <a:t>He cooled target (new proposal)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b="0" dirty="0"/>
              <a:t>Conclusions &amp; prospects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b="0" dirty="0"/>
              <a:t>Questions to ESS</a:t>
            </a:r>
            <a:endParaRPr lang="en-GB" b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D238B28-D116-0B65-741F-8598AE610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9ED9D6-08FB-EBA3-8A5F-AEA451BF8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03FD1F-5728-32F1-8BE7-F8C87E30C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ESS - CERN Meeting | Status of the BDF Target Design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3F61-C1B6-7514-32DB-8BD611C04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3150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ue and yellow machine&#10;&#10;Description automatically generated">
            <a:extLst>
              <a:ext uri="{FF2B5EF4-FFF2-40B4-BE49-F238E27FC236}">
                <a16:creationId xmlns:a16="http://schemas.microsoft.com/office/drawing/2014/main" id="{8F0C7D30-3348-0BB2-330D-61E9B7900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983" r="21047"/>
          <a:stretch/>
        </p:blipFill>
        <p:spPr>
          <a:xfrm>
            <a:off x="7752184" y="2060848"/>
            <a:ext cx="4320480" cy="4117313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3537DA8-8D22-D6AB-2ABD-03D4462E70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546" y="1268760"/>
            <a:ext cx="7909694" cy="5139240"/>
          </a:xfrm>
        </p:spPr>
        <p:txBody>
          <a:bodyPr/>
          <a:lstStyle/>
          <a:p>
            <a:r>
              <a:rPr lang="en-US" sz="2400" dirty="0">
                <a:solidFill>
                  <a:schemeClr val="tx1"/>
                </a:solidFill>
              </a:rPr>
              <a:t>Prototype target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dirty="0"/>
              <a:t>To be constructed and tested in </a:t>
            </a:r>
            <a:r>
              <a:rPr lang="en-GB" sz="2000" b="0" dirty="0"/>
              <a:t>North Area T6 on the existing test stand base </a:t>
            </a:r>
            <a:endParaRPr lang="en-GB" sz="1600" dirty="0">
              <a:solidFill>
                <a:schemeClr val="tx1"/>
              </a:solidFill>
            </a:endParaRPr>
          </a:p>
          <a:p>
            <a:r>
              <a:rPr lang="en-GB" sz="1800" dirty="0"/>
              <a:t>Reproduce temperatures and magnitude &amp; type of thermal-induced stresses</a:t>
            </a:r>
          </a:p>
          <a:p>
            <a:pPr marL="457200" indent="-457200">
              <a:spcBef>
                <a:spcPts val="2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en-GB" sz="1800" b="0" dirty="0"/>
              <a:t>Post-beam testing of mechanical properties and interfaces will be performed</a:t>
            </a:r>
          </a:p>
          <a:p>
            <a:pPr marL="457200" indent="-457200">
              <a:spcBef>
                <a:spcPts val="2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en-GB" sz="1800" b="0" dirty="0"/>
              <a:t>Potential to cross-check simulations</a:t>
            </a:r>
          </a:p>
          <a:p>
            <a:pPr marL="457200" indent="-457200">
              <a:spcBef>
                <a:spcPts val="2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en-GB" sz="1800" b="0" dirty="0"/>
              <a:t>Coolant efficiency could be tested on a separate non-beam mock-up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endParaRPr lang="en-US" sz="1800" b="0" dirty="0"/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US" sz="1800" dirty="0"/>
              <a:t>If time allows, two targets will be tested:</a:t>
            </a:r>
          </a:p>
          <a:p>
            <a:pPr marL="781200" lvl="1" indent="-4572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chemeClr val="tx1"/>
                </a:solidFill>
              </a:rPr>
              <a:t>Static Helium concept** &amp; actively cooled He concept</a:t>
            </a:r>
          </a:p>
          <a:p>
            <a:pPr marL="781200" lvl="1" indent="-4572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</a:rPr>
              <a:t>3</a:t>
            </a:r>
            <a:r>
              <a:rPr lang="en-US" sz="1800" b="0" baseline="30000" dirty="0">
                <a:solidFill>
                  <a:schemeClr val="tx1"/>
                </a:solidFill>
              </a:rPr>
              <a:t>rd</a:t>
            </a:r>
            <a:r>
              <a:rPr lang="en-US" sz="1800" b="0" dirty="0">
                <a:solidFill>
                  <a:schemeClr val="tx1"/>
                </a:solidFill>
              </a:rPr>
              <a:t> option: Water cooled concept (niobium cladding, copper sheets, copper external… TBD)</a:t>
            </a:r>
          </a:p>
          <a:p>
            <a:r>
              <a:rPr lang="en-US" sz="1800" b="0" dirty="0"/>
              <a:t>**In the event of no delay to the North Area long shutdown, the timescale is not possible to have a flowing helium circuit installed and commissioned before the prototype tests…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1800" b="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169BCDA-B75B-B4C0-0EDD-1B7DBB8CB6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US" dirty="0"/>
              <a:t>Prototype target design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EEFA7D-B056-9882-816C-5BA3EA14D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20</a:t>
            </a:fld>
            <a:endParaRPr lang="en-US"/>
          </a:p>
        </p:txBody>
      </p:sp>
      <p:pic>
        <p:nvPicPr>
          <p:cNvPr id="7" name="Picture 6" descr="A close-up of a machine&#10;&#10;Description automatically generated">
            <a:extLst>
              <a:ext uri="{FF2B5EF4-FFF2-40B4-BE49-F238E27FC236}">
                <a16:creationId xmlns:a16="http://schemas.microsoft.com/office/drawing/2014/main" id="{C28358B3-F748-7682-A4E0-115ABD4AAB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0336" y="188640"/>
            <a:ext cx="2625470" cy="1969102"/>
          </a:xfrm>
          <a:prstGeom prst="rect">
            <a:avLst/>
          </a:prstGeom>
        </p:spPr>
      </p:pic>
      <p:sp>
        <p:nvSpPr>
          <p:cNvPr id="8" name="Title 10">
            <a:extLst>
              <a:ext uri="{FF2B5EF4-FFF2-40B4-BE49-F238E27FC236}">
                <a16:creationId xmlns:a16="http://schemas.microsoft.com/office/drawing/2014/main" id="{A3746438-EE65-783A-C042-5FC11FB9CD83}"/>
              </a:ext>
            </a:extLst>
          </p:cNvPr>
          <p:cNvSpPr txBox="1">
            <a:spLocks/>
          </p:cNvSpPr>
          <p:nvPr/>
        </p:nvSpPr>
        <p:spPr bwMode="auto">
          <a:xfrm>
            <a:off x="407988" y="373063"/>
            <a:ext cx="6455989" cy="608012"/>
          </a:xfrm>
          <a:prstGeom prst="roundRect">
            <a:avLst/>
          </a:prstGeom>
          <a:solidFill>
            <a:srgbClr val="EBF6D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BDF W Helium cooled Target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B06F13-4CBB-8C74-3882-8659A3A12B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3492CB2-39B8-4C54-AADE-C7839FCD1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ESS - CERN Meeting | Status of the BDF Target Design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051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162F0B6-3C24-5A7F-9A4C-AB4DAC062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Prototype target design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F3443B-7F8C-BCCA-8D78-E4BFDCB17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965D3D-E17E-C52C-A27E-2A0A71C85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ESS - CERN Meeting | Status of the BDF Target Design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1FABEC-745B-7593-7B55-9DDF7BEC6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21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5738EB9-84EE-A32A-C3FF-5D253516D5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7603" y="123401"/>
            <a:ext cx="6240016" cy="307363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6BB3499-2FC3-F193-E4FD-080975DEC8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6283" y="2011957"/>
            <a:ext cx="1072536" cy="1054228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A4FBC49C-819C-3821-26EC-AA75F780D418}"/>
              </a:ext>
            </a:extLst>
          </p:cNvPr>
          <p:cNvGrpSpPr/>
          <p:nvPr/>
        </p:nvGrpSpPr>
        <p:grpSpPr>
          <a:xfrm>
            <a:off x="6816080" y="3622445"/>
            <a:ext cx="5493454" cy="2413515"/>
            <a:chOff x="1138631" y="1725207"/>
            <a:chExt cx="5493454" cy="2413515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A2E94BD-2F69-51A1-1A79-7EA6341A03DB}"/>
                </a:ext>
              </a:extLst>
            </p:cNvPr>
            <p:cNvGrpSpPr/>
            <p:nvPr/>
          </p:nvGrpSpPr>
          <p:grpSpPr>
            <a:xfrm>
              <a:off x="1138631" y="1725207"/>
              <a:ext cx="5493454" cy="2136660"/>
              <a:chOff x="3071664" y="2254407"/>
              <a:chExt cx="5493454" cy="2136660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59FD4E99-B8D1-5C87-28B3-BAC34834A578}"/>
                  </a:ext>
                </a:extLst>
              </p:cNvPr>
              <p:cNvSpPr/>
              <p:nvPr/>
            </p:nvSpPr>
            <p:spPr>
              <a:xfrm>
                <a:off x="3071664" y="3068960"/>
                <a:ext cx="3744416" cy="12518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EDFFECE1-F64E-0EB6-E9A7-4CD3A6D9FC1C}"/>
                  </a:ext>
                </a:extLst>
              </p:cNvPr>
              <p:cNvSpPr/>
              <p:nvPr/>
            </p:nvSpPr>
            <p:spPr>
              <a:xfrm>
                <a:off x="3071664" y="3158449"/>
                <a:ext cx="3744416" cy="107066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83C9A5D-725F-A682-A6BD-B5F5683AA20C}"/>
                  </a:ext>
                </a:extLst>
              </p:cNvPr>
              <p:cNvSpPr txBox="1"/>
              <p:nvPr/>
            </p:nvSpPr>
            <p:spPr>
              <a:xfrm>
                <a:off x="7078630" y="3526782"/>
                <a:ext cx="148648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bg2">
                        <a:lumMod val="25000"/>
                      </a:schemeClr>
                    </a:solidFill>
                  </a:rPr>
                  <a:t>Core ø50mm </a:t>
                </a:r>
                <a:endParaRPr lang="en-GB" sz="1400" b="1" dirty="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7473CA0B-2957-CC09-13E2-433DD16F298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88666" y="3339179"/>
                <a:ext cx="0" cy="695034"/>
              </a:xfrm>
              <a:prstGeom prst="straightConnector1">
                <a:avLst/>
              </a:prstGeom>
              <a:ln w="12700">
                <a:solidFill>
                  <a:srgbClr val="535359"/>
                </a:solidFill>
                <a:headEnd type="triangle" w="med" len="lg"/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3AD73859-6133-C9D6-E89B-6792B3F32EF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97512" y="3339179"/>
                <a:ext cx="263162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0947FF44-BC97-D780-D524-B152EBFA155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97512" y="4040928"/>
                <a:ext cx="263162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3B0CC155-9D87-C8FB-8473-41625C0EA4C2}"/>
                  </a:ext>
                </a:extLst>
              </p:cNvPr>
              <p:cNvSpPr/>
              <p:nvPr/>
            </p:nvSpPr>
            <p:spPr>
              <a:xfrm>
                <a:off x="3155323" y="3218319"/>
                <a:ext cx="3609068" cy="924704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1B12E2A9-9B28-CE47-621B-BFAAC0619B1D}"/>
                  </a:ext>
                </a:extLst>
              </p:cNvPr>
              <p:cNvSpPr/>
              <p:nvPr/>
            </p:nvSpPr>
            <p:spPr>
              <a:xfrm>
                <a:off x="3282712" y="3324423"/>
                <a:ext cx="3349690" cy="709790"/>
              </a:xfrm>
              <a:prstGeom prst="roundRect">
                <a:avLst>
                  <a:gd name="adj" fmla="val 0"/>
                </a:avLst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                 W</a:t>
                </a:r>
                <a:endParaRPr lang="en-GB" dirty="0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561DED21-2648-5423-7ADD-C9A8D4433417}"/>
                  </a:ext>
                </a:extLst>
              </p:cNvPr>
              <p:cNvSpPr/>
              <p:nvPr/>
            </p:nvSpPr>
            <p:spPr>
              <a:xfrm>
                <a:off x="3476205" y="3303465"/>
                <a:ext cx="39662" cy="755044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2DA094CE-3A6B-AF36-6322-34288067680E}"/>
                  </a:ext>
                </a:extLst>
              </p:cNvPr>
              <p:cNvSpPr/>
              <p:nvPr/>
            </p:nvSpPr>
            <p:spPr>
              <a:xfrm>
                <a:off x="3598425" y="3301310"/>
                <a:ext cx="39662" cy="755044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598FBEFE-6894-7031-E24C-278C25ECACE2}"/>
                  </a:ext>
                </a:extLst>
              </p:cNvPr>
              <p:cNvSpPr/>
              <p:nvPr/>
            </p:nvSpPr>
            <p:spPr>
              <a:xfrm>
                <a:off x="3722263" y="3303973"/>
                <a:ext cx="39662" cy="755044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D8423643-96A5-DF66-3C0F-5FDF829371D2}"/>
                  </a:ext>
                </a:extLst>
              </p:cNvPr>
              <p:cNvSpPr/>
              <p:nvPr/>
            </p:nvSpPr>
            <p:spPr>
              <a:xfrm>
                <a:off x="3839289" y="3320645"/>
                <a:ext cx="39662" cy="755044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D634ADC3-436F-C136-4079-0F188159721D}"/>
                  </a:ext>
                </a:extLst>
              </p:cNvPr>
              <p:cNvSpPr/>
              <p:nvPr/>
            </p:nvSpPr>
            <p:spPr>
              <a:xfrm>
                <a:off x="3949758" y="3298425"/>
                <a:ext cx="39662" cy="755044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4BABD5DD-939F-7CB1-1AB3-4A015042B886}"/>
                  </a:ext>
                </a:extLst>
              </p:cNvPr>
              <p:cNvSpPr/>
              <p:nvPr/>
            </p:nvSpPr>
            <p:spPr>
              <a:xfrm>
                <a:off x="4077668" y="3314734"/>
                <a:ext cx="39662" cy="755044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321470CE-545D-C219-B803-533339147E42}"/>
                  </a:ext>
                </a:extLst>
              </p:cNvPr>
              <p:cNvSpPr/>
              <p:nvPr/>
            </p:nvSpPr>
            <p:spPr>
              <a:xfrm>
                <a:off x="4230535" y="3314734"/>
                <a:ext cx="39662" cy="755044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9E059D5B-8452-A404-43D0-4E0B308DD5F1}"/>
                  </a:ext>
                </a:extLst>
              </p:cNvPr>
              <p:cNvSpPr/>
              <p:nvPr/>
            </p:nvSpPr>
            <p:spPr>
              <a:xfrm>
                <a:off x="4389933" y="3300907"/>
                <a:ext cx="39662" cy="755044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A69BC1FF-3EFD-9621-9C1F-7BA40AEE81A5}"/>
                  </a:ext>
                </a:extLst>
              </p:cNvPr>
              <p:cNvSpPr/>
              <p:nvPr/>
            </p:nvSpPr>
            <p:spPr>
              <a:xfrm>
                <a:off x="4551314" y="3296244"/>
                <a:ext cx="39662" cy="755044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4CE5781F-2760-06D7-BCAC-1EF1C99F35A9}"/>
                  </a:ext>
                </a:extLst>
              </p:cNvPr>
              <p:cNvSpPr/>
              <p:nvPr/>
            </p:nvSpPr>
            <p:spPr>
              <a:xfrm>
                <a:off x="4774189" y="3303465"/>
                <a:ext cx="39662" cy="755044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3943ED37-4385-0A3F-5BFE-93228B64934B}"/>
                  </a:ext>
                </a:extLst>
              </p:cNvPr>
              <p:cNvSpPr/>
              <p:nvPr/>
            </p:nvSpPr>
            <p:spPr>
              <a:xfrm>
                <a:off x="5129364" y="3314733"/>
                <a:ext cx="39662" cy="755044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AAB56FA3-12FC-19E4-59A6-AE6F3C3F9978}"/>
                  </a:ext>
                </a:extLst>
              </p:cNvPr>
              <p:cNvSpPr/>
              <p:nvPr/>
            </p:nvSpPr>
            <p:spPr>
              <a:xfrm>
                <a:off x="6022730" y="3289470"/>
                <a:ext cx="39662" cy="755044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925CA569-B974-A533-9C4E-99D69358855E}"/>
                  </a:ext>
                </a:extLst>
              </p:cNvPr>
              <p:cNvSpPr/>
              <p:nvPr/>
            </p:nvSpPr>
            <p:spPr>
              <a:xfrm>
                <a:off x="4794485" y="4313333"/>
                <a:ext cx="39662" cy="7773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TextBox 44">
                <a:extLst>
                  <a:ext uri="{FF2B5EF4-FFF2-40B4-BE49-F238E27FC236}">
                    <a16:creationId xmlns:a16="http://schemas.microsoft.com/office/drawing/2014/main" id="{11190775-2E8D-6F8E-13E5-60C6A7D9C70E}"/>
                  </a:ext>
                </a:extLst>
              </p:cNvPr>
              <p:cNvSpPr txBox="1"/>
              <p:nvPr/>
            </p:nvSpPr>
            <p:spPr>
              <a:xfrm>
                <a:off x="4590976" y="2254407"/>
                <a:ext cx="1940363" cy="46446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tx2">
                        <a:lumMod val="90000"/>
                        <a:lumOff val="10000"/>
                      </a:scheme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Coolant: flowing water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400" b="1" dirty="0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Calibri" panose="020F0502020204030204"/>
                  </a:rPr>
                  <a:t>Steel can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tx2">
                        <a:lumMod val="90000"/>
                        <a:lumOff val="10000"/>
                      </a:scheme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Static helium</a:t>
                </a:r>
              </a:p>
            </p:txBody>
          </p: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45AF06DB-631D-FAE2-443E-1BBF7DD558D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65287" y="2413538"/>
                <a:ext cx="878138" cy="679442"/>
              </a:xfrm>
              <a:prstGeom prst="straightConnector1">
                <a:avLst/>
              </a:prstGeom>
              <a:ln w="15875">
                <a:solidFill>
                  <a:schemeClr val="tx2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B545557F-8FE9-7C4D-F5F1-9F34CCA3349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839289" y="2636912"/>
                <a:ext cx="700106" cy="541693"/>
              </a:xfrm>
              <a:prstGeom prst="straightConnector1">
                <a:avLst/>
              </a:prstGeom>
              <a:ln w="15875">
                <a:solidFill>
                  <a:schemeClr val="tx2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5E12E799-7749-A77B-1FF2-26692221669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990489" y="2840903"/>
                <a:ext cx="552119" cy="427191"/>
              </a:xfrm>
              <a:prstGeom prst="straightConnector1">
                <a:avLst/>
              </a:prstGeom>
              <a:ln w="15875">
                <a:solidFill>
                  <a:schemeClr val="tx2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FA1BC2E-F9A2-DB40-7617-F4A4B3EBE2AD}"/>
                </a:ext>
              </a:extLst>
            </p:cNvPr>
            <p:cNvCxnSpPr>
              <a:cxnSpLocks/>
            </p:cNvCxnSpPr>
            <p:nvPr/>
          </p:nvCxnSpPr>
          <p:spPr>
            <a:xfrm>
              <a:off x="1138631" y="3824616"/>
              <a:ext cx="0" cy="276855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0D5FA6C-4937-0CB0-0A00-B13DB6051323}"/>
                </a:ext>
              </a:extLst>
            </p:cNvPr>
            <p:cNvCxnSpPr>
              <a:cxnSpLocks/>
            </p:cNvCxnSpPr>
            <p:nvPr/>
          </p:nvCxnSpPr>
          <p:spPr>
            <a:xfrm>
              <a:off x="4886273" y="3861867"/>
              <a:ext cx="0" cy="276855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763D8424-B50A-F2F2-4D49-41C6761CC19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38631" y="4047428"/>
              <a:ext cx="3744416" cy="0"/>
            </a:xfrm>
            <a:prstGeom prst="straightConnector1">
              <a:avLst/>
            </a:prstGeom>
            <a:ln w="12700">
              <a:solidFill>
                <a:srgbClr val="535359"/>
              </a:solidFill>
              <a:headEnd type="triangl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3C27B23-AE60-35AC-3D69-78C5E5754ADA}"/>
                </a:ext>
              </a:extLst>
            </p:cNvPr>
            <p:cNvSpPr txBox="1"/>
            <p:nvPr/>
          </p:nvSpPr>
          <p:spPr>
            <a:xfrm>
              <a:off x="2520960" y="3766589"/>
              <a:ext cx="14864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2">
                      <a:lumMod val="25000"/>
                    </a:schemeClr>
                  </a:solidFill>
                </a:rPr>
                <a:t>600mm</a:t>
              </a:r>
              <a:endParaRPr lang="en-GB" sz="1400" b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sp>
        <p:nvSpPr>
          <p:cNvPr id="44" name="Content Placeholder 1">
            <a:extLst>
              <a:ext uri="{FF2B5EF4-FFF2-40B4-BE49-F238E27FC236}">
                <a16:creationId xmlns:a16="http://schemas.microsoft.com/office/drawing/2014/main" id="{087A12C4-AC8D-EA12-4D3B-12671299D9CE}"/>
              </a:ext>
            </a:extLst>
          </p:cNvPr>
          <p:cNvSpPr txBox="1">
            <a:spLocks/>
          </p:cNvSpPr>
          <p:nvPr/>
        </p:nvSpPr>
        <p:spPr bwMode="auto">
          <a:xfrm>
            <a:off x="335360" y="1340768"/>
            <a:ext cx="5665195" cy="50672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Font typeface="Arial"/>
              <a:buNone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chemeClr val="tx1"/>
                </a:solidFill>
              </a:rPr>
              <a:t>Prototype target</a:t>
            </a:r>
            <a:endParaRPr lang="en-GB" sz="1800" dirty="0">
              <a:solidFill>
                <a:schemeClr val="tx1"/>
              </a:solidFill>
            </a:endParaRPr>
          </a:p>
          <a:p>
            <a:r>
              <a:rPr lang="en-GB" sz="1800" dirty="0">
                <a:solidFill>
                  <a:schemeClr val="tx1"/>
                </a:solidFill>
              </a:rPr>
              <a:t>Static Helium concept (baseline for now)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/>
              <a:t> W in static Helium. Cooled with a water jacket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/>
              <a:t>Block spacing defined to match maximum stresses and temperatures and stress type.</a:t>
            </a:r>
          </a:p>
          <a:p>
            <a:pPr marL="609750" lvl="1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dirty="0"/>
              <a:t>Challenge with static gas. Requires a LONG cycle time = 7.2 minutes, with intensity 1.5e12 </a:t>
            </a:r>
            <a:r>
              <a:rPr lang="en-GB" sz="1800" b="0" dirty="0" err="1"/>
              <a:t>ppp</a:t>
            </a:r>
            <a:r>
              <a:rPr lang="en-GB" sz="1800" b="0" dirty="0"/>
              <a:t>.</a:t>
            </a:r>
          </a:p>
          <a:p>
            <a:pPr marL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tx1"/>
                </a:solidFill>
              </a:rPr>
              <a:t>Beam parameters considered: </a:t>
            </a:r>
            <a:r>
              <a:rPr lang="en-GB" sz="1800" b="0" dirty="0">
                <a:solidFill>
                  <a:schemeClr val="tx2"/>
                </a:solidFill>
              </a:rPr>
              <a:t>Beam σ 1mm to 3mm, Intensity 5e11 to 2e13 </a:t>
            </a:r>
            <a:r>
              <a:rPr lang="en-GB" sz="1800" b="0" dirty="0" err="1">
                <a:solidFill>
                  <a:schemeClr val="tx2"/>
                </a:solidFill>
              </a:rPr>
              <a:t>ppp</a:t>
            </a:r>
            <a:endParaRPr lang="en-GB" sz="1800" b="0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GB" sz="1800" b="0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GB" sz="1800" b="0" dirty="0"/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1800" b="0" dirty="0"/>
          </a:p>
          <a:p>
            <a:endParaRPr lang="en-US" sz="1800" b="0" dirty="0"/>
          </a:p>
          <a:p>
            <a:endParaRPr lang="en-US" sz="1800" b="0" dirty="0"/>
          </a:p>
          <a:p>
            <a:endParaRPr lang="en-GB" sz="1800" dirty="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00725BF-DC28-D999-0341-DF60AC1E4BE4}"/>
              </a:ext>
            </a:extLst>
          </p:cNvPr>
          <p:cNvGrpSpPr/>
          <p:nvPr/>
        </p:nvGrpSpPr>
        <p:grpSpPr>
          <a:xfrm>
            <a:off x="864101" y="4692461"/>
            <a:ext cx="1745535" cy="1589871"/>
            <a:chOff x="7493561" y="1863876"/>
            <a:chExt cx="2549490" cy="2322130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E81AE63-B955-95D5-FDC1-9ADE32D7773B}"/>
                </a:ext>
              </a:extLst>
            </p:cNvPr>
            <p:cNvSpPr/>
            <p:nvPr/>
          </p:nvSpPr>
          <p:spPr>
            <a:xfrm>
              <a:off x="7493561" y="1863876"/>
              <a:ext cx="871784" cy="2023623"/>
            </a:xfrm>
            <a:custGeom>
              <a:avLst/>
              <a:gdLst>
                <a:gd name="connsiteX0" fmla="*/ 218594 w 871784"/>
                <a:gd name="connsiteY0" fmla="*/ 0 h 2023623"/>
                <a:gd name="connsiteX1" fmla="*/ 278902 w 871784"/>
                <a:gd name="connsiteY1" fmla="*/ 0 h 2023623"/>
                <a:gd name="connsiteX2" fmla="*/ 543479 w 871784"/>
                <a:gd name="connsiteY2" fmla="*/ 0 h 2023623"/>
                <a:gd name="connsiteX3" fmla="*/ 871784 w 871784"/>
                <a:gd name="connsiteY3" fmla="*/ 0 h 2023623"/>
                <a:gd name="connsiteX4" fmla="*/ 871784 w 871784"/>
                <a:gd name="connsiteY4" fmla="*/ 2020547 h 2023623"/>
                <a:gd name="connsiteX5" fmla="*/ 543479 w 871784"/>
                <a:gd name="connsiteY5" fmla="*/ 2020547 h 2023623"/>
                <a:gd name="connsiteX6" fmla="*/ 543479 w 871784"/>
                <a:gd name="connsiteY6" fmla="*/ 2023623 h 2023623"/>
                <a:gd name="connsiteX7" fmla="*/ 218594 w 871784"/>
                <a:gd name="connsiteY7" fmla="*/ 2023623 h 2023623"/>
                <a:gd name="connsiteX8" fmla="*/ 0 w 871784"/>
                <a:gd name="connsiteY8" fmla="*/ 1011812 h 2023623"/>
                <a:gd name="connsiteX9" fmla="*/ 218594 w 871784"/>
                <a:gd name="connsiteY9" fmla="*/ 0 h 2023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71784" h="2023623">
                  <a:moveTo>
                    <a:pt x="218594" y="0"/>
                  </a:moveTo>
                  <a:lnTo>
                    <a:pt x="278902" y="0"/>
                  </a:lnTo>
                  <a:lnTo>
                    <a:pt x="543479" y="0"/>
                  </a:lnTo>
                  <a:lnTo>
                    <a:pt x="871784" y="0"/>
                  </a:lnTo>
                  <a:lnTo>
                    <a:pt x="871784" y="2020547"/>
                  </a:lnTo>
                  <a:lnTo>
                    <a:pt x="543479" y="2020547"/>
                  </a:lnTo>
                  <a:lnTo>
                    <a:pt x="543479" y="2023623"/>
                  </a:lnTo>
                  <a:lnTo>
                    <a:pt x="218594" y="2023623"/>
                  </a:lnTo>
                  <a:cubicBezTo>
                    <a:pt x="97824" y="2023623"/>
                    <a:pt x="0" y="1570534"/>
                    <a:pt x="0" y="1011812"/>
                  </a:cubicBezTo>
                  <a:cubicBezTo>
                    <a:pt x="0" y="453089"/>
                    <a:pt x="97824" y="0"/>
                    <a:pt x="218594" y="0"/>
                  </a:cubicBezTo>
                  <a:close/>
                </a:path>
              </a:pathLst>
            </a:cu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600"/>
            </a:p>
          </p:txBody>
        </p:sp>
        <p:sp>
          <p:nvSpPr>
            <p:cNvPr id="47" name="Flowchart: Direct Access Storage 46">
              <a:extLst>
                <a:ext uri="{FF2B5EF4-FFF2-40B4-BE49-F238E27FC236}">
                  <a16:creationId xmlns:a16="http://schemas.microsoft.com/office/drawing/2014/main" id="{CD2E3146-2C7A-5324-7370-49636DC2521C}"/>
                </a:ext>
              </a:extLst>
            </p:cNvPr>
            <p:cNvSpPr/>
            <p:nvPr/>
          </p:nvSpPr>
          <p:spPr>
            <a:xfrm rot="10800000">
              <a:off x="9144340" y="2115099"/>
              <a:ext cx="898711" cy="2023623"/>
            </a:xfrm>
            <a:prstGeom prst="flowChartMagneticDrum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3272607F-658D-6235-B2C9-23B53E1777B4}"/>
                </a:ext>
              </a:extLst>
            </p:cNvPr>
            <p:cNvSpPr/>
            <p:nvPr/>
          </p:nvSpPr>
          <p:spPr>
            <a:xfrm rot="10800000">
              <a:off x="8184877" y="2149766"/>
              <a:ext cx="752897" cy="2023623"/>
            </a:xfrm>
            <a:custGeom>
              <a:avLst/>
              <a:gdLst>
                <a:gd name="connsiteX0" fmla="*/ 748896 w 752897"/>
                <a:gd name="connsiteY0" fmla="*/ 2023623 h 2023623"/>
                <a:gd name="connsiteX1" fmla="*/ 149815 w 752897"/>
                <a:gd name="connsiteY1" fmla="*/ 2023623 h 2023623"/>
                <a:gd name="connsiteX2" fmla="*/ 0 w 752897"/>
                <a:gd name="connsiteY2" fmla="*/ 1011812 h 2023623"/>
                <a:gd name="connsiteX3" fmla="*/ 149815 w 752897"/>
                <a:gd name="connsiteY3" fmla="*/ 0 h 2023623"/>
                <a:gd name="connsiteX4" fmla="*/ 748896 w 752897"/>
                <a:gd name="connsiteY4" fmla="*/ 0 h 2023623"/>
                <a:gd name="connsiteX5" fmla="*/ 752897 w 752897"/>
                <a:gd name="connsiteY5" fmla="*/ 2724 h 2023623"/>
                <a:gd name="connsiteX6" fmla="*/ 752897 w 752897"/>
                <a:gd name="connsiteY6" fmla="*/ 2020899 h 2023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2897" h="2023623">
                  <a:moveTo>
                    <a:pt x="748896" y="2023623"/>
                  </a:moveTo>
                  <a:lnTo>
                    <a:pt x="149815" y="2023623"/>
                  </a:lnTo>
                  <a:cubicBezTo>
                    <a:pt x="67044" y="2023623"/>
                    <a:pt x="0" y="1570534"/>
                    <a:pt x="0" y="1011812"/>
                  </a:cubicBezTo>
                  <a:cubicBezTo>
                    <a:pt x="0" y="453089"/>
                    <a:pt x="67044" y="0"/>
                    <a:pt x="149815" y="0"/>
                  </a:cubicBezTo>
                  <a:lnTo>
                    <a:pt x="748896" y="0"/>
                  </a:lnTo>
                  <a:lnTo>
                    <a:pt x="752897" y="2724"/>
                  </a:lnTo>
                  <a:lnTo>
                    <a:pt x="752897" y="2020899"/>
                  </a:lnTo>
                  <a:close/>
                </a:path>
              </a:pathLst>
            </a:cu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600"/>
            </a:p>
          </p:txBody>
        </p:sp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744F6D53-B6F2-5D28-A783-F5DF03DC8B2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BDBDCB"/>
                </a:clrFrom>
                <a:clrTo>
                  <a:srgbClr val="BDBDCB">
                    <a:alpha val="0"/>
                  </a:srgbClr>
                </a:clrTo>
              </a:clrChange>
            </a:blip>
            <a:srcRect l="17669"/>
            <a:stretch>
              <a:fillRect/>
            </a:stretch>
          </p:blipFill>
          <p:spPr>
            <a:xfrm>
              <a:off x="8184878" y="2149766"/>
              <a:ext cx="752896" cy="2036240"/>
            </a:xfrm>
            <a:custGeom>
              <a:avLst/>
              <a:gdLst>
                <a:gd name="connsiteX0" fmla="*/ 0 w 752897"/>
                <a:gd name="connsiteY0" fmla="*/ 0 h 2036240"/>
                <a:gd name="connsiteX1" fmla="*/ 752897 w 752897"/>
                <a:gd name="connsiteY1" fmla="*/ 0 h 2036240"/>
                <a:gd name="connsiteX2" fmla="*/ 752897 w 752897"/>
                <a:gd name="connsiteY2" fmla="*/ 2036240 h 2036240"/>
                <a:gd name="connsiteX3" fmla="*/ 0 w 752897"/>
                <a:gd name="connsiteY3" fmla="*/ 2036240 h 2036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2897" h="2036240">
                  <a:moveTo>
                    <a:pt x="0" y="0"/>
                  </a:moveTo>
                  <a:lnTo>
                    <a:pt x="752897" y="0"/>
                  </a:lnTo>
                  <a:lnTo>
                    <a:pt x="752897" y="2036240"/>
                  </a:lnTo>
                  <a:lnTo>
                    <a:pt x="0" y="2036240"/>
                  </a:lnTo>
                  <a:close/>
                </a:path>
              </a:pathLst>
            </a:custGeom>
          </p:spPr>
        </p:pic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F1177E58-C64D-68E6-82C5-2F78FD6FB5E7}"/>
                </a:ext>
              </a:extLst>
            </p:cNvPr>
            <p:cNvCxnSpPr>
              <a:cxnSpLocks/>
            </p:cNvCxnSpPr>
            <p:nvPr/>
          </p:nvCxnSpPr>
          <p:spPr>
            <a:xfrm>
              <a:off x="7712156" y="1863876"/>
              <a:ext cx="0" cy="2023623"/>
            </a:xfrm>
            <a:prstGeom prst="line">
              <a:avLst/>
            </a:prstGeom>
            <a:ln w="12700">
              <a:solidFill>
                <a:srgbClr val="5353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TextBox 44">
            <a:extLst>
              <a:ext uri="{FF2B5EF4-FFF2-40B4-BE49-F238E27FC236}">
                <a16:creationId xmlns:a16="http://schemas.microsoft.com/office/drawing/2014/main" id="{6F4B287C-4DA4-4C6E-01CD-3F6D47677DEA}"/>
              </a:ext>
            </a:extLst>
          </p:cNvPr>
          <p:cNvSpPr txBox="1"/>
          <p:nvPr/>
        </p:nvSpPr>
        <p:spPr>
          <a:xfrm>
            <a:off x="1732171" y="4422536"/>
            <a:ext cx="3991602" cy="46446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Mix of semicircle and full circle blocks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92A8551-E9A3-7344-B5AE-71F39CE79C18}"/>
              </a:ext>
            </a:extLst>
          </p:cNvPr>
          <p:cNvSpPr txBox="1"/>
          <p:nvPr/>
        </p:nvSpPr>
        <p:spPr bwMode="auto">
          <a:xfrm>
            <a:off x="3246056" y="4687758"/>
            <a:ext cx="2833039" cy="1646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>
                <a:solidFill>
                  <a:schemeClr val="tx2"/>
                </a:solidFill>
              </a:rPr>
              <a:t>Semi-circle blocks better reproduce stress state of 1/8</a:t>
            </a:r>
            <a:r>
              <a:rPr lang="en-US" sz="1600" baseline="30000" dirty="0">
                <a:solidFill>
                  <a:schemeClr val="tx2"/>
                </a:solidFill>
              </a:rPr>
              <a:t>th</a:t>
            </a:r>
            <a:r>
              <a:rPr lang="en-US" sz="1600" dirty="0">
                <a:solidFill>
                  <a:schemeClr val="tx2"/>
                </a:solidFill>
              </a:rPr>
              <a:t> target slices.</a:t>
            </a:r>
          </a:p>
          <a:p>
            <a:pPr>
              <a:spcAft>
                <a:spcPts val="600"/>
              </a:spcAft>
            </a:pPr>
            <a:r>
              <a:rPr lang="en-US" sz="1600" dirty="0">
                <a:solidFill>
                  <a:schemeClr val="tx2"/>
                </a:solidFill>
              </a:rPr>
              <a:t>Full circle blocks better reproduce the stress –state of the 360° target.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7A90DD33-17F6-3B45-31C4-94CEE39E229A}"/>
              </a:ext>
            </a:extLst>
          </p:cNvPr>
          <p:cNvCxnSpPr>
            <a:cxnSpLocks/>
          </p:cNvCxnSpPr>
          <p:nvPr/>
        </p:nvCxnSpPr>
        <p:spPr>
          <a:xfrm flipH="1" flipV="1">
            <a:off x="1320935" y="4799852"/>
            <a:ext cx="1897612" cy="55973"/>
          </a:xfrm>
          <a:prstGeom prst="straightConnector1">
            <a:avLst/>
          </a:prstGeom>
          <a:ln w="15875">
            <a:solidFill>
              <a:schemeClr val="tx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DCEEC2FF-F423-DDF9-DC37-C0070B6D8036}"/>
              </a:ext>
            </a:extLst>
          </p:cNvPr>
          <p:cNvCxnSpPr>
            <a:cxnSpLocks/>
          </p:cNvCxnSpPr>
          <p:nvPr/>
        </p:nvCxnSpPr>
        <p:spPr>
          <a:xfrm flipH="1">
            <a:off x="2373230" y="5298625"/>
            <a:ext cx="566222" cy="59272"/>
          </a:xfrm>
          <a:prstGeom prst="straightConnector1">
            <a:avLst/>
          </a:prstGeom>
          <a:ln w="15875">
            <a:solidFill>
              <a:schemeClr val="tx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1CAB024E-2DE9-89B1-E33D-361DED0149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10642802" y="1908736"/>
            <a:ext cx="1202652" cy="1258082"/>
          </a:xfrm>
        </p:spPr>
      </p:pic>
      <p:sp>
        <p:nvSpPr>
          <p:cNvPr id="56" name="Title 10">
            <a:extLst>
              <a:ext uri="{FF2B5EF4-FFF2-40B4-BE49-F238E27FC236}">
                <a16:creationId xmlns:a16="http://schemas.microsoft.com/office/drawing/2014/main" id="{7441ACAB-EBCA-25B8-1493-6891917D3222}"/>
              </a:ext>
            </a:extLst>
          </p:cNvPr>
          <p:cNvSpPr txBox="1">
            <a:spLocks/>
          </p:cNvSpPr>
          <p:nvPr/>
        </p:nvSpPr>
        <p:spPr bwMode="auto">
          <a:xfrm>
            <a:off x="407988" y="373063"/>
            <a:ext cx="6455989" cy="608012"/>
          </a:xfrm>
          <a:prstGeom prst="roundRect">
            <a:avLst/>
          </a:prstGeom>
          <a:solidFill>
            <a:srgbClr val="EBF6D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BDF W Helium cooled Target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7510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162F0B6-3C24-5A7F-9A4C-AB4DAC062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Prototype target design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F3443B-7F8C-BCCA-8D78-E4BFDCB17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965D3D-E17E-C52C-A27E-2A0A71C85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ESS - CERN Meeting | Status of the BDF Target Design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1FABEC-745B-7593-7B55-9DDF7BEC6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5738EB9-84EE-A32A-C3FF-5D253516D5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7603" y="123401"/>
            <a:ext cx="6240016" cy="3073638"/>
          </a:xfrm>
          <a:prstGeom prst="rect">
            <a:avLst/>
          </a:prstGeom>
        </p:spPr>
      </p:pic>
      <p:sp>
        <p:nvSpPr>
          <p:cNvPr id="44" name="Content Placeholder 1">
            <a:extLst>
              <a:ext uri="{FF2B5EF4-FFF2-40B4-BE49-F238E27FC236}">
                <a16:creationId xmlns:a16="http://schemas.microsoft.com/office/drawing/2014/main" id="{087A12C4-AC8D-EA12-4D3B-12671299D9CE}"/>
              </a:ext>
            </a:extLst>
          </p:cNvPr>
          <p:cNvSpPr txBox="1">
            <a:spLocks/>
          </p:cNvSpPr>
          <p:nvPr/>
        </p:nvSpPr>
        <p:spPr bwMode="auto">
          <a:xfrm>
            <a:off x="335360" y="1340768"/>
            <a:ext cx="5665195" cy="50672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Font typeface="Arial"/>
              <a:buNone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chemeClr val="tx1"/>
                </a:solidFill>
              </a:rPr>
              <a:t>Prototype target</a:t>
            </a:r>
            <a:endParaRPr lang="en-GB" sz="1800" dirty="0">
              <a:solidFill>
                <a:schemeClr val="tx1"/>
              </a:solidFill>
            </a:endParaRPr>
          </a:p>
          <a:p>
            <a:r>
              <a:rPr lang="en-GB" sz="1800" dirty="0">
                <a:solidFill>
                  <a:schemeClr val="tx1"/>
                </a:solidFill>
              </a:rPr>
              <a:t>Static Helium concept (baseline for now)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b="0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GB" sz="1800" b="0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GB" sz="1800" b="0" dirty="0"/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1800" b="0" dirty="0"/>
          </a:p>
          <a:p>
            <a:endParaRPr lang="en-US" sz="1800" b="0" dirty="0"/>
          </a:p>
          <a:p>
            <a:endParaRPr lang="en-US" sz="1800" b="0" dirty="0"/>
          </a:p>
          <a:p>
            <a:endParaRPr lang="en-GB" sz="1800" dirty="0"/>
          </a:p>
        </p:txBody>
      </p:sp>
      <p:sp>
        <p:nvSpPr>
          <p:cNvPr id="56" name="Title 10">
            <a:extLst>
              <a:ext uri="{FF2B5EF4-FFF2-40B4-BE49-F238E27FC236}">
                <a16:creationId xmlns:a16="http://schemas.microsoft.com/office/drawing/2014/main" id="{7441ACAB-EBCA-25B8-1493-6891917D3222}"/>
              </a:ext>
            </a:extLst>
          </p:cNvPr>
          <p:cNvSpPr txBox="1">
            <a:spLocks/>
          </p:cNvSpPr>
          <p:nvPr/>
        </p:nvSpPr>
        <p:spPr bwMode="auto">
          <a:xfrm>
            <a:off x="407988" y="373063"/>
            <a:ext cx="6455989" cy="608012"/>
          </a:xfrm>
          <a:prstGeom prst="roundRect">
            <a:avLst/>
          </a:prstGeom>
          <a:solidFill>
            <a:srgbClr val="EBF6D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BDF W Helium cooled Target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7E9BA2-E744-4352-6B39-BF64A7A30F79}"/>
              </a:ext>
            </a:extLst>
          </p:cNvPr>
          <p:cNvSpPr txBox="1"/>
          <p:nvPr/>
        </p:nvSpPr>
        <p:spPr bwMode="auto">
          <a:xfrm>
            <a:off x="5769746" y="4356055"/>
            <a:ext cx="1944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2"/>
                </a:solidFill>
              </a:rPr>
              <a:t>Temperature (°C)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738E895-8D6A-C932-53F3-9B0E05C5DDD8}"/>
              </a:ext>
            </a:extLst>
          </p:cNvPr>
          <p:cNvSpPr txBox="1"/>
          <p:nvPr/>
        </p:nvSpPr>
        <p:spPr bwMode="auto">
          <a:xfrm>
            <a:off x="8783562" y="4356054"/>
            <a:ext cx="1944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2"/>
                </a:solidFill>
              </a:rPr>
              <a:t>Max P stress (MPa)</a:t>
            </a: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B9600B35-3D90-EF7E-3B5A-4ED3AD7BD82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3159" r="85447" b="20511"/>
          <a:stretch/>
        </p:blipFill>
        <p:spPr>
          <a:xfrm>
            <a:off x="5916464" y="4663832"/>
            <a:ext cx="815805" cy="165633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0AE2F9D-670E-B27B-7CD9-DCABD4FB1A2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8960" r="86434" b="30620"/>
          <a:stretch/>
        </p:blipFill>
        <p:spPr>
          <a:xfrm>
            <a:off x="9022336" y="4764520"/>
            <a:ext cx="786775" cy="1467367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E4D44F19-1B41-1866-EA2B-826C810FA4C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755"/>
          <a:stretch/>
        </p:blipFill>
        <p:spPr>
          <a:xfrm>
            <a:off x="9677291" y="4573238"/>
            <a:ext cx="1912901" cy="1680676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E963D32C-14B7-6067-6C35-DC6A1FB923A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074"/>
          <a:stretch/>
        </p:blipFill>
        <p:spPr>
          <a:xfrm>
            <a:off x="6535084" y="4621315"/>
            <a:ext cx="1942644" cy="1610572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EBE2B439-4B1C-277B-AE02-3CB13FFC19D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6431" r="94401" b="39533"/>
          <a:stretch/>
        </p:blipFill>
        <p:spPr>
          <a:xfrm>
            <a:off x="5916464" y="2742453"/>
            <a:ext cx="723262" cy="154163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D00ADE84-95B3-53F1-4C9A-E09B8BF32F3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870" b="90957" l="488" r="95549">
                        <a14:foregroundMark x1="89939" y1="22261" x2="92195" y2="1391"/>
                        <a14:foregroundMark x1="94207" y1="26087" x2="95549" y2="18783"/>
                        <a14:foregroundMark x1="21280" y1="69913" x2="16220" y2="86609"/>
                        <a14:foregroundMark x1="16220" y1="86609" x2="20854" y2="81565"/>
                        <a14:foregroundMark x1="13354" y1="77739" x2="12439" y2="84696"/>
                        <a14:foregroundMark x1="17927" y1="91826" x2="15183" y2="85739"/>
                        <a14:foregroundMark x1="1037" y1="53217" x2="1524" y2="32348"/>
                        <a14:foregroundMark x1="2134" y1="56348" x2="2622" y2="31826"/>
                        <a14:foregroundMark x1="2622" y1="31826" x2="732" y2="54087"/>
                        <a14:foregroundMark x1="732" y1="54087" x2="793" y2="54087"/>
                        <a14:foregroundMark x1="2744" y1="54087" x2="2683" y2="29217"/>
                        <a14:foregroundMark x1="2683" y1="29217" x2="2744" y2="28870"/>
                        <a14:foregroundMark x1="3354" y1="34609" x2="3049" y2="56348"/>
                        <a14:foregroundMark x1="3049" y1="56348" x2="671" y2="33217"/>
                        <a14:foregroundMark x1="671" y1="33217" x2="1524" y2="37217"/>
                        <a14:foregroundMark x1="2866" y1="33217" x2="1707" y2="32696"/>
                        <a14:foregroundMark x1="3232" y1="30087" x2="2927" y2="28522"/>
                        <a14:foregroundMark x1="1646" y1="28522" x2="4756" y2="28348"/>
                        <a14:foregroundMark x1="2622" y1="29217" x2="610" y2="52870"/>
                        <a14:foregroundMark x1="610" y1="52870" x2="3354" y2="54609"/>
                        <a14:foregroundMark x1="2622" y1="57565" x2="2622" y2="53391"/>
                        <a14:foregroundMark x1="3110" y1="33217" x2="3232" y2="30609"/>
                        <a14:foregroundMark x1="1098" y1="29739" x2="915" y2="36174"/>
                        <a14:foregroundMark x1="488" y1="55130" x2="915" y2="49913"/>
                      </a14:backgroundRemoval>
                    </a14:imgEffect>
                  </a14:imgLayer>
                </a14:imgProps>
              </a:ext>
            </a:extLst>
          </a:blip>
          <a:srcRect l="10662"/>
          <a:stretch/>
        </p:blipFill>
        <p:spPr>
          <a:xfrm>
            <a:off x="6408752" y="2279539"/>
            <a:ext cx="5600231" cy="2197832"/>
          </a:xfrm>
          <a:prstGeom prst="rect">
            <a:avLst/>
          </a:prstGeom>
        </p:spPr>
      </p:pic>
      <p:sp>
        <p:nvSpPr>
          <p:cNvPr id="62" name="Text Placeholder 4">
            <a:extLst>
              <a:ext uri="{FF2B5EF4-FFF2-40B4-BE49-F238E27FC236}">
                <a16:creationId xmlns:a16="http://schemas.microsoft.com/office/drawing/2014/main" id="{0F6717B6-BE1B-F31B-2F23-4CC08308DFA6}"/>
              </a:ext>
            </a:extLst>
          </p:cNvPr>
          <p:cNvSpPr txBox="1">
            <a:spLocks/>
          </p:cNvSpPr>
          <p:nvPr/>
        </p:nvSpPr>
        <p:spPr>
          <a:xfrm>
            <a:off x="9743131" y="3580105"/>
            <a:ext cx="2327522" cy="655634"/>
          </a:xfrm>
          <a:prstGeom prst="rect">
            <a:avLst/>
          </a:prstGeom>
        </p:spPr>
        <p:txBody>
          <a:bodyPr/>
          <a:lstStyle>
            <a:lvl1pPr marL="0" indent="0" algn="l" defTabSz="914400" eaLnBrk="1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Font typeface="Arial"/>
              <a:buNone/>
              <a:defRPr sz="2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Font typeface="Arial"/>
              <a:buChar char="•"/>
              <a:defRPr sz="2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Font typeface="Arial"/>
              <a:buChar char="•"/>
              <a:defRPr sz="2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Font typeface="Arial"/>
              <a:buChar char="•"/>
              <a:defRPr sz="2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accent2"/>
                </a:solidFill>
              </a:rPr>
              <a:t>HTC 10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2"/>
                </a:solidFill>
              </a:rPr>
              <a:t>1.3e12ppp. 720s/c</a:t>
            </a:r>
            <a:endParaRPr lang="en-GB" sz="1400" dirty="0">
              <a:solidFill>
                <a:schemeClr val="accent2"/>
              </a:solidFill>
            </a:endParaRPr>
          </a:p>
          <a:p>
            <a:endParaRPr lang="en-GB" sz="1400" dirty="0">
              <a:solidFill>
                <a:schemeClr val="accent2"/>
              </a:solidFill>
            </a:endParaRP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945A3A34-980F-52C0-04C1-D48E6F9708AC}"/>
              </a:ext>
            </a:extLst>
          </p:cNvPr>
          <p:cNvCxnSpPr>
            <a:cxnSpLocks/>
          </p:cNvCxnSpPr>
          <p:nvPr/>
        </p:nvCxnSpPr>
        <p:spPr>
          <a:xfrm>
            <a:off x="7545372" y="4005064"/>
            <a:ext cx="1469164" cy="327825"/>
          </a:xfrm>
          <a:prstGeom prst="straightConnector1">
            <a:avLst/>
          </a:prstGeom>
          <a:ln w="38100">
            <a:solidFill>
              <a:schemeClr val="accent3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699DA52B-16C9-78EB-B574-E1F939AE840D}"/>
              </a:ext>
            </a:extLst>
          </p:cNvPr>
          <p:cNvCxnSpPr>
            <a:cxnSpLocks/>
            <a:endCxn id="9" idx="3"/>
          </p:cNvCxnSpPr>
          <p:nvPr/>
        </p:nvCxnSpPr>
        <p:spPr>
          <a:xfrm>
            <a:off x="7545372" y="4016688"/>
            <a:ext cx="168590" cy="493256"/>
          </a:xfrm>
          <a:prstGeom prst="straightConnector1">
            <a:avLst/>
          </a:prstGeom>
          <a:ln w="38100">
            <a:solidFill>
              <a:schemeClr val="accent3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F22B6ECD-3900-2C58-BBEC-4102C74E4F50}"/>
              </a:ext>
            </a:extLst>
          </p:cNvPr>
          <p:cNvSpPr txBox="1"/>
          <p:nvPr/>
        </p:nvSpPr>
        <p:spPr bwMode="auto">
          <a:xfrm>
            <a:off x="5538884" y="1698479"/>
            <a:ext cx="3756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C00000"/>
                </a:solidFill>
              </a:rPr>
              <a:t>P+</a:t>
            </a:r>
            <a:endParaRPr lang="en-GB" sz="1100" b="1" dirty="0">
              <a:solidFill>
                <a:srgbClr val="C00000"/>
              </a:solidFill>
            </a:endParaRP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596641EB-1802-736D-62BC-22B7B958A191}"/>
              </a:ext>
            </a:extLst>
          </p:cNvPr>
          <p:cNvCxnSpPr>
            <a:cxnSpLocks/>
          </p:cNvCxnSpPr>
          <p:nvPr/>
        </p:nvCxnSpPr>
        <p:spPr>
          <a:xfrm flipV="1">
            <a:off x="5520169" y="1966318"/>
            <a:ext cx="395067" cy="72008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2" name="Picture 71">
            <a:extLst>
              <a:ext uri="{FF2B5EF4-FFF2-40B4-BE49-F238E27FC236}">
                <a16:creationId xmlns:a16="http://schemas.microsoft.com/office/drawing/2014/main" id="{ACDE2541-7407-66F3-7C2A-FD47A377700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8955" y="2348563"/>
            <a:ext cx="5196566" cy="2315268"/>
          </a:xfrm>
          <a:prstGeom prst="rect">
            <a:avLst/>
          </a:prstGeom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C80AAD29-21F5-4529-FEAC-C95FE3509685}"/>
              </a:ext>
            </a:extLst>
          </p:cNvPr>
          <p:cNvSpPr/>
          <p:nvPr/>
        </p:nvSpPr>
        <p:spPr>
          <a:xfrm>
            <a:off x="908555" y="2529834"/>
            <a:ext cx="1440160" cy="1512168"/>
          </a:xfrm>
          <a:prstGeom prst="rect">
            <a:avLst/>
          </a:prstGeom>
          <a:noFill/>
          <a:ln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5" name="Picture 74">
            <a:extLst>
              <a:ext uri="{FF2B5EF4-FFF2-40B4-BE49-F238E27FC236}">
                <a16:creationId xmlns:a16="http://schemas.microsoft.com/office/drawing/2014/main" id="{A9D0A9AA-83F7-AB53-7197-9762BB9C529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9577" y="4631853"/>
            <a:ext cx="3176389" cy="1252891"/>
          </a:xfrm>
          <a:prstGeom prst="rect">
            <a:avLst/>
          </a:prstGeom>
        </p:spPr>
      </p:pic>
      <p:sp>
        <p:nvSpPr>
          <p:cNvPr id="76" name="Rectangle 75">
            <a:extLst>
              <a:ext uri="{FF2B5EF4-FFF2-40B4-BE49-F238E27FC236}">
                <a16:creationId xmlns:a16="http://schemas.microsoft.com/office/drawing/2014/main" id="{EF08B4D5-F76C-AEE8-D5E0-3501D156FA9C}"/>
              </a:ext>
            </a:extLst>
          </p:cNvPr>
          <p:cNvSpPr/>
          <p:nvPr/>
        </p:nvSpPr>
        <p:spPr>
          <a:xfrm>
            <a:off x="879577" y="5023524"/>
            <a:ext cx="3144710" cy="195546"/>
          </a:xfrm>
          <a:prstGeom prst="rect">
            <a:avLst/>
          </a:prstGeom>
          <a:noFill/>
          <a:ln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5232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162F0B6-3C24-5A7F-9A4C-AB4DAC062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Prototype target design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F3443B-7F8C-BCCA-8D78-E4BFDCB17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965D3D-E17E-C52C-A27E-2A0A71C85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ESS - CERN Meeting | Status of the BDF Target Design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1FABEC-745B-7593-7B55-9DDF7BEC6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23</a:t>
            </a:fld>
            <a:endParaRPr lang="en-US"/>
          </a:p>
        </p:txBody>
      </p:sp>
      <p:sp>
        <p:nvSpPr>
          <p:cNvPr id="44" name="Content Placeholder 1">
            <a:extLst>
              <a:ext uri="{FF2B5EF4-FFF2-40B4-BE49-F238E27FC236}">
                <a16:creationId xmlns:a16="http://schemas.microsoft.com/office/drawing/2014/main" id="{087A12C4-AC8D-EA12-4D3B-12671299D9CE}"/>
              </a:ext>
            </a:extLst>
          </p:cNvPr>
          <p:cNvSpPr txBox="1">
            <a:spLocks/>
          </p:cNvSpPr>
          <p:nvPr/>
        </p:nvSpPr>
        <p:spPr bwMode="auto">
          <a:xfrm>
            <a:off x="335360" y="1340768"/>
            <a:ext cx="8607589" cy="50672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Font typeface="Arial"/>
              <a:buNone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chemeClr val="tx1"/>
                </a:solidFill>
              </a:rPr>
              <a:t>Outgassing </a:t>
            </a:r>
            <a:endParaRPr lang="en-GB" sz="18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2"/>
                </a:solidFill>
                <a:latin typeface="+mj-lt"/>
              </a:rPr>
              <a:t>One of the main concerns into moving to a W He-cooled target operating at high temperature is the outgassing of radioactive species.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b="0" dirty="0">
              <a:solidFill>
                <a:schemeClr val="tx2"/>
              </a:solidFill>
              <a:latin typeface="+mj-lt"/>
            </a:endParaRPr>
          </a:p>
          <a:p>
            <a:r>
              <a:rPr lang="en-GB" sz="1800" dirty="0">
                <a:solidFill>
                  <a:schemeClr val="tx2"/>
                </a:solidFill>
                <a:latin typeface="+mj-lt"/>
              </a:rPr>
              <a:t>Being studied: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2"/>
                </a:solidFill>
                <a:latin typeface="+mj-lt"/>
              </a:rPr>
              <a:t>Shortlisted highest contributors in terms of total activity, LL and LA as computed by RP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rgbClr val="242424"/>
                </a:solidFill>
                <a:effectLst/>
                <a:highlight>
                  <a:srgbClr val="FFFFFF"/>
                </a:highlight>
                <a:latin typeface="+mj-lt"/>
              </a:rPr>
              <a:t>Assume radioactive isotope as volatile if it makes one chemical compound which is reported as volatile (due to boiling or sublimation) below 500 </a:t>
            </a:r>
            <a:r>
              <a:rPr lang="en-US" sz="1800" dirty="0"/>
              <a:t>°</a:t>
            </a:r>
            <a:r>
              <a:rPr lang="en-GB" sz="1800" b="0" i="0" dirty="0">
                <a:solidFill>
                  <a:srgbClr val="242424"/>
                </a:solidFill>
                <a:effectLst/>
                <a:highlight>
                  <a:srgbClr val="FFFFFF"/>
                </a:highlight>
                <a:latin typeface="+mj-lt"/>
              </a:rPr>
              <a:t>C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242424"/>
                </a:solidFill>
                <a:highlight>
                  <a:srgbClr val="FFFFFF"/>
                </a:highlight>
                <a:latin typeface="+mj-lt"/>
              </a:rPr>
              <a:t>Usually containing </a:t>
            </a:r>
            <a:r>
              <a:rPr lang="en-GB" sz="1800" b="0" i="0" dirty="0">
                <a:solidFill>
                  <a:srgbClr val="242424"/>
                </a:solidFill>
                <a:effectLst/>
                <a:highlight>
                  <a:srgbClr val="FFFFFF"/>
                </a:highlight>
                <a:latin typeface="+mj-lt"/>
              </a:rPr>
              <a:t>O, N, H  (oxides, nitrates, nitrides, hydrides and hydroxides)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rgbClr val="242424"/>
                </a:solidFill>
                <a:highlight>
                  <a:srgbClr val="FFFFFF"/>
                </a:highlight>
                <a:latin typeface="+mj-lt"/>
              </a:rPr>
              <a:t>Some conflicting data, e.g. on W trioxide.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rgbClr val="242424"/>
                </a:solidFill>
                <a:effectLst/>
                <a:highlight>
                  <a:srgbClr val="FFFFFF"/>
                </a:highlight>
                <a:latin typeface="+mj-lt"/>
              </a:rPr>
              <a:t>Other species of concern such as iodine which can make volatile molecules with Cobalt, Hafnium and Tantalum.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b="0" dirty="0">
              <a:solidFill>
                <a:srgbClr val="242424"/>
              </a:solidFill>
              <a:highlight>
                <a:srgbClr val="FFFFFF"/>
              </a:highlight>
              <a:latin typeface="+mj-lt"/>
            </a:endParaRPr>
          </a:p>
          <a:p>
            <a:r>
              <a:rPr lang="en-US" sz="1800" b="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GB" sz="1800" dirty="0">
                <a:solidFill>
                  <a:schemeClr val="tx1"/>
                </a:solidFill>
                <a:highlight>
                  <a:srgbClr val="FFFFFF"/>
                </a:highlight>
                <a:latin typeface="+mj-lt"/>
              </a:rPr>
              <a:t>Plan to execute offline oxidation tests</a:t>
            </a:r>
          </a:p>
          <a:p>
            <a:r>
              <a:rPr lang="en-US" sz="1800" b="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GB" sz="1800" dirty="0">
                <a:solidFill>
                  <a:schemeClr val="tx1"/>
                </a:solidFill>
                <a:highlight>
                  <a:srgbClr val="FFFFFF"/>
                </a:highlight>
                <a:latin typeface="+mj-lt"/>
              </a:rPr>
              <a:t>Plan to execute irradiation and out-diffusion measurements</a:t>
            </a:r>
          </a:p>
          <a:p>
            <a:endParaRPr lang="en-GB" sz="1800" b="0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GB" sz="1800" b="0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GB" sz="1800" b="0" dirty="0"/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1800" b="0" dirty="0"/>
          </a:p>
          <a:p>
            <a:endParaRPr lang="en-US" sz="1800" b="0" dirty="0"/>
          </a:p>
          <a:p>
            <a:endParaRPr lang="en-US" sz="1800" b="0" dirty="0"/>
          </a:p>
          <a:p>
            <a:endParaRPr lang="en-GB" sz="1800" dirty="0"/>
          </a:p>
        </p:txBody>
      </p:sp>
      <p:sp>
        <p:nvSpPr>
          <p:cNvPr id="56" name="Title 10">
            <a:extLst>
              <a:ext uri="{FF2B5EF4-FFF2-40B4-BE49-F238E27FC236}">
                <a16:creationId xmlns:a16="http://schemas.microsoft.com/office/drawing/2014/main" id="{7441ACAB-EBCA-25B8-1493-6891917D3222}"/>
              </a:ext>
            </a:extLst>
          </p:cNvPr>
          <p:cNvSpPr txBox="1">
            <a:spLocks/>
          </p:cNvSpPr>
          <p:nvPr/>
        </p:nvSpPr>
        <p:spPr bwMode="auto">
          <a:xfrm>
            <a:off x="407988" y="373063"/>
            <a:ext cx="6455989" cy="608012"/>
          </a:xfrm>
          <a:prstGeom prst="roundRect">
            <a:avLst/>
          </a:prstGeom>
          <a:solidFill>
            <a:srgbClr val="EBF6D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BDF W Helium cooled Target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C98F014-2BA5-F050-EF69-A604E8EBF4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8368" y="3035357"/>
            <a:ext cx="2229161" cy="1819529"/>
          </a:xfrm>
          <a:prstGeom prst="rect">
            <a:avLst/>
          </a:prstGeom>
          <a:ln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9978415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A4F302-D2CA-97B6-DBC6-4AA4ED5757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8760"/>
            <a:ext cx="11376024" cy="4932015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800" b="0" dirty="0"/>
              <a:t>A water-cooled baseline design exists with a core of TZM and W.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800" b="0" dirty="0"/>
              <a:t>Sound design, yet with potential for physics optimization and with some radiation protection caveats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800" b="0" dirty="0"/>
              <a:t>W material quality used in the 2018 prototype was not good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1800" b="0" dirty="0"/>
          </a:p>
          <a:p>
            <a:r>
              <a:rPr lang="en-GB" sz="1800" dirty="0">
                <a:solidFill>
                  <a:schemeClr val="tx1"/>
                </a:solidFill>
              </a:rPr>
              <a:t>Following HI-ECN3 project approval and start of TDR phase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2"/>
                </a:solidFill>
              </a:rPr>
              <a:t>Multiple alternative designs explored in view of mitigating water radiolysis, decay heat and improve physics performance.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2"/>
                </a:solidFill>
              </a:rPr>
              <a:t>He-cooled target most promising option. Being explored in detail.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2"/>
                </a:solidFill>
              </a:rPr>
              <a:t>Presently tackling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Definition of core segmentation taking key metrics and safety margins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Material R&amp;D for the W base material and bonding of the assembly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Detail design of a prototype to be tested with beam in 2025/26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Design of the cooling station (Francesco and Nikola’s talks)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Addressing Radiation Protection aspects (Claudia’s talk)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Many other points to be addressed in the coming months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04CDECB-0182-45AD-F144-D9E5C97D7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>
                <a:solidFill>
                  <a:schemeClr val="tx1"/>
                </a:solidFill>
              </a:rPr>
              <a:t>Conclusions &amp; outlook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234C2F-56C0-DC75-B184-3735C00E1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F2FFB0-E61B-0130-20A2-D396A6FA9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ESS - CERN Meeting | Status of the BDF Target Design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D0A461-0A51-BDFF-3F25-A021546F8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12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A4F302-D2CA-97B6-DBC6-4AA4ED5757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96752"/>
            <a:ext cx="11376024" cy="5004023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b="0" dirty="0"/>
              <a:t>What safety factors (e.g. mechanical, thermal, cooling etc) have been chosen for the engineering studies of the target blocks?</a:t>
            </a:r>
          </a:p>
          <a:p>
            <a:pPr marL="457200" indent="-457200">
              <a:buFont typeface="+mj-lt"/>
              <a:buAutoNum type="arabicPeriod"/>
            </a:pPr>
            <a:r>
              <a:rPr lang="en-GB" b="0" dirty="0"/>
              <a:t>What is the W material used at ESS and what quality assurance plan was adopted?</a:t>
            </a:r>
          </a:p>
          <a:p>
            <a:pPr marL="457200" indent="-457200">
              <a:buFont typeface="+mj-lt"/>
              <a:buAutoNum type="arabicPeriod"/>
            </a:pPr>
            <a:r>
              <a:rPr lang="en-GB" b="0" dirty="0"/>
              <a:t>How has fatigue been assessed (both numerically and via testing)?</a:t>
            </a:r>
          </a:p>
          <a:p>
            <a:pPr marL="457200" indent="-457200">
              <a:buFont typeface="+mj-lt"/>
              <a:buAutoNum type="arabicPeriod"/>
            </a:pPr>
            <a:r>
              <a:rPr lang="en-GB" b="0" dirty="0"/>
              <a:t>Are there erosion concerns?</a:t>
            </a:r>
          </a:p>
          <a:p>
            <a:pPr marL="457200" indent="-457200">
              <a:buFont typeface="+mj-lt"/>
              <a:buAutoNum type="arabicPeriod"/>
            </a:pPr>
            <a:r>
              <a:rPr lang="en-GB" b="0" dirty="0"/>
              <a:t>Are there oxidation &amp; spall concerns?</a:t>
            </a:r>
          </a:p>
          <a:p>
            <a:pPr marL="457200" indent="-457200">
              <a:buFont typeface="+mj-lt"/>
              <a:buAutoNum type="arabicPeriod"/>
            </a:pPr>
            <a:r>
              <a:rPr lang="en-GB" b="0" dirty="0"/>
              <a:t>Is radiation damage and gas production a concern at ESS?</a:t>
            </a:r>
          </a:p>
          <a:p>
            <a:pPr marL="457200" indent="-457200">
              <a:buFont typeface="+mj-lt"/>
              <a:buAutoNum type="arabicPeriod"/>
            </a:pPr>
            <a:r>
              <a:rPr lang="en-GB" b="0" dirty="0"/>
              <a:t>What radiochemistry is a concern (e.g. from volatile compounds from the irradiated W) and has been particularly addressed, and why?</a:t>
            </a:r>
          </a:p>
          <a:p>
            <a:pPr marL="457200" indent="-457200">
              <a:buFont typeface="+mj-lt"/>
              <a:buAutoNum type="arabicPeriod"/>
            </a:pPr>
            <a:endParaRPr lang="en-GB" b="0" dirty="0"/>
          </a:p>
          <a:p>
            <a:pPr marL="457200" indent="-457200">
              <a:buFont typeface="+mj-lt"/>
              <a:buAutoNum type="arabicPeriod"/>
            </a:pPr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04CDECB-0182-45AD-F144-D9E5C97D7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>
                <a:solidFill>
                  <a:schemeClr val="tx1"/>
                </a:solidFill>
              </a:rPr>
              <a:t>Questions to ESS (1/2)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234C2F-56C0-DC75-B184-3735C00E1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F2FFB0-E61B-0130-20A2-D396A6FA9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ESS - CERN Meeting | Status of the BDF Target Design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D0A461-0A51-BDFF-3F25-A021546F8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311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A4F302-D2CA-97B6-DBC6-4AA4ED5757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96752"/>
            <a:ext cx="11376024" cy="5004023"/>
          </a:xfrm>
        </p:spPr>
        <p:txBody>
          <a:bodyPr/>
          <a:lstStyle/>
          <a:p>
            <a:pPr marL="514350" indent="-514350">
              <a:buFont typeface="+mj-lt"/>
              <a:buAutoNum type="arabicPeriod" startAt="8"/>
            </a:pPr>
            <a:r>
              <a:rPr lang="en-GB" b="0" dirty="0"/>
              <a:t>How significant is decay heat and LOCA for ESS Target?</a:t>
            </a:r>
          </a:p>
          <a:p>
            <a:pPr marL="457200" indent="-457200">
              <a:buFont typeface="+mj-lt"/>
              <a:buAutoNum type="arabicPeriod" startAt="8"/>
            </a:pPr>
            <a:r>
              <a:rPr lang="en-GB" b="0" dirty="0"/>
              <a:t>What are the redundancy systems and measures put in place for LOCA?</a:t>
            </a:r>
          </a:p>
          <a:p>
            <a:pPr marL="457200" indent="-457200">
              <a:buFont typeface="+mj-lt"/>
              <a:buAutoNum type="arabicPeriod" startAt="8"/>
            </a:pPr>
            <a:r>
              <a:rPr lang="en-GB" b="0" dirty="0"/>
              <a:t>What instrumentation is used to monitor the target and its core ?</a:t>
            </a:r>
          </a:p>
          <a:p>
            <a:pPr marL="457200" indent="-457200">
              <a:buFont typeface="+mj-lt"/>
              <a:buAutoNum type="arabicPeriod" startAt="8"/>
            </a:pPr>
            <a:r>
              <a:rPr lang="en-GB" b="0" dirty="0"/>
              <a:t>What design &amp; manufacturing specifications have been adopted for the target assembly and that were mostly driven by the presence of a He coolant ?</a:t>
            </a:r>
          </a:p>
          <a:p>
            <a:pPr marL="457200" indent="-457200">
              <a:buFont typeface="+mj-lt"/>
              <a:buAutoNum type="arabicPeriod" startAt="8"/>
            </a:pPr>
            <a:r>
              <a:rPr lang="en-GB" b="0" dirty="0"/>
              <a:t>Considering today’s status of the He-cooled pure W target for BDF, what recommendations can you provide?</a:t>
            </a:r>
          </a:p>
          <a:p>
            <a:pPr marL="457200" indent="-457200">
              <a:buFont typeface="+mj-lt"/>
              <a:buAutoNum type="arabicPeriod" startAt="8"/>
            </a:pPr>
            <a:endParaRPr lang="en-GB" b="0" dirty="0"/>
          </a:p>
          <a:p>
            <a:pPr algn="ctr"/>
            <a:r>
              <a:rPr lang="en-GB" dirty="0">
                <a:solidFill>
                  <a:schemeClr val="accent2"/>
                </a:solidFill>
              </a:rPr>
              <a:t>Many thanks!</a:t>
            </a:r>
          </a:p>
          <a:p>
            <a:pPr marL="457200" indent="-457200">
              <a:buFont typeface="+mj-lt"/>
              <a:buAutoNum type="arabicPeriod"/>
            </a:pPr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04CDECB-0182-45AD-F144-D9E5C97D7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15934"/>
          </a:xfrm>
        </p:spPr>
        <p:txBody>
          <a:bodyPr/>
          <a:lstStyle/>
          <a:p>
            <a:r>
              <a:rPr lang="en-GB" sz="3600" dirty="0">
                <a:solidFill>
                  <a:schemeClr val="tx1"/>
                </a:solidFill>
              </a:rPr>
              <a:t>Questions to ESS (2/2</a:t>
            </a:r>
            <a:r>
              <a:rPr lang="en-GB" dirty="0"/>
              <a:t>)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234C2F-56C0-DC75-B184-3735C00E1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F2FFB0-E61B-0130-20A2-D396A6FA9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ESS - CERN Meeting | Status of the BDF Target Design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D0A461-0A51-BDFF-3F25-A021546F8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586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113505-BF55-66D1-8C4F-783C95C2DFEE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5619750" y="6408738"/>
            <a:ext cx="6572250" cy="365125"/>
          </a:xfrm>
        </p:spPr>
        <p:txBody>
          <a:bodyPr/>
          <a:lstStyle/>
          <a:p>
            <a:pPr>
              <a:defRPr/>
            </a:pPr>
            <a:r>
              <a:rPr lang="en-GB"/>
              <a:t>ESS - CERN Meeting | Status of the BDF Target Design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8B983-5BAC-7EB9-D51E-821DAF5AFC3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0963" y="6408738"/>
            <a:ext cx="681037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2939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close-up of a schedule&#10;&#10;Description automatically generated">
            <a:extLst>
              <a:ext uri="{FF2B5EF4-FFF2-40B4-BE49-F238E27FC236}">
                <a16:creationId xmlns:a16="http://schemas.microsoft.com/office/drawing/2014/main" id="{10D35FB0-0E47-BF2E-DF3D-F58943A44D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32" y="960657"/>
            <a:ext cx="11839575" cy="188925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effectLst/>
                <a:latin typeface="Helvetica Neue"/>
              </a:rPr>
              <a:t>WP</a:t>
            </a:r>
            <a:r>
              <a:rPr lang="en-GB" dirty="0">
                <a:latin typeface="Helvetica Neue"/>
              </a:rPr>
              <a:t>3</a:t>
            </a:r>
            <a:r>
              <a:rPr lang="en-GB" b="1" dirty="0">
                <a:effectLst/>
                <a:latin typeface="Helvetica Neue"/>
              </a:rPr>
              <a:t> – Target &amp; BIDs: </a:t>
            </a:r>
            <a:r>
              <a:rPr lang="en-US" dirty="0">
                <a:solidFill>
                  <a:schemeClr val="accent2"/>
                </a:solidFill>
              </a:rPr>
              <a:t>Planning (key dates)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28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4C4B7BE-3EB5-B3F0-75F2-DEA09A651378}"/>
              </a:ext>
            </a:extLst>
          </p:cNvPr>
          <p:cNvSpPr/>
          <p:nvPr/>
        </p:nvSpPr>
        <p:spPr>
          <a:xfrm>
            <a:off x="1127448" y="1628800"/>
            <a:ext cx="3888432" cy="1256767"/>
          </a:xfrm>
          <a:prstGeom prst="rect">
            <a:avLst/>
          </a:prstGeom>
          <a:noFill/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B24CB1-2D74-7ED1-07EF-1B849EE15BD1}"/>
              </a:ext>
            </a:extLst>
          </p:cNvPr>
          <p:cNvSpPr txBox="1"/>
          <p:nvPr/>
        </p:nvSpPr>
        <p:spPr bwMode="auto">
          <a:xfrm>
            <a:off x="1199456" y="2516235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TDR phase</a:t>
            </a:r>
            <a:endParaRPr lang="en-GB" b="1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225F6832-041A-AB6F-E74B-C82DB547F220}"/>
              </a:ext>
            </a:extLst>
          </p:cNvPr>
          <p:cNvSpPr txBox="1">
            <a:spLocks/>
          </p:cNvSpPr>
          <p:nvPr/>
        </p:nvSpPr>
        <p:spPr bwMode="auto">
          <a:xfrm>
            <a:off x="407989" y="3075031"/>
            <a:ext cx="11376024" cy="312574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400"/>
              </a:spcBef>
              <a:spcAft>
                <a:spcPts val="200"/>
              </a:spcAft>
            </a:pPr>
            <a:r>
              <a:rPr lang="en-US" sz="2000" u="sng" dirty="0"/>
              <a:t>TDR phase (main activities)</a:t>
            </a:r>
            <a:r>
              <a:rPr lang="en-US" sz="2000" b="0" dirty="0"/>
              <a:t> – (2024-mid 2026)</a:t>
            </a:r>
          </a:p>
          <a:p>
            <a:pPr marL="514350" indent="-514350">
              <a:spcBef>
                <a:spcPts val="400"/>
              </a:spcBef>
              <a:spcAft>
                <a:spcPts val="200"/>
              </a:spcAft>
              <a:buFont typeface="+mj-lt"/>
              <a:buAutoNum type="arabicParenR"/>
            </a:pPr>
            <a:r>
              <a:rPr lang="en-US" sz="2000" b="0" dirty="0"/>
              <a:t>Target (&amp; BIDs) conceptual design followed by detailed design</a:t>
            </a:r>
          </a:p>
          <a:p>
            <a:pPr marL="514350" indent="-514350">
              <a:spcBef>
                <a:spcPts val="400"/>
              </a:spcBef>
              <a:spcAft>
                <a:spcPts val="200"/>
              </a:spcAft>
              <a:buFont typeface="+mj-lt"/>
              <a:buAutoNum type="arabicParenR"/>
            </a:pPr>
            <a:r>
              <a:rPr lang="en-GB" sz="2000" b="0" dirty="0"/>
              <a:t>Prototype(s) Target Design, construction and beam tests</a:t>
            </a:r>
          </a:p>
          <a:p>
            <a:pPr marL="514350" indent="-514350">
              <a:spcBef>
                <a:spcPts val="400"/>
              </a:spcBef>
              <a:spcAft>
                <a:spcPts val="200"/>
              </a:spcAft>
              <a:buFont typeface="+mj-lt"/>
              <a:buAutoNum type="arabicParenR"/>
            </a:pPr>
            <a:r>
              <a:rPr lang="en-GB" sz="2000" b="0" dirty="0"/>
              <a:t>Material studies, R&amp;D and Procurement</a:t>
            </a:r>
          </a:p>
          <a:p>
            <a:pPr>
              <a:spcBef>
                <a:spcPts val="400"/>
              </a:spcBef>
              <a:spcAft>
                <a:spcPts val="200"/>
              </a:spcAft>
            </a:pPr>
            <a:r>
              <a:rPr lang="en-GB" sz="2000" u="sng" dirty="0"/>
              <a:t>Production phase</a:t>
            </a:r>
            <a:r>
              <a:rPr lang="en-GB" sz="2000" b="0" dirty="0"/>
              <a:t> – (2026 – 2030)</a:t>
            </a:r>
          </a:p>
          <a:p>
            <a:pPr marL="457200" indent="-457200">
              <a:spcBef>
                <a:spcPts val="400"/>
              </a:spcBef>
              <a:spcAft>
                <a:spcPts val="200"/>
              </a:spcAft>
              <a:buFont typeface="+mj-lt"/>
              <a:buAutoNum type="arabicParenR"/>
            </a:pPr>
            <a:r>
              <a:rPr lang="en-GB" sz="2000" b="0" dirty="0"/>
              <a:t>Detailed Design phase</a:t>
            </a:r>
          </a:p>
          <a:p>
            <a:pPr marL="457200" indent="-457200">
              <a:spcBef>
                <a:spcPts val="400"/>
              </a:spcBef>
              <a:spcAft>
                <a:spcPts val="200"/>
              </a:spcAft>
              <a:buFont typeface="+mj-lt"/>
              <a:buAutoNum type="arabicParenR"/>
            </a:pPr>
            <a:r>
              <a:rPr lang="en-GB" sz="2000" b="0" dirty="0"/>
              <a:t>Procurement &amp; production of components and systems</a:t>
            </a:r>
          </a:p>
          <a:p>
            <a:pPr marL="457200" indent="-457200">
              <a:spcBef>
                <a:spcPts val="400"/>
              </a:spcBef>
              <a:spcAft>
                <a:spcPts val="200"/>
              </a:spcAft>
              <a:buFont typeface="+mj-lt"/>
              <a:buAutoNum type="arabicParenR"/>
            </a:pPr>
            <a:r>
              <a:rPr lang="en-GB" sz="2000" b="0" dirty="0"/>
              <a:t>Tests/dry-run, installation activities</a:t>
            </a:r>
          </a:p>
          <a:p>
            <a:pPr marL="457200" indent="-457200">
              <a:spcBef>
                <a:spcPts val="400"/>
              </a:spcBef>
              <a:spcAft>
                <a:spcPts val="200"/>
              </a:spcAft>
              <a:buFont typeface="+mj-lt"/>
              <a:buAutoNum type="arabicParenR"/>
            </a:pPr>
            <a:r>
              <a:rPr lang="en-GB" sz="2000" b="0" dirty="0"/>
              <a:t>Material tests/PIEs</a:t>
            </a:r>
            <a:endParaRPr lang="en-GB" sz="2400" b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2811F9B-63F7-B984-05EA-D8B6C31DE0E5}"/>
              </a:ext>
            </a:extLst>
          </p:cNvPr>
          <p:cNvSpPr/>
          <p:nvPr/>
        </p:nvSpPr>
        <p:spPr>
          <a:xfrm>
            <a:off x="5087888" y="1628800"/>
            <a:ext cx="5832648" cy="1256767"/>
          </a:xfrm>
          <a:prstGeom prst="rect">
            <a:avLst/>
          </a:prstGeom>
          <a:noFill/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D7E1BC-ACA1-DB89-F0DF-034F0941947A}"/>
              </a:ext>
            </a:extLst>
          </p:cNvPr>
          <p:cNvSpPr txBox="1"/>
          <p:nvPr/>
        </p:nvSpPr>
        <p:spPr bwMode="auto">
          <a:xfrm>
            <a:off x="6326056" y="2542338"/>
            <a:ext cx="213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Production phase</a:t>
            </a:r>
            <a:endParaRPr lang="en-GB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5979387-E318-270E-F949-B85A4333A1E6}"/>
              </a:ext>
            </a:extLst>
          </p:cNvPr>
          <p:cNvSpPr/>
          <p:nvPr/>
        </p:nvSpPr>
        <p:spPr>
          <a:xfrm>
            <a:off x="10992544" y="1628799"/>
            <a:ext cx="906526" cy="1256767"/>
          </a:xfrm>
          <a:prstGeom prst="rect">
            <a:avLst/>
          </a:prstGeom>
          <a:noFill/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039C9B-EF2B-A1BA-69F9-0424EAAC2152}"/>
              </a:ext>
            </a:extLst>
          </p:cNvPr>
          <p:cNvSpPr txBox="1"/>
          <p:nvPr/>
        </p:nvSpPr>
        <p:spPr bwMode="auto">
          <a:xfrm>
            <a:off x="9742336" y="2911670"/>
            <a:ext cx="22737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/>
              <a:t>Commissioning &amp; operation</a:t>
            </a:r>
            <a:endParaRPr lang="en-GB" b="1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FFEC09-AD6A-C3A5-1F33-F7A30C901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ESS - CERN Meeting | Status of the BDF Target Design</a:t>
            </a:r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B25B13EE-1E1D-A990-5DCF-A2849C78B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</p:spTree>
    <p:extLst>
      <p:ext uri="{BB962C8B-B14F-4D97-AF65-F5344CB8AC3E}">
        <p14:creationId xmlns:p14="http://schemas.microsoft.com/office/powerpoint/2010/main" val="3332438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8" grpId="0" animBg="1"/>
      <p:bldP spid="9" grpId="0"/>
      <p:bldP spid="11" grpId="0" animBg="1"/>
      <p:bldP spid="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lide Number Placeholder 3">
            <a:extLst>
              <a:ext uri="{FF2B5EF4-FFF2-40B4-BE49-F238E27FC236}">
                <a16:creationId xmlns:a16="http://schemas.microsoft.com/office/drawing/2014/main" id="{A8FA667B-7D35-87BE-B52D-60383CE27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29</a:t>
            </a:fld>
            <a:endParaRPr lang="en-US"/>
          </a:p>
        </p:txBody>
      </p:sp>
      <p:sp>
        <p:nvSpPr>
          <p:cNvPr id="55" name="Slide Number Placeholder 3">
            <a:extLst>
              <a:ext uri="{FF2B5EF4-FFF2-40B4-BE49-F238E27FC236}">
                <a16:creationId xmlns:a16="http://schemas.microsoft.com/office/drawing/2014/main" id="{2B101202-BE22-F491-71F7-6C2A1D98128C}"/>
              </a:ext>
            </a:extLst>
          </p:cNvPr>
          <p:cNvSpPr txBox="1">
            <a:spLocks/>
          </p:cNvSpPr>
          <p:nvPr/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E14BF4D6-7C66-21BA-F17C-A86D83AAFF6F}"/>
              </a:ext>
            </a:extLst>
          </p:cNvPr>
          <p:cNvSpPr txBox="1"/>
          <p:nvPr/>
        </p:nvSpPr>
        <p:spPr bwMode="auto">
          <a:xfrm>
            <a:off x="840751" y="4628099"/>
            <a:ext cx="698345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/>
              <a:t>Cu+W</a:t>
            </a:r>
            <a:r>
              <a:rPr lang="en-US" sz="2400" b="1" dirty="0"/>
              <a:t> target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Removes water from beam path (radiolysis)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Keeps physics 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Reduces decay heat</a:t>
            </a:r>
          </a:p>
          <a:p>
            <a:pPr marL="285750" indent="-285750">
              <a:buFontTx/>
              <a:buChar char="-"/>
            </a:pPr>
            <a:r>
              <a:rPr lang="en-US" sz="2000" dirty="0"/>
              <a:t>Increases T and stress</a:t>
            </a:r>
          </a:p>
          <a:p>
            <a:endParaRPr lang="en-GB" sz="1600" dirty="0"/>
          </a:p>
        </p:txBody>
      </p:sp>
      <p:sp>
        <p:nvSpPr>
          <p:cNvPr id="139" name="Arrow: Right 138">
            <a:extLst>
              <a:ext uri="{FF2B5EF4-FFF2-40B4-BE49-F238E27FC236}">
                <a16:creationId xmlns:a16="http://schemas.microsoft.com/office/drawing/2014/main" id="{197F0A77-87A6-1EB5-77CF-03306E7B5016}"/>
              </a:ext>
            </a:extLst>
          </p:cNvPr>
          <p:cNvSpPr/>
          <p:nvPr/>
        </p:nvSpPr>
        <p:spPr>
          <a:xfrm>
            <a:off x="179804" y="2779833"/>
            <a:ext cx="863843" cy="400290"/>
          </a:xfrm>
          <a:prstGeom prst="righ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beam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BF82AC8-5305-1281-1161-5A4A1F47B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063"/>
            <a:ext cx="11376025" cy="60801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Enclosed compact Cu + W Target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CC9220-F905-EE4E-81AE-8F6E12434D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225" y="1124744"/>
            <a:ext cx="3540186" cy="274427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11B5863-8A13-3542-87E8-9851FB4328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0604" y="1073888"/>
            <a:ext cx="4320480" cy="2905269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55F26D7-53CB-DD47-F7A0-B6D6CD09BDB1}"/>
              </a:ext>
            </a:extLst>
          </p:cNvPr>
          <p:cNvCxnSpPr>
            <a:cxnSpLocks/>
          </p:cNvCxnSpPr>
          <p:nvPr/>
        </p:nvCxnSpPr>
        <p:spPr>
          <a:xfrm>
            <a:off x="3532660" y="2388870"/>
            <a:ext cx="2059284" cy="390963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16" name="Content Placeholder 9" descr="A close-up of a machine&#10;&#10;Description automatically generated">
            <a:extLst>
              <a:ext uri="{FF2B5EF4-FFF2-40B4-BE49-F238E27FC236}">
                <a16:creationId xmlns:a16="http://schemas.microsoft.com/office/drawing/2014/main" id="{59BD13FC-88C8-021F-81FF-9CEF47D4FA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l="26562" t="5480" r="31250"/>
          <a:stretch/>
        </p:blipFill>
        <p:spPr>
          <a:xfrm>
            <a:off x="9061360" y="3565472"/>
            <a:ext cx="2435240" cy="2728037"/>
          </a:xfr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14D7AB3-DA54-E463-996F-C6B33054B19C}"/>
              </a:ext>
            </a:extLst>
          </p:cNvPr>
          <p:cNvSpPr txBox="1"/>
          <p:nvPr/>
        </p:nvSpPr>
        <p:spPr bwMode="auto">
          <a:xfrm>
            <a:off x="6982585" y="5265345"/>
            <a:ext cx="2160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Cu-SS HIP bonding for the SPS internal dump (TIDVG5)</a:t>
            </a:r>
            <a:endParaRPr lang="en-GB" sz="10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A10428D-0DCD-FF1B-8731-1C6E391C37CF}"/>
              </a:ext>
            </a:extLst>
          </p:cNvPr>
          <p:cNvCxnSpPr>
            <a:cxnSpLocks/>
          </p:cNvCxnSpPr>
          <p:nvPr/>
        </p:nvCxnSpPr>
        <p:spPr>
          <a:xfrm>
            <a:off x="2322178" y="2987318"/>
            <a:ext cx="5862054" cy="1960053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DFA2EB07-2C11-6A15-7C8C-94EB006AB0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2159" y="3839914"/>
            <a:ext cx="3001893" cy="788185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D9EF83-7C3B-AA93-6A45-E0E6E3128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83C504-7C47-821A-3AAF-D6E2C55C2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ESS - CERN Meeting | Status of the BDF Target Design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018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6518C97-497B-ABC1-92F6-F159801B8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6156127" cy="1065742"/>
          </a:xfrm>
        </p:spPr>
        <p:txBody>
          <a:bodyPr/>
          <a:lstStyle/>
          <a:p>
            <a:r>
              <a:rPr lang="en-US" dirty="0"/>
              <a:t>Beam Intercepting devices towards ECN3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30B1F0-0B37-06EC-28BF-DEA64BCC2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05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675497F-5CCD-00D0-D015-3701CAAA52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243" b="2034"/>
          <a:stretch/>
        </p:blipFill>
        <p:spPr>
          <a:xfrm>
            <a:off x="321298" y="3144909"/>
            <a:ext cx="1800200" cy="120464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54F4456-E570-4951-CFFE-A7C1451F0A4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722" t="15989"/>
          <a:stretch/>
        </p:blipFill>
        <p:spPr>
          <a:xfrm>
            <a:off x="1177270" y="1912419"/>
            <a:ext cx="1800200" cy="1013321"/>
          </a:xfrm>
          <a:prstGeom prst="rect">
            <a:avLst/>
          </a:prstGeom>
        </p:spPr>
      </p:pic>
      <p:pic>
        <p:nvPicPr>
          <p:cNvPr id="10" name="Picture 9" descr="A close-up of a machine&#10;&#10;Description automatically generated">
            <a:extLst>
              <a:ext uri="{FF2B5EF4-FFF2-40B4-BE49-F238E27FC236}">
                <a16:creationId xmlns:a16="http://schemas.microsoft.com/office/drawing/2014/main" id="{A95374E3-BB8A-C12E-D90A-F547DADEFBB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922" t="9488" r="10326"/>
          <a:stretch/>
        </p:blipFill>
        <p:spPr>
          <a:xfrm>
            <a:off x="5086875" y="1484784"/>
            <a:ext cx="1238965" cy="86893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C97DE7E-C6DE-071D-A985-037165F0199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7196305" y="613594"/>
            <a:ext cx="2908935" cy="1142051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1650E8FA-8100-7898-DC6A-5A941948006A}"/>
              </a:ext>
            </a:extLst>
          </p:cNvPr>
          <p:cNvGrpSpPr/>
          <p:nvPr/>
        </p:nvGrpSpPr>
        <p:grpSpPr>
          <a:xfrm>
            <a:off x="9619935" y="2350881"/>
            <a:ext cx="2274366" cy="1168095"/>
            <a:chOff x="22926568" y="21109765"/>
            <a:chExt cx="7041952" cy="3616686"/>
          </a:xfrm>
        </p:grpSpPr>
        <p:pic>
          <p:nvPicPr>
            <p:cNvPr id="13" name="Picture 12" descr="A close-up of a machine&#10;&#10;Description automatically generated">
              <a:extLst>
                <a:ext uri="{FF2B5EF4-FFF2-40B4-BE49-F238E27FC236}">
                  <a16:creationId xmlns:a16="http://schemas.microsoft.com/office/drawing/2014/main" id="{4EF03BDB-30C6-E900-64B2-E6330180B3B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2926568" y="21132197"/>
              <a:ext cx="2453177" cy="3270902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50AFBE8-C7AB-9491-115E-47992B0179A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5691256" y="22618539"/>
              <a:ext cx="4277264" cy="2107912"/>
            </a:xfrm>
            <a:prstGeom prst="rect">
              <a:avLst/>
            </a:prstGeom>
          </p:spPr>
        </p:pic>
        <p:pic>
          <p:nvPicPr>
            <p:cNvPr id="15" name="Content Placeholder 20">
              <a:extLst>
                <a:ext uri="{FF2B5EF4-FFF2-40B4-BE49-F238E27FC236}">
                  <a16:creationId xmlns:a16="http://schemas.microsoft.com/office/drawing/2014/main" id="{F6295AF9-85D5-B377-941E-949A150A58B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5468692" y="21109765"/>
              <a:ext cx="3142559" cy="1838769"/>
            </a:xfrm>
            <a:prstGeom prst="rect">
              <a:avLst/>
            </a:prstGeom>
          </p:spPr>
        </p:pic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7FF564E2-F2B5-BC4E-7DA6-59EB5CB69FC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3911" b="95419" l="1700" r="96764">
                        <a14:foregroundMark x1="35601" y1="62570" x2="85244" y2="25251"/>
                        <a14:foregroundMark x1="85244" y1="25251" x2="91662" y2="39777"/>
                        <a14:foregroundMark x1="90620" y1="34525" x2="96818" y2="13073"/>
                        <a14:foregroundMark x1="96818" y1="13073" x2="84421" y2="12961"/>
                        <a14:foregroundMark x1="84421" y1="12961" x2="83379" y2="15307"/>
                        <a14:foregroundMark x1="94899" y1="14860" x2="83928" y2="13520"/>
                        <a14:foregroundMark x1="92704" y1="11397" x2="91827" y2="7933"/>
                        <a14:foregroundMark x1="94734" y1="11061" x2="90784" y2="4022"/>
                        <a14:foregroundMark x1="94569" y1="11732" x2="86341" y2="6480"/>
                        <a14:foregroundMark x1="93198" y1="14525" x2="88042" y2="5810"/>
                        <a14:foregroundMark x1="88371" y1="12067" x2="86835" y2="5140"/>
                        <a14:foregroundMark x1="24739" y1="80000" x2="18376" y2="82905"/>
                        <a14:foregroundMark x1="23368" y1="79665" x2="13659" y2="67151"/>
                        <a14:foregroundMark x1="13659" y1="67151" x2="8941" y2="66369"/>
                        <a14:foregroundMark x1="19419" y1="73408" x2="9984" y2="77654"/>
                        <a14:foregroundMark x1="9046" y1="87432" x2="6857" y2="90726"/>
                        <a14:foregroundMark x1="16511" y1="76201" x2="10118" y2="85819"/>
                        <a14:foregroundMark x1="6857" y1="90726" x2="2249" y2="93408"/>
                        <a14:foregroundMark x1="22874" y1="76872" x2="13549" y2="92961"/>
                        <a14:foregroundMark x1="9901" y1="94253" x2="8941" y2="95419"/>
                        <a14:foregroundMark x1="19254" y1="82905" x2="13010" y2="90481"/>
                        <a14:foregroundMark x1="12531" y1="91323" x2="14427" y2="89162"/>
                        <a14:foregroundMark x1="8941" y1="95419" x2="9920" y2="94302"/>
                        <a14:foregroundMark x1="3597" y1="66704" x2="2139" y2="65922"/>
                        <a14:foregroundMark x1="13385" y1="71955" x2="7841" y2="68980"/>
                        <a14:foregroundMark x1="13769" y1="67821" x2="8136" y2="66583"/>
                        <a14:foregroundMark x1="2578" y1="65363" x2="2578" y2="65363"/>
                        <a14:foregroundMark x1="19035" y1="68268" x2="14866" y2="65698"/>
                        <a14:foregroundMark x1="14152" y1="92849" x2="12781" y2="93520"/>
                        <a14:foregroundMark x1="12836" y1="93855" x2="9984" y2="95307"/>
                        <a14:foregroundMark x1="9764" y1="65475" x2="8941" y2="64022"/>
                        <a14:foregroundMark x1="9216" y1="64804" x2="8064" y2="62570"/>
                        <a14:foregroundMark x1="8886" y1="63575" x2="7351" y2="62458"/>
                        <a14:foregroundMark x1="7131" y1="62793" x2="3072" y2="65363"/>
                        <a14:foregroundMark x1="8612" y1="63464" x2="7515" y2="62458"/>
                        <a14:foregroundMark x1="8777" y1="62905" x2="7789" y2="62123"/>
                        <a14:foregroundMark x1="7076" y1="63128" x2="2798" y2="65698"/>
                        <a14:backgroundMark x1="10971" y1="90615" x2="10971" y2="90615"/>
                        <a14:backgroundMark x1="6034" y1="66369" x2="6034" y2="66369"/>
                        <a14:backgroundMark x1="6034" y1="67821" x2="6034" y2="67821"/>
                        <a14:backgroundMark x1="5321" y1="67151" x2="5815" y2="67151"/>
                        <a14:backgroundMark x1="6857" y1="70950" x2="7021" y2="65698"/>
                        <a14:backgroundMark x1="10642" y1="92961" x2="11629" y2="92067"/>
                        <a14:backgroundMark x1="9764" y1="88827" x2="9874" y2="86704"/>
                        <a14:backgroundMark x1="11958" y1="91285" x2="11960" y2="91285"/>
                        <a14:backgroundMark x1="1591" y1="68603" x2="1810" y2="66480"/>
                        <a14:backgroundMark x1="3566" y1="69944" x2="4772" y2="68380"/>
                        <a14:backgroundMark x1="6199" y1="68603" x2="7131" y2="66816"/>
                        <a14:backgroundMark x1="7570" y1="66704" x2="7570" y2="66704"/>
                        <a14:backgroundMark x1="7351" y1="67151" x2="7460" y2="68045"/>
                        <a14:backgroundMark x1="7625" y1="68603" x2="7625" y2="68603"/>
                        <a14:backgroundMark x1="6747" y1="65810" x2="6747" y2="65810"/>
                        <a14:backgroundMark x1="4279" y1="67374" x2="4279" y2="67374"/>
                        <a14:backgroundMark x1="4663" y1="66704" x2="4663" y2="66704"/>
                        <a14:backgroundMark x1="4827" y1="67374" x2="8338" y2="65698"/>
                        <a14:backgroundMark x1="7954" y1="67598" x2="8502" y2="69609"/>
                        <a14:backgroundMark x1="5595" y1="67933" x2="3197" y2="66744"/>
                        <a14:backgroundMark x1="7351" y1="69050" x2="7351" y2="69050"/>
                        <a14:backgroundMark x1="7405" y1="68827" x2="7405" y2="68827"/>
                        <a14:backgroundMark x1="7954" y1="69050" x2="7954" y2="69050"/>
                        <a14:backgroundMark x1="8064" y1="69050" x2="8064" y2="69050"/>
                        <a14:backgroundMark x1="7076" y1="68603" x2="7076" y2="68603"/>
                        <a14:backgroundMark x1="7186" y1="68156" x2="7735" y2="69162"/>
                        <a14:backgroundMark x1="7954" y1="67374" x2="8557" y2="66592"/>
                        <a14:backgroundMark x1="8393" y1="66927" x2="8173" y2="66816"/>
                        <a14:backgroundMark x1="8064" y1="66480" x2="8064" y2="66480"/>
                        <a14:backgroundMark x1="8173" y1="66257" x2="8173" y2="66257"/>
                        <a14:backgroundMark x1="8338" y1="66257" x2="8338" y2="66257"/>
                        <a14:backgroundMark x1="8173" y1="69385" x2="8173" y2="69385"/>
                        <a14:backgroundMark x1="7899" y1="69385" x2="7735" y2="69385"/>
                        <a14:backgroundMark x1="7899" y1="68715" x2="7899" y2="68715"/>
                        <a14:backgroundMark x1="8722" y1="66927" x2="8722" y2="66927"/>
                        <a14:backgroundMark x1="8832" y1="66369" x2="8832" y2="66369"/>
                        <a14:backgroundMark x1="10038" y1="85810" x2="10038" y2="85810"/>
                        <a14:backgroundMark x1="9764" y1="86145" x2="9764" y2="86145"/>
                        <a14:backgroundMark x1="9435" y1="86816" x2="9435" y2="86816"/>
                        <a14:backgroundMark x1="9874" y1="86369" x2="9874" y2="86369"/>
                        <a14:backgroundMark x1="10148" y1="87039" x2="9435" y2="8815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24411" y="1527197"/>
            <a:ext cx="1884421" cy="925154"/>
          </a:xfrm>
          <a:prstGeom prst="rect">
            <a:avLst/>
          </a:prstGeom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CAF3AB97-9B75-2729-63F7-6EDF19922FC5}"/>
              </a:ext>
            </a:extLst>
          </p:cNvPr>
          <p:cNvGrpSpPr/>
          <p:nvPr/>
        </p:nvGrpSpPr>
        <p:grpSpPr>
          <a:xfrm>
            <a:off x="2322238" y="1701506"/>
            <a:ext cx="7805206" cy="3966798"/>
            <a:chOff x="-203086" y="6439359"/>
            <a:chExt cx="14799661" cy="7521555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F05E82DA-287B-4C1A-871D-7DE7641040F0}"/>
                </a:ext>
              </a:extLst>
            </p:cNvPr>
            <p:cNvGrpSpPr/>
            <p:nvPr/>
          </p:nvGrpSpPr>
          <p:grpSpPr>
            <a:xfrm>
              <a:off x="-132501" y="8578961"/>
              <a:ext cx="14729076" cy="5038059"/>
              <a:chOff x="8673745" y="20310516"/>
              <a:chExt cx="14729076" cy="5038059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ADCCFD19-2CCD-2696-09E5-86EE86AAA154}"/>
                  </a:ext>
                </a:extLst>
              </p:cNvPr>
              <p:cNvSpPr/>
              <p:nvPr/>
            </p:nvSpPr>
            <p:spPr>
              <a:xfrm>
                <a:off x="8673745" y="20310516"/>
                <a:ext cx="14729076" cy="5038059"/>
              </a:xfrm>
              <a:prstGeom prst="ellipse">
                <a:avLst/>
              </a:prstGeom>
              <a:solidFill>
                <a:sysClr val="window" lastClr="FFFFFF"/>
              </a:solidFill>
              <a:ln w="7620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/>
                </a:endParaRPr>
              </a:p>
            </p:txBody>
          </p: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26494DD4-52EA-C641-51D7-8EDAE6CA9075}"/>
                  </a:ext>
                </a:extLst>
              </p:cNvPr>
              <p:cNvGrpSpPr/>
              <p:nvPr/>
            </p:nvGrpSpPr>
            <p:grpSpPr>
              <a:xfrm>
                <a:off x="8895499" y="21301592"/>
                <a:ext cx="12423011" cy="3042629"/>
                <a:chOff x="1507381" y="14253028"/>
                <a:chExt cx="12423011" cy="3042629"/>
              </a:xfrm>
            </p:grpSpPr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E9688559-1CAB-6B5C-8501-D3228E8659AE}"/>
                    </a:ext>
                  </a:extLst>
                </p:cNvPr>
                <p:cNvGrpSpPr/>
                <p:nvPr/>
              </p:nvGrpSpPr>
              <p:grpSpPr>
                <a:xfrm>
                  <a:off x="1853267" y="14497733"/>
                  <a:ext cx="10839499" cy="2494751"/>
                  <a:chOff x="2970868" y="14470810"/>
                  <a:chExt cx="10839499" cy="2494751"/>
                </a:xfrm>
              </p:grpSpPr>
              <p:grpSp>
                <p:nvGrpSpPr>
                  <p:cNvPr id="34" name="Group 33">
                    <a:extLst>
                      <a:ext uri="{FF2B5EF4-FFF2-40B4-BE49-F238E27FC236}">
                        <a16:creationId xmlns:a16="http://schemas.microsoft.com/office/drawing/2014/main" id="{D3C76589-533D-975A-259F-AB7C4D0A4EA0}"/>
                      </a:ext>
                    </a:extLst>
                  </p:cNvPr>
                  <p:cNvGrpSpPr/>
                  <p:nvPr/>
                </p:nvGrpSpPr>
                <p:grpSpPr>
                  <a:xfrm>
                    <a:off x="2970868" y="14470810"/>
                    <a:ext cx="10839499" cy="2494751"/>
                    <a:chOff x="2650123" y="15446811"/>
                    <a:chExt cx="10839499" cy="1876336"/>
                  </a:xfrm>
                </p:grpSpPr>
                <p:sp>
                  <p:nvSpPr>
                    <p:cNvPr id="43" name="Freeform: Shape 42">
                      <a:extLst>
                        <a:ext uri="{FF2B5EF4-FFF2-40B4-BE49-F238E27FC236}">
                          <a16:creationId xmlns:a16="http://schemas.microsoft.com/office/drawing/2014/main" id="{0817CBD4-7D65-05EE-C384-A01C4BF589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50123" y="16457268"/>
                      <a:ext cx="2889219" cy="631668"/>
                    </a:xfrm>
                    <a:custGeom>
                      <a:avLst/>
                      <a:gdLst>
                        <a:gd name="connsiteX0" fmla="*/ 0 w 2786743"/>
                        <a:gd name="connsiteY0" fmla="*/ 36582 h 631668"/>
                        <a:gd name="connsiteX1" fmla="*/ 2786743 w 2786743"/>
                        <a:gd name="connsiteY1" fmla="*/ 631668 h 6316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2786743" h="631668">
                          <a:moveTo>
                            <a:pt x="0" y="36582"/>
                          </a:moveTo>
                          <a:cubicBezTo>
                            <a:pt x="797076" y="-27523"/>
                            <a:pt x="1594153" y="-91627"/>
                            <a:pt x="2786743" y="631668"/>
                          </a:cubicBezTo>
                        </a:path>
                      </a:pathLst>
                    </a:custGeom>
                    <a:noFill/>
                    <a:ln w="76200" cap="flat" cmpd="sng" algn="ctr">
                      <a:solidFill>
                        <a:srgbClr val="FF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Arial"/>
                      </a:endParaRPr>
                    </a:p>
                  </p:txBody>
                </p:sp>
                <p:sp>
                  <p:nvSpPr>
                    <p:cNvPr id="44" name="Freeform: Shape 43">
                      <a:extLst>
                        <a:ext uri="{FF2B5EF4-FFF2-40B4-BE49-F238E27FC236}">
                          <a16:creationId xmlns:a16="http://schemas.microsoft.com/office/drawing/2014/main" id="{44681281-42C7-3028-33C6-BD1FEB8C35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45971" y="15982678"/>
                      <a:ext cx="9323649" cy="1340469"/>
                    </a:xfrm>
                    <a:custGeom>
                      <a:avLst/>
                      <a:gdLst>
                        <a:gd name="connsiteX0" fmla="*/ 0 w 8911771"/>
                        <a:gd name="connsiteY0" fmla="*/ 445997 h 1288464"/>
                        <a:gd name="connsiteX1" fmla="*/ 2467428 w 8911771"/>
                        <a:gd name="connsiteY1" fmla="*/ 25082 h 1288464"/>
                        <a:gd name="connsiteX2" fmla="*/ 4789714 w 8911771"/>
                        <a:gd name="connsiteY2" fmla="*/ 1099139 h 1288464"/>
                        <a:gd name="connsiteX3" fmla="*/ 8911771 w 8911771"/>
                        <a:gd name="connsiteY3" fmla="*/ 1287825 h 1288464"/>
                        <a:gd name="connsiteX0" fmla="*/ 0 w 7639231"/>
                        <a:gd name="connsiteY0" fmla="*/ 185137 h 1405857"/>
                        <a:gd name="connsiteX1" fmla="*/ 1194888 w 7639231"/>
                        <a:gd name="connsiteY1" fmla="*/ 142475 h 1405857"/>
                        <a:gd name="connsiteX2" fmla="*/ 3517174 w 7639231"/>
                        <a:gd name="connsiteY2" fmla="*/ 1216532 h 1405857"/>
                        <a:gd name="connsiteX3" fmla="*/ 7639231 w 7639231"/>
                        <a:gd name="connsiteY3" fmla="*/ 1405218 h 1405857"/>
                        <a:gd name="connsiteX0" fmla="*/ 0 w 7639231"/>
                        <a:gd name="connsiteY0" fmla="*/ 119750 h 1340470"/>
                        <a:gd name="connsiteX1" fmla="*/ 1194888 w 7639231"/>
                        <a:gd name="connsiteY1" fmla="*/ 77088 h 1340470"/>
                        <a:gd name="connsiteX2" fmla="*/ 3517174 w 7639231"/>
                        <a:gd name="connsiteY2" fmla="*/ 1151145 h 1340470"/>
                        <a:gd name="connsiteX3" fmla="*/ 7639231 w 7639231"/>
                        <a:gd name="connsiteY3" fmla="*/ 1339831 h 13404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7639231" h="1340470">
                          <a:moveTo>
                            <a:pt x="0" y="119750"/>
                          </a:moveTo>
                          <a:cubicBezTo>
                            <a:pt x="240211" y="66915"/>
                            <a:pt x="608692" y="-94811"/>
                            <a:pt x="1194888" y="77088"/>
                          </a:cubicBezTo>
                          <a:cubicBezTo>
                            <a:pt x="1781084" y="248987"/>
                            <a:pt x="2443117" y="940688"/>
                            <a:pt x="3517174" y="1151145"/>
                          </a:cubicBezTo>
                          <a:cubicBezTo>
                            <a:pt x="4591231" y="1361602"/>
                            <a:pt x="7639231" y="1339831"/>
                            <a:pt x="7639231" y="1339831"/>
                          </a:cubicBezTo>
                        </a:path>
                      </a:pathLst>
                    </a:custGeom>
                    <a:noFill/>
                    <a:ln w="381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Arial"/>
                      </a:endParaRPr>
                    </a:p>
                  </p:txBody>
                </p:sp>
                <p:sp>
                  <p:nvSpPr>
                    <p:cNvPr id="45" name="Freeform: Shape 44">
                      <a:extLst>
                        <a:ext uri="{FF2B5EF4-FFF2-40B4-BE49-F238E27FC236}">
                          <a16:creationId xmlns:a16="http://schemas.microsoft.com/office/drawing/2014/main" id="{8F4363B4-B09C-29E1-7715-CB7F70FCA3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80331" y="15446811"/>
                      <a:ext cx="7189289" cy="183133"/>
                    </a:xfrm>
                    <a:custGeom>
                      <a:avLst/>
                      <a:gdLst>
                        <a:gd name="connsiteX0" fmla="*/ 0 w 6633029"/>
                        <a:gd name="connsiteY0" fmla="*/ 183133 h 183133"/>
                        <a:gd name="connsiteX1" fmla="*/ 1828800 w 6633029"/>
                        <a:gd name="connsiteY1" fmla="*/ 8962 h 183133"/>
                        <a:gd name="connsiteX2" fmla="*/ 6633029 w 6633029"/>
                        <a:gd name="connsiteY2" fmla="*/ 23476 h 183133"/>
                        <a:gd name="connsiteX0" fmla="*/ 0 w 7189289"/>
                        <a:gd name="connsiteY0" fmla="*/ 183133 h 183133"/>
                        <a:gd name="connsiteX1" fmla="*/ 1828800 w 7189289"/>
                        <a:gd name="connsiteY1" fmla="*/ 8962 h 183133"/>
                        <a:gd name="connsiteX2" fmla="*/ 7189289 w 7189289"/>
                        <a:gd name="connsiteY2" fmla="*/ 23476 h 1831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7189289" h="183133">
                          <a:moveTo>
                            <a:pt x="0" y="183133"/>
                          </a:moveTo>
                          <a:cubicBezTo>
                            <a:pt x="361647" y="109352"/>
                            <a:pt x="723295" y="35571"/>
                            <a:pt x="1828800" y="8962"/>
                          </a:cubicBezTo>
                          <a:cubicBezTo>
                            <a:pt x="2934305" y="-17648"/>
                            <a:pt x="7189289" y="23476"/>
                            <a:pt x="7189289" y="23476"/>
                          </a:cubicBezTo>
                        </a:path>
                      </a:pathLst>
                    </a:custGeom>
                    <a:noFill/>
                    <a:ln w="381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Arial"/>
                      </a:endParaRPr>
                    </a:p>
                  </p:txBody>
                </p:sp>
                <p:sp>
                  <p:nvSpPr>
                    <p:cNvPr id="46" name="Freeform: Shape 45">
                      <a:extLst>
                        <a:ext uri="{FF2B5EF4-FFF2-40B4-BE49-F238E27FC236}">
                          <a16:creationId xmlns:a16="http://schemas.microsoft.com/office/drawing/2014/main" id="{7500A7F7-F7B8-7299-7922-97751F9011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48662" y="15449430"/>
                      <a:ext cx="5140960" cy="361331"/>
                    </a:xfrm>
                    <a:custGeom>
                      <a:avLst/>
                      <a:gdLst>
                        <a:gd name="connsiteX0" fmla="*/ 0 w 5003800"/>
                        <a:gd name="connsiteY0" fmla="*/ 0 h 355600"/>
                        <a:gd name="connsiteX1" fmla="*/ 1206500 w 5003800"/>
                        <a:gd name="connsiteY1" fmla="*/ 266700 h 355600"/>
                        <a:gd name="connsiteX2" fmla="*/ 5003800 w 5003800"/>
                        <a:gd name="connsiteY2" fmla="*/ 355600 h 355600"/>
                        <a:gd name="connsiteX0" fmla="*/ 0 w 5140960"/>
                        <a:gd name="connsiteY0" fmla="*/ 0 h 361331"/>
                        <a:gd name="connsiteX1" fmla="*/ 1206500 w 5140960"/>
                        <a:gd name="connsiteY1" fmla="*/ 266700 h 361331"/>
                        <a:gd name="connsiteX2" fmla="*/ 5140960 w 5140960"/>
                        <a:gd name="connsiteY2" fmla="*/ 361331 h 3613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5140960" h="361331">
                          <a:moveTo>
                            <a:pt x="0" y="0"/>
                          </a:moveTo>
                          <a:cubicBezTo>
                            <a:pt x="186266" y="103716"/>
                            <a:pt x="372533" y="207433"/>
                            <a:pt x="1206500" y="266700"/>
                          </a:cubicBezTo>
                          <a:cubicBezTo>
                            <a:pt x="2040467" y="325967"/>
                            <a:pt x="5140960" y="361331"/>
                            <a:pt x="5140960" y="361331"/>
                          </a:cubicBezTo>
                        </a:path>
                      </a:pathLst>
                    </a:custGeom>
                    <a:noFill/>
                    <a:ln w="381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Arial"/>
                      </a:endParaRPr>
                    </a:p>
                  </p:txBody>
                </p:sp>
                <p:sp>
                  <p:nvSpPr>
                    <p:cNvPr id="47" name="Freeform: Shape 46">
                      <a:extLst>
                        <a:ext uri="{FF2B5EF4-FFF2-40B4-BE49-F238E27FC236}">
                          <a16:creationId xmlns:a16="http://schemas.microsoft.com/office/drawing/2014/main" id="{40E598B2-90F3-17FC-829D-CB67961CCC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312172" y="16333924"/>
                      <a:ext cx="4177450" cy="63500"/>
                    </a:xfrm>
                    <a:custGeom>
                      <a:avLst/>
                      <a:gdLst>
                        <a:gd name="connsiteX0" fmla="*/ 0 w 4140200"/>
                        <a:gd name="connsiteY0" fmla="*/ 0 h 63500"/>
                        <a:gd name="connsiteX1" fmla="*/ 4140200 w 4140200"/>
                        <a:gd name="connsiteY1" fmla="*/ 63500 h 635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4140200" h="63500">
                          <a:moveTo>
                            <a:pt x="0" y="0"/>
                          </a:moveTo>
                          <a:lnTo>
                            <a:pt x="4140200" y="63500"/>
                          </a:lnTo>
                        </a:path>
                      </a:pathLst>
                    </a:custGeom>
                    <a:noFill/>
                    <a:ln w="381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Arial"/>
                      </a:endParaRPr>
                    </a:p>
                  </p:txBody>
                </p:sp>
                <p:sp>
                  <p:nvSpPr>
                    <p:cNvPr id="48" name="Freeform: Shape 47">
                      <a:extLst>
                        <a:ext uri="{FF2B5EF4-FFF2-40B4-BE49-F238E27FC236}">
                          <a16:creationId xmlns:a16="http://schemas.microsoft.com/office/drawing/2014/main" id="{6AE18532-21B3-7AE2-2BFA-E26977A8B9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93384" y="16047840"/>
                      <a:ext cx="4196238" cy="297664"/>
                    </a:xfrm>
                    <a:custGeom>
                      <a:avLst/>
                      <a:gdLst>
                        <a:gd name="connsiteX0" fmla="*/ 0 w 4140200"/>
                        <a:gd name="connsiteY0" fmla="*/ 297664 h 297664"/>
                        <a:gd name="connsiteX1" fmla="*/ 1168400 w 4140200"/>
                        <a:gd name="connsiteY1" fmla="*/ 30964 h 297664"/>
                        <a:gd name="connsiteX2" fmla="*/ 4140200 w 4140200"/>
                        <a:gd name="connsiteY2" fmla="*/ 5564 h 297664"/>
                        <a:gd name="connsiteX0" fmla="*/ 0 w 4254500"/>
                        <a:gd name="connsiteY0" fmla="*/ 297664 h 297664"/>
                        <a:gd name="connsiteX1" fmla="*/ 1168400 w 4254500"/>
                        <a:gd name="connsiteY1" fmla="*/ 30964 h 297664"/>
                        <a:gd name="connsiteX2" fmla="*/ 4254500 w 4254500"/>
                        <a:gd name="connsiteY2" fmla="*/ 5564 h 2976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4254500" h="297664">
                          <a:moveTo>
                            <a:pt x="0" y="297664"/>
                          </a:moveTo>
                          <a:cubicBezTo>
                            <a:pt x="239183" y="188655"/>
                            <a:pt x="478367" y="79647"/>
                            <a:pt x="1168400" y="30964"/>
                          </a:cubicBezTo>
                          <a:cubicBezTo>
                            <a:pt x="1858433" y="-17719"/>
                            <a:pt x="3536950" y="5564"/>
                            <a:pt x="4254500" y="5564"/>
                          </a:cubicBezTo>
                        </a:path>
                      </a:pathLst>
                    </a:custGeom>
                    <a:noFill/>
                    <a:ln w="381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Arial"/>
                      </a:endParaRPr>
                    </a:p>
                  </p:txBody>
                </p:sp>
                <p:sp>
                  <p:nvSpPr>
                    <p:cNvPr id="49" name="Freeform: Shape 48">
                      <a:extLst>
                        <a:ext uri="{FF2B5EF4-FFF2-40B4-BE49-F238E27FC236}">
                          <a16:creationId xmlns:a16="http://schemas.microsoft.com/office/drawing/2014/main" id="{23811308-5E88-AE05-653F-B025B00833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88343" y="15607291"/>
                      <a:ext cx="10601279" cy="1371274"/>
                    </a:xfrm>
                    <a:custGeom>
                      <a:avLst/>
                      <a:gdLst>
                        <a:gd name="connsiteX0" fmla="*/ 0 w 9202057"/>
                        <a:gd name="connsiteY0" fmla="*/ 495699 h 1383393"/>
                        <a:gd name="connsiteX1" fmla="*/ 2380343 w 9202057"/>
                        <a:gd name="connsiteY1" fmla="*/ 2214 h 1383393"/>
                        <a:gd name="connsiteX2" fmla="*/ 3904343 w 9202057"/>
                        <a:gd name="connsiteY2" fmla="*/ 669871 h 1383393"/>
                        <a:gd name="connsiteX3" fmla="*/ 5268686 w 9202057"/>
                        <a:gd name="connsiteY3" fmla="*/ 771471 h 1383393"/>
                        <a:gd name="connsiteX4" fmla="*/ 6023429 w 9202057"/>
                        <a:gd name="connsiteY4" fmla="*/ 1090785 h 1383393"/>
                        <a:gd name="connsiteX5" fmla="*/ 7663543 w 9202057"/>
                        <a:gd name="connsiteY5" fmla="*/ 1119814 h 1383393"/>
                        <a:gd name="connsiteX6" fmla="*/ 8215086 w 9202057"/>
                        <a:gd name="connsiteY6" fmla="*/ 1352042 h 1383393"/>
                        <a:gd name="connsiteX7" fmla="*/ 9202057 w 9202057"/>
                        <a:gd name="connsiteY7" fmla="*/ 1381071 h 1383393"/>
                        <a:gd name="connsiteX0" fmla="*/ 0 w 9918337"/>
                        <a:gd name="connsiteY0" fmla="*/ 665419 h 1381180"/>
                        <a:gd name="connsiteX1" fmla="*/ 3096623 w 9918337"/>
                        <a:gd name="connsiteY1" fmla="*/ 1 h 1381180"/>
                        <a:gd name="connsiteX2" fmla="*/ 4620623 w 9918337"/>
                        <a:gd name="connsiteY2" fmla="*/ 667658 h 1381180"/>
                        <a:gd name="connsiteX3" fmla="*/ 5984966 w 9918337"/>
                        <a:gd name="connsiteY3" fmla="*/ 769258 h 1381180"/>
                        <a:gd name="connsiteX4" fmla="*/ 6739709 w 9918337"/>
                        <a:gd name="connsiteY4" fmla="*/ 1088572 h 1381180"/>
                        <a:gd name="connsiteX5" fmla="*/ 8379823 w 9918337"/>
                        <a:gd name="connsiteY5" fmla="*/ 1117601 h 1381180"/>
                        <a:gd name="connsiteX6" fmla="*/ 8931366 w 9918337"/>
                        <a:gd name="connsiteY6" fmla="*/ 1349829 h 1381180"/>
                        <a:gd name="connsiteX7" fmla="*/ 9918337 w 9918337"/>
                        <a:gd name="connsiteY7" fmla="*/ 1378858 h 1381180"/>
                        <a:gd name="connsiteX0" fmla="*/ 0 w 10687957"/>
                        <a:gd name="connsiteY0" fmla="*/ 878999 h 1382709"/>
                        <a:gd name="connsiteX1" fmla="*/ 3866243 w 10687957"/>
                        <a:gd name="connsiteY1" fmla="*/ 1530 h 1382709"/>
                        <a:gd name="connsiteX2" fmla="*/ 5390243 w 10687957"/>
                        <a:gd name="connsiteY2" fmla="*/ 669187 h 1382709"/>
                        <a:gd name="connsiteX3" fmla="*/ 6754586 w 10687957"/>
                        <a:gd name="connsiteY3" fmla="*/ 770787 h 1382709"/>
                        <a:gd name="connsiteX4" fmla="*/ 7509329 w 10687957"/>
                        <a:gd name="connsiteY4" fmla="*/ 1090101 h 1382709"/>
                        <a:gd name="connsiteX5" fmla="*/ 9149443 w 10687957"/>
                        <a:gd name="connsiteY5" fmla="*/ 1119130 h 1382709"/>
                        <a:gd name="connsiteX6" fmla="*/ 9700986 w 10687957"/>
                        <a:gd name="connsiteY6" fmla="*/ 1351358 h 1382709"/>
                        <a:gd name="connsiteX7" fmla="*/ 10687957 w 10687957"/>
                        <a:gd name="connsiteY7" fmla="*/ 1380387 h 1382709"/>
                        <a:gd name="connsiteX0" fmla="*/ 0 w 10687957"/>
                        <a:gd name="connsiteY0" fmla="*/ 867563 h 1371273"/>
                        <a:gd name="connsiteX1" fmla="*/ 3660503 w 10687957"/>
                        <a:gd name="connsiteY1" fmla="*/ 1556 h 1371273"/>
                        <a:gd name="connsiteX2" fmla="*/ 5390243 w 10687957"/>
                        <a:gd name="connsiteY2" fmla="*/ 657751 h 1371273"/>
                        <a:gd name="connsiteX3" fmla="*/ 6754586 w 10687957"/>
                        <a:gd name="connsiteY3" fmla="*/ 759351 h 1371273"/>
                        <a:gd name="connsiteX4" fmla="*/ 7509329 w 10687957"/>
                        <a:gd name="connsiteY4" fmla="*/ 1078665 h 1371273"/>
                        <a:gd name="connsiteX5" fmla="*/ 9149443 w 10687957"/>
                        <a:gd name="connsiteY5" fmla="*/ 1107694 h 1371273"/>
                        <a:gd name="connsiteX6" fmla="*/ 9700986 w 10687957"/>
                        <a:gd name="connsiteY6" fmla="*/ 1339922 h 1371273"/>
                        <a:gd name="connsiteX7" fmla="*/ 10687957 w 10687957"/>
                        <a:gd name="connsiteY7" fmla="*/ 1368951 h 13712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0687957" h="1371273">
                          <a:moveTo>
                            <a:pt x="0" y="867563"/>
                          </a:moveTo>
                          <a:cubicBezTo>
                            <a:pt x="864809" y="606306"/>
                            <a:pt x="2762129" y="36525"/>
                            <a:pt x="3660503" y="1556"/>
                          </a:cubicBezTo>
                          <a:cubicBezTo>
                            <a:pt x="4558877" y="-33413"/>
                            <a:pt x="4874563" y="531452"/>
                            <a:pt x="5390243" y="657751"/>
                          </a:cubicBezTo>
                          <a:cubicBezTo>
                            <a:pt x="5905924" y="784050"/>
                            <a:pt x="6401405" y="689199"/>
                            <a:pt x="6754586" y="759351"/>
                          </a:cubicBezTo>
                          <a:cubicBezTo>
                            <a:pt x="7107767" y="829503"/>
                            <a:pt x="7110186" y="1020608"/>
                            <a:pt x="7509329" y="1078665"/>
                          </a:cubicBezTo>
                          <a:cubicBezTo>
                            <a:pt x="7908472" y="1136722"/>
                            <a:pt x="8784167" y="1064151"/>
                            <a:pt x="9149443" y="1107694"/>
                          </a:cubicBezTo>
                          <a:cubicBezTo>
                            <a:pt x="9514719" y="1151237"/>
                            <a:pt x="9444567" y="1296379"/>
                            <a:pt x="9700986" y="1339922"/>
                          </a:cubicBezTo>
                          <a:cubicBezTo>
                            <a:pt x="9957405" y="1383465"/>
                            <a:pt x="10687957" y="1368951"/>
                            <a:pt x="10687957" y="1368951"/>
                          </a:cubicBezTo>
                        </a:path>
                      </a:pathLst>
                    </a:custGeom>
                    <a:noFill/>
                    <a:ln w="76200" cap="flat" cmpd="sng" algn="ctr">
                      <a:solidFill>
                        <a:srgbClr val="FF0000"/>
                      </a:solidFill>
                      <a:prstDash val="solid"/>
                      <a:miter lim="800000"/>
                      <a:headEnd type="none" w="med" len="med"/>
                      <a:tailEnd type="triangle" w="med" len="me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Arial"/>
                      </a:endParaRPr>
                    </a:p>
                  </p:txBody>
                </p:sp>
              </p:grpSp>
              <p:sp>
                <p:nvSpPr>
                  <p:cNvPr id="35" name="Oval 34">
                    <a:extLst>
                      <a:ext uri="{FF2B5EF4-FFF2-40B4-BE49-F238E27FC236}">
                        <a16:creationId xmlns:a16="http://schemas.microsoft.com/office/drawing/2014/main" id="{1D843C0E-D3D5-0085-66B5-2AEAE996547A}"/>
                      </a:ext>
                    </a:extLst>
                  </p:cNvPr>
                  <p:cNvSpPr/>
                  <p:nvPr/>
                </p:nvSpPr>
                <p:spPr>
                  <a:xfrm>
                    <a:off x="3576460" y="15498947"/>
                    <a:ext cx="252000" cy="252000"/>
                  </a:xfrm>
                  <a:prstGeom prst="ellipse">
                    <a:avLst/>
                  </a:prstGeom>
                  <a:solidFill>
                    <a:srgbClr val="00B050"/>
                  </a:solidFill>
                  <a:ln w="38100" cap="flat" cmpd="sng" algn="ctr">
                    <a:solidFill>
                      <a:srgbClr val="C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0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Arial"/>
                    </a:endParaRPr>
                  </a:p>
                </p:txBody>
              </p:sp>
              <p:sp>
                <p:nvSpPr>
                  <p:cNvPr id="36" name="Oval 35">
                    <a:extLst>
                      <a:ext uri="{FF2B5EF4-FFF2-40B4-BE49-F238E27FC236}">
                        <a16:creationId xmlns:a16="http://schemas.microsoft.com/office/drawing/2014/main" id="{6D7DF0D9-0F29-A8D6-3518-FBBE9869C697}"/>
                      </a:ext>
                    </a:extLst>
                  </p:cNvPr>
                  <p:cNvSpPr/>
                  <p:nvPr/>
                </p:nvSpPr>
                <p:spPr>
                  <a:xfrm>
                    <a:off x="9364108" y="15538327"/>
                    <a:ext cx="252000" cy="252000"/>
                  </a:xfrm>
                  <a:prstGeom prst="ellipse">
                    <a:avLst/>
                  </a:prstGeom>
                  <a:solidFill>
                    <a:srgbClr val="00B050"/>
                  </a:solidFill>
                  <a:ln w="38100" cap="flat" cmpd="sng" algn="ctr">
                    <a:solidFill>
                      <a:srgbClr val="C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0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Arial"/>
                    </a:endParaRPr>
                  </a:p>
                </p:txBody>
              </p:sp>
              <p:sp>
                <p:nvSpPr>
                  <p:cNvPr id="37" name="Oval 36">
                    <a:extLst>
                      <a:ext uri="{FF2B5EF4-FFF2-40B4-BE49-F238E27FC236}">
                        <a16:creationId xmlns:a16="http://schemas.microsoft.com/office/drawing/2014/main" id="{AC7A22C1-1ECC-BEBC-14F4-C089AEDE9D9C}"/>
                      </a:ext>
                    </a:extLst>
                  </p:cNvPr>
                  <p:cNvSpPr/>
                  <p:nvPr/>
                </p:nvSpPr>
                <p:spPr>
                  <a:xfrm>
                    <a:off x="9720966" y="15524303"/>
                    <a:ext cx="252000" cy="252000"/>
                  </a:xfrm>
                  <a:prstGeom prst="ellipse">
                    <a:avLst/>
                  </a:prstGeom>
                  <a:solidFill>
                    <a:schemeClr val="accent3"/>
                  </a:solidFill>
                  <a:ln w="38100" cap="flat" cmpd="sng" algn="ctr">
                    <a:solidFill>
                      <a:srgbClr val="C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0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Arial"/>
                    </a:endParaRPr>
                  </a:p>
                </p:txBody>
              </p:sp>
              <p:sp>
                <p:nvSpPr>
                  <p:cNvPr id="38" name="Oval 37">
                    <a:extLst>
                      <a:ext uri="{FF2B5EF4-FFF2-40B4-BE49-F238E27FC236}">
                        <a16:creationId xmlns:a16="http://schemas.microsoft.com/office/drawing/2014/main" id="{49AD86EC-FFD2-6F5A-5BA3-E42EEF9201DF}"/>
                      </a:ext>
                    </a:extLst>
                  </p:cNvPr>
                  <p:cNvSpPr/>
                  <p:nvPr/>
                </p:nvSpPr>
                <p:spPr>
                  <a:xfrm>
                    <a:off x="13273262" y="16399409"/>
                    <a:ext cx="252000" cy="2520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8100" cap="flat" cmpd="sng" algn="ctr">
                    <a:solidFill>
                      <a:srgbClr val="C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0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Arial"/>
                    </a:endParaRPr>
                  </a:p>
                </p:txBody>
              </p:sp>
              <p:sp>
                <p:nvSpPr>
                  <p:cNvPr id="39" name="Oval 38">
                    <a:extLst>
                      <a:ext uri="{FF2B5EF4-FFF2-40B4-BE49-F238E27FC236}">
                        <a16:creationId xmlns:a16="http://schemas.microsoft.com/office/drawing/2014/main" id="{71660E1E-4403-A514-BFE7-976888E278D8}"/>
                      </a:ext>
                    </a:extLst>
                  </p:cNvPr>
                  <p:cNvSpPr/>
                  <p:nvPr/>
                </p:nvSpPr>
                <p:spPr>
                  <a:xfrm>
                    <a:off x="12403468" y="16095723"/>
                    <a:ext cx="252000" cy="252000"/>
                  </a:xfrm>
                  <a:prstGeom prst="ellipse">
                    <a:avLst/>
                  </a:prstGeom>
                  <a:solidFill>
                    <a:schemeClr val="accent3"/>
                  </a:solidFill>
                  <a:ln w="38100" cap="flat" cmpd="sng" algn="ctr">
                    <a:solidFill>
                      <a:srgbClr val="C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0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Arial"/>
                    </a:endParaRPr>
                  </a:p>
                </p:txBody>
              </p:sp>
              <p:sp>
                <p:nvSpPr>
                  <p:cNvPr id="40" name="Oval 39">
                    <a:extLst>
                      <a:ext uri="{FF2B5EF4-FFF2-40B4-BE49-F238E27FC236}">
                        <a16:creationId xmlns:a16="http://schemas.microsoft.com/office/drawing/2014/main" id="{3945BFFC-1BDB-4C98-3847-F2A864ACEC84}"/>
                      </a:ext>
                    </a:extLst>
                  </p:cNvPr>
                  <p:cNvSpPr/>
                  <p:nvPr/>
                </p:nvSpPr>
                <p:spPr>
                  <a:xfrm>
                    <a:off x="4087214" y="15310416"/>
                    <a:ext cx="252000" cy="252000"/>
                  </a:xfrm>
                  <a:prstGeom prst="ellipse">
                    <a:avLst/>
                  </a:prstGeom>
                  <a:solidFill>
                    <a:srgbClr val="00B050"/>
                  </a:solidFill>
                  <a:ln w="38100" cap="flat" cmpd="sng" algn="ctr">
                    <a:solidFill>
                      <a:srgbClr val="C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0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Arial"/>
                    </a:endParaRPr>
                  </a:p>
                </p:txBody>
              </p:sp>
              <p:sp>
                <p:nvSpPr>
                  <p:cNvPr id="41" name="Oval 40">
                    <a:extLst>
                      <a:ext uri="{FF2B5EF4-FFF2-40B4-BE49-F238E27FC236}">
                        <a16:creationId xmlns:a16="http://schemas.microsoft.com/office/drawing/2014/main" id="{4618D441-0CD2-4EC6-D4D3-4C51652E0BAA}"/>
                      </a:ext>
                    </a:extLst>
                  </p:cNvPr>
                  <p:cNvSpPr/>
                  <p:nvPr/>
                </p:nvSpPr>
                <p:spPr>
                  <a:xfrm>
                    <a:off x="6419759" y="14595000"/>
                    <a:ext cx="252000" cy="252000"/>
                  </a:xfrm>
                  <a:prstGeom prst="ellipse">
                    <a:avLst/>
                  </a:prstGeom>
                  <a:solidFill>
                    <a:srgbClr val="00B050"/>
                  </a:solidFill>
                  <a:ln w="38100" cap="flat" cmpd="sng" algn="ctr">
                    <a:solidFill>
                      <a:srgbClr val="C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0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Arial"/>
                    </a:endParaRPr>
                  </a:p>
                </p:txBody>
              </p:sp>
              <p:sp>
                <p:nvSpPr>
                  <p:cNvPr id="42" name="Oval 41">
                    <a:extLst>
                      <a:ext uri="{FF2B5EF4-FFF2-40B4-BE49-F238E27FC236}">
                        <a16:creationId xmlns:a16="http://schemas.microsoft.com/office/drawing/2014/main" id="{144E13A2-AE5C-C2F7-C622-3BE20CB7A601}"/>
                      </a:ext>
                    </a:extLst>
                  </p:cNvPr>
                  <p:cNvSpPr/>
                  <p:nvPr/>
                </p:nvSpPr>
                <p:spPr>
                  <a:xfrm>
                    <a:off x="4490444" y="15161051"/>
                    <a:ext cx="252000" cy="252000"/>
                  </a:xfrm>
                  <a:prstGeom prst="ellipse">
                    <a:avLst/>
                  </a:prstGeom>
                  <a:solidFill>
                    <a:srgbClr val="00B050"/>
                  </a:solidFill>
                  <a:ln w="38100" cap="flat" cmpd="sng" algn="ctr">
                    <a:solidFill>
                      <a:srgbClr val="C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0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Arial"/>
                    </a:endParaRPr>
                  </a:p>
                </p:txBody>
              </p:sp>
            </p:grpSp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8B7C31BE-8CFA-F9A1-CCA7-A460701B0431}"/>
                    </a:ext>
                  </a:extLst>
                </p:cNvPr>
                <p:cNvSpPr/>
                <p:nvPr/>
              </p:nvSpPr>
              <p:spPr>
                <a:xfrm>
                  <a:off x="12938046" y="14253028"/>
                  <a:ext cx="992346" cy="1706176"/>
                </a:xfrm>
                <a:prstGeom prst="rect">
                  <a:avLst/>
                </a:pr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1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Arial"/>
                    </a:rPr>
                    <a:t>EHN1</a:t>
                  </a:r>
                  <a:endParaRPr kumimoji="0" lang="en-GB" sz="11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/>
                  </a:endParaRPr>
                </a:p>
              </p:txBody>
            </p:sp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ABED502E-ADC1-2CEA-0521-F01B8D3AC8CC}"/>
                    </a:ext>
                  </a:extLst>
                </p:cNvPr>
                <p:cNvSpPr/>
                <p:nvPr/>
              </p:nvSpPr>
              <p:spPr>
                <a:xfrm>
                  <a:off x="12930986" y="16793028"/>
                  <a:ext cx="999406" cy="502629"/>
                </a:xfrm>
                <a:prstGeom prst="rect">
                  <a:avLst/>
                </a:pr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Arial"/>
                    </a:rPr>
                    <a:t>EHN2</a:t>
                  </a:r>
                  <a:endParaRPr kumimoji="0" lang="en-GB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/>
                  </a:endParaRPr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9DCAC86A-CCC4-6884-B752-E3360116AAE0}"/>
                    </a:ext>
                  </a:extLst>
                </p:cNvPr>
                <p:cNvSpPr/>
                <p:nvPr/>
              </p:nvSpPr>
              <p:spPr>
                <a:xfrm>
                  <a:off x="12938046" y="16107605"/>
                  <a:ext cx="992346" cy="573475"/>
                </a:xfrm>
                <a:prstGeom prst="rect">
                  <a:avLst/>
                </a:prstGeom>
                <a:solidFill>
                  <a:sysClr val="window" lastClr="FFFFFF"/>
                </a:solidFill>
                <a:ln w="3810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Arial"/>
                    </a:rPr>
                    <a:t>ECN3</a:t>
                  </a:r>
                  <a:endParaRPr kumimoji="0" lang="en-GB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/>
                  </a:endParaRP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D7D60CB1-E047-7FD4-947C-0760C91B4DF6}"/>
                    </a:ext>
                  </a:extLst>
                </p:cNvPr>
                <p:cNvSpPr txBox="1"/>
                <p:nvPr/>
              </p:nvSpPr>
              <p:spPr>
                <a:xfrm>
                  <a:off x="3372844" y="16120191"/>
                  <a:ext cx="840269" cy="466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Calibri" panose="020F0502020204030204"/>
                      <a:cs typeface="Arial"/>
                    </a:rPr>
                    <a:t>SPS</a:t>
                  </a:r>
                  <a:endParaRPr kumimoji="0" lang="en-GB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cs typeface="Arial"/>
                  </a:endParaRPr>
                </a:p>
              </p:txBody>
            </p: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3FC208D4-FA77-4D89-0255-03D4F9785A82}"/>
                    </a:ext>
                  </a:extLst>
                </p:cNvPr>
                <p:cNvSpPr txBox="1"/>
                <p:nvPr/>
              </p:nvSpPr>
              <p:spPr>
                <a:xfrm>
                  <a:off x="4151661" y="14493792"/>
                  <a:ext cx="840269" cy="466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Calibri" panose="020F0502020204030204"/>
                      <a:cs typeface="Arial"/>
                    </a:rPr>
                    <a:t>TT22</a:t>
                  </a:r>
                  <a:endParaRPr kumimoji="0" lang="en-GB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cs typeface="Arial"/>
                  </a:endParaRPr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8CAF2550-5C1C-6B25-B7F9-A495F8C0A4C1}"/>
                    </a:ext>
                  </a:extLst>
                </p:cNvPr>
                <p:cNvSpPr txBox="1"/>
                <p:nvPr/>
              </p:nvSpPr>
              <p:spPr>
                <a:xfrm>
                  <a:off x="3184587" y="15452040"/>
                  <a:ext cx="840269" cy="466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Calibri" panose="020F0502020204030204"/>
                      <a:cs typeface="Arial"/>
                    </a:rPr>
                    <a:t>TT21</a:t>
                  </a:r>
                  <a:endParaRPr kumimoji="0" lang="en-GB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cs typeface="Arial"/>
                  </a:endParaRPr>
                </a:p>
              </p:txBody>
            </p: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61C94DF2-A707-20E8-092E-8DE2C54B24E4}"/>
                    </a:ext>
                  </a:extLst>
                </p:cNvPr>
                <p:cNvSpPr txBox="1"/>
                <p:nvPr/>
              </p:nvSpPr>
              <p:spPr>
                <a:xfrm>
                  <a:off x="1507381" y="15381096"/>
                  <a:ext cx="840269" cy="4814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Calibri" panose="020F0502020204030204"/>
                      <a:cs typeface="Arial"/>
                    </a:rPr>
                    <a:t>LSS2</a:t>
                  </a:r>
                  <a:endParaRPr kumimoji="0" lang="en-GB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cs typeface="Arial"/>
                  </a:endParaRP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84ED6793-488E-3F6E-12FD-C9DF6A06B286}"/>
                    </a:ext>
                  </a:extLst>
                </p:cNvPr>
                <p:cNvSpPr txBox="1"/>
                <p:nvPr/>
              </p:nvSpPr>
              <p:spPr>
                <a:xfrm>
                  <a:off x="7276758" y="15205716"/>
                  <a:ext cx="840269" cy="466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Calibri" panose="020F0502020204030204"/>
                      <a:cs typeface="Arial"/>
                    </a:rPr>
                    <a:t>TT24</a:t>
                  </a:r>
                  <a:endParaRPr kumimoji="0" lang="en-GB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cs typeface="Arial"/>
                  </a:endParaRPr>
                </a:p>
              </p:txBody>
            </p: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3E5ED2F6-8822-A29E-C2A1-24A1ED63B3AC}"/>
                    </a:ext>
                  </a:extLst>
                </p:cNvPr>
                <p:cNvSpPr txBox="1"/>
                <p:nvPr/>
              </p:nvSpPr>
              <p:spPr>
                <a:xfrm>
                  <a:off x="9282018" y="15743668"/>
                  <a:ext cx="840269" cy="466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Calibri" panose="020F0502020204030204"/>
                      <a:cs typeface="Arial"/>
                    </a:rPr>
                    <a:t>P4</a:t>
                  </a:r>
                  <a:endParaRPr kumimoji="0" lang="en-GB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cs typeface="Arial"/>
                  </a:endParaRPr>
                </a:p>
              </p:txBody>
            </p: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19BD1772-B2B1-E1F5-AF7F-F1977F78488D}"/>
                    </a:ext>
                  </a:extLst>
                </p:cNvPr>
                <p:cNvSpPr txBox="1"/>
                <p:nvPr/>
              </p:nvSpPr>
              <p:spPr>
                <a:xfrm>
                  <a:off x="11832496" y="16120191"/>
                  <a:ext cx="840269" cy="75865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Calibri" panose="020F0502020204030204"/>
                      <a:cs typeface="Arial"/>
                    </a:rPr>
                    <a:t>TCC8</a:t>
                  </a:r>
                  <a:endParaRPr kumimoji="0" lang="en-GB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cs typeface="Arial"/>
                  </a:endParaRPr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62653C8E-295C-145F-78BC-E6265DAF43F5}"/>
                    </a:ext>
                  </a:extLst>
                </p:cNvPr>
                <p:cNvSpPr txBox="1"/>
                <p:nvPr/>
              </p:nvSpPr>
              <p:spPr>
                <a:xfrm>
                  <a:off x="10191270" y="15791380"/>
                  <a:ext cx="840269" cy="466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Calibri" panose="020F0502020204030204"/>
                      <a:cs typeface="Arial"/>
                    </a:rPr>
                    <a:t>P4:6</a:t>
                  </a:r>
                  <a:endParaRPr kumimoji="0" lang="en-GB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cs typeface="Arial"/>
                  </a:endParaRPr>
                </a:p>
              </p:txBody>
            </p: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6E094354-48FA-FA6B-8747-AE392343FB90}"/>
                    </a:ext>
                  </a:extLst>
                </p:cNvPr>
                <p:cNvSpPr txBox="1"/>
                <p:nvPr/>
              </p:nvSpPr>
              <p:spPr>
                <a:xfrm>
                  <a:off x="10904985" y="15821106"/>
                  <a:ext cx="840269" cy="4668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Calibri" panose="020F0502020204030204"/>
                      <a:cs typeface="Arial"/>
                    </a:rPr>
                    <a:t>P42</a:t>
                  </a:r>
                  <a:endParaRPr kumimoji="0" lang="en-GB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cs typeface="Arial"/>
                  </a:endParaRPr>
                </a:p>
              </p:txBody>
            </p:sp>
          </p:grpSp>
        </p:grpSp>
        <p:sp>
          <p:nvSpPr>
            <p:cNvPr id="50" name="Arrow: Right 1042">
              <a:extLst>
                <a:ext uri="{FF2B5EF4-FFF2-40B4-BE49-F238E27FC236}">
                  <a16:creationId xmlns:a16="http://schemas.microsoft.com/office/drawing/2014/main" id="{7C272C86-1953-F247-8773-4A0FDB66F3B2}"/>
                </a:ext>
              </a:extLst>
            </p:cNvPr>
            <p:cNvSpPr/>
            <p:nvPr/>
          </p:nvSpPr>
          <p:spPr>
            <a:xfrm rot="13424206">
              <a:off x="-203086" y="9887369"/>
              <a:ext cx="1514061" cy="735243"/>
            </a:xfrm>
            <a:custGeom>
              <a:avLst/>
              <a:gdLst>
                <a:gd name="connsiteX0" fmla="*/ 0 w 3617789"/>
                <a:gd name="connsiteY0" fmla="*/ 539314 h 1700046"/>
                <a:gd name="connsiteX1" fmla="*/ 2767766 w 3617789"/>
                <a:gd name="connsiteY1" fmla="*/ 539314 h 1700046"/>
                <a:gd name="connsiteX2" fmla="*/ 2767766 w 3617789"/>
                <a:gd name="connsiteY2" fmla="*/ 0 h 1700046"/>
                <a:gd name="connsiteX3" fmla="*/ 3617789 w 3617789"/>
                <a:gd name="connsiteY3" fmla="*/ 850023 h 1700046"/>
                <a:gd name="connsiteX4" fmla="*/ 2767766 w 3617789"/>
                <a:gd name="connsiteY4" fmla="*/ 1700046 h 1700046"/>
                <a:gd name="connsiteX5" fmla="*/ 2767766 w 3617789"/>
                <a:gd name="connsiteY5" fmla="*/ 1160732 h 1700046"/>
                <a:gd name="connsiteX6" fmla="*/ 0 w 3617789"/>
                <a:gd name="connsiteY6" fmla="*/ 1160732 h 1700046"/>
                <a:gd name="connsiteX7" fmla="*/ 0 w 3617789"/>
                <a:gd name="connsiteY7" fmla="*/ 539314 h 1700046"/>
                <a:gd name="connsiteX0" fmla="*/ 0 w 3617789"/>
                <a:gd name="connsiteY0" fmla="*/ 748864 h 1700046"/>
                <a:gd name="connsiteX1" fmla="*/ 2767766 w 3617789"/>
                <a:gd name="connsiteY1" fmla="*/ 539314 h 1700046"/>
                <a:gd name="connsiteX2" fmla="*/ 2767766 w 3617789"/>
                <a:gd name="connsiteY2" fmla="*/ 0 h 1700046"/>
                <a:gd name="connsiteX3" fmla="*/ 3617789 w 3617789"/>
                <a:gd name="connsiteY3" fmla="*/ 850023 h 1700046"/>
                <a:gd name="connsiteX4" fmla="*/ 2767766 w 3617789"/>
                <a:gd name="connsiteY4" fmla="*/ 1700046 h 1700046"/>
                <a:gd name="connsiteX5" fmla="*/ 2767766 w 3617789"/>
                <a:gd name="connsiteY5" fmla="*/ 1160732 h 1700046"/>
                <a:gd name="connsiteX6" fmla="*/ 0 w 3617789"/>
                <a:gd name="connsiteY6" fmla="*/ 1160732 h 1700046"/>
                <a:gd name="connsiteX7" fmla="*/ 0 w 3617789"/>
                <a:gd name="connsiteY7" fmla="*/ 748864 h 1700046"/>
                <a:gd name="connsiteX0" fmla="*/ 0 w 3617789"/>
                <a:gd name="connsiteY0" fmla="*/ 748864 h 1700046"/>
                <a:gd name="connsiteX1" fmla="*/ 2767766 w 3617789"/>
                <a:gd name="connsiteY1" fmla="*/ 539314 h 1700046"/>
                <a:gd name="connsiteX2" fmla="*/ 2767766 w 3617789"/>
                <a:gd name="connsiteY2" fmla="*/ 0 h 1700046"/>
                <a:gd name="connsiteX3" fmla="*/ 3617789 w 3617789"/>
                <a:gd name="connsiteY3" fmla="*/ 850023 h 1700046"/>
                <a:gd name="connsiteX4" fmla="*/ 2767766 w 3617789"/>
                <a:gd name="connsiteY4" fmla="*/ 1700046 h 1700046"/>
                <a:gd name="connsiteX5" fmla="*/ 2767766 w 3617789"/>
                <a:gd name="connsiteY5" fmla="*/ 1160732 h 1700046"/>
                <a:gd name="connsiteX6" fmla="*/ 0 w 3617789"/>
                <a:gd name="connsiteY6" fmla="*/ 989282 h 1700046"/>
                <a:gd name="connsiteX7" fmla="*/ 0 w 3617789"/>
                <a:gd name="connsiteY7" fmla="*/ 748864 h 1700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7789" h="1700046">
                  <a:moveTo>
                    <a:pt x="0" y="748864"/>
                  </a:moveTo>
                  <a:lnTo>
                    <a:pt x="2767766" y="539314"/>
                  </a:lnTo>
                  <a:lnTo>
                    <a:pt x="2767766" y="0"/>
                  </a:lnTo>
                  <a:lnTo>
                    <a:pt x="3617789" y="850023"/>
                  </a:lnTo>
                  <a:lnTo>
                    <a:pt x="2767766" y="1700046"/>
                  </a:lnTo>
                  <a:lnTo>
                    <a:pt x="2767766" y="1160732"/>
                  </a:lnTo>
                  <a:lnTo>
                    <a:pt x="0" y="989282"/>
                  </a:lnTo>
                  <a:lnTo>
                    <a:pt x="0" y="748864"/>
                  </a:lnTo>
                  <a:close/>
                </a:path>
              </a:pathLst>
            </a:custGeom>
            <a:gradFill>
              <a:gsLst>
                <a:gs pos="0">
                  <a:srgbClr val="4472C4">
                    <a:lumMod val="5000"/>
                    <a:lumOff val="95000"/>
                  </a:srgbClr>
                </a:gs>
                <a:gs pos="100000">
                  <a:srgbClr val="00B050"/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</a:endParaRPr>
            </a:p>
          </p:txBody>
        </p:sp>
        <p:sp>
          <p:nvSpPr>
            <p:cNvPr id="51" name="Arrow: Right 1042">
              <a:extLst>
                <a:ext uri="{FF2B5EF4-FFF2-40B4-BE49-F238E27FC236}">
                  <a16:creationId xmlns:a16="http://schemas.microsoft.com/office/drawing/2014/main" id="{F86887B1-09D6-4628-3A3D-ABE92E4B217D}"/>
                </a:ext>
              </a:extLst>
            </p:cNvPr>
            <p:cNvSpPr/>
            <p:nvPr/>
          </p:nvSpPr>
          <p:spPr>
            <a:xfrm rot="14626077">
              <a:off x="438359" y="9501291"/>
              <a:ext cx="1692235" cy="735243"/>
            </a:xfrm>
            <a:custGeom>
              <a:avLst/>
              <a:gdLst>
                <a:gd name="connsiteX0" fmla="*/ 0 w 3617789"/>
                <a:gd name="connsiteY0" fmla="*/ 539314 h 1700046"/>
                <a:gd name="connsiteX1" fmla="*/ 2767766 w 3617789"/>
                <a:gd name="connsiteY1" fmla="*/ 539314 h 1700046"/>
                <a:gd name="connsiteX2" fmla="*/ 2767766 w 3617789"/>
                <a:gd name="connsiteY2" fmla="*/ 0 h 1700046"/>
                <a:gd name="connsiteX3" fmla="*/ 3617789 w 3617789"/>
                <a:gd name="connsiteY3" fmla="*/ 850023 h 1700046"/>
                <a:gd name="connsiteX4" fmla="*/ 2767766 w 3617789"/>
                <a:gd name="connsiteY4" fmla="*/ 1700046 h 1700046"/>
                <a:gd name="connsiteX5" fmla="*/ 2767766 w 3617789"/>
                <a:gd name="connsiteY5" fmla="*/ 1160732 h 1700046"/>
                <a:gd name="connsiteX6" fmla="*/ 0 w 3617789"/>
                <a:gd name="connsiteY6" fmla="*/ 1160732 h 1700046"/>
                <a:gd name="connsiteX7" fmla="*/ 0 w 3617789"/>
                <a:gd name="connsiteY7" fmla="*/ 539314 h 1700046"/>
                <a:gd name="connsiteX0" fmla="*/ 0 w 3617789"/>
                <a:gd name="connsiteY0" fmla="*/ 748864 h 1700046"/>
                <a:gd name="connsiteX1" fmla="*/ 2767766 w 3617789"/>
                <a:gd name="connsiteY1" fmla="*/ 539314 h 1700046"/>
                <a:gd name="connsiteX2" fmla="*/ 2767766 w 3617789"/>
                <a:gd name="connsiteY2" fmla="*/ 0 h 1700046"/>
                <a:gd name="connsiteX3" fmla="*/ 3617789 w 3617789"/>
                <a:gd name="connsiteY3" fmla="*/ 850023 h 1700046"/>
                <a:gd name="connsiteX4" fmla="*/ 2767766 w 3617789"/>
                <a:gd name="connsiteY4" fmla="*/ 1700046 h 1700046"/>
                <a:gd name="connsiteX5" fmla="*/ 2767766 w 3617789"/>
                <a:gd name="connsiteY5" fmla="*/ 1160732 h 1700046"/>
                <a:gd name="connsiteX6" fmla="*/ 0 w 3617789"/>
                <a:gd name="connsiteY6" fmla="*/ 1160732 h 1700046"/>
                <a:gd name="connsiteX7" fmla="*/ 0 w 3617789"/>
                <a:gd name="connsiteY7" fmla="*/ 748864 h 1700046"/>
                <a:gd name="connsiteX0" fmla="*/ 0 w 3617789"/>
                <a:gd name="connsiteY0" fmla="*/ 748864 h 1700046"/>
                <a:gd name="connsiteX1" fmla="*/ 2767766 w 3617789"/>
                <a:gd name="connsiteY1" fmla="*/ 539314 h 1700046"/>
                <a:gd name="connsiteX2" fmla="*/ 2767766 w 3617789"/>
                <a:gd name="connsiteY2" fmla="*/ 0 h 1700046"/>
                <a:gd name="connsiteX3" fmla="*/ 3617789 w 3617789"/>
                <a:gd name="connsiteY3" fmla="*/ 850023 h 1700046"/>
                <a:gd name="connsiteX4" fmla="*/ 2767766 w 3617789"/>
                <a:gd name="connsiteY4" fmla="*/ 1700046 h 1700046"/>
                <a:gd name="connsiteX5" fmla="*/ 2767766 w 3617789"/>
                <a:gd name="connsiteY5" fmla="*/ 1160732 h 1700046"/>
                <a:gd name="connsiteX6" fmla="*/ 0 w 3617789"/>
                <a:gd name="connsiteY6" fmla="*/ 989282 h 1700046"/>
                <a:gd name="connsiteX7" fmla="*/ 0 w 3617789"/>
                <a:gd name="connsiteY7" fmla="*/ 748864 h 1700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7789" h="1700046">
                  <a:moveTo>
                    <a:pt x="0" y="748864"/>
                  </a:moveTo>
                  <a:lnTo>
                    <a:pt x="2767766" y="539314"/>
                  </a:lnTo>
                  <a:lnTo>
                    <a:pt x="2767766" y="0"/>
                  </a:lnTo>
                  <a:lnTo>
                    <a:pt x="3617789" y="850023"/>
                  </a:lnTo>
                  <a:lnTo>
                    <a:pt x="2767766" y="1700046"/>
                  </a:lnTo>
                  <a:lnTo>
                    <a:pt x="2767766" y="1160732"/>
                  </a:lnTo>
                  <a:lnTo>
                    <a:pt x="0" y="989282"/>
                  </a:lnTo>
                  <a:lnTo>
                    <a:pt x="0" y="748864"/>
                  </a:lnTo>
                  <a:close/>
                </a:path>
              </a:pathLst>
            </a:custGeom>
            <a:gradFill>
              <a:gsLst>
                <a:gs pos="0">
                  <a:srgbClr val="4472C4">
                    <a:lumMod val="5000"/>
                    <a:lumOff val="95000"/>
                  </a:srgbClr>
                </a:gs>
                <a:gs pos="100000">
                  <a:srgbClr val="00B050"/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</a:endParaRPr>
            </a:p>
          </p:txBody>
        </p:sp>
        <p:sp>
          <p:nvSpPr>
            <p:cNvPr id="52" name="Arrow: Right 1042">
              <a:extLst>
                <a:ext uri="{FF2B5EF4-FFF2-40B4-BE49-F238E27FC236}">
                  <a16:creationId xmlns:a16="http://schemas.microsoft.com/office/drawing/2014/main" id="{F47B4B59-3211-51E4-6336-9B5EC31306D3}"/>
                </a:ext>
              </a:extLst>
            </p:cNvPr>
            <p:cNvSpPr/>
            <p:nvPr/>
          </p:nvSpPr>
          <p:spPr>
            <a:xfrm rot="15270655">
              <a:off x="1015806" y="9314775"/>
              <a:ext cx="1704457" cy="735243"/>
            </a:xfrm>
            <a:custGeom>
              <a:avLst/>
              <a:gdLst>
                <a:gd name="connsiteX0" fmla="*/ 0 w 3617789"/>
                <a:gd name="connsiteY0" fmla="*/ 539314 h 1700046"/>
                <a:gd name="connsiteX1" fmla="*/ 2767766 w 3617789"/>
                <a:gd name="connsiteY1" fmla="*/ 539314 h 1700046"/>
                <a:gd name="connsiteX2" fmla="*/ 2767766 w 3617789"/>
                <a:gd name="connsiteY2" fmla="*/ 0 h 1700046"/>
                <a:gd name="connsiteX3" fmla="*/ 3617789 w 3617789"/>
                <a:gd name="connsiteY3" fmla="*/ 850023 h 1700046"/>
                <a:gd name="connsiteX4" fmla="*/ 2767766 w 3617789"/>
                <a:gd name="connsiteY4" fmla="*/ 1700046 h 1700046"/>
                <a:gd name="connsiteX5" fmla="*/ 2767766 w 3617789"/>
                <a:gd name="connsiteY5" fmla="*/ 1160732 h 1700046"/>
                <a:gd name="connsiteX6" fmla="*/ 0 w 3617789"/>
                <a:gd name="connsiteY6" fmla="*/ 1160732 h 1700046"/>
                <a:gd name="connsiteX7" fmla="*/ 0 w 3617789"/>
                <a:gd name="connsiteY7" fmla="*/ 539314 h 1700046"/>
                <a:gd name="connsiteX0" fmla="*/ 0 w 3617789"/>
                <a:gd name="connsiteY0" fmla="*/ 748864 h 1700046"/>
                <a:gd name="connsiteX1" fmla="*/ 2767766 w 3617789"/>
                <a:gd name="connsiteY1" fmla="*/ 539314 h 1700046"/>
                <a:gd name="connsiteX2" fmla="*/ 2767766 w 3617789"/>
                <a:gd name="connsiteY2" fmla="*/ 0 h 1700046"/>
                <a:gd name="connsiteX3" fmla="*/ 3617789 w 3617789"/>
                <a:gd name="connsiteY3" fmla="*/ 850023 h 1700046"/>
                <a:gd name="connsiteX4" fmla="*/ 2767766 w 3617789"/>
                <a:gd name="connsiteY4" fmla="*/ 1700046 h 1700046"/>
                <a:gd name="connsiteX5" fmla="*/ 2767766 w 3617789"/>
                <a:gd name="connsiteY5" fmla="*/ 1160732 h 1700046"/>
                <a:gd name="connsiteX6" fmla="*/ 0 w 3617789"/>
                <a:gd name="connsiteY6" fmla="*/ 1160732 h 1700046"/>
                <a:gd name="connsiteX7" fmla="*/ 0 w 3617789"/>
                <a:gd name="connsiteY7" fmla="*/ 748864 h 1700046"/>
                <a:gd name="connsiteX0" fmla="*/ 0 w 3617789"/>
                <a:gd name="connsiteY0" fmla="*/ 748864 h 1700046"/>
                <a:gd name="connsiteX1" fmla="*/ 2767766 w 3617789"/>
                <a:gd name="connsiteY1" fmla="*/ 539314 h 1700046"/>
                <a:gd name="connsiteX2" fmla="*/ 2767766 w 3617789"/>
                <a:gd name="connsiteY2" fmla="*/ 0 h 1700046"/>
                <a:gd name="connsiteX3" fmla="*/ 3617789 w 3617789"/>
                <a:gd name="connsiteY3" fmla="*/ 850023 h 1700046"/>
                <a:gd name="connsiteX4" fmla="*/ 2767766 w 3617789"/>
                <a:gd name="connsiteY4" fmla="*/ 1700046 h 1700046"/>
                <a:gd name="connsiteX5" fmla="*/ 2767766 w 3617789"/>
                <a:gd name="connsiteY5" fmla="*/ 1160732 h 1700046"/>
                <a:gd name="connsiteX6" fmla="*/ 0 w 3617789"/>
                <a:gd name="connsiteY6" fmla="*/ 989282 h 1700046"/>
                <a:gd name="connsiteX7" fmla="*/ 0 w 3617789"/>
                <a:gd name="connsiteY7" fmla="*/ 748864 h 1700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7789" h="1700046">
                  <a:moveTo>
                    <a:pt x="0" y="748864"/>
                  </a:moveTo>
                  <a:lnTo>
                    <a:pt x="2767766" y="539314"/>
                  </a:lnTo>
                  <a:lnTo>
                    <a:pt x="2767766" y="0"/>
                  </a:lnTo>
                  <a:lnTo>
                    <a:pt x="3617789" y="850023"/>
                  </a:lnTo>
                  <a:lnTo>
                    <a:pt x="2767766" y="1700046"/>
                  </a:lnTo>
                  <a:lnTo>
                    <a:pt x="2767766" y="1160732"/>
                  </a:lnTo>
                  <a:lnTo>
                    <a:pt x="0" y="989282"/>
                  </a:lnTo>
                  <a:lnTo>
                    <a:pt x="0" y="748864"/>
                  </a:lnTo>
                  <a:close/>
                </a:path>
              </a:pathLst>
            </a:custGeom>
            <a:gradFill>
              <a:gsLst>
                <a:gs pos="0">
                  <a:srgbClr val="4472C4">
                    <a:lumMod val="5000"/>
                    <a:lumOff val="95000"/>
                  </a:srgbClr>
                </a:gs>
                <a:gs pos="100000">
                  <a:srgbClr val="00B050"/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</a:endParaRPr>
            </a:p>
          </p:txBody>
        </p:sp>
        <p:sp>
          <p:nvSpPr>
            <p:cNvPr id="53" name="Arrow: Right 1042">
              <a:extLst>
                <a:ext uri="{FF2B5EF4-FFF2-40B4-BE49-F238E27FC236}">
                  <a16:creationId xmlns:a16="http://schemas.microsoft.com/office/drawing/2014/main" id="{34069484-389A-BBF0-DBF3-DD121615D979}"/>
                </a:ext>
              </a:extLst>
            </p:cNvPr>
            <p:cNvSpPr/>
            <p:nvPr/>
          </p:nvSpPr>
          <p:spPr>
            <a:xfrm rot="14403755">
              <a:off x="2582718" y="8781315"/>
              <a:ext cx="1758240" cy="735243"/>
            </a:xfrm>
            <a:custGeom>
              <a:avLst/>
              <a:gdLst>
                <a:gd name="connsiteX0" fmla="*/ 0 w 3617789"/>
                <a:gd name="connsiteY0" fmla="*/ 539314 h 1700046"/>
                <a:gd name="connsiteX1" fmla="*/ 2767766 w 3617789"/>
                <a:gd name="connsiteY1" fmla="*/ 539314 h 1700046"/>
                <a:gd name="connsiteX2" fmla="*/ 2767766 w 3617789"/>
                <a:gd name="connsiteY2" fmla="*/ 0 h 1700046"/>
                <a:gd name="connsiteX3" fmla="*/ 3617789 w 3617789"/>
                <a:gd name="connsiteY3" fmla="*/ 850023 h 1700046"/>
                <a:gd name="connsiteX4" fmla="*/ 2767766 w 3617789"/>
                <a:gd name="connsiteY4" fmla="*/ 1700046 h 1700046"/>
                <a:gd name="connsiteX5" fmla="*/ 2767766 w 3617789"/>
                <a:gd name="connsiteY5" fmla="*/ 1160732 h 1700046"/>
                <a:gd name="connsiteX6" fmla="*/ 0 w 3617789"/>
                <a:gd name="connsiteY6" fmla="*/ 1160732 h 1700046"/>
                <a:gd name="connsiteX7" fmla="*/ 0 w 3617789"/>
                <a:gd name="connsiteY7" fmla="*/ 539314 h 1700046"/>
                <a:gd name="connsiteX0" fmla="*/ 0 w 3617789"/>
                <a:gd name="connsiteY0" fmla="*/ 748864 h 1700046"/>
                <a:gd name="connsiteX1" fmla="*/ 2767766 w 3617789"/>
                <a:gd name="connsiteY1" fmla="*/ 539314 h 1700046"/>
                <a:gd name="connsiteX2" fmla="*/ 2767766 w 3617789"/>
                <a:gd name="connsiteY2" fmla="*/ 0 h 1700046"/>
                <a:gd name="connsiteX3" fmla="*/ 3617789 w 3617789"/>
                <a:gd name="connsiteY3" fmla="*/ 850023 h 1700046"/>
                <a:gd name="connsiteX4" fmla="*/ 2767766 w 3617789"/>
                <a:gd name="connsiteY4" fmla="*/ 1700046 h 1700046"/>
                <a:gd name="connsiteX5" fmla="*/ 2767766 w 3617789"/>
                <a:gd name="connsiteY5" fmla="*/ 1160732 h 1700046"/>
                <a:gd name="connsiteX6" fmla="*/ 0 w 3617789"/>
                <a:gd name="connsiteY6" fmla="*/ 1160732 h 1700046"/>
                <a:gd name="connsiteX7" fmla="*/ 0 w 3617789"/>
                <a:gd name="connsiteY7" fmla="*/ 748864 h 1700046"/>
                <a:gd name="connsiteX0" fmla="*/ 0 w 3617789"/>
                <a:gd name="connsiteY0" fmla="*/ 748864 h 1700046"/>
                <a:gd name="connsiteX1" fmla="*/ 2767766 w 3617789"/>
                <a:gd name="connsiteY1" fmla="*/ 539314 h 1700046"/>
                <a:gd name="connsiteX2" fmla="*/ 2767766 w 3617789"/>
                <a:gd name="connsiteY2" fmla="*/ 0 h 1700046"/>
                <a:gd name="connsiteX3" fmla="*/ 3617789 w 3617789"/>
                <a:gd name="connsiteY3" fmla="*/ 850023 h 1700046"/>
                <a:gd name="connsiteX4" fmla="*/ 2767766 w 3617789"/>
                <a:gd name="connsiteY4" fmla="*/ 1700046 h 1700046"/>
                <a:gd name="connsiteX5" fmla="*/ 2767766 w 3617789"/>
                <a:gd name="connsiteY5" fmla="*/ 1160732 h 1700046"/>
                <a:gd name="connsiteX6" fmla="*/ 0 w 3617789"/>
                <a:gd name="connsiteY6" fmla="*/ 989282 h 1700046"/>
                <a:gd name="connsiteX7" fmla="*/ 0 w 3617789"/>
                <a:gd name="connsiteY7" fmla="*/ 748864 h 1700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7789" h="1700046">
                  <a:moveTo>
                    <a:pt x="0" y="748864"/>
                  </a:moveTo>
                  <a:lnTo>
                    <a:pt x="2767766" y="539314"/>
                  </a:lnTo>
                  <a:lnTo>
                    <a:pt x="2767766" y="0"/>
                  </a:lnTo>
                  <a:lnTo>
                    <a:pt x="3617789" y="850023"/>
                  </a:lnTo>
                  <a:lnTo>
                    <a:pt x="2767766" y="1700046"/>
                  </a:lnTo>
                  <a:lnTo>
                    <a:pt x="2767766" y="1160732"/>
                  </a:lnTo>
                  <a:lnTo>
                    <a:pt x="0" y="989282"/>
                  </a:lnTo>
                  <a:lnTo>
                    <a:pt x="0" y="748864"/>
                  </a:lnTo>
                  <a:close/>
                </a:path>
              </a:pathLst>
            </a:custGeom>
            <a:gradFill>
              <a:gsLst>
                <a:gs pos="0">
                  <a:srgbClr val="4472C4">
                    <a:lumMod val="5000"/>
                    <a:lumOff val="95000"/>
                  </a:srgbClr>
                </a:gs>
                <a:gs pos="100000">
                  <a:srgbClr val="00B050"/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</a:endParaRPr>
            </a:p>
          </p:txBody>
        </p:sp>
        <p:sp>
          <p:nvSpPr>
            <p:cNvPr id="54" name="Arrow: Right 1042">
              <a:extLst>
                <a:ext uri="{FF2B5EF4-FFF2-40B4-BE49-F238E27FC236}">
                  <a16:creationId xmlns:a16="http://schemas.microsoft.com/office/drawing/2014/main" id="{20CFF842-8B5B-22A3-DD4D-CF01D384030D}"/>
                </a:ext>
              </a:extLst>
            </p:cNvPr>
            <p:cNvSpPr/>
            <p:nvPr/>
          </p:nvSpPr>
          <p:spPr>
            <a:xfrm rot="18121804">
              <a:off x="6350215" y="8411478"/>
              <a:ext cx="4679479" cy="735242"/>
            </a:xfrm>
            <a:custGeom>
              <a:avLst/>
              <a:gdLst>
                <a:gd name="connsiteX0" fmla="*/ 0 w 3617789"/>
                <a:gd name="connsiteY0" fmla="*/ 539314 h 1700046"/>
                <a:gd name="connsiteX1" fmla="*/ 2767766 w 3617789"/>
                <a:gd name="connsiteY1" fmla="*/ 539314 h 1700046"/>
                <a:gd name="connsiteX2" fmla="*/ 2767766 w 3617789"/>
                <a:gd name="connsiteY2" fmla="*/ 0 h 1700046"/>
                <a:gd name="connsiteX3" fmla="*/ 3617789 w 3617789"/>
                <a:gd name="connsiteY3" fmla="*/ 850023 h 1700046"/>
                <a:gd name="connsiteX4" fmla="*/ 2767766 w 3617789"/>
                <a:gd name="connsiteY4" fmla="*/ 1700046 h 1700046"/>
                <a:gd name="connsiteX5" fmla="*/ 2767766 w 3617789"/>
                <a:gd name="connsiteY5" fmla="*/ 1160732 h 1700046"/>
                <a:gd name="connsiteX6" fmla="*/ 0 w 3617789"/>
                <a:gd name="connsiteY6" fmla="*/ 1160732 h 1700046"/>
                <a:gd name="connsiteX7" fmla="*/ 0 w 3617789"/>
                <a:gd name="connsiteY7" fmla="*/ 539314 h 1700046"/>
                <a:gd name="connsiteX0" fmla="*/ 0 w 3617789"/>
                <a:gd name="connsiteY0" fmla="*/ 748864 h 1700046"/>
                <a:gd name="connsiteX1" fmla="*/ 2767766 w 3617789"/>
                <a:gd name="connsiteY1" fmla="*/ 539314 h 1700046"/>
                <a:gd name="connsiteX2" fmla="*/ 2767766 w 3617789"/>
                <a:gd name="connsiteY2" fmla="*/ 0 h 1700046"/>
                <a:gd name="connsiteX3" fmla="*/ 3617789 w 3617789"/>
                <a:gd name="connsiteY3" fmla="*/ 850023 h 1700046"/>
                <a:gd name="connsiteX4" fmla="*/ 2767766 w 3617789"/>
                <a:gd name="connsiteY4" fmla="*/ 1700046 h 1700046"/>
                <a:gd name="connsiteX5" fmla="*/ 2767766 w 3617789"/>
                <a:gd name="connsiteY5" fmla="*/ 1160732 h 1700046"/>
                <a:gd name="connsiteX6" fmla="*/ 0 w 3617789"/>
                <a:gd name="connsiteY6" fmla="*/ 1160732 h 1700046"/>
                <a:gd name="connsiteX7" fmla="*/ 0 w 3617789"/>
                <a:gd name="connsiteY7" fmla="*/ 748864 h 1700046"/>
                <a:gd name="connsiteX0" fmla="*/ 0 w 3617789"/>
                <a:gd name="connsiteY0" fmla="*/ 748864 h 1700046"/>
                <a:gd name="connsiteX1" fmla="*/ 2767766 w 3617789"/>
                <a:gd name="connsiteY1" fmla="*/ 539314 h 1700046"/>
                <a:gd name="connsiteX2" fmla="*/ 2767766 w 3617789"/>
                <a:gd name="connsiteY2" fmla="*/ 0 h 1700046"/>
                <a:gd name="connsiteX3" fmla="*/ 3617789 w 3617789"/>
                <a:gd name="connsiteY3" fmla="*/ 850023 h 1700046"/>
                <a:gd name="connsiteX4" fmla="*/ 2767766 w 3617789"/>
                <a:gd name="connsiteY4" fmla="*/ 1700046 h 1700046"/>
                <a:gd name="connsiteX5" fmla="*/ 2767766 w 3617789"/>
                <a:gd name="connsiteY5" fmla="*/ 1160732 h 1700046"/>
                <a:gd name="connsiteX6" fmla="*/ 0 w 3617789"/>
                <a:gd name="connsiteY6" fmla="*/ 989282 h 1700046"/>
                <a:gd name="connsiteX7" fmla="*/ 0 w 3617789"/>
                <a:gd name="connsiteY7" fmla="*/ 748864 h 1700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7789" h="1700046">
                  <a:moveTo>
                    <a:pt x="0" y="748864"/>
                  </a:moveTo>
                  <a:lnTo>
                    <a:pt x="2767766" y="539314"/>
                  </a:lnTo>
                  <a:lnTo>
                    <a:pt x="2767766" y="0"/>
                  </a:lnTo>
                  <a:lnTo>
                    <a:pt x="3617789" y="850023"/>
                  </a:lnTo>
                  <a:lnTo>
                    <a:pt x="2767766" y="1700046"/>
                  </a:lnTo>
                  <a:lnTo>
                    <a:pt x="2767766" y="1160732"/>
                  </a:lnTo>
                  <a:lnTo>
                    <a:pt x="0" y="989282"/>
                  </a:lnTo>
                  <a:lnTo>
                    <a:pt x="0" y="748864"/>
                  </a:lnTo>
                  <a:close/>
                </a:path>
              </a:pathLst>
            </a:custGeom>
            <a:gradFill>
              <a:gsLst>
                <a:gs pos="0">
                  <a:srgbClr val="00B050"/>
                </a:gs>
                <a:gs pos="100000">
                  <a:schemeClr val="accent3"/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</a:endParaRPr>
            </a:p>
          </p:txBody>
        </p:sp>
        <p:sp>
          <p:nvSpPr>
            <p:cNvPr id="55" name="Arrow: Right 1042">
              <a:extLst>
                <a:ext uri="{FF2B5EF4-FFF2-40B4-BE49-F238E27FC236}">
                  <a16:creationId xmlns:a16="http://schemas.microsoft.com/office/drawing/2014/main" id="{DBAD2A96-46AC-A379-5448-92E9F69D1D78}"/>
                </a:ext>
              </a:extLst>
            </p:cNvPr>
            <p:cNvSpPr/>
            <p:nvPr/>
          </p:nvSpPr>
          <p:spPr>
            <a:xfrm rot="18572936">
              <a:off x="9506531" y="9567298"/>
              <a:ext cx="3615739" cy="735242"/>
            </a:xfrm>
            <a:custGeom>
              <a:avLst/>
              <a:gdLst>
                <a:gd name="connsiteX0" fmla="*/ 0 w 3617789"/>
                <a:gd name="connsiteY0" fmla="*/ 539314 h 1700046"/>
                <a:gd name="connsiteX1" fmla="*/ 2767766 w 3617789"/>
                <a:gd name="connsiteY1" fmla="*/ 539314 h 1700046"/>
                <a:gd name="connsiteX2" fmla="*/ 2767766 w 3617789"/>
                <a:gd name="connsiteY2" fmla="*/ 0 h 1700046"/>
                <a:gd name="connsiteX3" fmla="*/ 3617789 w 3617789"/>
                <a:gd name="connsiteY3" fmla="*/ 850023 h 1700046"/>
                <a:gd name="connsiteX4" fmla="*/ 2767766 w 3617789"/>
                <a:gd name="connsiteY4" fmla="*/ 1700046 h 1700046"/>
                <a:gd name="connsiteX5" fmla="*/ 2767766 w 3617789"/>
                <a:gd name="connsiteY5" fmla="*/ 1160732 h 1700046"/>
                <a:gd name="connsiteX6" fmla="*/ 0 w 3617789"/>
                <a:gd name="connsiteY6" fmla="*/ 1160732 h 1700046"/>
                <a:gd name="connsiteX7" fmla="*/ 0 w 3617789"/>
                <a:gd name="connsiteY7" fmla="*/ 539314 h 1700046"/>
                <a:gd name="connsiteX0" fmla="*/ 0 w 3617789"/>
                <a:gd name="connsiteY0" fmla="*/ 748864 h 1700046"/>
                <a:gd name="connsiteX1" fmla="*/ 2767766 w 3617789"/>
                <a:gd name="connsiteY1" fmla="*/ 539314 h 1700046"/>
                <a:gd name="connsiteX2" fmla="*/ 2767766 w 3617789"/>
                <a:gd name="connsiteY2" fmla="*/ 0 h 1700046"/>
                <a:gd name="connsiteX3" fmla="*/ 3617789 w 3617789"/>
                <a:gd name="connsiteY3" fmla="*/ 850023 h 1700046"/>
                <a:gd name="connsiteX4" fmla="*/ 2767766 w 3617789"/>
                <a:gd name="connsiteY4" fmla="*/ 1700046 h 1700046"/>
                <a:gd name="connsiteX5" fmla="*/ 2767766 w 3617789"/>
                <a:gd name="connsiteY5" fmla="*/ 1160732 h 1700046"/>
                <a:gd name="connsiteX6" fmla="*/ 0 w 3617789"/>
                <a:gd name="connsiteY6" fmla="*/ 1160732 h 1700046"/>
                <a:gd name="connsiteX7" fmla="*/ 0 w 3617789"/>
                <a:gd name="connsiteY7" fmla="*/ 748864 h 1700046"/>
                <a:gd name="connsiteX0" fmla="*/ 0 w 3617789"/>
                <a:gd name="connsiteY0" fmla="*/ 748864 h 1700046"/>
                <a:gd name="connsiteX1" fmla="*/ 2767766 w 3617789"/>
                <a:gd name="connsiteY1" fmla="*/ 539314 h 1700046"/>
                <a:gd name="connsiteX2" fmla="*/ 2767766 w 3617789"/>
                <a:gd name="connsiteY2" fmla="*/ 0 h 1700046"/>
                <a:gd name="connsiteX3" fmla="*/ 3617789 w 3617789"/>
                <a:gd name="connsiteY3" fmla="*/ 850023 h 1700046"/>
                <a:gd name="connsiteX4" fmla="*/ 2767766 w 3617789"/>
                <a:gd name="connsiteY4" fmla="*/ 1700046 h 1700046"/>
                <a:gd name="connsiteX5" fmla="*/ 2767766 w 3617789"/>
                <a:gd name="connsiteY5" fmla="*/ 1160732 h 1700046"/>
                <a:gd name="connsiteX6" fmla="*/ 0 w 3617789"/>
                <a:gd name="connsiteY6" fmla="*/ 989282 h 1700046"/>
                <a:gd name="connsiteX7" fmla="*/ 0 w 3617789"/>
                <a:gd name="connsiteY7" fmla="*/ 748864 h 1700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7789" h="1700046">
                  <a:moveTo>
                    <a:pt x="0" y="748864"/>
                  </a:moveTo>
                  <a:lnTo>
                    <a:pt x="2767766" y="539314"/>
                  </a:lnTo>
                  <a:lnTo>
                    <a:pt x="2767766" y="0"/>
                  </a:lnTo>
                  <a:lnTo>
                    <a:pt x="3617789" y="850023"/>
                  </a:lnTo>
                  <a:lnTo>
                    <a:pt x="2767766" y="1700046"/>
                  </a:lnTo>
                  <a:lnTo>
                    <a:pt x="2767766" y="1160732"/>
                  </a:lnTo>
                  <a:lnTo>
                    <a:pt x="0" y="989282"/>
                  </a:lnTo>
                  <a:lnTo>
                    <a:pt x="0" y="748864"/>
                  </a:lnTo>
                  <a:close/>
                </a:path>
              </a:pathLst>
            </a:custGeom>
            <a:gradFill>
              <a:gsLst>
                <a:gs pos="0">
                  <a:srgbClr val="4472C4">
                    <a:lumMod val="5000"/>
                    <a:lumOff val="95000"/>
                  </a:srgbClr>
                </a:gs>
                <a:gs pos="100000">
                  <a:schemeClr val="accent3"/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</a:endParaRPr>
            </a:p>
          </p:txBody>
        </p:sp>
        <p:sp>
          <p:nvSpPr>
            <p:cNvPr id="56" name="Arrow: Right 1042">
              <a:extLst>
                <a:ext uri="{FF2B5EF4-FFF2-40B4-BE49-F238E27FC236}">
                  <a16:creationId xmlns:a16="http://schemas.microsoft.com/office/drawing/2014/main" id="{B86E0E95-D9E6-3B18-1FA1-915DAEB52A3D}"/>
                </a:ext>
              </a:extLst>
            </p:cNvPr>
            <p:cNvSpPr/>
            <p:nvPr/>
          </p:nvSpPr>
          <p:spPr>
            <a:xfrm rot="2334948">
              <a:off x="10677270" y="12267224"/>
              <a:ext cx="3047107" cy="1559848"/>
            </a:xfrm>
            <a:custGeom>
              <a:avLst/>
              <a:gdLst>
                <a:gd name="connsiteX0" fmla="*/ 0 w 3617789"/>
                <a:gd name="connsiteY0" fmla="*/ 539314 h 1700046"/>
                <a:gd name="connsiteX1" fmla="*/ 2767766 w 3617789"/>
                <a:gd name="connsiteY1" fmla="*/ 539314 h 1700046"/>
                <a:gd name="connsiteX2" fmla="*/ 2767766 w 3617789"/>
                <a:gd name="connsiteY2" fmla="*/ 0 h 1700046"/>
                <a:gd name="connsiteX3" fmla="*/ 3617789 w 3617789"/>
                <a:gd name="connsiteY3" fmla="*/ 850023 h 1700046"/>
                <a:gd name="connsiteX4" fmla="*/ 2767766 w 3617789"/>
                <a:gd name="connsiteY4" fmla="*/ 1700046 h 1700046"/>
                <a:gd name="connsiteX5" fmla="*/ 2767766 w 3617789"/>
                <a:gd name="connsiteY5" fmla="*/ 1160732 h 1700046"/>
                <a:gd name="connsiteX6" fmla="*/ 0 w 3617789"/>
                <a:gd name="connsiteY6" fmla="*/ 1160732 h 1700046"/>
                <a:gd name="connsiteX7" fmla="*/ 0 w 3617789"/>
                <a:gd name="connsiteY7" fmla="*/ 539314 h 1700046"/>
                <a:gd name="connsiteX0" fmla="*/ 0 w 3617789"/>
                <a:gd name="connsiteY0" fmla="*/ 748864 h 1700046"/>
                <a:gd name="connsiteX1" fmla="*/ 2767766 w 3617789"/>
                <a:gd name="connsiteY1" fmla="*/ 539314 h 1700046"/>
                <a:gd name="connsiteX2" fmla="*/ 2767766 w 3617789"/>
                <a:gd name="connsiteY2" fmla="*/ 0 h 1700046"/>
                <a:gd name="connsiteX3" fmla="*/ 3617789 w 3617789"/>
                <a:gd name="connsiteY3" fmla="*/ 850023 h 1700046"/>
                <a:gd name="connsiteX4" fmla="*/ 2767766 w 3617789"/>
                <a:gd name="connsiteY4" fmla="*/ 1700046 h 1700046"/>
                <a:gd name="connsiteX5" fmla="*/ 2767766 w 3617789"/>
                <a:gd name="connsiteY5" fmla="*/ 1160732 h 1700046"/>
                <a:gd name="connsiteX6" fmla="*/ 0 w 3617789"/>
                <a:gd name="connsiteY6" fmla="*/ 1160732 h 1700046"/>
                <a:gd name="connsiteX7" fmla="*/ 0 w 3617789"/>
                <a:gd name="connsiteY7" fmla="*/ 748864 h 1700046"/>
                <a:gd name="connsiteX0" fmla="*/ 0 w 3617789"/>
                <a:gd name="connsiteY0" fmla="*/ 748864 h 1700046"/>
                <a:gd name="connsiteX1" fmla="*/ 2767766 w 3617789"/>
                <a:gd name="connsiteY1" fmla="*/ 539314 h 1700046"/>
                <a:gd name="connsiteX2" fmla="*/ 2767766 w 3617789"/>
                <a:gd name="connsiteY2" fmla="*/ 0 h 1700046"/>
                <a:gd name="connsiteX3" fmla="*/ 3617789 w 3617789"/>
                <a:gd name="connsiteY3" fmla="*/ 850023 h 1700046"/>
                <a:gd name="connsiteX4" fmla="*/ 2767766 w 3617789"/>
                <a:gd name="connsiteY4" fmla="*/ 1700046 h 1700046"/>
                <a:gd name="connsiteX5" fmla="*/ 2767766 w 3617789"/>
                <a:gd name="connsiteY5" fmla="*/ 1160732 h 1700046"/>
                <a:gd name="connsiteX6" fmla="*/ 0 w 3617789"/>
                <a:gd name="connsiteY6" fmla="*/ 989282 h 1700046"/>
                <a:gd name="connsiteX7" fmla="*/ 0 w 3617789"/>
                <a:gd name="connsiteY7" fmla="*/ 748864 h 1700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7789" h="1700046">
                  <a:moveTo>
                    <a:pt x="0" y="748864"/>
                  </a:moveTo>
                  <a:lnTo>
                    <a:pt x="2767766" y="539314"/>
                  </a:lnTo>
                  <a:lnTo>
                    <a:pt x="2767766" y="0"/>
                  </a:lnTo>
                  <a:lnTo>
                    <a:pt x="3617789" y="850023"/>
                  </a:lnTo>
                  <a:lnTo>
                    <a:pt x="2767766" y="1700046"/>
                  </a:lnTo>
                  <a:lnTo>
                    <a:pt x="2767766" y="1160732"/>
                  </a:lnTo>
                  <a:lnTo>
                    <a:pt x="0" y="989282"/>
                  </a:lnTo>
                  <a:lnTo>
                    <a:pt x="0" y="748864"/>
                  </a:lnTo>
                  <a:close/>
                </a:path>
              </a:pathLst>
            </a:custGeom>
            <a:gradFill>
              <a:gsLst>
                <a:gs pos="0">
                  <a:srgbClr val="4472C4">
                    <a:lumMod val="5000"/>
                    <a:lumOff val="95000"/>
                  </a:srgbClr>
                </a:gs>
                <a:gs pos="100000">
                  <a:srgbClr val="FF0000"/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</a:endParaRPr>
            </a:p>
          </p:txBody>
        </p:sp>
        <p:sp>
          <p:nvSpPr>
            <p:cNvPr id="57" name="Arrow: Right 1042">
              <a:extLst>
                <a:ext uri="{FF2B5EF4-FFF2-40B4-BE49-F238E27FC236}">
                  <a16:creationId xmlns:a16="http://schemas.microsoft.com/office/drawing/2014/main" id="{948D5FC6-AF87-3FB9-1882-9FC371733B3A}"/>
                </a:ext>
              </a:extLst>
            </p:cNvPr>
            <p:cNvSpPr/>
            <p:nvPr/>
          </p:nvSpPr>
          <p:spPr>
            <a:xfrm rot="15917488">
              <a:off x="5156219" y="8870270"/>
              <a:ext cx="3185840" cy="735243"/>
            </a:xfrm>
            <a:custGeom>
              <a:avLst/>
              <a:gdLst>
                <a:gd name="connsiteX0" fmla="*/ 0 w 3617789"/>
                <a:gd name="connsiteY0" fmla="*/ 539314 h 1700046"/>
                <a:gd name="connsiteX1" fmla="*/ 2767766 w 3617789"/>
                <a:gd name="connsiteY1" fmla="*/ 539314 h 1700046"/>
                <a:gd name="connsiteX2" fmla="*/ 2767766 w 3617789"/>
                <a:gd name="connsiteY2" fmla="*/ 0 h 1700046"/>
                <a:gd name="connsiteX3" fmla="*/ 3617789 w 3617789"/>
                <a:gd name="connsiteY3" fmla="*/ 850023 h 1700046"/>
                <a:gd name="connsiteX4" fmla="*/ 2767766 w 3617789"/>
                <a:gd name="connsiteY4" fmla="*/ 1700046 h 1700046"/>
                <a:gd name="connsiteX5" fmla="*/ 2767766 w 3617789"/>
                <a:gd name="connsiteY5" fmla="*/ 1160732 h 1700046"/>
                <a:gd name="connsiteX6" fmla="*/ 0 w 3617789"/>
                <a:gd name="connsiteY6" fmla="*/ 1160732 h 1700046"/>
                <a:gd name="connsiteX7" fmla="*/ 0 w 3617789"/>
                <a:gd name="connsiteY7" fmla="*/ 539314 h 1700046"/>
                <a:gd name="connsiteX0" fmla="*/ 0 w 3617789"/>
                <a:gd name="connsiteY0" fmla="*/ 748864 h 1700046"/>
                <a:gd name="connsiteX1" fmla="*/ 2767766 w 3617789"/>
                <a:gd name="connsiteY1" fmla="*/ 539314 h 1700046"/>
                <a:gd name="connsiteX2" fmla="*/ 2767766 w 3617789"/>
                <a:gd name="connsiteY2" fmla="*/ 0 h 1700046"/>
                <a:gd name="connsiteX3" fmla="*/ 3617789 w 3617789"/>
                <a:gd name="connsiteY3" fmla="*/ 850023 h 1700046"/>
                <a:gd name="connsiteX4" fmla="*/ 2767766 w 3617789"/>
                <a:gd name="connsiteY4" fmla="*/ 1700046 h 1700046"/>
                <a:gd name="connsiteX5" fmla="*/ 2767766 w 3617789"/>
                <a:gd name="connsiteY5" fmla="*/ 1160732 h 1700046"/>
                <a:gd name="connsiteX6" fmla="*/ 0 w 3617789"/>
                <a:gd name="connsiteY6" fmla="*/ 1160732 h 1700046"/>
                <a:gd name="connsiteX7" fmla="*/ 0 w 3617789"/>
                <a:gd name="connsiteY7" fmla="*/ 748864 h 1700046"/>
                <a:gd name="connsiteX0" fmla="*/ 0 w 3617789"/>
                <a:gd name="connsiteY0" fmla="*/ 748864 h 1700046"/>
                <a:gd name="connsiteX1" fmla="*/ 2767766 w 3617789"/>
                <a:gd name="connsiteY1" fmla="*/ 539314 h 1700046"/>
                <a:gd name="connsiteX2" fmla="*/ 2767766 w 3617789"/>
                <a:gd name="connsiteY2" fmla="*/ 0 h 1700046"/>
                <a:gd name="connsiteX3" fmla="*/ 3617789 w 3617789"/>
                <a:gd name="connsiteY3" fmla="*/ 850023 h 1700046"/>
                <a:gd name="connsiteX4" fmla="*/ 2767766 w 3617789"/>
                <a:gd name="connsiteY4" fmla="*/ 1700046 h 1700046"/>
                <a:gd name="connsiteX5" fmla="*/ 2767766 w 3617789"/>
                <a:gd name="connsiteY5" fmla="*/ 1160732 h 1700046"/>
                <a:gd name="connsiteX6" fmla="*/ 0 w 3617789"/>
                <a:gd name="connsiteY6" fmla="*/ 989282 h 1700046"/>
                <a:gd name="connsiteX7" fmla="*/ 0 w 3617789"/>
                <a:gd name="connsiteY7" fmla="*/ 748864 h 1700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7789" h="1700046">
                  <a:moveTo>
                    <a:pt x="0" y="748864"/>
                  </a:moveTo>
                  <a:lnTo>
                    <a:pt x="2767766" y="539314"/>
                  </a:lnTo>
                  <a:lnTo>
                    <a:pt x="2767766" y="0"/>
                  </a:lnTo>
                  <a:lnTo>
                    <a:pt x="3617789" y="850023"/>
                  </a:lnTo>
                  <a:lnTo>
                    <a:pt x="2767766" y="1700046"/>
                  </a:lnTo>
                  <a:lnTo>
                    <a:pt x="2767766" y="1160732"/>
                  </a:lnTo>
                  <a:lnTo>
                    <a:pt x="0" y="989282"/>
                  </a:lnTo>
                  <a:lnTo>
                    <a:pt x="0" y="748864"/>
                  </a:lnTo>
                  <a:close/>
                </a:path>
              </a:pathLst>
            </a:custGeom>
            <a:gradFill>
              <a:gsLst>
                <a:gs pos="0">
                  <a:srgbClr val="4472C4">
                    <a:lumMod val="5000"/>
                    <a:lumOff val="95000"/>
                  </a:srgbClr>
                </a:gs>
                <a:gs pos="100000">
                  <a:srgbClr val="00B050"/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</a:endParaRPr>
            </a:p>
          </p:txBody>
        </p:sp>
        <p:sp>
          <p:nvSpPr>
            <p:cNvPr id="61" name="Arrow: Right 1042">
              <a:extLst>
                <a:ext uri="{FF2B5EF4-FFF2-40B4-BE49-F238E27FC236}">
                  <a16:creationId xmlns:a16="http://schemas.microsoft.com/office/drawing/2014/main" id="{061CFC6C-0B45-402A-665F-7F5ACF32A47A}"/>
                </a:ext>
              </a:extLst>
            </p:cNvPr>
            <p:cNvSpPr/>
            <p:nvPr/>
          </p:nvSpPr>
          <p:spPr>
            <a:xfrm rot="6272277">
              <a:off x="7157853" y="12443053"/>
              <a:ext cx="2300481" cy="735242"/>
            </a:xfrm>
            <a:custGeom>
              <a:avLst/>
              <a:gdLst>
                <a:gd name="connsiteX0" fmla="*/ 0 w 3617789"/>
                <a:gd name="connsiteY0" fmla="*/ 539314 h 1700046"/>
                <a:gd name="connsiteX1" fmla="*/ 2767766 w 3617789"/>
                <a:gd name="connsiteY1" fmla="*/ 539314 h 1700046"/>
                <a:gd name="connsiteX2" fmla="*/ 2767766 w 3617789"/>
                <a:gd name="connsiteY2" fmla="*/ 0 h 1700046"/>
                <a:gd name="connsiteX3" fmla="*/ 3617789 w 3617789"/>
                <a:gd name="connsiteY3" fmla="*/ 850023 h 1700046"/>
                <a:gd name="connsiteX4" fmla="*/ 2767766 w 3617789"/>
                <a:gd name="connsiteY4" fmla="*/ 1700046 h 1700046"/>
                <a:gd name="connsiteX5" fmla="*/ 2767766 w 3617789"/>
                <a:gd name="connsiteY5" fmla="*/ 1160732 h 1700046"/>
                <a:gd name="connsiteX6" fmla="*/ 0 w 3617789"/>
                <a:gd name="connsiteY6" fmla="*/ 1160732 h 1700046"/>
                <a:gd name="connsiteX7" fmla="*/ 0 w 3617789"/>
                <a:gd name="connsiteY7" fmla="*/ 539314 h 1700046"/>
                <a:gd name="connsiteX0" fmla="*/ 0 w 3617789"/>
                <a:gd name="connsiteY0" fmla="*/ 748864 h 1700046"/>
                <a:gd name="connsiteX1" fmla="*/ 2767766 w 3617789"/>
                <a:gd name="connsiteY1" fmla="*/ 539314 h 1700046"/>
                <a:gd name="connsiteX2" fmla="*/ 2767766 w 3617789"/>
                <a:gd name="connsiteY2" fmla="*/ 0 h 1700046"/>
                <a:gd name="connsiteX3" fmla="*/ 3617789 w 3617789"/>
                <a:gd name="connsiteY3" fmla="*/ 850023 h 1700046"/>
                <a:gd name="connsiteX4" fmla="*/ 2767766 w 3617789"/>
                <a:gd name="connsiteY4" fmla="*/ 1700046 h 1700046"/>
                <a:gd name="connsiteX5" fmla="*/ 2767766 w 3617789"/>
                <a:gd name="connsiteY5" fmla="*/ 1160732 h 1700046"/>
                <a:gd name="connsiteX6" fmla="*/ 0 w 3617789"/>
                <a:gd name="connsiteY6" fmla="*/ 1160732 h 1700046"/>
                <a:gd name="connsiteX7" fmla="*/ 0 w 3617789"/>
                <a:gd name="connsiteY7" fmla="*/ 748864 h 1700046"/>
                <a:gd name="connsiteX0" fmla="*/ 0 w 3617789"/>
                <a:gd name="connsiteY0" fmla="*/ 748864 h 1700046"/>
                <a:gd name="connsiteX1" fmla="*/ 2767766 w 3617789"/>
                <a:gd name="connsiteY1" fmla="*/ 539314 h 1700046"/>
                <a:gd name="connsiteX2" fmla="*/ 2767766 w 3617789"/>
                <a:gd name="connsiteY2" fmla="*/ 0 h 1700046"/>
                <a:gd name="connsiteX3" fmla="*/ 3617789 w 3617789"/>
                <a:gd name="connsiteY3" fmla="*/ 850023 h 1700046"/>
                <a:gd name="connsiteX4" fmla="*/ 2767766 w 3617789"/>
                <a:gd name="connsiteY4" fmla="*/ 1700046 h 1700046"/>
                <a:gd name="connsiteX5" fmla="*/ 2767766 w 3617789"/>
                <a:gd name="connsiteY5" fmla="*/ 1160732 h 1700046"/>
                <a:gd name="connsiteX6" fmla="*/ 0 w 3617789"/>
                <a:gd name="connsiteY6" fmla="*/ 989282 h 1700046"/>
                <a:gd name="connsiteX7" fmla="*/ 0 w 3617789"/>
                <a:gd name="connsiteY7" fmla="*/ 748864 h 1700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7789" h="1700046">
                  <a:moveTo>
                    <a:pt x="0" y="748864"/>
                  </a:moveTo>
                  <a:lnTo>
                    <a:pt x="2767766" y="539314"/>
                  </a:lnTo>
                  <a:lnTo>
                    <a:pt x="2767766" y="0"/>
                  </a:lnTo>
                  <a:lnTo>
                    <a:pt x="3617789" y="850023"/>
                  </a:lnTo>
                  <a:lnTo>
                    <a:pt x="2767766" y="1700046"/>
                  </a:lnTo>
                  <a:lnTo>
                    <a:pt x="2767766" y="1160732"/>
                  </a:lnTo>
                  <a:lnTo>
                    <a:pt x="0" y="989282"/>
                  </a:lnTo>
                  <a:lnTo>
                    <a:pt x="0" y="748864"/>
                  </a:lnTo>
                  <a:close/>
                </a:path>
              </a:pathLst>
            </a:custGeom>
            <a:gradFill>
              <a:gsLst>
                <a:gs pos="0">
                  <a:srgbClr val="4472C4">
                    <a:lumMod val="5000"/>
                    <a:lumOff val="95000"/>
                  </a:srgbClr>
                </a:gs>
                <a:gs pos="100000">
                  <a:schemeClr val="accent3"/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</a:endParaRPr>
            </a:p>
          </p:txBody>
        </p:sp>
        <p:sp>
          <p:nvSpPr>
            <p:cNvPr id="62" name="Arrow: Right 1042">
              <a:extLst>
                <a:ext uri="{FF2B5EF4-FFF2-40B4-BE49-F238E27FC236}">
                  <a16:creationId xmlns:a16="http://schemas.microsoft.com/office/drawing/2014/main" id="{ED16C441-84DE-3843-6E52-570851767E4F}"/>
                </a:ext>
              </a:extLst>
            </p:cNvPr>
            <p:cNvSpPr/>
            <p:nvPr/>
          </p:nvSpPr>
          <p:spPr>
            <a:xfrm rot="6272277">
              <a:off x="9211662" y="12529207"/>
              <a:ext cx="1788661" cy="735242"/>
            </a:xfrm>
            <a:custGeom>
              <a:avLst/>
              <a:gdLst>
                <a:gd name="connsiteX0" fmla="*/ 0 w 3617789"/>
                <a:gd name="connsiteY0" fmla="*/ 539314 h 1700046"/>
                <a:gd name="connsiteX1" fmla="*/ 2767766 w 3617789"/>
                <a:gd name="connsiteY1" fmla="*/ 539314 h 1700046"/>
                <a:gd name="connsiteX2" fmla="*/ 2767766 w 3617789"/>
                <a:gd name="connsiteY2" fmla="*/ 0 h 1700046"/>
                <a:gd name="connsiteX3" fmla="*/ 3617789 w 3617789"/>
                <a:gd name="connsiteY3" fmla="*/ 850023 h 1700046"/>
                <a:gd name="connsiteX4" fmla="*/ 2767766 w 3617789"/>
                <a:gd name="connsiteY4" fmla="*/ 1700046 h 1700046"/>
                <a:gd name="connsiteX5" fmla="*/ 2767766 w 3617789"/>
                <a:gd name="connsiteY5" fmla="*/ 1160732 h 1700046"/>
                <a:gd name="connsiteX6" fmla="*/ 0 w 3617789"/>
                <a:gd name="connsiteY6" fmla="*/ 1160732 h 1700046"/>
                <a:gd name="connsiteX7" fmla="*/ 0 w 3617789"/>
                <a:gd name="connsiteY7" fmla="*/ 539314 h 1700046"/>
                <a:gd name="connsiteX0" fmla="*/ 0 w 3617789"/>
                <a:gd name="connsiteY0" fmla="*/ 748864 h 1700046"/>
                <a:gd name="connsiteX1" fmla="*/ 2767766 w 3617789"/>
                <a:gd name="connsiteY1" fmla="*/ 539314 h 1700046"/>
                <a:gd name="connsiteX2" fmla="*/ 2767766 w 3617789"/>
                <a:gd name="connsiteY2" fmla="*/ 0 h 1700046"/>
                <a:gd name="connsiteX3" fmla="*/ 3617789 w 3617789"/>
                <a:gd name="connsiteY3" fmla="*/ 850023 h 1700046"/>
                <a:gd name="connsiteX4" fmla="*/ 2767766 w 3617789"/>
                <a:gd name="connsiteY4" fmla="*/ 1700046 h 1700046"/>
                <a:gd name="connsiteX5" fmla="*/ 2767766 w 3617789"/>
                <a:gd name="connsiteY5" fmla="*/ 1160732 h 1700046"/>
                <a:gd name="connsiteX6" fmla="*/ 0 w 3617789"/>
                <a:gd name="connsiteY6" fmla="*/ 1160732 h 1700046"/>
                <a:gd name="connsiteX7" fmla="*/ 0 w 3617789"/>
                <a:gd name="connsiteY7" fmla="*/ 748864 h 1700046"/>
                <a:gd name="connsiteX0" fmla="*/ 0 w 3617789"/>
                <a:gd name="connsiteY0" fmla="*/ 748864 h 1700046"/>
                <a:gd name="connsiteX1" fmla="*/ 2767766 w 3617789"/>
                <a:gd name="connsiteY1" fmla="*/ 539314 h 1700046"/>
                <a:gd name="connsiteX2" fmla="*/ 2767766 w 3617789"/>
                <a:gd name="connsiteY2" fmla="*/ 0 h 1700046"/>
                <a:gd name="connsiteX3" fmla="*/ 3617789 w 3617789"/>
                <a:gd name="connsiteY3" fmla="*/ 850023 h 1700046"/>
                <a:gd name="connsiteX4" fmla="*/ 2767766 w 3617789"/>
                <a:gd name="connsiteY4" fmla="*/ 1700046 h 1700046"/>
                <a:gd name="connsiteX5" fmla="*/ 2767766 w 3617789"/>
                <a:gd name="connsiteY5" fmla="*/ 1160732 h 1700046"/>
                <a:gd name="connsiteX6" fmla="*/ 0 w 3617789"/>
                <a:gd name="connsiteY6" fmla="*/ 989282 h 1700046"/>
                <a:gd name="connsiteX7" fmla="*/ 0 w 3617789"/>
                <a:gd name="connsiteY7" fmla="*/ 748864 h 1700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7789" h="1700046">
                  <a:moveTo>
                    <a:pt x="0" y="748864"/>
                  </a:moveTo>
                  <a:lnTo>
                    <a:pt x="2767766" y="539314"/>
                  </a:lnTo>
                  <a:lnTo>
                    <a:pt x="2767766" y="0"/>
                  </a:lnTo>
                  <a:lnTo>
                    <a:pt x="3617789" y="850023"/>
                  </a:lnTo>
                  <a:lnTo>
                    <a:pt x="2767766" y="1700046"/>
                  </a:lnTo>
                  <a:lnTo>
                    <a:pt x="2767766" y="1160732"/>
                  </a:lnTo>
                  <a:lnTo>
                    <a:pt x="0" y="989282"/>
                  </a:lnTo>
                  <a:lnTo>
                    <a:pt x="0" y="748864"/>
                  </a:lnTo>
                  <a:close/>
                </a:path>
              </a:pathLst>
            </a:custGeom>
            <a:gradFill>
              <a:gsLst>
                <a:gs pos="0">
                  <a:srgbClr val="4472C4">
                    <a:lumMod val="5000"/>
                    <a:lumOff val="95000"/>
                  </a:srgbClr>
                </a:gs>
                <a:gs pos="100000">
                  <a:schemeClr val="accent3"/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</a:endParaRPr>
            </a:p>
          </p:txBody>
        </p:sp>
      </p:grpSp>
      <p:pic>
        <p:nvPicPr>
          <p:cNvPr id="60" name="Picture 59">
            <a:extLst>
              <a:ext uri="{FF2B5EF4-FFF2-40B4-BE49-F238E27FC236}">
                <a16:creationId xmlns:a16="http://schemas.microsoft.com/office/drawing/2014/main" id="{ACF43195-2ADA-3940-D8D5-C41FD2AAD5F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747517" y="4782826"/>
            <a:ext cx="2171983" cy="1382881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BD11451E-B003-FBC8-4CDB-C661BC6D1239}"/>
              </a:ext>
            </a:extLst>
          </p:cNvPr>
          <p:cNvSpPr txBox="1"/>
          <p:nvPr/>
        </p:nvSpPr>
        <p:spPr>
          <a:xfrm>
            <a:off x="5758276" y="5588392"/>
            <a:ext cx="30213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E15E32"/>
                </a:solidFill>
                <a:effectLst/>
                <a:uLnTx/>
                <a:uFillTx/>
                <a:latin typeface="Arial"/>
                <a:cs typeface="Arial"/>
              </a:rPr>
              <a:t>Other BIDS: Collimators, Masks,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E15E32"/>
                </a:solidFill>
                <a:effectLst/>
                <a:uLnTx/>
                <a:uFillTx/>
                <a:latin typeface="Arial"/>
                <a:cs typeface="Arial"/>
              </a:rPr>
              <a:t>etc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E15E32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E15E32"/>
                </a:solidFill>
                <a:effectLst/>
                <a:uLnTx/>
                <a:uFillTx/>
                <a:latin typeface="Arial"/>
                <a:cs typeface="Arial"/>
                <a:sym typeface="Wingdings" panose="05000000000000000000" pitchFamily="2" charset="2"/>
              </a:rPr>
              <a:t> </a:t>
            </a:r>
            <a:r>
              <a:rPr kumimoji="0" lang="en-US" sz="1400" b="1" i="0" u="sng" strike="noStrike" kern="0" cap="none" spc="0" normalizeH="0" baseline="0" noProof="0" dirty="0">
                <a:ln>
                  <a:noFill/>
                </a:ln>
                <a:solidFill>
                  <a:srgbClr val="E15E32"/>
                </a:solidFill>
                <a:effectLst/>
                <a:uLnTx/>
                <a:uFillTx/>
                <a:latin typeface="Arial"/>
                <a:cs typeface="Arial"/>
              </a:rPr>
              <a:t>To be defined</a:t>
            </a:r>
            <a:endParaRPr kumimoji="0" lang="en-CH" sz="1400" b="0" i="0" u="sng" strike="noStrike" kern="0" cap="none" spc="0" normalizeH="0" baseline="30000" noProof="0" dirty="0">
              <a:ln>
                <a:noFill/>
              </a:ln>
              <a:solidFill>
                <a:srgbClr val="E15E32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CB2C31C-ABA4-8AFC-2348-F21E1EB72E5D}"/>
              </a:ext>
            </a:extLst>
          </p:cNvPr>
          <p:cNvSpPr txBox="1"/>
          <p:nvPr/>
        </p:nvSpPr>
        <p:spPr>
          <a:xfrm>
            <a:off x="10239289" y="4252417"/>
            <a:ext cx="14974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E15E32"/>
                </a:solidFill>
                <a:effectLst/>
                <a:uLnTx/>
                <a:uFillTx/>
                <a:latin typeface="Arial"/>
                <a:cs typeface="Arial"/>
              </a:rPr>
              <a:t>Target + beam windows</a:t>
            </a:r>
            <a:endParaRPr kumimoji="0" lang="en-CH" sz="1400" b="0" i="0" u="none" strike="noStrike" kern="0" cap="none" spc="0" normalizeH="0" baseline="30000" noProof="0" dirty="0">
              <a:ln>
                <a:noFill/>
              </a:ln>
              <a:solidFill>
                <a:srgbClr val="E15E32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A2246DA-C1F4-555D-EC5B-28A5288BA73E}"/>
              </a:ext>
            </a:extLst>
          </p:cNvPr>
          <p:cNvSpPr txBox="1"/>
          <p:nvPr/>
        </p:nvSpPr>
        <p:spPr>
          <a:xfrm>
            <a:off x="10016091" y="1773642"/>
            <a:ext cx="19277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E15E32"/>
                </a:solidFill>
                <a:effectLst/>
                <a:uLnTx/>
                <a:uFillTx/>
                <a:latin typeface="Arial"/>
                <a:cs typeface="Arial"/>
              </a:rPr>
              <a:t>P42 commissioning Dump (TIDVG4)</a:t>
            </a:r>
            <a:endParaRPr kumimoji="0" lang="en-CH" sz="1400" b="0" i="0" u="none" strike="noStrike" kern="0" cap="none" spc="0" normalizeH="0" baseline="30000" noProof="0" dirty="0">
              <a:ln>
                <a:noFill/>
              </a:ln>
              <a:solidFill>
                <a:srgbClr val="E15E32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6A2B79A-B88F-4F9F-A81E-0949CD7C7E92}"/>
              </a:ext>
            </a:extLst>
          </p:cNvPr>
          <p:cNvSpPr txBox="1"/>
          <p:nvPr/>
        </p:nvSpPr>
        <p:spPr>
          <a:xfrm>
            <a:off x="9842350" y="613979"/>
            <a:ext cx="14974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E15E32"/>
                </a:solidFill>
                <a:effectLst/>
                <a:uLnTx/>
                <a:uFillTx/>
                <a:latin typeface="Arial"/>
                <a:cs typeface="Arial"/>
              </a:rPr>
              <a:t>T4 XTAX</a:t>
            </a:r>
            <a:endParaRPr kumimoji="0" lang="en-CH" sz="1400" b="0" i="0" u="none" strike="noStrike" kern="0" cap="none" spc="0" normalizeH="0" baseline="30000" noProof="0" dirty="0">
              <a:ln>
                <a:noFill/>
              </a:ln>
              <a:solidFill>
                <a:srgbClr val="E15E32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9848524F-77F9-2E19-056F-09A7B33827EF}"/>
              </a:ext>
            </a:extLst>
          </p:cNvPr>
          <p:cNvSpPr txBox="1"/>
          <p:nvPr/>
        </p:nvSpPr>
        <p:spPr>
          <a:xfrm>
            <a:off x="166785" y="4439952"/>
            <a:ext cx="14974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cs typeface="Arial"/>
              </a:rPr>
              <a:t>TT20 TED</a:t>
            </a:r>
            <a:endParaRPr kumimoji="0" lang="en-CH" sz="1400" b="0" i="0" u="none" strike="noStrike" kern="0" cap="none" spc="0" normalizeH="0" baseline="3000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3F8CCBE-7D15-F07C-BDF8-7368DDC0B255}"/>
              </a:ext>
            </a:extLst>
          </p:cNvPr>
          <p:cNvSpPr txBox="1"/>
          <p:nvPr/>
        </p:nvSpPr>
        <p:spPr>
          <a:xfrm>
            <a:off x="1043120" y="1590250"/>
            <a:ext cx="14974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cs typeface="Arial"/>
              </a:rPr>
              <a:t>TBSE</a:t>
            </a:r>
            <a:endParaRPr kumimoji="0" lang="en-CH" sz="1400" b="0" i="0" u="none" strike="noStrike" kern="0" cap="none" spc="0" normalizeH="0" baseline="3000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9422DCB-DD74-971F-4808-5D02C144F57F}"/>
              </a:ext>
            </a:extLst>
          </p:cNvPr>
          <p:cNvSpPr txBox="1"/>
          <p:nvPr/>
        </p:nvSpPr>
        <p:spPr>
          <a:xfrm>
            <a:off x="3277157" y="1359911"/>
            <a:ext cx="14974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cs typeface="Arial"/>
              </a:rPr>
              <a:t>TCSC</a:t>
            </a:r>
            <a:endParaRPr kumimoji="0" lang="en-CH" sz="1400" b="0" i="0" u="none" strike="noStrike" kern="0" cap="none" spc="0" normalizeH="0" baseline="3000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A8814BB-964B-483B-7D6E-01EE2387D195}"/>
              </a:ext>
            </a:extLst>
          </p:cNvPr>
          <p:cNvSpPr txBox="1"/>
          <p:nvPr/>
        </p:nvSpPr>
        <p:spPr>
          <a:xfrm>
            <a:off x="4957646" y="1167536"/>
            <a:ext cx="14974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cs typeface="Arial"/>
              </a:rPr>
              <a:t>T4 Target</a:t>
            </a:r>
            <a:endParaRPr kumimoji="0" lang="en-CH" sz="1400" b="0" i="0" u="none" strike="noStrike" kern="0" cap="none" spc="0" normalizeH="0" baseline="3000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8A401325-2714-C10A-78CC-3CE020FBCBE3}"/>
              </a:ext>
            </a:extLst>
          </p:cNvPr>
          <p:cNvSpPr/>
          <p:nvPr/>
        </p:nvSpPr>
        <p:spPr>
          <a:xfrm>
            <a:off x="5437840" y="404664"/>
            <a:ext cx="6587375" cy="5853830"/>
          </a:xfrm>
          <a:custGeom>
            <a:avLst/>
            <a:gdLst>
              <a:gd name="connsiteX0" fmla="*/ 0 w 5373097"/>
              <a:gd name="connsiteY0" fmla="*/ 0 h 5853830"/>
              <a:gd name="connsiteX1" fmla="*/ 5373097 w 5373097"/>
              <a:gd name="connsiteY1" fmla="*/ 0 h 5853830"/>
              <a:gd name="connsiteX2" fmla="*/ 5373097 w 5373097"/>
              <a:gd name="connsiteY2" fmla="*/ 5853830 h 5853830"/>
              <a:gd name="connsiteX3" fmla="*/ 0 w 5373097"/>
              <a:gd name="connsiteY3" fmla="*/ 5853830 h 5853830"/>
              <a:gd name="connsiteX4" fmla="*/ 0 w 5373097"/>
              <a:gd name="connsiteY4" fmla="*/ 0 h 5853830"/>
              <a:gd name="connsiteX0" fmla="*/ 1598400 w 6971497"/>
              <a:gd name="connsiteY0" fmla="*/ 0 h 5853830"/>
              <a:gd name="connsiteX1" fmla="*/ 6971497 w 6971497"/>
              <a:gd name="connsiteY1" fmla="*/ 0 h 5853830"/>
              <a:gd name="connsiteX2" fmla="*/ 6971497 w 6971497"/>
              <a:gd name="connsiteY2" fmla="*/ 5853830 h 5853830"/>
              <a:gd name="connsiteX3" fmla="*/ 0 w 6971497"/>
              <a:gd name="connsiteY3" fmla="*/ 5832230 h 5853830"/>
              <a:gd name="connsiteX4" fmla="*/ 1598400 w 6971497"/>
              <a:gd name="connsiteY4" fmla="*/ 0 h 5853830"/>
              <a:gd name="connsiteX0" fmla="*/ 2901600 w 6971497"/>
              <a:gd name="connsiteY0" fmla="*/ 0 h 5853830"/>
              <a:gd name="connsiteX1" fmla="*/ 6971497 w 6971497"/>
              <a:gd name="connsiteY1" fmla="*/ 0 h 5853830"/>
              <a:gd name="connsiteX2" fmla="*/ 6971497 w 6971497"/>
              <a:gd name="connsiteY2" fmla="*/ 5853830 h 5853830"/>
              <a:gd name="connsiteX3" fmla="*/ 0 w 6971497"/>
              <a:gd name="connsiteY3" fmla="*/ 5832230 h 5853830"/>
              <a:gd name="connsiteX4" fmla="*/ 2901600 w 6971497"/>
              <a:gd name="connsiteY4" fmla="*/ 0 h 5853830"/>
              <a:gd name="connsiteX0" fmla="*/ 1879200 w 6971497"/>
              <a:gd name="connsiteY0" fmla="*/ 7200 h 5853830"/>
              <a:gd name="connsiteX1" fmla="*/ 6971497 w 6971497"/>
              <a:gd name="connsiteY1" fmla="*/ 0 h 5853830"/>
              <a:gd name="connsiteX2" fmla="*/ 6971497 w 6971497"/>
              <a:gd name="connsiteY2" fmla="*/ 5853830 h 5853830"/>
              <a:gd name="connsiteX3" fmla="*/ 0 w 6971497"/>
              <a:gd name="connsiteY3" fmla="*/ 5832230 h 5853830"/>
              <a:gd name="connsiteX4" fmla="*/ 1879200 w 6971497"/>
              <a:gd name="connsiteY4" fmla="*/ 7200 h 5853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1497" h="5853830">
                <a:moveTo>
                  <a:pt x="1879200" y="7200"/>
                </a:moveTo>
                <a:lnTo>
                  <a:pt x="6971497" y="0"/>
                </a:lnTo>
                <a:lnTo>
                  <a:pt x="6971497" y="5853830"/>
                </a:lnTo>
                <a:lnTo>
                  <a:pt x="0" y="5832230"/>
                </a:lnTo>
                <a:lnTo>
                  <a:pt x="1879200" y="7200"/>
                </a:lnTo>
                <a:close/>
              </a:path>
            </a:pathLst>
          </a:cu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803252DE-2C52-7743-2D35-BF7D4D8CD6EE}"/>
              </a:ext>
            </a:extLst>
          </p:cNvPr>
          <p:cNvSpPr/>
          <p:nvPr/>
        </p:nvSpPr>
        <p:spPr>
          <a:xfrm>
            <a:off x="119154" y="991880"/>
            <a:ext cx="6847022" cy="3887165"/>
          </a:xfrm>
          <a:custGeom>
            <a:avLst/>
            <a:gdLst>
              <a:gd name="connsiteX0" fmla="*/ 0 w 6789422"/>
              <a:gd name="connsiteY0" fmla="*/ 0 h 3699965"/>
              <a:gd name="connsiteX1" fmla="*/ 6789422 w 6789422"/>
              <a:gd name="connsiteY1" fmla="*/ 0 h 3699965"/>
              <a:gd name="connsiteX2" fmla="*/ 6789422 w 6789422"/>
              <a:gd name="connsiteY2" fmla="*/ 3699965 h 3699965"/>
              <a:gd name="connsiteX3" fmla="*/ 0 w 6789422"/>
              <a:gd name="connsiteY3" fmla="*/ 3699965 h 3699965"/>
              <a:gd name="connsiteX4" fmla="*/ 0 w 6789422"/>
              <a:gd name="connsiteY4" fmla="*/ 0 h 3699965"/>
              <a:gd name="connsiteX0" fmla="*/ 0 w 6789422"/>
              <a:gd name="connsiteY0" fmla="*/ 0 h 3699965"/>
              <a:gd name="connsiteX1" fmla="*/ 6789422 w 6789422"/>
              <a:gd name="connsiteY1" fmla="*/ 0 h 3699965"/>
              <a:gd name="connsiteX2" fmla="*/ 5680622 w 6789422"/>
              <a:gd name="connsiteY2" fmla="*/ 3685565 h 3699965"/>
              <a:gd name="connsiteX3" fmla="*/ 0 w 6789422"/>
              <a:gd name="connsiteY3" fmla="*/ 3699965 h 3699965"/>
              <a:gd name="connsiteX4" fmla="*/ 0 w 6789422"/>
              <a:gd name="connsiteY4" fmla="*/ 0 h 3699965"/>
              <a:gd name="connsiteX0" fmla="*/ 0 w 11332622"/>
              <a:gd name="connsiteY0" fmla="*/ 633600 h 4333565"/>
              <a:gd name="connsiteX1" fmla="*/ 11332622 w 11332622"/>
              <a:gd name="connsiteY1" fmla="*/ 0 h 4333565"/>
              <a:gd name="connsiteX2" fmla="*/ 5680622 w 11332622"/>
              <a:gd name="connsiteY2" fmla="*/ 4319165 h 4333565"/>
              <a:gd name="connsiteX3" fmla="*/ 0 w 11332622"/>
              <a:gd name="connsiteY3" fmla="*/ 4333565 h 4333565"/>
              <a:gd name="connsiteX4" fmla="*/ 0 w 11332622"/>
              <a:gd name="connsiteY4" fmla="*/ 633600 h 4333565"/>
              <a:gd name="connsiteX0" fmla="*/ 0 w 11332622"/>
              <a:gd name="connsiteY0" fmla="*/ 633600 h 4347965"/>
              <a:gd name="connsiteX1" fmla="*/ 11332622 w 11332622"/>
              <a:gd name="connsiteY1" fmla="*/ 0 h 4347965"/>
              <a:gd name="connsiteX2" fmla="*/ 5824622 w 11332622"/>
              <a:gd name="connsiteY2" fmla="*/ 4347965 h 4347965"/>
              <a:gd name="connsiteX3" fmla="*/ 0 w 11332622"/>
              <a:gd name="connsiteY3" fmla="*/ 4333565 h 4347965"/>
              <a:gd name="connsiteX4" fmla="*/ 0 w 11332622"/>
              <a:gd name="connsiteY4" fmla="*/ 633600 h 4347965"/>
              <a:gd name="connsiteX0" fmla="*/ 14400 w 11332622"/>
              <a:gd name="connsiteY0" fmla="*/ 1137600 h 4347965"/>
              <a:gd name="connsiteX1" fmla="*/ 11332622 w 11332622"/>
              <a:gd name="connsiteY1" fmla="*/ 0 h 4347965"/>
              <a:gd name="connsiteX2" fmla="*/ 5824622 w 11332622"/>
              <a:gd name="connsiteY2" fmla="*/ 4347965 h 4347965"/>
              <a:gd name="connsiteX3" fmla="*/ 0 w 11332622"/>
              <a:gd name="connsiteY3" fmla="*/ 4333565 h 4347965"/>
              <a:gd name="connsiteX4" fmla="*/ 14400 w 11332622"/>
              <a:gd name="connsiteY4" fmla="*/ 1137600 h 4347965"/>
              <a:gd name="connsiteX0" fmla="*/ 14400 w 6847022"/>
              <a:gd name="connsiteY0" fmla="*/ 676800 h 3887165"/>
              <a:gd name="connsiteX1" fmla="*/ 6847022 w 6847022"/>
              <a:gd name="connsiteY1" fmla="*/ 0 h 3887165"/>
              <a:gd name="connsiteX2" fmla="*/ 5824622 w 6847022"/>
              <a:gd name="connsiteY2" fmla="*/ 3887165 h 3887165"/>
              <a:gd name="connsiteX3" fmla="*/ 0 w 6847022"/>
              <a:gd name="connsiteY3" fmla="*/ 3872765 h 3887165"/>
              <a:gd name="connsiteX4" fmla="*/ 14400 w 6847022"/>
              <a:gd name="connsiteY4" fmla="*/ 676800 h 3887165"/>
              <a:gd name="connsiteX0" fmla="*/ 14400 w 6847022"/>
              <a:gd name="connsiteY0" fmla="*/ 676800 h 3887165"/>
              <a:gd name="connsiteX1" fmla="*/ 6847022 w 6847022"/>
              <a:gd name="connsiteY1" fmla="*/ 0 h 3887165"/>
              <a:gd name="connsiteX2" fmla="*/ 5695022 w 6847022"/>
              <a:gd name="connsiteY2" fmla="*/ 3887165 h 3887165"/>
              <a:gd name="connsiteX3" fmla="*/ 0 w 6847022"/>
              <a:gd name="connsiteY3" fmla="*/ 3872765 h 3887165"/>
              <a:gd name="connsiteX4" fmla="*/ 14400 w 6847022"/>
              <a:gd name="connsiteY4" fmla="*/ 676800 h 3887165"/>
              <a:gd name="connsiteX0" fmla="*/ 14400 w 6847022"/>
              <a:gd name="connsiteY0" fmla="*/ 676800 h 3887165"/>
              <a:gd name="connsiteX1" fmla="*/ 6847022 w 6847022"/>
              <a:gd name="connsiteY1" fmla="*/ 0 h 3887165"/>
              <a:gd name="connsiteX2" fmla="*/ 5666222 w 6847022"/>
              <a:gd name="connsiteY2" fmla="*/ 3887165 h 3887165"/>
              <a:gd name="connsiteX3" fmla="*/ 0 w 6847022"/>
              <a:gd name="connsiteY3" fmla="*/ 3872765 h 3887165"/>
              <a:gd name="connsiteX4" fmla="*/ 14400 w 6847022"/>
              <a:gd name="connsiteY4" fmla="*/ 676800 h 3887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47022" h="3887165">
                <a:moveTo>
                  <a:pt x="14400" y="676800"/>
                </a:moveTo>
                <a:lnTo>
                  <a:pt x="6847022" y="0"/>
                </a:lnTo>
                <a:lnTo>
                  <a:pt x="5666222" y="3887165"/>
                </a:lnTo>
                <a:lnTo>
                  <a:pt x="0" y="3872765"/>
                </a:lnTo>
                <a:lnTo>
                  <a:pt x="14400" y="676800"/>
                </a:lnTo>
                <a:close/>
              </a:path>
            </a:pathLst>
          </a:cu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0405779-D81D-4D9A-7AC8-6C133AEAB632}"/>
              </a:ext>
            </a:extLst>
          </p:cNvPr>
          <p:cNvSpPr txBox="1"/>
          <p:nvPr/>
        </p:nvSpPr>
        <p:spPr>
          <a:xfrm>
            <a:off x="535691" y="4903011"/>
            <a:ext cx="19660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cs typeface="Arial"/>
              </a:rPr>
              <a:t>NA-CONS</a:t>
            </a:r>
            <a:endParaRPr kumimoji="0" lang="en-CH" sz="2400" b="0" i="0" u="none" strike="noStrike" kern="0" cap="none" spc="0" normalizeH="0" baseline="3000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859DBAF-74C2-E994-A8FB-F9EB57D59549}"/>
              </a:ext>
            </a:extLst>
          </p:cNvPr>
          <p:cNvSpPr txBox="1"/>
          <p:nvPr/>
        </p:nvSpPr>
        <p:spPr>
          <a:xfrm>
            <a:off x="3940418" y="5697549"/>
            <a:ext cx="1497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E15E32"/>
                </a:solidFill>
                <a:effectLst/>
                <a:uLnTx/>
                <a:uFillTx/>
                <a:latin typeface="Arial"/>
                <a:cs typeface="Arial"/>
              </a:rPr>
              <a:t>HI-ECN3</a:t>
            </a:r>
            <a:endParaRPr kumimoji="0" lang="en-CH" sz="2400" b="0" i="0" u="none" strike="noStrike" kern="0" cap="none" spc="0" normalizeH="0" baseline="30000" noProof="0" dirty="0">
              <a:ln>
                <a:noFill/>
              </a:ln>
              <a:solidFill>
                <a:srgbClr val="E15E32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5D7D5FA-BBDF-73CD-AF14-89B05F20B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ESS - CERN Meeting | Status of the BDF Target Design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C72846-A95E-C422-7621-B02A0B4D7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</p:spTree>
    <p:extLst>
      <p:ext uri="{BB962C8B-B14F-4D97-AF65-F5344CB8AC3E}">
        <p14:creationId xmlns:p14="http://schemas.microsoft.com/office/powerpoint/2010/main" val="4209114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3" grpId="0" animBg="1"/>
      <p:bldP spid="74" grpId="0"/>
      <p:bldP spid="7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194CA61-ED72-86BD-99B2-2C3F097247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1"/>
                </a:solidFill>
              </a:rPr>
              <a:t>Focus on W quality assurance 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en-US" sz="2400" dirty="0">
                <a:sym typeface="Wingdings" panose="05000000000000000000" pitchFamily="2" charset="2"/>
              </a:rPr>
              <a:t>W via rolled products to ensure low porosity (low brittleness),and high mechanical properties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en-US" sz="2400" dirty="0">
                <a:sym typeface="Wingdings" panose="05000000000000000000" pitchFamily="2" charset="2"/>
              </a:rPr>
              <a:t>Material R&amp;D on W to W bonding and characterization of interface strength</a:t>
            </a:r>
          </a:p>
          <a:p>
            <a:endParaRPr lang="en-US" sz="2400" dirty="0">
              <a:sym typeface="Wingdings" panose="05000000000000000000" pitchFamily="2" charset="2"/>
            </a:endParaRPr>
          </a:p>
          <a:p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Further develop alternative target concepts, particularly He cooled option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en-US" sz="2400" dirty="0">
                <a:sym typeface="Wingdings" panose="05000000000000000000" pitchFamily="2" charset="2"/>
              </a:rPr>
              <a:t>Understand &amp; design such He cooling system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en-US" sz="2400" dirty="0">
                <a:sym typeface="Wingdings" panose="05000000000000000000" pitchFamily="2" charset="2"/>
              </a:rPr>
              <a:t>Design Target core than can withstand higher temperatures and reduce mechanical stresses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endParaRPr lang="en-US" sz="2400" dirty="0">
              <a:sym typeface="Wingdings" panose="05000000000000000000" pitchFamily="2" charset="2"/>
            </a:endParaRPr>
          </a:p>
          <a:p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Develop prototype Target(s) to be tested at CERN SX test-bench in 2025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878AC2D-32D7-AF4B-FBED-3E7E183D2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Target developments in the coming months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88C187-9422-4E09-C0D5-A07A16A95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ESS - CERN Meeting | Status of the BDF Target Design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C13C70-6091-AAC2-45DD-DCA54C953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30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5B60F5A-55F5-BCA7-2852-0932A6484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</p:spTree>
    <p:extLst>
      <p:ext uri="{BB962C8B-B14F-4D97-AF65-F5344CB8AC3E}">
        <p14:creationId xmlns:p14="http://schemas.microsoft.com/office/powerpoint/2010/main" val="26358456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25C4CE-CB94-902B-1338-19C7CB41B8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F794E3-961A-4039-B958-E49BE1407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ESS - CERN Meeting | Status of the BDF Target Design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F2FF1A-4619-E5C4-D585-DC62754D0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31</a:t>
            </a:fld>
            <a:endParaRPr lang="en-US"/>
          </a:p>
        </p:txBody>
      </p:sp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5D1DF16F-1B78-2465-F44D-15CBE79DB43A}"/>
              </a:ext>
            </a:extLst>
          </p:cNvPr>
          <p:cNvPicPr/>
          <p:nvPr/>
        </p:nvPicPr>
        <p:blipFill rotWithShape="1">
          <a:blip r:embed="rId2"/>
          <a:srcRect t="19914" b="8078"/>
          <a:stretch/>
        </p:blipFill>
        <p:spPr bwMode="auto">
          <a:xfrm>
            <a:off x="0" y="1340768"/>
            <a:ext cx="12178932" cy="4947026"/>
          </a:xfrm>
          <a:prstGeom prst="rect">
            <a:avLst/>
          </a:prstGeom>
          <a:ln>
            <a:noFill/>
          </a:ln>
          <a:effectLst/>
        </p:spPr>
      </p:pic>
      <p:sp>
        <p:nvSpPr>
          <p:cNvPr id="7" name="Title 2">
            <a:extLst>
              <a:ext uri="{FF2B5EF4-FFF2-40B4-BE49-F238E27FC236}">
                <a16:creationId xmlns:a16="http://schemas.microsoft.com/office/drawing/2014/main" id="{2D22CA80-902A-9C46-295C-2609FAAC7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dirty="0"/>
              <a:t>BDF – New ideas to be explored in 2024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FC09E1C-9ECD-41DB-232D-42637D860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</p:spTree>
    <p:extLst>
      <p:ext uri="{BB962C8B-B14F-4D97-AF65-F5344CB8AC3E}">
        <p14:creationId xmlns:p14="http://schemas.microsoft.com/office/powerpoint/2010/main" val="31569210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AE94C326-A0E7-D904-235C-0449F61EDE0F}"/>
              </a:ext>
            </a:extLst>
          </p:cNvPr>
          <p:cNvSpPr txBox="1">
            <a:spLocks/>
          </p:cNvSpPr>
          <p:nvPr/>
        </p:nvSpPr>
        <p:spPr bwMode="auto">
          <a:xfrm>
            <a:off x="407988" y="1628801"/>
            <a:ext cx="5904035" cy="457197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(Loss-of-Coolant Accident scenario) LOCA hypothetical scenario used as a criterion for assessing the safety of a nuclear installation during its design phase.</a:t>
            </a:r>
          </a:p>
          <a:p>
            <a:r>
              <a:rPr lang="en-GB" sz="2000" b="0" dirty="0">
                <a:solidFill>
                  <a:schemeClr val="tx1"/>
                </a:solidFill>
              </a:rPr>
              <a:t>→ </a:t>
            </a:r>
            <a:r>
              <a:rPr lang="en-GB" sz="2000" dirty="0">
                <a:solidFill>
                  <a:schemeClr val="tx1"/>
                </a:solidFill>
              </a:rPr>
              <a:t>Strong implications on the classification of the facility.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Thermo-mechanical simulations to determine the temperature evolution of the target in a 2 years scenario after the accident.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Depending on the assumptions, </a:t>
            </a:r>
            <a:r>
              <a:rPr lang="en-GB" sz="2000" b="0" u="sng" dirty="0"/>
              <a:t>T &gt; 300 C may be reached for prolonged periods ((O)weeks)</a:t>
            </a:r>
          </a:p>
          <a:p>
            <a:r>
              <a:rPr lang="en-US" sz="1000" b="0" i="1" dirty="0"/>
              <a:t> </a:t>
            </a:r>
            <a:r>
              <a:rPr lang="en-US" sz="1000" b="0" i="1" dirty="0">
                <a:solidFill>
                  <a:schemeClr val="tx1"/>
                </a:solidFill>
              </a:rPr>
              <a:t>Mena R., Ximenes R.F. and Calviani M. (2022), Loss-of-Coolant-Accident study for the Beam Dump Facility at CERN, NURETH-19 Conference </a:t>
            </a:r>
            <a:endParaRPr lang="fr-FR" sz="1000" b="0" i="1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9AC857F-487B-2C50-02B7-E75B47DAB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Ta2.5W cladding – LOCA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4AC92E-7D7E-3CC5-5BE3-CA6A3FB17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97815A-E4C4-AAF2-172E-7F2224DAAE1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/>
              <a:t>ESS - CERN Meeting | Status of the BDF Target Design</a:t>
            </a:r>
            <a:endParaRPr lang="en-GB" dirty="0"/>
          </a:p>
        </p:txBody>
      </p:sp>
      <p:pic>
        <p:nvPicPr>
          <p:cNvPr id="1027" name="x_Picture 2">
            <a:extLst>
              <a:ext uri="{FF2B5EF4-FFF2-40B4-BE49-F238E27FC236}">
                <a16:creationId xmlns:a16="http://schemas.microsoft.com/office/drawing/2014/main" id="{E1C11F8B-876A-319D-E5F2-CB0BDEC61E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4" t="3576" r="51296" b="19474"/>
          <a:stretch/>
        </p:blipFill>
        <p:spPr bwMode="auto">
          <a:xfrm>
            <a:off x="7334302" y="3411158"/>
            <a:ext cx="4067294" cy="2893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33F5632-D723-6F53-6837-6F81771308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1736" y="0"/>
            <a:ext cx="4257968" cy="3504345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5986E2F-6B3C-4E6E-1685-D2EFB8834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</p:spTree>
    <p:extLst>
      <p:ext uri="{BB962C8B-B14F-4D97-AF65-F5344CB8AC3E}">
        <p14:creationId xmlns:p14="http://schemas.microsoft.com/office/powerpoint/2010/main" val="2936201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032C0FA-8E91-7865-74DC-7BDFC75739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39335"/>
            <a:ext cx="6264076" cy="4761440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/>
              <a:t>Potentially degradation of the material through oxidation with LOCA.</a:t>
            </a:r>
          </a:p>
          <a:p>
            <a:pPr>
              <a:spcBef>
                <a:spcPts val="600"/>
              </a:spcBef>
            </a:pPr>
            <a:r>
              <a:rPr lang="en-GB" sz="1800" dirty="0"/>
              <a:t>→ </a:t>
            </a:r>
            <a:r>
              <a:rPr lang="en-GB" sz="1800" b="0" dirty="0">
                <a:solidFill>
                  <a:schemeClr val="tx1"/>
                </a:solidFill>
              </a:rPr>
              <a:t>Campaign to assess the onset for extensive oxidation and formation of volatile oxides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/>
              <a:t>Thermogravimetric analyses (TGA) performed for Ta2.5W, TZM and W in the range of 400-800 C under active and inert atmospheres. </a:t>
            </a:r>
          </a:p>
          <a:p>
            <a:pPr>
              <a:spcBef>
                <a:spcPts val="600"/>
              </a:spcBef>
            </a:pPr>
            <a:endParaRPr lang="en-GB" sz="18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9AC857F-487B-2C50-02B7-E75B47DAB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Ta2.5W cladding – LOCA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4AC92E-7D7E-3CC5-5BE3-CA6A3FB17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97815A-E4C4-AAF2-172E-7F2224DAAE1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/>
              <a:t>ESS - CERN Meeting | Status of the BDF Target Design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72E6579-EFA0-92AB-ACB6-9B2BF2614D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1984" y="858397"/>
            <a:ext cx="544573" cy="477325"/>
          </a:xfrm>
          <a:prstGeom prst="rect">
            <a:avLst/>
          </a:prstGeom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C65C71ED-FEC5-B27E-05D4-40917877D8C8}"/>
              </a:ext>
            </a:extLst>
          </p:cNvPr>
          <p:cNvGrpSpPr/>
          <p:nvPr/>
        </p:nvGrpSpPr>
        <p:grpSpPr>
          <a:xfrm>
            <a:off x="6816080" y="469201"/>
            <a:ext cx="5422494" cy="5835186"/>
            <a:chOff x="6816080" y="469201"/>
            <a:chExt cx="5422494" cy="5835186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4B597755-4AB7-1A82-23FB-93E06875787C}"/>
                </a:ext>
              </a:extLst>
            </p:cNvPr>
            <p:cNvGrpSpPr/>
            <p:nvPr/>
          </p:nvGrpSpPr>
          <p:grpSpPr>
            <a:xfrm>
              <a:off x="6816080" y="469201"/>
              <a:ext cx="5422494" cy="5835186"/>
              <a:chOff x="5951984" y="-984744"/>
              <a:chExt cx="6155664" cy="6624155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CA8187A-4857-1D0D-0E15-EBF500997A35}"/>
                  </a:ext>
                </a:extLst>
              </p:cNvPr>
              <p:cNvSpPr txBox="1"/>
              <p:nvPr/>
            </p:nvSpPr>
            <p:spPr bwMode="auto">
              <a:xfrm>
                <a:off x="8200665" y="-984744"/>
                <a:ext cx="3343897" cy="454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i="1" dirty="0"/>
                  <a:t>Visual inspection of the samples before and after oxidation for different temperatures.</a:t>
                </a:r>
              </a:p>
            </p:txBody>
          </p: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180FD094-98F1-85C8-9E23-A3C4DFD6E7C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2110"/>
              <a:stretch/>
            </p:blipFill>
            <p:spPr bwMode="auto">
              <a:xfrm>
                <a:off x="6675432" y="2506103"/>
                <a:ext cx="4389120" cy="1424457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8C5E219E-B2EE-540C-338D-E91184155F7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1715"/>
              <a:stretch/>
            </p:blipFill>
            <p:spPr bwMode="auto">
              <a:xfrm>
                <a:off x="6674708" y="3901459"/>
                <a:ext cx="4389844" cy="1431670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FBBE9A8A-C87F-CD77-DDEA-B52E7131239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365" r="3307" b="21386"/>
              <a:stretch/>
            </p:blipFill>
            <p:spPr bwMode="auto">
              <a:xfrm>
                <a:off x="6690146" y="-203922"/>
                <a:ext cx="4260673" cy="1437664"/>
              </a:xfrm>
              <a:prstGeom prst="rect">
                <a:avLst/>
              </a:prstGeom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2B05B33-6AB8-4424-22B2-C6E610C4261F}"/>
                  </a:ext>
                </a:extLst>
              </p:cNvPr>
              <p:cNvSpPr txBox="1"/>
              <p:nvPr/>
            </p:nvSpPr>
            <p:spPr bwMode="auto">
              <a:xfrm>
                <a:off x="6032941" y="944626"/>
                <a:ext cx="79208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/>
                  <a:t>Ta2.5W</a:t>
                </a:r>
                <a:endParaRPr lang="en-GB" sz="1000" dirty="0"/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A0E96B0-49CF-8634-6201-CFE66010D9E5}"/>
                  </a:ext>
                </a:extLst>
              </p:cNvPr>
              <p:cNvSpPr txBox="1"/>
              <p:nvPr/>
            </p:nvSpPr>
            <p:spPr bwMode="auto">
              <a:xfrm>
                <a:off x="5990137" y="3133118"/>
                <a:ext cx="79208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/>
                  <a:t>TZM</a:t>
                </a:r>
                <a:endParaRPr lang="en-GB" sz="1000" dirty="0"/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AFD89B7-DCA8-390D-4D42-E8ED628A93A7}"/>
                  </a:ext>
                </a:extLst>
              </p:cNvPr>
              <p:cNvSpPr txBox="1"/>
              <p:nvPr/>
            </p:nvSpPr>
            <p:spPr bwMode="auto">
              <a:xfrm>
                <a:off x="5951984" y="4501270"/>
                <a:ext cx="79208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/>
                  <a:t>W</a:t>
                </a:r>
                <a:endParaRPr lang="en-GB" sz="1000" dirty="0"/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0BC126F-2AF0-D54A-2247-9DC74267C1EE}"/>
                  </a:ext>
                </a:extLst>
              </p:cNvPr>
              <p:cNvSpPr txBox="1"/>
              <p:nvPr/>
            </p:nvSpPr>
            <p:spPr bwMode="auto">
              <a:xfrm>
                <a:off x="6949280" y="-509077"/>
                <a:ext cx="100811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/>
                  <a:t>Raw sample</a:t>
                </a:r>
                <a:endParaRPr lang="en-GB" sz="1000" dirty="0"/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23508DA-86B6-2DC1-C6A7-F4BB7FB11205}"/>
                  </a:ext>
                </a:extLst>
              </p:cNvPr>
              <p:cNvSpPr txBox="1"/>
              <p:nvPr/>
            </p:nvSpPr>
            <p:spPr bwMode="auto">
              <a:xfrm>
                <a:off x="8340024" y="-503964"/>
                <a:ext cx="125091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/>
                  <a:t>800 </a:t>
                </a:r>
                <a:r>
                  <a:rPr lang="en-GB" sz="1000" dirty="0">
                    <a:sym typeface="Symbol" panose="05050102010706020507" pitchFamily="18" charset="2"/>
                  </a:rPr>
                  <a:t></a:t>
                </a:r>
                <a:r>
                  <a:rPr lang="en-GB" sz="1000" dirty="0"/>
                  <a:t>C</a:t>
                </a:r>
                <a:r>
                  <a:rPr lang="en-US" sz="1000" dirty="0"/>
                  <a:t> at </a:t>
                </a:r>
                <a:r>
                  <a:rPr lang="en-GB" sz="1000" dirty="0"/>
                  <a:t>2 </a:t>
                </a:r>
                <a:r>
                  <a:rPr lang="en-GB" sz="1000" dirty="0">
                    <a:sym typeface="Symbol" panose="05050102010706020507" pitchFamily="18" charset="2"/>
                  </a:rPr>
                  <a:t></a:t>
                </a:r>
                <a:r>
                  <a:rPr lang="en-GB" sz="1000" dirty="0"/>
                  <a:t>C/min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64CBC9F-E7F9-BCA5-64E6-D71EBE0B813D}"/>
                  </a:ext>
                </a:extLst>
              </p:cNvPr>
              <p:cNvSpPr txBox="1"/>
              <p:nvPr/>
            </p:nvSpPr>
            <p:spPr bwMode="auto">
              <a:xfrm>
                <a:off x="9670853" y="-504974"/>
                <a:ext cx="137605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/>
                  <a:t>800 </a:t>
                </a:r>
                <a:r>
                  <a:rPr lang="en-GB" sz="1000" dirty="0">
                    <a:sym typeface="Symbol" panose="05050102010706020507" pitchFamily="18" charset="2"/>
                  </a:rPr>
                  <a:t></a:t>
                </a:r>
                <a:r>
                  <a:rPr lang="en-GB" sz="1000" dirty="0"/>
                  <a:t>C</a:t>
                </a:r>
                <a:r>
                  <a:rPr lang="en-US" sz="1000" dirty="0"/>
                  <a:t> at </a:t>
                </a:r>
                <a:r>
                  <a:rPr lang="en-GB" sz="1000" dirty="0"/>
                  <a:t>40 </a:t>
                </a:r>
                <a:r>
                  <a:rPr lang="en-GB" sz="1000" dirty="0">
                    <a:sym typeface="Symbol" panose="05050102010706020507" pitchFamily="18" charset="2"/>
                  </a:rPr>
                  <a:t></a:t>
                </a:r>
                <a:r>
                  <a:rPr lang="en-GB" sz="1000" dirty="0"/>
                  <a:t>C/min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0E55CAC-93EF-B736-F677-1CF09050DD61}"/>
                  </a:ext>
                </a:extLst>
              </p:cNvPr>
              <p:cNvSpPr txBox="1"/>
              <p:nvPr/>
            </p:nvSpPr>
            <p:spPr bwMode="auto">
              <a:xfrm>
                <a:off x="7575384" y="5359899"/>
                <a:ext cx="2121015" cy="2795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/>
                  <a:t> 400 </a:t>
                </a:r>
                <a:r>
                  <a:rPr lang="en-GB" sz="1000" dirty="0">
                    <a:sym typeface="Symbol" panose="05050102010706020507" pitchFamily="18" charset="2"/>
                  </a:rPr>
                  <a:t></a:t>
                </a:r>
                <a:r>
                  <a:rPr lang="en-GB" sz="1000" dirty="0"/>
                  <a:t>C</a:t>
                </a:r>
                <a:r>
                  <a:rPr lang="en-US" sz="1000" dirty="0"/>
                  <a:t> at 10</a:t>
                </a:r>
                <a:r>
                  <a:rPr lang="en-GB" sz="1000" dirty="0">
                    <a:sym typeface="Symbol" panose="05050102010706020507" pitchFamily="18" charset="2"/>
                  </a:rPr>
                  <a:t></a:t>
                </a:r>
                <a:r>
                  <a:rPr lang="en-GB" sz="1000" dirty="0"/>
                  <a:t>C/min x 7 days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AD7DB73-1113-A5DC-62C2-35E24BCCB99A}"/>
                  </a:ext>
                </a:extLst>
              </p:cNvPr>
              <p:cNvSpPr txBox="1"/>
              <p:nvPr/>
            </p:nvSpPr>
            <p:spPr bwMode="auto">
              <a:xfrm>
                <a:off x="9306332" y="5359899"/>
                <a:ext cx="187669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/>
                  <a:t> 800 </a:t>
                </a:r>
                <a:r>
                  <a:rPr lang="en-GB" sz="1000" dirty="0">
                    <a:sym typeface="Symbol" panose="05050102010706020507" pitchFamily="18" charset="2"/>
                  </a:rPr>
                  <a:t></a:t>
                </a:r>
                <a:r>
                  <a:rPr lang="en-GB" sz="1000" dirty="0"/>
                  <a:t>C</a:t>
                </a:r>
                <a:r>
                  <a:rPr lang="en-US" sz="1000" dirty="0"/>
                  <a:t> at 2</a:t>
                </a:r>
                <a:r>
                  <a:rPr lang="en-GB" sz="1000" dirty="0">
                    <a:sym typeface="Symbol" panose="05050102010706020507" pitchFamily="18" charset="2"/>
                  </a:rPr>
                  <a:t></a:t>
                </a:r>
                <a:r>
                  <a:rPr lang="en-GB" sz="1000" dirty="0"/>
                  <a:t>C/min 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E04544C3-2D4F-6529-C699-7D19DC1AE318}"/>
                  </a:ext>
                </a:extLst>
              </p:cNvPr>
              <p:cNvSpPr/>
              <p:nvPr/>
            </p:nvSpPr>
            <p:spPr>
              <a:xfrm>
                <a:off x="8189358" y="2631109"/>
                <a:ext cx="2875194" cy="2702019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66D6B66-F0E0-AC0D-95CF-21E67826F986}"/>
                  </a:ext>
                </a:extLst>
              </p:cNvPr>
              <p:cNvSpPr txBox="1"/>
              <p:nvPr/>
            </p:nvSpPr>
            <p:spPr bwMode="auto">
              <a:xfrm>
                <a:off x="10992544" y="208817"/>
                <a:ext cx="1062232" cy="6289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>
                    <a:solidFill>
                      <a:srgbClr val="92D050"/>
                    </a:solidFill>
                  </a:rPr>
                  <a:t>Inert</a:t>
                </a:r>
              </a:p>
              <a:p>
                <a:pPr algn="ctr"/>
                <a:r>
                  <a:rPr lang="en-US" sz="1000" b="1" dirty="0">
                    <a:solidFill>
                      <a:srgbClr val="92D050"/>
                    </a:solidFill>
                  </a:rPr>
                  <a:t>Atmosphere</a:t>
                </a:r>
              </a:p>
              <a:p>
                <a:pPr algn="ctr"/>
                <a:r>
                  <a:rPr lang="en-US" sz="1000" dirty="0"/>
                  <a:t>(argon 6.0)</a:t>
                </a:r>
                <a:endParaRPr lang="en-US" sz="1000" b="1" dirty="0">
                  <a:solidFill>
                    <a:srgbClr val="92D050"/>
                  </a:solidFill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BA939AA-D361-206A-B02C-D66375919E0B}"/>
                  </a:ext>
                </a:extLst>
              </p:cNvPr>
              <p:cNvSpPr txBox="1"/>
              <p:nvPr/>
            </p:nvSpPr>
            <p:spPr bwMode="auto">
              <a:xfrm>
                <a:off x="10981475" y="3649167"/>
                <a:ext cx="1126173" cy="9782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>
                    <a:solidFill>
                      <a:srgbClr val="FF0000"/>
                    </a:solidFill>
                  </a:rPr>
                  <a:t>Active</a:t>
                </a:r>
              </a:p>
              <a:p>
                <a:pPr algn="ctr"/>
                <a:r>
                  <a:rPr lang="en-US" sz="1000" b="1" dirty="0">
                    <a:solidFill>
                      <a:srgbClr val="FF0000"/>
                    </a:solidFill>
                  </a:rPr>
                  <a:t>Atmosphere</a:t>
                </a:r>
              </a:p>
              <a:p>
                <a:pPr algn="ctr"/>
                <a:r>
                  <a:rPr lang="en-US" sz="1000" dirty="0"/>
                  <a:t>(50% argon: 50% air)</a:t>
                </a:r>
              </a:p>
              <a:p>
                <a:pPr algn="ctr"/>
                <a:endParaRPr lang="en-US" sz="1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CACE249A-1AD1-4251-2FB5-0B330D77F88C}"/>
                  </a:ext>
                </a:extLst>
              </p:cNvPr>
              <p:cNvSpPr/>
              <p:nvPr/>
            </p:nvSpPr>
            <p:spPr>
              <a:xfrm>
                <a:off x="8171714" y="-37225"/>
                <a:ext cx="2803186" cy="1209840"/>
              </a:xfrm>
              <a:prstGeom prst="rect">
                <a:avLst/>
              </a:prstGeom>
              <a:noFill/>
              <a:ln w="25400">
                <a:solidFill>
                  <a:srgbClr val="92D05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C1A114D7-8D24-0B85-9445-A1E8AD16D33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452724" y="2553319"/>
              <a:ext cx="3909496" cy="1153887"/>
            </a:xfrm>
            <a:prstGeom prst="rect">
              <a:avLst/>
            </a:prstGeom>
          </p:spPr>
        </p:pic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6D85AC34-DD02-4249-ED1F-568DB5635A85}"/>
                </a:ext>
              </a:extLst>
            </p:cNvPr>
            <p:cNvSpPr/>
            <p:nvPr/>
          </p:nvSpPr>
          <p:spPr>
            <a:xfrm>
              <a:off x="7466323" y="2414869"/>
              <a:ext cx="3853393" cy="1239519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38C69735-FA34-B498-38AD-AC2616CB4F0B}"/>
                </a:ext>
              </a:extLst>
            </p:cNvPr>
            <p:cNvSpPr txBox="1"/>
            <p:nvPr/>
          </p:nvSpPr>
          <p:spPr bwMode="auto">
            <a:xfrm>
              <a:off x="7760599" y="2379778"/>
              <a:ext cx="7926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400 </a:t>
              </a:r>
              <a:r>
                <a:rPr lang="en-GB" sz="1000" dirty="0">
                  <a:sym typeface="Symbol" panose="05050102010706020507" pitchFamily="18" charset="2"/>
                </a:rPr>
                <a:t></a:t>
              </a:r>
              <a:r>
                <a:rPr lang="en-GB" sz="1000" dirty="0"/>
                <a:t>C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A20E4B7-588C-561F-75F1-0C14AD9750AC}"/>
                </a:ext>
              </a:extLst>
            </p:cNvPr>
            <p:cNvSpPr txBox="1"/>
            <p:nvPr/>
          </p:nvSpPr>
          <p:spPr bwMode="auto">
            <a:xfrm>
              <a:off x="8676793" y="2385668"/>
              <a:ext cx="7926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500 </a:t>
              </a:r>
              <a:r>
                <a:rPr lang="en-GB" sz="1000" dirty="0">
                  <a:sym typeface="Symbol" panose="05050102010706020507" pitchFamily="18" charset="2"/>
                </a:rPr>
                <a:t></a:t>
              </a:r>
              <a:r>
                <a:rPr lang="en-GB" sz="1000" dirty="0"/>
                <a:t>C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F8FD573A-8257-BD9F-2E77-2C591506030B}"/>
                </a:ext>
              </a:extLst>
            </p:cNvPr>
            <p:cNvSpPr txBox="1"/>
            <p:nvPr/>
          </p:nvSpPr>
          <p:spPr bwMode="auto">
            <a:xfrm>
              <a:off x="9546172" y="2393417"/>
              <a:ext cx="7926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600 </a:t>
              </a:r>
              <a:r>
                <a:rPr lang="en-GB" sz="1000" dirty="0">
                  <a:sym typeface="Symbol" panose="05050102010706020507" pitchFamily="18" charset="2"/>
                </a:rPr>
                <a:t></a:t>
              </a:r>
              <a:r>
                <a:rPr lang="en-GB" sz="1000" dirty="0"/>
                <a:t>C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9A136FE8-CC72-7A53-AA54-1FB8CD622381}"/>
                </a:ext>
              </a:extLst>
            </p:cNvPr>
            <p:cNvSpPr txBox="1"/>
            <p:nvPr/>
          </p:nvSpPr>
          <p:spPr bwMode="auto">
            <a:xfrm>
              <a:off x="10453469" y="2385668"/>
              <a:ext cx="7926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700 </a:t>
              </a:r>
              <a:r>
                <a:rPr lang="en-GB" sz="1000" dirty="0">
                  <a:sym typeface="Symbol" panose="05050102010706020507" pitchFamily="18" charset="2"/>
                </a:rPr>
                <a:t></a:t>
              </a:r>
              <a:r>
                <a:rPr lang="en-GB" sz="1000" dirty="0"/>
                <a:t>C</a:t>
              </a:r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2ECC72CF-D16F-E51B-8E53-6014218883C9}"/>
              </a:ext>
            </a:extLst>
          </p:cNvPr>
          <p:cNvSpPr txBox="1"/>
          <p:nvPr/>
        </p:nvSpPr>
        <p:spPr bwMode="auto">
          <a:xfrm>
            <a:off x="5712340" y="5313102"/>
            <a:ext cx="835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/>
              <a:t>r1 = 10</a:t>
            </a:r>
          </a:p>
          <a:p>
            <a:r>
              <a:rPr lang="pt-BR" sz="1000" dirty="0"/>
              <a:t>r2 = 2</a:t>
            </a:r>
          </a:p>
          <a:p>
            <a:r>
              <a:rPr lang="pt-BR" sz="1000" dirty="0"/>
              <a:t>r3 = 40 </a:t>
            </a:r>
          </a:p>
          <a:p>
            <a:r>
              <a:rPr lang="pt-BR" sz="1000" dirty="0"/>
              <a:t>[</a:t>
            </a:r>
            <a:r>
              <a:rPr lang="en-GB" sz="1000" dirty="0">
                <a:sym typeface="Symbol" panose="05050102010706020507" pitchFamily="18" charset="2"/>
              </a:rPr>
              <a:t></a:t>
            </a:r>
            <a:r>
              <a:rPr lang="en-GB" sz="1000" dirty="0"/>
              <a:t>C/min] 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FDB6EAB-4B4C-F1F0-A4EE-51B4D0F7BF3D}"/>
              </a:ext>
            </a:extLst>
          </p:cNvPr>
          <p:cNvGrpSpPr/>
          <p:nvPr/>
        </p:nvGrpSpPr>
        <p:grpSpPr>
          <a:xfrm>
            <a:off x="1366799" y="3552971"/>
            <a:ext cx="5181053" cy="2760116"/>
            <a:chOff x="1491012" y="3538602"/>
            <a:chExt cx="5181053" cy="2760116"/>
          </a:xfrm>
        </p:grpSpPr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4FD8C86F-AF91-DD44-C496-A4F6138FC09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491012" y="3538602"/>
              <a:ext cx="4474138" cy="2760116"/>
            </a:xfrm>
            <a:prstGeom prst="rect">
              <a:avLst/>
            </a:prstGeom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696EC6F5-7E2D-4412-CBD1-9C2C72E598AE}"/>
                </a:ext>
              </a:extLst>
            </p:cNvPr>
            <p:cNvSpPr txBox="1"/>
            <p:nvPr/>
          </p:nvSpPr>
          <p:spPr bwMode="auto">
            <a:xfrm>
              <a:off x="5836553" y="5298733"/>
              <a:ext cx="83551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000" dirty="0"/>
                <a:t>r1 = 10</a:t>
              </a:r>
            </a:p>
            <a:p>
              <a:r>
                <a:rPr lang="pt-BR" sz="1000" dirty="0"/>
                <a:t>r2 = 2</a:t>
              </a:r>
            </a:p>
            <a:p>
              <a:r>
                <a:rPr lang="pt-BR" sz="1000" dirty="0"/>
                <a:t>r3 = 40 </a:t>
              </a:r>
            </a:p>
            <a:p>
              <a:r>
                <a:rPr lang="pt-BR" sz="1000" dirty="0"/>
                <a:t>[</a:t>
              </a:r>
              <a:r>
                <a:rPr lang="en-GB" sz="1000" dirty="0">
                  <a:sym typeface="Symbol" panose="05050102010706020507" pitchFamily="18" charset="2"/>
                </a:rPr>
                <a:t></a:t>
              </a:r>
              <a:r>
                <a:rPr lang="en-GB" sz="1000" dirty="0"/>
                <a:t>C/min] </a:t>
              </a:r>
            </a:p>
          </p:txBody>
        </p:sp>
      </p:grp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F30A96D-5E9A-BF20-AC22-54293452F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</p:spTree>
    <p:extLst>
      <p:ext uri="{BB962C8B-B14F-4D97-AF65-F5344CB8AC3E}">
        <p14:creationId xmlns:p14="http://schemas.microsoft.com/office/powerpoint/2010/main" val="280629898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B1356B5-63F1-277A-BF59-B411273A73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Nb-alloys cladding R&amp;D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577173-242C-96B7-6B48-F78FB09BE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D317A7-281A-BF41-BA00-C2483B475BF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/>
              <a:t>ESS - CERN Meeting | Status of the BDF Target Design</a:t>
            </a:r>
            <a:endParaRPr lang="en-GB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54C5CE8F-46C7-23B7-4901-39E566358787}"/>
              </a:ext>
            </a:extLst>
          </p:cNvPr>
          <p:cNvSpPr txBox="1">
            <a:spLocks/>
          </p:cNvSpPr>
          <p:nvPr/>
        </p:nvSpPr>
        <p:spPr bwMode="auto">
          <a:xfrm>
            <a:off x="407989" y="1592263"/>
            <a:ext cx="5061361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b="0" dirty="0" err="1"/>
              <a:t>Presence</a:t>
            </a:r>
            <a:r>
              <a:rPr lang="fr-FR" sz="2000" b="0" dirty="0"/>
              <a:t> of </a:t>
            </a:r>
            <a:r>
              <a:rPr lang="fr-FR" sz="2000" b="0" dirty="0" err="1"/>
              <a:t>residual</a:t>
            </a:r>
            <a:r>
              <a:rPr lang="fr-FR" sz="2000" b="0" dirty="0"/>
              <a:t> stresses (RS) </a:t>
            </a:r>
            <a:r>
              <a:rPr lang="fr-FR" sz="2000" b="0" dirty="0" err="1"/>
              <a:t>during</a:t>
            </a:r>
            <a:r>
              <a:rPr lang="fr-FR" sz="2000" b="0" dirty="0"/>
              <a:t> the </a:t>
            </a:r>
            <a:r>
              <a:rPr lang="fr-FR" sz="2000" b="0" dirty="0" err="1"/>
              <a:t>manufacturing</a:t>
            </a:r>
            <a:r>
              <a:rPr lang="fr-FR" sz="2000" b="0" dirty="0"/>
              <a:t> of the </a:t>
            </a:r>
            <a:r>
              <a:rPr lang="fr-FR" sz="2000" b="0" dirty="0" err="1"/>
              <a:t>target</a:t>
            </a:r>
            <a:r>
              <a:rPr lang="fr-FR" sz="2000" b="0" dirty="0"/>
              <a:t> blocks via Hot </a:t>
            </a:r>
            <a:r>
              <a:rPr lang="fr-FR" sz="2000" b="0" dirty="0" err="1"/>
              <a:t>Isostatic</a:t>
            </a:r>
            <a:r>
              <a:rPr lang="fr-FR" sz="2000" b="0" dirty="0"/>
              <a:t> Pressing (</a:t>
            </a:r>
            <a:r>
              <a:rPr lang="fr-FR" sz="2000" b="0" dirty="0" err="1"/>
              <a:t>HIPing</a:t>
            </a:r>
            <a:r>
              <a:rPr lang="fr-FR" sz="2000" b="0" dirty="0"/>
              <a:t>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RS</a:t>
            </a:r>
            <a:r>
              <a:rPr lang="fr-FR" sz="2000" b="0" dirty="0"/>
              <a:t> </a:t>
            </a:r>
            <a:r>
              <a:rPr lang="en-GB" sz="2000" b="0" dirty="0"/>
              <a:t>defines the onset for plastic deformation and eventually material failure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Purpose: </a:t>
            </a:r>
            <a:r>
              <a:rPr lang="en-GB" sz="2000" b="0" dirty="0"/>
              <a:t>quantify the RS in the BDF target blocks </a:t>
            </a: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Contour method* employed to measure the RS in the BDF target blocks. Ongoing FE model calibration.</a:t>
            </a:r>
          </a:p>
          <a:p>
            <a:r>
              <a:rPr lang="en-US" sz="1200" dirty="0"/>
              <a:t>*</a:t>
            </a:r>
            <a:r>
              <a:rPr lang="fr-FR" sz="1200" b="0" dirty="0"/>
              <a:t> </a:t>
            </a:r>
            <a:r>
              <a:rPr lang="en-GB" sz="1000" b="0" dirty="0"/>
              <a:t>Prime, M. B., 2001, Cross-sectional Mapping of Residual Stresses by Measuring the Surface Contour After a Cut, </a:t>
            </a:r>
            <a:r>
              <a:rPr lang="en-GB" sz="1000" b="0" i="1" dirty="0"/>
              <a:t>Journal of Engineering Materials and Technology </a:t>
            </a:r>
            <a:r>
              <a:rPr lang="en-GB" sz="1000" b="0" dirty="0"/>
              <a:t>123(2):162–168</a:t>
            </a:r>
            <a:endParaRPr lang="en-US" sz="1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BCC9E86-BCA3-1ABB-E946-AF0F8631D3E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1" t="15001" r="10101" b="8000"/>
          <a:stretch/>
        </p:blipFill>
        <p:spPr bwMode="auto">
          <a:xfrm rot="16200000">
            <a:off x="5215922" y="3010303"/>
            <a:ext cx="3242991" cy="234693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B9C521E-D78A-26FB-D625-49C8C1B7DBDF}"/>
              </a:ext>
            </a:extLst>
          </p:cNvPr>
          <p:cNvSpPr txBox="1"/>
          <p:nvPr/>
        </p:nvSpPr>
        <p:spPr bwMode="auto">
          <a:xfrm>
            <a:off x="5447928" y="5877272"/>
            <a:ext cx="26380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i="1" dirty="0"/>
              <a:t>Resulting left and right parts after EDM </a:t>
            </a:r>
            <a:r>
              <a:rPr lang="en-US" sz="1000" i="1" dirty="0"/>
              <a:t>cutting (Top) Block 3 and (Bottom) Block 4</a:t>
            </a:r>
            <a:endParaRPr lang="en-GB" sz="1000" i="1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DF8CE3F-9A9A-E3A3-5B68-984FD6831923}"/>
              </a:ext>
            </a:extLst>
          </p:cNvPr>
          <p:cNvGrpSpPr/>
          <p:nvPr/>
        </p:nvGrpSpPr>
        <p:grpSpPr>
          <a:xfrm>
            <a:off x="7985749" y="2276872"/>
            <a:ext cx="4662979" cy="4000510"/>
            <a:chOff x="7985749" y="2276872"/>
            <a:chExt cx="4662979" cy="400051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FB559D1-2CDD-28D8-7D4B-4A626532FC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4141"/>
            <a:stretch/>
          </p:blipFill>
          <p:spPr bwMode="auto">
            <a:xfrm>
              <a:off x="8294221" y="2276872"/>
              <a:ext cx="1906235" cy="2117507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C5DAC9D-B64B-082D-4538-1BCBB3B66B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192" r="74141"/>
            <a:stretch/>
          </p:blipFill>
          <p:spPr bwMode="auto">
            <a:xfrm>
              <a:off x="8294221" y="4221088"/>
              <a:ext cx="1906235" cy="1838165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E437A78-A0D7-3F75-16E6-D481EEAF29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229" r="24377"/>
            <a:stretch/>
          </p:blipFill>
          <p:spPr bwMode="auto">
            <a:xfrm>
              <a:off x="10403412" y="2460638"/>
              <a:ext cx="1237204" cy="1832458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D721678-D079-9A2B-260E-CE63CD6629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336" r="24269"/>
            <a:stretch/>
          </p:blipFill>
          <p:spPr bwMode="auto">
            <a:xfrm>
              <a:off x="10403349" y="4149080"/>
              <a:ext cx="1237267" cy="1832458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47E8F4B-0F05-5024-328B-C3833940FA97}"/>
                </a:ext>
              </a:extLst>
            </p:cNvPr>
            <p:cNvSpPr txBox="1"/>
            <p:nvPr/>
          </p:nvSpPr>
          <p:spPr bwMode="auto">
            <a:xfrm>
              <a:off x="7985749" y="5877272"/>
              <a:ext cx="46629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i="1" dirty="0"/>
                <a:t>Average flatness measurements of the resulting surfaces</a:t>
              </a:r>
            </a:p>
            <a:p>
              <a:pPr algn="ctr"/>
              <a:r>
                <a:rPr lang="en-US" sz="1000" i="1" dirty="0"/>
                <a:t>(Top) Block 3 and (Bottom) Block 4</a:t>
              </a:r>
              <a:endParaRPr lang="en-GB" sz="1000" i="1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C56E73F-5E1C-EECD-7EE2-191FA039FD27}"/>
              </a:ext>
            </a:extLst>
          </p:cNvPr>
          <p:cNvGrpSpPr/>
          <p:nvPr/>
        </p:nvGrpSpPr>
        <p:grpSpPr>
          <a:xfrm>
            <a:off x="5591944" y="980728"/>
            <a:ext cx="6457998" cy="1398349"/>
            <a:chOff x="5591944" y="980728"/>
            <a:chExt cx="6457998" cy="1398349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2B52C409-B807-8F67-2C06-E996615F7F6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677584" y="980728"/>
              <a:ext cx="6035040" cy="1156716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F95A8E6-506C-8111-AC91-A6CD6ED01218}"/>
                </a:ext>
              </a:extLst>
            </p:cNvPr>
            <p:cNvSpPr txBox="1"/>
            <p:nvPr/>
          </p:nvSpPr>
          <p:spPr bwMode="auto">
            <a:xfrm>
              <a:off x="5591944" y="2132856"/>
              <a:ext cx="645799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i="1" dirty="0"/>
                <a:t>The contour method and its different steps to obtain the residual stresses. Adapted from [</a:t>
              </a:r>
              <a:r>
                <a:rPr lang="en-GB" sz="1000" i="1" dirty="0" err="1"/>
                <a:t>StressMap</a:t>
              </a:r>
              <a:r>
                <a:rPr lang="en-GB" sz="1000" i="1" dirty="0"/>
                <a:t> 2018]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09EDA4D-016D-5713-18A8-92CDC267100C}"/>
              </a:ext>
            </a:extLst>
          </p:cNvPr>
          <p:cNvSpPr txBox="1"/>
          <p:nvPr/>
        </p:nvSpPr>
        <p:spPr bwMode="auto">
          <a:xfrm>
            <a:off x="6113190" y="434019"/>
            <a:ext cx="2803425" cy="37457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/>
            </a:lvl1pPr>
            <a:lvl2pPr marL="742950" lvl="1" indent="-285750">
              <a:spcAft>
                <a:spcPts val="200"/>
              </a:spcAft>
              <a:buFont typeface="Arial" panose="020B0604020202020204" pitchFamily="34" charset="0"/>
              <a:buChar char="•"/>
              <a:defRPr sz="1600"/>
            </a:lvl2pPr>
          </a:lstStyle>
          <a:p>
            <a:r>
              <a:rPr lang="en-US" dirty="0"/>
              <a:t>Residual stress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0A7B17-0D3C-128E-83D0-FD32BC902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</p:spTree>
    <p:extLst>
      <p:ext uri="{BB962C8B-B14F-4D97-AF65-F5344CB8AC3E}">
        <p14:creationId xmlns:p14="http://schemas.microsoft.com/office/powerpoint/2010/main" val="1046056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1E2E4C4-9C65-B1CF-FBDA-CC3D9F738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96752"/>
            <a:ext cx="11376024" cy="5004023"/>
          </a:xfrm>
        </p:spPr>
        <p:txBody>
          <a:bodyPr/>
          <a:lstStyle/>
          <a:p>
            <a:pPr marL="0" indent="0">
              <a:buNone/>
            </a:pPr>
            <a:r>
              <a:rPr lang="en-US" sz="1600" b="0" dirty="0"/>
              <a:t>Unplug-in </a:t>
            </a:r>
            <a:r>
              <a:rPr lang="en-US" sz="1600" b="0" dirty="0">
                <a:solidFill>
                  <a:srgbClr val="5AA3D9"/>
                </a:solidFill>
                <a:sym typeface="Wingdings 3" panose="05040102010807070707" pitchFamily="18" charset="2"/>
              </a:rPr>
              <a:t></a:t>
            </a:r>
            <a:r>
              <a:rPr lang="en-US" sz="1600" b="0" dirty="0"/>
              <a:t> Transport to the bunker </a:t>
            </a:r>
            <a:r>
              <a:rPr lang="en-US" sz="1600" b="0" dirty="0">
                <a:solidFill>
                  <a:srgbClr val="5AA3D9"/>
                </a:solidFill>
                <a:sym typeface="Wingdings 3" panose="05040102010807070707" pitchFamily="18" charset="2"/>
              </a:rPr>
              <a:t></a:t>
            </a:r>
            <a:r>
              <a:rPr lang="en-US" sz="1600" b="0" dirty="0"/>
              <a:t> Unscrew downstream flange </a:t>
            </a:r>
            <a:r>
              <a:rPr lang="en-US" sz="1600" b="0" dirty="0">
                <a:solidFill>
                  <a:srgbClr val="5AA3D9"/>
                </a:solidFill>
                <a:sym typeface="Wingdings 3" panose="05040102010807070707" pitchFamily="18" charset="2"/>
              </a:rPr>
              <a:t></a:t>
            </a:r>
            <a:r>
              <a:rPr lang="en-US" sz="1600" b="0" dirty="0"/>
              <a:t> Instrumentation wire cut &amp; flange removal </a:t>
            </a:r>
            <a:r>
              <a:rPr lang="en-US" sz="1600" b="0" dirty="0">
                <a:solidFill>
                  <a:srgbClr val="5AA3D9"/>
                </a:solidFill>
                <a:sym typeface="Wingdings 3" panose="05040102010807070707" pitchFamily="18" charset="2"/>
              </a:rPr>
              <a:t></a:t>
            </a:r>
            <a:r>
              <a:rPr lang="en-US" sz="1600" b="0" dirty="0"/>
              <a:t> Extraction half-shells core assembly </a:t>
            </a:r>
            <a:r>
              <a:rPr lang="en-US" sz="1600" b="0" dirty="0">
                <a:solidFill>
                  <a:srgbClr val="5AA3D9"/>
                </a:solidFill>
                <a:sym typeface="Wingdings 3" panose="05040102010807070707" pitchFamily="18" charset="2"/>
              </a:rPr>
              <a:t></a:t>
            </a:r>
            <a:r>
              <a:rPr lang="en-US" sz="1600" b="0" dirty="0"/>
              <a:t> Unscrew half-shells </a:t>
            </a:r>
            <a:r>
              <a:rPr lang="en-US" sz="1600" b="0" dirty="0">
                <a:solidFill>
                  <a:srgbClr val="5AA3D9"/>
                </a:solidFill>
                <a:sym typeface="Wingdings 3" panose="05040102010807070707" pitchFamily="18" charset="2"/>
              </a:rPr>
              <a:t> </a:t>
            </a:r>
            <a:r>
              <a:rPr lang="en-US" sz="1600" b="0" dirty="0"/>
              <a:t>Removal top half-shell &amp; first glimpse of the target blocks</a:t>
            </a:r>
            <a:endParaRPr lang="en-GB" sz="1600" b="0" dirty="0"/>
          </a:p>
          <a:p>
            <a:endParaRPr lang="en-GB" sz="16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B3BCE49-FEAD-AA53-50DD-22FCC08A0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BDF Target Prototype removal (2020)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991D0C-AE71-C1C9-9BCB-8F456629C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35</a:t>
            </a:fld>
            <a:endParaRPr lang="en-US"/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88B29CD9-4255-0DFA-24D8-FC28A2BEFC1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/>
              <a:t>ESS - CERN Meeting | Status of the BDF Target Design</a:t>
            </a:r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57CF8DF-BFF7-B2C4-E29B-E53337B4834D}"/>
              </a:ext>
            </a:extLst>
          </p:cNvPr>
          <p:cNvGrpSpPr/>
          <p:nvPr/>
        </p:nvGrpSpPr>
        <p:grpSpPr>
          <a:xfrm>
            <a:off x="386817" y="1688475"/>
            <a:ext cx="11414134" cy="4620845"/>
            <a:chOff x="158682" y="1267168"/>
            <a:chExt cx="11859131" cy="4800996"/>
          </a:xfrm>
        </p:grpSpPr>
        <p:pic>
          <p:nvPicPr>
            <p:cNvPr id="6" name="Imagen 19">
              <a:extLst>
                <a:ext uri="{FF2B5EF4-FFF2-40B4-BE49-F238E27FC236}">
                  <a16:creationId xmlns:a16="http://schemas.microsoft.com/office/drawing/2014/main" id="{0A2451C7-8783-836C-0706-64E18C8F96DA}"/>
                </a:ext>
              </a:extLst>
            </p:cNvPr>
            <p:cNvPicPr/>
            <p:nvPr/>
          </p:nvPicPr>
          <p:blipFill rotWithShape="1">
            <a:blip r:embed="rId2"/>
            <a:srcRect l="16315" r="49209"/>
            <a:stretch/>
          </p:blipFill>
          <p:spPr>
            <a:xfrm>
              <a:off x="2306289" y="1277951"/>
              <a:ext cx="2201330" cy="2377857"/>
            </a:xfrm>
            <a:prstGeom prst="rect">
              <a:avLst/>
            </a:prstGeom>
          </p:spPr>
        </p:pic>
        <p:sp>
          <p:nvSpPr>
            <p:cNvPr id="8" name="Content Placeholder 5">
              <a:extLst>
                <a:ext uri="{FF2B5EF4-FFF2-40B4-BE49-F238E27FC236}">
                  <a16:creationId xmlns:a16="http://schemas.microsoft.com/office/drawing/2014/main" id="{67BE0A81-02D3-612D-50E1-A69F46B2D9A0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09600" y="2020578"/>
              <a:ext cx="1436434" cy="454635"/>
            </a:xfrm>
            <a:prstGeom prst="rect">
              <a:avLst/>
            </a:prstGeom>
          </p:spPr>
          <p:txBody>
            <a:bodyPr lIns="108000"/>
            <a:lstStyle>
              <a:lvl1pPr marL="225425" marR="0" indent="-225425" algn="l" defTabSz="914400" rtl="0" eaLnBrk="1" fontAlgn="auto" latinLnBrk="0" hangingPunct="1">
                <a:lnSpc>
                  <a:spcPct val="100000"/>
                </a:lnSpc>
                <a:spcBef>
                  <a:spcPts val="900"/>
                </a:spcBef>
                <a:spcAft>
                  <a:spcPts val="0"/>
                </a:spcAft>
                <a:buClr>
                  <a:srgbClr val="5AA3D9"/>
                </a:buClr>
                <a:buSzPct val="100000"/>
                <a:buFont typeface="Arial"/>
                <a:buChar char="•"/>
                <a:tabLst/>
                <a:defRPr sz="2800" kern="1200">
                  <a:solidFill>
                    <a:schemeClr val="tx1"/>
                  </a:solidFill>
                  <a:latin typeface="Arial Nova Light" panose="020B0304020202020204"/>
                  <a:ea typeface="+mn-ea"/>
                  <a:cs typeface="Arial" panose="020B0604020202020204" pitchFamily="34" charset="0"/>
                </a:defRPr>
              </a:lvl1pPr>
              <a:lvl2pPr marL="460375" marR="0" indent="-228600" algn="l" defTabSz="914400" rtl="0" eaLnBrk="1" fontAlgn="auto" latinLnBrk="0" hangingPunct="1">
                <a:lnSpc>
                  <a:spcPct val="100000"/>
                </a:lnSpc>
                <a:spcBef>
                  <a:spcPts val="900"/>
                </a:spcBef>
                <a:spcAft>
                  <a:spcPts val="0"/>
                </a:spcAft>
                <a:buClr>
                  <a:srgbClr val="FFFFFF">
                    <a:lumMod val="75000"/>
                  </a:srgbClr>
                </a:buClr>
                <a:buSzPct val="100000"/>
                <a:buFont typeface="Arial"/>
                <a:buChar char="•"/>
                <a:tabLst/>
                <a:defRPr sz="2400" kern="1200" baseline="0">
                  <a:solidFill>
                    <a:schemeClr val="tx1"/>
                  </a:solidFill>
                  <a:latin typeface="Arial Nova Light" panose="020B0304020202020204"/>
                  <a:ea typeface="+mn-ea"/>
                  <a:cs typeface="Arial" panose="020B0604020202020204" pitchFamily="34" charset="0"/>
                </a:defRPr>
              </a:lvl2pPr>
              <a:lvl3pPr marL="685800" marR="0" indent="-225425" algn="l" defTabSz="914400" rtl="0" eaLnBrk="1" fontAlgn="auto" latinLnBrk="0" hangingPunct="1">
                <a:lnSpc>
                  <a:spcPct val="100000"/>
                </a:lnSpc>
                <a:spcBef>
                  <a:spcPts val="900"/>
                </a:spcBef>
                <a:spcAft>
                  <a:spcPts val="0"/>
                </a:spcAft>
                <a:buClr>
                  <a:srgbClr val="FFFFFF">
                    <a:lumMod val="75000"/>
                  </a:srgbClr>
                </a:buClr>
                <a:buSzPct val="100000"/>
                <a:buFont typeface="Arial"/>
                <a:buChar char="•"/>
                <a:tabLst/>
                <a:defRPr sz="2000" kern="1200">
                  <a:solidFill>
                    <a:schemeClr val="tx1"/>
                  </a:solidFill>
                  <a:latin typeface="Arial Nova Light" panose="020B0304020202020204"/>
                  <a:ea typeface="+mn-ea"/>
                  <a:cs typeface="Arial" panose="020B0604020202020204" pitchFamily="34" charset="0"/>
                </a:defRPr>
              </a:lvl3pPr>
              <a:lvl4pPr marL="936000" indent="-228600" algn="l" defTabSz="914400" rtl="0" eaLnBrk="1" latinLnBrk="0" hangingPunct="1">
                <a:lnSpc>
                  <a:spcPct val="90000"/>
                </a:lnSpc>
                <a:spcBef>
                  <a:spcPts val="900"/>
                </a:spcBef>
                <a:buClr>
                  <a:schemeClr val="bg1">
                    <a:lumMod val="75000"/>
                  </a:schemeClr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Arial Nova Light" panose="020B0304020202020204"/>
                  <a:ea typeface="+mn-ea"/>
                  <a:cs typeface="Arial" panose="020B0604020202020204" pitchFamily="34" charset="0"/>
                </a:defRPr>
              </a:lvl4pPr>
              <a:lvl5pPr marL="959400" indent="0" algn="l" defTabSz="914400" rtl="0" eaLnBrk="1" latinLnBrk="0" hangingPunct="1">
                <a:lnSpc>
                  <a:spcPct val="90000"/>
                </a:lnSpc>
                <a:spcBef>
                  <a:spcPts val="900"/>
                </a:spcBef>
                <a:buClr>
                  <a:schemeClr val="bg1">
                    <a:lumMod val="75000"/>
                  </a:schemeClr>
                </a:buClr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200" i="1" dirty="0">
                  <a:solidFill>
                    <a:schemeClr val="bg1"/>
                  </a:solidFill>
                </a:rPr>
                <a:t>BDF target assembly</a:t>
              </a: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417271F-24BE-B1C0-0E76-A21C45F9E038}"/>
                </a:ext>
              </a:extLst>
            </p:cNvPr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596" r="33468"/>
            <a:stretch/>
          </p:blipFill>
          <p:spPr bwMode="auto">
            <a:xfrm rot="5400000">
              <a:off x="32503" y="1404713"/>
              <a:ext cx="2377856" cy="2102766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D424A85-2084-412F-F004-874E4410B1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4476"/>
            <a:stretch/>
          </p:blipFill>
          <p:spPr>
            <a:xfrm>
              <a:off x="7938281" y="1307467"/>
              <a:ext cx="4079532" cy="2397222"/>
            </a:xfrm>
            <a:prstGeom prst="rect">
              <a:avLst/>
            </a:prstGeom>
          </p:spPr>
        </p:pic>
        <p:pic>
          <p:nvPicPr>
            <p:cNvPr id="11" name="Imagen 18">
              <a:extLst>
                <a:ext uri="{FF2B5EF4-FFF2-40B4-BE49-F238E27FC236}">
                  <a16:creationId xmlns:a16="http://schemas.microsoft.com/office/drawing/2014/main" id="{F93221D7-A0AC-866C-DBC8-D3EDE8DD6C71}"/>
                </a:ext>
              </a:extLst>
            </p:cNvPr>
            <p:cNvPicPr/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1251"/>
            <a:stretch/>
          </p:blipFill>
          <p:spPr bwMode="auto">
            <a:xfrm>
              <a:off x="4560422" y="1284409"/>
              <a:ext cx="3301432" cy="24078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Imagen 29">
              <a:extLst>
                <a:ext uri="{FF2B5EF4-FFF2-40B4-BE49-F238E27FC236}">
                  <a16:creationId xmlns:a16="http://schemas.microsoft.com/office/drawing/2014/main" id="{399F75B7-6072-B8EE-0A9E-F2A24B8A5A61}"/>
                </a:ext>
              </a:extLst>
            </p:cNvPr>
            <p:cNvPicPr/>
            <p:nvPr/>
          </p:nvPicPr>
          <p:blipFill rotWithShape="1">
            <a:blip r:embed="rId6"/>
            <a:srcRect l="51284"/>
            <a:stretch/>
          </p:blipFill>
          <p:spPr>
            <a:xfrm>
              <a:off x="7451856" y="3782446"/>
              <a:ext cx="4565957" cy="2285718"/>
            </a:xfrm>
            <a:prstGeom prst="rect">
              <a:avLst/>
            </a:prstGeom>
          </p:spPr>
        </p:pic>
        <p:pic>
          <p:nvPicPr>
            <p:cNvPr id="13" name="Imagen 39">
              <a:extLst>
                <a:ext uri="{FF2B5EF4-FFF2-40B4-BE49-F238E27FC236}">
                  <a16:creationId xmlns:a16="http://schemas.microsoft.com/office/drawing/2014/main" id="{894C594A-FB30-9C51-19EB-076B43BEA066}"/>
                </a:ext>
              </a:extLst>
            </p:cNvPr>
            <p:cNvPicPr/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700" r="3619"/>
            <a:stretch/>
          </p:blipFill>
          <p:spPr bwMode="auto">
            <a:xfrm>
              <a:off x="158682" y="3755164"/>
              <a:ext cx="3752209" cy="2285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Imagen 39">
              <a:extLst>
                <a:ext uri="{FF2B5EF4-FFF2-40B4-BE49-F238E27FC236}">
                  <a16:creationId xmlns:a16="http://schemas.microsoft.com/office/drawing/2014/main" id="{33B6F576-F9E6-9079-A229-08803F59E3B2}"/>
                </a:ext>
              </a:extLst>
            </p:cNvPr>
            <p:cNvPicPr/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91" r="53797"/>
            <a:stretch/>
          </p:blipFill>
          <p:spPr bwMode="auto">
            <a:xfrm>
              <a:off x="3992879" y="3776239"/>
              <a:ext cx="3376988" cy="228571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" name="Down Arrow 6">
              <a:extLst>
                <a:ext uri="{FF2B5EF4-FFF2-40B4-BE49-F238E27FC236}">
                  <a16:creationId xmlns:a16="http://schemas.microsoft.com/office/drawing/2014/main" id="{A33BC3F9-02F9-DB95-6056-A4DE5FA2E205}"/>
                </a:ext>
              </a:extLst>
            </p:cNvPr>
            <p:cNvSpPr/>
            <p:nvPr/>
          </p:nvSpPr>
          <p:spPr bwMode="auto">
            <a:xfrm rot="16200000">
              <a:off x="2147199" y="3204120"/>
              <a:ext cx="287993" cy="486538"/>
            </a:xfrm>
            <a:prstGeom prst="downArrow">
              <a:avLst>
                <a:gd name="adj1" fmla="val 30564"/>
                <a:gd name="adj2" fmla="val 41901"/>
              </a:avLst>
            </a:prstGeom>
            <a:solidFill>
              <a:srgbClr val="5AA3D9"/>
            </a:soli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Down Arrow 19">
              <a:extLst>
                <a:ext uri="{FF2B5EF4-FFF2-40B4-BE49-F238E27FC236}">
                  <a16:creationId xmlns:a16="http://schemas.microsoft.com/office/drawing/2014/main" id="{971EFA04-68FA-3F82-57ED-007A8159947E}"/>
                </a:ext>
              </a:extLst>
            </p:cNvPr>
            <p:cNvSpPr/>
            <p:nvPr/>
          </p:nvSpPr>
          <p:spPr bwMode="auto">
            <a:xfrm rot="16200000">
              <a:off x="4388651" y="3219728"/>
              <a:ext cx="287993" cy="486538"/>
            </a:xfrm>
            <a:prstGeom prst="downArrow">
              <a:avLst>
                <a:gd name="adj1" fmla="val 30564"/>
                <a:gd name="adj2" fmla="val 41901"/>
              </a:avLst>
            </a:prstGeom>
            <a:solidFill>
              <a:srgbClr val="5AA3D9"/>
            </a:soli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Down Arrow 20">
              <a:extLst>
                <a:ext uri="{FF2B5EF4-FFF2-40B4-BE49-F238E27FC236}">
                  <a16:creationId xmlns:a16="http://schemas.microsoft.com/office/drawing/2014/main" id="{C45FED64-FEB7-AAAA-8DD3-DE213556051D}"/>
                </a:ext>
              </a:extLst>
            </p:cNvPr>
            <p:cNvSpPr/>
            <p:nvPr/>
          </p:nvSpPr>
          <p:spPr bwMode="auto">
            <a:xfrm rot="16200000">
              <a:off x="7794285" y="3213536"/>
              <a:ext cx="287993" cy="486538"/>
            </a:xfrm>
            <a:prstGeom prst="downArrow">
              <a:avLst>
                <a:gd name="adj1" fmla="val 30564"/>
                <a:gd name="adj2" fmla="val 41901"/>
              </a:avLst>
            </a:prstGeom>
            <a:solidFill>
              <a:srgbClr val="5AA3D9"/>
            </a:soli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Down Arrow 21">
              <a:extLst>
                <a:ext uri="{FF2B5EF4-FFF2-40B4-BE49-F238E27FC236}">
                  <a16:creationId xmlns:a16="http://schemas.microsoft.com/office/drawing/2014/main" id="{BBF68896-CDB9-FE0B-758A-5B12EE12B6D7}"/>
                </a:ext>
              </a:extLst>
            </p:cNvPr>
            <p:cNvSpPr/>
            <p:nvPr/>
          </p:nvSpPr>
          <p:spPr bwMode="auto">
            <a:xfrm>
              <a:off x="9834050" y="3532970"/>
              <a:ext cx="287993" cy="486538"/>
            </a:xfrm>
            <a:prstGeom prst="downArrow">
              <a:avLst>
                <a:gd name="adj1" fmla="val 30564"/>
                <a:gd name="adj2" fmla="val 41901"/>
              </a:avLst>
            </a:prstGeom>
            <a:solidFill>
              <a:srgbClr val="5AA3D9"/>
            </a:soli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Down Arrow 22">
              <a:extLst>
                <a:ext uri="{FF2B5EF4-FFF2-40B4-BE49-F238E27FC236}">
                  <a16:creationId xmlns:a16="http://schemas.microsoft.com/office/drawing/2014/main" id="{B7A13A16-F74F-412F-0DE5-D6FF320680CE}"/>
                </a:ext>
              </a:extLst>
            </p:cNvPr>
            <p:cNvSpPr/>
            <p:nvPr/>
          </p:nvSpPr>
          <p:spPr bwMode="auto">
            <a:xfrm rot="5400000">
              <a:off x="7225870" y="3774662"/>
              <a:ext cx="287993" cy="486538"/>
            </a:xfrm>
            <a:prstGeom prst="downArrow">
              <a:avLst>
                <a:gd name="adj1" fmla="val 30564"/>
                <a:gd name="adj2" fmla="val 41901"/>
              </a:avLst>
            </a:prstGeom>
            <a:solidFill>
              <a:srgbClr val="5AA3D9"/>
            </a:soli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Down Arrow 23">
              <a:extLst>
                <a:ext uri="{FF2B5EF4-FFF2-40B4-BE49-F238E27FC236}">
                  <a16:creationId xmlns:a16="http://schemas.microsoft.com/office/drawing/2014/main" id="{C2AC6985-76E3-AF81-2AFF-4520784A196B}"/>
                </a:ext>
              </a:extLst>
            </p:cNvPr>
            <p:cNvSpPr/>
            <p:nvPr/>
          </p:nvSpPr>
          <p:spPr bwMode="auto">
            <a:xfrm rot="5400000">
              <a:off x="3780912" y="3741157"/>
              <a:ext cx="287993" cy="486538"/>
            </a:xfrm>
            <a:prstGeom prst="downArrow">
              <a:avLst>
                <a:gd name="adj1" fmla="val 30564"/>
                <a:gd name="adj2" fmla="val 41901"/>
              </a:avLst>
            </a:prstGeom>
            <a:solidFill>
              <a:srgbClr val="5AA3D9"/>
            </a:soli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Date Placeholder 20">
            <a:extLst>
              <a:ext uri="{FF2B5EF4-FFF2-40B4-BE49-F238E27FC236}">
                <a16:creationId xmlns:a16="http://schemas.microsoft.com/office/drawing/2014/main" id="{F760E176-A011-DEBD-244D-B16A24D2C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</p:spTree>
    <p:extLst>
      <p:ext uri="{BB962C8B-B14F-4D97-AF65-F5344CB8AC3E}">
        <p14:creationId xmlns:p14="http://schemas.microsoft.com/office/powerpoint/2010/main" val="3622938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1E2E4C4-9C65-B1CF-FBDA-CC3D9F738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96752"/>
            <a:ext cx="11376024" cy="5004023"/>
          </a:xfrm>
        </p:spPr>
        <p:txBody>
          <a:bodyPr/>
          <a:lstStyle/>
          <a:p>
            <a:pPr marL="0" indent="0">
              <a:buNone/>
            </a:pPr>
            <a:r>
              <a:rPr lang="en-GB" sz="1600" b="0" dirty="0"/>
              <a:t>Identification of the blocks and angular orientation with respect to the beam with a marker </a:t>
            </a:r>
            <a:r>
              <a:rPr lang="en-US" sz="1600" b="0" dirty="0">
                <a:solidFill>
                  <a:srgbClr val="5AA3D9"/>
                </a:solidFill>
                <a:sym typeface="Wingdings 3" panose="05040102010807070707" pitchFamily="18" charset="2"/>
              </a:rPr>
              <a:t></a:t>
            </a:r>
            <a:r>
              <a:rPr lang="en-US" sz="1600" b="0" dirty="0"/>
              <a:t> Removal of the target blocks for the post irradiation examination (PIE) campaign </a:t>
            </a:r>
            <a:r>
              <a:rPr lang="en-US" sz="1600" b="0" dirty="0">
                <a:solidFill>
                  <a:srgbClr val="5AA3D9"/>
                </a:solidFill>
                <a:sym typeface="Wingdings 3" panose="05040102010807070707" pitchFamily="18" charset="2"/>
              </a:rPr>
              <a:t></a:t>
            </a:r>
            <a:r>
              <a:rPr lang="en-US" sz="1600" b="0" dirty="0"/>
              <a:t> Storage of the extracted blocks in a shielded container</a:t>
            </a:r>
            <a:endParaRPr lang="en-GB" sz="1600" b="0" dirty="0"/>
          </a:p>
          <a:p>
            <a:endParaRPr lang="en-GB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B3BCE49-FEAD-AA53-50DD-22FCC08A0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BDF Target Prototype removal (2020)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991D0C-AE71-C1C9-9BCB-8F456629C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36</a:t>
            </a:fld>
            <a:endParaRPr lang="en-US"/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88B29CD9-4255-0DFA-24D8-FC28A2BEFC1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/>
              <a:t>ESS - CERN Meeting | Status of the BDF Target Design</a:t>
            </a:r>
            <a:endParaRPr lang="en-GB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D2EAA8B-215B-C252-2B37-7EA9D911E335}"/>
              </a:ext>
            </a:extLst>
          </p:cNvPr>
          <p:cNvGrpSpPr/>
          <p:nvPr/>
        </p:nvGrpSpPr>
        <p:grpSpPr>
          <a:xfrm>
            <a:off x="924166" y="1672042"/>
            <a:ext cx="10432809" cy="4579707"/>
            <a:chOff x="397870" y="1454157"/>
            <a:chExt cx="10823562" cy="4751237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77BC53F0-0DA6-D4F0-EEC3-71E0A08F6FD0}"/>
                </a:ext>
              </a:extLst>
            </p:cNvPr>
            <p:cNvPicPr/>
            <p:nvPr/>
          </p:nvPicPr>
          <p:blipFill rotWithShape="1">
            <a:blip r:embed="rId3"/>
            <a:srcRect r="57306"/>
            <a:stretch/>
          </p:blipFill>
          <p:spPr bwMode="auto">
            <a:xfrm>
              <a:off x="3372851" y="1478825"/>
              <a:ext cx="3434491" cy="2562974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5665997F-749D-BFF9-2E0B-1D2FF880B73B}"/>
                </a:ext>
              </a:extLst>
            </p:cNvPr>
            <p:cNvPicPr/>
            <p:nvPr/>
          </p:nvPicPr>
          <p:blipFill rotWithShape="1">
            <a:blip r:embed="rId4"/>
            <a:srcRect r="58845"/>
            <a:stretch/>
          </p:blipFill>
          <p:spPr bwMode="auto">
            <a:xfrm>
              <a:off x="397870" y="1499144"/>
              <a:ext cx="2889880" cy="2542653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98C136E-49EF-1113-8B8E-9CE5676D0B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45556"/>
            <a:stretch/>
          </p:blipFill>
          <p:spPr bwMode="auto">
            <a:xfrm>
              <a:off x="8174794" y="4098676"/>
              <a:ext cx="3046638" cy="2106718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DC974C36-5233-9E4A-EE39-11B87B9DE3DC}"/>
                </a:ext>
              </a:extLst>
            </p:cNvPr>
            <p:cNvPicPr/>
            <p:nvPr/>
          </p:nvPicPr>
          <p:blipFill rotWithShape="1">
            <a:blip r:embed="rId3"/>
            <a:srcRect l="44655" r="1992"/>
            <a:stretch/>
          </p:blipFill>
          <p:spPr bwMode="auto">
            <a:xfrm>
              <a:off x="6892443" y="1454157"/>
              <a:ext cx="4328989" cy="2585060"/>
            </a:xfrm>
            <a:prstGeom prst="rect">
              <a:avLst/>
            </a:prstGeom>
          </p:spPr>
        </p:pic>
        <p:sp>
          <p:nvSpPr>
            <p:cNvPr id="26" name="Down Arrow 21">
              <a:extLst>
                <a:ext uri="{FF2B5EF4-FFF2-40B4-BE49-F238E27FC236}">
                  <a16:creationId xmlns:a16="http://schemas.microsoft.com/office/drawing/2014/main" id="{D2C59785-79B9-677A-0BB1-F61AE1AB0F3D}"/>
                </a:ext>
              </a:extLst>
            </p:cNvPr>
            <p:cNvSpPr/>
            <p:nvPr/>
          </p:nvSpPr>
          <p:spPr bwMode="auto">
            <a:xfrm>
              <a:off x="9420927" y="3894289"/>
              <a:ext cx="277186" cy="468282"/>
            </a:xfrm>
            <a:prstGeom prst="downArrow">
              <a:avLst>
                <a:gd name="adj1" fmla="val 30564"/>
                <a:gd name="adj2" fmla="val 41901"/>
              </a:avLst>
            </a:prstGeom>
            <a:solidFill>
              <a:srgbClr val="5AA3D9"/>
            </a:soli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Down Arrow 32">
              <a:extLst>
                <a:ext uri="{FF2B5EF4-FFF2-40B4-BE49-F238E27FC236}">
                  <a16:creationId xmlns:a16="http://schemas.microsoft.com/office/drawing/2014/main" id="{EFAF0AF5-DB12-1FA8-48A8-85616737A843}"/>
                </a:ext>
              </a:extLst>
            </p:cNvPr>
            <p:cNvSpPr/>
            <p:nvPr/>
          </p:nvSpPr>
          <p:spPr bwMode="auto">
            <a:xfrm rot="16200000">
              <a:off x="6715321" y="3529998"/>
              <a:ext cx="277187" cy="468281"/>
            </a:xfrm>
            <a:prstGeom prst="downArrow">
              <a:avLst>
                <a:gd name="adj1" fmla="val 30564"/>
                <a:gd name="adj2" fmla="val 41901"/>
              </a:avLst>
            </a:prstGeom>
            <a:solidFill>
              <a:srgbClr val="5AA3D9"/>
            </a:soli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Down Arrow 33">
              <a:extLst>
                <a:ext uri="{FF2B5EF4-FFF2-40B4-BE49-F238E27FC236}">
                  <a16:creationId xmlns:a16="http://schemas.microsoft.com/office/drawing/2014/main" id="{5EA9938F-C1B3-AF6B-4D49-7810AFA3FCDF}"/>
                </a:ext>
              </a:extLst>
            </p:cNvPr>
            <p:cNvSpPr/>
            <p:nvPr/>
          </p:nvSpPr>
          <p:spPr bwMode="auto">
            <a:xfrm rot="16200000">
              <a:off x="3160644" y="3536383"/>
              <a:ext cx="277187" cy="468281"/>
            </a:xfrm>
            <a:prstGeom prst="downArrow">
              <a:avLst>
                <a:gd name="adj1" fmla="val 30564"/>
                <a:gd name="adj2" fmla="val 41901"/>
              </a:avLst>
            </a:prstGeom>
            <a:solidFill>
              <a:srgbClr val="5AA3D9"/>
            </a:soli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E3E3FDA1-23C7-5E55-5675-91D22E9A8E1C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77796" y="4275893"/>
            <a:ext cx="3456041" cy="1837853"/>
          </a:xfrm>
          <a:prstGeom prst="rect">
            <a:avLst/>
          </a:prstGeom>
          <a:noFill/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E89947-6E0A-2A14-2589-B7665B9C5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</p:spTree>
    <p:extLst>
      <p:ext uri="{BB962C8B-B14F-4D97-AF65-F5344CB8AC3E}">
        <p14:creationId xmlns:p14="http://schemas.microsoft.com/office/powerpoint/2010/main" val="2700288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7D48F-A9A7-15C9-EE01-53DAF3E5B0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4FDF15-59DA-2F36-868F-B34AB527A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8716" y="175163"/>
            <a:ext cx="11114568" cy="1012381"/>
          </a:xfrm>
        </p:spPr>
        <p:txBody>
          <a:bodyPr/>
          <a:lstStyle/>
          <a:p>
            <a:r>
              <a:rPr lang="en-US" sz="4267" dirty="0"/>
              <a:t>NA62 in ECN3 (</a:t>
            </a:r>
            <a:r>
              <a:rPr lang="en-US" sz="4267" dirty="0">
                <a:solidFill>
                  <a:srgbClr val="FF0000"/>
                </a:solidFill>
              </a:rPr>
              <a:t>Today</a:t>
            </a:r>
            <a:r>
              <a:rPr lang="en-US" sz="4267" dirty="0"/>
              <a:t>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DA2ACC-0256-FC2E-CF3E-AC03C8E2305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4821" y="2807108"/>
            <a:ext cx="12087179" cy="2941955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AF54E65-66BA-A24C-1566-93E210193AF1}"/>
              </a:ext>
            </a:extLst>
          </p:cNvPr>
          <p:cNvCxnSpPr>
            <a:cxnSpLocks/>
          </p:cNvCxnSpPr>
          <p:nvPr/>
        </p:nvCxnSpPr>
        <p:spPr>
          <a:xfrm>
            <a:off x="325112" y="4195353"/>
            <a:ext cx="6687083" cy="1051800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7A2497E-B8C4-9860-822F-AD860FB4228A}"/>
              </a:ext>
            </a:extLst>
          </p:cNvPr>
          <p:cNvCxnSpPr>
            <a:cxnSpLocks/>
          </p:cNvCxnSpPr>
          <p:nvPr/>
        </p:nvCxnSpPr>
        <p:spPr>
          <a:xfrm>
            <a:off x="7043003" y="5287228"/>
            <a:ext cx="3994248" cy="618033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14FEC77D-7240-E287-AB43-4235321DDF6C}"/>
              </a:ext>
            </a:extLst>
          </p:cNvPr>
          <p:cNvSpPr txBox="1"/>
          <p:nvPr/>
        </p:nvSpPr>
        <p:spPr>
          <a:xfrm rot="541541">
            <a:off x="8486637" y="5411106"/>
            <a:ext cx="931336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ECN3</a:t>
            </a:r>
            <a:endParaRPr lang="en-CH" sz="16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F4DF8D-86F4-85F9-268C-144879069E7A}"/>
              </a:ext>
            </a:extLst>
          </p:cNvPr>
          <p:cNvSpPr txBox="1"/>
          <p:nvPr/>
        </p:nvSpPr>
        <p:spPr>
          <a:xfrm rot="524821">
            <a:off x="8537161" y="4075113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B918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70AB40C-F30F-1B62-D6D0-0DD9909ED39F}"/>
              </a:ext>
            </a:extLst>
          </p:cNvPr>
          <p:cNvSpPr txBox="1"/>
          <p:nvPr/>
        </p:nvSpPr>
        <p:spPr>
          <a:xfrm rot="524821">
            <a:off x="7257081" y="3863148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B911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6EEC37C-476B-D71F-F05B-D2BC87E60EAC}"/>
              </a:ext>
            </a:extLst>
          </p:cNvPr>
          <p:cNvSpPr txBox="1"/>
          <p:nvPr/>
        </p:nvSpPr>
        <p:spPr>
          <a:xfrm rot="541541">
            <a:off x="3178685" y="4553823"/>
            <a:ext cx="718466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b="1" dirty="0"/>
              <a:t>TCC8</a:t>
            </a:r>
            <a:endParaRPr lang="en-CH" sz="1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1A6294B-8915-8C4F-04BF-C8B2FE510BAD}"/>
                  </a:ext>
                </a:extLst>
              </p:cNvPr>
              <p:cNvSpPr txBox="1"/>
              <p:nvPr/>
            </p:nvSpPr>
            <p:spPr>
              <a:xfrm>
                <a:off x="9131559" y="2782499"/>
                <a:ext cx="153076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1600" b="1" dirty="0"/>
                  <a:t>Existing </a:t>
                </a:r>
              </a:p>
              <a:p>
                <a:pPr algn="ctr"/>
                <a:r>
                  <a:rPr lang="en-CH" sz="1600" b="1" dirty="0"/>
                  <a:t>Access Shaft</a:t>
                </a:r>
              </a:p>
              <a:p>
                <a:pPr algn="ctr"/>
                <a:r>
                  <a:rPr lang="en-CH" sz="1600" dirty="0"/>
                  <a:t>4</a:t>
                </a:r>
                <a14:m>
                  <m:oMath xmlns:m="http://schemas.openxmlformats.org/officeDocument/2006/math">
                    <m:r>
                      <a:rPr lang="en-CH" sz="16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CH" sz="1600" dirty="0"/>
                  <a:t>8 m</a:t>
                </a:r>
                <a:r>
                  <a:rPr lang="en-CH" sz="1600" baseline="30000" dirty="0"/>
                  <a:t>2</a:t>
                </a: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1A6294B-8915-8C4F-04BF-C8B2FE510B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31559" y="2782499"/>
                <a:ext cx="1530760" cy="830997"/>
              </a:xfrm>
              <a:prstGeom prst="rect">
                <a:avLst/>
              </a:prstGeom>
              <a:blipFill>
                <a:blip r:embed="rId4"/>
                <a:stretch>
                  <a:fillRect t="-2190" b="-80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6C2A735-2F25-B632-0F2D-4BEAD76762A0}"/>
              </a:ext>
            </a:extLst>
          </p:cNvPr>
          <p:cNvCxnSpPr>
            <a:cxnSpLocks/>
          </p:cNvCxnSpPr>
          <p:nvPr/>
        </p:nvCxnSpPr>
        <p:spPr>
          <a:xfrm flipH="1">
            <a:off x="8371115" y="3409303"/>
            <a:ext cx="1026205" cy="513789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DDCC694D-4725-2A4E-9072-A61AD6B041FF}"/>
              </a:ext>
            </a:extLst>
          </p:cNvPr>
          <p:cNvSpPr txBox="1"/>
          <p:nvPr/>
        </p:nvSpPr>
        <p:spPr>
          <a:xfrm>
            <a:off x="407734" y="1299866"/>
            <a:ext cx="11595703" cy="441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en-CH" sz="2267" b="1" dirty="0"/>
              <a:t>T10 target, K12 beamline and NA62 experiment to be dismantled in LS3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50E9FC1-42D7-78D5-48A9-14B3B74E4F58}"/>
              </a:ext>
            </a:extLst>
          </p:cNvPr>
          <p:cNvCxnSpPr>
            <a:cxnSpLocks/>
          </p:cNvCxnSpPr>
          <p:nvPr/>
        </p:nvCxnSpPr>
        <p:spPr>
          <a:xfrm flipH="1">
            <a:off x="706968" y="2908301"/>
            <a:ext cx="994833" cy="825500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D7CC879-E6F6-FAB1-52D3-AA8978A7FAA8}"/>
              </a:ext>
            </a:extLst>
          </p:cNvPr>
          <p:cNvSpPr txBox="1"/>
          <p:nvPr/>
        </p:nvSpPr>
        <p:spPr>
          <a:xfrm>
            <a:off x="1269909" y="2316047"/>
            <a:ext cx="811440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/>
              <a:t>T10</a:t>
            </a:r>
          </a:p>
          <a:p>
            <a:pPr algn="ctr"/>
            <a:r>
              <a:rPr lang="en-US" sz="1600" b="1" dirty="0"/>
              <a:t>Target</a:t>
            </a:r>
            <a:endParaRPr lang="en-CH" sz="1600" b="1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A53A90D-0350-C795-A416-A8ACF6B8B716}"/>
              </a:ext>
            </a:extLst>
          </p:cNvPr>
          <p:cNvCxnSpPr>
            <a:cxnSpLocks/>
          </p:cNvCxnSpPr>
          <p:nvPr/>
        </p:nvCxnSpPr>
        <p:spPr>
          <a:xfrm flipH="1">
            <a:off x="1204384" y="2948457"/>
            <a:ext cx="1036625" cy="809952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14D00053-E793-3314-4DAB-70C95F07AB16}"/>
              </a:ext>
            </a:extLst>
          </p:cNvPr>
          <p:cNvSpPr txBox="1"/>
          <p:nvPr/>
        </p:nvSpPr>
        <p:spPr>
          <a:xfrm>
            <a:off x="2579946" y="3158199"/>
            <a:ext cx="17805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/>
              <a:t>K12 beam line</a:t>
            </a:r>
          </a:p>
        </p:txBody>
      </p:sp>
      <p:sp>
        <p:nvSpPr>
          <p:cNvPr id="38" name="Left Brace 37">
            <a:extLst>
              <a:ext uri="{FF2B5EF4-FFF2-40B4-BE49-F238E27FC236}">
                <a16:creationId xmlns:a16="http://schemas.microsoft.com/office/drawing/2014/main" id="{A91D5AF4-1E89-3BCC-1170-96561470E507}"/>
              </a:ext>
            </a:extLst>
          </p:cNvPr>
          <p:cNvSpPr/>
          <p:nvPr/>
        </p:nvSpPr>
        <p:spPr>
          <a:xfrm rot="16740277" flipH="1">
            <a:off x="3187671" y="2107837"/>
            <a:ext cx="167900" cy="3154456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A348633-55A6-60B4-54AB-B259BF913631}"/>
              </a:ext>
            </a:extLst>
          </p:cNvPr>
          <p:cNvSpPr txBox="1"/>
          <p:nvPr/>
        </p:nvSpPr>
        <p:spPr>
          <a:xfrm>
            <a:off x="2279447" y="2391766"/>
            <a:ext cx="729687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/>
              <a:t>T10</a:t>
            </a:r>
          </a:p>
          <a:p>
            <a:pPr algn="ctr"/>
            <a:r>
              <a:rPr lang="en-US" sz="1600" b="1" dirty="0"/>
              <a:t>XTAX</a:t>
            </a:r>
            <a:endParaRPr lang="en-CH" sz="1600" b="1" dirty="0"/>
          </a:p>
        </p:txBody>
      </p:sp>
      <p:sp>
        <p:nvSpPr>
          <p:cNvPr id="51" name="Slide Number Placeholder 7">
            <a:extLst>
              <a:ext uri="{FF2B5EF4-FFF2-40B4-BE49-F238E27FC236}">
                <a16:creationId xmlns:a16="http://schemas.microsoft.com/office/drawing/2014/main" id="{D248F643-698A-EBEA-67F8-ED09E47B99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624507"/>
            <a:ext cx="668565" cy="245532"/>
          </a:xfrm>
        </p:spPr>
        <p:txBody>
          <a:bodyPr/>
          <a:lstStyle/>
          <a:p>
            <a:fld id="{17918391-D411-FE40-AAD7-861AE5233E0E}" type="slidenum">
              <a:rPr lang="en-US" sz="1333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37</a:t>
            </a:fld>
            <a:endParaRPr lang="en-US" sz="1333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7E080D0-1E48-8990-7E75-DC0ED2AEA012}"/>
              </a:ext>
            </a:extLst>
          </p:cNvPr>
          <p:cNvSpPr txBox="1"/>
          <p:nvPr/>
        </p:nvSpPr>
        <p:spPr>
          <a:xfrm>
            <a:off x="-580261" y="2907825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sz="2400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A361B1C-B663-F077-9B0D-AFBBEDE289F0}"/>
              </a:ext>
            </a:extLst>
          </p:cNvPr>
          <p:cNvSpPr txBox="1">
            <a:spLocks/>
          </p:cNvSpPr>
          <p:nvPr/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Introduction to the BDF / HI-ECN3 Project - Discussion with JPARC T2K team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DDFFEB-A113-C1F7-6C4A-CFD3DB005CB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2024/09/20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6820F1-41CF-0E51-EE8D-5DD68B68E7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ESS - CERN Meeting | Status of the BDF Target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92268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7D48F-A9A7-15C9-EE01-53DAF3E5B0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4FDF15-59DA-2F36-868F-B34AB527A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BDF/</a:t>
            </a:r>
            <a:r>
              <a:rPr lang="en-US" sz="3200" dirty="0" err="1"/>
              <a:t>SHiP</a:t>
            </a:r>
            <a:r>
              <a:rPr lang="en-US" sz="3200" dirty="0"/>
              <a:t> Target &amp; Complex (</a:t>
            </a:r>
            <a:r>
              <a:rPr lang="en-US" sz="3200" dirty="0">
                <a:solidFill>
                  <a:srgbClr val="FF0000"/>
                </a:solidFill>
              </a:rPr>
              <a:t>Future ~ 2030</a:t>
            </a:r>
            <a:r>
              <a:rPr lang="en-US" sz="3200" dirty="0"/>
              <a:t>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C1E2B65-9026-400A-B9B5-EB41EEE6F01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/>
        </p:blipFill>
        <p:spPr>
          <a:xfrm rot="-60000">
            <a:off x="127672" y="2630737"/>
            <a:ext cx="11936655" cy="3476851"/>
          </a:xfrm>
          <a:prstGeom prst="rect">
            <a:avLst/>
          </a:prstGeom>
          <a:ln>
            <a:noFill/>
          </a:ln>
        </p:spPr>
      </p:pic>
      <p:sp>
        <p:nvSpPr>
          <p:cNvPr id="59" name="Rectangle 58">
            <a:extLst>
              <a:ext uri="{FF2B5EF4-FFF2-40B4-BE49-F238E27FC236}">
                <a16:creationId xmlns:a16="http://schemas.microsoft.com/office/drawing/2014/main" id="{2C38DF1A-A755-A63B-1669-33E6F03D3573}"/>
              </a:ext>
            </a:extLst>
          </p:cNvPr>
          <p:cNvSpPr/>
          <p:nvPr/>
        </p:nvSpPr>
        <p:spPr>
          <a:xfrm>
            <a:off x="6643019" y="116632"/>
            <a:ext cx="5323287" cy="2847335"/>
          </a:xfrm>
          <a:prstGeom prst="rect">
            <a:avLst/>
          </a:prstGeom>
          <a:noFill/>
          <a:ln w="28575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C410389-975C-3FC1-BBA6-10B09F0531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3" name="Slide Number Placeholder 7">
            <a:extLst>
              <a:ext uri="{FF2B5EF4-FFF2-40B4-BE49-F238E27FC236}">
                <a16:creationId xmlns:a16="http://schemas.microsoft.com/office/drawing/2014/main" id="{F10D1496-0A4D-18C0-D9A2-E0617DCE0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z="1333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38</a:t>
            </a:fld>
            <a:endParaRPr lang="en-US" sz="1333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13ED583-5B98-AF4D-FF3C-0AD9ED880277}"/>
              </a:ext>
            </a:extLst>
          </p:cNvPr>
          <p:cNvSpPr txBox="1"/>
          <p:nvPr/>
        </p:nvSpPr>
        <p:spPr>
          <a:xfrm>
            <a:off x="7536678" y="2973047"/>
            <a:ext cx="158729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b="1" dirty="0"/>
              <a:t>New </a:t>
            </a:r>
          </a:p>
          <a:p>
            <a:pPr algn="ctr"/>
            <a:r>
              <a:rPr lang="en-CH" sz="1400" b="1" dirty="0"/>
              <a:t>Service Building</a:t>
            </a:r>
          </a:p>
          <a:p>
            <a:pPr algn="ctr"/>
            <a:r>
              <a:rPr lang="en-CH" sz="1400" dirty="0"/>
              <a:t>~ 500 – 700 m</a:t>
            </a:r>
            <a:r>
              <a:rPr lang="en-CH" sz="1400" baseline="30000" dirty="0"/>
              <a:t>2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AF54E65-66BA-A24C-1566-93E210193AF1}"/>
              </a:ext>
            </a:extLst>
          </p:cNvPr>
          <p:cNvCxnSpPr>
            <a:cxnSpLocks/>
          </p:cNvCxnSpPr>
          <p:nvPr/>
        </p:nvCxnSpPr>
        <p:spPr>
          <a:xfrm>
            <a:off x="365241" y="4387129"/>
            <a:ext cx="6768416" cy="1084240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7A2497E-B8C4-9860-822F-AD860FB4228A}"/>
              </a:ext>
            </a:extLst>
          </p:cNvPr>
          <p:cNvCxnSpPr>
            <a:cxnSpLocks/>
          </p:cNvCxnSpPr>
          <p:nvPr/>
        </p:nvCxnSpPr>
        <p:spPr>
          <a:xfrm>
            <a:off x="7390687" y="5471369"/>
            <a:ext cx="4154589" cy="698241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14FEC77D-7240-E287-AB43-4235321DDF6C}"/>
              </a:ext>
            </a:extLst>
          </p:cNvPr>
          <p:cNvSpPr txBox="1"/>
          <p:nvPr/>
        </p:nvSpPr>
        <p:spPr>
          <a:xfrm rot="541541">
            <a:off x="8798454" y="5649447"/>
            <a:ext cx="931336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ECN3</a:t>
            </a:r>
            <a:endParaRPr lang="en-CH" sz="1400" b="1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15C7866-AFB6-030A-951D-F0A3C0754854}"/>
              </a:ext>
            </a:extLst>
          </p:cNvPr>
          <p:cNvCxnSpPr>
            <a:cxnSpLocks/>
          </p:cNvCxnSpPr>
          <p:nvPr/>
        </p:nvCxnSpPr>
        <p:spPr>
          <a:xfrm flipV="1">
            <a:off x="5447235" y="5171729"/>
            <a:ext cx="720773" cy="460930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Left Brace 34">
            <a:extLst>
              <a:ext uri="{FF2B5EF4-FFF2-40B4-BE49-F238E27FC236}">
                <a16:creationId xmlns:a16="http://schemas.microsoft.com/office/drawing/2014/main" id="{75913E46-2666-89A2-4843-ED6506C2C374}"/>
              </a:ext>
            </a:extLst>
          </p:cNvPr>
          <p:cNvSpPr/>
          <p:nvPr/>
        </p:nvSpPr>
        <p:spPr>
          <a:xfrm rot="16740277">
            <a:off x="6194318" y="4695374"/>
            <a:ext cx="60959" cy="837220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BD33DE-51F2-07AB-CA8C-C35BABB5B2FE}"/>
              </a:ext>
            </a:extLst>
          </p:cNvPr>
          <p:cNvSpPr txBox="1"/>
          <p:nvPr/>
        </p:nvSpPr>
        <p:spPr>
          <a:xfrm>
            <a:off x="-43814" y="4744757"/>
            <a:ext cx="1780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b="1" dirty="0"/>
              <a:t>Beam Dilution System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F664D7C-8BB1-810C-B7DE-AD6536E352C4}"/>
              </a:ext>
            </a:extLst>
          </p:cNvPr>
          <p:cNvCxnSpPr>
            <a:cxnSpLocks/>
          </p:cNvCxnSpPr>
          <p:nvPr/>
        </p:nvCxnSpPr>
        <p:spPr>
          <a:xfrm flipV="1">
            <a:off x="712537" y="4498054"/>
            <a:ext cx="7257" cy="279884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Left Brace 13">
            <a:extLst>
              <a:ext uri="{FF2B5EF4-FFF2-40B4-BE49-F238E27FC236}">
                <a16:creationId xmlns:a16="http://schemas.microsoft.com/office/drawing/2014/main" id="{5293C011-C654-DF2A-E768-85CFEE7EA1B2}"/>
              </a:ext>
            </a:extLst>
          </p:cNvPr>
          <p:cNvSpPr/>
          <p:nvPr/>
        </p:nvSpPr>
        <p:spPr>
          <a:xfrm rot="16740277">
            <a:off x="718194" y="4096381"/>
            <a:ext cx="60959" cy="429887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15" name="Left Brace 14">
            <a:extLst>
              <a:ext uri="{FF2B5EF4-FFF2-40B4-BE49-F238E27FC236}">
                <a16:creationId xmlns:a16="http://schemas.microsoft.com/office/drawing/2014/main" id="{F9B39F79-1ACC-7F91-0964-3B552ED835E3}"/>
              </a:ext>
            </a:extLst>
          </p:cNvPr>
          <p:cNvSpPr/>
          <p:nvPr/>
        </p:nvSpPr>
        <p:spPr>
          <a:xfrm rot="5955759">
            <a:off x="7006214" y="2745890"/>
            <a:ext cx="92219" cy="1467567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348B37E-A1DF-6C4C-4996-8F1656790538}"/>
                  </a:ext>
                </a:extLst>
              </p:cNvPr>
              <p:cNvSpPr txBox="1"/>
              <p:nvPr/>
            </p:nvSpPr>
            <p:spPr>
              <a:xfrm>
                <a:off x="10648316" y="3173170"/>
                <a:ext cx="1317990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CH" sz="1400" b="1" dirty="0"/>
                  <a:t>New </a:t>
                </a:r>
              </a:p>
              <a:p>
                <a:pPr algn="ctr"/>
                <a:r>
                  <a:rPr lang="en-CH" sz="1400" b="1" dirty="0"/>
                  <a:t>Access Shaft</a:t>
                </a:r>
              </a:p>
              <a:p>
                <a:pPr algn="ctr"/>
                <a:r>
                  <a:rPr lang="en-CH" sz="1400" dirty="0"/>
                  <a:t>(material only)</a:t>
                </a:r>
              </a:p>
              <a:p>
                <a:pPr algn="ctr"/>
                <a:r>
                  <a:rPr lang="en-CH" sz="1400" dirty="0"/>
                  <a:t>8</a:t>
                </a:r>
                <a14:m>
                  <m:oMath xmlns:m="http://schemas.openxmlformats.org/officeDocument/2006/math">
                    <m:r>
                      <a:rPr lang="en-CH" sz="1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CH" sz="1400" dirty="0"/>
                  <a:t>8 m</a:t>
                </a:r>
                <a:r>
                  <a:rPr lang="en-CH" sz="1400" baseline="30000" dirty="0"/>
                  <a:t>2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348B37E-A1DF-6C4C-4996-8F16567905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8316" y="3173170"/>
                <a:ext cx="1317990" cy="954107"/>
              </a:xfrm>
              <a:prstGeom prst="rect">
                <a:avLst/>
              </a:prstGeom>
              <a:blipFill>
                <a:blip r:embed="rId4"/>
                <a:stretch>
                  <a:fillRect l="-926" t="-1282" r="-463" b="-57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00C7986-2ADB-A2E4-175B-FDE755ED483C}"/>
              </a:ext>
            </a:extLst>
          </p:cNvPr>
          <p:cNvCxnSpPr>
            <a:cxnSpLocks/>
          </p:cNvCxnSpPr>
          <p:nvPr/>
        </p:nvCxnSpPr>
        <p:spPr>
          <a:xfrm>
            <a:off x="11712624" y="3883375"/>
            <a:ext cx="89641" cy="366756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8092EDF-B376-A31C-295F-C4D9E9F70E2E}"/>
              </a:ext>
            </a:extLst>
          </p:cNvPr>
          <p:cNvCxnSpPr>
            <a:cxnSpLocks/>
          </p:cNvCxnSpPr>
          <p:nvPr/>
        </p:nvCxnSpPr>
        <p:spPr>
          <a:xfrm flipH="1">
            <a:off x="7126775" y="3300791"/>
            <a:ext cx="394743" cy="69735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F6EEC37C-476B-D71F-F05B-D2BC87E60EAC}"/>
              </a:ext>
            </a:extLst>
          </p:cNvPr>
          <p:cNvSpPr txBox="1"/>
          <p:nvPr/>
        </p:nvSpPr>
        <p:spPr>
          <a:xfrm rot="541541">
            <a:off x="3251675" y="4760987"/>
            <a:ext cx="652743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/>
              <a:t>TCC8</a:t>
            </a:r>
            <a:endParaRPr lang="en-CH" sz="1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1A6294B-8915-8C4F-04BF-C8B2FE510BAD}"/>
                  </a:ext>
                </a:extLst>
              </p:cNvPr>
              <p:cNvSpPr txBox="1"/>
              <p:nvPr/>
            </p:nvSpPr>
            <p:spPr>
              <a:xfrm>
                <a:off x="9055823" y="3327386"/>
                <a:ext cx="1530760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1400" b="1" dirty="0"/>
                  <a:t>Existing </a:t>
                </a:r>
              </a:p>
              <a:p>
                <a:pPr algn="ctr"/>
                <a:r>
                  <a:rPr lang="en-CH" sz="1400" b="1" dirty="0"/>
                  <a:t>Access Shaft</a:t>
                </a:r>
              </a:p>
              <a:p>
                <a:pPr algn="ctr"/>
                <a:r>
                  <a:rPr lang="en-CH" sz="1400" dirty="0"/>
                  <a:t>4</a:t>
                </a:r>
                <a14:m>
                  <m:oMath xmlns:m="http://schemas.openxmlformats.org/officeDocument/2006/math">
                    <m:r>
                      <a:rPr lang="en-CH" sz="1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CH" sz="1400" dirty="0"/>
                  <a:t>8 m</a:t>
                </a:r>
                <a:r>
                  <a:rPr lang="en-CH" sz="1400" baseline="30000" dirty="0"/>
                  <a:t>2</a:t>
                </a: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1A6294B-8915-8C4F-04BF-C8B2FE510B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5823" y="3327386"/>
                <a:ext cx="1530760" cy="738664"/>
              </a:xfrm>
              <a:prstGeom prst="rect">
                <a:avLst/>
              </a:prstGeom>
              <a:blipFill>
                <a:blip r:embed="rId5"/>
                <a:stretch>
                  <a:fillRect t="-1653" b="-74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DBAFCA07-F9EB-67B7-CC64-310860C9B89F}"/>
              </a:ext>
            </a:extLst>
          </p:cNvPr>
          <p:cNvSpPr txBox="1"/>
          <p:nvPr/>
        </p:nvSpPr>
        <p:spPr>
          <a:xfrm rot="524821">
            <a:off x="9671723" y="4389748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B918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E7194B-E7F5-0AE0-6649-A95DBD4F31A3}"/>
              </a:ext>
            </a:extLst>
          </p:cNvPr>
          <p:cNvSpPr txBox="1"/>
          <p:nvPr/>
        </p:nvSpPr>
        <p:spPr>
          <a:xfrm rot="524821">
            <a:off x="7297210" y="4020337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B911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54075FC7-CF3D-246B-24DA-608B369466EE}"/>
              </a:ext>
            </a:extLst>
          </p:cNvPr>
          <p:cNvCxnSpPr>
            <a:cxnSpLocks/>
          </p:cNvCxnSpPr>
          <p:nvPr/>
        </p:nvCxnSpPr>
        <p:spPr>
          <a:xfrm flipH="1">
            <a:off x="8411244" y="3826168"/>
            <a:ext cx="849307" cy="288700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D6FD9C2-7AD7-5EF3-2231-AB21C0E0713F}"/>
              </a:ext>
            </a:extLst>
          </p:cNvPr>
          <p:cNvSpPr txBox="1"/>
          <p:nvPr/>
        </p:nvSpPr>
        <p:spPr>
          <a:xfrm>
            <a:off x="965739" y="5724967"/>
            <a:ext cx="53867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H" sz="1400" b="1" dirty="0"/>
              <a:t>New Target Complex</a:t>
            </a:r>
          </a:p>
          <a:p>
            <a:pPr algn="r"/>
            <a:r>
              <a:rPr lang="en-US" sz="1400" dirty="0"/>
              <a:t>containing the Beam Dump Target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103C9849-7ADD-8CE7-EFF9-0E5B9A1F60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9188" y="906980"/>
            <a:ext cx="5462552" cy="2526679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3AEE792A-B1C6-43B1-AAA5-6BFD5F2EE43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1468" t="1928" r="12022" b="11895"/>
          <a:stretch/>
        </p:blipFill>
        <p:spPr>
          <a:xfrm>
            <a:off x="7891101" y="626158"/>
            <a:ext cx="3384376" cy="2160241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63B11EDB-E973-6167-304E-908B9B2970E1}"/>
              </a:ext>
            </a:extLst>
          </p:cNvPr>
          <p:cNvGrpSpPr/>
          <p:nvPr/>
        </p:nvGrpSpPr>
        <p:grpSpPr>
          <a:xfrm>
            <a:off x="7846460" y="986199"/>
            <a:ext cx="3869323" cy="1909359"/>
            <a:chOff x="3458735" y="4067051"/>
            <a:chExt cx="3869323" cy="1909359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8183402B-3223-412B-9973-6D7A08DAC41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alphaModFix/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545692" y="4067051"/>
              <a:ext cx="3150698" cy="1749984"/>
            </a:xfrm>
            <a:prstGeom prst="rect">
              <a:avLst/>
            </a:prstGeom>
            <a:ln>
              <a:noFill/>
            </a:ln>
            <a:effectLst>
              <a:glow rad="101600">
                <a:schemeClr val="accent3">
                  <a:satMod val="175000"/>
                  <a:alpha val="40000"/>
                </a:schemeClr>
              </a:glow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1F31027-E5DA-60DD-9F2A-8F1F490E7EC3}"/>
                </a:ext>
              </a:extLst>
            </p:cNvPr>
            <p:cNvSpPr txBox="1"/>
            <p:nvPr/>
          </p:nvSpPr>
          <p:spPr bwMode="auto">
            <a:xfrm>
              <a:off x="3458735" y="5699411"/>
              <a:ext cx="20162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13 x TZM blocks (580 mm)</a:t>
              </a:r>
              <a:endParaRPr lang="en-GB" sz="1200" dirty="0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275E69E-0C55-1BA6-7113-59759CB00587}"/>
                </a:ext>
              </a:extLst>
            </p:cNvPr>
            <p:cNvSpPr txBox="1"/>
            <p:nvPr/>
          </p:nvSpPr>
          <p:spPr bwMode="auto">
            <a:xfrm>
              <a:off x="5517275" y="5699410"/>
              <a:ext cx="18107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5x W blocks (780 mm)</a:t>
              </a:r>
              <a:endParaRPr lang="en-GB" sz="1200" dirty="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88EFF519-E3CA-039A-5711-BBB9F4D0075C}"/>
                </a:ext>
              </a:extLst>
            </p:cNvPr>
            <p:cNvGrpSpPr/>
            <p:nvPr/>
          </p:nvGrpSpPr>
          <p:grpSpPr>
            <a:xfrm>
              <a:off x="4102820" y="4816615"/>
              <a:ext cx="2381308" cy="882796"/>
              <a:chOff x="7233229" y="4839999"/>
              <a:chExt cx="2381308" cy="882796"/>
            </a:xfrm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p:grpSpPr>
          <p:sp>
            <p:nvSpPr>
              <p:cNvPr id="42" name="Left Brace 41">
                <a:extLst>
                  <a:ext uri="{FF2B5EF4-FFF2-40B4-BE49-F238E27FC236}">
                    <a16:creationId xmlns:a16="http://schemas.microsoft.com/office/drawing/2014/main" id="{3DE63713-886A-6EC1-E9F6-68FCB25059EE}"/>
                  </a:ext>
                </a:extLst>
              </p:cNvPr>
              <p:cNvSpPr/>
              <p:nvPr/>
            </p:nvSpPr>
            <p:spPr>
              <a:xfrm rot="15442837">
                <a:off x="7609822" y="4724113"/>
                <a:ext cx="347609" cy="1100795"/>
              </a:xfrm>
              <a:prstGeom prst="leftBrace">
                <a:avLst/>
              </a:prstGeom>
              <a:ln w="38100"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Left Brace 43">
                <a:extLst>
                  <a:ext uri="{FF2B5EF4-FFF2-40B4-BE49-F238E27FC236}">
                    <a16:creationId xmlns:a16="http://schemas.microsoft.com/office/drawing/2014/main" id="{79A56A97-CA87-4F86-3777-AC44FA8D4945}"/>
                  </a:ext>
                </a:extLst>
              </p:cNvPr>
              <p:cNvSpPr/>
              <p:nvPr/>
            </p:nvSpPr>
            <p:spPr>
              <a:xfrm rot="4655090" flipH="1">
                <a:off x="8824468" y="4321419"/>
                <a:ext cx="271489" cy="1308649"/>
              </a:xfrm>
              <a:prstGeom prst="leftBrace">
                <a:avLst/>
              </a:prstGeom>
              <a:ln w="38100"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C30F25DC-E11A-EAAE-FBFB-000F85BBE5D5}"/>
                  </a:ext>
                </a:extLst>
              </p:cNvPr>
              <p:cNvCxnSpPr>
                <a:cxnSpLocks/>
                <a:stCxn id="39" idx="0"/>
                <a:endCxn id="44" idx="1"/>
              </p:cNvCxnSpPr>
              <p:nvPr/>
            </p:nvCxnSpPr>
            <p:spPr>
              <a:xfrm flipH="1" flipV="1">
                <a:off x="8989396" y="5108314"/>
                <a:ext cx="563680" cy="614480"/>
              </a:xfrm>
              <a:prstGeom prst="line">
                <a:avLst/>
              </a:prstGeom>
              <a:ln w="3810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60AFE628-C694-14C6-8AF6-FD84796F4827}"/>
                  </a:ext>
                </a:extLst>
              </p:cNvPr>
              <p:cNvCxnSpPr>
                <a:cxnSpLocks/>
                <a:stCxn id="38" idx="0"/>
                <a:endCxn id="42" idx="1"/>
              </p:cNvCxnSpPr>
              <p:nvPr/>
            </p:nvCxnSpPr>
            <p:spPr>
              <a:xfrm flipV="1">
                <a:off x="7597256" y="5444116"/>
                <a:ext cx="224343" cy="278679"/>
              </a:xfrm>
              <a:prstGeom prst="line">
                <a:avLst/>
              </a:prstGeom>
              <a:ln w="3810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1C1F5683-86AF-52C4-F56D-F003D1813DF2}"/>
              </a:ext>
            </a:extLst>
          </p:cNvPr>
          <p:cNvCxnSpPr>
            <a:cxnSpLocks/>
          </p:cNvCxnSpPr>
          <p:nvPr/>
        </p:nvCxnSpPr>
        <p:spPr>
          <a:xfrm flipV="1">
            <a:off x="4331283" y="2327447"/>
            <a:ext cx="3420914" cy="206905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0038CD80-86E0-0438-60CA-151B1AF574CB}"/>
              </a:ext>
            </a:extLst>
          </p:cNvPr>
          <p:cNvSpPr/>
          <p:nvPr/>
        </p:nvSpPr>
        <p:spPr>
          <a:xfrm>
            <a:off x="3749449" y="2321356"/>
            <a:ext cx="546351" cy="315556"/>
          </a:xfrm>
          <a:prstGeom prst="rect">
            <a:avLst/>
          </a:prstGeom>
          <a:noFill/>
          <a:ln w="38100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B10DCD9-AF1C-874F-081B-7DE7DF422F39}"/>
              </a:ext>
            </a:extLst>
          </p:cNvPr>
          <p:cNvSpPr txBox="1"/>
          <p:nvPr/>
        </p:nvSpPr>
        <p:spPr>
          <a:xfrm>
            <a:off x="6968447" y="221798"/>
            <a:ext cx="47852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Baseline Design </a:t>
            </a:r>
            <a:r>
              <a:rPr lang="en-US" sz="16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 To be improved during TDR</a:t>
            </a:r>
            <a:endParaRPr lang="en-CH" sz="1600" baseline="300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EC4CD74-80B1-2C2A-2B42-49F91E847A7C}"/>
              </a:ext>
            </a:extLst>
          </p:cNvPr>
          <p:cNvSpPr txBox="1"/>
          <p:nvPr/>
        </p:nvSpPr>
        <p:spPr>
          <a:xfrm rot="21014513">
            <a:off x="536121" y="870583"/>
            <a:ext cx="760802" cy="313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</a:rPr>
              <a:t>WP4</a:t>
            </a:r>
            <a:endParaRPr lang="en-CH" sz="1400" baseline="30000" dirty="0">
              <a:solidFill>
                <a:schemeClr val="accent3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A07FF28-CF3B-3825-FFCF-B518DA08E32B}"/>
              </a:ext>
            </a:extLst>
          </p:cNvPr>
          <p:cNvSpPr txBox="1"/>
          <p:nvPr/>
        </p:nvSpPr>
        <p:spPr>
          <a:xfrm rot="21014513">
            <a:off x="6634340" y="2542940"/>
            <a:ext cx="760802" cy="313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</a:rPr>
              <a:t>WP3</a:t>
            </a:r>
            <a:endParaRPr lang="en-CH" sz="1400" baseline="30000" dirty="0">
              <a:solidFill>
                <a:schemeClr val="accent3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82C5137-E91B-E580-A78A-81D7851C7E49}"/>
              </a:ext>
            </a:extLst>
          </p:cNvPr>
          <p:cNvSpPr txBox="1"/>
          <p:nvPr/>
        </p:nvSpPr>
        <p:spPr>
          <a:xfrm rot="21014513">
            <a:off x="563147" y="5253958"/>
            <a:ext cx="760802" cy="313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</a:rPr>
              <a:t>WP2</a:t>
            </a:r>
            <a:endParaRPr lang="en-CH" sz="1400" baseline="30000" dirty="0">
              <a:solidFill>
                <a:schemeClr val="accent3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1E7E853-F47A-5B51-E89B-C7BBDF74CD16}"/>
              </a:ext>
            </a:extLst>
          </p:cNvPr>
          <p:cNvSpPr txBox="1"/>
          <p:nvPr/>
        </p:nvSpPr>
        <p:spPr>
          <a:xfrm rot="21014513">
            <a:off x="7686578" y="5768732"/>
            <a:ext cx="13440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</a:rPr>
              <a:t>WP5+SHiP </a:t>
            </a:r>
            <a:endParaRPr lang="en-CH" sz="1400" baseline="30000" dirty="0">
              <a:solidFill>
                <a:schemeClr val="accent3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51F9CEB-1E59-DB65-179E-DAB1B42C0ECC}"/>
              </a:ext>
            </a:extLst>
          </p:cNvPr>
          <p:cNvSpPr txBox="1"/>
          <p:nvPr/>
        </p:nvSpPr>
        <p:spPr>
          <a:xfrm rot="21014513">
            <a:off x="5503808" y="5533576"/>
            <a:ext cx="760802" cy="313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</a:rPr>
              <a:t>WP4</a:t>
            </a:r>
            <a:endParaRPr lang="en-CH" sz="1400" baseline="30000" dirty="0">
              <a:solidFill>
                <a:schemeClr val="accent3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08F9F03-A102-0A82-444D-AD84E1F6175B}"/>
              </a:ext>
            </a:extLst>
          </p:cNvPr>
          <p:cNvSpPr txBox="1"/>
          <p:nvPr/>
        </p:nvSpPr>
        <p:spPr>
          <a:xfrm>
            <a:off x="1640424" y="5718072"/>
            <a:ext cx="13440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</a:rPr>
              <a:t>WP6,WP7 +al.</a:t>
            </a:r>
            <a:endParaRPr lang="en-CH" sz="1400" baseline="30000" dirty="0">
              <a:solidFill>
                <a:schemeClr val="accent3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D3D110-3C15-92C7-505D-B45FC3250815}"/>
              </a:ext>
            </a:extLst>
          </p:cNvPr>
          <p:cNvSpPr txBox="1"/>
          <p:nvPr/>
        </p:nvSpPr>
        <p:spPr>
          <a:xfrm rot="21014513">
            <a:off x="6760893" y="734897"/>
            <a:ext cx="1303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  <a:highlight>
                  <a:srgbClr val="FFFF00"/>
                </a:highlight>
              </a:rPr>
              <a:t>350 kW-class Target</a:t>
            </a:r>
            <a:endParaRPr lang="en-CH" sz="1400" baseline="30000" dirty="0">
              <a:solidFill>
                <a:schemeClr val="accent3"/>
              </a:solidFill>
              <a:highlight>
                <a:srgbClr val="FFFF00"/>
              </a:highlight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8B7826-C1BD-62B3-9A2A-FD88487F1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ESS - CERN Meeting | Status of the BDF Target Design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E95F29D-AD55-FF95-CCF5-5C81B07EBC36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alphaModFix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7126" b="95487" l="20221" r="95470">
                        <a14:foregroundMark x1="23867" y1="74109" x2="21326" y2="73397"/>
                        <a14:foregroundMark x1="26077" y1="69121" x2="30055" y2="83373"/>
                        <a14:foregroundMark x1="89392" y1="39905" x2="90055" y2="30641"/>
                        <a14:foregroundMark x1="87293" y1="15914" x2="89834" y2="7126"/>
                        <a14:foregroundMark x1="90939" y1="36580" x2="95580" y2="29216"/>
                        <a14:foregroundMark x1="23646" y1="83848" x2="20331" y2="68884"/>
                        <a14:foregroundMark x1="23757" y1="93349" x2="25635" y2="95487"/>
                      </a14:backgroundRemoval>
                    </a14:imgEffect>
                  </a14:imgLayer>
                </a14:imgProps>
              </a:ext>
            </a:extLst>
          </a:blip>
          <a:srcRect l="15529"/>
          <a:stretch/>
        </p:blipFill>
        <p:spPr bwMode="auto">
          <a:xfrm rot="395342">
            <a:off x="8307106" y="962929"/>
            <a:ext cx="2650889" cy="1348583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53F1BCD-DEF0-7B89-A34F-9ADFCED86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</p:spTree>
    <p:extLst>
      <p:ext uri="{BB962C8B-B14F-4D97-AF65-F5344CB8AC3E}">
        <p14:creationId xmlns:p14="http://schemas.microsoft.com/office/powerpoint/2010/main" val="3515178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54" grpId="0" animBg="1"/>
      <p:bldP spid="57" grpId="0"/>
      <p:bldP spid="60" grpId="0"/>
      <p:bldP spid="61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7D48F-A9A7-15C9-EE01-53DAF3E5B0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4FDF15-59DA-2F36-868F-B34AB527A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BDF/</a:t>
            </a:r>
            <a:r>
              <a:rPr lang="en-US" sz="3200" dirty="0" err="1"/>
              <a:t>SHiP</a:t>
            </a:r>
            <a:r>
              <a:rPr lang="en-US" sz="3200" dirty="0"/>
              <a:t> Target &amp; Complex (</a:t>
            </a:r>
            <a:r>
              <a:rPr lang="en-US" sz="3200" dirty="0">
                <a:solidFill>
                  <a:srgbClr val="FF0000"/>
                </a:solidFill>
              </a:rPr>
              <a:t>Future ~ 2030</a:t>
            </a:r>
            <a:r>
              <a:rPr lang="en-US" sz="3200" dirty="0"/>
              <a:t>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C1E2B65-9026-400A-B9B5-EB41EEE6F01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/>
        </p:blipFill>
        <p:spPr>
          <a:xfrm rot="-60000">
            <a:off x="127672" y="2630737"/>
            <a:ext cx="11936655" cy="3476851"/>
          </a:xfrm>
          <a:prstGeom prst="rect">
            <a:avLst/>
          </a:prstGeom>
          <a:ln>
            <a:noFill/>
          </a:ln>
        </p:spPr>
      </p:pic>
      <p:sp>
        <p:nvSpPr>
          <p:cNvPr id="59" name="Rectangle 58">
            <a:extLst>
              <a:ext uri="{FF2B5EF4-FFF2-40B4-BE49-F238E27FC236}">
                <a16:creationId xmlns:a16="http://schemas.microsoft.com/office/drawing/2014/main" id="{2C38DF1A-A755-A63B-1669-33E6F03D3573}"/>
              </a:ext>
            </a:extLst>
          </p:cNvPr>
          <p:cNvSpPr/>
          <p:nvPr/>
        </p:nvSpPr>
        <p:spPr>
          <a:xfrm>
            <a:off x="6643019" y="116632"/>
            <a:ext cx="5323287" cy="2847335"/>
          </a:xfrm>
          <a:prstGeom prst="rect">
            <a:avLst/>
          </a:prstGeom>
          <a:noFill/>
          <a:ln w="28575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C410389-975C-3FC1-BBA6-10B09F0531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3" name="Slide Number Placeholder 7">
            <a:extLst>
              <a:ext uri="{FF2B5EF4-FFF2-40B4-BE49-F238E27FC236}">
                <a16:creationId xmlns:a16="http://schemas.microsoft.com/office/drawing/2014/main" id="{F10D1496-0A4D-18C0-D9A2-E0617DCE0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z="1333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4</a:t>
            </a:fld>
            <a:endParaRPr lang="en-US" sz="1333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13ED583-5B98-AF4D-FF3C-0AD9ED880277}"/>
              </a:ext>
            </a:extLst>
          </p:cNvPr>
          <p:cNvSpPr txBox="1"/>
          <p:nvPr/>
        </p:nvSpPr>
        <p:spPr>
          <a:xfrm>
            <a:off x="7536678" y="2973047"/>
            <a:ext cx="158729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b="1" dirty="0"/>
              <a:t>New </a:t>
            </a:r>
          </a:p>
          <a:p>
            <a:pPr algn="ctr"/>
            <a:r>
              <a:rPr lang="en-CH" sz="1400" b="1" dirty="0"/>
              <a:t>Service Building</a:t>
            </a:r>
          </a:p>
          <a:p>
            <a:pPr algn="ctr"/>
            <a:r>
              <a:rPr lang="en-CH" sz="1400" dirty="0"/>
              <a:t>~ 500 – 700 m</a:t>
            </a:r>
            <a:r>
              <a:rPr lang="en-CH" sz="1400" baseline="30000" dirty="0"/>
              <a:t>2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AF54E65-66BA-A24C-1566-93E210193AF1}"/>
              </a:ext>
            </a:extLst>
          </p:cNvPr>
          <p:cNvCxnSpPr>
            <a:cxnSpLocks/>
          </p:cNvCxnSpPr>
          <p:nvPr/>
        </p:nvCxnSpPr>
        <p:spPr>
          <a:xfrm>
            <a:off x="365241" y="4387129"/>
            <a:ext cx="6768416" cy="1084240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7A2497E-B8C4-9860-822F-AD860FB4228A}"/>
              </a:ext>
            </a:extLst>
          </p:cNvPr>
          <p:cNvCxnSpPr>
            <a:cxnSpLocks/>
          </p:cNvCxnSpPr>
          <p:nvPr/>
        </p:nvCxnSpPr>
        <p:spPr>
          <a:xfrm>
            <a:off x="7390687" y="5471369"/>
            <a:ext cx="4154589" cy="698241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14FEC77D-7240-E287-AB43-4235321DDF6C}"/>
              </a:ext>
            </a:extLst>
          </p:cNvPr>
          <p:cNvSpPr txBox="1"/>
          <p:nvPr/>
        </p:nvSpPr>
        <p:spPr>
          <a:xfrm rot="541541">
            <a:off x="8798454" y="5649447"/>
            <a:ext cx="931336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ECN3</a:t>
            </a:r>
            <a:endParaRPr lang="en-CH" sz="1400" b="1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15C7866-AFB6-030A-951D-F0A3C0754854}"/>
              </a:ext>
            </a:extLst>
          </p:cNvPr>
          <p:cNvCxnSpPr>
            <a:cxnSpLocks/>
          </p:cNvCxnSpPr>
          <p:nvPr/>
        </p:nvCxnSpPr>
        <p:spPr>
          <a:xfrm flipV="1">
            <a:off x="5447235" y="5171729"/>
            <a:ext cx="720773" cy="460930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Left Brace 34">
            <a:extLst>
              <a:ext uri="{FF2B5EF4-FFF2-40B4-BE49-F238E27FC236}">
                <a16:creationId xmlns:a16="http://schemas.microsoft.com/office/drawing/2014/main" id="{75913E46-2666-89A2-4843-ED6506C2C374}"/>
              </a:ext>
            </a:extLst>
          </p:cNvPr>
          <p:cNvSpPr/>
          <p:nvPr/>
        </p:nvSpPr>
        <p:spPr>
          <a:xfrm rot="16740277">
            <a:off x="6194318" y="4695374"/>
            <a:ext cx="60959" cy="837220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BD33DE-51F2-07AB-CA8C-C35BABB5B2FE}"/>
              </a:ext>
            </a:extLst>
          </p:cNvPr>
          <p:cNvSpPr txBox="1"/>
          <p:nvPr/>
        </p:nvSpPr>
        <p:spPr>
          <a:xfrm>
            <a:off x="-43814" y="4744757"/>
            <a:ext cx="1780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b="1" dirty="0"/>
              <a:t>Beam Dilution System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F664D7C-8BB1-810C-B7DE-AD6536E352C4}"/>
              </a:ext>
            </a:extLst>
          </p:cNvPr>
          <p:cNvCxnSpPr>
            <a:cxnSpLocks/>
          </p:cNvCxnSpPr>
          <p:nvPr/>
        </p:nvCxnSpPr>
        <p:spPr>
          <a:xfrm flipV="1">
            <a:off x="712537" y="4498054"/>
            <a:ext cx="7257" cy="279884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Left Brace 13">
            <a:extLst>
              <a:ext uri="{FF2B5EF4-FFF2-40B4-BE49-F238E27FC236}">
                <a16:creationId xmlns:a16="http://schemas.microsoft.com/office/drawing/2014/main" id="{5293C011-C654-DF2A-E768-85CFEE7EA1B2}"/>
              </a:ext>
            </a:extLst>
          </p:cNvPr>
          <p:cNvSpPr/>
          <p:nvPr/>
        </p:nvSpPr>
        <p:spPr>
          <a:xfrm rot="16740277">
            <a:off x="718194" y="4096381"/>
            <a:ext cx="60959" cy="429887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15" name="Left Brace 14">
            <a:extLst>
              <a:ext uri="{FF2B5EF4-FFF2-40B4-BE49-F238E27FC236}">
                <a16:creationId xmlns:a16="http://schemas.microsoft.com/office/drawing/2014/main" id="{F9B39F79-1ACC-7F91-0964-3B552ED835E3}"/>
              </a:ext>
            </a:extLst>
          </p:cNvPr>
          <p:cNvSpPr/>
          <p:nvPr/>
        </p:nvSpPr>
        <p:spPr>
          <a:xfrm rot="5955759">
            <a:off x="7006214" y="2745890"/>
            <a:ext cx="92219" cy="1467567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348B37E-A1DF-6C4C-4996-8F1656790538}"/>
                  </a:ext>
                </a:extLst>
              </p:cNvPr>
              <p:cNvSpPr txBox="1"/>
              <p:nvPr/>
            </p:nvSpPr>
            <p:spPr>
              <a:xfrm>
                <a:off x="10648316" y="3173170"/>
                <a:ext cx="1317990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CH" sz="1400" b="1" dirty="0"/>
                  <a:t>New </a:t>
                </a:r>
              </a:p>
              <a:p>
                <a:pPr algn="ctr"/>
                <a:r>
                  <a:rPr lang="en-CH" sz="1400" b="1" dirty="0"/>
                  <a:t>Access Shaft</a:t>
                </a:r>
              </a:p>
              <a:p>
                <a:pPr algn="ctr"/>
                <a:r>
                  <a:rPr lang="en-CH" sz="1400" dirty="0"/>
                  <a:t>(material only)</a:t>
                </a:r>
              </a:p>
              <a:p>
                <a:pPr algn="ctr"/>
                <a:r>
                  <a:rPr lang="en-CH" sz="1400" dirty="0"/>
                  <a:t>8</a:t>
                </a:r>
                <a14:m>
                  <m:oMath xmlns:m="http://schemas.openxmlformats.org/officeDocument/2006/math">
                    <m:r>
                      <a:rPr lang="en-CH" sz="1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CH" sz="1400" dirty="0"/>
                  <a:t>8 m</a:t>
                </a:r>
                <a:r>
                  <a:rPr lang="en-CH" sz="1400" baseline="30000" dirty="0"/>
                  <a:t>2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348B37E-A1DF-6C4C-4996-8F16567905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8316" y="3173170"/>
                <a:ext cx="1317990" cy="954107"/>
              </a:xfrm>
              <a:prstGeom prst="rect">
                <a:avLst/>
              </a:prstGeom>
              <a:blipFill>
                <a:blip r:embed="rId4"/>
                <a:stretch>
                  <a:fillRect l="-926" t="-1282" r="-463" b="-57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00C7986-2ADB-A2E4-175B-FDE755ED483C}"/>
              </a:ext>
            </a:extLst>
          </p:cNvPr>
          <p:cNvCxnSpPr>
            <a:cxnSpLocks/>
          </p:cNvCxnSpPr>
          <p:nvPr/>
        </p:nvCxnSpPr>
        <p:spPr>
          <a:xfrm>
            <a:off x="11712624" y="3883375"/>
            <a:ext cx="89641" cy="366756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8092EDF-B376-A31C-295F-C4D9E9F70E2E}"/>
              </a:ext>
            </a:extLst>
          </p:cNvPr>
          <p:cNvCxnSpPr>
            <a:cxnSpLocks/>
          </p:cNvCxnSpPr>
          <p:nvPr/>
        </p:nvCxnSpPr>
        <p:spPr>
          <a:xfrm flipH="1">
            <a:off x="7126775" y="3300791"/>
            <a:ext cx="394743" cy="69735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F6EEC37C-476B-D71F-F05B-D2BC87E60EAC}"/>
              </a:ext>
            </a:extLst>
          </p:cNvPr>
          <p:cNvSpPr txBox="1"/>
          <p:nvPr/>
        </p:nvSpPr>
        <p:spPr>
          <a:xfrm rot="541541">
            <a:off x="3251675" y="4760987"/>
            <a:ext cx="652743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/>
              <a:t>TCC8</a:t>
            </a:r>
            <a:endParaRPr lang="en-CH" sz="1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1A6294B-8915-8C4F-04BF-C8B2FE510BAD}"/>
                  </a:ext>
                </a:extLst>
              </p:cNvPr>
              <p:cNvSpPr txBox="1"/>
              <p:nvPr/>
            </p:nvSpPr>
            <p:spPr>
              <a:xfrm>
                <a:off x="9055823" y="3327386"/>
                <a:ext cx="1530760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1400" b="1" dirty="0"/>
                  <a:t>Existing </a:t>
                </a:r>
              </a:p>
              <a:p>
                <a:pPr algn="ctr"/>
                <a:r>
                  <a:rPr lang="en-CH" sz="1400" b="1" dirty="0"/>
                  <a:t>Access Shaft</a:t>
                </a:r>
              </a:p>
              <a:p>
                <a:pPr algn="ctr"/>
                <a:r>
                  <a:rPr lang="en-CH" sz="1400" dirty="0"/>
                  <a:t>4</a:t>
                </a:r>
                <a14:m>
                  <m:oMath xmlns:m="http://schemas.openxmlformats.org/officeDocument/2006/math">
                    <m:r>
                      <a:rPr lang="en-CH" sz="1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CH" sz="1400" dirty="0"/>
                  <a:t>8 m</a:t>
                </a:r>
                <a:r>
                  <a:rPr lang="en-CH" sz="1400" baseline="30000" dirty="0"/>
                  <a:t>2</a:t>
                </a: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1A6294B-8915-8C4F-04BF-C8B2FE510B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5823" y="3327386"/>
                <a:ext cx="1530760" cy="738664"/>
              </a:xfrm>
              <a:prstGeom prst="rect">
                <a:avLst/>
              </a:prstGeom>
              <a:blipFill>
                <a:blip r:embed="rId5"/>
                <a:stretch>
                  <a:fillRect t="-1653" b="-74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DBAFCA07-F9EB-67B7-CC64-310860C9B89F}"/>
              </a:ext>
            </a:extLst>
          </p:cNvPr>
          <p:cNvSpPr txBox="1"/>
          <p:nvPr/>
        </p:nvSpPr>
        <p:spPr>
          <a:xfrm rot="524821">
            <a:off x="9671723" y="4389748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B918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E7194B-E7F5-0AE0-6649-A95DBD4F31A3}"/>
              </a:ext>
            </a:extLst>
          </p:cNvPr>
          <p:cNvSpPr txBox="1"/>
          <p:nvPr/>
        </p:nvSpPr>
        <p:spPr>
          <a:xfrm rot="524821">
            <a:off x="7297210" y="4020337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B911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54075FC7-CF3D-246B-24DA-608B369466EE}"/>
              </a:ext>
            </a:extLst>
          </p:cNvPr>
          <p:cNvCxnSpPr>
            <a:cxnSpLocks/>
          </p:cNvCxnSpPr>
          <p:nvPr/>
        </p:nvCxnSpPr>
        <p:spPr>
          <a:xfrm flipH="1">
            <a:off x="8411244" y="3826168"/>
            <a:ext cx="849307" cy="288700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D6FD9C2-7AD7-5EF3-2231-AB21C0E0713F}"/>
              </a:ext>
            </a:extLst>
          </p:cNvPr>
          <p:cNvSpPr txBox="1"/>
          <p:nvPr/>
        </p:nvSpPr>
        <p:spPr>
          <a:xfrm>
            <a:off x="965739" y="5724967"/>
            <a:ext cx="53867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H" sz="1400" b="1" dirty="0"/>
              <a:t>New Target Complex</a:t>
            </a:r>
          </a:p>
          <a:p>
            <a:pPr algn="r"/>
            <a:r>
              <a:rPr lang="en-US" sz="1400" dirty="0"/>
              <a:t>containing the Beam Dump Target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103C9849-7ADD-8CE7-EFF9-0E5B9A1F60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9188" y="906980"/>
            <a:ext cx="5462552" cy="2526679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3AEE792A-B1C6-43B1-AAA5-6BFD5F2EE43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1468" t="1928" r="12022" b="11895"/>
          <a:stretch/>
        </p:blipFill>
        <p:spPr>
          <a:xfrm>
            <a:off x="7891101" y="626158"/>
            <a:ext cx="3384376" cy="2160241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63B11EDB-E973-6167-304E-908B9B2970E1}"/>
              </a:ext>
            </a:extLst>
          </p:cNvPr>
          <p:cNvGrpSpPr/>
          <p:nvPr/>
        </p:nvGrpSpPr>
        <p:grpSpPr>
          <a:xfrm>
            <a:off x="7846460" y="986199"/>
            <a:ext cx="3869323" cy="1909359"/>
            <a:chOff x="3458735" y="4067051"/>
            <a:chExt cx="3869323" cy="1909359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8183402B-3223-412B-9973-6D7A08DAC41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alphaModFix/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545692" y="4067051"/>
              <a:ext cx="3150698" cy="1749984"/>
            </a:xfrm>
            <a:prstGeom prst="rect">
              <a:avLst/>
            </a:prstGeom>
            <a:ln>
              <a:noFill/>
            </a:ln>
            <a:effectLst>
              <a:glow rad="101600">
                <a:schemeClr val="accent3">
                  <a:satMod val="175000"/>
                  <a:alpha val="40000"/>
                </a:schemeClr>
              </a:glow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1F31027-E5DA-60DD-9F2A-8F1F490E7EC3}"/>
                </a:ext>
              </a:extLst>
            </p:cNvPr>
            <p:cNvSpPr txBox="1"/>
            <p:nvPr/>
          </p:nvSpPr>
          <p:spPr bwMode="auto">
            <a:xfrm>
              <a:off x="3458735" y="5699411"/>
              <a:ext cx="20162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13 x TZM blocks (580 mm)</a:t>
              </a:r>
              <a:endParaRPr lang="en-GB" sz="1200" dirty="0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275E69E-0C55-1BA6-7113-59759CB00587}"/>
                </a:ext>
              </a:extLst>
            </p:cNvPr>
            <p:cNvSpPr txBox="1"/>
            <p:nvPr/>
          </p:nvSpPr>
          <p:spPr bwMode="auto">
            <a:xfrm>
              <a:off x="5517275" y="5699410"/>
              <a:ext cx="18107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5x W blocks (780 mm)</a:t>
              </a:r>
              <a:endParaRPr lang="en-GB" sz="1200" dirty="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88EFF519-E3CA-039A-5711-BBB9F4D0075C}"/>
                </a:ext>
              </a:extLst>
            </p:cNvPr>
            <p:cNvGrpSpPr/>
            <p:nvPr/>
          </p:nvGrpSpPr>
          <p:grpSpPr>
            <a:xfrm>
              <a:off x="4102820" y="4816615"/>
              <a:ext cx="2381308" cy="882796"/>
              <a:chOff x="7233229" y="4839999"/>
              <a:chExt cx="2381308" cy="882796"/>
            </a:xfrm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p:grpSpPr>
          <p:sp>
            <p:nvSpPr>
              <p:cNvPr id="42" name="Left Brace 41">
                <a:extLst>
                  <a:ext uri="{FF2B5EF4-FFF2-40B4-BE49-F238E27FC236}">
                    <a16:creationId xmlns:a16="http://schemas.microsoft.com/office/drawing/2014/main" id="{3DE63713-886A-6EC1-E9F6-68FCB25059EE}"/>
                  </a:ext>
                </a:extLst>
              </p:cNvPr>
              <p:cNvSpPr/>
              <p:nvPr/>
            </p:nvSpPr>
            <p:spPr>
              <a:xfrm rot="15442837">
                <a:off x="7609822" y="4724113"/>
                <a:ext cx="347609" cy="1100795"/>
              </a:xfrm>
              <a:prstGeom prst="leftBrace">
                <a:avLst/>
              </a:prstGeom>
              <a:ln w="38100"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Left Brace 43">
                <a:extLst>
                  <a:ext uri="{FF2B5EF4-FFF2-40B4-BE49-F238E27FC236}">
                    <a16:creationId xmlns:a16="http://schemas.microsoft.com/office/drawing/2014/main" id="{79A56A97-CA87-4F86-3777-AC44FA8D4945}"/>
                  </a:ext>
                </a:extLst>
              </p:cNvPr>
              <p:cNvSpPr/>
              <p:nvPr/>
            </p:nvSpPr>
            <p:spPr>
              <a:xfrm rot="4655090" flipH="1">
                <a:off x="8824468" y="4321419"/>
                <a:ext cx="271489" cy="1308649"/>
              </a:xfrm>
              <a:prstGeom prst="leftBrace">
                <a:avLst/>
              </a:prstGeom>
              <a:ln w="38100"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C30F25DC-E11A-EAAE-FBFB-000F85BBE5D5}"/>
                  </a:ext>
                </a:extLst>
              </p:cNvPr>
              <p:cNvCxnSpPr>
                <a:cxnSpLocks/>
                <a:stCxn id="39" idx="0"/>
                <a:endCxn id="44" idx="1"/>
              </p:cNvCxnSpPr>
              <p:nvPr/>
            </p:nvCxnSpPr>
            <p:spPr>
              <a:xfrm flipH="1" flipV="1">
                <a:off x="8989396" y="5108314"/>
                <a:ext cx="563680" cy="614480"/>
              </a:xfrm>
              <a:prstGeom prst="line">
                <a:avLst/>
              </a:prstGeom>
              <a:ln w="3810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60AFE628-C694-14C6-8AF6-FD84796F4827}"/>
                  </a:ext>
                </a:extLst>
              </p:cNvPr>
              <p:cNvCxnSpPr>
                <a:cxnSpLocks/>
                <a:stCxn id="38" idx="0"/>
                <a:endCxn id="42" idx="1"/>
              </p:cNvCxnSpPr>
              <p:nvPr/>
            </p:nvCxnSpPr>
            <p:spPr>
              <a:xfrm flipV="1">
                <a:off x="7597256" y="5444116"/>
                <a:ext cx="224343" cy="278679"/>
              </a:xfrm>
              <a:prstGeom prst="line">
                <a:avLst/>
              </a:prstGeom>
              <a:ln w="3810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1C1F5683-86AF-52C4-F56D-F003D1813DF2}"/>
              </a:ext>
            </a:extLst>
          </p:cNvPr>
          <p:cNvCxnSpPr>
            <a:cxnSpLocks/>
          </p:cNvCxnSpPr>
          <p:nvPr/>
        </p:nvCxnSpPr>
        <p:spPr>
          <a:xfrm flipV="1">
            <a:off x="4331283" y="2327447"/>
            <a:ext cx="3420914" cy="206905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0038CD80-86E0-0438-60CA-151B1AF574CB}"/>
              </a:ext>
            </a:extLst>
          </p:cNvPr>
          <p:cNvSpPr/>
          <p:nvPr/>
        </p:nvSpPr>
        <p:spPr>
          <a:xfrm>
            <a:off x="3749449" y="2321356"/>
            <a:ext cx="546351" cy="315556"/>
          </a:xfrm>
          <a:prstGeom prst="rect">
            <a:avLst/>
          </a:prstGeom>
          <a:noFill/>
          <a:ln w="38100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B10DCD9-AF1C-874F-081B-7DE7DF422F39}"/>
              </a:ext>
            </a:extLst>
          </p:cNvPr>
          <p:cNvSpPr txBox="1"/>
          <p:nvPr/>
        </p:nvSpPr>
        <p:spPr>
          <a:xfrm>
            <a:off x="6968447" y="221798"/>
            <a:ext cx="47852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Baseline Design </a:t>
            </a:r>
            <a:r>
              <a:rPr lang="en-US" sz="16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 To be improved during TDR</a:t>
            </a:r>
            <a:endParaRPr lang="en-CH" sz="1600" baseline="300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EC4CD74-80B1-2C2A-2B42-49F91E847A7C}"/>
              </a:ext>
            </a:extLst>
          </p:cNvPr>
          <p:cNvSpPr txBox="1"/>
          <p:nvPr/>
        </p:nvSpPr>
        <p:spPr>
          <a:xfrm rot="21014513">
            <a:off x="536121" y="870583"/>
            <a:ext cx="760802" cy="313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</a:rPr>
              <a:t>WP4</a:t>
            </a:r>
            <a:endParaRPr lang="en-CH" sz="1400" baseline="30000" dirty="0">
              <a:solidFill>
                <a:schemeClr val="accent3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A07FF28-CF3B-3825-FFCF-B518DA08E32B}"/>
              </a:ext>
            </a:extLst>
          </p:cNvPr>
          <p:cNvSpPr txBox="1"/>
          <p:nvPr/>
        </p:nvSpPr>
        <p:spPr>
          <a:xfrm rot="21014513">
            <a:off x="6634340" y="2542940"/>
            <a:ext cx="760802" cy="313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</a:rPr>
              <a:t>WP3</a:t>
            </a:r>
            <a:endParaRPr lang="en-CH" sz="1400" baseline="30000" dirty="0">
              <a:solidFill>
                <a:schemeClr val="accent3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82C5137-E91B-E580-A78A-81D7851C7E49}"/>
              </a:ext>
            </a:extLst>
          </p:cNvPr>
          <p:cNvSpPr txBox="1"/>
          <p:nvPr/>
        </p:nvSpPr>
        <p:spPr>
          <a:xfrm rot="21014513">
            <a:off x="563147" y="5253958"/>
            <a:ext cx="760802" cy="313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</a:rPr>
              <a:t>WP2</a:t>
            </a:r>
            <a:endParaRPr lang="en-CH" sz="1400" baseline="30000" dirty="0">
              <a:solidFill>
                <a:schemeClr val="accent3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1E7E853-F47A-5B51-E89B-C7BBDF74CD16}"/>
              </a:ext>
            </a:extLst>
          </p:cNvPr>
          <p:cNvSpPr txBox="1"/>
          <p:nvPr/>
        </p:nvSpPr>
        <p:spPr>
          <a:xfrm rot="21014513">
            <a:off x="7686578" y="5768732"/>
            <a:ext cx="13440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</a:rPr>
              <a:t>WP5+SHiP </a:t>
            </a:r>
            <a:endParaRPr lang="en-CH" sz="1400" baseline="30000" dirty="0">
              <a:solidFill>
                <a:schemeClr val="accent3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51F9CEB-1E59-DB65-179E-DAB1B42C0ECC}"/>
              </a:ext>
            </a:extLst>
          </p:cNvPr>
          <p:cNvSpPr txBox="1"/>
          <p:nvPr/>
        </p:nvSpPr>
        <p:spPr>
          <a:xfrm rot="21014513">
            <a:off x="5503808" y="5533576"/>
            <a:ext cx="760802" cy="313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</a:rPr>
              <a:t>WP4</a:t>
            </a:r>
            <a:endParaRPr lang="en-CH" sz="1400" baseline="30000" dirty="0">
              <a:solidFill>
                <a:schemeClr val="accent3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08F9F03-A102-0A82-444D-AD84E1F6175B}"/>
              </a:ext>
            </a:extLst>
          </p:cNvPr>
          <p:cNvSpPr txBox="1"/>
          <p:nvPr/>
        </p:nvSpPr>
        <p:spPr>
          <a:xfrm>
            <a:off x="1640424" y="5718072"/>
            <a:ext cx="13440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</a:rPr>
              <a:t>WP6,WP7 +al.</a:t>
            </a:r>
            <a:endParaRPr lang="en-CH" sz="1400" baseline="30000" dirty="0">
              <a:solidFill>
                <a:schemeClr val="accent3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D3D110-3C15-92C7-505D-B45FC3250815}"/>
              </a:ext>
            </a:extLst>
          </p:cNvPr>
          <p:cNvSpPr txBox="1"/>
          <p:nvPr/>
        </p:nvSpPr>
        <p:spPr>
          <a:xfrm rot="21014513">
            <a:off x="6760893" y="734897"/>
            <a:ext cx="1303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  <a:highlight>
                  <a:srgbClr val="FFFF00"/>
                </a:highlight>
              </a:rPr>
              <a:t>350 kW-class Target</a:t>
            </a:r>
            <a:endParaRPr lang="en-CH" sz="1400" baseline="30000" dirty="0">
              <a:solidFill>
                <a:schemeClr val="accent3"/>
              </a:solidFill>
              <a:highlight>
                <a:srgbClr val="FFFF00"/>
              </a:highlight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8B7826-C1BD-62B3-9A2A-FD88487F1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ESS - CERN Meeting | Status of the BDF Target Design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E95F29D-AD55-FF95-CCF5-5C81B07EBC36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alphaModFix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7126" b="95487" l="20221" r="95470">
                        <a14:foregroundMark x1="23867" y1="74109" x2="21326" y2="73397"/>
                        <a14:foregroundMark x1="26077" y1="69121" x2="30055" y2="83373"/>
                        <a14:foregroundMark x1="89392" y1="39905" x2="90055" y2="30641"/>
                        <a14:foregroundMark x1="87293" y1="15914" x2="89834" y2="7126"/>
                        <a14:foregroundMark x1="90939" y1="36580" x2="95580" y2="29216"/>
                        <a14:foregroundMark x1="23646" y1="83848" x2="20331" y2="68884"/>
                        <a14:foregroundMark x1="23757" y1="93349" x2="25635" y2="95487"/>
                      </a14:backgroundRemoval>
                    </a14:imgEffect>
                  </a14:imgLayer>
                </a14:imgProps>
              </a:ext>
            </a:extLst>
          </a:blip>
          <a:srcRect l="15529"/>
          <a:stretch/>
        </p:blipFill>
        <p:spPr bwMode="auto">
          <a:xfrm rot="395342">
            <a:off x="8307106" y="962929"/>
            <a:ext cx="2650889" cy="1348583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53F1BCD-DEF0-7B89-A34F-9ADFCED86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</p:spTree>
    <p:extLst>
      <p:ext uri="{BB962C8B-B14F-4D97-AF65-F5344CB8AC3E}">
        <p14:creationId xmlns:p14="http://schemas.microsoft.com/office/powerpoint/2010/main" val="665554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54" grpId="0" animBg="1"/>
      <p:bldP spid="57" grpId="0"/>
      <p:bldP spid="60" grpId="0"/>
      <p:bldP spid="61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359332C1-5946-D49B-A8B2-032798CC1D34}"/>
              </a:ext>
            </a:extLst>
          </p:cNvPr>
          <p:cNvGrpSpPr/>
          <p:nvPr/>
        </p:nvGrpSpPr>
        <p:grpSpPr>
          <a:xfrm>
            <a:off x="3575720" y="2901814"/>
            <a:ext cx="8273964" cy="3049298"/>
            <a:chOff x="3639044" y="3603026"/>
            <a:chExt cx="8273964" cy="3049298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4D514AB-158D-68F8-B7BB-2299E23DA690}"/>
                </a:ext>
              </a:extLst>
            </p:cNvPr>
            <p:cNvSpPr txBox="1"/>
            <p:nvPr/>
          </p:nvSpPr>
          <p:spPr bwMode="auto">
            <a:xfrm>
              <a:off x="3639044" y="5882883"/>
              <a:ext cx="7056783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SPS Beam Dump Facility: Comprehensive Design Study</a:t>
              </a:r>
              <a:r>
                <a:rPr lang="en-US" sz="1100" dirty="0"/>
                <a:t>, </a:t>
              </a:r>
              <a:r>
                <a:rPr lang="en-GB" sz="1100" dirty="0">
                  <a:hlinkClick r:id="rId3"/>
                </a:rPr>
                <a:t>https://doi.org/10.23731/CYRM-2020-002</a:t>
              </a:r>
              <a:r>
                <a:rPr lang="en-GB" sz="1100" dirty="0"/>
                <a:t> </a:t>
              </a:r>
            </a:p>
            <a:p>
              <a:r>
                <a:rPr lang="en-GB" sz="1100" dirty="0" err="1"/>
                <a:t>SHiP</a:t>
              </a:r>
              <a:r>
                <a:rPr lang="en-GB" sz="1100" dirty="0"/>
                <a:t> Experiment - Comprehensive Design Study report, </a:t>
              </a:r>
              <a:r>
                <a:rPr lang="en-GB" sz="1100" dirty="0">
                  <a:hlinkClick r:id="rId4"/>
                </a:rPr>
                <a:t>https://cds.cern.ch/record/2704147</a:t>
              </a:r>
              <a:r>
                <a:rPr lang="en-GB" sz="1100" dirty="0"/>
                <a:t> </a:t>
              </a:r>
            </a:p>
            <a:p>
              <a:endParaRPr lang="en-GB" sz="1100" dirty="0"/>
            </a:p>
            <a:p>
              <a:endParaRPr lang="en-GB" sz="1100" i="1" dirty="0"/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81A8C180-2D24-EE10-901A-C9AFDCC9AD8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35760" y="3603026"/>
              <a:ext cx="7977248" cy="2180169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75E287B-61DA-3499-7A59-616F6CAFDB34}"/>
                </a:ext>
              </a:extLst>
            </p:cNvPr>
            <p:cNvSpPr txBox="1"/>
            <p:nvPr/>
          </p:nvSpPr>
          <p:spPr bwMode="auto">
            <a:xfrm>
              <a:off x="10818498" y="5785749"/>
              <a:ext cx="10896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R. Jacobsson</a:t>
              </a:r>
              <a:endParaRPr lang="en-GB" sz="1100" i="1" dirty="0"/>
            </a:p>
          </p:txBody>
        </p:sp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D8D6602-8E53-0884-AF0C-C942DFF8DF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15172"/>
            <a:ext cx="11376024" cy="1152128"/>
          </a:xfrm>
        </p:spPr>
        <p:txBody>
          <a:bodyPr vert="horz" lIns="0" tIns="0" rIns="0" bIns="0" rtlCol="0" anchor="t">
            <a:noAutofit/>
          </a:bodyPr>
          <a:lstStyle/>
          <a:p>
            <a:pPr marL="285750" indent="-285750">
              <a:spcBef>
                <a:spcPts val="600"/>
              </a:spcBef>
              <a:buFont typeface="Wingdings" panose="020B0604020202020204" pitchFamily="34" charset="0"/>
              <a:buChar char="§"/>
            </a:pPr>
            <a:r>
              <a:rPr lang="en-GB" sz="2400" dirty="0">
                <a:solidFill>
                  <a:schemeClr val="tx1"/>
                </a:solidFill>
              </a:rPr>
              <a:t>Beam Dump Target</a:t>
            </a:r>
            <a:r>
              <a:rPr lang="en-GB" sz="2400" b="0" dirty="0"/>
              <a:t> </a:t>
            </a:r>
            <a:r>
              <a:rPr lang="en-GB" sz="2400" b="0" dirty="0">
                <a:solidFill>
                  <a:schemeClr val="tx1"/>
                </a:solidFill>
              </a:rPr>
              <a:t>/ </a:t>
            </a:r>
            <a:r>
              <a:rPr lang="en-GB" sz="2400" b="0" dirty="0" err="1">
                <a:solidFill>
                  <a:schemeClr val="tx1"/>
                </a:solidFill>
              </a:rPr>
              <a:t>SHiP</a:t>
            </a:r>
            <a:r>
              <a:rPr lang="en-GB" sz="2400" b="0" dirty="0">
                <a:solidFill>
                  <a:schemeClr val="tx1"/>
                </a:solidFill>
              </a:rPr>
              <a:t> Target </a:t>
            </a:r>
          </a:p>
          <a:p>
            <a:pPr marL="666900" lvl="1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2400" dirty="0"/>
              <a:t>Fully </a:t>
            </a:r>
            <a:r>
              <a:rPr lang="en-GB" sz="2400" dirty="0" err="1"/>
              <a:t>absorbe</a:t>
            </a:r>
            <a:r>
              <a:rPr lang="en-GB" sz="2400" dirty="0"/>
              <a:t> all p+, maximize production of charm and beauty hadrons &amp; re-absorption of </a:t>
            </a:r>
            <a:r>
              <a:rPr lang="en-GB" sz="2400" dirty="0" err="1"/>
              <a:t>pions</a:t>
            </a:r>
            <a:r>
              <a:rPr lang="en-GB" sz="2400" dirty="0"/>
              <a:t>, muons and kaons </a:t>
            </a:r>
          </a:p>
          <a:p>
            <a:pPr lvl="1" indent="0">
              <a:spcBef>
                <a:spcPts val="600"/>
              </a:spcBef>
              <a:buNone/>
            </a:pPr>
            <a:endParaRPr lang="en-GB" sz="2400" dirty="0"/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469171-4908-551F-B241-C614DB83BA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01212"/>
          </a:xfrm>
        </p:spPr>
        <p:txBody>
          <a:bodyPr/>
          <a:lstStyle/>
          <a:p>
            <a:r>
              <a:rPr lang="en-US" sz="3600" dirty="0"/>
              <a:t>BDF/</a:t>
            </a:r>
            <a:r>
              <a:rPr lang="en-US" sz="3600" dirty="0" err="1"/>
              <a:t>SHiP</a:t>
            </a:r>
            <a:r>
              <a:rPr lang="en-US" sz="3600" dirty="0"/>
              <a:t> Target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D92B86-9BB8-BA67-20DC-99F471AA4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7FD87-911C-BBBC-5A3F-592E8F2F276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/>
              <a:t>ESS - CERN Meeting | Status of the BDF Target Design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B1A7CE-1D06-B835-98F9-0D4B715B2944}"/>
              </a:ext>
            </a:extLst>
          </p:cNvPr>
          <p:cNvGrpSpPr/>
          <p:nvPr/>
        </p:nvGrpSpPr>
        <p:grpSpPr>
          <a:xfrm>
            <a:off x="99324" y="2800154"/>
            <a:ext cx="4781224" cy="2785378"/>
            <a:chOff x="162648" y="3501366"/>
            <a:chExt cx="4781224" cy="2785378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838981C-B212-0584-1617-6848856439B2}"/>
                </a:ext>
              </a:extLst>
            </p:cNvPr>
            <p:cNvSpPr/>
            <p:nvPr/>
          </p:nvSpPr>
          <p:spPr>
            <a:xfrm>
              <a:off x="3791744" y="4197407"/>
              <a:ext cx="1152128" cy="1152128"/>
            </a:xfrm>
            <a:prstGeom prst="ellipse">
              <a:avLst/>
            </a:prstGeom>
            <a:noFill/>
            <a:ln w="57150">
              <a:solidFill>
                <a:schemeClr val="accent3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ight Brace 23">
              <a:extLst>
                <a:ext uri="{FF2B5EF4-FFF2-40B4-BE49-F238E27FC236}">
                  <a16:creationId xmlns:a16="http://schemas.microsoft.com/office/drawing/2014/main" id="{C0FCC1C7-17CA-DF1C-B60A-4CA344CDF2C5}"/>
                </a:ext>
              </a:extLst>
            </p:cNvPr>
            <p:cNvSpPr/>
            <p:nvPr/>
          </p:nvSpPr>
          <p:spPr>
            <a:xfrm>
              <a:off x="3148575" y="3501366"/>
              <a:ext cx="663093" cy="2785378"/>
            </a:xfrm>
            <a:prstGeom prst="rightBrace">
              <a:avLst/>
            </a:prstGeom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694BA72-AE35-E153-EBF4-C7C63C315C3E}"/>
                </a:ext>
              </a:extLst>
            </p:cNvPr>
            <p:cNvSpPr txBox="1"/>
            <p:nvPr/>
          </p:nvSpPr>
          <p:spPr bwMode="auto">
            <a:xfrm>
              <a:off x="162648" y="3501366"/>
              <a:ext cx="3413072" cy="2785378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1600" b="1" dirty="0">
                  <a:solidFill>
                    <a:schemeClr val="accent3"/>
                  </a:solidFill>
                </a:rPr>
                <a:t>High energy </a:t>
              </a:r>
              <a:r>
                <a:rPr lang="en-US" sz="1600" dirty="0"/>
                <a:t>→ production of charmed and beauty mesons</a:t>
              </a:r>
            </a:p>
            <a:p>
              <a:pPr>
                <a:spcAft>
                  <a:spcPts val="600"/>
                </a:spcAft>
              </a:pPr>
              <a:r>
                <a:rPr lang="en-US" sz="1600" b="1" dirty="0">
                  <a:solidFill>
                    <a:schemeClr val="accent3"/>
                  </a:solidFill>
                </a:rPr>
                <a:t>High </a:t>
              </a:r>
              <a:r>
                <a:rPr lang="en-US" sz="1600" b="1" dirty="0" err="1">
                  <a:solidFill>
                    <a:schemeClr val="accent3"/>
                  </a:solidFill>
                </a:rPr>
                <a:t>ppp</a:t>
              </a:r>
              <a:r>
                <a:rPr lang="en-US" sz="1600" b="1" dirty="0">
                  <a:solidFill>
                    <a:schemeClr val="accent3"/>
                  </a:solidFill>
                </a:rPr>
                <a:t> &amp; POT </a:t>
              </a:r>
              <a:r>
                <a:rPr lang="en-US" sz="1600" dirty="0"/>
                <a:t>→ overcome small prod cross-section of extra rare events of hidden particles</a:t>
              </a:r>
            </a:p>
            <a:p>
              <a:pPr>
                <a:spcAft>
                  <a:spcPts val="600"/>
                </a:spcAft>
              </a:pPr>
              <a:r>
                <a:rPr lang="en-US" sz="1600" b="1" dirty="0">
                  <a:solidFill>
                    <a:schemeClr val="accent3"/>
                  </a:solidFill>
                </a:rPr>
                <a:t>High </a:t>
              </a:r>
              <a:r>
                <a:rPr lang="el-GR" sz="1600" b="1" dirty="0">
                  <a:solidFill>
                    <a:schemeClr val="accent3"/>
                  </a:solidFill>
                </a:rPr>
                <a:t>ρ</a:t>
              </a:r>
              <a:r>
                <a:rPr lang="en-US" sz="1600" b="1" dirty="0">
                  <a:solidFill>
                    <a:schemeClr val="accent3"/>
                  </a:solidFill>
                </a:rPr>
                <a:t>, Z &amp; A </a:t>
              </a:r>
              <a:r>
                <a:rPr lang="en-US" sz="1600" dirty="0"/>
                <a:t>→ Maximize p+ interaction</a:t>
              </a:r>
            </a:p>
            <a:p>
              <a:pPr>
                <a:spcAft>
                  <a:spcPts val="600"/>
                </a:spcAft>
              </a:pPr>
              <a:r>
                <a:rPr lang="en-US" sz="1600" b="1" dirty="0">
                  <a:solidFill>
                    <a:schemeClr val="accent3"/>
                  </a:solidFill>
                </a:rPr>
                <a:t>Shortest </a:t>
              </a:r>
              <a:r>
                <a:rPr lang="el-GR" sz="1600" b="1" dirty="0">
                  <a:solidFill>
                    <a:schemeClr val="accent3"/>
                  </a:solidFill>
                </a:rPr>
                <a:t>λ</a:t>
              </a:r>
              <a:r>
                <a:rPr lang="en-US" sz="1600" b="1" dirty="0">
                  <a:solidFill>
                    <a:schemeClr val="accent3"/>
                  </a:solidFill>
                </a:rPr>
                <a:t> </a:t>
              </a:r>
              <a:r>
                <a:rPr lang="en-US" sz="1600" dirty="0"/>
                <a:t>→ Force absorption of K &amp; </a:t>
              </a:r>
              <a:r>
                <a:rPr lang="el-GR" sz="1600" dirty="0"/>
                <a:t>π</a:t>
              </a:r>
              <a:r>
                <a:rPr lang="en-US" sz="1600" dirty="0"/>
                <a:t> to reduce muon &amp; neutrino background</a:t>
              </a:r>
              <a:endParaRPr lang="en-GB" sz="1600" dirty="0"/>
            </a:p>
          </p:txBody>
        </p:sp>
      </p:grp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55C64DC-4C75-650B-B2B4-78B49162F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</p:spTree>
    <p:extLst>
      <p:ext uri="{BB962C8B-B14F-4D97-AF65-F5344CB8AC3E}">
        <p14:creationId xmlns:p14="http://schemas.microsoft.com/office/powerpoint/2010/main" val="3646888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D8D6602-8E53-0884-AF0C-C942DFF8DF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74549"/>
            <a:ext cx="6839930" cy="4608512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GB" sz="2400" dirty="0">
                <a:solidFill>
                  <a:schemeClr val="tx1"/>
                </a:solidFill>
              </a:rPr>
              <a:t>Target requirements</a:t>
            </a:r>
          </a:p>
          <a:p>
            <a:pPr lvl="1"/>
            <a:r>
              <a:rPr lang="en-GB" sz="2000" b="1" dirty="0"/>
              <a:t>Physics</a:t>
            </a:r>
            <a:r>
              <a:rPr lang="en-GB" sz="2000" dirty="0"/>
              <a:t>: </a:t>
            </a:r>
          </a:p>
          <a:p>
            <a:pPr lvl="2"/>
            <a:r>
              <a:rPr lang="en-GB" sz="2000" dirty="0"/>
              <a:t>high-Z material &amp; with short interaction length</a:t>
            </a:r>
          </a:p>
          <a:p>
            <a:pPr lvl="2"/>
            <a:r>
              <a:rPr lang="en-GB" sz="2000" dirty="0"/>
              <a:t>Fully absorb SPS p+ beam</a:t>
            </a:r>
          </a:p>
          <a:p>
            <a:pPr lvl="1"/>
            <a:r>
              <a:rPr lang="en-GB" sz="2000" b="1" dirty="0"/>
              <a:t>Engineering</a:t>
            </a:r>
            <a:r>
              <a:rPr lang="en-GB" sz="2000" dirty="0"/>
              <a:t>: </a:t>
            </a:r>
          </a:p>
          <a:p>
            <a:pPr lvl="2"/>
            <a:r>
              <a:rPr lang="en-US" sz="2000" dirty="0"/>
              <a:t>305kW power</a:t>
            </a:r>
            <a:r>
              <a:rPr lang="en-GB" sz="2000" dirty="0"/>
              <a:t> </a:t>
            </a:r>
            <a:r>
              <a:rPr lang="en-GB" sz="2000" dirty="0">
                <a:sym typeface="Wingdings" panose="05000000000000000000" pitchFamily="2" charset="2"/>
              </a:rPr>
              <a:t> </a:t>
            </a:r>
            <a:r>
              <a:rPr lang="en-GB" sz="2000" dirty="0"/>
              <a:t>cooling needs </a:t>
            </a:r>
          </a:p>
          <a:p>
            <a:pPr lvl="2"/>
            <a:r>
              <a:rPr lang="en-GB" sz="2000" dirty="0"/>
              <a:t>305kW power </a:t>
            </a:r>
            <a:r>
              <a:rPr lang="en-GB" sz="2000" dirty="0">
                <a:sym typeface="Wingdings" panose="05000000000000000000" pitchFamily="2" charset="2"/>
              </a:rPr>
              <a:t> temperature &amp; </a:t>
            </a:r>
            <a:r>
              <a:rPr lang="en-GB" sz="2000" dirty="0"/>
              <a:t>thermal-induced stresses</a:t>
            </a:r>
          </a:p>
          <a:p>
            <a:pPr marL="666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0" dirty="0"/>
              <a:t>High nr of spills &amp; POT </a:t>
            </a:r>
            <a:r>
              <a:rPr lang="en-GB" sz="2000" b="0" dirty="0">
                <a:sym typeface="Wingdings" panose="05000000000000000000" pitchFamily="2" charset="2"/>
              </a:rPr>
              <a:t> mechanical fatigue &amp; </a:t>
            </a:r>
            <a:r>
              <a:rPr lang="en-GB" sz="2000" b="0" dirty="0"/>
              <a:t>radiation damage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Safety:</a:t>
            </a:r>
          </a:p>
          <a:p>
            <a:pPr marL="666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High activation </a:t>
            </a:r>
            <a:r>
              <a:rPr lang="en-GB" sz="2000" dirty="0">
                <a:sym typeface="Wingdings" panose="05000000000000000000" pitchFamily="2" charset="2"/>
              </a:rPr>
              <a:t> Remote handling, waste disposal considerations, spallation/contamination products…</a:t>
            </a:r>
          </a:p>
          <a:p>
            <a:pPr marL="666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2000" dirty="0"/>
          </a:p>
          <a:p>
            <a:pPr>
              <a:spcBef>
                <a:spcPts val="600"/>
              </a:spcBef>
            </a:pPr>
            <a:endParaRPr lang="en-GB" sz="2000" b="0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2000" b="0" dirty="0"/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endParaRPr lang="en-GB" sz="2000" b="0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20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469171-4908-551F-B241-C614DB83B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BDF Target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D92B86-9BB8-BA67-20DC-99F471AA4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7FD87-911C-BBBC-5A3F-592E8F2F276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/>
              <a:t>ESS - CERN Meeting | Status of the BDF Target Design</a:t>
            </a:r>
            <a:endParaRPr lang="en-GB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330B749-34DE-1A4A-DD17-1A3FC4A09CAD}"/>
              </a:ext>
            </a:extLst>
          </p:cNvPr>
          <p:cNvGrpSpPr/>
          <p:nvPr/>
        </p:nvGrpSpPr>
        <p:grpSpPr>
          <a:xfrm>
            <a:off x="7247919" y="1311307"/>
            <a:ext cx="4741617" cy="3411704"/>
            <a:chOff x="7247919" y="1311307"/>
            <a:chExt cx="4741617" cy="341170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26BEBA0-1710-90C8-8D85-0F5CC20F9A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0697"/>
            <a:stretch/>
          </p:blipFill>
          <p:spPr>
            <a:xfrm>
              <a:off x="7247919" y="1864274"/>
              <a:ext cx="4741617" cy="2858737"/>
            </a:xfrm>
            <a:prstGeom prst="rect">
              <a:avLst/>
            </a:prstGeom>
          </p:spPr>
        </p:pic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5E5689DC-3CDE-3CC3-33B5-D00CEDD872EC}"/>
                </a:ext>
              </a:extLst>
            </p:cNvPr>
            <p:cNvSpPr txBox="1"/>
            <p:nvPr/>
          </p:nvSpPr>
          <p:spPr bwMode="auto">
            <a:xfrm>
              <a:off x="7418380" y="1311307"/>
              <a:ext cx="429647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400" i="1" dirty="0"/>
                <a:t>Baseline beam parameters of the BDF Target operation. </a:t>
              </a:r>
              <a:r>
                <a:rPr lang="en-GB" sz="1400" b="0" i="1" dirty="0">
                  <a:hlinkClick r:id="rId3"/>
                </a:rPr>
                <a:t>https://doi.org/10.23731/CYRM-2020-002</a:t>
              </a:r>
              <a:r>
                <a:rPr lang="en-GB" sz="1400" b="0" i="1" dirty="0"/>
                <a:t> </a:t>
              </a:r>
            </a:p>
            <a:p>
              <a:pPr algn="just"/>
              <a:endParaRPr lang="en-GB" sz="1400" i="1" dirty="0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B167BA45-2AB3-C92F-F27A-4C5B264EFF95}"/>
                </a:ext>
              </a:extLst>
            </p:cNvPr>
            <p:cNvSpPr/>
            <p:nvPr/>
          </p:nvSpPr>
          <p:spPr>
            <a:xfrm>
              <a:off x="11156728" y="3827082"/>
              <a:ext cx="504056" cy="738663"/>
            </a:xfrm>
            <a:prstGeom prst="rect">
              <a:avLst/>
            </a:prstGeom>
            <a:solidFill>
              <a:srgbClr val="FFFF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DF56A7B3-0663-160A-5FB8-74B0698A8C90}"/>
                </a:ext>
              </a:extLst>
            </p:cNvPr>
            <p:cNvSpPr/>
            <p:nvPr/>
          </p:nvSpPr>
          <p:spPr>
            <a:xfrm>
              <a:off x="11215526" y="2422528"/>
              <a:ext cx="445258" cy="239218"/>
            </a:xfrm>
            <a:prstGeom prst="rect">
              <a:avLst/>
            </a:prstGeom>
            <a:solidFill>
              <a:srgbClr val="FFFF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2989352A-1326-3BF0-C70E-04D98799618E}"/>
                </a:ext>
              </a:extLst>
            </p:cNvPr>
            <p:cNvSpPr/>
            <p:nvPr/>
          </p:nvSpPr>
          <p:spPr>
            <a:xfrm rot="21146170">
              <a:off x="9498102" y="1992496"/>
              <a:ext cx="1465624" cy="396875"/>
            </a:xfrm>
            <a:prstGeom prst="rect">
              <a:avLst/>
            </a:prstGeom>
            <a:solidFill>
              <a:srgbClr val="FFFF00">
                <a:alpha val="4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en-US" sz="1400" b="1" i="1" dirty="0">
                  <a:solidFill>
                    <a:schemeClr val="tx1"/>
                  </a:solidFill>
                </a:rPr>
                <a:t>~</a:t>
              </a:r>
              <a:r>
                <a:rPr lang="en-GB" sz="1400" b="1" dirty="0">
                  <a:solidFill>
                    <a:schemeClr val="tx1"/>
                  </a:solidFill>
                </a:rPr>
                <a:t> 4.0×10</a:t>
              </a:r>
              <a:r>
                <a:rPr lang="en-GB" sz="1400" b="1" baseline="30000" dirty="0">
                  <a:solidFill>
                    <a:schemeClr val="tx1"/>
                  </a:solidFill>
                </a:rPr>
                <a:t>19</a:t>
              </a:r>
              <a:r>
                <a:rPr lang="en-GB" sz="1400" b="1" dirty="0">
                  <a:solidFill>
                    <a:schemeClr val="tx1"/>
                  </a:solidFill>
                </a:rPr>
                <a:t> p</a:t>
              </a:r>
              <a:r>
                <a:rPr lang="en-GB" sz="1400" b="1" baseline="30000" dirty="0">
                  <a:solidFill>
                    <a:schemeClr val="tx1"/>
                  </a:solidFill>
                </a:rPr>
                <a:t>+</a:t>
              </a:r>
              <a:r>
                <a:rPr lang="en-GB" sz="1400" b="1" dirty="0">
                  <a:solidFill>
                    <a:schemeClr val="tx1"/>
                  </a:solidFill>
                </a:rPr>
                <a:t>/y </a:t>
              </a:r>
              <a:endParaRPr lang="en-GB" sz="1400" b="1" i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3" name="Right Brace 12">
            <a:extLst>
              <a:ext uri="{FF2B5EF4-FFF2-40B4-BE49-F238E27FC236}">
                <a16:creationId xmlns:a16="http://schemas.microsoft.com/office/drawing/2014/main" id="{1222C374-AD53-2E58-C360-671D37AA4B18}"/>
              </a:ext>
            </a:extLst>
          </p:cNvPr>
          <p:cNvSpPr/>
          <p:nvPr/>
        </p:nvSpPr>
        <p:spPr>
          <a:xfrm>
            <a:off x="6672064" y="1282053"/>
            <a:ext cx="720080" cy="4811243"/>
          </a:xfrm>
          <a:prstGeom prst="rightBrace">
            <a:avLst>
              <a:gd name="adj1" fmla="val 8333"/>
              <a:gd name="adj2" fmla="val 83759"/>
            </a:avLst>
          </a:prstGeom>
          <a:ln w="3810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02D92D5-7F23-2C0A-90AF-5DDE8ED9F6E3}"/>
              </a:ext>
            </a:extLst>
          </p:cNvPr>
          <p:cNvSpPr txBox="1"/>
          <p:nvPr/>
        </p:nvSpPr>
        <p:spPr bwMode="auto">
          <a:xfrm>
            <a:off x="7660763" y="4824784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5"/>
                </a:solidFill>
              </a:rPr>
              <a:t>Very similar requirements to a neutron spallation target</a:t>
            </a:r>
            <a:endParaRPr lang="en-GB" b="1" dirty="0">
              <a:solidFill>
                <a:schemeClr val="accent5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AAD94DE-2839-0AFF-6B8D-0346F2D3CEBA}"/>
              </a:ext>
            </a:extLst>
          </p:cNvPr>
          <p:cNvSpPr txBox="1"/>
          <p:nvPr/>
        </p:nvSpPr>
        <p:spPr bwMode="auto">
          <a:xfrm>
            <a:off x="7660763" y="5462653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Synergies with other labs are being pursued</a:t>
            </a:r>
            <a:endParaRPr lang="en-GB" b="1" dirty="0">
              <a:solidFill>
                <a:schemeClr val="accent2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80DD5C5-FEA3-5700-7D21-6013A8296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</p:spTree>
    <p:extLst>
      <p:ext uri="{BB962C8B-B14F-4D97-AF65-F5344CB8AC3E}">
        <p14:creationId xmlns:p14="http://schemas.microsoft.com/office/powerpoint/2010/main" val="3693774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6469171-4908-551F-B241-C614DB83B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BDF Target baseline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D92B86-9BB8-BA67-20DC-99F471AA4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7FD87-911C-BBBC-5A3F-592E8F2F276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/>
              <a:t>ESS - CERN Meeting | Status of the BDF Target Design</a:t>
            </a:r>
            <a:endParaRPr lang="en-GB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BE61397-5949-86F7-03B0-4D9B942BC996}"/>
              </a:ext>
            </a:extLst>
          </p:cNvPr>
          <p:cNvSpPr/>
          <p:nvPr/>
        </p:nvSpPr>
        <p:spPr>
          <a:xfrm>
            <a:off x="354004" y="1281893"/>
            <a:ext cx="11502636" cy="197301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Baseline Design (CDR) – Water cooled, W + TZM  cladded w/ Ta2.5W                                       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Pursued during the conceptual design phase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Prototype + test with beam + Post irradiation examination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/>
                </a:solidFill>
              </a:rPr>
              <a:t>Still some safety aspects to be addressed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/>
                </a:solidFill>
              </a:rPr>
              <a:t>Could be further optimized for physics</a:t>
            </a:r>
          </a:p>
          <a:p>
            <a:pPr marL="285750" indent="-285750" algn="ctr">
              <a:buFontTx/>
              <a:buChar char="-"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DAD8830-326A-EBD9-B0E8-5A3D5B382D5A}"/>
              </a:ext>
            </a:extLst>
          </p:cNvPr>
          <p:cNvSpPr/>
          <p:nvPr/>
        </p:nvSpPr>
        <p:spPr>
          <a:xfrm>
            <a:off x="354004" y="3321822"/>
            <a:ext cx="11430009" cy="2987497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Alternative designs currently being studied in the TDR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3088BFD-9F25-90B4-0DA3-0447DF82852C}"/>
              </a:ext>
            </a:extLst>
          </p:cNvPr>
          <p:cNvSpPr/>
          <p:nvPr/>
        </p:nvSpPr>
        <p:spPr>
          <a:xfrm>
            <a:off x="5839294" y="3864208"/>
            <a:ext cx="5906512" cy="1935967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tx1"/>
                </a:solidFill>
              </a:rPr>
              <a:t>Enclosed compact </a:t>
            </a:r>
          </a:p>
          <a:p>
            <a:r>
              <a:rPr lang="en-US" b="1" dirty="0">
                <a:solidFill>
                  <a:schemeClr val="tx1"/>
                </a:solidFill>
              </a:rPr>
              <a:t>Cu + W Target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Removes water from beam</a:t>
            </a:r>
            <a:endParaRPr lang="en-GB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Keeps physics 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Reduces decay heat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/>
                </a:solidFill>
              </a:rPr>
              <a:t>Increases T and stress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F8A042B-BF99-3236-8CC0-9BB6A8E7621D}"/>
              </a:ext>
            </a:extLst>
          </p:cNvPr>
          <p:cNvSpPr/>
          <p:nvPr/>
        </p:nvSpPr>
        <p:spPr>
          <a:xfrm>
            <a:off x="407987" y="3864208"/>
            <a:ext cx="5393100" cy="1935967"/>
          </a:xfrm>
          <a:prstGeom prst="roundRect">
            <a:avLst/>
          </a:prstGeom>
          <a:solidFill>
            <a:srgbClr val="EBF6D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tx1"/>
                </a:solidFill>
              </a:rPr>
              <a:t>W Helium cooled Target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Removes water from beam</a:t>
            </a:r>
            <a:endParaRPr lang="en-GB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Better physics 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Reduces decay heat &amp; residual stresses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/>
                </a:solidFill>
              </a:rPr>
              <a:t>Conceptually different system!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CF1CDA40-D9D9-51A3-3D44-4E1CA5C045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2516" y="1377730"/>
            <a:ext cx="3381496" cy="2155073"/>
          </a:xfrm>
          <a:prstGeom prst="rect">
            <a:avLst/>
          </a:prstGeom>
        </p:spPr>
      </p:pic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CFDB343F-D733-6C46-29E3-9D7A87A6EB2A}"/>
              </a:ext>
            </a:extLst>
          </p:cNvPr>
          <p:cNvSpPr/>
          <p:nvPr/>
        </p:nvSpPr>
        <p:spPr>
          <a:xfrm>
            <a:off x="1271464" y="5898857"/>
            <a:ext cx="9865096" cy="33845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tx1"/>
                </a:solidFill>
              </a:rPr>
              <a:t>Other concepts: Baseline with W rolled material, Nb-cladded Target,… 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647075FF-C0F8-C486-F4A3-73AD7DC48A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4352" y="3937628"/>
            <a:ext cx="2265136" cy="1755884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19534FA6-F2AC-2A67-D071-AAE94B614F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2200" y="3937628"/>
            <a:ext cx="1945480" cy="1028401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AE01D290-44C7-FBD0-A1C9-FA85CF30FFCD}"/>
              </a:ext>
            </a:extLst>
          </p:cNvPr>
          <p:cNvSpPr txBox="1"/>
          <p:nvPr/>
        </p:nvSpPr>
        <p:spPr bwMode="auto">
          <a:xfrm>
            <a:off x="1271464" y="1905936"/>
            <a:ext cx="47416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b="0" i="0" dirty="0">
                <a:solidFill>
                  <a:srgbClr val="222222"/>
                </a:solidFill>
                <a:effectLst/>
                <a:latin typeface="Helvetica Neue"/>
                <a:hlinkClick r:id="rId5"/>
              </a:rPr>
              <a:t>https://doi.org/10.1103/PhysRevAccelBeams.22.113001</a:t>
            </a:r>
            <a:r>
              <a:rPr lang="en-GB" sz="1400" b="0" i="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  <a:endParaRPr lang="en-GB" sz="1400" b="0" i="1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8E8FD1-78A7-6910-012D-84BACF17E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</p:spTree>
    <p:extLst>
      <p:ext uri="{BB962C8B-B14F-4D97-AF65-F5344CB8AC3E}">
        <p14:creationId xmlns:p14="http://schemas.microsoft.com/office/powerpoint/2010/main" val="2681326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3" grpId="0" animBg="1"/>
      <p:bldP spid="15" grpId="0" animBg="1"/>
      <p:bldP spid="45" grpId="0" animBg="1"/>
      <p:bldP spid="5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D8D6602-8E53-0884-AF0C-C942DFF8DF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74549"/>
            <a:ext cx="6605939" cy="4608512"/>
          </a:xfrm>
        </p:spPr>
        <p:txBody>
          <a:bodyPr vert="horz" lIns="0" tIns="0" rIns="0" bIns="0" rtlCol="0" anchor="t">
            <a:noAutofit/>
          </a:bodyPr>
          <a:lstStyle/>
          <a:p>
            <a:pPr>
              <a:spcBef>
                <a:spcPts val="600"/>
              </a:spcBef>
            </a:pPr>
            <a:r>
              <a:rPr lang="en-GB" sz="1800" dirty="0">
                <a:solidFill>
                  <a:schemeClr val="tx1"/>
                </a:solidFill>
              </a:rPr>
              <a:t>Water-cooled, Ta-cladded TZM + W Core</a:t>
            </a:r>
          </a:p>
          <a:p>
            <a:pPr marL="666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TZM: </a:t>
            </a:r>
            <a:r>
              <a:rPr lang="en-GB" sz="1800" dirty="0">
                <a:solidFill>
                  <a:schemeClr val="tx2"/>
                </a:solidFill>
              </a:rPr>
              <a:t>Absorbs most of the power. Higher strength, better creep resistance, higher recrystallisation temp </a:t>
            </a:r>
            <a:r>
              <a:rPr lang="en-GB" sz="1800" dirty="0" err="1">
                <a:solidFill>
                  <a:schemeClr val="tx2"/>
                </a:solidFill>
              </a:rPr>
              <a:t>wrt</a:t>
            </a:r>
            <a:r>
              <a:rPr lang="en-GB" sz="1800" dirty="0">
                <a:solidFill>
                  <a:schemeClr val="tx2"/>
                </a:solidFill>
              </a:rPr>
              <a:t> Mo.</a:t>
            </a:r>
          </a:p>
          <a:p>
            <a:pPr marL="666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W: </a:t>
            </a:r>
            <a:r>
              <a:rPr lang="en-GB" sz="1800" b="0" dirty="0">
                <a:solidFill>
                  <a:schemeClr val="tx2"/>
                </a:solidFill>
              </a:rPr>
              <a:t>Good radiation damage resistance. Best for physics.</a:t>
            </a:r>
          </a:p>
          <a:p>
            <a:pPr marL="666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Ta2.5W: </a:t>
            </a:r>
            <a:r>
              <a:rPr lang="en-GB" sz="1800" b="0" dirty="0">
                <a:solidFill>
                  <a:schemeClr val="tx2"/>
                </a:solidFill>
              </a:rPr>
              <a:t>To avoid corrosion-erosion of the core materials</a:t>
            </a:r>
          </a:p>
          <a:p>
            <a:pPr marL="666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Cooling: </a:t>
            </a:r>
            <a:r>
              <a:rPr lang="en-GB" sz="1800" dirty="0">
                <a:solidFill>
                  <a:schemeClr val="tx2"/>
                </a:solidFill>
              </a:rPr>
              <a:t>22 bar, 5 m/s, ~660l/min, ~305kW of heat.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800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r>
              <a:rPr lang="en-GB" sz="1800" dirty="0">
                <a:solidFill>
                  <a:schemeClr val="tx1"/>
                </a:solidFill>
              </a:rPr>
              <a:t>Manufacturing</a:t>
            </a:r>
            <a:endParaRPr lang="en-GB" sz="1800" dirty="0">
              <a:solidFill>
                <a:schemeClr val="tx2"/>
              </a:solidFill>
            </a:endParaRPr>
          </a:p>
          <a:p>
            <a:pPr marL="666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Forged TZM and sintered W (single blocks)</a:t>
            </a:r>
          </a:p>
          <a:p>
            <a:pPr marL="666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Diffusion bonding with cladding via Hot Isostatic Pressing</a:t>
            </a:r>
          </a:p>
          <a:p>
            <a:pPr marL="666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800" dirty="0">
              <a:solidFill>
                <a:schemeClr val="tx2"/>
              </a:solidFill>
            </a:endParaRPr>
          </a:p>
          <a:p>
            <a:pPr marL="666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800" b="0" dirty="0">
              <a:solidFill>
                <a:schemeClr val="tx2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469171-4908-551F-B241-C614DB83B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BDF Target baseline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D92B86-9BB8-BA67-20DC-99F471AA4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7FD87-911C-BBBC-5A3F-592E8F2F276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/>
              <a:t>ESS - CERN Meeting | Status of the BDF Target Design</a:t>
            </a:r>
            <a:endParaRPr lang="en-GB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E01D290-44C7-FBD0-A1C9-FA85CF30FFCD}"/>
              </a:ext>
            </a:extLst>
          </p:cNvPr>
          <p:cNvSpPr txBox="1"/>
          <p:nvPr/>
        </p:nvSpPr>
        <p:spPr bwMode="auto">
          <a:xfrm>
            <a:off x="7608168" y="28984"/>
            <a:ext cx="47416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b="0" i="0" dirty="0">
                <a:solidFill>
                  <a:srgbClr val="222222"/>
                </a:solidFill>
                <a:effectLst/>
                <a:latin typeface="Helvetica Neue"/>
                <a:hlinkClick r:id="rId2"/>
              </a:rPr>
              <a:t>https://doi.org/10.1103/PhysRevAccelBeams.22.113001</a:t>
            </a:r>
            <a:r>
              <a:rPr lang="en-GB" sz="1400" b="0" i="0" dirty="0">
                <a:solidFill>
                  <a:srgbClr val="222222"/>
                </a:solidFill>
                <a:effectLst/>
                <a:latin typeface="Helvetica Neue"/>
              </a:rPr>
              <a:t> </a:t>
            </a:r>
            <a:endParaRPr lang="en-GB" sz="1400" b="0" i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77516DF-2D29-03D8-98F7-BF0B74A361BB}"/>
              </a:ext>
            </a:extLst>
          </p:cNvPr>
          <p:cNvSpPr txBox="1"/>
          <p:nvPr/>
        </p:nvSpPr>
        <p:spPr bwMode="auto">
          <a:xfrm>
            <a:off x="7483404" y="633460"/>
            <a:ext cx="444017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1800" b="1" dirty="0">
                <a:solidFill>
                  <a:schemeClr val="accent2"/>
                </a:solidFill>
                <a:sym typeface="Wingdings" panose="05000000000000000000" pitchFamily="2" charset="2"/>
              </a:rPr>
              <a:t>Target </a:t>
            </a:r>
            <a:r>
              <a:rPr lang="en-GB" sz="1800" b="1" dirty="0">
                <a:solidFill>
                  <a:schemeClr val="accent2"/>
                </a:solidFill>
              </a:rPr>
              <a:t>Core with reasonable physics performance &amp; that allows diluting (longitudinally) the energy deposition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800" b="1" dirty="0">
              <a:solidFill>
                <a:schemeClr val="accent2"/>
              </a:solidFill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800" b="1" dirty="0">
              <a:solidFill>
                <a:schemeClr val="tx2"/>
              </a:solidFill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F816F26-D7BD-126C-5F47-1D03E7B574B3}"/>
              </a:ext>
            </a:extLst>
          </p:cNvPr>
          <p:cNvGrpSpPr/>
          <p:nvPr/>
        </p:nvGrpSpPr>
        <p:grpSpPr>
          <a:xfrm>
            <a:off x="6395750" y="3554482"/>
            <a:ext cx="5828753" cy="2590251"/>
            <a:chOff x="6163344" y="966374"/>
            <a:chExt cx="5828753" cy="2590251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1169DEE3-BD51-2505-9C0E-F0F34F6AF57A}"/>
                </a:ext>
              </a:extLst>
            </p:cNvPr>
            <p:cNvGrpSpPr/>
            <p:nvPr/>
          </p:nvGrpSpPr>
          <p:grpSpPr>
            <a:xfrm>
              <a:off x="6163344" y="966374"/>
              <a:ext cx="5828753" cy="2590251"/>
              <a:chOff x="2645530" y="4067051"/>
              <a:chExt cx="4406211" cy="1958086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EEFFEFBA-2F54-7C13-4195-C6A487880E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alphaModFix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3545692" y="4067051"/>
                <a:ext cx="3150698" cy="1749984"/>
              </a:xfrm>
              <a:prstGeom prst="rect">
                <a:avLst/>
              </a:prstGeom>
              <a:ln>
                <a:noFill/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F5AB395-2AB9-54FF-FFA8-DCC7AC7BFF19}"/>
                  </a:ext>
                </a:extLst>
              </p:cNvPr>
              <p:cNvSpPr txBox="1"/>
              <p:nvPr/>
            </p:nvSpPr>
            <p:spPr bwMode="auto">
              <a:xfrm>
                <a:off x="3347312" y="5699410"/>
                <a:ext cx="1911748" cy="3257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/>
                  <a:t>13 x TZM blocks </a:t>
                </a:r>
                <a:r>
                  <a:rPr lang="en-GB" sz="1100" dirty="0">
                    <a:solidFill>
                      <a:schemeClr val="tx2"/>
                    </a:solidFill>
                  </a:rPr>
                  <a:t>(Z=42, </a:t>
                </a:r>
                <a:r>
                  <a:rPr lang="el-GR" sz="1100" dirty="0">
                    <a:solidFill>
                      <a:schemeClr val="tx2"/>
                    </a:solidFill>
                  </a:rPr>
                  <a:t>ρ</a:t>
                </a:r>
                <a:r>
                  <a:rPr lang="en-US" sz="1100" dirty="0">
                    <a:solidFill>
                      <a:schemeClr val="tx2"/>
                    </a:solidFill>
                  </a:rPr>
                  <a:t>=10.2g/cm</a:t>
                </a:r>
                <a:r>
                  <a:rPr lang="en-US" sz="1100" baseline="30000" dirty="0">
                    <a:solidFill>
                      <a:schemeClr val="tx2"/>
                    </a:solidFill>
                  </a:rPr>
                  <a:t>3</a:t>
                </a:r>
                <a:r>
                  <a:rPr lang="en-US" sz="1100" dirty="0">
                    <a:solidFill>
                      <a:schemeClr val="tx2"/>
                    </a:solidFill>
                  </a:rPr>
                  <a:t>)</a:t>
                </a:r>
                <a:endParaRPr lang="en-US" sz="1100" dirty="0"/>
              </a:p>
              <a:p>
                <a:pPr algn="ctr"/>
                <a:r>
                  <a:rPr lang="en-US" sz="1100" dirty="0"/>
                  <a:t>(580 mm)</a:t>
                </a:r>
                <a:endParaRPr lang="en-GB" sz="1100" dirty="0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9DE2276-467F-5A7B-5F8C-A2C264FD9AFB}"/>
                  </a:ext>
                </a:extLst>
              </p:cNvPr>
              <p:cNvSpPr txBox="1"/>
              <p:nvPr/>
            </p:nvSpPr>
            <p:spPr bwMode="auto">
              <a:xfrm>
                <a:off x="5259057" y="5699410"/>
                <a:ext cx="1792684" cy="3257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/>
                  <a:t>5x W blocks </a:t>
                </a:r>
                <a:r>
                  <a:rPr lang="en-GB" sz="1100" b="0" dirty="0">
                    <a:solidFill>
                      <a:schemeClr val="tx2"/>
                    </a:solidFill>
                  </a:rPr>
                  <a:t>(Z=74, </a:t>
                </a:r>
                <a:r>
                  <a:rPr lang="el-GR" sz="1100" dirty="0">
                    <a:solidFill>
                      <a:schemeClr val="tx2"/>
                    </a:solidFill>
                  </a:rPr>
                  <a:t>ρ</a:t>
                </a:r>
                <a:r>
                  <a:rPr lang="en-US" sz="1100" dirty="0">
                    <a:solidFill>
                      <a:schemeClr val="tx2"/>
                    </a:solidFill>
                  </a:rPr>
                  <a:t>=19.3g/cm</a:t>
                </a:r>
                <a:r>
                  <a:rPr lang="en-US" sz="1100" baseline="30000" dirty="0">
                    <a:solidFill>
                      <a:schemeClr val="tx2"/>
                    </a:solidFill>
                  </a:rPr>
                  <a:t>3</a:t>
                </a:r>
                <a:r>
                  <a:rPr lang="en-GB" sz="1100" dirty="0">
                    <a:solidFill>
                      <a:schemeClr val="tx2"/>
                    </a:solidFill>
                  </a:rPr>
                  <a:t>)</a:t>
                </a:r>
                <a:endParaRPr lang="en-US" sz="1100" dirty="0"/>
              </a:p>
              <a:p>
                <a:pPr algn="ctr"/>
                <a:r>
                  <a:rPr lang="en-US" sz="1100" dirty="0"/>
                  <a:t>(780 mm)</a:t>
                </a:r>
                <a:endParaRPr lang="en-GB" sz="1100" dirty="0"/>
              </a:p>
            </p:txBody>
          </p: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A9263891-7F63-1CDB-191D-E27DF78A8F3D}"/>
                  </a:ext>
                </a:extLst>
              </p:cNvPr>
              <p:cNvGrpSpPr/>
              <p:nvPr/>
            </p:nvGrpSpPr>
            <p:grpSpPr>
              <a:xfrm>
                <a:off x="4102820" y="4816615"/>
                <a:ext cx="2381308" cy="882795"/>
                <a:chOff x="7233229" y="4839999"/>
                <a:chExt cx="2381308" cy="882795"/>
              </a:xfrm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p:grpSpPr>
            <p:sp>
              <p:nvSpPr>
                <p:cNvPr id="14" name="Left Brace 13">
                  <a:extLst>
                    <a:ext uri="{FF2B5EF4-FFF2-40B4-BE49-F238E27FC236}">
                      <a16:creationId xmlns:a16="http://schemas.microsoft.com/office/drawing/2014/main" id="{18C4C151-013A-F27D-E2CF-55A3AFB40854}"/>
                    </a:ext>
                  </a:extLst>
                </p:cNvPr>
                <p:cNvSpPr/>
                <p:nvPr/>
              </p:nvSpPr>
              <p:spPr>
                <a:xfrm rot="15442837">
                  <a:off x="7609822" y="4724113"/>
                  <a:ext cx="347609" cy="1100795"/>
                </a:xfrm>
                <a:prstGeom prst="leftBrace">
                  <a:avLst/>
                </a:prstGeom>
                <a:ln w="38100"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" name="Left Brace 20">
                  <a:extLst>
                    <a:ext uri="{FF2B5EF4-FFF2-40B4-BE49-F238E27FC236}">
                      <a16:creationId xmlns:a16="http://schemas.microsoft.com/office/drawing/2014/main" id="{8E5CE4D3-4F04-4CB9-8733-DED38497B41C}"/>
                    </a:ext>
                  </a:extLst>
                </p:cNvPr>
                <p:cNvSpPr/>
                <p:nvPr/>
              </p:nvSpPr>
              <p:spPr>
                <a:xfrm rot="4655090" flipH="1">
                  <a:off x="8824468" y="4321419"/>
                  <a:ext cx="271489" cy="1308649"/>
                </a:xfrm>
                <a:prstGeom prst="leftBrace">
                  <a:avLst/>
                </a:prstGeom>
                <a:ln w="38100"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9AF0DFDD-A872-E136-147C-0605EA2B0E9D}"/>
                    </a:ext>
                  </a:extLst>
                </p:cNvPr>
                <p:cNvCxnSpPr>
                  <a:cxnSpLocks/>
                  <a:stCxn id="11" idx="0"/>
                  <a:endCxn id="21" idx="1"/>
                </p:cNvCxnSpPr>
                <p:nvPr/>
              </p:nvCxnSpPr>
              <p:spPr>
                <a:xfrm flipH="1" flipV="1">
                  <a:off x="8989397" y="5108314"/>
                  <a:ext cx="296411" cy="614480"/>
                </a:xfrm>
                <a:prstGeom prst="line">
                  <a:avLst/>
                </a:prstGeom>
                <a:ln w="3810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F34AE42F-1756-73ED-F7C3-0460BC1F1B85}"/>
                    </a:ext>
                  </a:extLst>
                </p:cNvPr>
                <p:cNvCxnSpPr>
                  <a:cxnSpLocks/>
                  <a:stCxn id="10" idx="0"/>
                  <a:endCxn id="14" idx="1"/>
                </p:cNvCxnSpPr>
                <p:nvPr/>
              </p:nvCxnSpPr>
              <p:spPr>
                <a:xfrm flipV="1">
                  <a:off x="7433595" y="5444117"/>
                  <a:ext cx="388003" cy="278677"/>
                </a:xfrm>
                <a:prstGeom prst="line">
                  <a:avLst/>
                </a:prstGeom>
                <a:ln w="3810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D9AA960-F106-E727-1822-60F3D159EB61}"/>
                  </a:ext>
                </a:extLst>
              </p:cNvPr>
              <p:cNvSpPr txBox="1"/>
              <p:nvPr/>
            </p:nvSpPr>
            <p:spPr bwMode="auto">
              <a:xfrm>
                <a:off x="2645530" y="4835547"/>
                <a:ext cx="1800323" cy="2326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/>
                  <a:t>D250 mm</a:t>
                </a:r>
                <a:endParaRPr lang="en-GB" sz="1400" dirty="0"/>
              </a:p>
            </p:txBody>
          </p:sp>
        </p:grp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C517F510-180C-580B-E267-22FB378DD182}"/>
                </a:ext>
              </a:extLst>
            </p:cNvPr>
            <p:cNvCxnSpPr/>
            <p:nvPr/>
          </p:nvCxnSpPr>
          <p:spPr>
            <a:xfrm flipH="1">
              <a:off x="7780028" y="1885235"/>
              <a:ext cx="16022" cy="545277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8E8BF7F1-E0D7-ED6C-0FE9-50B32AF42D75}"/>
              </a:ext>
            </a:extLst>
          </p:cNvPr>
          <p:cNvGrpSpPr/>
          <p:nvPr/>
        </p:nvGrpSpPr>
        <p:grpSpPr>
          <a:xfrm>
            <a:off x="10008369" y="1753711"/>
            <a:ext cx="1847624" cy="1677658"/>
            <a:chOff x="8142787" y="3512883"/>
            <a:chExt cx="2736304" cy="248458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C504748-07B0-7E12-96D8-DFB9BE8511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5565" r="6629" b="17480"/>
            <a:stretch/>
          </p:blipFill>
          <p:spPr>
            <a:xfrm>
              <a:off x="8142787" y="3512883"/>
              <a:ext cx="2736304" cy="1221697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C90049C-9706-0063-4E11-1484CEDB83A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429872" y="4629427"/>
              <a:ext cx="2371452" cy="1368043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1489AA8-69AD-445C-228B-696B2175DFFF}"/>
                </a:ext>
              </a:extLst>
            </p:cNvPr>
            <p:cNvSpPr/>
            <p:nvPr/>
          </p:nvSpPr>
          <p:spPr>
            <a:xfrm>
              <a:off x="8142787" y="4293096"/>
              <a:ext cx="209318" cy="441484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prstDash val="dash"/>
            </a:ln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EFD36C7C-CD31-B7D0-E725-E65C5B4658C8}"/>
                </a:ext>
              </a:extLst>
            </p:cNvPr>
            <p:cNvCxnSpPr>
              <a:stCxn id="15" idx="2"/>
            </p:cNvCxnSpPr>
            <p:nvPr/>
          </p:nvCxnSpPr>
          <p:spPr>
            <a:xfrm>
              <a:off x="8247446" y="4734580"/>
              <a:ext cx="182426" cy="27859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48133CD1-208F-8CFA-0F1D-F0F22F1D79FE}"/>
              </a:ext>
            </a:extLst>
          </p:cNvPr>
          <p:cNvSpPr/>
          <p:nvPr/>
        </p:nvSpPr>
        <p:spPr>
          <a:xfrm>
            <a:off x="407986" y="278708"/>
            <a:ext cx="6480101" cy="62655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3600" b="1" dirty="0">
                <a:solidFill>
                  <a:schemeClr val="tx1"/>
                </a:solidFill>
              </a:rPr>
              <a:t>BDF Baseline Target Design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B48A4E9A-EE40-3B07-3EB8-0BFD01A69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B85945F5-A5F6-F6B4-3FCB-15CEA558D26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58470" y="4993781"/>
            <a:ext cx="3290599" cy="120816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96ABBD0C-646C-B8D8-8C44-2D84D0F2168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61745" y="4994349"/>
            <a:ext cx="1005860" cy="1280588"/>
          </a:xfrm>
          <a:prstGeom prst="rect">
            <a:avLst/>
          </a:prstGeom>
        </p:spPr>
      </p:pic>
      <p:sp>
        <p:nvSpPr>
          <p:cNvPr id="28" name="Right Brace 27">
            <a:extLst>
              <a:ext uri="{FF2B5EF4-FFF2-40B4-BE49-F238E27FC236}">
                <a16:creationId xmlns:a16="http://schemas.microsoft.com/office/drawing/2014/main" id="{50A7B902-025D-80E4-CE3F-ECB09369D0D7}"/>
              </a:ext>
            </a:extLst>
          </p:cNvPr>
          <p:cNvSpPr/>
          <p:nvPr/>
        </p:nvSpPr>
        <p:spPr>
          <a:xfrm>
            <a:off x="6672064" y="1282053"/>
            <a:ext cx="720080" cy="4811243"/>
          </a:xfrm>
          <a:prstGeom prst="rightBrace">
            <a:avLst>
              <a:gd name="adj1" fmla="val 8333"/>
              <a:gd name="adj2" fmla="val 3051"/>
            </a:avLst>
          </a:prstGeom>
          <a:ln w="3810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9" name="Picture 28" descr="A blue circle with green and yellow circles&#10;&#10;Description automatically generated">
            <a:extLst>
              <a:ext uri="{FF2B5EF4-FFF2-40B4-BE49-F238E27FC236}">
                <a16:creationId xmlns:a16="http://schemas.microsoft.com/office/drawing/2014/main" id="{BE1E1EE1-B295-A97E-470E-A9F2DBC4A61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97245" y="2807622"/>
            <a:ext cx="1395231" cy="1283118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0E540392-3201-5EDB-B920-51277C0977E1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r="39913"/>
          <a:stretch/>
        </p:blipFill>
        <p:spPr>
          <a:xfrm>
            <a:off x="7632752" y="1602275"/>
            <a:ext cx="1847624" cy="1256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798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ontent Placeholder 5">
            <a:extLst>
              <a:ext uri="{FF2B5EF4-FFF2-40B4-BE49-F238E27FC236}">
                <a16:creationId xmlns:a16="http://schemas.microsoft.com/office/drawing/2014/main" id="{223A17CF-B51C-D0BE-537F-8F815B084B4E}"/>
              </a:ext>
            </a:extLst>
          </p:cNvPr>
          <p:cNvSpPr txBox="1">
            <a:spLocks/>
          </p:cNvSpPr>
          <p:nvPr/>
        </p:nvSpPr>
        <p:spPr bwMode="auto">
          <a:xfrm>
            <a:off x="6469528" y="1240473"/>
            <a:ext cx="5327971" cy="49603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eaLnBrk="1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Font typeface="Arial"/>
              <a:buChar char="•"/>
              <a:defRPr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Font typeface="Arial"/>
              <a:buChar char="•"/>
              <a:defRPr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Font typeface="Arial"/>
              <a:buNone/>
            </a:pPr>
            <a:r>
              <a:rPr lang="en-US" sz="2000" dirty="0">
                <a:solidFill>
                  <a:schemeClr val="tx1"/>
                </a:solidFill>
              </a:rPr>
              <a:t>Post Irradiation Examination</a:t>
            </a:r>
          </a:p>
          <a:p>
            <a:pPr>
              <a:spcBef>
                <a:spcPts val="600"/>
              </a:spcBef>
            </a:pPr>
            <a:r>
              <a:rPr lang="en-US" sz="1800" b="0" dirty="0"/>
              <a:t>Design mostly validated but with few caveats</a:t>
            </a:r>
          </a:p>
          <a:p>
            <a:pPr>
              <a:spcBef>
                <a:spcPts val="600"/>
              </a:spcBef>
            </a:pPr>
            <a:endParaRPr lang="en-US" sz="1800" b="0" dirty="0"/>
          </a:p>
          <a:p>
            <a:pPr>
              <a:spcBef>
                <a:spcPts val="600"/>
              </a:spcBef>
            </a:pPr>
            <a:endParaRPr lang="en-US" sz="1800" b="0" dirty="0"/>
          </a:p>
          <a:p>
            <a:pPr>
              <a:spcBef>
                <a:spcPts val="600"/>
              </a:spcBef>
            </a:pPr>
            <a:endParaRPr lang="en-US" sz="1800" b="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B0230C-6395-42E9-8EA7-09B82D3FE6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40474"/>
            <a:ext cx="5327971" cy="4960301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en-US" sz="2000" dirty="0">
                <a:solidFill>
                  <a:schemeClr val="tx1"/>
                </a:solidFill>
              </a:rPr>
              <a:t>Prototype Beam tests</a:t>
            </a:r>
          </a:p>
          <a:p>
            <a:pPr>
              <a:spcBef>
                <a:spcPts val="600"/>
              </a:spcBef>
            </a:pPr>
            <a:r>
              <a:rPr lang="en-US" sz="1800" b="0" dirty="0"/>
              <a:t>Validate manufacturing and test operation at identical temperatures &amp; mechanical stresses.</a:t>
            </a:r>
          </a:p>
          <a:p>
            <a:pPr>
              <a:spcBef>
                <a:spcPts val="600"/>
              </a:spcBef>
            </a:pPr>
            <a:r>
              <a:rPr lang="en-US" sz="1800" b="0" dirty="0"/>
              <a:t>Reduced diameter (80 mm) prototype. </a:t>
            </a:r>
          </a:p>
          <a:p>
            <a:pPr>
              <a:spcBef>
                <a:spcPts val="600"/>
              </a:spcBef>
            </a:pPr>
            <a:r>
              <a:rPr lang="en-US" sz="1800" b="0" dirty="0"/>
              <a:t>Tested in 2018 on a </a:t>
            </a:r>
            <a:r>
              <a:rPr lang="en-US" sz="1800" dirty="0">
                <a:solidFill>
                  <a:schemeClr val="tx1"/>
                </a:solidFill>
              </a:rPr>
              <a:t>dedicated slow extraction (SX) testbench </a:t>
            </a:r>
            <a:r>
              <a:rPr lang="en-US" sz="1800" b="0" dirty="0"/>
              <a:t>in the T6 primary beam line in TCC2 at CERN. Total of 2.4 × 10</a:t>
            </a:r>
            <a:r>
              <a:rPr lang="en-US" sz="1800" b="0" baseline="30000" dirty="0"/>
              <a:t>16</a:t>
            </a:r>
            <a:r>
              <a:rPr lang="en-US" sz="1800" b="0" dirty="0"/>
              <a:t> p</a:t>
            </a:r>
            <a:r>
              <a:rPr lang="en-US" sz="1800" b="0" baseline="30000" dirty="0"/>
              <a:t>+</a:t>
            </a:r>
            <a:endParaRPr lang="en-GB" sz="1800" b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B0FA98B-036A-44DE-821C-E413E8D38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GB" dirty="0"/>
            </a:b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4B4ECF-F422-42C7-BA5C-10570237F5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344" y="3672451"/>
            <a:ext cx="2894068" cy="232415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ACDDC89-63D4-4BCA-9F3B-DC21A04ED06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9700"/>
          <a:stretch/>
        </p:blipFill>
        <p:spPr>
          <a:xfrm>
            <a:off x="3431704" y="3841303"/>
            <a:ext cx="2229186" cy="179572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827C818-0745-4B39-8C2A-D229FBA56DE3}"/>
              </a:ext>
            </a:extLst>
          </p:cNvPr>
          <p:cNvSpPr txBox="1"/>
          <p:nvPr/>
        </p:nvSpPr>
        <p:spPr bwMode="auto">
          <a:xfrm>
            <a:off x="913939" y="6020983"/>
            <a:ext cx="46997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i="1" dirty="0">
                <a:hlinkClick r:id="rId5"/>
              </a:rPr>
              <a:t>https://doi.org/10.1103/PhysRevAccelBeams.22.123001</a:t>
            </a:r>
            <a:r>
              <a:rPr lang="en-US" sz="1400" i="1" dirty="0"/>
              <a:t> </a:t>
            </a:r>
            <a:endParaRPr lang="en-GB" sz="1400" i="1" dirty="0"/>
          </a:p>
        </p:txBody>
      </p:sp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1C7A7937-8101-FA19-C352-B9F015E4A86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/>
              <a:t>ESS - CERN Meeting | Status of the BDF Target Design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9050571-69C6-D1C5-0498-FB0A395AD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CC78AA6-AA1E-B756-8787-9D93C2028B70}"/>
              </a:ext>
            </a:extLst>
          </p:cNvPr>
          <p:cNvSpPr/>
          <p:nvPr/>
        </p:nvSpPr>
        <p:spPr>
          <a:xfrm>
            <a:off x="407986" y="278708"/>
            <a:ext cx="8424318" cy="62655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3600" b="1" dirty="0">
                <a:solidFill>
                  <a:schemeClr val="tx1"/>
                </a:solidFill>
              </a:rPr>
              <a:t>BDF Baseline Target Prototype + PIE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6C48CB49-CB4F-06AE-3814-76A87212D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2024/09/20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DAD0A43-5816-2437-2E55-6FAF44B997FB}"/>
              </a:ext>
            </a:extLst>
          </p:cNvPr>
          <p:cNvGrpSpPr/>
          <p:nvPr/>
        </p:nvGrpSpPr>
        <p:grpSpPr>
          <a:xfrm>
            <a:off x="6779850" y="1988840"/>
            <a:ext cx="4769648" cy="846262"/>
            <a:chOff x="1499661" y="1052736"/>
            <a:chExt cx="6088293" cy="1526105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DE90BD1-71A4-3656-A062-E15D86E06CA6}"/>
                </a:ext>
              </a:extLst>
            </p:cNvPr>
            <p:cNvGrpSpPr/>
            <p:nvPr/>
          </p:nvGrpSpPr>
          <p:grpSpPr>
            <a:xfrm>
              <a:off x="1499661" y="1052736"/>
              <a:ext cx="4715138" cy="1526105"/>
              <a:chOff x="2637887" y="1052736"/>
              <a:chExt cx="3102700" cy="915663"/>
            </a:xfrm>
          </p:grpSpPr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3922410F-1949-2325-C7EC-14E6630A0827}"/>
                  </a:ext>
                </a:extLst>
              </p:cNvPr>
              <p:cNvSpPr/>
              <p:nvPr/>
            </p:nvSpPr>
            <p:spPr>
              <a:xfrm>
                <a:off x="3056736" y="1052736"/>
                <a:ext cx="747382" cy="432048"/>
              </a:xfrm>
              <a:prstGeom prst="roundRect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b="1" dirty="0">
                    <a:solidFill>
                      <a:schemeClr val="bg1"/>
                    </a:solidFill>
                  </a:rPr>
                  <a:t>I. Film Dosimetry</a:t>
                </a:r>
              </a:p>
            </p:txBody>
          </p:sp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F1DF145E-C564-5A6F-1AC3-EB5CEDA43410}"/>
                  </a:ext>
                </a:extLst>
              </p:cNvPr>
              <p:cNvSpPr/>
              <p:nvPr/>
            </p:nvSpPr>
            <p:spPr>
              <a:xfrm>
                <a:off x="3861020" y="1052736"/>
                <a:ext cx="912172" cy="432048"/>
              </a:xfrm>
              <a:prstGeom prst="roundRect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b="1" dirty="0">
                    <a:solidFill>
                      <a:schemeClr val="bg1"/>
                    </a:solidFill>
                  </a:rPr>
                  <a:t>II. Metrology &amp; Microscopy </a:t>
                </a:r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7534C085-C058-6C12-E66F-65B9CEAA09A1}"/>
                  </a:ext>
                </a:extLst>
              </p:cNvPr>
              <p:cNvSpPr/>
              <p:nvPr/>
            </p:nvSpPr>
            <p:spPr>
              <a:xfrm>
                <a:off x="3617577" y="1536351"/>
                <a:ext cx="967395" cy="432048"/>
              </a:xfrm>
              <a:prstGeom prst="roundRect">
                <a:avLst/>
              </a:prstGeom>
              <a:solidFill>
                <a:schemeClr val="accent1"/>
              </a:solidFill>
              <a:ln w="28575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b="1" dirty="0">
                    <a:solidFill>
                      <a:schemeClr val="bg1"/>
                    </a:solidFill>
                  </a:rPr>
                  <a:t>V. Microstructural Characterization</a:t>
                </a:r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4F3A08CF-DCEE-C403-3E88-A632ACF36B06}"/>
                  </a:ext>
                </a:extLst>
              </p:cNvPr>
              <p:cNvSpPr/>
              <p:nvPr/>
            </p:nvSpPr>
            <p:spPr>
              <a:xfrm>
                <a:off x="4828415" y="1052736"/>
                <a:ext cx="912172" cy="432048"/>
              </a:xfrm>
              <a:prstGeom prst="roundRect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b="1" dirty="0">
                    <a:solidFill>
                      <a:schemeClr val="bg1"/>
                    </a:solidFill>
                  </a:rPr>
                  <a:t>III. Ultrasonic Testing</a:t>
                </a:r>
              </a:p>
            </p:txBody>
          </p:sp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582BFD8F-A8A9-0AFD-42EA-6060AB8209F1}"/>
                  </a:ext>
                </a:extLst>
              </p:cNvPr>
              <p:cNvSpPr/>
              <p:nvPr/>
            </p:nvSpPr>
            <p:spPr>
              <a:xfrm>
                <a:off x="2637887" y="1536351"/>
                <a:ext cx="912172" cy="432048"/>
              </a:xfrm>
              <a:prstGeom prst="roundRect">
                <a:avLst/>
              </a:prstGeom>
              <a:solidFill>
                <a:schemeClr val="tx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b="1" dirty="0">
                    <a:solidFill>
                      <a:schemeClr val="bg1"/>
                    </a:solidFill>
                  </a:rPr>
                  <a:t>IV. Specimen Extraction</a:t>
                </a:r>
              </a:p>
            </p:txBody>
          </p:sp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892E3157-A6D1-B253-3BE3-2E29C50155D7}"/>
                  </a:ext>
                </a:extLst>
              </p:cNvPr>
              <p:cNvSpPr/>
              <p:nvPr/>
            </p:nvSpPr>
            <p:spPr>
              <a:xfrm>
                <a:off x="4660012" y="1536351"/>
                <a:ext cx="967395" cy="432048"/>
              </a:xfrm>
              <a:prstGeom prst="roundRect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b="1" dirty="0">
                    <a:solidFill>
                      <a:schemeClr val="bg1"/>
                    </a:solidFill>
                  </a:rPr>
                  <a:t>VI. Mechanical Characterization</a:t>
                </a:r>
              </a:p>
            </p:txBody>
          </p:sp>
        </p:grp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805EF4A3-211E-6C31-B853-E76AB289450F}"/>
                </a:ext>
              </a:extLst>
            </p:cNvPr>
            <p:cNvSpPr/>
            <p:nvPr/>
          </p:nvSpPr>
          <p:spPr>
            <a:xfrm>
              <a:off x="6117815" y="1852856"/>
              <a:ext cx="1470139" cy="720079"/>
            </a:xfrm>
            <a:prstGeom prst="roundRect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>
                  <a:solidFill>
                    <a:schemeClr val="bg1"/>
                  </a:solidFill>
                </a:rPr>
                <a:t>VII. Thermal Characterization</a:t>
              </a:r>
            </a:p>
          </p:txBody>
        </p: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887F270-0036-EC84-C91F-8643E4ED9E20}"/>
              </a:ext>
            </a:extLst>
          </p:cNvPr>
          <p:cNvCxnSpPr/>
          <p:nvPr/>
        </p:nvCxnSpPr>
        <p:spPr>
          <a:xfrm>
            <a:off x="5866489" y="1296339"/>
            <a:ext cx="0" cy="4752223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A4097CDD-2E0A-02D4-CD94-DE25DAF8CD22}"/>
              </a:ext>
            </a:extLst>
          </p:cNvPr>
          <p:cNvSpPr/>
          <p:nvPr/>
        </p:nvSpPr>
        <p:spPr>
          <a:xfrm>
            <a:off x="5879976" y="3140968"/>
            <a:ext cx="360040" cy="936104"/>
          </a:xfrm>
          <a:prstGeom prst="rightArrow">
            <a:avLst/>
          </a:prstGeom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E50DE7E4-8992-23B5-5030-04DB5D2611B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7867" t="-213" r="-1147" b="213"/>
          <a:stretch/>
        </p:blipFill>
        <p:spPr>
          <a:xfrm>
            <a:off x="6973584" y="2956488"/>
            <a:ext cx="2191090" cy="2607307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0814A3F-B5BF-42CC-3F9B-4EB82E3D8AC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87729" y="3158555"/>
            <a:ext cx="2471695" cy="2115771"/>
          </a:xfrm>
          <a:prstGeom prst="rect">
            <a:avLst/>
          </a:prstGeom>
          <a:ln w="38100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FEB6F0D6-C929-087E-7C64-D8F14CF8FD4E}"/>
              </a:ext>
            </a:extLst>
          </p:cNvPr>
          <p:cNvSpPr txBox="1"/>
          <p:nvPr/>
        </p:nvSpPr>
        <p:spPr bwMode="auto">
          <a:xfrm>
            <a:off x="6305429" y="5565981"/>
            <a:ext cx="55246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i="1" dirty="0"/>
              <a:t>Post-irradiation examination of a prototype tantalum-clad target for the Beam Dump Facility at CERN, </a:t>
            </a:r>
            <a:r>
              <a:rPr lang="en-GB" sz="1400" dirty="0"/>
              <a:t>T. </a:t>
            </a:r>
            <a:r>
              <a:rPr lang="en-GB" sz="1400" dirty="0" err="1"/>
              <a:t>Grisemer</a:t>
            </a:r>
            <a:r>
              <a:rPr lang="en-GB" sz="1400" dirty="0"/>
              <a:t>, </a:t>
            </a:r>
            <a:r>
              <a:rPr lang="en-GB" sz="1400" dirty="0" err="1"/>
              <a:t>R.F.Ximenes</a:t>
            </a:r>
            <a:r>
              <a:rPr lang="en-GB" sz="1400" dirty="0"/>
              <a:t> (to be published soon!)</a:t>
            </a:r>
          </a:p>
        </p:txBody>
      </p:sp>
    </p:spTree>
    <p:extLst>
      <p:ext uri="{BB962C8B-B14F-4D97-AF65-F5344CB8AC3E}">
        <p14:creationId xmlns:p14="http://schemas.microsoft.com/office/powerpoint/2010/main" val="2795161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4" grpId="0" animBg="1"/>
      <p:bldP spid="28" grpId="0"/>
    </p:bldLst>
  </p:timing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6116</TotalTime>
  <Words>4462</Words>
  <Application>Microsoft Office PowerPoint</Application>
  <DocSecurity>0</DocSecurity>
  <PresentationFormat>Widescreen</PresentationFormat>
  <Paragraphs>742</Paragraphs>
  <Slides>38</Slides>
  <Notes>9</Notes>
  <HiddenSlides>1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8" baseType="lpstr">
      <vt:lpstr>Abadi</vt:lpstr>
      <vt:lpstr>Arial</vt:lpstr>
      <vt:lpstr>Calibri</vt:lpstr>
      <vt:lpstr>Cambria Math</vt:lpstr>
      <vt:lpstr>Helvetica Neue</vt:lpstr>
      <vt:lpstr>Roboto</vt:lpstr>
      <vt:lpstr>Symbol</vt:lpstr>
      <vt:lpstr>Wingdings</vt:lpstr>
      <vt:lpstr>Wingdings 3</vt:lpstr>
      <vt:lpstr>Office Theme</vt:lpstr>
      <vt:lpstr>Status of the BDF Target Design ESS – CERN Meeting  </vt:lpstr>
      <vt:lpstr>Content</vt:lpstr>
      <vt:lpstr>Beam Intercepting devices towards ECN3</vt:lpstr>
      <vt:lpstr>BDF/SHiP Target &amp; Complex (Future ~ 2030)</vt:lpstr>
      <vt:lpstr>BDF/SHiP Target</vt:lpstr>
      <vt:lpstr>BDF Target</vt:lpstr>
      <vt:lpstr>BDF Target baseline design</vt:lpstr>
      <vt:lpstr>BDF Target baseline design</vt:lpstr>
      <vt:lpstr> </vt:lpstr>
      <vt:lpstr>In search of an alternative design Main motivations</vt:lpstr>
      <vt:lpstr>Alternative designs: Nb-cladded </vt:lpstr>
      <vt:lpstr>Nb-cladding R&amp;D</vt:lpstr>
      <vt:lpstr>Alternative designs: W Helium cooled Target</vt:lpstr>
      <vt:lpstr>BDF W Helium cooled Target</vt:lpstr>
      <vt:lpstr>BDF W Helium cooled Target</vt:lpstr>
      <vt:lpstr>BDF W Helium cooled Target</vt:lpstr>
      <vt:lpstr>BDF W Helium cooled Target</vt:lpstr>
      <vt:lpstr>PowerPoint Presentation</vt:lpstr>
      <vt:lpstr>a</vt:lpstr>
      <vt:lpstr>Prototype target design</vt:lpstr>
      <vt:lpstr>Prototype target design</vt:lpstr>
      <vt:lpstr>Prototype target design</vt:lpstr>
      <vt:lpstr>Prototype target design</vt:lpstr>
      <vt:lpstr>Conclusions &amp; outlook</vt:lpstr>
      <vt:lpstr>Questions to ESS (1/2)</vt:lpstr>
      <vt:lpstr>Questions to ESS (2/2)</vt:lpstr>
      <vt:lpstr>PowerPoint Presentation</vt:lpstr>
      <vt:lpstr>WP3 – Target &amp; BIDs: Planning (key dates)</vt:lpstr>
      <vt:lpstr>Enclosed compact Cu + W Target</vt:lpstr>
      <vt:lpstr>Main Target developments in the coming months</vt:lpstr>
      <vt:lpstr>BDF – New ideas to be explored in 2024</vt:lpstr>
      <vt:lpstr>Ta2.5W cladding – LOCA </vt:lpstr>
      <vt:lpstr>Ta2.5W cladding – LOCA </vt:lpstr>
      <vt:lpstr>Nb-alloys cladding R&amp;D</vt:lpstr>
      <vt:lpstr>BDF Target Prototype removal (2020)</vt:lpstr>
      <vt:lpstr>BDF Target Prototype removal (2020)</vt:lpstr>
      <vt:lpstr>NA62 in ECN3 (Today)</vt:lpstr>
      <vt:lpstr>BDF/SHiP Target &amp; Complex (Future ~ 2030)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Collaboration discussion with ISIS/STFC</dc:title>
  <dc:subject/>
  <dc:creator>Rui Franqueira Ximenes</dc:creator>
  <cp:keywords/>
  <dc:description/>
  <cp:lastModifiedBy>Rui Franqueira Ximenes</cp:lastModifiedBy>
  <cp:revision>156</cp:revision>
  <dcterms:created xsi:type="dcterms:W3CDTF">2021-11-08T12:53:02Z</dcterms:created>
  <dcterms:modified xsi:type="dcterms:W3CDTF">2024-09-20T14:53:04Z</dcterms:modified>
  <cp:category/>
  <dc:identifier/>
  <cp:contentStatus/>
  <dc:language/>
  <cp:version/>
</cp:coreProperties>
</file>