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03" r:id="rId2"/>
    <p:sldId id="256" r:id="rId3"/>
    <p:sldId id="281" r:id="rId4"/>
    <p:sldId id="1679" r:id="rId5"/>
    <p:sldId id="296" r:id="rId6"/>
    <p:sldId id="370" r:id="rId7"/>
    <p:sldId id="386" r:id="rId8"/>
    <p:sldId id="371" r:id="rId9"/>
    <p:sldId id="372" r:id="rId10"/>
    <p:sldId id="373" r:id="rId11"/>
    <p:sldId id="374" r:id="rId12"/>
    <p:sldId id="375" r:id="rId13"/>
    <p:sldId id="377" r:id="rId14"/>
    <p:sldId id="378" r:id="rId15"/>
    <p:sldId id="379" r:id="rId16"/>
    <p:sldId id="380" r:id="rId17"/>
    <p:sldId id="376" r:id="rId18"/>
    <p:sldId id="381" r:id="rId19"/>
    <p:sldId id="382" r:id="rId20"/>
    <p:sldId id="383" r:id="rId21"/>
    <p:sldId id="384" r:id="rId22"/>
    <p:sldId id="385" r:id="rId23"/>
    <p:sldId id="1792" r:id="rId24"/>
    <p:sldId id="397" r:id="rId25"/>
    <p:sldId id="1791" r:id="rId26"/>
    <p:sldId id="1790" r:id="rId27"/>
    <p:sldId id="369" r:id="rId28"/>
    <p:sldId id="313" r:id="rId29"/>
    <p:sldId id="307" r:id="rId30"/>
    <p:sldId id="257" r:id="rId31"/>
    <p:sldId id="289" r:id="rId32"/>
    <p:sldId id="1788" r:id="rId33"/>
    <p:sldId id="1793" r:id="rId34"/>
    <p:sldId id="1795" r:id="rId35"/>
    <p:sldId id="1794" r:id="rId36"/>
    <p:sldId id="1681" r:id="rId37"/>
    <p:sldId id="404" r:id="rId38"/>
    <p:sldId id="1789" r:id="rId39"/>
    <p:sldId id="1785" r:id="rId40"/>
    <p:sldId id="1786" r:id="rId41"/>
    <p:sldId id="1787" r:id="rId42"/>
    <p:sldId id="288" r:id="rId43"/>
    <p:sldId id="1784" r:id="rId44"/>
    <p:sldId id="401" r:id="rId45"/>
    <p:sldId id="282" r:id="rId46"/>
    <p:sldId id="283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389"/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/>
    <p:restoredTop sz="94386" autoAdjust="0"/>
  </p:normalViewPr>
  <p:slideViewPr>
    <p:cSldViewPr snapToObjects="1">
      <p:cViewPr>
        <p:scale>
          <a:sx n="60" d="100"/>
          <a:sy n="60" d="100"/>
        </p:scale>
        <p:origin x="1618" y="44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1842C-EA99-43C7-90AC-25EB5665E1D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82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E15ED749-9AB0-482D-A744-2DCD527E2A03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632A47CC-2224-4298-B175-8E30D74B5450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B22D28E2-B9C4-4559-816F-54CA28821D7D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9D83FF7F-8A95-4E60-9371-5C127D6C8519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101B3DF0-12AC-4FC2-A11D-F17C0030F28B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D41906B9-7924-450E-82C3-658FCA294942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222D3113-340C-45BD-9437-1F945CFAD8B1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AE08DCCA-3E7B-471A-8648-4314EB34707F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D7012CCA-5A0E-418D-AF62-CC8CF9AB5547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AC74521E-C405-4ADA-9478-2FFE6BB5863E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B902-227E-41DA-88B3-1E57364F1EDF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A6BC86E5-8166-4D76-8B7F-1FC3A0BB2473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5868D9CF-AE45-437C-A25A-B8D181A2677F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BD628-CDC1-4F08-AE0D-6B0258C0280D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6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D5BBB8AF-98A1-4BB6-B831-61CD102AC107}" type="datetime1">
              <a:rPr lang="fr-FR" smtClean="0"/>
              <a:t>20/09/2024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4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30FEAB76-6247-4A6C-A1CE-E198AE6EC110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09A6AD88-A274-478B-8BAB-6BE528A1A28C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5EBB200C-EC5C-4BBE-AB19-D69475852658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6EC84981-65CB-4EAF-852B-DB5D52FEE848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B75B2188-B068-489C-B2EE-17D78A89C6ED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35BA4029-9F48-4816-A15B-ADF5E7034895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08AA4792-9369-4F3B-B5DC-1492DBD3D73E}" type="datetime1">
              <a:rPr lang="fr-FR" smtClean="0"/>
              <a:t>20/09/2024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Target complex -  JL Grenard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8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13" Type="http://schemas.openxmlformats.org/officeDocument/2006/relationships/image" Target="../media/image59.jpg"/><Relationship Id="rId3" Type="http://schemas.openxmlformats.org/officeDocument/2006/relationships/image" Target="../media/image49.jpg"/><Relationship Id="rId7" Type="http://schemas.openxmlformats.org/officeDocument/2006/relationships/image" Target="../media/image53.jpg"/><Relationship Id="rId12" Type="http://schemas.openxmlformats.org/officeDocument/2006/relationships/image" Target="../media/image58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jpg"/><Relationship Id="rId11" Type="http://schemas.openxmlformats.org/officeDocument/2006/relationships/image" Target="../media/image57.jpg"/><Relationship Id="rId5" Type="http://schemas.openxmlformats.org/officeDocument/2006/relationships/image" Target="../media/image51.jpg"/><Relationship Id="rId10" Type="http://schemas.openxmlformats.org/officeDocument/2006/relationships/image" Target="../media/image56.jpg"/><Relationship Id="rId4" Type="http://schemas.openxmlformats.org/officeDocument/2006/relationships/image" Target="../media/image50.jpg"/><Relationship Id="rId9" Type="http://schemas.openxmlformats.org/officeDocument/2006/relationships/image" Target="../media/image55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2314B90A-FF26-9D55-6147-CD961A396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BE46CA-E858-163B-ADDB-BB26E199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CC3CA-B367-9081-CB42-B02FB6461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529-43C9-4AA9-9705-1E31980F3AFC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C7B7C-3511-3251-3DAC-C3563502C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86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70D39EB5-3088-5856-6F3B-956BF48EF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1A8945-0531-2605-9EBA-473E2B2B9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C8774C-CF2F-9210-82BC-D16D0EEE5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F2E0-91C7-4C80-8799-D701AB542D07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207873-BC51-EA9A-CF1A-66C4A36BE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94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61D398CD-2EFD-D117-A2D6-2F681B4AB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A37171-4A97-9961-2690-1DFDE4F69383}"/>
              </a:ext>
            </a:extLst>
          </p:cNvPr>
          <p:cNvSpPr txBox="1"/>
          <p:nvPr/>
        </p:nvSpPr>
        <p:spPr bwMode="auto">
          <a:xfrm>
            <a:off x="9494195" y="5590981"/>
            <a:ext cx="25827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Installation of lifting </a:t>
            </a:r>
            <a:r>
              <a:rPr lang="fr-CH" dirty="0" err="1"/>
              <a:t>tool</a:t>
            </a:r>
            <a:endParaRPr lang="fr-CH" dirty="0"/>
          </a:p>
          <a:p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include</a:t>
            </a:r>
            <a:r>
              <a:rPr lang="fr-CH" dirty="0"/>
              <a:t> </a:t>
            </a:r>
            <a:r>
              <a:rPr lang="fr-CH" dirty="0" err="1"/>
              <a:t>shielding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A7537-DCD7-D649-63F2-8C6E3771B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F2C8F0-E542-8116-07CF-D838F1A34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0188-92C9-440F-BEC5-8D9856914708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E56B2-0EA9-B002-AF2E-B49E94B8A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439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5D9F8EDB-0BCD-B9A8-A728-E0DCE6168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4F741A-C986-4C9C-C0EB-55150DCEC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B73ACF-8047-FD17-B0B6-130D2093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4007-B8C7-4C7B-BAA6-8D8A553935E9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2813E-469F-3D52-760E-AD5023583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80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, pixel&#10;&#10;Description automatically generated">
            <a:extLst>
              <a:ext uri="{FF2B5EF4-FFF2-40B4-BE49-F238E27FC236}">
                <a16:creationId xmlns:a16="http://schemas.microsoft.com/office/drawing/2014/main" id="{CC2E5644-E7A8-6D2C-BE9D-6919B7FA0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992314-B400-F5EF-DF4F-A19A49191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A5AF9F-65FA-CFE3-C180-0D98E063A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6A0F-BD04-4006-97F7-49FF5236E188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77DBA-3CA1-C9D1-8040-551E30894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, pixel&#10;&#10;Description automatically generated">
            <a:extLst>
              <a:ext uri="{FF2B5EF4-FFF2-40B4-BE49-F238E27FC236}">
                <a16:creationId xmlns:a16="http://schemas.microsoft.com/office/drawing/2014/main" id="{8F3D86D5-BB9B-DA2A-7002-5FA7FFAD4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D8C276-6BE2-560E-5921-8CC7A6B9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6FA787-D1C3-D35E-0388-446C923E7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AC092-18C4-492F-811F-FED8FE3C3D54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88064-C411-E3D0-36DD-80A1EBAC9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6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, pixel&#10;&#10;Description automatically generated">
            <a:extLst>
              <a:ext uri="{FF2B5EF4-FFF2-40B4-BE49-F238E27FC236}">
                <a16:creationId xmlns:a16="http://schemas.microsoft.com/office/drawing/2014/main" id="{4DE512AF-B6E9-6F69-1323-7C93894BF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DEEB80-94A2-8329-6224-240361493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9181A4-AD16-3949-7A3D-38A469BDA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AA4B-4B62-457B-83D2-F67DB4DD626A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A7C725-90D3-4AF6-C4CE-FA497767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058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89840DB7-0DE6-0CC5-7FEF-41524BA41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B47CD2-0A49-813F-E449-76BFD50D4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BC03E3-9C6B-0E89-8BFD-20F98D99C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94414-8500-4CCC-B6A8-71CC5FA10763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D83AC6-44F0-0A8E-CCE9-DAAEAF1F0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202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701682B1-CC8D-C567-1E94-6B7376B0E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33061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806E97-3619-31E4-97D2-73C031C3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E746E9-A081-6286-1712-4D4DB822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74904-48CA-4329-90A2-66EB047089BF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96AEB-8C6A-CCCD-CBF4-BC8BE4EA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452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194281D8-204C-9FCE-C576-322F061E0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731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C2EEF-D5B1-D913-3F51-CC3A9A818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32B12-2B6C-55C5-3A93-E16AE0C19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B86A-6214-40B8-9259-D4DD55EBDCAE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D296C-A586-4BD6-A82F-35B47CFC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7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HI-ECN3 Target complex</a:t>
            </a:r>
            <a:br>
              <a:rPr lang="en-GB" dirty="0"/>
            </a:br>
            <a:r>
              <a:rPr lang="en-GB" sz="3200" dirty="0"/>
              <a:t>CERN – ESS exchange Lund 20</a:t>
            </a:r>
            <a:r>
              <a:rPr lang="en-GB" sz="3200" baseline="30000" dirty="0"/>
              <a:t>th</a:t>
            </a:r>
            <a:r>
              <a:rPr lang="en-GB" sz="3200" dirty="0"/>
              <a:t> September 2024</a:t>
            </a:r>
            <a:endParaRPr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877272"/>
            <a:ext cx="11376026" cy="318187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Jean-Louis GRENARD - CERN - HI-ECN3 WP4 Target </a:t>
            </a:r>
            <a:r>
              <a:rPr lang="fr-CH" sz="1800" dirty="0" err="1"/>
              <a:t>complex</a:t>
            </a:r>
            <a:endParaRPr lang="fr-CH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1FAB26E3-2ABF-0863-045A-EEA89B90D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E397DC-41CF-ECF3-70DE-2660A8BF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D6D71A-96BD-232A-3711-E6E6AAA67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1ECE-E57E-4B30-83E8-0E7F7AD3B98C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2D8FFB-510A-DF19-9156-319EAC1FC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58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&#10;&#10;Description automatically generated">
            <a:extLst>
              <a:ext uri="{FF2B5EF4-FFF2-40B4-BE49-F238E27FC236}">
                <a16:creationId xmlns:a16="http://schemas.microsoft.com/office/drawing/2014/main" id="{81E36EC4-51DD-C529-C49B-03D04EEA5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5" y="43249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A0A32C-24F6-7715-EB9E-6FF1D294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DEB83-A63C-7690-FA28-19A3A56C3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F2F1-B2D3-49DD-82E4-164C63D02248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45910-40FC-46CA-B84C-75284411A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842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690D5E82-9139-6245-BE9B-DBFBED170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7312"/>
            <a:ext cx="11899188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4766B3-255D-B81C-E729-4DCD27F11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08AF5-B904-9489-953D-11E292DF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58D3D-FA7F-4056-A425-53EC1906BEF9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6A913-157E-F287-74A2-92FEF3F4A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63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375618-E0AB-BE71-C402-70EDD3DA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vacuum confinement</a:t>
            </a:r>
            <a:endParaRPr lang="en-GB" dirty="0"/>
          </a:p>
        </p:txBody>
      </p:sp>
      <p:pic>
        <p:nvPicPr>
          <p:cNvPr id="7" name="Picture 6" descr="A black and white drawing of a metal container&#10;&#10;Description automatically generated">
            <a:extLst>
              <a:ext uri="{FF2B5EF4-FFF2-40B4-BE49-F238E27FC236}">
                <a16:creationId xmlns:a16="http://schemas.microsoft.com/office/drawing/2014/main" id="{D0089E81-1DC7-E4FB-D275-3F58255F1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295" y="1556792"/>
            <a:ext cx="5039241" cy="4581128"/>
          </a:xfrm>
          <a:prstGeom prst="rect">
            <a:avLst/>
          </a:prstGeom>
        </p:spPr>
      </p:pic>
      <p:pic>
        <p:nvPicPr>
          <p:cNvPr id="8" name="Picture 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62737A70-D3D0-937C-F64D-DE8CC6A32D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406" r="27364" b="19832"/>
          <a:stretch/>
        </p:blipFill>
        <p:spPr>
          <a:xfrm>
            <a:off x="840735" y="1185542"/>
            <a:ext cx="4520123" cy="223284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044BA6-CF50-0C3A-A7EC-7DEACEED1BBB}"/>
              </a:ext>
            </a:extLst>
          </p:cNvPr>
          <p:cNvCxnSpPr/>
          <p:nvPr/>
        </p:nvCxnSpPr>
        <p:spPr>
          <a:xfrm>
            <a:off x="3793063" y="3068960"/>
            <a:ext cx="201622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68E7745-2FE1-2F4F-5790-C3F7F1D5C4AC}"/>
              </a:ext>
            </a:extLst>
          </p:cNvPr>
          <p:cNvSpPr txBox="1"/>
          <p:nvPr/>
        </p:nvSpPr>
        <p:spPr bwMode="auto">
          <a:xfrm>
            <a:off x="479376" y="4807467"/>
            <a:ext cx="6564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Overall dimensions: ~6.36 x 2.05 x 2.95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be fully fabricated and tested at a contractor premisses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Primary vacuum to optimize air activation around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(Water containment in case of water leak)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5D9A21-BBBC-B76B-3C03-13A3A69E3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912A23-61E9-4937-BCC5-ACD7657B60F3}" type="datetime1">
              <a:rPr lang="fr-FR" smtClean="0"/>
              <a:t>20/09/2024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93D034-2F51-3D65-2050-DE25DC2C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B4695-C9B5-99C8-2371-539F1E1C9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0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05B46E-00EC-37BD-EB80-5037AFC81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679899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Utilities feedthroughs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Mechanical design ready to build a prototype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Design of radiation tolerant gaskets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Decommissioning plan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4E4C5E6-C977-34D3-34D3-5031F8D2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vacuum confinement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7ED9A-6889-1CDE-A6D1-5CAAAD89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pic>
        <p:nvPicPr>
          <p:cNvPr id="12" name="Picture 11" descr="A blue and white box&#10;&#10;Description automatically generated with medium confidence">
            <a:extLst>
              <a:ext uri="{FF2B5EF4-FFF2-40B4-BE49-F238E27FC236}">
                <a16:creationId xmlns:a16="http://schemas.microsoft.com/office/drawing/2014/main" id="{95E8604E-CCA8-71C8-F074-F1903BE80A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56"/>
          <a:stretch/>
        </p:blipFill>
        <p:spPr>
          <a:xfrm>
            <a:off x="7608168" y="728167"/>
            <a:ext cx="4462707" cy="3168352"/>
          </a:xfrm>
          <a:prstGeom prst="rect">
            <a:avLst/>
          </a:prstGeom>
        </p:spPr>
      </p:pic>
      <p:pic>
        <p:nvPicPr>
          <p:cNvPr id="14" name="Picture 13" descr="A close-up of several rollers&#10;&#10;Description automatically generated">
            <a:extLst>
              <a:ext uri="{FF2B5EF4-FFF2-40B4-BE49-F238E27FC236}">
                <a16:creationId xmlns:a16="http://schemas.microsoft.com/office/drawing/2014/main" id="{A7BE27F8-1A95-8CA1-CD68-46152AF39C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28" r="24013"/>
          <a:stretch/>
        </p:blipFill>
        <p:spPr>
          <a:xfrm flipH="1">
            <a:off x="4583833" y="3429000"/>
            <a:ext cx="2470910" cy="27236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00AD48-5B6C-8D93-A154-36CCB4C97A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33" t="6730" r="5300" b="4809"/>
          <a:stretch/>
        </p:blipFill>
        <p:spPr>
          <a:xfrm>
            <a:off x="7248128" y="3908129"/>
            <a:ext cx="2184032" cy="229264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1ED73-FDCF-EF17-9E0F-1EBC2BCD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EC059C-4399-4FC9-A15A-E66C802BBD95}" type="datetime1">
              <a:rPr lang="fr-FR" smtClean="0"/>
              <a:t>20/09/2024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6328D8-07F2-D576-D156-99AD672C0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</p:spTree>
    <p:extLst>
      <p:ext uri="{BB962C8B-B14F-4D97-AF65-F5344CB8AC3E}">
        <p14:creationId xmlns:p14="http://schemas.microsoft.com/office/powerpoint/2010/main" val="27667695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CB6635-E62A-4FF9-E89E-0CD08FB0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Target complex integration extraction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2B592-680E-CCB4-5520-938723B79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9E32E6-F2DD-4FC0-8ED8-3BEB9955D48D}" type="datetime1">
              <a:rPr lang="fr-FR" smtClean="0"/>
              <a:t>20/09/2024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DA156-D15F-0C6E-A440-5D22A5D24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37C7A-0122-4BC4-5AEF-DDCF3EDA5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CDF4EE4-3808-033F-32DB-646E88171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67" y="2060848"/>
            <a:ext cx="5880252" cy="30243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2A4AB7-4FAC-DBE8-206C-CD4DF26C396C}"/>
              </a:ext>
            </a:extLst>
          </p:cNvPr>
          <p:cNvSpPr txBox="1"/>
          <p:nvPr/>
        </p:nvSpPr>
        <p:spPr>
          <a:xfrm>
            <a:off x="12726" y="5706697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Trolley mounted on full stainless steel chain action rollers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B38B8F-76F0-AE82-4A5B-77A0DC3FB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88" t="33075" r="7988" b="32801"/>
          <a:stretch/>
        </p:blipFill>
        <p:spPr>
          <a:xfrm rot="10800000">
            <a:off x="7983260" y="1305696"/>
            <a:ext cx="3546833" cy="11406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9EF29F-1433-6CE7-5DB6-0A251D079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457" y="2648505"/>
            <a:ext cx="4816669" cy="339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804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2A39E6-BDC7-5271-F787-D8981C1B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Target complex integration extraction</a:t>
            </a:r>
            <a:endParaRPr lang="en-GB" dirty="0"/>
          </a:p>
        </p:txBody>
      </p:sp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EBC6576-BB48-12EB-B16D-F3CCD9B8C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67" y="1196752"/>
            <a:ext cx="5880252" cy="302433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C0DE0-49D1-BA06-A824-091B41AB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AF8173-8903-5B5F-D512-38BF98940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CF617F-70CF-436E-B5D4-871320EAD847}" type="datetime1">
              <a:rPr lang="fr-FR" smtClean="0"/>
              <a:t>20/09/2024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24474-9852-3995-1AEF-D491DA66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1226C0-5DF5-CC8A-9BA3-777CC9FD2D0B}"/>
              </a:ext>
            </a:extLst>
          </p:cNvPr>
          <p:cNvSpPr txBox="1"/>
          <p:nvPr/>
        </p:nvSpPr>
        <p:spPr>
          <a:xfrm>
            <a:off x="12726" y="4582582"/>
            <a:ext cx="63713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Extraction / insertion mechanism based on a motorized rigid chain</a:t>
            </a:r>
          </a:p>
          <a:p>
            <a:r>
              <a:rPr lang="en-GB" dirty="0"/>
              <a:t>This will be installed on purpose in case of target exchange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0FF66E9-5036-840E-6774-247D80CA5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2903994"/>
            <a:ext cx="5659708" cy="33184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897DCE-88BE-2D30-0BE7-12DF3EF6F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304" y="878054"/>
            <a:ext cx="2685855" cy="223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20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3d model of a factory&#10;&#10;Description automatically generated">
            <a:extLst>
              <a:ext uri="{FF2B5EF4-FFF2-40B4-BE49-F238E27FC236}">
                <a16:creationId xmlns:a16="http://schemas.microsoft.com/office/drawing/2014/main" id="{3DA7B32B-94B8-AAC5-4F47-2C7CA4432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87" y="226913"/>
            <a:ext cx="11416227" cy="5871603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9CB0CDC-2B8F-7189-52DE-86C1725EC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8640340" cy="535127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Space requirement for target exchange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1CFFE78-6C75-91C0-046D-E6D2235BAC34}"/>
              </a:ext>
            </a:extLst>
          </p:cNvPr>
          <p:cNvCxnSpPr>
            <a:cxnSpLocks/>
          </p:cNvCxnSpPr>
          <p:nvPr/>
        </p:nvCxnSpPr>
        <p:spPr>
          <a:xfrm flipV="1">
            <a:off x="1108953" y="1040331"/>
            <a:ext cx="8158264" cy="1946727"/>
          </a:xfrm>
          <a:prstGeom prst="straightConnector1">
            <a:avLst/>
          </a:prstGeom>
          <a:ln w="28575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F787341-E0C8-14C6-06B6-172DA8B39079}"/>
              </a:ext>
            </a:extLst>
          </p:cNvPr>
          <p:cNvSpPr txBox="1"/>
          <p:nvPr/>
        </p:nvSpPr>
        <p:spPr bwMode="auto">
          <a:xfrm>
            <a:off x="4461753" y="1338646"/>
            <a:ext cx="823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~30m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EB582-3AD1-AF47-CE7C-7B87F8C2F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-  JL Grenard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77F7B-AB62-E498-60A3-B1921292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CE569-E41F-41EC-A90C-62556C712BAC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47DC0-ED0C-D774-8F76-25542904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1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9"/>
    </mc:Choice>
    <mc:Fallback xmlns="">
      <p:transition spd="slow" advTm="2099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A96CD8-2248-1611-AFDE-4CFA4DC3B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48051" cy="4608512"/>
          </a:xfrm>
        </p:spPr>
        <p:txBody>
          <a:bodyPr/>
          <a:lstStyle/>
          <a:p>
            <a:r>
              <a:rPr lang="fr-CH" dirty="0"/>
              <a:t>Target exchange</a:t>
            </a:r>
          </a:p>
          <a:p>
            <a:pPr lvl="1"/>
            <a:r>
              <a:rPr lang="fr-CH" dirty="0"/>
              <a:t>Connections of utilities </a:t>
            </a:r>
            <a:r>
              <a:rPr lang="fr-CH" dirty="0" err="1"/>
              <a:t>located</a:t>
            </a:r>
            <a:r>
              <a:rPr lang="fr-CH" dirty="0"/>
              <a:t> in ‘’</a:t>
            </a:r>
            <a:r>
              <a:rPr lang="fr-CH" dirty="0" err="1"/>
              <a:t>human</a:t>
            </a:r>
            <a:r>
              <a:rPr lang="fr-CH" dirty="0"/>
              <a:t>’’ </a:t>
            </a:r>
            <a:r>
              <a:rPr lang="en-GB" dirty="0"/>
              <a:t>accessible environment</a:t>
            </a:r>
          </a:p>
          <a:p>
            <a:pPr lvl="1"/>
            <a:r>
              <a:rPr lang="en-GB" dirty="0"/>
              <a:t>Remote handling features for the connections</a:t>
            </a:r>
          </a:p>
          <a:p>
            <a:pPr lvl="1"/>
            <a:r>
              <a:rPr lang="en-GB" dirty="0"/>
              <a:t>Support of remotely controlled crane and ROVs</a:t>
            </a:r>
          </a:p>
          <a:p>
            <a:pPr lvl="1"/>
            <a:r>
              <a:rPr lang="en-GB" dirty="0"/>
              <a:t>Size reduction for final disposal by shearing</a:t>
            </a:r>
          </a:p>
          <a:p>
            <a:pPr lvl="1"/>
            <a:r>
              <a:rPr lang="en-GB" dirty="0"/>
              <a:t>Transfer from the underground to surface in shielded casks</a:t>
            </a:r>
          </a:p>
          <a:p>
            <a:pPr lvl="1"/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257FF0-759E-EA34-3C1A-B84080BDB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Maintenance of the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- few </a:t>
            </a:r>
            <a:r>
              <a:rPr lang="fr-CH" dirty="0" err="1"/>
              <a:t>ideas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D582F-D954-0DC6-B59C-CCB22F65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9759B3-87E5-793B-5484-66C23E381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089" y="875934"/>
            <a:ext cx="2201223" cy="176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E40F4787-8170-0CFF-DCD8-51A80B6E2B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00" r="9051" b="14300"/>
          <a:stretch/>
        </p:blipFill>
        <p:spPr>
          <a:xfrm>
            <a:off x="6700967" y="2612853"/>
            <a:ext cx="5210735" cy="3338683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56D12BDE-F122-30D2-2E1C-39A18CF57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764" y="906464"/>
            <a:ext cx="3101380" cy="23260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54EA95-2890-4F58-EDFA-A77CD161223F}"/>
              </a:ext>
            </a:extLst>
          </p:cNvPr>
          <p:cNvSpPr txBox="1"/>
          <p:nvPr/>
        </p:nvSpPr>
        <p:spPr bwMode="auto">
          <a:xfrm>
            <a:off x="6824208" y="5951536"/>
            <a:ext cx="495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n-TOF target#2  pipes </a:t>
            </a:r>
            <a:r>
              <a:rPr lang="fr-CH" dirty="0" err="1"/>
              <a:t>reduction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ROVs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806D82-99E4-645D-FB37-378B36AB0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167E-857A-43E1-A993-941E8F006C6C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C1678-088E-3777-62EB-6281B02AF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15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6B301F-E3E0-4D2E-B046-DFF931AC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Target Complex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95F01-FF67-4F68-8DAB-8674FCD6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BE82A-8D7B-B72A-ADAA-A6CCC6D078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50"/>
          <a:stretch/>
        </p:blipFill>
        <p:spPr>
          <a:xfrm>
            <a:off x="5865738" y="260648"/>
            <a:ext cx="6120680" cy="321104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29ABC28-D0B9-3E35-2B98-75A98C1B3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010998"/>
            <a:ext cx="5616003" cy="5082298"/>
          </a:xfrm>
        </p:spPr>
        <p:txBody>
          <a:bodyPr>
            <a:normAutofit/>
          </a:bodyPr>
          <a:lstStyle/>
          <a:p>
            <a:r>
              <a:rPr lang="en-GB" b="0" dirty="0"/>
              <a:t>Existing overhead travelling crane 30t capacity replaced</a:t>
            </a:r>
          </a:p>
          <a:p>
            <a:pPr marL="366712" lvl="1" indent="0">
              <a:buNone/>
            </a:pPr>
            <a:endParaRPr lang="en-GB" b="0" dirty="0"/>
          </a:p>
          <a:p>
            <a:pPr lvl="1"/>
            <a:r>
              <a:rPr lang="en-GB" b="0" dirty="0"/>
              <a:t>Redundancy on the 3 movements of the crane</a:t>
            </a:r>
          </a:p>
          <a:p>
            <a:pPr lvl="1"/>
            <a:r>
              <a:rPr lang="en-GB" b="0" dirty="0"/>
              <a:t>Integration of a video system</a:t>
            </a:r>
          </a:p>
          <a:p>
            <a:pPr lvl="1"/>
            <a:r>
              <a:rPr lang="en-GB" sz="1800" b="0" dirty="0"/>
              <a:t>Integration of a positioning system for the 3 movements</a:t>
            </a:r>
          </a:p>
          <a:p>
            <a:pPr lvl="1"/>
            <a:r>
              <a:rPr lang="en-GB" sz="1800" b="0" dirty="0"/>
              <a:t>Off-board control cubicles</a:t>
            </a:r>
          </a:p>
          <a:p>
            <a:pPr lvl="1"/>
            <a:r>
              <a:rPr lang="en-GB" sz="1800" b="0" dirty="0"/>
              <a:t>Cable festoon routing</a:t>
            </a:r>
          </a:p>
          <a:p>
            <a:pPr lvl="1"/>
            <a:r>
              <a:rPr lang="en-GB" sz="1800" b="0" dirty="0"/>
              <a:t>Remote tools connection on the hook</a:t>
            </a:r>
          </a:p>
          <a:p>
            <a:pPr lvl="1"/>
            <a:r>
              <a:rPr lang="en-GB" sz="1800" b="0" dirty="0"/>
              <a:t>Auxiliary hoist</a:t>
            </a:r>
          </a:p>
          <a:p>
            <a:pPr lvl="1"/>
            <a:r>
              <a:rPr lang="en-GB" sz="1800" b="0" dirty="0"/>
              <a:t>Investigation on possibility to optimize crane size</a:t>
            </a:r>
          </a:p>
          <a:p>
            <a:pPr marL="366712" lvl="1" indent="0">
              <a:buNone/>
            </a:pPr>
            <a:r>
              <a:rPr lang="en-GB" dirty="0"/>
              <a:t>Ongoing specification</a:t>
            </a:r>
            <a:endParaRPr lang="en-GB" sz="1800" b="0" dirty="0"/>
          </a:p>
        </p:txBody>
      </p:sp>
      <p:pic>
        <p:nvPicPr>
          <p:cNvPr id="2" name="Picture 1" descr="A person wearing a hard hat working on a computer&#10;&#10;Description automatically generated with low confidence">
            <a:extLst>
              <a:ext uri="{FF2B5EF4-FFF2-40B4-BE49-F238E27FC236}">
                <a16:creationId xmlns:a16="http://schemas.microsoft.com/office/drawing/2014/main" id="{789996FC-E515-3C80-8E62-B7E1BD05D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888" y="3625619"/>
            <a:ext cx="3525024" cy="264376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10C37AE-5393-B1D2-091D-7E05932B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09EC-C576-4A21-ACD4-3835D6F4BF6D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D0BDA9-CFDB-4837-F1A9-B1C9CE090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801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EB5134-9C66-DB9D-10FB-0305C8541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target area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Target station which contain the target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Associated shielding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The space to perform target maintenance activities (inspections, replacement, repair…)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Remote handling equipment (crane, spreaders, mobile robots)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Confinement(s)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target service building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Air handling units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Cooling stations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Controls systems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The space to perform preparation for target (and other activated components) final disposal and possibly post irradiation examination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58D8E6-C37F-FF84-6412-A031616EE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do </a:t>
            </a:r>
            <a:r>
              <a:rPr lang="fr-CH" dirty="0" err="1"/>
              <a:t>we</a:t>
            </a:r>
            <a:r>
              <a:rPr lang="fr-CH" dirty="0"/>
              <a:t> call Target </a:t>
            </a:r>
            <a:r>
              <a:rPr lang="fr-CH" dirty="0" err="1"/>
              <a:t>Complex</a:t>
            </a:r>
            <a:r>
              <a:rPr lang="fr-CH" dirty="0"/>
              <a:t>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EA9B2-FFCA-4990-A225-403B04E7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8A6F99-EE4F-CCDE-8D7C-E21AA652E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4974C9-9114-42E0-9385-FAD5487B1F63}" type="datetime1">
              <a:rPr lang="fr-FR" smtClean="0"/>
              <a:t>20/09/2024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DE86B-0437-F1CD-2DAA-1BC4C66DA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04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78EDB-5CC3-8FB9-42A2-16BF42E1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target service building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F1CDB2-DC50-FBA2-863A-E3196F19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31C-8158-12F0-FB72-0C7BC2D61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/>
              <a:t>Nuclear ventilation system of the target complex</a:t>
            </a:r>
          </a:p>
          <a:p>
            <a:pPr lvl="1"/>
            <a:r>
              <a:rPr lang="en-GB" sz="1800" dirty="0"/>
              <a:t>Air handling units, filters, dehumidifiers (outside)</a:t>
            </a:r>
          </a:p>
          <a:p>
            <a:r>
              <a:rPr lang="en-GB" sz="2000" dirty="0"/>
              <a:t>Target cooling systems</a:t>
            </a:r>
          </a:p>
          <a:p>
            <a:pPr lvl="1"/>
            <a:r>
              <a:rPr lang="en-GB" sz="1800" dirty="0"/>
              <a:t>Pumps, Filters, Heat exchanger, Cooling instrumentation, He circulation system</a:t>
            </a:r>
          </a:p>
          <a:p>
            <a:pPr lvl="1"/>
            <a:r>
              <a:rPr lang="en-GB" sz="1800" dirty="0"/>
              <a:t>Target controls systems</a:t>
            </a:r>
          </a:p>
          <a:p>
            <a:pPr lvl="1"/>
            <a:r>
              <a:rPr lang="en-GB" sz="1800" dirty="0"/>
              <a:t>Target monitoring (sensors), Target control valves, vacuum vessel confinement</a:t>
            </a:r>
          </a:p>
          <a:p>
            <a:pPr marL="0" lvl="1" indent="0">
              <a:buNone/>
            </a:pPr>
            <a:r>
              <a:rPr lang="en-GB" sz="2000" b="1" dirty="0"/>
              <a:t>Service cell / hot cell</a:t>
            </a:r>
          </a:p>
          <a:p>
            <a:pPr marL="0" lvl="1" indent="0">
              <a:buNone/>
            </a:pPr>
            <a:r>
              <a:rPr lang="en-GB" sz="2000" b="1" dirty="0"/>
              <a:t>Buffer area</a:t>
            </a:r>
          </a:p>
          <a:p>
            <a:r>
              <a:rPr lang="en-GB" sz="2000" dirty="0"/>
              <a:t>Safety systems</a:t>
            </a:r>
          </a:p>
          <a:p>
            <a:r>
              <a:rPr lang="en-GB" sz="2000" dirty="0"/>
              <a:t>Electrical distribution system</a:t>
            </a:r>
          </a:p>
          <a:p>
            <a:r>
              <a:rPr lang="en-GB" sz="2000" dirty="0"/>
              <a:t>Control and safety systems</a:t>
            </a:r>
          </a:p>
          <a:p>
            <a:r>
              <a:rPr lang="en-GB" sz="2000" dirty="0"/>
              <a:t>(Evaporator)</a:t>
            </a:r>
          </a:p>
          <a:p>
            <a:r>
              <a:rPr lang="en-GB" sz="2000" dirty="0"/>
              <a:t>~1000m²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F0A08B-928E-4785-1AAA-DF41962557D4}"/>
              </a:ext>
            </a:extLst>
          </p:cNvPr>
          <p:cNvGrpSpPr/>
          <p:nvPr/>
        </p:nvGrpSpPr>
        <p:grpSpPr>
          <a:xfrm>
            <a:off x="8843487" y="177956"/>
            <a:ext cx="3229177" cy="2937136"/>
            <a:chOff x="7065456" y="1580644"/>
            <a:chExt cx="4944210" cy="3406403"/>
          </a:xfrm>
        </p:grpSpPr>
        <p:pic>
          <p:nvPicPr>
            <p:cNvPr id="1026" name="Picture 4">
              <a:extLst>
                <a:ext uri="{FF2B5EF4-FFF2-40B4-BE49-F238E27FC236}">
                  <a16:creationId xmlns:a16="http://schemas.microsoft.com/office/drawing/2014/main" id="{4E60B620-A86E-F0B4-AF03-10FD8708E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5456" y="1580644"/>
              <a:ext cx="4944210" cy="3406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BD8B5A2-8277-ED57-F365-296EC6001422}"/>
                </a:ext>
              </a:extLst>
            </p:cNvPr>
            <p:cNvSpPr/>
            <p:nvPr/>
          </p:nvSpPr>
          <p:spPr>
            <a:xfrm rot="18758814">
              <a:off x="8114022" y="2275466"/>
              <a:ext cx="1696236" cy="81468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56F81F3-7F1F-A7C2-D79E-D9F172516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710F-BD2A-4D95-8999-EFE43B73C6F3}" type="datetime1">
              <a:rPr lang="fr-FR" smtClean="0"/>
              <a:t>20/09/2024</a:t>
            </a:fld>
            <a:endParaRPr lang="en-US" dirty="0"/>
          </a:p>
        </p:txBody>
      </p:sp>
      <p:pic>
        <p:nvPicPr>
          <p:cNvPr id="10" name="Picture 9" descr="A blue box with a few objects&#10;&#10;Description automatically generated with medium confidence">
            <a:extLst>
              <a:ext uri="{FF2B5EF4-FFF2-40B4-BE49-F238E27FC236}">
                <a16:creationId xmlns:a16="http://schemas.microsoft.com/office/drawing/2014/main" id="{259AE7BB-6F62-1DD4-A1F7-A4F56BF0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3706017"/>
            <a:ext cx="4824536" cy="2481359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8A5CD75-8027-0718-9604-CD14B7F4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16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518E15-76D1-27BA-0D78-D5D3F9A33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947" y="991570"/>
            <a:ext cx="8703244" cy="4476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CDD6B6-0BC6-D200-F64D-D1C2E976D625}"/>
              </a:ext>
            </a:extLst>
          </p:cNvPr>
          <p:cNvSpPr txBox="1"/>
          <p:nvPr/>
        </p:nvSpPr>
        <p:spPr>
          <a:xfrm>
            <a:off x="5665765" y="5766219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Shielded buffer zone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D91275-53A4-C9D3-697D-87F1BB07B903}"/>
              </a:ext>
            </a:extLst>
          </p:cNvPr>
          <p:cNvSpPr txBox="1"/>
          <p:nvPr/>
        </p:nvSpPr>
        <p:spPr>
          <a:xfrm>
            <a:off x="260773" y="179832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Material access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5E8F7-CDF3-17A1-DC8E-ECDCEA2AC15D}"/>
              </a:ext>
            </a:extLst>
          </p:cNvPr>
          <p:cNvSpPr txBox="1"/>
          <p:nvPr/>
        </p:nvSpPr>
        <p:spPr>
          <a:xfrm>
            <a:off x="9834945" y="106341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 equipment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CA26-E7B3-1094-5A29-EA80F502864F}"/>
              </a:ext>
            </a:extLst>
          </p:cNvPr>
          <p:cNvSpPr txBox="1"/>
          <p:nvPr/>
        </p:nvSpPr>
        <p:spPr>
          <a:xfrm>
            <a:off x="8541553" y="5627720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 cell</a:t>
            </a:r>
          </a:p>
          <a:p>
            <a:r>
              <a:rPr lang="en-GB" dirty="0"/>
              <a:t>with a movable roof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940104-5382-9625-C262-77E6D3000CEA}"/>
              </a:ext>
            </a:extLst>
          </p:cNvPr>
          <p:cNvCxnSpPr>
            <a:cxnSpLocks/>
          </p:cNvCxnSpPr>
          <p:nvPr/>
        </p:nvCxnSpPr>
        <p:spPr>
          <a:xfrm>
            <a:off x="1971040" y="1982987"/>
            <a:ext cx="2785205" cy="1610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B90D7-A542-A91C-13B2-14E1E44B6F3F}"/>
              </a:ext>
            </a:extLst>
          </p:cNvPr>
          <p:cNvCxnSpPr>
            <a:cxnSpLocks/>
          </p:cNvCxnSpPr>
          <p:nvPr/>
        </p:nvCxnSpPr>
        <p:spPr>
          <a:xfrm flipV="1">
            <a:off x="5123892" y="3629160"/>
            <a:ext cx="320728" cy="2125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D5492A-0F83-DADF-24C2-D6E891C0305E}"/>
              </a:ext>
            </a:extLst>
          </p:cNvPr>
          <p:cNvCxnSpPr>
            <a:cxnSpLocks/>
          </p:cNvCxnSpPr>
          <p:nvPr/>
        </p:nvCxnSpPr>
        <p:spPr>
          <a:xfrm flipH="1" flipV="1">
            <a:off x="7547056" y="3534450"/>
            <a:ext cx="964990" cy="2331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8F5D-6874-56F8-2DAC-5453B6F59436}"/>
              </a:ext>
            </a:extLst>
          </p:cNvPr>
          <p:cNvCxnSpPr>
            <a:cxnSpLocks/>
          </p:cNvCxnSpPr>
          <p:nvPr/>
        </p:nvCxnSpPr>
        <p:spPr>
          <a:xfrm flipH="1">
            <a:off x="8904312" y="1371600"/>
            <a:ext cx="1001688" cy="1250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4F58CC-CF78-9BAC-0F51-C8201133C717}"/>
              </a:ext>
            </a:extLst>
          </p:cNvPr>
          <p:cNvCxnSpPr>
            <a:cxnSpLocks/>
          </p:cNvCxnSpPr>
          <p:nvPr/>
        </p:nvCxnSpPr>
        <p:spPr>
          <a:xfrm flipH="1">
            <a:off x="10009589" y="1962131"/>
            <a:ext cx="879490" cy="904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19CD5A-922E-80E9-C2D8-F25299126009}"/>
              </a:ext>
            </a:extLst>
          </p:cNvPr>
          <p:cNvSpPr txBox="1"/>
          <p:nvPr/>
        </p:nvSpPr>
        <p:spPr>
          <a:xfrm>
            <a:off x="10323744" y="159279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Power room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5F0B7-DBE4-F34C-96DB-E6B3D3DBC33D}"/>
              </a:ext>
            </a:extLst>
          </p:cNvPr>
          <p:cNvSpPr txBox="1"/>
          <p:nvPr/>
        </p:nvSpPr>
        <p:spPr>
          <a:xfrm>
            <a:off x="10184828" y="5178443"/>
            <a:ext cx="230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Personnel access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A30FC7-7A54-E446-F814-762B512397B2}"/>
              </a:ext>
            </a:extLst>
          </p:cNvPr>
          <p:cNvCxnSpPr>
            <a:cxnSpLocks/>
          </p:cNvCxnSpPr>
          <p:nvPr/>
        </p:nvCxnSpPr>
        <p:spPr>
          <a:xfrm flipH="1" flipV="1">
            <a:off x="6428170" y="3452154"/>
            <a:ext cx="341497" cy="2302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C720DA-C902-D916-657D-4F5D0644FC72}"/>
              </a:ext>
            </a:extLst>
          </p:cNvPr>
          <p:cNvSpPr txBox="1"/>
          <p:nvPr/>
        </p:nvSpPr>
        <p:spPr>
          <a:xfrm>
            <a:off x="440368" y="4909916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 lorry access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86AD4-9F82-85EA-609C-2FACFE9AA31B}"/>
              </a:ext>
            </a:extLst>
          </p:cNvPr>
          <p:cNvCxnSpPr>
            <a:cxnSpLocks/>
          </p:cNvCxnSpPr>
          <p:nvPr/>
        </p:nvCxnSpPr>
        <p:spPr>
          <a:xfrm flipV="1">
            <a:off x="2048442" y="3312004"/>
            <a:ext cx="1455619" cy="1409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FE9787F5-D3B8-D135-02F2-B59DFF440F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Service building – </a:t>
            </a:r>
            <a:r>
              <a:rPr lang="fr-CH" dirty="0" err="1"/>
              <a:t>ground</a:t>
            </a:r>
            <a:r>
              <a:rPr lang="fr-CH" dirty="0"/>
              <a:t> </a:t>
            </a:r>
            <a:r>
              <a:rPr lang="fr-CH" dirty="0" err="1"/>
              <a:t>floor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45C259-1074-AFFA-D0B5-0BDAE481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656B00-5655-805B-3F2B-29E687F749D7}"/>
              </a:ext>
            </a:extLst>
          </p:cNvPr>
          <p:cNvSpPr txBox="1"/>
          <p:nvPr/>
        </p:nvSpPr>
        <p:spPr>
          <a:xfrm>
            <a:off x="4579717" y="573147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HotCell</a:t>
            </a:r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AB3E67D-9E34-1297-FE03-D83057AC22B4}"/>
              </a:ext>
            </a:extLst>
          </p:cNvPr>
          <p:cNvCxnSpPr>
            <a:cxnSpLocks/>
          </p:cNvCxnSpPr>
          <p:nvPr/>
        </p:nvCxnSpPr>
        <p:spPr>
          <a:xfrm flipH="1" flipV="1">
            <a:off x="10220960" y="4120041"/>
            <a:ext cx="668119" cy="935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DB99CECE-48DE-0AE1-0BD3-1337B5D0A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7656-C322-4C4A-BE3D-09FA03A4C196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94445FBA-FBF7-207F-AE16-AFD009C0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23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29CE6D-3A63-D368-4241-D5208D11A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building – 1rst </a:t>
            </a:r>
            <a:r>
              <a:rPr lang="fr-CH" dirty="0" err="1"/>
              <a:t>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9E1536-6F0C-FFEF-F506-ABCACE9F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F8BB-8391-48D3-9A4D-B26268665317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487BD-41DF-AA59-CDF3-AE0BBA413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71E2C7-3B39-D3BB-759B-EF0E5E86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50D73-FF8E-F64C-8141-BA7062CB7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558" y="1343198"/>
            <a:ext cx="8672953" cy="446068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43D912-CDDF-267C-99F6-A100C4FBC099}"/>
              </a:ext>
            </a:extLst>
          </p:cNvPr>
          <p:cNvCxnSpPr>
            <a:cxnSpLocks/>
          </p:cNvCxnSpPr>
          <p:nvPr/>
        </p:nvCxnSpPr>
        <p:spPr>
          <a:xfrm flipV="1">
            <a:off x="2999656" y="2607338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4F358E1-3FA9-6FBB-588D-0CD4005B5220}"/>
              </a:ext>
            </a:extLst>
          </p:cNvPr>
          <p:cNvSpPr txBox="1"/>
          <p:nvPr/>
        </p:nvSpPr>
        <p:spPr>
          <a:xfrm>
            <a:off x="680306" y="4433344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30t overhead traveling crane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AC1CE-D00A-8A1D-7715-E831AF42FD09}"/>
              </a:ext>
            </a:extLst>
          </p:cNvPr>
          <p:cNvSpPr txBox="1"/>
          <p:nvPr/>
        </p:nvSpPr>
        <p:spPr>
          <a:xfrm>
            <a:off x="9698453" y="511224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Control racks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FE3161-AC8F-52E8-7960-103872706EA6}"/>
              </a:ext>
            </a:extLst>
          </p:cNvPr>
          <p:cNvCxnSpPr>
            <a:cxnSpLocks/>
          </p:cNvCxnSpPr>
          <p:nvPr/>
        </p:nvCxnSpPr>
        <p:spPr>
          <a:xfrm flipV="1">
            <a:off x="6203964" y="3939472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D84E033-B572-8473-31BB-E0A7DDB7C3F6}"/>
              </a:ext>
            </a:extLst>
          </p:cNvPr>
          <p:cNvSpPr txBox="1"/>
          <p:nvPr/>
        </p:nvSpPr>
        <p:spPr>
          <a:xfrm>
            <a:off x="3492302" y="5314959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Mobile shielded hatches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AFE3A12-1FAC-B022-AE75-8CE4076C4D78}"/>
              </a:ext>
            </a:extLst>
          </p:cNvPr>
          <p:cNvCxnSpPr>
            <a:cxnSpLocks/>
          </p:cNvCxnSpPr>
          <p:nvPr/>
        </p:nvCxnSpPr>
        <p:spPr>
          <a:xfrm flipV="1">
            <a:off x="5123892" y="3337650"/>
            <a:ext cx="864145" cy="185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5764AF-0D8E-9319-C683-5820CDCDFBE0}"/>
              </a:ext>
            </a:extLst>
          </p:cNvPr>
          <p:cNvCxnSpPr>
            <a:cxnSpLocks/>
          </p:cNvCxnSpPr>
          <p:nvPr/>
        </p:nvCxnSpPr>
        <p:spPr>
          <a:xfrm flipH="1" flipV="1">
            <a:off x="8472264" y="4266511"/>
            <a:ext cx="1666401" cy="74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C48EF6D-9714-8334-0BC4-A39BDCA16286}"/>
              </a:ext>
            </a:extLst>
          </p:cNvPr>
          <p:cNvSpPr txBox="1"/>
          <p:nvPr/>
        </p:nvSpPr>
        <p:spPr>
          <a:xfrm>
            <a:off x="5496671" y="583669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Filter room</a:t>
            </a:r>
          </a:p>
        </p:txBody>
      </p:sp>
    </p:spTree>
    <p:extLst>
      <p:ext uri="{BB962C8B-B14F-4D97-AF65-F5344CB8AC3E}">
        <p14:creationId xmlns:p14="http://schemas.microsoft.com/office/powerpoint/2010/main" val="7375897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466E7F-7697-8A08-E06F-0B9C7CAF3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HI-ECN3 project need to have a facility to prepare objects for final disposal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BDF target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Proximity shielding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Hadron stopper coil</a:t>
            </a:r>
          </a:p>
          <a:p>
            <a:pPr marL="0" lvl="1" indent="0">
              <a:buNone/>
            </a:pPr>
            <a:r>
              <a:rPr lang="en-GB" b="1" dirty="0"/>
              <a:t>Why do we need a specific facility to prepare HI-ECN3 object for final disposal (waste packaging)?</a:t>
            </a:r>
          </a:p>
          <a:p>
            <a:pPr lvl="1"/>
            <a:r>
              <a:rPr lang="en-GB" dirty="0"/>
              <a:t>Level of radiation (~few </a:t>
            </a:r>
            <a:r>
              <a:rPr lang="en-GB" dirty="0" err="1"/>
              <a:t>Sv</a:t>
            </a:r>
            <a:r>
              <a:rPr lang="en-GB" dirty="0"/>
              <a:t>/h after 1year of cool down)</a:t>
            </a:r>
          </a:p>
          <a:p>
            <a:pPr lvl="1"/>
            <a:r>
              <a:rPr lang="en-GB" dirty="0"/>
              <a:t>Characteristics of materials (W)</a:t>
            </a:r>
          </a:p>
          <a:p>
            <a:pPr lvl="1"/>
            <a:r>
              <a:rPr lang="en-GB" dirty="0"/>
              <a:t>Presence of radiological critical spallation products</a:t>
            </a:r>
          </a:p>
          <a:p>
            <a:pPr lvl="1"/>
            <a:r>
              <a:rPr lang="en-GB" dirty="0"/>
              <a:t>Size and weight of the objects doesn’t fulfil elimination path requirement towards PSI (container size limitation)</a:t>
            </a:r>
          </a:p>
          <a:p>
            <a:pPr lvl="1"/>
            <a:r>
              <a:rPr lang="en-GB" dirty="0"/>
              <a:t>Understanding of failure modes to improve future designs</a:t>
            </a:r>
          </a:p>
          <a:p>
            <a:pPr lvl="1"/>
            <a:r>
              <a:rPr lang="en-GB" dirty="0"/>
              <a:t>Lessons learnt from waste packaging of highly radioactive objects (ISOLDE target, LHC TDE, </a:t>
            </a:r>
            <a:r>
              <a:rPr lang="en-GB" dirty="0" err="1"/>
              <a:t>n_TOF</a:t>
            </a:r>
            <a:r>
              <a:rPr lang="en-GB" dirty="0"/>
              <a:t> spallation targets)</a:t>
            </a:r>
          </a:p>
          <a:p>
            <a:pPr lvl="1"/>
            <a:r>
              <a:rPr lang="en-GB" b="1" dirty="0"/>
              <a:t>Currently such facility does not exist at CERN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F095FA-4BC4-68FC-7AAC-DED43D99F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HI-ECN3 service cell - context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B1D0F14-AAEB-711F-C83E-B4EAF0C417D1}"/>
              </a:ext>
            </a:extLst>
          </p:cNvPr>
          <p:cNvGrpSpPr/>
          <p:nvPr/>
        </p:nvGrpSpPr>
        <p:grpSpPr>
          <a:xfrm>
            <a:off x="6600057" y="3010997"/>
            <a:ext cx="2749914" cy="998157"/>
            <a:chOff x="7248128" y="3645024"/>
            <a:chExt cx="3607348" cy="1008112"/>
          </a:xfrm>
        </p:grpSpPr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9AB7E638-B9BD-1241-5AD0-E5FD3853E34B}"/>
                </a:ext>
              </a:extLst>
            </p:cNvPr>
            <p:cNvSpPr/>
            <p:nvPr/>
          </p:nvSpPr>
          <p:spPr>
            <a:xfrm>
              <a:off x="7248128" y="3645024"/>
              <a:ext cx="360040" cy="100811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6615F7B-11F2-2A28-09B6-50E9049FD13E}"/>
                </a:ext>
              </a:extLst>
            </p:cNvPr>
            <p:cNvSpPr txBox="1"/>
            <p:nvPr/>
          </p:nvSpPr>
          <p:spPr bwMode="auto">
            <a:xfrm>
              <a:off x="7615116" y="3935171"/>
              <a:ext cx="3240360" cy="31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Main justification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50C4BA-3FE8-FCB6-6E98-C11C5C514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E380D4-DDC4-4E5A-84A3-F87F8F5EB925}" type="datetime1">
              <a:rPr lang="fr-FR" smtClean="0"/>
              <a:t>20/09/2024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E1633-9F64-8B7D-9801-2AFCD535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7AC017-6634-8DA2-B5E7-783A7F3C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72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771BD-D90F-7408-6CCD-B49691205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</a:t>
            </a:r>
            <a:r>
              <a:rPr lang="fr-CH" dirty="0" err="1"/>
              <a:t>cell</a:t>
            </a:r>
            <a:r>
              <a:rPr lang="fr-CH" dirty="0"/>
              <a:t> </a:t>
            </a:r>
            <a:r>
              <a:rPr lang="fr-CH" dirty="0" err="1"/>
              <a:t>definition</a:t>
            </a:r>
            <a:r>
              <a:rPr lang="fr-CH" dirty="0"/>
              <a:t> -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13F0C-3ADA-A0EB-D4F9-86A2B4889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32027" cy="4608512"/>
          </a:xfrm>
        </p:spPr>
        <p:txBody>
          <a:bodyPr/>
          <a:lstStyle/>
          <a:p>
            <a:r>
              <a:rPr lang="fr-CH" dirty="0" err="1"/>
              <a:t>Prelimiary</a:t>
            </a:r>
            <a:r>
              <a:rPr lang="fr-CH" dirty="0"/>
              <a:t> discussion </a:t>
            </a:r>
            <a:r>
              <a:rPr lang="fr-CH" dirty="0" err="1"/>
              <a:t>with</a:t>
            </a:r>
            <a:r>
              <a:rPr lang="fr-CH" dirty="0"/>
              <a:t> master slave </a:t>
            </a:r>
            <a:r>
              <a:rPr lang="fr-CH" dirty="0" err="1"/>
              <a:t>manipulator</a:t>
            </a:r>
            <a:r>
              <a:rPr lang="fr-CH" dirty="0"/>
              <a:t> manufacturer</a:t>
            </a:r>
          </a:p>
          <a:p>
            <a:r>
              <a:rPr lang="fr-CH" b="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b="0" dirty="0"/>
              <a:t>Check of volumes in </a:t>
            </a:r>
            <a:r>
              <a:rPr lang="fr-CH" b="0" dirty="0" err="1"/>
              <a:t>integration</a:t>
            </a:r>
            <a:r>
              <a:rPr lang="fr-CH" b="0" dirty="0"/>
              <a:t> model</a:t>
            </a: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DCCAC-7F3E-3583-C98F-2ED9B3D3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9E9932-1B65-4057-8C78-7ACB304CEA56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3B6540-CAB6-C73D-D426-93A2C134A8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31" b="3179"/>
          <a:stretch/>
        </p:blipFill>
        <p:spPr>
          <a:xfrm>
            <a:off x="2222151" y="3789039"/>
            <a:ext cx="9907942" cy="2448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FDFCE5-0FF4-53B7-3998-964326A3E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268" y="362565"/>
            <a:ext cx="4397743" cy="350911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1CE164-27BB-84A2-CE03-1050682723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074B0D-AFCD-44DB-B492-247DB5F96864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E4DD4D-F5F4-AA8D-82E1-47A20400A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747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5AAB3-F0A2-3734-3009-E9FD97D0A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</a:t>
            </a:r>
            <a:r>
              <a:rPr lang="fr-CH" dirty="0" err="1"/>
              <a:t>cell</a:t>
            </a:r>
            <a:r>
              <a:rPr lang="fr-CH" dirty="0"/>
              <a:t> </a:t>
            </a:r>
            <a:r>
              <a:rPr lang="fr-CH" dirty="0" err="1"/>
              <a:t>definition</a:t>
            </a:r>
            <a:r>
              <a:rPr lang="fr-CH" dirty="0"/>
              <a:t> – BDF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/>
              <a:t>waste</a:t>
            </a:r>
            <a:r>
              <a:rPr lang="fr-CH" dirty="0"/>
              <a:t> packaging draft </a:t>
            </a:r>
            <a:r>
              <a:rPr lang="fr-CH" dirty="0" err="1"/>
              <a:t>sequence</a:t>
            </a:r>
            <a:endParaRPr lang="en-GB" dirty="0"/>
          </a:p>
        </p:txBody>
      </p:sp>
      <p:pic>
        <p:nvPicPr>
          <p:cNvPr id="14" name="Picture 13" descr="A blue and green machine&#10;&#10;Description automatically generated">
            <a:extLst>
              <a:ext uri="{FF2B5EF4-FFF2-40B4-BE49-F238E27FC236}">
                <a16:creationId xmlns:a16="http://schemas.microsoft.com/office/drawing/2014/main" id="{0B9CB846-3023-2B1E-2959-BB1DD052F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2" y="3141128"/>
            <a:ext cx="2799809" cy="1440000"/>
          </a:xfrm>
          <a:prstGeom prst="rect">
            <a:avLst/>
          </a:prstGeom>
        </p:spPr>
      </p:pic>
      <p:pic>
        <p:nvPicPr>
          <p:cNvPr id="22" name="Picture 21" descr="A diagram of a building&#10;&#10;Description automatically generated">
            <a:extLst>
              <a:ext uri="{FF2B5EF4-FFF2-40B4-BE49-F238E27FC236}">
                <a16:creationId xmlns:a16="http://schemas.microsoft.com/office/drawing/2014/main" id="{320ADE5C-FC19-5175-03D6-40776A781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1" y="4747812"/>
            <a:ext cx="2799809" cy="1440000"/>
          </a:xfrm>
          <a:prstGeom prst="rect">
            <a:avLst/>
          </a:prstGeom>
        </p:spPr>
      </p:pic>
      <p:pic>
        <p:nvPicPr>
          <p:cNvPr id="24" name="Picture 23" descr="A diagram of a building&#10;&#10;Description automatically generated">
            <a:extLst>
              <a:ext uri="{FF2B5EF4-FFF2-40B4-BE49-F238E27FC236}">
                <a16:creationId xmlns:a16="http://schemas.microsoft.com/office/drawing/2014/main" id="{ACCED629-2F88-587D-FDA0-E4995B858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1809" y="4743116"/>
            <a:ext cx="2799809" cy="1440000"/>
          </a:xfrm>
          <a:prstGeom prst="rect">
            <a:avLst/>
          </a:prstGeom>
        </p:spPr>
      </p:pic>
      <p:pic>
        <p:nvPicPr>
          <p:cNvPr id="26" name="Picture 25" descr="A diagram of a factory&#10;&#10;Description automatically generated">
            <a:extLst>
              <a:ext uri="{FF2B5EF4-FFF2-40B4-BE49-F238E27FC236}">
                <a16:creationId xmlns:a16="http://schemas.microsoft.com/office/drawing/2014/main" id="{C307833C-61C3-A8C5-4743-B059EB7E5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743116"/>
            <a:ext cx="2799809" cy="1440000"/>
          </a:xfrm>
          <a:prstGeom prst="rect">
            <a:avLst/>
          </a:prstGeom>
        </p:spPr>
      </p:pic>
      <p:pic>
        <p:nvPicPr>
          <p:cNvPr id="28" name="Picture 27" descr="A diagram of a building&#10;&#10;Description automatically generated">
            <a:extLst>
              <a:ext uri="{FF2B5EF4-FFF2-40B4-BE49-F238E27FC236}">
                <a16:creationId xmlns:a16="http://schemas.microsoft.com/office/drawing/2014/main" id="{6F69C798-23FC-94E8-A772-847CC17666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6852" y="4725144"/>
            <a:ext cx="2799809" cy="1440000"/>
          </a:xfrm>
          <a:prstGeom prst="rect">
            <a:avLst/>
          </a:prstGeom>
        </p:spPr>
      </p:pic>
      <p:pic>
        <p:nvPicPr>
          <p:cNvPr id="46" name="Content Placeholder 5" descr="A green table in a room&#10;&#10;Description automatically generated">
            <a:extLst>
              <a:ext uri="{FF2B5EF4-FFF2-40B4-BE49-F238E27FC236}">
                <a16:creationId xmlns:a16="http://schemas.microsoft.com/office/drawing/2014/main" id="{7E2658B5-1CFD-C60A-FEFF-6692687369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5945" y="1412936"/>
            <a:ext cx="2799809" cy="1440000"/>
          </a:xfrm>
          <a:prstGeom prst="rect">
            <a:avLst/>
          </a:prstGeom>
        </p:spPr>
      </p:pic>
      <p:pic>
        <p:nvPicPr>
          <p:cNvPr id="47" name="Picture 46" descr="A green square on a blue surface&#10;&#10;Description automatically generated">
            <a:extLst>
              <a:ext uri="{FF2B5EF4-FFF2-40B4-BE49-F238E27FC236}">
                <a16:creationId xmlns:a16="http://schemas.microsoft.com/office/drawing/2014/main" id="{B2DCEEB7-C181-E541-550F-F640710887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455" y="1412936"/>
            <a:ext cx="2799809" cy="1440000"/>
          </a:xfrm>
          <a:prstGeom prst="rect">
            <a:avLst/>
          </a:prstGeom>
        </p:spPr>
      </p:pic>
      <p:pic>
        <p:nvPicPr>
          <p:cNvPr id="48" name="Picture 47" descr="A blue and green rectangular object&#10;&#10;Description automatically generated">
            <a:extLst>
              <a:ext uri="{FF2B5EF4-FFF2-40B4-BE49-F238E27FC236}">
                <a16:creationId xmlns:a16="http://schemas.microsoft.com/office/drawing/2014/main" id="{0372BC81-3E4A-E10D-309E-BBC6E07020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4965" y="1412936"/>
            <a:ext cx="2799809" cy="1440000"/>
          </a:xfrm>
          <a:prstGeom prst="rect">
            <a:avLst/>
          </a:prstGeom>
        </p:spPr>
      </p:pic>
      <p:pic>
        <p:nvPicPr>
          <p:cNvPr id="49" name="Picture 48" descr="A blue and green machine&#10;&#10;Description automatically generated">
            <a:extLst>
              <a:ext uri="{FF2B5EF4-FFF2-40B4-BE49-F238E27FC236}">
                <a16:creationId xmlns:a16="http://schemas.microsoft.com/office/drawing/2014/main" id="{42D5D446-7825-28CD-5A73-847813D2D9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44475" y="1412936"/>
            <a:ext cx="2799809" cy="1440000"/>
          </a:xfrm>
          <a:prstGeom prst="rect">
            <a:avLst/>
          </a:prstGeom>
        </p:spPr>
      </p:pic>
      <p:pic>
        <p:nvPicPr>
          <p:cNvPr id="50" name="Picture 49" descr="A blue and green box&#10;&#10;Description automatically generated">
            <a:extLst>
              <a:ext uri="{FF2B5EF4-FFF2-40B4-BE49-F238E27FC236}">
                <a16:creationId xmlns:a16="http://schemas.microsoft.com/office/drawing/2014/main" id="{C3A9F9F9-E035-6B86-9B6E-A4A425550F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65455" y="3141128"/>
            <a:ext cx="2799809" cy="1440000"/>
          </a:xfrm>
          <a:prstGeom prst="rect">
            <a:avLst/>
          </a:prstGeom>
        </p:spPr>
      </p:pic>
      <p:pic>
        <p:nvPicPr>
          <p:cNvPr id="51" name="Picture 50" descr="A blue and green rectangular object&#10;&#10;Description automatically generated">
            <a:extLst>
              <a:ext uri="{FF2B5EF4-FFF2-40B4-BE49-F238E27FC236}">
                <a16:creationId xmlns:a16="http://schemas.microsoft.com/office/drawing/2014/main" id="{C39DE6F6-B736-3E1F-EA2A-AF412293AA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63622" y="3141128"/>
            <a:ext cx="2799809" cy="1440000"/>
          </a:xfrm>
          <a:prstGeom prst="rect">
            <a:avLst/>
          </a:prstGeom>
        </p:spPr>
      </p:pic>
      <p:pic>
        <p:nvPicPr>
          <p:cNvPr id="52" name="Picture 51" descr="A diagram of a building&#10;&#10;Description automatically generated">
            <a:extLst>
              <a:ext uri="{FF2B5EF4-FFF2-40B4-BE49-F238E27FC236}">
                <a16:creationId xmlns:a16="http://schemas.microsoft.com/office/drawing/2014/main" id="{BAA4CEEB-E02B-3D4B-A017-0B26E883C3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50429" y="3141128"/>
            <a:ext cx="2799809" cy="1440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9A195-56FB-8787-31D2-1A7B890CD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EE0B-16F8-4221-9ACE-290CE528315A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D615F-71B8-2BF1-A3CC-605D09213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3E354-70FA-7813-D74E-699DB76C8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2972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EF33F3-1B28-2B3F-82C4-C8655932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DC9595-EF11-CAB2-8412-BF661A5B972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Service building </a:t>
            </a:r>
            <a:r>
              <a:rPr lang="fr-CH" dirty="0" err="1"/>
              <a:t>within</a:t>
            </a:r>
            <a:r>
              <a:rPr lang="fr-CH" dirty="0"/>
              <a:t> the BDF/</a:t>
            </a:r>
            <a:r>
              <a:rPr lang="fr-CH" dirty="0" err="1"/>
              <a:t>SHiP</a:t>
            </a:r>
            <a:r>
              <a:rPr lang="fr-CH" dirty="0"/>
              <a:t> </a:t>
            </a:r>
            <a:r>
              <a:rPr lang="fr-CH" dirty="0" err="1"/>
              <a:t>complex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CFCACF-A3C9-8561-9B89-6789F506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98" y="1158610"/>
            <a:ext cx="11647803" cy="3759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F800E9-BA2B-2FF1-9414-DE50A6DD0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880" y="3429000"/>
            <a:ext cx="4794449" cy="273373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FFCC9-2227-CDDD-FBFD-DA2C1DC0A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FA54-60A8-4178-B2BC-39EFF500D626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236C95-6AD1-26CA-2F0B-1EA2E9FC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498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1C038E-DB46-CE11-B2CB-23D9C2786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Systems</a:t>
            </a:r>
            <a:r>
              <a:rPr lang="fr-CH" dirty="0"/>
              <a:t> </a:t>
            </a:r>
            <a:r>
              <a:rPr lang="fr-CH" dirty="0" err="1"/>
              <a:t>failure</a:t>
            </a:r>
            <a:r>
              <a:rPr lang="fr-CH" dirty="0"/>
              <a:t> scenarios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6D9B5-2ABC-1A19-04B7-929B3CC95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37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5C5D8-CDA4-0486-49C8-3B4FDAD95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Evaluation </a:t>
            </a:r>
            <a:r>
              <a:rPr lang="fr-CH" dirty="0" err="1"/>
              <a:t>required</a:t>
            </a:r>
            <a:r>
              <a:rPr lang="fr-CH" dirty="0"/>
              <a:t> for </a:t>
            </a:r>
            <a:r>
              <a:rPr lang="fr-CH" dirty="0" err="1"/>
              <a:t>operation</a:t>
            </a:r>
            <a:r>
              <a:rPr lang="fr-CH" dirty="0"/>
              <a:t> and maintenance scenarios</a:t>
            </a:r>
          </a:p>
          <a:p>
            <a:pPr lvl="1"/>
            <a:r>
              <a:rPr lang="en-GB" dirty="0"/>
              <a:t>Water and/or He leak</a:t>
            </a:r>
          </a:p>
          <a:p>
            <a:pPr lvl="1"/>
            <a:r>
              <a:rPr lang="en-GB" dirty="0"/>
              <a:t>Vacuum leak</a:t>
            </a:r>
          </a:p>
          <a:p>
            <a:pPr lvl="1"/>
            <a:r>
              <a:rPr lang="en-GB" dirty="0"/>
              <a:t>Fire</a:t>
            </a:r>
          </a:p>
          <a:p>
            <a:pPr lvl="1"/>
            <a:r>
              <a:rPr lang="en-GB" dirty="0"/>
              <a:t>Ventilation</a:t>
            </a:r>
          </a:p>
          <a:p>
            <a:pPr lvl="1"/>
            <a:r>
              <a:rPr lang="en-GB" dirty="0"/>
              <a:t>Cooling</a:t>
            </a:r>
          </a:p>
          <a:p>
            <a:pPr lvl="1"/>
            <a:r>
              <a:rPr lang="en-GB" dirty="0"/>
              <a:t>Extraction system</a:t>
            </a:r>
          </a:p>
          <a:p>
            <a:pPr lvl="1"/>
            <a:r>
              <a:rPr lang="en-GB" dirty="0"/>
              <a:t>Handling tools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C901D-0649-78DD-CED7-F39062DBE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95627-EC8C-4F6F-AA59-2662D388466D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5A7C7-048B-BD38-8608-A33348F3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57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910B5B6-0426-1443-2801-1BD070100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Subjects</a:t>
            </a:r>
            <a:r>
              <a:rPr lang="fr-CH" dirty="0"/>
              <a:t> of </a:t>
            </a:r>
            <a:r>
              <a:rPr lang="fr-CH" dirty="0" err="1"/>
              <a:t>concern</a:t>
            </a:r>
            <a:r>
              <a:rPr lang="fr-CH" dirty="0"/>
              <a:t> – Target station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7BD043-05DB-F8DF-F9BE-A6F9BF1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9AB0-2D75-4BDC-885F-866D54E4D97F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749A65-6414-FEB0-D44C-B8D77DBC2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DFB57C-E460-55FC-5633-541261C7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533EDE-2354-BED6-393D-DEFF562E76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Did you have any elastomers (for gaskets?) in areas with (high) radiation dose?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Did you have any lubricant in areas with (high) radiation dose?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Did you have any place where you have implemented measure to prevent cold welding (typically on rolling elements)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How have you qualified sub systems? And to which extend have you over stressed your systems?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How have you prevented the pollution of the target vessel during installation? To which extend all your systems are sensitives to dust and corrosion?</a:t>
            </a:r>
          </a:p>
        </p:txBody>
      </p:sp>
    </p:spTree>
    <p:extLst>
      <p:ext uri="{BB962C8B-B14F-4D97-AF65-F5344CB8AC3E}">
        <p14:creationId xmlns:p14="http://schemas.microsoft.com/office/powerpoint/2010/main" val="21871992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E34A81-F281-BA45-7C4C-77B6EA794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Subjects</a:t>
            </a:r>
            <a:r>
              <a:rPr lang="fr-CH" dirty="0"/>
              <a:t> of </a:t>
            </a:r>
            <a:r>
              <a:rPr lang="fr-CH" dirty="0" err="1"/>
              <a:t>concern</a:t>
            </a:r>
            <a:r>
              <a:rPr lang="fr-CH" dirty="0"/>
              <a:t> – </a:t>
            </a:r>
            <a:r>
              <a:rPr lang="fr-CH" dirty="0" err="1"/>
              <a:t>Cooled</a:t>
            </a:r>
            <a:r>
              <a:rPr lang="fr-CH" dirty="0"/>
              <a:t> </a:t>
            </a:r>
            <a:r>
              <a:rPr lang="fr-CH" dirty="0" err="1"/>
              <a:t>shielding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238B95-39CA-50AA-63D3-237816874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66239-0C5D-4D26-870B-611E1E7D491A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7E1120-896E-2D2C-707E-F40CB1150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575747-78E9-3282-BFF8-2AD13B608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0C4428-9083-2CED-1391-D818D27149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has made de decision for ESS to move towards a cooled shielding made out of stainless steel?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is the chemical composition of the stainless steel shielding?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Did you encountered any difficulties during production?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QA checks have you performed typically for the quality of the welds?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Have you identified several suppliers for those blocks? Could share the name of your suppliers?</a:t>
            </a:r>
          </a:p>
        </p:txBody>
      </p:sp>
    </p:spTree>
    <p:extLst>
      <p:ext uri="{BB962C8B-B14F-4D97-AF65-F5344CB8AC3E}">
        <p14:creationId xmlns:p14="http://schemas.microsoft.com/office/powerpoint/2010/main" val="845455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173269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BDF/</a:t>
            </a:r>
            <a:r>
              <a:rPr lang="en-US" sz="3200" dirty="0" err="1"/>
              <a:t>SHiP</a:t>
            </a:r>
            <a:r>
              <a:rPr lang="en-US" sz="3200" dirty="0"/>
              <a:t> Target &amp; Complex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07500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</a:t>
            </a:r>
            <a:r>
              <a:rPr lang="fr-CH" sz="1400" dirty="0"/>
              <a:t>10</a:t>
            </a:r>
            <a:r>
              <a:rPr lang="en-CH" sz="1400" dirty="0"/>
              <a:t>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348908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457332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475140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427368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379733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384671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360001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319834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184785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74" r="-463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298533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240275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386294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349170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31222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292812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482692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7A919-7F4A-8E11-9AE3-0FC1907DD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6D188-5426-B7FA-E388-2728CEE60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17C951-C71A-4A7D-9F6C-1B9D78294171}" type="datetime1">
              <a:rPr lang="fr-FR" smtClean="0"/>
              <a:t>20/09/2024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757F0C-18BF-E61F-B763-AB13E5B4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E1B5-66AC-5198-E510-E12981942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Subjects</a:t>
            </a:r>
            <a:r>
              <a:rPr lang="fr-CH" dirty="0"/>
              <a:t> of </a:t>
            </a:r>
            <a:r>
              <a:rPr lang="fr-CH" dirty="0" err="1"/>
              <a:t>concern</a:t>
            </a:r>
            <a:r>
              <a:rPr lang="fr-CH" dirty="0"/>
              <a:t> - </a:t>
            </a:r>
            <a:r>
              <a:rPr lang="fr-CH" dirty="0" err="1"/>
              <a:t>Hotcell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299CFB-190E-9C1A-FFFA-221002FBE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3C46-DF68-4B6D-8253-879399C37789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1B48D-91EB-9CEE-DBCF-FD8A56DFD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7ADEBD-A35B-98A9-90E6-14E8983F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985C4F5-9EBF-E01A-9BCC-F3FAAB763F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How have you define the process and workflow for the </a:t>
            </a:r>
            <a:r>
              <a:rPr lang="en-GB" b="0" dirty="0" err="1"/>
              <a:t>hotcell</a:t>
            </a:r>
            <a:r>
              <a:rPr lang="en-GB" b="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is the strategy for the final disposal of the target wheel?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Did you intend to separate each individual W block from the wheel?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How dose the design of the hot cell and associated process have defined the target?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has made decision to built a </a:t>
            </a:r>
            <a:r>
              <a:rPr lang="en-GB" b="0" dirty="0" err="1"/>
              <a:t>hotcell</a:t>
            </a:r>
            <a:r>
              <a:rPr lang="en-GB" b="0" dirty="0"/>
              <a:t> without lead glass window (Just operating with cameras)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How did you guarantee the air tightness of the </a:t>
            </a:r>
            <a:r>
              <a:rPr lang="en-GB" b="0" dirty="0" err="1"/>
              <a:t>hotcell</a:t>
            </a:r>
            <a:r>
              <a:rPr lang="en-GB" b="0" dirty="0"/>
              <a:t> when you insert equipment?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are your constrains in term of final packaging for waste disposal? (Package type, shielded container)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are the standards you have used to design the </a:t>
            </a:r>
            <a:r>
              <a:rPr lang="en-GB" b="0" dirty="0" err="1"/>
              <a:t>hotcell</a:t>
            </a:r>
            <a:r>
              <a:rPr lang="en-GB" b="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Did you intend to use your hot cell else than for the target facility?</a:t>
            </a:r>
          </a:p>
        </p:txBody>
      </p:sp>
    </p:spTree>
    <p:extLst>
      <p:ext uri="{BB962C8B-B14F-4D97-AF65-F5344CB8AC3E}">
        <p14:creationId xmlns:p14="http://schemas.microsoft.com/office/powerpoint/2010/main" val="3889462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339B1-51BA-9015-B901-2BD3282BF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Subjects</a:t>
            </a:r>
            <a:r>
              <a:rPr lang="fr-CH" dirty="0"/>
              <a:t> of </a:t>
            </a:r>
            <a:r>
              <a:rPr lang="fr-CH" dirty="0" err="1"/>
              <a:t>concern</a:t>
            </a:r>
            <a:r>
              <a:rPr lang="fr-CH" dirty="0"/>
              <a:t> – Support building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B11F32-8281-751A-6D5C-CCFDB912A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AFF5-CF6C-44B8-BE3E-79767FC9C3EA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08C6DF-B014-DA4C-8CE9-612A959FC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B5540-4B44-B8FC-3026-E8D89B75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46D65B8-7E78-0926-D678-4B430AF00C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From which standards (as a nuclear facility) have you based your design?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Which systems are covered by secured network (UPS and/or diesels generators)?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is the strategy in case of power outage?</a:t>
            </a:r>
          </a:p>
        </p:txBody>
      </p:sp>
    </p:spTree>
    <p:extLst>
      <p:ext uri="{BB962C8B-B14F-4D97-AF65-F5344CB8AC3E}">
        <p14:creationId xmlns:p14="http://schemas.microsoft.com/office/powerpoint/2010/main" val="27588547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1965A4-BB95-FDAC-C245-3552525F5313}"/>
              </a:ext>
            </a:extLst>
          </p:cNvPr>
          <p:cNvSpPr txBox="1"/>
          <p:nvPr/>
        </p:nvSpPr>
        <p:spPr>
          <a:xfrm>
            <a:off x="3971764" y="4653136"/>
            <a:ext cx="424847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4400" dirty="0" err="1"/>
              <a:t>Thank</a:t>
            </a:r>
            <a:r>
              <a:rPr lang="fr-CH" sz="4400" dirty="0"/>
              <a:t> </a:t>
            </a:r>
            <a:r>
              <a:rPr lang="fr-CH" sz="4400" dirty="0" err="1"/>
              <a:t>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1E8213-4F24-49B4-9785-D9D83C6FC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/>
          <a:lstStyle/>
          <a:p>
            <a:pPr algn="ctr"/>
            <a:r>
              <a:rPr lang="fr-CH" dirty="0" err="1"/>
              <a:t>Spares</a:t>
            </a:r>
            <a:r>
              <a:rPr lang="fr-CH" dirty="0"/>
              <a:t> slides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104AE4-88D2-B099-34BB-5F65ECE8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ADA2F1-DA35-B5E7-674B-BA9E1798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A9B6-0FA8-46D5-B1E6-DA80BBF8BA1A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20243-8633-D257-9874-F869F3189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482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10526D3-7C91-A370-9173-51E0FC81A1BF}"/>
              </a:ext>
            </a:extLst>
          </p:cNvPr>
          <p:cNvGrpSpPr>
            <a:grpSpLocks noChangeAspect="1"/>
          </p:cNvGrpSpPr>
          <p:nvPr/>
        </p:nvGrpSpPr>
        <p:grpSpPr>
          <a:xfrm>
            <a:off x="7608168" y="188640"/>
            <a:ext cx="4338321" cy="4106114"/>
            <a:chOff x="2649382" y="372844"/>
            <a:chExt cx="6618443" cy="62641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74CECE-CDA6-4043-B73A-4FEEB6A2DF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889"/>
            <a:stretch/>
          </p:blipFill>
          <p:spPr>
            <a:xfrm>
              <a:off x="2935393" y="372844"/>
              <a:ext cx="6332432" cy="625677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59A33C-3825-A1CA-3171-6CD008D976C5}"/>
                </a:ext>
              </a:extLst>
            </p:cNvPr>
            <p:cNvSpPr txBox="1"/>
            <p:nvPr/>
          </p:nvSpPr>
          <p:spPr>
            <a:xfrm>
              <a:off x="6934200" y="2047876"/>
              <a:ext cx="1983793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/>
                <a:t>CERN</a:t>
              </a:r>
            </a:p>
            <a:p>
              <a:r>
                <a:rPr lang="fr-CH" sz="1400"/>
                <a:t>Prevessin site</a:t>
              </a:r>
              <a:endParaRPr lang="en-GB" sz="14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8EE459-F50A-DB1B-99A2-BA1119824BF3}"/>
                </a:ext>
              </a:extLst>
            </p:cNvPr>
            <p:cNvSpPr txBox="1"/>
            <p:nvPr/>
          </p:nvSpPr>
          <p:spPr>
            <a:xfrm>
              <a:off x="3295650" y="5838825"/>
              <a:ext cx="1602295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/>
                <a:t>CERN</a:t>
              </a:r>
            </a:p>
            <a:p>
              <a:r>
                <a:rPr lang="fr-CH" sz="1400"/>
                <a:t>Meyrin site</a:t>
              </a:r>
              <a:endParaRPr lang="en-GB" sz="14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80D5A0-5BC0-A1E5-BEFB-716E2D742745}"/>
                </a:ext>
              </a:extLst>
            </p:cNvPr>
            <p:cNvSpPr txBox="1"/>
            <p:nvPr/>
          </p:nvSpPr>
          <p:spPr>
            <a:xfrm>
              <a:off x="5696851" y="3762289"/>
              <a:ext cx="831961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/>
                <a:t>SPS</a:t>
              </a:r>
            </a:p>
            <a:p>
              <a:pPr algn="ctr"/>
              <a:r>
                <a:rPr lang="fr-CH" sz="1400"/>
                <a:t>ring</a:t>
              </a:r>
              <a:endParaRPr lang="en-GB" sz="16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EB79CA-2FD8-012A-7D0D-C248933EFF65}"/>
                </a:ext>
              </a:extLst>
            </p:cNvPr>
            <p:cNvSpPr txBox="1"/>
            <p:nvPr/>
          </p:nvSpPr>
          <p:spPr>
            <a:xfrm>
              <a:off x="2649382" y="2130504"/>
              <a:ext cx="2634298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SPS extraction</a:t>
              </a:r>
            </a:p>
            <a:p>
              <a:r>
                <a:rPr lang="en-GB" sz="1400"/>
                <a:t>towards North Area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6C6BF6-DD1C-A837-AEB5-101A09480CA3}"/>
                </a:ext>
              </a:extLst>
            </p:cNvPr>
            <p:cNvSpPr txBox="1"/>
            <p:nvPr/>
          </p:nvSpPr>
          <p:spPr>
            <a:xfrm>
              <a:off x="6112831" y="460719"/>
              <a:ext cx="683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/>
                <a:t>ECN3</a:t>
              </a:r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5FDE991-B510-0B17-BD83-7D80207FAA8C}"/>
                </a:ext>
              </a:extLst>
            </p:cNvPr>
            <p:cNvSpPr/>
            <p:nvPr/>
          </p:nvSpPr>
          <p:spPr>
            <a:xfrm>
              <a:off x="6714124" y="979714"/>
              <a:ext cx="220076" cy="21460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F7E850-3E8D-B235-4B8F-1B4F8C3D2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097" y="1257194"/>
            <a:ext cx="7158346" cy="4608512"/>
          </a:xfrm>
        </p:spPr>
        <p:txBody>
          <a:bodyPr/>
          <a:lstStyle/>
          <a:p>
            <a:r>
              <a:rPr lang="en-GB" sz="2400" b="0" dirty="0"/>
              <a:t>Implementation in the SPS North Area ECN3 designed at construction in 70’s for a High Intensity (NAHIF)</a:t>
            </a:r>
          </a:p>
          <a:p>
            <a:r>
              <a:rPr lang="en-GB" sz="2400" b="0" dirty="0"/>
              <a:t>Currently used by NA62 experiment</a:t>
            </a:r>
          </a:p>
          <a:p>
            <a:r>
              <a:rPr lang="en-GB" sz="2400" b="0" dirty="0"/>
              <a:t>SPS North Area beam lines and associated infrastructure being currently consolidated</a:t>
            </a:r>
          </a:p>
          <a:p>
            <a:r>
              <a:rPr lang="en-GB" sz="2400" b="0" dirty="0"/>
              <a:t>Would require the dismantling fraction of current beam line, target station, the experiment</a:t>
            </a:r>
          </a:p>
          <a:p>
            <a:r>
              <a:rPr lang="en-GB" sz="2400" b="0" dirty="0"/>
              <a:t>Only one target station can be accommodated in the cavern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C915C9-8CE2-41D8-3C09-0E57089A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Complex in an existing facility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DCFFCD-5FED-488B-5478-35096C6CF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048" y="4368643"/>
            <a:ext cx="3756916" cy="1894888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81E6AD7-974A-ACA9-FF36-3F70E8B04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7DC6B-59AD-4A04-9345-6E8B3C96B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A2A8-8F81-4B35-A30C-3BA3772AABCE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AE14508-82A9-61E3-CA80-2BB8C9C3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203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978CE6-2690-AE03-30C6-50A5DE37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TCC8 area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5B4417-981A-A751-F40A-38311D077677}"/>
              </a:ext>
            </a:extLst>
          </p:cNvPr>
          <p:cNvGrpSpPr/>
          <p:nvPr/>
        </p:nvGrpSpPr>
        <p:grpSpPr>
          <a:xfrm>
            <a:off x="3215680" y="1268760"/>
            <a:ext cx="7344816" cy="4652401"/>
            <a:chOff x="4655840" y="1049399"/>
            <a:chExt cx="7344816" cy="46524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8E53CF-9EC2-C5FD-A3AA-345DCBEEC5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879" t="13074" r="2697" b="23116"/>
            <a:stretch/>
          </p:blipFill>
          <p:spPr>
            <a:xfrm>
              <a:off x="4655840" y="1049399"/>
              <a:ext cx="7344816" cy="4066303"/>
            </a:xfrm>
            <a:prstGeom prst="rect">
              <a:avLst/>
            </a:prstGeom>
          </p:spPr>
        </p:pic>
        <p:sp>
          <p:nvSpPr>
            <p:cNvPr id="6" name="Content Placeholder 1">
              <a:extLst>
                <a:ext uri="{FF2B5EF4-FFF2-40B4-BE49-F238E27FC236}">
                  <a16:creationId xmlns:a16="http://schemas.microsoft.com/office/drawing/2014/main" id="{122CBF7C-A42C-439C-6134-CF83B37BC84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79763" y="5324769"/>
              <a:ext cx="3816424" cy="377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Char char="•"/>
                <a:defRPr sz="28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0" dirty="0"/>
                <a:t>TCC8 cross section (</a:t>
              </a:r>
              <a:r>
                <a:rPr lang="fr-CH" sz="1400" b="0" dirty="0" err="1"/>
                <a:t>length</a:t>
              </a:r>
              <a:r>
                <a:rPr lang="fr-CH" sz="1400" b="0" dirty="0"/>
                <a:t> 170m)</a:t>
              </a:r>
              <a:endParaRPr lang="en-GB" sz="1400" b="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7341610-9E75-B277-BC1B-DEF207F617DD}"/>
                </a:ext>
              </a:extLst>
            </p:cNvPr>
            <p:cNvSpPr txBox="1"/>
            <p:nvPr/>
          </p:nvSpPr>
          <p:spPr bwMode="auto">
            <a:xfrm rot="17864842">
              <a:off x="7395607" y="1900819"/>
              <a:ext cx="1010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8m soil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48CAC1-AAE7-B95A-392F-E31733B9186B}"/>
              </a:ext>
            </a:extLst>
          </p:cNvPr>
          <p:cNvCxnSpPr/>
          <p:nvPr/>
        </p:nvCxnSpPr>
        <p:spPr>
          <a:xfrm>
            <a:off x="8356027" y="2996952"/>
            <a:ext cx="0" cy="14401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B79414E-0E51-B24B-F3C7-C7EC85E512D7}"/>
              </a:ext>
            </a:extLst>
          </p:cNvPr>
          <p:cNvSpPr txBox="1"/>
          <p:nvPr/>
        </p:nvSpPr>
        <p:spPr bwMode="auto">
          <a:xfrm>
            <a:off x="8544272" y="386104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~10m </a:t>
            </a:r>
            <a:r>
              <a:rPr lang="fr-CH" dirty="0" err="1"/>
              <a:t>bellow</a:t>
            </a:r>
            <a:r>
              <a:rPr lang="fr-CH" dirty="0"/>
              <a:t> </a:t>
            </a:r>
            <a:r>
              <a:rPr lang="fr-CH" dirty="0" err="1"/>
              <a:t>ground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9FFEDB-037D-8573-FD40-B8CBF2802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D1718-1D0E-5070-1DFF-7E333699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E5EA2-6DCF-44F7-8997-6376AE1A1093}" type="datetime1">
              <a:rPr lang="fr-FR" smtClean="0"/>
              <a:t>20/09/2024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03AD6DB-D74C-3339-CBEF-3E0344A20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610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1BD7E10-3E5C-4B0F-4AD5-67094DF2BC6B}"/>
              </a:ext>
            </a:extLst>
          </p:cNvPr>
          <p:cNvGrpSpPr/>
          <p:nvPr/>
        </p:nvGrpSpPr>
        <p:grpSpPr>
          <a:xfrm>
            <a:off x="4079776" y="3852057"/>
            <a:ext cx="6769025" cy="2400172"/>
            <a:chOff x="5036555" y="601476"/>
            <a:chExt cx="6769025" cy="24001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F8A0CFB-22BC-A9AF-C602-FED97962E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6555" y="601476"/>
              <a:ext cx="6769025" cy="2400172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736D9F3-50E8-6320-0CEB-CDD5C90FCFF7}"/>
                </a:ext>
              </a:extLst>
            </p:cNvPr>
            <p:cNvCxnSpPr/>
            <p:nvPr/>
          </p:nvCxnSpPr>
          <p:spPr>
            <a:xfrm>
              <a:off x="6096000" y="1412776"/>
              <a:ext cx="0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B1FC284-7EF8-AC89-BE09-A4AA95D1C33A}"/>
                </a:ext>
              </a:extLst>
            </p:cNvPr>
            <p:cNvCxnSpPr>
              <a:cxnSpLocks/>
            </p:cNvCxnSpPr>
            <p:nvPr/>
          </p:nvCxnSpPr>
          <p:spPr>
            <a:xfrm>
              <a:off x="5663952" y="906588"/>
              <a:ext cx="203584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3E3A3C-6544-D6F5-20AB-2EF1F1CDDC6E}"/>
                </a:ext>
              </a:extLst>
            </p:cNvPr>
            <p:cNvSpPr txBox="1"/>
            <p:nvPr/>
          </p:nvSpPr>
          <p:spPr bwMode="auto">
            <a:xfrm>
              <a:off x="6266536" y="611492"/>
              <a:ext cx="8306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500 mm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AAE77D-F843-33E9-7761-06B2391500BD}"/>
                </a:ext>
              </a:extLst>
            </p:cNvPr>
            <p:cNvSpPr txBox="1"/>
            <p:nvPr/>
          </p:nvSpPr>
          <p:spPr bwMode="auto">
            <a:xfrm>
              <a:off x="6146899" y="1647673"/>
              <a:ext cx="830677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120 mm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7CF0C3-AE17-3BB9-212D-04369C971ABC}"/>
                </a:ext>
              </a:extLst>
            </p:cNvPr>
            <p:cNvCxnSpPr/>
            <p:nvPr/>
          </p:nvCxnSpPr>
          <p:spPr>
            <a:xfrm flipV="1">
              <a:off x="5663952" y="836712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61C9D7C-F8E5-8F3E-1815-B48C81A84C52}"/>
                </a:ext>
              </a:extLst>
            </p:cNvPr>
            <p:cNvCxnSpPr/>
            <p:nvPr/>
          </p:nvCxnSpPr>
          <p:spPr>
            <a:xfrm flipV="1">
              <a:off x="7721366" y="836712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Target station vacuum confinement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46</a:t>
            </a:fld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9E6942-948D-C460-758D-BFB5F963F359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6239489" y="5445224"/>
            <a:ext cx="295459" cy="4320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7A94F58-70AD-ACEB-3075-53D6D97F6A70}"/>
              </a:ext>
            </a:extLst>
          </p:cNvPr>
          <p:cNvSpPr txBox="1"/>
          <p:nvPr/>
        </p:nvSpPr>
        <p:spPr bwMode="auto">
          <a:xfrm>
            <a:off x="4223793" y="5723383"/>
            <a:ext cx="20156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Skin thickness: 30 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897FC2-B0B3-F0A6-A834-14F6C39FC38D}"/>
              </a:ext>
            </a:extLst>
          </p:cNvPr>
          <p:cNvSpPr txBox="1"/>
          <p:nvPr/>
        </p:nvSpPr>
        <p:spPr bwMode="auto">
          <a:xfrm>
            <a:off x="139362" y="1031267"/>
            <a:ext cx="90460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Grid of HE 100 M beams (each 120 mm tall) crossing each other at 90º, 500 mm separation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Skin thickness: 30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Boundary condition: floor beams fixed to the floor in the vertical 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displacement 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VM stress in the sheet: ~200 MPa local peak, lower elsewhere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utilization factor of the beams:0.49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Buckling factor: 0.82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Simplified analysis using 1-d beams and 2-d shell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More detail vessel design</a:t>
            </a:r>
            <a:endParaRPr lang="en-CH" sz="1600" dirty="0"/>
          </a:p>
          <a:p>
            <a:endParaRPr lang="en-CH" sz="16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2067758-8FEC-D7BC-6590-D04C43C27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603" y="422590"/>
            <a:ext cx="3099051" cy="204789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3A843C2-B012-C140-9584-1D007F42C3B4}"/>
              </a:ext>
            </a:extLst>
          </p:cNvPr>
          <p:cNvSpPr/>
          <p:nvPr/>
        </p:nvSpPr>
        <p:spPr>
          <a:xfrm>
            <a:off x="9185417" y="1700807"/>
            <a:ext cx="1224136" cy="5273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364F94-06C0-2E98-98E5-A792586FB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7480" y="2820904"/>
            <a:ext cx="2850024" cy="34251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4589BE0-764B-B41E-25B9-269015BBF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684" y="3474670"/>
            <a:ext cx="3091818" cy="2663249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DD36F00-3E60-F614-F36D-7F09CEAF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6F4EC-10ED-4081-86CD-AFA491E6592D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A4CBDF1-EC02-0F90-16D5-A8C11D87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Target complex -  JL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66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diagram of a machine&#10;&#10;Description automatically generated">
            <a:extLst>
              <a:ext uri="{FF2B5EF4-FFF2-40B4-BE49-F238E27FC236}">
                <a16:creationId xmlns:a16="http://schemas.microsoft.com/office/drawing/2014/main" id="{3FB015A4-EC2F-A7BA-DD81-3CBC4EDDF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29"/>
          <a:stretch/>
        </p:blipFill>
        <p:spPr>
          <a:xfrm>
            <a:off x="6573821" y="3619172"/>
            <a:ext cx="5550767" cy="2451503"/>
          </a:xfrm>
          <a:prstGeom prst="rect">
            <a:avLst/>
          </a:prstGeom>
        </p:spPr>
      </p:pic>
      <p:pic>
        <p:nvPicPr>
          <p:cNvPr id="5" name="Picture 4" descr="A model of a building&#10;&#10;Description automatically generated">
            <a:extLst>
              <a:ext uri="{FF2B5EF4-FFF2-40B4-BE49-F238E27FC236}">
                <a16:creationId xmlns:a16="http://schemas.microsoft.com/office/drawing/2014/main" id="{65E93727-8AB4-BE4D-1FF8-31DC2C257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77" y="1911408"/>
            <a:ext cx="6201414" cy="3189516"/>
          </a:xfrm>
          <a:prstGeom prst="rect">
            <a:avLst/>
          </a:prstGeom>
        </p:spPr>
      </p:pic>
      <p:pic>
        <p:nvPicPr>
          <p:cNvPr id="58" name="Picture 5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E2F2B9B0-3FBA-465C-0AA3-92C621E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06" r="27364" b="19832"/>
          <a:stretch/>
        </p:blipFill>
        <p:spPr>
          <a:xfrm>
            <a:off x="7416100" y="633467"/>
            <a:ext cx="4520123" cy="22328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BDF Target complex integration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B7B56E-CE98-A637-BC92-65E491626BEB}"/>
              </a:ext>
            </a:extLst>
          </p:cNvPr>
          <p:cNvCxnSpPr>
            <a:cxnSpLocks/>
          </p:cNvCxnSpPr>
          <p:nvPr/>
        </p:nvCxnSpPr>
        <p:spPr>
          <a:xfrm flipH="1">
            <a:off x="897446" y="1291852"/>
            <a:ext cx="1598695" cy="1201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D5672BF-D7A6-0B90-116A-05F89C17D5EA}"/>
              </a:ext>
            </a:extLst>
          </p:cNvPr>
          <p:cNvSpPr txBox="1"/>
          <p:nvPr/>
        </p:nvSpPr>
        <p:spPr bwMode="auto">
          <a:xfrm>
            <a:off x="2543730" y="893206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area</a:t>
            </a:r>
          </a:p>
          <a:p>
            <a:r>
              <a:rPr lang="en-GB" sz="1400" dirty="0"/>
              <a:t>Confinement wall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05BF87-A357-467E-F908-A0AC58C65A5D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504326" y="3672529"/>
            <a:ext cx="761997" cy="194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CA11E3-BC03-654A-6BAE-7FC8192283F0}"/>
              </a:ext>
            </a:extLst>
          </p:cNvPr>
          <p:cNvSpPr txBox="1"/>
          <p:nvPr/>
        </p:nvSpPr>
        <p:spPr bwMode="auto">
          <a:xfrm>
            <a:off x="2266323" y="5462665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Access chicane</a:t>
            </a: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954975DD-37E9-D925-70FA-D8DC8D286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9205" y="2940567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Mobile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44EF966F-FB14-0280-4683-4159D331F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5171" y="67341"/>
            <a:ext cx="849180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Above Coil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9C4BFD84-18AC-AD86-7156-B1B8815A2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1906" y="1485039"/>
            <a:ext cx="1309387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Magnetized</a:t>
            </a:r>
          </a:p>
          <a:p>
            <a:pPr>
              <a:lnSpc>
                <a:spcPts val="1400"/>
              </a:lnSpc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shielding</a:t>
            </a:r>
            <a:endParaRPr lang="en-GB" sz="100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41EB5467-8F5F-2A6F-A40F-408D996C3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703" y="2694840"/>
            <a:ext cx="1374815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Water cooled proximity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869A835F-8A66-4F35-8976-C58C12776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8979" y="2965101"/>
            <a:ext cx="559703" cy="28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Target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6F0E2A73-B56A-D30B-515E-962B0B211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279" y="124831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Upstream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C9EEE4E5-B7CA-BA6C-B5D4-E6193EC29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0339" y="3126085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Collimator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D35EA38-5EF3-F963-404E-6C66F805D88F}"/>
              </a:ext>
            </a:extLst>
          </p:cNvPr>
          <p:cNvCxnSpPr>
            <a:cxnSpLocks/>
          </p:cNvCxnSpPr>
          <p:nvPr/>
        </p:nvCxnSpPr>
        <p:spPr>
          <a:xfrm flipV="1">
            <a:off x="8491383" y="3672529"/>
            <a:ext cx="153264" cy="1196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B1C0C53-CF5B-DD70-8986-09BEBF94096E}"/>
              </a:ext>
            </a:extLst>
          </p:cNvPr>
          <p:cNvSpPr txBox="1"/>
          <p:nvPr/>
        </p:nvSpPr>
        <p:spPr bwMode="auto">
          <a:xfrm>
            <a:off x="7204499" y="3567423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station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228D62-B183-F069-1A94-97CD15108E63}"/>
              </a:ext>
            </a:extLst>
          </p:cNvPr>
          <p:cNvSpPr txBox="1"/>
          <p:nvPr/>
        </p:nvSpPr>
        <p:spPr bwMode="auto">
          <a:xfrm>
            <a:off x="35104" y="4413933"/>
            <a:ext cx="17281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</a:t>
            </a:r>
            <a:r>
              <a:rPr lang="en-GB" sz="1400" dirty="0"/>
              <a:t>HIP experiment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1A38C6B-7364-FF76-BAA1-FEAB9BBC6258}"/>
              </a:ext>
            </a:extLst>
          </p:cNvPr>
          <p:cNvCxnSpPr>
            <a:cxnSpLocks/>
            <a:stCxn id="51" idx="0"/>
          </p:cNvCxnSpPr>
          <p:nvPr/>
        </p:nvCxnSpPr>
        <p:spPr>
          <a:xfrm flipV="1">
            <a:off x="899200" y="2965101"/>
            <a:ext cx="257741" cy="1448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8355E0E-DABE-8CE4-C6D9-33D06DBFD536}"/>
              </a:ext>
            </a:extLst>
          </p:cNvPr>
          <p:cNvSpPr txBox="1"/>
          <p:nvPr/>
        </p:nvSpPr>
        <p:spPr bwMode="auto">
          <a:xfrm>
            <a:off x="5721345" y="2126257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Diluted Proton beam from SPS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DC93C6C-D142-128D-DEEE-AFAEFDFC3D6F}"/>
              </a:ext>
            </a:extLst>
          </p:cNvPr>
          <p:cNvCxnSpPr>
            <a:cxnSpLocks/>
          </p:cNvCxnSpPr>
          <p:nvPr/>
        </p:nvCxnSpPr>
        <p:spPr>
          <a:xfrm flipH="1">
            <a:off x="5874323" y="2649477"/>
            <a:ext cx="510771" cy="119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AA6BBB-799E-92EF-9D7C-2CECA8D8DB84}"/>
              </a:ext>
            </a:extLst>
          </p:cNvPr>
          <p:cNvSpPr txBox="1"/>
          <p:nvPr/>
        </p:nvSpPr>
        <p:spPr bwMode="auto">
          <a:xfrm>
            <a:off x="4146780" y="5441399"/>
            <a:ext cx="21942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Space for shielding temporary storage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5D8BB4-1C5A-4B0E-1472-5CA9EE9630F0}"/>
              </a:ext>
            </a:extLst>
          </p:cNvPr>
          <p:cNvCxnSpPr>
            <a:cxnSpLocks/>
          </p:cNvCxnSpPr>
          <p:nvPr/>
        </p:nvCxnSpPr>
        <p:spPr>
          <a:xfrm flipV="1">
            <a:off x="5796327" y="4946417"/>
            <a:ext cx="430356" cy="686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EED5056-F235-8197-AF95-6F9B0E855301}"/>
              </a:ext>
            </a:extLst>
          </p:cNvPr>
          <p:cNvSpPr txBox="1"/>
          <p:nvPr/>
        </p:nvSpPr>
        <p:spPr bwMode="auto">
          <a:xfrm>
            <a:off x="3852182" y="1726109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Beam instrumentation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EE09AA-26D2-C7CA-CE88-1F702F763339}"/>
              </a:ext>
            </a:extLst>
          </p:cNvPr>
          <p:cNvCxnSpPr>
            <a:cxnSpLocks/>
          </p:cNvCxnSpPr>
          <p:nvPr/>
        </p:nvCxnSpPr>
        <p:spPr>
          <a:xfrm>
            <a:off x="4662813" y="2262041"/>
            <a:ext cx="137817" cy="1434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B01BAAD-22F8-AACE-BDD9-6ABE2B58C424}"/>
              </a:ext>
            </a:extLst>
          </p:cNvPr>
          <p:cNvCxnSpPr>
            <a:cxnSpLocks/>
          </p:cNvCxnSpPr>
          <p:nvPr/>
        </p:nvCxnSpPr>
        <p:spPr>
          <a:xfrm>
            <a:off x="8306849" y="540548"/>
            <a:ext cx="29042" cy="99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3F39D9-BA5C-6E02-A5D1-EFC5A508A23E}"/>
              </a:ext>
            </a:extLst>
          </p:cNvPr>
          <p:cNvCxnSpPr>
            <a:cxnSpLocks/>
          </p:cNvCxnSpPr>
          <p:nvPr/>
        </p:nvCxnSpPr>
        <p:spPr>
          <a:xfrm flipV="1">
            <a:off x="8071974" y="2298098"/>
            <a:ext cx="689570" cy="82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E9375D9-6CE2-299E-A5D4-52DD3CABD0D0}"/>
              </a:ext>
            </a:extLst>
          </p:cNvPr>
          <p:cNvCxnSpPr>
            <a:cxnSpLocks/>
          </p:cNvCxnSpPr>
          <p:nvPr/>
        </p:nvCxnSpPr>
        <p:spPr>
          <a:xfrm flipH="1" flipV="1">
            <a:off x="10579186" y="2049213"/>
            <a:ext cx="351970" cy="670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89E853-F2DB-F406-6076-A78DC5F4DA5E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0193224" y="2047613"/>
            <a:ext cx="65607" cy="917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C99D347-E226-B665-CAAD-7AE81D04769E}"/>
              </a:ext>
            </a:extLst>
          </p:cNvPr>
          <p:cNvCxnSpPr>
            <a:cxnSpLocks/>
          </p:cNvCxnSpPr>
          <p:nvPr/>
        </p:nvCxnSpPr>
        <p:spPr>
          <a:xfrm flipH="1" flipV="1">
            <a:off x="9616209" y="2262041"/>
            <a:ext cx="193765" cy="58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98B19D7-26B2-47E6-EA0A-A9311924B2C4}"/>
              </a:ext>
            </a:extLst>
          </p:cNvPr>
          <p:cNvCxnSpPr>
            <a:cxnSpLocks/>
          </p:cNvCxnSpPr>
          <p:nvPr/>
        </p:nvCxnSpPr>
        <p:spPr>
          <a:xfrm>
            <a:off x="11125200" y="534682"/>
            <a:ext cx="169354" cy="87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>
            <a:extLst>
              <a:ext uri="{FF2B5EF4-FFF2-40B4-BE49-F238E27FC236}">
                <a16:creationId xmlns:a16="http://schemas.microsoft.com/office/drawing/2014/main" id="{0C23F1A6-13D1-2A22-8A46-38F7D0830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486" y="2975992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Vacuum confinement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851994-AD70-30C5-F73B-9C279FA10D96}"/>
              </a:ext>
            </a:extLst>
          </p:cNvPr>
          <p:cNvCxnSpPr>
            <a:cxnSpLocks/>
          </p:cNvCxnSpPr>
          <p:nvPr/>
        </p:nvCxnSpPr>
        <p:spPr>
          <a:xfrm flipV="1">
            <a:off x="8958492" y="2603037"/>
            <a:ext cx="180924" cy="426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005807-B0F6-3A78-D76C-BD2B3AADDD1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E6AE8A-1A0F-0F77-FBB9-AB0D5E855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77E3C-3A1B-4D34-A928-BF1BCFB4EF45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8A1C8-AE8F-84B6-794D-59616561E2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74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40F4E582-8CF2-79E9-D3DC-A0D23E489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0" y="1465632"/>
            <a:ext cx="12192000" cy="4526605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1123522-637A-9496-BA84-90104828292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BDF Target complex integration - shielding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F6A2B9-EFD1-1A8E-DC0F-3FC7175D982D}"/>
              </a:ext>
            </a:extLst>
          </p:cNvPr>
          <p:cNvCxnSpPr>
            <a:cxnSpLocks/>
          </p:cNvCxnSpPr>
          <p:nvPr/>
        </p:nvCxnSpPr>
        <p:spPr>
          <a:xfrm>
            <a:off x="3048000" y="5129719"/>
            <a:ext cx="4987047" cy="739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63AE86-E2A3-B6A6-E1D5-0037F8C37E8F}"/>
              </a:ext>
            </a:extLst>
          </p:cNvPr>
          <p:cNvSpPr txBox="1"/>
          <p:nvPr/>
        </p:nvSpPr>
        <p:spPr bwMode="auto">
          <a:xfrm>
            <a:off x="4974077" y="5726349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6EFC7-149D-AE5A-F3BD-F81E61047FB8}"/>
              </a:ext>
            </a:extLst>
          </p:cNvPr>
          <p:cNvCxnSpPr>
            <a:cxnSpLocks/>
          </p:cNvCxnSpPr>
          <p:nvPr/>
        </p:nvCxnSpPr>
        <p:spPr>
          <a:xfrm flipH="1">
            <a:off x="8534400" y="4163438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70815D-B718-ADA1-FD67-6FFB87FA2419}"/>
              </a:ext>
            </a:extLst>
          </p:cNvPr>
          <p:cNvSpPr txBox="1"/>
          <p:nvPr/>
        </p:nvSpPr>
        <p:spPr bwMode="auto">
          <a:xfrm>
            <a:off x="8868383" y="5412140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5B7D72-8722-D487-2757-79198866790E}"/>
              </a:ext>
            </a:extLst>
          </p:cNvPr>
          <p:cNvCxnSpPr>
            <a:cxnSpLocks/>
          </p:cNvCxnSpPr>
          <p:nvPr/>
        </p:nvCxnSpPr>
        <p:spPr>
          <a:xfrm>
            <a:off x="3440349" y="3009089"/>
            <a:ext cx="0" cy="19552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B4820D-3FC0-A6C2-A719-4614EDE520FC}"/>
              </a:ext>
            </a:extLst>
          </p:cNvPr>
          <p:cNvSpPr txBox="1"/>
          <p:nvPr/>
        </p:nvSpPr>
        <p:spPr bwMode="auto">
          <a:xfrm>
            <a:off x="3443591" y="3848911"/>
            <a:ext cx="9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~4,8m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D6738-37FD-E83E-12E1-02E2F8461693}"/>
              </a:ext>
            </a:extLst>
          </p:cNvPr>
          <p:cNvSpPr txBox="1"/>
          <p:nvPr/>
        </p:nvSpPr>
        <p:spPr bwMode="auto">
          <a:xfrm>
            <a:off x="54467" y="5552659"/>
            <a:ext cx="489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180 m³ (~1400t) </a:t>
            </a:r>
            <a:r>
              <a:rPr lang="en-GB" sz="1800" b="0" dirty="0"/>
              <a:t>of cast iron + US1010</a:t>
            </a:r>
            <a:endParaRPr lang="en-US" dirty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360 m³ (~800t) </a:t>
            </a:r>
            <a:r>
              <a:rPr lang="en-GB" sz="1800" b="0" dirty="0"/>
              <a:t>of concrete / marble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865F25-7E7D-B9CB-EAFD-AC4D0B5B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83D7A-C10D-69BE-FD4A-6C3818C6B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3A0AD-DA24-4E30-9590-CF6A4FFF9949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4F012-A7D5-8A2C-888B-2674956AD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77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2A39E6-BDC7-5271-F787-D8981C1B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Target complex integration extraction</a:t>
            </a:r>
            <a:endParaRPr lang="en-GB" dirty="0"/>
          </a:p>
        </p:txBody>
      </p:sp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EBC6576-BB48-12EB-B16D-F3CCD9B8C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628800"/>
            <a:ext cx="7796952" cy="40101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C0DE0-49D1-BA06-A824-091B41AB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AF8173-8903-5B5F-D512-38BF98940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26462-D0B0-4A5B-9120-812F128A0C53}" type="datetime1">
              <a:rPr lang="fr-FR" smtClean="0"/>
              <a:t>20/09/2024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24474-9852-3995-1AEF-D491DA66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4F513-931F-C07A-0A0E-D1B45AE1D2CE}"/>
              </a:ext>
            </a:extLst>
          </p:cNvPr>
          <p:cNvSpPr txBox="1"/>
          <p:nvPr/>
        </p:nvSpPr>
        <p:spPr>
          <a:xfrm>
            <a:off x="407988" y="550523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Concept similar to the ISIS target station</a:t>
            </a:r>
          </a:p>
        </p:txBody>
      </p:sp>
    </p:spTree>
    <p:extLst>
      <p:ext uri="{BB962C8B-B14F-4D97-AF65-F5344CB8AC3E}">
        <p14:creationId xmlns:p14="http://schemas.microsoft.com/office/powerpoint/2010/main" val="3105621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, pixel&#10;&#10;Description automatically generated">
            <a:extLst>
              <a:ext uri="{FF2B5EF4-FFF2-40B4-BE49-F238E27FC236}">
                <a16:creationId xmlns:a16="http://schemas.microsoft.com/office/drawing/2014/main" id="{9F8FF2D9-285A-B043-14AD-5A69360CD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7640C-7A75-888E-C2AF-69BED1C3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C9E175-E320-259E-EA47-1452319A9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D1C-3A24-42CF-AEF1-B0E37B8EA4FA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64544-CA0E-1850-794C-6B5EBE28F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18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, pixel&#10;&#10;Description automatically generated">
            <a:extLst>
              <a:ext uri="{FF2B5EF4-FFF2-40B4-BE49-F238E27FC236}">
                <a16:creationId xmlns:a16="http://schemas.microsoft.com/office/drawing/2014/main" id="{B7712A76-91E2-A985-CDEA-0DB274632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06" y="116632"/>
            <a:ext cx="11899189" cy="612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30AA09-4879-EA0C-846E-DD357FA1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-  JL Grenard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AF7BEE-5EE5-EC94-A60F-24FBB7E58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FC37F-2BFD-4215-A4A2-6CA9C68E53C9}" type="datetime1">
              <a:rPr lang="fr-FR" smtClean="0"/>
              <a:t>20/09/2024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E48D24-53D7-2013-1A76-6533A1A1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161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7255</TotalTime>
  <Words>1624</Words>
  <Application>Microsoft Office PowerPoint</Application>
  <PresentationFormat>Widescreen</PresentationFormat>
  <Paragraphs>349</Paragraphs>
  <Slides>46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Calibri</vt:lpstr>
      <vt:lpstr>Cambria Math</vt:lpstr>
      <vt:lpstr>Wingdings</vt:lpstr>
      <vt:lpstr>Office Theme</vt:lpstr>
      <vt:lpstr>PowerPoint Presentation</vt:lpstr>
      <vt:lpstr>HI-ECN3 Target complex CERN – ESS exchange Lund 20th September 2024</vt:lpstr>
      <vt:lpstr>What do we call Target Complex?</vt:lpstr>
      <vt:lpstr>BDF/SHiP Target &amp; Complex</vt:lpstr>
      <vt:lpstr>BDF Target complex integration</vt:lpstr>
      <vt:lpstr>PowerPoint Presentation</vt:lpstr>
      <vt:lpstr>BDF Target complex integration extraction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Target station vacuum confinement</vt:lpstr>
      <vt:lpstr>Target station vacuum confinement</vt:lpstr>
      <vt:lpstr>BDF Target complex integration extraction</vt:lpstr>
      <vt:lpstr>BDF Target complex integration extraction</vt:lpstr>
      <vt:lpstr>Space requirement for target exchange</vt:lpstr>
      <vt:lpstr>Maintenance of the target complex - few ideas</vt:lpstr>
      <vt:lpstr>Target Complex handling</vt:lpstr>
      <vt:lpstr>The target service building</vt:lpstr>
      <vt:lpstr>PowerPoint Presentation</vt:lpstr>
      <vt:lpstr>Service building – 1rst level</vt:lpstr>
      <vt:lpstr>HI-ECN3 service cell - context</vt:lpstr>
      <vt:lpstr>Service cell definition - design</vt:lpstr>
      <vt:lpstr>Service cell definition – BDF target waste packaging draft sequence</vt:lpstr>
      <vt:lpstr>PowerPoint Presentation</vt:lpstr>
      <vt:lpstr>Systems failure scenarios</vt:lpstr>
      <vt:lpstr>Subjects of concern – Target station</vt:lpstr>
      <vt:lpstr>Subjects of concern – Cooled shielding</vt:lpstr>
      <vt:lpstr>Subjects of concern - Hotcell</vt:lpstr>
      <vt:lpstr>Subjects of concern – Support building</vt:lpstr>
      <vt:lpstr>PowerPoint Presentation</vt:lpstr>
      <vt:lpstr>Spares slides</vt:lpstr>
      <vt:lpstr>Target Complex in an existing facility</vt:lpstr>
      <vt:lpstr>The TCC8 area</vt:lpstr>
      <vt:lpstr>Target station vacuum confinement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Jean-Louis Grenard</cp:lastModifiedBy>
  <cp:revision>165</cp:revision>
  <cp:lastPrinted>2020-01-30T13:49:18Z</cp:lastPrinted>
  <dcterms:created xsi:type="dcterms:W3CDTF">2024-07-23T07:46:26Z</dcterms:created>
  <dcterms:modified xsi:type="dcterms:W3CDTF">2024-09-20T09:58:03Z</dcterms:modified>
</cp:coreProperties>
</file>