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303" r:id="rId2"/>
    <p:sldId id="259" r:id="rId3"/>
    <p:sldId id="304" r:id="rId4"/>
    <p:sldId id="1755" r:id="rId5"/>
    <p:sldId id="1751" r:id="rId6"/>
    <p:sldId id="1756" r:id="rId7"/>
    <p:sldId id="1757" r:id="rId8"/>
    <p:sldId id="1758" r:id="rId9"/>
    <p:sldId id="1759" r:id="rId10"/>
    <p:sldId id="1783" r:id="rId11"/>
    <p:sldId id="1747" r:id="rId12"/>
    <p:sldId id="1763" r:id="rId13"/>
    <p:sldId id="1777" r:id="rId14"/>
    <p:sldId id="1779" r:id="rId15"/>
    <p:sldId id="1769" r:id="rId16"/>
    <p:sldId id="1776" r:id="rId17"/>
    <p:sldId id="1774" r:id="rId18"/>
    <p:sldId id="1782" r:id="rId19"/>
    <p:sldId id="1773" r:id="rId20"/>
    <p:sldId id="1770" r:id="rId21"/>
    <p:sldId id="288" r:id="rId22"/>
    <p:sldId id="363" r:id="rId23"/>
    <p:sldId id="1778" r:id="rId24"/>
    <p:sldId id="1780" r:id="rId25"/>
    <p:sldId id="1768" r:id="rId26"/>
    <p:sldId id="1781" r:id="rId27"/>
    <p:sldId id="1765" r:id="rId28"/>
    <p:sldId id="1766" r:id="rId29"/>
    <p:sldId id="1764" r:id="rId30"/>
    <p:sldId id="1748" r:id="rId31"/>
    <p:sldId id="1762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20" userDrawn="1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603"/>
    <p:restoredTop sz="81995" autoAdjust="0"/>
  </p:normalViewPr>
  <p:slideViewPr>
    <p:cSldViewPr snapToObjects="1">
      <p:cViewPr varScale="1">
        <p:scale>
          <a:sx n="97" d="100"/>
          <a:sy n="97" d="100"/>
        </p:scale>
        <p:origin x="1062" y="96"/>
      </p:cViewPr>
      <p:guideLst>
        <p:guide orient="horz" pos="432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95" d="100"/>
          <a:sy n="95" d="100"/>
        </p:scale>
        <p:origin x="4008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9/24/2024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71695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64718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2C05565-35B0-F04E-BA1D-0FA4AD27F763}" type="slidenum">
              <a:rPr lang="en-GB" smtClean="0"/>
              <a:pPr>
                <a:defRPr/>
              </a:pPr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032187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005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447513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640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74764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0827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39575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97721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95419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3256DAC-A84A-A6A7-7AD9-D6C610B8E7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CH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3709E2D-4116-4E9C-9DA9-7AD011884E5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3535284" y="2533503"/>
            <a:ext cx="5121432" cy="1790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13310EB-171D-6A53-227B-AE1DAA74752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06073ADA-C0CF-C821-16A0-327CE7C62E9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16BC319D-B37A-FBAD-88DD-9125600B94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6612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9EA7AB7-C653-041C-263E-043F273EC0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46BC166-DB16-0CCF-38C2-186C7A504B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E77F75A-A361-2925-9454-F90A6B16AD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5070A46-818D-18E8-CBF7-4FF09228D29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B01FDB83-20C6-AB01-810F-404FC99FA7F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A900ECC5-D262-0CDA-6191-82B51B35AA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C7D03DD-1907-665E-9B78-713BD72EE7A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51235C04-082A-9821-9EA7-979DA64A691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81C2D417-515A-F9C8-F4C5-93948F159A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9B5E0AA-E34D-4494-1A4C-E153F141F8F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9" name="Date Placeholder 10">
            <a:extLst>
              <a:ext uri="{FF2B5EF4-FFF2-40B4-BE49-F238E27FC236}">
                <a16:creationId xmlns:a16="http://schemas.microsoft.com/office/drawing/2014/main" id="{3A68A6AF-0725-78EC-C3BE-9FAEDBDF482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CF702EBA-B8A6-BD1F-4489-6C7DC88DC7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29902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9262" y="2429902"/>
            <a:ext cx="36734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85C3323-7AAC-0490-B0F1-8D84F6906EE1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74834FFD-E6DE-3410-9ECB-556C7662354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9" name="Footer Placeholder 11">
            <a:extLst>
              <a:ext uri="{FF2B5EF4-FFF2-40B4-BE49-F238E27FC236}">
                <a16:creationId xmlns:a16="http://schemas.microsoft.com/office/drawing/2014/main" id="{34CD887F-3D8F-B8D7-AEB9-AD85088968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C6DE2-047E-E6E0-474C-51C3627326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B7F96E3E-5EED-BAFC-39FC-C5D22CC8ABB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CC245844-DBF6-332A-DE0A-D56975ADC6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8E0EBE4-B737-A7B5-9C76-73D14AD1E11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8AF1DCAA-BAFE-769B-C6AB-6F09ECD5DE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81E3B3C5-4195-783F-B36E-FF2AEB02E6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3ED3C7-A14B-7B5A-B243-68B464A91E8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8" name="Date Placeholder 10">
            <a:extLst>
              <a:ext uri="{FF2B5EF4-FFF2-40B4-BE49-F238E27FC236}">
                <a16:creationId xmlns:a16="http://schemas.microsoft.com/office/drawing/2014/main" id="{10715FB7-BF33-DCA7-96FF-ED6C76D56EA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0" name="Footer Placeholder 11">
            <a:extLst>
              <a:ext uri="{FF2B5EF4-FFF2-40B4-BE49-F238E27FC236}">
                <a16:creationId xmlns:a16="http://schemas.microsoft.com/office/drawing/2014/main" id="{3CBDAC40-3C36-4260-568D-858112AF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EE81624-CB90-E2A4-8DD7-F47218BA238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5" name="Date Placeholder 10">
            <a:extLst>
              <a:ext uri="{FF2B5EF4-FFF2-40B4-BE49-F238E27FC236}">
                <a16:creationId xmlns:a16="http://schemas.microsoft.com/office/drawing/2014/main" id="{429650D1-153E-3684-7F7D-798B7827F69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6" name="Footer Placeholder 11">
            <a:extLst>
              <a:ext uri="{FF2B5EF4-FFF2-40B4-BE49-F238E27FC236}">
                <a16:creationId xmlns:a16="http://schemas.microsoft.com/office/drawing/2014/main" id="{E757F4CF-EA0D-A41A-ADFA-F8FE3AD259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with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A2679B87-F92D-91F6-69BF-481624EE6C7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29D0ABA-CC75-17D3-0C94-55EDC238A9A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C44FCC7-BA64-DCDA-413D-96CD380001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0F2131CF-9BEC-8776-15A1-929D2F499E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2EC47503-014B-4D7B-695D-3EC207194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1A796C1-5308-C400-29DF-DE5774541CF6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F954CD52-8295-2C51-2618-69DDEBD464D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4" name="Footer Placeholder 11">
            <a:extLst>
              <a:ext uri="{FF2B5EF4-FFF2-40B4-BE49-F238E27FC236}">
                <a16:creationId xmlns:a16="http://schemas.microsoft.com/office/drawing/2014/main" id="{667B8512-F0EF-05A8-1391-7E6259C406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3861048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B08C33B9-27C2-73E8-E37D-336ABF63A9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2534412"/>
            <a:ext cx="1074737" cy="1074737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9EEB1F4-BD41-E796-C400-0A61AE40DFB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6_Titre small et contenu +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14325" y="55061"/>
            <a:ext cx="11959688" cy="503420"/>
          </a:xfrm>
        </p:spPr>
        <p:txBody>
          <a:bodyPr>
            <a:noAutofit/>
          </a:bodyPr>
          <a:lstStyle>
            <a:lvl1pPr algn="l">
              <a:defRPr sz="3733"/>
            </a:lvl1pPr>
          </a:lstStyle>
          <a:p>
            <a:r>
              <a:rPr kumimoji="0" lang="fr-CH" dirty="0"/>
              <a:t>Click to </a:t>
            </a:r>
            <a:r>
              <a:rPr kumimoji="0" lang="fr-CH" dirty="0" err="1"/>
              <a:t>edit</a:t>
            </a:r>
            <a:r>
              <a:rPr kumimoji="0" lang="fr-CH" dirty="0"/>
              <a:t> Master </a:t>
            </a:r>
            <a:r>
              <a:rPr kumimoji="0" lang="fr-CH" dirty="0" err="1"/>
              <a:t>title</a:t>
            </a:r>
            <a:r>
              <a:rPr kumimoji="0" lang="fr-CH" dirty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660729"/>
            <a:ext cx="12192000" cy="5191431"/>
          </a:xfrm>
        </p:spPr>
        <p:txBody>
          <a:bodyPr/>
          <a:lstStyle>
            <a:lvl1pPr marL="357708" indent="-357708">
              <a:lnSpc>
                <a:spcPct val="100000"/>
              </a:lnSpc>
              <a:defRPr sz="2667"/>
            </a:lvl1pPr>
            <a:lvl2pPr marL="715415" indent="-357708">
              <a:buFont typeface="Arial" panose="020B0604020202020204" pitchFamily="34" charset="0"/>
              <a:buChar char="–"/>
              <a:defRPr sz="2133"/>
            </a:lvl2pPr>
            <a:lvl3pPr marL="1096406" indent="-380990">
              <a:buFont typeface="Arial" panose="020B0604020202020204" pitchFamily="34" charset="0"/>
              <a:buChar char="."/>
              <a:tabLst/>
              <a:defRPr sz="1733"/>
            </a:lvl3pPr>
            <a:lvl4pPr marL="1389853" indent="0">
              <a:buFontTx/>
              <a:buNone/>
              <a:defRPr sz="1067"/>
            </a:lvl4pPr>
          </a:lstStyle>
          <a:p>
            <a:pPr lvl="0" eaLnBrk="1" latinLnBrk="0" hangingPunct="1"/>
            <a:r>
              <a:rPr lang="fr-CH" dirty="0"/>
              <a:t>Click to </a:t>
            </a:r>
            <a:r>
              <a:rPr lang="fr-CH" dirty="0" err="1"/>
              <a:t>edit</a:t>
            </a:r>
            <a:r>
              <a:rPr lang="fr-CH" dirty="0"/>
              <a:t> Master </a:t>
            </a:r>
            <a:r>
              <a:rPr lang="fr-CH" dirty="0" err="1"/>
              <a:t>text</a:t>
            </a:r>
            <a:r>
              <a:rPr lang="fr-CH" dirty="0"/>
              <a:t> styles</a:t>
            </a:r>
          </a:p>
          <a:p>
            <a:pPr lvl="1" eaLnBrk="1" latinLnBrk="0" hangingPunct="1"/>
            <a:r>
              <a:rPr lang="fr-CH" dirty="0"/>
              <a:t>Second </a:t>
            </a:r>
            <a:r>
              <a:rPr lang="fr-CH" dirty="0" err="1"/>
              <a:t>level</a:t>
            </a:r>
            <a:endParaRPr lang="fr-CH" dirty="0"/>
          </a:p>
          <a:p>
            <a:pPr lvl="2" eaLnBrk="1" latinLnBrk="0" hangingPunct="1"/>
            <a:r>
              <a:rPr lang="fr-CH" dirty="0" err="1"/>
              <a:t>Third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  <a:p>
            <a:pPr lvl="3" eaLnBrk="1" latinLnBrk="0" hangingPunct="1"/>
            <a:r>
              <a:rPr lang="fr-CH" dirty="0" err="1"/>
              <a:t>Fourth</a:t>
            </a:r>
            <a:r>
              <a:rPr lang="fr-CH" dirty="0"/>
              <a:t> </a:t>
            </a:r>
            <a:r>
              <a:rPr lang="fr-CH" dirty="0" err="1"/>
              <a:t>level</a:t>
            </a:r>
            <a:endParaRPr lang="fr-CH" dirty="0"/>
          </a:p>
        </p:txBody>
      </p:sp>
      <p:sp>
        <p:nvSpPr>
          <p:cNvPr id="13" name="Date Placeholder 1">
            <a:extLst>
              <a:ext uri="{FF2B5EF4-FFF2-40B4-BE49-F238E27FC236}">
                <a16:creationId xmlns:a16="http://schemas.microsoft.com/office/drawing/2014/main" id="{21880BD3-3ACA-441B-B39E-7ED64387DA3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3959113" y="6624509"/>
            <a:ext cx="2844800" cy="243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11/03/2022</a:t>
            </a:r>
            <a:endParaRPr lang="en-US" dirty="0"/>
          </a:p>
        </p:txBody>
      </p:sp>
      <p:sp>
        <p:nvSpPr>
          <p:cNvPr id="14" name="Footer Placeholder 2">
            <a:extLst>
              <a:ext uri="{FF2B5EF4-FFF2-40B4-BE49-F238E27FC236}">
                <a16:creationId xmlns:a16="http://schemas.microsoft.com/office/drawing/2014/main" id="{6AB426A4-F759-4223-9F01-2D29D505768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910341" y="6625439"/>
            <a:ext cx="3860800" cy="2423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Splitting MD outcome</a:t>
            </a:r>
            <a:endParaRPr lang="en-US" dirty="0"/>
          </a:p>
        </p:txBody>
      </p:sp>
      <p:sp>
        <p:nvSpPr>
          <p:cNvPr id="15" name="Slide Number Placeholder 3">
            <a:extLst>
              <a:ext uri="{FF2B5EF4-FFF2-40B4-BE49-F238E27FC236}">
                <a16:creationId xmlns:a16="http://schemas.microsoft.com/office/drawing/2014/main" id="{53CD70F2-E63D-4566-8F22-2D1C339A6E3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0913835" y="6624507"/>
            <a:ext cx="668565" cy="2455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7386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119EE46-6977-2F0F-8A91-8D9C45CF097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269E8E9-3C73-3745-941D-102FAF02E582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AA4BA6C-A775-2068-8F53-CB3342769E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F26AE987-B6C4-0547-AE56-911C17FFC979}"/>
              </a:ext>
            </a:extLst>
          </p:cNvPr>
          <p:cNvSpPr txBox="1">
            <a:spLocks/>
          </p:cNvSpPr>
          <p:nvPr userDrawn="1"/>
        </p:nvSpPr>
        <p:spPr>
          <a:xfrm>
            <a:off x="7462902" y="3701092"/>
            <a:ext cx="396044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8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05159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63B7BF0-CB7D-A300-1A73-6DBD8E982DF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A9BAA02A-7445-655B-95DD-D99F0CEDC98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0E08D0B8-2260-B065-2972-9A7378E1E7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011CDAA-6AC9-A8BD-11E1-01EFE56FE34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3" name="Date Placeholder 10">
            <a:extLst>
              <a:ext uri="{FF2B5EF4-FFF2-40B4-BE49-F238E27FC236}">
                <a16:creationId xmlns:a16="http://schemas.microsoft.com/office/drawing/2014/main" id="{548FE115-6AAE-2B27-36F0-CAC2D7DF2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879A9FC5-85D9-B114-EA9E-B1F6F600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colour or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EECECA8-C547-21E4-8AD1-9F9D622676A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7" name="Date Placeholder 10">
            <a:extLst>
              <a:ext uri="{FF2B5EF4-FFF2-40B4-BE49-F238E27FC236}">
                <a16:creationId xmlns:a16="http://schemas.microsoft.com/office/drawing/2014/main" id="{CAA3BAB9-0C3F-1FF1-30A6-5BA5E54EDE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8" name="Footer Placeholder 11">
            <a:extLst>
              <a:ext uri="{FF2B5EF4-FFF2-40B4-BE49-F238E27FC236}">
                <a16:creationId xmlns:a16="http://schemas.microsoft.com/office/drawing/2014/main" id="{CE5ACB64-2BEB-57F1-3764-53AE86ADEE13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45605"/>
            <a:ext cx="12192000" cy="633930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64800"/>
            <a:ext cx="4116387" cy="635849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9E2795E-1A26-546E-9655-5A676ACC448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4" name="Date Placeholder 10">
            <a:extLst>
              <a:ext uri="{FF2B5EF4-FFF2-40B4-BE49-F238E27FC236}">
                <a16:creationId xmlns:a16="http://schemas.microsoft.com/office/drawing/2014/main" id="{5131C8F3-33E6-53B7-4008-319933E469E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5" name="Footer Placeholder 11">
            <a:extLst>
              <a:ext uri="{FF2B5EF4-FFF2-40B4-BE49-F238E27FC236}">
                <a16:creationId xmlns:a16="http://schemas.microsoft.com/office/drawing/2014/main" id="{1839103A-5523-60AE-364E-1B2E4E7E00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F18932-60DE-B265-B56F-EA4A663F160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l="9468"/>
          <a:stretch/>
        </p:blipFill>
        <p:spPr>
          <a:xfrm>
            <a:off x="983432" y="6331846"/>
            <a:ext cx="1376958" cy="481530"/>
          </a:xfrm>
          <a:prstGeom prst="rect">
            <a:avLst/>
          </a:prstGeom>
        </p:spPr>
      </p:pic>
      <p:sp>
        <p:nvSpPr>
          <p:cNvPr id="6" name="Date Placeholder 10">
            <a:extLst>
              <a:ext uri="{FF2B5EF4-FFF2-40B4-BE49-F238E27FC236}">
                <a16:creationId xmlns:a16="http://schemas.microsoft.com/office/drawing/2014/main" id="{A1D7FDFC-296C-0D16-B52B-6204B77690D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3781028" cy="365125"/>
          </a:xfrm>
        </p:spPr>
        <p:txBody>
          <a:bodyPr/>
          <a:lstStyle/>
          <a:p>
            <a:r>
              <a:rPr lang="de-CH" dirty="0"/>
              <a:t>NA-CONS / HI-ECN3 Steering Committee Meeting #2, 8 August 2024</a:t>
            </a:r>
            <a:endParaRPr lang="en-US" dirty="0"/>
          </a:p>
        </p:txBody>
      </p:sp>
      <p:sp>
        <p:nvSpPr>
          <p:cNvPr id="7" name="Footer Placeholder 11">
            <a:extLst>
              <a:ext uri="{FF2B5EF4-FFF2-40B4-BE49-F238E27FC236}">
                <a16:creationId xmlns:a16="http://schemas.microsoft.com/office/drawing/2014/main" id="{4F1D482B-726F-4D5A-98A9-E277EC182D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431704" y="6378349"/>
            <a:ext cx="3384376" cy="365125"/>
          </a:xfrm>
        </p:spPr>
        <p:txBody>
          <a:bodyPr/>
          <a:lstStyle/>
          <a:p>
            <a:r>
              <a:rPr lang="en-US" dirty="0"/>
              <a:t>Matthew FRASER | HI-ECN3 Study Project: status report</a:t>
            </a:r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120336" y="6378349"/>
            <a:ext cx="1620788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>
                <a:solidFill>
                  <a:schemeClr val="tx1"/>
                </a:solidFill>
              </a:defRPr>
            </a:lvl1pPr>
          </a:lstStyle>
          <a:p>
            <a:fld id="{7EFCF37F-0624-3A4F-A6BC-24980A3E6108}" type="datetime1">
              <a:rPr lang="en-GB" smtClean="0"/>
              <a:pPr/>
              <a:t>24/09/2024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78349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3" y="6378349"/>
            <a:ext cx="4285010" cy="365125"/>
          </a:xfrm>
          <a:prstGeom prst="rect">
            <a:avLst/>
          </a:prstGeom>
        </p:spPr>
        <p:txBody>
          <a:bodyPr vert="horz" lIns="0" tIns="45720" rIns="91440" bIns="45720" rtlCol="0" anchor="ctr"/>
          <a:lstStyle>
            <a:lvl1pPr algn="l">
              <a:defRPr sz="85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63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5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62" r:id="rId2"/>
    <p:sldLayoutId id="2147483649" r:id="rId3"/>
    <p:sldLayoutId id="2147483678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9" r:id="rId2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8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36.png"/><Relationship Id="rId4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2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tantalum-niobium.com/niobium/nb-1zr-wire-rod.html" TargetMode="External"/><Relationship Id="rId2" Type="http://schemas.openxmlformats.org/officeDocument/2006/relationships/hyperlink" Target="https://www.navstarsteel.com/niobium-sheet.html" TargetMode="External"/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4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5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9.png"/><Relationship Id="rId3" Type="http://schemas.openxmlformats.org/officeDocument/2006/relationships/image" Target="../media/image54.jpeg"/><Relationship Id="rId7" Type="http://schemas.openxmlformats.org/officeDocument/2006/relationships/image" Target="../media/image58.pn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Relationship Id="rId9" Type="http://schemas.openxmlformats.org/officeDocument/2006/relationships/image" Target="../media/image6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64.PNG"/><Relationship Id="rId4" Type="http://schemas.openxmlformats.org/officeDocument/2006/relationships/image" Target="../media/image6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33582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2DDA2BF2-D682-0965-C2EC-A5CAC076A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pc="-1" dirty="0"/>
              <a:t>Air and soil activation</a:t>
            </a:r>
          </a:p>
        </p:txBody>
      </p:sp>
      <p:pic>
        <p:nvPicPr>
          <p:cNvPr id="2" name="Picture 1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7750C6C9-D6A8-6405-9589-419E405B21C5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71" b="49776"/>
          <a:stretch/>
        </p:blipFill>
        <p:spPr>
          <a:xfrm>
            <a:off x="6715383" y="2996952"/>
            <a:ext cx="4978231" cy="56311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E66D8C3-7A96-ACC8-8D85-2E611F880BBC}"/>
              </a:ext>
            </a:extLst>
          </p:cNvPr>
          <p:cNvSpPr txBox="1"/>
          <p:nvPr/>
        </p:nvSpPr>
        <p:spPr>
          <a:xfrm>
            <a:off x="427320" y="1687194"/>
            <a:ext cx="567720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Specific activity of </a:t>
            </a:r>
            <a:r>
              <a:rPr lang="en-US" sz="1600" b="1" baseline="30000" dirty="0"/>
              <a:t>3</a:t>
            </a:r>
            <a:r>
              <a:rPr lang="en-US" sz="1600" b="1" dirty="0"/>
              <a:t>H and </a:t>
            </a:r>
            <a:r>
              <a:rPr lang="en-US" sz="1600" b="1" baseline="30000" dirty="0"/>
              <a:t>22</a:t>
            </a:r>
            <a:r>
              <a:rPr lang="en-US" sz="1600" b="1" dirty="0"/>
              <a:t>Na in the soil below TCC8 </a:t>
            </a:r>
            <a:r>
              <a:rPr lang="en-US" sz="1600" dirty="0"/>
              <a:t>(most critical area)</a:t>
            </a:r>
          </a:p>
        </p:txBody>
      </p:sp>
      <p:pic>
        <p:nvPicPr>
          <p:cNvPr id="6" name="Picture 5" descr="A graph of a graph showing a number of different types of concrete&#10;&#10;Description automatically generated with medium confidence">
            <a:extLst>
              <a:ext uri="{FF2B5EF4-FFF2-40B4-BE49-F238E27FC236}">
                <a16:creationId xmlns:a16="http://schemas.microsoft.com/office/drawing/2014/main" id="{88E11E8D-6044-C6F3-F251-DEC6DF78FE7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8148" y="2302837"/>
            <a:ext cx="2816379" cy="2376000"/>
          </a:xfrm>
          <a:prstGeom prst="rect">
            <a:avLst/>
          </a:prstGeom>
        </p:spPr>
      </p:pic>
      <p:pic>
        <p:nvPicPr>
          <p:cNvPr id="13" name="Picture 12" descr="A graph of a graph showing a number of different levels&#10;&#10;Description automatically generated with medium confidence">
            <a:extLst>
              <a:ext uri="{FF2B5EF4-FFF2-40B4-BE49-F238E27FC236}">
                <a16:creationId xmlns:a16="http://schemas.microsoft.com/office/drawing/2014/main" id="{858CE124-274C-8564-272A-CAE609F9772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20" y="2302837"/>
            <a:ext cx="2799194" cy="2376000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4078555-C217-C22E-6403-86BE43AA6278}"/>
              </a:ext>
            </a:extLst>
          </p:cNvPr>
          <p:cNvSpPr txBox="1"/>
          <p:nvPr/>
        </p:nvSpPr>
        <p:spPr>
          <a:xfrm>
            <a:off x="954353" y="2633526"/>
            <a:ext cx="10593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baseline="30000" dirty="0">
                <a:solidFill>
                  <a:schemeClr val="bg1"/>
                </a:solidFill>
              </a:rPr>
              <a:t>3</a:t>
            </a:r>
            <a:r>
              <a:rPr lang="en-US" sz="1400" b="1" dirty="0">
                <a:solidFill>
                  <a:schemeClr val="bg1"/>
                </a:solidFill>
              </a:rPr>
              <a:t>H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DBDC01E-BD83-0216-1D86-875959A8F8C0}"/>
              </a:ext>
            </a:extLst>
          </p:cNvPr>
          <p:cNvSpPr txBox="1"/>
          <p:nvPr/>
        </p:nvSpPr>
        <p:spPr>
          <a:xfrm>
            <a:off x="3819119" y="2633526"/>
            <a:ext cx="7358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baseline="30000" dirty="0">
                <a:solidFill>
                  <a:schemeClr val="bg1"/>
                </a:solidFill>
              </a:rPr>
              <a:t>22</a:t>
            </a:r>
            <a:r>
              <a:rPr lang="en-US" sz="1400" b="1" dirty="0">
                <a:solidFill>
                  <a:schemeClr val="bg1"/>
                </a:solidFill>
              </a:rPr>
              <a:t>Na</a:t>
            </a:r>
            <a:endParaRPr lang="en-GB" sz="1400" b="1" baseline="30000" dirty="0">
              <a:solidFill>
                <a:schemeClr val="bg1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4DD86446-3620-BFAE-6163-6FCA77B4258F}"/>
              </a:ext>
            </a:extLst>
          </p:cNvPr>
          <p:cNvSpPr txBox="1"/>
          <p:nvPr/>
        </p:nvSpPr>
        <p:spPr>
          <a:xfrm>
            <a:off x="6653465" y="1687194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Air activation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2FB43F8-2549-CF44-4D37-EA17048455BD}"/>
              </a:ext>
            </a:extLst>
          </p:cNvPr>
          <p:cNvSpPr txBox="1"/>
          <p:nvPr/>
        </p:nvSpPr>
        <p:spPr>
          <a:xfrm>
            <a:off x="222061" y="4757811"/>
            <a:ext cx="5873939" cy="13619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Thanks to floor iron shielding, </a:t>
            </a:r>
            <a:r>
              <a:rPr lang="en-US" sz="1600" baseline="30000" dirty="0"/>
              <a:t>3</a:t>
            </a:r>
            <a:r>
              <a:rPr lang="en-US" sz="1600" dirty="0"/>
              <a:t>H and </a:t>
            </a:r>
            <a:r>
              <a:rPr lang="en-US" sz="1600" baseline="30000" dirty="0"/>
              <a:t>22</a:t>
            </a:r>
            <a:r>
              <a:rPr lang="en-US" sz="1600" dirty="0"/>
              <a:t>Na activity concentrations in the soil are below respective design limits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A </a:t>
            </a:r>
            <a:r>
              <a:rPr lang="en-GB" sz="1600" dirty="0"/>
              <a:t>hydro-geological study is underway, which will allow to refine the design limits and possibly allow to reduce the required shielding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0C4066B2-6ACC-0779-619E-B42B3CB24BC0}"/>
              </a:ext>
            </a:extLst>
          </p:cNvPr>
          <p:cNvSpPr txBox="1"/>
          <p:nvPr/>
        </p:nvSpPr>
        <p:spPr>
          <a:xfrm>
            <a:off x="427319" y="1386286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88E977BD-550D-61C8-A42E-AB6F7D19FB47}"/>
              </a:ext>
            </a:extLst>
          </p:cNvPr>
          <p:cNvSpPr txBox="1"/>
          <p:nvPr/>
        </p:nvSpPr>
        <p:spPr>
          <a:xfrm>
            <a:off x="6653465" y="1386286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4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per year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067689F-76BB-1B3B-4899-27D96FCA97FC}"/>
              </a:ext>
            </a:extLst>
          </p:cNvPr>
          <p:cNvSpPr txBox="1"/>
          <p:nvPr/>
        </p:nvSpPr>
        <p:spPr>
          <a:xfrm>
            <a:off x="6339027" y="2131381"/>
            <a:ext cx="5852973" cy="8694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Activation of air in target complex area were studied</a:t>
            </a:r>
            <a:endParaRPr lang="en-GB" sz="1600" dirty="0"/>
          </a:p>
          <a:p>
            <a:pPr marL="285750" indent="-285750">
              <a:spcAft>
                <a:spcPts val="300"/>
              </a:spcAft>
              <a:buFont typeface="Arial" panose="020B0604020202020204" pitchFamily="34" charset="0"/>
              <a:buChar char="•"/>
            </a:pPr>
            <a:r>
              <a:rPr lang="en-GB" sz="1600" dirty="0"/>
              <a:t>Production of radionuclides evaluated with FLUKA in combination with </a:t>
            </a:r>
            <a:r>
              <a:rPr lang="en-GB" sz="1600" dirty="0" err="1"/>
              <a:t>ActiWiz</a:t>
            </a:r>
            <a:r>
              <a:rPr lang="en-GB" sz="1600" dirty="0"/>
              <a:t> [5]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0DDE1B0-7FDB-F3C9-B773-B5A89A9C0141}"/>
              </a:ext>
            </a:extLst>
          </p:cNvPr>
          <p:cNvSpPr txBox="1"/>
          <p:nvPr/>
        </p:nvSpPr>
        <p:spPr>
          <a:xfrm>
            <a:off x="6681851" y="3883622"/>
            <a:ext cx="5288088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627063" indent="-627063"/>
            <a:r>
              <a:rPr lang="en-US" sz="1200" b="1" dirty="0"/>
              <a:t>CASE 1</a:t>
            </a:r>
            <a:r>
              <a:rPr lang="en-US" sz="1200" dirty="0"/>
              <a:t>: build-up of radionuclides during operation w/o air extraction and 30 min cooldown time before air release</a:t>
            </a:r>
          </a:p>
          <a:p>
            <a:pPr marL="627063" indent="-627063"/>
            <a:r>
              <a:rPr lang="en-US" sz="1200" b="1" dirty="0"/>
              <a:t>CASE 2</a:t>
            </a:r>
            <a:r>
              <a:rPr lang="en-US" sz="1200" dirty="0"/>
              <a:t>: constant immediate release of air (worst-case for upper limit of environmental impact)</a:t>
            </a:r>
            <a:endParaRPr lang="en-CH" sz="1200" dirty="0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29957959-8F8D-1880-7F47-D6E98B3B9A73}"/>
              </a:ext>
            </a:extLst>
          </p:cNvPr>
          <p:cNvSpPr txBox="1"/>
          <p:nvPr/>
        </p:nvSpPr>
        <p:spPr>
          <a:xfrm>
            <a:off x="6339027" y="4664580"/>
            <a:ext cx="5659298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Flush of target complex with fresh air before any access to reduce specific airborne radioactivity to be compatible with 0.1 CA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B050"/>
                </a:solidFill>
              </a:rPr>
              <a:t>Exposure of members of the public due to air releases is negligible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endParaRPr lang="en-GB" sz="1600" dirty="0"/>
          </a:p>
        </p:txBody>
      </p:sp>
      <p:pic>
        <p:nvPicPr>
          <p:cNvPr id="31" name="Picture 30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6924D1E8-BF94-3296-7363-30045B60515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110"/>
          <a:stretch/>
        </p:blipFill>
        <p:spPr>
          <a:xfrm>
            <a:off x="6717576" y="3563801"/>
            <a:ext cx="4978800" cy="297247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85CBFEEA-10FD-A140-92DB-A3755D7A1DC2}"/>
              </a:ext>
            </a:extLst>
          </p:cNvPr>
          <p:cNvSpPr/>
          <p:nvPr/>
        </p:nvSpPr>
        <p:spPr>
          <a:xfrm>
            <a:off x="5824374" y="6004223"/>
            <a:ext cx="6035652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5725" indent="-85725"/>
            <a:r>
              <a:rPr lang="it-IT" sz="10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</a:t>
            </a:r>
            <a:r>
              <a:rPr lang="it-IT" sz="1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Person working 40h/w, 50w/y with standard breathing rate in activated air with CA = 1 receives 20 mSv</a:t>
            </a:r>
            <a:endParaRPr lang="en-GB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38BA2EDE-4963-5E46-512D-BD0A07706E83}"/>
              </a:ext>
            </a:extLst>
          </p:cNvPr>
          <p:cNvSpPr/>
          <p:nvPr/>
        </p:nvSpPr>
        <p:spPr>
          <a:xfrm>
            <a:off x="10043951" y="3426048"/>
            <a:ext cx="34888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800" baseline="300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1 </a:t>
            </a:r>
            <a:endParaRPr lang="en-GB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4250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DE1F23-4377-DF34-F2E1-83CC399DA0F1}"/>
              </a:ext>
            </a:extLst>
          </p:cNvPr>
          <p:cNvSpPr txBox="1"/>
          <p:nvPr/>
        </p:nvSpPr>
        <p:spPr>
          <a:xfrm>
            <a:off x="590526" y="2719090"/>
            <a:ext cx="1094521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i="1" dirty="0"/>
              <a:t>BDF Target Studies</a:t>
            </a:r>
            <a:endParaRPr lang="en-GB" sz="4400" i="1" dirty="0"/>
          </a:p>
        </p:txBody>
      </p:sp>
    </p:spTree>
    <p:extLst>
      <p:ext uri="{BB962C8B-B14F-4D97-AF65-F5344CB8AC3E}">
        <p14:creationId xmlns:p14="http://schemas.microsoft.com/office/powerpoint/2010/main" val="184544517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2771F19-87CA-EDF6-601F-73545B2DCFD5}"/>
              </a:ext>
            </a:extLst>
          </p:cNvPr>
          <p:cNvSpPr/>
          <p:nvPr/>
        </p:nvSpPr>
        <p:spPr>
          <a:xfrm>
            <a:off x="433269" y="1988840"/>
            <a:ext cx="5236598" cy="197301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Baseline Design (CDS) – Water cooled, W + TZM  cladded w/ Ta2.5W     </a:t>
            </a:r>
          </a:p>
          <a:p>
            <a:endParaRPr lang="en-US" b="1" dirty="0">
              <a:solidFill>
                <a:schemeClr val="tx1"/>
              </a:solidFill>
            </a:endParaRPr>
          </a:p>
          <a:p>
            <a:r>
              <a:rPr lang="en-US" b="1" dirty="0">
                <a:solidFill>
                  <a:schemeClr val="tx1"/>
                </a:solidFill>
              </a:rPr>
              <a:t>                                 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Pursued during the comprehensive design phase → </a:t>
            </a:r>
            <a:r>
              <a:rPr lang="en-GB" dirty="0">
                <a:solidFill>
                  <a:schemeClr val="tx1"/>
                </a:solidFill>
              </a:rPr>
              <a:t>C. Ahdida et al., </a:t>
            </a:r>
            <a:r>
              <a:rPr lang="en-GB" i="1" dirty="0">
                <a:solidFill>
                  <a:schemeClr val="tx1"/>
                </a:solidFill>
              </a:rPr>
              <a:t>SPS Beam Dump Facility - Comprehensive Design Study</a:t>
            </a:r>
            <a:r>
              <a:rPr lang="en-GB" dirty="0">
                <a:solidFill>
                  <a:schemeClr val="tx1"/>
                </a:solidFill>
              </a:rPr>
              <a:t>, CERN-2020-002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Prototype + test with beam + Post irradiation examination</a:t>
            </a:r>
          </a:p>
          <a:p>
            <a:pPr marL="285750" indent="-285750" algn="ctr">
              <a:buFontTx/>
              <a:buChar char="-"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937659-ABCD-C163-9911-229528DF031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81908" y="1546729"/>
            <a:ext cx="5906892" cy="3764542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FD65938-2803-571A-345D-54DF46D68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dirty="0"/>
              <a:t>BDF Target baseline design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43290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480F287-4C58-1CC8-A53F-29C59FE73119}"/>
              </a:ext>
            </a:extLst>
          </p:cNvPr>
          <p:cNvSpPr txBox="1"/>
          <p:nvPr/>
        </p:nvSpPr>
        <p:spPr>
          <a:xfrm>
            <a:off x="5299589" y="1613350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Longitudinal cut along the target</a:t>
            </a:r>
            <a:endParaRPr lang="en-GB" sz="1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492C6B1-6815-2F84-549B-D0CE14F6C28D}"/>
              </a:ext>
            </a:extLst>
          </p:cNvPr>
          <p:cNvSpPr txBox="1"/>
          <p:nvPr/>
        </p:nvSpPr>
        <p:spPr>
          <a:xfrm>
            <a:off x="363880" y="2048729"/>
            <a:ext cx="465190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residual dose rates of the target were studied for 5 years of operation (now 15 yrs) and different cool-down times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highest dose rates are in the order of 100 </a:t>
            </a:r>
            <a:r>
              <a:rPr lang="en-US" sz="1600" dirty="0" err="1"/>
              <a:t>Sv</a:t>
            </a:r>
            <a:r>
              <a:rPr lang="en-US" sz="1600" dirty="0"/>
              <a:t>/h after 4 hours of cooling and a few </a:t>
            </a:r>
            <a:r>
              <a:rPr lang="en-US" sz="1600" dirty="0" err="1"/>
              <a:t>Sv</a:t>
            </a:r>
            <a:r>
              <a:rPr lang="en-US" sz="1600" dirty="0"/>
              <a:t>/h after 1 year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Even after 30 years, dose rates at 40 cm still of the order of a few mSv/h → dedicated storage place in facility for irradiated target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For radioactive transport the max. dose rate level at any point on the external surface of a package shall not exceed 2 mSv/h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Thick iron cask (~30 cm thick) for transportation and storage</a:t>
            </a:r>
            <a:r>
              <a:rPr lang="en-GB" sz="1600" dirty="0"/>
              <a:t> as well as during handling</a:t>
            </a: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477B374-C3CB-41DC-AF30-FD7801CB80C5}"/>
              </a:ext>
            </a:extLst>
          </p:cNvPr>
          <p:cNvSpPr txBox="1"/>
          <p:nvPr/>
        </p:nvSpPr>
        <p:spPr>
          <a:xfrm>
            <a:off x="5299589" y="130723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4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" name="Picture 9" descr="A group of images of a graph&#10;&#10;Description automatically generated with medium confidence">
            <a:extLst>
              <a:ext uri="{FF2B5EF4-FFF2-40B4-BE49-F238E27FC236}">
                <a16:creationId xmlns:a16="http://schemas.microsoft.com/office/drawing/2014/main" id="{447101EE-94EE-F8A5-7942-0E2410E811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286"/>
          <a:stretch/>
        </p:blipFill>
        <p:spPr>
          <a:xfrm>
            <a:off x="5136701" y="2106315"/>
            <a:ext cx="6695069" cy="1989128"/>
          </a:xfrm>
          <a:prstGeom prst="rect">
            <a:avLst/>
          </a:prstGeom>
        </p:spPr>
      </p:pic>
      <p:pic>
        <p:nvPicPr>
          <p:cNvPr id="11" name="Picture 10" descr="A group of images of a graph&#10;&#10;Description automatically generated with medium confidence">
            <a:extLst>
              <a:ext uri="{FF2B5EF4-FFF2-40B4-BE49-F238E27FC236}">
                <a16:creationId xmlns:a16="http://schemas.microsoft.com/office/drawing/2014/main" id="{1010F769-F262-3BFE-3315-966CF344E5F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286"/>
          <a:stretch/>
        </p:blipFill>
        <p:spPr>
          <a:xfrm>
            <a:off x="5136701" y="4199069"/>
            <a:ext cx="6695069" cy="1989128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FAB3B24-B386-F353-0522-CB28F4880972}"/>
              </a:ext>
            </a:extLst>
          </p:cNvPr>
          <p:cNvSpPr txBox="1"/>
          <p:nvPr/>
        </p:nvSpPr>
        <p:spPr>
          <a:xfrm>
            <a:off x="5552624" y="2358917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4 hours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45D33FE-A0A9-21E0-0615-587DC80B73D0}"/>
              </a:ext>
            </a:extLst>
          </p:cNvPr>
          <p:cNvSpPr txBox="1"/>
          <p:nvPr/>
        </p:nvSpPr>
        <p:spPr>
          <a:xfrm>
            <a:off x="5552624" y="4451883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year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4111096-6649-CF8B-7DC3-C6BC7200D500}"/>
              </a:ext>
            </a:extLst>
          </p:cNvPr>
          <p:cNvSpPr txBox="1"/>
          <p:nvPr/>
        </p:nvSpPr>
        <p:spPr>
          <a:xfrm>
            <a:off x="8935904" y="4451883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30 years cool-down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3B1E97-D7FC-BDFE-59A5-1F73F949AD30}"/>
              </a:ext>
            </a:extLst>
          </p:cNvPr>
          <p:cNvSpPr txBox="1"/>
          <p:nvPr/>
        </p:nvSpPr>
        <p:spPr>
          <a:xfrm>
            <a:off x="8935904" y="2358917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day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3815304-22DA-9A4E-895A-1322688C85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1260756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Residual Radiation – baseline CDS target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3749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31B40E-1DA4-DA36-3344-6B244CBA1136}"/>
              </a:ext>
            </a:extLst>
          </p:cNvPr>
          <p:cNvSpPr txBox="1"/>
          <p:nvPr/>
        </p:nvSpPr>
        <p:spPr>
          <a:xfrm>
            <a:off x="427320" y="1793038"/>
            <a:ext cx="3611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LA multiples of BDF target materials</a:t>
            </a:r>
            <a:endParaRPr lang="en-GB" sz="1400" b="1" dirty="0"/>
          </a:p>
        </p:txBody>
      </p:sp>
      <p:pic>
        <p:nvPicPr>
          <p:cNvPr id="9" name="Picture 8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9CF6536E-5FDC-0DBC-3AE5-1BB18A94875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624"/>
          <a:stretch/>
        </p:blipFill>
        <p:spPr>
          <a:xfrm>
            <a:off x="7832532" y="2498788"/>
            <a:ext cx="4320000" cy="3343200"/>
          </a:xfrm>
          <a:prstGeom prst="rect">
            <a:avLst/>
          </a:prstGeom>
        </p:spPr>
      </p:pic>
      <p:pic>
        <p:nvPicPr>
          <p:cNvPr id="14" name="Picture 13" descr="A table with numbers and a few red text&#10;&#10;Description automatically generated with medium confidence">
            <a:extLst>
              <a:ext uri="{FF2B5EF4-FFF2-40B4-BE49-F238E27FC236}">
                <a16:creationId xmlns:a16="http://schemas.microsoft.com/office/drawing/2014/main" id="{A60816F2-0836-E8F3-CB5C-91CC687898C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4172"/>
          <a:stretch/>
        </p:blipFill>
        <p:spPr>
          <a:xfrm>
            <a:off x="58756" y="2498788"/>
            <a:ext cx="4320000" cy="1515010"/>
          </a:xfrm>
          <a:prstGeom prst="rect">
            <a:avLst/>
          </a:prstGeom>
        </p:spPr>
      </p:pic>
      <p:pic>
        <p:nvPicPr>
          <p:cNvPr id="16" name="Picture 15" descr="A white and black text with red numbers and black text&#10;&#10;Description automatically generated">
            <a:extLst>
              <a:ext uri="{FF2B5EF4-FFF2-40B4-BE49-F238E27FC236}">
                <a16:creationId xmlns:a16="http://schemas.microsoft.com/office/drawing/2014/main" id="{ABE11CF5-4CB9-1EA0-F518-5194BFCADA9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6" r="11682" b="39274"/>
          <a:stretch/>
        </p:blipFill>
        <p:spPr>
          <a:xfrm>
            <a:off x="4412209" y="2533821"/>
            <a:ext cx="3322101" cy="119110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3564D31-5C0B-3C12-84B0-FF78B81AD32D}"/>
              </a:ext>
            </a:extLst>
          </p:cNvPr>
          <p:cNvSpPr txBox="1"/>
          <p:nvPr/>
        </p:nvSpPr>
        <p:spPr>
          <a:xfrm>
            <a:off x="8270020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TZM</a:t>
            </a:r>
            <a:endParaRPr lang="en-GB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1B07FA-F093-226B-3680-A98871460D71}"/>
              </a:ext>
            </a:extLst>
          </p:cNvPr>
          <p:cNvSpPr txBox="1"/>
          <p:nvPr/>
        </p:nvSpPr>
        <p:spPr>
          <a:xfrm>
            <a:off x="4389463" y="2221789"/>
            <a:ext cx="86267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 </a:t>
            </a:r>
            <a:endParaRPr lang="en-GB" sz="12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306F11-2B97-1274-C0B4-7B3023B31D99}"/>
              </a:ext>
            </a:extLst>
          </p:cNvPr>
          <p:cNvSpPr txBox="1"/>
          <p:nvPr/>
        </p:nvSpPr>
        <p:spPr>
          <a:xfrm>
            <a:off x="435121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</a:t>
            </a:r>
            <a:endParaRPr lang="en-GB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F9D85A-FD87-E701-484A-8ABB87842874}"/>
              </a:ext>
            </a:extLst>
          </p:cNvPr>
          <p:cNvSpPr txBox="1"/>
          <p:nvPr/>
        </p:nvSpPr>
        <p:spPr>
          <a:xfrm>
            <a:off x="396392" y="1452927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5 </a:t>
            </a:r>
            <a:r>
              <a:rPr lang="en-US" sz="1600" dirty="0" err="1">
                <a:solidFill>
                  <a:srgbClr val="FF0000"/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2CA69D-C582-3FC4-5682-F8A69943EEA1}"/>
              </a:ext>
            </a:extLst>
          </p:cNvPr>
          <p:cNvSpPr txBox="1"/>
          <p:nvPr/>
        </p:nvSpPr>
        <p:spPr>
          <a:xfrm>
            <a:off x="435121" y="1997348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D0AFB9-C81D-F2B6-205E-02216E4AD380}"/>
              </a:ext>
            </a:extLst>
          </p:cNvPr>
          <p:cNvSpPr txBox="1"/>
          <p:nvPr/>
        </p:nvSpPr>
        <p:spPr>
          <a:xfrm>
            <a:off x="4399581" y="3724926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C193F2F-1D8A-B1A6-9A48-4A34D4DFA2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1581518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CDS target radionuclide inventories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2D30DE-CA61-4CC5-B5CA-F427B8CC016F}"/>
              </a:ext>
            </a:extLst>
          </p:cNvPr>
          <p:cNvSpPr txBox="1"/>
          <p:nvPr/>
        </p:nvSpPr>
        <p:spPr>
          <a:xfrm>
            <a:off x="435121" y="4405156"/>
            <a:ext cx="446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 + 1 month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89BBD2F-70D7-E334-7959-9CA39279D9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1382703"/>
              </p:ext>
            </p:extLst>
          </p:nvPr>
        </p:nvGraphicFramePr>
        <p:xfrm>
          <a:off x="569105" y="4803129"/>
          <a:ext cx="7016628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69438">
                  <a:extLst>
                    <a:ext uri="{9D8B030D-6E8A-4147-A177-3AD203B41FA5}">
                      <a16:colId xmlns:a16="http://schemas.microsoft.com/office/drawing/2014/main" val="3915881759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1792608745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4265336536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1506445954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3666294970"/>
                    </a:ext>
                  </a:extLst>
                </a:gridCol>
                <a:gridCol w="1169438">
                  <a:extLst>
                    <a:ext uri="{9D8B030D-6E8A-4147-A177-3AD203B41FA5}">
                      <a16:colId xmlns:a16="http://schemas.microsoft.com/office/drawing/2014/main" val="4024559019"/>
                    </a:ext>
                  </a:extLst>
                </a:gridCol>
              </a:tblGrid>
              <a:tr h="245246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Target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Material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Mass [kg]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Multiple LL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Multiple LA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 [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Bq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796880"/>
                  </a:ext>
                </a:extLst>
              </a:tr>
              <a:tr h="245246">
                <a:tc row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CDS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695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1.9E+08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2.6E+08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9.2E+14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966545"/>
                  </a:ext>
                </a:extLst>
              </a:tr>
              <a:tr h="245246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TZM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271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1.1E+09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8.4E+07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1.8E+14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658725"/>
                  </a:ext>
                </a:extLst>
              </a:tr>
              <a:tr h="245246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Ta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1.7E+11*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6.9E+08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9.8E+14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488002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6EC28E0D-C894-4557-5BBB-3A08C403DD73}"/>
              </a:ext>
            </a:extLst>
          </p:cNvPr>
          <p:cNvSpPr txBox="1"/>
          <p:nvPr/>
        </p:nvSpPr>
        <p:spPr>
          <a:xfrm>
            <a:off x="470299" y="6021288"/>
            <a:ext cx="4041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*Dominated (99.9%) by Ta-182 (115 d half-life)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81712505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1109B29-ECBB-9FB2-C8A7-94182C47BA0A}"/>
              </a:ext>
            </a:extLst>
          </p:cNvPr>
          <p:cNvSpPr txBox="1"/>
          <p:nvPr/>
        </p:nvSpPr>
        <p:spPr>
          <a:xfrm>
            <a:off x="351790" y="1950864"/>
            <a:ext cx="5877266" cy="43396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Arial" panose="020B0604020202020204" pitchFamily="34" charset="0"/>
              </a:rPr>
              <a:t>BDF target prototype w/ in total 14 h irradiation in TCC2, leading to 2.4E16 </a:t>
            </a:r>
            <a:r>
              <a:rPr lang="en-US" sz="1600" b="0" i="0" dirty="0" err="1">
                <a:effectLst/>
                <a:latin typeface="Arial" panose="020B0604020202020204" pitchFamily="34" charset="0"/>
              </a:rPr>
              <a:t>PoT</a:t>
            </a:r>
            <a:endParaRPr lang="en-US" sz="16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Target activation was measured and compared to FLUKA simulations showing excellent agreement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Arial" panose="020B0604020202020204" pitchFamily="34" charset="0"/>
              </a:rPr>
              <a:t>Cooling water activation was estimated w/ FLUKA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Estimated residual dose rate after 1h of cooling at 40 cm from the cartridge is 18.7 mSv/h, while the PMI monitor measured 16.9 mSv/h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i="0" dirty="0">
                <a:effectLst/>
                <a:latin typeface="Arial" panose="020B0604020202020204" pitchFamily="34" charset="0"/>
              </a:rPr>
              <a:t>Both samples showed the presence of high-Z spallation products some of them could have been produced in the target materials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latin typeface="Arial" panose="020B0604020202020204" pitchFamily="34" charset="0"/>
              </a:rPr>
              <a:t>Water-cooling filter with debris was analysed via EDX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b="0" i="0" dirty="0">
                <a:effectLst/>
                <a:latin typeface="Arial" panose="020B0604020202020204" pitchFamily="34" charset="0"/>
              </a:rPr>
              <a:t>No peaks were found for Ta, W, Mo or Ti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b="0" i="0" dirty="0">
                <a:effectLst/>
                <a:latin typeface="Arial" panose="020B0604020202020204" pitchFamily="34" charset="0"/>
              </a:rPr>
              <a:t>Metallic particle (Al, Ca, Fe, Cl, Fe, Cr)</a:t>
            </a:r>
            <a:endParaRPr lang="en-US" sz="1400" b="0" i="0" dirty="0">
              <a:effectLst/>
              <a:latin typeface="Arial" panose="020B060402020202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pic>
        <p:nvPicPr>
          <p:cNvPr id="12" name="Picture 11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3BDF877B-C1ED-21BC-B82B-D01ADEC4F46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9056" y="1847734"/>
            <a:ext cx="4804704" cy="976063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D9962775-0558-A924-80A6-A27B2A08D658}"/>
              </a:ext>
            </a:extLst>
          </p:cNvPr>
          <p:cNvSpPr txBox="1"/>
          <p:nvPr/>
        </p:nvSpPr>
        <p:spPr>
          <a:xfrm>
            <a:off x="6229056" y="1584905"/>
            <a:ext cx="4804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Benchmark of residual dose rates (mSv/h)</a:t>
            </a:r>
            <a:endParaRPr lang="en-GB" sz="1400" dirty="0"/>
          </a:p>
        </p:txBody>
      </p:sp>
      <p:pic>
        <p:nvPicPr>
          <p:cNvPr id="22" name="Picture 21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7F028C1D-2BFD-9378-BFDF-264ED15B174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058" y="3154898"/>
            <a:ext cx="3182241" cy="3047781"/>
          </a:xfrm>
          <a:prstGeom prst="rect">
            <a:avLst/>
          </a:prstGeom>
        </p:spPr>
      </p:pic>
      <p:sp>
        <p:nvSpPr>
          <p:cNvPr id="28" name="TextBox 27">
            <a:extLst>
              <a:ext uri="{FF2B5EF4-FFF2-40B4-BE49-F238E27FC236}">
                <a16:creationId xmlns:a16="http://schemas.microsoft.com/office/drawing/2014/main" id="{83065472-DA99-A1C1-65F6-90CE2B3B36D1}"/>
              </a:ext>
            </a:extLst>
          </p:cNvPr>
          <p:cNvSpPr txBox="1"/>
          <p:nvPr/>
        </p:nvSpPr>
        <p:spPr>
          <a:xfrm>
            <a:off x="6229056" y="2887230"/>
            <a:ext cx="48047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Radionuclides in water samples</a:t>
            </a:r>
            <a:endParaRPr lang="en-GB" sz="1400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AD655D4-5AB4-7B0D-3EF9-133857F256EF}"/>
              </a:ext>
            </a:extLst>
          </p:cNvPr>
          <p:cNvSpPr txBox="1"/>
          <p:nvPr/>
        </p:nvSpPr>
        <p:spPr>
          <a:xfrm>
            <a:off x="9691175" y="4122770"/>
            <a:ext cx="24671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i="1" dirty="0"/>
              <a:t>Water samples were </a:t>
            </a:r>
            <a:r>
              <a:rPr lang="en-US" sz="1600" i="1" dirty="0" err="1"/>
              <a:t>analysed</a:t>
            </a:r>
            <a:r>
              <a:rPr lang="en-US" sz="1600" i="1" dirty="0"/>
              <a:t> by liquid scintillation and gamma spectrometry</a:t>
            </a:r>
          </a:p>
          <a:p>
            <a:endParaRPr lang="en-US" sz="1600" i="1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882DFA6-1823-809F-0E3F-927A1BFA5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Prototype Target Tests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5C8A129-A4A1-DA84-9A88-C577F5256255}"/>
              </a:ext>
            </a:extLst>
          </p:cNvPr>
          <p:cNvSpPr/>
          <p:nvPr/>
        </p:nvSpPr>
        <p:spPr>
          <a:xfrm>
            <a:off x="8600873" y="2121463"/>
            <a:ext cx="720080" cy="1799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pic>
        <p:nvPicPr>
          <p:cNvPr id="2" name="Picture 1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96A9D8A9-6911-5111-2256-E2D359D8E1F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2482" t="28352" r="3172" b="51475"/>
          <a:stretch/>
        </p:blipFill>
        <p:spPr>
          <a:xfrm>
            <a:off x="8631408" y="2138869"/>
            <a:ext cx="689288" cy="196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514610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2771F19-87CA-EDF6-601F-73545B2DCFD5}"/>
              </a:ext>
            </a:extLst>
          </p:cNvPr>
          <p:cNvSpPr/>
          <p:nvPr/>
        </p:nvSpPr>
        <p:spPr>
          <a:xfrm>
            <a:off x="459718" y="1690140"/>
            <a:ext cx="6500378" cy="197301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Baseline Design (CDS) – Water cooled, W + TZM  cladded w/ Ta2.5W                                      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Investigation of alternative claddings (Nb, Nb-1Zr, Nb-10Hf-1Ti)</a:t>
            </a:r>
          </a:p>
          <a:p>
            <a:pPr marL="285750" indent="-285750" algn="ctr">
              <a:buFontTx/>
              <a:buChar char="-"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937659-ABCD-C163-9911-229528DF0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1385" y="1307980"/>
            <a:ext cx="3239739" cy="206472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FD65938-2803-571A-345D-54DF46D68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dirty="0"/>
              <a:t>Alternative BDF target design studies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9C301A5-FDFC-80BC-8CFC-7D8B2857A06B}"/>
              </a:ext>
            </a:extLst>
          </p:cNvPr>
          <p:cNvSpPr/>
          <p:nvPr/>
        </p:nvSpPr>
        <p:spPr>
          <a:xfrm>
            <a:off x="354004" y="3313363"/>
            <a:ext cx="11430009" cy="2684546"/>
          </a:xfrm>
          <a:prstGeom prst="round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Alternative designs currently being studied in the TDR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0BA2AB-3A55-B48E-2DE1-8E7C62F792C2}"/>
              </a:ext>
            </a:extLst>
          </p:cNvPr>
          <p:cNvSpPr/>
          <p:nvPr/>
        </p:nvSpPr>
        <p:spPr>
          <a:xfrm>
            <a:off x="5839294" y="3855748"/>
            <a:ext cx="5906512" cy="193596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Enclosed compact </a:t>
            </a:r>
          </a:p>
          <a:p>
            <a:r>
              <a:rPr lang="en-US" b="1" dirty="0">
                <a:solidFill>
                  <a:schemeClr val="tx1"/>
                </a:solidFill>
              </a:rPr>
              <a:t>Cu + W Target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837ECC5-7A2F-7D40-A86A-8E7F9459B42C}"/>
              </a:ext>
            </a:extLst>
          </p:cNvPr>
          <p:cNvSpPr/>
          <p:nvPr/>
        </p:nvSpPr>
        <p:spPr>
          <a:xfrm>
            <a:off x="407987" y="3855748"/>
            <a:ext cx="5393100" cy="1935967"/>
          </a:xfrm>
          <a:prstGeom prst="roundRect">
            <a:avLst/>
          </a:prstGeom>
          <a:solidFill>
            <a:schemeClr val="bg1"/>
          </a:solidFill>
          <a:ln w="7620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W Helium cooled Target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432D611-905D-8351-E17D-DB6621DB0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4352" y="3929168"/>
            <a:ext cx="2265136" cy="1755884"/>
          </a:xfrm>
          <a:prstGeom prst="rect">
            <a:avLst/>
          </a:prstGeom>
        </p:spPr>
      </p:pic>
      <p:pic>
        <p:nvPicPr>
          <p:cNvPr id="5" name="Picture 4" descr="A blue rectangular object with black lines&#10;&#10;Description automatically generated">
            <a:extLst>
              <a:ext uri="{FF2B5EF4-FFF2-40B4-BE49-F238E27FC236}">
                <a16:creationId xmlns:a16="http://schemas.microsoft.com/office/drawing/2014/main" id="{A8E2B2E6-DBFB-A3FA-F563-953B7576BF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87" y="4419127"/>
            <a:ext cx="2681526" cy="9343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BB2924-7055-8994-0256-FD5463C9EA9D}"/>
              </a:ext>
            </a:extLst>
          </p:cNvPr>
          <p:cNvSpPr txBox="1"/>
          <p:nvPr/>
        </p:nvSpPr>
        <p:spPr>
          <a:xfrm>
            <a:off x="864248" y="5065098"/>
            <a:ext cx="24482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 = 33 cm, L = 201 cm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3A15A1-EDD7-4C10-3087-8062445D544B}"/>
              </a:ext>
            </a:extLst>
          </p:cNvPr>
          <p:cNvSpPr txBox="1"/>
          <p:nvPr/>
        </p:nvSpPr>
        <p:spPr>
          <a:xfrm>
            <a:off x="3350727" y="4105461"/>
            <a:ext cx="21692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Investigation of radionuclide inventories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4CF6BD-575D-1380-72FB-D923CB1E721E}"/>
              </a:ext>
            </a:extLst>
          </p:cNvPr>
          <p:cNvSpPr txBox="1"/>
          <p:nvPr/>
        </p:nvSpPr>
        <p:spPr>
          <a:xfrm>
            <a:off x="6098576" y="4378504"/>
            <a:ext cx="284641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Expected to be less critical from a radiological point of view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26D093B7-0313-3910-35B9-FA00CFB532BA}"/>
              </a:ext>
            </a:extLst>
          </p:cNvPr>
          <p:cNvSpPr/>
          <p:nvPr/>
        </p:nvSpPr>
        <p:spPr>
          <a:xfrm>
            <a:off x="354004" y="1609854"/>
            <a:ext cx="6462076" cy="1568973"/>
          </a:xfrm>
          <a:prstGeom prst="round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17390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A graph of a number of substances&#10;&#10;Description automatically generated with medium confidence">
            <a:extLst>
              <a:ext uri="{FF2B5EF4-FFF2-40B4-BE49-F238E27FC236}">
                <a16:creationId xmlns:a16="http://schemas.microsoft.com/office/drawing/2014/main" id="{A2739222-D223-32D9-BA42-F882265B3D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74805" y="2069973"/>
            <a:ext cx="4005383" cy="3004037"/>
          </a:xfrm>
          <a:prstGeom prst="rect">
            <a:avLst/>
          </a:prstGeo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6464EA4-68A3-65AC-3964-1CED5EECCD01}"/>
              </a:ext>
            </a:extLst>
          </p:cNvPr>
          <p:cNvSpPr txBox="1"/>
          <p:nvPr/>
        </p:nvSpPr>
        <p:spPr>
          <a:xfrm>
            <a:off x="430560" y="1401203"/>
            <a:ext cx="5817840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Cladding materials</a:t>
            </a:r>
            <a:r>
              <a:rPr lang="en-US" dirty="0"/>
              <a:t>: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/>
              <a:t>Tantalum –16.6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sz="1600" dirty="0" err="1"/>
              <a:t>Nb</a:t>
            </a:r>
            <a:r>
              <a:rPr lang="en-US" sz="1600" dirty="0"/>
              <a:t> </a:t>
            </a:r>
            <a:r>
              <a:rPr lang="pt-BR" sz="1600" dirty="0"/>
              <a:t>(ASTM R04210 – Type 2)  – 8.6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BR" sz="1600" dirty="0"/>
              <a:t>Nb-1Zr (ASTM R04261 – Type 4) – 8.6 g/cm3</a:t>
            </a:r>
          </a:p>
          <a:p>
            <a:pPr marL="800100" lvl="1" indent="-342900">
              <a:buFont typeface="+mj-lt"/>
              <a:buAutoNum type="arabicPeriod"/>
            </a:pPr>
            <a:r>
              <a:rPr lang="pt-BR" sz="1600" dirty="0"/>
              <a:t>Nb-10Hf-1Ti (ASTM R04295)  – 8.86 g/cm3</a:t>
            </a:r>
            <a:endParaRPr lang="en-US" sz="1600" dirty="0"/>
          </a:p>
          <a:p>
            <a:pPr marL="342900" indent="-342900">
              <a:buFont typeface="+mj-lt"/>
              <a:buAutoNum type="arabicPeriod" startAt="2"/>
            </a:pPr>
            <a:endParaRPr lang="en-US" dirty="0"/>
          </a:p>
          <a:p>
            <a:pPr marL="742950" lvl="1" indent="-285750">
              <a:buFont typeface="Arial" panose="020B0604020202020204" pitchFamily="34" charset="0"/>
              <a:buChar char="-"/>
            </a:pPr>
            <a:endParaRPr lang="en-US" u="sng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D38BD8-B30D-5F60-0212-FD4ECEE6917D}"/>
              </a:ext>
            </a:extLst>
          </p:cNvPr>
          <p:cNvSpPr txBox="1"/>
          <p:nvPr/>
        </p:nvSpPr>
        <p:spPr>
          <a:xfrm>
            <a:off x="7194550" y="1445437"/>
            <a:ext cx="41592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), 1y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7FFF3BE1-B99D-1BAD-494A-A0C467AC73FA}"/>
              </a:ext>
            </a:extLst>
          </p:cNvPr>
          <p:cNvSpPr txBox="1"/>
          <p:nvPr/>
        </p:nvSpPr>
        <p:spPr>
          <a:xfrm>
            <a:off x="427320" y="2852936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C0564D6-6416-124F-D536-54DFAB933F9D}"/>
              </a:ext>
            </a:extLst>
          </p:cNvPr>
          <p:cNvSpPr txBox="1"/>
          <p:nvPr/>
        </p:nvSpPr>
        <p:spPr>
          <a:xfrm>
            <a:off x="7194550" y="1743585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Residual dose rates (</a:t>
            </a:r>
            <a:r>
              <a:rPr lang="en-US" sz="1400" b="1" dirty="0" err="1"/>
              <a:t>uSv</a:t>
            </a:r>
            <a:r>
              <a:rPr lang="en-US" sz="1400" b="1" dirty="0"/>
              <a:t>/h)</a:t>
            </a:r>
            <a:endParaRPr lang="en-GB" sz="140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CDF25EA-308A-7B26-D50C-ABD08A8501E3}"/>
              </a:ext>
            </a:extLst>
          </p:cNvPr>
          <p:cNvSpPr txBox="1"/>
          <p:nvPr/>
        </p:nvSpPr>
        <p:spPr>
          <a:xfrm>
            <a:off x="7380922" y="5268669"/>
            <a:ext cx="461740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No difference in the residual dose rates for the various Nb claddings</a:t>
            </a:r>
            <a:endParaRPr lang="en-GB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8EB9DA3A-D81E-2D12-75F9-DA60687E00C1}"/>
              </a:ext>
            </a:extLst>
          </p:cNvPr>
          <p:cNvSpPr txBox="1"/>
          <p:nvPr/>
        </p:nvSpPr>
        <p:spPr>
          <a:xfrm>
            <a:off x="10704830" y="3215827"/>
            <a:ext cx="1368425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i="1" dirty="0"/>
              <a:t>Includes residual dose rates from surrounding material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0907D2E0-BD5D-D108-6D35-622808BE72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8744" y="3301138"/>
            <a:ext cx="6677171" cy="1325563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E15AE32-7E56-C2DC-434E-355715BED855}"/>
              </a:ext>
            </a:extLst>
          </p:cNvPr>
          <p:cNvSpPr txBox="1"/>
          <p:nvPr/>
        </p:nvSpPr>
        <p:spPr>
          <a:xfrm>
            <a:off x="193675" y="4911162"/>
            <a:ext cx="660224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Waste classification as FA-MA waste to be disposed of in Switzerland (no open pathway so far for such activation of Ta/Nb)</a:t>
            </a:r>
            <a:endParaRPr lang="en-GB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AC920F47-1DC8-A45B-FCA9-995E196E5F07}"/>
              </a:ext>
            </a:extLst>
          </p:cNvPr>
          <p:cNvSpPr txBox="1"/>
          <p:nvPr/>
        </p:nvSpPr>
        <p:spPr>
          <a:xfrm>
            <a:off x="263352" y="5957475"/>
            <a:ext cx="964674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* LMA: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Acceptance Activity Limits</a:t>
            </a:r>
            <a:r>
              <a:rPr lang="en-GB" sz="18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en-GB" dirty="0">
                <a:latin typeface="Calibri" panose="020F0502020204030204" pitchFamily="34" charset="0"/>
                <a:ea typeface="Calibri" panose="020F0502020204030204" pitchFamily="34" charset="0"/>
              </a:rPr>
              <a:t>if activity levels &lt; LMA candidate for elimination in France</a:t>
            </a:r>
            <a:endParaRPr lang="en-CH" sz="14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2AAA9369-6125-B205-DAF5-E0B3692696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1581518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Alternative Claddings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812163FB-E751-AE24-51A0-04F3B3B955DA}"/>
              </a:ext>
            </a:extLst>
          </p:cNvPr>
          <p:cNvSpPr txBox="1"/>
          <p:nvPr/>
        </p:nvSpPr>
        <p:spPr>
          <a:xfrm>
            <a:off x="4973948" y="4653136"/>
            <a:ext cx="2855640" cy="18466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200" dirty="0">
                <a:solidFill>
                  <a:schemeClr val="tx2"/>
                </a:solidFill>
              </a:rPr>
              <a:t>Nb-94 half-life of 20300 yrs</a:t>
            </a:r>
            <a:endParaRPr lang="en-CH" sz="1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780110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Rectangle: Rounded Corners 1">
            <a:extLst>
              <a:ext uri="{FF2B5EF4-FFF2-40B4-BE49-F238E27FC236}">
                <a16:creationId xmlns:a16="http://schemas.microsoft.com/office/drawing/2014/main" id="{62771F19-87CA-EDF6-601F-73545B2DCFD5}"/>
              </a:ext>
            </a:extLst>
          </p:cNvPr>
          <p:cNvSpPr/>
          <p:nvPr/>
        </p:nvSpPr>
        <p:spPr>
          <a:xfrm>
            <a:off x="459718" y="1690140"/>
            <a:ext cx="6500378" cy="197301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spcAft>
                <a:spcPts val="600"/>
              </a:spcAft>
            </a:pPr>
            <a:r>
              <a:rPr lang="en-US" b="1" dirty="0">
                <a:solidFill>
                  <a:schemeClr val="tx1"/>
                </a:solidFill>
              </a:rPr>
              <a:t>Baseline Design (CDS) – Water cooled, W + TZM  cladded w/ Ta2.5W                                      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1"/>
                </a:solidFill>
              </a:rPr>
              <a:t>Investigation of alternative claddings (Nb, Nb-1Zr, Nb-10Hf-1Ti)</a:t>
            </a:r>
          </a:p>
          <a:p>
            <a:pPr marL="285750" indent="-285750" algn="ctr">
              <a:buFontTx/>
              <a:buChar char="-"/>
            </a:pPr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E937659-ABCD-C163-9911-229528DF031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01385" y="1307980"/>
            <a:ext cx="3239739" cy="2064729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FD65938-2803-571A-345D-54DF46D68B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dirty="0"/>
              <a:t>Alternative BDF target design studies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C9C301A5-FDFC-80BC-8CFC-7D8B2857A06B}"/>
              </a:ext>
            </a:extLst>
          </p:cNvPr>
          <p:cNvSpPr/>
          <p:nvPr/>
        </p:nvSpPr>
        <p:spPr>
          <a:xfrm>
            <a:off x="354004" y="3313363"/>
            <a:ext cx="11430009" cy="2684546"/>
          </a:xfrm>
          <a:prstGeom prst="roundRect">
            <a:avLst/>
          </a:prstGeom>
          <a:solidFill>
            <a:schemeClr val="tx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en-US" b="1" dirty="0">
                <a:solidFill>
                  <a:schemeClr val="bg1"/>
                </a:solidFill>
              </a:rPr>
              <a:t>Alternative designs currently being studied in the TDR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080BA2AB-3A55-B48E-2DE1-8E7C62F792C2}"/>
              </a:ext>
            </a:extLst>
          </p:cNvPr>
          <p:cNvSpPr/>
          <p:nvPr/>
        </p:nvSpPr>
        <p:spPr>
          <a:xfrm>
            <a:off x="5839294" y="3855748"/>
            <a:ext cx="5906512" cy="1935967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Enclosed compact </a:t>
            </a:r>
          </a:p>
          <a:p>
            <a:r>
              <a:rPr lang="en-US" b="1" dirty="0">
                <a:solidFill>
                  <a:schemeClr val="tx1"/>
                </a:solidFill>
              </a:rPr>
              <a:t>Cu + W Target</a:t>
            </a:r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D837ECC5-7A2F-7D40-A86A-8E7F9459B42C}"/>
              </a:ext>
            </a:extLst>
          </p:cNvPr>
          <p:cNvSpPr/>
          <p:nvPr/>
        </p:nvSpPr>
        <p:spPr>
          <a:xfrm>
            <a:off x="407987" y="3855748"/>
            <a:ext cx="5393100" cy="1935967"/>
          </a:xfrm>
          <a:prstGeom prst="roundRect">
            <a:avLst/>
          </a:prstGeom>
          <a:solidFill>
            <a:schemeClr val="bg1"/>
          </a:solidFill>
          <a:ln w="762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b="1" dirty="0">
                <a:solidFill>
                  <a:schemeClr val="tx1"/>
                </a:solidFill>
              </a:rPr>
              <a:t>W Helium cooled Target</a:t>
            </a: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  <a:p>
            <a:endParaRPr lang="en-GB" dirty="0">
              <a:solidFill>
                <a:schemeClr val="tx1"/>
              </a:solidFill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3432D611-905D-8351-E17D-DB6621DB09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264352" y="3929168"/>
            <a:ext cx="2265136" cy="1755884"/>
          </a:xfrm>
          <a:prstGeom prst="rect">
            <a:avLst/>
          </a:prstGeom>
        </p:spPr>
      </p:pic>
      <p:pic>
        <p:nvPicPr>
          <p:cNvPr id="5" name="Picture 4" descr="A blue rectangular object with black lines&#10;&#10;Description automatically generated">
            <a:extLst>
              <a:ext uri="{FF2B5EF4-FFF2-40B4-BE49-F238E27FC236}">
                <a16:creationId xmlns:a16="http://schemas.microsoft.com/office/drawing/2014/main" id="{A8E2B2E6-DBFB-A3FA-F563-953B7576BFC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2787" y="4419127"/>
            <a:ext cx="2681526" cy="934356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5BB2924-7055-8994-0256-FD5463C9EA9D}"/>
              </a:ext>
            </a:extLst>
          </p:cNvPr>
          <p:cNvSpPr txBox="1"/>
          <p:nvPr/>
        </p:nvSpPr>
        <p:spPr>
          <a:xfrm>
            <a:off x="864248" y="5065098"/>
            <a:ext cx="24482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D = 33 cm, L = 201 cm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D3A15A1-EDD7-4C10-3087-8062445D544B}"/>
              </a:ext>
            </a:extLst>
          </p:cNvPr>
          <p:cNvSpPr txBox="1"/>
          <p:nvPr/>
        </p:nvSpPr>
        <p:spPr>
          <a:xfrm>
            <a:off x="3350727" y="4105461"/>
            <a:ext cx="2169209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Calibri" panose="020F0502020204030204" pitchFamily="34" charset="0"/>
                <a:ea typeface="Times New Roman" panose="02020603050405020304" pitchFamily="18" charset="0"/>
              </a:rPr>
              <a:t>Investigation of radionuclide inventories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F4CF6BD-575D-1380-72FB-D923CB1E721E}"/>
              </a:ext>
            </a:extLst>
          </p:cNvPr>
          <p:cNvSpPr txBox="1"/>
          <p:nvPr/>
        </p:nvSpPr>
        <p:spPr>
          <a:xfrm>
            <a:off x="6098576" y="4378504"/>
            <a:ext cx="2846418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>
                <a:latin typeface="Calibri" panose="020F0502020204030204" pitchFamily="34" charset="0"/>
                <a:ea typeface="Times New Roman" panose="02020603050405020304" pitchFamily="18" charset="0"/>
              </a:rPr>
              <a:t>Expected to be less critical from a radiological point of view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92680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F60AF2-CBAF-973A-FDF6-35E6BB17EF77}"/>
              </a:ext>
            </a:extLst>
          </p:cNvPr>
          <p:cNvSpPr txBox="1"/>
          <p:nvPr/>
        </p:nvSpPr>
        <p:spPr>
          <a:xfrm>
            <a:off x="510740" y="1749971"/>
            <a:ext cx="446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 + 1 month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graphicFrame>
        <p:nvGraphicFramePr>
          <p:cNvPr id="26" name="Table 25">
            <a:extLst>
              <a:ext uri="{FF2B5EF4-FFF2-40B4-BE49-F238E27FC236}">
                <a16:creationId xmlns:a16="http://schemas.microsoft.com/office/drawing/2014/main" id="{21AA2E3E-7171-978B-81C9-6ACA434A71E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1312545"/>
              </p:ext>
            </p:extLst>
          </p:nvPr>
        </p:nvGraphicFramePr>
        <p:xfrm>
          <a:off x="589680" y="2213889"/>
          <a:ext cx="7929372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1562">
                  <a:extLst>
                    <a:ext uri="{9D8B030D-6E8A-4147-A177-3AD203B41FA5}">
                      <a16:colId xmlns:a16="http://schemas.microsoft.com/office/drawing/2014/main" val="3915881759"/>
                    </a:ext>
                  </a:extLst>
                </a:gridCol>
                <a:gridCol w="1321562">
                  <a:extLst>
                    <a:ext uri="{9D8B030D-6E8A-4147-A177-3AD203B41FA5}">
                      <a16:colId xmlns:a16="http://schemas.microsoft.com/office/drawing/2014/main" val="1792608745"/>
                    </a:ext>
                  </a:extLst>
                </a:gridCol>
                <a:gridCol w="1321562">
                  <a:extLst>
                    <a:ext uri="{9D8B030D-6E8A-4147-A177-3AD203B41FA5}">
                      <a16:colId xmlns:a16="http://schemas.microsoft.com/office/drawing/2014/main" val="4265336536"/>
                    </a:ext>
                  </a:extLst>
                </a:gridCol>
                <a:gridCol w="1321562">
                  <a:extLst>
                    <a:ext uri="{9D8B030D-6E8A-4147-A177-3AD203B41FA5}">
                      <a16:colId xmlns:a16="http://schemas.microsoft.com/office/drawing/2014/main" val="1506445954"/>
                    </a:ext>
                  </a:extLst>
                </a:gridCol>
                <a:gridCol w="1321562">
                  <a:extLst>
                    <a:ext uri="{9D8B030D-6E8A-4147-A177-3AD203B41FA5}">
                      <a16:colId xmlns:a16="http://schemas.microsoft.com/office/drawing/2014/main" val="3666294970"/>
                    </a:ext>
                  </a:extLst>
                </a:gridCol>
                <a:gridCol w="1321562">
                  <a:extLst>
                    <a:ext uri="{9D8B030D-6E8A-4147-A177-3AD203B41FA5}">
                      <a16:colId xmlns:a16="http://schemas.microsoft.com/office/drawing/2014/main" val="402455901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Target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Material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Mass [kg]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Multiple LL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Multiple LA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A [</a:t>
                      </a:r>
                      <a:r>
                        <a:rPr lang="en-US" sz="1400" dirty="0" err="1">
                          <a:solidFill>
                            <a:schemeClr val="tx1"/>
                          </a:solidFill>
                        </a:rPr>
                        <a:t>Bq</a:t>
                      </a:r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]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021796880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Large W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3178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1.3E+08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8.2E+08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3.7E+15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313607707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TZM</a:t>
                      </a:r>
                      <a:r>
                        <a:rPr lang="en-US" sz="1400" baseline="30000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en-GB" sz="1400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219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4.0E+07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1.8E+06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5.0E+12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48184909"/>
                  </a:ext>
                </a:extLst>
              </a:tr>
              <a:tr h="370840">
                <a:tc rowSpan="3"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CDS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W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695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1.9E+08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2.6E+08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9.2E+14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1396654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TZM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271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1.1E+09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8.4E+07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1.8E+14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465872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Ta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28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1.7E+11*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6.9E+08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400" dirty="0">
                          <a:solidFill>
                            <a:schemeClr val="tx1"/>
                          </a:solidFill>
                        </a:rPr>
                        <a:t>9.8E+14</a:t>
                      </a:r>
                      <a:endParaRPr lang="en-GB" sz="1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6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25488002"/>
                  </a:ext>
                </a:extLst>
              </a:tr>
            </a:tbl>
          </a:graphicData>
        </a:graphic>
      </p:graphicFrame>
      <p:sp>
        <p:nvSpPr>
          <p:cNvPr id="27" name="TextBox 26">
            <a:extLst>
              <a:ext uri="{FF2B5EF4-FFF2-40B4-BE49-F238E27FC236}">
                <a16:creationId xmlns:a16="http://schemas.microsoft.com/office/drawing/2014/main" id="{80B9907D-0501-F1CB-7022-8F2C09E34303}"/>
              </a:ext>
            </a:extLst>
          </p:cNvPr>
          <p:cNvSpPr txBox="1"/>
          <p:nvPr/>
        </p:nvSpPr>
        <p:spPr>
          <a:xfrm>
            <a:off x="4381005" y="4435553"/>
            <a:ext cx="404152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*Dominated (99.9%) by Ta-182 (115 d half-life)</a:t>
            </a:r>
            <a:endParaRPr lang="en-GB" sz="10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626C2EC-ED17-A526-0058-F740156E65F3}"/>
              </a:ext>
            </a:extLst>
          </p:cNvPr>
          <p:cNvSpPr txBox="1"/>
          <p:nvPr/>
        </p:nvSpPr>
        <p:spPr>
          <a:xfrm>
            <a:off x="510740" y="4678397"/>
            <a:ext cx="8537588" cy="15542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See backup slides for list of radionuclides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When comparing the W parts of the two targets, the multiple of LA and total A are a factor 3-4 higher (mainly due to the higher mass) for the large W target than the CDS target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There are only few percent differences between the TZM quantities 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/>
              <a:t>The Ta cladding of the CDS target exhibits mostly the highest values</a:t>
            </a:r>
            <a:endParaRPr lang="en-GB" sz="1600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A5C22CFE-2C72-AF7D-C1F6-5CFDB8B4AA8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Radionuclide inventories comparison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86A4B50-AED7-E7F9-7FCC-199A67B30404}"/>
              </a:ext>
            </a:extLst>
          </p:cNvPr>
          <p:cNvSpPr txBox="1"/>
          <p:nvPr/>
        </p:nvSpPr>
        <p:spPr>
          <a:xfrm>
            <a:off x="8832304" y="2213889"/>
            <a:ext cx="308502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u="sng" dirty="0"/>
              <a:t>LA for short-cool-down times</a:t>
            </a:r>
            <a:r>
              <a:rPr lang="en-US" sz="1400" dirty="0"/>
              <a:t>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For 1h (4h), </a:t>
            </a:r>
            <a:r>
              <a:rPr lang="en-US" sz="1400" b="1" dirty="0"/>
              <a:t>Hf-178m</a:t>
            </a:r>
            <a:r>
              <a:rPr lang="en-US" sz="1400" dirty="0"/>
              <a:t> (4s half-life) produced via Ta-178m (2.36h half-life) is dominant (48%)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For 1d, </a:t>
            </a:r>
            <a:r>
              <a:rPr lang="en-US" sz="1400" b="1" dirty="0"/>
              <a:t>Gd-148</a:t>
            </a:r>
            <a:r>
              <a:rPr lang="en-US" sz="1400" dirty="0"/>
              <a:t> (74y half-life) becomes most important (38%) (as for 1 month)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F1B0FE9-7800-850C-D05A-C6DC234052C4}"/>
              </a:ext>
            </a:extLst>
          </p:cNvPr>
          <p:cNvSpPr txBox="1"/>
          <p:nvPr/>
        </p:nvSpPr>
        <p:spPr>
          <a:xfrm>
            <a:off x="6168009" y="4479041"/>
            <a:ext cx="2376264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1000" baseline="30000" dirty="0"/>
              <a:t>1</a:t>
            </a:r>
            <a:r>
              <a:rPr lang="en-US" sz="1000" dirty="0"/>
              <a:t>TZM cladding layer </a:t>
            </a:r>
            <a:endParaRPr lang="en-GB" sz="1000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3A6A0A-6C25-DF8A-9B00-EDB26F375B2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07012" y="4525159"/>
            <a:ext cx="2019652" cy="164847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01D16CE-EC6D-891B-17AD-51EC7DE59A02}"/>
              </a:ext>
            </a:extLst>
          </p:cNvPr>
          <p:cNvSpPr txBox="1"/>
          <p:nvPr/>
        </p:nvSpPr>
        <p:spPr>
          <a:xfrm>
            <a:off x="11176325" y="4870757"/>
            <a:ext cx="1006652" cy="116955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0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Also </a:t>
            </a:r>
            <a:r>
              <a:rPr lang="en-US" sz="1000" dirty="0">
                <a:solidFill>
                  <a:srgbClr val="000000"/>
                </a:solidFill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I</a:t>
            </a:r>
            <a:r>
              <a:rPr lang="en-CH" sz="1000" dirty="0" err="1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odine</a:t>
            </a:r>
            <a:r>
              <a:rPr lang="en-CH" sz="1000" dirty="0">
                <a:solidFill>
                  <a:srgbClr val="000000"/>
                </a:solidFill>
                <a:effectLst/>
                <a:latin typeface="Aptos" panose="020B0004020202020204" pitchFamily="34" charset="0"/>
                <a:ea typeface="Times New Roman" panose="02020603050405020304" pitchFamily="18" charset="0"/>
                <a:cs typeface="Aptos" panose="020B0004020202020204" pitchFamily="34" charset="0"/>
              </a:rPr>
              <a:t> can make volatile molecules with Cobalt, Hafnium and Tantalum</a:t>
            </a:r>
            <a:endParaRPr lang="en-CH" sz="1000" dirty="0"/>
          </a:p>
        </p:txBody>
      </p:sp>
    </p:spTree>
    <p:extLst>
      <p:ext uri="{BB962C8B-B14F-4D97-AF65-F5344CB8AC3E}">
        <p14:creationId xmlns:p14="http://schemas.microsoft.com/office/powerpoint/2010/main" val="2993128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8" y="3670873"/>
            <a:ext cx="11376026" cy="2153265"/>
          </a:xfrm>
        </p:spPr>
        <p:txBody>
          <a:bodyPr/>
          <a:lstStyle/>
          <a:p>
            <a:r>
              <a:rPr lang="en-GB" sz="4200" dirty="0">
                <a:latin typeface="Arial" panose="020B0604020202020204" pitchFamily="34" charset="0"/>
                <a:cs typeface="Arial" panose="020B0604020202020204" pitchFamily="34" charset="0"/>
              </a:rPr>
              <a:t>Radiation Protection Considerations for </a:t>
            </a:r>
            <a:br>
              <a:rPr lang="en-GB" sz="4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4200" dirty="0">
                <a:latin typeface="Arial" panose="020B0604020202020204" pitchFamily="34" charset="0"/>
                <a:cs typeface="Arial" panose="020B0604020202020204" pitchFamily="34" charset="0"/>
              </a:rPr>
              <a:t>HI-ECN3</a:t>
            </a:r>
            <a:br>
              <a:rPr lang="en-GB" dirty="0">
                <a:solidFill>
                  <a:srgbClr val="1A63A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GB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7" y="5157192"/>
            <a:ext cx="11376026" cy="803787"/>
          </a:xfrm>
        </p:spPr>
        <p:txBody>
          <a:bodyPr/>
          <a:lstStyle/>
          <a:p>
            <a:r>
              <a:rPr lang="en-US" u="sng" dirty="0"/>
              <a:t>C. Ahdida</a:t>
            </a:r>
            <a:r>
              <a:rPr lang="en-US" dirty="0"/>
              <a:t>, G. Mazzola, G. Dumont</a:t>
            </a:r>
            <a:br>
              <a:rPr lang="en-US" dirty="0"/>
            </a:br>
            <a:r>
              <a:rPr lang="en-US" b="0" dirty="0"/>
              <a:t>WP6 - Radiation Protection &amp; Safety</a:t>
            </a:r>
          </a:p>
          <a:p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ESS - CERN Meeting, </a:t>
            </a:r>
            <a:r>
              <a:rPr lang="en-GB" b="0" dirty="0"/>
              <a:t>ESS, Lund, Sweden</a:t>
            </a:r>
            <a:br>
              <a:rPr lang="en-GB" b="0" dirty="0"/>
            </a:b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GB" b="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b="0" dirty="0">
                <a:latin typeface="Arial" panose="020B0604020202020204" pitchFamily="34" charset="0"/>
                <a:cs typeface="Arial" panose="020B0604020202020204" pitchFamily="34" charset="0"/>
              </a:rPr>
              <a:t> September </a:t>
            </a:r>
            <a:r>
              <a:rPr lang="en-GB" b="0" dirty="0"/>
              <a:t>2024</a:t>
            </a:r>
          </a:p>
        </p:txBody>
      </p:sp>
      <p:sp>
        <p:nvSpPr>
          <p:cNvPr id="7" name="Text Placeholder 8">
            <a:extLst>
              <a:ext uri="{FF2B5EF4-FFF2-40B4-BE49-F238E27FC236}">
                <a16:creationId xmlns:a16="http://schemas.microsoft.com/office/drawing/2014/main" id="{DABC6EC1-CC1E-76BC-08B8-7D5CCF3323A9}"/>
              </a:ext>
            </a:extLst>
          </p:cNvPr>
          <p:cNvSpPr txBox="1">
            <a:spLocks/>
          </p:cNvSpPr>
          <p:nvPr/>
        </p:nvSpPr>
        <p:spPr>
          <a:xfrm>
            <a:off x="-2832992" y="1011518"/>
            <a:ext cx="9584592" cy="140643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BD6149B-4DBE-433D-22C4-4FA5C7816E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Summary &amp; Questions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8313030-7E94-1195-0D6B-DC8025374D81}"/>
              </a:ext>
            </a:extLst>
          </p:cNvPr>
          <p:cNvSpPr txBox="1"/>
          <p:nvPr/>
        </p:nvSpPr>
        <p:spPr>
          <a:xfrm>
            <a:off x="573437" y="1649707"/>
            <a:ext cx="11215363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Main radiological aspects regarding an implementation of BDF/</a:t>
            </a:r>
            <a:r>
              <a:rPr lang="en-US" sz="2000" dirty="0" err="1"/>
              <a:t>SHiP</a:t>
            </a:r>
            <a:r>
              <a:rPr lang="en-US" sz="2000" dirty="0"/>
              <a:t> in ECN3 were investigated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2000" dirty="0"/>
              <a:t>First shielding design for an optimization of exposure of personnel to radiation and radiological impact on environment </a:t>
            </a:r>
          </a:p>
          <a:p>
            <a:pPr marL="342900" indent="-34290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GB" sz="2000" dirty="0">
                <a:solidFill>
                  <a:srgbClr val="00B050"/>
                </a:solidFill>
                <a:sym typeface="Wingdings" panose="05000000000000000000" pitchFamily="2" charset="2"/>
              </a:rPr>
              <a:t>Further detailed studies and optimization in the Technical Design Phase until end of 2025 to achieve first beam on target in 2030</a:t>
            </a:r>
          </a:p>
          <a:p>
            <a:pPr marL="342900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en-GB" sz="2000" dirty="0">
                <a:solidFill>
                  <a:schemeClr val="tx2"/>
                </a:solidFill>
                <a:sym typeface="Wingdings" panose="05000000000000000000" pitchFamily="2" charset="2"/>
              </a:rPr>
              <a:t>Questions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2000" dirty="0">
                <a:solidFill>
                  <a:schemeClr val="tx2"/>
                </a:solidFill>
                <a:sym typeface="Wingdings" panose="05000000000000000000" pitchFamily="2" charset="2"/>
              </a:rPr>
              <a:t>What potential release of radionuclides from the target to the He loop do you expect? How do you plan to mitigate the contamination?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2000" dirty="0">
                <a:solidFill>
                  <a:schemeClr val="tx2"/>
                </a:solidFill>
                <a:sym typeface="Wingdings" panose="05000000000000000000" pitchFamily="2" charset="2"/>
              </a:rPr>
              <a:t>How do you account for H-3 out-diffusion?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2000" dirty="0">
                <a:solidFill>
                  <a:schemeClr val="tx2"/>
                </a:solidFill>
                <a:sym typeface="Wingdings" panose="05000000000000000000" pitchFamily="2" charset="2"/>
              </a:rPr>
              <a:t>What are your plans for radioactive waste management (characterization, conditioning, waste packaging, shielding, elimination)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2000" dirty="0">
                <a:solidFill>
                  <a:schemeClr val="tx2"/>
                </a:solidFill>
                <a:sym typeface="Wingdings" panose="05000000000000000000" pitchFamily="2" charset="2"/>
              </a:rPr>
              <a:t>Do you foresee any destructive works on the activated target/surrounding elements?</a:t>
            </a:r>
          </a:p>
          <a:p>
            <a:pPr marL="800100" lvl="1" indent="-342900">
              <a:spcAft>
                <a:spcPts val="600"/>
              </a:spcAft>
              <a:buFont typeface="Arial" panose="020B0604020202020204" pitchFamily="34" charset="0"/>
              <a:buChar char="−"/>
            </a:pPr>
            <a:endParaRPr lang="en-GB" sz="2000" dirty="0">
              <a:solidFill>
                <a:schemeClr val="tx2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63405077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7320" y="1467282"/>
            <a:ext cx="10942288" cy="44165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[1] Website: https://fluka.cern</a:t>
            </a: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[2] C. Ahdida, D. Bozzato, D. Calzolari, F. </a:t>
            </a:r>
            <a:r>
              <a:rPr lang="en-GB" sz="1600" b="0" dirty="0" err="1">
                <a:solidFill>
                  <a:schemeClr val="tx1"/>
                </a:solidFill>
              </a:rPr>
              <a:t>Cerutti</a:t>
            </a:r>
            <a:r>
              <a:rPr lang="en-GB" sz="1600" b="0" dirty="0">
                <a:solidFill>
                  <a:schemeClr val="tx1"/>
                </a:solidFill>
              </a:rPr>
              <a:t>, N. Charitonidis, A. Cimmino, A. </a:t>
            </a:r>
            <a:r>
              <a:rPr lang="en-GB" sz="1600" b="0" dirty="0" err="1">
                <a:solidFill>
                  <a:schemeClr val="tx1"/>
                </a:solidFill>
              </a:rPr>
              <a:t>Coronetti</a:t>
            </a:r>
            <a:r>
              <a:rPr lang="en-GB" sz="1600" b="0" dirty="0">
                <a:solidFill>
                  <a:schemeClr val="tx1"/>
                </a:solidFill>
              </a:rPr>
              <a:t>, G. L. D’Alessandro, A. </a:t>
            </a:r>
            <a:r>
              <a:rPr lang="en-GB" sz="1600" b="0" dirty="0" err="1">
                <a:solidFill>
                  <a:schemeClr val="tx1"/>
                </a:solidFill>
              </a:rPr>
              <a:t>Donadon</a:t>
            </a:r>
            <a:r>
              <a:rPr lang="en-GB" sz="1600" b="0" dirty="0">
                <a:solidFill>
                  <a:schemeClr val="tx1"/>
                </a:solidFill>
              </a:rPr>
              <a:t> </a:t>
            </a:r>
            <a:r>
              <a:rPr lang="en-GB" sz="1600" b="0" dirty="0" err="1">
                <a:solidFill>
                  <a:schemeClr val="tx1"/>
                </a:solidFill>
              </a:rPr>
              <a:t>Servelle</a:t>
            </a:r>
            <a:r>
              <a:rPr lang="en-GB" sz="1600" b="0" dirty="0">
                <a:solidFill>
                  <a:schemeClr val="tx1"/>
                </a:solidFill>
              </a:rPr>
              <a:t>, L. S. Esposito, R. Froeschl, R. García </a:t>
            </a:r>
            <a:r>
              <a:rPr lang="en-GB" sz="1600" b="0" dirty="0" err="1">
                <a:solidFill>
                  <a:schemeClr val="tx1"/>
                </a:solidFill>
              </a:rPr>
              <a:t>Alía</a:t>
            </a:r>
            <a:r>
              <a:rPr lang="en-GB" sz="1600" b="0" dirty="0">
                <a:solidFill>
                  <a:schemeClr val="tx1"/>
                </a:solidFill>
              </a:rPr>
              <a:t>, A. Gerbershagen, S. Gilardoni, D. </a:t>
            </a:r>
            <a:r>
              <a:rPr lang="en-GB" sz="1600" b="0" dirty="0" err="1">
                <a:solidFill>
                  <a:schemeClr val="tx1"/>
                </a:solidFill>
              </a:rPr>
              <a:t>Horváth</a:t>
            </a:r>
            <a:r>
              <a:rPr lang="en-GB" sz="1600" b="0" dirty="0">
                <a:solidFill>
                  <a:schemeClr val="tx1"/>
                </a:solidFill>
              </a:rPr>
              <a:t>, G. Hugo, A. Infantino, V. Kouskoura, A. Lechner, B. Lefebvre, G. Lerner, M. Magistris, A. </a:t>
            </a:r>
            <a:r>
              <a:rPr lang="en-GB" sz="1600" b="0" dirty="0" err="1">
                <a:solidFill>
                  <a:schemeClr val="tx1"/>
                </a:solidFill>
              </a:rPr>
              <a:t>Manousos</a:t>
            </a:r>
            <a:r>
              <a:rPr lang="en-GB" sz="1600" b="0" dirty="0">
                <a:solidFill>
                  <a:schemeClr val="tx1"/>
                </a:solidFill>
              </a:rPr>
              <a:t>, G. </a:t>
            </a:r>
            <a:r>
              <a:rPr lang="en-GB" sz="1600" b="0" dirty="0" err="1">
                <a:solidFill>
                  <a:schemeClr val="tx1"/>
                </a:solidFill>
              </a:rPr>
              <a:t>Moryc</a:t>
            </a:r>
            <a:r>
              <a:rPr lang="en-GB" sz="1600" b="0" dirty="0">
                <a:solidFill>
                  <a:schemeClr val="tx1"/>
                </a:solidFill>
              </a:rPr>
              <a:t>, F. Ogallar Ruiz, F. Pozzi, D. </a:t>
            </a:r>
            <a:r>
              <a:rPr lang="en-GB" sz="1600" b="0" dirty="0" err="1">
                <a:solidFill>
                  <a:schemeClr val="tx1"/>
                </a:solidFill>
              </a:rPr>
              <a:t>Prelipcean</a:t>
            </a:r>
            <a:r>
              <a:rPr lang="en-GB" sz="1600" b="0" dirty="0">
                <a:solidFill>
                  <a:schemeClr val="tx1"/>
                </a:solidFill>
              </a:rPr>
              <a:t>, S. Roesler, R. Rossi, M. </a:t>
            </a:r>
            <a:r>
              <a:rPr lang="en-GB" sz="1600" b="0" dirty="0" err="1">
                <a:solidFill>
                  <a:schemeClr val="tx1"/>
                </a:solidFill>
              </a:rPr>
              <a:t>Sabaté</a:t>
            </a:r>
            <a:r>
              <a:rPr lang="en-GB" sz="1600" b="0" dirty="0">
                <a:solidFill>
                  <a:schemeClr val="tx1"/>
                </a:solidFill>
              </a:rPr>
              <a:t> </a:t>
            </a:r>
            <a:r>
              <a:rPr lang="en-GB" sz="1600" b="0" dirty="0" err="1">
                <a:solidFill>
                  <a:schemeClr val="tx1"/>
                </a:solidFill>
              </a:rPr>
              <a:t>Gilarte</a:t>
            </a:r>
            <a:r>
              <a:rPr lang="en-GB" sz="1600" b="0" dirty="0">
                <a:solidFill>
                  <a:schemeClr val="tx1"/>
                </a:solidFill>
              </a:rPr>
              <a:t>, F. Salvat Pujol, P. </a:t>
            </a:r>
            <a:r>
              <a:rPr lang="en-GB" sz="1600" b="0" dirty="0" err="1">
                <a:solidFill>
                  <a:schemeClr val="tx1"/>
                </a:solidFill>
              </a:rPr>
              <a:t>Schoofs</a:t>
            </a:r>
            <a:r>
              <a:rPr lang="en-GB" sz="1600" b="0" dirty="0">
                <a:solidFill>
                  <a:schemeClr val="tx1"/>
                </a:solidFill>
              </a:rPr>
              <a:t>, V. </a:t>
            </a:r>
            <a:r>
              <a:rPr lang="en-GB" sz="1600" b="0" dirty="0" err="1">
                <a:solidFill>
                  <a:schemeClr val="tx1"/>
                </a:solidFill>
              </a:rPr>
              <a:t>Stránský</a:t>
            </a:r>
            <a:r>
              <a:rPr lang="en-GB" sz="1600" b="0" dirty="0">
                <a:solidFill>
                  <a:schemeClr val="tx1"/>
                </a:solidFill>
              </a:rPr>
              <a:t>, C. Theis, A. </a:t>
            </a:r>
            <a:r>
              <a:rPr lang="en-GB" sz="1600" b="0" dirty="0" err="1">
                <a:solidFill>
                  <a:schemeClr val="tx1"/>
                </a:solidFill>
              </a:rPr>
              <a:t>Tsinganis</a:t>
            </a:r>
            <a:r>
              <a:rPr lang="en-GB" sz="1600" b="0" dirty="0">
                <a:solidFill>
                  <a:schemeClr val="tx1"/>
                </a:solidFill>
              </a:rPr>
              <a:t>, R. </a:t>
            </a:r>
            <a:r>
              <a:rPr lang="en-GB" sz="1600" b="0" dirty="0" err="1">
                <a:solidFill>
                  <a:schemeClr val="tx1"/>
                </a:solidFill>
              </a:rPr>
              <a:t>Versaci</a:t>
            </a:r>
            <a:r>
              <a:rPr lang="en-GB" sz="1600" b="0" dirty="0">
                <a:solidFill>
                  <a:schemeClr val="tx1"/>
                </a:solidFill>
              </a:rPr>
              <a:t>, V. Vlachoudis, A. </a:t>
            </a:r>
            <a:r>
              <a:rPr lang="en-GB" sz="1600" b="0" dirty="0" err="1">
                <a:solidFill>
                  <a:schemeClr val="tx1"/>
                </a:solidFill>
              </a:rPr>
              <a:t>Waets</a:t>
            </a:r>
            <a:r>
              <a:rPr lang="en-GB" sz="1600" b="0" dirty="0">
                <a:solidFill>
                  <a:schemeClr val="tx1"/>
                </a:solidFill>
              </a:rPr>
              <a:t>, M. Widorski, </a:t>
            </a:r>
            <a:r>
              <a:rPr lang="en-GB" sz="1600" i="1" dirty="0">
                <a:solidFill>
                  <a:schemeClr val="tx1"/>
                </a:solidFill>
              </a:rPr>
              <a:t>New Capabilities of the FLUKA Multi-Purpose Code</a:t>
            </a:r>
            <a:r>
              <a:rPr lang="en-GB" sz="1600" b="0" i="1" dirty="0">
                <a:solidFill>
                  <a:schemeClr val="tx1"/>
                </a:solidFill>
              </a:rPr>
              <a:t>, </a:t>
            </a:r>
            <a:r>
              <a:rPr lang="en-GB" sz="1600" b="0" dirty="0">
                <a:solidFill>
                  <a:schemeClr val="tx1"/>
                </a:solidFill>
              </a:rPr>
              <a:t>Frontiers in Physics 9, 788253 (2022)</a:t>
            </a: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[3] G. </a:t>
            </a:r>
            <a:r>
              <a:rPr lang="en-GB" sz="1600" b="0" dirty="0" err="1">
                <a:solidFill>
                  <a:schemeClr val="tx1"/>
                </a:solidFill>
              </a:rPr>
              <a:t>Battistoni</a:t>
            </a:r>
            <a:r>
              <a:rPr lang="en-GB" sz="1600" b="0" dirty="0">
                <a:solidFill>
                  <a:schemeClr val="tx1"/>
                </a:solidFill>
              </a:rPr>
              <a:t>, T. </a:t>
            </a:r>
            <a:r>
              <a:rPr lang="en-GB" sz="1600" b="0" dirty="0" err="1">
                <a:solidFill>
                  <a:schemeClr val="tx1"/>
                </a:solidFill>
              </a:rPr>
              <a:t>Boehlen</a:t>
            </a:r>
            <a:r>
              <a:rPr lang="en-GB" sz="1600" b="0" dirty="0">
                <a:solidFill>
                  <a:schemeClr val="tx1"/>
                </a:solidFill>
              </a:rPr>
              <a:t>, F. </a:t>
            </a:r>
            <a:r>
              <a:rPr lang="en-GB" sz="1600" b="0" dirty="0" err="1">
                <a:solidFill>
                  <a:schemeClr val="tx1"/>
                </a:solidFill>
              </a:rPr>
              <a:t>Cerutti</a:t>
            </a:r>
            <a:r>
              <a:rPr lang="en-GB" sz="1600" b="0" dirty="0">
                <a:solidFill>
                  <a:schemeClr val="tx1"/>
                </a:solidFill>
              </a:rPr>
              <a:t>, P.W. Chin, L.S. Esposito, A. </a:t>
            </a:r>
            <a:r>
              <a:rPr lang="en-GB" sz="1600" b="0" dirty="0" err="1">
                <a:solidFill>
                  <a:schemeClr val="tx1"/>
                </a:solidFill>
              </a:rPr>
              <a:t>Fassò</a:t>
            </a:r>
            <a:r>
              <a:rPr lang="en-GB" sz="1600" b="0" dirty="0">
                <a:solidFill>
                  <a:schemeClr val="tx1"/>
                </a:solidFill>
              </a:rPr>
              <a:t>, A. Ferrari, A. Lechner, A. </a:t>
            </a:r>
            <a:r>
              <a:rPr lang="en-GB" sz="1600" b="0" dirty="0" err="1">
                <a:solidFill>
                  <a:schemeClr val="tx1"/>
                </a:solidFill>
              </a:rPr>
              <a:t>Empl</a:t>
            </a:r>
            <a:r>
              <a:rPr lang="en-GB" sz="1600" b="0" dirty="0">
                <a:solidFill>
                  <a:schemeClr val="tx1"/>
                </a:solidFill>
              </a:rPr>
              <a:t>, A. </a:t>
            </a:r>
            <a:r>
              <a:rPr lang="en-GB" sz="1600" b="0" dirty="0" err="1">
                <a:solidFill>
                  <a:schemeClr val="tx1"/>
                </a:solidFill>
              </a:rPr>
              <a:t>Mairani</a:t>
            </a:r>
            <a:r>
              <a:rPr lang="en-GB" sz="1600" b="0" dirty="0">
                <a:solidFill>
                  <a:schemeClr val="tx1"/>
                </a:solidFill>
              </a:rPr>
              <a:t>, A. </a:t>
            </a:r>
            <a:r>
              <a:rPr lang="en-GB" sz="1600" b="0" dirty="0" err="1">
                <a:solidFill>
                  <a:schemeClr val="tx1"/>
                </a:solidFill>
              </a:rPr>
              <a:t>Mereghetti</a:t>
            </a:r>
            <a:r>
              <a:rPr lang="en-GB" sz="1600" b="0" dirty="0">
                <a:solidFill>
                  <a:schemeClr val="tx1"/>
                </a:solidFill>
              </a:rPr>
              <a:t>, P. Garcia Ortega, J. </a:t>
            </a:r>
            <a:r>
              <a:rPr lang="en-GB" sz="1600" b="0" dirty="0" err="1">
                <a:solidFill>
                  <a:schemeClr val="tx1"/>
                </a:solidFill>
              </a:rPr>
              <a:t>Ranft</a:t>
            </a:r>
            <a:r>
              <a:rPr lang="en-GB" sz="1600" b="0" dirty="0">
                <a:solidFill>
                  <a:schemeClr val="tx1"/>
                </a:solidFill>
              </a:rPr>
              <a:t>, S. Roesler, P.R. Sala, V. Vlachoudis, G. Smirnov, </a:t>
            </a:r>
            <a:r>
              <a:rPr lang="en-GB" sz="1600" i="1" dirty="0">
                <a:solidFill>
                  <a:schemeClr val="tx1"/>
                </a:solidFill>
              </a:rPr>
              <a:t>Overview of the FLUKA code</a:t>
            </a:r>
            <a:r>
              <a:rPr lang="en-GB" sz="1600" b="0" dirty="0">
                <a:solidFill>
                  <a:schemeClr val="tx1"/>
                </a:solidFill>
              </a:rPr>
              <a:t>, Annals of Nuclear Energy 82, 10-18 (2015)</a:t>
            </a:r>
          </a:p>
          <a:p>
            <a:pPr marL="269875" indent="-269875">
              <a:spcBef>
                <a:spcPts val="600"/>
              </a:spcBef>
            </a:pPr>
            <a:r>
              <a:rPr lang="en-US" sz="1600" b="0" dirty="0">
                <a:solidFill>
                  <a:schemeClr val="tx1"/>
                </a:solidFill>
              </a:rPr>
              <a:t>[4] V. Vlachoudis, </a:t>
            </a:r>
            <a:r>
              <a:rPr lang="en-US" sz="1600" i="1" dirty="0">
                <a:solidFill>
                  <a:schemeClr val="tx1"/>
                </a:solidFill>
              </a:rPr>
              <a:t>FLAIR: A Powerful But User Friendly Graphical Interface For FLUKA</a:t>
            </a:r>
            <a:r>
              <a:rPr lang="en-US" sz="1600" b="0" dirty="0">
                <a:solidFill>
                  <a:schemeClr val="tx1"/>
                </a:solidFill>
              </a:rPr>
              <a:t>, in Proc. Int. Conf. on Mathematics, Computational Methods &amp; Reactor Physics (M&amp;C 2009), Saratoga Springs, New York (2009)</a:t>
            </a:r>
            <a:endParaRPr lang="en-GB" sz="1600" b="0" dirty="0">
              <a:solidFill>
                <a:schemeClr val="tx1"/>
              </a:solidFill>
            </a:endParaRP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[5] H. Vincke, C. Theis, </a:t>
            </a:r>
            <a:r>
              <a:rPr lang="en-GB" sz="1600" i="1" dirty="0" err="1">
                <a:solidFill>
                  <a:schemeClr val="tx1"/>
                </a:solidFill>
              </a:rPr>
              <a:t>ActiWiz</a:t>
            </a:r>
            <a:r>
              <a:rPr lang="en-GB" sz="1600" i="1" dirty="0">
                <a:solidFill>
                  <a:schemeClr val="tx1"/>
                </a:solidFill>
              </a:rPr>
              <a:t> – optimizing your nuclide inventory at proton accelerators with a computer code</a:t>
            </a:r>
            <a:r>
              <a:rPr lang="en-GB" sz="1600" b="0" i="1" dirty="0">
                <a:solidFill>
                  <a:schemeClr val="tx1"/>
                </a:solidFill>
              </a:rPr>
              <a:t>, </a:t>
            </a:r>
            <a:r>
              <a:rPr lang="en-GB" sz="1600" b="0" dirty="0">
                <a:solidFill>
                  <a:schemeClr val="tx1"/>
                </a:solidFill>
              </a:rPr>
              <a:t>Progress in Nuclear Science and Technology (2014)</a:t>
            </a:r>
          </a:p>
          <a:p>
            <a:pPr marL="269875" indent="-269875">
              <a:spcBef>
                <a:spcPts val="600"/>
              </a:spcBef>
            </a:pPr>
            <a:r>
              <a:rPr lang="en-GB" sz="1600" b="0" dirty="0">
                <a:solidFill>
                  <a:schemeClr val="tx1"/>
                </a:solidFill>
              </a:rPr>
              <a:t>[6] P. Vojtyla, </a:t>
            </a:r>
            <a:r>
              <a:rPr lang="en-GB" sz="1600" i="1" dirty="0">
                <a:solidFill>
                  <a:schemeClr val="tx1"/>
                </a:solidFill>
              </a:rPr>
              <a:t>Models for assessing the </a:t>
            </a:r>
            <a:r>
              <a:rPr lang="en-GB" sz="1600" i="1" dirty="0" err="1">
                <a:solidFill>
                  <a:schemeClr val="tx1"/>
                </a:solidFill>
              </a:rPr>
              <a:t>dosimetric</a:t>
            </a:r>
            <a:r>
              <a:rPr lang="en-GB" sz="1600" i="1" dirty="0">
                <a:solidFill>
                  <a:schemeClr val="tx1"/>
                </a:solidFill>
              </a:rPr>
              <a:t> impact of releases of radioactive substances from CERN facilities to the environment – Air</a:t>
            </a:r>
            <a:r>
              <a:rPr lang="en-GB" sz="1600" b="0" dirty="0">
                <a:solidFill>
                  <a:schemeClr val="tx1"/>
                </a:solidFill>
              </a:rPr>
              <a:t>, CERN Internal report (2021)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6066A8BB-401E-38B1-7A8F-BF20BF0EFD8A}"/>
              </a:ext>
            </a:extLst>
          </p:cNvPr>
          <p:cNvSpPr>
            <a:spLocks noGrp="1" noChangeArrowheads="1"/>
          </p:cNvSpPr>
          <p:nvPr>
            <p:ph type="dt" sz="quarter" idx="10"/>
          </p:nvPr>
        </p:nvSpPr>
        <p:spPr bwMode="auto">
          <a:xfrm>
            <a:off x="10418763" y="6427788"/>
            <a:ext cx="90805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163E92DD-00F0-49E4-B301-63ACC8101F62}" type="datetime1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24/09/2024</a:t>
            </a:fld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8F4CB670-3763-33B0-67BD-AFA43862A1CD}"/>
              </a:ext>
            </a:extLst>
          </p:cNvPr>
          <p:cNvSpPr>
            <a:spLocks noGrp="1" noChangeArrowheads="1"/>
          </p:cNvSpPr>
          <p:nvPr>
            <p:ph type="ftr" sz="quarter" idx="12"/>
          </p:nvPr>
        </p:nvSpPr>
        <p:spPr bwMode="auto">
          <a:xfrm>
            <a:off x="3741738" y="6418263"/>
            <a:ext cx="3452812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ctr" rtl="0" eaLnBrk="1" fontAlgn="auto" hangingPunct="1">
              <a:spcBef>
                <a:spcPts val="0"/>
              </a:spcBef>
              <a:spcAft>
                <a:spcPts val="0"/>
              </a:spcAft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en-GB"/>
              <a:t>Presentation | EDMS Reference</a:t>
            </a:r>
            <a:endParaRPr lang="en-GB" altLang="en-US" sz="10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623EECC-607E-39AC-D55A-6FB5C4D51148}"/>
              </a:ext>
            </a:extLst>
          </p:cNvPr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11515725" y="6435725"/>
            <a:ext cx="482600" cy="331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GB"/>
            </a:defPPr>
            <a:lvl1pPr algn="r" rtl="0" eaLnBrk="1" fontAlgn="auto" hangingPunct="1">
              <a:spcBef>
                <a:spcPts val="0"/>
              </a:spcBef>
              <a:spcAft>
                <a:spcPts val="0"/>
              </a:spcAft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Tx/>
              <a:buNone/>
              <a:defRPr/>
            </a:pPr>
            <a:fld id="{DE3B6E73-054D-6C4E-9975-9A683C5A9677}" type="slidenum">
              <a:rPr lang="en-GB" smtClean="0"/>
              <a:pPr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FontTx/>
                <a:buNone/>
                <a:defRPr/>
              </a:pPr>
              <a:t>22</a:t>
            </a:fld>
            <a:endParaRPr lang="en-GB" altLang="en-US" sz="1000">
              <a:solidFill>
                <a:schemeClr val="bg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6537FA0-C9BC-6D41-A4FE-7020CD9E4A9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spc="-1" dirty="0"/>
              <a:t>Bibliography</a:t>
            </a:r>
          </a:p>
        </p:txBody>
      </p:sp>
    </p:spTree>
    <p:extLst>
      <p:ext uri="{BB962C8B-B14F-4D97-AF65-F5344CB8AC3E}">
        <p14:creationId xmlns:p14="http://schemas.microsoft.com/office/powerpoint/2010/main" val="19838291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C63B462-0921-57E2-7EB8-B7B6AA3CD9A3}"/>
              </a:ext>
            </a:extLst>
          </p:cNvPr>
          <p:cNvSpPr txBox="1"/>
          <p:nvPr/>
        </p:nvSpPr>
        <p:spPr>
          <a:xfrm>
            <a:off x="427319" y="1793038"/>
            <a:ext cx="42499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Activities of BDF target materials</a:t>
            </a:r>
            <a:endParaRPr lang="en-GB" sz="1400" b="1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E2EF881-A4B8-5E1F-FB2E-E8353520084C}"/>
              </a:ext>
            </a:extLst>
          </p:cNvPr>
          <p:cNvSpPr txBox="1"/>
          <p:nvPr/>
        </p:nvSpPr>
        <p:spPr>
          <a:xfrm>
            <a:off x="8270020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TZM</a:t>
            </a:r>
            <a:endParaRPr lang="en-GB" sz="12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E521CC5-627D-F5F6-CDA6-E68604AFF41D}"/>
              </a:ext>
            </a:extLst>
          </p:cNvPr>
          <p:cNvSpPr txBox="1"/>
          <p:nvPr/>
        </p:nvSpPr>
        <p:spPr>
          <a:xfrm>
            <a:off x="4389463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</a:t>
            </a:r>
            <a:endParaRPr lang="en-GB" sz="1200" b="1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80F3D26-9BEB-0A1C-C35E-A6102D488D72}"/>
              </a:ext>
            </a:extLst>
          </p:cNvPr>
          <p:cNvSpPr txBox="1"/>
          <p:nvPr/>
        </p:nvSpPr>
        <p:spPr>
          <a:xfrm>
            <a:off x="435121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</a:t>
            </a:r>
            <a:endParaRPr lang="en-GB" sz="12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EE6EAD5-0E3E-5B21-E764-3FF55B218A92}"/>
              </a:ext>
            </a:extLst>
          </p:cNvPr>
          <p:cNvSpPr txBox="1"/>
          <p:nvPr/>
        </p:nvSpPr>
        <p:spPr>
          <a:xfrm>
            <a:off x="396392" y="1452927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5 </a:t>
            </a:r>
            <a:r>
              <a:rPr lang="en-US" sz="1600" dirty="0" err="1">
                <a:solidFill>
                  <a:srgbClr val="FF0000"/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38B382F-8031-6F9B-7245-CD7F15ADC488}"/>
              </a:ext>
            </a:extLst>
          </p:cNvPr>
          <p:cNvSpPr txBox="1"/>
          <p:nvPr/>
        </p:nvSpPr>
        <p:spPr>
          <a:xfrm>
            <a:off x="512840" y="5777969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4063C1B-EEFB-DACB-E0E8-039E51F95A72}"/>
              </a:ext>
            </a:extLst>
          </p:cNvPr>
          <p:cNvSpPr txBox="1"/>
          <p:nvPr/>
        </p:nvSpPr>
        <p:spPr>
          <a:xfrm>
            <a:off x="512840" y="5405073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pic>
        <p:nvPicPr>
          <p:cNvPr id="14" name="Picture 13" descr="A table of numbers and symbols&#10;&#10;Description automatically generated with medium confidence">
            <a:extLst>
              <a:ext uri="{FF2B5EF4-FFF2-40B4-BE49-F238E27FC236}">
                <a16:creationId xmlns:a16="http://schemas.microsoft.com/office/drawing/2014/main" id="{3F18EFDF-EFBA-191A-BF3D-4292794AB4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12448" b="17742"/>
          <a:stretch/>
        </p:blipFill>
        <p:spPr>
          <a:xfrm>
            <a:off x="7765697" y="2434557"/>
            <a:ext cx="4320000" cy="3608475"/>
          </a:xfrm>
          <a:prstGeom prst="rect">
            <a:avLst/>
          </a:prstGeom>
        </p:spPr>
      </p:pic>
      <p:pic>
        <p:nvPicPr>
          <p:cNvPr id="15" name="Picture 14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3F845791-3954-423F-B4C6-77521537D4E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2442" b="28577"/>
          <a:stretch/>
        </p:blipFill>
        <p:spPr>
          <a:xfrm>
            <a:off x="0" y="2435420"/>
            <a:ext cx="4320000" cy="2807746"/>
          </a:xfrm>
          <a:prstGeom prst="rect">
            <a:avLst/>
          </a:prstGeom>
        </p:spPr>
      </p:pic>
      <p:pic>
        <p:nvPicPr>
          <p:cNvPr id="16" name="Picture 15" descr="A table with numbers and symbols&#10;&#10;Description automatically generated">
            <a:extLst>
              <a:ext uri="{FF2B5EF4-FFF2-40B4-BE49-F238E27FC236}">
                <a16:creationId xmlns:a16="http://schemas.microsoft.com/office/drawing/2014/main" id="{6CCEC112-72DA-B3F0-0F6D-F9BD39D3625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7630" r="12066" b="24549"/>
          <a:stretch/>
        </p:blipFill>
        <p:spPr>
          <a:xfrm>
            <a:off x="4264673" y="2467852"/>
            <a:ext cx="3759764" cy="2504905"/>
          </a:xfrm>
          <a:prstGeom prst="rect">
            <a:avLst/>
          </a:prstGeom>
        </p:spPr>
      </p:pic>
      <p:sp>
        <p:nvSpPr>
          <p:cNvPr id="17" name="Title 1">
            <a:extLst>
              <a:ext uri="{FF2B5EF4-FFF2-40B4-BE49-F238E27FC236}">
                <a16:creationId xmlns:a16="http://schemas.microsoft.com/office/drawing/2014/main" id="{456EAD4F-FFFC-134B-87B6-8CC53398B1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Activities multiples – CDS target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059678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531B40E-1DA4-DA36-3344-6B244CBA1136}"/>
              </a:ext>
            </a:extLst>
          </p:cNvPr>
          <p:cNvSpPr txBox="1"/>
          <p:nvPr/>
        </p:nvSpPr>
        <p:spPr>
          <a:xfrm>
            <a:off x="427320" y="1793038"/>
            <a:ext cx="361182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LL multiples of BDF target materials</a:t>
            </a:r>
            <a:endParaRPr lang="en-GB" sz="1400" b="1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3564D31-5C0B-3C12-84B0-FF78B81AD32D}"/>
              </a:ext>
            </a:extLst>
          </p:cNvPr>
          <p:cNvSpPr txBox="1"/>
          <p:nvPr/>
        </p:nvSpPr>
        <p:spPr>
          <a:xfrm>
            <a:off x="8270020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TZM</a:t>
            </a:r>
            <a:endParaRPr lang="en-GB" sz="1200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721B07FA-F093-226B-3680-A98871460D71}"/>
              </a:ext>
            </a:extLst>
          </p:cNvPr>
          <p:cNvSpPr txBox="1"/>
          <p:nvPr/>
        </p:nvSpPr>
        <p:spPr>
          <a:xfrm>
            <a:off x="4389463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Ta</a:t>
            </a:r>
            <a:endParaRPr lang="en-GB" sz="1200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B306F11-2B97-1274-C0B4-7B3023B31D99}"/>
              </a:ext>
            </a:extLst>
          </p:cNvPr>
          <p:cNvSpPr txBox="1"/>
          <p:nvPr/>
        </p:nvSpPr>
        <p:spPr>
          <a:xfrm>
            <a:off x="435121" y="2221789"/>
            <a:ext cx="59975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W</a:t>
            </a:r>
            <a:endParaRPr lang="en-GB" sz="1200" b="1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0F9D85A-FD87-E701-484A-8ABB87842874}"/>
              </a:ext>
            </a:extLst>
          </p:cNvPr>
          <p:cNvSpPr txBox="1"/>
          <p:nvPr/>
        </p:nvSpPr>
        <p:spPr>
          <a:xfrm>
            <a:off x="396392" y="1452927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20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</a:t>
            </a:r>
            <a:r>
              <a:rPr lang="en-US" sz="1600" dirty="0">
                <a:solidFill>
                  <a:srgbClr val="FF0000"/>
                </a:solidFill>
                <a:cs typeface="Arial" panose="020B0604020202020204" pitchFamily="34" charset="0"/>
              </a:rPr>
              <a:t>5 </a:t>
            </a:r>
            <a:r>
              <a:rPr lang="en-US" sz="1600" dirty="0" err="1">
                <a:solidFill>
                  <a:srgbClr val="FF0000"/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12CA69D-C582-3FC4-5682-F8A69943EEA1}"/>
              </a:ext>
            </a:extLst>
          </p:cNvPr>
          <p:cNvSpPr txBox="1"/>
          <p:nvPr/>
        </p:nvSpPr>
        <p:spPr>
          <a:xfrm>
            <a:off x="4389463" y="5747297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8D0AFB9-C81D-F2B6-205E-02216E4AD380}"/>
              </a:ext>
            </a:extLst>
          </p:cNvPr>
          <p:cNvSpPr txBox="1"/>
          <p:nvPr/>
        </p:nvSpPr>
        <p:spPr>
          <a:xfrm>
            <a:off x="4389463" y="5374401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pic>
        <p:nvPicPr>
          <p:cNvPr id="5" name="Picture 4" descr="A table with numbers and a few letters&#10;&#10;Description automatically generated with medium confidence">
            <a:extLst>
              <a:ext uri="{FF2B5EF4-FFF2-40B4-BE49-F238E27FC236}">
                <a16:creationId xmlns:a16="http://schemas.microsoft.com/office/drawing/2014/main" id="{C8EFA8B7-940E-19C5-622A-63CB4F6B240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659" b="28266"/>
          <a:stretch/>
        </p:blipFill>
        <p:spPr>
          <a:xfrm>
            <a:off x="3950020" y="2520169"/>
            <a:ext cx="4320000" cy="2597880"/>
          </a:xfrm>
          <a:prstGeom prst="rect">
            <a:avLst/>
          </a:prstGeom>
        </p:spPr>
      </p:pic>
      <p:pic>
        <p:nvPicPr>
          <p:cNvPr id="10" name="Picture 9" descr="A table with numbers and letters&#10;&#10;Description automatically generated">
            <a:extLst>
              <a:ext uri="{FF2B5EF4-FFF2-40B4-BE49-F238E27FC236}">
                <a16:creationId xmlns:a16="http://schemas.microsoft.com/office/drawing/2014/main" id="{7950A47B-A8EB-6A00-DD82-829EC6E1E85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6628" r="7588" b="20051"/>
          <a:stretch/>
        </p:blipFill>
        <p:spPr>
          <a:xfrm>
            <a:off x="8166010" y="2459320"/>
            <a:ext cx="4010175" cy="3479520"/>
          </a:xfrm>
          <a:prstGeom prst="rect">
            <a:avLst/>
          </a:prstGeom>
        </p:spPr>
      </p:pic>
      <p:pic>
        <p:nvPicPr>
          <p:cNvPr id="12" name="Picture 11" descr="A table with numbers and lines&#10;&#10;Description automatically generated">
            <a:extLst>
              <a:ext uri="{FF2B5EF4-FFF2-40B4-BE49-F238E27FC236}">
                <a16:creationId xmlns:a16="http://schemas.microsoft.com/office/drawing/2014/main" id="{61A3FA9A-6C54-D0A7-2784-FE083A7EE2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9786" b="18478"/>
          <a:stretch/>
        </p:blipFill>
        <p:spPr>
          <a:xfrm>
            <a:off x="0" y="2424629"/>
            <a:ext cx="4320000" cy="367188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7F84B50D-F8E3-C3B4-896D-ACB649C78BB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Multiples of Swiss Clearance Limits (LL)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1EC005A-824D-5497-08AB-4AA910568279}"/>
              </a:ext>
            </a:extLst>
          </p:cNvPr>
          <p:cNvSpPr txBox="1"/>
          <p:nvPr/>
        </p:nvSpPr>
        <p:spPr>
          <a:xfrm>
            <a:off x="8544273" y="948097"/>
            <a:ext cx="3251335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4000" dirty="0">
                <a:solidFill>
                  <a:schemeClr val="accent2">
                    <a:lumMod val="75000"/>
                  </a:schemeClr>
                </a:solidFill>
                <a:latin typeface="+mj-lt"/>
                <a:ea typeface="+mj-ea"/>
                <a:cs typeface="Arial" panose="020B0604020202020204" pitchFamily="34" charset="0"/>
              </a:rPr>
              <a:t>CDS Target</a:t>
            </a:r>
            <a:endParaRPr lang="en-GB" sz="4000" dirty="0">
              <a:solidFill>
                <a:schemeClr val="accent2">
                  <a:lumMod val="75000"/>
                </a:schemeClr>
              </a:solidFill>
              <a:latin typeface="+mj-lt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500715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3" name="Picture 2" descr="A white paper with black text&#10;&#10;Description automatically generated">
            <a:extLst>
              <a:ext uri="{FF2B5EF4-FFF2-40B4-BE49-F238E27FC236}">
                <a16:creationId xmlns:a16="http://schemas.microsoft.com/office/drawing/2014/main" id="{B19F1163-BE45-4A55-32A6-30C8C316B3E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77" t="-1042" r="11567" b="44707"/>
          <a:stretch/>
        </p:blipFill>
        <p:spPr>
          <a:xfrm>
            <a:off x="6870694" y="2721972"/>
            <a:ext cx="5230443" cy="95504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2774DE4E-3E1B-3D6D-891D-46AA1D90460D}"/>
              </a:ext>
            </a:extLst>
          </p:cNvPr>
          <p:cNvSpPr txBox="1"/>
          <p:nvPr/>
        </p:nvSpPr>
        <p:spPr>
          <a:xfrm>
            <a:off x="193676" y="1458523"/>
            <a:ext cx="6612764" cy="44935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Activation of water from cooling circuits was estimated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Shielding estimate around demineralization cartridges was performed assuming Be-7 to be stopped, but no target debris</a:t>
            </a:r>
          </a:p>
          <a:p>
            <a:pPr lvl="1">
              <a:spcAft>
                <a:spcPts val="600"/>
              </a:spcAft>
            </a:pPr>
            <a:r>
              <a:rPr lang="en-US" sz="1600" dirty="0"/>
              <a:t>→ 50 cm cylindrical concrete shielding was foreseen and for the roof of the area 165 cm concrete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Remaining water in circuit mostly contains H-3 with a concentration of around 0.5 </a:t>
            </a:r>
            <a:r>
              <a:rPr lang="en-US" sz="1600" dirty="0" err="1"/>
              <a:t>GBq</a:t>
            </a:r>
            <a:r>
              <a:rPr lang="en-US" sz="1600" dirty="0"/>
              <a:t>/l per year of operation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Due to the high H-3 production in the target (~18 </a:t>
            </a:r>
            <a:r>
              <a:rPr lang="en-US" sz="1600" dirty="0" err="1"/>
              <a:t>TBq</a:t>
            </a:r>
            <a:r>
              <a:rPr lang="en-US" sz="1600" dirty="0"/>
              <a:t> during 5 </a:t>
            </a:r>
            <a:r>
              <a:rPr lang="en-US" sz="1600" dirty="0" err="1"/>
              <a:t>yrs</a:t>
            </a:r>
            <a:r>
              <a:rPr lang="en-US" sz="1600" dirty="0"/>
              <a:t> operation), a significant contribution to the H-3 concentration in the water can come from H-3 out-diffusion from the target disks and subsequent trapping in the cooling water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In case of 1% of out-diffusion every 2 months (best guess, no data available) and 100% trapping, the H-3 concentration from out-diffusion amounts to ~60 MBq/l every 2 months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/>
              <a:t>The exchange of cooling water (1 m</a:t>
            </a:r>
            <a:r>
              <a:rPr lang="en-US" sz="1600" baseline="30000" dirty="0"/>
              <a:t>3</a:t>
            </a:r>
            <a:r>
              <a:rPr lang="en-US" sz="1600" dirty="0"/>
              <a:t>) in one year would result in ~220 </a:t>
            </a:r>
            <a:r>
              <a:rPr lang="en-US" sz="1600" dirty="0" err="1"/>
              <a:t>GBq</a:t>
            </a:r>
            <a:r>
              <a:rPr lang="en-US" sz="1600" dirty="0"/>
              <a:t> of H-3 activity</a:t>
            </a:r>
            <a:endParaRPr lang="en-CH" sz="16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3FB6658-079F-FED2-DCF7-1E78C3F0970D}"/>
              </a:ext>
            </a:extLst>
          </p:cNvPr>
          <p:cNvSpPr txBox="1"/>
          <p:nvPr/>
        </p:nvSpPr>
        <p:spPr>
          <a:xfrm>
            <a:off x="7000116" y="1876194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1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(1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6C30877-57DF-3B07-3840-590DFF6077A7}"/>
              </a:ext>
            </a:extLst>
          </p:cNvPr>
          <p:cNvSpPr txBox="1"/>
          <p:nvPr/>
        </p:nvSpPr>
        <p:spPr>
          <a:xfrm>
            <a:off x="6982479" y="2214328"/>
            <a:ext cx="5209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Total Activity (</a:t>
            </a:r>
            <a:r>
              <a:rPr lang="en-US" sz="1400" b="1" dirty="0" err="1"/>
              <a:t>Bq</a:t>
            </a:r>
            <a:r>
              <a:rPr lang="en-US" sz="1400" b="1" dirty="0"/>
              <a:t>) for H-3 and Be-7</a:t>
            </a:r>
            <a:endParaRPr lang="en-GB" sz="14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A5D49E2-C369-7F08-149D-4B673A9C842F}"/>
              </a:ext>
            </a:extLst>
          </p:cNvPr>
          <p:cNvSpPr txBox="1"/>
          <p:nvPr/>
        </p:nvSpPr>
        <p:spPr>
          <a:xfrm>
            <a:off x="7000116" y="3847308"/>
            <a:ext cx="52095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Results above do not take out-diffusion from target into account</a:t>
            </a:r>
            <a:endParaRPr lang="en-GB" sz="14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AB55DDD-4885-9C1C-D11A-01A6D04D64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Water activation – CDS 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601757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E0F6C0-F872-D955-97F7-382C6014E1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Alternative cladding materials</a:t>
            </a:r>
            <a:endParaRPr lang="en-US" spc="-1" dirty="0">
              <a:solidFill>
                <a:srgbClr val="0055A0"/>
              </a:solidFill>
            </a:endParaRPr>
          </a:p>
        </p:txBody>
      </p:sp>
      <p:graphicFrame>
        <p:nvGraphicFramePr>
          <p:cNvPr id="10" name="Table 9">
            <a:extLst>
              <a:ext uri="{FF2B5EF4-FFF2-40B4-BE49-F238E27FC236}">
                <a16:creationId xmlns:a16="http://schemas.microsoft.com/office/drawing/2014/main" id="{BC790EF4-88E3-E383-BD6D-3CCA2443C6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2415437"/>
              </p:ext>
            </p:extLst>
          </p:nvPr>
        </p:nvGraphicFramePr>
        <p:xfrm>
          <a:off x="1631504" y="1325604"/>
          <a:ext cx="8496944" cy="4608518"/>
        </p:xfrm>
        <a:graphic>
          <a:graphicData uri="http://schemas.openxmlformats.org/drawingml/2006/table">
            <a:tbl>
              <a:tblPr>
                <a:tableStyleId>{8EC20E35-A176-4012-BC5E-935CFFF8708E}</a:tableStyleId>
              </a:tblPr>
              <a:tblGrid>
                <a:gridCol w="994159">
                  <a:extLst>
                    <a:ext uri="{9D8B030D-6E8A-4147-A177-3AD203B41FA5}">
                      <a16:colId xmlns:a16="http://schemas.microsoft.com/office/drawing/2014/main" val="1559858167"/>
                    </a:ext>
                  </a:extLst>
                </a:gridCol>
                <a:gridCol w="994159">
                  <a:extLst>
                    <a:ext uri="{9D8B030D-6E8A-4147-A177-3AD203B41FA5}">
                      <a16:colId xmlns:a16="http://schemas.microsoft.com/office/drawing/2014/main" val="1103293287"/>
                    </a:ext>
                  </a:extLst>
                </a:gridCol>
                <a:gridCol w="1470525">
                  <a:extLst>
                    <a:ext uri="{9D8B030D-6E8A-4147-A177-3AD203B41FA5}">
                      <a16:colId xmlns:a16="http://schemas.microsoft.com/office/drawing/2014/main" val="948733772"/>
                    </a:ext>
                  </a:extLst>
                </a:gridCol>
                <a:gridCol w="1511947">
                  <a:extLst>
                    <a:ext uri="{9D8B030D-6E8A-4147-A177-3AD203B41FA5}">
                      <a16:colId xmlns:a16="http://schemas.microsoft.com/office/drawing/2014/main" val="12263588"/>
                    </a:ext>
                  </a:extLst>
                </a:gridCol>
                <a:gridCol w="1537836">
                  <a:extLst>
                    <a:ext uri="{9D8B030D-6E8A-4147-A177-3AD203B41FA5}">
                      <a16:colId xmlns:a16="http://schemas.microsoft.com/office/drawing/2014/main" val="1034792921"/>
                    </a:ext>
                  </a:extLst>
                </a:gridCol>
                <a:gridCol w="994159">
                  <a:extLst>
                    <a:ext uri="{9D8B030D-6E8A-4147-A177-3AD203B41FA5}">
                      <a16:colId xmlns:a16="http://schemas.microsoft.com/office/drawing/2014/main" val="3145278478"/>
                    </a:ext>
                  </a:extLst>
                </a:gridCol>
                <a:gridCol w="994159">
                  <a:extLst>
                    <a:ext uri="{9D8B030D-6E8A-4147-A177-3AD203B41FA5}">
                      <a16:colId xmlns:a16="http://schemas.microsoft.com/office/drawing/2014/main" val="4082713497"/>
                    </a:ext>
                  </a:extLst>
                </a:gridCol>
              </a:tblGrid>
              <a:tr h="187186">
                <a:tc rowSpan="3" gridSpan="2"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 dirty="0">
                          <a:effectLst/>
                          <a:highlight>
                            <a:srgbClr val="FFFFFF"/>
                          </a:highlight>
                        </a:rPr>
                        <a:t>Material: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 rowSpan="3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Niobium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Nb-1Zr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Nb-10Hf-1Ti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363294517"/>
                  </a:ext>
                </a:extLst>
              </a:tr>
              <a:tr h="187186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(ASTM R04210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 (ASTM R04261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"C103"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516463775"/>
                  </a:ext>
                </a:extLst>
              </a:tr>
              <a:tr h="187186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Type 2)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Type 4)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(ASTM R04295)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677363864"/>
                  </a:ext>
                </a:extLst>
              </a:tr>
              <a:tr h="18718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Density (g/cm3):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8.6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8.6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8.86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344727459"/>
                  </a:ext>
                </a:extLst>
              </a:tr>
              <a:tr h="33880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Composition: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C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992868763"/>
                  </a:ext>
                </a:extLst>
              </a:tr>
              <a:tr h="33880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Max Weight % 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N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717071"/>
                        </a:solidFill>
                        <a:effectLst/>
                        <a:highlight>
                          <a:srgbClr val="FF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9359" marR="9359" marT="9359" marB="0"/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717071"/>
                        </a:solidFill>
                        <a:effectLst/>
                        <a:highlight>
                          <a:srgbClr val="FFFFFF"/>
                        </a:highlight>
                        <a:latin typeface="Arial" panose="020B0604020202020204" pitchFamily="34" charset="0"/>
                      </a:endParaRPr>
                    </a:p>
                  </a:txBody>
                  <a:tcPr marL="9359" marR="9359" marT="9359" marB="0"/>
                </a:tc>
                <a:extLst>
                  <a:ext uri="{0D108BD9-81ED-4DB2-BD59-A6C34878D82A}">
                    <a16:rowId xmlns:a16="http://schemas.microsoft.com/office/drawing/2014/main" val="734910541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O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754726220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H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0.0015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066269487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Zr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0.8-12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0.7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3945843469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Ta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872141507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Fe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0.01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995409340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Si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94368129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W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952770871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Ni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by difference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11247463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Mo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0.05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-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3866599632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Hf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0.02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9-11"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886349419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Ti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0.03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0.7-1.3"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3186223340"/>
                  </a:ext>
                </a:extLst>
              </a:tr>
              <a:tr h="187186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Reference: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sng" strike="noStrike">
                          <a:effectLst/>
                          <a:highlight>
                            <a:srgbClr val="FFFFFF"/>
                          </a:highlight>
                          <a:hlinkClick r:id="rId2"/>
                        </a:rPr>
                        <a:t>[1]</a:t>
                      </a:r>
                      <a:endParaRPr lang="en-GB" sz="1100" b="0" i="0" u="sng" strike="noStrike">
                        <a:solidFill>
                          <a:srgbClr val="0563C1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[2]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[3]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31628164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1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sng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sng" strike="noStrike">
                        <a:solidFill>
                          <a:srgbClr val="0563C1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166308806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[1]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https://www.navstarsteel.com/niobium-sheet.html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1586672262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[2]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gridSpan="6">
                  <a:txBody>
                    <a:bodyPr/>
                    <a:lstStyle/>
                    <a:p>
                      <a:pPr algn="l" fontAlgn="b"/>
                      <a:r>
                        <a:rPr lang="en-GB" sz="1100" u="sng" strike="noStrike">
                          <a:effectLst/>
                          <a:highlight>
                            <a:srgbClr val="FFFFFF"/>
                          </a:highlight>
                          <a:hlinkClick r:id="rId3"/>
                        </a:rPr>
                        <a:t>https://www.tantalum-niobium.com/niobium/nb-1zr-wire-rod.html</a:t>
                      </a:r>
                      <a:endParaRPr lang="en-GB" sz="1100" b="0" i="0" u="sng" strike="noStrike">
                        <a:solidFill>
                          <a:srgbClr val="0563C1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49543144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[3]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gridSpan="4"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Ximenes Franqueira R., Internal communication, (2021)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59859146"/>
                  </a:ext>
                </a:extLst>
              </a:tr>
              <a:tr h="187186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u="none" strike="noStrike" dirty="0">
                          <a:effectLst/>
                          <a:highlight>
                            <a:srgbClr val="FFFFFF"/>
                          </a:highlight>
                        </a:rPr>
                        <a:t> 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highlight>
                          <a:srgbClr val="FFFFFF"/>
                        </a:highlight>
                        <a:latin typeface="Calibri" panose="020F0502020204030204" pitchFamily="34" charset="0"/>
                      </a:endParaRPr>
                    </a:p>
                  </a:txBody>
                  <a:tcPr marL="9359" marR="9359" marT="9359" marB="0" anchor="b"/>
                </a:tc>
                <a:extLst>
                  <a:ext uri="{0D108BD9-81ED-4DB2-BD59-A6C34878D82A}">
                    <a16:rowId xmlns:a16="http://schemas.microsoft.com/office/drawing/2014/main" val="22136108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753385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F60AF2-CBAF-973A-FDF6-35E6BB17EF77}"/>
              </a:ext>
            </a:extLst>
          </p:cNvPr>
          <p:cNvSpPr txBox="1"/>
          <p:nvPr/>
        </p:nvSpPr>
        <p:spPr>
          <a:xfrm>
            <a:off x="427320" y="1517625"/>
            <a:ext cx="446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 + 1 month cool-down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E4EC221-2494-5CEE-F02B-A9F5AB3BB9B0}"/>
              </a:ext>
            </a:extLst>
          </p:cNvPr>
          <p:cNvSpPr txBox="1"/>
          <p:nvPr/>
        </p:nvSpPr>
        <p:spPr>
          <a:xfrm>
            <a:off x="427320" y="1897324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Total Activity (</a:t>
            </a:r>
            <a:r>
              <a:rPr lang="en-US" sz="1400" b="1" dirty="0" err="1"/>
              <a:t>Bq</a:t>
            </a:r>
            <a:r>
              <a:rPr lang="en-US" sz="1400" b="1" dirty="0"/>
              <a:t>) </a:t>
            </a:r>
            <a:endParaRPr lang="en-GB" sz="1400" dirty="0"/>
          </a:p>
        </p:txBody>
      </p:sp>
      <p:pic>
        <p:nvPicPr>
          <p:cNvPr id="47" name="Picture 46" descr="A table of numbers and letters&#10;&#10;Description automatically generated">
            <a:extLst>
              <a:ext uri="{FF2B5EF4-FFF2-40B4-BE49-F238E27FC236}">
                <a16:creationId xmlns:a16="http://schemas.microsoft.com/office/drawing/2014/main" id="{BC9E45C4-694A-CFA0-79ED-AF1867BCC8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320" y="2281493"/>
            <a:ext cx="2876951" cy="3372321"/>
          </a:xfrm>
          <a:prstGeom prst="rect">
            <a:avLst/>
          </a:prstGeom>
        </p:spPr>
      </p:pic>
      <p:sp>
        <p:nvSpPr>
          <p:cNvPr id="49" name="TextBox 48">
            <a:extLst>
              <a:ext uri="{FF2B5EF4-FFF2-40B4-BE49-F238E27FC236}">
                <a16:creationId xmlns:a16="http://schemas.microsoft.com/office/drawing/2014/main" id="{BFFD23D4-E7AF-3C02-D3EE-2232B2ADCE05}"/>
              </a:ext>
            </a:extLst>
          </p:cNvPr>
          <p:cNvSpPr txBox="1"/>
          <p:nvPr/>
        </p:nvSpPr>
        <p:spPr>
          <a:xfrm>
            <a:off x="4282273" y="1897324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Multiple of LL </a:t>
            </a:r>
            <a:endParaRPr lang="en-GB" sz="1400" dirty="0"/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F0B1C1-52E3-768D-FB84-5A74DDE57366}"/>
              </a:ext>
            </a:extLst>
          </p:cNvPr>
          <p:cNvSpPr txBox="1"/>
          <p:nvPr/>
        </p:nvSpPr>
        <p:spPr>
          <a:xfrm>
            <a:off x="8572782" y="1897324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Multiple of LA</a:t>
            </a:r>
            <a:endParaRPr lang="en-GB" sz="14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805E3D5-2BE4-0C1B-8811-0AA4B4E3E0D6}"/>
              </a:ext>
            </a:extLst>
          </p:cNvPr>
          <p:cNvSpPr txBox="1"/>
          <p:nvPr/>
        </p:nvSpPr>
        <p:spPr>
          <a:xfrm>
            <a:off x="8650342" y="4922775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F844E6-C521-40FB-6686-1524BC61DB73}"/>
              </a:ext>
            </a:extLst>
          </p:cNvPr>
          <p:cNvSpPr txBox="1"/>
          <p:nvPr/>
        </p:nvSpPr>
        <p:spPr>
          <a:xfrm>
            <a:off x="8650342" y="4549879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C1424C6-FE8B-15BF-168C-B847C3D9C2E2}"/>
              </a:ext>
            </a:extLst>
          </p:cNvPr>
          <p:cNvSpPr txBox="1"/>
          <p:nvPr/>
        </p:nvSpPr>
        <p:spPr>
          <a:xfrm>
            <a:off x="573478" y="953958"/>
            <a:ext cx="2350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Tungsten part</a:t>
            </a:r>
            <a:endParaRPr lang="en-GB" dirty="0">
              <a:solidFill>
                <a:schemeClr val="accent1"/>
              </a:solidFill>
            </a:endParaRPr>
          </a:p>
        </p:txBody>
      </p:sp>
      <p:pic>
        <p:nvPicPr>
          <p:cNvPr id="2" name="Picture 1" descr="A table of numbers and letters&#10;&#10;Description automatically generated">
            <a:extLst>
              <a:ext uri="{FF2B5EF4-FFF2-40B4-BE49-F238E27FC236}">
                <a16:creationId xmlns:a16="http://schemas.microsoft.com/office/drawing/2014/main" id="{9EFC93D9-DBA8-1964-57F7-EDCAE54C0B5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18245" y="2281493"/>
            <a:ext cx="3178446" cy="3889901"/>
          </a:xfrm>
          <a:prstGeom prst="rect">
            <a:avLst/>
          </a:prstGeom>
        </p:spPr>
      </p:pic>
      <p:pic>
        <p:nvPicPr>
          <p:cNvPr id="10" name="Picture 9" descr="A table with numbers and text&#10;&#10;Description automatically generated">
            <a:extLst>
              <a:ext uri="{FF2B5EF4-FFF2-40B4-BE49-F238E27FC236}">
                <a16:creationId xmlns:a16="http://schemas.microsoft.com/office/drawing/2014/main" id="{BE99D854-087A-2FAB-448A-2208A39A06F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72782" y="2281493"/>
            <a:ext cx="3315163" cy="1886213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3E12C22-867C-8A94-C8A6-3F49398F55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Radionuclide inventory of large W target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790388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28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4F60AF2-CBAF-973A-FDF6-35E6BB17EF77}"/>
              </a:ext>
            </a:extLst>
          </p:cNvPr>
          <p:cNvSpPr txBox="1"/>
          <p:nvPr/>
        </p:nvSpPr>
        <p:spPr>
          <a:xfrm>
            <a:off x="427320" y="1517625"/>
            <a:ext cx="4469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2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(5 </a:t>
            </a:r>
            <a:r>
              <a:rPr lang="en-US" sz="1600" dirty="0" err="1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yrs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)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26F0B1C1-52E3-768D-FB84-5A74DDE57366}"/>
              </a:ext>
            </a:extLst>
          </p:cNvPr>
          <p:cNvSpPr txBox="1"/>
          <p:nvPr/>
        </p:nvSpPr>
        <p:spPr>
          <a:xfrm>
            <a:off x="427320" y="1887961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Tungsten – Multiple of LA</a:t>
            </a:r>
            <a:endParaRPr lang="en-GB" sz="1400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805E3D5-2BE4-0C1B-8811-0AA4B4E3E0D6}"/>
              </a:ext>
            </a:extLst>
          </p:cNvPr>
          <p:cNvSpPr txBox="1"/>
          <p:nvPr/>
        </p:nvSpPr>
        <p:spPr>
          <a:xfrm>
            <a:off x="8574364" y="3522087"/>
            <a:ext cx="36176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Main contributors (&gt;1%), sum for all radionuclides</a:t>
            </a:r>
            <a:endParaRPr lang="en-GB" sz="1200" dirty="0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1BF844E6-C521-40FB-6686-1524BC61DB73}"/>
              </a:ext>
            </a:extLst>
          </p:cNvPr>
          <p:cNvSpPr txBox="1"/>
          <p:nvPr/>
        </p:nvSpPr>
        <p:spPr>
          <a:xfrm>
            <a:off x="8574364" y="3149191"/>
            <a:ext cx="411701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>
                <a:solidFill>
                  <a:schemeClr val="bg2">
                    <a:lumMod val="10000"/>
                  </a:schemeClr>
                </a:solidFill>
              </a:rPr>
              <a:t>Pure alpha/beta emitters are shown in bold</a:t>
            </a:r>
          </a:p>
          <a:p>
            <a:r>
              <a:rPr lang="en-US" sz="1200" dirty="0">
                <a:solidFill>
                  <a:srgbClr val="FF0000"/>
                </a:solidFill>
              </a:rPr>
              <a:t>Dominant radionuclide is shown in red</a:t>
            </a:r>
            <a:endParaRPr lang="en-CH" sz="1200" dirty="0">
              <a:solidFill>
                <a:srgbClr val="FF0000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3E5D337-BAF6-2E5B-83B0-F56E2A1E6B17}"/>
              </a:ext>
            </a:extLst>
          </p:cNvPr>
          <p:cNvSpPr txBox="1"/>
          <p:nvPr/>
        </p:nvSpPr>
        <p:spPr>
          <a:xfrm>
            <a:off x="427320" y="2195738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1 hour</a:t>
            </a:r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D158D0-9E1E-D848-2676-8E42DADD03C6}"/>
              </a:ext>
            </a:extLst>
          </p:cNvPr>
          <p:cNvSpPr txBox="1"/>
          <p:nvPr/>
        </p:nvSpPr>
        <p:spPr>
          <a:xfrm>
            <a:off x="4638664" y="2160230"/>
            <a:ext cx="33144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1 day</a:t>
            </a:r>
            <a:endParaRPr lang="en-GB" sz="1400" dirty="0"/>
          </a:p>
        </p:txBody>
      </p: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391C2627-0755-0D3B-97D3-EAA0A65EC17D}"/>
              </a:ext>
            </a:extLst>
          </p:cNvPr>
          <p:cNvGraphicFramePr>
            <a:graphicFrameLocks noGrp="1"/>
          </p:cNvGraphicFramePr>
          <p:nvPr/>
        </p:nvGraphicFramePr>
        <p:xfrm>
          <a:off x="551033" y="2609371"/>
          <a:ext cx="3468741" cy="1524000"/>
        </p:xfrm>
        <a:graphic>
          <a:graphicData uri="http://schemas.openxmlformats.org/drawingml/2006/table">
            <a:tbl>
              <a:tblPr/>
              <a:tblGrid>
                <a:gridCol w="1156247">
                  <a:extLst>
                    <a:ext uri="{9D8B030D-6E8A-4147-A177-3AD203B41FA5}">
                      <a16:colId xmlns:a16="http://schemas.microsoft.com/office/drawing/2014/main" val="3736877469"/>
                    </a:ext>
                  </a:extLst>
                </a:gridCol>
                <a:gridCol w="1156247">
                  <a:extLst>
                    <a:ext uri="{9D8B030D-6E8A-4147-A177-3AD203B41FA5}">
                      <a16:colId xmlns:a16="http://schemas.microsoft.com/office/drawing/2014/main" val="1473876918"/>
                    </a:ext>
                  </a:extLst>
                </a:gridCol>
                <a:gridCol w="1156247">
                  <a:extLst>
                    <a:ext uri="{9D8B030D-6E8A-4147-A177-3AD203B41FA5}">
                      <a16:colId xmlns:a16="http://schemas.microsoft.com/office/drawing/2014/main" val="1425252979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Radionuclide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Halflife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8575179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Hf-178m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1.2E+09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2069174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Gd-148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74.60y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4.3E+08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975728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W-187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23.9h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797474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W-185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75.1d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59890409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Hf-172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1.87y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699041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Ta-182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114.7d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31922107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all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2.52E+09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668954051"/>
                  </a:ext>
                </a:extLst>
              </a:tr>
            </a:tbl>
          </a:graphicData>
        </a:graphic>
      </p:graphicFrame>
      <p:graphicFrame>
        <p:nvGraphicFramePr>
          <p:cNvPr id="15" name="Table 14">
            <a:extLst>
              <a:ext uri="{FF2B5EF4-FFF2-40B4-BE49-F238E27FC236}">
                <a16:creationId xmlns:a16="http://schemas.microsoft.com/office/drawing/2014/main" id="{29AF6F3E-F2F3-3410-DD00-567BEC75D67F}"/>
              </a:ext>
            </a:extLst>
          </p:cNvPr>
          <p:cNvGraphicFramePr>
            <a:graphicFrameLocks noGrp="1"/>
          </p:cNvGraphicFramePr>
          <p:nvPr/>
        </p:nvGraphicFramePr>
        <p:xfrm>
          <a:off x="4638664" y="2609371"/>
          <a:ext cx="3438456" cy="1905000"/>
        </p:xfrm>
        <a:graphic>
          <a:graphicData uri="http://schemas.openxmlformats.org/drawingml/2006/table">
            <a:tbl>
              <a:tblPr/>
              <a:tblGrid>
                <a:gridCol w="1146152">
                  <a:extLst>
                    <a:ext uri="{9D8B030D-6E8A-4147-A177-3AD203B41FA5}">
                      <a16:colId xmlns:a16="http://schemas.microsoft.com/office/drawing/2014/main" val="524250520"/>
                    </a:ext>
                  </a:extLst>
                </a:gridCol>
                <a:gridCol w="1146152">
                  <a:extLst>
                    <a:ext uri="{9D8B030D-6E8A-4147-A177-3AD203B41FA5}">
                      <a16:colId xmlns:a16="http://schemas.microsoft.com/office/drawing/2014/main" val="3206877152"/>
                    </a:ext>
                  </a:extLst>
                </a:gridCol>
                <a:gridCol w="1146152">
                  <a:extLst>
                    <a:ext uri="{9D8B030D-6E8A-4147-A177-3AD203B41FA5}">
                      <a16:colId xmlns:a16="http://schemas.microsoft.com/office/drawing/2014/main" val="4145578718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Radionuclide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Halflife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930722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Gd-148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74.60y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</a:rPr>
                        <a:t>4.3E+08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477377516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W-185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75.1d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118804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W-187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23.9h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3.2E+08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6016348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Hf-172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1.87y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1.5E+08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96707131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Ta-182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114.7d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3.8E+07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5990396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Yb-169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32.0d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75158457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Ta-183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5.1d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93105574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Hf-175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70.0d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1.3E+07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72826116"/>
                  </a:ext>
                </a:extLst>
              </a:tr>
              <a:tr h="1905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Sum of all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1.13E+09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52619352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id="{6B09ED5D-7AE1-55E7-F927-F6642C17D8FC}"/>
              </a:ext>
            </a:extLst>
          </p:cNvPr>
          <p:cNvSpPr txBox="1"/>
          <p:nvPr/>
        </p:nvSpPr>
        <p:spPr>
          <a:xfrm>
            <a:off x="427320" y="4733365"/>
            <a:ext cx="107929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For 1 h of cool-down, Hf-178m is dominant (48%) and </a:t>
            </a:r>
            <a:r>
              <a:rPr lang="en-US" dirty="0" err="1"/>
              <a:t>wrt</a:t>
            </a:r>
            <a:r>
              <a:rPr lang="en-US" dirty="0"/>
              <a:t>. to 1 month of cool-down also W-187 and W185 are relevant (Hf-178m comes from the decay of Ta-178m (2.36h half-life)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For 4 hours of cool-down, the important radionuclides are as for 1 hour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For 1 day of cool-down, Gd-148 becomes most important (38%)</a:t>
            </a:r>
            <a:endParaRPr lang="en-GB" dirty="0"/>
          </a:p>
        </p:txBody>
      </p:sp>
      <p:sp>
        <p:nvSpPr>
          <p:cNvPr id="3" name="Title 1">
            <a:extLst>
              <a:ext uri="{FF2B5EF4-FFF2-40B4-BE49-F238E27FC236}">
                <a16:creationId xmlns:a16="http://schemas.microsoft.com/office/drawing/2014/main" id="{5B0B21EB-8445-CA2E-078D-438A74024D0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Large W target – LA for short cool-down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0BD6A09E-B988-1C5D-DCEB-6F0BEB2761F1}"/>
              </a:ext>
            </a:extLst>
          </p:cNvPr>
          <p:cNvSpPr txBox="1"/>
          <p:nvPr/>
        </p:nvSpPr>
        <p:spPr>
          <a:xfrm>
            <a:off x="573478" y="953958"/>
            <a:ext cx="2350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accent1"/>
                </a:solidFill>
              </a:rPr>
              <a:t>Tungsten part</a:t>
            </a:r>
            <a:endParaRPr lang="en-GB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813506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15" name="Picture 14" descr="A rainbow colored square with a black line&#10;&#10;Description automatically generated with medium confidence">
            <a:extLst>
              <a:ext uri="{FF2B5EF4-FFF2-40B4-BE49-F238E27FC236}">
                <a16:creationId xmlns:a16="http://schemas.microsoft.com/office/drawing/2014/main" id="{3B0F6F9C-3F57-FFCB-8D25-D153A597AB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363" y="2156389"/>
            <a:ext cx="3980117" cy="2931663"/>
          </a:xfrm>
          <a:prstGeom prst="rect">
            <a:avLst/>
          </a:prstGeom>
        </p:spPr>
      </p:pic>
      <p:pic>
        <p:nvPicPr>
          <p:cNvPr id="18" name="Picture 17" descr="A rainbow colored rectangles&#10;&#10;Description automatically generated">
            <a:extLst>
              <a:ext uri="{FF2B5EF4-FFF2-40B4-BE49-F238E27FC236}">
                <a16:creationId xmlns:a16="http://schemas.microsoft.com/office/drawing/2014/main" id="{B03FD9C4-92B6-A20C-425F-4B05931BAEE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268" y="2185039"/>
            <a:ext cx="4000004" cy="290301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19C368E-3153-CAAD-9747-DA5BA210FFB4}"/>
              </a:ext>
            </a:extLst>
          </p:cNvPr>
          <p:cNvSpPr txBox="1"/>
          <p:nvPr/>
        </p:nvSpPr>
        <p:spPr>
          <a:xfrm>
            <a:off x="427320" y="1724642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cut at the target</a:t>
            </a:r>
            <a:endParaRPr lang="en-GB" sz="1400" b="1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096C8E-30E2-E75E-27DE-A5239696FFFA}"/>
              </a:ext>
            </a:extLst>
          </p:cNvPr>
          <p:cNvSpPr txBox="1"/>
          <p:nvPr/>
        </p:nvSpPr>
        <p:spPr>
          <a:xfrm>
            <a:off x="427320" y="1418530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4×10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13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 / 7.2 s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E1D0DFE-6854-80DA-1D67-BCC8C88DD4F4}"/>
              </a:ext>
            </a:extLst>
          </p:cNvPr>
          <p:cNvSpPr txBox="1"/>
          <p:nvPr/>
        </p:nvSpPr>
        <p:spPr>
          <a:xfrm>
            <a:off x="4622803" y="1724641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Longitudinal cut at the target</a:t>
            </a:r>
            <a:endParaRPr lang="en-GB" sz="1400" b="1" dirty="0"/>
          </a:p>
        </p:txBody>
      </p:sp>
      <p:pic>
        <p:nvPicPr>
          <p:cNvPr id="12" name="Picture 11" descr="A graph of a graph with red and blue dots&#10;&#10;Description automatically generated">
            <a:extLst>
              <a:ext uri="{FF2B5EF4-FFF2-40B4-BE49-F238E27FC236}">
                <a16:creationId xmlns:a16="http://schemas.microsoft.com/office/drawing/2014/main" id="{81E2BB9B-95DA-AD2E-CF22-9ED3BCDC992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29944" y="2156388"/>
            <a:ext cx="3743693" cy="2931664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6664570-1FDE-A12B-6068-B69BA2126520}"/>
              </a:ext>
            </a:extLst>
          </p:cNvPr>
          <p:cNvSpPr txBox="1"/>
          <p:nvPr/>
        </p:nvSpPr>
        <p:spPr>
          <a:xfrm>
            <a:off x="8408789" y="1724641"/>
            <a:ext cx="366484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z – Large W target vs. CDS target</a:t>
            </a:r>
            <a:endParaRPr lang="en-GB" sz="1400" b="1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C0877AD-6CEB-36EE-7925-673EE69BE4D6}"/>
              </a:ext>
            </a:extLst>
          </p:cNvPr>
          <p:cNvCxnSpPr>
            <a:cxnSpLocks/>
          </p:cNvCxnSpPr>
          <p:nvPr/>
        </p:nvCxnSpPr>
        <p:spPr>
          <a:xfrm>
            <a:off x="10038665" y="4297326"/>
            <a:ext cx="1217007" cy="0"/>
          </a:xfrm>
          <a:prstGeom prst="straightConnector1">
            <a:avLst/>
          </a:prstGeom>
          <a:ln>
            <a:solidFill>
              <a:srgbClr val="0202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AC2D7E5-6B13-6A4D-1D64-5E1417AD200F}"/>
              </a:ext>
            </a:extLst>
          </p:cNvPr>
          <p:cNvCxnSpPr>
            <a:cxnSpLocks/>
          </p:cNvCxnSpPr>
          <p:nvPr/>
        </p:nvCxnSpPr>
        <p:spPr>
          <a:xfrm>
            <a:off x="10341272" y="4566267"/>
            <a:ext cx="914400" cy="0"/>
          </a:xfrm>
          <a:prstGeom prst="straightConnector1">
            <a:avLst/>
          </a:prstGeom>
          <a:ln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0CEA6C97-6CAF-2ECB-153E-86EAD4493078}"/>
              </a:ext>
            </a:extLst>
          </p:cNvPr>
          <p:cNvSpPr txBox="1"/>
          <p:nvPr/>
        </p:nvSpPr>
        <p:spPr>
          <a:xfrm>
            <a:off x="10566891" y="4392607"/>
            <a:ext cx="53430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>
                <a:solidFill>
                  <a:srgbClr val="FF0000"/>
                </a:solidFill>
              </a:rPr>
              <a:t>1.4 m</a:t>
            </a:r>
            <a:endParaRPr lang="en-GB" sz="700" b="1" dirty="0">
              <a:solidFill>
                <a:srgbClr val="FF0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A2C19D4-01B5-CB93-8BB1-547707203C51}"/>
              </a:ext>
            </a:extLst>
          </p:cNvPr>
          <p:cNvSpPr txBox="1"/>
          <p:nvPr/>
        </p:nvSpPr>
        <p:spPr>
          <a:xfrm>
            <a:off x="10380017" y="4105722"/>
            <a:ext cx="53430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00" b="1" dirty="0">
                <a:solidFill>
                  <a:srgbClr val="0202FF"/>
                </a:solidFill>
              </a:rPr>
              <a:t>2 m</a:t>
            </a:r>
            <a:endParaRPr lang="en-GB" sz="700" b="1" dirty="0">
              <a:solidFill>
                <a:srgbClr val="0202FF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5BA334F7-9837-4E2D-2CEA-2F5ECE25F81B}"/>
              </a:ext>
            </a:extLst>
          </p:cNvPr>
          <p:cNvSpPr txBox="1"/>
          <p:nvPr/>
        </p:nvSpPr>
        <p:spPr>
          <a:xfrm>
            <a:off x="427320" y="5190604"/>
            <a:ext cx="11459880" cy="10310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/>
              <a:t>The highest dose rate are observed in the upstream part of the large W target with a sharp decrease towards its downstream end, which will lead to a significantly higher activation in the upstream than the downstream part of the target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400" dirty="0"/>
              <a:t>The max. dose rate reached in the large W target is with ~3.2e13 </a:t>
            </a:r>
            <a:r>
              <a:rPr lang="en-US" sz="1400" dirty="0" err="1"/>
              <a:t>uSv</a:t>
            </a:r>
            <a:r>
              <a:rPr lang="en-US" sz="1400" dirty="0"/>
              <a:t>/h about a factor 2.6 higher than what is reached at maximum in the CDS target</a:t>
            </a:r>
            <a:endParaRPr lang="en-GB" sz="1400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C461E7BE-1692-6C4E-C67F-B70FA0405F0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Prompt radiation for large W target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83862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231D964-C430-F8A8-BD13-ACB0E68A37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2175" y="2312877"/>
            <a:ext cx="11088612" cy="2880318"/>
          </a:xfrm>
        </p:spPr>
        <p:txBody>
          <a:bodyPr>
            <a:normAutofit/>
          </a:bodyPr>
          <a:lstStyle/>
          <a:p>
            <a:pPr marL="514350" indent="-514350">
              <a:spcAft>
                <a:spcPts val="5400"/>
              </a:spcAft>
              <a:buFont typeface="+mj-lt"/>
              <a:buAutoNum type="arabicPeriod"/>
            </a:pPr>
            <a:r>
              <a:rPr lang="en-US" sz="2800" b="0" dirty="0">
                <a:solidFill>
                  <a:schemeClr val="tx1"/>
                </a:solidFill>
              </a:rPr>
              <a:t>Overview of RP Challenges at HI-ECN3</a:t>
            </a:r>
          </a:p>
          <a:p>
            <a:pPr marL="514350" indent="-514350">
              <a:spcAft>
                <a:spcPts val="5400"/>
              </a:spcAft>
              <a:buFont typeface="+mj-lt"/>
              <a:buAutoNum type="arabicPeriod"/>
            </a:pPr>
            <a:r>
              <a:rPr lang="en-US" sz="2800" b="0" dirty="0">
                <a:solidFill>
                  <a:schemeClr val="tx1"/>
                </a:solidFill>
              </a:rPr>
              <a:t>Target Complex Design Optimization</a:t>
            </a:r>
          </a:p>
          <a:p>
            <a:pPr marL="514350" indent="-514350">
              <a:spcAft>
                <a:spcPts val="5400"/>
              </a:spcAft>
              <a:buFont typeface="+mj-lt"/>
              <a:buAutoNum type="arabicPeriod"/>
            </a:pPr>
            <a:r>
              <a:rPr lang="en-US" sz="2800" b="0" dirty="0">
                <a:solidFill>
                  <a:schemeClr val="tx1"/>
                </a:solidFill>
              </a:rPr>
              <a:t>Target Studies</a:t>
            </a:r>
            <a:endParaRPr lang="en-US" sz="2400" dirty="0">
              <a:solidFill>
                <a:schemeClr val="tx1"/>
              </a:solidFill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933D72B-99D4-2870-8027-BC4B1A10F9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720" y="6402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Outline</a:t>
            </a:r>
            <a:endParaRPr lang="en-US" spc="-1" dirty="0">
              <a:solidFill>
                <a:srgbClr val="0055A0"/>
              </a:solidFill>
            </a:endParaRPr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CF806A0-4C9C-A0E3-18C4-3EC6D59132AE}"/>
              </a:ext>
            </a:extLst>
          </p:cNvPr>
          <p:cNvCxnSpPr/>
          <p:nvPr/>
        </p:nvCxnSpPr>
        <p:spPr>
          <a:xfrm>
            <a:off x="581153" y="3068960"/>
            <a:ext cx="10513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7C4D127-55DD-CB8F-4532-5BD20FA3BC4E}"/>
              </a:ext>
            </a:extLst>
          </p:cNvPr>
          <p:cNvCxnSpPr/>
          <p:nvPr/>
        </p:nvCxnSpPr>
        <p:spPr>
          <a:xfrm>
            <a:off x="594378" y="4293096"/>
            <a:ext cx="10513168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Footer Placeholder 2">
            <a:extLst>
              <a:ext uri="{FF2B5EF4-FFF2-40B4-BE49-F238E27FC236}">
                <a16:creationId xmlns:a16="http://schemas.microsoft.com/office/drawing/2014/main" id="{998C7832-60C5-46AD-FC4A-45622156CE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/>
              <a:t>Claudia AHDIDA | RP Considerations for HI-ECN3</a:t>
            </a:r>
            <a:endParaRPr lang="en-US" dirty="0"/>
          </a:p>
        </p:txBody>
      </p:sp>
      <p:sp>
        <p:nvSpPr>
          <p:cNvPr id="14" name="Date Placeholder 1">
            <a:extLst>
              <a:ext uri="{FF2B5EF4-FFF2-40B4-BE49-F238E27FC236}">
                <a16:creationId xmlns:a16="http://schemas.microsoft.com/office/drawing/2014/main" id="{BAD651F4-4C00-D9B4-A44A-C9CC401E31A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489730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30</a:t>
            </a:fld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D0809D7-F2F5-E2D3-A4F2-437C54BB19D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960096" y="6378349"/>
            <a:ext cx="4464496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4A77D3-12C4-B5DE-3ECE-4E12CB4A0D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2848CD-1D3E-2B2F-0A44-45E2F39BE401}"/>
              </a:ext>
            </a:extLst>
          </p:cNvPr>
          <p:cNvSpPr txBox="1"/>
          <p:nvPr/>
        </p:nvSpPr>
        <p:spPr>
          <a:xfrm>
            <a:off x="267666" y="1555967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Beam transfer 	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2A5E91-A480-3E80-F058-094D5FBF9F41}"/>
              </a:ext>
            </a:extLst>
          </p:cNvPr>
          <p:cNvSpPr txBox="1"/>
          <p:nvPr/>
        </p:nvSpPr>
        <p:spPr>
          <a:xfrm>
            <a:off x="3882275" y="1555967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TT7 shielding recovery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4E6D5B2-975C-18A8-3F01-05E2F2FE863D}"/>
              </a:ext>
            </a:extLst>
          </p:cNvPr>
          <p:cNvSpPr txBox="1"/>
          <p:nvPr/>
        </p:nvSpPr>
        <p:spPr>
          <a:xfrm>
            <a:off x="8204724" y="1555967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TCC8 dismantling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5E5427A-84E2-8672-6A7F-34AC77EF058F}"/>
              </a:ext>
            </a:extLst>
          </p:cNvPr>
          <p:cNvSpPr txBox="1"/>
          <p:nvPr/>
        </p:nvSpPr>
        <p:spPr>
          <a:xfrm>
            <a:off x="3811942" y="1879760"/>
            <a:ext cx="4264479" cy="8156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Shielding recovery from discontinued CERN PS Neutrino Facility (PSNF)</a:t>
            </a:r>
            <a:endParaRPr lang="en-CH" sz="1400" dirty="0"/>
          </a:p>
          <a:p>
            <a:pPr marL="800100" lvl="1" indent="-342900">
              <a:spcAft>
                <a:spcPts val="300"/>
              </a:spcAft>
              <a:buFont typeface="+mj-lt"/>
              <a:buAutoNum type="arabicPeriod"/>
            </a:pPr>
            <a:endParaRPr lang="en-GB" sz="1400" dirty="0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F37E56C2-1E32-87A3-D363-63CC45713CC6}"/>
              </a:ext>
            </a:extLst>
          </p:cNvPr>
          <p:cNvCxnSpPr/>
          <p:nvPr/>
        </p:nvCxnSpPr>
        <p:spPr>
          <a:xfrm>
            <a:off x="3794952" y="1891266"/>
            <a:ext cx="0" cy="418267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DCF7390A-5B8C-C46A-4D21-9B55A235B877}"/>
              </a:ext>
            </a:extLst>
          </p:cNvPr>
          <p:cNvCxnSpPr/>
          <p:nvPr/>
        </p:nvCxnSpPr>
        <p:spPr>
          <a:xfrm>
            <a:off x="8034240" y="1891266"/>
            <a:ext cx="0" cy="4182673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" name="Picture 40">
            <a:extLst>
              <a:ext uri="{FF2B5EF4-FFF2-40B4-BE49-F238E27FC236}">
                <a16:creationId xmlns:a16="http://schemas.microsoft.com/office/drawing/2014/main" id="{2F1619CC-0985-B714-7EBA-2FF1EDB368D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6321"/>
          <a:stretch/>
        </p:blipFill>
        <p:spPr>
          <a:xfrm>
            <a:off x="4030100" y="3503833"/>
            <a:ext cx="3878321" cy="950587"/>
          </a:xfrm>
          <a:prstGeom prst="rect">
            <a:avLst/>
          </a:prstGeom>
        </p:spPr>
      </p:pic>
      <p:pic>
        <p:nvPicPr>
          <p:cNvPr id="45" name="Picture 44" descr="A picture containing outdoor&#10;&#10;Description automatically generated">
            <a:extLst>
              <a:ext uri="{FF2B5EF4-FFF2-40B4-BE49-F238E27FC236}">
                <a16:creationId xmlns:a16="http://schemas.microsoft.com/office/drawing/2014/main" id="{78EFA0D7-0F9A-1613-CB94-37C641A0E3F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30370" b="4388"/>
          <a:stretch/>
        </p:blipFill>
        <p:spPr>
          <a:xfrm>
            <a:off x="4055219" y="2486438"/>
            <a:ext cx="1496448" cy="983766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B0E9F2B5-03CF-0654-D715-E14945B892EB}"/>
              </a:ext>
            </a:extLst>
          </p:cNvPr>
          <p:cNvSpPr txBox="1"/>
          <p:nvPr/>
        </p:nvSpPr>
        <p:spPr>
          <a:xfrm>
            <a:off x="5551667" y="2636718"/>
            <a:ext cx="2512789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US" sz="1200" dirty="0"/>
              <a:t>~100 m</a:t>
            </a:r>
            <a:r>
              <a:rPr lang="en-US" sz="1200" baseline="30000" dirty="0"/>
              <a:t>3</a:t>
            </a:r>
            <a:r>
              <a:rPr lang="en-US" sz="1200" dirty="0"/>
              <a:t> std. cast iron blocks</a:t>
            </a:r>
          </a:p>
          <a:p>
            <a:pPr marL="171450" indent="-171450">
              <a:spcAft>
                <a:spcPts val="300"/>
              </a:spcAft>
              <a:buFont typeface="Arial" panose="020B0604020202020204" pitchFamily="34" charset="0"/>
              <a:buChar char="−"/>
            </a:pPr>
            <a:r>
              <a:rPr lang="en-US" sz="1200" dirty="0"/>
              <a:t>~50</a:t>
            </a:r>
            <a:r>
              <a:rPr lang="en-US" sz="1200" baseline="30000" dirty="0"/>
              <a:t> </a:t>
            </a:r>
            <a:r>
              <a:rPr lang="en-US" sz="1200" dirty="0"/>
              <a:t>m</a:t>
            </a:r>
            <a:r>
              <a:rPr lang="en-US" sz="1200" baseline="30000" dirty="0"/>
              <a:t>3</a:t>
            </a:r>
            <a:r>
              <a:rPr lang="en-US" sz="1200" dirty="0"/>
              <a:t> non-std cast iron blocks</a:t>
            </a:r>
          </a:p>
          <a:p>
            <a:pPr marL="171450" indent="-1714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200" dirty="0"/>
              <a:t>~3 MCHF, investment &lt;1/3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26487639-2ABC-A922-0E58-4FE62C9E1D95}"/>
              </a:ext>
            </a:extLst>
          </p:cNvPr>
          <p:cNvSpPr txBox="1"/>
          <p:nvPr/>
        </p:nvSpPr>
        <p:spPr>
          <a:xfrm>
            <a:off x="3973367" y="4528156"/>
            <a:ext cx="16797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Residual H*(10) 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EF3D6C7-C0BC-C035-EDB5-C31178D13900}"/>
              </a:ext>
            </a:extLst>
          </p:cNvPr>
          <p:cNvSpPr txBox="1"/>
          <p:nvPr/>
        </p:nvSpPr>
        <p:spPr>
          <a:xfrm>
            <a:off x="5944181" y="4528156"/>
            <a:ext cx="214410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Radioactive waste zoning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8F905D75-F5DA-97CF-1CCB-C74AAA5E4B87}"/>
              </a:ext>
            </a:extLst>
          </p:cNvPr>
          <p:cNvSpPr txBox="1"/>
          <p:nvPr/>
        </p:nvSpPr>
        <p:spPr>
          <a:xfrm>
            <a:off x="93968" y="1879760"/>
            <a:ext cx="3678682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Several RP studies for the high intensity SPS-ECN3 beam transfer were performed</a:t>
            </a:r>
          </a:p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This includes studies for a bridge above the TDC85 transfer tunnel near ECN3</a:t>
            </a:r>
            <a:endParaRPr lang="en-CH" sz="1400" dirty="0"/>
          </a:p>
          <a:p>
            <a:pPr marL="800100" lvl="1" indent="-342900">
              <a:spcAft>
                <a:spcPts val="300"/>
              </a:spcAft>
              <a:buFont typeface="+mj-lt"/>
              <a:buAutoNum type="arabicPeriod"/>
            </a:pPr>
            <a:endParaRPr lang="en-GB" sz="1400" dirty="0"/>
          </a:p>
        </p:txBody>
      </p:sp>
      <p:pic>
        <p:nvPicPr>
          <p:cNvPr id="57" name="Picture 56">
            <a:extLst>
              <a:ext uri="{FF2B5EF4-FFF2-40B4-BE49-F238E27FC236}">
                <a16:creationId xmlns:a16="http://schemas.microsoft.com/office/drawing/2014/main" id="{5970A812-8C3E-F8F6-FBD7-3E88991E8A6C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2847"/>
          <a:stretch/>
        </p:blipFill>
        <p:spPr>
          <a:xfrm>
            <a:off x="28355" y="4722410"/>
            <a:ext cx="2630652" cy="1522228"/>
          </a:xfrm>
          <a:prstGeom prst="rect">
            <a:avLst/>
          </a:prstGeom>
        </p:spPr>
      </p:pic>
      <p:sp>
        <p:nvSpPr>
          <p:cNvPr id="59" name="TextBox 58">
            <a:extLst>
              <a:ext uri="{FF2B5EF4-FFF2-40B4-BE49-F238E27FC236}">
                <a16:creationId xmlns:a16="http://schemas.microsoft.com/office/drawing/2014/main" id="{9AC983B4-9D2C-E4AB-170A-39A73F5CF2E3}"/>
              </a:ext>
            </a:extLst>
          </p:cNvPr>
          <p:cNvSpPr txBox="1"/>
          <p:nvPr/>
        </p:nvSpPr>
        <p:spPr>
          <a:xfrm>
            <a:off x="217815" y="4484045"/>
            <a:ext cx="16797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Prompt H*(10) 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A1F3589-9A7C-2217-B010-C33EE0FFC909}"/>
              </a:ext>
            </a:extLst>
          </p:cNvPr>
          <p:cNvSpPr txBox="1"/>
          <p:nvPr/>
        </p:nvSpPr>
        <p:spPr>
          <a:xfrm>
            <a:off x="2567210" y="5034892"/>
            <a:ext cx="120544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/>
              <a:t>Various beamline and shielding configurations were investigated</a:t>
            </a:r>
            <a:endParaRPr lang="en-GB" sz="1000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F3C11E1-8F96-CAFC-D64F-3EF9F8467050}"/>
              </a:ext>
            </a:extLst>
          </p:cNvPr>
          <p:cNvSpPr txBox="1"/>
          <p:nvPr/>
        </p:nvSpPr>
        <p:spPr>
          <a:xfrm>
            <a:off x="8054118" y="1879760"/>
            <a:ext cx="3944207" cy="12464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Dismantling of the highly radioactive TCC8 target area in 2026</a:t>
            </a:r>
          </a:p>
          <a:p>
            <a:pPr marL="174625" indent="-17462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Evaluation of residual dose rates and radio-nuclide inventories for operational RP as well as radioactive transport and waste studies</a:t>
            </a:r>
            <a:endParaRPr lang="en-GB" sz="1400" dirty="0"/>
          </a:p>
        </p:txBody>
      </p:sp>
      <p:pic>
        <p:nvPicPr>
          <p:cNvPr id="64" name="Picture 63" descr="A graph of a red triangle&#10;&#10;Description automatically generated with medium confidence">
            <a:extLst>
              <a:ext uri="{FF2B5EF4-FFF2-40B4-BE49-F238E27FC236}">
                <a16:creationId xmlns:a16="http://schemas.microsoft.com/office/drawing/2014/main" id="{494C924E-DC25-02A4-B156-DD699C6CE0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0042" y="4771866"/>
            <a:ext cx="1642525" cy="1421833"/>
          </a:xfrm>
          <a:prstGeom prst="rect">
            <a:avLst/>
          </a:prstGeom>
        </p:spPr>
      </p:pic>
      <p:pic>
        <p:nvPicPr>
          <p:cNvPr id="66" name="Picture 65" descr="A colorful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0FE66B5F-9831-A2C6-D5CB-118ECBA7DCB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3705" y="4807855"/>
            <a:ext cx="1641600" cy="1385844"/>
          </a:xfrm>
          <a:prstGeom prst="rect">
            <a:avLst/>
          </a:prstGeom>
        </p:spPr>
      </p:pic>
      <p:pic>
        <p:nvPicPr>
          <p:cNvPr id="68" name="Picture 67" descr="A drawing of a television and a shelf&#10;&#10;Description automatically generated">
            <a:extLst>
              <a:ext uri="{FF2B5EF4-FFF2-40B4-BE49-F238E27FC236}">
                <a16:creationId xmlns:a16="http://schemas.microsoft.com/office/drawing/2014/main" id="{C3EA3EFB-9F05-56FF-02B7-CAD76D3A2545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0931"/>
          <a:stretch/>
        </p:blipFill>
        <p:spPr>
          <a:xfrm>
            <a:off x="540586" y="2978321"/>
            <a:ext cx="2441198" cy="1401732"/>
          </a:xfrm>
          <a:prstGeom prst="rect">
            <a:avLst/>
          </a:prstGeom>
        </p:spPr>
      </p:pic>
      <p:pic>
        <p:nvPicPr>
          <p:cNvPr id="70" name="Picture 69" descr="A colorful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52B5BB17-F270-EBA1-A51A-2D4017B8AFC5}"/>
              </a:ext>
            </a:extLst>
          </p:cNvPr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5" t="23940" r="7096" b="6794"/>
          <a:stretch/>
        </p:blipFill>
        <p:spPr>
          <a:xfrm>
            <a:off x="8174058" y="4488669"/>
            <a:ext cx="3900980" cy="1710261"/>
          </a:xfrm>
          <a:prstGeom prst="rect">
            <a:avLst/>
          </a:prstGeom>
        </p:spPr>
      </p:pic>
      <p:pic>
        <p:nvPicPr>
          <p:cNvPr id="1026" name="Picture 2">
            <a:extLst>
              <a:ext uri="{FF2B5EF4-FFF2-40B4-BE49-F238E27FC236}">
                <a16:creationId xmlns:a16="http://schemas.microsoft.com/office/drawing/2014/main" id="{3C25C6F6-D66E-D30C-7BAF-1B628B203C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459" t="33724" r="40091" b="31447"/>
          <a:stretch/>
        </p:blipFill>
        <p:spPr bwMode="auto">
          <a:xfrm>
            <a:off x="8885008" y="3147255"/>
            <a:ext cx="2605258" cy="98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" name="TextBox 70">
            <a:extLst>
              <a:ext uri="{FF2B5EF4-FFF2-40B4-BE49-F238E27FC236}">
                <a16:creationId xmlns:a16="http://schemas.microsoft.com/office/drawing/2014/main" id="{632A7D43-4D74-A259-D131-E8F12CF9C984}"/>
              </a:ext>
            </a:extLst>
          </p:cNvPr>
          <p:cNvSpPr txBox="1"/>
          <p:nvPr/>
        </p:nvSpPr>
        <p:spPr>
          <a:xfrm>
            <a:off x="8981162" y="3328469"/>
            <a:ext cx="71398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TCC8</a:t>
            </a:r>
            <a:endParaRPr lang="en-GB" sz="1200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3643EF62-4350-47F0-4854-0D8138CA0F68}"/>
              </a:ext>
            </a:extLst>
          </p:cNvPr>
          <p:cNvSpPr txBox="1"/>
          <p:nvPr/>
        </p:nvSpPr>
        <p:spPr>
          <a:xfrm>
            <a:off x="8332937" y="4177421"/>
            <a:ext cx="1679718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Residual H*(10)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BE24A1FD-4CA6-A3D2-25B5-C537AD960C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Some additional studies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103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/>
      <p:bldP spid="16" grpId="0"/>
      <p:bldP spid="18" grpId="0"/>
      <p:bldP spid="46" grpId="0"/>
      <p:bldP spid="51" grpId="0"/>
      <p:bldP spid="52" grpId="0"/>
      <p:bldP spid="61" grpId="0"/>
      <p:bldP spid="71" grpId="0"/>
      <p:bldP spid="7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EA21ACED-46D1-4492-BDAF-4690BCFF93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58932" y="2376340"/>
            <a:ext cx="3528000" cy="2713816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10177873" y="3255008"/>
            <a:ext cx="14287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Muon prompt radiation aboveground downstream ECN3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C64F153-00C9-0AF9-C79D-4BED4D5954C2}"/>
              </a:ext>
            </a:extLst>
          </p:cNvPr>
          <p:cNvSpPr txBox="1"/>
          <p:nvPr/>
        </p:nvSpPr>
        <p:spPr>
          <a:xfrm>
            <a:off x="375777" y="4806718"/>
            <a:ext cx="6101491" cy="16466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Worst-case immediate air release (CASE 2) yields 3 </a:t>
            </a:r>
            <a:r>
              <a:rPr lang="en-US" sz="1600" dirty="0" err="1">
                <a:solidFill>
                  <a:schemeClr val="accent1"/>
                </a:solidFill>
              </a:rPr>
              <a:t>nSv</a:t>
            </a:r>
            <a:r>
              <a:rPr lang="en-US" sz="1600" dirty="0">
                <a:solidFill>
                  <a:schemeClr val="accent1"/>
                </a:solidFill>
              </a:rPr>
              <a:t>/year (main contributors: N-13, Ar-41, C-11, O-15) and is thus well below the annual dose objective of CERN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Exposure of members of the public due to air releases is negligible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endParaRPr lang="en-GB" sz="1600" dirty="0">
              <a:solidFill>
                <a:schemeClr val="accent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C2848CD-1D3E-2B2F-0A44-45E2F39BE401}"/>
              </a:ext>
            </a:extLst>
          </p:cNvPr>
          <p:cNvSpPr txBox="1"/>
          <p:nvPr/>
        </p:nvSpPr>
        <p:spPr>
          <a:xfrm>
            <a:off x="499244" y="1758918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Dose from air releases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02DF8B1-E302-77D5-A581-47319E19B73A}"/>
              </a:ext>
            </a:extLst>
          </p:cNvPr>
          <p:cNvSpPr txBox="1"/>
          <p:nvPr/>
        </p:nvSpPr>
        <p:spPr>
          <a:xfrm>
            <a:off x="503076" y="2237662"/>
            <a:ext cx="5777217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b="0" dirty="0">
                <a:solidFill>
                  <a:schemeClr val="tx1"/>
                </a:solidFill>
              </a:rPr>
              <a:t>Used max. dose coefficients from different age </a:t>
            </a:r>
            <a:r>
              <a:rPr lang="en-US" sz="1600" b="0" dirty="0"/>
              <a:t>groups [</a:t>
            </a:r>
            <a:r>
              <a:rPr lang="en-US" sz="1600" dirty="0"/>
              <a:t>6</a:t>
            </a:r>
            <a:r>
              <a:rPr lang="en-US" sz="1600" b="0" dirty="0"/>
              <a:t>]</a:t>
            </a:r>
            <a:endParaRPr lang="en-CH" sz="16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37DDA36-A13E-2388-5B9F-677A8F1E9946}"/>
              </a:ext>
            </a:extLst>
          </p:cNvPr>
          <p:cNvSpPr/>
          <p:nvPr/>
        </p:nvSpPr>
        <p:spPr>
          <a:xfrm>
            <a:off x="3334151" y="2680331"/>
            <a:ext cx="31431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Positions of nearby population groups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5C931C7-D36C-6153-2C3D-45164F2B4424}"/>
              </a:ext>
            </a:extLst>
          </p:cNvPr>
          <p:cNvSpPr/>
          <p:nvPr/>
        </p:nvSpPr>
        <p:spPr>
          <a:xfrm>
            <a:off x="312596" y="2977342"/>
            <a:ext cx="3143117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Effective dose estimates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02A5E91-A480-3E80-F058-094D5FBF9F41}"/>
              </a:ext>
            </a:extLst>
          </p:cNvPr>
          <p:cNvSpPr txBox="1"/>
          <p:nvPr/>
        </p:nvSpPr>
        <p:spPr>
          <a:xfrm>
            <a:off x="6540442" y="1758918"/>
            <a:ext cx="3878321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600" b="1" dirty="0"/>
              <a:t>Dose from stray radiation</a:t>
            </a: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53DA5087-138B-58FD-FDA6-6661E40AC5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6522" y="2955520"/>
            <a:ext cx="2790465" cy="1706127"/>
          </a:xfrm>
          <a:prstGeom prst="rect">
            <a:avLst/>
          </a:prstGeom>
        </p:spPr>
      </p:pic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2CC25E5-7345-B049-43A3-D5E05E96520E}"/>
              </a:ext>
            </a:extLst>
          </p:cNvPr>
          <p:cNvCxnSpPr>
            <a:cxnSpLocks/>
          </p:cNvCxnSpPr>
          <p:nvPr/>
        </p:nvCxnSpPr>
        <p:spPr>
          <a:xfrm flipH="1" flipV="1">
            <a:off x="3886106" y="3301937"/>
            <a:ext cx="144045" cy="132166"/>
          </a:xfrm>
          <a:prstGeom prst="straightConnector1">
            <a:avLst/>
          </a:prstGeom>
          <a:ln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C15BB33A-65B2-4E6C-4683-CBCAE3D88E02}"/>
              </a:ext>
            </a:extLst>
          </p:cNvPr>
          <p:cNvSpPr txBox="1"/>
          <p:nvPr/>
        </p:nvSpPr>
        <p:spPr>
          <a:xfrm>
            <a:off x="3958128" y="3273656"/>
            <a:ext cx="72614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1"/>
                </a:solidFill>
              </a:rPr>
              <a:t>Release point</a:t>
            </a:r>
            <a:endParaRPr lang="en-CH" sz="800" b="1" dirty="0">
              <a:solidFill>
                <a:schemeClr val="bg1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D91082FA-3602-40DA-A22C-D006F970F185}"/>
              </a:ext>
            </a:extLst>
          </p:cNvPr>
          <p:cNvSpPr txBox="1"/>
          <p:nvPr/>
        </p:nvSpPr>
        <p:spPr>
          <a:xfrm>
            <a:off x="6564718" y="5048697"/>
            <a:ext cx="5251505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Annual limit of Non-designated Area on CERN domain and at CERN fence (1 mSv/y) as well as dose objective for members of the public (10 </a:t>
            </a:r>
            <a:r>
              <a:rPr lang="en-US" sz="1600" dirty="0" err="1">
                <a:solidFill>
                  <a:schemeClr val="accent1"/>
                </a:solidFill>
              </a:rPr>
              <a:t>uSv</a:t>
            </a:r>
            <a:r>
              <a:rPr lang="en-US" sz="1600" dirty="0">
                <a:solidFill>
                  <a:schemeClr val="accent1"/>
                </a:solidFill>
              </a:rPr>
              <a:t>/y) is by far met 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4797C3B-6A95-4078-A72E-7202AC8667E4}"/>
              </a:ext>
            </a:extLst>
          </p:cNvPr>
          <p:cNvSpPr txBox="1"/>
          <p:nvPr/>
        </p:nvSpPr>
        <p:spPr>
          <a:xfrm rot="16200000">
            <a:off x="8597811" y="2895720"/>
            <a:ext cx="95801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>
                    <a:lumMod val="10000"/>
                  </a:schemeClr>
                </a:solidFill>
              </a:rPr>
              <a:t>CERN fence</a:t>
            </a:r>
            <a:endParaRPr lang="en-CH" sz="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09065FC7-7189-66A1-E5A7-7F1A28FFB17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1001" t="10088" r="14038"/>
          <a:stretch/>
        </p:blipFill>
        <p:spPr>
          <a:xfrm>
            <a:off x="9544217" y="162052"/>
            <a:ext cx="2454108" cy="1836315"/>
          </a:xfrm>
          <a:prstGeom prst="rect">
            <a:avLst/>
          </a:prstGeom>
        </p:spPr>
      </p:pic>
      <p:pic>
        <p:nvPicPr>
          <p:cNvPr id="11" name="Picture 10" descr="A white rectangular box with black text&#10;&#10;Description automatically generated">
            <a:extLst>
              <a:ext uri="{FF2B5EF4-FFF2-40B4-BE49-F238E27FC236}">
                <a16:creationId xmlns:a16="http://schemas.microsoft.com/office/drawing/2014/main" id="{4F3F39F6-4F20-ADF0-EB56-2BA60FDF2C1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6250" y="3317845"/>
            <a:ext cx="3029218" cy="87510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FEDDAB55-D0B5-0288-A7C1-8FA43CE9812D}"/>
              </a:ext>
            </a:extLst>
          </p:cNvPr>
          <p:cNvSpPr txBox="1"/>
          <p:nvPr/>
        </p:nvSpPr>
        <p:spPr>
          <a:xfrm>
            <a:off x="355195" y="4192953"/>
            <a:ext cx="310722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H-3 release due to air activation of ~80 </a:t>
            </a:r>
            <a:r>
              <a:rPr lang="en-US" sz="1200" dirty="0" err="1"/>
              <a:t>kBq</a:t>
            </a:r>
            <a:endParaRPr lang="en-CH" sz="1200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7082A28-52D8-1820-D2C7-28D50DD9B1D5}"/>
              </a:ext>
            </a:extLst>
          </p:cNvPr>
          <p:cNvSpPr txBox="1"/>
          <p:nvPr/>
        </p:nvSpPr>
        <p:spPr>
          <a:xfrm>
            <a:off x="499244" y="1420364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4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19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per year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C5A00B32-D955-0029-67AE-3A566A5F7CF6}"/>
              </a:ext>
            </a:extLst>
          </p:cNvPr>
          <p:cNvSpPr/>
          <p:nvPr/>
        </p:nvSpPr>
        <p:spPr>
          <a:xfrm>
            <a:off x="6549484" y="2297002"/>
            <a:ext cx="4166838" cy="4924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0"/>
              </a:spcBef>
            </a:pPr>
            <a:r>
              <a:rPr lang="en-US" altLang="en-US" sz="1200" b="1" dirty="0">
                <a:cs typeface="Arial" panose="020B0604020202020204" pitchFamily="34" charset="0"/>
              </a:rPr>
              <a:t>Annual effective dose from muons</a:t>
            </a:r>
            <a:endParaRPr lang="en-GB" altLang="en-US" sz="1200" b="1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GB" altLang="en-US" sz="1400" dirty="0">
              <a:solidFill>
                <a:schemeClr val="tx2"/>
              </a:solidFill>
              <a:latin typeface="+mj-lt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C8E58DD-A79A-ADE2-B4D1-83665B4D9244}"/>
              </a:ext>
            </a:extLst>
          </p:cNvPr>
          <p:cNvSpPr/>
          <p:nvPr/>
        </p:nvSpPr>
        <p:spPr>
          <a:xfrm>
            <a:off x="7176096" y="3453558"/>
            <a:ext cx="1200887" cy="306513"/>
          </a:xfrm>
          <a:prstGeom prst="rect">
            <a:avLst/>
          </a:prstGeom>
          <a:solidFill>
            <a:schemeClr val="bg1">
              <a:lumMod val="95000"/>
              <a:alpha val="58039"/>
            </a:schemeClr>
          </a:solidFill>
          <a:ln>
            <a:solidFill>
              <a:schemeClr val="bg1"/>
            </a:solidFill>
            <a:prstDash val="sys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FBD785E6-0805-D8EB-EAAC-59E4F3CC2E1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GB" dirty="0"/>
              <a:t>Environmental impact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668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26" grpId="0"/>
      <p:bldP spid="42" grpId="0"/>
      <p:bldP spid="43" grpId="0"/>
      <p:bldP spid="2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8CF41B8-902B-0ED0-F5B8-D186E182F7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B8905D5-8BA4-3007-48B3-54C17D22FE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F28A173-7232-48B1-6DF2-5DAE69EF3D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7455" name="TextBox 17454">
            <a:extLst>
              <a:ext uri="{FF2B5EF4-FFF2-40B4-BE49-F238E27FC236}">
                <a16:creationId xmlns:a16="http://schemas.microsoft.com/office/drawing/2014/main" id="{719019F5-A551-BB28-ACE8-372EB2B16506}"/>
              </a:ext>
            </a:extLst>
          </p:cNvPr>
          <p:cNvSpPr txBox="1"/>
          <p:nvPr/>
        </p:nvSpPr>
        <p:spPr>
          <a:xfrm>
            <a:off x="427320" y="1238606"/>
            <a:ext cx="2979557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b="1" dirty="0"/>
              <a:t>CERN’s SPS North Area</a:t>
            </a:r>
            <a:endParaRPr lang="en-GB" sz="1200" b="1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578EFD4-65A5-5680-D539-A500D8FC9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9720" y="6402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HI-ECN3 at ECN3</a:t>
            </a:r>
            <a:endParaRPr lang="en-US" spc="-1" dirty="0">
              <a:solidFill>
                <a:srgbClr val="0055A0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551CF3F-0DB8-D757-92E3-81F63295D8CC}"/>
              </a:ext>
            </a:extLst>
          </p:cNvPr>
          <p:cNvSpPr/>
          <p:nvPr/>
        </p:nvSpPr>
        <p:spPr>
          <a:xfrm>
            <a:off x="8413482" y="1239070"/>
            <a:ext cx="299161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Key beam parameters of BDF/</a:t>
            </a:r>
            <a:r>
              <a:rPr lang="en-GB" altLang="en-US" sz="1200" b="1" dirty="0" err="1">
                <a:latin typeface="+mj-lt"/>
                <a:cs typeface="Arial" panose="020B0604020202020204" pitchFamily="34" charset="0"/>
              </a:rPr>
              <a:t>SHiP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graphicFrame>
        <p:nvGraphicFramePr>
          <p:cNvPr id="9" name="Table 8">
            <a:extLst>
              <a:ext uri="{FF2B5EF4-FFF2-40B4-BE49-F238E27FC236}">
                <a16:creationId xmlns:a16="http://schemas.microsoft.com/office/drawing/2014/main" id="{8FC94E76-D4FF-D801-32F0-A1B09877883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4347186"/>
              </p:ext>
            </p:extLst>
          </p:nvPr>
        </p:nvGraphicFramePr>
        <p:xfrm>
          <a:off x="8387811" y="1862174"/>
          <a:ext cx="3305345" cy="2021176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387265">
                  <a:extLst>
                    <a:ext uri="{9D8B030D-6E8A-4147-A177-3AD203B41FA5}">
                      <a16:colId xmlns:a16="http://schemas.microsoft.com/office/drawing/2014/main" val="4041514422"/>
                    </a:ext>
                  </a:extLst>
                </a:gridCol>
                <a:gridCol w="918080">
                  <a:extLst>
                    <a:ext uri="{9D8B030D-6E8A-4147-A177-3AD203B41FA5}">
                      <a16:colId xmlns:a16="http://schemas.microsoft.com/office/drawing/2014/main" val="1890206611"/>
                    </a:ext>
                  </a:extLst>
                </a:gridCol>
              </a:tblGrid>
              <a:tr h="17432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BDF</a:t>
                      </a:r>
                      <a:endParaRPr lang="en-GB" sz="1200" b="1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50902438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Intensity (p/spill)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en-GB" sz="1200" b="0" baseline="0" dirty="0">
                        <a:solidFill>
                          <a:schemeClr val="tx1"/>
                        </a:solidFill>
                        <a:effectLst/>
                        <a:latin typeface="+mj-lt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770926741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Spill duration (s)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≥1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90990085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Cycle length (s)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≥7.2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32403040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Avg. beam power (kW)</a:t>
                      </a:r>
                    </a:p>
                  </a:txBody>
                  <a:tcPr marL="73025" marR="73025" marT="0" marB="0" anchor="ctr">
                    <a:lnL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356</a:t>
                      </a: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1270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64345359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Average intensity (p/s)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GB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≤5.6</a:t>
                      </a: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3720927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baseline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Annual POT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19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475093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Duration (years)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680933477"/>
                  </a:ext>
                </a:extLst>
              </a:tr>
              <a:tr h="230422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  <a:spcAft>
                          <a:spcPts val="0"/>
                        </a:spcAft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Total POT</a:t>
                      </a:r>
                      <a:endParaRPr lang="en-GB" sz="1200" b="0" dirty="0">
                        <a:solidFill>
                          <a:schemeClr val="tx1"/>
                        </a:solidFill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ts val="14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6×10</a:t>
                      </a:r>
                      <a:r>
                        <a:rPr lang="en-US" sz="1200" b="0" baseline="30000" dirty="0">
                          <a:solidFill>
                            <a:schemeClr val="tx1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</a:t>
                      </a:r>
                      <a:endParaRPr lang="en-GB" sz="1200" b="0" kern="1200" baseline="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 marL="73025" marR="73025" marT="0" marB="0" anchor="ctr">
                    <a:lnL w="12700" cmpd="sng">
                      <a:noFill/>
                    </a:lnL>
                    <a:lnR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31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3175" cap="flat" cmpd="sng" algn="ctr">
                      <a:solidFill>
                        <a:schemeClr val="bg2">
                          <a:lumMod val="10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00074116"/>
                  </a:ext>
                </a:extLst>
              </a:tr>
            </a:tbl>
          </a:graphicData>
        </a:graphic>
      </p:graphicFrame>
      <p:pic>
        <p:nvPicPr>
          <p:cNvPr id="50" name="Picture 49">
            <a:extLst>
              <a:ext uri="{FF2B5EF4-FFF2-40B4-BE49-F238E27FC236}">
                <a16:creationId xmlns:a16="http://schemas.microsoft.com/office/drawing/2014/main" id="{4748BF13-163D-0CF8-418F-755671CD1B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79" t="13074" r="32146" b="30714"/>
          <a:stretch/>
        </p:blipFill>
        <p:spPr>
          <a:xfrm>
            <a:off x="4321805" y="1596665"/>
            <a:ext cx="3353296" cy="2639310"/>
          </a:xfrm>
          <a:prstGeom prst="rect">
            <a:avLst/>
          </a:prstGeom>
        </p:spPr>
      </p:pic>
      <p:sp>
        <p:nvSpPr>
          <p:cNvPr id="51" name="TextBox 50">
            <a:extLst>
              <a:ext uri="{FF2B5EF4-FFF2-40B4-BE49-F238E27FC236}">
                <a16:creationId xmlns:a16="http://schemas.microsoft.com/office/drawing/2014/main" id="{26801FC6-A0D8-9DEA-6DDC-4B8BA5BD6874}"/>
              </a:ext>
            </a:extLst>
          </p:cNvPr>
          <p:cNvSpPr txBox="1"/>
          <p:nvPr/>
        </p:nvSpPr>
        <p:spPr bwMode="auto">
          <a:xfrm rot="17864842">
            <a:off x="6209862" y="2042255"/>
            <a:ext cx="710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/>
              <a:t>8m </a:t>
            </a:r>
            <a:r>
              <a:rPr lang="fr-CH" sz="1400" dirty="0" err="1"/>
              <a:t>soil</a:t>
            </a:r>
            <a:endParaRPr lang="en-GB" sz="1400" dirty="0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0DE1F53A-E52D-E92F-8E22-8C3BBBDA7E8C}"/>
              </a:ext>
            </a:extLst>
          </p:cNvPr>
          <p:cNvSpPr/>
          <p:nvPr/>
        </p:nvSpPr>
        <p:spPr>
          <a:xfrm>
            <a:off x="4252505" y="1259957"/>
            <a:ext cx="2312849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r>
              <a:rPr lang="en-GB" altLang="en-US" sz="1200" b="1" dirty="0">
                <a:latin typeface="+mj-lt"/>
                <a:cs typeface="Arial" panose="020B0604020202020204" pitchFamily="34" charset="0"/>
              </a:rPr>
              <a:t>TCC8 cross-section</a:t>
            </a:r>
            <a:endParaRPr lang="en-GB" altLang="en-US" sz="1200" dirty="0">
              <a:latin typeface="+mj-lt"/>
              <a:cs typeface="Arial" panose="020B0604020202020204" pitchFamily="34" charset="0"/>
            </a:endParaRPr>
          </a:p>
        </p:txBody>
      </p:sp>
      <p:pic>
        <p:nvPicPr>
          <p:cNvPr id="17488" name="Picture 17487">
            <a:extLst>
              <a:ext uri="{FF2B5EF4-FFF2-40B4-BE49-F238E27FC236}">
                <a16:creationId xmlns:a16="http://schemas.microsoft.com/office/drawing/2014/main" id="{F572D6CC-68B7-F01F-F060-2B08BEE7392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9298"/>
          <a:stretch/>
        </p:blipFill>
        <p:spPr>
          <a:xfrm>
            <a:off x="498844" y="1542294"/>
            <a:ext cx="3242894" cy="2606786"/>
          </a:xfrm>
          <a:prstGeom prst="rect">
            <a:avLst/>
          </a:prstGeom>
        </p:spPr>
      </p:pic>
      <p:sp>
        <p:nvSpPr>
          <p:cNvPr id="17489" name="TextBox 17488">
            <a:extLst>
              <a:ext uri="{FF2B5EF4-FFF2-40B4-BE49-F238E27FC236}">
                <a16:creationId xmlns:a16="http://schemas.microsoft.com/office/drawing/2014/main" id="{C6B24F75-8F9A-0F0C-7225-D3ABD8AB9F02}"/>
              </a:ext>
            </a:extLst>
          </p:cNvPr>
          <p:cNvSpPr txBox="1"/>
          <p:nvPr/>
        </p:nvSpPr>
        <p:spPr>
          <a:xfrm>
            <a:off x="284263" y="4507603"/>
            <a:ext cx="6245228" cy="152349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chemeClr val="accent2">
                    <a:lumMod val="75000"/>
                  </a:schemeClr>
                </a:solidFill>
              </a:rPr>
              <a:t>High Intensity ECN3 (HI-ECN3) project </a:t>
            </a:r>
            <a:r>
              <a:rPr lang="en-GB" sz="1400" dirty="0"/>
              <a:t>for a new state-of-the-art high intensity experimental facility in ECN3</a:t>
            </a:r>
          </a:p>
          <a:p>
            <a:pPr marL="533400" lvl="2" indent="-26670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exploiting the available high intensity SPS 400 GeV/c proton beam</a:t>
            </a:r>
          </a:p>
          <a:p>
            <a:pPr marL="533400" lvl="2" indent="-26670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benefiting from an existing cavern of comfortable size incl. its infrastructure</a:t>
            </a:r>
          </a:p>
          <a:p>
            <a:pPr marL="533400" lvl="2" indent="-266700">
              <a:spcAft>
                <a:spcPts val="600"/>
              </a:spcAft>
              <a:buFont typeface="Arial" panose="020B0604020202020204" pitchFamily="34" charset="0"/>
              <a:buChar char="−"/>
            </a:pPr>
            <a:r>
              <a:rPr lang="en-GB" sz="1400" dirty="0"/>
              <a:t>using the advantage of the shielding created by the soil </a:t>
            </a:r>
          </a:p>
        </p:txBody>
      </p:sp>
      <p:sp>
        <p:nvSpPr>
          <p:cNvPr id="17491" name="TextBox 17490">
            <a:extLst>
              <a:ext uri="{FF2B5EF4-FFF2-40B4-BE49-F238E27FC236}">
                <a16:creationId xmlns:a16="http://schemas.microsoft.com/office/drawing/2014/main" id="{18CA32CD-68C1-EC59-34CF-3BBD38600407}"/>
              </a:ext>
            </a:extLst>
          </p:cNvPr>
          <p:cNvSpPr txBox="1"/>
          <p:nvPr/>
        </p:nvSpPr>
        <p:spPr>
          <a:xfrm>
            <a:off x="6744072" y="4507603"/>
            <a:ext cx="5038130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400" b="1" dirty="0">
                <a:solidFill>
                  <a:srgbClr val="C00000"/>
                </a:solidFill>
              </a:rPr>
              <a:t>RP challenges</a:t>
            </a:r>
          </a:p>
          <a:p>
            <a:pPr marL="446088" lvl="2" indent="-26670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High beam energy and intensity as well as high POT leading to high prompt radiation and activation levels </a:t>
            </a:r>
          </a:p>
          <a:p>
            <a:pPr marL="446088" lvl="2" indent="-26670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Proximity to surface, experimental and public areas</a:t>
            </a:r>
          </a:p>
          <a:p>
            <a:pPr marL="446088" lvl="2" indent="-266700">
              <a:spcBef>
                <a:spcPts val="600"/>
              </a:spcBef>
              <a:buFont typeface="Arial" panose="020B0604020202020204" pitchFamily="34" charset="0"/>
              <a:buChar char="−"/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Losses during beam transfer (not covered here)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2034434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749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6C1B0EB7-B27C-59CB-602D-13947AFE7FE8}"/>
              </a:ext>
            </a:extLst>
          </p:cNvPr>
          <p:cNvSpPr txBox="1"/>
          <p:nvPr/>
        </p:nvSpPr>
        <p:spPr>
          <a:xfrm>
            <a:off x="590526" y="2719090"/>
            <a:ext cx="10945216" cy="67710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4400" i="1" dirty="0"/>
              <a:t>Target Complex Optimization</a:t>
            </a:r>
            <a:endParaRPr lang="en-GB" sz="4400" i="1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</p:spTree>
    <p:extLst>
      <p:ext uri="{BB962C8B-B14F-4D97-AF65-F5344CB8AC3E}">
        <p14:creationId xmlns:p14="http://schemas.microsoft.com/office/powerpoint/2010/main" val="761505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6CAC5A37-42C4-4572-ABBC-89975526366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1181" y="1400040"/>
            <a:ext cx="11039092" cy="4535624"/>
          </a:xfrm>
        </p:spPr>
        <p:txBody>
          <a:bodyPr>
            <a:normAutofit/>
          </a:bodyPr>
          <a:lstStyle/>
          <a:p>
            <a:pPr marL="285840" indent="-2858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55A0"/>
              </a:buClr>
              <a:buFont typeface="Arial"/>
              <a:buChar char="•"/>
            </a:pPr>
            <a:r>
              <a:rPr lang="en-GB" sz="1600" b="0" strike="noStrike" spc="-1" dirty="0">
                <a:solidFill>
                  <a:schemeClr val="tx1"/>
                </a:solidFill>
                <a:latin typeface="Arial"/>
              </a:rPr>
              <a:t>RP studies based on FLUKA MC simulations were performed for a design optimization of BDF/SHiP@HI-ECN3</a:t>
            </a:r>
            <a:endParaRPr lang="en-US" sz="1600" spc="-1" dirty="0">
              <a:solidFill>
                <a:schemeClr val="tx1"/>
              </a:solidFill>
              <a:latin typeface="Arial"/>
            </a:endParaRPr>
          </a:p>
          <a:p>
            <a:pPr marL="285840" indent="-285840">
              <a:lnSpc>
                <a:spcPct val="100000"/>
              </a:lnSpc>
              <a:spcBef>
                <a:spcPts val="0"/>
              </a:spcBef>
              <a:spcAft>
                <a:spcPts val="600"/>
              </a:spcAft>
              <a:buClr>
                <a:srgbClr val="0055A0"/>
              </a:buClr>
              <a:buFont typeface="Arial"/>
              <a:buChar char="•"/>
            </a:pPr>
            <a:r>
              <a:rPr lang="en-GB" sz="1600" dirty="0">
                <a:solidFill>
                  <a:schemeClr val="tx1"/>
                </a:solidFill>
              </a:rPr>
              <a:t>ALARA approach</a:t>
            </a:r>
            <a:br>
              <a:rPr lang="en-GB" sz="1600" dirty="0">
                <a:solidFill>
                  <a:schemeClr val="tx1"/>
                </a:solidFill>
              </a:rPr>
            </a:br>
            <a:r>
              <a:rPr lang="en-GB" sz="1600" b="0" i="1" dirty="0">
                <a:solidFill>
                  <a:schemeClr val="tx1"/>
                </a:solidFill>
              </a:rPr>
              <a:t>Optimization required to ensure that exposure of personnel to radiation and radiological impact on environment are As Low As Reasonably Achievable</a:t>
            </a:r>
          </a:p>
          <a:p>
            <a:endParaRPr lang="en-GB" sz="1600" dirty="0">
              <a:solidFill>
                <a:schemeClr val="tx1"/>
              </a:solidFill>
            </a:endParaRPr>
          </a:p>
        </p:txBody>
      </p:sp>
      <p:sp>
        <p:nvSpPr>
          <p:cNvPr id="21" name="TextBox 32"/>
          <p:cNvSpPr txBox="1"/>
          <p:nvPr/>
        </p:nvSpPr>
        <p:spPr bwMode="auto">
          <a:xfrm>
            <a:off x="1558103" y="2950680"/>
            <a:ext cx="5514111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Prompt</a:t>
            </a:r>
            <a:r>
              <a:rPr lang="en-US" sz="1200" b="1" cap="all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radiation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prompt radiation to comply with </a:t>
            </a:r>
            <a:r>
              <a:rPr lang="en-US" sz="1200" b="1" dirty="0">
                <a:latin typeface="+mj-lt"/>
              </a:rPr>
              <a:t>radiation area classification </a:t>
            </a:r>
            <a:r>
              <a:rPr lang="en-US" sz="1200" dirty="0">
                <a:latin typeface="+mj-lt"/>
              </a:rPr>
              <a:t>in the surrounding accessible areas as well as the </a:t>
            </a:r>
            <a:r>
              <a:rPr lang="en-US" sz="1200" b="1" dirty="0">
                <a:latin typeface="+mj-lt"/>
              </a:rPr>
              <a:t>1 mSv limit </a:t>
            </a:r>
            <a:r>
              <a:rPr lang="en-US" sz="1200" dirty="0">
                <a:latin typeface="+mj-lt"/>
              </a:rPr>
              <a:t>at the </a:t>
            </a:r>
            <a:r>
              <a:rPr lang="en-US" sz="1200" b="1" dirty="0">
                <a:latin typeface="+mj-lt"/>
              </a:rPr>
              <a:t>CERN fence </a:t>
            </a:r>
            <a:r>
              <a:rPr lang="en-US" sz="1200" b="1" cap="all" dirty="0">
                <a:latin typeface="+mj-lt"/>
              </a:rPr>
              <a:t> </a:t>
            </a:r>
          </a:p>
        </p:txBody>
      </p:sp>
      <p:grpSp>
        <p:nvGrpSpPr>
          <p:cNvPr id="27" name="Group 9"/>
          <p:cNvGrpSpPr>
            <a:grpSpLocks noChangeAspect="1"/>
          </p:cNvGrpSpPr>
          <p:nvPr/>
        </p:nvGrpSpPr>
        <p:grpSpPr bwMode="auto">
          <a:xfrm>
            <a:off x="639567" y="2885679"/>
            <a:ext cx="618858" cy="684000"/>
            <a:chOff x="3294107" y="2233835"/>
            <a:chExt cx="452494" cy="500329"/>
          </a:xfrm>
        </p:grpSpPr>
        <p:pic>
          <p:nvPicPr>
            <p:cNvPr id="28" name="Picture 3" descr="\\cern.ch\dfs\Users\c\clstrabe\Desktop\imagesCAS65GKI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-5400000">
              <a:off x="3321801" y="2273006"/>
              <a:ext cx="424800" cy="42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Rectangle 5"/>
            <p:cNvSpPr>
              <a:spLocks noChangeArrowheads="1"/>
            </p:cNvSpPr>
            <p:nvPr/>
          </p:nvSpPr>
          <p:spPr bwMode="auto">
            <a:xfrm>
              <a:off x="3347864" y="2265479"/>
              <a:ext cx="280800" cy="7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0" name="Rectangle 41"/>
            <p:cNvSpPr>
              <a:spLocks noChangeArrowheads="1"/>
            </p:cNvSpPr>
            <p:nvPr/>
          </p:nvSpPr>
          <p:spPr bwMode="auto">
            <a:xfrm>
              <a:off x="3347864" y="2430000"/>
              <a:ext cx="280800" cy="1080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1" name="Rectangle 42"/>
            <p:cNvSpPr>
              <a:spLocks noChangeArrowheads="1"/>
            </p:cNvSpPr>
            <p:nvPr/>
          </p:nvSpPr>
          <p:spPr bwMode="auto">
            <a:xfrm>
              <a:off x="3347864" y="2618035"/>
              <a:ext cx="280800" cy="720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2" name="Isosceles Triangle 6"/>
            <p:cNvSpPr>
              <a:spLocks noChangeArrowheads="1"/>
            </p:cNvSpPr>
            <p:nvPr/>
          </p:nvSpPr>
          <p:spPr bwMode="auto">
            <a:xfrm rot="-5400000">
              <a:off x="3608456" y="2442502"/>
              <a:ext cx="172800" cy="72000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33" name="Rectangle 44"/>
            <p:cNvSpPr>
              <a:spLocks noChangeArrowheads="1"/>
            </p:cNvSpPr>
            <p:nvPr/>
          </p:nvSpPr>
          <p:spPr bwMode="auto">
            <a:xfrm>
              <a:off x="3294107" y="2233835"/>
              <a:ext cx="452494" cy="500329"/>
            </a:xfrm>
            <a:prstGeom prst="rect">
              <a:avLst/>
            </a:prstGeom>
            <a:solidFill>
              <a:schemeClr val="bg1">
                <a:alpha val="36078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grpSp>
        <p:nvGrpSpPr>
          <p:cNvPr id="39" name="Group 47"/>
          <p:cNvGrpSpPr>
            <a:grpSpLocks noChangeAspect="1"/>
          </p:cNvGrpSpPr>
          <p:nvPr/>
        </p:nvGrpSpPr>
        <p:grpSpPr bwMode="auto">
          <a:xfrm>
            <a:off x="642029" y="3732249"/>
            <a:ext cx="613934" cy="612000"/>
            <a:chOff x="5291758" y="836712"/>
            <a:chExt cx="684000" cy="684000"/>
          </a:xfrm>
        </p:grpSpPr>
        <p:sp>
          <p:nvSpPr>
            <p:cNvPr id="40" name="Oval 40"/>
            <p:cNvSpPr>
              <a:spLocks noChangeArrowheads="1"/>
            </p:cNvSpPr>
            <p:nvPr/>
          </p:nvSpPr>
          <p:spPr bwMode="auto">
            <a:xfrm>
              <a:off x="5291758" y="836712"/>
              <a:ext cx="684000" cy="684000"/>
            </a:xfrm>
            <a:prstGeom prst="ellipse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1" name="Oval 58"/>
            <p:cNvSpPr>
              <a:spLocks noChangeArrowheads="1"/>
            </p:cNvSpPr>
            <p:nvPr/>
          </p:nvSpPr>
          <p:spPr bwMode="auto">
            <a:xfrm>
              <a:off x="5327758" y="872712"/>
              <a:ext cx="612000" cy="612000"/>
            </a:xfrm>
            <a:prstGeom prst="ellipse">
              <a:avLst/>
            </a:prstGeom>
            <a:solidFill>
              <a:srgbClr val="66666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2" name="Isosceles Triangle 43"/>
            <p:cNvSpPr>
              <a:spLocks noChangeArrowheads="1"/>
            </p:cNvSpPr>
            <p:nvPr/>
          </p:nvSpPr>
          <p:spPr bwMode="auto">
            <a:xfrm rot="10800000">
              <a:off x="5480824" y="874703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3" name="Isosceles Triangle 60"/>
            <p:cNvSpPr>
              <a:spLocks noChangeArrowheads="1"/>
            </p:cNvSpPr>
            <p:nvPr/>
          </p:nvSpPr>
          <p:spPr bwMode="auto">
            <a:xfrm rot="-3600000">
              <a:off x="5612417" y="1096500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4" name="Isosceles Triangle 61"/>
            <p:cNvSpPr>
              <a:spLocks noChangeArrowheads="1"/>
            </p:cNvSpPr>
            <p:nvPr/>
          </p:nvSpPr>
          <p:spPr bwMode="auto">
            <a:xfrm rot="3600000">
              <a:off x="5349164" y="1096500"/>
              <a:ext cx="305867" cy="308421"/>
            </a:xfrm>
            <a:prstGeom prst="triangle">
              <a:avLst>
                <a:gd name="adj" fmla="val 50000"/>
              </a:avLst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5" name="Oval 57"/>
            <p:cNvSpPr>
              <a:spLocks noChangeArrowheads="1"/>
            </p:cNvSpPr>
            <p:nvPr/>
          </p:nvSpPr>
          <p:spPr bwMode="auto">
            <a:xfrm>
              <a:off x="5561758" y="1106712"/>
              <a:ext cx="144000" cy="144000"/>
            </a:xfrm>
            <a:prstGeom prst="ellipse">
              <a:avLst/>
            </a:prstGeom>
            <a:solidFill>
              <a:srgbClr val="666666"/>
            </a:solidFill>
            <a:ln w="2857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6" name="Oval 46"/>
            <p:cNvSpPr>
              <a:spLocks noChangeArrowheads="1"/>
            </p:cNvSpPr>
            <p:nvPr/>
          </p:nvSpPr>
          <p:spPr bwMode="auto">
            <a:xfrm>
              <a:off x="5555333" y="836712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7" name="Oval 65"/>
            <p:cNvSpPr>
              <a:spLocks noChangeArrowheads="1"/>
            </p:cNvSpPr>
            <p:nvPr/>
          </p:nvSpPr>
          <p:spPr bwMode="auto">
            <a:xfrm rot="-3709864">
              <a:off x="5810882" y="1284045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  <p:sp>
          <p:nvSpPr>
            <p:cNvPr id="48" name="Oval 66"/>
            <p:cNvSpPr>
              <a:spLocks noChangeArrowheads="1"/>
            </p:cNvSpPr>
            <p:nvPr/>
          </p:nvSpPr>
          <p:spPr bwMode="auto">
            <a:xfrm rot="2119916">
              <a:off x="5299049" y="1294476"/>
              <a:ext cx="150425" cy="7200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32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8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4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 b="1">
                  <a:solidFill>
                    <a:schemeClr val="tx1"/>
                  </a:solidFill>
                  <a:latin typeface="umr10" pitchFamily="18" charset="0"/>
                  <a:ea typeface="ＭＳ Ｐゴシック" panose="020B0600070205080204" pitchFamily="34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endParaRPr lang="en-GB" altLang="en-US" sz="1800" b="0">
                <a:latin typeface="Calibri" panose="020F0502020204030204" pitchFamily="34" charset="0"/>
              </a:endParaRPr>
            </a:p>
          </p:txBody>
        </p:sp>
      </p:grpSp>
      <p:sp>
        <p:nvSpPr>
          <p:cNvPr id="54" name="TextBox 32"/>
          <p:cNvSpPr txBox="1"/>
          <p:nvPr/>
        </p:nvSpPr>
        <p:spPr bwMode="auto">
          <a:xfrm>
            <a:off x="1558103" y="3761250"/>
            <a:ext cx="5610027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residual</a:t>
            </a:r>
            <a:r>
              <a:rPr lang="en-US" sz="1200" b="1" cap="all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 </a:t>
            </a: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radiation</a:t>
            </a:r>
            <a:br>
              <a:rPr lang="en-US" sz="1200" b="1" cap="all" dirty="0">
                <a:latin typeface="+mj-lt"/>
              </a:rPr>
            </a:br>
            <a:r>
              <a:rPr lang="en-US" sz="1200" b="1" dirty="0">
                <a:latin typeface="+mj-lt"/>
              </a:rPr>
              <a:t>Limit activation </a:t>
            </a:r>
            <a:r>
              <a:rPr lang="en-US" sz="1200" dirty="0">
                <a:latin typeface="+mj-lt"/>
              </a:rPr>
              <a:t>of target and experimental area to reduce residual dose rates to be compatible with an adequate </a:t>
            </a:r>
            <a:r>
              <a:rPr lang="en-US" sz="1200" b="1" dirty="0">
                <a:latin typeface="+mj-lt"/>
              </a:rPr>
              <a:t>area classification</a:t>
            </a:r>
            <a:endParaRPr lang="en-US" sz="1200" b="1" cap="all" dirty="0">
              <a:latin typeface="+mj-lt"/>
            </a:endParaRPr>
          </a:p>
        </p:txBody>
      </p:sp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116" t="22607" r="84581" b="72537"/>
          <a:stretch>
            <a:fillRect/>
          </a:stretch>
        </p:blipFill>
        <p:spPr bwMode="auto">
          <a:xfrm>
            <a:off x="648540" y="4506819"/>
            <a:ext cx="600912" cy="6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TextBox 32"/>
          <p:cNvSpPr txBox="1"/>
          <p:nvPr/>
        </p:nvSpPr>
        <p:spPr bwMode="auto">
          <a:xfrm>
            <a:off x="1558104" y="4553820"/>
            <a:ext cx="5610026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Air and soil activation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activation of air and its releases into the environmental. Limit </a:t>
            </a:r>
            <a:r>
              <a:rPr lang="en-GB" sz="1200" dirty="0">
                <a:latin typeface="+mj-lt"/>
              </a:rPr>
              <a:t>soil activation 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(</a:t>
            </a:r>
            <a:r>
              <a:rPr lang="it-IT" alt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H&lt;1000 Bq/kg, </a:t>
            </a:r>
            <a:r>
              <a:rPr lang="it-IT" altLang="en-US" sz="1200" baseline="30000" dirty="0">
                <a:latin typeface="Arial" panose="020B0604020202020204" pitchFamily="34" charset="0"/>
                <a:cs typeface="Arial" panose="020B0604020202020204" pitchFamily="34" charset="0"/>
              </a:rPr>
              <a:t>22</a:t>
            </a:r>
            <a:r>
              <a:rPr lang="it-IT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Na&lt;50 Bq/kg)</a:t>
            </a:r>
            <a:r>
              <a:rPr lang="en-GB" sz="1200" dirty="0">
                <a:latin typeface="+mj-lt"/>
              </a:rPr>
              <a:t> and transfer to groundwater</a:t>
            </a:r>
            <a:endParaRPr lang="en-US" sz="1200" cap="all" dirty="0">
              <a:latin typeface="+mj-lt"/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262" y="5317390"/>
            <a:ext cx="697469" cy="682550"/>
          </a:xfrm>
          <a:prstGeom prst="rect">
            <a:avLst/>
          </a:prstGeom>
        </p:spPr>
      </p:pic>
      <p:sp>
        <p:nvSpPr>
          <p:cNvPr id="56" name="TextBox 32"/>
          <p:cNvSpPr txBox="1"/>
          <p:nvPr/>
        </p:nvSpPr>
        <p:spPr bwMode="auto">
          <a:xfrm>
            <a:off x="1558103" y="5381666"/>
            <a:ext cx="5610027" cy="553998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>
            <a:defPPr>
              <a:defRPr lang="en-GB"/>
            </a:defPPr>
            <a:lvl1pPr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ctr" rtl="0" fontAlgn="base">
              <a:lnSpc>
                <a:spcPct val="86000"/>
              </a:lnSpc>
              <a:spcBef>
                <a:spcPct val="0"/>
              </a:spcBef>
              <a:spcAft>
                <a:spcPct val="0"/>
              </a:spcAft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0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l">
              <a:lnSpc>
                <a:spcPct val="100000"/>
              </a:lnSpc>
              <a:spcBef>
                <a:spcPts val="450"/>
              </a:spcBef>
              <a:defRPr/>
            </a:pPr>
            <a:r>
              <a:rPr lang="en-US" sz="1200" b="1" cap="all" dirty="0">
                <a:solidFill>
                  <a:srgbClr val="61C4D3"/>
                </a:solidFill>
                <a:latin typeface="+mj-lt"/>
              </a:rPr>
              <a:t>Environmental impact</a:t>
            </a:r>
            <a:br>
              <a:rPr lang="en-US" sz="1200" b="1" cap="all" dirty="0">
                <a:latin typeface="+mj-lt"/>
              </a:rPr>
            </a:br>
            <a:r>
              <a:rPr lang="en-US" sz="1200" dirty="0">
                <a:latin typeface="+mj-lt"/>
              </a:rPr>
              <a:t>Reduce environmental impact from prompt radiation and releases of activated air to fulfill CERN’s </a:t>
            </a:r>
            <a:r>
              <a:rPr lang="en-US" sz="1200" b="1" dirty="0">
                <a:latin typeface="+mj-lt"/>
              </a:rPr>
              <a:t>dose objective </a:t>
            </a:r>
            <a:r>
              <a:rPr lang="en-US" sz="1200" dirty="0">
                <a:latin typeface="+mj-lt"/>
              </a:rPr>
              <a:t>for the </a:t>
            </a:r>
            <a:r>
              <a:rPr lang="en-US" sz="1200" b="1" dirty="0">
                <a:latin typeface="+mj-lt"/>
              </a:rPr>
              <a:t>public</a:t>
            </a:r>
            <a:r>
              <a:rPr lang="en-US" sz="1200" dirty="0">
                <a:latin typeface="+mj-lt"/>
              </a:rPr>
              <a:t> of &lt;</a:t>
            </a:r>
            <a:r>
              <a:rPr lang="en-US" sz="1200" b="1" dirty="0">
                <a:latin typeface="+mj-lt"/>
              </a:rPr>
              <a:t>10 </a:t>
            </a:r>
            <a:r>
              <a:rPr lang="en-US" sz="1200" b="1" dirty="0" err="1">
                <a:latin typeface="+mj-lt"/>
              </a:rPr>
              <a:t>uSv</a:t>
            </a:r>
            <a:r>
              <a:rPr lang="en-US" sz="1200" b="1" dirty="0">
                <a:latin typeface="+mj-lt"/>
              </a:rPr>
              <a:t>/year</a:t>
            </a:r>
            <a:endParaRPr lang="en-US" sz="1200" b="1" cap="all" dirty="0">
              <a:latin typeface="+mj-lt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653912" y="2905239"/>
            <a:ext cx="30413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/>
              <a:t>Radiation area classification</a:t>
            </a:r>
            <a:endParaRPr lang="en-GB" sz="1200" b="1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51261" y="3460140"/>
            <a:ext cx="4347796" cy="2163189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3BE1F34B-B057-C587-15E5-36A6B4B340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7320" y="639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dirty="0"/>
              <a:t>BDF/</a:t>
            </a:r>
            <a:r>
              <a:rPr lang="en-US" dirty="0" err="1"/>
              <a:t>SHiP</a:t>
            </a:r>
            <a:r>
              <a:rPr lang="en-US" dirty="0"/>
              <a:t> design optimization</a:t>
            </a:r>
            <a:endParaRPr lang="en-US" spc="-1" dirty="0">
              <a:solidFill>
                <a:srgbClr val="0055A0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54B43E9-F862-00CA-547F-117EDC8C5F1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860532" y="130762"/>
            <a:ext cx="1038525" cy="870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527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54" grpId="0"/>
      <p:bldP spid="55" grpId="0"/>
      <p:bldP spid="56" grpId="0"/>
      <p:bldP spid="3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2FE4BCD-4A1C-68A5-090D-9E0BCEF8603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290" y="2124238"/>
            <a:ext cx="4489924" cy="297227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93C5A073-5B9B-4B11-6CA7-1CAFAF07F42C}"/>
              </a:ext>
            </a:extLst>
          </p:cNvPr>
          <p:cNvSpPr/>
          <p:nvPr/>
        </p:nvSpPr>
        <p:spPr>
          <a:xfrm>
            <a:off x="1107588" y="5304343"/>
            <a:ext cx="180000" cy="180000"/>
          </a:xfrm>
          <a:prstGeom prst="rect">
            <a:avLst/>
          </a:prstGeom>
          <a:solidFill>
            <a:srgbClr val="70903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03CE386-4337-B39C-ADF3-8BE706EFF504}"/>
              </a:ext>
            </a:extLst>
          </p:cNvPr>
          <p:cNvSpPr/>
          <p:nvPr/>
        </p:nvSpPr>
        <p:spPr>
          <a:xfrm>
            <a:off x="1107588" y="5582061"/>
            <a:ext cx="180000" cy="180000"/>
          </a:xfrm>
          <a:prstGeom prst="rect">
            <a:avLst/>
          </a:prstGeom>
          <a:solidFill>
            <a:srgbClr val="AEAE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B7D37007-F236-D5E3-2395-9E6D9293BF10}"/>
              </a:ext>
            </a:extLst>
          </p:cNvPr>
          <p:cNvSpPr/>
          <p:nvPr/>
        </p:nvSpPr>
        <p:spPr>
          <a:xfrm>
            <a:off x="3071994" y="5346743"/>
            <a:ext cx="180000" cy="180000"/>
          </a:xfrm>
          <a:prstGeom prst="rect">
            <a:avLst/>
          </a:prstGeom>
          <a:solidFill>
            <a:srgbClr val="E279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88135145-8399-5F6E-E80E-2B2C6A3FFB6B}"/>
              </a:ext>
            </a:extLst>
          </p:cNvPr>
          <p:cNvSpPr txBox="1"/>
          <p:nvPr/>
        </p:nvSpPr>
        <p:spPr>
          <a:xfrm>
            <a:off x="1287587" y="5259809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Stainless steel</a:t>
            </a:r>
            <a:endParaRPr lang="en-GB" sz="1200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CBCEEF6-5E14-A8F2-66E5-861CED580C58}"/>
              </a:ext>
            </a:extLst>
          </p:cNvPr>
          <p:cNvSpPr txBox="1"/>
          <p:nvPr/>
        </p:nvSpPr>
        <p:spPr>
          <a:xfrm>
            <a:off x="1287587" y="5536808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Concrete</a:t>
            </a:r>
            <a:endParaRPr lang="en-GB" sz="1200" dirty="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AF2BDC1-F8D5-1DF6-3051-8ADB1D868E9A}"/>
              </a:ext>
            </a:extLst>
          </p:cNvPr>
          <p:cNvSpPr txBox="1"/>
          <p:nvPr/>
        </p:nvSpPr>
        <p:spPr>
          <a:xfrm>
            <a:off x="3264026" y="5301490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US1010</a:t>
            </a:r>
            <a:endParaRPr lang="en-GB" sz="1200" dirty="0"/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A4ECE28D-5C69-BBCA-E1E5-6BA023B53F70}"/>
              </a:ext>
            </a:extLst>
          </p:cNvPr>
          <p:cNvSpPr/>
          <p:nvPr/>
        </p:nvSpPr>
        <p:spPr>
          <a:xfrm>
            <a:off x="1117001" y="5861850"/>
            <a:ext cx="180000" cy="180000"/>
          </a:xfrm>
          <a:prstGeom prst="rect">
            <a:avLst/>
          </a:prstGeom>
          <a:solidFill>
            <a:srgbClr val="7393B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9323F198-89A0-3174-651B-F74EA1F6FF22}"/>
              </a:ext>
            </a:extLst>
          </p:cNvPr>
          <p:cNvSpPr txBox="1"/>
          <p:nvPr/>
        </p:nvSpPr>
        <p:spPr>
          <a:xfrm>
            <a:off x="1309033" y="5818035"/>
            <a:ext cx="10708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Cast iron</a:t>
            </a:r>
            <a:endParaRPr lang="en-GB" sz="1200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1F9193BA-1338-8E6A-95EA-929618B2B3E7}"/>
              </a:ext>
            </a:extLst>
          </p:cNvPr>
          <p:cNvGrpSpPr/>
          <p:nvPr/>
        </p:nvGrpSpPr>
        <p:grpSpPr>
          <a:xfrm>
            <a:off x="5039348" y="3623581"/>
            <a:ext cx="2819426" cy="1472990"/>
            <a:chOff x="5039348" y="3656239"/>
            <a:chExt cx="2819426" cy="1472990"/>
          </a:xfrm>
        </p:grpSpPr>
        <p:pic>
          <p:nvPicPr>
            <p:cNvPr id="47" name="Picture 46" descr="A screenshot of a video game&#10;&#10;Description automatically generated">
              <a:extLst>
                <a:ext uri="{FF2B5EF4-FFF2-40B4-BE49-F238E27FC236}">
                  <a16:creationId xmlns:a16="http://schemas.microsoft.com/office/drawing/2014/main" id="{12946E1B-2818-36FA-0483-73E84AF866A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5410"/>
            <a:stretch/>
          </p:blipFill>
          <p:spPr>
            <a:xfrm>
              <a:off x="5150866" y="3789010"/>
              <a:ext cx="2707908" cy="1340219"/>
            </a:xfrm>
            <a:prstGeom prst="rect">
              <a:avLst/>
            </a:prstGeom>
          </p:spPr>
        </p:pic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67070F24-22D7-A635-431A-E0BCF5170303}"/>
                </a:ext>
              </a:extLst>
            </p:cNvPr>
            <p:cNvSpPr/>
            <p:nvPr/>
          </p:nvSpPr>
          <p:spPr>
            <a:xfrm>
              <a:off x="5126488" y="3731305"/>
              <a:ext cx="1527867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8E773709-B61A-3CAC-298D-345FD39BD266}"/>
                </a:ext>
              </a:extLst>
            </p:cNvPr>
            <p:cNvSpPr/>
            <p:nvPr/>
          </p:nvSpPr>
          <p:spPr>
            <a:xfrm>
              <a:off x="5039348" y="3835550"/>
              <a:ext cx="914617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593D20F4-DC0A-706E-430A-D557339DBFC6}"/>
                </a:ext>
              </a:extLst>
            </p:cNvPr>
            <p:cNvSpPr/>
            <p:nvPr/>
          </p:nvSpPr>
          <p:spPr>
            <a:xfrm rot="19913628">
              <a:off x="5904908" y="3746871"/>
              <a:ext cx="419029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8ECB4F31-0C73-2D5D-9E4B-8B769A99E60C}"/>
                </a:ext>
              </a:extLst>
            </p:cNvPr>
            <p:cNvSpPr/>
            <p:nvPr/>
          </p:nvSpPr>
          <p:spPr>
            <a:xfrm rot="19913628">
              <a:off x="6696361" y="3656239"/>
              <a:ext cx="214858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183FA638-DB6A-DBF6-2C7C-91E2DCC22D4F}"/>
                </a:ext>
              </a:extLst>
            </p:cNvPr>
            <p:cNvSpPr/>
            <p:nvPr/>
          </p:nvSpPr>
          <p:spPr>
            <a:xfrm>
              <a:off x="6348564" y="3681976"/>
              <a:ext cx="419029" cy="15782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D0FBA66F-8CFF-AA5C-202D-457F49A5CC4E}"/>
              </a:ext>
            </a:extLst>
          </p:cNvPr>
          <p:cNvGrpSpPr/>
          <p:nvPr/>
        </p:nvGrpSpPr>
        <p:grpSpPr>
          <a:xfrm>
            <a:off x="4936925" y="1337016"/>
            <a:ext cx="3208354" cy="2189094"/>
            <a:chOff x="4936925" y="1337016"/>
            <a:chExt cx="3208354" cy="2189094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14992E19-33B7-D16C-B690-67BBA4A8F420}"/>
                </a:ext>
              </a:extLst>
            </p:cNvPr>
            <p:cNvGrpSpPr/>
            <p:nvPr/>
          </p:nvGrpSpPr>
          <p:grpSpPr>
            <a:xfrm>
              <a:off x="4936925" y="1337016"/>
              <a:ext cx="3208354" cy="2189094"/>
              <a:chOff x="4936925" y="1337016"/>
              <a:chExt cx="3208354" cy="2189094"/>
            </a:xfrm>
          </p:grpSpPr>
          <p:pic>
            <p:nvPicPr>
              <p:cNvPr id="45" name="Picture 44" descr="A screenshot of a video game&#10;&#10;Description automatically generated">
                <a:extLst>
                  <a:ext uri="{FF2B5EF4-FFF2-40B4-BE49-F238E27FC236}">
                    <a16:creationId xmlns:a16="http://schemas.microsoft.com/office/drawing/2014/main" id="{D67CBA3C-CB36-1EC6-7239-B97B2004405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150866" y="1724912"/>
                <a:ext cx="2707908" cy="1801198"/>
              </a:xfrm>
              <a:prstGeom prst="rect">
                <a:avLst/>
              </a:prstGeom>
            </p:spPr>
          </p:pic>
          <p:sp>
            <p:nvSpPr>
              <p:cNvPr id="48" name="Rectangle 47">
                <a:extLst>
                  <a:ext uri="{FF2B5EF4-FFF2-40B4-BE49-F238E27FC236}">
                    <a16:creationId xmlns:a16="http://schemas.microsoft.com/office/drawing/2014/main" id="{300CD5A2-33C7-BD93-5D5E-F19291CFB919}"/>
                  </a:ext>
                </a:extLst>
              </p:cNvPr>
              <p:cNvSpPr/>
              <p:nvPr/>
            </p:nvSpPr>
            <p:spPr>
              <a:xfrm rot="1585134">
                <a:off x="6738928" y="1521814"/>
                <a:ext cx="1406351" cy="6040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Rectangle 48">
                <a:extLst>
                  <a:ext uri="{FF2B5EF4-FFF2-40B4-BE49-F238E27FC236}">
                    <a16:creationId xmlns:a16="http://schemas.microsoft.com/office/drawing/2014/main" id="{DD26167D-AA0B-0085-A3EA-17CE354FF32C}"/>
                  </a:ext>
                </a:extLst>
              </p:cNvPr>
              <p:cNvSpPr/>
              <p:nvPr/>
            </p:nvSpPr>
            <p:spPr>
              <a:xfrm rot="20000996">
                <a:off x="4936925" y="1337016"/>
                <a:ext cx="1406351" cy="604007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A30AC126-19CC-E6FC-045D-D1AB5D794704}"/>
                  </a:ext>
                </a:extLst>
              </p:cNvPr>
              <p:cNvSpPr/>
              <p:nvPr/>
            </p:nvSpPr>
            <p:spPr>
              <a:xfrm>
                <a:off x="5837838" y="1575955"/>
                <a:ext cx="1406351" cy="207548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822185DC-244B-5861-3370-2116E958CB4A}"/>
                </a:ext>
              </a:extLst>
            </p:cNvPr>
            <p:cNvSpPr/>
            <p:nvPr/>
          </p:nvSpPr>
          <p:spPr>
            <a:xfrm rot="16200000">
              <a:off x="4950628" y="2249780"/>
              <a:ext cx="419029" cy="11944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F2F098EA-E9F7-62A1-A16C-BC4A27444EF8}"/>
              </a:ext>
            </a:extLst>
          </p:cNvPr>
          <p:cNvSpPr txBox="1"/>
          <p:nvPr/>
        </p:nvSpPr>
        <p:spPr>
          <a:xfrm>
            <a:off x="427320" y="1758349"/>
            <a:ext cx="50630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Target complex &amp; muon shield, </a:t>
            </a:r>
            <a:r>
              <a:rPr lang="en-US" sz="1400" dirty="0"/>
              <a:t>Created using FLAIR [4]</a:t>
            </a:r>
            <a:endParaRPr lang="en-GB" sz="1400" b="1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D666911-4010-08A3-1655-098A3F77A076}"/>
              </a:ext>
            </a:extLst>
          </p:cNvPr>
          <p:cNvSpPr/>
          <p:nvPr/>
        </p:nvSpPr>
        <p:spPr>
          <a:xfrm>
            <a:off x="3071994" y="5623023"/>
            <a:ext cx="180000" cy="180000"/>
          </a:xfrm>
          <a:prstGeom prst="rect">
            <a:avLst/>
          </a:prstGeom>
          <a:solidFill>
            <a:srgbClr val="603D1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D7385DE-B9E0-77C9-469F-CAEE454AA2A5}"/>
              </a:ext>
            </a:extLst>
          </p:cNvPr>
          <p:cNvSpPr txBox="1"/>
          <p:nvPr/>
        </p:nvSpPr>
        <p:spPr>
          <a:xfrm>
            <a:off x="3251993" y="5578489"/>
            <a:ext cx="13630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Moraine</a:t>
            </a:r>
            <a:endParaRPr lang="en-GB" sz="12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E1946DB-2C1F-CC8D-1A56-4A20AB9B27CC}"/>
              </a:ext>
            </a:extLst>
          </p:cNvPr>
          <p:cNvSpPr txBox="1"/>
          <p:nvPr/>
        </p:nvSpPr>
        <p:spPr>
          <a:xfrm>
            <a:off x="2390005" y="2716303"/>
            <a:ext cx="149216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TCC8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187864D-8E83-66FC-8874-79366C3BF63B}"/>
              </a:ext>
            </a:extLst>
          </p:cNvPr>
          <p:cNvSpPr txBox="1"/>
          <p:nvPr/>
        </p:nvSpPr>
        <p:spPr>
          <a:xfrm flipH="1">
            <a:off x="2962152" y="3790541"/>
            <a:ext cx="7645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000" dirty="0">
                <a:solidFill>
                  <a:schemeClr val="bg1"/>
                </a:solidFill>
                <a:latin typeface="+mj-lt"/>
              </a:rPr>
              <a:t>W-TZM target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90B3F775-6A0B-4495-CA8D-40F1941CA023}"/>
              </a:ext>
            </a:extLst>
          </p:cNvPr>
          <p:cNvCxnSpPr>
            <a:cxnSpLocks/>
          </p:cNvCxnSpPr>
          <p:nvPr/>
        </p:nvCxnSpPr>
        <p:spPr>
          <a:xfrm flipH="1">
            <a:off x="2862119" y="3975075"/>
            <a:ext cx="179834" cy="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B39ACC48-8DC0-BCE6-3250-57859DCAB8DD}"/>
              </a:ext>
            </a:extLst>
          </p:cNvPr>
          <p:cNvSpPr txBox="1"/>
          <p:nvPr/>
        </p:nvSpPr>
        <p:spPr>
          <a:xfrm>
            <a:off x="1024196" y="4238100"/>
            <a:ext cx="1492160" cy="55399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Magnetic part of hadron stopper</a:t>
            </a:r>
            <a:br>
              <a:rPr lang="it-IT" sz="1000" dirty="0">
                <a:solidFill>
                  <a:schemeClr val="bg1"/>
                </a:solidFill>
                <a:latin typeface="+mj-lt"/>
              </a:rPr>
            </a:br>
            <a:r>
              <a:rPr lang="it-IT" sz="1000" dirty="0">
                <a:solidFill>
                  <a:schemeClr val="bg1"/>
                </a:solidFill>
                <a:latin typeface="+mj-lt"/>
              </a:rPr>
              <a:t>1.6 T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25333E49-6288-F043-FE08-DAF74A3853BB}"/>
              </a:ext>
            </a:extLst>
          </p:cNvPr>
          <p:cNvCxnSpPr>
            <a:cxnSpLocks/>
          </p:cNvCxnSpPr>
          <p:nvPr/>
        </p:nvCxnSpPr>
        <p:spPr>
          <a:xfrm flipV="1">
            <a:off x="2063534" y="4029552"/>
            <a:ext cx="326471" cy="232328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B98171B-B119-6343-5D8D-863B2853E8A8}"/>
              </a:ext>
            </a:extLst>
          </p:cNvPr>
          <p:cNvCxnSpPr>
            <a:cxnSpLocks/>
          </p:cNvCxnSpPr>
          <p:nvPr/>
        </p:nvCxnSpPr>
        <p:spPr>
          <a:xfrm flipH="1">
            <a:off x="6294234" y="1783503"/>
            <a:ext cx="0" cy="621892"/>
          </a:xfrm>
          <a:prstGeom prst="straightConnector1">
            <a:avLst/>
          </a:prstGeom>
          <a:ln w="1270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32852A1-6EA0-57F9-B3BB-4D82AD1EEBD0}"/>
              </a:ext>
            </a:extLst>
          </p:cNvPr>
          <p:cNvCxnSpPr>
            <a:cxnSpLocks/>
          </p:cNvCxnSpPr>
          <p:nvPr/>
        </p:nvCxnSpPr>
        <p:spPr>
          <a:xfrm>
            <a:off x="2246565" y="3526110"/>
            <a:ext cx="1118072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Rectangle 22">
            <a:extLst>
              <a:ext uri="{FF2B5EF4-FFF2-40B4-BE49-F238E27FC236}">
                <a16:creationId xmlns:a16="http://schemas.microsoft.com/office/drawing/2014/main" id="{D4F75696-B36F-17C4-FD80-343A61AC86F5}"/>
              </a:ext>
            </a:extLst>
          </p:cNvPr>
          <p:cNvSpPr/>
          <p:nvPr/>
        </p:nvSpPr>
        <p:spPr>
          <a:xfrm>
            <a:off x="2551931" y="3284058"/>
            <a:ext cx="41389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11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6F5752BD-529E-9B12-8114-F4491F3CD3F0}"/>
              </a:ext>
            </a:extLst>
          </p:cNvPr>
          <p:cNvSpPr txBox="1"/>
          <p:nvPr/>
        </p:nvSpPr>
        <p:spPr>
          <a:xfrm>
            <a:off x="5330827" y="2097638"/>
            <a:ext cx="969895" cy="2462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Moraine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4986EC4F-76E8-4D2A-AA3F-07BB2CBE29B5}"/>
              </a:ext>
            </a:extLst>
          </p:cNvPr>
          <p:cNvCxnSpPr>
            <a:cxnSpLocks/>
          </p:cNvCxnSpPr>
          <p:nvPr/>
        </p:nvCxnSpPr>
        <p:spPr>
          <a:xfrm flipV="1">
            <a:off x="3931517" y="3407121"/>
            <a:ext cx="0" cy="94576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04A83C27-285F-2082-AA64-39A68A397816}"/>
              </a:ext>
            </a:extLst>
          </p:cNvPr>
          <p:cNvCxnSpPr>
            <a:cxnSpLocks/>
          </p:cNvCxnSpPr>
          <p:nvPr/>
        </p:nvCxnSpPr>
        <p:spPr>
          <a:xfrm>
            <a:off x="3391271" y="3764526"/>
            <a:ext cx="21600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2557BA14-2901-D897-6F52-0784E9BB6299}"/>
              </a:ext>
            </a:extLst>
          </p:cNvPr>
          <p:cNvCxnSpPr>
            <a:cxnSpLocks/>
          </p:cNvCxnSpPr>
          <p:nvPr/>
        </p:nvCxnSpPr>
        <p:spPr>
          <a:xfrm>
            <a:off x="3632449" y="3517431"/>
            <a:ext cx="216000" cy="0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>
            <a:extLst>
              <a:ext uri="{FF2B5EF4-FFF2-40B4-BE49-F238E27FC236}">
                <a16:creationId xmlns:a16="http://schemas.microsoft.com/office/drawing/2014/main" id="{5B225108-C602-D0B7-7BEC-F8BFB0CFF68B}"/>
              </a:ext>
            </a:extLst>
          </p:cNvPr>
          <p:cNvSpPr/>
          <p:nvPr/>
        </p:nvSpPr>
        <p:spPr>
          <a:xfrm>
            <a:off x="3565536" y="3258041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1.6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2D1C270-6E6A-882F-720F-AF035DBFF019}"/>
              </a:ext>
            </a:extLst>
          </p:cNvPr>
          <p:cNvSpPr/>
          <p:nvPr/>
        </p:nvSpPr>
        <p:spPr>
          <a:xfrm>
            <a:off x="3273024" y="3516401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1.6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B6DEC734-3742-EEA0-230F-396A1FEC382B}"/>
              </a:ext>
            </a:extLst>
          </p:cNvPr>
          <p:cNvSpPr/>
          <p:nvPr/>
        </p:nvSpPr>
        <p:spPr>
          <a:xfrm>
            <a:off x="6323703" y="1979109"/>
            <a:ext cx="3561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8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89" name="TextBox 88">
            <a:extLst>
              <a:ext uri="{FF2B5EF4-FFF2-40B4-BE49-F238E27FC236}">
                <a16:creationId xmlns:a16="http://schemas.microsoft.com/office/drawing/2014/main" id="{B7E816B5-9083-9F5F-0E81-F9556A75FED1}"/>
              </a:ext>
            </a:extLst>
          </p:cNvPr>
          <p:cNvSpPr txBox="1"/>
          <p:nvPr/>
        </p:nvSpPr>
        <p:spPr>
          <a:xfrm flipH="1">
            <a:off x="1530262" y="3124708"/>
            <a:ext cx="118084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Muon shield</a:t>
            </a:r>
            <a:br>
              <a:rPr lang="it-IT" sz="1000" dirty="0">
                <a:solidFill>
                  <a:schemeClr val="bg1"/>
                </a:solidFill>
                <a:latin typeface="+mj-lt"/>
              </a:rPr>
            </a:br>
            <a:r>
              <a:rPr lang="it-IT" sz="1000" dirty="0">
                <a:solidFill>
                  <a:schemeClr val="bg1"/>
                </a:solidFill>
                <a:latin typeface="+mj-lt"/>
              </a:rPr>
              <a:t>1.7 T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90" name="Straight Arrow Connector 89">
            <a:extLst>
              <a:ext uri="{FF2B5EF4-FFF2-40B4-BE49-F238E27FC236}">
                <a16:creationId xmlns:a16="http://schemas.microsoft.com/office/drawing/2014/main" id="{62595732-D47F-5D68-8FCF-F8318EDC5DA6}"/>
              </a:ext>
            </a:extLst>
          </p:cNvPr>
          <p:cNvCxnSpPr>
            <a:cxnSpLocks/>
          </p:cNvCxnSpPr>
          <p:nvPr/>
        </p:nvCxnSpPr>
        <p:spPr>
          <a:xfrm>
            <a:off x="2120686" y="3489622"/>
            <a:ext cx="0" cy="25200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91" name="TextBox 90">
            <a:extLst>
              <a:ext uri="{FF2B5EF4-FFF2-40B4-BE49-F238E27FC236}">
                <a16:creationId xmlns:a16="http://schemas.microsoft.com/office/drawing/2014/main" id="{9F088AC4-74BB-75DD-9E8A-9831F16C7570}"/>
              </a:ext>
            </a:extLst>
          </p:cNvPr>
          <p:cNvSpPr txBox="1"/>
          <p:nvPr/>
        </p:nvSpPr>
        <p:spPr>
          <a:xfrm>
            <a:off x="6935727" y="4261880"/>
            <a:ext cx="100017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ECN3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EB3D0CAD-301B-F26F-AB0B-4A0770AAA1F8}"/>
              </a:ext>
            </a:extLst>
          </p:cNvPr>
          <p:cNvSpPr txBox="1"/>
          <p:nvPr/>
        </p:nvSpPr>
        <p:spPr>
          <a:xfrm>
            <a:off x="8297296" y="1805250"/>
            <a:ext cx="370102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A detailed BDF/</a:t>
            </a:r>
            <a:r>
              <a:rPr lang="en-GB" altLang="en-US" sz="1400" dirty="0" err="1">
                <a:cs typeface="Arial" panose="020B0604020202020204" pitchFamily="34" charset="0"/>
              </a:rPr>
              <a:t>SHiP</a:t>
            </a:r>
            <a:r>
              <a:rPr lang="en-GB" altLang="en-US" sz="1400" dirty="0">
                <a:cs typeface="Arial" panose="020B0604020202020204" pitchFamily="34" charset="0"/>
              </a:rPr>
              <a:t> target complex together with the muon shield was implemented in FLUKA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Optimized BDF dump with reduced shielding and re-use of existing, already activated TCC8/TT7 shielding blocks, while maintaining </a:t>
            </a:r>
            <a:r>
              <a:rPr lang="en-GB" altLang="en-US" sz="1400" dirty="0" err="1">
                <a:cs typeface="Arial" panose="020B0604020202020204" pitchFamily="34" charset="0"/>
              </a:rPr>
              <a:t>SHiP</a:t>
            </a:r>
            <a:r>
              <a:rPr lang="en-GB" altLang="en-US" sz="1400" dirty="0">
                <a:cs typeface="Arial" panose="020B0604020202020204" pitchFamily="34" charset="0"/>
              </a:rPr>
              <a:t> physics performance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Shielding embedded in vacuum vessel</a:t>
            </a:r>
          </a:p>
          <a:p>
            <a:pPr marL="171450" indent="-171450">
              <a:spcBef>
                <a:spcPct val="0"/>
              </a:spcBef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GB" altLang="en-US" sz="1400" dirty="0">
                <a:cs typeface="Arial" panose="020B0604020202020204" pitchFamily="34" charset="0"/>
              </a:rPr>
              <a:t>FLUKA </a:t>
            </a:r>
            <a:r>
              <a:rPr lang="en-GB" altLang="en-US" sz="1400" dirty="0">
                <a:latin typeface="Arial" panose="020B0604020202020204" pitchFamily="34" charset="0"/>
                <a:cs typeface="Arial" panose="020B0604020202020204" pitchFamily="34" charset="0"/>
              </a:rPr>
              <a:t>geometry includes the full underground TCC8/ECN3 cavern and surrounding galleries, tunnels, rooms, etc. </a:t>
            </a:r>
          </a:p>
          <a:p>
            <a:pPr marL="171450" indent="-1714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en-US" sz="1400" dirty="0"/>
              <a:t>Ground profile data from CERN’s Geographic Information System and technical drawings were used to model the surrounding ground</a:t>
            </a:r>
            <a:endParaRPr lang="en-GB" altLang="en-US" sz="1400" dirty="0">
              <a:cs typeface="Arial" panose="020B0604020202020204" pitchFamily="34" charset="0"/>
            </a:endParaRPr>
          </a:p>
          <a:p>
            <a:pPr marL="171450" indent="-171450">
              <a:spcBef>
                <a:spcPct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altLang="en-US" sz="1400" dirty="0">
              <a:cs typeface="Arial" panose="020B0604020202020204" pitchFamily="34" charset="0"/>
            </a:endParaRPr>
          </a:p>
        </p:txBody>
      </p:sp>
      <p:pic>
        <p:nvPicPr>
          <p:cNvPr id="96" name="Picture 95">
            <a:extLst>
              <a:ext uri="{FF2B5EF4-FFF2-40B4-BE49-F238E27FC236}">
                <a16:creationId xmlns:a16="http://schemas.microsoft.com/office/drawing/2014/main" id="{3D493CEF-AC0C-FE01-0249-44D78F9CCFD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0532" y="130762"/>
            <a:ext cx="1038525" cy="870170"/>
          </a:xfrm>
          <a:prstGeom prst="rect">
            <a:avLst/>
          </a:prstGeom>
        </p:spPr>
      </p:pic>
      <p:sp>
        <p:nvSpPr>
          <p:cNvPr id="98" name="Rectangle 97">
            <a:extLst>
              <a:ext uri="{FF2B5EF4-FFF2-40B4-BE49-F238E27FC236}">
                <a16:creationId xmlns:a16="http://schemas.microsoft.com/office/drawing/2014/main" id="{FA22493F-089E-E874-31AD-70C759FE4FAA}"/>
              </a:ext>
            </a:extLst>
          </p:cNvPr>
          <p:cNvSpPr/>
          <p:nvPr/>
        </p:nvSpPr>
        <p:spPr>
          <a:xfrm>
            <a:off x="7732651" y="1074110"/>
            <a:ext cx="4366433" cy="307777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pPr algn="r"/>
            <a:r>
              <a:rPr lang="en-GB" sz="1400" dirty="0"/>
              <a:t>FLUKA hosted by CERN [1-3]</a:t>
            </a:r>
          </a:p>
        </p:txBody>
      </p:sp>
      <p:sp>
        <p:nvSpPr>
          <p:cNvPr id="99" name="Rectangle 98">
            <a:extLst>
              <a:ext uri="{FF2B5EF4-FFF2-40B4-BE49-F238E27FC236}">
                <a16:creationId xmlns:a16="http://schemas.microsoft.com/office/drawing/2014/main" id="{32F00B25-2387-25EA-27A1-EDEE8AE20189}"/>
              </a:ext>
            </a:extLst>
          </p:cNvPr>
          <p:cNvSpPr/>
          <p:nvPr/>
        </p:nvSpPr>
        <p:spPr>
          <a:xfrm>
            <a:off x="3875676" y="3783554"/>
            <a:ext cx="44275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4.8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D7D495C1-0D58-FFAD-7CD1-3A6A9788B93B}"/>
              </a:ext>
            </a:extLst>
          </p:cNvPr>
          <p:cNvSpPr txBox="1"/>
          <p:nvPr/>
        </p:nvSpPr>
        <p:spPr>
          <a:xfrm>
            <a:off x="2314554" y="4564636"/>
            <a:ext cx="1250982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Floor shielding (13.3 m</a:t>
            </a:r>
            <a:r>
              <a:rPr lang="it-IT" sz="1000" baseline="30000" dirty="0">
                <a:solidFill>
                  <a:schemeClr val="bg1"/>
                </a:solidFill>
                <a:latin typeface="+mj-lt"/>
              </a:rPr>
              <a:t>3</a:t>
            </a:r>
            <a:r>
              <a:rPr lang="it-IT" sz="1000" dirty="0">
                <a:solidFill>
                  <a:schemeClr val="bg1"/>
                </a:solidFill>
                <a:latin typeface="+mj-lt"/>
              </a:rPr>
              <a:t>)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5A6A7A11-9F07-DF13-D757-7E1BDD1D5EFD}"/>
              </a:ext>
            </a:extLst>
          </p:cNvPr>
          <p:cNvCxnSpPr>
            <a:cxnSpLocks/>
          </p:cNvCxnSpPr>
          <p:nvPr/>
        </p:nvCxnSpPr>
        <p:spPr>
          <a:xfrm flipH="1" flipV="1">
            <a:off x="2797187" y="4422086"/>
            <a:ext cx="33805" cy="186046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4" name="Straight Arrow Connector 113">
            <a:extLst>
              <a:ext uri="{FF2B5EF4-FFF2-40B4-BE49-F238E27FC236}">
                <a16:creationId xmlns:a16="http://schemas.microsoft.com/office/drawing/2014/main" id="{CDBC7749-7F4C-A90B-D22D-E200A72EB9F3}"/>
              </a:ext>
            </a:extLst>
          </p:cNvPr>
          <p:cNvCxnSpPr>
            <a:cxnSpLocks/>
          </p:cNvCxnSpPr>
          <p:nvPr/>
        </p:nvCxnSpPr>
        <p:spPr>
          <a:xfrm flipV="1">
            <a:off x="2650993" y="4205641"/>
            <a:ext cx="0" cy="162237"/>
          </a:xfrm>
          <a:prstGeom prst="straightConnector1">
            <a:avLst/>
          </a:prstGeom>
          <a:ln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Rectangle 115">
            <a:extLst>
              <a:ext uri="{FF2B5EF4-FFF2-40B4-BE49-F238E27FC236}">
                <a16:creationId xmlns:a16="http://schemas.microsoft.com/office/drawing/2014/main" id="{ABC9A212-619B-478E-FE61-D2D8E4664AA3}"/>
              </a:ext>
            </a:extLst>
          </p:cNvPr>
          <p:cNvSpPr/>
          <p:nvPr/>
        </p:nvSpPr>
        <p:spPr>
          <a:xfrm>
            <a:off x="2622596" y="4172543"/>
            <a:ext cx="356188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800" dirty="0">
                <a:solidFill>
                  <a:schemeClr val="bg1"/>
                </a:solidFill>
                <a:latin typeface="+mj-lt"/>
              </a:rPr>
              <a:t>1 m</a:t>
            </a:r>
            <a:endParaRPr lang="en-GB" sz="800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0C7BEB8-D407-3D3B-060A-673CB69D17A4}"/>
              </a:ext>
            </a:extLst>
          </p:cNvPr>
          <p:cNvSpPr txBox="1"/>
          <p:nvPr/>
        </p:nvSpPr>
        <p:spPr>
          <a:xfrm>
            <a:off x="6607792" y="3211679"/>
            <a:ext cx="125098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Vacuum vessel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DCE8B092-CE94-D88A-140A-3AF172384879}"/>
              </a:ext>
            </a:extLst>
          </p:cNvPr>
          <p:cNvCxnSpPr>
            <a:cxnSpLocks/>
          </p:cNvCxnSpPr>
          <p:nvPr/>
        </p:nvCxnSpPr>
        <p:spPr>
          <a:xfrm flipH="1" flipV="1">
            <a:off x="6480944" y="3200991"/>
            <a:ext cx="286649" cy="93657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A3C0CF59-A38C-2C3E-09F5-EA72E4740B18}"/>
              </a:ext>
            </a:extLst>
          </p:cNvPr>
          <p:cNvSpPr txBox="1"/>
          <p:nvPr/>
        </p:nvSpPr>
        <p:spPr>
          <a:xfrm>
            <a:off x="5982301" y="4288834"/>
            <a:ext cx="1250982" cy="24622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it-IT" sz="1000" dirty="0">
                <a:solidFill>
                  <a:schemeClr val="bg1"/>
                </a:solidFill>
                <a:latin typeface="+mj-lt"/>
              </a:rPr>
              <a:t>Muon shield</a:t>
            </a:r>
            <a:endParaRPr lang="en-GB" sz="1000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2E06F3B-4708-3E1F-C1F3-0B429D0DB8AE}"/>
              </a:ext>
            </a:extLst>
          </p:cNvPr>
          <p:cNvCxnSpPr>
            <a:cxnSpLocks/>
          </p:cNvCxnSpPr>
          <p:nvPr/>
        </p:nvCxnSpPr>
        <p:spPr>
          <a:xfrm>
            <a:off x="6607792" y="4562009"/>
            <a:ext cx="46563" cy="143730"/>
          </a:xfrm>
          <a:prstGeom prst="straightConnector1">
            <a:avLst/>
          </a:prstGeom>
          <a:ln w="12700">
            <a:solidFill>
              <a:schemeClr val="bg1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2AF16B53-AE10-811A-1AA6-C84C367337E0}"/>
              </a:ext>
            </a:extLst>
          </p:cNvPr>
          <p:cNvSpPr txBox="1"/>
          <p:nvPr/>
        </p:nvSpPr>
        <p:spPr>
          <a:xfrm>
            <a:off x="5216399" y="5316075"/>
            <a:ext cx="245804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~180 m³ of cast iron + US1010</a:t>
            </a:r>
          </a:p>
          <a:p>
            <a:pPr algn="ctr"/>
            <a:r>
              <a:rPr lang="en-GB" sz="1200" dirty="0">
                <a:solidFill>
                  <a:schemeClr val="bg2">
                    <a:lumMod val="10000"/>
                  </a:schemeClr>
                </a:solidFill>
              </a:rPr>
              <a:t>~360 m³ of concrete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F3C51844-560C-3CA5-FE6F-733FCDF0A46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BDF/</a:t>
            </a:r>
            <a:r>
              <a:rPr lang="en-US" altLang="en-US" dirty="0" err="1"/>
              <a:t>SHiP</a:t>
            </a:r>
            <a:r>
              <a:rPr lang="en-US" altLang="en-US" dirty="0"/>
              <a:t> FLUKA model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94935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34" name="Picture 33" descr="A diagram of a square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A9EA334C-C153-897D-D1C5-E80868990B0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97" y="2116416"/>
            <a:ext cx="3841715" cy="2988000"/>
          </a:xfrm>
          <a:prstGeom prst="rect">
            <a:avLst/>
          </a:prstGeom>
        </p:spPr>
      </p:pic>
      <p:pic>
        <p:nvPicPr>
          <p:cNvPr id="31" name="Picture 30" descr="A diagram of a heat wave&#10;&#10;Description automatically generated with medium confidence">
            <a:extLst>
              <a:ext uri="{FF2B5EF4-FFF2-40B4-BE49-F238E27FC236}">
                <a16:creationId xmlns:a16="http://schemas.microsoft.com/office/drawing/2014/main" id="{923D3C56-247C-B97D-3E0A-E53F6B203D5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3625" y="2093731"/>
            <a:ext cx="3787222" cy="2988000"/>
          </a:xfrm>
          <a:prstGeom prst="rect">
            <a:avLst/>
          </a:prstGeom>
        </p:spPr>
      </p:pic>
      <p:pic>
        <p:nvPicPr>
          <p:cNvPr id="21" name="Picture 20" descr="A graph of a ground level&#10;&#10;Description automatically generated with medium confidence">
            <a:extLst>
              <a:ext uri="{FF2B5EF4-FFF2-40B4-BE49-F238E27FC236}">
                <a16:creationId xmlns:a16="http://schemas.microsoft.com/office/drawing/2014/main" id="{F8B347B9-9A13-1827-99C4-13529E6926F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78024" y="2074170"/>
            <a:ext cx="3203327" cy="288000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7321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view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63625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Side view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723759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y-axis</a:t>
            </a:r>
            <a:endParaRPr lang="en-GB" sz="1400" b="1" dirty="0"/>
          </a:p>
        </p:txBody>
      </p:sp>
      <p:cxnSp>
        <p:nvCxnSpPr>
          <p:cNvPr id="2" name="Straight Connector 1"/>
          <p:cNvCxnSpPr>
            <a:cxnSpLocks/>
          </p:cNvCxnSpPr>
          <p:nvPr/>
        </p:nvCxnSpPr>
        <p:spPr>
          <a:xfrm>
            <a:off x="6072876" y="2219060"/>
            <a:ext cx="0" cy="2112179"/>
          </a:xfrm>
          <a:prstGeom prst="line">
            <a:avLst/>
          </a:prstGeom>
          <a:ln w="1905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4274" y="5190784"/>
            <a:ext cx="11634051" cy="9079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Shielding design is well optimized for the prompt radiation</a:t>
            </a:r>
          </a:p>
          <a:p>
            <a:pPr marL="285750" indent="-285750"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rgbClr val="00B050"/>
                </a:solidFill>
              </a:rPr>
              <a:t>Annual limit of Non-designated Area on CERN domain and at CERN fence (1 mSv/y) as well as dose objective for members of the public (10 </a:t>
            </a:r>
            <a:r>
              <a:rPr lang="en-US" sz="1600" dirty="0" err="1">
                <a:solidFill>
                  <a:srgbClr val="00B050"/>
                </a:solidFill>
              </a:rPr>
              <a:t>uSv</a:t>
            </a:r>
            <a:r>
              <a:rPr lang="en-US" sz="1600" dirty="0">
                <a:solidFill>
                  <a:srgbClr val="00B050"/>
                </a:solidFill>
              </a:rPr>
              <a:t>/y) is by far met </a:t>
            </a:r>
            <a:r>
              <a:rPr lang="en-US" sz="1600" dirty="0">
                <a:solidFill>
                  <a:schemeClr val="accent1"/>
                </a:solidFill>
              </a:rPr>
              <a:t> </a:t>
            </a:r>
            <a:endParaRPr lang="en-GB" sz="1600" dirty="0">
              <a:solidFill>
                <a:schemeClr val="accent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23" name="Rectangle 22">
            <a:extLst>
              <a:ext uri="{FF2B5EF4-FFF2-40B4-BE49-F238E27FC236}">
                <a16:creationId xmlns:a16="http://schemas.microsoft.com/office/drawing/2014/main" id="{A94471C9-6528-0F74-902A-D34E365C6895}"/>
              </a:ext>
            </a:extLst>
          </p:cNvPr>
          <p:cNvSpPr/>
          <p:nvPr/>
        </p:nvSpPr>
        <p:spPr>
          <a:xfrm>
            <a:off x="10737410" y="461727"/>
            <a:ext cx="488887" cy="19012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0930CB-953A-F2DD-CE1A-C6165C24C2A1}"/>
              </a:ext>
            </a:extLst>
          </p:cNvPr>
          <p:cNvSpPr txBox="1"/>
          <p:nvPr/>
        </p:nvSpPr>
        <p:spPr>
          <a:xfrm>
            <a:off x="444956" y="138157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Avg. intensity of 5.6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lang="en-US" sz="1600" baseline="300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chemeClr val="bg1">
                    <a:lumMod val="50000"/>
                  </a:schemeClr>
                </a:solidFill>
                <a:cs typeface="Arial" panose="020B0604020202020204" pitchFamily="34" charset="0"/>
              </a:rPr>
              <a:t>p/s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B087ADF2-1644-5BCB-13F1-00824F639E4F}"/>
              </a:ext>
            </a:extLst>
          </p:cNvPr>
          <p:cNvSpPr txBox="1"/>
          <p:nvPr/>
        </p:nvSpPr>
        <p:spPr>
          <a:xfrm>
            <a:off x="10092271" y="2180815"/>
            <a:ext cx="14440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(-20 cm &lt; x &lt; 80 cm)</a:t>
            </a:r>
          </a:p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(13260 cm &lt; z &lt; 134380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DE31E95-8CC2-2696-7360-242656312599}"/>
              </a:ext>
            </a:extLst>
          </p:cNvPr>
          <p:cNvSpPr txBox="1"/>
          <p:nvPr/>
        </p:nvSpPr>
        <p:spPr>
          <a:xfrm>
            <a:off x="5027955" y="4409711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(-20 cm </a:t>
            </a:r>
            <a:r>
              <a:rPr lang="en-US" sz="800" dirty="0">
                <a:solidFill>
                  <a:schemeClr val="bg1"/>
                </a:solidFill>
              </a:rPr>
              <a:t>&lt; x &lt; 80 cm)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EE53237-04E7-3E7C-1E6F-4C799A9315BF}"/>
              </a:ext>
            </a:extLst>
          </p:cNvPr>
          <p:cNvSpPr txBox="1"/>
          <p:nvPr/>
        </p:nvSpPr>
        <p:spPr>
          <a:xfrm>
            <a:off x="893213" y="4453687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(13260 cm </a:t>
            </a:r>
            <a:r>
              <a:rPr lang="en-US" sz="800" dirty="0">
                <a:solidFill>
                  <a:schemeClr val="bg1"/>
                </a:solidFill>
              </a:rPr>
              <a:t>&lt; z &lt; 13380 cm)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7D02F907-AC88-64A8-C0B5-0D4EECE52EE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Prompt radiation in target area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7206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5F2094-4F74-47D5-8897-9811384608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Date Placeholder 1">
            <a:extLst>
              <a:ext uri="{FF2B5EF4-FFF2-40B4-BE49-F238E27FC236}">
                <a16:creationId xmlns:a16="http://schemas.microsoft.com/office/drawing/2014/main" id="{3A73011D-E0A4-98F7-077A-BE0D3CF7546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184232" y="6378349"/>
            <a:ext cx="2556892" cy="365125"/>
          </a:xfrm>
        </p:spPr>
        <p:txBody>
          <a:bodyPr/>
          <a:lstStyle/>
          <a:p>
            <a:r>
              <a:rPr lang="en-GB" dirty="0"/>
              <a:t>ESS-CERN Meeting, 20 September 2024</a:t>
            </a:r>
            <a:endParaRPr lang="en-US" dirty="0"/>
          </a:p>
        </p:txBody>
      </p:sp>
      <p:sp>
        <p:nvSpPr>
          <p:cNvPr id="8" name="Footer Placeholder 2">
            <a:extLst>
              <a:ext uri="{FF2B5EF4-FFF2-40B4-BE49-F238E27FC236}">
                <a16:creationId xmlns:a16="http://schemas.microsoft.com/office/drawing/2014/main" id="{C5B03E2A-E3A9-D59C-971C-4DD9C3C96A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3" y="6378349"/>
            <a:ext cx="4285010" cy="365125"/>
          </a:xfrm>
        </p:spPr>
        <p:txBody>
          <a:bodyPr/>
          <a:lstStyle/>
          <a:p>
            <a:r>
              <a:rPr lang="en-US" dirty="0"/>
              <a:t>Claudia AHDIDA | RP Considerations for HI-ECN3</a:t>
            </a:r>
          </a:p>
        </p:txBody>
      </p:sp>
      <p:pic>
        <p:nvPicPr>
          <p:cNvPr id="41" name="Picture 40" descr="A diagram of a heat wave&#10;&#10;Description automatically generated">
            <a:extLst>
              <a:ext uri="{FF2B5EF4-FFF2-40B4-BE49-F238E27FC236}">
                <a16:creationId xmlns:a16="http://schemas.microsoft.com/office/drawing/2014/main" id="{49485211-BE68-F7FC-E12B-8DFA660EBA4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1576" y="2335960"/>
            <a:ext cx="2609250" cy="2092503"/>
          </a:xfrm>
          <a:prstGeom prst="rect">
            <a:avLst/>
          </a:prstGeom>
        </p:spPr>
      </p:pic>
      <p:pic>
        <p:nvPicPr>
          <p:cNvPr id="36" name="Picture 35" descr="A graph of a graph showing a graph of a mass of iron&#10;&#10;Description automatically generated with medium confidence">
            <a:extLst>
              <a:ext uri="{FF2B5EF4-FFF2-40B4-BE49-F238E27FC236}">
                <a16:creationId xmlns:a16="http://schemas.microsoft.com/office/drawing/2014/main" id="{9F27E7B7-6057-6D28-A817-6671EA0DCA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0300" y="2164329"/>
            <a:ext cx="3382355" cy="2988000"/>
          </a:xfrm>
          <a:prstGeom prst="rect">
            <a:avLst/>
          </a:prstGeom>
        </p:spPr>
      </p:pic>
      <p:pic>
        <p:nvPicPr>
          <p:cNvPr id="16" name="Picture 15" descr="A diagram of a square with a rainbow colored circle&#10;&#10;Description automatically generated with medium confidence">
            <a:extLst>
              <a:ext uri="{FF2B5EF4-FFF2-40B4-BE49-F238E27FC236}">
                <a16:creationId xmlns:a16="http://schemas.microsoft.com/office/drawing/2014/main" id="{8E82E77D-ED4F-A766-FA86-C4D581AC09C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181" y="2146527"/>
            <a:ext cx="3848637" cy="309605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27321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Cross-sectional view, target level</a:t>
            </a:r>
            <a:endParaRPr lang="en-GB" sz="1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263625" y="1758349"/>
            <a:ext cx="34709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Along x-axis, working height</a:t>
            </a:r>
            <a:endParaRPr lang="en-GB" sz="1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7570967" y="1794997"/>
            <a:ext cx="455452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Upstream of vessel w/o upstream shielding</a:t>
            </a:r>
            <a:br>
              <a:rPr lang="en-US" sz="1400" b="1" dirty="0"/>
            </a:br>
            <a:r>
              <a:rPr lang="en-GB" sz="1400" dirty="0"/>
              <a:t>Preliminary worst case manual intervention scenario</a:t>
            </a:r>
          </a:p>
          <a:p>
            <a:endParaRPr lang="en-GB" sz="1400" b="1" dirty="0"/>
          </a:p>
        </p:txBody>
      </p:sp>
      <p:cxnSp>
        <p:nvCxnSpPr>
          <p:cNvPr id="3" name="Straight Connector 2"/>
          <p:cNvCxnSpPr/>
          <p:nvPr/>
        </p:nvCxnSpPr>
        <p:spPr>
          <a:xfrm>
            <a:off x="6184232" y="4247382"/>
            <a:ext cx="0" cy="745958"/>
          </a:xfrm>
          <a:prstGeom prst="line">
            <a:avLst/>
          </a:prstGeom>
          <a:ln w="12700">
            <a:solidFill>
              <a:schemeClr val="bg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364274" y="5367693"/>
            <a:ext cx="6974423" cy="8694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The shielding design contains well the high residual dose rates reaching in the central target region several 10 </a:t>
            </a:r>
            <a:r>
              <a:rPr lang="en-US" sz="1600" dirty="0" err="1">
                <a:solidFill>
                  <a:schemeClr val="accent1"/>
                </a:solidFill>
              </a:rPr>
              <a:t>Sv</a:t>
            </a:r>
            <a:r>
              <a:rPr lang="en-US" sz="1600" dirty="0">
                <a:solidFill>
                  <a:schemeClr val="accent1"/>
                </a:solidFill>
              </a:rPr>
              <a:t>/h after 1 month of cool-down</a:t>
            </a:r>
          </a:p>
          <a:p>
            <a:pPr marL="285750" indent="-285750">
              <a:spcAft>
                <a:spcPts val="300"/>
              </a:spcAft>
              <a:buFont typeface="Wingdings" panose="05000000000000000000" pitchFamily="2" charset="2"/>
              <a:buChar char="Ø"/>
            </a:pPr>
            <a:r>
              <a:rPr lang="en-US" sz="1600" dirty="0">
                <a:solidFill>
                  <a:schemeClr val="accent1"/>
                </a:solidFill>
              </a:rPr>
              <a:t>The residual dose rates outside the shielding are &lt; 1 </a:t>
            </a:r>
            <a:r>
              <a:rPr lang="en-US" sz="1600" dirty="0">
                <a:solidFill>
                  <a:schemeClr val="accent1"/>
                </a:solidFill>
                <a:latin typeface="Arial Narrow" panose="020B0606020202030204" pitchFamily="34" charset="0"/>
              </a:rPr>
              <a:t>µ</a:t>
            </a:r>
            <a:r>
              <a:rPr lang="en-US" sz="1600" dirty="0" err="1">
                <a:solidFill>
                  <a:schemeClr val="accent1"/>
                </a:solidFill>
              </a:rPr>
              <a:t>Sv</a:t>
            </a:r>
            <a:r>
              <a:rPr lang="en-US" sz="1600" dirty="0">
                <a:solidFill>
                  <a:schemeClr val="accent1"/>
                </a:solidFill>
              </a:rPr>
              <a:t>/h</a:t>
            </a:r>
            <a:endParaRPr lang="en-GB" sz="1600" dirty="0">
              <a:solidFill>
                <a:schemeClr val="accent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E9D77F2E-697C-4D42-ADBF-3E95EB18DA5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128468" y="101326"/>
            <a:ext cx="2869857" cy="148877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60C8BFDB-C989-B5FE-B8BD-3D1C0AA7E298}"/>
              </a:ext>
            </a:extLst>
          </p:cNvPr>
          <p:cNvSpPr txBox="1"/>
          <p:nvPr/>
        </p:nvSpPr>
        <p:spPr>
          <a:xfrm>
            <a:off x="720146" y="2308044"/>
            <a:ext cx="17636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2">
                    <a:lumMod val="10000"/>
                  </a:schemeClr>
                </a:solidFill>
              </a:rPr>
              <a:t>1 month cool-down</a:t>
            </a:r>
            <a:endParaRPr lang="en-GB" sz="12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5524F33-0708-3DBD-AC9C-685B57189EED}"/>
              </a:ext>
            </a:extLst>
          </p:cNvPr>
          <p:cNvSpPr txBox="1"/>
          <p:nvPr/>
        </p:nvSpPr>
        <p:spPr>
          <a:xfrm>
            <a:off x="8620044" y="3619868"/>
            <a:ext cx="1489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chemeClr val="bg1"/>
                </a:solidFill>
              </a:rPr>
              <a:t>x [0,40]</a:t>
            </a:r>
          </a:p>
          <a:p>
            <a:r>
              <a:rPr lang="en-US" sz="1200" dirty="0" err="1">
                <a:solidFill>
                  <a:schemeClr val="bg1"/>
                </a:solidFill>
              </a:rPr>
              <a:t>x_</a:t>
            </a:r>
            <a:r>
              <a:rPr lang="en-US" sz="800" i="0" dirty="0" err="1">
                <a:solidFill>
                  <a:schemeClr val="bg1"/>
                </a:solidFill>
                <a:latin typeface="+mj-lt"/>
              </a:rPr>
              <a:t>beam</a:t>
            </a:r>
            <a:r>
              <a:rPr lang="en-US" sz="1200" dirty="0">
                <a:solidFill>
                  <a:schemeClr val="bg1"/>
                </a:solidFill>
              </a:rPr>
              <a:t> = 26 cm</a:t>
            </a: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CE58D609-7767-6EA9-FD7F-C2C6E00045E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261" t="14455" r="56498" b="18095"/>
          <a:stretch/>
        </p:blipFill>
        <p:spPr>
          <a:xfrm>
            <a:off x="7671328" y="2396951"/>
            <a:ext cx="1795940" cy="1672942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E92525E0-0C66-8D5F-2182-B9D4B230D067}"/>
              </a:ext>
            </a:extLst>
          </p:cNvPr>
          <p:cNvSpPr/>
          <p:nvPr/>
        </p:nvSpPr>
        <p:spPr>
          <a:xfrm>
            <a:off x="10029499" y="3175478"/>
            <a:ext cx="370843" cy="682034"/>
          </a:xfrm>
          <a:prstGeom prst="rect">
            <a:avLst/>
          </a:prstGeom>
          <a:noFill/>
          <a:ln w="19050">
            <a:solidFill>
              <a:schemeClr val="bg2">
                <a:lumMod val="10000"/>
              </a:schemeClr>
            </a:solidFill>
            <a:prstDash val="dash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highlight>
                <a:srgbClr val="000000"/>
              </a:highlight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D1C1852-AE82-0C8B-894A-901849CE67F9}"/>
              </a:ext>
            </a:extLst>
          </p:cNvPr>
          <p:cNvSpPr txBox="1"/>
          <p:nvPr/>
        </p:nvSpPr>
        <p:spPr>
          <a:xfrm>
            <a:off x="10330052" y="2843491"/>
            <a:ext cx="128218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solidFill>
                  <a:schemeClr val="bg2">
                    <a:lumMod val="10000"/>
                  </a:schemeClr>
                </a:solidFill>
              </a:rPr>
              <a:t>Shielding removed</a:t>
            </a:r>
            <a:endParaRPr lang="en-GB" sz="800" b="1" dirty="0">
              <a:solidFill>
                <a:schemeClr val="bg2">
                  <a:lumMod val="10000"/>
                </a:schemeClr>
              </a:solidFill>
            </a:endParaRP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074A657B-D2C0-2BCD-9587-4626E59031D3}"/>
              </a:ext>
            </a:extLst>
          </p:cNvPr>
          <p:cNvCxnSpPr>
            <a:cxnSpLocks/>
          </p:cNvCxnSpPr>
          <p:nvPr/>
        </p:nvCxnSpPr>
        <p:spPr>
          <a:xfrm flipH="1">
            <a:off x="10330052" y="3042977"/>
            <a:ext cx="235072" cy="215444"/>
          </a:xfrm>
          <a:prstGeom prst="straightConnector1">
            <a:avLst/>
          </a:prstGeom>
          <a:ln w="19050">
            <a:solidFill>
              <a:schemeClr val="bg2">
                <a:lumMod val="10000"/>
              </a:schemeClr>
            </a:solidFill>
            <a:headEnd w="med" len="sm"/>
            <a:tailEnd type="triangle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>
            <a:extLst>
              <a:ext uri="{FF2B5EF4-FFF2-40B4-BE49-F238E27FC236}">
                <a16:creationId xmlns:a16="http://schemas.microsoft.com/office/drawing/2014/main" id="{98A2E7BD-5043-CC5B-91BE-4D5B423CFD63}"/>
              </a:ext>
            </a:extLst>
          </p:cNvPr>
          <p:cNvSpPr txBox="1"/>
          <p:nvPr/>
        </p:nvSpPr>
        <p:spPr>
          <a:xfrm>
            <a:off x="7588766" y="4460128"/>
            <a:ext cx="4326997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lvl="0" indent="-285750">
              <a:spcAft>
                <a:spcPts val="600"/>
              </a:spcAft>
              <a:buFont typeface="Wingdings" panose="05000000000000000000" pitchFamily="2" charset="2"/>
              <a:buChar char="Ø"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C998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After removal of the </a:t>
            </a:r>
            <a:r>
              <a:rPr lang="en-US" sz="1600" dirty="0">
                <a:solidFill>
                  <a:srgbClr val="1C998E"/>
                </a:solidFill>
              </a:rPr>
              <a:t>shielding upstream of the vessel, residual dose rates of several 100 µ</a:t>
            </a:r>
            <a:r>
              <a:rPr lang="en-US" sz="1600" dirty="0" err="1">
                <a:solidFill>
                  <a:srgbClr val="1C998E"/>
                </a:solidFill>
              </a:rPr>
              <a:t>Sv</a:t>
            </a:r>
            <a:r>
              <a:rPr lang="en-US" sz="1600" dirty="0">
                <a:solidFill>
                  <a:srgbClr val="1C998E"/>
                </a:solidFill>
              </a:rPr>
              <a:t>/h are expected</a:t>
            </a:r>
            <a:endParaRPr kumimoji="0" lang="en-US" sz="1600" b="0" i="0" u="none" strike="noStrike" kern="1200" cap="none" spc="0" normalizeH="0" baseline="0" noProof="0" dirty="0">
              <a:ln>
                <a:noFill/>
              </a:ln>
              <a:solidFill>
                <a:srgbClr val="1C998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C998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Supervised Radiation Area on the sides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>
                <a:ln>
                  <a:noFill/>
                </a:ln>
                <a:solidFill>
                  <a:srgbClr val="1C998E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Further optimization by movable shielding</a:t>
            </a: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rgbClr val="1C998E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8E04E2A9-6773-E8DB-5974-4DE2CBE25B6F}"/>
              </a:ext>
            </a:extLst>
          </p:cNvPr>
          <p:cNvSpPr txBox="1"/>
          <p:nvPr/>
        </p:nvSpPr>
        <p:spPr>
          <a:xfrm>
            <a:off x="444956" y="1381578"/>
            <a:ext cx="33622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Total </a:t>
            </a:r>
            <a:r>
              <a:rPr lang="en-GB" sz="1600" b="0" dirty="0" err="1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PoT</a:t>
            </a:r>
            <a:r>
              <a:rPr lang="en-GB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6</a:t>
            </a:r>
            <a:r>
              <a:rPr lang="en-US" sz="1600" b="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×10</a:t>
            </a:r>
            <a:r>
              <a:rPr lang="en-US" sz="1600" b="0" baseline="30000" dirty="0">
                <a:solidFill>
                  <a:schemeClr val="bg1">
                    <a:lumMod val="50000"/>
                  </a:schemeClr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20</a:t>
            </a:r>
            <a:endParaRPr lang="en-GB" sz="1600" dirty="0">
              <a:solidFill>
                <a:schemeClr val="bg1">
                  <a:lumMod val="50000"/>
                </a:schemeClr>
              </a:solidFill>
            </a:endParaRP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22A3CE7-35D4-E502-63BC-0B8ACEAB6C34}"/>
              </a:ext>
            </a:extLst>
          </p:cNvPr>
          <p:cNvCxnSpPr>
            <a:cxnSpLocks/>
          </p:cNvCxnSpPr>
          <p:nvPr/>
        </p:nvCxnSpPr>
        <p:spPr>
          <a:xfrm flipH="1">
            <a:off x="653657" y="4218807"/>
            <a:ext cx="2556268" cy="0"/>
          </a:xfrm>
          <a:prstGeom prst="line">
            <a:avLst/>
          </a:prstGeom>
          <a:ln w="28575">
            <a:solidFill>
              <a:schemeClr val="bg1">
                <a:lumMod val="6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08AA971-164A-BDBC-B3A6-8D8FD851F1E9}"/>
              </a:ext>
            </a:extLst>
          </p:cNvPr>
          <p:cNvSpPr txBox="1"/>
          <p:nvPr/>
        </p:nvSpPr>
        <p:spPr>
          <a:xfrm>
            <a:off x="802056" y="2596565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(13240 cm &lt; z &lt; 13390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D9986E48-2949-5012-0EC5-2A5741DE3423}"/>
              </a:ext>
            </a:extLst>
          </p:cNvPr>
          <p:cNvSpPr txBox="1"/>
          <p:nvPr/>
        </p:nvSpPr>
        <p:spPr>
          <a:xfrm>
            <a:off x="5828740" y="2677675"/>
            <a:ext cx="1444019" cy="2462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(15 cm &lt; y &lt; 45 cm)</a:t>
            </a:r>
          </a:p>
          <a:p>
            <a:pPr algn="r"/>
            <a:r>
              <a:rPr lang="en-US" sz="800" dirty="0">
                <a:solidFill>
                  <a:schemeClr val="bg2">
                    <a:lumMod val="10000"/>
                  </a:schemeClr>
                </a:solidFill>
              </a:rPr>
              <a:t>(13240 cm &lt; z &lt; 13390 cm)</a:t>
            </a:r>
            <a:endParaRPr lang="en-GB" sz="800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39762D8-4179-B0CB-7066-F9325CCAD6DC}"/>
              </a:ext>
            </a:extLst>
          </p:cNvPr>
          <p:cNvSpPr txBox="1"/>
          <p:nvPr/>
        </p:nvSpPr>
        <p:spPr>
          <a:xfrm>
            <a:off x="9863761" y="2488844"/>
            <a:ext cx="17636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bg1"/>
                </a:solidFill>
              </a:rPr>
              <a:t>1 month</a:t>
            </a:r>
            <a:endParaRPr lang="en-GB" sz="900" dirty="0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9FAA26-8DAF-13BF-2E1F-E492EACC1E7A}"/>
              </a:ext>
            </a:extLst>
          </p:cNvPr>
          <p:cNvSpPr txBox="1"/>
          <p:nvPr/>
        </p:nvSpPr>
        <p:spPr>
          <a:xfrm>
            <a:off x="10656807" y="2550842"/>
            <a:ext cx="1444019" cy="12311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</a:rPr>
              <a:t>(-15 cm &lt; x &lt; 80 cm)</a:t>
            </a:r>
            <a:endParaRPr lang="en-GB" sz="800" dirty="0">
              <a:solidFill>
                <a:schemeClr val="bg1"/>
              </a:solidFill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2DDA2BF2-D682-0965-C2EC-A5CAC076AC7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1014" y="41"/>
            <a:ext cx="1092648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 kern="1200">
                <a:solidFill>
                  <a:schemeClr val="tx1"/>
                </a:solidFill>
                <a:latin typeface="+mj-lt"/>
                <a:ea typeface="+mj-ea"/>
                <a:cs typeface="Arial" panose="020B0604020202020204" pitchFamily="34" charset="0"/>
              </a:defRPr>
            </a:lvl1pPr>
            <a:lvl2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4572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9144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13716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1828800" algn="l" rtl="0" eaLnBrk="1" fontAlgn="base" hangingPunct="1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46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dirty="0"/>
              <a:t>Residual radiation in target area</a:t>
            </a:r>
            <a:endParaRPr lang="en-US" spc="-1" dirty="0">
              <a:solidFill>
                <a:srgbClr val="0055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60762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32" grpId="0" animBg="1"/>
      <p:bldP spid="35" grpId="0"/>
      <p:bldP spid="42" grpId="0"/>
      <p:bldP spid="43" grpId="0"/>
      <p:bldP spid="45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_16x9 PPT_v2024.pptx" id="{DFBC6625-1CCB-9E43-8DAE-BEFAD74E24A0}" vid="{9CD4E85F-30DA-2443-B3AE-B766ED3BC72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16181</TotalTime>
  <Words>4069</Words>
  <Application>Microsoft Office PowerPoint</Application>
  <PresentationFormat>Widescreen</PresentationFormat>
  <Paragraphs>679</Paragraphs>
  <Slides>31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8" baseType="lpstr">
      <vt:lpstr>Aptos</vt:lpstr>
      <vt:lpstr>Arial</vt:lpstr>
      <vt:lpstr>Arial Narrow</vt:lpstr>
      <vt:lpstr>Calibri</vt:lpstr>
      <vt:lpstr>Courier New</vt:lpstr>
      <vt:lpstr>Wingdings</vt:lpstr>
      <vt:lpstr>Office Theme</vt:lpstr>
      <vt:lpstr>PowerPoint Presentation</vt:lpstr>
      <vt:lpstr>Radiation Protection Considerations for  HI-ECN3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Alexander Fraser</dc:creator>
  <cp:lastModifiedBy>Claudia Ahdida</cp:lastModifiedBy>
  <cp:revision>211</cp:revision>
  <cp:lastPrinted>2020-01-30T13:49:18Z</cp:lastPrinted>
  <dcterms:created xsi:type="dcterms:W3CDTF">2024-07-23T07:46:26Z</dcterms:created>
  <dcterms:modified xsi:type="dcterms:W3CDTF">2024-09-24T16:00:31Z</dcterms:modified>
</cp:coreProperties>
</file>