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414" r:id="rId4"/>
    <p:sldId id="381" r:id="rId5"/>
    <p:sldId id="382" r:id="rId6"/>
    <p:sldId id="383" r:id="rId7"/>
    <p:sldId id="384" r:id="rId8"/>
    <p:sldId id="415" r:id="rId9"/>
    <p:sldId id="322" r:id="rId10"/>
    <p:sldId id="375" r:id="rId11"/>
    <p:sldId id="416" r:id="rId12"/>
    <p:sldId id="400" r:id="rId13"/>
    <p:sldId id="402" r:id="rId14"/>
    <p:sldId id="419" r:id="rId15"/>
    <p:sldId id="425" r:id="rId16"/>
    <p:sldId id="426" r:id="rId17"/>
    <p:sldId id="427" r:id="rId18"/>
    <p:sldId id="428" r:id="rId19"/>
    <p:sldId id="430" r:id="rId20"/>
    <p:sldId id="429" r:id="rId21"/>
    <p:sldId id="417" r:id="rId22"/>
    <p:sldId id="431" r:id="rId23"/>
    <p:sldId id="418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1B8690-741D-454D-9E2F-C2969EE3C3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0771EA4-D6F2-4593-8222-BBDEA2AD06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1F84E6-3BAC-4D40-B875-B6C659AFA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CB8F-D768-4B0B-8232-E5D14D1D1C0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D6CC0E-B6A8-413D-BCDE-92EDE32E7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F8AB42F-6742-448E-B742-42BAFFF4B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442E7-5C9D-4ABE-84A8-75684C29F8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554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049B6C-76FD-4838-88C1-3B39CEF2B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4DE1E96-FF54-47FA-80F0-45D5CDD74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CE0AD5-0CF7-470A-BFB2-8041C4612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CB8F-D768-4B0B-8232-E5D14D1D1C0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15904C1-E75D-40F8-9167-1D3680570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ECBBE-9969-4D4F-98F5-EF2B98E67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442E7-5C9D-4ABE-84A8-75684C29F8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23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158BBAD-046D-4151-B7E7-56E060D35E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145B67A-57D4-4C13-859C-CD11568AD9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BB3C0-C8FB-4E14-AD7C-18DE866DC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CB8F-D768-4B0B-8232-E5D14D1D1C0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E2B03E-CD51-4385-AFB4-0F223ACB3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6163DC-8A43-4640-A9D6-958A64C81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442E7-5C9D-4ABE-84A8-75684C29F8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011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E0F42B-7A2E-465B-B612-0FB91CA6A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E532A86-8452-4FAA-B4E3-D70B3BF33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337249-8965-4839-B898-D9AE6DA77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CB8F-D768-4B0B-8232-E5D14D1D1C0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EA1490-7F1C-4E02-B99C-2454B3523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A193FF-8AF8-482B-ADCE-34275929D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442E7-5C9D-4ABE-84A8-75684C29F8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070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1E4B3B-12E2-4440-8120-D41AD4735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BA7A8F6-7A85-4655-B448-C2F8A6EF58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F1C78A-D8CD-4A5E-B628-70BBBCE0B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CB8F-D768-4B0B-8232-E5D14D1D1C0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B67F17-8B78-4CCD-8B49-46E6C62DB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DB5F8DB-5FFC-4C31-82D9-9B5D5A39F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442E7-5C9D-4ABE-84A8-75684C29F8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31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70D762-BCE6-4A0A-B4D4-D96F1F69D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B13EE2-D78E-4CCF-B8A1-839516EF0E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E7AD8A7-36C5-47CA-A35C-77EECECA46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68922A7-27AE-45ED-A23E-BF48ECE3A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CB8F-D768-4B0B-8232-E5D14D1D1C0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DACB638-C690-4B36-A286-44F369FD5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B5833B9-C07C-4FA9-B8EA-005D790FE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442E7-5C9D-4ABE-84A8-75684C29F8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817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9421E1-4A69-4F16-B2C0-F884A1EC1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704E9E-761E-401C-BA1F-5B0D2DC1D2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8121A69-F76B-4A34-BFDD-040B3079C5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C5DFF02-8EFD-4216-A093-40E98A9C1D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D1ACFE9-AEFC-4367-9D40-E4FDF6BB89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9F3AE20-46D0-4B59-ABF4-4391F3F8C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CB8F-D768-4B0B-8232-E5D14D1D1C0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0B818FB-0548-4039-A97B-089C2CFAC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B90AA1A-B26A-4B88-A0B2-2F2F2D833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442E7-5C9D-4ABE-84A8-75684C29F8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54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1387C7-B95A-4780-821D-177F391B6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B0D01A0-C136-4C01-9329-C06163D49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CB8F-D768-4B0B-8232-E5D14D1D1C0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736701-A05A-4594-9F5F-9750983ED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F584712-8A9F-4B6E-A6E6-CB6ADA5CA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442E7-5C9D-4ABE-84A8-75684C29F8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90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3AEADCD-3C05-487C-A4B4-AD2DA6D3A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CB8F-D768-4B0B-8232-E5D14D1D1C0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25D09F5-065A-4F57-9B26-432783377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8F18308-1CB3-4CC2-990F-5AD109CA0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442E7-5C9D-4ABE-84A8-75684C29F8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760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4DD831-93BE-477D-8F3F-DACC39FA4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873381F-993D-45A6-8AF0-9075369ED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29FF720-30CA-47E7-9732-62B8BE58DF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87B6F86-894B-4F34-847F-85B1D44A5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CB8F-D768-4B0B-8232-E5D14D1D1C0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56F4A1-BCB0-4671-8411-7584AA77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720383B-4349-448A-BB50-F19E60524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442E7-5C9D-4ABE-84A8-75684C29F8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750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122AC2-D5E1-425F-90C5-D0EC74C04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5203471-467A-4857-AF53-232648E881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C326551-53C0-4BD8-AB0B-7DF434620D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27A6A4C-3E42-45C2-AD67-7556CD720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CB8F-D768-4B0B-8232-E5D14D1D1C0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ACE662E-8CE5-412F-8376-F948D4AEA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51D037-396F-4C10-A0EB-221E0FF7F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442E7-5C9D-4ABE-84A8-75684C29F8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730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2E8F564-E037-4665-9035-D5814D0DC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27E045-1E99-47FA-B993-7407771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6EFA53-797F-4F11-B191-9413548BC5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9CB8F-D768-4B0B-8232-E5D14D1D1C0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E30E6B8-DE63-40C4-92F5-E86E280F8F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38EE834-6937-4770-8C07-962DC3B66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442E7-5C9D-4ABE-84A8-75684C29F8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1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DF8D6D-6043-456B-93FF-E9CEF8B002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Weak/strong gauge duality in M-Theory on K3xK3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69DCC23-E901-4DA0-AC09-FC28D45BAE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fr-FR" sz="24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Charkaoui</a:t>
            </a:r>
            <a:r>
              <a:rPr lang="fr-FR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fr-FR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Sammani</a:t>
            </a:r>
            <a:r>
              <a:rPr lang="fr-FR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E. H. Saidi, R. Ahl </a:t>
            </a:r>
            <a:r>
              <a:rPr lang="fr-FR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Laamara</a:t>
            </a:r>
            <a:endParaRPr lang="fr-FR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648D6C0-B72E-4696-9FAC-BC6D2F144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5827" y="260098"/>
            <a:ext cx="4352921" cy="104250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EE01F16-99FA-4CD7-B6BB-43D9AB8A8F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187864" cy="156270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7274581-FA16-4CCF-93D1-C6E5E45897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711" y="96714"/>
            <a:ext cx="2222193" cy="136927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A454B8B-D600-4AE8-99A6-A00FBDA1DB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136" y="-68639"/>
            <a:ext cx="1663864" cy="164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782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84CDD74-DBC4-4797-8105-33018B712A30}"/>
              </a:ext>
            </a:extLst>
          </p:cNvPr>
          <p:cNvSpPr/>
          <p:nvPr/>
        </p:nvSpPr>
        <p:spPr>
          <a:xfrm>
            <a:off x="14068" y="-14068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0BA2D7-EC3E-4D02-816F-F6F3B190EF22}"/>
              </a:ext>
            </a:extLst>
          </p:cNvPr>
          <p:cNvSpPr/>
          <p:nvPr/>
        </p:nvSpPr>
        <p:spPr>
          <a:xfrm>
            <a:off x="0" y="0"/>
            <a:ext cx="703385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0514743-3094-4844-8FA9-5227837BE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Refinements of the WGC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1BAE636-8315-43A3-AF81-DDFD9E4E7E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tower WGC states that there should exist an infinite tower of superextremal states: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23114D-A783-43EC-993E-BB82C2B0D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10</a:t>
            </a:fld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275B44-ED56-4911-96EF-51A9C72D91E7}"/>
              </a:ext>
            </a:extLst>
          </p:cNvPr>
          <p:cNvSpPr/>
          <p:nvPr/>
        </p:nvSpPr>
        <p:spPr>
          <a:xfrm>
            <a:off x="-154744" y="156343"/>
            <a:ext cx="4248442" cy="337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9AEB31C-EE18-4371-8FB4-48D64FB47813}"/>
              </a:ext>
            </a:extLst>
          </p:cNvPr>
          <p:cNvSpPr txBox="1"/>
          <p:nvPr/>
        </p:nvSpPr>
        <p:spPr>
          <a:xfrm>
            <a:off x="112542" y="94324"/>
            <a:ext cx="4079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Weak Gravity Conjecture</a:t>
            </a:r>
          </a:p>
        </p:txBody>
      </p:sp>
      <p:graphicFrame>
        <p:nvGraphicFramePr>
          <p:cNvPr id="15" name="Objet 14">
            <a:extLst>
              <a:ext uri="{FF2B5EF4-FFF2-40B4-BE49-F238E27FC236}">
                <a16:creationId xmlns:a16="http://schemas.microsoft.com/office/drawing/2014/main" id="{58362DAA-F484-4E8C-B5B2-43B3752E241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69537" y="2730559"/>
          <a:ext cx="3248322" cy="39710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r:id="rId3" imgW="4330080" imgH="5294880" progId="">
                  <p:embed/>
                </p:oleObj>
              </mc:Choice>
              <mc:Fallback>
                <p:oleObj r:id="rId3" imgW="4330080" imgH="5294880" progId="">
                  <p:embed/>
                  <p:pic>
                    <p:nvPicPr>
                      <p:cNvPr id="15" name="Objet 14">
                        <a:extLst>
                          <a:ext uri="{FF2B5EF4-FFF2-40B4-BE49-F238E27FC236}">
                            <a16:creationId xmlns:a16="http://schemas.microsoft.com/office/drawing/2014/main" id="{58362DAA-F484-4E8C-B5B2-43B3752E24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69537" y="2730559"/>
                        <a:ext cx="3248322" cy="39710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156DE045-9F56-48F2-8088-6D107A2EAB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886" y="2960920"/>
            <a:ext cx="4023360" cy="347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56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BBDD5B0-9470-4AC6-82F4-1B29859069E6}"/>
              </a:ext>
            </a:extLst>
          </p:cNvPr>
          <p:cNvSpPr/>
          <p:nvPr/>
        </p:nvSpPr>
        <p:spPr>
          <a:xfrm>
            <a:off x="0" y="0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AB31FD9-25A2-4EA7-9850-1620E784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r>
              <a:rPr lang="en-US" u="sng" dirty="0">
                <a:ln w="0"/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M-theory on </a:t>
            </a:r>
            <a:r>
              <a:rPr lang="en-US" u="sng" dirty="0" err="1">
                <a:ln w="0"/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Calabi-Yau</a:t>
            </a:r>
            <a:r>
              <a:rPr lang="en-US" u="sng" dirty="0">
                <a:ln w="0"/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u="sng" dirty="0" err="1">
                <a:ln w="0"/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fourfolds</a:t>
            </a:r>
            <a:endParaRPr lang="en-US" u="sng" dirty="0">
              <a:ln w="0"/>
              <a:solidFill>
                <a:schemeClr val="accent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2CE8F0E-F5BD-4BAC-B818-00F2E3C1A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99112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CE62AD3-2BB7-4D2F-9FB4-DFBCCBE6C330}"/>
              </a:ext>
            </a:extLst>
          </p:cNvPr>
          <p:cNvSpPr/>
          <p:nvPr/>
        </p:nvSpPr>
        <p:spPr>
          <a:xfrm>
            <a:off x="14068" y="-14068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B4DC98-FD68-4C80-8609-D3FB93AF3929}"/>
              </a:ext>
            </a:extLst>
          </p:cNvPr>
          <p:cNvSpPr/>
          <p:nvPr/>
        </p:nvSpPr>
        <p:spPr>
          <a:xfrm>
            <a:off x="0" y="0"/>
            <a:ext cx="703385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1C77A77C-2E99-4D81-AD78-27C96C838A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83212"/>
                <a:ext cx="10515600" cy="5093751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/>
                  <a:t>Our main interest is the gauge theory sector, the bosonic part of the 11d M-theory effective action: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11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sup>
                      </m:sSubSup>
                      <m:nary>
                        <m:naryPr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ℳ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⋆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˄⋆</m:t>
                          </m:r>
                        </m:e>
                      </m:nary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)+…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/>
                  <a:t>BY compactifying the gauge potential</a:t>
                </a:r>
                <a:r>
                  <a:rPr lang="fr-F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/>
                  <a:t> on a 3-fold we can write it as: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=(</m:t>
                      </m:r>
                      <m:sSup>
                        <m:sSupPr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sSup>
                        <m:sSupPr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˄</m:t>
                      </m:r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/>
                  <a:t>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fr-FR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fr-FR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=1,…, </m:t>
                    </m:r>
                    <m:sSup>
                      <m:sSupPr>
                        <m:ctrlPr>
                          <a:rPr lang="fr-FR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fr-FR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1,1</m:t>
                        </m:r>
                      </m:sup>
                    </m:sSup>
                    <m:r>
                      <a:rPr lang="fr-FR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fr-FR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fr-FR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a basis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fr-FR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1,1</m:t>
                        </m:r>
                      </m:sup>
                    </m:sSup>
                    <m:d>
                      <m:dPr>
                        <m:ctrlPr>
                          <a:rPr lang="fr-FR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fr-FR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fr-FR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ℤ</m:t>
                        </m:r>
                      </m:e>
                    </m:d>
                    <m:r>
                      <a:rPr lang="fr-FR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The gauge potentials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p>
                    </m:sSup>
                  </m:oMath>
                </a14:m>
                <a:r>
                  <a:rPr lang="en-US" dirty="0"/>
                  <a:t>defines a basis {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 smtClean="0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fr-FR" i="1" smtClean="0"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p>
                    </m:sSup>
                    <m:r>
                      <a:rPr lang="fr-FR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/>
                  <a:t> of abelian gauge groups.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1C77A77C-2E99-4D81-AD78-27C96C838A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83212"/>
                <a:ext cx="10515600" cy="5093751"/>
              </a:xfrm>
              <a:blipFill>
                <a:blip r:embed="rId2"/>
                <a:stretch>
                  <a:fillRect l="-1043" t="-2515" b="-29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73EC6E6-0FC4-488E-8081-25714B155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12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9BCB64-B22E-425B-A8B3-FD54D33A0D8B}"/>
              </a:ext>
            </a:extLst>
          </p:cNvPr>
          <p:cNvSpPr/>
          <p:nvPr/>
        </p:nvSpPr>
        <p:spPr>
          <a:xfrm>
            <a:off x="-154744" y="156343"/>
            <a:ext cx="4248442" cy="337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09BB939-B65B-4144-9C47-329EE549454E}"/>
              </a:ext>
            </a:extLst>
          </p:cNvPr>
          <p:cNvSpPr txBox="1"/>
          <p:nvPr/>
        </p:nvSpPr>
        <p:spPr>
          <a:xfrm>
            <a:off x="112542" y="94324"/>
            <a:ext cx="4079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3D EFT</a:t>
            </a:r>
          </a:p>
        </p:txBody>
      </p:sp>
    </p:spTree>
    <p:extLst>
      <p:ext uri="{BB962C8B-B14F-4D97-AF65-F5344CB8AC3E}">
        <p14:creationId xmlns:p14="http://schemas.microsoft.com/office/powerpoint/2010/main" val="278643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0BC553A-8578-4331-8AEB-DDC941410F91}"/>
              </a:ext>
            </a:extLst>
          </p:cNvPr>
          <p:cNvSpPr/>
          <p:nvPr/>
        </p:nvSpPr>
        <p:spPr>
          <a:xfrm>
            <a:off x="14068" y="-14068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BD99C7C-90D3-414E-8B72-5846FC58E2B6}"/>
              </a:ext>
            </a:extLst>
          </p:cNvPr>
          <p:cNvSpPr/>
          <p:nvPr/>
        </p:nvSpPr>
        <p:spPr>
          <a:xfrm>
            <a:off x="0" y="0"/>
            <a:ext cx="703385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C74B34CD-BB95-48F6-AF6B-A81E635D80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712332"/>
                <a:ext cx="10515600" cy="546463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The duality between the 2-forms space and the 2-cycles space implies: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/>
                  <a:t>Thus we can define the</a:t>
                </a:r>
                <a:r>
                  <a:rPr lang="fr-FR" dirty="0"/>
                  <a:t> </a:t>
                </a:r>
                <a:r>
                  <a:rPr lang="en-US" dirty="0"/>
                  <a:t>linear combination: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(1)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fr-FR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dirty="0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(1)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r>
                        <a:rPr lang="fr-FR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,     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</m:t>
                      </m:r>
                      <m:r>
                        <a:rPr lang="fr-FR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dirty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The fluctuations of the Kahler form: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</a:rPr>
                        <m:t>λ</m:t>
                      </m:r>
                      <m:sSup>
                        <m:sSup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sSub>
                        <m:sSub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dirty="0"/>
                  <a:t> a positive parameter controlling the volume of the cycles</a:t>
                </a:r>
              </a:p>
            </p:txBody>
          </p:sp>
        </mc:Choice>
        <mc:Fallback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C74B34CD-BB95-48F6-AF6B-A81E635D80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712332"/>
                <a:ext cx="10515600" cy="5464631"/>
              </a:xfrm>
              <a:blipFill>
                <a:blip r:embed="rId2"/>
                <a:stretch>
                  <a:fillRect l="-1217" t="-1897" b="-2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9296FF8-6CE6-41E8-B8D1-7C71BC2A1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13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C66CEA-1DA2-4948-A670-892784FF37B6}"/>
              </a:ext>
            </a:extLst>
          </p:cNvPr>
          <p:cNvSpPr/>
          <p:nvPr/>
        </p:nvSpPr>
        <p:spPr>
          <a:xfrm>
            <a:off x="-154744" y="156343"/>
            <a:ext cx="4248442" cy="337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43CEB9F-EC75-40F5-A530-6CFB4798437E}"/>
              </a:ext>
            </a:extLst>
          </p:cNvPr>
          <p:cNvSpPr txBox="1"/>
          <p:nvPr/>
        </p:nvSpPr>
        <p:spPr>
          <a:xfrm>
            <a:off x="112542" y="94324"/>
            <a:ext cx="4079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3D EFT</a:t>
            </a:r>
          </a:p>
        </p:txBody>
      </p:sp>
    </p:spTree>
    <p:extLst>
      <p:ext uri="{BB962C8B-B14F-4D97-AF65-F5344CB8AC3E}">
        <p14:creationId xmlns:p14="http://schemas.microsoft.com/office/powerpoint/2010/main" val="3380470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75AF045-75EB-4342-B17B-F7B186C7A03F}"/>
              </a:ext>
            </a:extLst>
          </p:cNvPr>
          <p:cNvSpPr/>
          <p:nvPr/>
        </p:nvSpPr>
        <p:spPr>
          <a:xfrm>
            <a:off x="0" y="9916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6A1EE6-ADE2-42C4-AF68-70E3DF2B417F}"/>
              </a:ext>
            </a:extLst>
          </p:cNvPr>
          <p:cNvSpPr/>
          <p:nvPr/>
        </p:nvSpPr>
        <p:spPr>
          <a:xfrm>
            <a:off x="0" y="0"/>
            <a:ext cx="703385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50F642-828D-4107-B6CF-6E019D0ACD42}"/>
              </a:ext>
            </a:extLst>
          </p:cNvPr>
          <p:cNvSpPr/>
          <p:nvPr/>
        </p:nvSpPr>
        <p:spPr>
          <a:xfrm>
            <a:off x="-196947" y="132526"/>
            <a:ext cx="4248442" cy="337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70290339-C982-403F-A305-D897248C86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67618"/>
                <a:ext cx="10515600" cy="500934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The action in 3d is given by: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𝑃𝑙</m:t>
                              </m:r>
                            </m:sub>
                          </m:sSub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ℳ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⋆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𝐴𝐵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p>
                          </m:s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˄⋆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p>
                          </m:sSup>
                        </m:e>
                      </m:nary>
                      <m:r>
                        <a:rPr lang="fr-FR">
                          <a:latin typeface="Cambria Math" panose="02040503050406030204" pitchFamily="18" charset="0"/>
                        </a:rPr>
                        <m:t>)−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  <m:sSubSup>
                            <m:sSub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nary>
                        <m:nary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ℳ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sub>
                        <m:sup/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𝛼𝛽</m:t>
                              </m:r>
                            </m:sub>
                          </m:sSub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p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˄⋆</m:t>
                          </m:r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With the volume of the manifold given by: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z-Cyrl-AZ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z-Cyrl-AZ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𝒱</m:t>
                          </m:r>
                        </m:e>
                        <m:sub>
                          <m:sSub>
                            <m:sSubPr>
                              <m:ctrlPr>
                                <a:rPr lang="az-Cyrl-AZ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nary>
                        <m:naryPr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sub>
                        <m:sup/>
                        <m:e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For gravity to remain dynamical we need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z-Cyrl-AZ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z-Cyrl-AZ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𝒱</m:t>
                        </m:r>
                      </m:e>
                      <m:sub>
                        <m:sSub>
                          <m:sSubPr>
                            <m:ctrlPr>
                              <a:rPr lang="az-Cyrl-AZ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sub>
                    </m:sSub>
                    <m:r>
                      <a:rPr lang="fr-F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∞.</m:t>
                    </m:r>
                  </m:oMath>
                </a14:m>
                <a:endParaRPr lang="fr-FR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70290339-C982-403F-A305-D897248C86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67618"/>
                <a:ext cx="10515600" cy="5009345"/>
              </a:xfrm>
              <a:blipFill>
                <a:blip r:embed="rId2"/>
                <a:stretch>
                  <a:fillRect l="-1217" t="-2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38840A-E04B-43D2-8A52-E70A03451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14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053765F-4138-41A5-9DE6-16447F2655CE}"/>
              </a:ext>
            </a:extLst>
          </p:cNvPr>
          <p:cNvSpPr txBox="1"/>
          <p:nvPr/>
        </p:nvSpPr>
        <p:spPr>
          <a:xfrm>
            <a:off x="112542" y="94324"/>
            <a:ext cx="4079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3D EFT</a:t>
            </a:r>
          </a:p>
        </p:txBody>
      </p:sp>
    </p:spTree>
    <p:extLst>
      <p:ext uri="{BB962C8B-B14F-4D97-AF65-F5344CB8AC3E}">
        <p14:creationId xmlns:p14="http://schemas.microsoft.com/office/powerpoint/2010/main" val="183638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247132A-DE8B-4AC4-B1DF-0603B7E94251}"/>
              </a:ext>
            </a:extLst>
          </p:cNvPr>
          <p:cNvSpPr/>
          <p:nvPr/>
        </p:nvSpPr>
        <p:spPr>
          <a:xfrm>
            <a:off x="14068" y="-14068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B5F77609-8CE8-420A-AFE6-5846A270B2B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886265"/>
                <a:ext cx="10515600" cy="529069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This implies that the manifold must be fibered as: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Or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Or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With the fiber shrinking while the base expanding to keep the </a:t>
                </a:r>
                <a:r>
                  <a:rPr lang="en-US" dirty="0" err="1"/>
                  <a:t>voume</a:t>
                </a:r>
                <a:r>
                  <a:rPr lang="en-US" dirty="0"/>
                  <a:t> finite, more precisely the fibers are given by:</a:t>
                </a:r>
              </a:p>
            </p:txBody>
          </p:sp>
        </mc:Choice>
        <mc:Fallback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B5F77609-8CE8-420A-AFE6-5846A270B2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886265"/>
                <a:ext cx="10515600" cy="5290698"/>
              </a:xfrm>
              <a:blipFill>
                <a:blip r:embed="rId2"/>
                <a:stretch>
                  <a:fillRect l="-1217" t="-1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3765CD0-EABE-4F33-BFB8-E52F52DB9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15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D4A1B9-422D-4137-A08B-698FA44CB449}"/>
              </a:ext>
            </a:extLst>
          </p:cNvPr>
          <p:cNvSpPr/>
          <p:nvPr/>
        </p:nvSpPr>
        <p:spPr>
          <a:xfrm>
            <a:off x="0" y="0"/>
            <a:ext cx="703385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E6852C-0388-4C28-8DB8-D68AB0F47755}"/>
              </a:ext>
            </a:extLst>
          </p:cNvPr>
          <p:cNvSpPr/>
          <p:nvPr/>
        </p:nvSpPr>
        <p:spPr>
          <a:xfrm>
            <a:off x="-154744" y="156343"/>
            <a:ext cx="4248442" cy="337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31026A5-D68D-47B7-8562-72F29A1A2C40}"/>
              </a:ext>
            </a:extLst>
          </p:cNvPr>
          <p:cNvSpPr txBox="1"/>
          <p:nvPr/>
        </p:nvSpPr>
        <p:spPr>
          <a:xfrm>
            <a:off x="112542" y="94324"/>
            <a:ext cx="4079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Fibration</a:t>
            </a:r>
            <a:r>
              <a:rPr lang="en-US" sz="2400" dirty="0"/>
              <a:t> structure</a:t>
            </a:r>
          </a:p>
        </p:txBody>
      </p:sp>
    </p:spTree>
    <p:extLst>
      <p:ext uri="{BB962C8B-B14F-4D97-AF65-F5344CB8AC3E}">
        <p14:creationId xmlns:p14="http://schemas.microsoft.com/office/powerpoint/2010/main" val="255994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AFD20F0-1CB6-4C49-90A9-37EFEF0EAEC9}"/>
              </a:ext>
            </a:extLst>
          </p:cNvPr>
          <p:cNvSpPr/>
          <p:nvPr/>
        </p:nvSpPr>
        <p:spPr>
          <a:xfrm>
            <a:off x="14068" y="-14068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B892BD-87B6-4237-9F8B-FB51D02A1D5F}"/>
              </a:ext>
            </a:extLst>
          </p:cNvPr>
          <p:cNvSpPr/>
          <p:nvPr/>
        </p:nvSpPr>
        <p:spPr>
          <a:xfrm>
            <a:off x="0" y="0"/>
            <a:ext cx="703385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9E32C30A-9986-4FF2-A4F4-D2188CB9D5E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661182"/>
                <a:ext cx="10515600" cy="5515781"/>
              </a:xfrm>
            </p:spPr>
            <p:txBody>
              <a:bodyPr>
                <a:normAutofit/>
              </a:bodyPr>
              <a:lstStyle/>
              <a:p>
                <a:r>
                  <a:rPr lang="en-US" sz="2600" dirty="0"/>
                  <a:t>Limits of type T²: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  <m:r>
                      <a:rPr lang="fr-FR" i="1">
                        <a:latin typeface="Cambria Math" panose="02040503050406030204" pitchFamily="18" charset="0"/>
                      </a:rPr>
                      <m:t>=0, </m:t>
                    </m:r>
                    <m:sSubSup>
                      <m:sSub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endParaRPr lang="en-US" sz="3200" dirty="0"/>
              </a:p>
              <a:p>
                <a:endParaRPr lang="en-US" sz="2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fr-FR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fr-FR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fr-FR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fr-FR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fr-FR" sz="26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z-Cyrl-AZ" sz="2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z-Cyrl-AZ" sz="2600" i="1">
                              <a:latin typeface="Cambria Math" panose="02040503050406030204" pitchFamily="18" charset="0"/>
                            </a:rPr>
                            <m:t>𝒱</m:t>
                          </m:r>
                        </m:e>
                        <m:sub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²</m:t>
                          </m:r>
                        </m:sub>
                      </m:sSub>
                      <m:r>
                        <a:rPr lang="az-Cyrl-AZ" sz="2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az-Cyrl-AZ" sz="2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sz="2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2600" i="1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fr-FR" sz="26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fr-FR" sz="2600" b="0" i="0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az-Cyrl-AZ" sz="2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        </m:t>
                          </m:r>
                          <m:r>
                            <a:rPr lang="az-Cyrl-AZ" sz="2600" i="1">
                              <a:latin typeface="Cambria Math" panose="02040503050406030204" pitchFamily="18" charset="0"/>
                            </a:rPr>
                            <m:t>𝒱</m:t>
                          </m:r>
                        </m:e>
                        <m:sub>
                          <m:sSub>
                            <m:sSubPr>
                              <m:ctrlPr>
                                <a:rPr lang="az-Cyrl-AZ" sz="2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6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sz="2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sub>
                      </m:sSub>
                      <m:r>
                        <a:rPr lang="fr-FR" sz="2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l-GR" sz="2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2600" i="1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fr-FR" sz="2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fr-FR" sz="2600" b="0" i="1" smtClean="0">
                          <a:latin typeface="Cambria Math" panose="02040503050406030204" pitchFamily="18" charset="0"/>
                        </a:rPr>
                        <m:t>,    </m:t>
                      </m:r>
                      <m:r>
                        <m:rPr>
                          <m:sty m:val="p"/>
                        </m:rPr>
                        <a:rPr lang="el-GR" sz="2600" i="1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l-GR" sz="2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→∞</m:t>
                      </m:r>
                    </m:oMath>
                  </m:oMathPara>
                </a14:m>
                <a:endParaRPr lang="en-US" sz="2600" dirty="0"/>
              </a:p>
              <a:p>
                <a:pPr marL="0" indent="0">
                  <a:buNone/>
                </a:pPr>
                <a:endParaRPr lang="en-US" sz="2600" dirty="0"/>
              </a:p>
              <a:p>
                <a:r>
                  <a:rPr lang="en-US" sz="2400" dirty="0"/>
                  <a:t>Limits of type S (K3/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fr-FR" sz="2400" b="0" dirty="0"/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=0, </m:t>
                    </m:r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=0, </m:t>
                    </m:r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endParaRPr lang="fr-FR" sz="2400" b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z-Cyrl-AZ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z-Cyrl-AZ" sz="2400" i="1">
                              <a:latin typeface="Cambria Math" panose="02040503050406030204" pitchFamily="18" charset="0"/>
                            </a:rPr>
                            <m:t>𝒱</m:t>
                          </m:r>
                        </m:e>
                        <m:sub>
                          <m:sSup>
                            <m:sSup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3/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sub>
                      </m:sSub>
                      <m:r>
                        <a:rPr lang="az-Cyrl-A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az-Cyrl-AZ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²</m:t>
                          </m:r>
                        </m:den>
                      </m:f>
                      <m:r>
                        <a:rPr lang="fr-FR" sz="2400" b="0" i="0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az-Cyrl-AZ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        </m:t>
                          </m:r>
                          <m:r>
                            <a:rPr lang="az-Cyrl-AZ" sz="2400" i="1">
                              <a:latin typeface="Cambria Math" panose="02040503050406030204" pitchFamily="18" charset="0"/>
                            </a:rPr>
                            <m:t>𝒱</m:t>
                          </m:r>
                        </m:e>
                        <m:sub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fr-F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m:rPr>
                          <m:sty m:val="p"/>
                        </m:rPr>
                        <a:rPr lang="el-GR" sz="2400" i="1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²,    </m:t>
                      </m:r>
                      <m:r>
                        <m:rPr>
                          <m:sty m:val="p"/>
                        </m:rPr>
                        <a:rPr lang="el-GR" sz="2400" i="1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l-G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→∞</m:t>
                      </m:r>
                    </m:oMath>
                  </m:oMathPara>
                </a14:m>
                <a:endParaRPr lang="en-US" sz="2400" dirty="0"/>
              </a:p>
              <a:p>
                <a:r>
                  <a:rPr lang="en-US" sz="2400" dirty="0"/>
                  <a:t>Limits of type V: </a:t>
                </a:r>
                <a14:m>
                  <m:oMath xmlns:m="http://schemas.openxmlformats.org/officeDocument/2006/math">
                    <m:r>
                      <a:rPr lang="fr-FR" sz="2400" b="0" i="0" smtClean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=0, </m:t>
                    </m:r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=0, </m:t>
                    </m:r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z-Cyrl-AZ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z-Cyrl-AZ" sz="2400" i="1">
                              <a:latin typeface="Cambria Math" panose="02040503050406030204" pitchFamily="18" charset="0"/>
                            </a:rPr>
                            <m:t>𝒱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𝐶𝑌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az-Cyrl-AZ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az-Cyrl-AZ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den>
                      </m:f>
                      <m:r>
                        <a:rPr lang="fr-FR" sz="240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az-Cyrl-AZ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        </m:t>
                          </m:r>
                          <m:r>
                            <a:rPr lang="az-Cyrl-AZ" sz="2400" i="1">
                              <a:latin typeface="Cambria Math" panose="02040503050406030204" pitchFamily="18" charset="0"/>
                            </a:rPr>
                            <m:t>𝒱</m:t>
                          </m:r>
                        </m:e>
                        <m:sub>
                          <m:sSub>
                            <m:sSubPr>
                              <m:ctrlPr>
                                <a:rPr lang="az-Cyrl-AZ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fr-F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m:rPr>
                          <m:sty m:val="p"/>
                        </m:rPr>
                        <a:rPr lang="el-GR" sz="2400" i="1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fr-FR" sz="2400" i="1">
                          <a:latin typeface="Cambria Math" panose="02040503050406030204" pitchFamily="18" charset="0"/>
                        </a:rPr>
                        <m:t>,    </m:t>
                      </m:r>
                      <m:r>
                        <m:rPr>
                          <m:sty m:val="p"/>
                        </m:rPr>
                        <a:rPr lang="el-GR" sz="2400" i="1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l-G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→∞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600" dirty="0"/>
              </a:p>
            </p:txBody>
          </p:sp>
        </mc:Choice>
        <mc:Fallback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9E32C30A-9986-4FF2-A4F4-D2188CB9D5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661182"/>
                <a:ext cx="10515600" cy="5515781"/>
              </a:xfrm>
              <a:blipFill>
                <a:blip r:embed="rId2"/>
                <a:stretch>
                  <a:fillRect l="-928" t="-9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A9BAB74-6326-44BB-BAA5-FED05A0C1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16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60F433-A891-45BB-83B9-CA56155300DA}"/>
              </a:ext>
            </a:extLst>
          </p:cNvPr>
          <p:cNvSpPr/>
          <p:nvPr/>
        </p:nvSpPr>
        <p:spPr>
          <a:xfrm>
            <a:off x="-154744" y="156343"/>
            <a:ext cx="4248442" cy="337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5F9C273-94FC-42AB-A4B1-7653FAD4DC83}"/>
              </a:ext>
            </a:extLst>
          </p:cNvPr>
          <p:cNvSpPr txBox="1"/>
          <p:nvPr/>
        </p:nvSpPr>
        <p:spPr>
          <a:xfrm>
            <a:off x="112542" y="94324"/>
            <a:ext cx="4079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Fibration</a:t>
            </a:r>
            <a:r>
              <a:rPr lang="en-US" sz="2400" dirty="0"/>
              <a:t> structure</a:t>
            </a:r>
          </a:p>
        </p:txBody>
      </p:sp>
    </p:spTree>
    <p:extLst>
      <p:ext uri="{BB962C8B-B14F-4D97-AF65-F5344CB8AC3E}">
        <p14:creationId xmlns:p14="http://schemas.microsoft.com/office/powerpoint/2010/main" val="295361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247132A-DE8B-4AC4-B1DF-0603B7E94251}"/>
              </a:ext>
            </a:extLst>
          </p:cNvPr>
          <p:cNvSpPr/>
          <p:nvPr/>
        </p:nvSpPr>
        <p:spPr>
          <a:xfrm>
            <a:off x="14068" y="-14068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B5F77609-8CE8-420A-AFE6-5846A270B2B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886265"/>
                <a:ext cx="10515600" cy="529069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fr-FR" dirty="0"/>
                  <a:t>We focus on the case of type S:</a:t>
                </a:r>
                <a:endParaRPr lang="fr-FR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i="1" smtClean="0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More precisely we take S=K3.</a:t>
                </a:r>
              </a:p>
              <a:p>
                <a:pPr marL="0" indent="0">
                  <a:buNone/>
                </a:pPr>
                <a:r>
                  <a:rPr lang="en-US" dirty="0"/>
                  <a:t>We find a duality exchanging the fiber and the base, given by the mapping: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1/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B5F77609-8CE8-420A-AFE6-5846A270B2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886265"/>
                <a:ext cx="10515600" cy="5290698"/>
              </a:xfrm>
              <a:blipFill>
                <a:blip r:embed="rId2"/>
                <a:stretch>
                  <a:fillRect l="-1217" t="-1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3765CD0-EABE-4F33-BFB8-E52F52DB9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17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D4A1B9-422D-4137-A08B-698FA44CB449}"/>
              </a:ext>
            </a:extLst>
          </p:cNvPr>
          <p:cNvSpPr/>
          <p:nvPr/>
        </p:nvSpPr>
        <p:spPr>
          <a:xfrm>
            <a:off x="0" y="0"/>
            <a:ext cx="703385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E6852C-0388-4C28-8DB8-D68AB0F47755}"/>
              </a:ext>
            </a:extLst>
          </p:cNvPr>
          <p:cNvSpPr/>
          <p:nvPr/>
        </p:nvSpPr>
        <p:spPr>
          <a:xfrm>
            <a:off x="-154744" y="156343"/>
            <a:ext cx="4248442" cy="337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31026A5-D68D-47B7-8562-72F29A1A2C40}"/>
              </a:ext>
            </a:extLst>
          </p:cNvPr>
          <p:cNvSpPr txBox="1"/>
          <p:nvPr/>
        </p:nvSpPr>
        <p:spPr>
          <a:xfrm>
            <a:off x="112542" y="94324"/>
            <a:ext cx="4079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Fibration</a:t>
            </a:r>
            <a:r>
              <a:rPr lang="en-US" sz="2400" dirty="0"/>
              <a:t> structure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B30DDB4-2929-4416-B8F6-F1AB34593F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58" b="17831"/>
          <a:stretch/>
        </p:blipFill>
        <p:spPr>
          <a:xfrm>
            <a:off x="4287715" y="4256429"/>
            <a:ext cx="3616569" cy="228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476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4DC9AF5-F37F-4960-950C-191FB78C42BA}"/>
              </a:ext>
            </a:extLst>
          </p:cNvPr>
          <p:cNvSpPr/>
          <p:nvPr/>
        </p:nvSpPr>
        <p:spPr>
          <a:xfrm>
            <a:off x="0" y="0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A9F5599-3045-410E-86C8-54243E145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r>
              <a:rPr lang="en-US" u="sng" dirty="0">
                <a:ln w="0"/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Weak/Strong gauge duality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46E3BE9-6B8A-4AA1-A476-DDA6E89B2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3332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247132A-DE8B-4AC4-B1DF-0603B7E94251}"/>
              </a:ext>
            </a:extLst>
          </p:cNvPr>
          <p:cNvSpPr/>
          <p:nvPr/>
        </p:nvSpPr>
        <p:spPr>
          <a:xfrm>
            <a:off x="14068" y="-14068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B5F77609-8CE8-420A-AFE6-5846A270B2B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886265"/>
                <a:ext cx="10515600" cy="529069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Given a curve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a:rPr lang="fr-F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dirty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fr-FR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b>
                    </m:sSub>
                    <m:sSup>
                      <m:s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p>
                    </m:sSup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:</a:t>
                </a:r>
              </a:p>
              <a:p>
                <a:pPr marL="0" indent="0">
                  <a:buNone/>
                </a:pPr>
                <a:r>
                  <a:rPr lang="en-US" dirty="0"/>
                  <a:t>The gauge coupling in that direction arising from reducing the three-form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given by: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²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𝑌𝑀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fr-FR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dirty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sSup>
                        <m:sSupPr>
                          <m:ctrlPr>
                            <a:rPr lang="fr-FR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fr-FR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𝛼𝛽</m:t>
                          </m:r>
                        </m:sup>
                      </m:sSup>
                      <m:sSub>
                        <m:sSubPr>
                          <m:ctrlPr>
                            <a:rPr lang="fr-FR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dirty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lang="fr-FR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dirty="0"/>
              </a:p>
              <a:p>
                <a:pPr marL="0" indent="0">
                  <a:buNone/>
                </a:pPr>
                <a:r>
                  <a:rPr lang="en-US" dirty="0"/>
                  <a:t>If we take curves in the shrinking fiber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</m:oMath>
                </a14:m>
                <a:r>
                  <a:rPr lang="fr-FR" b="0" dirty="0">
                    <a:ea typeface="Cambria Math" panose="02040503050406030204" pitchFamily="18" charset="0"/>
                  </a:rPr>
                  <a:t> </a:t>
                </a:r>
                <a:r>
                  <a:rPr lang="fr-FR" dirty="0">
                    <a:ea typeface="Cambria Math" panose="02040503050406030204" pitchFamily="18" charset="0"/>
                  </a:rPr>
                  <a:t>the </a:t>
                </a:r>
                <a:r>
                  <a:rPr lang="fr-FR" dirty="0" err="1">
                    <a:ea typeface="Cambria Math" panose="02040503050406030204" pitchFamily="18" charset="0"/>
                  </a:rPr>
                  <a:t>shrinking</a:t>
                </a:r>
                <a:r>
                  <a:rPr lang="fr-FR" dirty="0">
                    <a:ea typeface="Cambria Math" panose="02040503050406030204" pitchFamily="18" charset="0"/>
                  </a:rPr>
                  <a:t> of the </a:t>
                </a:r>
                <a:r>
                  <a:rPr lang="fr-FR" dirty="0" err="1">
                    <a:ea typeface="Cambria Math" panose="02040503050406030204" pitchFamily="18" charset="0"/>
                  </a:rPr>
                  <a:t>curves</a:t>
                </a:r>
                <a:r>
                  <a:rPr lang="fr-F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||</m:t>
                        </m:r>
                      </m:sub>
                    </m:sSub>
                  </m:oMath>
                </a14:m>
                <a:r>
                  <a:rPr lang="fr-FR" b="0" dirty="0">
                    <a:ea typeface="Cambria Math" panose="02040503050406030204" pitchFamily="18" charset="0"/>
                  </a:rPr>
                  <a:t> </a:t>
                </a:r>
                <a:r>
                  <a:rPr lang="fr-FR" b="0" dirty="0" err="1">
                    <a:ea typeface="Cambria Math" panose="02040503050406030204" pitchFamily="18" charset="0"/>
                  </a:rPr>
                  <a:t>gives</a:t>
                </a:r>
                <a:r>
                  <a:rPr lang="fr-FR" b="0" dirty="0">
                    <a:ea typeface="Cambria Math" panose="02040503050406030204" pitchFamily="18" charset="0"/>
                  </a:rPr>
                  <a:t> a </a:t>
                </a:r>
                <a:r>
                  <a:rPr lang="fr-FR" b="0" dirty="0" err="1">
                    <a:ea typeface="Cambria Math" panose="02040503050406030204" pitchFamily="18" charset="0"/>
                  </a:rPr>
                  <a:t>weak</a:t>
                </a:r>
                <a:r>
                  <a:rPr lang="fr-FR" b="0" dirty="0">
                    <a:ea typeface="Cambria Math" panose="02040503050406030204" pitchFamily="18" charset="0"/>
                  </a:rPr>
                  <a:t> </a:t>
                </a:r>
                <a:r>
                  <a:rPr lang="fr-FR" b="0" dirty="0" err="1">
                    <a:ea typeface="Cambria Math" panose="02040503050406030204" pitchFamily="18" charset="0"/>
                  </a:rPr>
                  <a:t>coupling</a:t>
                </a:r>
                <a:r>
                  <a:rPr lang="fr-FR" b="0" dirty="0">
                    <a:ea typeface="Cambria Math" panose="02040503050406030204" pitchFamily="18" charset="0"/>
                  </a:rPr>
                  <a:t> </a:t>
                </a:r>
                <a:r>
                  <a:rPr lang="fr-FR" b="0" dirty="0" err="1">
                    <a:ea typeface="Cambria Math" panose="02040503050406030204" pitchFamily="18" charset="0"/>
                  </a:rPr>
                  <a:t>limit</a:t>
                </a:r>
                <a:r>
                  <a:rPr lang="fr-FR" b="0" dirty="0">
                    <a:ea typeface="Cambria Math" panose="02040503050406030204" pitchFamily="18" charset="0"/>
                  </a:rPr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²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𝑌𝑀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||</m:t>
                              </m:r>
                            </m:sub>
                          </m:sSub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λ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²</m:t>
                          </m:r>
                        </m:den>
                      </m:f>
                    </m:oMath>
                  </m:oMathPara>
                </a14:m>
                <a:endParaRPr lang="fr-FR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dirty="0" err="1">
                    <a:ea typeface="Cambria Math" panose="02040503050406030204" pitchFamily="18" charset="0"/>
                  </a:rPr>
                  <a:t>Similarly</a:t>
                </a:r>
                <a:r>
                  <a:rPr lang="fr-FR" dirty="0">
                    <a:ea typeface="Cambria Math" panose="02040503050406030204" pitchFamily="18" charset="0"/>
                  </a:rPr>
                  <a:t>, </a:t>
                </a:r>
                <a:r>
                  <a:rPr lang="fr-FR" dirty="0" err="1">
                    <a:ea typeface="Cambria Math" panose="02040503050406030204" pitchFamily="18" charset="0"/>
                  </a:rPr>
                  <a:t>we</a:t>
                </a:r>
                <a:r>
                  <a:rPr lang="fr-FR" dirty="0">
                    <a:ea typeface="Cambria Math" panose="02040503050406030204" pitchFamily="18" charset="0"/>
                  </a:rPr>
                  <a:t> </a:t>
                </a:r>
                <a:r>
                  <a:rPr lang="fr-FR" dirty="0" err="1">
                    <a:ea typeface="Cambria Math" panose="02040503050406030204" pitchFamily="18" charset="0"/>
                  </a:rPr>
                  <a:t>get</a:t>
                </a:r>
                <a:r>
                  <a:rPr lang="fr-FR" dirty="0">
                    <a:ea typeface="Cambria Math" panose="02040503050406030204" pitchFamily="18" charset="0"/>
                  </a:rPr>
                  <a:t> the </a:t>
                </a:r>
                <a:r>
                  <a:rPr lang="fr-FR" dirty="0" err="1">
                    <a:ea typeface="Cambria Math" panose="02040503050406030204" pitchFamily="18" charset="0"/>
                  </a:rPr>
                  <a:t>strong</a:t>
                </a:r>
                <a:r>
                  <a:rPr lang="fr-FR" dirty="0">
                    <a:ea typeface="Cambria Math" panose="02040503050406030204" pitchFamily="18" charset="0"/>
                  </a:rPr>
                  <a:t> </a:t>
                </a:r>
                <a:r>
                  <a:rPr lang="fr-FR" dirty="0" err="1">
                    <a:ea typeface="Cambria Math" panose="02040503050406030204" pitchFamily="18" charset="0"/>
                  </a:rPr>
                  <a:t>coupling</a:t>
                </a:r>
                <a:r>
                  <a:rPr lang="fr-FR" dirty="0">
                    <a:ea typeface="Cambria Math" panose="02040503050406030204" pitchFamily="18" charset="0"/>
                  </a:rPr>
                  <a:t> </a:t>
                </a:r>
                <a:r>
                  <a:rPr lang="fr-FR" dirty="0" err="1">
                    <a:ea typeface="Cambria Math" panose="02040503050406030204" pitchFamily="18" charset="0"/>
                  </a:rPr>
                  <a:t>limit</a:t>
                </a:r>
                <a:r>
                  <a:rPr lang="fr-FR" dirty="0">
                    <a:ea typeface="Cambria Math" panose="02040503050406030204" pitchFamily="18" charset="0"/>
                  </a:rPr>
                  <a:t> </a:t>
                </a:r>
                <a:r>
                  <a:rPr lang="fr-FR" dirty="0" err="1">
                    <a:ea typeface="Cambria Math" panose="02040503050406030204" pitchFamily="18" charset="0"/>
                  </a:rPr>
                  <a:t>from</a:t>
                </a:r>
                <a:r>
                  <a:rPr lang="fr-FR" dirty="0">
                    <a:ea typeface="Cambria Math" panose="02040503050406030204" pitchFamily="18" charset="0"/>
                  </a:rPr>
                  <a:t> the </a:t>
                </a:r>
                <a:r>
                  <a:rPr lang="fr-FR" dirty="0" err="1">
                    <a:ea typeface="Cambria Math" panose="02040503050406030204" pitchFamily="18" charset="0"/>
                  </a:rPr>
                  <a:t>expanding</a:t>
                </a:r>
                <a:r>
                  <a:rPr lang="fr-FR" dirty="0">
                    <a:ea typeface="Cambria Math" panose="02040503050406030204" pitchFamily="18" charset="0"/>
                  </a:rPr>
                  <a:t> </a:t>
                </a:r>
                <a:r>
                  <a:rPr lang="fr-FR" dirty="0" err="1">
                    <a:ea typeface="Cambria Math" panose="02040503050406030204" pitchFamily="18" charset="0"/>
                  </a:rPr>
                  <a:t>curves</a:t>
                </a:r>
                <a:r>
                  <a:rPr lang="fr-FR" dirty="0">
                    <a:ea typeface="Cambria Math" panose="02040503050406030204" pitchFamily="18" charset="0"/>
                  </a:rPr>
                  <a:t> in the surface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fr-FR" b="0" dirty="0">
                    <a:ea typeface="Cambria Math" panose="02040503050406030204" pitchFamily="18" charset="0"/>
                  </a:rPr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²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𝑌𝑀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fr-FR" b="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B5F77609-8CE8-420A-AFE6-5846A270B2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886265"/>
                <a:ext cx="10515600" cy="5290698"/>
              </a:xfrm>
              <a:blipFill>
                <a:blip r:embed="rId2"/>
                <a:stretch>
                  <a:fillRect l="-1217" t="-1843" r="-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3765CD0-EABE-4F33-BFB8-E52F52DB9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19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D4A1B9-422D-4137-A08B-698FA44CB449}"/>
              </a:ext>
            </a:extLst>
          </p:cNvPr>
          <p:cNvSpPr/>
          <p:nvPr/>
        </p:nvSpPr>
        <p:spPr>
          <a:xfrm>
            <a:off x="0" y="0"/>
            <a:ext cx="703385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E6852C-0388-4C28-8DB8-D68AB0F47755}"/>
              </a:ext>
            </a:extLst>
          </p:cNvPr>
          <p:cNvSpPr/>
          <p:nvPr/>
        </p:nvSpPr>
        <p:spPr>
          <a:xfrm>
            <a:off x="-154744" y="156343"/>
            <a:ext cx="4248442" cy="337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31026A5-D68D-47B7-8562-72F29A1A2C40}"/>
              </a:ext>
            </a:extLst>
          </p:cNvPr>
          <p:cNvSpPr txBox="1"/>
          <p:nvPr/>
        </p:nvSpPr>
        <p:spPr>
          <a:xfrm>
            <a:off x="112542" y="94324"/>
            <a:ext cx="4079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Weak/Strong gauge duality</a:t>
            </a:r>
          </a:p>
        </p:txBody>
      </p:sp>
    </p:spTree>
    <p:extLst>
      <p:ext uri="{BB962C8B-B14F-4D97-AF65-F5344CB8AC3E}">
        <p14:creationId xmlns:p14="http://schemas.microsoft.com/office/powerpoint/2010/main" val="3667855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E361FD7-3BB5-49E1-93D3-C24BAE3371A4}"/>
              </a:ext>
            </a:extLst>
          </p:cNvPr>
          <p:cNvSpPr/>
          <p:nvPr/>
        </p:nvSpPr>
        <p:spPr>
          <a:xfrm>
            <a:off x="0" y="-14068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BAD364F-9BC7-4BAC-B7A7-609A426DB09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/>
              <a:t>Plan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B7EA3D-C61F-4EAD-A812-E5C3C6F6E19C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pPr lvl="1"/>
            <a:r>
              <a:rPr lang="en-US" dirty="0"/>
              <a:t>The Swampland Program</a:t>
            </a:r>
          </a:p>
          <a:p>
            <a:r>
              <a:rPr lang="en-US" dirty="0"/>
              <a:t>The Weak Gravity Conjecture (WGC).</a:t>
            </a:r>
          </a:p>
          <a:p>
            <a:r>
              <a:rPr lang="en-US" dirty="0"/>
              <a:t>M-theory on </a:t>
            </a:r>
            <a:r>
              <a:rPr lang="en-US" dirty="0" err="1"/>
              <a:t>Calabi-Yau</a:t>
            </a:r>
            <a:r>
              <a:rPr lang="en-US" dirty="0"/>
              <a:t> fourfold</a:t>
            </a:r>
          </a:p>
          <a:p>
            <a:pPr lvl="1"/>
            <a:r>
              <a:rPr lang="en-US" dirty="0"/>
              <a:t>3D Effective field theory</a:t>
            </a:r>
          </a:p>
          <a:p>
            <a:pPr lvl="1"/>
            <a:r>
              <a:rPr lang="en-US" dirty="0" err="1"/>
              <a:t>Fibration</a:t>
            </a:r>
            <a:r>
              <a:rPr lang="en-US" dirty="0"/>
              <a:t> structure</a:t>
            </a:r>
          </a:p>
          <a:p>
            <a:r>
              <a:rPr lang="en-US" dirty="0"/>
              <a:t>Weak/strong gauge duality</a:t>
            </a:r>
          </a:p>
          <a:p>
            <a:r>
              <a:rPr lang="en-US" dirty="0"/>
              <a:t>Conclusion and future directions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B9F90A8-9DDC-4284-95AA-168C0DC5A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2</a:t>
            </a:fld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5ADD43-4F7E-4AC0-97A5-60C28BAF726C}"/>
              </a:ext>
            </a:extLst>
          </p:cNvPr>
          <p:cNvSpPr/>
          <p:nvPr/>
        </p:nvSpPr>
        <p:spPr>
          <a:xfrm>
            <a:off x="0" y="-14068"/>
            <a:ext cx="703385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91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247132A-DE8B-4AC4-B1DF-0603B7E94251}"/>
              </a:ext>
            </a:extLst>
          </p:cNvPr>
          <p:cNvSpPr/>
          <p:nvPr/>
        </p:nvSpPr>
        <p:spPr>
          <a:xfrm>
            <a:off x="14068" y="-14068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B5F77609-8CE8-420A-AFE6-5846A270B2B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886265"/>
                <a:ext cx="10515600" cy="529069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fr-FR" dirty="0"/>
                  <a:t>The </a:t>
                </a:r>
                <a:r>
                  <a:rPr lang="fr-FR" dirty="0" err="1"/>
                  <a:t>duality</a:t>
                </a:r>
                <a:r>
                  <a:rPr lang="fr-FR" dirty="0"/>
                  <a:t> </a:t>
                </a:r>
                <a:r>
                  <a:rPr lang="fr-FR" dirty="0" err="1"/>
                  <a:t>exchanging</a:t>
                </a:r>
                <a:r>
                  <a:rPr lang="fr-FR" dirty="0"/>
                  <a:t> the </a:t>
                </a:r>
                <a:r>
                  <a:rPr lang="fr-FR" dirty="0" err="1"/>
                  <a:t>fiber</a:t>
                </a:r>
                <a:r>
                  <a:rPr lang="fr-FR" dirty="0"/>
                  <a:t> and the base , links </a:t>
                </a:r>
                <a:r>
                  <a:rPr lang="fr-FR" dirty="0" err="1"/>
                  <a:t>also</a:t>
                </a:r>
                <a:r>
                  <a:rPr lang="fr-FR" dirty="0"/>
                  <a:t> </a:t>
                </a:r>
                <a:r>
                  <a:rPr lang="fr-FR" dirty="0" err="1"/>
                  <a:t>weak</a:t>
                </a:r>
                <a:r>
                  <a:rPr lang="fr-FR" dirty="0"/>
                  <a:t> and </a:t>
                </a:r>
                <a:r>
                  <a:rPr lang="fr-FR" dirty="0" err="1"/>
                  <a:t>strong</a:t>
                </a:r>
                <a:r>
                  <a:rPr lang="fr-FR" dirty="0"/>
                  <a:t> gauge </a:t>
                </a:r>
                <a:r>
                  <a:rPr lang="fr-FR" dirty="0" err="1"/>
                  <a:t>couplings</a:t>
                </a:r>
                <a:r>
                  <a:rPr lang="fr-FR" dirty="0"/>
                  <a:t>:</a:t>
                </a:r>
              </a:p>
              <a:p>
                <a:pPr marL="0" indent="0">
                  <a:buNone/>
                </a:pPr>
                <a:endParaRPr lang="fr-FR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𝑤𝑒𝑎𝑘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𝑠𝑡𝑟𝑜𝑛𝑔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  <a:p>
                <a:pPr marL="0" indent="0">
                  <a:buNone/>
                </a:pPr>
                <a:endParaRPr lang="fr-FR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dirty="0" err="1">
                    <a:ea typeface="Cambria Math" panose="02040503050406030204" pitchFamily="18" charset="0"/>
                  </a:rPr>
                  <a:t>We</a:t>
                </a:r>
                <a:r>
                  <a:rPr lang="fr-FR" dirty="0">
                    <a:ea typeface="Cambria Math" panose="02040503050406030204" pitchFamily="18" charset="0"/>
                  </a:rPr>
                  <a:t> </a:t>
                </a:r>
                <a:r>
                  <a:rPr lang="fr-FR" dirty="0" err="1">
                    <a:ea typeface="Cambria Math" panose="02040503050406030204" pitchFamily="18" charset="0"/>
                  </a:rPr>
                  <a:t>then</a:t>
                </a:r>
                <a:r>
                  <a:rPr lang="fr-FR" dirty="0">
                    <a:ea typeface="Cambria Math" panose="02040503050406030204" pitchFamily="18" charset="0"/>
                  </a:rPr>
                  <a:t> show the existence of </a:t>
                </a:r>
                <a:r>
                  <a:rPr lang="fr-FR" dirty="0" err="1">
                    <a:ea typeface="Cambria Math" panose="02040503050406030204" pitchFamily="18" charset="0"/>
                  </a:rPr>
                  <a:t>towers</a:t>
                </a:r>
                <a:r>
                  <a:rPr lang="fr-FR" dirty="0">
                    <a:ea typeface="Cambria Math" panose="02040503050406030204" pitchFamily="18" charset="0"/>
                  </a:rPr>
                  <a:t> of states </a:t>
                </a:r>
                <a:r>
                  <a:rPr lang="fr-FR" dirty="0" err="1">
                    <a:ea typeface="Cambria Math" panose="02040503050406030204" pitchFamily="18" charset="0"/>
                  </a:rPr>
                  <a:t>satisfying</a:t>
                </a:r>
                <a:r>
                  <a:rPr lang="fr-FR" dirty="0">
                    <a:ea typeface="Cambria Math" panose="02040503050406030204" pitchFamily="18" charset="0"/>
                  </a:rPr>
                  <a:t> the WGC </a:t>
                </a:r>
                <a:r>
                  <a:rPr lang="fr-FR" dirty="0" err="1">
                    <a:ea typeface="Cambria Math" panose="02040503050406030204" pitchFamily="18" charset="0"/>
                  </a:rPr>
                  <a:t>both</a:t>
                </a:r>
                <a:r>
                  <a:rPr lang="fr-FR" dirty="0">
                    <a:ea typeface="Cambria Math" panose="02040503050406030204" pitchFamily="18" charset="0"/>
                  </a:rPr>
                  <a:t> in </a:t>
                </a:r>
                <a:r>
                  <a:rPr lang="fr-FR" dirty="0" err="1">
                    <a:ea typeface="Cambria Math" panose="02040503050406030204" pitchFamily="18" charset="0"/>
                  </a:rPr>
                  <a:t>weak</a:t>
                </a:r>
                <a:r>
                  <a:rPr lang="fr-FR" dirty="0">
                    <a:ea typeface="Cambria Math" panose="02040503050406030204" pitchFamily="18" charset="0"/>
                  </a:rPr>
                  <a:t> and </a:t>
                </a:r>
                <a:r>
                  <a:rPr lang="fr-FR" dirty="0" err="1">
                    <a:ea typeface="Cambria Math" panose="02040503050406030204" pitchFamily="18" charset="0"/>
                  </a:rPr>
                  <a:t>strong</a:t>
                </a:r>
                <a:r>
                  <a:rPr lang="fr-FR" dirty="0">
                    <a:ea typeface="Cambria Math" panose="02040503050406030204" pitchFamily="18" charset="0"/>
                  </a:rPr>
                  <a:t> </a:t>
                </a:r>
                <a:r>
                  <a:rPr lang="fr-FR" dirty="0" err="1">
                    <a:ea typeface="Cambria Math" panose="02040503050406030204" pitchFamily="18" charset="0"/>
                  </a:rPr>
                  <a:t>couplings</a:t>
                </a:r>
                <a:r>
                  <a:rPr lang="fr-FR" dirty="0">
                    <a:ea typeface="Cambria Math" panose="02040503050406030204" pitchFamily="18" charset="0"/>
                  </a:rPr>
                  <a:t> </a:t>
                </a:r>
                <a:r>
                  <a:rPr lang="fr-FR" dirty="0" err="1">
                    <a:ea typeface="Cambria Math" panose="02040503050406030204" pitchFamily="18" charset="0"/>
                  </a:rPr>
                  <a:t>which</a:t>
                </a:r>
                <a:r>
                  <a:rPr lang="fr-FR" dirty="0">
                    <a:ea typeface="Cambria Math" panose="02040503050406030204" pitchFamily="18" charset="0"/>
                  </a:rPr>
                  <a:t> </a:t>
                </a:r>
                <a:r>
                  <a:rPr lang="fr-FR" dirty="0" err="1">
                    <a:ea typeface="Cambria Math" panose="02040503050406030204" pitchFamily="18" charset="0"/>
                  </a:rPr>
                  <a:t>is</a:t>
                </a:r>
                <a:r>
                  <a:rPr lang="fr-FR" dirty="0">
                    <a:ea typeface="Cambria Math" panose="02040503050406030204" pitchFamily="18" charset="0"/>
                  </a:rPr>
                  <a:t> in line </a:t>
                </a:r>
                <a:r>
                  <a:rPr lang="fr-FR" dirty="0" err="1">
                    <a:ea typeface="Cambria Math" panose="02040503050406030204" pitchFamily="18" charset="0"/>
                  </a:rPr>
                  <a:t>with</a:t>
                </a:r>
                <a:r>
                  <a:rPr lang="fr-FR" dirty="0">
                    <a:ea typeface="Cambria Math" panose="02040503050406030204" pitchFamily="18" charset="0"/>
                  </a:rPr>
                  <a:t> the minimal WGC.</a:t>
                </a:r>
                <a:endParaRPr lang="fr-FR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These towers of states are given by the BPS states: M2/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, or non-BPS excitations of M5/K3.</a:t>
                </a:r>
              </a:p>
            </p:txBody>
          </p:sp>
        </mc:Choice>
        <mc:Fallback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B5F77609-8CE8-420A-AFE6-5846A270B2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886265"/>
                <a:ext cx="10515600" cy="5290698"/>
              </a:xfrm>
              <a:blipFill>
                <a:blip r:embed="rId2"/>
                <a:stretch>
                  <a:fillRect l="-1217" t="-25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3765CD0-EABE-4F33-BFB8-E52F52DB9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20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D4A1B9-422D-4137-A08B-698FA44CB449}"/>
              </a:ext>
            </a:extLst>
          </p:cNvPr>
          <p:cNvSpPr/>
          <p:nvPr/>
        </p:nvSpPr>
        <p:spPr>
          <a:xfrm>
            <a:off x="0" y="0"/>
            <a:ext cx="703385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E6852C-0388-4C28-8DB8-D68AB0F47755}"/>
              </a:ext>
            </a:extLst>
          </p:cNvPr>
          <p:cNvSpPr/>
          <p:nvPr/>
        </p:nvSpPr>
        <p:spPr>
          <a:xfrm>
            <a:off x="-154744" y="156343"/>
            <a:ext cx="4248442" cy="337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31026A5-D68D-47B7-8562-72F29A1A2C40}"/>
              </a:ext>
            </a:extLst>
          </p:cNvPr>
          <p:cNvSpPr txBox="1"/>
          <p:nvPr/>
        </p:nvSpPr>
        <p:spPr>
          <a:xfrm>
            <a:off x="112542" y="94324"/>
            <a:ext cx="4079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Weak/Strong gauge duality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leau 8">
                <a:extLst>
                  <a:ext uri="{FF2B5EF4-FFF2-40B4-BE49-F238E27FC236}">
                    <a16:creationId xmlns:a16="http://schemas.microsoft.com/office/drawing/2014/main" id="{A82A849C-0C6A-4EE3-B39C-B28855991FC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48114548"/>
                  </p:ext>
                </p:extLst>
              </p:nvPr>
            </p:nvGraphicFramePr>
            <p:xfrm>
              <a:off x="4192172" y="1734159"/>
              <a:ext cx="4091745" cy="1694841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363915">
                      <a:extLst>
                        <a:ext uri="{9D8B030D-6E8A-4147-A177-3AD203B41FA5}">
                          <a16:colId xmlns:a16="http://schemas.microsoft.com/office/drawing/2014/main" val="1222860603"/>
                        </a:ext>
                      </a:extLst>
                    </a:gridCol>
                    <a:gridCol w="1363915">
                      <a:extLst>
                        <a:ext uri="{9D8B030D-6E8A-4147-A177-3AD203B41FA5}">
                          <a16:colId xmlns:a16="http://schemas.microsoft.com/office/drawing/2014/main" val="1267082670"/>
                        </a:ext>
                      </a:extLst>
                    </a:gridCol>
                    <a:gridCol w="1363915">
                      <a:extLst>
                        <a:ext uri="{9D8B030D-6E8A-4147-A177-3AD203B41FA5}">
                          <a16:colId xmlns:a16="http://schemas.microsoft.com/office/drawing/2014/main" val="4106245370"/>
                        </a:ext>
                      </a:extLst>
                    </a:gridCol>
                  </a:tblGrid>
                  <a:tr h="5649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dirty="0"/>
                            <a:t>λ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↔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1/</a:t>
                          </a:r>
                          <a:r>
                            <a:rPr lang="el-GR" dirty="0"/>
                            <a:t>λ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47820715"/>
                      </a:ext>
                    </a:extLst>
                  </a:tr>
                  <a:tr h="56494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||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b="0" dirty="0">
                              <a:ea typeface="Cambria Math" panose="02040503050406030204" pitchFamily="18" charset="0"/>
                            </a:rPr>
                            <a:t>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↔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4325599"/>
                      </a:ext>
                    </a:extLst>
                  </a:tr>
                  <a:tr h="564947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𝑤𝑒𝑎𝑘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↔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𝑠𝑡𝑟𝑜𝑛𝑔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98178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Tableau 8">
                <a:extLst>
                  <a:ext uri="{FF2B5EF4-FFF2-40B4-BE49-F238E27FC236}">
                    <a16:creationId xmlns:a16="http://schemas.microsoft.com/office/drawing/2014/main" id="{A82A849C-0C6A-4EE3-B39C-B28855991FC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48114548"/>
                  </p:ext>
                </p:extLst>
              </p:nvPr>
            </p:nvGraphicFramePr>
            <p:xfrm>
              <a:off x="4192172" y="1734159"/>
              <a:ext cx="4091745" cy="1694841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363915">
                      <a:extLst>
                        <a:ext uri="{9D8B030D-6E8A-4147-A177-3AD203B41FA5}">
                          <a16:colId xmlns:a16="http://schemas.microsoft.com/office/drawing/2014/main" val="1222860603"/>
                        </a:ext>
                      </a:extLst>
                    </a:gridCol>
                    <a:gridCol w="1363915">
                      <a:extLst>
                        <a:ext uri="{9D8B030D-6E8A-4147-A177-3AD203B41FA5}">
                          <a16:colId xmlns:a16="http://schemas.microsoft.com/office/drawing/2014/main" val="1267082670"/>
                        </a:ext>
                      </a:extLst>
                    </a:gridCol>
                    <a:gridCol w="1363915">
                      <a:extLst>
                        <a:ext uri="{9D8B030D-6E8A-4147-A177-3AD203B41FA5}">
                          <a16:colId xmlns:a16="http://schemas.microsoft.com/office/drawing/2014/main" val="4106245370"/>
                        </a:ext>
                      </a:extLst>
                    </a:gridCol>
                  </a:tblGrid>
                  <a:tr h="5649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dirty="0"/>
                            <a:t>λ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100446" t="-5376" r="-100893" b="-202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1/</a:t>
                          </a:r>
                          <a:r>
                            <a:rPr lang="el-GR" dirty="0"/>
                            <a:t>λ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47820715"/>
                      </a:ext>
                    </a:extLst>
                  </a:tr>
                  <a:tr h="56494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446" t="-105376" r="-200893" b="-102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100446" t="-105376" r="-100893" b="-102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200446" t="-105376" r="-893" b="-1021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24325599"/>
                      </a:ext>
                    </a:extLst>
                  </a:tr>
                  <a:tr h="56494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446" t="-205376" r="-200893" b="-2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100446" t="-205376" r="-100893" b="-2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200446" t="-205376" r="-893" b="-21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998178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9612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E62BA8-F5BD-4F44-84B9-24CAA1D13634}"/>
              </a:ext>
            </a:extLst>
          </p:cNvPr>
          <p:cNvSpPr/>
          <p:nvPr/>
        </p:nvSpPr>
        <p:spPr>
          <a:xfrm>
            <a:off x="0" y="0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34984A-D00D-448E-8C6F-B7D83A211BDC}"/>
              </a:ext>
            </a:extLst>
          </p:cNvPr>
          <p:cNvSpPr/>
          <p:nvPr/>
        </p:nvSpPr>
        <p:spPr>
          <a:xfrm>
            <a:off x="0" y="0"/>
            <a:ext cx="703385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6AD0E6E-19D9-444D-B17E-B12842D18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98806"/>
            <a:ext cx="10515600" cy="5178157"/>
          </a:xfrm>
        </p:spPr>
        <p:txBody>
          <a:bodyPr>
            <a:normAutofit/>
          </a:bodyPr>
          <a:lstStyle/>
          <a:p>
            <a:r>
              <a:rPr lang="en-US" dirty="0"/>
              <a:t>We generalized mathematical results on the </a:t>
            </a:r>
            <a:r>
              <a:rPr lang="en-US" dirty="0" err="1"/>
              <a:t>fibration</a:t>
            </a:r>
            <a:r>
              <a:rPr lang="en-US" dirty="0"/>
              <a:t> of </a:t>
            </a:r>
            <a:r>
              <a:rPr lang="en-US" dirty="0" err="1"/>
              <a:t>Calabi-Yau</a:t>
            </a:r>
            <a:r>
              <a:rPr lang="en-US" dirty="0"/>
              <a:t> manifolds.</a:t>
            </a:r>
          </a:p>
          <a:p>
            <a:endParaRPr lang="en-US" dirty="0"/>
          </a:p>
          <a:p>
            <a:r>
              <a:rPr lang="en-US" dirty="0"/>
              <a:t>We found a duality relating gauge coupling regimes, as well as the fiber and the base of the manifold</a:t>
            </a:r>
          </a:p>
          <a:p>
            <a:endParaRPr lang="en-US" dirty="0"/>
          </a:p>
          <a:p>
            <a:r>
              <a:rPr lang="en-US" dirty="0"/>
              <a:t>We generalized the scope of validity of the Asymptotic WGC to probe weak and strong gauge coupling limits, this is in line with a new refined version of the WGC labeled the minimal WGC and tested it for the case of S=K3</a:t>
            </a:r>
          </a:p>
          <a:p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96EB9F-81A5-4366-87E9-FAB8F9DCC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21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945D0E-93DD-4603-8122-FD7877B8E9D2}"/>
              </a:ext>
            </a:extLst>
          </p:cNvPr>
          <p:cNvSpPr/>
          <p:nvPr/>
        </p:nvSpPr>
        <p:spPr>
          <a:xfrm>
            <a:off x="-154744" y="156343"/>
            <a:ext cx="4248442" cy="337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060B36F-2AA2-4E94-A6B5-EA55D597139B}"/>
              </a:ext>
            </a:extLst>
          </p:cNvPr>
          <p:cNvSpPr txBox="1"/>
          <p:nvPr/>
        </p:nvSpPr>
        <p:spPr>
          <a:xfrm>
            <a:off x="112542" y="94324"/>
            <a:ext cx="4079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407198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E62BA8-F5BD-4F44-84B9-24CAA1D13634}"/>
              </a:ext>
            </a:extLst>
          </p:cNvPr>
          <p:cNvSpPr/>
          <p:nvPr/>
        </p:nvSpPr>
        <p:spPr>
          <a:xfrm>
            <a:off x="0" y="0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34984A-D00D-448E-8C6F-B7D83A211BDC}"/>
              </a:ext>
            </a:extLst>
          </p:cNvPr>
          <p:cNvSpPr/>
          <p:nvPr/>
        </p:nvSpPr>
        <p:spPr>
          <a:xfrm>
            <a:off x="0" y="0"/>
            <a:ext cx="703385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6AD0E6E-19D9-444D-B17E-B12842D18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98806"/>
            <a:ext cx="10515600" cy="51781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Can we extend the Weak/strong gauge duality to an S-duality, or possibly S-</a:t>
            </a:r>
            <a:r>
              <a:rPr lang="en-US" dirty="0" err="1"/>
              <a:t>Selfduality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Test the conjecture for type T² and type V, and find a duality relating them as well.</a:t>
            </a:r>
          </a:p>
          <a:p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96EB9F-81A5-4366-87E9-FAB8F9DCC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22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945D0E-93DD-4603-8122-FD7877B8E9D2}"/>
              </a:ext>
            </a:extLst>
          </p:cNvPr>
          <p:cNvSpPr/>
          <p:nvPr/>
        </p:nvSpPr>
        <p:spPr>
          <a:xfrm>
            <a:off x="-154744" y="156343"/>
            <a:ext cx="4248442" cy="337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060B36F-2AA2-4E94-A6B5-EA55D597139B}"/>
              </a:ext>
            </a:extLst>
          </p:cNvPr>
          <p:cNvSpPr txBox="1"/>
          <p:nvPr/>
        </p:nvSpPr>
        <p:spPr>
          <a:xfrm>
            <a:off x="112542" y="94324"/>
            <a:ext cx="4079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Future directions</a:t>
            </a:r>
          </a:p>
        </p:txBody>
      </p:sp>
    </p:spTree>
    <p:extLst>
      <p:ext uri="{BB962C8B-B14F-4D97-AF65-F5344CB8AC3E}">
        <p14:creationId xmlns:p14="http://schemas.microsoft.com/office/powerpoint/2010/main" val="228814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10A6F59-A206-4CA0-8D49-6286705A18F6}"/>
              </a:ext>
            </a:extLst>
          </p:cNvPr>
          <p:cNvSpPr/>
          <p:nvPr/>
        </p:nvSpPr>
        <p:spPr>
          <a:xfrm>
            <a:off x="0" y="0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0795BF9-214B-4299-A61A-4BC535C07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6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997CA53-49C5-46F7-BE04-EEBC5F420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122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4DC9AF5-F37F-4960-950C-191FB78C42BA}"/>
              </a:ext>
            </a:extLst>
          </p:cNvPr>
          <p:cNvSpPr/>
          <p:nvPr/>
        </p:nvSpPr>
        <p:spPr>
          <a:xfrm>
            <a:off x="0" y="0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A9F5599-3045-410E-86C8-54243E145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r>
              <a:rPr lang="en-US" u="sng" dirty="0">
                <a:ln w="0"/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46E3BE9-6B8A-4AA1-A476-DDA6E89B2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9766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2335871-4013-44EA-B261-C555662D7AD0}"/>
              </a:ext>
            </a:extLst>
          </p:cNvPr>
          <p:cNvSpPr/>
          <p:nvPr/>
        </p:nvSpPr>
        <p:spPr>
          <a:xfrm>
            <a:off x="0" y="0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71AE03-D577-425E-B2C1-974ACC2C5E31}"/>
              </a:ext>
            </a:extLst>
          </p:cNvPr>
          <p:cNvSpPr/>
          <p:nvPr/>
        </p:nvSpPr>
        <p:spPr>
          <a:xfrm>
            <a:off x="0" y="0"/>
            <a:ext cx="703385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4561D1D-7A3F-4D6E-B36B-241F0D027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Swampland Program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45792E76-CDCC-437C-9994-774B31FBCF59}"/>
              </a:ext>
            </a:extLst>
          </p:cNvPr>
          <p:cNvSpPr/>
          <p:nvPr/>
        </p:nvSpPr>
        <p:spPr>
          <a:xfrm>
            <a:off x="4879144" y="2228766"/>
            <a:ext cx="2433711" cy="17725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11d M-Theory</a:t>
            </a:r>
          </a:p>
          <a:p>
            <a:pPr algn="ctr"/>
            <a:r>
              <a:rPr lang="en-US" sz="2000" b="1" dirty="0"/>
              <a:t>10d IIA-IIB</a:t>
            </a:r>
          </a:p>
          <a:p>
            <a:pPr algn="ctr"/>
            <a:r>
              <a:rPr lang="en-US" sz="2000" b="1" dirty="0"/>
              <a:t>…</a:t>
            </a: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E1841D7C-D12D-4075-8CFF-860915A0E98D}"/>
              </a:ext>
            </a:extLst>
          </p:cNvPr>
          <p:cNvCxnSpPr>
            <a:cxnSpLocks/>
            <a:endCxn id="7" idx="0"/>
          </p:cNvCxnSpPr>
          <p:nvPr/>
        </p:nvCxnSpPr>
        <p:spPr>
          <a:xfrm flipH="1">
            <a:off x="6095997" y="4029429"/>
            <a:ext cx="4" cy="1197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lipse 6">
            <a:extLst>
              <a:ext uri="{FF2B5EF4-FFF2-40B4-BE49-F238E27FC236}">
                <a16:creationId xmlns:a16="http://schemas.microsoft.com/office/drawing/2014/main" id="{9351C931-5476-42B1-A572-6A6B9025DF93}"/>
              </a:ext>
            </a:extLst>
          </p:cNvPr>
          <p:cNvSpPr/>
          <p:nvPr/>
        </p:nvSpPr>
        <p:spPr>
          <a:xfrm>
            <a:off x="5261317" y="5226783"/>
            <a:ext cx="1669359" cy="12660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d-dim EFT</a:t>
            </a:r>
          </a:p>
          <a:p>
            <a:pPr algn="ctr"/>
            <a:r>
              <a:rPr lang="en-US" dirty="0"/>
              <a:t>d&lt;11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9AC1EC-B52C-4E53-BF1D-2B01CD914F39}"/>
              </a:ext>
            </a:extLst>
          </p:cNvPr>
          <p:cNvSpPr/>
          <p:nvPr/>
        </p:nvSpPr>
        <p:spPr>
          <a:xfrm>
            <a:off x="3669907" y="4284382"/>
            <a:ext cx="4852177" cy="6593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Compactification (circles, </a:t>
            </a:r>
            <a:r>
              <a:rPr lang="en-US" dirty="0" err="1"/>
              <a:t>Calabi-Yau</a:t>
            </a:r>
            <a:r>
              <a:rPr lang="en-US" dirty="0"/>
              <a:t> manifolds…)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8B0AD2F9-0485-4045-9DDE-1E9040DF488D}"/>
              </a:ext>
            </a:extLst>
          </p:cNvPr>
          <p:cNvCxnSpPr/>
          <p:nvPr/>
        </p:nvCxnSpPr>
        <p:spPr>
          <a:xfrm flipV="1">
            <a:off x="2672862" y="2475914"/>
            <a:ext cx="0" cy="37010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FB702785-A553-4176-94B3-55A2D2AA1436}"/>
              </a:ext>
            </a:extLst>
          </p:cNvPr>
          <p:cNvSpPr txBox="1"/>
          <p:nvPr/>
        </p:nvSpPr>
        <p:spPr>
          <a:xfrm>
            <a:off x="1845328" y="2475914"/>
            <a:ext cx="82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3510061-58EE-4064-A268-CB7910291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4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E610AF-7C6B-4096-AF67-71FF9C5659BD}"/>
              </a:ext>
            </a:extLst>
          </p:cNvPr>
          <p:cNvSpPr/>
          <p:nvPr/>
        </p:nvSpPr>
        <p:spPr>
          <a:xfrm>
            <a:off x="-154744" y="156343"/>
            <a:ext cx="4248442" cy="337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D4F4B10-5CE1-4AB6-AA54-CEAF74D681BB}"/>
              </a:ext>
            </a:extLst>
          </p:cNvPr>
          <p:cNvSpPr txBox="1"/>
          <p:nvPr/>
        </p:nvSpPr>
        <p:spPr>
          <a:xfrm>
            <a:off x="112542" y="94324"/>
            <a:ext cx="3193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38934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4" grpId="0" animBg="1"/>
      <p:bldP spid="7" grpId="0" animBg="1"/>
      <p:bldP spid="8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5510F0EA-7857-40F0-8707-78A895C3F1F8}"/>
              </a:ext>
            </a:extLst>
          </p:cNvPr>
          <p:cNvSpPr/>
          <p:nvPr/>
        </p:nvSpPr>
        <p:spPr>
          <a:xfrm>
            <a:off x="838200" y="3192401"/>
            <a:ext cx="10241280" cy="161778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9E42D7-42EF-40B3-B188-F7AD5092E0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different geometries for compactification we get a large spectrum of low energy EFT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3200" dirty="0"/>
              <a:t>Question: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If we start from a low energy EFT can we always get to a theory in the UV compatible with quantum gravity?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A265C97-1414-4EED-B703-2D63EDE42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5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2AB400-2BC0-4153-A9E7-1D5C1771CA06}"/>
              </a:ext>
            </a:extLst>
          </p:cNvPr>
          <p:cNvSpPr/>
          <p:nvPr/>
        </p:nvSpPr>
        <p:spPr>
          <a:xfrm>
            <a:off x="-154744" y="156343"/>
            <a:ext cx="4248442" cy="337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3505DDA-95E1-44D8-8DE5-7FFD13A678E8}"/>
              </a:ext>
            </a:extLst>
          </p:cNvPr>
          <p:cNvSpPr txBox="1"/>
          <p:nvPr/>
        </p:nvSpPr>
        <p:spPr>
          <a:xfrm>
            <a:off x="112542" y="94324"/>
            <a:ext cx="3193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566158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369DBCC-8FFA-4B5B-B848-ECB97C7FD2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7618" y="868822"/>
            <a:ext cx="9397217" cy="5120355"/>
          </a:xfrm>
          <a:prstGeom prst="rect">
            <a:avLst/>
          </a:prstGeom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2A5CDCB-80BE-482A-AD08-98DCD476E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6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7E4514-33CB-4E3E-8549-B85E15A3897A}"/>
              </a:ext>
            </a:extLst>
          </p:cNvPr>
          <p:cNvSpPr/>
          <p:nvPr/>
        </p:nvSpPr>
        <p:spPr>
          <a:xfrm>
            <a:off x="-154744" y="156343"/>
            <a:ext cx="4248442" cy="337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3C0FEE6-33CB-4844-B0BA-39E107C9C42A}"/>
              </a:ext>
            </a:extLst>
          </p:cNvPr>
          <p:cNvSpPr txBox="1"/>
          <p:nvPr/>
        </p:nvSpPr>
        <p:spPr>
          <a:xfrm>
            <a:off x="112542" y="94324"/>
            <a:ext cx="3193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228593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C05040C-F9ED-4C0A-8192-5F2D48BA3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This is done via conjectures, not yet all proven, but tested in many setups.</a:t>
            </a:r>
          </a:p>
          <a:p>
            <a:r>
              <a:rPr lang="en-US" dirty="0"/>
              <a:t>Weak Gravity Conjecture</a:t>
            </a:r>
          </a:p>
          <a:p>
            <a:r>
              <a:rPr lang="en-US" dirty="0"/>
              <a:t>Distance Conjecture</a:t>
            </a:r>
          </a:p>
          <a:p>
            <a:r>
              <a:rPr lang="en-US" dirty="0"/>
              <a:t>No global symmetries Conjecture…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The asymptotic WGC relates many of the conjectures.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C7D3C1E-E308-45A9-BACC-707C5D387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7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97D334-796A-4134-9C29-B1C047F07EB9}"/>
              </a:ext>
            </a:extLst>
          </p:cNvPr>
          <p:cNvSpPr/>
          <p:nvPr/>
        </p:nvSpPr>
        <p:spPr>
          <a:xfrm>
            <a:off x="-154744" y="170411"/>
            <a:ext cx="4248442" cy="337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01B2063-4675-4F8F-8237-225EDDB8C518}"/>
              </a:ext>
            </a:extLst>
          </p:cNvPr>
          <p:cNvSpPr txBox="1"/>
          <p:nvPr/>
        </p:nvSpPr>
        <p:spPr>
          <a:xfrm>
            <a:off x="112542" y="108392"/>
            <a:ext cx="3193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51492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BBDD5B0-9470-4AC6-82F4-1B29859069E6}"/>
              </a:ext>
            </a:extLst>
          </p:cNvPr>
          <p:cNvSpPr/>
          <p:nvPr/>
        </p:nvSpPr>
        <p:spPr>
          <a:xfrm>
            <a:off x="0" y="0"/>
            <a:ext cx="12309231" cy="6963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AB31FD9-25A2-4EA7-9850-1620E784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r>
              <a:rPr lang="en-US" u="sng" dirty="0">
                <a:ln w="0"/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The Weak Gravity Conjecture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2CE8F0E-F5BD-4BAC-B818-00F2E3C1A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EE7E-0048-4516-A5DA-35DFEBDFC74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740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728448" y="655093"/>
            <a:ext cx="6886433" cy="83929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18696" y="1508125"/>
            <a:ext cx="10735101" cy="5030787"/>
          </a:xfrm>
          <a:prstGeom prst="roundRect">
            <a:avLst>
              <a:gd name="adj" fmla="val 1015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447" y="411957"/>
            <a:ext cx="10515600" cy="1325563"/>
          </a:xfrm>
        </p:spPr>
        <p:txBody>
          <a:bodyPr/>
          <a:lstStyle/>
          <a:p>
            <a:r>
              <a:rPr lang="en-US" b="1" dirty="0"/>
              <a:t>The Weak Gravity Conjecture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53999"/>
                <a:ext cx="10515600" cy="483448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Consider a theory coupled to gravity, with a U(1) gauge symmetry with gauge coupling </a:t>
                </a:r>
                <a:r>
                  <a:rPr lang="en-US" dirty="0"/>
                  <a:t>g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fr-FR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  <m:rad>
                            <m:radPr>
                              <m:degHide m:val="on"/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</m:rad>
                        </m:e>
                      </m:nary>
                      <m:r>
                        <a:rPr lang="fr-FR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sSup>
                        <m:sSup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f>
                        <m:f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fr-FR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…]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Electric WGC: there exists </a:t>
                </a:r>
                <a:r>
                  <a:rPr lang="en-US" b="1" i="1" u="sng" dirty="0">
                    <a:solidFill>
                      <a:schemeClr val="tx1"/>
                    </a:solidFill>
                  </a:rPr>
                  <a:t>a particle </a:t>
                </a:r>
                <a:r>
                  <a:rPr lang="en-US" dirty="0">
                    <a:solidFill>
                      <a:schemeClr val="tx1"/>
                    </a:solidFill>
                  </a:rPr>
                  <a:t>in the theory with mass m and charge q such that:</a:t>
                </a:r>
              </a:p>
              <a:p>
                <a:pPr marL="457200" lvl="1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				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fr-F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</m:num>
                          <m:den>
                            <m:r>
                              <a:rPr lang="fr-F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−3</m:t>
                            </m:r>
                          </m:den>
                        </m:f>
                      </m:e>
                    </m:rad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𝑔𝑞</m:t>
                    </m:r>
                    <m:sSup>
                      <m:sSupPr>
                        <m:ctrlP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b>
                            </m:sSub>
                          </m:e>
                        </m:d>
                      </m:e>
                      <m:sup>
                        <m:f>
                          <m:fPr>
                            <m:ctrlPr>
                              <a:rPr lang="fr-FR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</m:num>
                          <m:den>
                            <m:r>
                              <a:rPr lang="fr-F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; d&gt;3, q=1,2…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Magnetic WGC: the cutoff scale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Ʌ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of the effective field theory is bounded from above by the gauge coupling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Ʌ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𝑊𝐺𝐶</m:t>
                          </m:r>
                        </m:sub>
                      </m:sSub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sSup>
                        <m:sSupPr>
                          <m:ctrlP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num>
                            <m:den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fr-FR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m:rPr>
                          <m:sty m:val="p"/>
                        </m:rPr>
                        <a:rPr lang="fr-FR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fr-FR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&gt;3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53999"/>
                <a:ext cx="10515600" cy="4834483"/>
              </a:xfrm>
              <a:blipFill>
                <a:blip r:embed="rId2"/>
                <a:stretch>
                  <a:fillRect l="-1217" t="-2018" r="-2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6F4E-B455-4FD2-A7F2-64310F158172}" type="slidenum">
              <a:rPr lang="fr-FR" smtClean="0"/>
              <a:t>9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06B494-B028-43C3-A6C2-E818653634FD}"/>
              </a:ext>
            </a:extLst>
          </p:cNvPr>
          <p:cNvSpPr/>
          <p:nvPr/>
        </p:nvSpPr>
        <p:spPr>
          <a:xfrm>
            <a:off x="-154744" y="156343"/>
            <a:ext cx="4248442" cy="337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3DA0D71-FA52-4734-9CA0-BBF39341CBA6}"/>
              </a:ext>
            </a:extLst>
          </p:cNvPr>
          <p:cNvSpPr txBox="1"/>
          <p:nvPr/>
        </p:nvSpPr>
        <p:spPr>
          <a:xfrm>
            <a:off x="112542" y="94324"/>
            <a:ext cx="4079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Weak Gravity Conjecture</a:t>
            </a:r>
          </a:p>
        </p:txBody>
      </p:sp>
    </p:spTree>
    <p:extLst>
      <p:ext uri="{BB962C8B-B14F-4D97-AF65-F5344CB8AC3E}">
        <p14:creationId xmlns:p14="http://schemas.microsoft.com/office/powerpoint/2010/main" val="97836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994</Words>
  <Application>Microsoft Office PowerPoint</Application>
  <PresentationFormat>Grand écran</PresentationFormat>
  <Paragraphs>171</Paragraphs>
  <Slides>23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0</vt:i4>
      </vt:variant>
      <vt:variant>
        <vt:lpstr>Titres des diapositives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Times New Roman</vt:lpstr>
      <vt:lpstr>Thème Office</vt:lpstr>
      <vt:lpstr>Weak/strong gauge duality in M-Theory on K3xK3</vt:lpstr>
      <vt:lpstr>Plan</vt:lpstr>
      <vt:lpstr>Introduction</vt:lpstr>
      <vt:lpstr>The Swampland Program</vt:lpstr>
      <vt:lpstr>Présentation PowerPoint</vt:lpstr>
      <vt:lpstr>Présentation PowerPoint</vt:lpstr>
      <vt:lpstr>Présentation PowerPoint</vt:lpstr>
      <vt:lpstr>The Weak Gravity Conjecture</vt:lpstr>
      <vt:lpstr>The Weak Gravity Conjecture</vt:lpstr>
      <vt:lpstr>Refinements of the WGC</vt:lpstr>
      <vt:lpstr>M-theory on Calabi-Yau fourfolds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Weak/Strong gauge duality</vt:lpstr>
      <vt:lpstr>Présentation PowerPoint</vt:lpstr>
      <vt:lpstr>Présentation PowerPoint</vt:lpstr>
      <vt:lpstr>Présentation PowerPoint</vt:lpstr>
      <vt:lpstr>Présentation PowerPoint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Weak/strong gauge duality in M-Theory on K3xK3</dc:title>
  <dc:creator>HP</dc:creator>
  <cp:lastModifiedBy>HP</cp:lastModifiedBy>
  <cp:revision>11</cp:revision>
  <dcterms:created xsi:type="dcterms:W3CDTF">2024-10-16T11:25:13Z</dcterms:created>
  <dcterms:modified xsi:type="dcterms:W3CDTF">2024-10-16T18:22:50Z</dcterms:modified>
</cp:coreProperties>
</file>