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80" r:id="rId14"/>
    <p:sldId id="281" r:id="rId15"/>
    <p:sldId id="266" r:id="rId16"/>
    <p:sldId id="267" r:id="rId17"/>
    <p:sldId id="282" r:id="rId18"/>
    <p:sldId id="283" r:id="rId19"/>
    <p:sldId id="284" r:id="rId20"/>
    <p:sldId id="285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6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192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85C23-3B0E-493B-8E10-2AE97EBE4260}" type="datetimeFigureOut">
              <a:rPr lang="en-US" smtClean="0"/>
              <a:t>10/16/24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0F067-D505-4C80-9FE0-7045B059DA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721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85C23-3B0E-493B-8E10-2AE97EBE4260}" type="datetimeFigureOut">
              <a:rPr lang="en-US" smtClean="0"/>
              <a:t>10/16/24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0F067-D505-4C80-9FE0-7045B059DA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993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85C23-3B0E-493B-8E10-2AE97EBE4260}" type="datetimeFigureOut">
              <a:rPr lang="en-US" smtClean="0"/>
              <a:t>10/16/24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0F067-D505-4C80-9FE0-7045B059DA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854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85C23-3B0E-493B-8E10-2AE97EBE4260}" type="datetimeFigureOut">
              <a:rPr lang="en-US" smtClean="0"/>
              <a:t>10/16/24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0F067-D505-4C80-9FE0-7045B059DA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362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85C23-3B0E-493B-8E10-2AE97EBE4260}" type="datetimeFigureOut">
              <a:rPr lang="en-US" smtClean="0"/>
              <a:t>10/16/24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0F067-D505-4C80-9FE0-7045B059DA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580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85C23-3B0E-493B-8E10-2AE97EBE4260}" type="datetimeFigureOut">
              <a:rPr lang="en-US" smtClean="0"/>
              <a:t>10/16/24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0F067-D505-4C80-9FE0-7045B059DA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287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85C23-3B0E-493B-8E10-2AE97EBE4260}" type="datetimeFigureOut">
              <a:rPr lang="en-US" smtClean="0"/>
              <a:t>10/16/24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0F067-D505-4C80-9FE0-7045B059DA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507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85C23-3B0E-493B-8E10-2AE97EBE4260}" type="datetimeFigureOut">
              <a:rPr lang="en-US" smtClean="0"/>
              <a:t>10/16/24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0F067-D505-4C80-9FE0-7045B059DA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662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85C23-3B0E-493B-8E10-2AE97EBE4260}" type="datetimeFigureOut">
              <a:rPr lang="en-US" smtClean="0"/>
              <a:t>10/16/24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0F067-D505-4C80-9FE0-7045B059DA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535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85C23-3B0E-493B-8E10-2AE97EBE4260}" type="datetimeFigureOut">
              <a:rPr lang="en-US" smtClean="0"/>
              <a:t>10/16/24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0F067-D505-4C80-9FE0-7045B059DA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561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85C23-3B0E-493B-8E10-2AE97EBE4260}" type="datetimeFigureOut">
              <a:rPr lang="en-US" smtClean="0"/>
              <a:t>10/16/24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0F067-D505-4C80-9FE0-7045B059DA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319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D85C23-3B0E-493B-8E10-2AE97EBE4260}" type="datetimeFigureOut">
              <a:rPr lang="en-US" smtClean="0"/>
              <a:t>10/16/24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00F067-D505-4C80-9FE0-7045B059DA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700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Investigating Gas Adsorption and Diffusion Dynamics in Zeolite-Based Membranes for Post-Combustion CO₂ Capture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Presenter: </a:t>
            </a:r>
            <a:r>
              <a:rPr lang="en-US" dirty="0"/>
              <a:t>Timothy </a:t>
            </a:r>
            <a:r>
              <a:rPr lang="en-US" dirty="0" err="1"/>
              <a:t>Manda</a:t>
            </a:r>
            <a:endParaRPr lang="en-US" dirty="0"/>
          </a:p>
          <a:p>
            <a:pPr marL="0" indent="0">
              <a:buNone/>
            </a:pPr>
            <a:r>
              <a:rPr lang="en-US" dirty="0" err="1"/>
              <a:t>Jaramogi</a:t>
            </a:r>
            <a:r>
              <a:rPr lang="en-US" dirty="0"/>
              <a:t> </a:t>
            </a:r>
            <a:r>
              <a:rPr lang="en-US" dirty="0" err="1"/>
              <a:t>Oginga</a:t>
            </a:r>
            <a:r>
              <a:rPr lang="en-US" dirty="0"/>
              <a:t> </a:t>
            </a:r>
            <a:r>
              <a:rPr lang="en-US" dirty="0" err="1"/>
              <a:t>Odinga</a:t>
            </a:r>
            <a:r>
              <a:rPr lang="en-US" dirty="0"/>
              <a:t> University of Science and Technology</a:t>
            </a:r>
          </a:p>
          <a:p>
            <a:pPr marL="0" indent="0">
              <a:buNone/>
            </a:pPr>
            <a:r>
              <a:rPr lang="en-US" dirty="0"/>
              <a:t>S261/P/9776/24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Supervisors</a:t>
            </a:r>
          </a:p>
          <a:p>
            <a:pPr marL="0" indent="0">
              <a:buNone/>
            </a:pPr>
            <a:r>
              <a:rPr lang="en-US" dirty="0"/>
              <a:t>Dr. Livingstone </a:t>
            </a:r>
            <a:r>
              <a:rPr lang="en-US" dirty="0" err="1"/>
              <a:t>Ochilo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Dr. Solomon Omwoma</a:t>
            </a:r>
          </a:p>
        </p:txBody>
      </p:sp>
    </p:spTree>
    <p:extLst>
      <p:ext uri="{BB962C8B-B14F-4D97-AF65-F5344CB8AC3E}">
        <p14:creationId xmlns:p14="http://schemas.microsoft.com/office/powerpoint/2010/main" val="4029477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Expected Results</a:t>
            </a:r>
            <a:b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Efficiency Gains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- Zeolite membranes will show higher CO₂ selectivity and lower energy use for regeneration.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Economic Benefits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- The cost per ton of CO₂ captured will be reduced compared to conventional techniques.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Scalability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- Zeolite-based membranes will demonstrate potential for large-scale applications in industrial settings.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3219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Significance of the Study</a:t>
            </a:r>
            <a:b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Contribution to CO₂ Capture Technologies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- This study will advance the development of more efficient and cost-effective CO₂ capture systems.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Environmental Impact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- Successful implementation could significantly reduce greenhouse gas emissions.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Industry Relevance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- Findings can be applied to power plants, cement production, and other industries with high CO₂ output.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35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Conclusion</a:t>
            </a:r>
            <a:b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Zeolite-based membranes offer a promising alternative to traditional CO₂ capture methods.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They enhance selectivity, reduce energy demands, and present a sustainable solution for long-term CO₂ capture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2686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48E89-06AC-262A-404D-E964DB682E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r>
              <a:rPr lang="en-US" b="0" i="0" u="none" strike="noStrike" dirty="0">
                <a:effectLst/>
                <a:latin typeface="Arial" panose="020B0604020202020204" pitchFamily="34" charset="0"/>
              </a:rPr>
              <a:t>​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Backup</a:t>
            </a:r>
            <a:b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2492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54579" y="102551"/>
            <a:ext cx="108104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High-Throughput Evaluation of Earth abundant metal Catalysts for CO2 conversion to methane Using Machine Learning and Molecular Simulations</a:t>
            </a:r>
          </a:p>
        </p:txBody>
      </p:sp>
    </p:spTree>
    <p:extLst>
      <p:ext uri="{BB962C8B-B14F-4D97-AF65-F5344CB8AC3E}">
        <p14:creationId xmlns:p14="http://schemas.microsoft.com/office/powerpoint/2010/main" val="17136062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16627" y="2189794"/>
            <a:ext cx="11063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Cleave surface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1663" y="2557025"/>
            <a:ext cx="1371600" cy="23241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88984" y="4152434"/>
            <a:ext cx="13516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Constrained atoms</a:t>
            </a:r>
          </a:p>
        </p:txBody>
      </p:sp>
      <p:sp>
        <p:nvSpPr>
          <p:cNvPr id="12" name="Right Brace 11"/>
          <p:cNvSpPr/>
          <p:nvPr/>
        </p:nvSpPr>
        <p:spPr>
          <a:xfrm>
            <a:off x="5607996" y="4216948"/>
            <a:ext cx="340468" cy="67214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3"/>
          <a:srcRect t="3339" r="2818"/>
          <a:stretch/>
        </p:blipFill>
        <p:spPr>
          <a:xfrm>
            <a:off x="1734953" y="2629421"/>
            <a:ext cx="1295913" cy="2283319"/>
          </a:xfrm>
          <a:prstGeom prst="rect">
            <a:avLst/>
          </a:prstGeom>
        </p:spPr>
      </p:pic>
      <p:cxnSp>
        <p:nvCxnSpPr>
          <p:cNvPr id="24" name="Straight Arrow Connector 23"/>
          <p:cNvCxnSpPr/>
          <p:nvPr/>
        </p:nvCxnSpPr>
        <p:spPr>
          <a:xfrm flipH="1">
            <a:off x="2412573" y="2452813"/>
            <a:ext cx="486610" cy="3532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9054" y="205373"/>
            <a:ext cx="1499409" cy="143325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50221" y="1672213"/>
            <a:ext cx="20201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buAutoNum type="alphaLcParenR"/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CO2 molecule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(O-O bond</a:t>
            </a:r>
          </a:p>
          <a:p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length = 2.320 </a:t>
            </a:r>
            <a:r>
              <a:rPr lang="en-US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Ang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63588" y="1672213"/>
            <a:ext cx="1016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Ni catalyst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78275" y="5019750"/>
            <a:ext cx="15488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c) Ni catalyst with the</a:t>
            </a: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cleaved surface</a:t>
            </a:r>
          </a:p>
        </p:txBody>
      </p:sp>
      <p:sp>
        <p:nvSpPr>
          <p:cNvPr id="10" name="Rectangle 9"/>
          <p:cNvSpPr/>
          <p:nvPr/>
        </p:nvSpPr>
        <p:spPr>
          <a:xfrm>
            <a:off x="4318653" y="5019750"/>
            <a:ext cx="22854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d) Constrained atoms are shown in red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82689" y="85089"/>
            <a:ext cx="697656" cy="1553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517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086517" y="2050246"/>
            <a:ext cx="27959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Perpendicular orientation on the surface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1935" y="0"/>
            <a:ext cx="2400540" cy="214068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466" y="0"/>
            <a:ext cx="2659698" cy="201798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27466" y="2050246"/>
            <a:ext cx="20361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 Optimized 3x2 Ni structure</a:t>
            </a:r>
          </a:p>
        </p:txBody>
      </p:sp>
    </p:spTree>
    <p:extLst>
      <p:ext uri="{BB962C8B-B14F-4D97-AF65-F5344CB8AC3E}">
        <p14:creationId xmlns:p14="http://schemas.microsoft.com/office/powerpoint/2010/main" val="38878956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51798" y="2838420"/>
            <a:ext cx="166584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 BE = -9.75490171eV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3650" y="234290"/>
            <a:ext cx="1482135" cy="227838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162295" y="2838420"/>
            <a:ext cx="167385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BE = -9.74915627eV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798" y="234290"/>
            <a:ext cx="1669103" cy="250365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8740" y="234290"/>
            <a:ext cx="1636460" cy="2467679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984013" y="2838420"/>
            <a:ext cx="166013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c) BE = -9.75611590eV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1011" y="3386152"/>
            <a:ext cx="1857143" cy="279047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51798" y="6170362"/>
            <a:ext cx="16738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d) BE = -9.75088002eV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12979" y="3386152"/>
            <a:ext cx="1657202" cy="2682651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3233650" y="6178129"/>
            <a:ext cx="166584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e) BE = -9.74872344eV</a:t>
            </a:r>
          </a:p>
        </p:txBody>
      </p:sp>
    </p:spTree>
    <p:extLst>
      <p:ext uri="{BB962C8B-B14F-4D97-AF65-F5344CB8AC3E}">
        <p14:creationId xmlns:p14="http://schemas.microsoft.com/office/powerpoint/2010/main" val="14236820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065" y="121047"/>
            <a:ext cx="5340559" cy="320067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065" y="3488465"/>
            <a:ext cx="5267401" cy="3164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5494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771" y="176270"/>
            <a:ext cx="7983479" cy="5582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951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61743"/>
            <a:ext cx="3169504" cy="1019908"/>
          </a:xfrm>
        </p:spPr>
        <p:txBody>
          <a:bodyPr/>
          <a:lstStyle/>
          <a:p>
            <a:r>
              <a:rPr lang="en-US" dirty="0"/>
              <a:t>Introduction</a:t>
            </a:r>
            <a:br>
              <a:rPr lang="en-US" dirty="0"/>
            </a:b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03693" y="477056"/>
            <a:ext cx="6172200" cy="2427845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1690978"/>
            <a:ext cx="3932237" cy="3811588"/>
          </a:xfrm>
        </p:spPr>
        <p:txBody>
          <a:bodyPr/>
          <a:lstStyle/>
          <a:p>
            <a:r>
              <a:rPr lang="en-US" dirty="0"/>
              <a:t>Global CO₂ Emission</a:t>
            </a:r>
          </a:p>
          <a:p>
            <a:r>
              <a:rPr lang="en-US" dirty="0"/>
              <a:t>  - CO₂ is the primary greenhouse gas contributing to global warming</a:t>
            </a:r>
          </a:p>
          <a:p>
            <a:pPr marL="285750" indent="-285750">
              <a:buFontTx/>
              <a:buChar char="-"/>
            </a:pPr>
            <a:r>
              <a:rPr lang="en-US" dirty="0"/>
              <a:t>Power plants and industrial processes are significant sources of emissions</a:t>
            </a:r>
          </a:p>
          <a:p>
            <a:r>
              <a:rPr lang="en-US" dirty="0"/>
              <a:t>       </a:t>
            </a:r>
          </a:p>
          <a:p>
            <a:r>
              <a:rPr lang="en-US" dirty="0"/>
              <a:t>    Importance of CCS</a:t>
            </a:r>
          </a:p>
          <a:p>
            <a:pPr marL="285750" indent="-285750">
              <a:buFontTx/>
              <a:buChar char="-"/>
            </a:pPr>
            <a:r>
              <a:rPr lang="en-US" dirty="0"/>
              <a:t>  - CCS as a vital strategy for reducing greenhouse gases.</a:t>
            </a:r>
          </a:p>
          <a:p>
            <a:pPr marL="285750" indent="-285750">
              <a:buFontTx/>
              <a:buChar char="-"/>
            </a:pPr>
            <a:r>
              <a:rPr lang="en-US" dirty="0"/>
              <a:t>  - Focus on post-combustion CO₂ capture, which captures CO₂ from flue gases.</a:t>
            </a:r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0038" y="3305296"/>
            <a:ext cx="5779509" cy="3286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7200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264" y="509680"/>
            <a:ext cx="7923301" cy="5569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926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Background:</a:t>
            </a:r>
            <a:br>
              <a:rPr lang="en-US" dirty="0"/>
            </a:br>
            <a:r>
              <a:rPr lang="en-US" dirty="0"/>
              <a:t>Post-Combustion Carbon Capture</a:t>
            </a:r>
            <a:br>
              <a:rPr lang="en-US" dirty="0"/>
            </a:b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65345" y="766018"/>
            <a:ext cx="6410839" cy="3623102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- Used in power plants to capture CO₂ after fuel combustion.</a:t>
            </a:r>
          </a:p>
          <a:p>
            <a:r>
              <a:rPr lang="en-US" dirty="0"/>
              <a:t>  - Conventional techniques like amine scrubbing: limitations in large-scale use (high energy consumption, solvent degradation).</a:t>
            </a:r>
          </a:p>
          <a:p>
            <a:r>
              <a:rPr lang="en-US" dirty="0"/>
              <a:t>Savings-to-investment ratio (SIR) and payback period (PBP) depended on EF and electricity prices</a:t>
            </a:r>
          </a:p>
          <a:p>
            <a:r>
              <a:rPr lang="en-US" dirty="0"/>
              <a:t>Need for Advanced Solutions</a:t>
            </a:r>
          </a:p>
          <a:p>
            <a:r>
              <a:rPr lang="en-US" dirty="0"/>
              <a:t>  - Current technologies are not energy-efficient or economically viable for long-term </a:t>
            </a:r>
          </a:p>
        </p:txBody>
      </p:sp>
    </p:spTree>
    <p:extLst>
      <p:ext uri="{BB962C8B-B14F-4D97-AF65-F5344CB8AC3E}">
        <p14:creationId xmlns:p14="http://schemas.microsoft.com/office/powerpoint/2010/main" val="8471837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Zeolites in CCS: </a:t>
            </a:r>
            <a:b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Advantages over conventional techniques (lower energy consumption, material stability).</a:t>
            </a:r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tunable pore sizes, high adsorption capacity selective CO₂ separation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6623455" y="2792265"/>
            <a:ext cx="3999323" cy="3560373"/>
          </a:xfrm>
          <a:prstGeom prst="rect">
            <a:avLst/>
          </a:prstGeom>
        </p:spPr>
      </p:pic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882525" y="2762271"/>
            <a:ext cx="5072312" cy="3170195"/>
          </a:xfrm>
          <a:prstGeom prst="rect">
            <a:avLst/>
          </a:prstGeom>
        </p:spPr>
      </p:pic>
      <p:sp>
        <p:nvSpPr>
          <p:cNvPr id="11" name="Text Placeholder 10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70000" lnSpcReduction="20000"/>
          </a:bodyPr>
          <a:lstStyle/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Molecular sieving and diffusion studies in gas separation by zeolites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53749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Problem Statement</a:t>
            </a:r>
            <a:b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Challenges in Current CO₂ Capture Technologies leading to increase in atmospheric CO2 concentration 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High energy consumption and operating costs in solvent-based systems.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Limitations in scalability for industrial applications.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Need for Efficient Solutions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There’s a pressing need to improve the efficiency and cost-effectiveness of CCS systems</a:t>
            </a:r>
          </a:p>
          <a:p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Key Question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How can zeolite-based membranes enhance post-combustion CO₂ capture while minimizing energy and operational costs?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5977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objectives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7" y="1304450"/>
            <a:ext cx="5157787" cy="823912"/>
          </a:xfrm>
        </p:spPr>
        <p:txBody>
          <a:bodyPr/>
          <a:lstStyle/>
          <a:p>
            <a:r>
              <a:rPr lang="en-US" dirty="0"/>
              <a:t>Primary objective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Investigate the gas adsorption and diffusion dynamics in zeolite-based membranes for enhanced post-combustion CO₂ capture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lnSpcReduction="10000"/>
          </a:bodyPr>
          <a:lstStyle/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Specific Objectives 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pPr marL="571500" indent="-571500">
              <a:lnSpc>
                <a:spcPct val="107000"/>
              </a:lnSpc>
              <a:spcAft>
                <a:spcPts val="800"/>
              </a:spcAft>
              <a:buFont typeface="+mj-lt"/>
              <a:buAutoNum type="romanLcPeriod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optimize CO₂ selectivity and separation efficiency in zeolite-based membranes.</a:t>
            </a:r>
          </a:p>
          <a:p>
            <a:pPr marL="571500" indent="-571500">
              <a:buFont typeface="+mj-lt"/>
              <a:buAutoNum type="romanLcPeriod"/>
            </a:pPr>
            <a:r>
              <a:rPr lang="en-US" dirty="0"/>
              <a:t>To reduce energy consumption during the CO₂ capture and regeneration process.</a:t>
            </a:r>
          </a:p>
          <a:p>
            <a:pPr marL="571500" indent="-571500">
              <a:buFont typeface="+mj-lt"/>
              <a:buAutoNum type="romanLcPeriod"/>
            </a:pPr>
            <a:r>
              <a:rPr lang="en-US" dirty="0"/>
              <a:t>To evaluate the economic and environmental feasibility of using zeolite membranes in large-scale CCS applications</a:t>
            </a:r>
          </a:p>
        </p:txBody>
      </p:sp>
    </p:spTree>
    <p:extLst>
      <p:ext uri="{BB962C8B-B14F-4D97-AF65-F5344CB8AC3E}">
        <p14:creationId xmlns:p14="http://schemas.microsoft.com/office/powerpoint/2010/main" val="35143138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Hypothesis</a:t>
            </a:r>
            <a:b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Working Hypothesis</a:t>
            </a:r>
            <a:b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Zeolite-based membranes can outperform conventional CO₂ capture techniques by providing higher selectivity, efficiency, and lower energy demands for CO₂ separation and regeneration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61879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    Experimental Setup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Zeolite Membrane Selection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Select zeolite membranes based on pore size, surface area, and adsorption characteristics.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Measure CO₂ adsorption capacity using gas chromatography and breakthrough experiments.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Evaluate diffusion rates through zeolite membranes using Fick's law.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Analyze selectivity of CO₂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other gases (N₂, O₂) under various temperatures and pressures.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   Modeling and Simulation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Computational models to predict gas diffusion dynamics within zeolite pores.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Simulate adsorption and regeneration cycles to assess energy efficiency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34497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Theoretical Framework</a:t>
            </a:r>
            <a:b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Adsorption Theory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Langmuir and BET isotherms for describing gas adsorption on zeolite surfaces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Diffusion Dynamics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Fick's laws of diffusion to model gas transport through the zeolite membrane.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The impact of pore size and structure on diffusion rates and selectivity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4276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827</TotalTime>
  <Words>775</Words>
  <Application>Microsoft Macintosh PowerPoint</Application>
  <PresentationFormat>Widescreen</PresentationFormat>
  <Paragraphs>92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Times New Roman</vt:lpstr>
      <vt:lpstr>Office Theme</vt:lpstr>
      <vt:lpstr>Investigating Gas Adsorption and Diffusion Dynamics in Zeolite-Based Membranes for Post-Combustion CO₂ Capture</vt:lpstr>
      <vt:lpstr>Introduction </vt:lpstr>
      <vt:lpstr>Background: Post-Combustion Carbon Capture </vt:lpstr>
      <vt:lpstr>Zeolites in CCS:  Advantages over conventional techniques (lower energy consumption, material stability).</vt:lpstr>
      <vt:lpstr>Problem Statement </vt:lpstr>
      <vt:lpstr>Research objectives</vt:lpstr>
      <vt:lpstr>Hypothesis Working Hypothesis </vt:lpstr>
      <vt:lpstr>Methodology </vt:lpstr>
      <vt:lpstr>Theoretical Framework </vt:lpstr>
      <vt:lpstr>Expected Results </vt:lpstr>
      <vt:lpstr>Significance of the Study </vt:lpstr>
      <vt:lpstr>Conclusion </vt:lpstr>
      <vt:lpstr>​ Backup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Investigating Gas Adsorption and Diffusion Dynamics in Zeolite-Based Membranes for Post-Combustion CO₂ Capture</dc:title>
  <dc:creator>y</dc:creator>
  <cp:lastModifiedBy>Mounia Laassiri</cp:lastModifiedBy>
  <cp:revision>20</cp:revision>
  <dcterms:created xsi:type="dcterms:W3CDTF">2024-10-04T07:42:17Z</dcterms:created>
  <dcterms:modified xsi:type="dcterms:W3CDTF">2024-10-16T14:08:48Z</dcterms:modified>
</cp:coreProperties>
</file>