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28"/>
  </p:notesMasterIdLst>
  <p:sldIdLst>
    <p:sldId id="288" r:id="rId2"/>
    <p:sldId id="269" r:id="rId3"/>
    <p:sldId id="270" r:id="rId4"/>
    <p:sldId id="271" r:id="rId5"/>
    <p:sldId id="299" r:id="rId6"/>
    <p:sldId id="272" r:id="rId7"/>
    <p:sldId id="273" r:id="rId8"/>
    <p:sldId id="274" r:id="rId9"/>
    <p:sldId id="275" r:id="rId10"/>
    <p:sldId id="277" r:id="rId11"/>
    <p:sldId id="279" r:id="rId12"/>
    <p:sldId id="280" r:id="rId13"/>
    <p:sldId id="281" r:id="rId14"/>
    <p:sldId id="282" r:id="rId15"/>
    <p:sldId id="283" r:id="rId16"/>
    <p:sldId id="284" r:id="rId17"/>
    <p:sldId id="285" r:id="rId18"/>
    <p:sldId id="286" r:id="rId19"/>
    <p:sldId id="287" r:id="rId20"/>
    <p:sldId id="289" r:id="rId21"/>
    <p:sldId id="290" r:id="rId22"/>
    <p:sldId id="291" r:id="rId23"/>
    <p:sldId id="292" r:id="rId24"/>
    <p:sldId id="293" r:id="rId25"/>
    <p:sldId id="298" r:id="rId26"/>
    <p:sldId id="278" r:id="rId27"/>
  </p:sldIdLst>
  <p:sldSz cx="12192000" cy="6858000"/>
  <p:notesSz cx="6797675" cy="9928225"/>
  <p:defaultTextStyle>
    <a:defPPr>
      <a:defRPr lang="en-US"/>
    </a:defPPr>
    <a:lvl1pPr marL="0" algn="l" defTabSz="9144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66"/>
    <a:srgbClr val="006699"/>
    <a:srgbClr val="FF00FF"/>
    <a:srgbClr val="FF66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8D326A9-A81B-9881-C969-13F38E75D658}">
  <a:tblStyle styleId="{88D326A9-A81B-9881-C969-13F38E75D658}" styleName="Medium Style 3">
    <a:wholeTbl>
      <a:tcTxStyle>
        <a:fontRef idx="minor"/>
        <a:schemeClr val="dk1"/>
      </a:tcTxStyle>
      <a:tcStyle>
        <a:tcBdr>
          <a:left>
            <a:ln w="12700">
              <a:noFill/>
            </a:ln>
          </a:left>
          <a:right>
            <a:ln w="12700">
              <a:noFill/>
            </a:ln>
          </a:right>
          <a:top>
            <a:ln w="25400">
              <a:solidFill>
                <a:schemeClr val="dk1"/>
              </a:solidFill>
            </a:ln>
          </a:top>
          <a:bottom>
            <a:ln w="25400">
              <a:solidFill>
                <a:schemeClr val="dk1"/>
              </a:solidFill>
            </a:ln>
          </a:bottom>
          <a:insideH>
            <a:ln w="12700">
              <a:noFill/>
            </a:ln>
          </a:insideH>
          <a:insideV>
            <a:ln w="12700"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band2V>
      <a:tcStyle>
        <a:tcBdr/>
        <a:fill>
          <a:solidFill>
            <a:schemeClr val="dk1">
              <a:tint val="20000"/>
            </a:schemeClr>
          </a:solidFill>
        </a:fill>
      </a:tcStyle>
    </a:band2V>
    <a:lastCol>
      <a:tcTxStyle b="on">
        <a:fontRef idx="minor">
          <a:srgbClr val="00000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rgbClr val="00000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Style>
        <a:tcBdr>
          <a:top>
            <a:ln w="50800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rgbClr val="000000"/>
        </a:fontRef>
        <a:schemeClr val="dk1"/>
      </a:tcTxStyle>
      <a:tcStyle>
        <a:tcBdr/>
      </a:tcStyle>
    </a:seCell>
    <a:swCell>
      <a:tcTxStyle b="on">
        <a:fontRef idx="minor">
          <a:srgbClr val="000000"/>
        </a:fontRef>
        <a:schemeClr val="dk1"/>
      </a:tcTxStyle>
      <a:tcStyle>
        <a:tcBdr/>
      </a:tcStyle>
    </a:swCell>
    <a:firstRow>
      <a:tcTxStyle b="on">
        <a:fontRef idx="minor">
          <a:srgbClr val="000000"/>
        </a:fontRef>
        <a:schemeClr val="lt1"/>
      </a:tcTxStyle>
      <a:tcStyle>
        <a:tcBdr>
          <a:bottom>
            <a:ln w="25400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/>
      </a:tcStyle>
    </a:neCell>
    <a:nwCell>
      <a:tcStyle>
        <a:tcBdr/>
      </a:tcStyle>
    </a:nwCell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730"/>
    <p:restoredTop sz="97505"/>
  </p:normalViewPr>
  <p:slideViewPr>
    <p:cSldViewPr>
      <p:cViewPr varScale="1">
        <p:scale>
          <a:sx n="99" d="100"/>
          <a:sy n="99" d="100"/>
        </p:scale>
        <p:origin x="96" y="54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-56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7704"/>
          </a:xfrm>
          <a:prstGeom prst="rect">
            <a:avLst/>
          </a:prstGeom>
        </p:spPr>
        <p:txBody>
          <a:bodyPr vert="horz" lIns="80284" tIns="40142" rIns="80284" bIns="40142" rtlCol="0"/>
          <a:lstStyle>
            <a:lvl1pPr algn="l">
              <a:defRPr sz="11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7704"/>
          </a:xfrm>
          <a:prstGeom prst="rect">
            <a:avLst/>
          </a:prstGeom>
        </p:spPr>
        <p:txBody>
          <a:bodyPr vert="horz" lIns="80284" tIns="40142" rIns="80284" bIns="40142" rtlCol="0"/>
          <a:lstStyle>
            <a:lvl1pPr algn="r">
              <a:defRPr sz="1100"/>
            </a:lvl1pPr>
          </a:lstStyle>
          <a:p>
            <a:fld id="{12623AC6-E0BD-BE48-A614-F0E7C08BAB76}" type="datetimeFigureOut">
              <a:rPr lang="en-US" smtClean="0"/>
              <a:t>11/25/2024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1241425"/>
            <a:ext cx="5956300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80284" tIns="40142" rIns="80284" bIns="40142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77958"/>
            <a:ext cx="5438140" cy="3909239"/>
          </a:xfrm>
          <a:prstGeom prst="rect">
            <a:avLst/>
          </a:prstGeom>
        </p:spPr>
        <p:txBody>
          <a:bodyPr vert="horz" lIns="80284" tIns="40142" rIns="80284" bIns="40142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522"/>
            <a:ext cx="2945659" cy="497704"/>
          </a:xfrm>
          <a:prstGeom prst="rect">
            <a:avLst/>
          </a:prstGeom>
        </p:spPr>
        <p:txBody>
          <a:bodyPr vert="horz" lIns="80284" tIns="40142" rIns="80284" bIns="40142" rtlCol="0" anchor="b"/>
          <a:lstStyle>
            <a:lvl1pPr algn="l">
              <a:defRPr sz="11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522"/>
            <a:ext cx="2945659" cy="497704"/>
          </a:xfrm>
          <a:prstGeom prst="rect">
            <a:avLst/>
          </a:prstGeom>
        </p:spPr>
        <p:txBody>
          <a:bodyPr vert="horz" lIns="80284" tIns="40142" rIns="80284" bIns="40142" rtlCol="0" anchor="b"/>
          <a:lstStyle>
            <a:lvl1pPr algn="r">
              <a:defRPr sz="1100"/>
            </a:lvl1pPr>
          </a:lstStyle>
          <a:p>
            <a:fld id="{3A5F38DB-CAFA-D341-B4D5-64BB60628E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47846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" preserve="1">
  <p:cSld name="Title Slide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 bwMode="auto"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 bwMode="auto"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26/11/2024</a:t>
            </a:r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Presentation to FAIR GSI</a:t>
            </a:r>
            <a:endParaRPr lang="en-US"/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>
  <p:cSld name="Text and 2 Pictures horizontal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26/11/2024</a:t>
            </a:r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Presentation to FAIR GSI</a:t>
            </a:r>
            <a:endParaRPr lang="en-US"/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8" y="1033198"/>
            <a:ext cx="5760000" cy="2520000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 dirty="0"/>
              <a:t>Drag and drop picture</a:t>
            </a:r>
            <a:endParaRPr dirty="0"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6167438" y="3682799"/>
            <a:ext cx="5760000" cy="2520000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 dirty="0"/>
              <a:t>Drag and drop picture</a:t>
            </a:r>
            <a:endParaRPr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D9B86A2-4D1C-43FF-936E-3088E27FF3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4C3A7D66-5A4B-418E-AAD8-BD081BE821B9}"/>
              </a:ext>
            </a:extLst>
          </p:cNvPr>
          <p:cNvSpPr>
            <a:spLocks noGrp="1"/>
          </p:cNvSpPr>
          <p:nvPr>
            <p:ph sz="half" idx="1"/>
          </p:nvPr>
        </p:nvSpPr>
        <p:spPr bwMode="auto">
          <a:xfrm>
            <a:off x="262799" y="1033199"/>
            <a:ext cx="5760000" cy="5169600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>
  <p:cSld name="Text and 4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26/11/2024</a:t>
            </a:r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Presentation to FAIR GSI</a:t>
            </a:r>
            <a:endParaRPr lang="en-US"/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8148648" y="1033198"/>
            <a:ext cx="3780000" cy="2520000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 dirty="0"/>
              <a:t>Drag and drop picture</a:t>
            </a:r>
            <a:endParaRPr dirty="0"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8148648" y="3671125"/>
            <a:ext cx="3780000" cy="2520000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1" name="Picture Placeholder 5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4223792" y="1033198"/>
            <a:ext cx="3780000" cy="2520000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2" name="Picture Placeholder 5"/>
          <p:cNvSpPr>
            <a:spLocks noGrp="1"/>
          </p:cNvSpPr>
          <p:nvPr>
            <p:ph type="pic" sz="quarter" idx="19" hasCustomPrompt="1"/>
          </p:nvPr>
        </p:nvSpPr>
        <p:spPr bwMode="auto">
          <a:xfrm>
            <a:off x="4223792" y="3679437"/>
            <a:ext cx="3780000" cy="2520000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7F93DE3-71C7-44AF-9304-2C6B5F5DB6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3351" y="260648"/>
            <a:ext cx="11665297" cy="667127"/>
          </a:xfrm>
        </p:spPr>
        <p:txBody>
          <a:bodyPr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5E7DC11E-9F32-46B5-90F5-1103F0987933}"/>
              </a:ext>
            </a:extLst>
          </p:cNvPr>
          <p:cNvSpPr>
            <a:spLocks noGrp="1"/>
          </p:cNvSpPr>
          <p:nvPr>
            <p:ph sz="half" idx="1"/>
          </p:nvPr>
        </p:nvSpPr>
        <p:spPr bwMode="auto">
          <a:xfrm>
            <a:off x="262799" y="1033199"/>
            <a:ext cx="3853589" cy="5169600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>
  <p:cSld name="Subtitles and 2 Pictures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1" name="Picture Placeholder 7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6172200" y="1794260"/>
            <a:ext cx="5760000" cy="4406516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GB" dirty="0"/>
              <a:t>Drag and Drop picture</a:t>
            </a:r>
            <a:endParaRPr dirty="0"/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263350" y="1805374"/>
            <a:ext cx="5760000" cy="4395402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26/11/2024</a:t>
            </a:r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6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Presentation to FAIR GSI</a:t>
            </a:r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7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C9143065-E7B8-41C1-B57D-3288232887F0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260122" y="1033201"/>
            <a:ext cx="57600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4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19" name="Text Placeholder 4">
            <a:extLst>
              <a:ext uri="{FF2B5EF4-FFF2-40B4-BE49-F238E27FC236}">
                <a16:creationId xmlns:a16="http://schemas.microsoft.com/office/drawing/2014/main" id="{A3136044-E2D0-4751-83EF-FA9ED2F3487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 bwMode="auto">
          <a:xfrm>
            <a:off x="6169522" y="1033200"/>
            <a:ext cx="57600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4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D049D2B-B030-4F66-9F93-30C704BC23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>
  <p:cSld name="Subtitle and 3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1" name="Date Placeholder 3"/>
          <p:cNvSpPr>
            <a:spLocks noGrp="1"/>
          </p:cNvSpPr>
          <p:nvPr>
            <p:ph type="dt" sz="half" idx="17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26/11/2024</a:t>
            </a:r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8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Presentation to FAIR GSI</a:t>
            </a:r>
            <a:endParaRPr lang="en-US"/>
          </a:p>
        </p:txBody>
      </p:sp>
      <p:sp>
        <p:nvSpPr>
          <p:cNvPr id="13" name="Slide Number Placeholder 13"/>
          <p:cNvSpPr>
            <a:spLocks noGrp="1"/>
          </p:cNvSpPr>
          <p:nvPr>
            <p:ph type="sldNum" sz="quarter" idx="19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9B21E1E-1A6A-4CB0-8D4B-C698448903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15" name="Picture Placeholder 10">
            <a:extLst>
              <a:ext uri="{FF2B5EF4-FFF2-40B4-BE49-F238E27FC236}">
                <a16:creationId xmlns:a16="http://schemas.microsoft.com/office/drawing/2014/main" id="{5BA09EBA-6058-401C-A197-21C981F8141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263350" y="1805374"/>
            <a:ext cx="3744000" cy="4395402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6" name="Text Placeholder 2">
            <a:extLst>
              <a:ext uri="{FF2B5EF4-FFF2-40B4-BE49-F238E27FC236}">
                <a16:creationId xmlns:a16="http://schemas.microsoft.com/office/drawing/2014/main" id="{FEA26FBE-71BE-4D3D-92C7-8A3CC5D8A53B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260122" y="1033201"/>
            <a:ext cx="37440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4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16FA10B2-925D-4F38-A7AD-D1BBDC933A3C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 bwMode="auto">
          <a:xfrm>
            <a:off x="4224000" y="1805374"/>
            <a:ext cx="3744000" cy="4395402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9" name="Text Placeholder 2">
            <a:extLst>
              <a:ext uri="{FF2B5EF4-FFF2-40B4-BE49-F238E27FC236}">
                <a16:creationId xmlns:a16="http://schemas.microsoft.com/office/drawing/2014/main" id="{3DDC6DD3-7DBF-41C2-98EF-A07AD7D8C25D}"/>
              </a:ext>
            </a:extLst>
          </p:cNvPr>
          <p:cNvSpPr>
            <a:spLocks noGrp="1"/>
          </p:cNvSpPr>
          <p:nvPr>
            <p:ph type="body" idx="21"/>
          </p:nvPr>
        </p:nvSpPr>
        <p:spPr bwMode="auto">
          <a:xfrm>
            <a:off x="4224000" y="1033201"/>
            <a:ext cx="37440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4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20" name="Picture Placeholder 10">
            <a:extLst>
              <a:ext uri="{FF2B5EF4-FFF2-40B4-BE49-F238E27FC236}">
                <a16:creationId xmlns:a16="http://schemas.microsoft.com/office/drawing/2014/main" id="{0CA133E2-7174-4CCC-86F9-D72A084BAD0D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 bwMode="auto">
          <a:xfrm>
            <a:off x="8184648" y="1805374"/>
            <a:ext cx="3744000" cy="4395402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 dirty="0"/>
              <a:t>Drag and Drop picture</a:t>
            </a:r>
            <a:endParaRPr dirty="0"/>
          </a:p>
        </p:txBody>
      </p:sp>
      <p:sp>
        <p:nvSpPr>
          <p:cNvPr id="21" name="Text Placeholder 2">
            <a:extLst>
              <a:ext uri="{FF2B5EF4-FFF2-40B4-BE49-F238E27FC236}">
                <a16:creationId xmlns:a16="http://schemas.microsoft.com/office/drawing/2014/main" id="{D8BAC993-8914-4ED7-A24C-E584805D26D7}"/>
              </a:ext>
            </a:extLst>
          </p:cNvPr>
          <p:cNvSpPr>
            <a:spLocks noGrp="1"/>
          </p:cNvSpPr>
          <p:nvPr>
            <p:ph type="body" idx="23"/>
          </p:nvPr>
        </p:nvSpPr>
        <p:spPr bwMode="auto">
          <a:xfrm>
            <a:off x="8184648" y="1033201"/>
            <a:ext cx="37440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4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>
  <p:cSld name="Picture Horizontal and tex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263350" y="1103981"/>
            <a:ext cx="11665297" cy="2982982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 bwMode="auto">
          <a:xfrm>
            <a:off x="263350" y="4246614"/>
            <a:ext cx="3744000" cy="1919611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5"/>
          </p:nvPr>
        </p:nvSpPr>
        <p:spPr bwMode="auto">
          <a:xfrm>
            <a:off x="4224206" y="4245693"/>
            <a:ext cx="3744000" cy="1919611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6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26/11/2024</a:t>
            </a:r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7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Presentation to FAIR GSI</a:t>
            </a:r>
            <a:endParaRPr lang="en-US"/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8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9"/>
          </p:nvPr>
        </p:nvSpPr>
        <p:spPr bwMode="auto">
          <a:xfrm>
            <a:off x="8185062" y="4245693"/>
            <a:ext cx="3744000" cy="1919611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3A4055C-311F-4897-9481-8EB783E070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secHead" preserve="1">
  <p:cSld name="Chapter Header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4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26/11/2024</a:t>
            </a:r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Presentation to FAIR GSI</a:t>
            </a:r>
            <a:endParaRPr lang="en-US"/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blank" preserve="1">
  <p:cSld name="1_Blank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Date Placeholder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26/11/2024</a:t>
            </a:r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Presentation to FAIR GSI</a:t>
            </a:r>
            <a:endParaRPr 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blank" preserve="1">
  <p:cSld name="Last sli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>
            <a:spLocks noAdjustHandles="1"/>
          </p:cNvSpPr>
          <p:nvPr/>
        </p:nvSpPr>
        <p:spPr bwMode="auto"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fr-CH"/>
              <a:t>home.cern</a:t>
            </a:r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5231904" y="2244864"/>
            <a:ext cx="1728192" cy="172819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200" b="1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26/11/2024</a:t>
            </a:r>
            <a:endParaRPr lang="en-GB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Presentation to FAIR GSI</a:t>
            </a:r>
            <a:endParaRPr lang="en-GB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7"/>
          </p:nvPr>
        </p:nvSpPr>
        <p:spPr>
          <a:xfrm>
            <a:off x="266400" y="1171575"/>
            <a:ext cx="11642400" cy="4818259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63322470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>
  <p:cSld name="2_Title Slide with logo"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329D23A4-68AD-ED4D-8FD5-9DF94C2972C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4" name="Image 2" descr="logooutline.eps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 bwMode="auto"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br>
              <a:rPr lang="en-US"/>
            </a:br>
            <a:endParaRPr lang="en-US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 bwMode="auto">
          <a:xfrm>
            <a:off x="407988" y="5700251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669451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>
  <p:cSld name="Content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 bwMode="auto"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/>
              <a:buChar char="•"/>
              <a:defRPr sz="20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>
            <a:lvl1pPr>
              <a:defRPr sz="3200"/>
            </a:lvl1pPr>
          </a:lstStyle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>
          <a:xfrm>
            <a:off x="3071664" y="6408000"/>
            <a:ext cx="1044724" cy="365125"/>
          </a:xfrm>
        </p:spPr>
        <p:txBody>
          <a:bodyPr/>
          <a:lstStyle/>
          <a:p>
            <a:pPr>
              <a:defRPr/>
            </a:pPr>
            <a:r>
              <a:rPr lang="en-US"/>
              <a:t>26/11/2024</a:t>
            </a:r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>
          <a:xfrm>
            <a:off x="4259262" y="6408000"/>
            <a:ext cx="6572221" cy="365125"/>
          </a:xfrm>
        </p:spPr>
        <p:txBody>
          <a:bodyPr/>
          <a:lstStyle/>
          <a:p>
            <a:pPr>
              <a:defRPr/>
            </a:pPr>
            <a:r>
              <a:rPr lang="en-GB"/>
              <a:t>Presentation to FAIR GSI</a:t>
            </a:r>
            <a:endParaRPr lang="en-US"/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>
          <a:xfrm>
            <a:off x="11064552" y="6408000"/>
            <a:ext cx="681254" cy="365125"/>
          </a:xfrm>
        </p:spPr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>
  <p:cSld name="Bulleted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 hasCustomPrompt="1"/>
          </p:nvPr>
        </p:nvSpPr>
        <p:spPr bwMode="auto"/>
        <p:txBody>
          <a:bodyPr/>
          <a:lstStyle>
            <a:lvl1pPr marL="342900" indent="-342900"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 dirty="0"/>
              <a:t>Click to edit Master text styles</a:t>
            </a:r>
            <a:endParaRPr dirty="0"/>
          </a:p>
          <a:p>
            <a:pPr lvl="1">
              <a:defRPr/>
            </a:pPr>
            <a:r>
              <a:rPr lang="en-US" dirty="0"/>
              <a:t>Second level</a:t>
            </a:r>
            <a:endParaRPr dirty="0"/>
          </a:p>
          <a:p>
            <a:pPr lvl="2">
              <a:defRPr/>
            </a:pPr>
            <a:r>
              <a:rPr lang="en-US" dirty="0"/>
              <a:t>Third level</a:t>
            </a:r>
            <a:endParaRPr dirty="0"/>
          </a:p>
          <a:p>
            <a:pPr lvl="3">
              <a:defRPr/>
            </a:pPr>
            <a:r>
              <a:rPr lang="en-US" dirty="0"/>
              <a:t>Fourth level</a:t>
            </a:r>
            <a:endParaRPr dirty="0"/>
          </a:p>
          <a:p>
            <a:pPr lvl="0">
              <a:defRPr/>
            </a:pPr>
            <a:endParaRPr lang="en-US" dirty="0"/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>
            <a:lvl1pPr>
              <a:defRPr sz="3200"/>
            </a:lvl1pPr>
          </a:lstStyle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26/11/2024</a:t>
            </a:r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Presentation to FAIR GSI</a:t>
            </a:r>
            <a:endParaRPr lang="en-US"/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>
  <p:cSld name="Big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>
            <a:lvl1pPr>
              <a:defRPr sz="3200"/>
            </a:lvl1pPr>
          </a:lstStyle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26/11/2024</a:t>
            </a:r>
          </a:p>
        </p:txBody>
      </p:sp>
      <p:sp>
        <p:nvSpPr>
          <p:cNvPr id="6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Presentation to FAIR GSI</a:t>
            </a:r>
            <a:endParaRPr lang="en-US"/>
          </a:p>
        </p:txBody>
      </p:sp>
      <p:sp>
        <p:nvSpPr>
          <p:cNvPr id="7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8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262800" y="1033200"/>
            <a:ext cx="11664000" cy="5169600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>
  <p:cSld name="Full page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0" y="-29980"/>
            <a:ext cx="12192000" cy="6351588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US" dirty="0"/>
              <a:t>Drag and drop picture</a:t>
            </a:r>
            <a:endParaRPr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 bwMode="auto">
          <a:xfrm>
            <a:off x="8075612" y="-52466"/>
            <a:ext cx="4116387" cy="6370820"/>
          </a:xfrm>
          <a:prstGeom prst="rect">
            <a:avLst/>
          </a:prstGeo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/>
              <a:buChar char="•"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26/11/2024</a:t>
            </a:r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Presentation to FAIR GSI</a:t>
            </a:r>
            <a:endParaRPr lang="en-US"/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>
  <p:cSld name="2 Conten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>
            <a:lvl1pPr>
              <a:defRPr sz="3200"/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262799" y="1033199"/>
            <a:ext cx="5760000" cy="5169600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6170400" y="1033200"/>
            <a:ext cx="5758248" cy="5169600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7" name="Date Placeholder 7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26/11/2024</a:t>
            </a:r>
          </a:p>
        </p:txBody>
      </p:sp>
      <p:sp>
        <p:nvSpPr>
          <p:cNvPr id="8" name="Footer Placeholder 8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Presentation to FAIR GSI</a:t>
            </a:r>
            <a:endParaRPr lang="en-US"/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>
  <p:cSld name="Subtitle and Comparis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262800" y="1033201"/>
            <a:ext cx="57600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4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259200" y="1794261"/>
            <a:ext cx="5760000" cy="4395402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033200"/>
            <a:ext cx="57600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4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8" name="Content Placeholder 5"/>
          <p:cNvSpPr>
            <a:spLocks noGrp="1"/>
          </p:cNvSpPr>
          <p:nvPr>
            <p:ph sz="quarter" idx="4"/>
          </p:nvPr>
        </p:nvSpPr>
        <p:spPr bwMode="auto">
          <a:xfrm>
            <a:off x="6172200" y="1794261"/>
            <a:ext cx="5760000" cy="4395402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9" name="Date Placeholder 9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26/11/2024</a:t>
            </a:r>
          </a:p>
        </p:txBody>
      </p:sp>
      <p:sp>
        <p:nvSpPr>
          <p:cNvPr id="10" name="Footer Placeholder 10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Presentation to FAIR GSI</a:t>
            </a:r>
            <a:endParaRPr lang="en-US"/>
          </a:p>
        </p:txBody>
      </p:sp>
      <p:sp>
        <p:nvSpPr>
          <p:cNvPr id="11" name="Slide Number Placeholder 11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F58D32C-54E3-4F5B-AD94-FA5B84199C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>
  <p:cSld name="Text and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6" name="Picture Placeholder 8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8" y="0"/>
            <a:ext cx="6024562" cy="6317986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26/11/2024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Presentation to FAIR GSI</a:t>
            </a:r>
            <a:endParaRPr lang="en-US"/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6EBFB90-0D33-419A-BC9D-09F06C695E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3352" y="260648"/>
            <a:ext cx="5760000" cy="1137180"/>
          </a:xfrm>
        </p:spPr>
        <p:txBody>
          <a:bodyPr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A4A005A4-7352-4D68-8A8F-C6A6A5C505E4}"/>
              </a:ext>
            </a:extLst>
          </p:cNvPr>
          <p:cNvSpPr>
            <a:spLocks noGrp="1"/>
          </p:cNvSpPr>
          <p:nvPr>
            <p:ph sz="half" idx="1"/>
          </p:nvPr>
        </p:nvSpPr>
        <p:spPr bwMode="auto">
          <a:xfrm>
            <a:off x="262799" y="1487843"/>
            <a:ext cx="5760000" cy="4714956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2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Placeholder 1"/>
          <p:cNvSpPr>
            <a:spLocks noGrp="1"/>
          </p:cNvSpPr>
          <p:nvPr>
            <p:ph type="title"/>
          </p:nvPr>
        </p:nvSpPr>
        <p:spPr bwMode="auto">
          <a:xfrm>
            <a:off x="263351" y="260648"/>
            <a:ext cx="11665297" cy="667127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/>
          <a:p>
            <a:pPr>
              <a:defRPr/>
            </a:pPr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263352" y="1031957"/>
            <a:ext cx="11665296" cy="516881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>
              <a:defRPr/>
            </a:pPr>
            <a:r>
              <a:rPr lang="en-US" dirty="0"/>
              <a:t>Click to edit Master text styles</a:t>
            </a:r>
            <a:endParaRPr dirty="0"/>
          </a:p>
          <a:p>
            <a:pPr lvl="1">
              <a:defRPr/>
            </a:pPr>
            <a:r>
              <a:rPr lang="en-US" dirty="0"/>
              <a:t>Second level</a:t>
            </a:r>
            <a:endParaRPr dirty="0"/>
          </a:p>
          <a:p>
            <a:pPr lvl="2">
              <a:defRPr/>
            </a:pPr>
            <a:r>
              <a:rPr lang="en-US" dirty="0"/>
              <a:t>Third level</a:t>
            </a:r>
            <a:endParaRPr dirty="0"/>
          </a:p>
          <a:p>
            <a:pPr lvl="3">
              <a:defRPr/>
            </a:pPr>
            <a:r>
              <a:rPr lang="en-US" dirty="0"/>
              <a:t>Fourth level</a:t>
            </a:r>
            <a:endParaRPr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 bwMode="auto">
          <a:xfrm>
            <a:off x="3248526" y="6408000"/>
            <a:ext cx="867862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26/11/2024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11064552" y="640800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E82E2682-7A16-894B-B0A9-B7E60B954EF4}"/>
              </a:ext>
            </a:extLst>
          </p:cNvPr>
          <p:cNvPicPr>
            <a:picLocks noChangeAspect="1"/>
          </p:cNvPicPr>
          <p:nvPr/>
        </p:nvPicPr>
        <p:blipFill>
          <a:blip r:embed="rId20"/>
          <a:stretch>
            <a:fillRect/>
          </a:stretch>
        </p:blipFill>
        <p:spPr bwMode="auto">
          <a:xfrm>
            <a:off x="0" y="6303818"/>
            <a:ext cx="12192000" cy="554182"/>
          </a:xfrm>
          <a:prstGeom prst="rect">
            <a:avLst/>
          </a:prstGeom>
        </p:spPr>
      </p:pic>
      <p:sp>
        <p:nvSpPr>
          <p:cNvPr id="9" name="Footer Placeholder 6"/>
          <p:cNvSpPr>
            <a:spLocks noGrp="1"/>
          </p:cNvSpPr>
          <p:nvPr>
            <p:ph type="ftr" sz="quarter" idx="3"/>
          </p:nvPr>
        </p:nvSpPr>
        <p:spPr bwMode="auto">
          <a:xfrm>
            <a:off x="4259262" y="640800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GB"/>
              <a:t>Presentation to FAIR GSI</a:t>
            </a:r>
            <a:endParaRPr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C5345BE3-F241-9043-9297-A6219872CF94}"/>
              </a:ext>
            </a:extLst>
          </p:cNvPr>
          <p:cNvPicPr>
            <a:picLocks noChangeAspect="1"/>
          </p:cNvPicPr>
          <p:nvPr/>
        </p:nvPicPr>
        <p:blipFill>
          <a:blip r:embed="rId21"/>
          <a:stretch>
            <a:fillRect/>
          </a:stretch>
        </p:blipFill>
        <p:spPr>
          <a:xfrm>
            <a:off x="407988" y="6408000"/>
            <a:ext cx="1871587" cy="41829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7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  <p:sldLayoutId id="2147483662" r:id="rId13"/>
    <p:sldLayoutId id="2147483664" r:id="rId14"/>
    <p:sldLayoutId id="2147483666" r:id="rId15"/>
    <p:sldLayoutId id="2147483668" r:id="rId16"/>
    <p:sldLayoutId id="2147483669" r:id="rId17"/>
    <p:sldLayoutId id="2147483672" r:id="rId18"/>
  </p:sldLayoutIdLst>
  <p:hf hdr="0"/>
  <p:txStyles>
    <p:titleStyle>
      <a:lvl1pPr algn="l" defTabSz="914400" eaLnBrk="1" hangingPunct="1">
        <a:lnSpc>
          <a:spcPct val="90000"/>
        </a:lnSpc>
        <a:spcBef>
          <a:spcPts val="0"/>
        </a:spcBef>
        <a:buNone/>
        <a:defRPr sz="3600" b="1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eaLnBrk="1" hangingPunct="1">
        <a:lnSpc>
          <a:spcPct val="90000"/>
        </a:lnSpc>
        <a:spcBef>
          <a:spcPts val="600"/>
        </a:spcBef>
        <a:spcAft>
          <a:spcPts val="0"/>
        </a:spcAft>
        <a:buFont typeface="Arial"/>
        <a:buNone/>
        <a:defRPr sz="2400" b="1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eaLnBrk="1" hangingPunct="1">
        <a:lnSpc>
          <a:spcPct val="100000"/>
        </a:lnSpc>
        <a:spcBef>
          <a:spcPts val="600"/>
        </a:spcBef>
        <a:spcAft>
          <a:spcPts val="0"/>
        </a:spcAft>
        <a:buFont typeface="Arial"/>
        <a:buChar char="•"/>
        <a:defRPr sz="20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eaLnBrk="1" hangingPunct="1">
        <a:lnSpc>
          <a:spcPct val="100000"/>
        </a:lnSpc>
        <a:spcBef>
          <a:spcPts val="600"/>
        </a:spcBef>
        <a:spcAft>
          <a:spcPts val="0"/>
        </a:spcAft>
        <a:buFont typeface="Arial"/>
        <a:buChar char="•"/>
        <a:defRPr sz="18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eaLnBrk="1" hangingPunct="1">
        <a:lnSpc>
          <a:spcPct val="100000"/>
        </a:lnSpc>
        <a:spcBef>
          <a:spcPts val="600"/>
        </a:spcBef>
        <a:spcAft>
          <a:spcPts val="0"/>
        </a:spcAft>
        <a:buFont typeface="Arial"/>
        <a:buChar char="•"/>
        <a:defRPr sz="16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6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13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8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8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8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8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8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8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ADB9CD-C4F1-DD4C-8737-87873A4804E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sz="3200" dirty="0"/>
              <a:t>Overview of CERN planning, budgeting and controlling principles, process and its supporting information systems</a:t>
            </a:r>
            <a:endParaRPr lang="en-US" sz="320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F8B349F-6125-D048-8CAB-D09A3902204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>
              <a:defRPr/>
            </a:pPr>
            <a:r>
              <a:rPr lang="en-US" sz="2800" dirty="0"/>
              <a:t>Presentation to FAIR GSI</a:t>
            </a:r>
          </a:p>
          <a:p>
            <a:r>
              <a:rPr lang="en-US" sz="1800" dirty="0"/>
              <a:t>Kasia Pokorska, 26 November 2024</a:t>
            </a:r>
          </a:p>
        </p:txBody>
      </p:sp>
    </p:spTree>
    <p:extLst>
      <p:ext uri="{BB962C8B-B14F-4D97-AF65-F5344CB8AC3E}">
        <p14:creationId xmlns:p14="http://schemas.microsoft.com/office/powerpoint/2010/main" val="307231833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/>
              <a:t>Overview of the CERN planning cycle (5) – </a:t>
            </a:r>
            <a:r>
              <a:rPr lang="en-US" sz="3600" dirty="0">
                <a:solidFill>
                  <a:schemeClr val="accent2"/>
                </a:solidFill>
              </a:rPr>
              <a:t>controlling</a:t>
            </a:r>
            <a:r>
              <a:rPr lang="en-US" sz="3600" dirty="0"/>
              <a:t> milestones</a:t>
            </a:r>
            <a:endParaRPr lang="en-GB" sz="36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26/11/2024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10</a:t>
            </a:fld>
            <a:endParaRPr lang="en-GB"/>
          </a:p>
        </p:txBody>
      </p:sp>
      <p:cxnSp>
        <p:nvCxnSpPr>
          <p:cNvPr id="7" name="Straight Arrow Connector 6"/>
          <p:cNvCxnSpPr/>
          <p:nvPr/>
        </p:nvCxnSpPr>
        <p:spPr bwMode="auto">
          <a:xfrm>
            <a:off x="3943314" y="3609954"/>
            <a:ext cx="895385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9957" y="1465857"/>
            <a:ext cx="3048297" cy="31347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tangle 8"/>
          <p:cNvSpPr/>
          <p:nvPr/>
        </p:nvSpPr>
        <p:spPr>
          <a:xfrm>
            <a:off x="5051631" y="3230882"/>
            <a:ext cx="1080120" cy="720080"/>
          </a:xfrm>
          <a:prstGeom prst="rect">
            <a:avLst/>
          </a:prstGeom>
          <a:solidFill>
            <a:srgbClr val="92D050"/>
          </a:solidFill>
          <a:ln w="254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Annual Progress Report </a:t>
            </a:r>
            <a:r>
              <a:rPr lang="en-US" sz="1400" dirty="0">
                <a:solidFill>
                  <a:srgbClr val="000000"/>
                </a:solidFill>
              </a:rPr>
              <a:t>N-1</a:t>
            </a:r>
          </a:p>
        </p:txBody>
      </p:sp>
      <p:sp>
        <p:nvSpPr>
          <p:cNvPr id="10" name="Footer Placeholder 3"/>
          <p:cNvSpPr>
            <a:spLocks noGrp="1"/>
          </p:cNvSpPr>
          <p:nvPr>
            <p:ph type="ftr" sz="quarter" idx="15"/>
          </p:nvPr>
        </p:nvSpPr>
        <p:spPr>
          <a:xfrm>
            <a:off x="4419600" y="6262302"/>
            <a:ext cx="4114800" cy="365125"/>
          </a:xfrm>
        </p:spPr>
        <p:txBody>
          <a:bodyPr/>
          <a:lstStyle/>
          <a:p>
            <a:r>
              <a:rPr lang="en-GB"/>
              <a:t>Presentation to FAIR GSI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904831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6" name="Straight Connector 35"/>
          <p:cNvCxnSpPr/>
          <p:nvPr/>
        </p:nvCxnSpPr>
        <p:spPr>
          <a:xfrm>
            <a:off x="2194362" y="2596530"/>
            <a:ext cx="676875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>
          <a:xfrm rot="5400000">
            <a:off x="3850546" y="2596530"/>
            <a:ext cx="1440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3679312" y="1863875"/>
            <a:ext cx="48763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/>
              <a:t>N</a:t>
            </a:r>
          </a:p>
        </p:txBody>
      </p:sp>
      <p:cxnSp>
        <p:nvCxnSpPr>
          <p:cNvPr id="39" name="Straight Connector 38"/>
          <p:cNvCxnSpPr/>
          <p:nvPr/>
        </p:nvCxnSpPr>
        <p:spPr>
          <a:xfrm rot="5400000">
            <a:off x="4858658" y="2596530"/>
            <a:ext cx="1440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/>
          <p:cNvSpPr txBox="1"/>
          <p:nvPr/>
        </p:nvSpPr>
        <p:spPr>
          <a:xfrm>
            <a:off x="4801724" y="2092474"/>
            <a:ext cx="6062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N+1</a:t>
            </a:r>
          </a:p>
        </p:txBody>
      </p:sp>
      <p:cxnSp>
        <p:nvCxnSpPr>
          <p:cNvPr id="41" name="Straight Connector 40"/>
          <p:cNvCxnSpPr/>
          <p:nvPr/>
        </p:nvCxnSpPr>
        <p:spPr>
          <a:xfrm rot="5400000">
            <a:off x="5866770" y="2596530"/>
            <a:ext cx="1440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>
          <a:xfrm>
            <a:off x="5809836" y="2092474"/>
            <a:ext cx="6062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N+2</a:t>
            </a:r>
          </a:p>
        </p:txBody>
      </p:sp>
      <p:cxnSp>
        <p:nvCxnSpPr>
          <p:cNvPr id="43" name="Straight Connector 42"/>
          <p:cNvCxnSpPr/>
          <p:nvPr/>
        </p:nvCxnSpPr>
        <p:spPr>
          <a:xfrm rot="5400000">
            <a:off x="6874882" y="2596530"/>
            <a:ext cx="1440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Box 43"/>
          <p:cNvSpPr txBox="1"/>
          <p:nvPr/>
        </p:nvSpPr>
        <p:spPr>
          <a:xfrm>
            <a:off x="6817948" y="2092474"/>
            <a:ext cx="6062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N+3</a:t>
            </a:r>
          </a:p>
        </p:txBody>
      </p:sp>
      <p:cxnSp>
        <p:nvCxnSpPr>
          <p:cNvPr id="45" name="Straight Connector 44"/>
          <p:cNvCxnSpPr/>
          <p:nvPr/>
        </p:nvCxnSpPr>
        <p:spPr>
          <a:xfrm rot="5400000">
            <a:off x="7882994" y="2596530"/>
            <a:ext cx="1440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TextBox 45"/>
          <p:cNvSpPr txBox="1"/>
          <p:nvPr/>
        </p:nvSpPr>
        <p:spPr>
          <a:xfrm>
            <a:off x="7826060" y="2092474"/>
            <a:ext cx="6062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N+4</a:t>
            </a:r>
          </a:p>
        </p:txBody>
      </p:sp>
      <p:cxnSp>
        <p:nvCxnSpPr>
          <p:cNvPr id="47" name="Straight Connector 46"/>
          <p:cNvCxnSpPr/>
          <p:nvPr/>
        </p:nvCxnSpPr>
        <p:spPr>
          <a:xfrm rot="5400000">
            <a:off x="8891106" y="2596530"/>
            <a:ext cx="1440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Box 47"/>
          <p:cNvSpPr txBox="1"/>
          <p:nvPr/>
        </p:nvSpPr>
        <p:spPr>
          <a:xfrm>
            <a:off x="8834172" y="2101999"/>
            <a:ext cx="6062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N+5</a:t>
            </a:r>
          </a:p>
        </p:txBody>
      </p:sp>
      <p:cxnSp>
        <p:nvCxnSpPr>
          <p:cNvPr id="49" name="Straight Connector 48"/>
          <p:cNvCxnSpPr/>
          <p:nvPr/>
        </p:nvCxnSpPr>
        <p:spPr>
          <a:xfrm rot="5400000">
            <a:off x="2770426" y="2596530"/>
            <a:ext cx="1440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Box 49"/>
          <p:cNvSpPr txBox="1"/>
          <p:nvPr/>
        </p:nvSpPr>
        <p:spPr>
          <a:xfrm>
            <a:off x="2626410" y="2092474"/>
            <a:ext cx="5261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N-1</a:t>
            </a:r>
          </a:p>
        </p:txBody>
      </p:sp>
      <p:sp>
        <p:nvSpPr>
          <p:cNvPr id="58" name="Rectangle 57"/>
          <p:cNvSpPr/>
          <p:nvPr/>
        </p:nvSpPr>
        <p:spPr>
          <a:xfrm>
            <a:off x="4580015" y="1301055"/>
            <a:ext cx="727715" cy="294159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/>
              <a:t>CVI </a:t>
            </a:r>
            <a:r>
              <a:rPr lang="en-US" sz="1000" dirty="0">
                <a:solidFill>
                  <a:srgbClr val="000000"/>
                </a:solidFill>
              </a:rPr>
              <a:t>N+1</a:t>
            </a:r>
          </a:p>
        </p:txBody>
      </p:sp>
      <p:sp>
        <p:nvSpPr>
          <p:cNvPr id="72" name="TextBox 71"/>
          <p:cNvSpPr txBox="1"/>
          <p:nvPr/>
        </p:nvSpPr>
        <p:spPr>
          <a:xfrm>
            <a:off x="4036813" y="2561183"/>
            <a:ext cx="55496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June N</a:t>
            </a:r>
          </a:p>
        </p:txBody>
      </p:sp>
      <p:sp>
        <p:nvSpPr>
          <p:cNvPr id="76" name="Rectangle 75"/>
          <p:cNvSpPr/>
          <p:nvPr/>
        </p:nvSpPr>
        <p:spPr>
          <a:xfrm>
            <a:off x="3590925" y="1279248"/>
            <a:ext cx="892600" cy="432048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/>
              <a:t>Scale of contribution </a:t>
            </a:r>
            <a:r>
              <a:rPr lang="en-US" sz="1000" dirty="0">
                <a:solidFill>
                  <a:srgbClr val="000000"/>
                </a:solidFill>
              </a:rPr>
              <a:t>N+1</a:t>
            </a:r>
          </a:p>
        </p:txBody>
      </p:sp>
      <p:sp>
        <p:nvSpPr>
          <p:cNvPr id="104" name="TextBox 103"/>
          <p:cNvSpPr txBox="1"/>
          <p:nvPr/>
        </p:nvSpPr>
        <p:spPr>
          <a:xfrm>
            <a:off x="4608671" y="2551657"/>
            <a:ext cx="54373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Dec. N</a:t>
            </a:r>
          </a:p>
        </p:txBody>
      </p:sp>
      <p:cxnSp>
        <p:nvCxnSpPr>
          <p:cNvPr id="106" name="Straight Arrow Connector 105"/>
          <p:cNvCxnSpPr/>
          <p:nvPr/>
        </p:nvCxnSpPr>
        <p:spPr>
          <a:xfrm>
            <a:off x="4378749" y="1711297"/>
            <a:ext cx="0" cy="798909"/>
          </a:xfrm>
          <a:prstGeom prst="straightConnector1">
            <a:avLst/>
          </a:prstGeom>
          <a:ln w="15875">
            <a:solidFill>
              <a:schemeClr val="accent2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0" name="Straight Arrow Connector 109"/>
          <p:cNvCxnSpPr/>
          <p:nvPr/>
        </p:nvCxnSpPr>
        <p:spPr>
          <a:xfrm>
            <a:off x="4801724" y="1595214"/>
            <a:ext cx="0" cy="929309"/>
          </a:xfrm>
          <a:prstGeom prst="straightConnector1">
            <a:avLst/>
          </a:prstGeom>
          <a:ln w="15875">
            <a:solidFill>
              <a:schemeClr val="accent2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4" name="TextBox 113"/>
          <p:cNvSpPr txBox="1"/>
          <p:nvPr/>
        </p:nvSpPr>
        <p:spPr>
          <a:xfrm>
            <a:off x="7101841" y="4371892"/>
            <a:ext cx="10310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rgbClr val="00B0F0"/>
                </a:solidFill>
              </a:rPr>
              <a:t>Planning</a:t>
            </a:r>
          </a:p>
        </p:txBody>
      </p:sp>
      <p:sp>
        <p:nvSpPr>
          <p:cNvPr id="115" name="TextBox 114"/>
          <p:cNvSpPr txBox="1"/>
          <p:nvPr/>
        </p:nvSpPr>
        <p:spPr>
          <a:xfrm>
            <a:off x="1855455" y="4760989"/>
            <a:ext cx="1132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rgbClr val="92D050"/>
                </a:solidFill>
              </a:rPr>
              <a:t>Reporting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2813601" y="2731918"/>
            <a:ext cx="1383803" cy="1639974"/>
            <a:chOff x="1289600" y="2731918"/>
            <a:chExt cx="1383803" cy="1639974"/>
          </a:xfrm>
        </p:grpSpPr>
        <p:sp>
          <p:nvSpPr>
            <p:cNvPr id="56" name="Rectangle 55"/>
            <p:cNvSpPr/>
            <p:nvPr/>
          </p:nvSpPr>
          <p:spPr>
            <a:xfrm>
              <a:off x="1289600" y="3651812"/>
              <a:ext cx="1080120" cy="720080"/>
            </a:xfrm>
            <a:prstGeom prst="rect">
              <a:avLst/>
            </a:prstGeom>
            <a:solidFill>
              <a:srgbClr val="92D050"/>
            </a:solidFill>
            <a:ln w="25400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/>
                <a:t>Annual Progress Report </a:t>
              </a:r>
              <a:r>
                <a:rPr lang="en-US" sz="1400" dirty="0">
                  <a:solidFill>
                    <a:srgbClr val="000000"/>
                  </a:solidFill>
                </a:rPr>
                <a:t>N-1</a:t>
              </a:r>
            </a:p>
          </p:txBody>
        </p:sp>
        <p:cxnSp>
          <p:nvCxnSpPr>
            <p:cNvPr id="143" name="Elbow Connector 142"/>
            <p:cNvCxnSpPr>
              <a:stCxn id="56" idx="0"/>
            </p:cNvCxnSpPr>
            <p:nvPr/>
          </p:nvCxnSpPr>
          <p:spPr>
            <a:xfrm rot="5400000" flipH="1" flipV="1">
              <a:off x="1791584" y="2769994"/>
              <a:ext cx="919895" cy="843743"/>
            </a:xfrm>
            <a:prstGeom prst="bentConnector3">
              <a:avLst/>
            </a:prstGeom>
            <a:ln w="25400">
              <a:solidFill>
                <a:srgbClr val="00B05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" name="Group 8"/>
          <p:cNvGrpSpPr/>
          <p:nvPr/>
        </p:nvGrpSpPr>
        <p:grpSpPr>
          <a:xfrm>
            <a:off x="3954656" y="2797878"/>
            <a:ext cx="2002360" cy="2587697"/>
            <a:chOff x="2430656" y="2797877"/>
            <a:chExt cx="2002360" cy="2587697"/>
          </a:xfrm>
        </p:grpSpPr>
        <p:grpSp>
          <p:nvGrpSpPr>
            <p:cNvPr id="7" name="Group 6"/>
            <p:cNvGrpSpPr/>
            <p:nvPr/>
          </p:nvGrpSpPr>
          <p:grpSpPr>
            <a:xfrm>
              <a:off x="2430656" y="2797877"/>
              <a:ext cx="2002360" cy="2587697"/>
              <a:chOff x="2430656" y="2797877"/>
              <a:chExt cx="2002360" cy="2587697"/>
            </a:xfrm>
          </p:grpSpPr>
          <p:sp>
            <p:nvSpPr>
              <p:cNvPr id="116" name="Rectangle 115"/>
              <p:cNvSpPr/>
              <p:nvPr/>
            </p:nvSpPr>
            <p:spPr>
              <a:xfrm>
                <a:off x="3438109" y="4667250"/>
                <a:ext cx="994907" cy="718324"/>
              </a:xfrm>
              <a:prstGeom prst="rect">
                <a:avLst/>
              </a:prstGeom>
              <a:solidFill>
                <a:srgbClr val="00B0F0"/>
              </a:solidFill>
              <a:ln w="254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/>
                  <a:t>Final Budget </a:t>
                </a:r>
                <a:r>
                  <a:rPr lang="en-US" sz="1400" dirty="0">
                    <a:solidFill>
                      <a:srgbClr val="000000"/>
                    </a:solidFill>
                  </a:rPr>
                  <a:t>N+1</a:t>
                </a:r>
              </a:p>
            </p:txBody>
          </p:sp>
          <p:sp>
            <p:nvSpPr>
              <p:cNvPr id="117" name="Rectangle 116"/>
              <p:cNvSpPr/>
              <p:nvPr/>
            </p:nvSpPr>
            <p:spPr>
              <a:xfrm>
                <a:off x="2430656" y="4667250"/>
                <a:ext cx="901908" cy="712947"/>
              </a:xfrm>
              <a:prstGeom prst="rect">
                <a:avLst/>
              </a:prstGeom>
              <a:solidFill>
                <a:srgbClr val="92D050"/>
              </a:solidFill>
              <a:ln w="1905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00" dirty="0"/>
                  <a:t>Probable Revenues and Expenses </a:t>
                </a:r>
                <a:r>
                  <a:rPr lang="en-US" sz="1000" dirty="0">
                    <a:solidFill>
                      <a:srgbClr val="000000"/>
                    </a:solidFill>
                  </a:rPr>
                  <a:t>N</a:t>
                </a:r>
              </a:p>
            </p:txBody>
          </p:sp>
          <p:cxnSp>
            <p:nvCxnSpPr>
              <p:cNvPr id="153" name="Straight Connector 152"/>
              <p:cNvCxnSpPr>
                <a:stCxn id="117" idx="3"/>
                <a:endCxn id="116" idx="1"/>
              </p:cNvCxnSpPr>
              <p:nvPr/>
            </p:nvCxnSpPr>
            <p:spPr>
              <a:xfrm>
                <a:off x="3332564" y="5023724"/>
                <a:ext cx="105545" cy="2688"/>
              </a:xfrm>
              <a:prstGeom prst="line">
                <a:avLst/>
              </a:prstGeom>
              <a:ln>
                <a:solidFill>
                  <a:srgbClr val="0070C0"/>
                </a:solidFill>
                <a:prstDash val="sysDot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2" name="Straight Arrow Connector 161"/>
              <p:cNvCxnSpPr>
                <a:endCxn id="104" idx="2"/>
              </p:cNvCxnSpPr>
              <p:nvPr/>
            </p:nvCxnSpPr>
            <p:spPr>
              <a:xfrm flipH="1" flipV="1">
                <a:off x="3356540" y="2797877"/>
                <a:ext cx="16029" cy="1758682"/>
              </a:xfrm>
              <a:prstGeom prst="straightConnector1">
                <a:avLst/>
              </a:prstGeom>
              <a:ln w="25400">
                <a:solidFill>
                  <a:srgbClr val="C00000"/>
                </a:solidFill>
                <a:tailEnd type="arrow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66" name="Elbow Connector 165"/>
            <p:cNvCxnSpPr>
              <a:endCxn id="116" idx="0"/>
            </p:cNvCxnSpPr>
            <p:nvPr/>
          </p:nvCxnSpPr>
          <p:spPr>
            <a:xfrm>
              <a:off x="3372569" y="4556558"/>
              <a:ext cx="562994" cy="110692"/>
            </a:xfrm>
            <a:prstGeom prst="bentConnector2">
              <a:avLst/>
            </a:prstGeom>
            <a:ln w="25400">
              <a:solidFill>
                <a:srgbClr val="C0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" name="Group 7"/>
          <p:cNvGrpSpPr/>
          <p:nvPr/>
        </p:nvGrpSpPr>
        <p:grpSpPr>
          <a:xfrm>
            <a:off x="3954656" y="2807404"/>
            <a:ext cx="5093672" cy="1564489"/>
            <a:chOff x="2430656" y="2807403"/>
            <a:chExt cx="5093672" cy="1564489"/>
          </a:xfrm>
        </p:grpSpPr>
        <p:sp>
          <p:nvSpPr>
            <p:cNvPr id="52" name="Rectangle 51"/>
            <p:cNvSpPr/>
            <p:nvPr/>
          </p:nvSpPr>
          <p:spPr>
            <a:xfrm>
              <a:off x="3419872" y="2917329"/>
              <a:ext cx="4104456" cy="432048"/>
            </a:xfrm>
            <a:prstGeom prst="rect">
              <a:avLst/>
            </a:prstGeom>
            <a:solidFill>
              <a:srgbClr val="00B0F0"/>
            </a:solidFill>
            <a:ln w="25400"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Medium Term Plan </a:t>
              </a:r>
              <a:r>
                <a:rPr lang="en-US" dirty="0">
                  <a:solidFill>
                    <a:srgbClr val="000000"/>
                  </a:solidFill>
                </a:rPr>
                <a:t>N+1 -&gt; N+5</a:t>
              </a:r>
            </a:p>
          </p:txBody>
        </p:sp>
        <p:cxnSp>
          <p:nvCxnSpPr>
            <p:cNvPr id="174" name="Straight Connector 173"/>
            <p:cNvCxnSpPr/>
            <p:nvPr/>
          </p:nvCxnSpPr>
          <p:spPr>
            <a:xfrm>
              <a:off x="3783729" y="3349379"/>
              <a:ext cx="0" cy="151217"/>
            </a:xfrm>
            <a:prstGeom prst="line">
              <a:avLst/>
            </a:prstGeom>
            <a:ln>
              <a:solidFill>
                <a:srgbClr val="002060"/>
              </a:solidFill>
              <a:prstDash val="sysDot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6" name="Group 5"/>
            <p:cNvGrpSpPr/>
            <p:nvPr/>
          </p:nvGrpSpPr>
          <p:grpSpPr>
            <a:xfrm>
              <a:off x="2430656" y="2807403"/>
              <a:ext cx="2002361" cy="1564489"/>
              <a:chOff x="2430656" y="2807403"/>
              <a:chExt cx="2002361" cy="1564489"/>
            </a:xfrm>
          </p:grpSpPr>
          <p:sp>
            <p:nvSpPr>
              <p:cNvPr id="53" name="Rectangle 52"/>
              <p:cNvSpPr/>
              <p:nvPr/>
            </p:nvSpPr>
            <p:spPr>
              <a:xfrm>
                <a:off x="3438110" y="3651812"/>
                <a:ext cx="994907" cy="702277"/>
              </a:xfrm>
              <a:prstGeom prst="rect">
                <a:avLst/>
              </a:prstGeom>
              <a:solidFill>
                <a:srgbClr val="00B0F0"/>
              </a:solidFill>
              <a:ln w="25400"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/>
                  <a:t>Draft Budget </a:t>
                </a:r>
                <a:r>
                  <a:rPr lang="en-US" sz="1400" dirty="0">
                    <a:solidFill>
                      <a:srgbClr val="000000"/>
                    </a:solidFill>
                  </a:rPr>
                  <a:t>N+1</a:t>
                </a:r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2430656" y="3651812"/>
                <a:ext cx="890155" cy="720080"/>
              </a:xfrm>
              <a:prstGeom prst="rect">
                <a:avLst/>
              </a:prstGeom>
              <a:solidFill>
                <a:srgbClr val="92D050"/>
              </a:solidFill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/>
                  <a:t>Revised Budget </a:t>
                </a:r>
                <a:r>
                  <a:rPr lang="en-US" sz="1400" dirty="0">
                    <a:solidFill>
                      <a:srgbClr val="000000"/>
                    </a:solidFill>
                  </a:rPr>
                  <a:t>N</a:t>
                </a:r>
              </a:p>
            </p:txBody>
          </p:sp>
          <p:cxnSp>
            <p:nvCxnSpPr>
              <p:cNvPr id="132" name="Elbow Connector 131"/>
              <p:cNvCxnSpPr>
                <a:stCxn id="52" idx="1"/>
                <a:endCxn id="72" idx="2"/>
              </p:cNvCxnSpPr>
              <p:nvPr/>
            </p:nvCxnSpPr>
            <p:spPr>
              <a:xfrm rot="10800000">
                <a:off x="2790294" y="2807403"/>
                <a:ext cx="629579" cy="325950"/>
              </a:xfrm>
              <a:prstGeom prst="bentConnector2">
                <a:avLst/>
              </a:prstGeom>
              <a:ln w="25400">
                <a:solidFill>
                  <a:srgbClr val="002060"/>
                </a:solidFill>
                <a:tailEnd type="arrow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5" name="Straight Connector 134"/>
              <p:cNvCxnSpPr/>
              <p:nvPr/>
            </p:nvCxnSpPr>
            <p:spPr>
              <a:xfrm flipV="1">
                <a:off x="4285836" y="3349379"/>
                <a:ext cx="0" cy="302434"/>
              </a:xfrm>
              <a:prstGeom prst="line">
                <a:avLst/>
              </a:prstGeom>
              <a:ln>
                <a:solidFill>
                  <a:srgbClr val="002060"/>
                </a:solidFill>
                <a:prstDash val="sysDot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6" name="Elbow Connector 175"/>
              <p:cNvCxnSpPr>
                <a:endCxn id="77" idx="0"/>
              </p:cNvCxnSpPr>
              <p:nvPr/>
            </p:nvCxnSpPr>
            <p:spPr>
              <a:xfrm rot="10800000" flipV="1">
                <a:off x="2875735" y="3500596"/>
                <a:ext cx="907995" cy="151216"/>
              </a:xfrm>
              <a:prstGeom prst="bentConnector2">
                <a:avLst/>
              </a:prstGeom>
              <a:ln>
                <a:solidFill>
                  <a:srgbClr val="002060"/>
                </a:solidFill>
                <a:prstDash val="sysDot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Overview of the CERN planning cycle (6) - </a:t>
            </a:r>
            <a:r>
              <a:rPr lang="en-US" sz="4000" dirty="0">
                <a:solidFill>
                  <a:schemeClr val="accent4"/>
                </a:solidFill>
              </a:rPr>
              <a:t>timeline</a:t>
            </a:r>
            <a:endParaRPr lang="en-GB" sz="4000" dirty="0">
              <a:solidFill>
                <a:schemeClr val="accent4"/>
              </a:solidFill>
            </a:endParaRP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1" name="Date Placeholder 2"/>
          <p:cNvSpPr>
            <a:spLocks noGrp="1"/>
          </p:cNvSpPr>
          <p:nvPr>
            <p:ph type="dt" sz="half" idx="14"/>
          </p:nvPr>
        </p:nvSpPr>
        <p:spPr>
          <a:xfrm>
            <a:off x="1600200" y="6262302"/>
            <a:ext cx="2743200" cy="365125"/>
          </a:xfrm>
        </p:spPr>
        <p:txBody>
          <a:bodyPr/>
          <a:lstStyle/>
          <a:p>
            <a:r>
              <a:rPr lang="en-US"/>
              <a:t>26/11/2024</a:t>
            </a:r>
            <a:endParaRPr lang="en-GB"/>
          </a:p>
        </p:txBody>
      </p:sp>
      <p:sp>
        <p:nvSpPr>
          <p:cNvPr id="54" name="Slide Number Placeholder 4"/>
          <p:cNvSpPr>
            <a:spLocks noGrp="1"/>
          </p:cNvSpPr>
          <p:nvPr>
            <p:ph type="sldNum" sz="quarter" idx="16"/>
          </p:nvPr>
        </p:nvSpPr>
        <p:spPr>
          <a:xfrm>
            <a:off x="8610600" y="6262302"/>
            <a:ext cx="2743200" cy="365125"/>
          </a:xfrm>
        </p:spPr>
        <p:txBody>
          <a:bodyPr/>
          <a:lstStyle/>
          <a:p>
            <a:r>
              <a:rPr lang="en-GB" dirty="0"/>
              <a:t>10</a:t>
            </a:r>
          </a:p>
        </p:txBody>
      </p:sp>
      <p:sp>
        <p:nvSpPr>
          <p:cNvPr id="55" name="Footer Placeholder 3"/>
          <p:cNvSpPr>
            <a:spLocks noGrp="1"/>
          </p:cNvSpPr>
          <p:nvPr>
            <p:ph type="ftr" sz="quarter" idx="15"/>
          </p:nvPr>
        </p:nvSpPr>
        <p:spPr>
          <a:xfrm>
            <a:off x="4419600" y="6262302"/>
            <a:ext cx="4114800" cy="365125"/>
          </a:xfrm>
        </p:spPr>
        <p:txBody>
          <a:bodyPr/>
          <a:lstStyle/>
          <a:p>
            <a:r>
              <a:rPr lang="en-GB"/>
              <a:t>Presentation to FAIR GSI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02671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dirty="0"/>
              <a:t>Resources </a:t>
            </a:r>
            <a:r>
              <a:rPr lang="en-US" sz="2800" dirty="0">
                <a:solidFill>
                  <a:schemeClr val="accent4"/>
                </a:solidFill>
              </a:rPr>
              <a:t>planning</a:t>
            </a:r>
            <a:r>
              <a:rPr lang="en-US" sz="2800" dirty="0"/>
              <a:t> @CERN (1) – actions of different governing bodies</a:t>
            </a:r>
            <a:endParaRPr lang="en-GB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7"/>
          </p:nvPr>
        </p:nvSpPr>
        <p:spPr/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Council</a:t>
            </a:r>
            <a:r>
              <a:rPr lang="en-US" dirty="0"/>
              <a:t> approves guidelines on OBJECTIVES and TARGETS for each scientific </a:t>
            </a:r>
            <a:r>
              <a:rPr lang="en-US" dirty="0" err="1"/>
              <a:t>programme</a:t>
            </a:r>
            <a:r>
              <a:rPr lang="en-US" dirty="0"/>
              <a:t> and project</a:t>
            </a:r>
          </a:p>
          <a:p>
            <a:pPr lvl="2"/>
            <a:r>
              <a:rPr lang="en-US" dirty="0"/>
              <a:t>Not driven by internal CERN </a:t>
            </a:r>
            <a:r>
              <a:rPr lang="en-US" dirty="0" err="1"/>
              <a:t>organisation</a:t>
            </a:r>
            <a:r>
              <a:rPr lang="en-US" dirty="0"/>
              <a:t> or type of resources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Feedback by the </a:t>
            </a:r>
            <a:r>
              <a:rPr lang="en-US" dirty="0">
                <a:solidFill>
                  <a:schemeClr val="tx1"/>
                </a:solidFill>
              </a:rPr>
              <a:t>Scientific Policy Committee </a:t>
            </a:r>
            <a:r>
              <a:rPr lang="en-US" dirty="0"/>
              <a:t>on the scientific programs</a:t>
            </a:r>
          </a:p>
          <a:p>
            <a:pPr lvl="2"/>
            <a:r>
              <a:rPr lang="en-US" dirty="0"/>
              <a:t>First physics potential</a:t>
            </a:r>
          </a:p>
          <a:p>
            <a:pPr lvl="2"/>
            <a:r>
              <a:rPr lang="en-US" dirty="0"/>
              <a:t>Financial affordability considered as well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Approval of experiments/new initiatives via the </a:t>
            </a:r>
            <a:r>
              <a:rPr lang="en-US" dirty="0">
                <a:solidFill>
                  <a:schemeClr val="tx1"/>
                </a:solidFill>
              </a:rPr>
              <a:t>Research Board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Vision of the </a:t>
            </a:r>
            <a:r>
              <a:rPr lang="en-US" dirty="0">
                <a:solidFill>
                  <a:schemeClr val="tx1"/>
                </a:solidFill>
              </a:rPr>
              <a:t>Director General </a:t>
            </a:r>
            <a:r>
              <a:rPr lang="en-US" dirty="0"/>
              <a:t>translated in the Mid/Long Term Plan </a:t>
            </a:r>
          </a:p>
          <a:p>
            <a:pPr lvl="2"/>
            <a:r>
              <a:rPr lang="en-US" dirty="0"/>
              <a:t>Balance between scientific interest and available resources</a:t>
            </a:r>
          </a:p>
          <a:p>
            <a:pPr lvl="2"/>
            <a:r>
              <a:rPr lang="en-US" dirty="0"/>
              <a:t>Resources allocation is based on a Personnel + Materials policy</a:t>
            </a:r>
          </a:p>
          <a:p>
            <a:endParaRPr lang="en-GB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4"/>
          </p:nvPr>
        </p:nvSpPr>
        <p:spPr>
          <a:xfrm>
            <a:off x="1600200" y="6262302"/>
            <a:ext cx="2743200" cy="365125"/>
          </a:xfrm>
        </p:spPr>
        <p:txBody>
          <a:bodyPr/>
          <a:lstStyle/>
          <a:p>
            <a:r>
              <a:rPr lang="en-US"/>
              <a:t>26/11/2024</a:t>
            </a:r>
            <a:endParaRPr lang="en-GB"/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6"/>
          </p:nvPr>
        </p:nvSpPr>
        <p:spPr>
          <a:xfrm>
            <a:off x="8610600" y="6262302"/>
            <a:ext cx="2743200" cy="365125"/>
          </a:xfrm>
        </p:spPr>
        <p:txBody>
          <a:bodyPr/>
          <a:lstStyle/>
          <a:p>
            <a:r>
              <a:rPr lang="en-GB" dirty="0"/>
              <a:t>11</a:t>
            </a:r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5"/>
          </p:nvPr>
        </p:nvSpPr>
        <p:spPr>
          <a:xfrm>
            <a:off x="4419600" y="6262302"/>
            <a:ext cx="4114800" cy="365125"/>
          </a:xfrm>
        </p:spPr>
        <p:txBody>
          <a:bodyPr/>
          <a:lstStyle/>
          <a:p>
            <a:r>
              <a:rPr lang="en-GB"/>
              <a:t>Presentation to FAIR GSI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31393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Resources </a:t>
            </a:r>
            <a:r>
              <a:rPr lang="en-US" dirty="0">
                <a:solidFill>
                  <a:schemeClr val="accent4"/>
                </a:solidFill>
              </a:rPr>
              <a:t>planning</a:t>
            </a:r>
            <a:r>
              <a:rPr lang="en-US" dirty="0"/>
              <a:t> @CERN (2) - Principles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Presentation to FAIR GSI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7"/>
          </p:nvPr>
        </p:nvSpPr>
        <p:spPr/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Financial Rules and Regulations</a:t>
            </a:r>
          </a:p>
          <a:p>
            <a:pPr lvl="2"/>
            <a:r>
              <a:rPr lang="en-US" dirty="0"/>
              <a:t>Document approved by Council</a:t>
            </a:r>
          </a:p>
          <a:p>
            <a:pPr lvl="2"/>
            <a:r>
              <a:rPr lang="en-US" dirty="0"/>
              <a:t>Last revision to accommodate latest practices in June 2024: CERN/FC/6786/RA/Rev.</a:t>
            </a:r>
          </a:p>
          <a:p>
            <a:pPr lvl="2"/>
            <a:r>
              <a:rPr lang="en-US" dirty="0"/>
              <a:t>Stipulate (Article 16): </a:t>
            </a:r>
          </a:p>
          <a:p>
            <a:pPr marL="0" lvl="1" indent="0">
              <a:buNone/>
            </a:pPr>
            <a:r>
              <a:rPr lang="en-US" sz="1800" i="1" dirty="0"/>
              <a:t>CERN’s accounts shall be drawn up in accordance with the International Public Sector Accounting Standards (</a:t>
            </a:r>
            <a:r>
              <a:rPr lang="en-US" sz="1800" b="1" i="1" dirty="0"/>
              <a:t>IPSAS</a:t>
            </a:r>
            <a:r>
              <a:rPr lang="en-US" sz="1800" i="1" dirty="0"/>
              <a:t>).</a:t>
            </a:r>
          </a:p>
          <a:p>
            <a:pPr marL="0" lvl="1" indent="0">
              <a:buNone/>
            </a:pPr>
            <a:r>
              <a:rPr lang="en-US" sz="1800" i="1" dirty="0"/>
              <a:t>These standards and the way in which they are implemented shall be explained in the notes attached to the annual Financial Statements.</a:t>
            </a:r>
          </a:p>
          <a:p>
            <a:pPr marL="667050" lvl="2" indent="-342900"/>
            <a:r>
              <a:rPr lang="en-US" dirty="0"/>
              <a:t>Planning and budget: </a:t>
            </a:r>
            <a:r>
              <a:rPr lang="en-US" dirty="0">
                <a:solidFill>
                  <a:schemeClr val="tx1"/>
                </a:solidFill>
              </a:rPr>
              <a:t>Section 2 - Article 5 to 9</a:t>
            </a:r>
          </a:p>
          <a:p>
            <a:pPr marL="667050" lvl="2" indent="-342900"/>
            <a:endParaRPr lang="en-US" dirty="0">
              <a:solidFill>
                <a:schemeClr val="accent2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IPSAS implementation</a:t>
            </a:r>
          </a:p>
          <a:p>
            <a:pPr lvl="2"/>
            <a:r>
              <a:rPr lang="en-US" dirty="0"/>
              <a:t>Since 2007 in the financial statements</a:t>
            </a:r>
          </a:p>
          <a:p>
            <a:pPr lvl="2"/>
            <a:r>
              <a:rPr lang="en-US" dirty="0"/>
              <a:t>Budget follows the “modified” cash principle (accruals based) with some non-cash elements (e.g. variation of the paid leave)</a:t>
            </a:r>
          </a:p>
          <a:p>
            <a:endParaRPr lang="en-GB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26/11/2024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50719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FE5B7D69-B745-1F2E-48FD-90082FE1FA2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71621" y="1364183"/>
            <a:ext cx="5984791" cy="412963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Resources </a:t>
            </a:r>
            <a:r>
              <a:rPr lang="en-US" dirty="0">
                <a:solidFill>
                  <a:schemeClr val="accent2"/>
                </a:solidFill>
              </a:rPr>
              <a:t>planning</a:t>
            </a:r>
            <a:r>
              <a:rPr lang="en-US" dirty="0"/>
              <a:t> @CERN (3) - Revenues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Presentation to FAIR GSI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6194130" y="2005542"/>
            <a:ext cx="5962282" cy="199321"/>
          </a:xfrm>
          <a:prstGeom prst="rect">
            <a:avLst/>
          </a:prstGeom>
          <a:solidFill>
            <a:srgbClr val="0070C0">
              <a:alpha val="10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8" name="Rectangle 7"/>
          <p:cNvSpPr/>
          <p:nvPr/>
        </p:nvSpPr>
        <p:spPr>
          <a:xfrm>
            <a:off x="6196306" y="2204863"/>
            <a:ext cx="5960106" cy="175681"/>
          </a:xfrm>
          <a:prstGeom prst="rect">
            <a:avLst/>
          </a:prstGeom>
          <a:solidFill>
            <a:srgbClr val="FF0000">
              <a:alpha val="15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Rectangle 9"/>
          <p:cNvSpPr/>
          <p:nvPr/>
        </p:nvSpPr>
        <p:spPr>
          <a:xfrm>
            <a:off x="6187523" y="2669191"/>
            <a:ext cx="5984204" cy="163448"/>
          </a:xfrm>
          <a:prstGeom prst="rect">
            <a:avLst/>
          </a:prstGeom>
          <a:solidFill>
            <a:srgbClr val="FFFF00">
              <a:alpha val="22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1" name="Rectangle 10"/>
          <p:cNvSpPr/>
          <p:nvPr/>
        </p:nvSpPr>
        <p:spPr>
          <a:xfrm>
            <a:off x="6194131" y="2968496"/>
            <a:ext cx="5962282" cy="227005"/>
          </a:xfrm>
          <a:prstGeom prst="rect">
            <a:avLst/>
          </a:prstGeom>
          <a:solidFill>
            <a:srgbClr val="7030A0">
              <a:alpha val="18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2" name="Rectangle 11"/>
          <p:cNvSpPr/>
          <p:nvPr/>
        </p:nvSpPr>
        <p:spPr>
          <a:xfrm>
            <a:off x="6194130" y="4437112"/>
            <a:ext cx="6020373" cy="360040"/>
          </a:xfrm>
          <a:prstGeom prst="rect">
            <a:avLst/>
          </a:prstGeom>
          <a:solidFill>
            <a:srgbClr val="7030A0">
              <a:alpha val="18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26/11/2024</a:t>
            </a:r>
            <a:endParaRPr lang="en-GB"/>
          </a:p>
        </p:txBody>
      </p:sp>
      <p:sp>
        <p:nvSpPr>
          <p:cNvPr id="15" name="Rectangle 14"/>
          <p:cNvSpPr/>
          <p:nvPr/>
        </p:nvSpPr>
        <p:spPr>
          <a:xfrm>
            <a:off x="6196307" y="2504844"/>
            <a:ext cx="5960105" cy="163448"/>
          </a:xfrm>
          <a:prstGeom prst="rect">
            <a:avLst/>
          </a:prstGeom>
          <a:solidFill>
            <a:srgbClr val="7030A0">
              <a:alpha val="18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7"/>
          </p:nvPr>
        </p:nvSpPr>
        <p:spPr>
          <a:xfrm>
            <a:off x="266400" y="1171575"/>
            <a:ext cx="5936437" cy="4818259"/>
          </a:xfrm>
        </p:spPr>
        <p:txBody>
          <a:bodyPr>
            <a:normAutofit fontScale="92500" lnSpcReduction="20000"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Member States’ contribution</a:t>
            </a:r>
          </a:p>
          <a:p>
            <a:pPr lvl="2"/>
            <a:r>
              <a:rPr lang="en-US" dirty="0"/>
              <a:t>~90% of the whole revenues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Contributions from Associate Member States</a:t>
            </a:r>
          </a:p>
          <a:p>
            <a:pPr lvl="2"/>
            <a:r>
              <a:rPr lang="en-US" dirty="0"/>
              <a:t>Transition phase, a percentage of the full amount, minimum 1 MCHF</a:t>
            </a:r>
          </a:p>
          <a:p>
            <a:pPr lvl="2"/>
            <a:r>
              <a:rPr lang="en-US" dirty="0"/>
              <a:t>Ramping up to 100% over a few years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Participation in EU projects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In-kind and cash contributions to specific projects and facilities, from</a:t>
            </a:r>
          </a:p>
          <a:p>
            <a:pPr lvl="2"/>
            <a:r>
              <a:rPr lang="en-US" dirty="0"/>
              <a:t>Countries (e.g. US for HL-LHC)</a:t>
            </a:r>
          </a:p>
          <a:p>
            <a:pPr lvl="2"/>
            <a:r>
              <a:rPr lang="en-US" dirty="0"/>
              <a:t>Institutes (e.g. ITER, FAIR)</a:t>
            </a:r>
          </a:p>
          <a:p>
            <a:pPr lvl="2"/>
            <a:r>
              <a:rPr lang="en-US" dirty="0"/>
              <a:t>Private Industry (e.g. Siemens, Oracle, Micron for OpenLab initiative)</a:t>
            </a:r>
          </a:p>
          <a:p>
            <a:pPr lvl="2"/>
            <a:r>
              <a:rPr lang="en-US" dirty="0"/>
              <a:t>Private Donors (e.g. for Science Gateway, Artificial Intelligence and Quantum Computing technics for detectors)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677506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10" grpId="0" animBg="1"/>
      <p:bldP spid="11" grpId="0" animBg="1"/>
      <p:bldP spid="12" grpId="0" animBg="1"/>
      <p:bldP spid="15" grpId="0" animBg="1"/>
      <p:bldP spid="3" grpId="0" uiExpand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/>
              <a:t>Resources </a:t>
            </a:r>
            <a:r>
              <a:rPr lang="en-US" sz="3600" dirty="0">
                <a:solidFill>
                  <a:schemeClr val="accent4"/>
                </a:solidFill>
              </a:rPr>
              <a:t>planning</a:t>
            </a:r>
            <a:r>
              <a:rPr lang="en-US" sz="3600" dirty="0"/>
              <a:t> @CERN (4) – Member States’ contributions in 2024</a:t>
            </a:r>
            <a:endParaRPr lang="en-GB" sz="36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Presentation to FAIR GSI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7"/>
          </p:nvPr>
        </p:nvSpPr>
        <p:spPr>
          <a:xfrm>
            <a:off x="4608099" y="3356992"/>
            <a:ext cx="3432118" cy="2792816"/>
          </a:xfrm>
        </p:spPr>
        <p:txBody>
          <a:bodyPr>
            <a:normAutofit/>
          </a:bodyPr>
          <a:lstStyle/>
          <a:p>
            <a:r>
              <a:rPr lang="en-US" sz="2000" dirty="0"/>
              <a:t>Member States pay as a function of their economy size expressed in CHF</a:t>
            </a:r>
          </a:p>
          <a:p>
            <a:pPr lvl="1"/>
            <a:r>
              <a:rPr lang="en-US" sz="1800" dirty="0"/>
              <a:t>Net National Income at factor cost (not GDP)</a:t>
            </a:r>
          </a:p>
          <a:p>
            <a:r>
              <a:rPr lang="en-US" sz="2000" dirty="0"/>
              <a:t>Indexation of contributions decided annually according to the defined principle</a:t>
            </a:r>
            <a:endParaRPr lang="en-GB" sz="2000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26/11/2024</a:t>
            </a:r>
            <a:endParaRPr lang="en-GB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A128DF9-89C5-CCDE-3B03-B018AFFFB16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4384" y="1137457"/>
            <a:ext cx="4073424" cy="5021964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A55B4EFC-8E6C-ADC4-6E0D-CDD04BEF342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27848" y="1052736"/>
            <a:ext cx="4201666" cy="1878914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122DFE58-9DA4-EEDF-78C2-288B4AEBA81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84232" y="3189842"/>
            <a:ext cx="4193081" cy="22294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280299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/>
              <a:t>Resources </a:t>
            </a:r>
            <a:r>
              <a:rPr lang="en-US" sz="3600" dirty="0">
                <a:solidFill>
                  <a:schemeClr val="accent4"/>
                </a:solidFill>
              </a:rPr>
              <a:t>planning</a:t>
            </a:r>
            <a:r>
              <a:rPr lang="en-US" sz="3600" dirty="0"/>
              <a:t> @CERN (4) – Expenses in general</a:t>
            </a:r>
            <a:endParaRPr lang="en-GB" sz="36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Presentation to FAIR GSI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7"/>
          </p:nvPr>
        </p:nvSpPr>
        <p:spPr>
          <a:xfrm>
            <a:off x="266400" y="1171575"/>
            <a:ext cx="7143068" cy="4818259"/>
          </a:xfrm>
        </p:spPr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Expenses are broken down by </a:t>
            </a:r>
          </a:p>
          <a:p>
            <a:pPr lvl="2"/>
            <a:r>
              <a:rPr lang="en-US" dirty="0"/>
              <a:t>Activity / Project</a:t>
            </a:r>
          </a:p>
          <a:p>
            <a:pPr lvl="2"/>
            <a:r>
              <a:rPr lang="en-US" dirty="0"/>
              <a:t>Organic Unit (Department)</a:t>
            </a:r>
          </a:p>
          <a:p>
            <a:pPr lvl="2"/>
            <a:r>
              <a:rPr lang="en-US" dirty="0"/>
              <a:t>Funding</a:t>
            </a:r>
          </a:p>
          <a:p>
            <a:pPr lvl="2"/>
            <a:r>
              <a:rPr lang="en-US" dirty="0"/>
              <a:t>Nature / Account</a:t>
            </a:r>
          </a:p>
          <a:p>
            <a:r>
              <a:rPr lang="en-US" dirty="0"/>
              <a:t>=&gt; Impact </a:t>
            </a:r>
            <a:r>
              <a:rPr lang="en-US" dirty="0">
                <a:solidFill>
                  <a:schemeClr val="tx1"/>
                </a:solidFill>
              </a:rPr>
              <a:t>IPSAS</a:t>
            </a:r>
          </a:p>
          <a:p>
            <a:pPr lvl="2"/>
            <a:r>
              <a:rPr lang="en-US" dirty="0">
                <a:solidFill>
                  <a:schemeClr val="tx1"/>
                </a:solidFill>
              </a:rPr>
              <a:t>Accrual accounting</a:t>
            </a:r>
          </a:p>
          <a:p>
            <a:pPr marL="781350" lvl="2" indent="0">
              <a:buNone/>
            </a:pPr>
            <a:r>
              <a:rPr lang="en-US" dirty="0"/>
              <a:t>The expenses are </a:t>
            </a:r>
            <a:r>
              <a:rPr lang="en-US" dirty="0">
                <a:solidFill>
                  <a:schemeClr val="tx1"/>
                </a:solidFill>
              </a:rPr>
              <a:t>recognized</a:t>
            </a:r>
            <a:r>
              <a:rPr lang="en-US" dirty="0"/>
              <a:t> when </a:t>
            </a:r>
          </a:p>
          <a:p>
            <a:pPr marL="781350" lvl="2" indent="0">
              <a:spcBef>
                <a:spcPts val="0"/>
              </a:spcBef>
              <a:buNone/>
            </a:pPr>
            <a:r>
              <a:rPr lang="en-US" dirty="0"/>
              <a:t>an </a:t>
            </a:r>
            <a:r>
              <a:rPr lang="en-US" dirty="0">
                <a:solidFill>
                  <a:schemeClr val="tx1"/>
                </a:solidFill>
              </a:rPr>
              <a:t>actual / physical delivery</a:t>
            </a:r>
            <a:r>
              <a:rPr lang="en-US" dirty="0">
                <a:solidFill>
                  <a:schemeClr val="accent2"/>
                </a:solidFill>
              </a:rPr>
              <a:t> </a:t>
            </a:r>
            <a:r>
              <a:rPr lang="en-US" dirty="0"/>
              <a:t>takes place </a:t>
            </a:r>
          </a:p>
          <a:p>
            <a:pPr marL="781350" lvl="2" indent="0">
              <a:spcBef>
                <a:spcPts val="0"/>
              </a:spcBef>
              <a:buNone/>
            </a:pPr>
            <a:r>
              <a:rPr lang="en-US" dirty="0"/>
              <a:t>and not the payment!</a:t>
            </a:r>
          </a:p>
          <a:p>
            <a:endParaRPr lang="en-GB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26/11/2024</a:t>
            </a:r>
            <a:endParaRPr lang="en-GB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F88CB682-002A-C9A0-F228-0D306D4507F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31904" y="1062807"/>
            <a:ext cx="6919560" cy="48769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76709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Resources </a:t>
            </a:r>
            <a:r>
              <a:rPr lang="en-US" dirty="0">
                <a:solidFill>
                  <a:schemeClr val="accent4"/>
                </a:solidFill>
              </a:rPr>
              <a:t>planning</a:t>
            </a:r>
            <a:r>
              <a:rPr lang="en-US" dirty="0"/>
              <a:t> @CERN (5) – Personnel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Presentation to FAIR GSI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7"/>
          </p:nvPr>
        </p:nvSpPr>
        <p:spPr>
          <a:xfrm>
            <a:off x="263351" y="1019870"/>
            <a:ext cx="5688633" cy="5073426"/>
          </a:xfrm>
        </p:spPr>
        <p:txBody>
          <a:bodyPr>
            <a:no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1"/>
                </a:solidFill>
              </a:rPr>
              <a:t>Employed Member of Personnel – </a:t>
            </a:r>
            <a:r>
              <a:rPr lang="en-US" sz="2000" dirty="0">
                <a:solidFill>
                  <a:schemeClr val="accent4"/>
                </a:solidFill>
              </a:rPr>
              <a:t>staff</a:t>
            </a:r>
            <a:r>
              <a:rPr lang="en-US" sz="2000" dirty="0">
                <a:solidFill>
                  <a:schemeClr val="tx1"/>
                </a:solidFill>
              </a:rPr>
              <a:t> category</a:t>
            </a:r>
            <a:endParaRPr lang="en-US" sz="1800" dirty="0">
              <a:solidFill>
                <a:schemeClr val="tx1"/>
              </a:solidFill>
            </a:endParaRP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US" sz="1600" dirty="0"/>
              <a:t>Budgeted at standard cost</a:t>
            </a:r>
          </a:p>
          <a:p>
            <a:pPr lvl="3"/>
            <a:r>
              <a:rPr lang="en-US" sz="1400" dirty="0"/>
              <a:t>An overhead factor calculated at the beginning of each year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Carry-forward</a:t>
            </a:r>
          </a:p>
          <a:p>
            <a:pPr lvl="2"/>
            <a:r>
              <a:rPr lang="en-US" sz="1600" dirty="0"/>
              <a:t>Unspent budget can be carried to the next year only to cover the existing commitments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Conversion from </a:t>
            </a:r>
            <a:r>
              <a:rPr lang="en-US" sz="2000" u="sng" dirty="0">
                <a:solidFill>
                  <a:schemeClr val="tx1"/>
                </a:solidFill>
              </a:rPr>
              <a:t>L</a:t>
            </a:r>
            <a:r>
              <a:rPr lang="en-US" sz="2000" dirty="0">
                <a:solidFill>
                  <a:schemeClr val="tx1"/>
                </a:solidFill>
              </a:rPr>
              <a:t>imited </a:t>
            </a:r>
            <a:r>
              <a:rPr lang="en-US" sz="2000" u="sng" dirty="0">
                <a:solidFill>
                  <a:schemeClr val="tx1"/>
                </a:solidFill>
              </a:rPr>
              <a:t>D</a:t>
            </a:r>
            <a:r>
              <a:rPr lang="en-US" sz="2000" dirty="0">
                <a:solidFill>
                  <a:schemeClr val="tx1"/>
                </a:solidFill>
              </a:rPr>
              <a:t>uration </a:t>
            </a:r>
            <a:r>
              <a:rPr lang="en-US" sz="2000" dirty="0"/>
              <a:t>contract to </a:t>
            </a:r>
            <a:r>
              <a:rPr lang="en-US" sz="2000" u="sng" dirty="0">
                <a:solidFill>
                  <a:schemeClr val="tx1"/>
                </a:solidFill>
              </a:rPr>
              <a:t>I</a:t>
            </a:r>
            <a:r>
              <a:rPr lang="en-US" sz="2000" dirty="0">
                <a:solidFill>
                  <a:schemeClr val="tx1"/>
                </a:solidFill>
              </a:rPr>
              <a:t>ndefinite </a:t>
            </a:r>
            <a:r>
              <a:rPr lang="en-US" sz="2000" u="sng" dirty="0">
                <a:solidFill>
                  <a:schemeClr val="tx1"/>
                </a:solidFill>
              </a:rPr>
              <a:t>C</a:t>
            </a:r>
            <a:r>
              <a:rPr lang="en-US" sz="2000" dirty="0">
                <a:solidFill>
                  <a:schemeClr val="tx1"/>
                </a:solidFill>
              </a:rPr>
              <a:t>ontract </a:t>
            </a:r>
            <a:r>
              <a:rPr lang="en-US" sz="2000" dirty="0"/>
              <a:t>(LD-&gt;IC)</a:t>
            </a:r>
          </a:p>
          <a:p>
            <a:pPr lvl="2"/>
            <a:r>
              <a:rPr lang="en-US" sz="1600" dirty="0"/>
              <a:t>Impact on the budget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Advancement exercise</a:t>
            </a:r>
          </a:p>
          <a:p>
            <a:pPr lvl="2"/>
            <a:r>
              <a:rPr lang="en-US" sz="1600" dirty="0"/>
              <a:t>Current career structure limits the increase of personnel cost (salary increase + performance payment)</a:t>
            </a:r>
          </a:p>
          <a:p>
            <a:pPr lvl="2"/>
            <a:r>
              <a:rPr lang="en-US" sz="1600" dirty="0"/>
              <a:t>Built in the budget, around 1.6% per year</a:t>
            </a:r>
          </a:p>
          <a:p>
            <a:pPr lvl="2"/>
            <a:r>
              <a:rPr lang="en-US" sz="1600" dirty="0"/>
              <a:t>Compensated by expensive departures</a:t>
            </a:r>
          </a:p>
          <a:p>
            <a:endParaRPr lang="en-GB" sz="2000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26/11/2024</a:t>
            </a:r>
            <a:endParaRPr lang="en-GB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CA29B97-A695-840B-80D6-ECBEBB9BCC5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04146" y="906851"/>
            <a:ext cx="5914600" cy="47184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20773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85DBB620-942D-CC07-73A0-94BD42CED69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01717" y="1465577"/>
            <a:ext cx="5038725" cy="36576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Resources </a:t>
            </a:r>
            <a:r>
              <a:rPr lang="en-US" dirty="0">
                <a:solidFill>
                  <a:schemeClr val="accent4"/>
                </a:solidFill>
              </a:rPr>
              <a:t>planning</a:t>
            </a:r>
            <a:r>
              <a:rPr lang="en-US" dirty="0"/>
              <a:t> @CERN (6) – Materials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Presentation to FAIR GSI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7"/>
          </p:nvPr>
        </p:nvSpPr>
        <p:spPr>
          <a:xfrm>
            <a:off x="266400" y="1171575"/>
            <a:ext cx="5832742" cy="4818259"/>
          </a:xfrm>
        </p:spPr>
        <p:txBody>
          <a:bodyPr>
            <a:normAutofit lnSpcReduction="10000"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Various categories, including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US" dirty="0"/>
              <a:t>Workforce:</a:t>
            </a:r>
          </a:p>
          <a:p>
            <a:pPr lvl="3"/>
            <a:r>
              <a:rPr lang="en-US" dirty="0">
                <a:solidFill>
                  <a:schemeClr val="tx1"/>
                </a:solidFill>
              </a:rPr>
              <a:t>Employed Members of Personnel – </a:t>
            </a:r>
            <a:r>
              <a:rPr lang="en-US" dirty="0" err="1">
                <a:solidFill>
                  <a:schemeClr val="accent4"/>
                </a:solidFill>
              </a:rPr>
              <a:t>GRADuate</a:t>
            </a:r>
            <a:r>
              <a:rPr lang="en-US" dirty="0">
                <a:solidFill>
                  <a:schemeClr val="tx1"/>
                </a:solidFill>
              </a:rPr>
              <a:t> category, “soft” ceiling 95 MCHF</a:t>
            </a:r>
          </a:p>
          <a:p>
            <a:pPr lvl="3"/>
            <a:r>
              <a:rPr lang="en-US" u="sng" dirty="0">
                <a:solidFill>
                  <a:schemeClr val="tx1"/>
                </a:solidFill>
              </a:rPr>
              <a:t>A</a:t>
            </a:r>
            <a:r>
              <a:rPr lang="en-US" dirty="0">
                <a:solidFill>
                  <a:schemeClr val="tx1"/>
                </a:solidFill>
              </a:rPr>
              <a:t>ssociated </a:t>
            </a:r>
            <a:r>
              <a:rPr lang="en-US" u="sng" dirty="0">
                <a:solidFill>
                  <a:schemeClr val="tx1"/>
                </a:solidFill>
              </a:rPr>
              <a:t>M</a:t>
            </a:r>
            <a:r>
              <a:rPr lang="en-US" dirty="0">
                <a:solidFill>
                  <a:schemeClr val="tx1"/>
                </a:solidFill>
              </a:rPr>
              <a:t>embers of </a:t>
            </a:r>
            <a:r>
              <a:rPr lang="en-US" u="sng" dirty="0">
                <a:solidFill>
                  <a:schemeClr val="tx1"/>
                </a:solidFill>
              </a:rPr>
              <a:t>P</a:t>
            </a:r>
            <a:r>
              <a:rPr lang="en-US" dirty="0">
                <a:solidFill>
                  <a:schemeClr val="tx1"/>
                </a:solidFill>
              </a:rPr>
              <a:t>ersonnel (MPA)</a:t>
            </a:r>
          </a:p>
          <a:p>
            <a:pPr lvl="2"/>
            <a:r>
              <a:rPr lang="en-US" dirty="0"/>
              <a:t>Industrial services</a:t>
            </a:r>
          </a:p>
          <a:p>
            <a:pPr lvl="2"/>
            <a:r>
              <a:rPr lang="en-US" dirty="0"/>
              <a:t>Utilities: energy, helium &amp; nitrogen (~10% of the budget)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Carry forward of unspent budget</a:t>
            </a:r>
          </a:p>
          <a:p>
            <a:pPr lvl="2"/>
            <a:r>
              <a:rPr lang="en-US" dirty="0"/>
              <a:t>Recurrent yearly activities – none, only in the limit of committed amounts</a:t>
            </a:r>
          </a:p>
          <a:p>
            <a:pPr lvl="2"/>
            <a:r>
              <a:rPr lang="en-US" dirty="0"/>
              <a:t>Multi-annual activities with earmarked funding</a:t>
            </a:r>
          </a:p>
          <a:p>
            <a:pPr lvl="3"/>
            <a:r>
              <a:rPr lang="en-US" dirty="0"/>
              <a:t>Unspent budget can be carried forward to the next year without limits</a:t>
            </a:r>
          </a:p>
          <a:p>
            <a:pPr lvl="3"/>
            <a:r>
              <a:rPr lang="en-US" dirty="0"/>
              <a:t>If project is advancing faster, funds can be also carried back from future years without limits.</a:t>
            </a:r>
          </a:p>
          <a:p>
            <a:endParaRPr lang="en-GB" dirty="0"/>
          </a:p>
        </p:txBody>
      </p:sp>
      <p:sp>
        <p:nvSpPr>
          <p:cNvPr id="7" name="Rectangle 6"/>
          <p:cNvSpPr/>
          <p:nvPr/>
        </p:nvSpPr>
        <p:spPr>
          <a:xfrm>
            <a:off x="6240016" y="3788371"/>
            <a:ext cx="5131754" cy="343937"/>
          </a:xfrm>
          <a:prstGeom prst="rect">
            <a:avLst/>
          </a:prstGeom>
          <a:solidFill>
            <a:srgbClr val="7030A0">
              <a:alpha val="18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9" name="Rectangle 8"/>
          <p:cNvSpPr/>
          <p:nvPr/>
        </p:nvSpPr>
        <p:spPr>
          <a:xfrm>
            <a:off x="6240016" y="2823508"/>
            <a:ext cx="5113368" cy="531263"/>
          </a:xfrm>
          <a:prstGeom prst="rect">
            <a:avLst/>
          </a:prstGeom>
          <a:solidFill>
            <a:srgbClr val="0070C0">
              <a:alpha val="10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26/11/2024</a:t>
            </a:r>
            <a:endParaRPr lang="en-GB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22595825-EABA-E3FE-243E-8709C49AE919}"/>
              </a:ext>
            </a:extLst>
          </p:cNvPr>
          <p:cNvSpPr/>
          <p:nvPr/>
        </p:nvSpPr>
        <p:spPr>
          <a:xfrm>
            <a:off x="6258403" y="3428999"/>
            <a:ext cx="5131754" cy="343937"/>
          </a:xfrm>
          <a:prstGeom prst="rect">
            <a:avLst/>
          </a:prstGeom>
          <a:solidFill>
            <a:srgbClr val="FF0000">
              <a:alpha val="15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522432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7" grpId="0" animBg="1"/>
      <p:bldP spid="9" grpId="0" animBg="1"/>
      <p:bldP spid="13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/>
              <a:t>Resources </a:t>
            </a:r>
            <a:r>
              <a:rPr lang="en-US" sz="3600" dirty="0">
                <a:solidFill>
                  <a:schemeClr val="accent4"/>
                </a:solidFill>
              </a:rPr>
              <a:t>planning</a:t>
            </a:r>
            <a:r>
              <a:rPr lang="en-US" sz="3600" dirty="0"/>
              <a:t> @CERN (7) – deficit, debts, and financial costs</a:t>
            </a:r>
            <a:endParaRPr lang="en-GB" sz="36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Presentation to FAIR GSI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7"/>
          </p:nvPr>
        </p:nvSpPr>
        <p:spPr>
          <a:xfrm>
            <a:off x="143780" y="1124744"/>
            <a:ext cx="11642400" cy="2952328"/>
          </a:xfrm>
        </p:spPr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No short-term debts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Long-term debts</a:t>
            </a:r>
          </a:p>
          <a:p>
            <a:pPr lvl="2"/>
            <a:r>
              <a:rPr lang="en-US" dirty="0"/>
              <a:t>FIPOI: 0% interest loan for buildings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Cumulative budget deficit</a:t>
            </a:r>
          </a:p>
          <a:p>
            <a:pPr lvl="2"/>
            <a:r>
              <a:rPr lang="en-US" dirty="0"/>
              <a:t>-212.6 MCHF at the end of 2023</a:t>
            </a:r>
          </a:p>
          <a:p>
            <a:pPr lvl="2"/>
            <a:r>
              <a:rPr lang="en-US"/>
              <a:t>Regularly </a:t>
            </a:r>
            <a:r>
              <a:rPr lang="en-US" dirty="0"/>
              <a:t>reported to the Council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26/11/2024</a:t>
            </a:r>
            <a:endParaRPr lang="en-GB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E4466790-8936-5CC3-0D01-D8F858B883D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50247" y="745256"/>
            <a:ext cx="6646805" cy="2105120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ABF061E6-FE61-2DC6-0E27-7D1D0E3799D3}"/>
              </a:ext>
            </a:extLst>
          </p:cNvPr>
          <p:cNvSpPr/>
          <p:nvPr/>
        </p:nvSpPr>
        <p:spPr>
          <a:xfrm>
            <a:off x="10571434" y="2605575"/>
            <a:ext cx="1091416" cy="234512"/>
          </a:xfrm>
          <a:prstGeom prst="rect">
            <a:avLst/>
          </a:prstGeom>
          <a:solidFill>
            <a:srgbClr val="0070C0">
              <a:alpha val="10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D33E3F8-50BC-F658-245F-54E23EE430A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55840" y="2996952"/>
            <a:ext cx="5328592" cy="34457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72379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10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Presentation of the central planning unit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26/11/2024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 dirty="0"/>
              <a:t>Presentation to FAIR GSI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2</a:t>
            </a:fld>
            <a:endParaRPr lang="en-GB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Group </a:t>
            </a:r>
            <a:r>
              <a:rPr lang="en-GB" b="1" u="sng" dirty="0">
                <a:solidFill>
                  <a:schemeClr val="tx1"/>
                </a:solidFill>
              </a:rPr>
              <a:t>R</a:t>
            </a:r>
            <a:r>
              <a:rPr lang="en-GB" dirty="0">
                <a:solidFill>
                  <a:schemeClr val="tx1"/>
                </a:solidFill>
              </a:rPr>
              <a:t>esources </a:t>
            </a:r>
            <a:r>
              <a:rPr lang="en-GB" b="1" u="sng" dirty="0">
                <a:solidFill>
                  <a:schemeClr val="tx1"/>
                </a:solidFill>
              </a:rPr>
              <a:t>P</a:t>
            </a:r>
            <a:r>
              <a:rPr lang="en-GB" dirty="0">
                <a:solidFill>
                  <a:schemeClr val="tx1"/>
                </a:solidFill>
              </a:rPr>
              <a:t>lanning and </a:t>
            </a:r>
            <a:r>
              <a:rPr lang="en-GB" b="1" u="sng" dirty="0">
                <a:solidFill>
                  <a:schemeClr val="tx1"/>
                </a:solidFill>
              </a:rPr>
              <a:t>C</a:t>
            </a:r>
            <a:r>
              <a:rPr lang="en-GB" dirty="0">
                <a:solidFill>
                  <a:schemeClr val="tx1"/>
                </a:solidFill>
              </a:rPr>
              <a:t>ontrol </a:t>
            </a:r>
            <a:r>
              <a:rPr lang="en-GB" dirty="0"/>
              <a:t>in the </a:t>
            </a:r>
            <a:r>
              <a:rPr lang="en-GB" b="1" u="sng" dirty="0"/>
              <a:t>F</a:t>
            </a:r>
            <a:r>
              <a:rPr lang="en-GB" dirty="0"/>
              <a:t>inance and </a:t>
            </a:r>
            <a:r>
              <a:rPr lang="en-GB" b="1" u="sng" dirty="0"/>
              <a:t>A</a:t>
            </a:r>
            <a:r>
              <a:rPr lang="en-GB" dirty="0"/>
              <a:t>dministrative </a:t>
            </a:r>
            <a:r>
              <a:rPr lang="en-GB" b="1" u="sng" dirty="0"/>
              <a:t>P</a:t>
            </a:r>
            <a:r>
              <a:rPr lang="en-GB" dirty="0"/>
              <a:t>rocesses department: </a:t>
            </a:r>
            <a:r>
              <a:rPr lang="en-GB" dirty="0">
                <a:solidFill>
                  <a:schemeClr val="tx1"/>
                </a:solidFill>
              </a:rPr>
              <a:t>FAP-RPC</a:t>
            </a:r>
          </a:p>
          <a:p>
            <a:pPr lvl="1"/>
            <a:endParaRPr lang="en-GB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2CA52E92-178B-4F6A-BFB7-997568188DC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9672" y="4077072"/>
            <a:ext cx="1868536" cy="2179958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49D83351-4D8D-36BD-358D-C539877FDC7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99456" y="2174724"/>
            <a:ext cx="3602608" cy="2811959"/>
          </a:xfrm>
          <a:prstGeom prst="rect">
            <a:avLst/>
          </a:prstGeom>
        </p:spPr>
      </p:pic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D69C4891-0ABD-D2D5-45CA-616F185F7A3B}"/>
              </a:ext>
            </a:extLst>
          </p:cNvPr>
          <p:cNvCxnSpPr/>
          <p:nvPr/>
        </p:nvCxnSpPr>
        <p:spPr>
          <a:xfrm>
            <a:off x="4727848" y="4437112"/>
            <a:ext cx="1440160" cy="0"/>
          </a:xfrm>
          <a:prstGeom prst="line">
            <a:avLst/>
          </a:prstGeom>
          <a:ln w="158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312035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Resources </a:t>
            </a:r>
            <a:r>
              <a:rPr lang="en-GB" dirty="0">
                <a:solidFill>
                  <a:schemeClr val="accent4"/>
                </a:solidFill>
              </a:rPr>
              <a:t>controlling/monitoring</a:t>
            </a:r>
            <a:r>
              <a:rPr lang="en-GB" dirty="0"/>
              <a:t> @CERN (1) – staff and graduates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Presentation to FAIR GSI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7"/>
          </p:nvPr>
        </p:nvSpPr>
        <p:spPr>
          <a:xfrm>
            <a:off x="315137" y="1124744"/>
            <a:ext cx="11642400" cy="4818259"/>
          </a:xfrm>
        </p:spPr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Staff</a:t>
            </a:r>
          </a:p>
          <a:p>
            <a:pPr lvl="2"/>
            <a:r>
              <a:rPr lang="en-US" dirty="0"/>
              <a:t>For each post opening for limited duration contract</a:t>
            </a:r>
          </a:p>
          <a:p>
            <a:pPr lvl="3"/>
            <a:r>
              <a:rPr lang="en-US" dirty="0"/>
              <a:t>Verification whether within FTEs limit</a:t>
            </a:r>
          </a:p>
          <a:p>
            <a:pPr lvl="3"/>
            <a:r>
              <a:rPr lang="en-US" dirty="0"/>
              <a:t>Check the implication on cost</a:t>
            </a:r>
          </a:p>
          <a:p>
            <a:pPr lvl="2"/>
            <a:r>
              <a:rPr lang="en-US" dirty="0"/>
              <a:t>LD to IC exercise</a:t>
            </a:r>
          </a:p>
          <a:p>
            <a:pPr lvl="3"/>
            <a:r>
              <a:rPr lang="en-US" dirty="0"/>
              <a:t>Budgetary consequences</a:t>
            </a:r>
          </a:p>
          <a:p>
            <a:pPr lvl="2"/>
            <a:r>
              <a:rPr lang="en-US" dirty="0"/>
              <a:t>Advancement exercise</a:t>
            </a:r>
          </a:p>
          <a:p>
            <a:pPr lvl="3"/>
            <a:r>
              <a:rPr lang="en-US" dirty="0"/>
              <a:t>Monitor the cost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US" dirty="0"/>
              <a:t>Real cost versus standard</a:t>
            </a:r>
          </a:p>
          <a:p>
            <a:pPr lvl="3"/>
            <a:r>
              <a:rPr lang="en-US" dirty="0"/>
              <a:t>Follow-up on </a:t>
            </a:r>
            <a:r>
              <a:rPr lang="en-GB" dirty="0"/>
              <a:t>quarterly</a:t>
            </a:r>
            <a:r>
              <a:rPr lang="en-US" dirty="0"/>
              <a:t> basis</a:t>
            </a:r>
          </a:p>
          <a:p>
            <a:pPr lvl="3"/>
            <a:r>
              <a:rPr lang="en-US" dirty="0"/>
              <a:t>Readjustment if needed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Graduates</a:t>
            </a:r>
          </a:p>
          <a:p>
            <a:pPr lvl="2"/>
            <a:r>
              <a:rPr lang="en-US" dirty="0"/>
              <a:t>Follow up of the commitments (in CHF) versus budget</a:t>
            </a:r>
          </a:p>
          <a:p>
            <a:pPr lvl="2"/>
            <a:r>
              <a:rPr lang="en-US" dirty="0"/>
              <a:t>Regular reporting on the actual spending </a:t>
            </a:r>
          </a:p>
          <a:p>
            <a:endParaRPr lang="en-GB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26/11/2024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41643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Resources </a:t>
            </a:r>
            <a:r>
              <a:rPr lang="en-US" dirty="0">
                <a:solidFill>
                  <a:schemeClr val="accent4"/>
                </a:solidFill>
              </a:rPr>
              <a:t>controlling/monitoring</a:t>
            </a:r>
            <a:r>
              <a:rPr lang="en-US" dirty="0"/>
              <a:t> @CERN (2) - Materials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Presentation to FAIR GSI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21</a:t>
            </a:fld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7"/>
          </p:nvPr>
        </p:nvSpPr>
        <p:spPr/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Sophisticated </a:t>
            </a:r>
            <a:r>
              <a:rPr lang="en-US" dirty="0">
                <a:solidFill>
                  <a:schemeClr val="tx1"/>
                </a:solidFill>
              </a:rPr>
              <a:t>budget control </a:t>
            </a:r>
            <a:r>
              <a:rPr lang="en-US" dirty="0"/>
              <a:t>structure set up in Cegid</a:t>
            </a:r>
          </a:p>
          <a:p>
            <a:pPr lvl="2"/>
            <a:r>
              <a:rPr lang="en-US" dirty="0"/>
              <a:t>Different criteria</a:t>
            </a:r>
          </a:p>
          <a:p>
            <a:pPr lvl="3"/>
            <a:r>
              <a:rPr lang="en-US" dirty="0"/>
              <a:t>Per department / project / recurrent activity</a:t>
            </a:r>
          </a:p>
          <a:p>
            <a:pPr lvl="2"/>
            <a:r>
              <a:rPr lang="en-US" dirty="0"/>
              <a:t>All extra commitments / expenses exceeding allocated budget are coming to FAP-RPC for approval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Projects of significant size use EVM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Internal monthly reports forecasting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dirty="0"/>
              <a:t>    expenses and comparing to the budget</a:t>
            </a:r>
            <a:endParaRPr lang="en-GB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26/11/2024</a:t>
            </a:r>
            <a:endParaRPr lang="en-GB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2F155F0-44C0-BB9C-6E3D-21B2C1A2D2B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09548" y="1847629"/>
            <a:ext cx="5572903" cy="31627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90967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F1355CF2-6DC6-0BDB-5799-796A071F592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23203" y="1185997"/>
            <a:ext cx="6238875" cy="28384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Tools (1) – </a:t>
            </a:r>
            <a:r>
              <a:rPr lang="en-US" dirty="0">
                <a:solidFill>
                  <a:schemeClr val="accent4"/>
                </a:solidFill>
              </a:rPr>
              <a:t>planning</a:t>
            </a:r>
            <a:r>
              <a:rPr lang="en-US" dirty="0"/>
              <a:t>: </a:t>
            </a:r>
            <a:r>
              <a:rPr lang="en-US" u="sng" dirty="0"/>
              <a:t>A</a:t>
            </a:r>
            <a:r>
              <a:rPr lang="en-US" dirty="0"/>
              <a:t>ctivity </a:t>
            </a:r>
            <a:r>
              <a:rPr lang="en-US" u="sng" dirty="0"/>
              <a:t>P</a:t>
            </a:r>
            <a:r>
              <a:rPr lang="en-US" dirty="0"/>
              <a:t>lanning </a:t>
            </a:r>
            <a:r>
              <a:rPr lang="en-US" u="sng" dirty="0"/>
              <a:t>T</a:t>
            </a:r>
            <a:r>
              <a:rPr lang="en-US" dirty="0"/>
              <a:t>ool APT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Presentation to FAIR GSI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22</a:t>
            </a:fld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7"/>
          </p:nvPr>
        </p:nvSpPr>
        <p:spPr>
          <a:xfrm>
            <a:off x="266400" y="3377736"/>
            <a:ext cx="11642400" cy="2612098"/>
          </a:xfrm>
        </p:spPr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Top-down</a:t>
            </a:r>
            <a:r>
              <a:rPr lang="en-US" dirty="0"/>
              <a:t> approach:</a:t>
            </a:r>
          </a:p>
          <a:p>
            <a:pPr lvl="2"/>
            <a:r>
              <a:rPr lang="en-US" dirty="0"/>
              <a:t>Management decision</a:t>
            </a:r>
          </a:p>
          <a:p>
            <a:pPr lvl="2"/>
            <a:r>
              <a:rPr lang="en-US" dirty="0"/>
              <a:t>Implemented in budget / </a:t>
            </a:r>
            <a:r>
              <a:rPr lang="en-US" dirty="0">
                <a:solidFill>
                  <a:schemeClr val="tx1"/>
                </a:solidFill>
              </a:rPr>
              <a:t>target figures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Bottom-up</a:t>
            </a:r>
            <a:r>
              <a:rPr lang="en-US" dirty="0"/>
              <a:t> approach</a:t>
            </a:r>
          </a:p>
          <a:p>
            <a:pPr lvl="2"/>
            <a:r>
              <a:rPr lang="en-US" dirty="0"/>
              <a:t>Group / Project leader requests (“</a:t>
            </a:r>
            <a:r>
              <a:rPr lang="en-US" dirty="0">
                <a:solidFill>
                  <a:schemeClr val="tx1"/>
                </a:solidFill>
              </a:rPr>
              <a:t>APT</a:t>
            </a:r>
            <a:r>
              <a:rPr lang="en-US" dirty="0"/>
              <a:t>”)</a:t>
            </a:r>
          </a:p>
          <a:p>
            <a:pPr lvl="2"/>
            <a:r>
              <a:rPr lang="en-US" dirty="0"/>
              <a:t>Consolidated into departmental proposals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Arbitration and approval during the MTP preparation</a:t>
            </a:r>
          </a:p>
        </p:txBody>
      </p:sp>
      <p:sp>
        <p:nvSpPr>
          <p:cNvPr id="7" name="Rectangle 6"/>
          <p:cNvSpPr/>
          <p:nvPr/>
        </p:nvSpPr>
        <p:spPr>
          <a:xfrm>
            <a:off x="5595193" y="1628800"/>
            <a:ext cx="4566885" cy="222427"/>
          </a:xfrm>
          <a:prstGeom prst="rect">
            <a:avLst/>
          </a:prstGeom>
          <a:solidFill>
            <a:srgbClr val="FF0000">
              <a:alpha val="25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8" name="Rectangle 7"/>
          <p:cNvSpPr/>
          <p:nvPr/>
        </p:nvSpPr>
        <p:spPr>
          <a:xfrm>
            <a:off x="5585709" y="1876032"/>
            <a:ext cx="4576370" cy="213462"/>
          </a:xfrm>
          <a:prstGeom prst="rect">
            <a:avLst/>
          </a:prstGeom>
          <a:solidFill>
            <a:srgbClr val="FFFF00">
              <a:alpha val="25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9" name="Rectangle 8"/>
          <p:cNvSpPr/>
          <p:nvPr/>
        </p:nvSpPr>
        <p:spPr>
          <a:xfrm>
            <a:off x="5583798" y="2204864"/>
            <a:ext cx="4576371" cy="213462"/>
          </a:xfrm>
          <a:prstGeom prst="rect">
            <a:avLst/>
          </a:prstGeom>
          <a:solidFill>
            <a:srgbClr val="FF0000">
              <a:alpha val="25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Rectangle 9"/>
          <p:cNvSpPr/>
          <p:nvPr/>
        </p:nvSpPr>
        <p:spPr>
          <a:xfrm>
            <a:off x="5583798" y="2420888"/>
            <a:ext cx="4576370" cy="255659"/>
          </a:xfrm>
          <a:prstGeom prst="rect">
            <a:avLst/>
          </a:prstGeom>
          <a:solidFill>
            <a:srgbClr val="FFFF00">
              <a:alpha val="25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26/11/2024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878213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7" grpId="0" animBg="1"/>
      <p:bldP spid="8" grpId="0" animBg="1"/>
      <p:bldP spid="9" grpId="0" animBg="1"/>
      <p:bldP spid="10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/>
              <a:t>Tools (2) – </a:t>
            </a:r>
            <a:r>
              <a:rPr lang="en-US" sz="3600" dirty="0">
                <a:solidFill>
                  <a:schemeClr val="accent4"/>
                </a:solidFill>
              </a:rPr>
              <a:t>staff forecast</a:t>
            </a:r>
            <a:r>
              <a:rPr lang="en-US" sz="3600" dirty="0"/>
              <a:t>: </a:t>
            </a:r>
            <a:r>
              <a:rPr lang="en-US" sz="3600" u="sng" dirty="0"/>
              <a:t>S</a:t>
            </a:r>
            <a:r>
              <a:rPr lang="en-US" sz="3600" dirty="0"/>
              <a:t>taff </a:t>
            </a:r>
            <a:r>
              <a:rPr lang="en-US" sz="3600" u="sng" dirty="0"/>
              <a:t>M</a:t>
            </a:r>
            <a:r>
              <a:rPr lang="en-US" sz="3600" dirty="0"/>
              <a:t>onitoring </a:t>
            </a:r>
            <a:r>
              <a:rPr lang="en-US" sz="3600" u="sng" dirty="0"/>
              <a:t>T</a:t>
            </a:r>
            <a:r>
              <a:rPr lang="en-US" sz="3600" dirty="0"/>
              <a:t>ool SMT</a:t>
            </a:r>
            <a:endParaRPr lang="en-GB" sz="36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Presentation to FAIR GSI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23</a:t>
            </a:fld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7"/>
          </p:nvPr>
        </p:nvSpPr>
        <p:spPr>
          <a:xfrm>
            <a:off x="266400" y="1171575"/>
            <a:ext cx="7039373" cy="4818259"/>
          </a:xfrm>
        </p:spPr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SMT allows to</a:t>
            </a:r>
          </a:p>
          <a:p>
            <a:pPr lvl="2"/>
            <a:r>
              <a:rPr lang="en-US" dirty="0"/>
              <a:t>Simulate number of FTEs</a:t>
            </a:r>
          </a:p>
          <a:p>
            <a:pPr lvl="2"/>
            <a:r>
              <a:rPr lang="en-US" dirty="0"/>
              <a:t>Calculate the corresponding cost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Deterministic tool</a:t>
            </a:r>
          </a:p>
          <a:p>
            <a:pPr lvl="2"/>
            <a:r>
              <a:rPr lang="en-US" dirty="0"/>
              <a:t>All events are expressed with a probability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Using different scenarios and hypothesis</a:t>
            </a:r>
          </a:p>
          <a:p>
            <a:pPr lvl="2"/>
            <a:r>
              <a:rPr lang="en-US" dirty="0"/>
              <a:t>All Limited Duration (LD) leave</a:t>
            </a:r>
          </a:p>
          <a:p>
            <a:pPr lvl="2"/>
            <a:r>
              <a:rPr lang="en-US" dirty="0"/>
              <a:t>All LD stay</a:t>
            </a:r>
          </a:p>
          <a:p>
            <a:pPr lvl="2"/>
            <a:r>
              <a:rPr lang="en-US" dirty="0"/>
              <a:t>Various retirements / advancement / replacement models</a:t>
            </a:r>
          </a:p>
          <a:p>
            <a:pPr lvl="2"/>
            <a:r>
              <a:rPr lang="en-US" dirty="0"/>
              <a:t>Different LD to Indefinite Contract ratio</a:t>
            </a:r>
          </a:p>
          <a:p>
            <a:pPr lvl="2"/>
            <a:r>
              <a:rPr lang="en-US" dirty="0"/>
              <a:t>Etc.</a:t>
            </a:r>
            <a:endParaRPr lang="en-GB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26/11/2024</a:t>
            </a:r>
            <a:endParaRPr lang="en-GB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5076CD74-396E-CAD7-B147-52D4F9203CE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35783" y="1916832"/>
            <a:ext cx="3695700" cy="1543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11505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/>
              <a:t>Tools (3) – </a:t>
            </a:r>
            <a:r>
              <a:rPr lang="en-US" sz="3600" dirty="0">
                <a:solidFill>
                  <a:schemeClr val="accent4"/>
                </a:solidFill>
              </a:rPr>
              <a:t>controlling and reporting</a:t>
            </a:r>
            <a:r>
              <a:rPr lang="en-US" sz="3600" dirty="0"/>
              <a:t>: </a:t>
            </a:r>
            <a:r>
              <a:rPr lang="en-US" sz="3600" u="sng" dirty="0"/>
              <a:t>C</a:t>
            </a:r>
            <a:r>
              <a:rPr lang="en-US" sz="3600" dirty="0"/>
              <a:t>ERN </a:t>
            </a:r>
            <a:r>
              <a:rPr lang="en-US" sz="3600" u="sng" dirty="0"/>
              <a:t>E</a:t>
            </a:r>
            <a:r>
              <a:rPr lang="en-US" sz="3600" dirty="0"/>
              <a:t>xpenses </a:t>
            </a:r>
            <a:r>
              <a:rPr lang="en-US" sz="3600" u="sng" dirty="0"/>
              <a:t>T</a:t>
            </a:r>
            <a:r>
              <a:rPr lang="en-US" sz="3600" dirty="0"/>
              <a:t>racking CET (Cegid)</a:t>
            </a:r>
            <a:endParaRPr lang="en-GB" sz="36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Presentation to FAIR GSI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24</a:t>
            </a:fld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26/11/2024</a:t>
            </a:r>
            <a:endParaRPr lang="en-GB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ECF650C-5F9A-9681-A8B1-63D4B9694FB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7368" y="1824037"/>
            <a:ext cx="8820150" cy="3209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470315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Interactions with other services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Presentation to FAIR GSI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25</a:t>
            </a:fld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7"/>
          </p:nvPr>
        </p:nvSpPr>
        <p:spPr>
          <a:xfrm>
            <a:off x="266400" y="1171575"/>
            <a:ext cx="6612218" cy="4818259"/>
          </a:xfrm>
        </p:spPr>
        <p:txBody>
          <a:bodyPr>
            <a:normAutofit fontScale="77500" lnSpcReduction="20000"/>
          </a:bodyPr>
          <a:lstStyle/>
          <a:p>
            <a:r>
              <a:rPr lang="en-US" dirty="0"/>
              <a:t>Departmental planning officers and Project Leaders</a:t>
            </a:r>
          </a:p>
          <a:p>
            <a:pPr lvl="1"/>
            <a:r>
              <a:rPr lang="en-US" dirty="0"/>
              <a:t>Consolidation of bottom-up budgetary requests</a:t>
            </a:r>
          </a:p>
          <a:p>
            <a:pPr lvl="1"/>
            <a:r>
              <a:rPr lang="en-US" dirty="0"/>
              <a:t>Implementation of top-down budget decision</a:t>
            </a:r>
          </a:p>
          <a:p>
            <a:r>
              <a:rPr lang="en-US" dirty="0"/>
              <a:t>General and Personnel Accounting</a:t>
            </a:r>
          </a:p>
          <a:p>
            <a:pPr lvl="1"/>
            <a:r>
              <a:rPr lang="en-US" dirty="0"/>
              <a:t>Close collaboration on the Annual Progress Report</a:t>
            </a:r>
          </a:p>
          <a:p>
            <a:pPr lvl="1"/>
            <a:r>
              <a:rPr lang="en-US" dirty="0"/>
              <a:t>Establishing of the common processes, understanding, interpretation of accounting rules and standards</a:t>
            </a:r>
          </a:p>
          <a:p>
            <a:r>
              <a:rPr lang="en-US" dirty="0"/>
              <a:t>Procurement</a:t>
            </a:r>
          </a:p>
          <a:p>
            <a:pPr lvl="1"/>
            <a:r>
              <a:rPr lang="en-US" dirty="0"/>
              <a:t>Contract adjudications</a:t>
            </a:r>
          </a:p>
          <a:p>
            <a:pPr lvl="1"/>
            <a:r>
              <a:rPr lang="en-US" dirty="0"/>
              <a:t>Estimation of Industrial Services</a:t>
            </a:r>
          </a:p>
          <a:p>
            <a:r>
              <a:rPr lang="en-US" dirty="0"/>
              <a:t>Human Resources</a:t>
            </a:r>
          </a:p>
          <a:p>
            <a:pPr lvl="1"/>
            <a:r>
              <a:rPr lang="en-US" dirty="0"/>
              <a:t>Openings and extensions of posts within FTE limit</a:t>
            </a:r>
          </a:p>
          <a:p>
            <a:pPr lvl="1"/>
            <a:r>
              <a:rPr lang="en-US" dirty="0"/>
              <a:t>Budgetary impact of the LD to IC exercise </a:t>
            </a:r>
          </a:p>
          <a:p>
            <a:pPr lvl="1"/>
            <a:r>
              <a:rPr lang="en-US" dirty="0"/>
              <a:t>Advancement exercise</a:t>
            </a:r>
          </a:p>
          <a:p>
            <a:r>
              <a:rPr lang="en-US" dirty="0"/>
              <a:t>Business computing group</a:t>
            </a:r>
          </a:p>
          <a:p>
            <a:pPr lvl="1"/>
            <a:r>
              <a:rPr lang="en-US" dirty="0"/>
              <a:t>Interface to administrative tools: APT, SMT, CET / Cegid, HRT, EDH</a:t>
            </a:r>
          </a:p>
          <a:p>
            <a:pPr lvl="1"/>
            <a:r>
              <a:rPr lang="en-US" dirty="0"/>
              <a:t>Working groups on possible enhancements to the existing applications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26/11/2024</a:t>
            </a:r>
            <a:endParaRPr lang="en-GB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3A148FB-5E87-4385-9868-A6DA3A5B9CE5}"/>
              </a:ext>
            </a:extLst>
          </p:cNvPr>
          <p:cNvSpPr txBox="1"/>
          <p:nvPr/>
        </p:nvSpPr>
        <p:spPr>
          <a:xfrm>
            <a:off x="9048328" y="5013176"/>
            <a:ext cx="518746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rgbClr val="000000"/>
                </a:solidFill>
              </a:rPr>
              <a:t>BC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494BC31A-C10B-8AE9-E8CD-FFC74BEEE22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78618" y="728867"/>
            <a:ext cx="5169737" cy="4356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82666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General Context and Constraints (1)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26/11/2024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3</a:t>
            </a:fld>
            <a:endParaRPr lang="en-GB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7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3600" dirty="0"/>
              <a:t>AIM: </a:t>
            </a:r>
          </a:p>
          <a:p>
            <a:pPr marL="0" indent="0" algn="ctr">
              <a:buNone/>
            </a:pPr>
            <a:r>
              <a:rPr lang="en-US" dirty="0"/>
              <a:t>to </a:t>
            </a:r>
            <a:r>
              <a:rPr lang="en-US" dirty="0">
                <a:solidFill>
                  <a:schemeClr val="tx1"/>
                </a:solidFill>
              </a:rPr>
              <a:t>optimize the resources allocation</a:t>
            </a:r>
          </a:p>
          <a:p>
            <a:pPr marL="0" indent="0" algn="ctr">
              <a:buNone/>
            </a:pPr>
            <a:r>
              <a:rPr lang="en-US" dirty="0"/>
              <a:t>to BEST fulfil the </a:t>
            </a:r>
            <a:r>
              <a:rPr lang="en-US" dirty="0">
                <a:solidFill>
                  <a:schemeClr val="tx1"/>
                </a:solidFill>
              </a:rPr>
              <a:t>Organization’s mission</a:t>
            </a:r>
            <a:r>
              <a:rPr lang="en-US" dirty="0"/>
              <a:t>. </a:t>
            </a:r>
            <a:br>
              <a:rPr lang="en-US" dirty="0"/>
            </a:br>
            <a:endParaRPr lang="en-US" dirty="0"/>
          </a:p>
          <a:p>
            <a:pPr marL="0" indent="0" algn="ctr">
              <a:buNone/>
            </a:pPr>
            <a:r>
              <a:rPr lang="en-US" dirty="0">
                <a:solidFill>
                  <a:schemeClr val="tx1"/>
                </a:solidFill>
              </a:rPr>
              <a:t>MAXIMUM OUTPUT with MINIMUM INPUT </a:t>
            </a:r>
          </a:p>
          <a:p>
            <a:pPr marL="0" indent="0">
              <a:buNone/>
            </a:pPr>
            <a:endParaRPr lang="en-US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US" dirty="0"/>
              <a:t>Constraints: </a:t>
            </a:r>
          </a:p>
          <a:p>
            <a:pPr lvl="1"/>
            <a:r>
              <a:rPr lang="en-US" dirty="0"/>
              <a:t>Limited resources</a:t>
            </a:r>
          </a:p>
          <a:p>
            <a:pPr lvl="1"/>
            <a:r>
              <a:rPr lang="en-US" dirty="0"/>
              <a:t>Construction of HL-LHC within constant budget (no additional MS contributions)</a:t>
            </a:r>
          </a:p>
          <a:p>
            <a:pPr lvl="1"/>
            <a:r>
              <a:rPr lang="en-US" dirty="0"/>
              <a:t>Aging infrastructure</a:t>
            </a:r>
          </a:p>
          <a:p>
            <a:pPr lvl="1"/>
            <a:r>
              <a:rPr lang="en-US" dirty="0"/>
              <a:t>Compliance with Financial Rules &amp; internal financial regulations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15"/>
          </p:nvPr>
        </p:nvSpPr>
        <p:spPr>
          <a:xfrm>
            <a:off x="4419600" y="6262302"/>
            <a:ext cx="4114800" cy="365125"/>
          </a:xfrm>
        </p:spPr>
        <p:txBody>
          <a:bodyPr/>
          <a:lstStyle/>
          <a:p>
            <a:r>
              <a:rPr lang="en-GB"/>
              <a:t>Presentation to FAIR GSI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94683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dirty="0"/>
              <a:t>General Context and Constraints (2) - </a:t>
            </a:r>
            <a:r>
              <a:rPr lang="en-US" sz="2800" dirty="0">
                <a:solidFill>
                  <a:schemeClr val="accent4"/>
                </a:solidFill>
              </a:rPr>
              <a:t>Resources challenges </a:t>
            </a:r>
            <a:r>
              <a:rPr lang="en-US" sz="2800" dirty="0"/>
              <a:t>CERN is facing today</a:t>
            </a:r>
            <a:endParaRPr lang="en-GB" sz="28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26/11/2024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4</a:t>
            </a:fld>
            <a:endParaRPr lang="en-GB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7"/>
          </p:nvPr>
        </p:nvSpPr>
        <p:spPr>
          <a:xfrm>
            <a:off x="266400" y="1171575"/>
            <a:ext cx="11642400" cy="4936994"/>
          </a:xfrm>
        </p:spPr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Recent economic context: </a:t>
            </a:r>
          </a:p>
          <a:p>
            <a:pPr lvl="2"/>
            <a:r>
              <a:rPr lang="en-US" sz="1600" dirty="0"/>
              <a:t>Difficulty for Member States to settle their contributions on time (strong CHF)</a:t>
            </a:r>
          </a:p>
          <a:p>
            <a:pPr lvl="2"/>
            <a:r>
              <a:rPr lang="en-US" sz="1600" dirty="0"/>
              <a:t>Difficulty for research institutes to fulfil their contractual obligations towards various facilities / experiments at CERN</a:t>
            </a:r>
          </a:p>
          <a:p>
            <a:pPr lvl="2"/>
            <a:r>
              <a:rPr lang="en-US" sz="1600" dirty="0"/>
              <a:t>COVID-19 and the Russian invasion of Ukraine</a:t>
            </a:r>
          </a:p>
          <a:p>
            <a:pPr lvl="3"/>
            <a:r>
              <a:rPr lang="en-US" sz="1400" dirty="0"/>
              <a:t>Two-digit inflation in most Member States, energy prices rising dramatically in 2022</a:t>
            </a:r>
          </a:p>
          <a:p>
            <a:pPr lvl="3"/>
            <a:r>
              <a:rPr lang="en-US" sz="1400" dirty="0"/>
              <a:t>Waiving of the Ukrainian contribution as an Associate Member States</a:t>
            </a:r>
          </a:p>
          <a:p>
            <a:pPr lvl="3"/>
            <a:r>
              <a:rPr lang="en-US" sz="1400" dirty="0"/>
              <a:t>Termination of the collaboration with Russian and Belorussian institutes</a:t>
            </a:r>
          </a:p>
          <a:p>
            <a:pPr lvl="4">
              <a:buFont typeface="Wingdings" panose="05000000000000000000" pitchFamily="2" charset="2"/>
              <a:buChar char="è"/>
            </a:pPr>
            <a:r>
              <a:rPr lang="en-US" sz="1400" dirty="0">
                <a:solidFill>
                  <a:schemeClr val="tx2"/>
                </a:solidFill>
              </a:rPr>
              <a:t>Translated in financial obligations taken over by CERN (HL-LHC project) and experiments (detectors upgrades)</a:t>
            </a:r>
          </a:p>
          <a:p>
            <a:pPr lvl="2"/>
            <a:r>
              <a:rPr lang="en-US" sz="1600" dirty="0"/>
              <a:t>Almost “continuous” planning and forecasting exercise since 2020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CERN budget under pressure:</a:t>
            </a:r>
          </a:p>
          <a:p>
            <a:pPr lvl="2"/>
            <a:r>
              <a:rPr lang="en-US" sz="1600" dirty="0"/>
              <a:t>Negative materials indexation 2016-2017, 2021, 2025 (CHF appreciation, slower economic growth)</a:t>
            </a:r>
          </a:p>
          <a:p>
            <a:pPr lvl="2"/>
            <a:r>
              <a:rPr lang="en-US" sz="1600" dirty="0"/>
              <a:t>Extremely high materials indexation 2023-2024, not compensated by the increase of the Member States contribution</a:t>
            </a:r>
          </a:p>
          <a:p>
            <a:pPr lvl="3">
              <a:buFont typeface="Wingdings" panose="05000000000000000000" pitchFamily="2" charset="2"/>
              <a:buChar char="è"/>
            </a:pPr>
            <a:r>
              <a:rPr lang="en-US" sz="1400" dirty="0"/>
              <a:t>The corridor principle limit the indexation to 2%, significant loss of the purchasing power for CERN despite one-of of additional contribution for 2023</a:t>
            </a:r>
          </a:p>
          <a:p>
            <a:pPr lvl="3">
              <a:buFont typeface="Wingdings" panose="05000000000000000000" pitchFamily="2" charset="2"/>
              <a:buChar char="è"/>
            </a:pPr>
            <a:r>
              <a:rPr lang="en-US" sz="1400" dirty="0"/>
              <a:t>CERN’s duty to identify and propose various savings (e.g. reducing the operation time of accelerators, crisis levy by staff members, delaying consolidation of infrastructure, postponing projects)</a:t>
            </a:r>
            <a:endParaRPr lang="en-US" sz="1200" dirty="0"/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15"/>
          </p:nvPr>
        </p:nvSpPr>
        <p:spPr>
          <a:xfrm>
            <a:off x="4419600" y="6262302"/>
            <a:ext cx="4114800" cy="365125"/>
          </a:xfrm>
        </p:spPr>
        <p:txBody>
          <a:bodyPr/>
          <a:lstStyle/>
          <a:p>
            <a:r>
              <a:rPr lang="en-GB" dirty="0"/>
              <a:t>Presentation to FAIR GSI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36099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dirty="0"/>
              <a:t>General Context and Constraints (3) - </a:t>
            </a:r>
            <a:r>
              <a:rPr lang="en-US" sz="2800" dirty="0">
                <a:solidFill>
                  <a:schemeClr val="accent4"/>
                </a:solidFill>
              </a:rPr>
              <a:t>Resources challenges </a:t>
            </a:r>
            <a:r>
              <a:rPr lang="en-US" sz="2800" dirty="0"/>
              <a:t>CERN is facing today</a:t>
            </a:r>
            <a:endParaRPr lang="en-GB" sz="28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26/11/2024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5</a:t>
            </a:fld>
            <a:endParaRPr lang="en-GB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7"/>
          </p:nvPr>
        </p:nvSpPr>
        <p:spPr>
          <a:xfrm>
            <a:off x="266400" y="1171575"/>
            <a:ext cx="11642400" cy="4936994"/>
          </a:xfrm>
        </p:spPr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Limited staff resources in departments</a:t>
            </a:r>
          </a:p>
          <a:p>
            <a:pPr lvl="2"/>
            <a:r>
              <a:rPr lang="en-US" sz="1600" dirty="0"/>
              <a:t>2666 “heads” at the end of 2023 (2615 FTEs in 2023)</a:t>
            </a:r>
          </a:p>
          <a:p>
            <a:pPr lvl="1"/>
            <a:r>
              <a:rPr lang="en-US" sz="1800" b="1" dirty="0"/>
              <a:t>Distribution (and constant re-allocation) of available and limited resources between</a:t>
            </a:r>
          </a:p>
          <a:p>
            <a:pPr lvl="2"/>
            <a:r>
              <a:rPr lang="en-US" sz="1600" dirty="0"/>
              <a:t>Operation and consolidation of the existing accelerator complex</a:t>
            </a:r>
          </a:p>
          <a:p>
            <a:pPr lvl="2"/>
            <a:r>
              <a:rPr lang="en-US" sz="1600" dirty="0"/>
              <a:t>High-Luminosity upgrade of the LHC machine and detectors</a:t>
            </a:r>
          </a:p>
          <a:p>
            <a:pPr lvl="2"/>
            <a:r>
              <a:rPr lang="en-US" sz="1600" dirty="0"/>
              <a:t>Preparation for the future</a:t>
            </a:r>
          </a:p>
          <a:p>
            <a:pPr lvl="3"/>
            <a:r>
              <a:rPr lang="en-US" sz="1400" dirty="0"/>
              <a:t>Studies for future circular colliders, physics beyond colliders</a:t>
            </a:r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15"/>
          </p:nvPr>
        </p:nvSpPr>
        <p:spPr>
          <a:xfrm>
            <a:off x="4419600" y="6262302"/>
            <a:ext cx="4114800" cy="365125"/>
          </a:xfrm>
        </p:spPr>
        <p:txBody>
          <a:bodyPr/>
          <a:lstStyle/>
          <a:p>
            <a:r>
              <a:rPr lang="en-GB"/>
              <a:t>Presentation to FAIR GSI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59493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dirty="0"/>
              <a:t>Overview of the CERN planning cycle (1) – core </a:t>
            </a:r>
            <a:r>
              <a:rPr lang="en-US" sz="2800" dirty="0">
                <a:solidFill>
                  <a:schemeClr val="accent4"/>
                </a:solidFill>
              </a:rPr>
              <a:t>planning</a:t>
            </a:r>
            <a:r>
              <a:rPr lang="en-US" sz="2800" dirty="0">
                <a:solidFill>
                  <a:schemeClr val="accent2"/>
                </a:solidFill>
              </a:rPr>
              <a:t> </a:t>
            </a:r>
            <a:r>
              <a:rPr lang="en-US" sz="2800" dirty="0"/>
              <a:t>documents: </a:t>
            </a:r>
            <a:r>
              <a:rPr lang="en-US" sz="2800" dirty="0">
                <a:solidFill>
                  <a:schemeClr val="accent4"/>
                </a:solidFill>
              </a:rPr>
              <a:t>MTP</a:t>
            </a:r>
            <a:r>
              <a:rPr lang="en-US" sz="2800" dirty="0"/>
              <a:t> and </a:t>
            </a:r>
            <a:r>
              <a:rPr lang="en-US" sz="2800" dirty="0">
                <a:solidFill>
                  <a:schemeClr val="accent4"/>
                </a:solidFill>
              </a:rPr>
              <a:t>Final Budget</a:t>
            </a:r>
            <a:endParaRPr lang="en-GB" sz="2800" dirty="0">
              <a:solidFill>
                <a:schemeClr val="accent4"/>
              </a:solidFill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26/11/2024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6</a:t>
            </a:fld>
            <a:endParaRPr lang="en-GB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7"/>
          </p:nvPr>
        </p:nvSpPr>
        <p:spPr>
          <a:xfrm>
            <a:off x="266400" y="1268760"/>
            <a:ext cx="11642400" cy="4993542"/>
          </a:xfrm>
        </p:spPr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u="sng" dirty="0">
                <a:solidFill>
                  <a:schemeClr val="tx1"/>
                </a:solidFill>
              </a:rPr>
              <a:t>M</a:t>
            </a:r>
            <a:r>
              <a:rPr lang="en-US" sz="2000" dirty="0">
                <a:solidFill>
                  <a:schemeClr val="tx1"/>
                </a:solidFill>
              </a:rPr>
              <a:t>edium </a:t>
            </a:r>
            <a:r>
              <a:rPr lang="en-US" sz="2000" u="sng" dirty="0">
                <a:solidFill>
                  <a:schemeClr val="tx1"/>
                </a:solidFill>
              </a:rPr>
              <a:t>T</a:t>
            </a:r>
            <a:r>
              <a:rPr lang="en-US" sz="2000" dirty="0">
                <a:solidFill>
                  <a:schemeClr val="tx1"/>
                </a:solidFill>
              </a:rPr>
              <a:t>erm </a:t>
            </a:r>
            <a:r>
              <a:rPr lang="en-US" sz="2000" u="sng" dirty="0">
                <a:solidFill>
                  <a:schemeClr val="tx1"/>
                </a:solidFill>
              </a:rPr>
              <a:t>P</a:t>
            </a:r>
            <a:r>
              <a:rPr lang="en-US" sz="2000" dirty="0">
                <a:solidFill>
                  <a:schemeClr val="tx1"/>
                </a:solidFill>
              </a:rPr>
              <a:t>lan (MTP) </a:t>
            </a:r>
            <a:r>
              <a:rPr lang="en-US" sz="2000" dirty="0"/>
              <a:t>including </a:t>
            </a:r>
            <a:r>
              <a:rPr lang="en-US" sz="2000" dirty="0">
                <a:solidFill>
                  <a:schemeClr val="tx1"/>
                </a:solidFill>
              </a:rPr>
              <a:t>Draft Budget</a:t>
            </a:r>
          </a:p>
          <a:p>
            <a:pPr lvl="2"/>
            <a:r>
              <a:rPr lang="en-US" sz="1600" dirty="0"/>
              <a:t>Overall underlining strategy (objectives) for the next 5 years</a:t>
            </a:r>
          </a:p>
          <a:p>
            <a:pPr lvl="3"/>
            <a:r>
              <a:rPr lang="en-US" sz="1400" dirty="0">
                <a:solidFill>
                  <a:schemeClr val="tx2"/>
                </a:solidFill>
              </a:rPr>
              <a:t>10-year projection for revenues and expenses</a:t>
            </a:r>
          </a:p>
          <a:p>
            <a:pPr lvl="2"/>
            <a:r>
              <a:rPr lang="en-US" sz="1600" dirty="0"/>
              <a:t>Draft Budget for the next year in the current prices</a:t>
            </a:r>
          </a:p>
          <a:p>
            <a:pPr lvl="2"/>
            <a:r>
              <a:rPr lang="en-US" sz="1600" dirty="0"/>
              <a:t>Targets for next budget year (to be measured against these)</a:t>
            </a:r>
          </a:p>
          <a:p>
            <a:pPr lvl="2"/>
            <a:r>
              <a:rPr lang="en-US" sz="1600" dirty="0"/>
              <a:t>Submitted to the approval by the Council </a:t>
            </a:r>
          </a:p>
          <a:p>
            <a:pPr lvl="2"/>
            <a:r>
              <a:rPr lang="en-US" sz="1600" dirty="0"/>
              <a:t>E.g. </a:t>
            </a:r>
            <a:r>
              <a:rPr lang="en-US" sz="1600" dirty="0">
                <a:solidFill>
                  <a:schemeClr val="tx1"/>
                </a:solidFill>
              </a:rPr>
              <a:t>MTP 2024</a:t>
            </a:r>
            <a:r>
              <a:rPr lang="en-US" sz="1600" dirty="0"/>
              <a:t>: covers planning period 2025-2029 and introduces Draft Budget for the year 2025</a:t>
            </a:r>
          </a:p>
          <a:p>
            <a:pPr marL="324150" lvl="2" indent="0">
              <a:buNone/>
            </a:pPr>
            <a:endParaRPr lang="en-US" sz="16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1"/>
                </a:solidFill>
              </a:rPr>
              <a:t>Final Budget</a:t>
            </a:r>
          </a:p>
          <a:p>
            <a:pPr lvl="2"/>
            <a:r>
              <a:rPr lang="en-US" sz="1600" dirty="0"/>
              <a:t>Implements </a:t>
            </a:r>
          </a:p>
          <a:p>
            <a:pPr lvl="3"/>
            <a:r>
              <a:rPr lang="en-US" sz="1400" dirty="0"/>
              <a:t>The approved indexation to the expenses and revenues budget</a:t>
            </a:r>
          </a:p>
          <a:p>
            <a:pPr lvl="3"/>
            <a:r>
              <a:rPr lang="en-US" sz="1400" dirty="0"/>
              <a:t>The allowed transfers of unspent budget between years (carry forward, carry back, </a:t>
            </a:r>
            <a:r>
              <a:rPr lang="en-US" sz="1400" dirty="0" err="1"/>
              <a:t>reprofilings</a:t>
            </a:r>
            <a:r>
              <a:rPr lang="en-US" sz="1400" dirty="0"/>
              <a:t>)</a:t>
            </a:r>
          </a:p>
          <a:p>
            <a:pPr lvl="2"/>
            <a:r>
              <a:rPr lang="en-US" sz="1600" dirty="0"/>
              <a:t>Includes the information on the Probable Revenues and Expenses for the current year</a:t>
            </a:r>
          </a:p>
          <a:p>
            <a:pPr lvl="2"/>
            <a:r>
              <a:rPr lang="en-US" sz="1600" dirty="0"/>
              <a:t>For information only, no formal vote required from the Council</a:t>
            </a:r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15"/>
          </p:nvPr>
        </p:nvSpPr>
        <p:spPr>
          <a:xfrm>
            <a:off x="4419600" y="6262302"/>
            <a:ext cx="4114800" cy="365125"/>
          </a:xfrm>
        </p:spPr>
        <p:txBody>
          <a:bodyPr/>
          <a:lstStyle/>
          <a:p>
            <a:r>
              <a:rPr lang="en-GB"/>
              <a:t>Presentation to FAIR GSI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94645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dirty="0"/>
              <a:t>Overview of the CERN planning cycle (2) – core </a:t>
            </a:r>
            <a:r>
              <a:rPr lang="en-US" sz="2800" dirty="0">
                <a:solidFill>
                  <a:schemeClr val="accent4"/>
                </a:solidFill>
              </a:rPr>
              <a:t>reporting</a:t>
            </a:r>
            <a:r>
              <a:rPr lang="en-US" sz="2800" dirty="0"/>
              <a:t> document: </a:t>
            </a:r>
            <a:r>
              <a:rPr lang="en-US" sz="2800" dirty="0">
                <a:solidFill>
                  <a:schemeClr val="accent4"/>
                </a:solidFill>
              </a:rPr>
              <a:t>APR</a:t>
            </a:r>
            <a:endParaRPr lang="en-GB" sz="2800" dirty="0">
              <a:solidFill>
                <a:schemeClr val="accent4"/>
              </a:solidFill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26/11/2024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7</a:t>
            </a:fld>
            <a:endParaRPr lang="en-GB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7"/>
          </p:nvPr>
        </p:nvSpPr>
        <p:spPr/>
        <p:txBody>
          <a:bodyPr>
            <a:normAutofit fontScale="92500" lnSpcReduction="10000"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u="sng" dirty="0">
                <a:solidFill>
                  <a:schemeClr val="tx1"/>
                </a:solidFill>
              </a:rPr>
              <a:t>A</a:t>
            </a:r>
            <a:r>
              <a:rPr lang="en-US" dirty="0">
                <a:solidFill>
                  <a:schemeClr val="tx1"/>
                </a:solidFill>
              </a:rPr>
              <a:t>nnual </a:t>
            </a:r>
            <a:r>
              <a:rPr lang="en-US" u="sng" dirty="0">
                <a:solidFill>
                  <a:schemeClr val="tx1"/>
                </a:solidFill>
              </a:rPr>
              <a:t>P</a:t>
            </a:r>
            <a:r>
              <a:rPr lang="en-US" dirty="0">
                <a:solidFill>
                  <a:schemeClr val="tx1"/>
                </a:solidFill>
              </a:rPr>
              <a:t>rogress </a:t>
            </a:r>
            <a:r>
              <a:rPr lang="en-US" u="sng" dirty="0">
                <a:solidFill>
                  <a:schemeClr val="tx1"/>
                </a:solidFill>
              </a:rPr>
              <a:t>R</a:t>
            </a:r>
            <a:r>
              <a:rPr lang="en-US" dirty="0">
                <a:solidFill>
                  <a:schemeClr val="tx1"/>
                </a:solidFill>
              </a:rPr>
              <a:t>eport (APR)</a:t>
            </a:r>
          </a:p>
          <a:p>
            <a:pPr lvl="2"/>
            <a:r>
              <a:rPr lang="en-US" dirty="0">
                <a:solidFill>
                  <a:schemeClr val="tx1"/>
                </a:solidFill>
              </a:rPr>
              <a:t>Quantitative</a:t>
            </a:r>
            <a:r>
              <a:rPr lang="en-US" dirty="0"/>
              <a:t> aspect:</a:t>
            </a:r>
          </a:p>
          <a:p>
            <a:pPr lvl="3"/>
            <a:r>
              <a:rPr lang="en-US" dirty="0"/>
              <a:t>Compares the actual amounts (budget out-turn) with the budgeted values by activity, showing the achievements</a:t>
            </a:r>
          </a:p>
          <a:p>
            <a:pPr lvl="3"/>
            <a:r>
              <a:rPr lang="en-US" dirty="0"/>
              <a:t>Dedicated section on KPIs </a:t>
            </a:r>
          </a:p>
          <a:p>
            <a:pPr lvl="4"/>
            <a:r>
              <a:rPr lang="en-US" dirty="0"/>
              <a:t>measuring various outputs: scientific, administrative (human resources, procurement), outreach, safety, </a:t>
            </a:r>
            <a:r>
              <a:rPr lang="en-US" dirty="0" err="1"/>
              <a:t>environement</a:t>
            </a:r>
            <a:endParaRPr lang="en-US" dirty="0"/>
          </a:p>
          <a:p>
            <a:pPr lvl="2"/>
            <a:r>
              <a:rPr lang="en-US" dirty="0">
                <a:solidFill>
                  <a:schemeClr val="tx1"/>
                </a:solidFill>
              </a:rPr>
              <a:t>Qualitative</a:t>
            </a:r>
            <a:r>
              <a:rPr lang="en-US" dirty="0"/>
              <a:t> aspect:</a:t>
            </a:r>
          </a:p>
          <a:p>
            <a:pPr lvl="3"/>
            <a:r>
              <a:rPr lang="en-US" dirty="0"/>
              <a:t>Explains the numerical variations</a:t>
            </a:r>
          </a:p>
          <a:p>
            <a:pPr lvl="3"/>
            <a:r>
              <a:rPr lang="en-US" dirty="0"/>
              <a:t>“Narrative” reporting on the targets / objectives set in the Final Budget</a:t>
            </a:r>
          </a:p>
          <a:p>
            <a:pPr lvl="2"/>
            <a:r>
              <a:rPr lang="en-US" dirty="0">
                <a:solidFill>
                  <a:schemeClr val="tx1"/>
                </a:solidFill>
              </a:rPr>
              <a:t>Joint effort </a:t>
            </a:r>
            <a:r>
              <a:rPr lang="en-US" dirty="0"/>
              <a:t>of multiple actors</a:t>
            </a:r>
          </a:p>
          <a:p>
            <a:pPr lvl="3"/>
            <a:r>
              <a:rPr lang="en-US" dirty="0"/>
              <a:t>Accounting for the actual amounts</a:t>
            </a:r>
          </a:p>
          <a:p>
            <a:pPr lvl="3"/>
            <a:r>
              <a:rPr lang="en-US" dirty="0"/>
              <a:t>DHs, DPOs, Project Leaders for explanations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Revised Budget</a:t>
            </a:r>
          </a:p>
          <a:p>
            <a:pPr lvl="2"/>
            <a:r>
              <a:rPr lang="en-US" dirty="0"/>
              <a:t>Part of the MTP</a:t>
            </a:r>
          </a:p>
          <a:p>
            <a:pPr lvl="3"/>
            <a:r>
              <a:rPr lang="en-US" dirty="0" err="1"/>
              <a:t>Eg.</a:t>
            </a:r>
            <a:r>
              <a:rPr lang="en-US" dirty="0"/>
              <a:t> MTP 2024 contains Revised 2024 Budget</a:t>
            </a:r>
          </a:p>
          <a:p>
            <a:pPr lvl="2"/>
            <a:r>
              <a:rPr lang="en-US" dirty="0"/>
              <a:t>Published as a separate document occasionally (e.g. in 2009 as a result of the LHC incident in September 2008)</a:t>
            </a:r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15"/>
          </p:nvPr>
        </p:nvSpPr>
        <p:spPr>
          <a:xfrm>
            <a:off x="4419600" y="6262302"/>
            <a:ext cx="4114800" cy="365125"/>
          </a:xfrm>
        </p:spPr>
        <p:txBody>
          <a:bodyPr/>
          <a:lstStyle/>
          <a:p>
            <a:r>
              <a:rPr lang="en-GB"/>
              <a:t>Presentation to FAIR GSI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69873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dirty="0"/>
              <a:t>Overview of the CERN planning cycle (3) – auxiliary documents: </a:t>
            </a:r>
            <a:r>
              <a:rPr lang="en-US" sz="2800" dirty="0">
                <a:solidFill>
                  <a:schemeClr val="accent4"/>
                </a:solidFill>
              </a:rPr>
              <a:t>CVI</a:t>
            </a:r>
            <a:r>
              <a:rPr lang="en-US" sz="2800" dirty="0"/>
              <a:t> and “</a:t>
            </a:r>
            <a:r>
              <a:rPr lang="en-US" sz="2800" dirty="0">
                <a:solidFill>
                  <a:schemeClr val="accent4"/>
                </a:solidFill>
              </a:rPr>
              <a:t>Scale</a:t>
            </a:r>
            <a:r>
              <a:rPr lang="en-US" sz="2800" dirty="0"/>
              <a:t>”</a:t>
            </a:r>
            <a:endParaRPr lang="en-GB" sz="28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26/11/2024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8</a:t>
            </a:fld>
            <a:endParaRPr lang="en-GB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7"/>
          </p:nvPr>
        </p:nvSpPr>
        <p:spPr/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u="sng" dirty="0">
                <a:solidFill>
                  <a:schemeClr val="tx1"/>
                </a:solidFill>
              </a:rPr>
              <a:t>C</a:t>
            </a:r>
            <a:r>
              <a:rPr lang="en-US" dirty="0">
                <a:solidFill>
                  <a:schemeClr val="tx1"/>
                </a:solidFill>
              </a:rPr>
              <a:t>ost </a:t>
            </a:r>
            <a:r>
              <a:rPr lang="en-US" u="sng" dirty="0">
                <a:solidFill>
                  <a:schemeClr val="tx1"/>
                </a:solidFill>
              </a:rPr>
              <a:t>V</a:t>
            </a:r>
            <a:r>
              <a:rPr lang="en-US" dirty="0">
                <a:solidFill>
                  <a:schemeClr val="tx1"/>
                </a:solidFill>
              </a:rPr>
              <a:t>ariation </a:t>
            </a:r>
            <a:r>
              <a:rPr lang="en-US" u="sng" dirty="0">
                <a:solidFill>
                  <a:schemeClr val="tx1"/>
                </a:solidFill>
              </a:rPr>
              <a:t>I</a:t>
            </a:r>
            <a:r>
              <a:rPr lang="en-US" dirty="0">
                <a:solidFill>
                  <a:schemeClr val="tx1"/>
                </a:solidFill>
              </a:rPr>
              <a:t>ndex (CVI)</a:t>
            </a:r>
          </a:p>
          <a:p>
            <a:pPr lvl="2"/>
            <a:r>
              <a:rPr lang="en-US" dirty="0"/>
              <a:t>Voted in December</a:t>
            </a:r>
          </a:p>
          <a:p>
            <a:pPr lvl="2"/>
            <a:r>
              <a:rPr lang="en-US" dirty="0">
                <a:solidFill>
                  <a:schemeClr val="tx1"/>
                </a:solidFill>
              </a:rPr>
              <a:t>Personnel</a:t>
            </a:r>
            <a:r>
              <a:rPr lang="en-US" dirty="0"/>
              <a:t> part: to protect basic salaries and stipends from the erosion of purchasing power resulting from the increase in the cost of living</a:t>
            </a:r>
          </a:p>
          <a:p>
            <a:pPr lvl="3"/>
            <a:r>
              <a:rPr lang="en-US" dirty="0"/>
              <a:t>No “negative” indexation but keep the memory</a:t>
            </a:r>
          </a:p>
          <a:p>
            <a:pPr lvl="2"/>
            <a:r>
              <a:rPr lang="en-US" dirty="0">
                <a:solidFill>
                  <a:schemeClr val="tx1"/>
                </a:solidFill>
              </a:rPr>
              <a:t>Materials</a:t>
            </a:r>
            <a:r>
              <a:rPr lang="en-US" dirty="0"/>
              <a:t> part: to align the expenses budget to the inflation / deflation tendency,  corrected by the variation in exchange rate between national currencies and Swiss franc</a:t>
            </a:r>
          </a:p>
          <a:p>
            <a:pPr lvl="2"/>
            <a:r>
              <a:rPr lang="en-US" dirty="0">
                <a:solidFill>
                  <a:schemeClr val="tx1"/>
                </a:solidFill>
              </a:rPr>
              <a:t>Revenue</a:t>
            </a:r>
            <a:r>
              <a:rPr lang="en-US" dirty="0"/>
              <a:t> part, only Member States’ and Associate Member States’ contributions are indexed, the “corridor” principle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Scale of Member States’ Contributions</a:t>
            </a:r>
          </a:p>
          <a:p>
            <a:pPr lvl="2"/>
            <a:r>
              <a:rPr lang="en-US" dirty="0"/>
              <a:t>Voted in June</a:t>
            </a:r>
          </a:p>
          <a:p>
            <a:pPr lvl="3"/>
            <a:r>
              <a:rPr lang="en-US" dirty="0"/>
              <a:t>The contributions are expressed in the current year prices</a:t>
            </a:r>
          </a:p>
          <a:p>
            <a:pPr lvl="2"/>
            <a:r>
              <a:rPr lang="en-US" dirty="0"/>
              <a:t>Indexation applied in December</a:t>
            </a:r>
          </a:p>
          <a:p>
            <a:pPr lvl="3"/>
            <a:r>
              <a:rPr lang="en-US" dirty="0"/>
              <a:t>Corridor principle: Member States’ contribution are indexed in between 0% and 2%</a:t>
            </a:r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15"/>
          </p:nvPr>
        </p:nvSpPr>
        <p:spPr>
          <a:xfrm>
            <a:off x="4419600" y="6262302"/>
            <a:ext cx="4114800" cy="365125"/>
          </a:xfrm>
        </p:spPr>
        <p:txBody>
          <a:bodyPr/>
          <a:lstStyle/>
          <a:p>
            <a:r>
              <a:rPr lang="en-GB"/>
              <a:t>Presentation to FAIR GSI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63179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/>
              <a:t>Overview of the CERN planning cycle (4) – </a:t>
            </a:r>
            <a:r>
              <a:rPr lang="en-US" sz="3600" dirty="0">
                <a:solidFill>
                  <a:schemeClr val="accent2"/>
                </a:solidFill>
              </a:rPr>
              <a:t>planning</a:t>
            </a:r>
            <a:r>
              <a:rPr lang="en-US" sz="3600" dirty="0"/>
              <a:t> milestones</a:t>
            </a:r>
            <a:endParaRPr lang="en-GB" sz="36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26/11/2024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9</a:t>
            </a:fld>
            <a:endParaRPr lang="en-GB"/>
          </a:p>
        </p:txBody>
      </p:sp>
      <p:sp>
        <p:nvSpPr>
          <p:cNvPr id="7" name="Rectangle 6"/>
          <p:cNvSpPr/>
          <p:nvPr/>
        </p:nvSpPr>
        <p:spPr bwMode="auto">
          <a:xfrm>
            <a:off x="4847168" y="2339972"/>
            <a:ext cx="1335639" cy="574678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>
                <a:ln>
                  <a:noFill/>
                </a:ln>
                <a:solidFill>
                  <a:srgbClr val="0070C0"/>
                </a:solidFill>
                <a:effectLst/>
                <a:latin typeface="Arial" charset="0"/>
                <a:cs typeface="Arial" charset="0"/>
              </a:rPr>
              <a:t>Using APT bottom-up</a:t>
            </a: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71146" y="1009496"/>
            <a:ext cx="1825698" cy="49980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9" name="Straight Arrow Connector 8"/>
          <p:cNvCxnSpPr/>
          <p:nvPr/>
        </p:nvCxnSpPr>
        <p:spPr bwMode="auto">
          <a:xfrm>
            <a:off x="4268268" y="2647947"/>
            <a:ext cx="357190" cy="158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0" name="Straight Arrow Connector 9"/>
          <p:cNvCxnSpPr/>
          <p:nvPr/>
        </p:nvCxnSpPr>
        <p:spPr bwMode="auto">
          <a:xfrm>
            <a:off x="4296844" y="3290889"/>
            <a:ext cx="304814" cy="158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1" name="Straight Arrow Connector 10"/>
          <p:cNvCxnSpPr/>
          <p:nvPr/>
        </p:nvCxnSpPr>
        <p:spPr bwMode="auto">
          <a:xfrm>
            <a:off x="4282556" y="4029081"/>
            <a:ext cx="376252" cy="158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2" name="Straight Arrow Connector 11"/>
          <p:cNvCxnSpPr/>
          <p:nvPr/>
        </p:nvCxnSpPr>
        <p:spPr bwMode="auto">
          <a:xfrm>
            <a:off x="4225406" y="4791087"/>
            <a:ext cx="928694" cy="158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3" name="Rectangle 12"/>
          <p:cNvSpPr/>
          <p:nvPr/>
        </p:nvSpPr>
        <p:spPr bwMode="auto">
          <a:xfrm>
            <a:off x="5362910" y="4564859"/>
            <a:ext cx="2214578" cy="500066"/>
          </a:xfrm>
          <a:prstGeom prst="rect">
            <a:avLst/>
          </a:prstGeom>
          <a:ln>
            <a:solidFill>
              <a:schemeClr val="accent6"/>
            </a:solidFill>
            <a:prstDash val="sysDash"/>
            <a:headEnd type="none" w="med" len="med"/>
            <a:tailEnd type="none" w="med" len="me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200" dirty="0">
                <a:solidFill>
                  <a:srgbClr val="0070C0"/>
                </a:solidFill>
                <a:effectLst/>
                <a:latin typeface="Arial" charset="0"/>
                <a:cs typeface="Arial" charset="0"/>
              </a:rPr>
              <a:t>If no approval in June, MTP with changes for approval</a:t>
            </a:r>
            <a:endParaRPr kumimoji="0" lang="en-US" sz="1200" b="0" i="0" u="none" strike="noStrike" cap="none" normalizeH="0" baseline="0" dirty="0">
              <a:ln>
                <a:noFill/>
              </a:ln>
              <a:solidFill>
                <a:srgbClr val="0070C0"/>
              </a:solidFill>
              <a:effectLst/>
              <a:latin typeface="Arial" charset="0"/>
              <a:cs typeface="Arial" charset="0"/>
            </a:endParaRPr>
          </a:p>
        </p:txBody>
      </p:sp>
      <p:cxnSp>
        <p:nvCxnSpPr>
          <p:cNvPr id="14" name="Straight Arrow Connector 13"/>
          <p:cNvCxnSpPr/>
          <p:nvPr/>
        </p:nvCxnSpPr>
        <p:spPr bwMode="auto">
          <a:xfrm>
            <a:off x="4296844" y="5576905"/>
            <a:ext cx="3571900" cy="158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5" name="Rectangle 14"/>
          <p:cNvSpPr/>
          <p:nvPr/>
        </p:nvSpPr>
        <p:spPr>
          <a:xfrm>
            <a:off x="4856694" y="3076453"/>
            <a:ext cx="4104456" cy="432048"/>
          </a:xfrm>
          <a:prstGeom prst="rect">
            <a:avLst/>
          </a:prstGeom>
          <a:solidFill>
            <a:srgbClr val="00B0F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White Paper MTP </a:t>
            </a:r>
            <a:r>
              <a:rPr lang="en-US" dirty="0">
                <a:solidFill>
                  <a:srgbClr val="000000"/>
                </a:solidFill>
              </a:rPr>
              <a:t>N+1 -&gt; N+5</a:t>
            </a:r>
          </a:p>
        </p:txBody>
      </p:sp>
      <p:sp>
        <p:nvSpPr>
          <p:cNvPr id="16" name="Rectangle 15"/>
          <p:cNvSpPr/>
          <p:nvPr/>
        </p:nvSpPr>
        <p:spPr>
          <a:xfrm>
            <a:off x="4870728" y="3786926"/>
            <a:ext cx="4104456" cy="432048"/>
          </a:xfrm>
          <a:prstGeom prst="rect">
            <a:avLst/>
          </a:prstGeom>
          <a:solidFill>
            <a:srgbClr val="00B0F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MTP for approval </a:t>
            </a:r>
            <a:r>
              <a:rPr lang="en-US" dirty="0">
                <a:solidFill>
                  <a:srgbClr val="000000"/>
                </a:solidFill>
              </a:rPr>
              <a:t>N+1 -&gt; N+5</a:t>
            </a:r>
          </a:p>
        </p:txBody>
      </p:sp>
      <p:sp>
        <p:nvSpPr>
          <p:cNvPr id="17" name="Rectangle 16"/>
          <p:cNvSpPr/>
          <p:nvPr/>
        </p:nvSpPr>
        <p:spPr>
          <a:xfrm>
            <a:off x="9493201" y="3651812"/>
            <a:ext cx="994907" cy="702277"/>
          </a:xfrm>
          <a:prstGeom prst="rect">
            <a:avLst/>
          </a:prstGeom>
          <a:solidFill>
            <a:srgbClr val="00B0F0"/>
          </a:solidFill>
          <a:ln w="254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Draft Budget </a:t>
            </a:r>
            <a:r>
              <a:rPr lang="en-US" sz="1400" dirty="0">
                <a:solidFill>
                  <a:srgbClr val="000000"/>
                </a:solidFill>
              </a:rPr>
              <a:t>N+1</a:t>
            </a:r>
          </a:p>
        </p:txBody>
      </p:sp>
      <p:sp>
        <p:nvSpPr>
          <p:cNvPr id="18" name="Rectangle 17"/>
          <p:cNvSpPr/>
          <p:nvPr/>
        </p:nvSpPr>
        <p:spPr>
          <a:xfrm>
            <a:off x="7966243" y="5219331"/>
            <a:ext cx="994907" cy="718324"/>
          </a:xfrm>
          <a:prstGeom prst="rect">
            <a:avLst/>
          </a:prstGeom>
          <a:solidFill>
            <a:srgbClr val="00B0F0"/>
          </a:solidFill>
          <a:ln w="254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Final Budget </a:t>
            </a:r>
            <a:r>
              <a:rPr lang="en-US" sz="1400" dirty="0">
                <a:solidFill>
                  <a:srgbClr val="000000"/>
                </a:solidFill>
              </a:rPr>
              <a:t>N+1</a:t>
            </a:r>
          </a:p>
        </p:txBody>
      </p:sp>
      <p:cxnSp>
        <p:nvCxnSpPr>
          <p:cNvPr id="19" name="Straight Connector 18"/>
          <p:cNvCxnSpPr>
            <a:stCxn id="16" idx="3"/>
            <a:endCxn id="17" idx="1"/>
          </p:cNvCxnSpPr>
          <p:nvPr/>
        </p:nvCxnSpPr>
        <p:spPr>
          <a:xfrm>
            <a:off x="8975184" y="4002950"/>
            <a:ext cx="518017" cy="1"/>
          </a:xfrm>
          <a:prstGeom prst="line">
            <a:avLst/>
          </a:prstGeom>
          <a:ln w="12700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 bwMode="auto">
          <a:xfrm flipH="1">
            <a:off x="9113550" y="4657735"/>
            <a:ext cx="622083" cy="619115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1" name="Footer Placeholder 3"/>
          <p:cNvSpPr>
            <a:spLocks noGrp="1"/>
          </p:cNvSpPr>
          <p:nvPr>
            <p:ph type="ftr" sz="quarter" idx="15"/>
          </p:nvPr>
        </p:nvSpPr>
        <p:spPr>
          <a:xfrm>
            <a:off x="4419600" y="6262302"/>
            <a:ext cx="4114800" cy="365125"/>
          </a:xfrm>
        </p:spPr>
        <p:txBody>
          <a:bodyPr/>
          <a:lstStyle/>
          <a:p>
            <a:r>
              <a:rPr lang="en-GB"/>
              <a:t>Presentation to FAIR GSI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70998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3" grpId="0" animBg="1"/>
      <p:bldP spid="15" grpId="0" animBg="1"/>
      <p:bldP spid="16" grpId="0" animBg="1"/>
      <p:bldP spid="17" grpId="0" animBg="1"/>
      <p:bldP spid="18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Custom 6">
      <a:dk1>
        <a:srgbClr val="0033A0"/>
      </a:dk1>
      <a:lt1>
        <a:srgbClr val="FFFFFF"/>
      </a:lt1>
      <a:dk2>
        <a:srgbClr val="000000"/>
      </a:dk2>
      <a:lt2>
        <a:srgbClr val="F8F8F8"/>
      </a:lt2>
      <a:accent1>
        <a:srgbClr val="162453"/>
      </a:accent1>
      <a:accent2>
        <a:srgbClr val="32617B"/>
      </a:accent2>
      <a:accent3>
        <a:srgbClr val="66B248"/>
      </a:accent3>
      <a:accent4>
        <a:srgbClr val="578E70"/>
      </a:accent4>
      <a:accent5>
        <a:srgbClr val="AAAAAA"/>
      </a:accent5>
      <a:accent6>
        <a:srgbClr val="2A3A8B"/>
      </a:accent6>
      <a:hlink>
        <a:srgbClr val="32617B"/>
      </a:hlink>
      <a:folHlink>
        <a:srgbClr val="66B366"/>
      </a:folHlink>
    </a:clrScheme>
    <a:fontScheme name="CERN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 bwMode="auto">
        <a:prstGeom prst="rect">
          <a:avLst/>
        </a:prstGeom>
        <a:noFill/>
      </a:spPr>
      <a:bodyPr/>
      <a:lstStyle/>
    </a:txDef>
  </a:objectDefaults>
  <a:extraClrSchemeLst/>
  <a:extLst>
    <a:ext uri="{05A4C25C-085E-4340-85A3-A5531E510DB2}">
      <thm15:themeFamily xmlns:thm15="http://schemas.microsoft.com/office/thememl/2012/main" name="Presentation2" id="{EF6979F9-B042-4E08-B2E7-172050E23A50}" vid="{7AD33C79-28B4-4AEA-B25F-6E48F1D09CB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Gallery</Template>
  <TotalTime>5381</TotalTime>
  <Words>2145</Words>
  <Application>Microsoft Office PowerPoint</Application>
  <DocSecurity>0</DocSecurity>
  <PresentationFormat>Widescreen</PresentationFormat>
  <Paragraphs>326</Paragraphs>
  <Slides>26</Slides>
  <Notes>0</Notes>
  <HiddenSlides>2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0" baseType="lpstr">
      <vt:lpstr>Arial</vt:lpstr>
      <vt:lpstr>Calibri</vt:lpstr>
      <vt:lpstr>Wingdings</vt:lpstr>
      <vt:lpstr>Office Theme</vt:lpstr>
      <vt:lpstr>Overview of CERN planning, budgeting and controlling principles, process and its supporting information systems</vt:lpstr>
      <vt:lpstr>Presentation of the central planning unit</vt:lpstr>
      <vt:lpstr>General Context and Constraints (1)</vt:lpstr>
      <vt:lpstr>General Context and Constraints (2) - Resources challenges CERN is facing today</vt:lpstr>
      <vt:lpstr>General Context and Constraints (3) - Resources challenges CERN is facing today</vt:lpstr>
      <vt:lpstr>Overview of the CERN planning cycle (1) – core planning documents: MTP and Final Budget</vt:lpstr>
      <vt:lpstr>Overview of the CERN planning cycle (2) – core reporting document: APR</vt:lpstr>
      <vt:lpstr>Overview of the CERN planning cycle (3) – auxiliary documents: CVI and “Scale”</vt:lpstr>
      <vt:lpstr>Overview of the CERN planning cycle (4) – planning milestones</vt:lpstr>
      <vt:lpstr>Overview of the CERN planning cycle (5) – controlling milestones</vt:lpstr>
      <vt:lpstr>Overview of the CERN planning cycle (6) - timeline</vt:lpstr>
      <vt:lpstr>Resources planning @CERN (1) – actions of different governing bodies</vt:lpstr>
      <vt:lpstr>Resources planning @CERN (2) - Principles</vt:lpstr>
      <vt:lpstr>Resources planning @CERN (3) - Revenues</vt:lpstr>
      <vt:lpstr>Resources planning @CERN (4) – Member States’ contributions in 2024</vt:lpstr>
      <vt:lpstr>Resources planning @CERN (4) – Expenses in general</vt:lpstr>
      <vt:lpstr>Resources planning @CERN (5) – Personnel</vt:lpstr>
      <vt:lpstr>Resources planning @CERN (6) – Materials</vt:lpstr>
      <vt:lpstr>Resources planning @CERN (7) – deficit, debts, and financial costs</vt:lpstr>
      <vt:lpstr>Resources controlling/monitoring @CERN (1) – staff and graduates</vt:lpstr>
      <vt:lpstr>Resources controlling/monitoring @CERN (2) - Materials</vt:lpstr>
      <vt:lpstr>Tools (1) – planning: Activity Planning Tool APT</vt:lpstr>
      <vt:lpstr>Tools (2) – staff forecast: Staff Monitoring Tool SMT</vt:lpstr>
      <vt:lpstr>Tools (3) – controlling and reporting: CERN Expenses Tracking CET (Cegid)</vt:lpstr>
      <vt:lpstr>Interactions with other services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is Arial Bold 50pt  up to three lines</dc:title>
  <dc:subject/>
  <dc:creator>Kasia Pokorska</dc:creator>
  <cp:keywords/>
  <dc:description/>
  <cp:lastModifiedBy>Kasia Pokorska</cp:lastModifiedBy>
  <cp:revision>445</cp:revision>
  <cp:lastPrinted>2022-03-07T14:57:03Z</cp:lastPrinted>
  <dcterms:created xsi:type="dcterms:W3CDTF">2021-09-15T13:53:14Z</dcterms:created>
  <dcterms:modified xsi:type="dcterms:W3CDTF">2024-11-26T08:25:39Z</dcterms:modified>
  <cp:category/>
  <dc:identifier/>
  <cp:contentStatus/>
  <dc:language/>
  <cp:version/>
</cp:coreProperties>
</file>