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5" r:id="rId7"/>
    <p:sldId id="266" r:id="rId8"/>
    <p:sldId id="267" r:id="rId9"/>
    <p:sldId id="264" r:id="rId10"/>
    <p:sldId id="262" r:id="rId11"/>
    <p:sldId id="268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100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17/06/relationships/model3d" Target="../media/model3d1.glb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Mechanical Engineering of Accelerator Components and Peripherals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Antti Kolehmainen, Tommi Mikkola and Tuukka Lehtinen</a:t>
            </a:r>
          </a:p>
          <a:p>
            <a:r>
              <a:rPr lang="en-US" sz="1600" dirty="0"/>
              <a:t>on behalf of CERN EN-MME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/>
              <a:t>Material Development and Measurements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3960055" cy="50160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600" dirty="0"/>
              <a:t>Material development examples:</a:t>
            </a:r>
          </a:p>
          <a:p>
            <a:r>
              <a:rPr lang="fi-FI" sz="1600" dirty="0"/>
              <a:t>Graphites for beam impacts</a:t>
            </a:r>
          </a:p>
          <a:p>
            <a:r>
              <a:rPr lang="fi-FI" sz="1600" dirty="0"/>
              <a:t>Stainless steel alloy</a:t>
            </a:r>
            <a:r>
              <a:rPr lang="en-CH" sz="1600"/>
              <a:t>s</a:t>
            </a:r>
            <a:r>
              <a:rPr lang="fi-FI" sz="1600"/>
              <a:t> </a:t>
            </a:r>
            <a:r>
              <a:rPr lang="fi-FI" sz="1600" dirty="0"/>
              <a:t>for permeability</a:t>
            </a:r>
          </a:p>
          <a:p>
            <a:endParaRPr lang="fi-FI" sz="1600" dirty="0"/>
          </a:p>
          <a:p>
            <a:pPr marL="0" indent="0">
              <a:buNone/>
            </a:pPr>
            <a:r>
              <a:rPr lang="fi-FI" sz="1600" dirty="0"/>
              <a:t>Mechanical measurement examples:</a:t>
            </a:r>
          </a:p>
          <a:p>
            <a:r>
              <a:rPr lang="fi-FI" sz="1600" dirty="0"/>
              <a:t>Non-destructive testing: X-ray for LHC dipole magnets</a:t>
            </a:r>
          </a:p>
          <a:p>
            <a:r>
              <a:rPr lang="fi-FI" sz="1600" dirty="0"/>
              <a:t>Destructive testing: Material tensile strength testing</a:t>
            </a:r>
          </a:p>
          <a:p>
            <a:endParaRPr lang="fi-FI" sz="1600" dirty="0"/>
          </a:p>
          <a:p>
            <a:pPr marL="0" indent="0">
              <a:buNone/>
            </a:pPr>
            <a:r>
              <a:rPr lang="fi-FI" sz="1600" dirty="0"/>
              <a:t>Geometrical measurements: Verification of component compliance to specification (drawings and/or model) </a:t>
            </a:r>
            <a:endParaRPr lang="en-GB" sz="16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207" y="1260001"/>
            <a:ext cx="3113847" cy="2119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004" y="3379895"/>
            <a:ext cx="3075050" cy="2050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89" b="95263" l="20359" r="77745">
                        <a14:foregroundMark x1="31038" y1="46184" x2="31038" y2="46184"/>
                        <a14:foregroundMark x1="60878" y1="45000" x2="60878" y2="45000"/>
                        <a14:foregroundMark x1="62475" y1="52237" x2="62475" y2="52237"/>
                        <a14:foregroundMark x1="61976" y1="47763" x2="61976" y2="477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64" t="7041" r="21158" b="8686"/>
          <a:stretch/>
        </p:blipFill>
        <p:spPr>
          <a:xfrm>
            <a:off x="4178050" y="2997734"/>
            <a:ext cx="2822190" cy="318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38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Challenges</a:t>
            </a:r>
            <a:endParaRPr lang="en-GB" sz="28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AB24A0-6D82-6ACE-50C5-35E5D2EB31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99765" y="1637000"/>
            <a:ext cx="3544471" cy="3584001"/>
          </a:xfrm>
        </p:spPr>
      </p:pic>
      <p:pic>
        <p:nvPicPr>
          <p:cNvPr id="11" name="Picture 10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FC66DEBC-F462-FB05-6355-70EE4BAA8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53107">
            <a:off x="7193036" y="672455"/>
            <a:ext cx="952794" cy="1207342"/>
          </a:xfrm>
          <a:prstGeom prst="rect">
            <a:avLst/>
          </a:prstGeom>
          <a:ln>
            <a:noFill/>
            <a:extLst>
              <a:ext uri="{C807C97D-BFC1-408E-A445-0C87EB9F89A2}">
                <ask:lineSketchStyleProps xmlns:ask="http://schemas.microsoft.com/office/drawing/2018/sketchyshapes" sd="935392260">
                  <a:custGeom>
                    <a:avLst/>
                    <a:gdLst>
                      <a:gd name="connsiteX0" fmla="*/ 0 w 952794"/>
                      <a:gd name="connsiteY0" fmla="*/ 0 h 1207342"/>
                      <a:gd name="connsiteX1" fmla="*/ 447813 w 952794"/>
                      <a:gd name="connsiteY1" fmla="*/ 0 h 1207342"/>
                      <a:gd name="connsiteX2" fmla="*/ 952794 w 952794"/>
                      <a:gd name="connsiteY2" fmla="*/ 0 h 1207342"/>
                      <a:gd name="connsiteX3" fmla="*/ 952794 w 952794"/>
                      <a:gd name="connsiteY3" fmla="*/ 603671 h 1207342"/>
                      <a:gd name="connsiteX4" fmla="*/ 952794 w 952794"/>
                      <a:gd name="connsiteY4" fmla="*/ 1207342 h 1207342"/>
                      <a:gd name="connsiteX5" fmla="*/ 476397 w 952794"/>
                      <a:gd name="connsiteY5" fmla="*/ 1207342 h 1207342"/>
                      <a:gd name="connsiteX6" fmla="*/ 0 w 952794"/>
                      <a:gd name="connsiteY6" fmla="*/ 1207342 h 1207342"/>
                      <a:gd name="connsiteX7" fmla="*/ 0 w 952794"/>
                      <a:gd name="connsiteY7" fmla="*/ 591598 h 1207342"/>
                      <a:gd name="connsiteX8" fmla="*/ 0 w 952794"/>
                      <a:gd name="connsiteY8" fmla="*/ 0 h 1207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52794" h="1207342" fill="none" extrusionOk="0">
                        <a:moveTo>
                          <a:pt x="0" y="0"/>
                        </a:moveTo>
                        <a:cubicBezTo>
                          <a:pt x="198881" y="-6337"/>
                          <a:pt x="236489" y="-20080"/>
                          <a:pt x="447813" y="0"/>
                        </a:cubicBezTo>
                        <a:cubicBezTo>
                          <a:pt x="659137" y="20080"/>
                          <a:pt x="815179" y="-9557"/>
                          <a:pt x="952794" y="0"/>
                        </a:cubicBezTo>
                        <a:cubicBezTo>
                          <a:pt x="960668" y="235215"/>
                          <a:pt x="952717" y="387980"/>
                          <a:pt x="952794" y="603671"/>
                        </a:cubicBezTo>
                        <a:cubicBezTo>
                          <a:pt x="952871" y="819362"/>
                          <a:pt x="926102" y="1060009"/>
                          <a:pt x="952794" y="1207342"/>
                        </a:cubicBezTo>
                        <a:cubicBezTo>
                          <a:pt x="772601" y="1188783"/>
                          <a:pt x="644442" y="1193252"/>
                          <a:pt x="476397" y="1207342"/>
                        </a:cubicBezTo>
                        <a:cubicBezTo>
                          <a:pt x="308352" y="1221432"/>
                          <a:pt x="165515" y="1227621"/>
                          <a:pt x="0" y="1207342"/>
                        </a:cubicBezTo>
                        <a:cubicBezTo>
                          <a:pt x="-29024" y="966710"/>
                          <a:pt x="7837" y="793017"/>
                          <a:pt x="0" y="591598"/>
                        </a:cubicBezTo>
                        <a:cubicBezTo>
                          <a:pt x="-7837" y="390179"/>
                          <a:pt x="21085" y="243777"/>
                          <a:pt x="0" y="0"/>
                        </a:cubicBezTo>
                        <a:close/>
                      </a:path>
                      <a:path w="952794" h="1207342" stroke="0" extrusionOk="0">
                        <a:moveTo>
                          <a:pt x="0" y="0"/>
                        </a:moveTo>
                        <a:cubicBezTo>
                          <a:pt x="216160" y="19356"/>
                          <a:pt x="342409" y="8471"/>
                          <a:pt x="485925" y="0"/>
                        </a:cubicBezTo>
                        <a:cubicBezTo>
                          <a:pt x="629441" y="-8471"/>
                          <a:pt x="841129" y="-8786"/>
                          <a:pt x="952794" y="0"/>
                        </a:cubicBezTo>
                        <a:cubicBezTo>
                          <a:pt x="928023" y="186884"/>
                          <a:pt x="969885" y="387962"/>
                          <a:pt x="952794" y="579524"/>
                        </a:cubicBezTo>
                        <a:cubicBezTo>
                          <a:pt x="935703" y="771086"/>
                          <a:pt x="966731" y="957116"/>
                          <a:pt x="952794" y="1207342"/>
                        </a:cubicBezTo>
                        <a:cubicBezTo>
                          <a:pt x="824192" y="1186002"/>
                          <a:pt x="703401" y="1204679"/>
                          <a:pt x="476397" y="1207342"/>
                        </a:cubicBezTo>
                        <a:cubicBezTo>
                          <a:pt x="249393" y="1210005"/>
                          <a:pt x="128038" y="1203934"/>
                          <a:pt x="0" y="1207342"/>
                        </a:cubicBezTo>
                        <a:cubicBezTo>
                          <a:pt x="-18240" y="975299"/>
                          <a:pt x="-2476" y="827474"/>
                          <a:pt x="0" y="603671"/>
                        </a:cubicBezTo>
                        <a:cubicBezTo>
                          <a:pt x="2476" y="379868"/>
                          <a:pt x="17241" y="17294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5" name="3D Model 14" descr="Bridge">
                <a:extLst>
                  <a:ext uri="{FF2B5EF4-FFF2-40B4-BE49-F238E27FC236}">
                    <a16:creationId xmlns:a16="http://schemas.microsoft.com/office/drawing/2014/main" id="{52B6C40D-77C6-0224-620F-9E68BF0AF73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53538825"/>
                  </p:ext>
                </p:extLst>
              </p:nvPr>
            </p:nvGraphicFramePr>
            <p:xfrm>
              <a:off x="4280496" y="949333"/>
              <a:ext cx="3494030" cy="2081399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3494030" cy="2081399"/>
                    </a:xfrm>
                    <a:prstGeom prst="rect">
                      <a:avLst/>
                    </a:prstGeom>
                  </am3d:spPr>
                  <am3d:camera>
                    <am3d:pos x="0" y="0" z="489379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78792" d="1000000"/>
                    <am3d:preTrans dx="0" dy="-416998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2355315" ay="1358100" az="1047466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66539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5" name="3D Model 14" descr="Bridge">
                <a:extLst>
                  <a:ext uri="{FF2B5EF4-FFF2-40B4-BE49-F238E27FC236}">
                    <a16:creationId xmlns:a16="http://schemas.microsoft.com/office/drawing/2014/main" id="{52B6C40D-77C6-0224-620F-9E68BF0AF73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80496" y="949333"/>
                <a:ext cx="3494030" cy="2081399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Picture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1C15257-75C5-9862-4EDB-BB0EDE8F9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987014">
            <a:off x="3551442" y="1477402"/>
            <a:ext cx="619250" cy="14265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C7D55B-304E-FBC9-D8AD-A7375A2A7ABE}"/>
              </a:ext>
            </a:extLst>
          </p:cNvPr>
          <p:cNvSpPr txBox="1"/>
          <p:nvPr/>
        </p:nvSpPr>
        <p:spPr>
          <a:xfrm>
            <a:off x="457200" y="6029847"/>
            <a:ext cx="732635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/>
              <a:t>Note! Bridge length varies between some </a:t>
            </a:r>
            <a:r>
              <a:rPr lang="en-CH" sz="1000" dirty="0" err="1"/>
              <a:t>micrometers</a:t>
            </a:r>
            <a:r>
              <a:rPr lang="en-CH" sz="1000" dirty="0"/>
              <a:t> to some parsecs...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02968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Questions!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35" r="7836" b="6662"/>
          <a:stretch/>
        </p:blipFill>
        <p:spPr>
          <a:xfrm>
            <a:off x="4579620" y="1752600"/>
            <a:ext cx="4411980" cy="373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2800" dirty="0"/>
              <a:t>CERN EN-MME Group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i="1" dirty="0"/>
              <a:t>“The mandate of the MME group is to provide to the CERN community specific engineering solutions combining mechanical design, fabrication and material sciences.”</a:t>
            </a:r>
          </a:p>
          <a:p>
            <a:pPr marL="0" indent="0">
              <a:buNone/>
            </a:pPr>
            <a:endParaRPr lang="fi-FI" sz="1600" i="1" dirty="0"/>
          </a:p>
          <a:p>
            <a:pPr>
              <a:buFont typeface="Arial" panose="020B0604020202020204" pitchFamily="34" charset="0"/>
              <a:buChar char="−"/>
            </a:pPr>
            <a:r>
              <a:rPr lang="fi-FI" sz="1600" dirty="0"/>
              <a:t>EN-MME group size roughly 1</a:t>
            </a:r>
            <a:r>
              <a:rPr lang="en-CH" sz="1600" dirty="0"/>
              <a:t>8</a:t>
            </a:r>
            <a:r>
              <a:rPr lang="fi-FI" sz="1600" dirty="0"/>
              <a:t>0 people</a:t>
            </a:r>
          </a:p>
          <a:p>
            <a:pPr>
              <a:buFont typeface="Arial" panose="020B0604020202020204" pitchFamily="34" charset="0"/>
              <a:buChar char="−"/>
            </a:pPr>
            <a:r>
              <a:rPr lang="fi-FI" sz="1600" dirty="0"/>
              <a:t>Our main activities are: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fi-FI" sz="1600" dirty="0"/>
              <a:t>Mechanical design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fi-FI" sz="1600" dirty="0"/>
              <a:t>Engineering calculations and simulations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fi-FI" sz="1600" dirty="0"/>
              <a:t>Production and sourcing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fi-FI" sz="1600" dirty="0"/>
              <a:t>Material development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fi-FI" sz="1600" dirty="0"/>
              <a:t>Mechanical and geometrical measurements</a:t>
            </a:r>
          </a:p>
          <a:p>
            <a:pPr>
              <a:buFont typeface="Arial" panose="020B0604020202020204" pitchFamily="34" charset="0"/>
              <a:buChar char="−"/>
            </a:pPr>
            <a:r>
              <a:rPr lang="fi-FI" sz="1600" dirty="0"/>
              <a:t>We work on all the machines and experiments!</a:t>
            </a:r>
            <a:endParaRPr lang="en-GB" sz="1600" dirty="0"/>
          </a:p>
          <a:p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8BE992-C795-1660-7DB3-2767AD7755F1}"/>
              </a:ext>
            </a:extLst>
          </p:cNvPr>
          <p:cNvSpPr txBox="1"/>
          <p:nvPr/>
        </p:nvSpPr>
        <p:spPr>
          <a:xfrm>
            <a:off x="457200" y="6029847"/>
            <a:ext cx="732635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/>
              <a:t>EN-MME = Engineering Department – Mechanical and Materials Engineering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i-FI" sz="2800" dirty="0"/>
              <a:t>Mechanical Design – Design Inputs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sz="1600" dirty="0"/>
              <a:t>Client specification		             Space limitations and interfaces</a:t>
            </a:r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r>
              <a:rPr lang="fi-FI" sz="1600" dirty="0"/>
              <a:t>All project parties </a:t>
            </a:r>
            <a:r>
              <a:rPr lang="en-CH" sz="1600" dirty="0"/>
              <a:t>participate</a:t>
            </a:r>
            <a:r>
              <a:rPr lang="fi-FI" sz="1600" dirty="0"/>
              <a:t> in defining design inputs!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31640"/>
            <a:ext cx="2751667" cy="3880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622" y="1731640"/>
            <a:ext cx="1981427" cy="2641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35" b="97464" l="4082" r="97388">
                        <a14:foregroundMark x1="7755" y1="43841" x2="7755" y2="43841"/>
                        <a14:foregroundMark x1="19184" y1="91908" x2="19184" y2="91908"/>
                        <a14:foregroundMark x1="6776" y1="86111" x2="6776" y2="86111"/>
                        <a14:foregroundMark x1="5551" y1="55193" x2="5551" y2="551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720000">
            <a:off x="3822337" y="2209849"/>
            <a:ext cx="4951907" cy="3347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0000">
            <a:off x="382799" y="4507450"/>
            <a:ext cx="2900465" cy="99776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961711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/>
              <a:t>Mechanical Design – Process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3791243" cy="50160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600" dirty="0"/>
              <a:t>Iteration:</a:t>
            </a:r>
          </a:p>
          <a:p>
            <a:r>
              <a:rPr lang="fi-FI" sz="1600" dirty="0"/>
              <a:t>Designer – Client</a:t>
            </a:r>
          </a:p>
          <a:p>
            <a:r>
              <a:rPr lang="fi-FI" sz="1600" dirty="0"/>
              <a:t>Analysis, simulation</a:t>
            </a:r>
          </a:p>
          <a:p>
            <a:r>
              <a:rPr lang="fi-FI" sz="1600" dirty="0"/>
              <a:t>Integration</a:t>
            </a:r>
          </a:p>
          <a:p>
            <a:r>
              <a:rPr lang="fi-FI" sz="1600" dirty="0"/>
              <a:t>Manufacturing</a:t>
            </a:r>
            <a:endParaRPr lang="en-GB" sz="1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92811" y="1260000"/>
            <a:ext cx="3791243" cy="50160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i-FI" sz="1600" dirty="0"/>
              <a:t>Deliverables:</a:t>
            </a:r>
          </a:p>
          <a:p>
            <a:r>
              <a:rPr lang="fi-FI" sz="1600" dirty="0"/>
              <a:t>2D drawings</a:t>
            </a:r>
          </a:p>
          <a:p>
            <a:r>
              <a:rPr lang="fi-FI" sz="1600" dirty="0"/>
              <a:t>3D models</a:t>
            </a:r>
          </a:p>
          <a:p>
            <a:r>
              <a:rPr lang="fi-FI" sz="1600" dirty="0"/>
              <a:t>Supporting documents, such as analysis or measurement reports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8945"/>
            <a:ext cx="4035171" cy="2408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811" y="3434617"/>
            <a:ext cx="3290888" cy="2316956"/>
          </a:xfrm>
          <a:prstGeom prst="rect">
            <a:avLst/>
          </a:prstGeom>
        </p:spPr>
      </p:pic>
      <p:sp>
        <p:nvSpPr>
          <p:cNvPr id="7" name="Curved Down Arrow 6"/>
          <p:cNvSpPr/>
          <p:nvPr/>
        </p:nvSpPr>
        <p:spPr>
          <a:xfrm rot="10800000">
            <a:off x="2934646" y="2273092"/>
            <a:ext cx="787460" cy="541832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>
            <a:off x="3007900" y="1523354"/>
            <a:ext cx="787460" cy="541832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982881" y="4550897"/>
            <a:ext cx="666002" cy="28451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028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i-FI" sz="1600" b="1" dirty="0"/>
              <a:t>Why</a:t>
            </a:r>
            <a:r>
              <a:rPr lang="fi-FI" sz="1600" dirty="0"/>
              <a:t>: To guide design work, to meet requirements, and to assess safety</a:t>
            </a:r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r>
              <a:rPr lang="fi-FI" sz="1600" dirty="0"/>
              <a:t>Boundary conditions</a:t>
            </a:r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  <a:p>
            <a:pPr marL="0" indent="0">
              <a:spcBef>
                <a:spcPts val="0"/>
              </a:spcBef>
              <a:buNone/>
            </a:pPr>
            <a:endParaRPr lang="fi-FI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4"/>
          <a:stretch/>
        </p:blipFill>
        <p:spPr>
          <a:xfrm>
            <a:off x="457200" y="1598043"/>
            <a:ext cx="3756074" cy="2169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/>
              <a:t>Engineering Calculations and Simulations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9" b="7239"/>
          <a:stretch/>
        </p:blipFill>
        <p:spPr>
          <a:xfrm>
            <a:off x="2133536" y="4262511"/>
            <a:ext cx="4873752" cy="1744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0" y="1598043"/>
            <a:ext cx="2513654" cy="2170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0400" y="3838376"/>
            <a:ext cx="20257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600" dirty="0"/>
              <a:t>Functional device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133107" y="6005370"/>
            <a:ext cx="20257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600" dirty="0"/>
              <a:t>Analysis results</a:t>
            </a:r>
            <a:endParaRPr lang="en-GB" sz="1600" dirty="0"/>
          </a:p>
        </p:txBody>
      </p:sp>
      <p:sp>
        <p:nvSpPr>
          <p:cNvPr id="9" name="Bent-Up Arrow 8"/>
          <p:cNvSpPr/>
          <p:nvPr/>
        </p:nvSpPr>
        <p:spPr>
          <a:xfrm rot="5400000">
            <a:off x="950400" y="4543200"/>
            <a:ext cx="878400" cy="921600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Bent-Up Arrow 9"/>
          <p:cNvSpPr/>
          <p:nvPr/>
        </p:nvSpPr>
        <p:spPr>
          <a:xfrm>
            <a:off x="7366240" y="4416897"/>
            <a:ext cx="878400" cy="921600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3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CAE Tools - CATIA</a:t>
            </a:r>
            <a:endParaRPr lang="en-GB" sz="2800" dirty="0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942AD2AD-5E6A-9D03-7532-D5EAA1BC0FB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282866"/>
            <a:ext cx="8226425" cy="4970131"/>
          </a:xfrm>
        </p:spPr>
      </p:pic>
    </p:spTree>
    <p:extLst>
      <p:ext uri="{BB962C8B-B14F-4D97-AF65-F5344CB8AC3E}">
        <p14:creationId xmlns:p14="http://schemas.microsoft.com/office/powerpoint/2010/main" val="206222042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CAE Tools - CATIA</a:t>
            </a:r>
            <a:endParaRPr lang="en-GB" sz="28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76F8F4-FAC4-5E32-A637-391BE451F83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282866"/>
            <a:ext cx="8226425" cy="4970131"/>
          </a:xfrm>
        </p:spPr>
      </p:pic>
    </p:spTree>
    <p:extLst>
      <p:ext uri="{BB962C8B-B14F-4D97-AF65-F5344CB8AC3E}">
        <p14:creationId xmlns:p14="http://schemas.microsoft.com/office/powerpoint/2010/main" val="312227657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CAE Tools - ANSYS</a:t>
            </a:r>
            <a:endParaRPr lang="en-GB" sz="28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19A31F-1378-4E5B-892F-FE67F0AFEA7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276110"/>
            <a:ext cx="8226425" cy="4983643"/>
          </a:xfrm>
        </p:spPr>
      </p:pic>
    </p:spTree>
    <p:extLst>
      <p:ext uri="{BB962C8B-B14F-4D97-AF65-F5344CB8AC3E}">
        <p14:creationId xmlns:p14="http://schemas.microsoft.com/office/powerpoint/2010/main" val="210404699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/>
              <a:t>Manufacturing and Production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sz="1400" dirty="0"/>
              <a:t>EN-MME operates three machine shops mostly for prototype and small series production</a:t>
            </a:r>
          </a:p>
          <a:p>
            <a:r>
              <a:rPr lang="fi-FI" sz="1400" dirty="0"/>
              <a:t>Capabilities:</a:t>
            </a:r>
          </a:p>
          <a:p>
            <a:pPr lvl="1"/>
            <a:r>
              <a:rPr lang="fi-FI" sz="1400" dirty="0"/>
              <a:t>Machining: Milling, turning, drilling, cutting, grinding, electrical discharge machining, etc.</a:t>
            </a:r>
          </a:p>
          <a:p>
            <a:pPr lvl="1"/>
            <a:r>
              <a:rPr lang="fi-FI" sz="1400" dirty="0"/>
              <a:t>Forming: Sheet metal bending, rolling, punching, pressing, extrusion, etc.</a:t>
            </a:r>
          </a:p>
          <a:p>
            <a:pPr lvl="1"/>
            <a:r>
              <a:rPr lang="fi-FI" sz="1400" dirty="0"/>
              <a:t>Joining: Welding, brazing, soldering, etc.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89"/>
          <a:stretch/>
        </p:blipFill>
        <p:spPr>
          <a:xfrm>
            <a:off x="457200" y="2983729"/>
            <a:ext cx="1823421" cy="1962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3" r="6585"/>
          <a:stretch/>
        </p:blipFill>
        <p:spPr>
          <a:xfrm>
            <a:off x="2280621" y="2979327"/>
            <a:ext cx="2560319" cy="19594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1" r="22850"/>
          <a:stretch/>
        </p:blipFill>
        <p:spPr>
          <a:xfrm>
            <a:off x="4772381" y="2980135"/>
            <a:ext cx="2140694" cy="19586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36"/>
          <a:stretch/>
        </p:blipFill>
        <p:spPr>
          <a:xfrm>
            <a:off x="6616818" y="4610590"/>
            <a:ext cx="2066807" cy="16616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617976"/>
            <a:ext cx="2017059" cy="16580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259" y="4617976"/>
            <a:ext cx="2512793" cy="16616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9" r="33803"/>
          <a:stretch/>
        </p:blipFill>
        <p:spPr>
          <a:xfrm>
            <a:off x="4987052" y="4618834"/>
            <a:ext cx="1725720" cy="16787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7"/>
          <a:stretch/>
        </p:blipFill>
        <p:spPr>
          <a:xfrm>
            <a:off x="6913075" y="2984785"/>
            <a:ext cx="1770550" cy="163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44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1632</TotalTime>
  <Words>313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CERN_ENdept_Presentation_ArialFont copy</vt:lpstr>
      <vt:lpstr>Mechanical Engineering of Accelerator Components and Peripherals</vt:lpstr>
      <vt:lpstr>CERN EN-MME Group</vt:lpstr>
      <vt:lpstr>Mechanical Design – Design Inputs</vt:lpstr>
      <vt:lpstr>Mechanical Design – Process</vt:lpstr>
      <vt:lpstr>Engineering Calculations and Simulations</vt:lpstr>
      <vt:lpstr>CAE Tools - CATIA</vt:lpstr>
      <vt:lpstr>CAE Tools - CATIA</vt:lpstr>
      <vt:lpstr>CAE Tools - ANSYS</vt:lpstr>
      <vt:lpstr>Manufacturing and Production</vt:lpstr>
      <vt:lpstr>Material Development and Measurements</vt:lpstr>
      <vt:lpstr>Challenges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Engineering of Accelerator Components</dc:title>
  <dc:creator>Tuukka Lehtinen</dc:creator>
  <cp:lastModifiedBy>Tuukka Lehtinen</cp:lastModifiedBy>
  <cp:revision>59</cp:revision>
  <dcterms:created xsi:type="dcterms:W3CDTF">2018-10-09T14:22:01Z</dcterms:created>
  <dcterms:modified xsi:type="dcterms:W3CDTF">2022-12-06T10:04:53Z</dcterms:modified>
</cp:coreProperties>
</file>