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media1.mp4" ContentType="video/unknown"/>
  <Override PartName="/ppt/media/media2.mp4" ContentType="video/unknown"/>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1pPr>
    <a:lvl2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2pPr>
    <a:lvl3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3pPr>
    <a:lvl4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4pPr>
    <a:lvl5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5pPr>
    <a:lvl6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6pPr>
    <a:lvl7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7pPr>
    <a:lvl8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8pPr>
    <a:lvl9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6DF"/>
          </a:solidFill>
        </a:fill>
      </a:tcStyle>
    </a:wholeTbl>
    <a:band2H>
      <a:tcTxStyle b="def" i="def"/>
      <a:tcStyle>
        <a:tcBdr/>
        <a:fill>
          <a:solidFill>
            <a:srgbClr val="E7EC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5CB"/>
          </a:solidFill>
        </a:fill>
      </a:tcStyle>
    </a:wholeTbl>
    <a:band2H>
      <a:tcTxStyle b="def" i="def"/>
      <a:tcStyle>
        <a:tcBdr/>
        <a:fill>
          <a:solidFill>
            <a:srgbClr val="FAEB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8CACA"/>
          </a:solidFill>
        </a:fill>
      </a:tcStyle>
    </a:wholeTbl>
    <a:band2H>
      <a:tcTxStyle b="def" i="def"/>
      <a:tcStyle>
        <a:tcBdr/>
        <a:fill>
          <a:solidFill>
            <a:srgbClr val="F4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1" name="Shape 131"/>
          <p:cNvSpPr/>
          <p:nvPr>
            <p:ph type="sldImg"/>
          </p:nvPr>
        </p:nvSpPr>
        <p:spPr>
          <a:xfrm>
            <a:off x="1143000" y="685800"/>
            <a:ext cx="4572000" cy="3429000"/>
          </a:xfrm>
          <a:prstGeom prst="rect">
            <a:avLst/>
          </a:prstGeom>
        </p:spPr>
        <p:txBody>
          <a:bodyPr/>
          <a:lstStyle/>
          <a:p>
            <a:pPr/>
          </a:p>
        </p:txBody>
      </p:sp>
      <p:sp>
        <p:nvSpPr>
          <p:cNvPr id="132" name="Shape 13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spTree>
      <p:nvGrpSpPr>
        <p:cNvPr id="1" name=""/>
        <p:cNvGrpSpPr/>
        <p:nvPr/>
      </p:nvGrpSpPr>
      <p:grpSpPr>
        <a:xfrm>
          <a:off x="0" y="0"/>
          <a:ext cx="0" cy="0"/>
          <a:chOff x="0" y="0"/>
          <a:chExt cx="0" cy="0"/>
        </a:xfrm>
      </p:grpSpPr>
      <p:sp>
        <p:nvSpPr>
          <p:cNvPr id="12" name="Rectangle 6"/>
          <p:cNvSpPr/>
          <p:nvPr/>
        </p:nvSpPr>
        <p:spPr>
          <a:xfrm>
            <a:off x="1328166" y="1295400"/>
            <a:ext cx="6487668" cy="3152888"/>
          </a:xfrm>
          <a:prstGeom prst="rect">
            <a:avLst/>
          </a:prstGeom>
          <a:ln w="3175">
            <a:solidFill>
              <a:srgbClr val="FFFFFF"/>
            </a:solidFill>
          </a:ln>
          <a:effectLst>
            <a:outerShdw sx="100000" sy="100000" kx="0" ky="0" algn="b" rotWithShape="0" blurRad="63500" dist="0" dir="0">
              <a:srgbClr val="000000">
                <a:alpha val="50000"/>
              </a:srgbClr>
            </a:outerShdw>
          </a:effectLst>
        </p:spPr>
        <p:txBody>
          <a:bodyPr lIns="45718" tIns="45718" rIns="45718" bIns="45718"/>
          <a:lstStyle/>
          <a:p>
            <a:pPr defTabSz="914400">
              <a:spcBef>
                <a:spcPts val="2000"/>
              </a:spcBef>
              <a:defRPr sz="3200">
                <a:solidFill>
                  <a:srgbClr val="595959"/>
                </a:solidFill>
                <a:latin typeface="News Gothic MT"/>
                <a:ea typeface="News Gothic MT"/>
                <a:cs typeface="News Gothic MT"/>
                <a:sym typeface="News Gothic MT"/>
              </a:defRPr>
            </a:pPr>
          </a:p>
        </p:txBody>
      </p:sp>
      <p:sp>
        <p:nvSpPr>
          <p:cNvPr id="13" name="Title Text"/>
          <p:cNvSpPr txBox="1"/>
          <p:nvPr>
            <p:ph type="title"/>
          </p:nvPr>
        </p:nvSpPr>
        <p:spPr>
          <a:xfrm>
            <a:off x="1322920" y="1523999"/>
            <a:ext cx="6498160" cy="1724869"/>
          </a:xfrm>
          <a:prstGeom prst="rect">
            <a:avLst/>
          </a:prstGeom>
        </p:spPr>
        <p:txBody>
          <a:bodyPr/>
          <a:lstStyle/>
          <a:p>
            <a:pPr/>
            <a:r>
              <a:t>Title Text</a:t>
            </a:r>
          </a:p>
        </p:txBody>
      </p:sp>
      <p:sp>
        <p:nvSpPr>
          <p:cNvPr id="14" name="Body Level One…"/>
          <p:cNvSpPr txBox="1"/>
          <p:nvPr>
            <p:ph type="body" sz="quarter" idx="1"/>
          </p:nvPr>
        </p:nvSpPr>
        <p:spPr>
          <a:xfrm>
            <a:off x="1322920" y="3299011"/>
            <a:ext cx="6498162" cy="916644"/>
          </a:xfrm>
          <a:prstGeom prst="rect">
            <a:avLst/>
          </a:prstGeom>
        </p:spPr>
        <p:txBody>
          <a:bodyPr/>
          <a:lstStyle>
            <a:lvl1pPr marL="0" indent="0" algn="ctr">
              <a:spcBef>
                <a:spcPts val="300"/>
              </a:spcBef>
              <a:buClrTx/>
              <a:buSzTx/>
              <a:buNone/>
              <a:defRPr sz="1800">
                <a:solidFill>
                  <a:srgbClr val="888888"/>
                </a:solidFill>
              </a:defRPr>
            </a:lvl1pPr>
            <a:lvl2pPr marL="0" indent="0" algn="ctr">
              <a:spcBef>
                <a:spcPts val="300"/>
              </a:spcBef>
              <a:buClrTx/>
              <a:buSzTx/>
              <a:buNone/>
              <a:defRPr sz="1800">
                <a:solidFill>
                  <a:srgbClr val="888888"/>
                </a:solidFill>
              </a:defRPr>
            </a:lvl2pPr>
            <a:lvl3pPr marL="0" indent="0" algn="ctr">
              <a:spcBef>
                <a:spcPts val="300"/>
              </a:spcBef>
              <a:buClrTx/>
              <a:buSzTx/>
              <a:buNone/>
              <a:defRPr sz="1800">
                <a:solidFill>
                  <a:srgbClr val="888888"/>
                </a:solidFill>
              </a:defRPr>
            </a:lvl3pPr>
            <a:lvl4pPr marL="0" indent="0" algn="ctr">
              <a:spcBef>
                <a:spcPts val="300"/>
              </a:spcBef>
              <a:buClrTx/>
              <a:buSzTx/>
              <a:buNone/>
              <a:defRPr sz="1800">
                <a:solidFill>
                  <a:srgbClr val="888888"/>
                </a:solidFill>
              </a:defRPr>
            </a:lvl4pPr>
            <a:lvl5pPr marL="0" indent="0" algn="ctr">
              <a:spcBef>
                <a:spcPts val="300"/>
              </a:spcBef>
              <a:buClrTx/>
              <a:buSzTx/>
              <a:buNone/>
              <a:defRPr sz="18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94" name="Title Text"/>
          <p:cNvSpPr txBox="1"/>
          <p:nvPr>
            <p:ph type="title"/>
          </p:nvPr>
        </p:nvSpPr>
        <p:spPr>
          <a:xfrm>
            <a:off x="533398" y="611872"/>
            <a:ext cx="4079546" cy="1162051"/>
          </a:xfrm>
          <a:prstGeom prst="rect">
            <a:avLst/>
          </a:prstGeom>
        </p:spPr>
        <p:txBody>
          <a:bodyPr/>
          <a:lstStyle>
            <a:lvl1pPr>
              <a:defRPr sz="3600"/>
            </a:lvl1pPr>
          </a:lstStyle>
          <a:p>
            <a:pPr/>
            <a:r>
              <a:t>Title Text</a:t>
            </a:r>
          </a:p>
        </p:txBody>
      </p:sp>
      <p:sp>
        <p:nvSpPr>
          <p:cNvPr id="95" name="Body Level One…"/>
          <p:cNvSpPr txBox="1"/>
          <p:nvPr>
            <p:ph type="body" sz="half" idx="1"/>
          </p:nvPr>
        </p:nvSpPr>
        <p:spPr>
          <a:xfrm>
            <a:off x="533398" y="1787855"/>
            <a:ext cx="4079546" cy="3720154"/>
          </a:xfrm>
          <a:prstGeom prst="rect">
            <a:avLst/>
          </a:prstGeom>
        </p:spPr>
        <p:txBody>
          <a:bodyPr/>
          <a:lstStyle>
            <a:lvl1pPr marL="0" indent="0" algn="ctr">
              <a:spcBef>
                <a:spcPts val="600"/>
              </a:spcBef>
              <a:buClrTx/>
              <a:buSzTx/>
              <a:buNone/>
              <a:defRPr sz="1800"/>
            </a:lvl1pPr>
            <a:lvl2pPr marL="0" indent="0" algn="ctr">
              <a:spcBef>
                <a:spcPts val="600"/>
              </a:spcBef>
              <a:buClrTx/>
              <a:buSzTx/>
              <a:buNone/>
              <a:defRPr sz="1800"/>
            </a:lvl2pPr>
            <a:lvl3pPr marL="0" indent="0" algn="ctr">
              <a:spcBef>
                <a:spcPts val="600"/>
              </a:spcBef>
              <a:buClrTx/>
              <a:buSzTx/>
              <a:buNone/>
              <a:defRPr sz="1800"/>
            </a:lvl3pPr>
            <a:lvl4pPr marL="0" indent="0" algn="ctr">
              <a:spcBef>
                <a:spcPts val="600"/>
              </a:spcBef>
              <a:buClrTx/>
              <a:buSzTx/>
              <a:buNone/>
              <a:defRPr sz="1800"/>
            </a:lvl4pPr>
            <a:lvl5pPr marL="0" indent="0" algn="ctr">
              <a:spcBef>
                <a:spcPts val="600"/>
              </a:spcBef>
              <a:buClrTx/>
              <a:buSzTx/>
              <a:buNone/>
              <a:defRPr sz="1800"/>
            </a:lvl5pPr>
          </a:lstStyle>
          <a:p>
            <a:pPr/>
            <a:r>
              <a:t>Body Level One</a:t>
            </a:r>
          </a:p>
          <a:p>
            <a:pPr lvl="1"/>
            <a:r>
              <a:t>Body Level Two</a:t>
            </a:r>
          </a:p>
          <a:p>
            <a:pPr lvl="2"/>
            <a:r>
              <a:t>Body Level Three</a:t>
            </a:r>
          </a:p>
          <a:p>
            <a:pPr lvl="3"/>
            <a:r>
              <a:t>Body Level Four</a:t>
            </a:r>
          </a:p>
          <a:p>
            <a:pPr lvl="4"/>
            <a:r>
              <a:t>Body Level Five</a:t>
            </a:r>
          </a:p>
        </p:txBody>
      </p:sp>
      <p:sp>
        <p:nvSpPr>
          <p:cNvPr id="96" name="Picture Placeholder 2"/>
          <p:cNvSpPr/>
          <p:nvPr>
            <p:ph type="pic" sz="half" idx="21"/>
          </p:nvPr>
        </p:nvSpPr>
        <p:spPr>
          <a:xfrm>
            <a:off x="5090617" y="359390"/>
            <a:ext cx="3657603" cy="5318081"/>
          </a:xfrm>
          <a:prstGeom prst="rect">
            <a:avLst/>
          </a:prstGeom>
          <a:ln w="3175">
            <a:solidFill>
              <a:srgbClr val="FFFFFF"/>
            </a:solidFill>
            <a:round/>
          </a:ln>
          <a:effectLst>
            <a:outerShdw sx="100000" sy="100000" kx="0" ky="0" algn="b" rotWithShape="0" blurRad="63500" dist="0" dir="0">
              <a:srgbClr val="000000">
                <a:alpha val="50000"/>
              </a:srgbClr>
            </a:outerShdw>
          </a:effectLst>
        </p:spPr>
        <p:txBody>
          <a:bodyPr lIns="91439" tIns="45719" rIns="91439" bIns="45719">
            <a:noAutofit/>
          </a:bodyPr>
          <a:lstStyle/>
          <a:p>
            <a:pPr/>
          </a:p>
        </p:txBody>
      </p:sp>
      <p:sp>
        <p:nvSpPr>
          <p:cNvPr id="9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2 Content and Text">
    <p:spTree>
      <p:nvGrpSpPr>
        <p:cNvPr id="1" name=""/>
        <p:cNvGrpSpPr/>
        <p:nvPr/>
      </p:nvGrpSpPr>
      <p:grpSpPr>
        <a:xfrm>
          <a:off x="0" y="0"/>
          <a:ext cx="0" cy="0"/>
          <a:chOff x="0" y="0"/>
          <a:chExt cx="0" cy="0"/>
        </a:xfrm>
      </p:grpSpPr>
      <p:sp>
        <p:nvSpPr>
          <p:cNvPr id="104" name="Title Text"/>
          <p:cNvSpPr txBox="1"/>
          <p:nvPr>
            <p:ph type="title"/>
          </p:nvPr>
        </p:nvSpPr>
        <p:spPr>
          <a:xfrm>
            <a:off x="685800" y="609600"/>
            <a:ext cx="7772400" cy="1143000"/>
          </a:xfrm>
          <a:prstGeom prst="rect">
            <a:avLst/>
          </a:prstGeom>
        </p:spPr>
        <p:txBody>
          <a:bodyPr/>
          <a:lstStyle/>
          <a:p>
            <a:pPr/>
            <a:r>
              <a:t>Title Text</a:t>
            </a:r>
          </a:p>
        </p:txBody>
      </p:sp>
      <p:sp>
        <p:nvSpPr>
          <p:cNvPr id="105" name="Body Level One…"/>
          <p:cNvSpPr txBox="1"/>
          <p:nvPr>
            <p:ph type="body" sz="quarter" idx="1"/>
          </p:nvPr>
        </p:nvSpPr>
        <p:spPr>
          <a:xfrm>
            <a:off x="685800" y="1981200"/>
            <a:ext cx="3810000" cy="19812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06" name="Text Placeholder 4"/>
          <p:cNvSpPr/>
          <p:nvPr>
            <p:ph type="body" sz="half" idx="21"/>
          </p:nvPr>
        </p:nvSpPr>
        <p:spPr>
          <a:xfrm>
            <a:off x="4648200" y="1981200"/>
            <a:ext cx="3810000" cy="4114800"/>
          </a:xfrm>
          <a:prstGeom prst="rect">
            <a:avLst/>
          </a:prstGeom>
        </p:spPr>
        <p:txBody>
          <a:bodyPr/>
          <a:lstStyle/>
          <a:p>
            <a:pPr/>
          </a:p>
        </p:txBody>
      </p:sp>
      <p:sp>
        <p:nvSpPr>
          <p:cNvPr id="1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bg>
      <p:bgPr>
        <a:solidFill>
          <a:srgbClr val="FFFFFF"/>
        </a:solidFill>
      </p:bgPr>
    </p:bg>
    <p:spTree>
      <p:nvGrpSpPr>
        <p:cNvPr id="1" name=""/>
        <p:cNvGrpSpPr/>
        <p:nvPr/>
      </p:nvGrpSpPr>
      <p:grpSpPr>
        <a:xfrm>
          <a:off x="0" y="0"/>
          <a:ext cx="0" cy="0"/>
          <a:chOff x="0" y="0"/>
          <a:chExt cx="0" cy="0"/>
        </a:xfrm>
      </p:grpSpPr>
      <p:sp>
        <p:nvSpPr>
          <p:cNvPr id="114" name="Title Text"/>
          <p:cNvSpPr txBox="1"/>
          <p:nvPr>
            <p:ph type="title"/>
          </p:nvPr>
        </p:nvSpPr>
        <p:spPr>
          <a:xfrm>
            <a:off x="628650" y="1131092"/>
            <a:ext cx="7886700" cy="994175"/>
          </a:xfrm>
          <a:prstGeom prst="rect">
            <a:avLst/>
          </a:prstGeom>
        </p:spPr>
        <p:txBody>
          <a:bodyPr lIns="34289" tIns="34289" rIns="34289" bIns="34289" anchor="ctr"/>
          <a:lstStyle>
            <a:lvl1pPr algn="l">
              <a:lnSpc>
                <a:spcPct val="90000"/>
              </a:lnSpc>
              <a:defRPr sz="4400">
                <a:solidFill>
                  <a:srgbClr val="000000"/>
                </a:solidFill>
                <a:latin typeface="Calibri Light"/>
                <a:ea typeface="Calibri Light"/>
                <a:cs typeface="Calibri Light"/>
                <a:sym typeface="Calibri Light"/>
              </a:defRPr>
            </a:lvl1pPr>
          </a:lstStyle>
          <a:p>
            <a:pPr/>
            <a:r>
              <a:t>Title Text</a:t>
            </a:r>
          </a:p>
        </p:txBody>
      </p:sp>
      <p:sp>
        <p:nvSpPr>
          <p:cNvPr id="115" name="Body Level One…"/>
          <p:cNvSpPr txBox="1"/>
          <p:nvPr>
            <p:ph type="body" idx="1"/>
          </p:nvPr>
        </p:nvSpPr>
        <p:spPr>
          <a:xfrm>
            <a:off x="628650" y="2226467"/>
            <a:ext cx="7886700" cy="3263508"/>
          </a:xfrm>
          <a:prstGeom prst="rect">
            <a:avLst/>
          </a:prstGeom>
        </p:spPr>
        <p:txBody>
          <a:bodyPr lIns="34289" tIns="34289" rIns="34289" bIns="34289"/>
          <a:lstStyle>
            <a:lvl1pPr marL="228600" indent="-228600">
              <a:lnSpc>
                <a:spcPct val="90000"/>
              </a:lnSpc>
              <a:spcBef>
                <a:spcPts val="1000"/>
              </a:spcBef>
              <a:buClrTx/>
              <a:buSzPct val="100000"/>
              <a:buFont typeface="Arial"/>
              <a:buChar char="•"/>
              <a:defRPr sz="2800">
                <a:solidFill>
                  <a:srgbClr val="000000"/>
                </a:solidFill>
                <a:latin typeface="+mj-lt"/>
                <a:ea typeface="+mj-ea"/>
                <a:cs typeface="+mj-cs"/>
                <a:sym typeface="Calibri"/>
              </a:defRPr>
            </a:lvl1pPr>
            <a:lvl2pPr marL="723900" indent="-266700">
              <a:lnSpc>
                <a:spcPct val="90000"/>
              </a:lnSpc>
              <a:spcBef>
                <a:spcPts val="1000"/>
              </a:spcBef>
              <a:buClrTx/>
              <a:buSzPct val="100000"/>
              <a:buFont typeface="Arial"/>
              <a:buChar char="•"/>
              <a:defRPr sz="2800">
                <a:solidFill>
                  <a:srgbClr val="000000"/>
                </a:solidFill>
                <a:latin typeface="+mj-lt"/>
                <a:ea typeface="+mj-ea"/>
                <a:cs typeface="+mj-cs"/>
                <a:sym typeface="Calibri"/>
              </a:defRPr>
            </a:lvl2pPr>
            <a:lvl3pPr marL="1234438" indent="-320038">
              <a:lnSpc>
                <a:spcPct val="90000"/>
              </a:lnSpc>
              <a:spcBef>
                <a:spcPts val="1000"/>
              </a:spcBef>
              <a:buClrTx/>
              <a:buSzPct val="100000"/>
              <a:buFont typeface="Arial"/>
              <a:buChar char="•"/>
              <a:defRPr sz="2800">
                <a:solidFill>
                  <a:srgbClr val="000000"/>
                </a:solidFill>
                <a:latin typeface="+mj-lt"/>
                <a:ea typeface="+mj-ea"/>
                <a:cs typeface="+mj-cs"/>
                <a:sym typeface="Calibri"/>
              </a:defRPr>
            </a:lvl3pPr>
            <a:lvl4pPr marL="1727200" indent="-355600">
              <a:lnSpc>
                <a:spcPct val="90000"/>
              </a:lnSpc>
              <a:spcBef>
                <a:spcPts val="1000"/>
              </a:spcBef>
              <a:buClrTx/>
              <a:buSzPct val="100000"/>
              <a:buFont typeface="Arial"/>
              <a:buChar char="•"/>
              <a:defRPr sz="2800">
                <a:solidFill>
                  <a:srgbClr val="000000"/>
                </a:solidFill>
                <a:latin typeface="+mj-lt"/>
                <a:ea typeface="+mj-ea"/>
                <a:cs typeface="+mj-cs"/>
                <a:sym typeface="Calibri"/>
              </a:defRPr>
            </a:lvl4pPr>
            <a:lvl5pPr marL="2184400" indent="-355600">
              <a:lnSpc>
                <a:spcPct val="90000"/>
              </a:lnSpc>
              <a:spcBef>
                <a:spcPts val="1000"/>
              </a:spcBef>
              <a:buClrTx/>
              <a:buSzPct val="100000"/>
              <a:buFont typeface="Arial"/>
              <a:buChar char="•"/>
              <a:defRPr sz="2800">
                <a:solidFill>
                  <a:srgbClr val="000000"/>
                </a:solidFill>
                <a:latin typeface="+mj-lt"/>
                <a:ea typeface="+mj-ea"/>
                <a:cs typeface="+mj-cs"/>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16" name="Slide Number"/>
          <p:cNvSpPr txBox="1"/>
          <p:nvPr>
            <p:ph type="sldNum" sz="quarter" idx="2"/>
          </p:nvPr>
        </p:nvSpPr>
        <p:spPr>
          <a:xfrm>
            <a:off x="8279589" y="5648713"/>
            <a:ext cx="235763" cy="225444"/>
          </a:xfrm>
          <a:prstGeom prst="rect">
            <a:avLst/>
          </a:prstGeom>
        </p:spPr>
        <p:txBody>
          <a:bodyPr lIns="34289" tIns="34289" rIns="34289" bIns="34289"/>
          <a:lstStyle>
            <a:lvl1pPr defTabSz="914400">
              <a:defRPr sz="1200">
                <a:solidFill>
                  <a:srgbClr val="888888"/>
                </a:solidFill>
                <a:latin typeface="+mj-lt"/>
                <a:ea typeface="+mj-ea"/>
                <a:cs typeface="+mj-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p:bg>
      <p:bgPr>
        <a:solidFill>
          <a:srgbClr val="FFFFFF"/>
        </a:solidFill>
      </p:bgPr>
    </p:bg>
    <p:spTree>
      <p:nvGrpSpPr>
        <p:cNvPr id="1" name=""/>
        <p:cNvGrpSpPr/>
        <p:nvPr/>
      </p:nvGrpSpPr>
      <p:grpSpPr>
        <a:xfrm>
          <a:off x="0" y="0"/>
          <a:ext cx="0" cy="0"/>
          <a:chOff x="0" y="0"/>
          <a:chExt cx="0" cy="0"/>
        </a:xfrm>
      </p:grpSpPr>
      <p:sp>
        <p:nvSpPr>
          <p:cNvPr id="123" name="Title Text"/>
          <p:cNvSpPr txBox="1"/>
          <p:nvPr>
            <p:ph type="title"/>
          </p:nvPr>
        </p:nvSpPr>
        <p:spPr>
          <a:xfrm>
            <a:off x="1143000" y="1699019"/>
            <a:ext cx="6858000" cy="1790704"/>
          </a:xfrm>
          <a:prstGeom prst="rect">
            <a:avLst/>
          </a:prstGeom>
        </p:spPr>
        <p:txBody>
          <a:bodyPr lIns="34289" tIns="34289" rIns="34289" bIns="34289"/>
          <a:lstStyle>
            <a:lvl1pPr>
              <a:lnSpc>
                <a:spcPct val="90000"/>
              </a:lnSpc>
              <a:defRPr sz="6000">
                <a:solidFill>
                  <a:srgbClr val="000000"/>
                </a:solidFill>
                <a:latin typeface="Calibri Light"/>
                <a:ea typeface="Calibri Light"/>
                <a:cs typeface="Calibri Light"/>
                <a:sym typeface="Calibri Light"/>
              </a:defRPr>
            </a:lvl1pPr>
          </a:lstStyle>
          <a:p>
            <a:pPr/>
            <a:r>
              <a:t>Title Text</a:t>
            </a:r>
          </a:p>
        </p:txBody>
      </p:sp>
      <p:sp>
        <p:nvSpPr>
          <p:cNvPr id="124" name="Body Level One…"/>
          <p:cNvSpPr txBox="1"/>
          <p:nvPr>
            <p:ph type="body" sz="quarter" idx="1"/>
          </p:nvPr>
        </p:nvSpPr>
        <p:spPr>
          <a:xfrm>
            <a:off x="1143000" y="3558776"/>
            <a:ext cx="6858000" cy="1241825"/>
          </a:xfrm>
          <a:prstGeom prst="rect">
            <a:avLst/>
          </a:prstGeom>
        </p:spPr>
        <p:txBody>
          <a:bodyPr lIns="34289" tIns="34289" rIns="34289" bIns="34289"/>
          <a:lstStyle>
            <a:lvl1pPr marL="0" indent="0" algn="ctr">
              <a:lnSpc>
                <a:spcPct val="90000"/>
              </a:lnSpc>
              <a:spcBef>
                <a:spcPts val="1000"/>
              </a:spcBef>
              <a:buClrTx/>
              <a:buSzTx/>
              <a:buNone/>
              <a:defRPr>
                <a:solidFill>
                  <a:srgbClr val="000000"/>
                </a:solidFill>
                <a:latin typeface="+mj-lt"/>
                <a:ea typeface="+mj-ea"/>
                <a:cs typeface="+mj-cs"/>
                <a:sym typeface="Calibri"/>
              </a:defRPr>
            </a:lvl1pPr>
            <a:lvl2pPr marL="0" indent="0" algn="ctr">
              <a:lnSpc>
                <a:spcPct val="90000"/>
              </a:lnSpc>
              <a:spcBef>
                <a:spcPts val="1000"/>
              </a:spcBef>
              <a:buClrTx/>
              <a:buSzTx/>
              <a:buNone/>
              <a:defRPr>
                <a:solidFill>
                  <a:srgbClr val="000000"/>
                </a:solidFill>
                <a:latin typeface="+mj-lt"/>
                <a:ea typeface="+mj-ea"/>
                <a:cs typeface="+mj-cs"/>
                <a:sym typeface="Calibri"/>
              </a:defRPr>
            </a:lvl2pPr>
            <a:lvl3pPr marL="0" indent="0" algn="ctr">
              <a:lnSpc>
                <a:spcPct val="90000"/>
              </a:lnSpc>
              <a:spcBef>
                <a:spcPts val="1000"/>
              </a:spcBef>
              <a:buClrTx/>
              <a:buSzTx/>
              <a:buNone/>
              <a:defRPr>
                <a:solidFill>
                  <a:srgbClr val="000000"/>
                </a:solidFill>
                <a:latin typeface="+mj-lt"/>
                <a:ea typeface="+mj-ea"/>
                <a:cs typeface="+mj-cs"/>
                <a:sym typeface="Calibri"/>
              </a:defRPr>
            </a:lvl3pPr>
            <a:lvl4pPr marL="0" indent="0" algn="ctr">
              <a:lnSpc>
                <a:spcPct val="90000"/>
              </a:lnSpc>
              <a:spcBef>
                <a:spcPts val="1000"/>
              </a:spcBef>
              <a:buClrTx/>
              <a:buSzTx/>
              <a:buNone/>
              <a:defRPr>
                <a:solidFill>
                  <a:srgbClr val="000000"/>
                </a:solidFill>
                <a:latin typeface="+mj-lt"/>
                <a:ea typeface="+mj-ea"/>
                <a:cs typeface="+mj-cs"/>
                <a:sym typeface="Calibri"/>
              </a:defRPr>
            </a:lvl4pPr>
            <a:lvl5pPr marL="0" indent="0" algn="ctr">
              <a:lnSpc>
                <a:spcPct val="90000"/>
              </a:lnSpc>
              <a:spcBef>
                <a:spcPts val="1000"/>
              </a:spcBef>
              <a:buClrTx/>
              <a:buSzTx/>
              <a:buNone/>
              <a:defRPr>
                <a:solidFill>
                  <a:srgbClr val="000000"/>
                </a:solidFill>
                <a:latin typeface="+mj-lt"/>
                <a:ea typeface="+mj-ea"/>
                <a:cs typeface="+mj-cs"/>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25" name="Slide Number"/>
          <p:cNvSpPr txBox="1"/>
          <p:nvPr>
            <p:ph type="sldNum" sz="quarter" idx="2"/>
          </p:nvPr>
        </p:nvSpPr>
        <p:spPr>
          <a:xfrm>
            <a:off x="8279589" y="5648713"/>
            <a:ext cx="235763" cy="225444"/>
          </a:xfrm>
          <a:prstGeom prst="rect">
            <a:avLst/>
          </a:prstGeom>
        </p:spPr>
        <p:txBody>
          <a:bodyPr lIns="34289" tIns="34289" rIns="34289" bIns="34289"/>
          <a:lstStyle>
            <a:lvl1pPr defTabSz="914400">
              <a:defRPr sz="1200">
                <a:solidFill>
                  <a:srgbClr val="888888"/>
                </a:solidFill>
                <a:latin typeface="+mj-lt"/>
                <a:ea typeface="+mj-ea"/>
                <a:cs typeface="+mj-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2" name="Title Text"/>
          <p:cNvSpPr txBox="1"/>
          <p:nvPr>
            <p:ph type="title"/>
          </p:nvPr>
        </p:nvSpPr>
        <p:spPr>
          <a:prstGeom prst="rect">
            <a:avLst/>
          </a:prstGeom>
        </p:spPr>
        <p:txBody>
          <a:bodyPr/>
          <a:lstStyle/>
          <a:p>
            <a:pPr/>
            <a:r>
              <a:t>Title Text</a:t>
            </a:r>
          </a:p>
        </p:txBody>
      </p:sp>
      <p:sp>
        <p:nvSpPr>
          <p:cNvPr id="2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with Picture">
    <p:spTree>
      <p:nvGrpSpPr>
        <p:cNvPr id="1" name=""/>
        <p:cNvGrpSpPr/>
        <p:nvPr/>
      </p:nvGrpSpPr>
      <p:grpSpPr>
        <a:xfrm>
          <a:off x="0" y="0"/>
          <a:ext cx="0" cy="0"/>
          <a:chOff x="0" y="0"/>
          <a:chExt cx="0" cy="0"/>
        </a:xfrm>
      </p:grpSpPr>
      <p:sp>
        <p:nvSpPr>
          <p:cNvPr id="31" name="Title Text"/>
          <p:cNvSpPr txBox="1"/>
          <p:nvPr>
            <p:ph type="title"/>
          </p:nvPr>
        </p:nvSpPr>
        <p:spPr>
          <a:xfrm>
            <a:off x="363538" y="3352801"/>
            <a:ext cx="8416926" cy="1470028"/>
          </a:xfrm>
          <a:prstGeom prst="rect">
            <a:avLst/>
          </a:prstGeom>
        </p:spPr>
        <p:txBody>
          <a:bodyPr/>
          <a:lstStyle/>
          <a:p>
            <a:pPr/>
            <a:r>
              <a:t>Title Text</a:t>
            </a:r>
          </a:p>
        </p:txBody>
      </p:sp>
      <p:sp>
        <p:nvSpPr>
          <p:cNvPr id="32" name="Body Level One…"/>
          <p:cNvSpPr txBox="1"/>
          <p:nvPr>
            <p:ph type="body" sz="quarter" idx="1"/>
          </p:nvPr>
        </p:nvSpPr>
        <p:spPr>
          <a:xfrm>
            <a:off x="363538" y="4771028"/>
            <a:ext cx="8416926" cy="972674"/>
          </a:xfrm>
          <a:prstGeom prst="rect">
            <a:avLst/>
          </a:prstGeom>
        </p:spPr>
        <p:txBody>
          <a:bodyPr/>
          <a:lstStyle>
            <a:lvl1pPr marL="0" indent="0" algn="ctr">
              <a:spcBef>
                <a:spcPts val="300"/>
              </a:spcBef>
              <a:buClrTx/>
              <a:buSzTx/>
              <a:buNone/>
              <a:defRPr sz="1800">
                <a:solidFill>
                  <a:srgbClr val="888888"/>
                </a:solidFill>
              </a:defRPr>
            </a:lvl1pPr>
            <a:lvl2pPr marL="0" indent="0" algn="ctr">
              <a:spcBef>
                <a:spcPts val="300"/>
              </a:spcBef>
              <a:buClrTx/>
              <a:buSzTx/>
              <a:buNone/>
              <a:defRPr sz="1800">
                <a:solidFill>
                  <a:srgbClr val="888888"/>
                </a:solidFill>
              </a:defRPr>
            </a:lvl2pPr>
            <a:lvl3pPr marL="0" indent="0" algn="ctr">
              <a:spcBef>
                <a:spcPts val="300"/>
              </a:spcBef>
              <a:buClrTx/>
              <a:buSzTx/>
              <a:buNone/>
              <a:defRPr sz="1800">
                <a:solidFill>
                  <a:srgbClr val="888888"/>
                </a:solidFill>
              </a:defRPr>
            </a:lvl3pPr>
            <a:lvl4pPr marL="0" indent="0" algn="ctr">
              <a:spcBef>
                <a:spcPts val="300"/>
              </a:spcBef>
              <a:buClrTx/>
              <a:buSzTx/>
              <a:buNone/>
              <a:defRPr sz="1800">
                <a:solidFill>
                  <a:srgbClr val="888888"/>
                </a:solidFill>
              </a:defRPr>
            </a:lvl4pPr>
            <a:lvl5pPr marL="0" indent="0" algn="ctr">
              <a:spcBef>
                <a:spcPts val="300"/>
              </a:spcBef>
              <a:buClrTx/>
              <a:buSzTx/>
              <a:buNone/>
              <a:defRPr sz="18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3" name="Picture Placeholder 2"/>
          <p:cNvSpPr/>
          <p:nvPr>
            <p:ph type="pic" sz="half" idx="21"/>
          </p:nvPr>
        </p:nvSpPr>
        <p:spPr>
          <a:xfrm>
            <a:off x="370979" y="363538"/>
            <a:ext cx="8402041" cy="2836862"/>
          </a:xfrm>
          <a:prstGeom prst="rect">
            <a:avLst/>
          </a:prstGeom>
          <a:ln w="3175">
            <a:solidFill>
              <a:srgbClr val="FFFFFF"/>
            </a:solidFill>
            <a:round/>
          </a:ln>
          <a:effectLst>
            <a:outerShdw sx="100000" sy="100000" kx="0" ky="0" algn="b" rotWithShape="0" blurRad="63500" dist="0" dir="0">
              <a:srgbClr val="000000">
                <a:alpha val="50000"/>
              </a:srgbClr>
            </a:outerShdw>
          </a:effectLst>
        </p:spPr>
        <p:txBody>
          <a:bodyPr lIns="91439" tIns="45719" rIns="91439" bIns="45719">
            <a:noAutofit/>
          </a:bodyPr>
          <a:lstStyle/>
          <a:p>
            <a:pPr/>
          </a:p>
        </p:txBody>
      </p:sp>
      <p:sp>
        <p:nvSpPr>
          <p:cNvPr id="3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41" name="Title Text"/>
          <p:cNvSpPr txBox="1"/>
          <p:nvPr>
            <p:ph type="title"/>
          </p:nvPr>
        </p:nvSpPr>
        <p:spPr>
          <a:xfrm>
            <a:off x="549275" y="2403144"/>
            <a:ext cx="8056565" cy="1362076"/>
          </a:xfrm>
          <a:prstGeom prst="rect">
            <a:avLst/>
          </a:prstGeom>
        </p:spPr>
        <p:txBody>
          <a:bodyPr/>
          <a:lstStyle/>
          <a:p>
            <a:pPr/>
            <a:r>
              <a:t>Title Text</a:t>
            </a:r>
          </a:p>
        </p:txBody>
      </p:sp>
      <p:sp>
        <p:nvSpPr>
          <p:cNvPr id="42" name="Body Level One…"/>
          <p:cNvSpPr txBox="1"/>
          <p:nvPr>
            <p:ph type="body" sz="quarter" idx="1"/>
          </p:nvPr>
        </p:nvSpPr>
        <p:spPr>
          <a:xfrm>
            <a:off x="549275" y="3736004"/>
            <a:ext cx="8056565" cy="1500190"/>
          </a:xfrm>
          <a:prstGeom prst="rect">
            <a:avLst/>
          </a:prstGeom>
        </p:spPr>
        <p:txBody>
          <a:bodyPr/>
          <a:lstStyle>
            <a:lvl1pPr marL="0" indent="0" algn="ctr">
              <a:spcBef>
                <a:spcPts val="300"/>
              </a:spcBef>
              <a:buClrTx/>
              <a:buSzTx/>
              <a:buNone/>
              <a:defRPr sz="1800">
                <a:solidFill>
                  <a:srgbClr val="888888"/>
                </a:solidFill>
              </a:defRPr>
            </a:lvl1pPr>
            <a:lvl2pPr marL="0" indent="0" algn="ctr">
              <a:spcBef>
                <a:spcPts val="300"/>
              </a:spcBef>
              <a:buClrTx/>
              <a:buSzTx/>
              <a:buNone/>
              <a:defRPr sz="1800">
                <a:solidFill>
                  <a:srgbClr val="888888"/>
                </a:solidFill>
              </a:defRPr>
            </a:lvl2pPr>
            <a:lvl3pPr marL="0" indent="0" algn="ctr">
              <a:spcBef>
                <a:spcPts val="300"/>
              </a:spcBef>
              <a:buClrTx/>
              <a:buSzTx/>
              <a:buNone/>
              <a:defRPr sz="1800">
                <a:solidFill>
                  <a:srgbClr val="888888"/>
                </a:solidFill>
              </a:defRPr>
            </a:lvl3pPr>
            <a:lvl4pPr marL="0" indent="0" algn="ctr">
              <a:spcBef>
                <a:spcPts val="300"/>
              </a:spcBef>
              <a:buClrTx/>
              <a:buSzTx/>
              <a:buNone/>
              <a:defRPr sz="1800">
                <a:solidFill>
                  <a:srgbClr val="888888"/>
                </a:solidFill>
              </a:defRPr>
            </a:lvl4pPr>
            <a:lvl5pPr marL="0" indent="0" algn="ctr">
              <a:spcBef>
                <a:spcPts val="300"/>
              </a:spcBef>
              <a:buClrTx/>
              <a:buSzTx/>
              <a:buNone/>
              <a:defRPr sz="18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4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50" name="Title Text"/>
          <p:cNvSpPr txBox="1"/>
          <p:nvPr>
            <p:ph type="title"/>
          </p:nvPr>
        </p:nvSpPr>
        <p:spPr>
          <a:prstGeom prst="rect">
            <a:avLst/>
          </a:prstGeom>
        </p:spPr>
        <p:txBody>
          <a:bodyPr/>
          <a:lstStyle/>
          <a:p>
            <a:pPr/>
            <a:r>
              <a:t>Title Text</a:t>
            </a:r>
          </a:p>
        </p:txBody>
      </p:sp>
      <p:sp>
        <p:nvSpPr>
          <p:cNvPr id="51" name="Body Level One…"/>
          <p:cNvSpPr txBox="1"/>
          <p:nvPr>
            <p:ph type="body" sz="half" idx="1"/>
          </p:nvPr>
        </p:nvSpPr>
        <p:spPr>
          <a:xfrm>
            <a:off x="549275" y="1600200"/>
            <a:ext cx="3840480" cy="4343402"/>
          </a:xfrm>
          <a:prstGeom prst="rect">
            <a:avLst/>
          </a:prstGeom>
        </p:spPr>
        <p:txBody>
          <a:bodyPr/>
          <a:lstStyle>
            <a:lvl1pPr>
              <a:spcBef>
                <a:spcPts val="1600"/>
              </a:spcBef>
              <a:defRPr sz="2000"/>
            </a:lvl1pPr>
            <a:lvl2pPr marL="723193" indent="-373944">
              <a:spcBef>
                <a:spcPts val="1600"/>
              </a:spcBef>
              <a:defRPr sz="2000"/>
            </a:lvl2pPr>
            <a:lvl3pPr marL="999772" indent="-313972">
              <a:spcBef>
                <a:spcPts val="1600"/>
              </a:spcBef>
              <a:defRPr sz="2000"/>
            </a:lvl3pPr>
            <a:lvl4pPr marL="1296457" indent="-328082">
              <a:spcBef>
                <a:spcPts val="1600"/>
              </a:spcBef>
              <a:defRPr sz="2000"/>
            </a:lvl4pPr>
            <a:lvl5pPr marL="1577622" indent="-313972">
              <a:spcBef>
                <a:spcPts val="1600"/>
              </a:spcBef>
              <a:defRPr sz="2000"/>
            </a:lvl5pPr>
          </a:lstStyle>
          <a:p>
            <a:pPr/>
            <a:r>
              <a:t>Body Level One</a:t>
            </a:r>
          </a:p>
          <a:p>
            <a:pPr lvl="1"/>
            <a:r>
              <a:t>Body Level Two</a:t>
            </a:r>
          </a:p>
          <a:p>
            <a:pPr lvl="2"/>
            <a:r>
              <a:t>Body Level Three</a:t>
            </a:r>
          </a:p>
          <a:p>
            <a:pPr lvl="3"/>
            <a:r>
              <a:t>Body Level Four</a:t>
            </a:r>
          </a:p>
          <a:p>
            <a:pPr lvl="4"/>
            <a:r>
              <a:t>Body Level Five</a:t>
            </a:r>
          </a:p>
        </p:txBody>
      </p:sp>
      <p:sp>
        <p:nvSpPr>
          <p:cNvPr id="5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59" name="Title Text"/>
          <p:cNvSpPr txBox="1"/>
          <p:nvPr>
            <p:ph type="title"/>
          </p:nvPr>
        </p:nvSpPr>
        <p:spPr>
          <a:xfrm>
            <a:off x="549273" y="107576"/>
            <a:ext cx="8042279" cy="1336956"/>
          </a:xfrm>
          <a:prstGeom prst="rect">
            <a:avLst/>
          </a:prstGeom>
        </p:spPr>
        <p:txBody>
          <a:bodyPr/>
          <a:lstStyle/>
          <a:p>
            <a:pPr/>
            <a:r>
              <a:t>Title Text</a:t>
            </a:r>
          </a:p>
        </p:txBody>
      </p:sp>
      <p:sp>
        <p:nvSpPr>
          <p:cNvPr id="60" name="Body Level One…"/>
          <p:cNvSpPr txBox="1"/>
          <p:nvPr>
            <p:ph type="body" sz="quarter" idx="1"/>
          </p:nvPr>
        </p:nvSpPr>
        <p:spPr>
          <a:xfrm>
            <a:off x="549273" y="1453223"/>
            <a:ext cx="3840482" cy="750891"/>
          </a:xfrm>
          <a:prstGeom prst="rect">
            <a:avLst/>
          </a:prstGeom>
        </p:spPr>
        <p:txBody>
          <a:bodyPr anchor="b"/>
          <a:lstStyle>
            <a:lvl1pPr marL="0" indent="0" algn="ctr">
              <a:spcBef>
                <a:spcPts val="0"/>
              </a:spcBef>
              <a:buClrTx/>
              <a:buSzTx/>
              <a:buNone/>
              <a:defRPr>
                <a:solidFill>
                  <a:srgbClr val="6FB7D7"/>
                </a:solidFill>
              </a:defRPr>
            </a:lvl1pPr>
            <a:lvl2pPr marL="0" indent="0" algn="ctr">
              <a:spcBef>
                <a:spcPts val="0"/>
              </a:spcBef>
              <a:buClrTx/>
              <a:buSzTx/>
              <a:buNone/>
              <a:defRPr>
                <a:solidFill>
                  <a:srgbClr val="6FB7D7"/>
                </a:solidFill>
              </a:defRPr>
            </a:lvl2pPr>
            <a:lvl3pPr marL="0" indent="0" algn="ctr">
              <a:spcBef>
                <a:spcPts val="0"/>
              </a:spcBef>
              <a:buClrTx/>
              <a:buSzTx/>
              <a:buNone/>
              <a:defRPr>
                <a:solidFill>
                  <a:srgbClr val="6FB7D7"/>
                </a:solidFill>
              </a:defRPr>
            </a:lvl3pPr>
            <a:lvl4pPr marL="0" indent="0" algn="ctr">
              <a:spcBef>
                <a:spcPts val="0"/>
              </a:spcBef>
              <a:buClrTx/>
              <a:buSzTx/>
              <a:buNone/>
              <a:defRPr>
                <a:solidFill>
                  <a:srgbClr val="6FB7D7"/>
                </a:solidFill>
              </a:defRPr>
            </a:lvl4pPr>
            <a:lvl5pPr marL="0" indent="0" algn="ctr">
              <a:spcBef>
                <a:spcPts val="0"/>
              </a:spcBef>
              <a:buClrTx/>
              <a:buSzTx/>
              <a:buNone/>
              <a:defRPr>
                <a:solidFill>
                  <a:srgbClr val="6FB7D7"/>
                </a:solidFill>
              </a:defRPr>
            </a:lvl5pPr>
          </a:lstStyle>
          <a:p>
            <a:pPr/>
            <a:r>
              <a:t>Body Level One</a:t>
            </a:r>
          </a:p>
          <a:p>
            <a:pPr lvl="1"/>
            <a:r>
              <a:t>Body Level Two</a:t>
            </a:r>
          </a:p>
          <a:p>
            <a:pPr lvl="2"/>
            <a:r>
              <a:t>Body Level Three</a:t>
            </a:r>
          </a:p>
          <a:p>
            <a:pPr lvl="3"/>
            <a:r>
              <a:t>Body Level Four</a:t>
            </a:r>
          </a:p>
          <a:p>
            <a:pPr lvl="4"/>
            <a:r>
              <a:t>Body Level Five</a:t>
            </a:r>
          </a:p>
        </p:txBody>
      </p:sp>
      <p:sp>
        <p:nvSpPr>
          <p:cNvPr id="61" name="Text Placeholder 4"/>
          <p:cNvSpPr/>
          <p:nvPr>
            <p:ph type="body" sz="quarter" idx="21"/>
          </p:nvPr>
        </p:nvSpPr>
        <p:spPr>
          <a:xfrm>
            <a:off x="4751070" y="1453223"/>
            <a:ext cx="3840482" cy="750891"/>
          </a:xfrm>
          <a:prstGeom prst="rect">
            <a:avLst/>
          </a:prstGeom>
        </p:spPr>
        <p:txBody>
          <a:bodyPr anchor="b"/>
          <a:lstStyle/>
          <a:p>
            <a:pPr/>
          </a:p>
        </p:txBody>
      </p:sp>
      <p:sp>
        <p:nvSpPr>
          <p:cNvPr id="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69" name="Title Text"/>
          <p:cNvSpPr txBox="1"/>
          <p:nvPr>
            <p:ph type="title"/>
          </p:nvPr>
        </p:nvSpPr>
        <p:spPr>
          <a:prstGeom prst="rect">
            <a:avLst/>
          </a:prstGeom>
        </p:spPr>
        <p:txBody>
          <a:bodyPr/>
          <a:lstStyle/>
          <a:p>
            <a:pPr/>
            <a:r>
              <a:t>Title Text</a:t>
            </a:r>
          </a:p>
        </p:txBody>
      </p:sp>
      <p:sp>
        <p:nvSpPr>
          <p:cNvPr id="7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84" name="Title Text"/>
          <p:cNvSpPr txBox="1"/>
          <p:nvPr>
            <p:ph type="title"/>
          </p:nvPr>
        </p:nvSpPr>
        <p:spPr>
          <a:xfrm>
            <a:off x="533398" y="611872"/>
            <a:ext cx="3840482" cy="1162051"/>
          </a:xfrm>
          <a:prstGeom prst="rect">
            <a:avLst/>
          </a:prstGeom>
        </p:spPr>
        <p:txBody>
          <a:bodyPr/>
          <a:lstStyle>
            <a:lvl1pPr>
              <a:defRPr sz="3600"/>
            </a:lvl1pPr>
          </a:lstStyle>
          <a:p>
            <a:pPr/>
            <a:r>
              <a:t>Title Text</a:t>
            </a:r>
          </a:p>
        </p:txBody>
      </p:sp>
      <p:sp>
        <p:nvSpPr>
          <p:cNvPr id="85" name="Body Level One…"/>
          <p:cNvSpPr txBox="1"/>
          <p:nvPr>
            <p:ph type="body" sz="half" idx="1"/>
          </p:nvPr>
        </p:nvSpPr>
        <p:spPr>
          <a:xfrm>
            <a:off x="4742824" y="368300"/>
            <a:ext cx="3840480" cy="5575300"/>
          </a:xfrm>
          <a:prstGeom prst="rect">
            <a:avLst/>
          </a:prstGeom>
        </p:spPr>
        <p:txBody>
          <a:bodyPr/>
          <a:lstStyle>
            <a:lvl1pPr>
              <a:defRPr sz="2200"/>
            </a:lvl1pPr>
            <a:lvl2pPr marL="719455" indent="-370204">
              <a:defRPr sz="2200"/>
            </a:lvl2pPr>
            <a:lvl3pPr marL="1031169" indent="-345369">
              <a:defRPr sz="2200"/>
            </a:lvl3pPr>
            <a:lvl4pPr marL="1329264" indent="-360889">
              <a:defRPr sz="2200"/>
            </a:lvl4pPr>
            <a:lvl5pPr marL="1609019" indent="-345369">
              <a:defRPr sz="2200"/>
            </a:lvl5pPr>
          </a:lstStyle>
          <a:p>
            <a:pPr/>
            <a:r>
              <a:t>Body Level One</a:t>
            </a:r>
          </a:p>
          <a:p>
            <a:pPr lvl="1"/>
            <a:r>
              <a:t>Body Level Two</a:t>
            </a:r>
          </a:p>
          <a:p>
            <a:pPr lvl="2"/>
            <a:r>
              <a:t>Body Level Three</a:t>
            </a:r>
          </a:p>
          <a:p>
            <a:pPr lvl="3"/>
            <a:r>
              <a:t>Body Level Four</a:t>
            </a:r>
          </a:p>
          <a:p>
            <a:pPr lvl="4"/>
            <a:r>
              <a:t>Body Level Five</a:t>
            </a:r>
          </a:p>
        </p:txBody>
      </p:sp>
      <p:sp>
        <p:nvSpPr>
          <p:cNvPr id="86" name="Text Placeholder 3"/>
          <p:cNvSpPr/>
          <p:nvPr>
            <p:ph type="body" sz="half" idx="21"/>
          </p:nvPr>
        </p:nvSpPr>
        <p:spPr>
          <a:xfrm>
            <a:off x="533399" y="1787854"/>
            <a:ext cx="3840480" cy="3720156"/>
          </a:xfrm>
          <a:prstGeom prst="rect">
            <a:avLst/>
          </a:prstGeom>
        </p:spPr>
        <p:txBody>
          <a:bodyPr/>
          <a:lstStyle/>
          <a:p>
            <a:pPr/>
          </a:p>
        </p:txBody>
      </p:sp>
      <p:sp>
        <p:nvSpPr>
          <p:cNvPr id="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H. Danielsson,  4.11.2023"/>
          <p:cNvSpPr txBox="1"/>
          <p:nvPr/>
        </p:nvSpPr>
        <p:spPr>
          <a:xfrm>
            <a:off x="210377" y="6545905"/>
            <a:ext cx="2095817" cy="2946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1300">
                <a:latin typeface="News Gothic MT"/>
                <a:ea typeface="News Gothic MT"/>
                <a:cs typeface="News Gothic MT"/>
                <a:sym typeface="News Gothic MT"/>
              </a:defRPr>
            </a:lvl1pPr>
          </a:lstStyle>
          <a:p>
            <a:pPr/>
            <a:r>
              <a:t>H. Danielsson,  29.10.2024</a:t>
            </a:r>
          </a:p>
        </p:txBody>
      </p:sp>
      <p:sp>
        <p:nvSpPr>
          <p:cNvPr id="3" name="Title Text"/>
          <p:cNvSpPr txBox="1"/>
          <p:nvPr>
            <p:ph type="title"/>
          </p:nvPr>
        </p:nvSpPr>
        <p:spPr>
          <a:xfrm>
            <a:off x="549275" y="107576"/>
            <a:ext cx="8042276" cy="133695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p>
            <a:pPr/>
            <a:r>
              <a:t>Title Text</a:t>
            </a:r>
          </a:p>
        </p:txBody>
      </p:sp>
      <p:sp>
        <p:nvSpPr>
          <p:cNvPr id="4" name="Body Level One…"/>
          <p:cNvSpPr txBox="1"/>
          <p:nvPr>
            <p:ph type="body" idx="1"/>
          </p:nvPr>
        </p:nvSpPr>
        <p:spPr>
          <a:xfrm>
            <a:off x="549275" y="1600200"/>
            <a:ext cx="8042276" cy="434340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8275825" y="6322024"/>
            <a:ext cx="612683" cy="637537"/>
          </a:xfrm>
          <a:prstGeom prst="rect">
            <a:avLst/>
          </a:prstGeom>
          <a:ln w="12700">
            <a:miter lim="400000"/>
          </a:ln>
        </p:spPr>
        <p:txBody>
          <a:bodyPr wrap="none" lIns="45718" tIns="45718" rIns="45718" bIns="45718" anchor="ctr">
            <a:spAutoFit/>
          </a:bodyPr>
          <a:lstStyle>
            <a:lvl1pPr algn="r">
              <a:defRPr sz="3600">
                <a:solidFill>
                  <a:srgbClr val="FFFFFF"/>
                </a:solidFill>
                <a:latin typeface="News Gothic MT"/>
                <a:ea typeface="News Gothic MT"/>
                <a:cs typeface="News Gothic MT"/>
                <a:sym typeface="News Gothic M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1pPr>
      <a:lvl2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2pPr>
      <a:lvl3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3pPr>
      <a:lvl4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4pPr>
      <a:lvl5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5pPr>
      <a:lvl6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6pPr>
      <a:lvl7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7pPr>
      <a:lvl8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8pPr>
      <a:lvl9pPr marL="0" marR="0" indent="0" algn="ctr" defTabSz="914400" rtl="0" latinLnBrk="0">
        <a:lnSpc>
          <a:spcPct val="100000"/>
        </a:lnSpc>
        <a:spcBef>
          <a:spcPts val="0"/>
        </a:spcBef>
        <a:spcAft>
          <a:spcPts val="0"/>
        </a:spcAft>
        <a:buClrTx/>
        <a:buSzTx/>
        <a:buFontTx/>
        <a:buNone/>
        <a:tabLst/>
        <a:defRPr b="0" baseline="0" cap="none" i="0" spc="0" strike="noStrike" sz="4600" u="none">
          <a:solidFill>
            <a:schemeClr val="accent1"/>
          </a:solidFill>
          <a:uFillTx/>
          <a:latin typeface="News Gothic MT"/>
          <a:ea typeface="News Gothic MT"/>
          <a:cs typeface="News Gothic MT"/>
          <a:sym typeface="News Gothic MT"/>
        </a:defRPr>
      </a:lvl9pPr>
    </p:titleStyle>
    <p:bodyStyle>
      <a:lvl1pPr marL="349250" marR="0" indent="-349250"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1pPr>
      <a:lvl2pPr marL="716393" marR="0" indent="-367143"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2pPr>
      <a:lvl3pPr marL="1024888" marR="0" indent="-339088"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3pPr>
      <a:lvl4pPr marL="1362075" marR="0" indent="-393700"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4pPr>
      <a:lvl5pPr marL="1640414" marR="0" indent="-376764"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5pPr>
      <a:lvl6pPr marL="1922989" marR="0" indent="-376764"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6pPr>
      <a:lvl7pPr marL="2211914" marR="0" indent="-376764"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7pPr>
      <a:lvl8pPr marL="2492904" marR="0" indent="-376764"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8pPr>
      <a:lvl9pPr marL="2783414" marR="0" indent="-376764" algn="l" defTabSz="914400" rtl="0" latinLnBrk="0">
        <a:lnSpc>
          <a:spcPct val="100000"/>
        </a:lnSpc>
        <a:spcBef>
          <a:spcPts val="2000"/>
        </a:spcBef>
        <a:spcAft>
          <a:spcPts val="0"/>
        </a:spcAft>
        <a:buClr>
          <a:srgbClr val="6FB7D7"/>
        </a:buClr>
        <a:buSzPct val="110000"/>
        <a:buFontTx/>
        <a:buChar char="●"/>
        <a:tabLst/>
        <a:defRPr b="0" baseline="0" cap="none" i="0" spc="0" strike="noStrike" sz="2400" u="none">
          <a:solidFill>
            <a:srgbClr val="595959"/>
          </a:solidFill>
          <a:uFillTx/>
          <a:latin typeface="News Gothic MT"/>
          <a:ea typeface="News Gothic MT"/>
          <a:cs typeface="News Gothic MT"/>
          <a:sym typeface="News Gothic MT"/>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1pPr>
      <a:lvl2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2pPr>
      <a:lvl3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3pPr>
      <a:lvl4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4pPr>
      <a:lvl5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5pPr>
      <a:lvl6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6pPr>
      <a:lvl7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7pPr>
      <a:lvl8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8pPr>
      <a:lvl9pPr marL="0" marR="0" indent="0" algn="r" defTabSz="457200" rtl="0" latinLnBrk="0">
        <a:lnSpc>
          <a:spcPct val="10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News Gothic M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 Id="rId3" Type="http://schemas.openxmlformats.org/officeDocument/2006/relationships/image" Target="../media/image5.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6.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Murray_Gell-Mann" TargetMode="External"/><Relationship Id="rId3" Type="http://schemas.openxmlformats.org/officeDocument/2006/relationships/hyperlink" Target="http://en.wikipedia.org/wiki/George_Zweig" TargetMode="External"/><Relationship Id="rId4" Type="http://schemas.openxmlformats.org/officeDocument/2006/relationships/image" Target="../media/image17.png"/><Relationship Id="rId5" Type="http://schemas.openxmlformats.org/officeDocument/2006/relationships/image" Target="../media/image18.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 Id="rId4" Type="http://schemas.openxmlformats.org/officeDocument/2006/relationships/image" Target="../media/image21.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22.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image" Target="../media/image30.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eg"/><Relationship Id="rId3" Type="http://schemas.openxmlformats.org/officeDocument/2006/relationships/image" Target="../media/image38.png"/><Relationship Id="rId4" Type="http://schemas.openxmlformats.org/officeDocument/2006/relationships/image" Target="../media/image39.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Relationships>

</file>

<file path=ppt/slides/_rels/slide3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Relationship Id="rId3" Type="http://schemas.openxmlformats.org/officeDocument/2006/relationships/image" Target="../media/image40.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1.png"/><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video" Target="../media/media1.mp4"/><Relationship Id="rId3" Type="http://schemas.microsoft.com/office/2007/relationships/media" Target="../media/media1.mp4"/><Relationship Id="rId4" Type="http://schemas.openxmlformats.org/officeDocument/2006/relationships/image" Target="../media/image45.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video" Target="../media/media2.mp4"/><Relationship Id="rId3" Type="http://schemas.microsoft.com/office/2007/relationships/media" Target="../media/media2.mp4"/><Relationship Id="rId4" Type="http://schemas.openxmlformats.org/officeDocument/2006/relationships/image" Target="../media/image47.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 Id="rId3" Type="http://schemas.openxmlformats.org/officeDocument/2006/relationships/image" Target="../media/image49.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jpeg"/></Relationships>

</file>

<file path=ppt/slides/_rels/slide3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tif"/></Relationships>

</file>

<file path=ppt/slides/_rels/slide3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4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tif"/><Relationship Id="rId3" Type="http://schemas.openxmlformats.org/officeDocument/2006/relationships/image" Target="../media/image6.tif"/><Relationship Id="rId4" Type="http://schemas.openxmlformats.org/officeDocument/2006/relationships/image" Target="../media/image7.tif"/></Relationships>

</file>

<file path=ppt/slides/_rels/slide4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2.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3.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4.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4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Relationship Id="rId3" Type="http://schemas.openxmlformats.org/officeDocument/2006/relationships/image" Target="../media/image56.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conferenceDisplay.py?confId=266737" TargetMode="External"/><Relationship Id="rId3" Type="http://schemas.openxmlformats.org/officeDocument/2006/relationships/hyperlink" Target="http://atlas.cern/resources" TargetMode="External"/><Relationship Id="rId4" Type="http://schemas.openxmlformats.org/officeDocument/2006/relationships/hyperlink" Target="https://europeanstrategy.cern/european-strategy-for-particle-physics" TargetMode="External"/><Relationship Id="rId5" Type="http://schemas.openxmlformats.org/officeDocument/2006/relationships/hyperlink" Target="https://indico.cern.ch/event/808335/timetable/#20190513.detailed" TargetMode="External"/></Relationships>

</file>

<file path=ppt/slides/_rels/slide5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9.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Hadron" TargetMode="External"/><Relationship Id="rId3" Type="http://schemas.openxmlformats.org/officeDocument/2006/relationships/hyperlink" Target="https://en.wikipedia.org/wiki/Proton" TargetMode="External"/><Relationship Id="rId4" Type="http://schemas.openxmlformats.org/officeDocument/2006/relationships/hyperlink" Target="https://en.wikipedia.org/wiki/Antiproton" TargetMode="External"/><Relationship Id="rId5" Type="http://schemas.openxmlformats.org/officeDocument/2006/relationships/hyperlink" Target="https://en.wikipedia.org/wiki/Gluon" TargetMode="External"/><Relationship Id="rId6" Type="http://schemas.openxmlformats.org/officeDocument/2006/relationships/hyperlink" Target="https://en.wikipedia.org/wiki/Virtual_particle" TargetMode="External"/><Relationship Id="rId7" Type="http://schemas.openxmlformats.org/officeDocument/2006/relationships/hyperlink" Target="https://en.wikipedia.org/wiki/Top_quark" TargetMode="External"/><Relationship Id="rId8" Type="http://schemas.openxmlformats.org/officeDocument/2006/relationships/hyperlink" Target="https://en.wikipedia.org/wiki/Bottom_quark" TargetMode="External"/><Relationship Id="rId9" Type="http://schemas.openxmlformats.org/officeDocument/2006/relationships/hyperlink" Target="https://en.wikipedia.org/wiki/Higgs_boson#cite_note-HprodLHC-98" TargetMode="External"/><Relationship Id="rId10" Type="http://schemas.openxmlformats.org/officeDocument/2006/relationships/hyperlink" Target="https://en.wikipedia.org/wiki/Higgs_boson#cite_note-HprodTeva-175" TargetMode="External"/><Relationship Id="rId11" Type="http://schemas.openxmlformats.org/officeDocument/2006/relationships/hyperlink" Target="https://en.wikipedia.org/wiki/Fermion" TargetMode="External"/><Relationship Id="rId12" Type="http://schemas.openxmlformats.org/officeDocument/2006/relationships/hyperlink" Target="https://en.wikipedia.org/wiki/Electron" TargetMode="External"/><Relationship Id="rId13" Type="http://schemas.openxmlformats.org/officeDocument/2006/relationships/hyperlink" Target="https://en.wikipedia.org/wiki/Positron" TargetMode="External"/><Relationship Id="rId14" Type="http://schemas.openxmlformats.org/officeDocument/2006/relationships/hyperlink" Target="https://en.wikipedia.org/wiki/Higgs_boson#cite_note-HprodLEP-176" TargetMode="External"/><Relationship Id="rId15" Type="http://schemas.openxmlformats.org/officeDocument/2006/relationships/hyperlink" Target="https://en.wikipedia.org/wiki/Up_quark" TargetMode="External"/><Relationship Id="rId16" Type="http://schemas.openxmlformats.org/officeDocument/2006/relationships/hyperlink" Target="https://en.wikipedia.org/wiki/Higgs_boson#Production" TargetMode="External"/></Relationships>

</file>

<file path=ppt/slides/_rels/slide5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 Id="rId4" Type="http://schemas.openxmlformats.org/officeDocument/2006/relationships/image" Target="../media/image60.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 Id="rId3" Type="http://schemas.openxmlformats.org/officeDocument/2006/relationships/image" Target="../media/image62.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6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Relationships>

</file>

<file path=ppt/slides/_rels/slide60.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6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 Id="rId3" Type="http://schemas.openxmlformats.org/officeDocument/2006/relationships/image" Target="../media/image67.png"/></Relationships>

</file>

<file path=ppt/slides/_rels/slide6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6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0.png"/><Relationship Id="rId3" Type="http://schemas.openxmlformats.org/officeDocument/2006/relationships/image" Target="../media/image71.png"/></Relationships>

</file>

<file path=ppt/slides/_rels/slide6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6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6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6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s://en.wikipedia.org/wiki/Paul_Dirac" TargetMode="External"/><Relationship Id="rId3" Type="http://schemas.openxmlformats.org/officeDocument/2006/relationships/hyperlink" Target="https://en.wikipedia.org/wiki/Carl_David_Anderson" TargetMode="External"/><Relationship Id="rId4" Type="http://schemas.openxmlformats.org/officeDocument/2006/relationships/hyperlink" Target="https://en.wikipedia.org/wiki/Positron#cite_note-25" TargetMode="External"/><Relationship Id="rId5" Type="http://schemas.openxmlformats.org/officeDocument/2006/relationships/hyperlink" Target="https://en.wikipedia.org/wiki/Particle_zoo" TargetMode="External"/><Relationship Id="rId6" Type="http://schemas.openxmlformats.org/officeDocument/2006/relationships/hyperlink" Target="https://en.wikipedia.org/wiki/Hadron" TargetMode="External"/><Relationship Id="rId7" Type="http://schemas.openxmlformats.org/officeDocument/2006/relationships/hyperlink" Target="https://en.wikipedia.org/wiki/Neutrino#cite_note-16" TargetMode="External"/><Relationship Id="rId8" Type="http://schemas.openxmlformats.org/officeDocument/2006/relationships/hyperlink" Target="https://en.wikipedia.org/wiki/Wolfgang_Pauli" TargetMode="External"/><Relationship Id="rId9" Type="http://schemas.openxmlformats.org/officeDocument/2006/relationships/hyperlink" Target="https://en.wikipedia.org/wiki/Beta_decay" TargetMode="External"/><Relationship Id="rId10" Type="http://schemas.openxmlformats.org/officeDocument/2006/relationships/hyperlink" Target="https://en.wikipedia.org/wiki/Conservation_of_energy" TargetMode="External"/><Relationship Id="rId11" Type="http://schemas.openxmlformats.org/officeDocument/2006/relationships/hyperlink" Target="https://en.wikipedia.org/wiki/Conservation_of_momentum" TargetMode="External"/><Relationship Id="rId12" Type="http://schemas.openxmlformats.org/officeDocument/2006/relationships/hyperlink" Target="https://en.wikipedia.org/wiki/Conservation_of_angular_momentum" TargetMode="External"/><Relationship Id="rId13" Type="http://schemas.openxmlformats.org/officeDocument/2006/relationships/hyperlink" Target="https://en.wikipedia.org/wiki/Spin_(physics)" TargetMode="External"/><Relationship Id="rId14" Type="http://schemas.openxmlformats.org/officeDocument/2006/relationships/image" Target="../media/image7.png"/></Relationships>

</file>

<file path=ppt/slides/_rels/slide70.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6.png"/><Relationship Id="rId3" Type="http://schemas.openxmlformats.org/officeDocument/2006/relationships/image" Target="../media/image77.png"/><Relationship Id="rId4" Type="http://schemas.openxmlformats.org/officeDocument/2006/relationships/image" Target="../media/image78.png"/></Relationships>

</file>

<file path=ppt/slides/_rels/slide7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png"/></Relationships>

</file>

<file path=ppt/slides/_rels/slide7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7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png"/><Relationship Id="rId3" Type="http://schemas.openxmlformats.org/officeDocument/2006/relationships/image" Target="../media/image85.png"/><Relationship Id="rId4" Type="http://schemas.openxmlformats.org/officeDocument/2006/relationships/image" Target="../media/image86.png"/></Relationships>

</file>

<file path=ppt/slides/_rels/slide7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image" Target="../media/image24.png"/></Relationships>

</file>

<file path=ppt/slides/_rels/slide7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 Id="rId3" Type="http://schemas.openxmlformats.org/officeDocument/2006/relationships/image" Target="../media/image88.png"/><Relationship Id="rId4" Type="http://schemas.openxmlformats.org/officeDocument/2006/relationships/image" Target="../media/image89.png"/></Relationships>

</file>

<file path=ppt/slides/_rels/slide7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7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5" name="Title 1"/>
          <p:cNvSpPr txBox="1"/>
          <p:nvPr>
            <p:ph type="ctrTitle"/>
          </p:nvPr>
        </p:nvSpPr>
        <p:spPr>
          <a:xfrm>
            <a:off x="1322920" y="2016000"/>
            <a:ext cx="6498160" cy="1724869"/>
          </a:xfrm>
          <a:prstGeom prst="rect">
            <a:avLst/>
          </a:prstGeom>
        </p:spPr>
        <p:txBody>
          <a:bodyPr/>
          <a:lstStyle/>
          <a:p>
            <a:pPr defTabSz="777240">
              <a:defRPr sz="3900">
                <a:solidFill>
                  <a:srgbClr val="FFFF00"/>
                </a:solidFill>
              </a:defRPr>
            </a:pPr>
            <a:r>
              <a:t>Introduction to Experiments</a:t>
            </a:r>
          </a:p>
          <a:p>
            <a:pPr defTabSz="777240">
              <a:defRPr sz="3900">
                <a:solidFill>
                  <a:srgbClr val="FFFF00"/>
                </a:solidFill>
              </a:defRPr>
            </a:pPr>
            <a:r>
              <a:t>At CERN with Focus on LHC</a:t>
            </a:r>
          </a:p>
        </p:txBody>
      </p:sp>
      <p:sp>
        <p:nvSpPr>
          <p:cNvPr id="136"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7" name="Picture 9" descr="Picture 9"/>
          <p:cNvPicPr>
            <a:picLocks noChangeAspect="1"/>
          </p:cNvPicPr>
          <p:nvPr/>
        </p:nvPicPr>
        <p:blipFill>
          <a:blip r:embed="rId3">
            <a:extLst/>
          </a:blip>
          <a:stretch>
            <a:fillRect/>
          </a:stretch>
        </p:blipFill>
        <p:spPr>
          <a:xfrm>
            <a:off x="0" y="0"/>
            <a:ext cx="1600200" cy="1600200"/>
          </a:xfrm>
          <a:prstGeom prst="rect">
            <a:avLst/>
          </a:prstGeom>
          <a:ln w="12700">
            <a:miter lim="400000"/>
          </a:ln>
          <a:effectLst>
            <a:outerShdw sx="100000" sy="100000" kx="0" ky="0" algn="b" rotWithShape="0" blurRad="63500" dist="38099" dir="2700000">
              <a:srgbClr val="000000">
                <a:alpha val="74998"/>
              </a:srgbClr>
            </a:outerShdw>
          </a:effectLst>
        </p:spPr>
      </p:pic>
      <p:sp>
        <p:nvSpPr>
          <p:cNvPr id="138" name="TextBox 5"/>
          <p:cNvSpPr txBox="1"/>
          <p:nvPr/>
        </p:nvSpPr>
        <p:spPr>
          <a:xfrm>
            <a:off x="0" y="6488717"/>
            <a:ext cx="9144000" cy="350612"/>
          </a:xfrm>
          <a:prstGeom prst="rect">
            <a:avLst/>
          </a:prstGeom>
          <a:solidFill>
            <a:srgbClr val="002060"/>
          </a:solidFill>
          <a:ln w="12700">
            <a:miter lim="400000"/>
          </a:ln>
          <a:extLst>
            <a:ext uri="{C572A759-6A51-4108-AA02-DFA0A04FC94B}">
              <ma14:wrappingTextBoxFlag xmlns:ma14="http://schemas.microsoft.com/office/mac/drawingml/2011/main" val="1"/>
            </a:ext>
          </a:extLst>
        </p:spPr>
        <p:txBody>
          <a:bodyPr lIns="45695" tIns="45695" rIns="45695" bIns="45695">
            <a:spAutoFit/>
          </a:bodyPr>
          <a:lstStyle>
            <a:lvl1pPr>
              <a:defRPr>
                <a:solidFill>
                  <a:srgbClr val="FFFFFF"/>
                </a:solidFill>
                <a:latin typeface="Arial"/>
                <a:ea typeface="Arial"/>
                <a:cs typeface="Arial"/>
                <a:sym typeface="Arial"/>
              </a:defRPr>
            </a:lvl1pPr>
          </a:lstStyle>
          <a:p>
            <a:pPr/>
            <a:r>
              <a:t>H. Danielsson, CERN										2/12/2024</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Rectangle 2"/>
          <p:cNvSpPr txBox="1"/>
          <p:nvPr>
            <p:ph type="title"/>
          </p:nvPr>
        </p:nvSpPr>
        <p:spPr>
          <a:xfrm>
            <a:off x="549275" y="107576"/>
            <a:ext cx="8042276" cy="1336956"/>
          </a:xfrm>
          <a:prstGeom prst="rect">
            <a:avLst/>
          </a:prstGeom>
        </p:spPr>
        <p:txBody>
          <a:bodyPr/>
          <a:lstStyle>
            <a:lvl1pPr>
              <a:defRPr sz="3200">
                <a:latin typeface="Times New Roman"/>
                <a:ea typeface="Times New Roman"/>
                <a:cs typeface="Times New Roman"/>
                <a:sym typeface="Times New Roman"/>
              </a:defRPr>
            </a:lvl1pPr>
          </a:lstStyle>
          <a:p>
            <a:pPr/>
            <a:r>
              <a:t>The Standard Model (1970-90s)</a:t>
            </a:r>
          </a:p>
        </p:txBody>
      </p:sp>
      <p:sp>
        <p:nvSpPr>
          <p:cNvPr id="207" name="Rectangle 3"/>
          <p:cNvSpPr txBox="1"/>
          <p:nvPr>
            <p:ph type="body" sz="half" idx="1"/>
          </p:nvPr>
        </p:nvSpPr>
        <p:spPr>
          <a:xfrm>
            <a:off x="549275" y="1600198"/>
            <a:ext cx="3840480" cy="4343405"/>
          </a:xfrm>
          <a:prstGeom prst="rect">
            <a:avLst/>
          </a:prstGeom>
        </p:spPr>
        <p:txBody>
          <a:bodyPr/>
          <a:lstStyle/>
          <a:p>
            <a:pPr>
              <a:defRPr>
                <a:latin typeface="Times New Roman"/>
                <a:ea typeface="Times New Roman"/>
                <a:cs typeface="Times New Roman"/>
                <a:sym typeface="Times New Roman"/>
              </a:defRPr>
            </a:pPr>
            <a:r>
              <a:t>Matter particles: fermions (1/2 integer spin)</a:t>
            </a:r>
          </a:p>
          <a:p>
            <a:pPr>
              <a:defRPr>
                <a:latin typeface="Times New Roman"/>
                <a:ea typeface="Times New Roman"/>
                <a:cs typeface="Times New Roman"/>
                <a:sym typeface="Times New Roman"/>
              </a:defRPr>
            </a:pPr>
            <a:r>
              <a:t>‘Force’ particles: bosons (integer spin)</a:t>
            </a:r>
          </a:p>
          <a:p>
            <a:pPr>
              <a:defRPr>
                <a:latin typeface="Times New Roman"/>
                <a:ea typeface="Times New Roman"/>
                <a:cs typeface="Times New Roman"/>
                <a:sym typeface="Times New Roman"/>
              </a:defRPr>
            </a:pPr>
            <a:r>
              <a:t>Higgs field causes electro weak symmetry breaking and gives particles their masses</a:t>
            </a:r>
          </a:p>
        </p:txBody>
      </p:sp>
      <p:pic>
        <p:nvPicPr>
          <p:cNvPr id="208" name="Picture 11" descr="Picture 11"/>
          <p:cNvPicPr>
            <a:picLocks noChangeAspect="1"/>
          </p:cNvPicPr>
          <p:nvPr/>
        </p:nvPicPr>
        <p:blipFill>
          <a:blip r:embed="rId2">
            <a:extLst/>
          </a:blip>
          <a:stretch>
            <a:fillRect/>
          </a:stretch>
        </p:blipFill>
        <p:spPr>
          <a:xfrm>
            <a:off x="264458" y="4169776"/>
            <a:ext cx="2112697" cy="2288456"/>
          </a:xfrm>
          <a:prstGeom prst="rect">
            <a:avLst/>
          </a:prstGeom>
          <a:ln w="12700">
            <a:miter lim="400000"/>
          </a:ln>
        </p:spPr>
      </p:pic>
      <p:pic>
        <p:nvPicPr>
          <p:cNvPr id="209" name="Picture 3" descr="Picture 3"/>
          <p:cNvPicPr>
            <a:picLocks noChangeAspect="1"/>
          </p:cNvPicPr>
          <p:nvPr/>
        </p:nvPicPr>
        <p:blipFill>
          <a:blip r:embed="rId3">
            <a:extLst/>
          </a:blip>
          <a:stretch>
            <a:fillRect/>
          </a:stretch>
        </p:blipFill>
        <p:spPr>
          <a:xfrm>
            <a:off x="6259064" y="1710077"/>
            <a:ext cx="2884936" cy="4876464"/>
          </a:xfrm>
          <a:prstGeom prst="rect">
            <a:avLst/>
          </a:prstGeom>
          <a:ln w="9360">
            <a:solidFill>
              <a:srgbClr val="000000"/>
            </a:solidFill>
            <a:miter/>
          </a:ln>
        </p:spPr>
      </p:pic>
      <p:sp>
        <p:nvSpPr>
          <p:cNvPr id="210" name="Text Box 20"/>
          <p:cNvSpPr txBox="1"/>
          <p:nvPr/>
        </p:nvSpPr>
        <p:spPr>
          <a:xfrm>
            <a:off x="4157067" y="4703903"/>
            <a:ext cx="2090325" cy="1691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solidFill>
                  <a:srgbClr val="FF0000"/>
                </a:solidFill>
                <a:latin typeface="Wingdings"/>
                <a:ea typeface="Wingdings"/>
                <a:cs typeface="Wingdings"/>
                <a:sym typeface="Wingdings"/>
              </a:defRPr>
            </a:pPr>
            <a:r>
              <a:t>  </a:t>
            </a:r>
            <a:r>
              <a:rPr>
                <a:latin typeface="Trebuchet MS"/>
                <a:ea typeface="Trebuchet MS"/>
                <a:cs typeface="Trebuchet MS"/>
                <a:sym typeface="Trebuchet MS"/>
              </a:rPr>
              <a:t>Most of the (luminous) mass in the universe comes from </a:t>
            </a:r>
            <a:r>
              <a:rPr u="sng">
                <a:latin typeface="Trebuchet MS"/>
                <a:ea typeface="Trebuchet MS"/>
                <a:cs typeface="Trebuchet MS"/>
                <a:sym typeface="Trebuchet MS"/>
              </a:rPr>
              <a:t>QCD confinement energy. E=mc</a:t>
            </a:r>
            <a:r>
              <a:rPr baseline="31999" u="sng">
                <a:latin typeface="Trebuchet MS"/>
                <a:ea typeface="Trebuchet MS"/>
                <a:cs typeface="Trebuchet MS"/>
                <a:sym typeface="Trebuchet MS"/>
              </a:rPr>
              <a:t>2</a:t>
            </a:r>
          </a:p>
        </p:txBody>
      </p:sp>
      <p:sp>
        <p:nvSpPr>
          <p:cNvPr id="211" name="Text Box 17"/>
          <p:cNvSpPr txBox="1"/>
          <p:nvPr/>
        </p:nvSpPr>
        <p:spPr>
          <a:xfrm>
            <a:off x="4145881" y="3192779"/>
            <a:ext cx="2112697" cy="1158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solidFill>
                  <a:srgbClr val="FF0000"/>
                </a:solidFill>
                <a:latin typeface="Wingdings"/>
                <a:ea typeface="Wingdings"/>
                <a:cs typeface="Wingdings"/>
                <a:sym typeface="Wingdings"/>
              </a:defRPr>
            </a:pPr>
            <a:r>
              <a:t></a:t>
            </a:r>
            <a:r>
              <a:rPr>
                <a:latin typeface="Trebuchet MS"/>
                <a:ea typeface="Trebuchet MS"/>
                <a:cs typeface="Trebuchet MS"/>
                <a:sym typeface="Trebuchet MS"/>
              </a:rPr>
              <a:t> Nucleon level (partons) : binding energy ~98% of the mass </a:t>
            </a:r>
          </a:p>
        </p:txBody>
      </p:sp>
      <p:sp>
        <p:nvSpPr>
          <p:cNvPr id="21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Title 1"/>
          <p:cNvSpPr txBox="1"/>
          <p:nvPr>
            <p:ph type="title"/>
          </p:nvPr>
        </p:nvSpPr>
        <p:spPr>
          <a:xfrm>
            <a:off x="264458" y="-1"/>
            <a:ext cx="8436686" cy="766719"/>
          </a:xfrm>
          <a:prstGeom prst="rect">
            <a:avLst/>
          </a:prstGeom>
        </p:spPr>
        <p:txBody>
          <a:bodyPr/>
          <a:lstStyle/>
          <a:p>
            <a:pPr defTabSz="448055">
              <a:defRPr sz="2200"/>
            </a:pPr>
            <a:br/>
            <a:r>
              <a:t>A bit of history</a:t>
            </a:r>
          </a:p>
        </p:txBody>
      </p:sp>
      <p:sp>
        <p:nvSpPr>
          <p:cNvPr id="215" name="Slide Number"/>
          <p:cNvSpPr txBox="1"/>
          <p:nvPr>
            <p:ph type="sldNum" sz="quarter" idx="4294967295"/>
          </p:nvPr>
        </p:nvSpPr>
        <p:spPr>
          <a:xfrm>
            <a:off x="8309529" y="6322021"/>
            <a:ext cx="57897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222" name="Group 15"/>
          <p:cNvGrpSpPr/>
          <p:nvPr/>
        </p:nvGrpSpPr>
        <p:grpSpPr>
          <a:xfrm>
            <a:off x="796483" y="2572767"/>
            <a:ext cx="7711609" cy="3657140"/>
            <a:chOff x="-1" y="0"/>
            <a:chExt cx="7711607" cy="3657139"/>
          </a:xfrm>
        </p:grpSpPr>
        <p:pic>
          <p:nvPicPr>
            <p:cNvPr id="216" name="Picture 6" descr="Picture 6"/>
            <p:cNvPicPr>
              <a:picLocks noChangeAspect="1"/>
            </p:cNvPicPr>
            <p:nvPr/>
          </p:nvPicPr>
          <p:blipFill>
            <a:blip r:embed="rId2">
              <a:extLst/>
            </a:blip>
            <a:stretch>
              <a:fillRect/>
            </a:stretch>
          </p:blipFill>
          <p:spPr>
            <a:xfrm>
              <a:off x="-2" y="0"/>
              <a:ext cx="7101428" cy="3573522"/>
            </a:xfrm>
            <a:prstGeom prst="rect">
              <a:avLst/>
            </a:prstGeom>
            <a:ln w="12700" cap="flat">
              <a:noFill/>
              <a:miter lim="400000"/>
            </a:ln>
            <a:effectLst/>
          </p:spPr>
        </p:pic>
        <p:sp>
          <p:nvSpPr>
            <p:cNvPr id="217" name="Straight Arrow Connector 8"/>
            <p:cNvSpPr/>
            <p:nvPr/>
          </p:nvSpPr>
          <p:spPr>
            <a:xfrm flipV="1">
              <a:off x="5101221" y="2639166"/>
              <a:ext cx="3" cy="598572"/>
            </a:xfrm>
            <a:prstGeom prst="line">
              <a:avLst/>
            </a:prstGeom>
            <a:noFill/>
            <a:ln w="38100" cap="flat">
              <a:solidFill>
                <a:srgbClr val="FF0000"/>
              </a:solidFill>
              <a:prstDash val="solid"/>
              <a:round/>
              <a:tailEnd type="triangle" w="med" len="med"/>
            </a:ln>
            <a:effectLst/>
          </p:spPr>
          <p:txBody>
            <a:bodyPr wrap="square" lIns="45718" tIns="45718" rIns="45718" bIns="45718" numCol="1" anchor="t">
              <a:noAutofit/>
            </a:bodyPr>
            <a:lstStyle/>
            <a:p>
              <a:pPr/>
            </a:p>
          </p:txBody>
        </p:sp>
        <p:sp>
          <p:nvSpPr>
            <p:cNvPr id="218" name="Straight Arrow Connector 9"/>
            <p:cNvSpPr/>
            <p:nvPr/>
          </p:nvSpPr>
          <p:spPr>
            <a:xfrm flipV="1">
              <a:off x="2429733" y="2828957"/>
              <a:ext cx="3" cy="408782"/>
            </a:xfrm>
            <a:prstGeom prst="line">
              <a:avLst/>
            </a:prstGeom>
            <a:noFill/>
            <a:ln w="28575" cap="flat">
              <a:solidFill>
                <a:srgbClr val="35CEF4"/>
              </a:solidFill>
              <a:prstDash val="solid"/>
              <a:round/>
              <a:tailEnd type="triangle" w="med" len="med"/>
            </a:ln>
            <a:effectLst/>
          </p:spPr>
          <p:txBody>
            <a:bodyPr wrap="square" lIns="45718" tIns="45718" rIns="45718" bIns="45718" numCol="1" anchor="t">
              <a:noAutofit/>
            </a:bodyPr>
            <a:lstStyle/>
            <a:p>
              <a:pPr/>
            </a:p>
          </p:txBody>
        </p:sp>
        <p:sp>
          <p:nvSpPr>
            <p:cNvPr id="219" name="TextBox 11"/>
            <p:cNvSpPr txBox="1"/>
            <p:nvPr/>
          </p:nvSpPr>
          <p:spPr>
            <a:xfrm>
              <a:off x="5247688" y="3006903"/>
              <a:ext cx="2463919" cy="6502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p>
              <a:pPr>
                <a:defRPr>
                  <a:solidFill>
                    <a:srgbClr val="FF0000"/>
                  </a:solidFill>
                  <a:latin typeface="News Gothic MT"/>
                  <a:ea typeface="News Gothic MT"/>
                  <a:cs typeface="News Gothic MT"/>
                  <a:sym typeface="News Gothic MT"/>
                </a:defRPr>
              </a:pPr>
              <a:r>
                <a:t>2012 The Higgs boson </a:t>
              </a:r>
            </a:p>
            <a:p>
              <a:pPr>
                <a:defRPr>
                  <a:solidFill>
                    <a:srgbClr val="FF0000"/>
                  </a:solidFill>
                  <a:latin typeface="News Gothic MT"/>
                  <a:ea typeface="News Gothic MT"/>
                  <a:cs typeface="News Gothic MT"/>
                  <a:sym typeface="News Gothic MT"/>
                </a:defRPr>
              </a:pPr>
              <a:r>
                <a:t>discovered at CERN</a:t>
              </a:r>
            </a:p>
          </p:txBody>
        </p:sp>
        <p:sp>
          <p:nvSpPr>
            <p:cNvPr id="220" name="TextBox 12"/>
            <p:cNvSpPr txBox="1"/>
            <p:nvPr/>
          </p:nvSpPr>
          <p:spPr>
            <a:xfrm>
              <a:off x="2172081" y="3006903"/>
              <a:ext cx="635286" cy="45414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a:defRPr sz="2400">
                  <a:latin typeface="Symbol"/>
                  <a:ea typeface="Symbol"/>
                  <a:cs typeface="Symbol"/>
                  <a:sym typeface="Symbol"/>
                </a:defRPr>
              </a:pPr>
              <a:r>
                <a:t>n</a:t>
              </a:r>
              <a:r>
                <a:rPr baseline="-25000"/>
                <a:t>t</a:t>
              </a:r>
            </a:p>
          </p:txBody>
        </p:sp>
        <p:sp>
          <p:nvSpPr>
            <p:cNvPr id="221" name="Straight Arrow Connector 17"/>
            <p:cNvSpPr/>
            <p:nvPr/>
          </p:nvSpPr>
          <p:spPr>
            <a:xfrm flipV="1">
              <a:off x="1223562" y="2639167"/>
              <a:ext cx="3" cy="1014069"/>
            </a:xfrm>
            <a:prstGeom prst="line">
              <a:avLst/>
            </a:prstGeom>
            <a:noFill/>
            <a:ln w="38100" cap="flat">
              <a:solidFill>
                <a:srgbClr val="FF0000"/>
              </a:solidFill>
              <a:prstDash val="solid"/>
              <a:round/>
              <a:tailEnd type="triangle" w="med" len="med"/>
            </a:ln>
            <a:effectLst/>
          </p:spPr>
          <p:txBody>
            <a:bodyPr wrap="square" lIns="45718" tIns="45718" rIns="45718" bIns="45718" numCol="1" anchor="t">
              <a:noAutofit/>
            </a:bodyPr>
            <a:lstStyle/>
            <a:p>
              <a:pPr/>
            </a:p>
          </p:txBody>
        </p:sp>
      </p:grpSp>
      <p:sp>
        <p:nvSpPr>
          <p:cNvPr id="223" name="Up Arrow 13"/>
          <p:cNvSpPr/>
          <p:nvPr/>
        </p:nvSpPr>
        <p:spPr>
          <a:xfrm rot="10800000">
            <a:off x="3460808" y="1708111"/>
            <a:ext cx="261754" cy="1445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56"/>
                </a:moveTo>
                <a:lnTo>
                  <a:pt x="10800" y="0"/>
                </a:lnTo>
                <a:lnTo>
                  <a:pt x="21600" y="1956"/>
                </a:lnTo>
                <a:lnTo>
                  <a:pt x="16200" y="1956"/>
                </a:lnTo>
                <a:lnTo>
                  <a:pt x="16200" y="21600"/>
                </a:lnTo>
                <a:lnTo>
                  <a:pt x="5400" y="21600"/>
                </a:lnTo>
                <a:lnTo>
                  <a:pt x="5400" y="1956"/>
                </a:lnTo>
                <a:close/>
              </a:path>
            </a:pathLst>
          </a:custGeom>
          <a:gradFill>
            <a:gsLst>
              <a:gs pos="0">
                <a:srgbClr val="2180AA"/>
              </a:gs>
              <a:gs pos="69000">
                <a:srgbClr val="71A4C5"/>
              </a:gs>
              <a:gs pos="100000">
                <a:srgbClr val="B5CBDC"/>
              </a:gs>
            </a:gsLst>
            <a:path path="circle">
              <a:fillToRect l="37721" t="-19636" r="62278" b="119636"/>
            </a:path>
          </a:gra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sp>
        <p:nvSpPr>
          <p:cNvPr id="224" name="Rectangle 2"/>
          <p:cNvSpPr txBox="1"/>
          <p:nvPr/>
        </p:nvSpPr>
        <p:spPr>
          <a:xfrm>
            <a:off x="2658117" y="1220647"/>
            <a:ext cx="3293709"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The Standard Model completed</a:t>
            </a:r>
          </a:p>
        </p:txBody>
      </p:sp>
      <p:sp>
        <p:nvSpPr>
          <p:cNvPr id="225" name="Up Arrow 14"/>
          <p:cNvSpPr/>
          <p:nvPr/>
        </p:nvSpPr>
        <p:spPr>
          <a:xfrm rot="10800000">
            <a:off x="1536524" y="1589979"/>
            <a:ext cx="261754" cy="8407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362"/>
                </a:moveTo>
                <a:lnTo>
                  <a:pt x="10800" y="0"/>
                </a:lnTo>
                <a:lnTo>
                  <a:pt x="21600" y="3362"/>
                </a:lnTo>
                <a:lnTo>
                  <a:pt x="16200" y="3362"/>
                </a:lnTo>
                <a:lnTo>
                  <a:pt x="16200" y="21600"/>
                </a:lnTo>
                <a:lnTo>
                  <a:pt x="5400" y="21600"/>
                </a:lnTo>
                <a:lnTo>
                  <a:pt x="5400" y="3362"/>
                </a:lnTo>
                <a:close/>
              </a:path>
            </a:pathLst>
          </a:custGeom>
          <a:gradFill>
            <a:gsLst>
              <a:gs pos="0">
                <a:srgbClr val="2180AA"/>
              </a:gs>
              <a:gs pos="69000">
                <a:srgbClr val="71A4C5"/>
              </a:gs>
              <a:gs pos="100000">
                <a:srgbClr val="B5CBDC"/>
              </a:gs>
            </a:gsLst>
            <a:path path="circle">
              <a:fillToRect l="37721" t="-19636" r="62278" b="119636"/>
            </a:path>
          </a:gra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sp>
        <p:nvSpPr>
          <p:cNvPr id="226" name="Rectangle 16"/>
          <p:cNvSpPr txBox="1"/>
          <p:nvPr/>
        </p:nvSpPr>
        <p:spPr>
          <a:xfrm>
            <a:off x="842205" y="954272"/>
            <a:ext cx="1599637"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a:latin typeface="News Gothic MT"/>
                <a:ea typeface="News Gothic MT"/>
                <a:cs typeface="News Gothic MT"/>
                <a:sym typeface="News Gothic MT"/>
              </a:defRPr>
            </a:pPr>
            <a:r>
              <a:t>1964 The BEH</a:t>
            </a:r>
          </a:p>
          <a:p>
            <a:pPr>
              <a:defRPr>
                <a:latin typeface="News Gothic MT"/>
                <a:ea typeface="News Gothic MT"/>
                <a:cs typeface="News Gothic MT"/>
                <a:sym typeface="News Gothic MT"/>
              </a:defRPr>
            </a:pPr>
            <a:r>
              <a:t>mechanism </a:t>
            </a:r>
          </a:p>
        </p:txBody>
      </p:sp>
      <p:sp>
        <p:nvSpPr>
          <p:cNvPr id="227" name="Rectangle 3"/>
          <p:cNvSpPr/>
          <p:nvPr/>
        </p:nvSpPr>
        <p:spPr>
          <a:xfrm>
            <a:off x="1336693" y="6146286"/>
            <a:ext cx="2048464" cy="6502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a:solidFill>
                  <a:srgbClr val="FF0000"/>
                </a:solidFill>
                <a:latin typeface="News Gothic MT"/>
                <a:ea typeface="News Gothic MT"/>
                <a:cs typeface="News Gothic MT"/>
                <a:sym typeface="News Gothic MT"/>
              </a:defRPr>
            </a:pPr>
            <a:r>
              <a:t>LHC approved on</a:t>
            </a:r>
          </a:p>
          <a:p>
            <a:pPr>
              <a:defRPr>
                <a:solidFill>
                  <a:srgbClr val="FF0000"/>
                </a:solidFill>
                <a:latin typeface="News Gothic MT"/>
                <a:ea typeface="News Gothic MT"/>
                <a:cs typeface="News Gothic MT"/>
                <a:sym typeface="News Gothic MT"/>
              </a:defRPr>
            </a:pPr>
            <a:r>
              <a:t>16 December 1994</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0" name="Image 2" descr="Image 2"/>
          <p:cNvPicPr>
            <a:picLocks noChangeAspect="1"/>
          </p:cNvPicPr>
          <p:nvPr/>
        </p:nvPicPr>
        <p:blipFill>
          <a:blip r:embed="rId2">
            <a:extLst/>
          </a:blip>
          <a:stretch>
            <a:fillRect/>
          </a:stretch>
        </p:blipFill>
        <p:spPr>
          <a:xfrm>
            <a:off x="3612481" y="2297714"/>
            <a:ext cx="5531519" cy="1275751"/>
          </a:xfrm>
          <a:prstGeom prst="rect">
            <a:avLst/>
          </a:prstGeom>
          <a:ln w="12700">
            <a:miter lim="400000"/>
          </a:ln>
        </p:spPr>
      </p:pic>
      <p:pic>
        <p:nvPicPr>
          <p:cNvPr id="231" name="Image 4" descr="Image 4"/>
          <p:cNvPicPr>
            <a:picLocks noChangeAspect="1"/>
          </p:cNvPicPr>
          <p:nvPr/>
        </p:nvPicPr>
        <p:blipFill>
          <a:blip r:embed="rId3">
            <a:extLst/>
          </a:blip>
          <a:stretch>
            <a:fillRect/>
          </a:stretch>
        </p:blipFill>
        <p:spPr>
          <a:xfrm>
            <a:off x="627672" y="4641850"/>
            <a:ext cx="7295543" cy="2092325"/>
          </a:xfrm>
          <a:prstGeom prst="rect">
            <a:avLst/>
          </a:prstGeom>
          <a:ln w="12700">
            <a:miter lim="400000"/>
          </a:ln>
        </p:spPr>
      </p:pic>
      <p:sp>
        <p:nvSpPr>
          <p:cNvPr id="232" name="Rectangle 6"/>
          <p:cNvSpPr/>
          <p:nvPr/>
        </p:nvSpPr>
        <p:spPr>
          <a:xfrm>
            <a:off x="627675" y="5807304"/>
            <a:ext cx="7295537" cy="793524"/>
          </a:xfrm>
          <a:prstGeom prst="rect">
            <a:avLst/>
          </a:prstGeom>
          <a:solidFill>
            <a:srgbClr val="FFFF00">
              <a:alpha val="12000"/>
            </a:srgbClr>
          </a:soli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pic>
        <p:nvPicPr>
          <p:cNvPr id="233" name="Image 1" descr="Image 1"/>
          <p:cNvPicPr>
            <a:picLocks noChangeAspect="1"/>
          </p:cNvPicPr>
          <p:nvPr/>
        </p:nvPicPr>
        <p:blipFill>
          <a:blip r:embed="rId4">
            <a:extLst/>
          </a:blip>
          <a:stretch>
            <a:fillRect/>
          </a:stretch>
        </p:blipFill>
        <p:spPr>
          <a:xfrm>
            <a:off x="107950" y="115887"/>
            <a:ext cx="3619500" cy="4525965"/>
          </a:xfrm>
          <a:prstGeom prst="rect">
            <a:avLst/>
          </a:prstGeom>
          <a:ln w="12700">
            <a:miter lim="400000"/>
          </a:ln>
        </p:spPr>
      </p:pic>
      <p:sp>
        <p:nvSpPr>
          <p:cNvPr id="234" name="Titre 1"/>
          <p:cNvSpPr txBox="1"/>
          <p:nvPr/>
        </p:nvSpPr>
        <p:spPr>
          <a:xfrm>
            <a:off x="4079557" y="3757227"/>
            <a:ext cx="3797938" cy="4470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ctr">
              <a:defRPr i="1" sz="2400">
                <a:solidFill>
                  <a:srgbClr val="000090"/>
                </a:solidFill>
                <a:latin typeface="Trebuchet MS"/>
                <a:ea typeface="Trebuchet MS"/>
                <a:cs typeface="Trebuchet MS"/>
                <a:sym typeface="Trebuchet MS"/>
              </a:defRPr>
            </a:lvl1pPr>
          </a:lstStyle>
          <a:p>
            <a:pPr/>
            <a:r>
              <a:t>The Roadmap:</a:t>
            </a:r>
          </a:p>
        </p:txBody>
      </p:sp>
      <p:sp>
        <p:nvSpPr>
          <p:cNvPr id="235" name="TextBox 1"/>
          <p:cNvSpPr txBox="1"/>
          <p:nvPr/>
        </p:nvSpPr>
        <p:spPr>
          <a:xfrm>
            <a:off x="4960649" y="1589979"/>
            <a:ext cx="1572971" cy="574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3200">
                <a:latin typeface="News Gothic MT"/>
                <a:ea typeface="News Gothic MT"/>
                <a:cs typeface="News Gothic MT"/>
                <a:sym typeface="News Gothic MT"/>
              </a:defRPr>
            </a:lvl1pPr>
          </a:lstStyle>
          <a:p>
            <a:pPr/>
            <a:r>
              <a:t>In 1976:</a:t>
            </a:r>
          </a:p>
        </p:txBody>
      </p:sp>
      <p:sp>
        <p:nvSpPr>
          <p:cNvPr id="236" name="Straight Connector 3"/>
          <p:cNvSpPr/>
          <p:nvPr/>
        </p:nvSpPr>
        <p:spPr>
          <a:xfrm>
            <a:off x="3727450" y="3170264"/>
            <a:ext cx="1042070" cy="4"/>
          </a:xfrm>
          <a:prstGeom prst="line">
            <a:avLst/>
          </a:prstGeom>
          <a:ln w="25400">
            <a:solidFill>
              <a:srgbClr val="0000FF"/>
            </a:solidFill>
          </a:ln>
        </p:spPr>
        <p:txBody>
          <a:bodyPr lIns="45718" tIns="45718" rIns="45718" bIns="45718"/>
          <a:lstStyle/>
          <a:p>
            <a:pPr/>
          </a:p>
        </p:txBody>
      </p:sp>
      <p:sp>
        <p:nvSpPr>
          <p:cNvPr id="237" name="Straight Connector 4"/>
          <p:cNvSpPr/>
          <p:nvPr/>
        </p:nvSpPr>
        <p:spPr>
          <a:xfrm>
            <a:off x="756143" y="5225604"/>
            <a:ext cx="6795594" cy="19394"/>
          </a:xfrm>
          <a:prstGeom prst="line">
            <a:avLst/>
          </a:prstGeom>
          <a:ln w="25400">
            <a:solidFill>
              <a:schemeClr val="accent1"/>
            </a:solidFill>
          </a:ln>
        </p:spPr>
        <p:txBody>
          <a:bodyPr lIns="45718" tIns="45718" rIns="45718" bIns="45718"/>
          <a:lstStyle/>
          <a:p>
            <a:pPr/>
          </a:p>
        </p:txBody>
      </p:sp>
      <p:sp>
        <p:nvSpPr>
          <p:cNvPr id="238" name="Straight Connector 7"/>
          <p:cNvSpPr/>
          <p:nvPr/>
        </p:nvSpPr>
        <p:spPr>
          <a:xfrm flipV="1">
            <a:off x="756141" y="5467979"/>
            <a:ext cx="1076054" cy="9698"/>
          </a:xfrm>
          <a:prstGeom prst="line">
            <a:avLst/>
          </a:prstGeom>
          <a:ln w="25400">
            <a:solidFill>
              <a:schemeClr val="accent1"/>
            </a:solidFill>
          </a:ln>
        </p:spPr>
        <p:txBody>
          <a:bodyPr lIns="45718" tIns="45718" rIns="45718" bIns="45718"/>
          <a:lstStyle/>
          <a:p>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0" name="Title 1"/>
          <p:cNvSpPr txBox="1"/>
          <p:nvPr>
            <p:ph type="title"/>
          </p:nvPr>
        </p:nvSpPr>
        <p:spPr>
          <a:xfrm>
            <a:off x="549275" y="214441"/>
            <a:ext cx="8042276" cy="718734"/>
          </a:xfrm>
          <a:prstGeom prst="rect">
            <a:avLst/>
          </a:prstGeom>
        </p:spPr>
        <p:txBody>
          <a:bodyPr/>
          <a:lstStyle>
            <a:lvl1pPr defTabSz="832102">
              <a:defRPr sz="4100"/>
            </a:lvl1pPr>
          </a:lstStyle>
          <a:p>
            <a:pPr/>
            <a:r>
              <a:t>How ?</a:t>
            </a:r>
          </a:p>
        </p:txBody>
      </p:sp>
      <p:sp>
        <p:nvSpPr>
          <p:cNvPr id="24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2" name="Picture 6" descr="Picture 6"/>
          <p:cNvPicPr>
            <a:picLocks noChangeAspect="1"/>
          </p:cNvPicPr>
          <p:nvPr/>
        </p:nvPicPr>
        <p:blipFill>
          <a:blip r:embed="rId2">
            <a:extLst/>
          </a:blip>
          <a:stretch>
            <a:fillRect/>
          </a:stretch>
        </p:blipFill>
        <p:spPr>
          <a:xfrm>
            <a:off x="8961" y="814702"/>
            <a:ext cx="9135041" cy="5814196"/>
          </a:xfrm>
          <a:prstGeom prst="rect">
            <a:avLst/>
          </a:prstGeom>
          <a:ln w="12700">
            <a:miter lim="400000"/>
          </a:ln>
        </p:spPr>
      </p:pic>
      <p:sp>
        <p:nvSpPr>
          <p:cNvPr id="243" name="TextBox 7"/>
          <p:cNvSpPr txBox="1"/>
          <p:nvPr/>
        </p:nvSpPr>
        <p:spPr>
          <a:xfrm>
            <a:off x="2170485" y="4478763"/>
            <a:ext cx="4459008" cy="103073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3200">
                <a:latin typeface="News Gothic MT"/>
                <a:ea typeface="News Gothic MT"/>
                <a:cs typeface="News Gothic MT"/>
                <a:sym typeface="News Gothic MT"/>
              </a:defRPr>
            </a:pPr>
            <a:r>
              <a:t>Energy = Matter</a:t>
            </a:r>
          </a:p>
          <a:p>
            <a:pPr>
              <a:defRPr sz="2800">
                <a:latin typeface="News Gothic MT"/>
                <a:ea typeface="News Gothic MT"/>
                <a:cs typeface="News Gothic MT"/>
                <a:sym typeface="News Gothic MT"/>
              </a:defRPr>
            </a:pPr>
            <a:r>
              <a:t>E</a:t>
            </a:r>
            <a:r>
              <a:rPr baseline="30000"/>
              <a:t>2</a:t>
            </a:r>
            <a:r>
              <a:t>= (m</a:t>
            </a:r>
            <a:r>
              <a:rPr baseline="-25000" sz="2000"/>
              <a:t>0</a:t>
            </a:r>
            <a:r>
              <a:t>c</a:t>
            </a:r>
            <a:r>
              <a:rPr baseline="30000"/>
              <a:t>2</a:t>
            </a:r>
            <a:r>
              <a:t>)</a:t>
            </a:r>
            <a:r>
              <a:rPr baseline="30000"/>
              <a:t>2</a:t>
            </a:r>
            <a:r>
              <a:t> + (pc)</a:t>
            </a:r>
            <a:r>
              <a:rPr baseline="30000"/>
              <a:t>2</a:t>
            </a:r>
          </a:p>
        </p:txBody>
      </p:sp>
      <p:sp>
        <p:nvSpPr>
          <p:cNvPr id="244" name="TextBox 2"/>
          <p:cNvSpPr txBox="1"/>
          <p:nvPr/>
        </p:nvSpPr>
        <p:spPr>
          <a:xfrm>
            <a:off x="7103112" y="1750847"/>
            <a:ext cx="1995168" cy="929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E=3.5TeV </a:t>
            </a:r>
            <a:r>
              <a:rPr>
                <a:latin typeface="Wingdings"/>
                <a:ea typeface="Wingdings"/>
                <a:cs typeface="Wingdings"/>
                <a:sym typeface="Wingdings"/>
              </a:rPr>
              <a:t>➔</a:t>
            </a:r>
          </a:p>
          <a:p>
            <a:pPr>
              <a:defRPr>
                <a:latin typeface="News Gothic MT"/>
                <a:ea typeface="News Gothic MT"/>
                <a:cs typeface="News Gothic MT"/>
                <a:sym typeface="News Gothic MT"/>
              </a:defRPr>
            </a:pPr>
            <a:r>
              <a:t>V=99.999996% of c</a:t>
            </a:r>
          </a:p>
        </p:txBody>
      </p:sp>
      <p:grpSp>
        <p:nvGrpSpPr>
          <p:cNvPr id="247" name="Object 4"/>
          <p:cNvGrpSpPr/>
          <p:nvPr/>
        </p:nvGrpSpPr>
        <p:grpSpPr>
          <a:xfrm>
            <a:off x="7192001" y="3178979"/>
            <a:ext cx="1952002" cy="793541"/>
            <a:chOff x="-1" y="0"/>
            <a:chExt cx="1952001" cy="793540"/>
          </a:xfrm>
        </p:grpSpPr>
        <p:sp>
          <p:nvSpPr>
            <p:cNvPr id="245" name="Rectangle"/>
            <p:cNvSpPr/>
            <p:nvPr/>
          </p:nvSpPr>
          <p:spPr>
            <a:xfrm>
              <a:off x="-2" y="-1"/>
              <a:ext cx="1952002" cy="793542"/>
            </a:xfrm>
            <a:prstGeom prst="rect">
              <a:avLst/>
            </a:prstGeom>
            <a:solidFill>
              <a:srgbClr val="FFFFFF"/>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pic>
          <p:nvPicPr>
            <p:cNvPr id="246" name="image19.pdf" descr="image19.pdf"/>
            <p:cNvPicPr>
              <a:picLocks noChangeAspect="1"/>
            </p:cNvPicPr>
            <p:nvPr/>
          </p:nvPicPr>
          <p:blipFill>
            <a:blip r:embed="rId3">
              <a:extLst/>
            </a:blip>
            <a:stretch>
              <a:fillRect/>
            </a:stretch>
          </p:blipFill>
          <p:spPr>
            <a:xfrm>
              <a:off x="-2" y="0"/>
              <a:ext cx="1952003" cy="793540"/>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0" name="Picture 6" descr="Picture 6"/>
          <p:cNvPicPr>
            <a:picLocks noChangeAspect="1"/>
          </p:cNvPicPr>
          <p:nvPr/>
        </p:nvPicPr>
        <p:blipFill>
          <a:blip r:embed="rId2">
            <a:extLst/>
          </a:blip>
          <a:stretch>
            <a:fillRect/>
          </a:stretch>
        </p:blipFill>
        <p:spPr>
          <a:xfrm>
            <a:off x="368300" y="0"/>
            <a:ext cx="8393373" cy="6858000"/>
          </a:xfrm>
          <a:prstGeom prst="rect">
            <a:avLst/>
          </a:prstGeom>
          <a:ln w="12700">
            <a:miter lim="400000"/>
          </a:ln>
        </p:spPr>
      </p:pic>
      <p:pic>
        <p:nvPicPr>
          <p:cNvPr id="251" name="Picture 1" descr="Picture 1"/>
          <p:cNvPicPr>
            <a:picLocks noChangeAspect="1"/>
          </p:cNvPicPr>
          <p:nvPr/>
        </p:nvPicPr>
        <p:blipFill>
          <a:blip r:embed="rId3">
            <a:extLst/>
          </a:blip>
          <a:stretch>
            <a:fillRect/>
          </a:stretch>
        </p:blipFill>
        <p:spPr>
          <a:xfrm>
            <a:off x="2661074" y="1672869"/>
            <a:ext cx="2088976" cy="2088977"/>
          </a:xfrm>
          <a:prstGeom prst="rect">
            <a:avLst/>
          </a:prstGeom>
          <a:ln w="12700">
            <a:miter lim="400000"/>
          </a:ln>
        </p:spPr>
      </p:pic>
      <p:pic>
        <p:nvPicPr>
          <p:cNvPr id="252" name="Picture 7" descr="Picture 7"/>
          <p:cNvPicPr>
            <a:picLocks noChangeAspect="1"/>
          </p:cNvPicPr>
          <p:nvPr/>
        </p:nvPicPr>
        <p:blipFill>
          <a:blip r:embed="rId3">
            <a:extLst/>
          </a:blip>
          <a:stretch>
            <a:fillRect/>
          </a:stretch>
        </p:blipFill>
        <p:spPr>
          <a:xfrm>
            <a:off x="5097433" y="1672869"/>
            <a:ext cx="2088977" cy="2088977"/>
          </a:xfrm>
          <a:prstGeom prst="rect">
            <a:avLst/>
          </a:prstGeom>
          <a:ln w="12700">
            <a:miter lim="400000"/>
          </a:ln>
        </p:spPr>
      </p:pic>
      <p:sp>
        <p:nvSpPr>
          <p:cNvPr id="253" name="TextBox 2"/>
          <p:cNvSpPr txBox="1"/>
          <p:nvPr/>
        </p:nvSpPr>
        <p:spPr>
          <a:xfrm>
            <a:off x="6857472" y="1864205"/>
            <a:ext cx="231273" cy="3708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4</a:t>
            </a:r>
          </a:p>
        </p:txBody>
      </p:sp>
      <p:sp>
        <p:nvSpPr>
          <p:cNvPr id="254" name="TextBox 8"/>
          <p:cNvSpPr txBox="1"/>
          <p:nvPr/>
        </p:nvSpPr>
        <p:spPr>
          <a:xfrm>
            <a:off x="1570118" y="1864205"/>
            <a:ext cx="232994" cy="3708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4</a:t>
            </a:r>
          </a:p>
        </p:txBody>
      </p:sp>
      <p:sp>
        <p:nvSpPr>
          <p:cNvPr id="255" name="Date Placeholder 9"/>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7" name="Title 1"/>
          <p:cNvSpPr txBox="1"/>
          <p:nvPr>
            <p:ph type="title"/>
          </p:nvPr>
        </p:nvSpPr>
        <p:spPr>
          <a:xfrm>
            <a:off x="549275" y="107576"/>
            <a:ext cx="8042276" cy="1336956"/>
          </a:xfrm>
          <a:prstGeom prst="rect">
            <a:avLst/>
          </a:prstGeom>
        </p:spPr>
        <p:txBody>
          <a:bodyPr/>
          <a:lstStyle>
            <a:lvl1pPr defTabSz="813816">
              <a:defRPr sz="4000"/>
            </a:lvl1pPr>
          </a:lstStyle>
          <a:p>
            <a:pPr/>
            <a:r>
              <a:t>After 10 min of LHC running: full history of SM</a:t>
            </a:r>
          </a:p>
        </p:txBody>
      </p:sp>
      <p:sp>
        <p:nvSpPr>
          <p:cNvPr id="25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9" name="Content Placeholder 4" descr="Content Placeholder 4"/>
          <p:cNvPicPr>
            <a:picLocks noChangeAspect="1"/>
          </p:cNvPicPr>
          <p:nvPr/>
        </p:nvPicPr>
        <p:blipFill>
          <a:blip r:embed="rId2">
            <a:extLst/>
          </a:blip>
          <a:stretch>
            <a:fillRect/>
          </a:stretch>
        </p:blipFill>
        <p:spPr>
          <a:xfrm>
            <a:off x="481416" y="1581801"/>
            <a:ext cx="8042276" cy="4884395"/>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 name="Title 1"/>
          <p:cNvSpPr txBox="1"/>
          <p:nvPr>
            <p:ph type="title"/>
          </p:nvPr>
        </p:nvSpPr>
        <p:spPr>
          <a:xfrm>
            <a:off x="326160" y="294470"/>
            <a:ext cx="8562345" cy="602641"/>
          </a:xfrm>
          <a:prstGeom prst="rect">
            <a:avLst/>
          </a:prstGeom>
        </p:spPr>
        <p:txBody>
          <a:bodyPr/>
          <a:lstStyle>
            <a:lvl1pPr>
              <a:defRPr sz="2400"/>
            </a:lvl1pPr>
          </a:lstStyle>
          <a:p>
            <a:pPr/>
            <a:r>
              <a:t>On example: the discovery of the quarks at SLAC in 1968</a:t>
            </a:r>
          </a:p>
        </p:txBody>
      </p:sp>
      <p:sp>
        <p:nvSpPr>
          <p:cNvPr id="262" name="Content Placeholder 2"/>
          <p:cNvSpPr txBox="1"/>
          <p:nvPr>
            <p:ph type="body" idx="1"/>
          </p:nvPr>
        </p:nvSpPr>
        <p:spPr>
          <a:xfrm>
            <a:off x="326161" y="2514600"/>
            <a:ext cx="8042276" cy="4343400"/>
          </a:xfrm>
          <a:prstGeom prst="rect">
            <a:avLst/>
          </a:prstGeom>
        </p:spPr>
        <p:txBody>
          <a:bodyPr/>
          <a:lstStyle/>
          <a:p>
            <a:pPr/>
            <a:r>
              <a:t>The quark model was independently proposed by physicists </a:t>
            </a:r>
            <a:r>
              <a:rPr u="sng">
                <a:solidFill>
                  <a:srgbClr val="0000FF"/>
                </a:solidFill>
                <a:uFill>
                  <a:solidFill>
                    <a:srgbClr val="0000FF"/>
                  </a:solidFill>
                </a:uFill>
                <a:hlinkClick r:id="rId2" invalidUrl="" action="" tgtFrame="" tooltip="" history="1" highlightClick="0" endSnd="0"/>
              </a:rPr>
              <a:t>Murray Gell-Mann</a:t>
            </a:r>
            <a:r>
              <a:t> and </a:t>
            </a:r>
            <a:r>
              <a:rPr u="sng">
                <a:solidFill>
                  <a:srgbClr val="0000FF"/>
                </a:solidFill>
                <a:uFill>
                  <a:solidFill>
                    <a:srgbClr val="0000FF"/>
                  </a:solidFill>
                </a:uFill>
                <a:hlinkClick r:id="rId3" invalidUrl="" action="" tgtFrame="" tooltip="" history="1" highlightClick="0" endSnd="0"/>
              </a:rPr>
              <a:t>George Zweig</a:t>
            </a:r>
            <a:r>
              <a:t> in 1964.</a:t>
            </a:r>
          </a:p>
          <a:p>
            <a:pPr/>
            <a:r>
              <a:t>Gell-Mann found the quarks in:</a:t>
            </a:r>
          </a:p>
          <a:p>
            <a:pPr marL="0" indent="0">
              <a:buSzTx/>
              <a:buNone/>
            </a:pPr>
            <a:r>
              <a:t>“Three quarks for Muster Mark!</a:t>
            </a:r>
            <a:br/>
            <a:r>
              <a:t>Sure he has not got much of a bark</a:t>
            </a:r>
            <a:br/>
            <a:r>
              <a:t>And sure any he has it's all beside the mark.”</a:t>
            </a:r>
          </a:p>
          <a:p>
            <a:pPr marL="0" indent="0">
              <a:buSzTx/>
              <a:buNone/>
            </a:pPr>
            <a:r>
              <a:t>		—James Joyce, </a:t>
            </a:r>
            <a:r>
              <a:rPr i="1"/>
              <a:t>Finnegans Wake</a:t>
            </a:r>
          </a:p>
        </p:txBody>
      </p:sp>
      <p:sp>
        <p:nvSpPr>
          <p:cNvPr id="26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4" name="Picture 6" descr="Picture 6"/>
          <p:cNvPicPr>
            <a:picLocks noChangeAspect="1"/>
          </p:cNvPicPr>
          <p:nvPr/>
        </p:nvPicPr>
        <p:blipFill>
          <a:blip r:embed="rId4">
            <a:extLst/>
          </a:blip>
          <a:stretch>
            <a:fillRect/>
          </a:stretch>
        </p:blipFill>
        <p:spPr>
          <a:xfrm>
            <a:off x="5629835" y="897108"/>
            <a:ext cx="3193466" cy="1616874"/>
          </a:xfrm>
          <a:prstGeom prst="rect">
            <a:avLst/>
          </a:prstGeom>
          <a:ln w="12700">
            <a:miter lim="400000"/>
          </a:ln>
        </p:spPr>
      </p:pic>
      <p:pic>
        <p:nvPicPr>
          <p:cNvPr id="265" name="Object 7" descr="Object 7"/>
          <p:cNvPicPr>
            <a:picLocks noChangeAspect="1"/>
          </p:cNvPicPr>
          <p:nvPr/>
        </p:nvPicPr>
        <p:blipFill>
          <a:blip r:embed="rId5">
            <a:extLst/>
          </a:blip>
          <a:stretch>
            <a:fillRect/>
          </a:stretch>
        </p:blipFill>
        <p:spPr>
          <a:xfrm>
            <a:off x="727569" y="1245049"/>
            <a:ext cx="4377831" cy="936139"/>
          </a:xfrm>
          <a:prstGeom prst="rect">
            <a:avLst/>
          </a:prstGeom>
          <a:ln w="12700">
            <a:miter lim="400000"/>
          </a:ln>
        </p:spPr>
      </p:pic>
      <p:sp>
        <p:nvSpPr>
          <p:cNvPr id="266" name="TextBox 8"/>
          <p:cNvSpPr txBox="1"/>
          <p:nvPr/>
        </p:nvSpPr>
        <p:spPr>
          <a:xfrm>
            <a:off x="6038198" y="1245049"/>
            <a:ext cx="229599" cy="320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Symbol"/>
                <a:ea typeface="Symbol"/>
                <a:cs typeface="Symbol"/>
                <a:sym typeface="Symbol"/>
              </a:defRPr>
            </a:lvl1pPr>
          </a:lstStyle>
          <a:p>
            <a:pPr/>
            <a:r>
              <a:t>l</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9" name="Rectangle 3"/>
          <p:cNvSpPr/>
          <p:nvPr/>
        </p:nvSpPr>
        <p:spPr>
          <a:xfrm>
            <a:off x="-8077200" y="6096000"/>
            <a:ext cx="4572000" cy="461963"/>
          </a:xfrm>
          <a:prstGeom prst="rect">
            <a:avLst/>
          </a:prstGeom>
          <a:solidFill>
            <a:srgbClr val="FFFFFF"/>
          </a:solidFill>
          <a:ln>
            <a:solidFill>
              <a:srgbClr val="FFFFFF"/>
            </a:solidFill>
          </a:ln>
        </p:spPr>
        <p:txBody>
          <a:bodyPr lIns="45718" tIns="45718" rIns="45718" bIns="45718"/>
          <a:lstStyle/>
          <a:p>
            <a:pPr>
              <a:defRPr>
                <a:latin typeface="Trebuchet MS"/>
                <a:ea typeface="Trebuchet MS"/>
                <a:cs typeface="Trebuchet MS"/>
                <a:sym typeface="Trebuchet MS"/>
              </a:defRPr>
            </a:pPr>
          </a:p>
        </p:txBody>
      </p:sp>
      <p:pic>
        <p:nvPicPr>
          <p:cNvPr id="270" name="Image 9" descr="Image 9"/>
          <p:cNvPicPr>
            <a:picLocks noChangeAspect="1"/>
          </p:cNvPicPr>
          <p:nvPr/>
        </p:nvPicPr>
        <p:blipFill>
          <a:blip r:embed="rId2">
            <a:extLst/>
          </a:blip>
          <a:stretch>
            <a:fillRect/>
          </a:stretch>
        </p:blipFill>
        <p:spPr>
          <a:xfrm>
            <a:off x="0" y="0"/>
            <a:ext cx="9144000" cy="6872290"/>
          </a:xfrm>
          <a:prstGeom prst="rect">
            <a:avLst/>
          </a:prstGeom>
          <a:ln w="12700">
            <a:miter lim="400000"/>
          </a:ln>
        </p:spPr>
      </p:pic>
      <p:sp>
        <p:nvSpPr>
          <p:cNvPr id="271" name="ZoneTexte 2"/>
          <p:cNvSpPr txBox="1"/>
          <p:nvPr/>
        </p:nvSpPr>
        <p:spPr>
          <a:xfrm>
            <a:off x="7678418" y="2781300"/>
            <a:ext cx="1419863" cy="624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i="1" sz="3600">
                <a:solidFill>
                  <a:srgbClr val="FF0000"/>
                </a:solidFill>
                <a:latin typeface="Trebuchet MS"/>
                <a:ea typeface="Trebuchet MS"/>
                <a:cs typeface="Trebuchet MS"/>
                <a:sym typeface="Trebuchet MS"/>
              </a:defRPr>
            </a:lvl1pPr>
          </a:lstStyle>
          <a:p>
            <a:pPr/>
            <a:r>
              <a:t>ATLAS</a:t>
            </a:r>
          </a:p>
        </p:txBody>
      </p:sp>
      <p:sp>
        <p:nvSpPr>
          <p:cNvPr id="272" name="ZoneTexte 13"/>
          <p:cNvSpPr txBox="1"/>
          <p:nvPr/>
        </p:nvSpPr>
        <p:spPr>
          <a:xfrm>
            <a:off x="896619" y="4076700"/>
            <a:ext cx="972995" cy="624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i="1" sz="3600">
                <a:solidFill>
                  <a:srgbClr val="FF0000"/>
                </a:solidFill>
                <a:latin typeface="Trebuchet MS"/>
                <a:ea typeface="Trebuchet MS"/>
                <a:cs typeface="Trebuchet MS"/>
                <a:sym typeface="Trebuchet MS"/>
              </a:defRPr>
            </a:lvl1pPr>
          </a:lstStyle>
          <a:p>
            <a:pPr/>
            <a:r>
              <a:t>CMS</a:t>
            </a:r>
          </a:p>
        </p:txBody>
      </p:sp>
      <p:sp>
        <p:nvSpPr>
          <p:cNvPr id="273" name="ZoneTexte 14"/>
          <p:cNvSpPr txBox="1"/>
          <p:nvPr/>
        </p:nvSpPr>
        <p:spPr>
          <a:xfrm>
            <a:off x="7691118" y="4383087"/>
            <a:ext cx="904683" cy="447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i="1" sz="2400">
                <a:solidFill>
                  <a:srgbClr val="FF0000"/>
                </a:solidFill>
                <a:latin typeface="Trebuchet MS"/>
                <a:ea typeface="Trebuchet MS"/>
                <a:cs typeface="Trebuchet MS"/>
                <a:sym typeface="Trebuchet MS"/>
              </a:defRPr>
            </a:lvl1pPr>
          </a:lstStyle>
          <a:p>
            <a:pPr/>
            <a:r>
              <a:t>ALICE</a:t>
            </a:r>
          </a:p>
        </p:txBody>
      </p:sp>
      <p:sp>
        <p:nvSpPr>
          <p:cNvPr id="274" name="ZoneTexte 15"/>
          <p:cNvSpPr txBox="1"/>
          <p:nvPr/>
        </p:nvSpPr>
        <p:spPr>
          <a:xfrm>
            <a:off x="5506720" y="2422525"/>
            <a:ext cx="839496" cy="447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i="1" sz="2400">
                <a:solidFill>
                  <a:srgbClr val="FF0000"/>
                </a:solidFill>
                <a:latin typeface="Trebuchet MS"/>
                <a:ea typeface="Trebuchet MS"/>
                <a:cs typeface="Trebuchet MS"/>
                <a:sym typeface="Trebuchet MS"/>
              </a:defRPr>
            </a:lvl1pPr>
          </a:lstStyle>
          <a:p>
            <a:pPr/>
            <a:r>
              <a:t>LHCb</a:t>
            </a:r>
          </a:p>
        </p:txBody>
      </p:sp>
      <p:sp>
        <p:nvSpPr>
          <p:cNvPr id="275" name="ZoneTexte 18"/>
          <p:cNvSpPr txBox="1"/>
          <p:nvPr/>
        </p:nvSpPr>
        <p:spPr>
          <a:xfrm>
            <a:off x="2441256" y="4906962"/>
            <a:ext cx="4798064" cy="8915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a:solidFill>
                  <a:srgbClr val="BFBFBF"/>
                </a:solidFill>
                <a:latin typeface="Trebuchet MS"/>
                <a:ea typeface="Trebuchet MS"/>
                <a:cs typeface="Trebuchet MS"/>
                <a:sym typeface="Trebuchet MS"/>
              </a:defRPr>
            </a:pPr>
            <a:r>
              <a:t>Center-of-Mass Energy (2010-2011) </a:t>
            </a:r>
          </a:p>
          <a:p>
            <a:pPr algn="ctr">
              <a:defRPr>
                <a:solidFill>
                  <a:srgbClr val="BFBFBF"/>
                </a:solidFill>
                <a:latin typeface="Trebuchet MS"/>
                <a:ea typeface="Trebuchet MS"/>
                <a:cs typeface="Trebuchet MS"/>
                <a:sym typeface="Trebuchet MS"/>
              </a:defRPr>
            </a:pPr>
            <a:r>
              <a:t> </a:t>
            </a:r>
            <a:r>
              <a:rPr b="1" sz="3600"/>
              <a:t>7 TeV</a:t>
            </a:r>
          </a:p>
        </p:txBody>
      </p:sp>
      <p:sp>
        <p:nvSpPr>
          <p:cNvPr id="276" name="ZoneTexte 16"/>
          <p:cNvSpPr txBox="1"/>
          <p:nvPr/>
        </p:nvSpPr>
        <p:spPr>
          <a:xfrm>
            <a:off x="2296795" y="1027112"/>
            <a:ext cx="4798060" cy="7391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sz="2400">
                <a:solidFill>
                  <a:srgbClr val="FFFFFF"/>
                </a:solidFill>
                <a:latin typeface="Trebuchet MS"/>
                <a:ea typeface="Trebuchet MS"/>
                <a:cs typeface="Trebuchet MS"/>
                <a:sym typeface="Trebuchet MS"/>
              </a:defRPr>
            </a:pPr>
            <a:r>
              <a:t>Center-of-Mass Energy (Nominal) </a:t>
            </a:r>
            <a:endParaRPr u="sng">
              <a:latin typeface="Arial"/>
              <a:ea typeface="Arial"/>
              <a:cs typeface="Arial"/>
              <a:sym typeface="Arial"/>
            </a:endParaRPr>
          </a:p>
          <a:p>
            <a:pPr algn="ctr">
              <a:defRPr sz="2000">
                <a:solidFill>
                  <a:srgbClr val="FFFFFF"/>
                </a:solidFill>
                <a:latin typeface="Trebuchet MS"/>
                <a:ea typeface="Trebuchet MS"/>
                <a:cs typeface="Trebuchet MS"/>
                <a:sym typeface="Trebuchet MS"/>
              </a:defRPr>
            </a:pPr>
            <a:r>
              <a:t> </a:t>
            </a:r>
            <a:r>
              <a:rPr b="1"/>
              <a:t>14 TeV </a:t>
            </a:r>
          </a:p>
        </p:txBody>
      </p:sp>
      <p:sp>
        <p:nvSpPr>
          <p:cNvPr id="277" name="ZoneTexte 17"/>
          <p:cNvSpPr txBox="1"/>
          <p:nvPr/>
        </p:nvSpPr>
        <p:spPr>
          <a:xfrm>
            <a:off x="2399981" y="3427412"/>
            <a:ext cx="4798064" cy="12090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sz="2800">
                <a:solidFill>
                  <a:srgbClr val="FFFFFF"/>
                </a:solidFill>
                <a:latin typeface="Trebuchet MS"/>
                <a:ea typeface="Trebuchet MS"/>
                <a:cs typeface="Trebuchet MS"/>
                <a:sym typeface="Trebuchet MS"/>
              </a:defRPr>
            </a:pPr>
            <a:r>
              <a:t>Center-of-Mass Energy (2012) </a:t>
            </a:r>
            <a:endParaRPr sz="2400" u="sng">
              <a:latin typeface="Arial"/>
              <a:ea typeface="Arial"/>
              <a:cs typeface="Arial"/>
              <a:sym typeface="Arial"/>
            </a:endParaRPr>
          </a:p>
          <a:p>
            <a:pPr algn="ctr">
              <a:defRPr sz="4800">
                <a:solidFill>
                  <a:srgbClr val="FFFFFF"/>
                </a:solidFill>
                <a:latin typeface="Trebuchet MS"/>
                <a:ea typeface="Trebuchet MS"/>
                <a:cs typeface="Trebuchet MS"/>
                <a:sym typeface="Trebuchet MS"/>
              </a:defRPr>
            </a:pPr>
            <a:r>
              <a:t> </a:t>
            </a:r>
            <a:r>
              <a:rPr b="1"/>
              <a:t>8 TeV</a:t>
            </a:r>
          </a:p>
        </p:txBody>
      </p:sp>
      <p:sp>
        <p:nvSpPr>
          <p:cNvPr id="278" name="ZoneTexte 19"/>
          <p:cNvSpPr txBox="1"/>
          <p:nvPr/>
        </p:nvSpPr>
        <p:spPr>
          <a:xfrm>
            <a:off x="1347469" y="1751014"/>
            <a:ext cx="6758625" cy="802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sz="2400">
                <a:solidFill>
                  <a:srgbClr val="FFFFFF"/>
                </a:solidFill>
                <a:latin typeface="Trebuchet MS"/>
                <a:ea typeface="Trebuchet MS"/>
                <a:cs typeface="Trebuchet MS"/>
                <a:sym typeface="Trebuchet MS"/>
              </a:defRPr>
            </a:pPr>
            <a:r>
              <a:t>Center-of-Mass Energy (close to nominal) </a:t>
            </a:r>
            <a:endParaRPr u="sng">
              <a:latin typeface="Arial"/>
              <a:ea typeface="Arial"/>
              <a:cs typeface="Arial"/>
              <a:sym typeface="Arial"/>
            </a:endParaRPr>
          </a:p>
          <a:p>
            <a:pPr algn="ctr">
              <a:defRPr sz="2400">
                <a:solidFill>
                  <a:srgbClr val="FFFFFF"/>
                </a:solidFill>
                <a:latin typeface="Trebuchet MS"/>
                <a:ea typeface="Trebuchet MS"/>
                <a:cs typeface="Trebuchet MS"/>
                <a:sym typeface="Trebuchet MS"/>
              </a:defRPr>
            </a:pPr>
            <a:r>
              <a:t> </a:t>
            </a:r>
            <a:r>
              <a:rPr b="1"/>
              <a:t>13TeV </a:t>
            </a:r>
          </a:p>
        </p:txBody>
      </p:sp>
      <p:sp>
        <p:nvSpPr>
          <p:cNvPr id="279" name="TextBox 1"/>
          <p:cNvSpPr txBox="1"/>
          <p:nvPr/>
        </p:nvSpPr>
        <p:spPr>
          <a:xfrm>
            <a:off x="1381655" y="2396607"/>
            <a:ext cx="2272711" cy="4597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sz="2400">
                <a:solidFill>
                  <a:srgbClr val="CCFFCC"/>
                </a:solidFill>
                <a:latin typeface="News Gothic MT"/>
                <a:ea typeface="News Gothic MT"/>
                <a:cs typeface="News Gothic MT"/>
                <a:sym typeface="News Gothic MT"/>
              </a:defRPr>
            </a:lvl1pPr>
          </a:lstStyle>
          <a:p>
            <a:pPr/>
            <a:r>
              <a:t>Restart in 2015</a:t>
            </a:r>
          </a:p>
        </p:txBody>
      </p:sp>
      <p:sp>
        <p:nvSpPr>
          <p:cNvPr id="280" name="Straight Arrow Connector 3"/>
          <p:cNvSpPr/>
          <p:nvPr/>
        </p:nvSpPr>
        <p:spPr>
          <a:xfrm>
            <a:off x="479776" y="2396607"/>
            <a:ext cx="3626557" cy="2"/>
          </a:xfrm>
          <a:prstGeom prst="line">
            <a:avLst/>
          </a:prstGeom>
          <a:ln w="25400">
            <a:solidFill>
              <a:srgbClr val="FFFFFF"/>
            </a:solidFill>
            <a:tailEnd type="triangle"/>
          </a:ln>
        </p:spPr>
        <p:txBody>
          <a:bodyPr lIns="45718" tIns="45718" rIns="45718" bIns="45718"/>
          <a:lstStyle/>
          <a:p>
            <a:pPr/>
          </a:p>
        </p:txBody>
      </p:sp>
      <p:sp>
        <p:nvSpPr>
          <p:cNvPr id="281" name="TextBox 4"/>
          <p:cNvSpPr txBox="1"/>
          <p:nvPr/>
        </p:nvSpPr>
        <p:spPr>
          <a:xfrm>
            <a:off x="525498" y="2053194"/>
            <a:ext cx="2913081"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solidFill>
                  <a:srgbClr val="FFFF00"/>
                </a:solidFill>
                <a:latin typeface="News Gothic MT"/>
                <a:ea typeface="News Gothic MT"/>
                <a:cs typeface="News Gothic MT"/>
                <a:sym typeface="News Gothic MT"/>
              </a:defRPr>
            </a:lvl1pPr>
          </a:lstStyle>
          <a:p>
            <a:pPr/>
            <a:r>
              <a:t>5/2017.  No change in 2018</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Title 1"/>
          <p:cNvSpPr txBox="1"/>
          <p:nvPr>
            <p:ph type="title"/>
          </p:nvPr>
        </p:nvSpPr>
        <p:spPr>
          <a:xfrm>
            <a:off x="549275" y="529515"/>
            <a:ext cx="8042276" cy="551885"/>
          </a:xfrm>
          <a:prstGeom prst="rect">
            <a:avLst/>
          </a:prstGeom>
        </p:spPr>
        <p:txBody>
          <a:bodyPr/>
          <a:lstStyle>
            <a:lvl1pPr defTabSz="676655">
              <a:defRPr sz="3000"/>
            </a:lvl1pPr>
          </a:lstStyle>
          <a:p>
            <a:pPr/>
            <a:r>
              <a:t>Large Hadron Collider (LHC)</a:t>
            </a:r>
          </a:p>
        </p:txBody>
      </p:sp>
      <p:sp>
        <p:nvSpPr>
          <p:cNvPr id="284"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5" name="Content Placeholder 6" descr="Content Placeholder 6"/>
          <p:cNvPicPr>
            <a:picLocks noChangeAspect="1"/>
          </p:cNvPicPr>
          <p:nvPr/>
        </p:nvPicPr>
        <p:blipFill>
          <a:blip r:embed="rId2">
            <a:extLst/>
          </a:blip>
          <a:stretch>
            <a:fillRect/>
          </a:stretch>
        </p:blipFill>
        <p:spPr>
          <a:xfrm>
            <a:off x="64158" y="1167536"/>
            <a:ext cx="5140408" cy="2776186"/>
          </a:xfrm>
          <a:prstGeom prst="rect">
            <a:avLst/>
          </a:prstGeom>
          <a:ln w="12700">
            <a:miter lim="400000"/>
          </a:ln>
        </p:spPr>
      </p:pic>
      <p:pic>
        <p:nvPicPr>
          <p:cNvPr id="286" name="Picture 7" descr="Picture 7"/>
          <p:cNvPicPr>
            <a:picLocks noChangeAspect="1"/>
          </p:cNvPicPr>
          <p:nvPr/>
        </p:nvPicPr>
        <p:blipFill>
          <a:blip r:embed="rId3">
            <a:extLst/>
          </a:blip>
          <a:stretch>
            <a:fillRect/>
          </a:stretch>
        </p:blipFill>
        <p:spPr>
          <a:xfrm>
            <a:off x="5239794" y="1121195"/>
            <a:ext cx="3763372" cy="2822528"/>
          </a:xfrm>
          <a:prstGeom prst="rect">
            <a:avLst/>
          </a:prstGeom>
          <a:ln w="12700">
            <a:miter lim="400000"/>
          </a:ln>
        </p:spPr>
      </p:pic>
      <p:sp>
        <p:nvSpPr>
          <p:cNvPr id="287" name="Content Placeholder 2"/>
          <p:cNvSpPr txBox="1"/>
          <p:nvPr/>
        </p:nvSpPr>
        <p:spPr>
          <a:xfrm>
            <a:off x="-186347" y="4101520"/>
            <a:ext cx="5466733" cy="207560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lvl="1" marL="685800" indent="-336550" defTabSz="914400">
              <a:lnSpc>
                <a:spcPct val="80000"/>
              </a:lnSpc>
              <a:spcBef>
                <a:spcPts val="600"/>
              </a:spcBef>
              <a:buClr>
                <a:srgbClr val="215D77"/>
              </a:buClr>
              <a:buSzPct val="110000"/>
              <a:buChar char="●"/>
              <a:defRPr b="1" sz="1700">
                <a:solidFill>
                  <a:srgbClr val="595959"/>
                </a:solidFill>
                <a:latin typeface="News Gothic MT"/>
                <a:ea typeface="News Gothic MT"/>
                <a:cs typeface="News Gothic MT"/>
                <a:sym typeface="News Gothic MT"/>
              </a:defRPr>
            </a:pPr>
            <a:r>
              <a:t>The Accelerator</a:t>
            </a:r>
          </a:p>
          <a:p>
            <a:pPr lvl="2" marL="968375" indent="-282575" defTabSz="914400">
              <a:lnSpc>
                <a:spcPct val="80000"/>
              </a:lnSpc>
              <a:spcBef>
                <a:spcPts val="600"/>
              </a:spcBef>
              <a:buClr>
                <a:srgbClr val="6FB7D7"/>
              </a:buClr>
              <a:buSzPct val="110000"/>
              <a:buChar char="●"/>
              <a:defRPr sz="1500">
                <a:solidFill>
                  <a:srgbClr val="595959"/>
                </a:solidFill>
                <a:latin typeface="News Gothic MT"/>
                <a:ea typeface="News Gothic MT"/>
                <a:cs typeface="News Gothic MT"/>
                <a:sym typeface="News Gothic MT"/>
              </a:defRPr>
            </a:pPr>
            <a:r>
              <a:t>100 - 150 m below surface at 1.9 Kelvin in a tunnel 27 km long. </a:t>
            </a:r>
          </a:p>
          <a:p>
            <a:pPr lvl="2" marL="968375" indent="-282575" defTabSz="914400">
              <a:lnSpc>
                <a:spcPct val="80000"/>
              </a:lnSpc>
              <a:spcBef>
                <a:spcPts val="600"/>
              </a:spcBef>
              <a:buClr>
                <a:srgbClr val="6FB7D7"/>
              </a:buClr>
              <a:buSzPct val="110000"/>
              <a:buChar char="●"/>
              <a:defRPr sz="1500">
                <a:solidFill>
                  <a:srgbClr val="595959"/>
                </a:solidFill>
                <a:latin typeface="News Gothic MT"/>
                <a:ea typeface="News Gothic MT"/>
                <a:cs typeface="News Gothic MT"/>
                <a:sym typeface="News Gothic MT"/>
              </a:defRPr>
            </a:pPr>
            <a:r>
              <a:t>The protons circulate at a speed of ~ 11000 turns/sec</a:t>
            </a:r>
          </a:p>
          <a:p>
            <a:pPr lvl="2" marL="968375" indent="-282575" defTabSz="914400">
              <a:lnSpc>
                <a:spcPct val="80000"/>
              </a:lnSpc>
              <a:spcBef>
                <a:spcPts val="600"/>
              </a:spcBef>
              <a:buClr>
                <a:srgbClr val="6FB7D7"/>
              </a:buClr>
              <a:buSzPct val="110000"/>
              <a:buChar char="●"/>
              <a:defRPr sz="1500">
                <a:solidFill>
                  <a:srgbClr val="595959"/>
                </a:solidFill>
                <a:latin typeface="News Gothic MT"/>
                <a:ea typeface="News Gothic MT"/>
                <a:cs typeface="News Gothic MT"/>
                <a:sym typeface="News Gothic MT"/>
              </a:defRPr>
            </a:pPr>
            <a:r>
              <a:t>There are 2808 bunches</a:t>
            </a:r>
          </a:p>
          <a:p>
            <a:pPr lvl="2" marL="968375" indent="-282575" defTabSz="914400">
              <a:lnSpc>
                <a:spcPct val="80000"/>
              </a:lnSpc>
              <a:spcBef>
                <a:spcPts val="600"/>
              </a:spcBef>
              <a:buClr>
                <a:srgbClr val="6FB7D7"/>
              </a:buClr>
              <a:buSzPct val="110000"/>
              <a:buChar char="●"/>
              <a:defRPr sz="1500">
                <a:solidFill>
                  <a:srgbClr val="595959"/>
                </a:solidFill>
                <a:latin typeface="News Gothic MT"/>
                <a:ea typeface="News Gothic MT"/>
                <a:cs typeface="News Gothic MT"/>
                <a:sym typeface="News Gothic MT"/>
              </a:defRPr>
            </a:pPr>
            <a:r>
              <a:t>Collisions at 40 MHz (every 25 ns)</a:t>
            </a:r>
          </a:p>
          <a:p>
            <a:pPr lvl="2" marL="968375" indent="-282575" defTabSz="914400">
              <a:lnSpc>
                <a:spcPct val="80000"/>
              </a:lnSpc>
              <a:spcBef>
                <a:spcPts val="600"/>
              </a:spcBef>
              <a:buClr>
                <a:srgbClr val="6FB7D7"/>
              </a:buClr>
              <a:buSzPct val="110000"/>
              <a:buChar char="●"/>
              <a:defRPr b="1" sz="1500">
                <a:solidFill>
                  <a:srgbClr val="595959"/>
                </a:solidFill>
                <a:latin typeface="News Gothic MT"/>
                <a:ea typeface="News Gothic MT"/>
                <a:cs typeface="News Gothic MT"/>
                <a:sym typeface="News Gothic MT"/>
              </a:defRPr>
            </a:pPr>
            <a:r>
              <a:t>600 000 000 collisions per second !</a:t>
            </a:r>
          </a:p>
        </p:txBody>
      </p:sp>
      <p:pic>
        <p:nvPicPr>
          <p:cNvPr id="288" name="Picture 6" descr="Picture 6"/>
          <p:cNvPicPr>
            <a:picLocks noChangeAspect="1"/>
          </p:cNvPicPr>
          <p:nvPr/>
        </p:nvPicPr>
        <p:blipFill>
          <a:blip r:embed="rId4">
            <a:extLst/>
          </a:blip>
          <a:stretch>
            <a:fillRect/>
          </a:stretch>
        </p:blipFill>
        <p:spPr>
          <a:xfrm>
            <a:off x="5204566" y="4587490"/>
            <a:ext cx="3939434" cy="1974779"/>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0" name="Title 1"/>
          <p:cNvSpPr txBox="1"/>
          <p:nvPr>
            <p:ph type="title"/>
          </p:nvPr>
        </p:nvSpPr>
        <p:spPr>
          <a:xfrm>
            <a:off x="549275" y="-3"/>
            <a:ext cx="8042276" cy="794973"/>
          </a:xfrm>
          <a:prstGeom prst="rect">
            <a:avLst/>
          </a:prstGeom>
        </p:spPr>
        <p:txBody>
          <a:bodyPr/>
          <a:lstStyle/>
          <a:p>
            <a:pPr/>
            <a:r>
              <a:t>The experiments</a:t>
            </a:r>
          </a:p>
        </p:txBody>
      </p:sp>
      <p:sp>
        <p:nvSpPr>
          <p:cNvPr id="29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92" name="Rectangle 2"/>
          <p:cNvSpPr txBox="1"/>
          <p:nvPr/>
        </p:nvSpPr>
        <p:spPr>
          <a:xfrm>
            <a:off x="4816690" y="972735"/>
            <a:ext cx="4397733" cy="123364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spcBef>
                <a:spcPts val="1900"/>
              </a:spcBef>
              <a:defRPr b="1" i="1" sz="3200">
                <a:solidFill>
                  <a:srgbClr val="3861AA"/>
                </a:solidFill>
              </a:defRPr>
            </a:pPr>
            <a:r>
              <a:t>ATLAS: as big as a </a:t>
            </a:r>
          </a:p>
          <a:p>
            <a:pPr algn="ctr">
              <a:spcBef>
                <a:spcPts val="1900"/>
              </a:spcBef>
              <a:defRPr b="1" i="1" sz="3200">
                <a:solidFill>
                  <a:srgbClr val="3861AA"/>
                </a:solidFill>
              </a:defRPr>
            </a:pPr>
            <a:r>
              <a:t>5 storey building  </a:t>
            </a:r>
          </a:p>
        </p:txBody>
      </p:sp>
      <p:sp>
        <p:nvSpPr>
          <p:cNvPr id="293" name="Rectangle 2"/>
          <p:cNvSpPr txBox="1"/>
          <p:nvPr/>
        </p:nvSpPr>
        <p:spPr>
          <a:xfrm>
            <a:off x="-32547" y="972735"/>
            <a:ext cx="5189428" cy="123364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spcBef>
                <a:spcPts val="1900"/>
              </a:spcBef>
              <a:defRPr b="1" i="1" sz="3200">
                <a:solidFill>
                  <a:srgbClr val="3861AA"/>
                </a:solidFill>
              </a:defRPr>
            </a:pPr>
            <a:r>
              <a:t>CMS: heavier than </a:t>
            </a:r>
          </a:p>
          <a:p>
            <a:pPr algn="ctr">
              <a:spcBef>
                <a:spcPts val="1900"/>
              </a:spcBef>
              <a:defRPr b="1" i="1" sz="3200">
                <a:solidFill>
                  <a:srgbClr val="3861AA"/>
                </a:solidFill>
              </a:defRPr>
            </a:pPr>
            <a:r>
              <a:t>the Eiffel Tower  </a:t>
            </a:r>
          </a:p>
        </p:txBody>
      </p:sp>
      <p:pic>
        <p:nvPicPr>
          <p:cNvPr id="294" name="Picture 5" descr="Picture 5"/>
          <p:cNvPicPr>
            <a:picLocks noChangeAspect="1"/>
          </p:cNvPicPr>
          <p:nvPr/>
        </p:nvPicPr>
        <p:blipFill>
          <a:blip r:embed="rId2">
            <a:extLst/>
          </a:blip>
          <a:stretch>
            <a:fillRect/>
          </a:stretch>
        </p:blipFill>
        <p:spPr>
          <a:xfrm>
            <a:off x="87245" y="2952319"/>
            <a:ext cx="4762163" cy="3175489"/>
          </a:xfrm>
          <a:prstGeom prst="rect">
            <a:avLst/>
          </a:prstGeom>
          <a:ln w="12700">
            <a:miter lim="400000"/>
          </a:ln>
          <a:effectLst>
            <a:outerShdw sx="100000" sy="100000" kx="0" ky="0" algn="b" rotWithShape="0" blurRad="292100" dist="139700" dir="2700000">
              <a:srgbClr val="333333">
                <a:alpha val="64999"/>
              </a:srgbClr>
            </a:outerShdw>
          </a:effectLst>
        </p:spPr>
      </p:pic>
      <p:pic>
        <p:nvPicPr>
          <p:cNvPr id="295" name="Picture 2" descr="Picture 2"/>
          <p:cNvPicPr>
            <a:picLocks noChangeAspect="1"/>
          </p:cNvPicPr>
          <p:nvPr/>
        </p:nvPicPr>
        <p:blipFill>
          <a:blip r:embed="rId3">
            <a:extLst/>
          </a:blip>
          <a:stretch>
            <a:fillRect/>
          </a:stretch>
        </p:blipFill>
        <p:spPr>
          <a:xfrm>
            <a:off x="4849407" y="2952323"/>
            <a:ext cx="4233982" cy="3175489"/>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0" name="Rectangle 1"/>
          <p:cNvSpPr txBox="1"/>
          <p:nvPr>
            <p:ph type="title"/>
          </p:nvPr>
        </p:nvSpPr>
        <p:spPr>
          <a:xfrm>
            <a:off x="467543" y="188638"/>
            <a:ext cx="8496946" cy="1687860"/>
          </a:xfrm>
          <a:prstGeom prst="rect">
            <a:avLst/>
          </a:prstGeom>
        </p:spPr>
        <p:txBody>
          <a:bodyPr lIns="35201" tIns="35201" rIns="35201" bIns="35201"/>
          <a:lstStyle/>
          <a:p>
            <a:pPr defTabSz="795527">
              <a:tabLst>
                <a:tab pos="558800" algn="l"/>
                <a:tab pos="1130300" algn="l"/>
                <a:tab pos="1701800" algn="l"/>
                <a:tab pos="2273300" algn="l"/>
                <a:tab pos="2844800" algn="l"/>
                <a:tab pos="3416300" algn="l"/>
                <a:tab pos="3987800" algn="l"/>
                <a:tab pos="4559300" algn="l"/>
                <a:tab pos="5130800" algn="l"/>
              </a:tabLst>
              <a:defRPr sz="3500"/>
            </a:pPr>
            <a:r>
              <a:t>Cosmic rays are used to study the performance of the detector. Free of charge! </a:t>
            </a:r>
            <a:r>
              <a:rPr>
                <a:latin typeface="Wingdings"/>
                <a:ea typeface="Wingdings"/>
                <a:cs typeface="Wingdings"/>
                <a:sym typeface="Wingdings"/>
              </a:rPr>
              <a:t>☺</a:t>
            </a:r>
          </a:p>
        </p:txBody>
      </p:sp>
      <p:sp>
        <p:nvSpPr>
          <p:cNvPr id="141"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2" name="Picture 2" descr="Picture 2"/>
          <p:cNvPicPr>
            <a:picLocks noChangeAspect="1"/>
          </p:cNvPicPr>
          <p:nvPr/>
        </p:nvPicPr>
        <p:blipFill>
          <a:blip r:embed="rId2">
            <a:extLst/>
          </a:blip>
          <a:stretch>
            <a:fillRect/>
          </a:stretch>
        </p:blipFill>
        <p:spPr>
          <a:xfrm>
            <a:off x="4067943" y="2060848"/>
            <a:ext cx="4953603" cy="3898490"/>
          </a:xfrm>
          <a:prstGeom prst="rect">
            <a:avLst/>
          </a:prstGeom>
          <a:ln w="12700">
            <a:miter lim="400000"/>
          </a:ln>
        </p:spPr>
      </p:pic>
      <p:sp>
        <p:nvSpPr>
          <p:cNvPr id="143" name="Rectangle 1"/>
          <p:cNvSpPr txBox="1"/>
          <p:nvPr/>
        </p:nvSpPr>
        <p:spPr>
          <a:xfrm>
            <a:off x="23932" y="5373215"/>
            <a:ext cx="4192529" cy="650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Hess received the Nobel Prize in Physics in 1936 for his discovery (1912)</a:t>
            </a:r>
          </a:p>
        </p:txBody>
      </p:sp>
      <p:pic>
        <p:nvPicPr>
          <p:cNvPr id="144" name="Picture 2" descr="Picture 2"/>
          <p:cNvPicPr>
            <a:picLocks noChangeAspect="1"/>
          </p:cNvPicPr>
          <p:nvPr/>
        </p:nvPicPr>
        <p:blipFill>
          <a:blip r:embed="rId3">
            <a:extLst/>
          </a:blip>
          <a:stretch>
            <a:fillRect/>
          </a:stretch>
        </p:blipFill>
        <p:spPr>
          <a:xfrm>
            <a:off x="683568" y="1916832"/>
            <a:ext cx="3010868" cy="3501010"/>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99" name="Group 20"/>
          <p:cNvGrpSpPr/>
          <p:nvPr/>
        </p:nvGrpSpPr>
        <p:grpSpPr>
          <a:xfrm>
            <a:off x="821155" y="1497555"/>
            <a:ext cx="7128796" cy="5099799"/>
            <a:chOff x="0" y="-1"/>
            <a:chExt cx="7128795" cy="5099797"/>
          </a:xfrm>
        </p:grpSpPr>
        <p:pic>
          <p:nvPicPr>
            <p:cNvPr id="297" name="Picture 21" descr="Picture 21"/>
            <p:cNvPicPr>
              <a:picLocks noChangeAspect="1"/>
            </p:cNvPicPr>
            <p:nvPr/>
          </p:nvPicPr>
          <p:blipFill>
            <a:blip r:embed="rId2">
              <a:extLst/>
            </a:blip>
            <a:stretch>
              <a:fillRect/>
            </a:stretch>
          </p:blipFill>
          <p:spPr>
            <a:xfrm>
              <a:off x="0" y="59776"/>
              <a:ext cx="7128796" cy="5040021"/>
            </a:xfrm>
            <a:prstGeom prst="rect">
              <a:avLst/>
            </a:prstGeom>
            <a:ln w="12700" cap="flat">
              <a:noFill/>
              <a:miter lim="400000"/>
            </a:ln>
            <a:effectLst/>
          </p:spPr>
        </p:pic>
        <p:sp>
          <p:nvSpPr>
            <p:cNvPr id="298" name="TextBox 22"/>
            <p:cNvSpPr txBox="1"/>
            <p:nvPr/>
          </p:nvSpPr>
          <p:spPr>
            <a:xfrm>
              <a:off x="4680521" y="-2"/>
              <a:ext cx="2448275" cy="929637"/>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a:defRPr>
                  <a:solidFill>
                    <a:srgbClr val="FFFFFF"/>
                  </a:solidFill>
                  <a:latin typeface="News Gothic MT"/>
                  <a:ea typeface="News Gothic MT"/>
                  <a:cs typeface="News Gothic MT"/>
                  <a:sym typeface="News Gothic MT"/>
                </a:defRPr>
              </a:pPr>
              <a:r>
                <a:t>Thisis</a:t>
              </a:r>
            </a:p>
            <a:p>
              <a:pPr>
                <a:defRPr>
                  <a:solidFill>
                    <a:srgbClr val="FFFFFF"/>
                  </a:solidFill>
                  <a:latin typeface="News Gothic MT"/>
                  <a:ea typeface="News Gothic MT"/>
                  <a:cs typeface="News Gothic MT"/>
                  <a:sym typeface="News Gothic MT"/>
                </a:defRPr>
              </a:pPr>
              <a:r>
                <a:t>To hide</a:t>
              </a:r>
            </a:p>
            <a:p>
              <a:pPr>
                <a:defRPr>
                  <a:solidFill>
                    <a:srgbClr val="FFFFFF"/>
                  </a:solidFill>
                  <a:latin typeface="News Gothic MT"/>
                  <a:ea typeface="News Gothic MT"/>
                  <a:cs typeface="News Gothic MT"/>
                  <a:sym typeface="News Gothic MT"/>
                </a:defRPr>
              </a:pPr>
              <a:r>
                <a:t>The legend</a:t>
              </a:r>
            </a:p>
          </p:txBody>
        </p:sp>
      </p:grpSp>
      <p:sp>
        <p:nvSpPr>
          <p:cNvPr id="300" name="Title 1"/>
          <p:cNvSpPr txBox="1"/>
          <p:nvPr>
            <p:ph type="title"/>
          </p:nvPr>
        </p:nvSpPr>
        <p:spPr>
          <a:xfrm>
            <a:off x="251519" y="909637"/>
            <a:ext cx="8686801" cy="642941"/>
          </a:xfrm>
          <a:prstGeom prst="rect">
            <a:avLst/>
          </a:prstGeom>
        </p:spPr>
        <p:txBody>
          <a:bodyPr/>
          <a:lstStyle/>
          <a:p>
            <a:pPr defTabSz="841247">
              <a:defRPr sz="3600">
                <a:solidFill>
                  <a:srgbClr val="FF0000"/>
                </a:solidFill>
              </a:defRPr>
            </a:pPr>
            <a:r>
              <a:t>Största</a:t>
            </a:r>
            <a:r>
              <a:rPr>
                <a:solidFill>
                  <a:schemeClr val="accent1"/>
                </a:solidFill>
              </a:rPr>
              <a:t> och </a:t>
            </a:r>
            <a:r>
              <a:t>mest sofistikerade</a:t>
            </a:r>
            <a:r>
              <a:rPr>
                <a:solidFill>
                  <a:schemeClr val="accent1"/>
                </a:solidFill>
              </a:rPr>
              <a:t> detektorer</a:t>
            </a:r>
          </a:p>
        </p:txBody>
      </p:sp>
      <p:sp>
        <p:nvSpPr>
          <p:cNvPr id="30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2" name="Picture 1" descr="Picture 1"/>
          <p:cNvPicPr>
            <a:picLocks noChangeAspect="1"/>
          </p:cNvPicPr>
          <p:nvPr/>
        </p:nvPicPr>
        <p:blipFill>
          <a:blip r:embed="rId2">
            <a:extLst/>
          </a:blip>
          <a:stretch>
            <a:fillRect/>
          </a:stretch>
        </p:blipFill>
        <p:spPr>
          <a:xfrm>
            <a:off x="821155" y="1557337"/>
            <a:ext cx="7128793" cy="5040015"/>
          </a:xfrm>
          <a:prstGeom prst="rect">
            <a:avLst/>
          </a:prstGeom>
          <a:ln w="12700">
            <a:miter lim="400000"/>
          </a:ln>
        </p:spPr>
      </p:pic>
      <p:sp>
        <p:nvSpPr>
          <p:cNvPr id="303" name="Straight Connector 8"/>
          <p:cNvSpPr/>
          <p:nvPr/>
        </p:nvSpPr>
        <p:spPr>
          <a:xfrm flipH="1" flipV="1">
            <a:off x="4699460" y="4438036"/>
            <a:ext cx="4553127" cy="317443"/>
          </a:xfrm>
          <a:prstGeom prst="line">
            <a:avLst/>
          </a:prstGeom>
          <a:ln w="25400">
            <a:solidFill>
              <a:srgbClr val="FF0000"/>
            </a:solidFill>
          </a:ln>
        </p:spPr>
        <p:txBody>
          <a:bodyPr lIns="45718" tIns="45718" rIns="45718" bIns="45718"/>
          <a:lstStyle/>
          <a:p>
            <a:pPr/>
          </a:p>
        </p:txBody>
      </p:sp>
      <p:sp>
        <p:nvSpPr>
          <p:cNvPr id="304" name="Straight Connector 17"/>
          <p:cNvSpPr/>
          <p:nvPr/>
        </p:nvSpPr>
        <p:spPr>
          <a:xfrm>
            <a:off x="-133005" y="4078261"/>
            <a:ext cx="4796445" cy="359778"/>
          </a:xfrm>
          <a:prstGeom prst="line">
            <a:avLst/>
          </a:prstGeom>
          <a:ln w="25400">
            <a:solidFill>
              <a:srgbClr val="FF0000"/>
            </a:solidFill>
          </a:ln>
        </p:spPr>
        <p:txBody>
          <a:bodyPr lIns="45718" tIns="45718" rIns="45718" bIns="45718"/>
          <a:lstStyle/>
          <a:p>
            <a:pPr/>
          </a:p>
        </p:txBody>
      </p:sp>
      <p:sp>
        <p:nvSpPr>
          <p:cNvPr id="305" name="TextBox 4"/>
          <p:cNvSpPr txBox="1"/>
          <p:nvPr/>
        </p:nvSpPr>
        <p:spPr>
          <a:xfrm>
            <a:off x="5501675" y="1497557"/>
            <a:ext cx="2448275" cy="9296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solidFill>
                  <a:srgbClr val="FFFFFF"/>
                </a:solidFill>
                <a:latin typeface="News Gothic MT"/>
                <a:ea typeface="News Gothic MT"/>
                <a:cs typeface="News Gothic MT"/>
                <a:sym typeface="News Gothic MT"/>
              </a:defRPr>
            </a:pPr>
            <a:r>
              <a:t>Thisis</a:t>
            </a:r>
          </a:p>
          <a:p>
            <a:pPr>
              <a:defRPr>
                <a:solidFill>
                  <a:srgbClr val="FFFFFF"/>
                </a:solidFill>
                <a:latin typeface="News Gothic MT"/>
                <a:ea typeface="News Gothic MT"/>
                <a:cs typeface="News Gothic MT"/>
                <a:sym typeface="News Gothic MT"/>
              </a:defRPr>
            </a:pPr>
            <a:r>
              <a:t>To hide</a:t>
            </a:r>
          </a:p>
          <a:p>
            <a:pPr>
              <a:defRPr>
                <a:solidFill>
                  <a:srgbClr val="FFFFFF"/>
                </a:solidFill>
                <a:latin typeface="News Gothic MT"/>
                <a:ea typeface="News Gothic MT"/>
                <a:cs typeface="News Gothic MT"/>
                <a:sym typeface="News Gothic MT"/>
              </a:defRPr>
            </a:pPr>
            <a:r>
              <a:t>The legend</a:t>
            </a:r>
          </a:p>
        </p:txBody>
      </p:sp>
      <p:sp>
        <p:nvSpPr>
          <p:cNvPr id="306" name="Arc 19"/>
          <p:cNvSpPr/>
          <p:nvPr/>
        </p:nvSpPr>
        <p:spPr>
          <a:xfrm rot="16535744">
            <a:off x="4528480" y="3895233"/>
            <a:ext cx="747365" cy="377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FFFF00"/>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07" name="Arc 23"/>
          <p:cNvSpPr/>
          <p:nvPr/>
        </p:nvSpPr>
        <p:spPr>
          <a:xfrm>
            <a:off x="3362704" y="4204865"/>
            <a:ext cx="1300737" cy="2331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00B050"/>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08" name="Arc 24"/>
          <p:cNvSpPr/>
          <p:nvPr/>
        </p:nvSpPr>
        <p:spPr>
          <a:xfrm rot="11489732">
            <a:off x="4646457" y="4552977"/>
            <a:ext cx="1250445" cy="2766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FF0000"/>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09" name="Straight Connector 27"/>
          <p:cNvSpPr/>
          <p:nvPr/>
        </p:nvSpPr>
        <p:spPr>
          <a:xfrm flipH="1">
            <a:off x="4005071" y="4438035"/>
            <a:ext cx="658371" cy="317444"/>
          </a:xfrm>
          <a:prstGeom prst="line">
            <a:avLst/>
          </a:prstGeom>
          <a:ln w="25400">
            <a:solidFill>
              <a:srgbClr val="000000"/>
            </a:solidFill>
          </a:ln>
        </p:spPr>
        <p:txBody>
          <a:bodyPr lIns="45718" tIns="45718" rIns="45718" bIns="45718"/>
          <a:lstStyle/>
          <a:p>
            <a:pPr/>
          </a:p>
        </p:txBody>
      </p:sp>
      <p:sp>
        <p:nvSpPr>
          <p:cNvPr id="310" name="Arc 28"/>
          <p:cNvSpPr/>
          <p:nvPr/>
        </p:nvSpPr>
        <p:spPr>
          <a:xfrm rot="8674562">
            <a:off x="4662637" y="4268006"/>
            <a:ext cx="507772" cy="899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2077D4"/>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11" name="Straight Connector 30"/>
          <p:cNvSpPr/>
          <p:nvPr/>
        </p:nvSpPr>
        <p:spPr>
          <a:xfrm flipH="1" flipV="1">
            <a:off x="4334254" y="3917971"/>
            <a:ext cx="349315" cy="505518"/>
          </a:xfrm>
          <a:prstGeom prst="line">
            <a:avLst/>
          </a:prstGeom>
          <a:ln w="25400">
            <a:solidFill>
              <a:srgbClr val="FFC000"/>
            </a:solidFill>
          </a:ln>
        </p:spPr>
        <p:txBody>
          <a:bodyPr lIns="45718" tIns="45718" rIns="45718" bIns="45718"/>
          <a:lstStyle/>
          <a:p>
            <a:pPr/>
          </a:p>
        </p:txBody>
      </p:sp>
      <p:sp>
        <p:nvSpPr>
          <p:cNvPr id="312" name="Arc 25599"/>
          <p:cNvSpPr/>
          <p:nvPr/>
        </p:nvSpPr>
        <p:spPr>
          <a:xfrm rot="9599036">
            <a:off x="4062283" y="4353952"/>
            <a:ext cx="594363" cy="195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0070C0"/>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13" name="Straight Connector 25601"/>
          <p:cNvSpPr/>
          <p:nvPr/>
        </p:nvSpPr>
        <p:spPr>
          <a:xfrm flipV="1">
            <a:off x="4683566" y="3932521"/>
            <a:ext cx="494333" cy="505518"/>
          </a:xfrm>
          <a:prstGeom prst="line">
            <a:avLst/>
          </a:prstGeom>
          <a:ln w="25400">
            <a:solidFill>
              <a:srgbClr val="7030A0"/>
            </a:solidFill>
          </a:ln>
        </p:spPr>
        <p:txBody>
          <a:bodyPr lIns="45718" tIns="45718" rIns="45718" bIns="45718"/>
          <a:lstStyle/>
          <a:p>
            <a:pPr/>
          </a:p>
        </p:txBody>
      </p:sp>
      <p:sp>
        <p:nvSpPr>
          <p:cNvPr id="314" name="Arc 25603"/>
          <p:cNvSpPr/>
          <p:nvPr/>
        </p:nvSpPr>
        <p:spPr>
          <a:xfrm rot="10800000">
            <a:off x="4681173" y="4447271"/>
            <a:ext cx="194992" cy="499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00B050"/>
            </a:solidFill>
          </a:ln>
        </p:spPr>
        <p:txBody>
          <a:bodyPr lIns="45718" tIns="45718" rIns="45718" bIns="45718" anchor="ctr"/>
          <a:lstStyle/>
          <a:p>
            <a:pPr algn="ctr">
              <a:defRPr>
                <a:latin typeface="News Gothic MT"/>
                <a:ea typeface="News Gothic MT"/>
                <a:cs typeface="News Gothic MT"/>
                <a:sym typeface="News Gothic MT"/>
              </a:defRPr>
            </a:pPr>
          </a:p>
        </p:txBody>
      </p:sp>
      <p:sp>
        <p:nvSpPr>
          <p:cNvPr id="315" name="Arc 25604"/>
          <p:cNvSpPr/>
          <p:nvPr/>
        </p:nvSpPr>
        <p:spPr>
          <a:xfrm rot="5231228">
            <a:off x="4204148" y="4406651"/>
            <a:ext cx="415595" cy="532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25400">
            <a:solidFill>
              <a:srgbClr val="FF9393"/>
            </a:solidFill>
          </a:ln>
        </p:spPr>
        <p:txBody>
          <a:bodyPr lIns="45718" tIns="45718" rIns="45718" bIns="45718" anchor="ctr"/>
          <a:lstStyle/>
          <a:p>
            <a:pPr algn="ctr">
              <a:defRPr>
                <a:latin typeface="News Gothic MT"/>
                <a:ea typeface="News Gothic MT"/>
                <a:cs typeface="News Gothic MT"/>
                <a:sym typeface="News Gothic MT"/>
              </a:defRPr>
            </a:pP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mph" nodeType="afterEffect" presetID="9" grpId="1" fill="hold">
                                  <p:stCondLst>
                                    <p:cond delay="0"/>
                                  </p:stCondLst>
                                  <p:childTnLst>
                                    <p:set>
                                      <p:cBhvr>
                                        <p:cTn id="6" dur="indefinite" fill="hold"/>
                                        <p:tgtEl>
                                          <p:spTgt spid="299"/>
                                        </p:tgtEl>
                                        <p:attrNameLst>
                                          <p:attrName>style.opacity</p:attrName>
                                        </p:attrNameLst>
                                      </p:cBhvr>
                                      <p:to>
                                        <p:strVal val="0.25"/>
                                      </p:to>
                                    </p:set>
                                    <p:animEffect filter="image" prLst="opacity: 0.25; ">
                                      <p:cBhvr>
                                        <p:cTn id="7" dur="indefinite" fill="hold"/>
                                        <p:tgtEl>
                                          <p:spTgt spid="299"/>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304"/>
                                        </p:tgtEl>
                                        <p:attrNameLst>
                                          <p:attrName>style.visibility</p:attrName>
                                        </p:attrNameLst>
                                      </p:cBhvr>
                                      <p:to>
                                        <p:strVal val="visible"/>
                                      </p:to>
                                    </p:set>
                                    <p:animEffect filter="wipe(left)" transition="in">
                                      <p:cBhvr>
                                        <p:cTn id="12" dur="2000"/>
                                        <p:tgtEl>
                                          <p:spTgt spid="304"/>
                                        </p:tgtEl>
                                      </p:cBhvr>
                                    </p:animEffect>
                                  </p:childTnLst>
                                </p:cTn>
                              </p:par>
                            </p:childTnLst>
                          </p:cTn>
                        </p:par>
                        <p:par>
                          <p:cTn id="13" fill="hold">
                            <p:stCondLst>
                              <p:cond delay="2000"/>
                            </p:stCondLst>
                            <p:childTnLst>
                              <p:par>
                                <p:cTn id="14" presetClass="entr" nodeType="afterEffect" presetSubtype="2" presetID="22" grpId="3" fill="hold">
                                  <p:stCondLst>
                                    <p:cond delay="0"/>
                                  </p:stCondLst>
                                  <p:iterate type="el" backwards="0">
                                    <p:tmAbs val="0"/>
                                  </p:iterate>
                                  <p:childTnLst>
                                    <p:set>
                                      <p:cBhvr>
                                        <p:cTn id="15" fill="hold"/>
                                        <p:tgtEl>
                                          <p:spTgt spid="303"/>
                                        </p:tgtEl>
                                        <p:attrNameLst>
                                          <p:attrName>style.visibility</p:attrName>
                                        </p:attrNameLst>
                                      </p:cBhvr>
                                      <p:to>
                                        <p:strVal val="visible"/>
                                      </p:to>
                                    </p:set>
                                    <p:animEffect filter="wipe(right)" transition="in">
                                      <p:cBhvr>
                                        <p:cTn id="16" dur="2000"/>
                                        <p:tgtEl>
                                          <p:spTgt spid="303"/>
                                        </p:tgtEl>
                                      </p:cBhvr>
                                    </p:animEffect>
                                  </p:childTnLst>
                                </p:cTn>
                              </p:par>
                            </p:childTnLst>
                          </p:cTn>
                        </p:par>
                        <p:par>
                          <p:cTn id="17" fill="hold">
                            <p:stCondLst>
                              <p:cond delay="4000"/>
                            </p:stCondLst>
                            <p:childTnLst>
                              <p:par>
                                <p:cTn id="18" presetClass="exit" nodeType="afterEffect" presetID="10" grpId="4" fill="hold">
                                  <p:stCondLst>
                                    <p:cond delay="0"/>
                                  </p:stCondLst>
                                  <p:iterate type="el" backwards="0">
                                    <p:tmAbs val="0"/>
                                  </p:iterate>
                                  <p:childTnLst>
                                    <p:animEffect filter="fade" transition="out">
                                      <p:cBhvr>
                                        <p:cTn id="19" dur="1000" fill="hold"/>
                                        <p:tgtEl>
                                          <p:spTgt spid="302"/>
                                        </p:tgtEl>
                                      </p:cBhvr>
                                    </p:animEffect>
                                    <p:set>
                                      <p:cBhvr>
                                        <p:cTn id="20" fill="hold">
                                          <p:stCondLst>
                                            <p:cond delay="999"/>
                                          </p:stCondLst>
                                        </p:cTn>
                                        <p:tgtEl>
                                          <p:spTgt spid="302"/>
                                        </p:tgtEl>
                                        <p:attrNameLst>
                                          <p:attrName>style.visibility</p:attrName>
                                        </p:attrNameLst>
                                      </p:cBhvr>
                                      <p:to>
                                        <p:strVal val="hidden"/>
                                      </p:to>
                                    </p:set>
                                  </p:childTnLst>
                                </p:cTn>
                              </p:par>
                            </p:childTnLst>
                          </p:cTn>
                        </p:par>
                        <p:par>
                          <p:cTn id="21" fill="hold">
                            <p:stCondLst>
                              <p:cond delay="5000"/>
                            </p:stCondLst>
                            <p:childTnLst>
                              <p:par>
                                <p:cTn id="22" presetClass="entr" nodeType="afterEffect" presetSubtype="4" presetID="22" grpId="5" fill="hold">
                                  <p:stCondLst>
                                    <p:cond delay="0"/>
                                  </p:stCondLst>
                                  <p:iterate type="el" backwards="0">
                                    <p:tmAbs val="0"/>
                                  </p:iterate>
                                  <p:childTnLst>
                                    <p:set>
                                      <p:cBhvr>
                                        <p:cTn id="23" fill="hold"/>
                                        <p:tgtEl>
                                          <p:spTgt spid="306"/>
                                        </p:tgtEl>
                                        <p:attrNameLst>
                                          <p:attrName>style.visibility</p:attrName>
                                        </p:attrNameLst>
                                      </p:cBhvr>
                                      <p:to>
                                        <p:strVal val="visible"/>
                                      </p:to>
                                    </p:set>
                                    <p:animEffect filter="wipe(down)" transition="in">
                                      <p:cBhvr>
                                        <p:cTn id="24" dur="500"/>
                                        <p:tgtEl>
                                          <p:spTgt spid="306"/>
                                        </p:tgtEl>
                                      </p:cBhvr>
                                    </p:animEffect>
                                  </p:childTnLst>
                                </p:cTn>
                              </p:par>
                            </p:childTnLst>
                          </p:cTn>
                        </p:par>
                        <p:par>
                          <p:cTn id="25" fill="hold">
                            <p:stCondLst>
                              <p:cond delay="5500"/>
                            </p:stCondLst>
                            <p:childTnLst>
                              <p:par>
                                <p:cTn id="26" presetClass="entr" nodeType="afterEffect" presetSubtype="4" presetID="22" grpId="6" fill="hold">
                                  <p:stCondLst>
                                    <p:cond delay="0"/>
                                  </p:stCondLst>
                                  <p:iterate type="el" backwards="0">
                                    <p:tmAbs val="0"/>
                                  </p:iterate>
                                  <p:childTnLst>
                                    <p:set>
                                      <p:cBhvr>
                                        <p:cTn id="27" fill="hold"/>
                                        <p:tgtEl>
                                          <p:spTgt spid="307"/>
                                        </p:tgtEl>
                                        <p:attrNameLst>
                                          <p:attrName>style.visibility</p:attrName>
                                        </p:attrNameLst>
                                      </p:cBhvr>
                                      <p:to>
                                        <p:strVal val="visible"/>
                                      </p:to>
                                    </p:set>
                                    <p:animEffect filter="wipe(down)" transition="in">
                                      <p:cBhvr>
                                        <p:cTn id="28" dur="500"/>
                                        <p:tgtEl>
                                          <p:spTgt spid="307"/>
                                        </p:tgtEl>
                                      </p:cBhvr>
                                    </p:animEffect>
                                  </p:childTnLst>
                                </p:cTn>
                              </p:par>
                            </p:childTnLst>
                          </p:cTn>
                        </p:par>
                        <p:par>
                          <p:cTn id="29" fill="hold">
                            <p:stCondLst>
                              <p:cond delay="6000"/>
                            </p:stCondLst>
                            <p:childTnLst>
                              <p:par>
                                <p:cTn id="30" presetClass="entr" nodeType="afterEffect" presetSubtype="8" presetID="22" grpId="7" fill="hold">
                                  <p:stCondLst>
                                    <p:cond delay="0"/>
                                  </p:stCondLst>
                                  <p:iterate type="el" backwards="0">
                                    <p:tmAbs val="0"/>
                                  </p:iterate>
                                  <p:childTnLst>
                                    <p:set>
                                      <p:cBhvr>
                                        <p:cTn id="31" fill="hold"/>
                                        <p:tgtEl>
                                          <p:spTgt spid="308"/>
                                        </p:tgtEl>
                                        <p:attrNameLst>
                                          <p:attrName>style.visibility</p:attrName>
                                        </p:attrNameLst>
                                      </p:cBhvr>
                                      <p:to>
                                        <p:strVal val="visible"/>
                                      </p:to>
                                    </p:set>
                                    <p:animEffect filter="wipe(left)" transition="in">
                                      <p:cBhvr>
                                        <p:cTn id="32" dur="500"/>
                                        <p:tgtEl>
                                          <p:spTgt spid="308"/>
                                        </p:tgtEl>
                                      </p:cBhvr>
                                    </p:animEffect>
                                  </p:childTnLst>
                                </p:cTn>
                              </p:par>
                            </p:childTnLst>
                          </p:cTn>
                        </p:par>
                        <p:par>
                          <p:cTn id="33" fill="hold">
                            <p:stCondLst>
                              <p:cond delay="6500"/>
                            </p:stCondLst>
                            <p:childTnLst>
                              <p:par>
                                <p:cTn id="34" presetClass="entr" nodeType="afterEffect" presetSubtype="2" presetID="22" grpId="8" fill="hold">
                                  <p:stCondLst>
                                    <p:cond delay="0"/>
                                  </p:stCondLst>
                                  <p:iterate type="el" backwards="0">
                                    <p:tmAbs val="0"/>
                                  </p:iterate>
                                  <p:childTnLst>
                                    <p:set>
                                      <p:cBhvr>
                                        <p:cTn id="35" fill="hold"/>
                                        <p:tgtEl>
                                          <p:spTgt spid="309"/>
                                        </p:tgtEl>
                                        <p:attrNameLst>
                                          <p:attrName>style.visibility</p:attrName>
                                        </p:attrNameLst>
                                      </p:cBhvr>
                                      <p:to>
                                        <p:strVal val="visible"/>
                                      </p:to>
                                    </p:set>
                                    <p:animEffect filter="wipe(right)" transition="in">
                                      <p:cBhvr>
                                        <p:cTn id="36" dur="500"/>
                                        <p:tgtEl>
                                          <p:spTgt spid="309"/>
                                        </p:tgtEl>
                                      </p:cBhvr>
                                    </p:animEffect>
                                  </p:childTnLst>
                                </p:cTn>
                              </p:par>
                            </p:childTnLst>
                          </p:cTn>
                        </p:par>
                        <p:par>
                          <p:cTn id="37" fill="hold">
                            <p:stCondLst>
                              <p:cond delay="7000"/>
                            </p:stCondLst>
                            <p:childTnLst>
                              <p:par>
                                <p:cTn id="38" presetClass="entr" nodeType="afterEffect" presetSubtype="4" presetID="22" grpId="9" fill="hold">
                                  <p:stCondLst>
                                    <p:cond delay="0"/>
                                  </p:stCondLst>
                                  <p:iterate type="el" backwards="0">
                                    <p:tmAbs val="0"/>
                                  </p:iterate>
                                  <p:childTnLst>
                                    <p:set>
                                      <p:cBhvr>
                                        <p:cTn id="39" fill="hold"/>
                                        <p:tgtEl>
                                          <p:spTgt spid="310"/>
                                        </p:tgtEl>
                                        <p:attrNameLst>
                                          <p:attrName>style.visibility</p:attrName>
                                        </p:attrNameLst>
                                      </p:cBhvr>
                                      <p:to>
                                        <p:strVal val="visible"/>
                                      </p:to>
                                    </p:set>
                                    <p:animEffect filter="wipe(down)" transition="in">
                                      <p:cBhvr>
                                        <p:cTn id="40" dur="500"/>
                                        <p:tgtEl>
                                          <p:spTgt spid="310"/>
                                        </p:tgtEl>
                                      </p:cBhvr>
                                    </p:animEffect>
                                  </p:childTnLst>
                                </p:cTn>
                              </p:par>
                            </p:childTnLst>
                          </p:cTn>
                        </p:par>
                        <p:par>
                          <p:cTn id="41" fill="hold">
                            <p:stCondLst>
                              <p:cond delay="7500"/>
                            </p:stCondLst>
                            <p:childTnLst>
                              <p:par>
                                <p:cTn id="42" presetClass="entr" nodeType="afterEffect" presetSubtype="4" presetID="22" grpId="10" fill="hold">
                                  <p:stCondLst>
                                    <p:cond delay="0"/>
                                  </p:stCondLst>
                                  <p:iterate type="el" backwards="0">
                                    <p:tmAbs val="0"/>
                                  </p:iterate>
                                  <p:childTnLst>
                                    <p:set>
                                      <p:cBhvr>
                                        <p:cTn id="43" fill="hold"/>
                                        <p:tgtEl>
                                          <p:spTgt spid="311"/>
                                        </p:tgtEl>
                                        <p:attrNameLst>
                                          <p:attrName>style.visibility</p:attrName>
                                        </p:attrNameLst>
                                      </p:cBhvr>
                                      <p:to>
                                        <p:strVal val="visible"/>
                                      </p:to>
                                    </p:set>
                                    <p:animEffect filter="wipe(down)" transition="in">
                                      <p:cBhvr>
                                        <p:cTn id="44" dur="500"/>
                                        <p:tgtEl>
                                          <p:spTgt spid="311"/>
                                        </p:tgtEl>
                                      </p:cBhvr>
                                    </p:animEffect>
                                  </p:childTnLst>
                                </p:cTn>
                              </p:par>
                            </p:childTnLst>
                          </p:cTn>
                        </p:par>
                        <p:par>
                          <p:cTn id="45" fill="hold">
                            <p:stCondLst>
                              <p:cond delay="8000"/>
                            </p:stCondLst>
                            <p:childTnLst>
                              <p:par>
                                <p:cTn id="46" presetClass="entr" nodeType="afterEffect" presetSubtype="2" presetID="22" grpId="11" fill="hold">
                                  <p:stCondLst>
                                    <p:cond delay="0"/>
                                  </p:stCondLst>
                                  <p:iterate type="el" backwards="0">
                                    <p:tmAbs val="0"/>
                                  </p:iterate>
                                  <p:childTnLst>
                                    <p:set>
                                      <p:cBhvr>
                                        <p:cTn id="47" fill="hold"/>
                                        <p:tgtEl>
                                          <p:spTgt spid="312"/>
                                        </p:tgtEl>
                                        <p:attrNameLst>
                                          <p:attrName>style.visibility</p:attrName>
                                        </p:attrNameLst>
                                      </p:cBhvr>
                                      <p:to>
                                        <p:strVal val="visible"/>
                                      </p:to>
                                    </p:set>
                                    <p:animEffect filter="wipe(right)" transition="in">
                                      <p:cBhvr>
                                        <p:cTn id="48" dur="500"/>
                                        <p:tgtEl>
                                          <p:spTgt spid="312"/>
                                        </p:tgtEl>
                                      </p:cBhvr>
                                    </p:animEffect>
                                  </p:childTnLst>
                                </p:cTn>
                              </p:par>
                            </p:childTnLst>
                          </p:cTn>
                        </p:par>
                        <p:par>
                          <p:cTn id="49" fill="hold">
                            <p:stCondLst>
                              <p:cond delay="8500"/>
                            </p:stCondLst>
                            <p:childTnLst>
                              <p:par>
                                <p:cTn id="50" presetClass="entr" nodeType="afterEffect" presetSubtype="4" presetID="22" grpId="12" fill="hold">
                                  <p:stCondLst>
                                    <p:cond delay="0"/>
                                  </p:stCondLst>
                                  <p:iterate type="el" backwards="0">
                                    <p:tmAbs val="0"/>
                                  </p:iterate>
                                  <p:childTnLst>
                                    <p:set>
                                      <p:cBhvr>
                                        <p:cTn id="51" fill="hold"/>
                                        <p:tgtEl>
                                          <p:spTgt spid="313"/>
                                        </p:tgtEl>
                                        <p:attrNameLst>
                                          <p:attrName>style.visibility</p:attrName>
                                        </p:attrNameLst>
                                      </p:cBhvr>
                                      <p:to>
                                        <p:strVal val="visible"/>
                                      </p:to>
                                    </p:set>
                                    <p:animEffect filter="wipe(down)" transition="in">
                                      <p:cBhvr>
                                        <p:cTn id="52" dur="500"/>
                                        <p:tgtEl>
                                          <p:spTgt spid="313"/>
                                        </p:tgtEl>
                                      </p:cBhvr>
                                    </p:animEffect>
                                  </p:childTnLst>
                                </p:cTn>
                              </p:par>
                            </p:childTnLst>
                          </p:cTn>
                        </p:par>
                        <p:par>
                          <p:cTn id="53" fill="hold">
                            <p:stCondLst>
                              <p:cond delay="9000"/>
                            </p:stCondLst>
                            <p:childTnLst>
                              <p:par>
                                <p:cTn id="54" presetClass="entr" nodeType="afterEffect" presetSubtype="1" presetID="22" grpId="13" fill="hold">
                                  <p:stCondLst>
                                    <p:cond delay="0"/>
                                  </p:stCondLst>
                                  <p:iterate type="el" backwards="0">
                                    <p:tmAbs val="0"/>
                                  </p:iterate>
                                  <p:childTnLst>
                                    <p:set>
                                      <p:cBhvr>
                                        <p:cTn id="55" fill="hold"/>
                                        <p:tgtEl>
                                          <p:spTgt spid="314"/>
                                        </p:tgtEl>
                                        <p:attrNameLst>
                                          <p:attrName>style.visibility</p:attrName>
                                        </p:attrNameLst>
                                      </p:cBhvr>
                                      <p:to>
                                        <p:strVal val="visible"/>
                                      </p:to>
                                    </p:set>
                                    <p:animEffect filter="wipe(up)" transition="in">
                                      <p:cBhvr>
                                        <p:cTn id="56" dur="500"/>
                                        <p:tgtEl>
                                          <p:spTgt spid="314"/>
                                        </p:tgtEl>
                                      </p:cBhvr>
                                    </p:animEffect>
                                  </p:childTnLst>
                                </p:cTn>
                              </p:par>
                            </p:childTnLst>
                          </p:cTn>
                        </p:par>
                        <p:par>
                          <p:cTn id="57" fill="hold">
                            <p:stCondLst>
                              <p:cond delay="9500"/>
                            </p:stCondLst>
                            <p:childTnLst>
                              <p:par>
                                <p:cTn id="58" presetClass="entr" nodeType="afterEffect" presetSubtype="1" presetID="22" grpId="14" fill="hold">
                                  <p:stCondLst>
                                    <p:cond delay="0"/>
                                  </p:stCondLst>
                                  <p:iterate type="el" backwards="0">
                                    <p:tmAbs val="0"/>
                                  </p:iterate>
                                  <p:childTnLst>
                                    <p:set>
                                      <p:cBhvr>
                                        <p:cTn id="59" fill="hold"/>
                                        <p:tgtEl>
                                          <p:spTgt spid="315"/>
                                        </p:tgtEl>
                                        <p:attrNameLst>
                                          <p:attrName>style.visibility</p:attrName>
                                        </p:attrNameLst>
                                      </p:cBhvr>
                                      <p:to>
                                        <p:strVal val="visible"/>
                                      </p:to>
                                    </p:set>
                                    <p:animEffect filter="wipe(up)" transition="in">
                                      <p:cBhvr>
                                        <p:cTn id="60" dur="50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2" grpId="11"/>
      <p:bldP build="whole" bldLvl="1" animBg="1" rev="0" advAuto="0" spid="315" grpId="14"/>
      <p:bldP build="whole" bldLvl="1" animBg="1" rev="0" advAuto="0" spid="302" grpId="4"/>
      <p:bldP build="whole" bldLvl="1" animBg="1" rev="0" advAuto="0" spid="303" grpId="3"/>
      <p:bldP build="whole" bldLvl="1" animBg="1" rev="0" advAuto="0" spid="308" grpId="7"/>
      <p:bldP build="whole" bldLvl="1" animBg="1" rev="0" advAuto="0" spid="314" grpId="13"/>
      <p:bldP build="whole" bldLvl="1" animBg="1" rev="0" advAuto="0" spid="304" grpId="2"/>
      <p:bldP build="whole" bldLvl="1" animBg="1" rev="0" advAuto="0" spid="306" grpId="5"/>
      <p:bldP build="whole" bldLvl="1" animBg="1" rev="0" advAuto="0" spid="299" grpId="1"/>
      <p:bldP build="whole" bldLvl="1" animBg="1" rev="0" advAuto="0" spid="310" grpId="9"/>
      <p:bldP build="whole" bldLvl="1" animBg="1" rev="0" advAuto="0" spid="313" grpId="12"/>
      <p:bldP build="whole" bldLvl="1" animBg="1" rev="0" advAuto="0" spid="309" grpId="8"/>
      <p:bldP build="whole" bldLvl="1" animBg="1" rev="0" advAuto="0" spid="307" grpId="6"/>
      <p:bldP build="whole" bldLvl="1" animBg="1" rev="0" advAuto="0" spid="311" grpId="10"/>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7" name="Rectangle 2"/>
          <p:cNvSpPr txBox="1"/>
          <p:nvPr>
            <p:ph type="title"/>
          </p:nvPr>
        </p:nvSpPr>
        <p:spPr>
          <a:xfrm>
            <a:off x="1120775" y="28575"/>
            <a:ext cx="7046913" cy="439738"/>
          </a:xfrm>
          <a:prstGeom prst="rect">
            <a:avLst/>
          </a:prstGeom>
          <a:solidFill>
            <a:schemeClr val="accent2"/>
          </a:solidFill>
        </p:spPr>
        <p:txBody>
          <a:bodyPr/>
          <a:lstStyle>
            <a:lvl1pPr defTabSz="722376">
              <a:defRPr sz="2500">
                <a:solidFill>
                  <a:srgbClr val="FFFFFF"/>
                </a:solidFill>
                <a:latin typeface="Times New Roman"/>
                <a:ea typeface="Times New Roman"/>
                <a:cs typeface="Times New Roman"/>
                <a:sym typeface="Times New Roman"/>
              </a:defRPr>
            </a:lvl1pPr>
          </a:lstStyle>
          <a:p>
            <a:pPr/>
            <a:r>
              <a:t>Bethe-Bloch Energy Loss</a:t>
            </a:r>
          </a:p>
        </p:txBody>
      </p:sp>
      <p:sp>
        <p:nvSpPr>
          <p:cNvPr id="31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9" name="Text Box 25"/>
          <p:cNvSpPr txBox="1"/>
          <p:nvPr/>
        </p:nvSpPr>
        <p:spPr>
          <a:xfrm>
            <a:off x="80021" y="1753398"/>
            <a:ext cx="1260308" cy="37274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000">
                <a:latin typeface="Times New Roman"/>
                <a:ea typeface="Times New Roman"/>
                <a:cs typeface="Times New Roman"/>
                <a:sym typeface="Times New Roman"/>
              </a:defRPr>
            </a:lvl1pPr>
          </a:lstStyle>
          <a:p>
            <a:pPr/>
            <a:r>
              <a:t>PDG plots:</a:t>
            </a:r>
          </a:p>
        </p:txBody>
      </p:sp>
      <p:sp>
        <p:nvSpPr>
          <p:cNvPr id="320" name="Rectangle 1"/>
          <p:cNvSpPr/>
          <p:nvPr/>
        </p:nvSpPr>
        <p:spPr>
          <a:xfrm>
            <a:off x="1297944" y="1634063"/>
            <a:ext cx="2887074" cy="370837"/>
          </a:xfrm>
          <a:prstGeom prst="rect">
            <a:avLst/>
          </a:prstGeom>
          <a:solidFill>
            <a:srgbClr val="FFD266"/>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http://pdg.lbl.gov/index.html</a:t>
            </a:r>
          </a:p>
        </p:txBody>
      </p:sp>
      <p:pic>
        <p:nvPicPr>
          <p:cNvPr id="321" name="Picture 2" descr="Picture 2"/>
          <p:cNvPicPr>
            <a:picLocks noChangeAspect="1"/>
          </p:cNvPicPr>
          <p:nvPr/>
        </p:nvPicPr>
        <p:blipFill>
          <a:blip r:embed="rId2">
            <a:extLst/>
          </a:blip>
          <a:stretch>
            <a:fillRect/>
          </a:stretch>
        </p:blipFill>
        <p:spPr>
          <a:xfrm>
            <a:off x="1386046" y="2033228"/>
            <a:ext cx="4545339" cy="4537014"/>
          </a:xfrm>
          <a:prstGeom prst="rect">
            <a:avLst/>
          </a:prstGeom>
          <a:ln w="12700">
            <a:miter lim="400000"/>
          </a:ln>
        </p:spPr>
      </p:pic>
      <p:sp>
        <p:nvSpPr>
          <p:cNvPr id="322" name="TextBox 3"/>
          <p:cNvSpPr txBox="1"/>
          <p:nvPr/>
        </p:nvSpPr>
        <p:spPr>
          <a:xfrm>
            <a:off x="4483472" y="1865548"/>
            <a:ext cx="1184294"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Calculated</a:t>
            </a:r>
          </a:p>
        </p:txBody>
      </p:sp>
      <p:grpSp>
        <p:nvGrpSpPr>
          <p:cNvPr id="325" name="Object 10"/>
          <p:cNvGrpSpPr/>
          <p:nvPr/>
        </p:nvGrpSpPr>
        <p:grpSpPr>
          <a:xfrm>
            <a:off x="6728937" y="5320248"/>
            <a:ext cx="1168972" cy="1027890"/>
            <a:chOff x="-1" y="0"/>
            <a:chExt cx="1168970" cy="1027889"/>
          </a:xfrm>
        </p:grpSpPr>
        <p:sp>
          <p:nvSpPr>
            <p:cNvPr id="323" name="Rectangle"/>
            <p:cNvSpPr/>
            <p:nvPr/>
          </p:nvSpPr>
          <p:spPr>
            <a:xfrm>
              <a:off x="0" y="-1"/>
              <a:ext cx="1168969" cy="1027890"/>
            </a:xfrm>
            <a:prstGeom prst="rect">
              <a:avLst/>
            </a:prstGeom>
            <a:solidFill>
              <a:srgbClr val="FFFF00"/>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pic>
          <p:nvPicPr>
            <p:cNvPr id="324" name="image90.pdf" descr="image90.pdf"/>
            <p:cNvPicPr>
              <a:picLocks noChangeAspect="1"/>
            </p:cNvPicPr>
            <p:nvPr/>
          </p:nvPicPr>
          <p:blipFill>
            <a:blip r:embed="rId3">
              <a:extLst/>
            </a:blip>
            <a:stretch>
              <a:fillRect/>
            </a:stretch>
          </p:blipFill>
          <p:spPr>
            <a:xfrm>
              <a:off x="-2" y="-1"/>
              <a:ext cx="1168972" cy="1027890"/>
            </a:xfrm>
            <a:prstGeom prst="rect">
              <a:avLst/>
            </a:prstGeom>
            <a:ln w="12700" cap="flat">
              <a:noFill/>
              <a:miter lim="400000"/>
            </a:ln>
            <a:effectLst/>
          </p:spPr>
        </p:pic>
      </p:grpSp>
      <p:pic>
        <p:nvPicPr>
          <p:cNvPr id="326" name="pasted-movie.png" descr="pasted-movie.png"/>
          <p:cNvPicPr>
            <a:picLocks noChangeAspect="1"/>
          </p:cNvPicPr>
          <p:nvPr/>
        </p:nvPicPr>
        <p:blipFill>
          <a:blip r:embed="rId4">
            <a:extLst/>
          </a:blip>
          <a:stretch>
            <a:fillRect/>
          </a:stretch>
        </p:blipFill>
        <p:spPr>
          <a:xfrm>
            <a:off x="257900" y="546212"/>
            <a:ext cx="8772424" cy="1129543"/>
          </a:xfrm>
          <a:prstGeom prst="rect">
            <a:avLst/>
          </a:prstGeom>
          <a:ln>
            <a:solidFill>
              <a:srgbClr val="000000"/>
            </a:solidFill>
            <a:miter lim="400000"/>
          </a:ln>
        </p:spPr>
      </p:pic>
      <p:pic>
        <p:nvPicPr>
          <p:cNvPr id="327" name="pasted-movie.png" descr="pasted-movie.png"/>
          <p:cNvPicPr>
            <a:picLocks noChangeAspect="1"/>
          </p:cNvPicPr>
          <p:nvPr/>
        </p:nvPicPr>
        <p:blipFill>
          <a:blip r:embed="rId5">
            <a:extLst/>
          </a:blip>
          <a:srcRect l="0" t="0" r="33542" b="0"/>
          <a:stretch>
            <a:fillRect/>
          </a:stretch>
        </p:blipFill>
        <p:spPr>
          <a:xfrm>
            <a:off x="5970982" y="1856920"/>
            <a:ext cx="3144965" cy="921125"/>
          </a:xfrm>
          <a:prstGeom prst="rect">
            <a:avLst/>
          </a:prstGeom>
          <a:ln>
            <a:solidFill>
              <a:srgbClr val="000000"/>
            </a:solidFill>
            <a:miter lim="400000"/>
          </a:ln>
        </p:spPr>
      </p:pic>
      <p:sp>
        <p:nvSpPr>
          <p:cNvPr id="328" name="For charged particles but not for electrons !"/>
          <p:cNvSpPr txBox="1"/>
          <p:nvPr/>
        </p:nvSpPr>
        <p:spPr>
          <a:xfrm>
            <a:off x="6359754" y="3158014"/>
            <a:ext cx="2626699" cy="650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For charged particles but not for electrons !</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0" name="Title 1"/>
          <p:cNvSpPr txBox="1"/>
          <p:nvPr>
            <p:ph type="title"/>
          </p:nvPr>
        </p:nvSpPr>
        <p:spPr>
          <a:xfrm>
            <a:off x="264458" y="302329"/>
            <a:ext cx="8042276" cy="1048094"/>
          </a:xfrm>
          <a:prstGeom prst="rect">
            <a:avLst/>
          </a:prstGeom>
        </p:spPr>
        <p:txBody>
          <a:bodyPr/>
          <a:lstStyle/>
          <a:p>
            <a:pPr defTabSz="640079">
              <a:defRPr sz="3200"/>
            </a:pPr>
            <a:r>
              <a:t>Bremsstrahlung</a:t>
            </a:r>
            <a:br/>
            <a:r>
              <a:t>(braking radiation)</a:t>
            </a:r>
          </a:p>
        </p:txBody>
      </p:sp>
      <p:sp>
        <p:nvSpPr>
          <p:cNvPr id="33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334" name="Picture 5"/>
          <p:cNvGrpSpPr/>
          <p:nvPr/>
        </p:nvGrpSpPr>
        <p:grpSpPr>
          <a:xfrm>
            <a:off x="5334339" y="1736990"/>
            <a:ext cx="3554172" cy="4361940"/>
            <a:chOff x="0" y="-1"/>
            <a:chExt cx="3554171" cy="4361938"/>
          </a:xfrm>
        </p:grpSpPr>
        <p:sp>
          <p:nvSpPr>
            <p:cNvPr id="332" name="Rectangle"/>
            <p:cNvSpPr/>
            <p:nvPr/>
          </p:nvSpPr>
          <p:spPr>
            <a:xfrm>
              <a:off x="0" y="-2"/>
              <a:ext cx="3554172" cy="4361939"/>
            </a:xfrm>
            <a:prstGeom prst="rect">
              <a:avLst/>
            </a:prstGeom>
            <a:solidFill>
              <a:srgbClr val="FFFF00"/>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pic>
          <p:nvPicPr>
            <p:cNvPr id="333" name="image96.png" descr="image96.png"/>
            <p:cNvPicPr>
              <a:picLocks noChangeAspect="1"/>
            </p:cNvPicPr>
            <p:nvPr/>
          </p:nvPicPr>
          <p:blipFill>
            <a:blip r:embed="rId2">
              <a:extLst/>
            </a:blip>
            <a:stretch>
              <a:fillRect/>
            </a:stretch>
          </p:blipFill>
          <p:spPr>
            <a:xfrm>
              <a:off x="0" y="-1"/>
              <a:ext cx="3554172" cy="4361939"/>
            </a:xfrm>
            <a:prstGeom prst="rect">
              <a:avLst/>
            </a:prstGeom>
            <a:ln w="12700" cap="flat">
              <a:noFill/>
              <a:miter lim="400000"/>
            </a:ln>
            <a:effectLst/>
          </p:spPr>
        </p:pic>
      </p:grpSp>
      <p:sp>
        <p:nvSpPr>
          <p:cNvPr id="335" name="Content Placeholder 2"/>
          <p:cNvSpPr txBox="1"/>
          <p:nvPr/>
        </p:nvSpPr>
        <p:spPr>
          <a:xfrm>
            <a:off x="594994" y="1350423"/>
            <a:ext cx="4464687" cy="492524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marL="338772" indent="-338772" defTabSz="886966">
              <a:lnSpc>
                <a:spcPct val="80000"/>
              </a:lnSpc>
              <a:spcBef>
                <a:spcPts val="1900"/>
              </a:spcBef>
              <a:buClr>
                <a:srgbClr val="6FB7D7"/>
              </a:buClr>
              <a:buSzPct val="110000"/>
              <a:buChar char="●"/>
              <a:defRPr sz="1900">
                <a:solidFill>
                  <a:srgbClr val="595959"/>
                </a:solidFill>
                <a:latin typeface="News Gothic MT"/>
                <a:ea typeface="News Gothic MT"/>
                <a:cs typeface="News Gothic MT"/>
                <a:sym typeface="News Gothic MT"/>
              </a:defRPr>
            </a:pPr>
            <a:r>
              <a:t>A fast moving particle is decelerated in the electrical  field of the nuclei. </a:t>
            </a:r>
          </a:p>
          <a:p>
            <a:pPr marL="338772" indent="-338772" defTabSz="886966">
              <a:lnSpc>
                <a:spcPct val="80000"/>
              </a:lnSpc>
              <a:spcBef>
                <a:spcPts val="1900"/>
              </a:spcBef>
              <a:buClr>
                <a:srgbClr val="6FB7D7"/>
              </a:buClr>
              <a:buSzPct val="110000"/>
              <a:buChar char="●"/>
              <a:defRPr sz="1900">
                <a:solidFill>
                  <a:srgbClr val="595959"/>
                </a:solidFill>
                <a:latin typeface="News Gothic MT"/>
                <a:ea typeface="News Gothic MT"/>
                <a:cs typeface="News Gothic MT"/>
                <a:sym typeface="News Gothic MT"/>
              </a:defRPr>
            </a:pPr>
            <a:r>
              <a:t>Above a few tens MeV, bremsstrahlung is the most dominated process for </a:t>
            </a:r>
            <a:r>
              <a:rPr b="1">
                <a:solidFill>
                  <a:srgbClr val="FF0000"/>
                </a:solidFill>
              </a:rPr>
              <a:t>electrons and positrons</a:t>
            </a:r>
          </a:p>
          <a:p>
            <a:pPr marL="338772" indent="-338772" defTabSz="886966">
              <a:lnSpc>
                <a:spcPct val="80000"/>
              </a:lnSpc>
              <a:spcBef>
                <a:spcPts val="1900"/>
              </a:spcBef>
              <a:buClr>
                <a:srgbClr val="6FB7D7"/>
              </a:buClr>
              <a:buSzPct val="110000"/>
              <a:buChar char="●"/>
              <a:defRPr sz="1900">
                <a:solidFill>
                  <a:srgbClr val="595959"/>
                </a:solidFill>
                <a:latin typeface="News Gothic MT"/>
                <a:ea typeface="News Gothic MT"/>
                <a:cs typeface="News Gothic MT"/>
                <a:sym typeface="News Gothic MT"/>
              </a:defRPr>
            </a:pPr>
            <a:r>
              <a:t>It becomes important to muons (and pions) at a few hundred GeV</a:t>
            </a:r>
          </a:p>
          <a:p>
            <a:pPr marL="338772" indent="-338772" defTabSz="886966">
              <a:lnSpc>
                <a:spcPct val="80000"/>
              </a:lnSpc>
              <a:spcBef>
                <a:spcPts val="1900"/>
              </a:spcBef>
              <a:buClr>
                <a:srgbClr val="6FB7D7"/>
              </a:buClr>
              <a:buSzPct val="110000"/>
              <a:buChar char="●"/>
              <a:defRPr sz="1900">
                <a:solidFill>
                  <a:srgbClr val="595959"/>
                </a:solidFill>
                <a:latin typeface="News Gothic MT"/>
                <a:ea typeface="News Gothic MT"/>
                <a:cs typeface="News Gothic MT"/>
                <a:sym typeface="News Gothic MT"/>
              </a:defRPr>
            </a:pPr>
            <a:r>
              <a:t>What about the atomic electrons? Yes, the electron cloud gives and </a:t>
            </a:r>
            <a:r>
              <a:rPr i="1"/>
              <a:t>additional contribution </a:t>
            </a:r>
            <a:r>
              <a:t>to the bremsstrahlung</a:t>
            </a:r>
          </a:p>
          <a:p>
            <a:pPr marL="338772" indent="-338772" defTabSz="886966">
              <a:lnSpc>
                <a:spcPct val="80000"/>
              </a:lnSpc>
              <a:spcBef>
                <a:spcPts val="1900"/>
              </a:spcBef>
              <a:buClr>
                <a:srgbClr val="6FB7D7"/>
              </a:buClr>
              <a:buSzPct val="110000"/>
              <a:buChar char="●"/>
              <a:defRPr i="1" sz="1900">
                <a:solidFill>
                  <a:srgbClr val="595959"/>
                </a:solidFill>
                <a:latin typeface="News Gothic MT"/>
                <a:ea typeface="News Gothic MT"/>
                <a:cs typeface="News Gothic MT"/>
                <a:sym typeface="News Gothic MT"/>
              </a:defRPr>
            </a:pPr>
            <a:r>
              <a:t>Let’s see how this is used in the detector layout later</a:t>
            </a:r>
          </a:p>
        </p:txBody>
      </p:sp>
      <p:sp>
        <p:nvSpPr>
          <p:cNvPr id="336" name="TextBox 8"/>
          <p:cNvSpPr txBox="1"/>
          <p:nvPr/>
        </p:nvSpPr>
        <p:spPr>
          <a:xfrm>
            <a:off x="6129887" y="5085184"/>
            <a:ext cx="442793" cy="4597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News Gothic MT"/>
                <a:ea typeface="News Gothic MT"/>
                <a:cs typeface="News Gothic MT"/>
                <a:sym typeface="News Gothic MT"/>
              </a:defRPr>
            </a:pPr>
            <a:r>
              <a:t>e</a:t>
            </a:r>
            <a:r>
              <a:rPr baseline="30000"/>
              <a:t>-</a:t>
            </a:r>
          </a:p>
        </p:txBody>
      </p:sp>
      <p:sp>
        <p:nvSpPr>
          <p:cNvPr id="337" name="TextBox 9"/>
          <p:cNvSpPr txBox="1"/>
          <p:nvPr/>
        </p:nvSpPr>
        <p:spPr>
          <a:xfrm>
            <a:off x="7311403" y="5348832"/>
            <a:ext cx="442793" cy="4597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News Gothic MT"/>
                <a:ea typeface="News Gothic MT"/>
                <a:cs typeface="News Gothic MT"/>
                <a:sym typeface="News Gothic MT"/>
              </a:defRPr>
            </a:pPr>
            <a:r>
              <a:t>e</a:t>
            </a:r>
            <a:r>
              <a:rPr baseline="30000"/>
              <a:t>-</a:t>
            </a:r>
          </a:p>
        </p:txBody>
      </p:sp>
      <p:sp>
        <p:nvSpPr>
          <p:cNvPr id="338" name="TextBox 10"/>
          <p:cNvSpPr txBox="1"/>
          <p:nvPr/>
        </p:nvSpPr>
        <p:spPr>
          <a:xfrm>
            <a:off x="5380058" y="4350815"/>
            <a:ext cx="442793" cy="4597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News Gothic MT"/>
                <a:ea typeface="News Gothic MT"/>
                <a:cs typeface="News Gothic MT"/>
                <a:sym typeface="News Gothic MT"/>
              </a:defRPr>
            </a:pPr>
            <a:r>
              <a:t>e</a:t>
            </a:r>
            <a:r>
              <a:rPr baseline="30000"/>
              <a:t>-</a:t>
            </a:r>
          </a:p>
        </p:txBody>
      </p:sp>
      <p:sp>
        <p:nvSpPr>
          <p:cNvPr id="339" name="TextBox 11"/>
          <p:cNvSpPr txBox="1"/>
          <p:nvPr/>
        </p:nvSpPr>
        <p:spPr>
          <a:xfrm>
            <a:off x="8085335" y="3436415"/>
            <a:ext cx="442793" cy="4597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News Gothic MT"/>
                <a:ea typeface="News Gothic MT"/>
                <a:cs typeface="News Gothic MT"/>
                <a:sym typeface="News Gothic MT"/>
              </a:defRPr>
            </a:pPr>
            <a:r>
              <a:t>e</a:t>
            </a:r>
            <a:r>
              <a:rPr baseline="30000"/>
              <a:t>-</a:t>
            </a:r>
          </a:p>
        </p:txBody>
      </p:sp>
      <p:sp>
        <p:nvSpPr>
          <p:cNvPr id="340" name="TextBox 12"/>
          <p:cNvSpPr txBox="1"/>
          <p:nvPr/>
        </p:nvSpPr>
        <p:spPr>
          <a:xfrm>
            <a:off x="6777170" y="2210980"/>
            <a:ext cx="442793" cy="4597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News Gothic MT"/>
                <a:ea typeface="News Gothic MT"/>
                <a:cs typeface="News Gothic MT"/>
                <a:sym typeface="News Gothic MT"/>
              </a:defRPr>
            </a:pPr>
            <a:r>
              <a:t>e</a:t>
            </a:r>
            <a:r>
              <a:rPr baseline="30000"/>
              <a:t>-</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2" name="Picture 6" descr="Picture 6"/>
          <p:cNvPicPr>
            <a:picLocks noChangeAspect="1"/>
          </p:cNvPicPr>
          <p:nvPr/>
        </p:nvPicPr>
        <p:blipFill>
          <a:blip r:embed="rId2">
            <a:extLst/>
          </a:blip>
          <a:stretch>
            <a:fillRect/>
          </a:stretch>
        </p:blipFill>
        <p:spPr>
          <a:xfrm>
            <a:off x="7065240" y="602401"/>
            <a:ext cx="1953167" cy="1953167"/>
          </a:xfrm>
          <a:prstGeom prst="rect">
            <a:avLst/>
          </a:prstGeom>
          <a:ln w="12700">
            <a:miter lim="400000"/>
          </a:ln>
        </p:spPr>
      </p:pic>
      <p:sp>
        <p:nvSpPr>
          <p:cNvPr id="343" name="Rectangle 2"/>
          <p:cNvSpPr txBox="1"/>
          <p:nvPr>
            <p:ph type="title"/>
          </p:nvPr>
        </p:nvSpPr>
        <p:spPr>
          <a:xfrm>
            <a:off x="2929216" y="1311935"/>
            <a:ext cx="5401236" cy="838202"/>
          </a:xfrm>
          <a:prstGeom prst="rect">
            <a:avLst/>
          </a:prstGeom>
        </p:spPr>
        <p:txBody>
          <a:bodyPr/>
          <a:lstStyle>
            <a:lvl1pPr defTabSz="877822">
              <a:defRPr b="1" sz="3800">
                <a:solidFill>
                  <a:srgbClr val="400080"/>
                </a:solidFill>
              </a:defRPr>
            </a:lvl1pPr>
          </a:lstStyle>
          <a:p>
            <a:pPr/>
            <a:r>
              <a:t>Principles of Detection</a:t>
            </a:r>
          </a:p>
        </p:txBody>
      </p:sp>
      <p:sp>
        <p:nvSpPr>
          <p:cNvPr id="344" name="Rectangle 5"/>
          <p:cNvSpPr txBox="1"/>
          <p:nvPr>
            <p:ph type="body" sz="half" idx="1"/>
          </p:nvPr>
        </p:nvSpPr>
        <p:spPr>
          <a:xfrm>
            <a:off x="5701026" y="2555564"/>
            <a:ext cx="3442974" cy="4242112"/>
          </a:xfrm>
          <a:prstGeom prst="rect">
            <a:avLst/>
          </a:prstGeom>
          <a:solidFill>
            <a:srgbClr val="FFF0CC"/>
          </a:solidFill>
        </p:spPr>
        <p:txBody>
          <a:bodyPr/>
          <a:lstStyle/>
          <a:p>
            <a:pPr>
              <a:lnSpc>
                <a:spcPct val="80000"/>
              </a:lnSpc>
              <a:buSzTx/>
              <a:buNone/>
              <a:defRPr sz="2500"/>
            </a:pPr>
            <a:r>
              <a:t>The collision energy condenses into particles (e, p, </a:t>
            </a:r>
            <a:r>
              <a:rPr>
                <a:latin typeface="Symbol"/>
                <a:ea typeface="Symbol"/>
                <a:cs typeface="Symbol"/>
                <a:sym typeface="Symbol"/>
              </a:rPr>
              <a:t>p, m,g K</a:t>
            </a:r>
            <a:r>
              <a:t>…) </a:t>
            </a:r>
            <a:endParaRPr sz="2200"/>
          </a:p>
          <a:p>
            <a:pPr>
              <a:lnSpc>
                <a:spcPct val="80000"/>
              </a:lnSpc>
              <a:buSzTx/>
              <a:buNone/>
              <a:defRPr sz="2500"/>
            </a:pPr>
            <a:r>
              <a:t>Detectors surrounding the collision point (or </a:t>
            </a:r>
            <a:r>
              <a:rPr i="1"/>
              <a:t>after</a:t>
            </a:r>
            <a:r>
              <a:t> in case of fixed target)  are sensitive to the passage of energetic particles.</a:t>
            </a:r>
          </a:p>
        </p:txBody>
      </p:sp>
      <p:pic>
        <p:nvPicPr>
          <p:cNvPr id="345" name="Picture 8" descr="Picture 8"/>
          <p:cNvPicPr>
            <a:picLocks noChangeAspect="1"/>
          </p:cNvPicPr>
          <p:nvPr/>
        </p:nvPicPr>
        <p:blipFill>
          <a:blip r:embed="rId3">
            <a:extLst/>
          </a:blip>
          <a:stretch>
            <a:fillRect/>
          </a:stretch>
        </p:blipFill>
        <p:spPr>
          <a:xfrm>
            <a:off x="782494" y="145099"/>
            <a:ext cx="3175001" cy="3162301"/>
          </a:xfrm>
          <a:prstGeom prst="rect">
            <a:avLst/>
          </a:prstGeom>
          <a:ln w="12700">
            <a:miter lim="400000"/>
          </a:ln>
        </p:spPr>
      </p:pic>
      <p:pic>
        <p:nvPicPr>
          <p:cNvPr id="346" name="Picture 7" descr="Picture 7"/>
          <p:cNvPicPr>
            <a:picLocks noChangeAspect="1"/>
          </p:cNvPicPr>
          <p:nvPr/>
        </p:nvPicPr>
        <p:blipFill>
          <a:blip r:embed="rId4">
            <a:extLst/>
          </a:blip>
          <a:stretch>
            <a:fillRect/>
          </a:stretch>
        </p:blipFill>
        <p:spPr>
          <a:xfrm>
            <a:off x="170473" y="3307400"/>
            <a:ext cx="5530556" cy="3490277"/>
          </a:xfrm>
          <a:prstGeom prst="rect">
            <a:avLst/>
          </a:pr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Title 1"/>
          <p:cNvSpPr txBox="1"/>
          <p:nvPr>
            <p:ph type="title"/>
          </p:nvPr>
        </p:nvSpPr>
        <p:spPr>
          <a:xfrm>
            <a:off x="549275" y="107576"/>
            <a:ext cx="8042276" cy="1336956"/>
          </a:xfrm>
          <a:prstGeom prst="rect">
            <a:avLst/>
          </a:prstGeom>
        </p:spPr>
        <p:txBody>
          <a:bodyPr/>
          <a:lstStyle>
            <a:lvl1pPr>
              <a:defRPr sz="4000"/>
            </a:lvl1pPr>
          </a:lstStyle>
          <a:p>
            <a:pPr/>
            <a:r>
              <a:t>Partikeldetektorer</a:t>
            </a:r>
          </a:p>
        </p:txBody>
      </p:sp>
      <p:sp>
        <p:nvSpPr>
          <p:cNvPr id="34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0" name="Picture 2" descr="Picture 2"/>
          <p:cNvPicPr>
            <a:picLocks noChangeAspect="1"/>
          </p:cNvPicPr>
          <p:nvPr/>
        </p:nvPicPr>
        <p:blipFill>
          <a:blip r:embed="rId2">
            <a:extLst/>
          </a:blip>
          <a:stretch>
            <a:fillRect/>
          </a:stretch>
        </p:blipFill>
        <p:spPr>
          <a:xfrm>
            <a:off x="76200" y="1628799"/>
            <a:ext cx="9067800" cy="4829177"/>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53" name="Rectangle 1"/>
          <p:cNvSpPr/>
          <p:nvPr/>
        </p:nvSpPr>
        <p:spPr>
          <a:xfrm>
            <a:off x="0" y="-1"/>
            <a:ext cx="9144000" cy="1226680"/>
          </a:xfrm>
          <a:prstGeom prst="rect">
            <a:avLst/>
          </a:prstGeom>
          <a:solidFill>
            <a:srgbClr val="FFFFFF">
              <a:alpha val="64999"/>
            </a:srgbClr>
          </a:solidFill>
          <a:ln w="12700">
            <a:miter lim="400000"/>
          </a:ln>
        </p:spPr>
        <p:txBody>
          <a:bodyPr lIns="45718" tIns="45718" rIns="45718" bIns="45718" anchor="ctr"/>
          <a:lstStyle/>
          <a:p>
            <a:pPr algn="ctr">
              <a:defRPr sz="2000">
                <a:solidFill>
                  <a:srgbClr val="FFFFFF"/>
                </a:solidFill>
                <a:latin typeface="News Gothic MT"/>
                <a:ea typeface="News Gothic MT"/>
                <a:cs typeface="News Gothic MT"/>
                <a:sym typeface="News Gothic MT"/>
              </a:defRPr>
            </a:pPr>
          </a:p>
        </p:txBody>
      </p:sp>
      <p:sp>
        <p:nvSpPr>
          <p:cNvPr id="354" name="TextBox 2"/>
          <p:cNvSpPr txBox="1"/>
          <p:nvPr/>
        </p:nvSpPr>
        <p:spPr>
          <a:xfrm>
            <a:off x="200238" y="116632"/>
            <a:ext cx="8898043" cy="497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800">
                <a:latin typeface="Trebuchet MS"/>
                <a:ea typeface="Trebuchet MS"/>
                <a:cs typeface="Trebuchet MS"/>
                <a:sym typeface="Trebuchet MS"/>
              </a:defRPr>
            </a:lvl1pPr>
          </a:lstStyle>
          <a:p>
            <a:pPr/>
            <a:r>
              <a:t>Detector Challenges (Highlights)</a:t>
            </a:r>
          </a:p>
        </p:txBody>
      </p:sp>
      <p:pic>
        <p:nvPicPr>
          <p:cNvPr id="355" name="Picture 10" descr="Picture 10"/>
          <p:cNvPicPr>
            <a:picLocks noChangeAspect="1"/>
          </p:cNvPicPr>
          <p:nvPr/>
        </p:nvPicPr>
        <p:blipFill>
          <a:blip r:embed="rId2">
            <a:extLst/>
          </a:blip>
          <a:stretch>
            <a:fillRect/>
          </a:stretch>
        </p:blipFill>
        <p:spPr>
          <a:xfrm>
            <a:off x="-50800" y="692694"/>
            <a:ext cx="9258300" cy="1997849"/>
          </a:xfrm>
          <a:prstGeom prst="rect">
            <a:avLst/>
          </a:prstGeom>
          <a:ln w="12700">
            <a:miter lim="400000"/>
          </a:ln>
        </p:spPr>
      </p:pic>
      <p:sp>
        <p:nvSpPr>
          <p:cNvPr id="356" name="ZoneTexte 3"/>
          <p:cNvSpPr txBox="1"/>
          <p:nvPr/>
        </p:nvSpPr>
        <p:spPr>
          <a:xfrm>
            <a:off x="200239" y="3290744"/>
            <a:ext cx="8789335" cy="76199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nSpc>
                <a:spcPct val="140000"/>
              </a:lnSpc>
              <a:defRPr>
                <a:latin typeface="News Gothic MT"/>
                <a:ea typeface="News Gothic MT"/>
                <a:cs typeface="News Gothic MT"/>
                <a:sym typeface="News Gothic MT"/>
              </a:defRPr>
            </a:pPr>
            <a:r>
              <a:t>- </a:t>
            </a:r>
            <a:r>
              <a:rPr>
                <a:solidFill>
                  <a:srgbClr val="3399FF"/>
                </a:solidFill>
              </a:rPr>
              <a:t>Trigger Challenge </a:t>
            </a:r>
            <a:r>
              <a:t>: How to select 400 out of 20x10</a:t>
            </a:r>
            <a:r>
              <a:rPr baseline="30000"/>
              <a:t>6</a:t>
            </a:r>
            <a:r>
              <a:t> events per second while keeping the interesting  (including unknown) physics</a:t>
            </a:r>
          </a:p>
        </p:txBody>
      </p:sp>
      <p:sp>
        <p:nvSpPr>
          <p:cNvPr id="357" name="ZoneTexte 13"/>
          <p:cNvSpPr txBox="1"/>
          <p:nvPr/>
        </p:nvSpPr>
        <p:spPr>
          <a:xfrm>
            <a:off x="200239" y="4626685"/>
            <a:ext cx="8789335" cy="76199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nSpc>
                <a:spcPct val="140000"/>
              </a:lnSpc>
              <a:defRPr>
                <a:latin typeface="News Gothic MT"/>
                <a:ea typeface="News Gothic MT"/>
                <a:cs typeface="News Gothic MT"/>
                <a:sym typeface="News Gothic MT"/>
              </a:defRPr>
            </a:pPr>
            <a:r>
              <a:t>- </a:t>
            </a:r>
            <a:r>
              <a:rPr>
                <a:solidFill>
                  <a:srgbClr val="3399FF"/>
                </a:solidFill>
              </a:rPr>
              <a:t>Computing Challenge </a:t>
            </a:r>
            <a:r>
              <a:t>: How to reconstruct, store and distribute  400 increasingly complex events per second (over 100 Petabite per experiment)</a:t>
            </a:r>
          </a:p>
        </p:txBody>
      </p:sp>
      <p:sp>
        <p:nvSpPr>
          <p:cNvPr id="358" name="Straight Arrow Connector 5"/>
          <p:cNvSpPr/>
          <p:nvPr/>
        </p:nvSpPr>
        <p:spPr>
          <a:xfrm>
            <a:off x="107504" y="2792159"/>
            <a:ext cx="8880776" cy="1"/>
          </a:xfrm>
          <a:prstGeom prst="line">
            <a:avLst/>
          </a:prstGeom>
          <a:ln w="25400">
            <a:solidFill>
              <a:schemeClr val="accent1"/>
            </a:solidFill>
            <a:headEnd type="triangle"/>
            <a:tailEnd type="triangle"/>
          </a:ln>
        </p:spPr>
        <p:txBody>
          <a:bodyPr lIns="45718" tIns="45718" rIns="45718" bIns="45718"/>
          <a:lstStyle/>
          <a:p>
            <a:pPr/>
          </a:p>
        </p:txBody>
      </p:sp>
      <p:sp>
        <p:nvSpPr>
          <p:cNvPr id="359" name="TextBox 7"/>
          <p:cNvSpPr txBox="1"/>
          <p:nvPr/>
        </p:nvSpPr>
        <p:spPr>
          <a:xfrm>
            <a:off x="3244787" y="2812281"/>
            <a:ext cx="726647"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10 cm</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62" name="ZoneTexte 8"/>
          <p:cNvSpPr txBox="1"/>
          <p:nvPr/>
        </p:nvSpPr>
        <p:spPr>
          <a:xfrm>
            <a:off x="4457382" y="1270000"/>
            <a:ext cx="1964373" cy="650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a:latin typeface="News Gothic MT"/>
                <a:ea typeface="News Gothic MT"/>
                <a:cs typeface="News Gothic MT"/>
                <a:sym typeface="News Gothic MT"/>
              </a:defRPr>
            </a:lvl1pPr>
          </a:lstStyle>
          <a:p>
            <a:pPr/>
            <a:r>
              <a:t>O(2) Pile-up events</a:t>
            </a:r>
          </a:p>
        </p:txBody>
      </p:sp>
      <p:sp>
        <p:nvSpPr>
          <p:cNvPr id="363" name="ZoneTexte 19"/>
          <p:cNvSpPr txBox="1"/>
          <p:nvPr/>
        </p:nvSpPr>
        <p:spPr>
          <a:xfrm>
            <a:off x="5017770" y="836612"/>
            <a:ext cx="1369063" cy="523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i="1" sz="2800">
                <a:solidFill>
                  <a:srgbClr val="FF0000"/>
                </a:solidFill>
                <a:latin typeface="News Gothic MT"/>
                <a:ea typeface="News Gothic MT"/>
                <a:cs typeface="News Gothic MT"/>
                <a:sym typeface="News Gothic MT"/>
              </a:defRPr>
            </a:lvl1pPr>
          </a:lstStyle>
          <a:p>
            <a:pPr/>
            <a:r>
              <a:t>2010</a:t>
            </a:r>
          </a:p>
        </p:txBody>
      </p:sp>
      <p:sp>
        <p:nvSpPr>
          <p:cNvPr id="364" name="ZoneTexte 20"/>
          <p:cNvSpPr txBox="1"/>
          <p:nvPr/>
        </p:nvSpPr>
        <p:spPr>
          <a:xfrm>
            <a:off x="6584632" y="1117600"/>
            <a:ext cx="1369064" cy="523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i="1" sz="2800">
                <a:solidFill>
                  <a:srgbClr val="FF0000"/>
                </a:solidFill>
                <a:latin typeface="News Gothic MT"/>
                <a:ea typeface="News Gothic MT"/>
                <a:cs typeface="News Gothic MT"/>
                <a:sym typeface="News Gothic MT"/>
              </a:defRPr>
            </a:lvl1pPr>
          </a:lstStyle>
          <a:p>
            <a:pPr/>
            <a:r>
              <a:t>2011</a:t>
            </a:r>
          </a:p>
        </p:txBody>
      </p:sp>
      <p:sp>
        <p:nvSpPr>
          <p:cNvPr id="365" name="ZoneTexte 24"/>
          <p:cNvSpPr txBox="1"/>
          <p:nvPr/>
        </p:nvSpPr>
        <p:spPr>
          <a:xfrm>
            <a:off x="3465195" y="2016125"/>
            <a:ext cx="3007363" cy="24830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sz="1200"/>
            </a:lvl1pPr>
          </a:lstStyle>
          <a:p>
            <a:pPr/>
            <a:r>
              <a:t>150 ns inter-bunch spacing </a:t>
            </a:r>
          </a:p>
        </p:txBody>
      </p:sp>
      <p:pic>
        <p:nvPicPr>
          <p:cNvPr id="366" name="Image 28" descr="Image 28"/>
          <p:cNvPicPr>
            <a:picLocks noChangeAspect="1"/>
          </p:cNvPicPr>
          <p:nvPr/>
        </p:nvPicPr>
        <p:blipFill>
          <a:blip r:embed="rId2">
            <a:extLst/>
          </a:blip>
          <a:stretch>
            <a:fillRect/>
          </a:stretch>
        </p:blipFill>
        <p:spPr>
          <a:xfrm>
            <a:off x="6546850" y="-15875"/>
            <a:ext cx="2590800" cy="2303466"/>
          </a:xfrm>
          <a:prstGeom prst="rect">
            <a:avLst/>
          </a:prstGeom>
          <a:ln w="12700">
            <a:miter lim="400000"/>
          </a:ln>
        </p:spPr>
      </p:pic>
      <p:pic>
        <p:nvPicPr>
          <p:cNvPr id="367" name="Image 29" descr="Image 29"/>
          <p:cNvPicPr>
            <a:picLocks noChangeAspect="1"/>
          </p:cNvPicPr>
          <p:nvPr/>
        </p:nvPicPr>
        <p:blipFill>
          <a:blip r:embed="rId3">
            <a:extLst/>
          </a:blip>
          <a:stretch>
            <a:fillRect/>
          </a:stretch>
        </p:blipFill>
        <p:spPr>
          <a:xfrm>
            <a:off x="6550025" y="2297113"/>
            <a:ext cx="2578100" cy="2343153"/>
          </a:xfrm>
          <a:prstGeom prst="rect">
            <a:avLst/>
          </a:prstGeom>
          <a:ln w="12700">
            <a:miter lim="400000"/>
          </a:ln>
        </p:spPr>
      </p:pic>
      <p:sp>
        <p:nvSpPr>
          <p:cNvPr id="368" name="ZoneTexte 30"/>
          <p:cNvSpPr txBox="1"/>
          <p:nvPr/>
        </p:nvSpPr>
        <p:spPr>
          <a:xfrm>
            <a:off x="7311707" y="1766889"/>
            <a:ext cx="1689739" cy="43880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sz="1200">
                <a:solidFill>
                  <a:srgbClr val="FFFFFF"/>
                </a:solidFill>
              </a:defRPr>
            </a:lvl1pPr>
          </a:lstStyle>
          <a:p>
            <a:pPr/>
            <a:r>
              <a:t>Event taken at random (filled) bunch crossings </a:t>
            </a:r>
          </a:p>
        </p:txBody>
      </p:sp>
      <p:pic>
        <p:nvPicPr>
          <p:cNvPr id="369" name="Image 1" descr="Image 1"/>
          <p:cNvPicPr>
            <a:picLocks noChangeAspect="1"/>
          </p:cNvPicPr>
          <p:nvPr/>
        </p:nvPicPr>
        <p:blipFill>
          <a:blip r:embed="rId4">
            <a:extLst/>
          </a:blip>
          <a:srcRect l="1868" t="0" r="10669" b="0"/>
          <a:stretch>
            <a:fillRect/>
          </a:stretch>
        </p:blipFill>
        <p:spPr>
          <a:xfrm>
            <a:off x="390121" y="1641475"/>
            <a:ext cx="3844930" cy="3154362"/>
          </a:xfrm>
          <a:prstGeom prst="rect">
            <a:avLst/>
          </a:prstGeom>
          <a:ln w="12700">
            <a:miter lim="400000"/>
          </a:ln>
        </p:spPr>
      </p:pic>
      <p:sp>
        <p:nvSpPr>
          <p:cNvPr id="370" name="ZoneTexte 15"/>
          <p:cNvSpPr txBox="1"/>
          <p:nvPr/>
        </p:nvSpPr>
        <p:spPr>
          <a:xfrm>
            <a:off x="4198620" y="3575050"/>
            <a:ext cx="2178688" cy="650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a:latin typeface="News Gothic MT"/>
                <a:ea typeface="News Gothic MT"/>
                <a:cs typeface="News Gothic MT"/>
                <a:sym typeface="News Gothic MT"/>
              </a:defRPr>
            </a:lvl1pPr>
          </a:lstStyle>
          <a:p>
            <a:pPr/>
            <a:r>
              <a:t>O(10) Pile-up events </a:t>
            </a:r>
          </a:p>
        </p:txBody>
      </p:sp>
      <p:sp>
        <p:nvSpPr>
          <p:cNvPr id="371" name="ZoneTexte 16"/>
          <p:cNvSpPr txBox="1"/>
          <p:nvPr/>
        </p:nvSpPr>
        <p:spPr>
          <a:xfrm>
            <a:off x="4973320" y="3141664"/>
            <a:ext cx="1369063" cy="523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i="1" sz="2800">
                <a:solidFill>
                  <a:srgbClr val="FF0000"/>
                </a:solidFill>
                <a:latin typeface="News Gothic MT"/>
                <a:ea typeface="News Gothic MT"/>
                <a:cs typeface="News Gothic MT"/>
                <a:sym typeface="News Gothic MT"/>
              </a:defRPr>
            </a:lvl1pPr>
          </a:lstStyle>
          <a:p>
            <a:pPr/>
            <a:r>
              <a:t>2011</a:t>
            </a:r>
          </a:p>
        </p:txBody>
      </p:sp>
      <p:sp>
        <p:nvSpPr>
          <p:cNvPr id="372" name="ZoneTexte 24"/>
          <p:cNvSpPr txBox="1"/>
          <p:nvPr/>
        </p:nvSpPr>
        <p:spPr>
          <a:xfrm>
            <a:off x="3393757" y="4322762"/>
            <a:ext cx="3007364" cy="24830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sz="1200"/>
            </a:lvl1pPr>
          </a:lstStyle>
          <a:p>
            <a:pPr/>
            <a:r>
              <a:t>50 ns inter-bunch spacing </a:t>
            </a:r>
          </a:p>
        </p:txBody>
      </p:sp>
      <p:sp>
        <p:nvSpPr>
          <p:cNvPr id="373" name="ZoneTexte 18"/>
          <p:cNvSpPr txBox="1"/>
          <p:nvPr/>
        </p:nvSpPr>
        <p:spPr>
          <a:xfrm>
            <a:off x="4198620" y="5732462"/>
            <a:ext cx="2210438"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a:latin typeface="News Gothic MT"/>
                <a:ea typeface="News Gothic MT"/>
                <a:cs typeface="News Gothic MT"/>
                <a:sym typeface="News Gothic MT"/>
              </a:defRPr>
            </a:lvl1pPr>
          </a:lstStyle>
          <a:p>
            <a:pPr/>
            <a:r>
              <a:t>O(20) Pile-up events </a:t>
            </a:r>
          </a:p>
        </p:txBody>
      </p:sp>
      <p:sp>
        <p:nvSpPr>
          <p:cNvPr id="374" name="ZoneTexte 21"/>
          <p:cNvSpPr txBox="1"/>
          <p:nvPr/>
        </p:nvSpPr>
        <p:spPr>
          <a:xfrm>
            <a:off x="5005070" y="5300662"/>
            <a:ext cx="1369063" cy="523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i="1" sz="2800">
                <a:solidFill>
                  <a:srgbClr val="FF0000"/>
                </a:solidFill>
                <a:latin typeface="News Gothic MT"/>
                <a:ea typeface="News Gothic MT"/>
                <a:cs typeface="News Gothic MT"/>
                <a:sym typeface="News Gothic MT"/>
              </a:defRPr>
            </a:lvl1pPr>
          </a:lstStyle>
          <a:p>
            <a:pPr/>
            <a:r>
              <a:t>2012</a:t>
            </a:r>
          </a:p>
        </p:txBody>
      </p:sp>
      <p:sp>
        <p:nvSpPr>
          <p:cNvPr id="375" name="ZoneTexte 24"/>
          <p:cNvSpPr txBox="1"/>
          <p:nvPr/>
        </p:nvSpPr>
        <p:spPr>
          <a:xfrm>
            <a:off x="3473132" y="6465887"/>
            <a:ext cx="3007364" cy="24830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defRPr sz="1200"/>
            </a:lvl1pPr>
          </a:lstStyle>
          <a:p>
            <a:pPr/>
            <a:r>
              <a:t>50 ns inter-bunch spacing </a:t>
            </a:r>
          </a:p>
        </p:txBody>
      </p:sp>
      <p:sp>
        <p:nvSpPr>
          <p:cNvPr id="376" name="ZoneTexte 30"/>
          <p:cNvSpPr txBox="1"/>
          <p:nvPr/>
        </p:nvSpPr>
        <p:spPr>
          <a:xfrm>
            <a:off x="7370443" y="4113212"/>
            <a:ext cx="1688151" cy="43880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sz="1200">
                <a:solidFill>
                  <a:srgbClr val="FFFFFF"/>
                </a:solidFill>
              </a:defRPr>
            </a:lvl1pPr>
          </a:lstStyle>
          <a:p>
            <a:pPr/>
            <a:r>
              <a:t>Event taken at random (filled) bunch crossings </a:t>
            </a:r>
          </a:p>
        </p:txBody>
      </p:sp>
      <p:sp>
        <p:nvSpPr>
          <p:cNvPr id="377" name="TextBox 8"/>
          <p:cNvSpPr txBox="1"/>
          <p:nvPr/>
        </p:nvSpPr>
        <p:spPr>
          <a:xfrm>
            <a:off x="2840513" y="2228850"/>
            <a:ext cx="753263" cy="695221"/>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b="1" sz="1400">
                <a:solidFill>
                  <a:srgbClr val="3399FF"/>
                </a:solidFill>
                <a:latin typeface="Arial"/>
                <a:ea typeface="Arial"/>
                <a:cs typeface="Arial"/>
                <a:sym typeface="Arial"/>
              </a:defRPr>
            </a:pPr>
            <a:r>
              <a:t>2012</a:t>
            </a:r>
          </a:p>
          <a:p>
            <a:pPr>
              <a:defRPr sz="1400">
                <a:solidFill>
                  <a:srgbClr val="3399FF"/>
                </a:solidFill>
                <a:latin typeface="Arial"/>
                <a:ea typeface="Arial"/>
                <a:cs typeface="Arial"/>
                <a:sym typeface="Arial"/>
              </a:defRPr>
            </a:pPr>
            <a:r>
              <a:t>23 fb</a:t>
            </a:r>
            <a:r>
              <a:rPr baseline="30000"/>
              <a:t>-1 </a:t>
            </a:r>
            <a:endParaRPr sz="2400" u="sng"/>
          </a:p>
          <a:p>
            <a:pPr>
              <a:defRPr sz="1400">
                <a:solidFill>
                  <a:srgbClr val="3399FF"/>
                </a:solidFill>
                <a:latin typeface="Arial"/>
                <a:ea typeface="Arial"/>
                <a:cs typeface="Arial"/>
                <a:sym typeface="Arial"/>
              </a:defRPr>
            </a:pPr>
            <a:r>
              <a:t>at 8 TeV</a:t>
            </a:r>
          </a:p>
        </p:txBody>
      </p:sp>
      <p:sp>
        <p:nvSpPr>
          <p:cNvPr id="378" name="TextBox 9"/>
          <p:cNvSpPr txBox="1"/>
          <p:nvPr/>
        </p:nvSpPr>
        <p:spPr>
          <a:xfrm>
            <a:off x="3337886" y="3283515"/>
            <a:ext cx="753263" cy="695221"/>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b="1" sz="1400">
                <a:solidFill>
                  <a:srgbClr val="FF6600"/>
                </a:solidFill>
                <a:latin typeface="Arial"/>
                <a:ea typeface="Arial"/>
                <a:cs typeface="Arial"/>
                <a:sym typeface="Arial"/>
              </a:defRPr>
            </a:pPr>
            <a:r>
              <a:t>2011</a:t>
            </a:r>
            <a:endParaRPr sz="2400" u="sng"/>
          </a:p>
          <a:p>
            <a:pPr>
              <a:defRPr sz="1400">
                <a:solidFill>
                  <a:srgbClr val="FF6600"/>
                </a:solidFill>
                <a:latin typeface="Arial"/>
                <a:ea typeface="Arial"/>
                <a:cs typeface="Arial"/>
                <a:sym typeface="Arial"/>
              </a:defRPr>
            </a:pPr>
            <a:r>
              <a:t>5.6 fb</a:t>
            </a:r>
            <a:r>
              <a:rPr baseline="30000"/>
              <a:t>-1 </a:t>
            </a:r>
            <a:endParaRPr sz="2400" u="sng"/>
          </a:p>
          <a:p>
            <a:pPr>
              <a:defRPr sz="1400">
                <a:solidFill>
                  <a:srgbClr val="FF6600"/>
                </a:solidFill>
                <a:latin typeface="Arial"/>
                <a:ea typeface="Arial"/>
                <a:cs typeface="Arial"/>
                <a:sym typeface="Arial"/>
              </a:defRPr>
            </a:pPr>
            <a:r>
              <a:t>at 7 TeV</a:t>
            </a:r>
          </a:p>
        </p:txBody>
      </p:sp>
      <p:sp>
        <p:nvSpPr>
          <p:cNvPr id="379" name="TextBox 10"/>
          <p:cNvSpPr txBox="1"/>
          <p:nvPr/>
        </p:nvSpPr>
        <p:spPr>
          <a:xfrm>
            <a:off x="4108132" y="3030539"/>
            <a:ext cx="786195" cy="7391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b="1" sz="1400">
                <a:solidFill>
                  <a:srgbClr val="AA5816"/>
                </a:solidFill>
                <a:latin typeface="News Gothic MT"/>
                <a:ea typeface="News Gothic MT"/>
                <a:cs typeface="News Gothic MT"/>
                <a:sym typeface="News Gothic MT"/>
              </a:defRPr>
            </a:pPr>
            <a:r>
              <a:t>2010</a:t>
            </a:r>
          </a:p>
          <a:p>
            <a:pPr>
              <a:defRPr sz="1400">
                <a:solidFill>
                  <a:srgbClr val="AA5816"/>
                </a:solidFill>
                <a:latin typeface="News Gothic MT"/>
                <a:ea typeface="News Gothic MT"/>
                <a:cs typeface="News Gothic MT"/>
                <a:sym typeface="News Gothic MT"/>
              </a:defRPr>
            </a:pPr>
            <a:r>
              <a:t>0.05 fb</a:t>
            </a:r>
            <a:r>
              <a:rPr baseline="30000"/>
              <a:t>-1 </a:t>
            </a:r>
            <a:endParaRPr baseline="30000"/>
          </a:p>
          <a:p>
            <a:pPr>
              <a:defRPr sz="1400">
                <a:solidFill>
                  <a:srgbClr val="AA5816"/>
                </a:solidFill>
                <a:latin typeface="News Gothic MT"/>
                <a:ea typeface="News Gothic MT"/>
                <a:cs typeface="News Gothic MT"/>
                <a:sym typeface="News Gothic MT"/>
              </a:defRPr>
            </a:pPr>
            <a:r>
              <a:t>at 7 TeV</a:t>
            </a:r>
          </a:p>
        </p:txBody>
      </p:sp>
      <p:sp>
        <p:nvSpPr>
          <p:cNvPr id="380" name="TextBox 9"/>
          <p:cNvSpPr txBox="1"/>
          <p:nvPr/>
        </p:nvSpPr>
        <p:spPr>
          <a:xfrm>
            <a:off x="4568825" y="4652962"/>
            <a:ext cx="1726537" cy="704745"/>
          </a:xfrm>
          <a:prstGeom prst="rect">
            <a:avLst/>
          </a:prstGeom>
          <a:solidFill>
            <a:srgbClr val="FFFFFF"/>
          </a:solidFill>
          <a:ln>
            <a:solidFill>
              <a:srgbClr val="FFFFFF"/>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sz="1400">
                <a:solidFill>
                  <a:srgbClr val="008000"/>
                </a:solidFill>
                <a:latin typeface="Arial"/>
                <a:ea typeface="Arial"/>
                <a:cs typeface="Arial"/>
                <a:sym typeface="Arial"/>
              </a:defRPr>
            </a:pPr>
            <a:r>
              <a:t>Design value </a:t>
            </a:r>
            <a:endParaRPr sz="2400" u="sng"/>
          </a:p>
          <a:p>
            <a:pPr>
              <a:defRPr sz="1400">
                <a:solidFill>
                  <a:srgbClr val="008000"/>
                </a:solidFill>
                <a:latin typeface="Arial"/>
                <a:ea typeface="Arial"/>
                <a:cs typeface="Arial"/>
                <a:sym typeface="Arial"/>
              </a:defRPr>
            </a:pPr>
            <a:r>
              <a:t>(expected to be</a:t>
            </a:r>
            <a:endParaRPr sz="2400" u="sng"/>
          </a:p>
          <a:p>
            <a:pPr>
              <a:defRPr sz="1400">
                <a:solidFill>
                  <a:srgbClr val="008000"/>
                </a:solidFill>
                <a:latin typeface="Arial"/>
                <a:ea typeface="Arial"/>
                <a:cs typeface="Arial"/>
                <a:sym typeface="Arial"/>
              </a:defRPr>
            </a:pPr>
            <a:r>
              <a:t>reached at L=10</a:t>
            </a:r>
            <a:r>
              <a:rPr baseline="30000"/>
              <a:t>34 </a:t>
            </a:r>
            <a:r>
              <a:t>!) </a:t>
            </a:r>
          </a:p>
        </p:txBody>
      </p:sp>
      <p:pic>
        <p:nvPicPr>
          <p:cNvPr id="381" name="Image 2" descr="Image 2"/>
          <p:cNvPicPr>
            <a:picLocks noChangeAspect="1"/>
          </p:cNvPicPr>
          <p:nvPr/>
        </p:nvPicPr>
        <p:blipFill>
          <a:blip r:embed="rId5">
            <a:extLst/>
          </a:blip>
          <a:stretch>
            <a:fillRect/>
          </a:stretch>
        </p:blipFill>
        <p:spPr>
          <a:xfrm>
            <a:off x="6551613" y="4659312"/>
            <a:ext cx="2565403" cy="2127253"/>
          </a:xfrm>
          <a:prstGeom prst="rect">
            <a:avLst/>
          </a:prstGeom>
          <a:ln w="12700">
            <a:miter lim="400000"/>
          </a:ln>
        </p:spPr>
      </p:pic>
      <p:sp>
        <p:nvSpPr>
          <p:cNvPr id="382" name="Connecteur droit 9"/>
          <p:cNvSpPr/>
          <p:nvPr/>
        </p:nvSpPr>
        <p:spPr>
          <a:xfrm>
            <a:off x="1384300" y="3832225"/>
            <a:ext cx="339726" cy="0"/>
          </a:xfrm>
          <a:prstGeom prst="line">
            <a:avLst/>
          </a:prstGeom>
          <a:ln w="28575">
            <a:solidFill>
              <a:srgbClr val="FFFFFF"/>
            </a:solidFill>
          </a:ln>
        </p:spPr>
        <p:txBody>
          <a:bodyPr lIns="45718" tIns="45718" rIns="45718" bIns="45718"/>
          <a:lstStyle/>
          <a:p>
            <a:pPr/>
          </a:p>
        </p:txBody>
      </p:sp>
      <p:sp>
        <p:nvSpPr>
          <p:cNvPr id="383" name="Connecteur droit 33"/>
          <p:cNvSpPr/>
          <p:nvPr/>
        </p:nvSpPr>
        <p:spPr>
          <a:xfrm>
            <a:off x="1384300" y="3787775"/>
            <a:ext cx="177802" cy="0"/>
          </a:xfrm>
          <a:prstGeom prst="line">
            <a:avLst/>
          </a:prstGeom>
          <a:ln w="28575">
            <a:solidFill>
              <a:srgbClr val="FFFFFF"/>
            </a:solidFill>
          </a:ln>
        </p:spPr>
        <p:txBody>
          <a:bodyPr lIns="45718" tIns="45718" rIns="45718" bIns="45718"/>
          <a:lstStyle/>
          <a:p>
            <a:pPr/>
          </a:p>
        </p:txBody>
      </p:sp>
      <p:sp>
        <p:nvSpPr>
          <p:cNvPr id="384" name="Connecteur droit 34"/>
          <p:cNvSpPr/>
          <p:nvPr/>
        </p:nvSpPr>
        <p:spPr>
          <a:xfrm>
            <a:off x="1574800" y="3775075"/>
            <a:ext cx="177802" cy="0"/>
          </a:xfrm>
          <a:prstGeom prst="line">
            <a:avLst/>
          </a:prstGeom>
          <a:ln w="28575">
            <a:solidFill>
              <a:srgbClr val="FFFFFF"/>
            </a:solidFill>
          </a:ln>
        </p:spPr>
        <p:txBody>
          <a:bodyPr lIns="45718" tIns="45718" rIns="45718" bIns="45718"/>
          <a:lstStyle/>
          <a:p>
            <a:pPr/>
          </a:p>
        </p:txBody>
      </p:sp>
      <p:sp>
        <p:nvSpPr>
          <p:cNvPr id="385" name="Titre 1"/>
          <p:cNvSpPr txBox="1"/>
          <p:nvPr/>
        </p:nvSpPr>
        <p:spPr>
          <a:xfrm>
            <a:off x="682305" y="192405"/>
            <a:ext cx="4718689" cy="5613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ctr">
              <a:defRPr sz="3200">
                <a:latin typeface="Trebuchet MS"/>
                <a:ea typeface="Trebuchet MS"/>
                <a:cs typeface="Trebuchet MS"/>
                <a:sym typeface="Trebuchet MS"/>
              </a:defRPr>
            </a:lvl1pPr>
          </a:lstStyle>
          <a:p>
            <a:pPr/>
            <a:r>
              <a:t>The first LHC run</a:t>
            </a:r>
          </a:p>
        </p:txBody>
      </p:sp>
      <p:sp>
        <p:nvSpPr>
          <p:cNvPr id="386" name="TextBox 1"/>
          <p:cNvSpPr txBox="1"/>
          <p:nvPr/>
        </p:nvSpPr>
        <p:spPr>
          <a:xfrm>
            <a:off x="390122" y="1245360"/>
            <a:ext cx="4125176" cy="370837"/>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Event rate = luminosity x cross-sections</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8" name="Title 1"/>
          <p:cNvSpPr txBox="1"/>
          <p:nvPr>
            <p:ph type="title"/>
          </p:nvPr>
        </p:nvSpPr>
        <p:spPr>
          <a:xfrm>
            <a:off x="549275" y="1794504"/>
            <a:ext cx="8042276" cy="1336960"/>
          </a:xfrm>
          <a:prstGeom prst="rect">
            <a:avLst/>
          </a:prstGeom>
        </p:spPr>
        <p:txBody>
          <a:bodyPr/>
          <a:lstStyle/>
          <a:p>
            <a:pPr defTabSz="813816">
              <a:defRPr sz="4000"/>
            </a:pPr>
            <a:r>
              <a:t>The detection of </a:t>
            </a:r>
            <a:br/>
            <a:r>
              <a:t>the Higgs boson</a:t>
            </a:r>
          </a:p>
        </p:txBody>
      </p:sp>
      <p:sp>
        <p:nvSpPr>
          <p:cNvPr id="38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 name="Title 1"/>
          <p:cNvSpPr txBox="1"/>
          <p:nvPr>
            <p:ph type="title"/>
          </p:nvPr>
        </p:nvSpPr>
        <p:spPr>
          <a:xfrm>
            <a:off x="434867" y="0"/>
            <a:ext cx="8042276" cy="872436"/>
          </a:xfrm>
          <a:prstGeom prst="rect">
            <a:avLst/>
          </a:prstGeom>
        </p:spPr>
        <p:txBody>
          <a:bodyPr/>
          <a:lstStyle/>
          <a:p>
            <a:pPr/>
            <a:r>
              <a:t>Higgs production</a:t>
            </a:r>
          </a:p>
        </p:txBody>
      </p:sp>
      <p:sp>
        <p:nvSpPr>
          <p:cNvPr id="39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93" name="Content Placeholder 3" descr="Content Placeholder 3"/>
          <p:cNvPicPr>
            <a:picLocks noChangeAspect="1"/>
          </p:cNvPicPr>
          <p:nvPr/>
        </p:nvPicPr>
        <p:blipFill>
          <a:blip r:embed="rId2">
            <a:extLst/>
          </a:blip>
          <a:stretch>
            <a:fillRect/>
          </a:stretch>
        </p:blipFill>
        <p:spPr>
          <a:xfrm>
            <a:off x="169563" y="2825801"/>
            <a:ext cx="8878935" cy="1845108"/>
          </a:xfrm>
          <a:prstGeom prst="rect">
            <a:avLst/>
          </a:prstGeom>
          <a:ln w="12700">
            <a:miter lim="400000"/>
          </a:ln>
        </p:spPr>
      </p:pic>
      <p:sp>
        <p:nvSpPr>
          <p:cNvPr id="394" name="TextBox 6"/>
          <p:cNvSpPr txBox="1"/>
          <p:nvPr/>
        </p:nvSpPr>
        <p:spPr>
          <a:xfrm>
            <a:off x="6937171" y="1385871"/>
            <a:ext cx="1908715"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Top-antitop fusion</a:t>
            </a:r>
          </a:p>
          <a:p>
            <a:pPr algn="ctr">
              <a:defRPr>
                <a:latin typeface="News Gothic MT"/>
                <a:ea typeface="News Gothic MT"/>
                <a:cs typeface="News Gothic MT"/>
                <a:sym typeface="News Gothic MT"/>
              </a:defRPr>
            </a:pPr>
            <a:r>
              <a:t>ttH</a:t>
            </a:r>
          </a:p>
        </p:txBody>
      </p:sp>
      <p:sp>
        <p:nvSpPr>
          <p:cNvPr id="395" name="Rectangle 7"/>
          <p:cNvSpPr txBox="1"/>
          <p:nvPr/>
        </p:nvSpPr>
        <p:spPr>
          <a:xfrm>
            <a:off x="369938" y="2140743"/>
            <a:ext cx="2023127"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Gluon-gluon fusion</a:t>
            </a:r>
          </a:p>
          <a:p>
            <a:pPr algn="ctr">
              <a:defRPr>
                <a:latin typeface="News Gothic MT"/>
                <a:ea typeface="News Gothic MT"/>
                <a:cs typeface="News Gothic MT"/>
                <a:sym typeface="News Gothic MT"/>
              </a:defRPr>
            </a:pPr>
            <a:r>
              <a:t>gg→H</a:t>
            </a:r>
          </a:p>
        </p:txBody>
      </p:sp>
      <p:sp>
        <p:nvSpPr>
          <p:cNvPr id="396" name="Rectangle 8"/>
          <p:cNvSpPr txBox="1"/>
          <p:nvPr/>
        </p:nvSpPr>
        <p:spPr>
          <a:xfrm>
            <a:off x="2461915" y="1266553"/>
            <a:ext cx="2112201"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Vector boson fusion</a:t>
            </a:r>
          </a:p>
          <a:p>
            <a:pPr algn="ctr">
              <a:defRPr>
                <a:latin typeface="News Gothic MT"/>
                <a:ea typeface="News Gothic MT"/>
                <a:cs typeface="News Gothic MT"/>
                <a:sym typeface="News Gothic MT"/>
              </a:defRPr>
            </a:pPr>
            <a:r>
              <a:t>VBF</a:t>
            </a:r>
          </a:p>
        </p:txBody>
      </p:sp>
      <p:sp>
        <p:nvSpPr>
          <p:cNvPr id="397" name="Rectangle 9"/>
          <p:cNvSpPr txBox="1"/>
          <p:nvPr/>
        </p:nvSpPr>
        <p:spPr>
          <a:xfrm>
            <a:off x="4827892" y="1986034"/>
            <a:ext cx="1692505"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Higgs strahlung</a:t>
            </a:r>
          </a:p>
          <a:p>
            <a:pPr algn="ctr">
              <a:defRPr>
                <a:latin typeface="News Gothic MT"/>
                <a:ea typeface="News Gothic MT"/>
                <a:cs typeface="News Gothic MT"/>
                <a:sym typeface="News Gothic MT"/>
              </a:defRPr>
            </a:pPr>
            <a:r>
              <a:t>VH</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 name="Text Box 3"/>
          <p:cNvSpPr txBox="1"/>
          <p:nvPr/>
        </p:nvSpPr>
        <p:spPr>
          <a:xfrm>
            <a:off x="6979918" y="5943600"/>
            <a:ext cx="1836694" cy="311404"/>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1600">
                <a:solidFill>
                  <a:srgbClr val="FF0000"/>
                </a:solidFill>
                <a:latin typeface="Times New Roman"/>
                <a:ea typeface="Times New Roman"/>
                <a:cs typeface="Times New Roman"/>
                <a:sym typeface="Times New Roman"/>
              </a:defRPr>
            </a:lvl1pPr>
          </a:lstStyle>
          <a:p>
            <a:pPr/>
            <a:r>
              <a:t>Ref: hep-ph/0208209</a:t>
            </a:r>
          </a:p>
        </p:txBody>
      </p:sp>
      <p:sp>
        <p:nvSpPr>
          <p:cNvPr id="400" name="Text Box 6"/>
          <p:cNvSpPr txBox="1"/>
          <p:nvPr/>
        </p:nvSpPr>
        <p:spPr>
          <a:xfrm>
            <a:off x="1688781" y="152318"/>
            <a:ext cx="4877438" cy="48273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2800">
                <a:latin typeface="Times New Roman"/>
                <a:ea typeface="Times New Roman"/>
                <a:cs typeface="Times New Roman"/>
                <a:sym typeface="Times New Roman"/>
              </a:defRPr>
            </a:lvl1pPr>
          </a:lstStyle>
          <a:p>
            <a:pPr/>
            <a:r>
              <a:t>Detect Higgs by decay products </a:t>
            </a:r>
          </a:p>
        </p:txBody>
      </p:sp>
      <p:pic>
        <p:nvPicPr>
          <p:cNvPr id="401" name="Picture 8" descr="Picture 8"/>
          <p:cNvPicPr>
            <a:picLocks noChangeAspect="1"/>
          </p:cNvPicPr>
          <p:nvPr/>
        </p:nvPicPr>
        <p:blipFill>
          <a:blip r:embed="rId2">
            <a:extLst/>
          </a:blip>
          <a:stretch>
            <a:fillRect/>
          </a:stretch>
        </p:blipFill>
        <p:spPr>
          <a:xfrm>
            <a:off x="4415354" y="1080089"/>
            <a:ext cx="4728646" cy="5560706"/>
          </a:xfrm>
          <a:prstGeom prst="rect">
            <a:avLst/>
          </a:prstGeom>
          <a:ln w="12700">
            <a:miter lim="400000"/>
          </a:ln>
        </p:spPr>
      </p:pic>
      <p:sp>
        <p:nvSpPr>
          <p:cNvPr id="402" name="TextBox 5"/>
          <p:cNvSpPr txBox="1"/>
          <p:nvPr/>
        </p:nvSpPr>
        <p:spPr>
          <a:xfrm>
            <a:off x="225105" y="1421002"/>
            <a:ext cx="4661539" cy="348349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Times New Roman"/>
                <a:ea typeface="Times New Roman"/>
                <a:cs typeface="Times New Roman"/>
                <a:sym typeface="Times New Roman"/>
              </a:defRPr>
            </a:pPr>
          </a:p>
          <a:p>
            <a:pPr>
              <a:buSzPct val="100000"/>
              <a:buFont typeface="Arial"/>
              <a:buChar char="•"/>
              <a:defRPr sz="2000">
                <a:latin typeface="Times New Roman"/>
                <a:ea typeface="Times New Roman"/>
                <a:cs typeface="Times New Roman"/>
                <a:sym typeface="Times New Roman"/>
              </a:defRPr>
            </a:pPr>
            <a:r>
              <a:t> </a:t>
            </a:r>
            <a:r>
              <a:rPr u="sng"/>
              <a:t>Variety of decay channels</a:t>
            </a:r>
            <a:endParaRPr sz="2400"/>
          </a:p>
          <a:p>
            <a:pPr>
              <a:defRPr sz="2000">
                <a:latin typeface="Times New Roman"/>
                <a:ea typeface="Times New Roman"/>
                <a:cs typeface="Times New Roman"/>
                <a:sym typeface="Times New Roman"/>
              </a:defRPr>
            </a:pPr>
          </a:p>
          <a:p>
            <a:pPr>
              <a:buSzPct val="100000"/>
              <a:buFont typeface="Arial"/>
              <a:buChar char="•"/>
              <a:defRPr sz="2000">
                <a:latin typeface="Times New Roman"/>
                <a:ea typeface="Times New Roman"/>
                <a:cs typeface="Times New Roman"/>
                <a:sym typeface="Times New Roman"/>
              </a:defRPr>
            </a:pPr>
            <a:r>
              <a:t> Massive particles more likely  </a:t>
            </a:r>
            <a:endParaRPr sz="2400"/>
          </a:p>
          <a:p>
            <a:pPr>
              <a:buSzPct val="100000"/>
              <a:buFont typeface="Arial"/>
              <a:buChar char="•"/>
              <a:defRPr sz="2000">
                <a:latin typeface="Times New Roman"/>
                <a:ea typeface="Times New Roman"/>
                <a:cs typeface="Times New Roman"/>
                <a:sym typeface="Times New Roman"/>
              </a:defRPr>
            </a:pPr>
          </a:p>
          <a:p>
            <a:pPr>
              <a:buSzPct val="100000"/>
              <a:buFont typeface="Arial"/>
              <a:buChar char="•"/>
              <a:defRPr sz="2000">
                <a:latin typeface="Times New Roman"/>
                <a:ea typeface="Times New Roman"/>
                <a:cs typeface="Times New Roman"/>
                <a:sym typeface="Times New Roman"/>
              </a:defRPr>
            </a:pPr>
            <a:r>
              <a:t> Difficult to detect from background</a:t>
            </a:r>
            <a:endParaRPr sz="2400"/>
          </a:p>
          <a:p>
            <a:pPr>
              <a:buSzPct val="100000"/>
              <a:buFont typeface="Arial"/>
              <a:buChar char="•"/>
              <a:defRPr sz="2000">
                <a:latin typeface="Times New Roman"/>
                <a:ea typeface="Times New Roman"/>
                <a:cs typeface="Times New Roman"/>
                <a:sym typeface="Times New Roman"/>
              </a:defRPr>
            </a:pPr>
          </a:p>
          <a:p>
            <a:pPr>
              <a:lnSpc>
                <a:spcPct val="120000"/>
              </a:lnSpc>
              <a:buSzPct val="100000"/>
              <a:buFont typeface="Arial"/>
              <a:buChar char="•"/>
              <a:defRPr sz="2000">
                <a:latin typeface="Times New Roman"/>
                <a:ea typeface="Times New Roman"/>
                <a:cs typeface="Times New Roman"/>
                <a:sym typeface="Times New Roman"/>
              </a:defRPr>
            </a:pPr>
            <a:r>
              <a:t> Life time is 1.56×10−22 s (!)</a:t>
            </a:r>
            <a:endParaRPr sz="2400"/>
          </a:p>
          <a:p>
            <a:pPr>
              <a:lnSpc>
                <a:spcPct val="120000"/>
              </a:lnSpc>
              <a:defRPr sz="2000">
                <a:latin typeface="Times New Roman"/>
                <a:ea typeface="Times New Roman"/>
                <a:cs typeface="Times New Roman"/>
                <a:sym typeface="Times New Roman"/>
              </a:defRPr>
            </a:pPr>
            <a:r>
              <a:t>(predicted in the Standard Model)</a:t>
            </a:r>
            <a:endParaRPr sz="2400"/>
          </a:p>
          <a:p>
            <a:pPr>
              <a:lnSpc>
                <a:spcPct val="120000"/>
              </a:lnSpc>
              <a:defRPr sz="2000">
                <a:latin typeface="Times New Roman"/>
                <a:ea typeface="Times New Roman"/>
                <a:cs typeface="Times New Roman"/>
                <a:sym typeface="Times New Roman"/>
              </a:defRPr>
            </a:pPr>
          </a:p>
          <a:p>
            <a:pPr marL="342900" indent="-342900">
              <a:lnSpc>
                <a:spcPct val="120000"/>
              </a:lnSpc>
              <a:buSzPct val="100000"/>
              <a:buFont typeface="Arial"/>
              <a:buChar char="•"/>
              <a:defRPr sz="2000">
                <a:latin typeface="Symbol"/>
                <a:ea typeface="Symbol"/>
                <a:cs typeface="Symbol"/>
                <a:sym typeface="Symbol"/>
              </a:defRPr>
            </a:pPr>
            <a:r>
              <a:t>gg </a:t>
            </a:r>
            <a:r>
              <a:rPr>
                <a:latin typeface="Times New Roman"/>
                <a:ea typeface="Times New Roman"/>
                <a:cs typeface="Times New Roman"/>
                <a:sym typeface="Times New Roman"/>
              </a:rPr>
              <a:t>is clean, but rare</a:t>
            </a:r>
          </a:p>
        </p:txBody>
      </p:sp>
      <p:pic>
        <p:nvPicPr>
          <p:cNvPr id="403" name="Picture 1" descr="Picture 1"/>
          <p:cNvPicPr>
            <a:picLocks noChangeAspect="1"/>
          </p:cNvPicPr>
          <p:nvPr/>
        </p:nvPicPr>
        <p:blipFill>
          <a:blip r:embed="rId3">
            <a:extLst/>
          </a:blip>
          <a:stretch>
            <a:fillRect/>
          </a:stretch>
        </p:blipFill>
        <p:spPr>
          <a:xfrm>
            <a:off x="179387" y="5130646"/>
            <a:ext cx="2013250" cy="1452251"/>
          </a:xfrm>
          <a:prstGeom prst="rect">
            <a:avLst/>
          </a:prstGeom>
          <a:ln w="12700">
            <a:miter lim="400000"/>
          </a:ln>
        </p:spPr>
      </p:pic>
      <p:pic>
        <p:nvPicPr>
          <p:cNvPr id="404" name="Picture 5" descr="Picture 5"/>
          <p:cNvPicPr>
            <a:picLocks noChangeAspect="1"/>
          </p:cNvPicPr>
          <p:nvPr/>
        </p:nvPicPr>
        <p:blipFill>
          <a:blip r:embed="rId4">
            <a:extLst/>
          </a:blip>
          <a:stretch>
            <a:fillRect/>
          </a:stretch>
        </p:blipFill>
        <p:spPr>
          <a:xfrm>
            <a:off x="2307181" y="5125220"/>
            <a:ext cx="2004987" cy="1485804"/>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Title 1"/>
          <p:cNvSpPr txBox="1"/>
          <p:nvPr>
            <p:ph type="title"/>
          </p:nvPr>
        </p:nvSpPr>
        <p:spPr>
          <a:xfrm>
            <a:off x="549275" y="107576"/>
            <a:ext cx="8042276" cy="1336956"/>
          </a:xfrm>
          <a:prstGeom prst="rect">
            <a:avLst/>
          </a:prstGeom>
        </p:spPr>
        <p:txBody>
          <a:bodyPr/>
          <a:lstStyle/>
          <a:p>
            <a:pPr/>
            <a:r>
              <a:t>2017:  AMS</a:t>
            </a:r>
          </a:p>
        </p:txBody>
      </p:sp>
      <p:sp>
        <p:nvSpPr>
          <p:cNvPr id="147" name="Content Placeholder 2"/>
          <p:cNvSpPr txBox="1"/>
          <p:nvPr>
            <p:ph type="body" idx="1"/>
          </p:nvPr>
        </p:nvSpPr>
        <p:spPr>
          <a:xfrm>
            <a:off x="549275" y="1600198"/>
            <a:ext cx="8042276" cy="4343405"/>
          </a:xfrm>
          <a:prstGeom prst="rect">
            <a:avLst/>
          </a:prstGeom>
        </p:spPr>
        <p:txBody>
          <a:bodyPr/>
          <a:lstStyle/>
          <a:p>
            <a:pPr>
              <a:defRPr b="1"/>
            </a:pPr>
            <a:r>
              <a:t>AMS-02</a:t>
            </a:r>
            <a:r>
              <a:rPr b="0"/>
              <a:t> is a particle-physics detector that looks for dark matter, antimatter and missing matter from a module attached to the outside of the </a:t>
            </a:r>
            <a:r>
              <a:t>International Space Station</a:t>
            </a:r>
            <a:r>
              <a:rPr b="0"/>
              <a:t> (</a:t>
            </a:r>
            <a:r>
              <a:t>ISS</a:t>
            </a:r>
            <a:r>
              <a:rPr b="0"/>
              <a:t>). It also performs precision measurements of cosmic rays.</a:t>
            </a:r>
          </a:p>
        </p:txBody>
      </p:sp>
      <p:sp>
        <p:nvSpPr>
          <p:cNvPr id="148"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9" name="Picture 6" descr="Picture 6"/>
          <p:cNvPicPr>
            <a:picLocks noChangeAspect="1"/>
          </p:cNvPicPr>
          <p:nvPr/>
        </p:nvPicPr>
        <p:blipFill>
          <a:blip r:embed="rId2">
            <a:extLst/>
          </a:blip>
          <a:stretch>
            <a:fillRect/>
          </a:stretch>
        </p:blipFill>
        <p:spPr>
          <a:xfrm>
            <a:off x="4157340" y="3545837"/>
            <a:ext cx="4583837" cy="3043161"/>
          </a:xfrm>
          <a:prstGeom prst="rect">
            <a:avLst/>
          </a:prstGeom>
          <a:ln>
            <a:solidFill>
              <a:schemeClr val="accent1"/>
            </a:solidFill>
          </a:ln>
        </p:spPr>
      </p:pic>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6" name="Picture 5" descr="Picture 5"/>
          <p:cNvPicPr>
            <a:picLocks noChangeAspect="1"/>
          </p:cNvPicPr>
          <p:nvPr/>
        </p:nvPicPr>
        <p:blipFill>
          <a:blip r:embed="rId2">
            <a:extLst/>
          </a:blip>
          <a:stretch>
            <a:fillRect/>
          </a:stretch>
        </p:blipFill>
        <p:spPr>
          <a:xfrm>
            <a:off x="155274" y="1761556"/>
            <a:ext cx="8988726" cy="4547238"/>
          </a:xfrm>
          <a:prstGeom prst="rect">
            <a:avLst/>
          </a:prstGeom>
          <a:ln w="12700">
            <a:miter lim="400000"/>
          </a:ln>
        </p:spPr>
      </p:pic>
      <p:sp>
        <p:nvSpPr>
          <p:cNvPr id="407" name="Title 1"/>
          <p:cNvSpPr txBox="1"/>
          <p:nvPr>
            <p:ph type="title"/>
          </p:nvPr>
        </p:nvSpPr>
        <p:spPr>
          <a:xfrm>
            <a:off x="549275" y="107576"/>
            <a:ext cx="8042276" cy="1336956"/>
          </a:xfrm>
          <a:prstGeom prst="rect">
            <a:avLst/>
          </a:prstGeom>
        </p:spPr>
        <p:txBody>
          <a:bodyPr/>
          <a:lstStyle/>
          <a:p>
            <a:pPr/>
            <a:r>
              <a:t>Online, Offline Trigger</a:t>
            </a:r>
          </a:p>
        </p:txBody>
      </p:sp>
      <p:sp>
        <p:nvSpPr>
          <p:cNvPr id="408" name="Double-click to edit"/>
          <p:cNvSpPr txBox="1"/>
          <p:nvPr>
            <p:ph type="body" idx="1"/>
          </p:nvPr>
        </p:nvSpPr>
        <p:spPr>
          <a:xfrm>
            <a:off x="549275" y="1600198"/>
            <a:ext cx="8042276" cy="4343405"/>
          </a:xfrm>
          <a:prstGeom prst="rect">
            <a:avLst/>
          </a:prstGeom>
        </p:spPr>
        <p:txBody>
          <a:bodyPr/>
          <a:lstStyle/>
          <a:p>
            <a:pPr/>
          </a:p>
        </p:txBody>
      </p:sp>
      <p:sp>
        <p:nvSpPr>
          <p:cNvPr id="40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415" name="Group 12"/>
          <p:cNvGrpSpPr/>
          <p:nvPr/>
        </p:nvGrpSpPr>
        <p:grpSpPr>
          <a:xfrm>
            <a:off x="1232377" y="2966242"/>
            <a:ext cx="6123924" cy="3342558"/>
            <a:chOff x="0" y="-1"/>
            <a:chExt cx="6123923" cy="3342556"/>
          </a:xfrm>
        </p:grpSpPr>
        <p:sp>
          <p:nvSpPr>
            <p:cNvPr id="410" name="Oval 10"/>
            <p:cNvSpPr/>
            <p:nvPr/>
          </p:nvSpPr>
          <p:spPr>
            <a:xfrm>
              <a:off x="4695810" y="1218365"/>
              <a:ext cx="1428113" cy="1260697"/>
            </a:xfrm>
            <a:prstGeom prst="ellipse">
              <a:avLst/>
            </a:prstGeom>
            <a:noFill/>
            <a:ln w="28575" cap="flat">
              <a:solidFill>
                <a:srgbClr val="FF0000"/>
              </a:solidFill>
              <a:prstDash val="solid"/>
              <a:round/>
            </a:ln>
            <a:effectLst>
              <a:outerShdw sx="100000" sy="100000" kx="0" ky="0" algn="b" rotWithShape="0" blurRad="63500" dist="25400" dir="5400000">
                <a:srgbClr val="000000">
                  <a:alpha val="40000"/>
                </a:srgbClr>
              </a:outerShdw>
            </a:effectLst>
          </p:spPr>
          <p:txBody>
            <a:bodyPr wrap="square" lIns="45718" tIns="45718" rIns="45718" bIns="45718" numCol="1" anchor="ctr">
              <a:noAutofit/>
            </a:bodyPr>
            <a:lstStyle/>
            <a:p>
              <a:pPr algn="ctr">
                <a:defRPr>
                  <a:solidFill>
                    <a:srgbClr val="FFFFFF"/>
                  </a:solidFill>
                  <a:latin typeface="News Gothic MT"/>
                  <a:ea typeface="News Gothic MT"/>
                  <a:cs typeface="News Gothic MT"/>
                  <a:sym typeface="News Gothic MT"/>
                </a:defRPr>
              </a:pPr>
            </a:p>
          </p:txBody>
        </p:sp>
        <p:grpSp>
          <p:nvGrpSpPr>
            <p:cNvPr id="414" name="Group 11"/>
            <p:cNvGrpSpPr/>
            <p:nvPr/>
          </p:nvGrpSpPr>
          <p:grpSpPr>
            <a:xfrm>
              <a:off x="-1" y="-2"/>
              <a:ext cx="4610416" cy="3342557"/>
              <a:chOff x="0" y="0"/>
              <a:chExt cx="4610415" cy="3342556"/>
            </a:xfrm>
          </p:grpSpPr>
          <p:pic>
            <p:nvPicPr>
              <p:cNvPr id="411" name="Picture 6" descr="Picture 6"/>
              <p:cNvPicPr>
                <a:picLocks noChangeAspect="1"/>
              </p:cNvPicPr>
              <p:nvPr/>
            </p:nvPicPr>
            <p:blipFill>
              <a:blip r:embed="rId3">
                <a:extLst/>
              </a:blip>
              <a:stretch>
                <a:fillRect/>
              </a:stretch>
            </p:blipFill>
            <p:spPr>
              <a:xfrm>
                <a:off x="-1" y="-1"/>
                <a:ext cx="4610417" cy="3342557"/>
              </a:xfrm>
              <a:prstGeom prst="rect">
                <a:avLst/>
              </a:prstGeom>
              <a:ln w="28575" cap="flat">
                <a:solidFill>
                  <a:srgbClr val="7030A0"/>
                </a:solidFill>
                <a:prstDash val="solid"/>
                <a:round/>
              </a:ln>
              <a:effectLst/>
            </p:spPr>
          </p:pic>
          <p:sp>
            <p:nvSpPr>
              <p:cNvPr id="412" name="Oval 8"/>
              <p:cNvSpPr/>
              <p:nvPr/>
            </p:nvSpPr>
            <p:spPr>
              <a:xfrm>
                <a:off x="4186511" y="2577488"/>
                <a:ext cx="187295" cy="205489"/>
              </a:xfrm>
              <a:prstGeom prst="ellipse">
                <a:avLst/>
              </a:prstGeom>
              <a:noFill/>
              <a:ln w="28575" cap="flat">
                <a:solidFill>
                  <a:srgbClr val="FF0000"/>
                </a:solidFill>
                <a:prstDash val="solid"/>
                <a:round/>
              </a:ln>
              <a:effectLst>
                <a:outerShdw sx="100000" sy="100000" kx="0" ky="0" algn="b" rotWithShape="0" blurRad="63500" dist="25400" dir="5400000">
                  <a:srgbClr val="000000">
                    <a:alpha val="40000"/>
                  </a:srgbClr>
                </a:outerShdw>
              </a:effectLst>
            </p:spPr>
            <p:txBody>
              <a:bodyPr wrap="square" lIns="45718" tIns="45718" rIns="45718" bIns="45718" numCol="1" anchor="ctr">
                <a:noAutofit/>
              </a:bodyPr>
              <a:lstStyle/>
              <a:p>
                <a:pPr algn="ctr">
                  <a:defRPr>
                    <a:solidFill>
                      <a:srgbClr val="FFFFFF"/>
                    </a:solidFill>
                    <a:latin typeface="News Gothic MT"/>
                    <a:ea typeface="News Gothic MT"/>
                    <a:cs typeface="News Gothic MT"/>
                    <a:sym typeface="News Gothic MT"/>
                  </a:defRPr>
                </a:pPr>
              </a:p>
            </p:txBody>
          </p:sp>
          <p:sp>
            <p:nvSpPr>
              <p:cNvPr id="413" name="Oval 9"/>
              <p:cNvSpPr/>
              <p:nvPr/>
            </p:nvSpPr>
            <p:spPr>
              <a:xfrm>
                <a:off x="3009071" y="811614"/>
                <a:ext cx="187295" cy="205490"/>
              </a:xfrm>
              <a:prstGeom prst="ellipse">
                <a:avLst/>
              </a:prstGeom>
              <a:noFill/>
              <a:ln w="28575" cap="flat">
                <a:solidFill>
                  <a:srgbClr val="FF0000"/>
                </a:solidFill>
                <a:prstDash val="solid"/>
                <a:round/>
              </a:ln>
              <a:effectLst>
                <a:outerShdw sx="100000" sy="100000" kx="0" ky="0" algn="b" rotWithShape="0" blurRad="63500" dist="25400" dir="5400000">
                  <a:srgbClr val="000000">
                    <a:alpha val="40000"/>
                  </a:srgbClr>
                </a:outerShdw>
              </a:effectLst>
            </p:spPr>
            <p:txBody>
              <a:bodyPr wrap="square" lIns="45718" tIns="45718" rIns="45718" bIns="45718" numCol="1" anchor="ctr">
                <a:noAutofit/>
              </a:bodyPr>
              <a:lstStyle/>
              <a:p>
                <a:pPr algn="ctr">
                  <a:defRPr>
                    <a:solidFill>
                      <a:srgbClr val="FFFFFF"/>
                    </a:solidFill>
                    <a:latin typeface="News Gothic MT"/>
                    <a:ea typeface="News Gothic MT"/>
                    <a:cs typeface="News Gothic MT"/>
                    <a:sym typeface="News Gothic MT"/>
                  </a:defRPr>
                </a:pP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2" grpId="1" fill="hold">
                                  <p:stCondLst>
                                    <p:cond delay="0"/>
                                  </p:stCondLst>
                                  <p:iterate type="el" backwards="0">
                                    <p:tmAbs val="0"/>
                                  </p:iterate>
                                  <p:childTnLst>
                                    <p:set>
                                      <p:cBhvr>
                                        <p:cTn id="6" fill="hold"/>
                                        <p:tgtEl>
                                          <p:spTgt spid="415"/>
                                        </p:tgtEl>
                                        <p:attrNameLst>
                                          <p:attrName>style.visibility</p:attrName>
                                        </p:attrNameLst>
                                      </p:cBhvr>
                                      <p:to>
                                        <p:strVal val="visible"/>
                                      </p:to>
                                    </p:set>
                                    <p:anim calcmode="lin" valueType="num">
                                      <p:cBhvr>
                                        <p:cTn id="7" dur="500" fill="hold"/>
                                        <p:tgtEl>
                                          <p:spTgt spid="415"/>
                                        </p:tgtEl>
                                        <p:attrNameLst>
                                          <p:attrName>ppt_x</p:attrName>
                                        </p:attrNameLst>
                                      </p:cBhvr>
                                      <p:tavLst>
                                        <p:tav tm="0">
                                          <p:val>
                                            <p:strVal val="#ppt_x"/>
                                          </p:val>
                                        </p:tav>
                                        <p:tav tm="100000">
                                          <p:val>
                                            <p:strVal val="#ppt_x"/>
                                          </p:val>
                                        </p:tav>
                                      </p:tavLst>
                                    </p:anim>
                                    <p:anim calcmode="lin" valueType="num">
                                      <p:cBhvr>
                                        <p:cTn id="8" dur="500" fill="hold"/>
                                        <p:tgtEl>
                                          <p:spTgt spid="4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xit" nodeType="clickEffect" presetSubtype="4" presetID="2" grpId="2" fill="hold">
                                  <p:stCondLst>
                                    <p:cond delay="0"/>
                                  </p:stCondLst>
                                  <p:iterate type="el" backwards="0">
                                    <p:tmAbs val="0"/>
                                  </p:iterate>
                                  <p:childTnLst>
                                    <p:anim calcmode="lin" valueType="num">
                                      <p:cBhvr>
                                        <p:cTn id="12" dur="500" fill="hold"/>
                                        <p:tgtEl>
                                          <p:spTgt spid="415"/>
                                        </p:tgtEl>
                                        <p:attrNameLst>
                                          <p:attrName>ppt_x</p:attrName>
                                        </p:attrNameLst>
                                      </p:cBhvr>
                                      <p:tavLst>
                                        <p:tav tm="0">
                                          <p:val>
                                            <p:strVal val="ppt_x"/>
                                          </p:val>
                                        </p:tav>
                                        <p:tav tm="100000">
                                          <p:val>
                                            <p:strVal val="ppt_x"/>
                                          </p:val>
                                        </p:tav>
                                      </p:tavLst>
                                    </p:anim>
                                    <p:anim calcmode="lin" valueType="num">
                                      <p:cBhvr>
                                        <p:cTn id="13" dur="500" fill="hold"/>
                                        <p:tgtEl>
                                          <p:spTgt spid="415"/>
                                        </p:tgtEl>
                                        <p:attrNameLst>
                                          <p:attrName>ppt_y</p:attrName>
                                        </p:attrNameLst>
                                      </p:cBhvr>
                                      <p:tavLst>
                                        <p:tav tm="0">
                                          <p:val>
                                            <p:strVal val="ppt_y"/>
                                          </p:val>
                                        </p:tav>
                                        <p:tav tm="100000">
                                          <p:val>
                                            <p:strVal val="1+ppt_h/2"/>
                                          </p:val>
                                        </p:tav>
                                      </p:tavLst>
                                    </p:anim>
                                    <p:set>
                                      <p:cBhvr>
                                        <p:cTn id="14" fill="hold">
                                          <p:stCondLst>
                                            <p:cond delay="499"/>
                                          </p:stCondLst>
                                        </p:cTn>
                                        <p:tgtEl>
                                          <p:spTgt spid="41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5" grpId="1"/>
      <p:bldP build="whole" bldLvl="1" animBg="1" rev="0" advAuto="0" spid="415" grpId="2"/>
    </p:bld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7" name="Rectangle 2"/>
          <p:cNvSpPr txBox="1"/>
          <p:nvPr>
            <p:ph type="title"/>
          </p:nvPr>
        </p:nvSpPr>
        <p:spPr>
          <a:xfrm>
            <a:off x="1428290" y="10317"/>
            <a:ext cx="6551613" cy="1143001"/>
          </a:xfrm>
          <a:prstGeom prst="rect">
            <a:avLst/>
          </a:prstGeom>
        </p:spPr>
        <p:txBody>
          <a:bodyPr/>
          <a:lstStyle/>
          <a:p>
            <a:pPr>
              <a:defRPr sz="3200">
                <a:latin typeface="Times New Roman"/>
                <a:ea typeface="Times New Roman"/>
                <a:cs typeface="Times New Roman"/>
                <a:sym typeface="Times New Roman"/>
              </a:defRPr>
            </a:pPr>
            <a:r>
              <a:t>April-July 2012:  </a:t>
            </a:r>
            <a:r>
              <a:rPr i="1"/>
              <a:t>8 TeV</a:t>
            </a:r>
            <a:r>
              <a:t>, </a:t>
            </a:r>
            <a:r>
              <a:rPr i="1"/>
              <a:t>5.8 </a:t>
            </a:r>
            <a:r>
              <a:t>fb</a:t>
            </a:r>
            <a:r>
              <a:rPr baseline="30000"/>
              <a:t>-1</a:t>
            </a:r>
          </a:p>
        </p:txBody>
      </p:sp>
      <p:sp>
        <p:nvSpPr>
          <p:cNvPr id="418" name="Content Placeholder 1"/>
          <p:cNvSpPr txBox="1"/>
          <p:nvPr>
            <p:ph type="body" sz="quarter" idx="1"/>
          </p:nvPr>
        </p:nvSpPr>
        <p:spPr>
          <a:xfrm>
            <a:off x="250825" y="2981374"/>
            <a:ext cx="4176713" cy="549279"/>
          </a:xfrm>
          <a:prstGeom prst="rect">
            <a:avLst/>
          </a:prstGeom>
        </p:spPr>
        <p:txBody>
          <a:bodyPr/>
          <a:lstStyle/>
          <a:p>
            <a:pPr marL="0" indent="0">
              <a:buSzTx/>
              <a:buNone/>
              <a:defRPr i="1">
                <a:latin typeface="Times New Roman"/>
                <a:ea typeface="Times New Roman"/>
                <a:cs typeface="Times New Roman"/>
                <a:sym typeface="Times New Roman"/>
              </a:defRPr>
            </a:pPr>
            <a:r>
              <a:t>Measure energy of </a:t>
            </a:r>
            <a:r>
              <a:rPr u="sng"/>
              <a:t>photons</a:t>
            </a:r>
            <a:r>
              <a:t> emitted</a:t>
            </a:r>
          </a:p>
        </p:txBody>
      </p:sp>
      <p:sp>
        <p:nvSpPr>
          <p:cNvPr id="41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20" name="Picture 1" descr="Picture 1"/>
          <p:cNvPicPr>
            <a:picLocks noChangeAspect="1"/>
          </p:cNvPicPr>
          <p:nvPr/>
        </p:nvPicPr>
        <p:blipFill>
          <a:blip r:embed="rId2">
            <a:extLst/>
          </a:blip>
          <a:stretch>
            <a:fillRect/>
          </a:stretch>
        </p:blipFill>
        <p:spPr>
          <a:xfrm>
            <a:off x="54835" y="3587046"/>
            <a:ext cx="4602727" cy="2897791"/>
          </a:xfrm>
          <a:prstGeom prst="rect">
            <a:avLst/>
          </a:prstGeom>
          <a:ln w="12700">
            <a:miter lim="400000"/>
          </a:ln>
        </p:spPr>
      </p:pic>
      <p:sp>
        <p:nvSpPr>
          <p:cNvPr id="421" name="TextBox 2"/>
          <p:cNvSpPr txBox="1"/>
          <p:nvPr/>
        </p:nvSpPr>
        <p:spPr>
          <a:xfrm>
            <a:off x="5178107" y="2981375"/>
            <a:ext cx="3880774" cy="37274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i="1" sz="2000">
                <a:latin typeface="Times New Roman"/>
                <a:ea typeface="Times New Roman"/>
                <a:cs typeface="Times New Roman"/>
                <a:sym typeface="Times New Roman"/>
              </a:defRPr>
            </a:pPr>
            <a:r>
              <a:t>Measure decay products of </a:t>
            </a:r>
            <a:r>
              <a:rPr u="sng"/>
              <a:t>Z bosons </a:t>
            </a:r>
          </a:p>
        </p:txBody>
      </p:sp>
      <p:pic>
        <p:nvPicPr>
          <p:cNvPr id="422" name="Picture 7" descr="Picture 7"/>
          <p:cNvPicPr>
            <a:picLocks noChangeAspect="1"/>
          </p:cNvPicPr>
          <p:nvPr/>
        </p:nvPicPr>
        <p:blipFill>
          <a:blip r:embed="rId3">
            <a:extLst/>
          </a:blip>
          <a:stretch>
            <a:fillRect/>
          </a:stretch>
        </p:blipFill>
        <p:spPr>
          <a:xfrm>
            <a:off x="323850" y="1350278"/>
            <a:ext cx="3527425" cy="1501778"/>
          </a:xfrm>
          <a:prstGeom prst="rect">
            <a:avLst/>
          </a:prstGeom>
          <a:ln w="12700">
            <a:miter lim="400000"/>
          </a:ln>
        </p:spPr>
      </p:pic>
      <p:pic>
        <p:nvPicPr>
          <p:cNvPr id="423" name="Picture 8" descr="Picture 8"/>
          <p:cNvPicPr>
            <a:picLocks noChangeAspect="1"/>
          </p:cNvPicPr>
          <p:nvPr/>
        </p:nvPicPr>
        <p:blipFill>
          <a:blip r:embed="rId4">
            <a:extLst/>
          </a:blip>
          <a:stretch>
            <a:fillRect/>
          </a:stretch>
        </p:blipFill>
        <p:spPr>
          <a:xfrm>
            <a:off x="5251868" y="1153317"/>
            <a:ext cx="3704807" cy="1628034"/>
          </a:xfrm>
          <a:prstGeom prst="rect">
            <a:avLst/>
          </a:prstGeom>
          <a:ln w="12700">
            <a:miter lim="400000"/>
          </a:ln>
        </p:spPr>
      </p:pic>
      <p:pic>
        <p:nvPicPr>
          <p:cNvPr id="424" name="Picture 2" descr="Picture 2"/>
          <p:cNvPicPr>
            <a:picLocks noChangeAspect="1"/>
          </p:cNvPicPr>
          <p:nvPr/>
        </p:nvPicPr>
        <p:blipFill>
          <a:blip r:embed="rId5">
            <a:extLst/>
          </a:blip>
          <a:stretch>
            <a:fillRect/>
          </a:stretch>
        </p:blipFill>
        <p:spPr>
          <a:xfrm>
            <a:off x="4701514" y="3641823"/>
            <a:ext cx="4442486" cy="2843012"/>
          </a:xfrm>
          <a:prstGeom prst="rect">
            <a:avLst/>
          </a:prstGeom>
          <a:ln w="12700">
            <a:miter lim="400000"/>
          </a:ln>
        </p:spPr>
      </p:pic>
      <p:sp>
        <p:nvSpPr>
          <p:cNvPr id="425" name="TextBox 3"/>
          <p:cNvSpPr txBox="1"/>
          <p:nvPr/>
        </p:nvSpPr>
        <p:spPr>
          <a:xfrm rot="19389719">
            <a:off x="68702" y="417876"/>
            <a:ext cx="2180131" cy="650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b="1">
                <a:solidFill>
                  <a:srgbClr val="FF0000"/>
                </a:solidFill>
                <a:latin typeface="News Gothic MT"/>
                <a:ea typeface="News Gothic MT"/>
                <a:cs typeface="News Gothic MT"/>
                <a:sym typeface="News Gothic MT"/>
              </a:defRPr>
            </a:pPr>
            <a:r>
              <a:t>ONLINE</a:t>
            </a:r>
          </a:p>
          <a:p>
            <a:pPr algn="ctr">
              <a:defRPr b="1">
                <a:solidFill>
                  <a:srgbClr val="FF0000"/>
                </a:solidFill>
                <a:latin typeface="News Gothic MT"/>
                <a:ea typeface="News Gothic MT"/>
                <a:cs typeface="News Gothic MT"/>
                <a:sym typeface="News Gothic MT"/>
              </a:defRPr>
            </a:pPr>
            <a:r>
              <a:t>Event visualization</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7" name="Title 1"/>
          <p:cNvSpPr txBox="1"/>
          <p:nvPr>
            <p:ph type="title"/>
          </p:nvPr>
        </p:nvSpPr>
        <p:spPr>
          <a:xfrm>
            <a:off x="403863" y="0"/>
            <a:ext cx="8042276" cy="872527"/>
          </a:xfrm>
          <a:prstGeom prst="rect">
            <a:avLst/>
          </a:prstGeom>
        </p:spPr>
        <p:txBody>
          <a:bodyPr/>
          <a:lstStyle/>
          <a:p>
            <a:pPr/>
            <a:r>
              <a:t>H</a:t>
            </a:r>
            <a:r>
              <a:rPr>
                <a:latin typeface="Wingdings"/>
                <a:ea typeface="Wingdings"/>
                <a:cs typeface="Wingdings"/>
                <a:sym typeface="Wingdings"/>
              </a:rPr>
              <a:t> </a:t>
            </a:r>
            <a:r>
              <a:t>4 leptons</a:t>
            </a:r>
          </a:p>
        </p:txBody>
      </p:sp>
      <p:sp>
        <p:nvSpPr>
          <p:cNvPr id="42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29" name="4l_FixedScale_NoMuProf2.wmv" descr="4l_FixedScale_NoMuProf2.wm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159784" y="926803"/>
            <a:ext cx="5891232" cy="5713992"/>
          </a:xfrm>
          <a:prstGeom prst="rect">
            <a:avLst/>
          </a:prstGeom>
          <a:ln w="12700">
            <a:miter lim="400000"/>
          </a:ln>
        </p:spPr>
      </p:pic>
      <p:sp>
        <p:nvSpPr>
          <p:cNvPr id="430" name="TextBox 5"/>
          <p:cNvSpPr txBox="1"/>
          <p:nvPr/>
        </p:nvSpPr>
        <p:spPr>
          <a:xfrm rot="19389719">
            <a:off x="-210399" y="1318270"/>
            <a:ext cx="2180131" cy="7010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a:defRPr b="1" sz="2000">
                <a:solidFill>
                  <a:srgbClr val="FF0000"/>
                </a:solidFill>
                <a:latin typeface="News Gothic MT"/>
                <a:ea typeface="News Gothic MT"/>
                <a:cs typeface="News Gothic MT"/>
                <a:sym typeface="News Gothic MT"/>
              </a:defRPr>
            </a:pPr>
            <a:r>
              <a:t>OFFLINE</a:t>
            </a:r>
          </a:p>
          <a:p>
            <a:pPr algn="ctr">
              <a:defRPr b="1" sz="2000">
                <a:solidFill>
                  <a:srgbClr val="FF0000"/>
                </a:solidFill>
                <a:latin typeface="News Gothic MT"/>
                <a:ea typeface="News Gothic MT"/>
                <a:cs typeface="News Gothic MT"/>
                <a:sym typeface="News Gothic MT"/>
              </a:defRPr>
            </a:pPr>
            <a:r>
              <a:t>Full analysis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47333" fill="hold"/>
                                        <p:tgtEl>
                                          <p:spTgt spid="429"/>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429"/>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429"/>
                </p:tgtEl>
              </p:cMediaNode>
            </p:video>
            <p:seq concurrent="1" prevAc="none" nextAc="seek">
              <p:cTn id="12" evtFilter="cancelBubble" nodeType="interactiveSeq" restart="whenNotActive" fill="hold">
                <p:stCondLst>
                  <p:cond delay="0" evt="onClick">
                    <p:tgtEl>
                      <p:spTgt spid="429"/>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429"/>
                                        </p:tgtEl>
                                      </p:cBhvr>
                                    </p:cmd>
                                  </p:childTnLst>
                                </p:cTn>
                              </p:par>
                            </p:childTnLst>
                          </p:cTn>
                        </p:par>
                      </p:childTnLst>
                    </p:cTn>
                  </p:par>
                </p:childTnLst>
              </p:cTn>
              <p:nextCondLst>
                <p:cond delay="0" evt="onClick">
                  <p:tgtEl>
                    <p:spTgt spid="429"/>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 name="Title 1"/>
          <p:cNvSpPr txBox="1"/>
          <p:nvPr>
            <p:ph type="title"/>
          </p:nvPr>
        </p:nvSpPr>
        <p:spPr>
          <a:xfrm>
            <a:off x="445174" y="209922"/>
            <a:ext cx="8042276" cy="691117"/>
          </a:xfrm>
          <a:prstGeom prst="rect">
            <a:avLst/>
          </a:prstGeom>
        </p:spPr>
        <p:txBody>
          <a:bodyPr/>
          <a:lstStyle/>
          <a:p>
            <a:pPr defTabSz="786383">
              <a:defRPr sz="3900"/>
            </a:pPr>
            <a:r>
              <a:t>Higgs events H</a:t>
            </a:r>
            <a:r>
              <a:rPr>
                <a:latin typeface="Wingdings"/>
                <a:ea typeface="Wingdings"/>
                <a:cs typeface="Wingdings"/>
                <a:sym typeface="Wingdings"/>
              </a:rPr>
              <a:t></a:t>
            </a:r>
            <a:r>
              <a:t>4l (muons)</a:t>
            </a:r>
          </a:p>
        </p:txBody>
      </p:sp>
      <p:sp>
        <p:nvSpPr>
          <p:cNvPr id="43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34" name="Content Placeholder 6" descr="Content Placeholder 6"/>
          <p:cNvPicPr>
            <a:picLocks noChangeAspect="1"/>
          </p:cNvPicPr>
          <p:nvPr/>
        </p:nvPicPr>
        <p:blipFill>
          <a:blip r:embed="rId2">
            <a:extLst/>
          </a:blip>
          <a:stretch>
            <a:fillRect/>
          </a:stretch>
        </p:blipFill>
        <p:spPr>
          <a:xfrm>
            <a:off x="264458" y="1094838"/>
            <a:ext cx="8746670" cy="5763163"/>
          </a:xfrm>
          <a:prstGeom prst="rect">
            <a:avLst/>
          </a:prstGeom>
          <a:ln w="12700">
            <a:miter lim="400000"/>
          </a:ln>
        </p:spPr>
      </p:pic>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6" name="Title 1"/>
          <p:cNvSpPr txBox="1"/>
          <p:nvPr>
            <p:ph type="title"/>
          </p:nvPr>
        </p:nvSpPr>
        <p:spPr>
          <a:xfrm>
            <a:off x="549275" y="43784"/>
            <a:ext cx="8042276" cy="814357"/>
          </a:xfrm>
          <a:prstGeom prst="rect">
            <a:avLst/>
          </a:prstGeom>
        </p:spPr>
        <p:txBody>
          <a:bodyPr/>
          <a:lstStyle/>
          <a:p>
            <a:pPr defTabSz="905255">
              <a:defRPr sz="4500"/>
            </a:pPr>
            <a:r>
              <a:t>H </a:t>
            </a:r>
            <a:r>
              <a:rPr>
                <a:latin typeface="Wingdings"/>
                <a:ea typeface="Wingdings"/>
                <a:cs typeface="Wingdings"/>
                <a:sym typeface="Wingdings"/>
              </a:rPr>
              <a:t> </a:t>
            </a:r>
            <a:r>
              <a:rPr>
                <a:latin typeface="Symbol"/>
                <a:ea typeface="Symbol"/>
                <a:cs typeface="Symbol"/>
                <a:sym typeface="Symbol"/>
              </a:rPr>
              <a:t>gg</a:t>
            </a:r>
          </a:p>
        </p:txBody>
      </p:sp>
      <p:sp>
        <p:nvSpPr>
          <p:cNvPr id="43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38" name="Hgg_FixedScale_Short2.wmv" descr="Hgg_FixedScale_Short2.wm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330449" y="829055"/>
            <a:ext cx="5793241" cy="5618687"/>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32933" fill="hold"/>
                                        <p:tgtEl>
                                          <p:spTgt spid="438"/>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43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438"/>
                </p:tgtEl>
              </p:cMediaNode>
            </p:video>
            <p:seq concurrent="1" prevAc="none" nextAc="seek">
              <p:cTn id="12" evtFilter="cancelBubble" nodeType="interactiveSeq" restart="whenNotActive" fill="hold">
                <p:stCondLst>
                  <p:cond delay="0" evt="onClick">
                    <p:tgtEl>
                      <p:spTgt spid="438"/>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438"/>
                                        </p:tgtEl>
                                      </p:cBhvr>
                                    </p:cmd>
                                  </p:childTnLst>
                                </p:cTn>
                              </p:par>
                            </p:childTnLst>
                          </p:cTn>
                        </p:par>
                      </p:childTnLst>
                    </p:cTn>
                  </p:par>
                </p:childTnLst>
              </p:cTn>
              <p:nextCondLst>
                <p:cond delay="0" evt="onClick">
                  <p:tgtEl>
                    <p:spTgt spid="438"/>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0" name="Title 1"/>
          <p:cNvSpPr txBox="1"/>
          <p:nvPr>
            <p:ph type="title"/>
          </p:nvPr>
        </p:nvSpPr>
        <p:spPr>
          <a:xfrm>
            <a:off x="415583" y="36739"/>
            <a:ext cx="8042276" cy="746579"/>
          </a:xfrm>
          <a:prstGeom prst="rect">
            <a:avLst/>
          </a:prstGeom>
        </p:spPr>
        <p:txBody>
          <a:bodyPr/>
          <a:lstStyle/>
          <a:p>
            <a:pPr defTabSz="813816">
              <a:defRPr sz="4000"/>
            </a:pPr>
            <a:r>
              <a:t>From CMS Higgs</a:t>
            </a:r>
            <a:r>
              <a:rPr>
                <a:latin typeface="Wingdings"/>
                <a:ea typeface="Wingdings"/>
                <a:cs typeface="Wingdings"/>
                <a:sym typeface="Wingdings"/>
              </a:rPr>
              <a:t></a:t>
            </a:r>
            <a:r>
              <a:rPr>
                <a:latin typeface="Symbol"/>
                <a:ea typeface="Symbol"/>
                <a:cs typeface="Symbol"/>
                <a:sym typeface="Symbol"/>
              </a:rPr>
              <a:t>gg</a:t>
            </a:r>
          </a:p>
        </p:txBody>
      </p:sp>
      <p:sp>
        <p:nvSpPr>
          <p:cNvPr id="44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2" name="Picture 3" descr="Picture 3"/>
          <p:cNvPicPr>
            <a:picLocks noChangeAspect="1"/>
          </p:cNvPicPr>
          <p:nvPr/>
        </p:nvPicPr>
        <p:blipFill>
          <a:blip r:embed="rId2">
            <a:extLst/>
          </a:blip>
          <a:stretch>
            <a:fillRect/>
          </a:stretch>
        </p:blipFill>
        <p:spPr>
          <a:xfrm>
            <a:off x="0" y="701812"/>
            <a:ext cx="9162623" cy="5344867"/>
          </a:xfrm>
          <a:prstGeom prst="rect">
            <a:avLst/>
          </a:prstGeom>
          <a:ln w="12700">
            <a:miter lim="400000"/>
          </a:ln>
        </p:spPr>
      </p:pic>
      <p:pic>
        <p:nvPicPr>
          <p:cNvPr id="443" name="Picture 4" descr="Picture 4"/>
          <p:cNvPicPr>
            <a:picLocks noChangeAspect="1"/>
          </p:cNvPicPr>
          <p:nvPr/>
        </p:nvPicPr>
        <p:blipFill>
          <a:blip r:embed="rId3">
            <a:extLst/>
          </a:blip>
          <a:stretch>
            <a:fillRect/>
          </a:stretch>
        </p:blipFill>
        <p:spPr>
          <a:xfrm>
            <a:off x="5882463" y="3934059"/>
            <a:ext cx="3280160" cy="2923941"/>
          </a:xfrm>
          <a:prstGeom prst="rect">
            <a:avLst/>
          </a:prstGeom>
          <a:ln w="12700">
            <a:miter lim="400000"/>
          </a:ln>
        </p:spPr>
      </p:pic>
      <p:sp>
        <p:nvSpPr>
          <p:cNvPr id="444" name="Date Placeholder 7"/>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6" name="Title 1"/>
          <p:cNvSpPr txBox="1"/>
          <p:nvPr>
            <p:ph type="title"/>
          </p:nvPr>
        </p:nvSpPr>
        <p:spPr>
          <a:xfrm>
            <a:off x="549275" y="107576"/>
            <a:ext cx="8042276" cy="1336956"/>
          </a:xfrm>
          <a:prstGeom prst="rect">
            <a:avLst/>
          </a:prstGeom>
        </p:spPr>
        <p:txBody>
          <a:bodyPr/>
          <a:lstStyle/>
          <a:p>
            <a:pPr/>
            <a:r>
              <a:t>But</a:t>
            </a:r>
          </a:p>
        </p:txBody>
      </p:sp>
      <p:sp>
        <p:nvSpPr>
          <p:cNvPr id="447" name="Content Placeholder 2"/>
          <p:cNvSpPr txBox="1"/>
          <p:nvPr>
            <p:ph type="body" idx="1"/>
          </p:nvPr>
        </p:nvSpPr>
        <p:spPr>
          <a:xfrm>
            <a:off x="549275" y="1600198"/>
            <a:ext cx="8042276" cy="4343405"/>
          </a:xfrm>
          <a:prstGeom prst="rect">
            <a:avLst/>
          </a:prstGeom>
        </p:spPr>
        <p:txBody>
          <a:bodyPr/>
          <a:lstStyle/>
          <a:p>
            <a:pPr/>
            <a:r>
              <a:t>There is a problem (at least)…….</a:t>
            </a:r>
          </a:p>
        </p:txBody>
      </p:sp>
      <p:sp>
        <p:nvSpPr>
          <p:cNvPr id="44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 name="Title 1"/>
          <p:cNvSpPr txBox="1"/>
          <p:nvPr>
            <p:ph type="title"/>
          </p:nvPr>
        </p:nvSpPr>
        <p:spPr>
          <a:xfrm>
            <a:off x="549274" y="107576"/>
            <a:ext cx="8042276" cy="1336956"/>
          </a:xfrm>
          <a:prstGeom prst="rect">
            <a:avLst/>
          </a:prstGeom>
        </p:spPr>
        <p:txBody>
          <a:bodyPr/>
          <a:lstStyle/>
          <a:p>
            <a:pPr/>
            <a:r>
              <a:t>Dark Matter? Dark Energy?</a:t>
            </a:r>
          </a:p>
        </p:txBody>
      </p:sp>
      <p:pic>
        <p:nvPicPr>
          <p:cNvPr id="451" name="Content Placeholder 6" descr="Content Placeholder 6"/>
          <p:cNvPicPr>
            <a:picLocks noChangeAspect="1"/>
          </p:cNvPicPr>
          <p:nvPr/>
        </p:nvPicPr>
        <p:blipFill>
          <a:blip r:embed="rId2">
            <a:extLst/>
          </a:blip>
          <a:stretch>
            <a:fillRect/>
          </a:stretch>
        </p:blipFill>
        <p:spPr>
          <a:xfrm>
            <a:off x="533400" y="1981200"/>
            <a:ext cx="3624632" cy="4310849"/>
          </a:xfrm>
          <a:prstGeom prst="rect">
            <a:avLst/>
          </a:prstGeom>
          <a:ln w="12700">
            <a:miter lim="400000"/>
          </a:ln>
        </p:spPr>
      </p:pic>
      <p:sp>
        <p:nvSpPr>
          <p:cNvPr id="452" name="Content Placeholder 5"/>
          <p:cNvSpPr txBox="1"/>
          <p:nvPr>
            <p:ph type="body" sz="half" idx="1"/>
          </p:nvPr>
        </p:nvSpPr>
        <p:spPr>
          <a:xfrm>
            <a:off x="4751070" y="2347415"/>
            <a:ext cx="3840482" cy="3596188"/>
          </a:xfrm>
          <a:prstGeom prst="rect">
            <a:avLst/>
          </a:prstGeom>
        </p:spPr>
        <p:txBody>
          <a:bodyPr anchor="t"/>
          <a:lstStyle/>
          <a:p>
            <a:pPr marL="457200" indent="-457200" algn="l">
              <a:lnSpc>
                <a:spcPct val="90000"/>
              </a:lnSpc>
              <a:spcBef>
                <a:spcPts val="1600"/>
              </a:spcBef>
              <a:buClr>
                <a:srgbClr val="6FB7D7"/>
              </a:buClr>
              <a:buSzPct val="110000"/>
              <a:buChar char="●"/>
              <a:defRPr b="1" sz="1800">
                <a:solidFill>
                  <a:srgbClr val="FF0000"/>
                </a:solidFill>
              </a:defRPr>
            </a:pPr>
            <a:r>
              <a:t>Dark Matter</a:t>
            </a:r>
            <a:r>
              <a:rPr b="0"/>
              <a:t> </a:t>
            </a:r>
            <a:r>
              <a:rPr b="0">
                <a:solidFill>
                  <a:srgbClr val="595959"/>
                </a:solidFill>
              </a:rPr>
              <a:t>is invisible matter, it does not emit light. Its evidence comes from the study of the motion of galaxies and groups of galaxies </a:t>
            </a:r>
            <a:endParaRPr>
              <a:solidFill>
                <a:srgbClr val="595959"/>
              </a:solidFill>
            </a:endParaRPr>
          </a:p>
          <a:p>
            <a:pPr marL="457200" indent="-457200" algn="l">
              <a:lnSpc>
                <a:spcPct val="90000"/>
              </a:lnSpc>
              <a:spcBef>
                <a:spcPts val="1600"/>
              </a:spcBef>
              <a:buClr>
                <a:srgbClr val="6FB7D7"/>
              </a:buClr>
              <a:buSzPct val="110000"/>
              <a:buChar char="●"/>
              <a:defRPr b="1" sz="1800">
                <a:solidFill>
                  <a:srgbClr val="FF0000"/>
                </a:solidFill>
              </a:defRPr>
            </a:pPr>
            <a:r>
              <a:t>Dark Energy </a:t>
            </a:r>
            <a:r>
              <a:rPr b="0"/>
              <a:t> </a:t>
            </a:r>
            <a:r>
              <a:rPr b="0">
                <a:solidFill>
                  <a:srgbClr val="595959"/>
                </a:solidFill>
              </a:rPr>
              <a:t>is the term introduced to justify the acceleration of the Universe expansion (is it equivalent to Einstein’s cosmological constant)</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54" name="Picture 7" descr="Picture 7"/>
          <p:cNvPicPr>
            <a:picLocks noChangeAspect="1"/>
          </p:cNvPicPr>
          <p:nvPr/>
        </p:nvPicPr>
        <p:blipFill>
          <a:blip r:embed="rId2">
            <a:extLst/>
          </a:blip>
          <a:stretch>
            <a:fillRect/>
          </a:stretch>
        </p:blipFill>
        <p:spPr>
          <a:xfrm>
            <a:off x="264458" y="0"/>
            <a:ext cx="8632961" cy="6474722"/>
          </a:xfrm>
          <a:prstGeom prst="rect">
            <a:avLst/>
          </a:prstGeom>
          <a:ln w="12700">
            <a:miter lim="400000"/>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 name="Title 1"/>
          <p:cNvSpPr txBox="1"/>
          <p:nvPr>
            <p:ph type="title"/>
          </p:nvPr>
        </p:nvSpPr>
        <p:spPr>
          <a:xfrm>
            <a:off x="549274" y="107576"/>
            <a:ext cx="8042276" cy="1336956"/>
          </a:xfrm>
          <a:prstGeom prst="rect">
            <a:avLst/>
          </a:prstGeom>
        </p:spPr>
        <p:txBody>
          <a:bodyPr/>
          <a:lstStyle/>
          <a:p>
            <a:pPr/>
          </a:p>
        </p:txBody>
      </p:sp>
      <p:sp>
        <p:nvSpPr>
          <p:cNvPr id="457" name="Text Placeholder 2"/>
          <p:cNvSpPr txBox="1"/>
          <p:nvPr>
            <p:ph type="body" sz="quarter" idx="1"/>
          </p:nvPr>
        </p:nvSpPr>
        <p:spPr>
          <a:xfrm>
            <a:off x="549274" y="1453223"/>
            <a:ext cx="3840480" cy="750891"/>
          </a:xfrm>
          <a:prstGeom prst="rect">
            <a:avLst/>
          </a:prstGeom>
        </p:spPr>
        <p:txBody>
          <a:bodyPr/>
          <a:lstStyle/>
          <a:p>
            <a:pPr/>
          </a:p>
        </p:txBody>
      </p:sp>
      <p:sp>
        <p:nvSpPr>
          <p:cNvPr id="458" name="Text Placeholder 4"/>
          <p:cNvSpPr/>
          <p:nvPr>
            <p:ph type="body" idx="21"/>
          </p:nvPr>
        </p:nvSpPr>
        <p:spPr>
          <a:prstGeom prst="rect">
            <a:avLst/>
          </a:prstGeom>
        </p:spPr>
        <p:txBody>
          <a:bodyPr/>
          <a:lstStyle/>
          <a:p>
            <a:pPr marL="0" indent="0" algn="ctr">
              <a:spcBef>
                <a:spcPts val="0"/>
              </a:spcBef>
              <a:buSzTx/>
              <a:buNone/>
              <a:defRPr>
                <a:solidFill>
                  <a:srgbClr val="6FB7D7"/>
                </a:solidFill>
              </a:defRPr>
            </a:pPr>
          </a:p>
        </p:txBody>
      </p:sp>
      <p:pic>
        <p:nvPicPr>
          <p:cNvPr id="459" name="Picture 8" descr="Picture 8"/>
          <p:cNvPicPr>
            <a:picLocks noChangeAspect="1"/>
          </p:cNvPicPr>
          <p:nvPr/>
        </p:nvPicPr>
        <p:blipFill>
          <a:blip r:embed="rId2">
            <a:extLst/>
          </a:blip>
          <a:stretch>
            <a:fillRect/>
          </a:stretch>
        </p:blipFill>
        <p:spPr>
          <a:xfrm>
            <a:off x="114799" y="107576"/>
            <a:ext cx="8936736" cy="5239247"/>
          </a:xfrm>
          <a:prstGeom prst="rect">
            <a:avLst/>
          </a:prstGeom>
          <a:ln w="12700">
            <a:miter lim="400000"/>
          </a:ln>
        </p:spPr>
      </p:pic>
      <p:sp>
        <p:nvSpPr>
          <p:cNvPr id="460" name="Rectangle 9"/>
          <p:cNvSpPr txBox="1"/>
          <p:nvPr/>
        </p:nvSpPr>
        <p:spPr>
          <a:xfrm>
            <a:off x="7092894" y="4956809"/>
            <a:ext cx="1695047" cy="3073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1400">
                <a:latin typeface="News Gothic MT"/>
                <a:ea typeface="News Gothic MT"/>
                <a:cs typeface="News Gothic MT"/>
                <a:sym typeface="News Gothic MT"/>
              </a:defRPr>
            </a:lvl1pPr>
          </a:lstStyle>
          <a:p>
            <a:pPr/>
            <a:r>
              <a:t>Nima Arkani-Hamed</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1"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52" name="Rectangle 1"/>
          <p:cNvSpPr txBox="1"/>
          <p:nvPr/>
        </p:nvSpPr>
        <p:spPr>
          <a:xfrm>
            <a:off x="5193982" y="2887664"/>
            <a:ext cx="3724913" cy="3545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just">
              <a:defRPr sz="1400">
                <a:latin typeface="Trebuchet MS"/>
                <a:ea typeface="Trebuchet MS"/>
                <a:cs typeface="Trebuchet MS"/>
                <a:sym typeface="Trebuchet MS"/>
              </a:defRPr>
            </a:pPr>
            <a:r>
              <a:t>8 October 2013</a:t>
            </a:r>
          </a:p>
          <a:p>
            <a:pPr algn="just">
              <a:defRPr b="1" sz="1400">
                <a:latin typeface="Trebuchet MS"/>
                <a:ea typeface="Trebuchet MS"/>
                <a:cs typeface="Trebuchet MS"/>
                <a:sym typeface="Trebuchet MS"/>
              </a:defRPr>
            </a:pPr>
          </a:p>
          <a:p>
            <a:pPr algn="just">
              <a:defRPr b="1" sz="1400">
                <a:latin typeface="Trebuchet MS"/>
                <a:ea typeface="Trebuchet MS"/>
                <a:cs typeface="Trebuchet MS"/>
                <a:sym typeface="Trebuchet MS"/>
              </a:defRPr>
            </a:pPr>
            <a:r>
              <a:t>The Royal Swedish Academy of Sciences has decided to award the Nobel Prize in Physics for 2013 to </a:t>
            </a:r>
          </a:p>
          <a:p>
            <a:pPr algn="just">
              <a:defRPr b="1" sz="1400">
                <a:latin typeface="Trebuchet MS"/>
                <a:ea typeface="Trebuchet MS"/>
                <a:cs typeface="Trebuchet MS"/>
                <a:sym typeface="Trebuchet MS"/>
              </a:defRPr>
            </a:pPr>
          </a:p>
          <a:p>
            <a:pPr algn="just">
              <a:defRPr b="1" sz="1400">
                <a:latin typeface="Trebuchet MS"/>
                <a:ea typeface="Trebuchet MS"/>
                <a:cs typeface="Trebuchet MS"/>
                <a:sym typeface="Trebuchet MS"/>
              </a:defRPr>
            </a:pPr>
            <a:r>
              <a:t>François Englert and Peter Higgs </a:t>
            </a:r>
            <a:br/>
            <a:endParaRPr i="1"/>
          </a:p>
          <a:p>
            <a:pPr algn="just">
              <a:defRPr i="1" sz="1400">
                <a:latin typeface="Trebuchet MS"/>
                <a:ea typeface="Trebuchet MS"/>
                <a:cs typeface="Trebuchet MS"/>
                <a:sym typeface="Trebuchet MS"/>
              </a:defRPr>
            </a:pPr>
          </a:p>
          <a:p>
            <a:pPr algn="just">
              <a:defRPr i="1" sz="1400">
                <a:latin typeface="Trebuchet MS"/>
                <a:ea typeface="Trebuchet MS"/>
                <a:cs typeface="Trebuchet MS"/>
                <a:sym typeface="Trebuchet MS"/>
              </a:defRPr>
            </a:pPr>
            <a: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p>
        </p:txBody>
      </p:sp>
      <p:pic>
        <p:nvPicPr>
          <p:cNvPr id="153" name="Image 11" descr="Image 11"/>
          <p:cNvPicPr>
            <a:picLocks noChangeAspect="1"/>
          </p:cNvPicPr>
          <p:nvPr/>
        </p:nvPicPr>
        <p:blipFill>
          <a:blip r:embed="rId2">
            <a:extLst/>
          </a:blip>
          <a:stretch>
            <a:fillRect/>
          </a:stretch>
        </p:blipFill>
        <p:spPr>
          <a:xfrm>
            <a:off x="-3175" y="-1588"/>
            <a:ext cx="9145590" cy="2276476"/>
          </a:xfrm>
          <a:prstGeom prst="rect">
            <a:avLst/>
          </a:prstGeom>
          <a:ln w="12700">
            <a:miter lim="400000"/>
          </a:ln>
        </p:spPr>
      </p:pic>
      <p:pic>
        <p:nvPicPr>
          <p:cNvPr id="154" name="Image 12" descr="Image 12"/>
          <p:cNvPicPr>
            <a:picLocks noChangeAspect="1"/>
          </p:cNvPicPr>
          <p:nvPr/>
        </p:nvPicPr>
        <p:blipFill>
          <a:blip r:embed="rId3">
            <a:extLst/>
          </a:blip>
          <a:stretch>
            <a:fillRect/>
          </a:stretch>
        </p:blipFill>
        <p:spPr>
          <a:xfrm>
            <a:off x="203200" y="2997200"/>
            <a:ext cx="4800600" cy="3600450"/>
          </a:xfrm>
          <a:prstGeom prst="rect">
            <a:avLst/>
          </a:prstGeom>
          <a:ln w="12700">
            <a:miter lim="400000"/>
          </a:ln>
        </p:spPr>
      </p:pic>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2" name="Breaking News ! ?"/>
          <p:cNvSpPr txBox="1"/>
          <p:nvPr>
            <p:ph type="title"/>
          </p:nvPr>
        </p:nvSpPr>
        <p:spPr>
          <a:xfrm>
            <a:off x="-2649" y="-354847"/>
            <a:ext cx="8042279" cy="1336960"/>
          </a:xfrm>
          <a:prstGeom prst="rect">
            <a:avLst/>
          </a:prstGeom>
        </p:spPr>
        <p:txBody>
          <a:bodyPr/>
          <a:lstStyle/>
          <a:p>
            <a:pPr/>
            <a:r>
              <a:t>Breaking News ! ?</a:t>
            </a:r>
          </a:p>
        </p:txBody>
      </p:sp>
      <p:sp>
        <p:nvSpPr>
          <p:cNvPr id="463" name="Double-click to edit"/>
          <p:cNvSpPr txBox="1"/>
          <p:nvPr>
            <p:ph type="body" sz="quarter" idx="1"/>
          </p:nvPr>
        </p:nvSpPr>
        <p:spPr>
          <a:xfrm>
            <a:off x="549271" y="1453223"/>
            <a:ext cx="3840485" cy="750891"/>
          </a:xfrm>
          <a:prstGeom prst="rect">
            <a:avLst/>
          </a:prstGeom>
        </p:spPr>
        <p:txBody>
          <a:bodyPr/>
          <a:lstStyle/>
          <a:p>
            <a:pPr/>
            <a:r>
              <a:t>Youyoutube</a:t>
            </a:r>
          </a:p>
        </p:txBody>
      </p:sp>
      <p:sp>
        <p:nvSpPr>
          <p:cNvPr id="464" name="Text Placeholder 4"/>
          <p:cNvSpPr/>
          <p:nvPr>
            <p:ph type="body" idx="21"/>
          </p:nvPr>
        </p:nvSpPr>
        <p:spPr>
          <a:prstGeom prst="rect">
            <a:avLst/>
          </a:prstGeom>
        </p:spPr>
        <p:txBody>
          <a:bodyPr/>
          <a:lstStyle/>
          <a:p>
            <a:pPr marL="0" indent="0" algn="ctr">
              <a:spcBef>
                <a:spcPts val="0"/>
              </a:spcBef>
              <a:buSzTx/>
              <a:buNone/>
              <a:defRPr>
                <a:solidFill>
                  <a:srgbClr val="6FB7D7"/>
                </a:solidFill>
              </a:defRPr>
            </a:pPr>
          </a:p>
        </p:txBody>
      </p:sp>
      <p:pic>
        <p:nvPicPr>
          <p:cNvPr id="465" name="pasted-movie.png" descr="pasted-movie.png"/>
          <p:cNvPicPr>
            <a:picLocks noChangeAspect="1"/>
          </p:cNvPicPr>
          <p:nvPr/>
        </p:nvPicPr>
        <p:blipFill>
          <a:blip r:embed="rId2">
            <a:extLst/>
          </a:blip>
          <a:stretch>
            <a:fillRect/>
          </a:stretch>
        </p:blipFill>
        <p:spPr>
          <a:xfrm>
            <a:off x="384040" y="1363375"/>
            <a:ext cx="8212200" cy="5554018"/>
          </a:xfrm>
          <a:prstGeom prst="rect">
            <a:avLst/>
          </a:prstGeom>
          <a:ln w="12700">
            <a:miter lim="400000"/>
          </a:ln>
        </p:spPr>
      </p:pic>
      <p:sp>
        <p:nvSpPr>
          <p:cNvPr id="466" name="https://www.cosmos.esa.int/web/gaia/iow_20230927"/>
          <p:cNvSpPr txBox="1"/>
          <p:nvPr/>
        </p:nvSpPr>
        <p:spPr>
          <a:xfrm>
            <a:off x="1526379" y="1032246"/>
            <a:ext cx="5390512"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https://www.cosmos.esa.int/web/gaia/iow_20230927</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8" name="Title 1"/>
          <p:cNvSpPr txBox="1"/>
          <p:nvPr>
            <p:ph type="title"/>
          </p:nvPr>
        </p:nvSpPr>
        <p:spPr>
          <a:xfrm>
            <a:off x="552450" y="857249"/>
            <a:ext cx="7886700" cy="994176"/>
          </a:xfrm>
          <a:prstGeom prst="rect">
            <a:avLst/>
          </a:prstGeom>
        </p:spPr>
        <p:txBody>
          <a:bodyPr/>
          <a:lstStyle/>
          <a:p>
            <a:pPr/>
            <a:r>
              <a:t>What about future experiments ?</a:t>
            </a:r>
          </a:p>
        </p:txBody>
      </p:sp>
      <p:sp>
        <p:nvSpPr>
          <p:cNvPr id="469" name="Content Placeholder 6"/>
          <p:cNvSpPr txBox="1"/>
          <p:nvPr>
            <p:ph type="body" idx="1"/>
          </p:nvPr>
        </p:nvSpPr>
        <p:spPr>
          <a:xfrm>
            <a:off x="291192" y="1649525"/>
            <a:ext cx="8711294" cy="3855926"/>
          </a:xfrm>
          <a:prstGeom prst="rect">
            <a:avLst/>
          </a:prstGeom>
          <a:solidFill>
            <a:srgbClr val="FFFF00"/>
          </a:solidFill>
        </p:spPr>
        <p:txBody>
          <a:bodyPr/>
          <a:lstStyle/>
          <a:p>
            <a:pPr marL="173736" indent="-173736" defTabSz="694944">
              <a:lnSpc>
                <a:spcPct val="81000"/>
              </a:lnSpc>
              <a:spcBef>
                <a:spcPts val="700"/>
              </a:spcBef>
              <a:defRPr b="1" sz="2400">
                <a:latin typeface="Arial"/>
                <a:ea typeface="Arial"/>
                <a:cs typeface="Arial"/>
                <a:sym typeface="Arial"/>
              </a:defRPr>
            </a:pPr>
            <a:r>
              <a:t>SHiP</a:t>
            </a:r>
            <a:r>
              <a:rPr b="0" sz="2100"/>
              <a:t> and the associated SPS Beam Dump Facility is a new general-purpose experiment proposed at the SPS to search for </a:t>
            </a:r>
            <a:r>
              <a:rPr b="0" sz="2100">
                <a:solidFill>
                  <a:srgbClr val="FF0000"/>
                </a:solidFill>
              </a:rPr>
              <a:t>"hidden" particles </a:t>
            </a:r>
            <a:r>
              <a:rPr b="0" sz="2100"/>
              <a:t>as predicted by a very large number of recently elaborated models of </a:t>
            </a:r>
            <a:r>
              <a:rPr b="0" sz="2100">
                <a:solidFill>
                  <a:srgbClr val="FF0000"/>
                </a:solidFill>
              </a:rPr>
              <a:t>Hidden Sectors </a:t>
            </a:r>
            <a:r>
              <a:rPr b="0" sz="2100"/>
              <a:t>which are capable of accommodating </a:t>
            </a:r>
            <a:r>
              <a:rPr b="0" sz="2100">
                <a:solidFill>
                  <a:srgbClr val="FF0000"/>
                </a:solidFill>
              </a:rPr>
              <a:t>dark matter</a:t>
            </a:r>
            <a:r>
              <a:rPr b="0" sz="2100"/>
              <a:t>, neutrino oscillations, and the origin of the full baryon asymmetry in the Universe. The experiment is design to search for any type of </a:t>
            </a:r>
            <a:r>
              <a:rPr b="0" sz="2100">
                <a:solidFill>
                  <a:srgbClr val="FF0000"/>
                </a:solidFill>
              </a:rPr>
              <a:t>very weakly interacting long-lived particles</a:t>
            </a:r>
            <a:r>
              <a:rPr b="0" sz="2100"/>
              <a:t>, among which are found e.g. </a:t>
            </a:r>
            <a:r>
              <a:rPr b="0" sz="2100">
                <a:solidFill>
                  <a:srgbClr val="FF0000"/>
                </a:solidFill>
              </a:rPr>
              <a:t>heavy neutral leptons</a:t>
            </a:r>
            <a:r>
              <a:rPr b="0" sz="2100"/>
              <a:t>, </a:t>
            </a:r>
            <a:r>
              <a:rPr b="0" sz="2100">
                <a:solidFill>
                  <a:srgbClr val="FF0000"/>
                </a:solidFill>
              </a:rPr>
              <a:t>dark photons </a:t>
            </a:r>
            <a:r>
              <a:rPr b="0" sz="2100"/>
              <a:t>, </a:t>
            </a:r>
            <a:r>
              <a:rPr b="0" sz="2100">
                <a:solidFill>
                  <a:srgbClr val="FF0000"/>
                </a:solidFill>
              </a:rPr>
              <a:t>dark scalars, axion-like particles</a:t>
            </a:r>
            <a:r>
              <a:rPr b="0" sz="2100"/>
              <a:t>, and </a:t>
            </a:r>
            <a:r>
              <a:rPr b="0" sz="2100">
                <a:solidFill>
                  <a:srgbClr val="FF0000"/>
                </a:solidFill>
              </a:rPr>
              <a:t>light supersymmetric particles </a:t>
            </a:r>
            <a:r>
              <a:rPr b="0" sz="2100"/>
              <a:t>- </a:t>
            </a:r>
            <a:r>
              <a:rPr b="0" sz="2100">
                <a:solidFill>
                  <a:srgbClr val="FF0000"/>
                </a:solidFill>
              </a:rPr>
              <a:t>sgoldstinos, etc</a:t>
            </a:r>
            <a:r>
              <a:rPr b="0" sz="2100"/>
              <a:t>, as well as different types of Light Dark Matter.		</a:t>
            </a:r>
          </a:p>
          <a:p>
            <a:pPr marL="173736" indent="-173736" defTabSz="694944">
              <a:lnSpc>
                <a:spcPct val="81000"/>
              </a:lnSpc>
              <a:spcBef>
                <a:spcPts val="700"/>
              </a:spcBef>
              <a:defRPr b="1" sz="2400">
                <a:latin typeface="Arial"/>
                <a:ea typeface="Arial"/>
                <a:cs typeface="Arial"/>
                <a:sym typeface="Arial"/>
              </a:defRPr>
            </a:pPr>
          </a:p>
          <a:p>
            <a:pPr marL="168772" indent="-168772" defTabSz="694944">
              <a:lnSpc>
                <a:spcPct val="81000"/>
              </a:lnSpc>
              <a:spcBef>
                <a:spcPts val="700"/>
              </a:spcBef>
              <a:defRPr b="1" sz="2500"/>
            </a:pPr>
            <a:r>
              <a:t>Hike (future of NA62) </a:t>
            </a:r>
            <a:r>
              <a:rPr b="0" sz="2100"/>
              <a:t>Measure branching ratios of rare Kaon decays for direct comparison with standard model predictions</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1" name="Title 1"/>
          <p:cNvSpPr txBox="1"/>
          <p:nvPr>
            <p:ph type="title"/>
          </p:nvPr>
        </p:nvSpPr>
        <p:spPr>
          <a:xfrm>
            <a:off x="143838" y="116268"/>
            <a:ext cx="8755937" cy="1336956"/>
          </a:xfrm>
          <a:prstGeom prst="rect">
            <a:avLst/>
          </a:prstGeom>
        </p:spPr>
        <p:txBody>
          <a:bodyPr/>
          <a:lstStyle>
            <a:lvl1pPr>
              <a:defRPr sz="3600"/>
            </a:lvl1pPr>
          </a:lstStyle>
          <a:p>
            <a:pPr/>
            <a:r>
              <a:t> Modified Newtonian Dynamics (MOND) as an alternative to dark matter !</a:t>
            </a:r>
          </a:p>
        </p:txBody>
      </p:sp>
      <p:sp>
        <p:nvSpPr>
          <p:cNvPr id="472" name="Text Placeholder 4"/>
          <p:cNvSpPr txBox="1"/>
          <p:nvPr>
            <p:ph type="body" sz="quarter" idx="1"/>
          </p:nvPr>
        </p:nvSpPr>
        <p:spPr>
          <a:xfrm>
            <a:off x="367731" y="1329582"/>
            <a:ext cx="3404815" cy="750891"/>
          </a:xfrm>
          <a:prstGeom prst="rect">
            <a:avLst/>
          </a:prstGeom>
        </p:spPr>
        <p:txBody>
          <a:bodyPr/>
          <a:lstStyle>
            <a:lvl1pPr>
              <a:defRPr b="1" sz="3200">
                <a:solidFill>
                  <a:srgbClr val="00B050"/>
                </a:solidFill>
              </a:defRPr>
            </a:lvl1pPr>
          </a:lstStyle>
          <a:p>
            <a:pPr/>
            <a:r>
              <a:t>Who is right ?</a:t>
            </a:r>
          </a:p>
        </p:txBody>
      </p:sp>
      <p:sp>
        <p:nvSpPr>
          <p:cNvPr id="473" name="Rectangle 8"/>
          <p:cNvSpPr txBox="1"/>
          <p:nvPr/>
        </p:nvSpPr>
        <p:spPr>
          <a:xfrm>
            <a:off x="310175" y="2195291"/>
            <a:ext cx="4644680" cy="19329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b="1" sz="2400">
                <a:solidFill>
                  <a:srgbClr val="FF0000"/>
                </a:solidFill>
                <a:latin typeface="News Gothic MT"/>
                <a:ea typeface="News Gothic MT"/>
                <a:cs typeface="News Gothic MT"/>
                <a:sym typeface="News Gothic MT"/>
              </a:defRPr>
            </a:pPr>
            <a:r>
              <a:t>&gt;A new theory of gravity</a:t>
            </a:r>
          </a:p>
          <a:p>
            <a:pPr>
              <a:defRPr sz="2400">
                <a:latin typeface="News Gothic MT"/>
                <a:ea typeface="News Gothic MT"/>
                <a:cs typeface="News Gothic MT"/>
                <a:sym typeface="News Gothic MT"/>
              </a:defRPr>
            </a:pPr>
          </a:p>
          <a:p>
            <a:pPr>
              <a:defRPr b="1" sz="2400">
                <a:solidFill>
                  <a:srgbClr val="0070C0"/>
                </a:solidFill>
                <a:latin typeface="News Gothic MT"/>
                <a:ea typeface="News Gothic MT"/>
                <a:cs typeface="News Gothic MT"/>
                <a:sym typeface="News Gothic MT"/>
              </a:defRPr>
            </a:pPr>
            <a:r>
              <a:t>&gt;Experiments</a:t>
            </a:r>
            <a:r>
              <a:rPr b="0">
                <a:solidFill>
                  <a:srgbClr val="000000"/>
                </a:solidFill>
              </a:rPr>
              <a:t>:</a:t>
            </a:r>
          </a:p>
          <a:p>
            <a:pPr marL="342900" indent="-342900">
              <a:buSzPct val="100000"/>
              <a:buFont typeface="Arial"/>
              <a:buChar char="•"/>
              <a:defRPr sz="2400">
                <a:latin typeface="News Gothic MT"/>
                <a:ea typeface="News Gothic MT"/>
                <a:cs typeface="News Gothic MT"/>
                <a:sym typeface="News Gothic MT"/>
              </a:defRPr>
            </a:pPr>
            <a:r>
              <a:t>In space or on the ground</a:t>
            </a:r>
          </a:p>
          <a:p>
            <a:pPr marL="342900" indent="-342900">
              <a:buSzPct val="100000"/>
              <a:buFont typeface="Arial"/>
              <a:buChar char="•"/>
              <a:defRPr sz="2400">
                <a:latin typeface="News Gothic MT"/>
                <a:ea typeface="News Gothic MT"/>
                <a:cs typeface="News Gothic MT"/>
                <a:sym typeface="News Gothic MT"/>
              </a:defRPr>
            </a:pPr>
            <a:r>
              <a:t>Accelerators (CERN)</a:t>
            </a:r>
          </a:p>
        </p:txBody>
      </p:sp>
      <p:pic>
        <p:nvPicPr>
          <p:cNvPr id="474" name="Picture 9" descr="Picture 9"/>
          <p:cNvPicPr>
            <a:picLocks noChangeAspect="1"/>
          </p:cNvPicPr>
          <p:nvPr/>
        </p:nvPicPr>
        <p:blipFill>
          <a:blip r:embed="rId2">
            <a:extLst/>
          </a:blip>
          <a:stretch>
            <a:fillRect/>
          </a:stretch>
        </p:blipFill>
        <p:spPr>
          <a:xfrm>
            <a:off x="4957602" y="1470093"/>
            <a:ext cx="3478065" cy="1817573"/>
          </a:xfrm>
          <a:prstGeom prst="rect">
            <a:avLst/>
          </a:prstGeom>
          <a:ln w="12700">
            <a:miter lim="400000"/>
          </a:ln>
        </p:spPr>
      </p:pic>
      <p:pic>
        <p:nvPicPr>
          <p:cNvPr id="475" name="Picture 10" descr="Picture 10"/>
          <p:cNvPicPr>
            <a:picLocks noChangeAspect="1"/>
          </p:cNvPicPr>
          <p:nvPr/>
        </p:nvPicPr>
        <p:blipFill>
          <a:blip r:embed="rId3">
            <a:extLst/>
          </a:blip>
          <a:stretch>
            <a:fillRect/>
          </a:stretch>
        </p:blipFill>
        <p:spPr>
          <a:xfrm>
            <a:off x="5000573" y="3458605"/>
            <a:ext cx="3435094" cy="2265173"/>
          </a:xfrm>
          <a:prstGeom prst="rect">
            <a:avLst/>
          </a:prstGeom>
          <a:ln w="12700">
            <a:miter lim="400000"/>
          </a:ln>
        </p:spPr>
      </p:pic>
      <p:pic>
        <p:nvPicPr>
          <p:cNvPr id="476" name="Picture 11" descr="Picture 11"/>
          <p:cNvPicPr>
            <a:picLocks noChangeAspect="1"/>
          </p:cNvPicPr>
          <p:nvPr/>
        </p:nvPicPr>
        <p:blipFill>
          <a:blip r:embed="rId4">
            <a:extLst/>
          </a:blip>
          <a:stretch>
            <a:fillRect/>
          </a:stretch>
        </p:blipFill>
        <p:spPr>
          <a:xfrm>
            <a:off x="471008" y="4349231"/>
            <a:ext cx="3198262" cy="2109000"/>
          </a:xfrm>
          <a:prstGeom prst="rect">
            <a:avLst/>
          </a:prstGeom>
          <a:ln w="12700">
            <a:miter lim="400000"/>
          </a:ln>
        </p:spPr>
      </p:pic>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8" name="Rectangle 1"/>
          <p:cNvSpPr txBox="1"/>
          <p:nvPr/>
        </p:nvSpPr>
        <p:spPr>
          <a:xfrm>
            <a:off x="254820" y="4528501"/>
            <a:ext cx="3959968" cy="1186179"/>
          </a:xfrm>
          <a:prstGeom prst="rect">
            <a:avLst/>
          </a:prstGeom>
          <a:ln w="12700">
            <a:miter lim="400000"/>
          </a:ln>
          <a:extLst>
            <a:ext uri="{C572A759-6A51-4108-AA02-DFA0A04FC94B}">
              <ma14:wrappingTextBoxFlag xmlns:ma14="http://schemas.microsoft.com/office/mac/drawingml/2011/main" val="1"/>
            </a:ext>
          </a:extLst>
        </p:spPr>
        <p:txBody>
          <a:bodyPr lIns="34289" tIns="34289" rIns="34289" bIns="34289">
            <a:spAutoFit/>
          </a:bodyPr>
          <a:lstStyle>
            <a:lvl1pPr defTabSz="914400">
              <a:defRPr>
                <a:latin typeface="+mn-lt"/>
                <a:ea typeface="+mn-ea"/>
                <a:cs typeface="+mn-cs"/>
                <a:sym typeface="Helvetica"/>
              </a:defRPr>
            </a:lvl1pPr>
          </a:lstStyle>
          <a:p>
            <a:pPr/>
            <a:r>
              <a:t>Large-scale data-intensive software and computing infrastructures are an essential ingredient to particle physics research programmes </a:t>
            </a:r>
          </a:p>
        </p:txBody>
      </p:sp>
      <p:sp>
        <p:nvSpPr>
          <p:cNvPr id="479" name="Rectangle 2"/>
          <p:cNvSpPr txBox="1"/>
          <p:nvPr/>
        </p:nvSpPr>
        <p:spPr>
          <a:xfrm>
            <a:off x="254820" y="2380701"/>
            <a:ext cx="3959968" cy="1744979"/>
          </a:xfrm>
          <a:prstGeom prst="rect">
            <a:avLst/>
          </a:prstGeom>
          <a:ln w="12700">
            <a:miter lim="400000"/>
          </a:ln>
          <a:extLst>
            <a:ext uri="{C572A759-6A51-4108-AA02-DFA0A04FC94B}">
              <ma14:wrappingTextBoxFlag xmlns:ma14="http://schemas.microsoft.com/office/mac/drawingml/2011/main" val="1"/>
            </a:ext>
          </a:extLst>
        </p:spPr>
        <p:txBody>
          <a:bodyPr lIns="34289" tIns="34289" rIns="34289" bIns="34289">
            <a:spAutoFit/>
          </a:bodyPr>
          <a:lstStyle>
            <a:lvl1pPr defTabSz="914400">
              <a:defRPr>
                <a:latin typeface="+mn-lt"/>
                <a:ea typeface="+mn-ea"/>
                <a:cs typeface="+mn-cs"/>
                <a:sym typeface="Helvetica"/>
              </a:defRPr>
            </a:lvl1pPr>
          </a:lstStyle>
          <a:p>
            <a:pPr/>
            <a:r>
              <a:t>An electron-positron Higgs factory is the highest-priority next collider. For the longer term, the European particle physics community has the ambition to operate a proton-proton collider at the highest achievable energy </a:t>
            </a:r>
          </a:p>
        </p:txBody>
      </p:sp>
      <p:pic>
        <p:nvPicPr>
          <p:cNvPr id="480" name="Picture 5" descr="Picture 5"/>
          <p:cNvPicPr>
            <a:picLocks noChangeAspect="1"/>
          </p:cNvPicPr>
          <p:nvPr/>
        </p:nvPicPr>
        <p:blipFill>
          <a:blip r:embed="rId2">
            <a:extLst/>
          </a:blip>
          <a:stretch>
            <a:fillRect/>
          </a:stretch>
        </p:blipFill>
        <p:spPr>
          <a:xfrm>
            <a:off x="4503108" y="1171215"/>
            <a:ext cx="4404224" cy="4765508"/>
          </a:xfrm>
          <a:prstGeom prst="rect">
            <a:avLst/>
          </a:prstGeom>
          <a:ln w="12700">
            <a:miter lim="400000"/>
          </a:ln>
        </p:spPr>
      </p:pic>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82" name="Picture 3" descr="Picture 3"/>
          <p:cNvPicPr>
            <a:picLocks noChangeAspect="1"/>
          </p:cNvPicPr>
          <p:nvPr/>
        </p:nvPicPr>
        <p:blipFill>
          <a:blip r:embed="rId2">
            <a:extLst/>
          </a:blip>
          <a:stretch>
            <a:fillRect/>
          </a:stretch>
        </p:blipFill>
        <p:spPr>
          <a:xfrm>
            <a:off x="1250575" y="912153"/>
            <a:ext cx="6535272" cy="4886894"/>
          </a:xfrm>
          <a:prstGeom prst="rect">
            <a:avLst/>
          </a:prstGeom>
          <a:ln w="12700">
            <a:miter lim="400000"/>
          </a:ln>
        </p:spPr>
      </p:pic>
      <p:sp>
        <p:nvSpPr>
          <p:cNvPr id="483" name="Rectangle 4"/>
          <p:cNvSpPr/>
          <p:nvPr/>
        </p:nvSpPr>
        <p:spPr>
          <a:xfrm>
            <a:off x="1347394" y="2226468"/>
            <a:ext cx="4292303" cy="3366837"/>
          </a:xfrm>
          <a:prstGeom prst="rect">
            <a:avLst/>
          </a:prstGeom>
          <a:solidFill>
            <a:srgbClr val="FFFFFF"/>
          </a:solidFill>
          <a:ln w="12700">
            <a:miter lim="400000"/>
          </a:ln>
        </p:spPr>
        <p:txBody>
          <a:bodyPr lIns="45718" tIns="45718" rIns="45718" bIns="45718" anchor="ctr"/>
          <a:lstStyle/>
          <a:p>
            <a:pPr defTabSz="914400"/>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5" name="Title 1"/>
          <p:cNvSpPr txBox="1"/>
          <p:nvPr>
            <p:ph type="title"/>
          </p:nvPr>
        </p:nvSpPr>
        <p:spPr>
          <a:prstGeom prst="rect">
            <a:avLst/>
          </a:prstGeom>
        </p:spPr>
        <p:txBody>
          <a:bodyPr/>
          <a:lstStyle/>
          <a:p>
            <a:pPr/>
          </a:p>
        </p:txBody>
      </p:sp>
      <p:sp>
        <p:nvSpPr>
          <p:cNvPr id="486" name="Text Placeholder 2"/>
          <p:cNvSpPr txBox="1"/>
          <p:nvPr>
            <p:ph type="body" idx="1"/>
          </p:nvPr>
        </p:nvSpPr>
        <p:spPr>
          <a:prstGeom prst="rect">
            <a:avLst/>
          </a:prstGeom>
        </p:spPr>
        <p:txBody>
          <a:bodyPr/>
          <a:lstStyle/>
          <a:p>
            <a:pPr/>
          </a:p>
        </p:txBody>
      </p:sp>
      <p:pic>
        <p:nvPicPr>
          <p:cNvPr id="487" name="Picture 3" descr="Picture 3"/>
          <p:cNvPicPr>
            <a:picLocks noChangeAspect="1"/>
          </p:cNvPicPr>
          <p:nvPr/>
        </p:nvPicPr>
        <p:blipFill>
          <a:blip r:embed="rId2">
            <a:extLst/>
          </a:blip>
          <a:stretch>
            <a:fillRect/>
          </a:stretch>
        </p:blipFill>
        <p:spPr>
          <a:xfrm>
            <a:off x="1132782" y="857250"/>
            <a:ext cx="6878436" cy="5143500"/>
          </a:xfrm>
          <a:prstGeom prst="rect">
            <a:avLst/>
          </a:prstGeom>
          <a:ln w="12700">
            <a:miter lim="400000"/>
          </a:ln>
        </p:spPr>
      </p:pic>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9" name="Title 1"/>
          <p:cNvSpPr txBox="1"/>
          <p:nvPr>
            <p:ph type="title"/>
          </p:nvPr>
        </p:nvSpPr>
        <p:spPr>
          <a:xfrm>
            <a:off x="549275" y="-1"/>
            <a:ext cx="8042276" cy="895893"/>
          </a:xfrm>
          <a:prstGeom prst="rect">
            <a:avLst/>
          </a:prstGeom>
        </p:spPr>
        <p:txBody>
          <a:bodyPr/>
          <a:lstStyle/>
          <a:p>
            <a:pPr/>
            <a:r>
              <a:t>HL-LHC and HE- LHC</a:t>
            </a:r>
          </a:p>
        </p:txBody>
      </p:sp>
      <p:sp>
        <p:nvSpPr>
          <p:cNvPr id="490" name="Content Placeholder 2"/>
          <p:cNvSpPr txBox="1"/>
          <p:nvPr>
            <p:ph type="body" sz="quarter" idx="1"/>
          </p:nvPr>
        </p:nvSpPr>
        <p:spPr>
          <a:xfrm>
            <a:off x="6157950" y="1702322"/>
            <a:ext cx="2899991" cy="3192410"/>
          </a:xfrm>
          <a:prstGeom prst="rect">
            <a:avLst/>
          </a:prstGeom>
        </p:spPr>
        <p:txBody>
          <a:bodyPr/>
          <a:lstStyle/>
          <a:p>
            <a:pPr>
              <a:lnSpc>
                <a:spcPct val="108000"/>
              </a:lnSpc>
              <a:defRPr sz="1700"/>
            </a:pPr>
            <a:r>
              <a:t>Development of high field superconducting magnets</a:t>
            </a:r>
            <a:endParaRPr sz="2000"/>
          </a:p>
          <a:p>
            <a:pPr>
              <a:lnSpc>
                <a:spcPct val="108000"/>
              </a:lnSpc>
              <a:defRPr sz="1700"/>
            </a:pPr>
            <a:r>
              <a:t>High-Energy LHC with 10-13 T magnets</a:t>
            </a:r>
            <a:endParaRPr sz="2000"/>
          </a:p>
          <a:p>
            <a:pPr>
              <a:lnSpc>
                <a:spcPct val="108000"/>
              </a:lnSpc>
              <a:defRPr sz="1700"/>
            </a:pPr>
            <a:r>
              <a:t>HE-LHC with ~30 TeV center-of-mass energy for proton collisions and 16-20 T magnets</a:t>
            </a:r>
          </a:p>
        </p:txBody>
      </p:sp>
      <p:sp>
        <p:nvSpPr>
          <p:cNvPr id="49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92" name="Picture 1" descr="Picture 1"/>
          <p:cNvPicPr>
            <a:picLocks noChangeAspect="1"/>
          </p:cNvPicPr>
          <p:nvPr/>
        </p:nvPicPr>
        <p:blipFill>
          <a:blip r:embed="rId2">
            <a:extLst/>
          </a:blip>
          <a:stretch>
            <a:fillRect/>
          </a:stretch>
        </p:blipFill>
        <p:spPr>
          <a:xfrm>
            <a:off x="86061" y="1656676"/>
            <a:ext cx="5953744" cy="3732908"/>
          </a:xfrm>
          <a:prstGeom prst="rect">
            <a:avLst/>
          </a:prstGeom>
          <a:ln w="12700">
            <a:miter lim="400000"/>
          </a:ln>
        </p:spPr>
      </p:pic>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4" name="Title 1"/>
          <p:cNvSpPr txBox="1"/>
          <p:nvPr>
            <p:ph type="title"/>
          </p:nvPr>
        </p:nvSpPr>
        <p:spPr>
          <a:xfrm>
            <a:off x="549275" y="107576"/>
            <a:ext cx="8042276" cy="1336956"/>
          </a:xfrm>
          <a:prstGeom prst="rect">
            <a:avLst/>
          </a:prstGeom>
        </p:spPr>
        <p:txBody>
          <a:bodyPr/>
          <a:lstStyle/>
          <a:p>
            <a:pPr/>
            <a:r>
              <a:t>FCC , the future?</a:t>
            </a:r>
          </a:p>
        </p:txBody>
      </p:sp>
      <p:sp>
        <p:nvSpPr>
          <p:cNvPr id="495"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96" name="Content Placeholder 4" descr="Content Placeholder 4"/>
          <p:cNvPicPr>
            <a:picLocks noChangeAspect="1"/>
          </p:cNvPicPr>
          <p:nvPr/>
        </p:nvPicPr>
        <p:blipFill>
          <a:blip r:embed="rId2">
            <a:extLst/>
          </a:blip>
          <a:stretch>
            <a:fillRect/>
          </a:stretch>
        </p:blipFill>
        <p:spPr>
          <a:xfrm>
            <a:off x="-4283" y="32595"/>
            <a:ext cx="9148285" cy="6790760"/>
          </a:xfrm>
          <a:prstGeom prst="rect">
            <a:avLst/>
          </a:prstGeom>
          <a:ln w="12700">
            <a:miter lim="400000"/>
          </a:ln>
        </p:spPr>
      </p:pic>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8" name="FCC-ee"/>
          <p:cNvSpPr txBox="1"/>
          <p:nvPr>
            <p:ph type="title"/>
          </p:nvPr>
        </p:nvSpPr>
        <p:spPr>
          <a:xfrm>
            <a:off x="2538549" y="143909"/>
            <a:ext cx="8042276" cy="1336957"/>
          </a:xfrm>
          <a:prstGeom prst="rect">
            <a:avLst/>
          </a:prstGeom>
        </p:spPr>
        <p:txBody>
          <a:bodyPr/>
          <a:lstStyle/>
          <a:p>
            <a:pPr/>
            <a:r>
              <a:t>FCC-ee</a:t>
            </a:r>
          </a:p>
        </p:txBody>
      </p:sp>
      <p:sp>
        <p:nvSpPr>
          <p:cNvPr id="499" name="Double-click to edit"/>
          <p:cNvSpPr txBox="1"/>
          <p:nvPr>
            <p:ph type="body" idx="1"/>
          </p:nvPr>
        </p:nvSpPr>
        <p:spPr>
          <a:prstGeom prst="rect">
            <a:avLst/>
          </a:prstGeom>
        </p:spPr>
        <p:txBody>
          <a:bodyPr/>
          <a:lstStyle/>
          <a:p>
            <a:pPr/>
          </a:p>
        </p:txBody>
      </p:sp>
      <p:pic>
        <p:nvPicPr>
          <p:cNvPr id="500" name="Image" descr="Image"/>
          <p:cNvPicPr>
            <a:picLocks noChangeAspect="1"/>
          </p:cNvPicPr>
          <p:nvPr/>
        </p:nvPicPr>
        <p:blipFill>
          <a:blip r:embed="rId2">
            <a:extLst/>
          </a:blip>
          <a:stretch>
            <a:fillRect/>
          </a:stretch>
        </p:blipFill>
        <p:spPr>
          <a:xfrm>
            <a:off x="79243" y="21292"/>
            <a:ext cx="4490054" cy="4490055"/>
          </a:xfrm>
          <a:prstGeom prst="rect">
            <a:avLst/>
          </a:prstGeom>
          <a:ln w="12700">
            <a:miter lim="400000"/>
          </a:ln>
        </p:spPr>
      </p:pic>
      <p:pic>
        <p:nvPicPr>
          <p:cNvPr id="501" name="pasted-movie.png" descr="pasted-movie.png"/>
          <p:cNvPicPr>
            <a:picLocks noChangeAspect="1"/>
          </p:cNvPicPr>
          <p:nvPr/>
        </p:nvPicPr>
        <p:blipFill>
          <a:blip r:embed="rId3">
            <a:extLst/>
          </a:blip>
          <a:stretch>
            <a:fillRect/>
          </a:stretch>
        </p:blipFill>
        <p:spPr>
          <a:xfrm>
            <a:off x="3292268" y="3663932"/>
            <a:ext cx="5715481" cy="3040045"/>
          </a:xfrm>
          <a:prstGeom prst="rect">
            <a:avLst/>
          </a:prstGeom>
          <a:ln w="12700">
            <a:miter lim="400000"/>
          </a:ln>
        </p:spPr>
      </p:pic>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3" name="Double-click to edit"/>
          <p:cNvSpPr txBox="1"/>
          <p:nvPr>
            <p:ph type="title"/>
          </p:nvPr>
        </p:nvSpPr>
        <p:spPr>
          <a:prstGeom prst="rect">
            <a:avLst/>
          </a:prstGeom>
        </p:spPr>
        <p:txBody>
          <a:bodyPr/>
          <a:lstStyle/>
          <a:p>
            <a:pPr/>
          </a:p>
        </p:txBody>
      </p:sp>
      <p:sp>
        <p:nvSpPr>
          <p:cNvPr id="504" name="Double-click to edit"/>
          <p:cNvSpPr txBox="1"/>
          <p:nvPr>
            <p:ph type="body" idx="1"/>
          </p:nvPr>
        </p:nvSpPr>
        <p:spPr>
          <a:prstGeom prst="rect">
            <a:avLst/>
          </a:prstGeom>
        </p:spPr>
        <p:txBody>
          <a:bodyPr/>
          <a:lstStyle/>
          <a:p>
            <a:pPr/>
          </a:p>
        </p:txBody>
      </p:sp>
      <p:pic>
        <p:nvPicPr>
          <p:cNvPr id="505" name="pasted-movie.png" descr="pasted-movie.png"/>
          <p:cNvPicPr>
            <a:picLocks noChangeAspect="1"/>
          </p:cNvPicPr>
          <p:nvPr/>
        </p:nvPicPr>
        <p:blipFill>
          <a:blip r:embed="rId2">
            <a:extLst/>
          </a:blip>
          <a:stretch>
            <a:fillRect/>
          </a:stretch>
        </p:blipFill>
        <p:spPr>
          <a:xfrm>
            <a:off x="0" y="744203"/>
            <a:ext cx="9144000" cy="5115594"/>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6" name="Title 1"/>
          <p:cNvSpPr txBox="1"/>
          <p:nvPr>
            <p:ph type="title"/>
          </p:nvPr>
        </p:nvSpPr>
        <p:spPr>
          <a:xfrm>
            <a:off x="549275" y="193917"/>
            <a:ext cx="8042276" cy="1336956"/>
          </a:xfrm>
          <a:prstGeom prst="rect">
            <a:avLst/>
          </a:prstGeom>
        </p:spPr>
        <p:txBody>
          <a:bodyPr/>
          <a:lstStyle/>
          <a:p>
            <a:pPr/>
            <a:r>
              <a:t>Outline</a:t>
            </a:r>
          </a:p>
        </p:txBody>
      </p:sp>
      <p:sp>
        <p:nvSpPr>
          <p:cNvPr id="157"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8" name="Picture 4" descr="Picture 4"/>
          <p:cNvPicPr>
            <a:picLocks noChangeAspect="1"/>
          </p:cNvPicPr>
          <p:nvPr/>
        </p:nvPicPr>
        <p:blipFill>
          <a:blip r:embed="rId2">
            <a:extLst/>
          </a:blip>
          <a:stretch>
            <a:fillRect/>
          </a:stretch>
        </p:blipFill>
        <p:spPr>
          <a:xfrm>
            <a:off x="0" y="5143500"/>
            <a:ext cx="9144000" cy="1714500"/>
          </a:xfrm>
          <a:prstGeom prst="rect">
            <a:avLst/>
          </a:prstGeom>
          <a:ln w="12700">
            <a:miter lim="400000"/>
          </a:ln>
        </p:spPr>
      </p:pic>
      <p:pic>
        <p:nvPicPr>
          <p:cNvPr id="159" name="Picture 5" descr="Picture 5"/>
          <p:cNvPicPr>
            <a:picLocks noChangeAspect="1"/>
          </p:cNvPicPr>
          <p:nvPr/>
        </p:nvPicPr>
        <p:blipFill>
          <a:blip r:embed="rId3">
            <a:extLst/>
          </a:blip>
          <a:stretch>
            <a:fillRect/>
          </a:stretch>
        </p:blipFill>
        <p:spPr>
          <a:xfrm>
            <a:off x="0" y="0"/>
            <a:ext cx="9144000" cy="862397"/>
          </a:xfrm>
          <a:prstGeom prst="rect">
            <a:avLst/>
          </a:prstGeom>
          <a:ln w="12700">
            <a:miter lim="400000"/>
          </a:ln>
        </p:spPr>
      </p:pic>
      <p:sp>
        <p:nvSpPr>
          <p:cNvPr id="160" name="Content Placeholder 2"/>
          <p:cNvSpPr txBox="1"/>
          <p:nvPr/>
        </p:nvSpPr>
        <p:spPr>
          <a:xfrm>
            <a:off x="885818" y="1469716"/>
            <a:ext cx="6978882" cy="446887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marL="349250" indent="-349250" defTabSz="914400">
              <a:spcBef>
                <a:spcPts val="2000"/>
              </a:spcBef>
              <a:buClr>
                <a:srgbClr val="6FB7D7"/>
              </a:buClr>
              <a:buSzPct val="110000"/>
              <a:buChar char="●"/>
              <a:defRPr sz="2400">
                <a:solidFill>
                  <a:srgbClr val="595959"/>
                </a:solidFill>
                <a:latin typeface="News Gothic MT"/>
                <a:ea typeface="News Gothic MT"/>
                <a:cs typeface="News Gothic MT"/>
                <a:sym typeface="News Gothic MT"/>
              </a:defRPr>
            </a:pPr>
            <a:r>
              <a:t>Introduction</a:t>
            </a:r>
          </a:p>
          <a:p>
            <a:pPr lvl="1" marL="806450" indent="-349250" defTabSz="914400">
              <a:spcBef>
                <a:spcPts val="2000"/>
              </a:spcBef>
              <a:buClr>
                <a:srgbClr val="6FB7D7"/>
              </a:buClr>
              <a:buSzPct val="110000"/>
              <a:buChar char="●"/>
              <a:defRPr sz="2400">
                <a:solidFill>
                  <a:srgbClr val="595959"/>
                </a:solidFill>
                <a:latin typeface="News Gothic MT"/>
                <a:ea typeface="News Gothic MT"/>
                <a:cs typeface="News Gothic MT"/>
                <a:sym typeface="News Gothic MT"/>
              </a:defRPr>
            </a:pPr>
            <a:r>
              <a:t>SM</a:t>
            </a:r>
          </a:p>
          <a:p>
            <a:pPr marL="349250" indent="-349250" defTabSz="914400">
              <a:spcBef>
                <a:spcPts val="2000"/>
              </a:spcBef>
              <a:buClr>
                <a:srgbClr val="6FB7D7"/>
              </a:buClr>
              <a:buSzPct val="110000"/>
              <a:buChar char="●"/>
              <a:defRPr sz="2400">
                <a:solidFill>
                  <a:srgbClr val="595959"/>
                </a:solidFill>
                <a:latin typeface="News Gothic MT"/>
                <a:ea typeface="News Gothic MT"/>
                <a:cs typeface="News Gothic MT"/>
                <a:sym typeface="News Gothic MT"/>
              </a:defRPr>
            </a:pPr>
            <a:r>
              <a:t>CERN and the Large Hadron Collider (LHC)</a:t>
            </a:r>
          </a:p>
          <a:p>
            <a:pPr lvl="1" marL="685800" indent="-336550" defTabSz="914400">
              <a:spcBef>
                <a:spcPts val="600"/>
              </a:spcBef>
              <a:buClr>
                <a:srgbClr val="215D77"/>
              </a:buClr>
              <a:buSzPct val="110000"/>
              <a:buChar char="●"/>
              <a:defRPr sz="2200">
                <a:solidFill>
                  <a:srgbClr val="595959"/>
                </a:solidFill>
                <a:latin typeface="News Gothic MT"/>
                <a:ea typeface="News Gothic MT"/>
                <a:cs typeface="News Gothic MT"/>
                <a:sym typeface="News Gothic MT"/>
              </a:defRPr>
            </a:pPr>
            <a:r>
              <a:t>The accelerator</a:t>
            </a:r>
          </a:p>
          <a:p>
            <a:pPr lvl="1" marL="685800" indent="-336550" defTabSz="914400">
              <a:spcBef>
                <a:spcPts val="600"/>
              </a:spcBef>
              <a:buClr>
                <a:srgbClr val="215D77"/>
              </a:buClr>
              <a:buSzPct val="110000"/>
              <a:buChar char="●"/>
              <a:defRPr sz="2200">
                <a:solidFill>
                  <a:srgbClr val="595959"/>
                </a:solidFill>
                <a:latin typeface="News Gothic MT"/>
                <a:ea typeface="News Gothic MT"/>
                <a:cs typeface="News Gothic MT"/>
                <a:sym typeface="News Gothic MT"/>
              </a:defRPr>
            </a:pPr>
            <a:r>
              <a:t>How detectors work and examples</a:t>
            </a:r>
          </a:p>
          <a:p>
            <a:pPr marL="349250" indent="-349250" defTabSz="914400">
              <a:spcBef>
                <a:spcPts val="2000"/>
              </a:spcBef>
              <a:buClr>
                <a:srgbClr val="6FB7D7"/>
              </a:buClr>
              <a:buSzPct val="110000"/>
              <a:buChar char="●"/>
              <a:defRPr sz="2400">
                <a:solidFill>
                  <a:srgbClr val="595959"/>
                </a:solidFill>
                <a:latin typeface="News Gothic MT"/>
                <a:ea typeface="News Gothic MT"/>
                <a:cs typeface="News Gothic MT"/>
                <a:sym typeface="News Gothic MT"/>
              </a:defRPr>
            </a:pPr>
            <a:r>
              <a:t>The Higgs discovery</a:t>
            </a:r>
          </a:p>
          <a:p>
            <a:pPr marL="349250" indent="-349250" defTabSz="914400">
              <a:spcBef>
                <a:spcPts val="2000"/>
              </a:spcBef>
              <a:buClr>
                <a:srgbClr val="6FB7D7"/>
              </a:buClr>
              <a:buSzPct val="110000"/>
              <a:buChar char="●"/>
              <a:defRPr sz="2400">
                <a:solidFill>
                  <a:srgbClr val="595959"/>
                </a:solidFill>
                <a:latin typeface="News Gothic MT"/>
                <a:ea typeface="News Gothic MT"/>
                <a:cs typeface="News Gothic MT"/>
                <a:sym typeface="News Gothic MT"/>
              </a:defRPr>
            </a:pPr>
            <a:r>
              <a:t>What’s next?</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7" name="Double-click to edit"/>
          <p:cNvSpPr txBox="1"/>
          <p:nvPr>
            <p:ph type="title"/>
          </p:nvPr>
        </p:nvSpPr>
        <p:spPr>
          <a:prstGeom prst="rect">
            <a:avLst/>
          </a:prstGeom>
        </p:spPr>
        <p:txBody>
          <a:bodyPr/>
          <a:lstStyle/>
          <a:p>
            <a:pPr/>
          </a:p>
        </p:txBody>
      </p:sp>
      <p:sp>
        <p:nvSpPr>
          <p:cNvPr id="508" name="Double-click to edit"/>
          <p:cNvSpPr txBox="1"/>
          <p:nvPr>
            <p:ph type="body" idx="1"/>
          </p:nvPr>
        </p:nvSpPr>
        <p:spPr>
          <a:prstGeom prst="rect">
            <a:avLst/>
          </a:prstGeom>
        </p:spPr>
        <p:txBody>
          <a:bodyPr/>
          <a:lstStyle/>
          <a:p>
            <a:pPr/>
          </a:p>
        </p:txBody>
      </p:sp>
      <p:pic>
        <p:nvPicPr>
          <p:cNvPr id="509" name="pasted-movie.png" descr="pasted-movie.png"/>
          <p:cNvPicPr>
            <a:picLocks noChangeAspect="1"/>
          </p:cNvPicPr>
          <p:nvPr/>
        </p:nvPicPr>
        <p:blipFill>
          <a:blip r:embed="rId2">
            <a:extLst/>
          </a:blip>
          <a:stretch>
            <a:fillRect/>
          </a:stretch>
        </p:blipFill>
        <p:spPr>
          <a:xfrm>
            <a:off x="0" y="849343"/>
            <a:ext cx="9144000" cy="5159314"/>
          </a:xfrm>
          <a:prstGeom prst="rect">
            <a:avLst/>
          </a:prstGeom>
          <a:ln w="12700">
            <a:miter lim="400000"/>
          </a:ln>
        </p:spPr>
      </p:pic>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1" name="Title 1"/>
          <p:cNvSpPr txBox="1"/>
          <p:nvPr>
            <p:ph type="title"/>
          </p:nvPr>
        </p:nvSpPr>
        <p:spPr>
          <a:xfrm>
            <a:off x="549275" y="107576"/>
            <a:ext cx="8042276" cy="1336956"/>
          </a:xfrm>
          <a:prstGeom prst="rect">
            <a:avLst/>
          </a:prstGeom>
        </p:spPr>
        <p:txBody>
          <a:bodyPr/>
          <a:lstStyle/>
          <a:p>
            <a:pPr/>
            <a:r>
              <a:t>Literature</a:t>
            </a:r>
          </a:p>
        </p:txBody>
      </p:sp>
      <p:sp>
        <p:nvSpPr>
          <p:cNvPr id="512" name="Content Placeholder 2"/>
          <p:cNvSpPr txBox="1"/>
          <p:nvPr>
            <p:ph type="body" idx="1"/>
          </p:nvPr>
        </p:nvSpPr>
        <p:spPr>
          <a:xfrm>
            <a:off x="549275" y="1444529"/>
            <a:ext cx="8042276" cy="5013704"/>
          </a:xfrm>
          <a:prstGeom prst="rect">
            <a:avLst/>
          </a:prstGeom>
        </p:spPr>
        <p:txBody>
          <a:bodyPr/>
          <a:lstStyle/>
          <a:p>
            <a:pPr/>
            <a:r>
              <a:t>CERN Academic Training</a:t>
            </a:r>
          </a:p>
          <a:p>
            <a:pPr lvl="1" marL="0" indent="349250">
              <a:spcBef>
                <a:spcPts val="600"/>
              </a:spcBef>
              <a:buSzTx/>
              <a:buNone/>
              <a:defRPr sz="2200" u="sng">
                <a:solidFill>
                  <a:srgbClr val="0000FF"/>
                </a:solidFill>
                <a:uFill>
                  <a:solidFill>
                    <a:srgbClr val="0000FF"/>
                  </a:solidFill>
                </a:uFill>
              </a:defRPr>
            </a:pPr>
            <a:r>
              <a:rPr>
                <a:hlinkClick r:id="rId2" invalidUrl="" action="" tgtFrame="" tooltip="" history="1" highlightClick="0" endSnd="0"/>
              </a:rPr>
              <a:t>http://indico.cern.ch/conferenceDisplay.py?confId=266737</a:t>
            </a:r>
            <a:endParaRPr>
              <a:solidFill>
                <a:srgbClr val="7030A0"/>
              </a:solidFill>
              <a:uFill>
                <a:solidFill>
                  <a:srgbClr val="7030A0"/>
                </a:solidFill>
              </a:uFill>
            </a:endParaRPr>
          </a:p>
          <a:p>
            <a:pPr marL="355600" indent="-342900"/>
            <a:r>
              <a:t>CERN ATLAS</a:t>
            </a:r>
          </a:p>
          <a:p>
            <a:pPr lvl="1" marL="0" indent="349250">
              <a:spcBef>
                <a:spcPts val="600"/>
              </a:spcBef>
              <a:buSzTx/>
              <a:buNone/>
              <a:defRPr sz="2200"/>
            </a:pPr>
            <a:r>
              <a:t> </a:t>
            </a:r>
            <a:r>
              <a:rPr u="sng">
                <a:solidFill>
                  <a:srgbClr val="0000FF"/>
                </a:solidFill>
                <a:uFill>
                  <a:solidFill>
                    <a:srgbClr val="0000FF"/>
                  </a:solidFill>
                </a:uFill>
                <a:hlinkClick r:id="rId3" invalidUrl="" action="" tgtFrame="" tooltip="" history="1" highlightClick="0" endSnd="0"/>
              </a:rPr>
              <a:t>http://atlas.cern/resources</a:t>
            </a:r>
          </a:p>
          <a:p>
            <a:pPr marL="355600" indent="-342900"/>
            <a:r>
              <a:t>European Strategy (2019):</a:t>
            </a:r>
          </a:p>
          <a:p>
            <a:pPr lvl="1" marL="692150" indent="-342900">
              <a:spcBef>
                <a:spcPts val="600"/>
              </a:spcBef>
              <a:buClr>
                <a:srgbClr val="215D77"/>
              </a:buClr>
              <a:defRPr sz="2200" u="sng">
                <a:solidFill>
                  <a:srgbClr val="0000FF"/>
                </a:solidFill>
                <a:uFill>
                  <a:solidFill>
                    <a:srgbClr val="0000FF"/>
                  </a:solidFill>
                </a:uFill>
              </a:defRPr>
            </a:pPr>
            <a:r>
              <a:rPr>
                <a:hlinkClick r:id="rId4" invalidUrl="" action="" tgtFrame="" tooltip="" history="1" highlightClick="0" endSnd="0"/>
              </a:rPr>
              <a:t>https://europeanstrategy.cern/european-strategy-for-particle-physics</a:t>
            </a:r>
            <a:endParaRPr>
              <a:solidFill>
                <a:srgbClr val="7030A0"/>
              </a:solidFill>
              <a:uFill>
                <a:solidFill>
                  <a:srgbClr val="7030A0"/>
                </a:solidFill>
              </a:uFill>
            </a:endParaRPr>
          </a:p>
          <a:p>
            <a:pPr lvl="1" marL="692150" indent="-342900">
              <a:spcBef>
                <a:spcPts val="600"/>
              </a:spcBef>
              <a:buClr>
                <a:srgbClr val="215D77"/>
              </a:buClr>
              <a:defRPr sz="2200" u="sng">
                <a:solidFill>
                  <a:srgbClr val="0000FF"/>
                </a:solidFill>
                <a:uFill>
                  <a:solidFill>
                    <a:srgbClr val="0000FF"/>
                  </a:solidFill>
                </a:uFill>
              </a:defRPr>
            </a:pPr>
            <a:r>
              <a:rPr>
                <a:hlinkClick r:id="rId5" invalidUrl="" action="" tgtFrame="" tooltip="" history="1" highlightClick="0" endSnd="0"/>
              </a:rPr>
              <a:t>https://indico.cern.ch/event/808335/timetable/ - 20190513.detailed</a:t>
            </a:r>
            <a:endParaRPr>
              <a:solidFill>
                <a:srgbClr val="7030A0"/>
              </a:solidFill>
              <a:uFill>
                <a:solidFill>
                  <a:srgbClr val="7030A0"/>
                </a:solidFill>
              </a:uFill>
            </a:endParaRPr>
          </a:p>
          <a:p>
            <a:pPr marL="0" indent="12700">
              <a:buSzTx/>
              <a:buNone/>
            </a:pPr>
            <a:r>
              <a:t>	</a:t>
            </a:r>
          </a:p>
        </p:txBody>
      </p:sp>
      <p:sp>
        <p:nvSpPr>
          <p:cNvPr id="51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5" name="Title 1"/>
          <p:cNvSpPr txBox="1"/>
          <p:nvPr>
            <p:ph type="title"/>
          </p:nvPr>
        </p:nvSpPr>
        <p:spPr>
          <a:xfrm>
            <a:off x="549275" y="107576"/>
            <a:ext cx="8042276" cy="1336956"/>
          </a:xfrm>
          <a:prstGeom prst="rect">
            <a:avLst/>
          </a:prstGeom>
        </p:spPr>
        <p:txBody>
          <a:bodyPr/>
          <a:lstStyle/>
          <a:p>
            <a:pPr/>
            <a:r>
              <a:t>Spares</a:t>
            </a:r>
          </a:p>
        </p:txBody>
      </p:sp>
      <p:sp>
        <p:nvSpPr>
          <p:cNvPr id="516" name="Content Placeholder 2"/>
          <p:cNvSpPr txBox="1"/>
          <p:nvPr>
            <p:ph type="body" idx="1"/>
          </p:nvPr>
        </p:nvSpPr>
        <p:spPr>
          <a:xfrm>
            <a:off x="549275" y="1600198"/>
            <a:ext cx="8042276" cy="4343405"/>
          </a:xfrm>
          <a:prstGeom prst="rect">
            <a:avLst/>
          </a:prstGeom>
        </p:spPr>
        <p:txBody>
          <a:bodyPr/>
          <a:lstStyle/>
          <a:p>
            <a:pPr/>
          </a:p>
        </p:txBody>
      </p:sp>
      <p:sp>
        <p:nvSpPr>
          <p:cNvPr id="51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18" name="Date Placeholder 3"/>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20" name="Picture 3" descr="Picture 3"/>
          <p:cNvPicPr>
            <a:picLocks noChangeAspect="1"/>
          </p:cNvPicPr>
          <p:nvPr/>
        </p:nvPicPr>
        <p:blipFill>
          <a:blip r:embed="rId2">
            <a:extLst/>
          </a:blip>
          <a:stretch>
            <a:fillRect/>
          </a:stretch>
        </p:blipFill>
        <p:spPr>
          <a:xfrm>
            <a:off x="350510" y="987025"/>
            <a:ext cx="4087020" cy="4979665"/>
          </a:xfrm>
          <a:prstGeom prst="rect">
            <a:avLst/>
          </a:prstGeom>
          <a:ln w="12700">
            <a:miter lim="400000"/>
          </a:ln>
        </p:spPr>
      </p:pic>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2" name="Title 1"/>
          <p:cNvSpPr txBox="1"/>
          <p:nvPr>
            <p:ph type="title"/>
          </p:nvPr>
        </p:nvSpPr>
        <p:spPr>
          <a:prstGeom prst="rect">
            <a:avLst/>
          </a:prstGeom>
        </p:spPr>
        <p:txBody>
          <a:bodyPr/>
          <a:lstStyle>
            <a:lvl1pPr defTabSz="786383">
              <a:defRPr sz="3700"/>
            </a:lvl1pPr>
          </a:lstStyle>
          <a:p>
            <a:pPr/>
            <a:r>
              <a:t>What are these theories she talks about</a:t>
            </a:r>
          </a:p>
        </p:txBody>
      </p:sp>
      <p:sp>
        <p:nvSpPr>
          <p:cNvPr id="523" name="Content Placeholder 2"/>
          <p:cNvSpPr txBox="1"/>
          <p:nvPr>
            <p:ph type="body" idx="1"/>
          </p:nvPr>
        </p:nvSpPr>
        <p:spPr>
          <a:prstGeom prst="rect">
            <a:avLst/>
          </a:prstGeom>
        </p:spPr>
        <p:txBody>
          <a:bodyPr/>
          <a:lstStyle/>
          <a:p>
            <a:pPr marL="171175" indent="-171175" defTabSz="713230">
              <a:lnSpc>
                <a:spcPct val="81000"/>
              </a:lnSpc>
              <a:spcBef>
                <a:spcPts val="700"/>
              </a:spcBef>
              <a:defRPr sz="1800"/>
            </a:pPr>
            <a:r>
              <a:t>SUSY</a:t>
            </a:r>
          </a:p>
          <a:p>
            <a:pPr lvl="1" marL="534923" indent="-178306" defTabSz="713230">
              <a:lnSpc>
                <a:spcPct val="81000"/>
              </a:lnSpc>
              <a:spcBef>
                <a:spcPts val="300"/>
              </a:spcBef>
              <a:defRPr sz="1700"/>
            </a:pPr>
            <a:r>
              <a:t>In particle physics, a supersymmetric extension of the Standard Model is a possible candidate for undiscovered particle physics, and seen by some physicists as an elegant solution to many current problems in particle physics if confirmed correct, which could resolve various areas where current theories are believed to be incomplete and where limitations of current theories are well established.</a:t>
            </a:r>
          </a:p>
          <a:p>
            <a:pPr marL="171175" indent="-171175" defTabSz="713230">
              <a:lnSpc>
                <a:spcPct val="81000"/>
              </a:lnSpc>
              <a:spcBef>
                <a:spcPts val="700"/>
              </a:spcBef>
              <a:defRPr sz="1800"/>
            </a:pPr>
            <a:r>
              <a:t>GUT: </a:t>
            </a:r>
            <a:r>
              <a:rPr sz="1700"/>
              <a:t>A Grand Unified Theory (GUT) is a model in particle physics in which, at high energies, the three gauge interactions of the Standard Model comprising the electromagnetic, weak, and strong forces are merged into a single force.</a:t>
            </a:r>
          </a:p>
          <a:p>
            <a:pPr marL="171175" indent="-171175" defTabSz="713230">
              <a:lnSpc>
                <a:spcPct val="81000"/>
              </a:lnSpc>
              <a:spcBef>
                <a:spcPts val="700"/>
              </a:spcBef>
              <a:defRPr sz="1800"/>
            </a:pPr>
            <a:r>
              <a:t>Dark matter:</a:t>
            </a:r>
          </a:p>
          <a:p>
            <a:pPr lvl="1" marL="534923" indent="-178306" defTabSz="713230">
              <a:lnSpc>
                <a:spcPct val="81000"/>
              </a:lnSpc>
              <a:spcBef>
                <a:spcPts val="300"/>
              </a:spcBef>
              <a:defRPr sz="1700"/>
            </a:pPr>
            <a:r>
              <a:t>To solve the problem of rotating galaxies and other problems in the universe</a:t>
            </a:r>
          </a:p>
          <a:p>
            <a:pPr marL="171175" indent="-171175" defTabSz="713230">
              <a:lnSpc>
                <a:spcPct val="81000"/>
              </a:lnSpc>
              <a:spcBef>
                <a:spcPts val="700"/>
              </a:spcBef>
              <a:defRPr sz="1800"/>
            </a:pPr>
            <a:r>
              <a:t>Hierarchy problem</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5" name="Title 1"/>
          <p:cNvSpPr txBox="1"/>
          <p:nvPr>
            <p:ph type="title"/>
          </p:nvPr>
        </p:nvSpPr>
        <p:spPr>
          <a:xfrm>
            <a:off x="549275" y="-2"/>
            <a:ext cx="8042276" cy="778109"/>
          </a:xfrm>
          <a:prstGeom prst="rect">
            <a:avLst/>
          </a:prstGeom>
        </p:spPr>
        <p:txBody>
          <a:bodyPr/>
          <a:lstStyle>
            <a:lvl1pPr>
              <a:defRPr sz="4400"/>
            </a:lvl1pPr>
          </a:lstStyle>
          <a:p>
            <a:pPr/>
            <a:r>
              <a:t>Question:  Higgs production? </a:t>
            </a:r>
          </a:p>
        </p:txBody>
      </p:sp>
      <p:sp>
        <p:nvSpPr>
          <p:cNvPr id="526" name="Content Placeholder 2"/>
          <p:cNvSpPr txBox="1"/>
          <p:nvPr>
            <p:ph type="body" idx="1"/>
          </p:nvPr>
        </p:nvSpPr>
        <p:spPr>
          <a:xfrm>
            <a:off x="549275" y="1600200"/>
            <a:ext cx="8042276" cy="4858030"/>
          </a:xfrm>
          <a:prstGeom prst="rect">
            <a:avLst/>
          </a:prstGeom>
        </p:spPr>
        <p:txBody>
          <a:bodyPr/>
          <a:lstStyle/>
          <a:p>
            <a:pPr>
              <a:lnSpc>
                <a:spcPct val="80000"/>
              </a:lnSpc>
              <a:defRPr i="1" sz="1300">
                <a:solidFill>
                  <a:srgbClr val="FF0000"/>
                </a:solidFill>
              </a:defRPr>
            </a:pPr>
            <a:r>
              <a:t>Gluon fusion</a:t>
            </a:r>
            <a:r>
              <a:rPr b="1" i="0"/>
              <a:t>. </a:t>
            </a:r>
            <a:r>
              <a:rPr i="0">
                <a:solidFill>
                  <a:srgbClr val="595959"/>
                </a:solidFill>
              </a:rPr>
              <a:t>If the collided particles are </a:t>
            </a:r>
            <a:r>
              <a:rPr i="0" u="sng">
                <a:solidFill>
                  <a:srgbClr val="0000FF"/>
                </a:solidFill>
                <a:uFill>
                  <a:solidFill>
                    <a:srgbClr val="0000FF"/>
                  </a:solidFill>
                </a:uFill>
                <a:hlinkClick r:id="rId2" invalidUrl="" action="" tgtFrame="" tooltip="" history="1" highlightClick="0" endSnd="0"/>
              </a:rPr>
              <a:t>hadrons</a:t>
            </a:r>
            <a:r>
              <a:rPr i="0">
                <a:solidFill>
                  <a:srgbClr val="595959"/>
                </a:solidFill>
              </a:rPr>
              <a:t> such as the </a:t>
            </a:r>
            <a:r>
              <a:rPr i="0" u="sng">
                <a:solidFill>
                  <a:srgbClr val="0000FF"/>
                </a:solidFill>
                <a:uFill>
                  <a:solidFill>
                    <a:srgbClr val="0000FF"/>
                  </a:solidFill>
                </a:uFill>
                <a:hlinkClick r:id="rId3" invalidUrl="" action="" tgtFrame="" tooltip="" history="1" highlightClick="0" endSnd="0"/>
              </a:rPr>
              <a:t>proton</a:t>
            </a:r>
            <a:r>
              <a:rPr i="0">
                <a:solidFill>
                  <a:srgbClr val="595959"/>
                </a:solidFill>
              </a:rPr>
              <a:t> or </a:t>
            </a:r>
            <a:r>
              <a:rPr i="0" u="sng">
                <a:solidFill>
                  <a:srgbClr val="0000FF"/>
                </a:solidFill>
                <a:uFill>
                  <a:solidFill>
                    <a:srgbClr val="0000FF"/>
                  </a:solidFill>
                </a:uFill>
                <a:hlinkClick r:id="rId4" invalidUrl="" action="" tgtFrame="" tooltip="" history="1" highlightClick="0" endSnd="0"/>
              </a:rPr>
              <a:t>antiproton</a:t>
            </a:r>
            <a:r>
              <a:rPr i="0">
                <a:solidFill>
                  <a:srgbClr val="595959"/>
                </a:solidFill>
              </a:rPr>
              <a:t> – as is the case in the LHC and Tevatron – then it is most likely that two of the </a:t>
            </a:r>
            <a:r>
              <a:rPr i="0" u="sng">
                <a:solidFill>
                  <a:srgbClr val="0000FF"/>
                </a:solidFill>
                <a:uFill>
                  <a:solidFill>
                    <a:srgbClr val="0000FF"/>
                  </a:solidFill>
                </a:uFill>
                <a:hlinkClick r:id="rId5" invalidUrl="" action="" tgtFrame="" tooltip="" history="1" highlightClick="0" endSnd="0"/>
              </a:rPr>
              <a:t>gluons</a:t>
            </a:r>
            <a:r>
              <a:rPr i="0">
                <a:solidFill>
                  <a:srgbClr val="595959"/>
                </a:solidFill>
              </a:rPr>
              <a:t> binding the hadron together collide. The easiest way to produce a Higgs particle is if the two gluons combine to form a loop of </a:t>
            </a:r>
            <a:r>
              <a:rPr i="0" u="sng">
                <a:solidFill>
                  <a:srgbClr val="0000FF"/>
                </a:solidFill>
                <a:uFill>
                  <a:solidFill>
                    <a:srgbClr val="0000FF"/>
                  </a:solidFill>
                </a:uFill>
                <a:hlinkClick r:id="rId6" invalidUrl="" action="" tgtFrame="" tooltip="" history="1" highlightClick="0" endSnd="0"/>
              </a:rPr>
              <a:t>virtual</a:t>
            </a:r>
            <a:r>
              <a:rPr i="0">
                <a:solidFill>
                  <a:srgbClr val="595959"/>
                </a:solidFill>
              </a:rPr>
              <a:t> quarks. Since the coupling of particles to the Higgs boson is proportional to their mass, this process is more likely for heavy particles. In practice it is enough to consider the contributions of virtual </a:t>
            </a:r>
            <a:r>
              <a:rPr i="0" u="sng">
                <a:solidFill>
                  <a:srgbClr val="0000FF"/>
                </a:solidFill>
                <a:uFill>
                  <a:solidFill>
                    <a:srgbClr val="0000FF"/>
                  </a:solidFill>
                </a:uFill>
                <a:hlinkClick r:id="rId7" invalidUrl="" action="" tgtFrame="" tooltip="" history="1" highlightClick="0" endSnd="0"/>
              </a:rPr>
              <a:t>top</a:t>
            </a:r>
            <a:r>
              <a:rPr i="0">
                <a:solidFill>
                  <a:srgbClr val="595959"/>
                </a:solidFill>
              </a:rPr>
              <a:t> and </a:t>
            </a:r>
            <a:r>
              <a:rPr i="0" u="sng">
                <a:solidFill>
                  <a:srgbClr val="0000FF"/>
                </a:solidFill>
                <a:uFill>
                  <a:solidFill>
                    <a:srgbClr val="0000FF"/>
                  </a:solidFill>
                </a:uFill>
                <a:hlinkClick r:id="rId8" invalidUrl="" action="" tgtFrame="" tooltip="" history="1" highlightClick="0" endSnd="0"/>
              </a:rPr>
              <a:t>bottom</a:t>
            </a:r>
            <a:r>
              <a:rPr i="0">
                <a:solidFill>
                  <a:srgbClr val="595959"/>
                </a:solidFill>
              </a:rPr>
              <a:t> quarks (the heaviest quarks). This process is the dominant contribution at the LHC and Tevatron being about ten times more likely than any of the other processes.</a:t>
            </a:r>
            <a:r>
              <a:rPr baseline="30000" i="0" u="sng">
                <a:solidFill>
                  <a:srgbClr val="0000FF"/>
                </a:solidFill>
                <a:uFill>
                  <a:solidFill>
                    <a:srgbClr val="0000FF"/>
                  </a:solidFill>
                </a:uFill>
                <a:hlinkClick r:id="rId9" invalidUrl="" action="" tgtFrame="" tooltip="" history="1" highlightClick="0" endSnd="0"/>
              </a:rPr>
              <a:t>[86]</a:t>
            </a:r>
            <a:r>
              <a:rPr baseline="30000" i="0" u="sng">
                <a:solidFill>
                  <a:srgbClr val="0000FF"/>
                </a:solidFill>
                <a:uFill>
                  <a:solidFill>
                    <a:srgbClr val="0000FF"/>
                  </a:solidFill>
                </a:uFill>
                <a:hlinkClick r:id="rId10" invalidUrl="" action="" tgtFrame="" tooltip="" history="1" highlightClick="0" endSnd="0"/>
              </a:rPr>
              <a:t>[159]</a:t>
            </a:r>
          </a:p>
          <a:p>
            <a:pPr>
              <a:lnSpc>
                <a:spcPct val="80000"/>
              </a:lnSpc>
              <a:defRPr i="1" sz="1300">
                <a:solidFill>
                  <a:srgbClr val="FF0000"/>
                </a:solidFill>
              </a:defRPr>
            </a:pPr>
            <a:r>
              <a:t>Higgs Strahlung</a:t>
            </a:r>
            <a:r>
              <a:rPr i="0">
                <a:solidFill>
                  <a:srgbClr val="595959"/>
                </a:solidFill>
              </a:rPr>
              <a:t>. If an elementary </a:t>
            </a:r>
            <a:r>
              <a:rPr i="0" u="sng">
                <a:solidFill>
                  <a:srgbClr val="0000FF"/>
                </a:solidFill>
                <a:uFill>
                  <a:solidFill>
                    <a:srgbClr val="0000FF"/>
                  </a:solidFill>
                </a:uFill>
                <a:hlinkClick r:id="rId11" invalidUrl="" action="" tgtFrame="" tooltip="" history="1" highlightClick="0" endSnd="0"/>
              </a:rPr>
              <a:t>fermion</a:t>
            </a:r>
            <a:r>
              <a:rPr i="0">
                <a:solidFill>
                  <a:srgbClr val="595959"/>
                </a:solidFill>
              </a:rPr>
              <a:t> collides with an anti-fermion – e.g., a quark with an anti-quark or an </a:t>
            </a:r>
            <a:r>
              <a:rPr i="0" u="sng">
                <a:solidFill>
                  <a:srgbClr val="0000FF"/>
                </a:solidFill>
                <a:uFill>
                  <a:solidFill>
                    <a:srgbClr val="0000FF"/>
                  </a:solidFill>
                </a:uFill>
                <a:hlinkClick r:id="rId12" invalidUrl="" action="" tgtFrame="" tooltip="" history="1" highlightClick="0" endSnd="0"/>
              </a:rPr>
              <a:t>electron</a:t>
            </a:r>
            <a:r>
              <a:rPr i="0">
                <a:solidFill>
                  <a:srgbClr val="595959"/>
                </a:solidFill>
              </a:rPr>
              <a:t> with a </a:t>
            </a:r>
            <a:r>
              <a:rPr i="0" u="sng">
                <a:solidFill>
                  <a:srgbClr val="0000FF"/>
                </a:solidFill>
                <a:uFill>
                  <a:solidFill>
                    <a:srgbClr val="0000FF"/>
                  </a:solidFill>
                </a:uFill>
                <a:hlinkClick r:id="rId13" invalidUrl="" action="" tgtFrame="" tooltip="" history="1" highlightClick="0" endSnd="0"/>
              </a:rPr>
              <a:t>positron</a:t>
            </a:r>
            <a:r>
              <a:rPr i="0">
                <a:solidFill>
                  <a:srgbClr val="595959"/>
                </a:solidFill>
              </a:rPr>
              <a:t> – the two can merge to form a virtual W or Z boson which, if it carries sufficient energy, can then emit a Higgs boson. This process was the dominant production mode at the LEP, where an electron and a positron collided to form a virtual Z boson, and it was the second largest contribution for Higgs production at the Tevatron. At the LHC this process is only the third largest, because the LHC collides protons with protons, making a quark-antiquark collision less likely than at the Tevatron. Higgs Strahlung is also known as </a:t>
            </a:r>
            <a:r>
              <a:rPr>
                <a:solidFill>
                  <a:srgbClr val="595959"/>
                </a:solidFill>
              </a:rPr>
              <a:t>associated production</a:t>
            </a:r>
            <a:r>
              <a:rPr i="0">
                <a:solidFill>
                  <a:srgbClr val="595959"/>
                </a:solidFill>
              </a:rPr>
              <a:t>.</a:t>
            </a:r>
            <a:r>
              <a:rPr baseline="30000" i="0" u="sng">
                <a:solidFill>
                  <a:srgbClr val="0000FF"/>
                </a:solidFill>
                <a:uFill>
                  <a:solidFill>
                    <a:srgbClr val="0000FF"/>
                  </a:solidFill>
                </a:uFill>
                <a:hlinkClick r:id="rId9" invalidUrl="" action="" tgtFrame="" tooltip="" history="1" highlightClick="0" endSnd="0"/>
              </a:rPr>
              <a:t>[86]</a:t>
            </a:r>
            <a:r>
              <a:rPr baseline="30000" i="0" u="sng">
                <a:solidFill>
                  <a:srgbClr val="0000FF"/>
                </a:solidFill>
                <a:uFill>
                  <a:solidFill>
                    <a:srgbClr val="0000FF"/>
                  </a:solidFill>
                </a:uFill>
                <a:hlinkClick r:id="rId10" invalidUrl="" action="" tgtFrame="" tooltip="" history="1" highlightClick="0" endSnd="0"/>
              </a:rPr>
              <a:t>[159]</a:t>
            </a:r>
            <a:r>
              <a:rPr baseline="30000" i="0" u="sng">
                <a:solidFill>
                  <a:srgbClr val="0000FF"/>
                </a:solidFill>
                <a:uFill>
                  <a:solidFill>
                    <a:srgbClr val="0000FF"/>
                  </a:solidFill>
                </a:uFill>
                <a:hlinkClick r:id="rId14" invalidUrl="" action="" tgtFrame="" tooltip="" history="1" highlightClick="0" endSnd="0"/>
              </a:rPr>
              <a:t>[160]</a:t>
            </a:r>
          </a:p>
          <a:p>
            <a:pPr>
              <a:lnSpc>
                <a:spcPct val="80000"/>
              </a:lnSpc>
              <a:defRPr i="1" sz="1300">
                <a:solidFill>
                  <a:srgbClr val="FF0000"/>
                </a:solidFill>
              </a:defRPr>
            </a:pPr>
            <a:r>
              <a:t>Weak boson fusion</a:t>
            </a:r>
            <a:r>
              <a:rPr i="0">
                <a:solidFill>
                  <a:srgbClr val="595959"/>
                </a:solidFill>
              </a:rPr>
              <a:t>. Another possibility when two (anti-)fermions collide is that the two exchange a virtual W or Z boson, which emits a Higgs boson. The colliding fermions do not need to be the same type. So, for example, an </a:t>
            </a:r>
            <a:r>
              <a:rPr i="0" u="sng">
                <a:solidFill>
                  <a:srgbClr val="0000FF"/>
                </a:solidFill>
                <a:uFill>
                  <a:solidFill>
                    <a:srgbClr val="0000FF"/>
                  </a:solidFill>
                </a:uFill>
                <a:hlinkClick r:id="rId15" invalidUrl="" action="" tgtFrame="" tooltip="" history="1" highlightClick="0" endSnd="0"/>
              </a:rPr>
              <a:t>up quark</a:t>
            </a:r>
            <a:r>
              <a:rPr i="0">
                <a:solidFill>
                  <a:srgbClr val="595959"/>
                </a:solidFill>
              </a:rPr>
              <a:t> may exchange a Z boson with an anti-down quark. This process is the second most important for the production of Higgs particle at the LHC and LEP.</a:t>
            </a:r>
            <a:r>
              <a:rPr baseline="30000" i="0" u="sng">
                <a:solidFill>
                  <a:srgbClr val="0000FF"/>
                </a:solidFill>
                <a:uFill>
                  <a:solidFill>
                    <a:srgbClr val="0000FF"/>
                  </a:solidFill>
                </a:uFill>
                <a:hlinkClick r:id="rId9" invalidUrl="" action="" tgtFrame="" tooltip="" history="1" highlightClick="0" endSnd="0"/>
              </a:rPr>
              <a:t>[86]</a:t>
            </a:r>
            <a:r>
              <a:rPr baseline="30000" i="0" u="sng">
                <a:solidFill>
                  <a:srgbClr val="0000FF"/>
                </a:solidFill>
                <a:uFill>
                  <a:solidFill>
                    <a:srgbClr val="0000FF"/>
                  </a:solidFill>
                </a:uFill>
                <a:hlinkClick r:id="rId14" invalidUrl="" action="" tgtFrame="" tooltip="" history="1" highlightClick="0" endSnd="0"/>
              </a:rPr>
              <a:t>[160]</a:t>
            </a:r>
          </a:p>
          <a:p>
            <a:pPr>
              <a:lnSpc>
                <a:spcPct val="80000"/>
              </a:lnSpc>
              <a:defRPr i="1" sz="1300">
                <a:solidFill>
                  <a:srgbClr val="FF0000"/>
                </a:solidFill>
              </a:defRPr>
            </a:pPr>
            <a:r>
              <a:t>Top fusion</a:t>
            </a:r>
            <a:r>
              <a:rPr b="1" i="0"/>
              <a:t>. </a:t>
            </a:r>
            <a:r>
              <a:rPr i="0">
                <a:solidFill>
                  <a:srgbClr val="595959"/>
                </a:solidFill>
              </a:rPr>
              <a:t>The final process that is commonly considered is by far the least likely (by two orders of magnitude). This process involves two colliding gluons, which each decay into a heavy quark–antiquark pair. A quark and antiquark from each pair can then combine to form a Higgs particle.</a:t>
            </a:r>
            <a:r>
              <a:rPr baseline="30000" i="0" u="sng">
                <a:solidFill>
                  <a:srgbClr val="0000FF"/>
                </a:solidFill>
                <a:uFill>
                  <a:solidFill>
                    <a:srgbClr val="0000FF"/>
                  </a:solidFill>
                </a:uFill>
                <a:hlinkClick r:id="rId9" invalidUrl="" action="" tgtFrame="" tooltip="" history="1" highlightClick="0" endSnd="0"/>
              </a:rPr>
              <a:t>[86]</a:t>
            </a:r>
            <a:r>
              <a:rPr baseline="30000" i="0" u="sng">
                <a:solidFill>
                  <a:srgbClr val="0000FF"/>
                </a:solidFill>
                <a:uFill>
                  <a:solidFill>
                    <a:srgbClr val="0000FF"/>
                  </a:solidFill>
                </a:uFill>
                <a:hlinkClick r:id="rId10" invalidUrl="" action="" tgtFrame="" tooltip="" history="1" highlightClick="0" endSnd="0"/>
              </a:rPr>
              <a:t>[159]</a:t>
            </a:r>
          </a:p>
        </p:txBody>
      </p:sp>
      <p:sp>
        <p:nvSpPr>
          <p:cNvPr id="52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28" name="TextBox 4"/>
          <p:cNvSpPr txBox="1"/>
          <p:nvPr/>
        </p:nvSpPr>
        <p:spPr>
          <a:xfrm>
            <a:off x="1533556" y="898902"/>
            <a:ext cx="3876127"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Ref (link) : </a:t>
            </a:r>
            <a:r>
              <a:rPr i="1" u="sng">
                <a:solidFill>
                  <a:srgbClr val="0000FF"/>
                </a:solidFill>
                <a:uFill>
                  <a:solidFill>
                    <a:srgbClr val="0000FF"/>
                  </a:solidFill>
                </a:uFill>
                <a:hlinkClick r:id="rId16" invalidUrl="" action="" tgtFrame="" tooltip="" history="1" highlightClick="0" endSnd="0"/>
              </a:rPr>
              <a:t>Higgs production</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0" name="Title 1"/>
          <p:cNvSpPr txBox="1"/>
          <p:nvPr>
            <p:ph type="title"/>
          </p:nvPr>
        </p:nvSpPr>
        <p:spPr>
          <a:xfrm>
            <a:off x="434867" y="0"/>
            <a:ext cx="8042276" cy="872436"/>
          </a:xfrm>
          <a:prstGeom prst="rect">
            <a:avLst/>
          </a:prstGeom>
        </p:spPr>
        <p:txBody>
          <a:bodyPr/>
          <a:lstStyle/>
          <a:p>
            <a:pPr/>
            <a:r>
              <a:t>Higgs production</a:t>
            </a:r>
          </a:p>
        </p:txBody>
      </p:sp>
      <p:sp>
        <p:nvSpPr>
          <p:cNvPr id="531"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32" name="Content Placeholder 3" descr="Content Placeholder 3"/>
          <p:cNvPicPr>
            <a:picLocks noChangeAspect="1"/>
          </p:cNvPicPr>
          <p:nvPr/>
        </p:nvPicPr>
        <p:blipFill>
          <a:blip r:embed="rId2">
            <a:extLst/>
          </a:blip>
          <a:stretch>
            <a:fillRect/>
          </a:stretch>
        </p:blipFill>
        <p:spPr>
          <a:xfrm>
            <a:off x="169563" y="2825801"/>
            <a:ext cx="8878935" cy="1845108"/>
          </a:xfrm>
          <a:prstGeom prst="rect">
            <a:avLst/>
          </a:prstGeom>
          <a:ln w="12700">
            <a:miter lim="400000"/>
          </a:ln>
        </p:spPr>
      </p:pic>
      <p:sp>
        <p:nvSpPr>
          <p:cNvPr id="533" name="TextBox 6"/>
          <p:cNvSpPr txBox="1"/>
          <p:nvPr/>
        </p:nvSpPr>
        <p:spPr>
          <a:xfrm>
            <a:off x="6937171" y="1385871"/>
            <a:ext cx="1908715"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Top-antitop fusion</a:t>
            </a:r>
          </a:p>
          <a:p>
            <a:pPr algn="ctr">
              <a:defRPr>
                <a:latin typeface="News Gothic MT"/>
                <a:ea typeface="News Gothic MT"/>
                <a:cs typeface="News Gothic MT"/>
                <a:sym typeface="News Gothic MT"/>
              </a:defRPr>
            </a:pPr>
            <a:r>
              <a:t>ttH</a:t>
            </a:r>
          </a:p>
        </p:txBody>
      </p:sp>
      <p:sp>
        <p:nvSpPr>
          <p:cNvPr id="534" name="Rectangle 7"/>
          <p:cNvSpPr txBox="1"/>
          <p:nvPr/>
        </p:nvSpPr>
        <p:spPr>
          <a:xfrm>
            <a:off x="369938" y="2140743"/>
            <a:ext cx="2023127"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Gluon-gluon fusion</a:t>
            </a:r>
          </a:p>
          <a:p>
            <a:pPr algn="ctr">
              <a:defRPr>
                <a:latin typeface="News Gothic MT"/>
                <a:ea typeface="News Gothic MT"/>
                <a:cs typeface="News Gothic MT"/>
                <a:sym typeface="News Gothic MT"/>
              </a:defRPr>
            </a:pPr>
            <a:r>
              <a:t>gg→H</a:t>
            </a:r>
          </a:p>
        </p:txBody>
      </p:sp>
      <p:sp>
        <p:nvSpPr>
          <p:cNvPr id="535" name="Rectangle 8"/>
          <p:cNvSpPr txBox="1"/>
          <p:nvPr/>
        </p:nvSpPr>
        <p:spPr>
          <a:xfrm>
            <a:off x="2461915" y="1266553"/>
            <a:ext cx="2112201"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Vector boson fusion</a:t>
            </a:r>
          </a:p>
          <a:p>
            <a:pPr algn="ctr">
              <a:defRPr>
                <a:latin typeface="News Gothic MT"/>
                <a:ea typeface="News Gothic MT"/>
                <a:cs typeface="News Gothic MT"/>
                <a:sym typeface="News Gothic MT"/>
              </a:defRPr>
            </a:pPr>
            <a:r>
              <a:t>VBF</a:t>
            </a:r>
          </a:p>
        </p:txBody>
      </p:sp>
      <p:sp>
        <p:nvSpPr>
          <p:cNvPr id="536" name="Rectangle 9"/>
          <p:cNvSpPr txBox="1"/>
          <p:nvPr/>
        </p:nvSpPr>
        <p:spPr>
          <a:xfrm>
            <a:off x="4827892" y="1986034"/>
            <a:ext cx="1692505" cy="6502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a:latin typeface="News Gothic MT"/>
                <a:ea typeface="News Gothic MT"/>
                <a:cs typeface="News Gothic MT"/>
                <a:sym typeface="News Gothic MT"/>
              </a:defRPr>
            </a:pPr>
            <a:r>
              <a:t>Higgs strahlung</a:t>
            </a:r>
          </a:p>
          <a:p>
            <a:pPr algn="ctr">
              <a:defRPr>
                <a:latin typeface="News Gothic MT"/>
                <a:ea typeface="News Gothic MT"/>
                <a:cs typeface="News Gothic MT"/>
                <a:sym typeface="News Gothic MT"/>
              </a:defRPr>
            </a:pPr>
            <a:r>
              <a:t>VH</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8" name="Rectangle 2"/>
          <p:cNvSpPr txBox="1"/>
          <p:nvPr>
            <p:ph type="title"/>
          </p:nvPr>
        </p:nvSpPr>
        <p:spPr>
          <a:xfrm>
            <a:off x="549275" y="0"/>
            <a:ext cx="8042276" cy="907876"/>
          </a:xfrm>
          <a:prstGeom prst="rect">
            <a:avLst/>
          </a:prstGeom>
        </p:spPr>
        <p:txBody>
          <a:bodyPr/>
          <a:lstStyle/>
          <a:p>
            <a:pPr/>
            <a:r>
              <a:t>Cherenkov light</a:t>
            </a:r>
          </a:p>
        </p:txBody>
      </p:sp>
      <p:sp>
        <p:nvSpPr>
          <p:cNvPr id="53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40" name="Picture 4" descr="Picture 4"/>
          <p:cNvPicPr>
            <a:picLocks noChangeAspect="1"/>
          </p:cNvPicPr>
          <p:nvPr/>
        </p:nvPicPr>
        <p:blipFill>
          <a:blip r:embed="rId2">
            <a:extLst/>
          </a:blip>
          <a:stretch>
            <a:fillRect/>
          </a:stretch>
        </p:blipFill>
        <p:spPr>
          <a:xfrm>
            <a:off x="3112048" y="3972204"/>
            <a:ext cx="2853777" cy="2303466"/>
          </a:xfrm>
          <a:prstGeom prst="rect">
            <a:avLst/>
          </a:prstGeom>
          <a:ln w="12700">
            <a:miter lim="400000"/>
          </a:ln>
        </p:spPr>
      </p:pic>
      <p:pic>
        <p:nvPicPr>
          <p:cNvPr id="541" name="Picture 5" descr="Picture 5"/>
          <p:cNvPicPr>
            <a:picLocks noChangeAspect="1"/>
          </p:cNvPicPr>
          <p:nvPr/>
        </p:nvPicPr>
        <p:blipFill>
          <a:blip r:embed="rId3">
            <a:extLst/>
          </a:blip>
          <a:stretch>
            <a:fillRect/>
          </a:stretch>
        </p:blipFill>
        <p:spPr>
          <a:xfrm>
            <a:off x="5965825" y="3972204"/>
            <a:ext cx="2927350" cy="2265366"/>
          </a:xfrm>
          <a:prstGeom prst="rect">
            <a:avLst/>
          </a:prstGeom>
          <a:ln w="12700">
            <a:miter lim="400000"/>
          </a:ln>
        </p:spPr>
      </p:pic>
      <p:sp>
        <p:nvSpPr>
          <p:cNvPr id="542" name="Rectangle 6"/>
          <p:cNvSpPr txBox="1"/>
          <p:nvPr/>
        </p:nvSpPr>
        <p:spPr>
          <a:xfrm>
            <a:off x="502919" y="902916"/>
            <a:ext cx="8344535" cy="266890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marL="342900" indent="-342900">
              <a:spcBef>
                <a:spcPts val="400"/>
              </a:spcBef>
              <a:buSzPct val="100000"/>
              <a:buChar char="•"/>
              <a:defRPr sz="2000">
                <a:solidFill>
                  <a:schemeClr val="accent2"/>
                </a:solidFill>
                <a:latin typeface="Times New Roman"/>
                <a:ea typeface="Times New Roman"/>
                <a:cs typeface="Times New Roman"/>
                <a:sym typeface="Times New Roman"/>
              </a:defRPr>
            </a:pPr>
            <a:r>
              <a:t>Named after the Russian scientist P. Cherenkov who was the first to study the effect in depth (he won the Nobel Prize for it in 1958)</a:t>
            </a:r>
          </a:p>
          <a:p>
            <a:pPr marL="342900" indent="-342900">
              <a:spcBef>
                <a:spcPts val="400"/>
              </a:spcBef>
              <a:buSzPct val="100000"/>
              <a:buChar char="•"/>
              <a:defRPr sz="2000">
                <a:solidFill>
                  <a:schemeClr val="accent2"/>
                </a:solidFill>
                <a:latin typeface="Times New Roman"/>
                <a:ea typeface="Times New Roman"/>
                <a:cs typeface="Times New Roman"/>
                <a:sym typeface="Times New Roman"/>
              </a:defRPr>
            </a:pPr>
            <a:r>
              <a:t>From Relativity, nothing can go faster than the speed of light </a:t>
            </a:r>
            <a:r>
              <a:rPr i="1"/>
              <a:t>c</a:t>
            </a:r>
            <a:r>
              <a:t> (in vacuum)</a:t>
            </a:r>
          </a:p>
          <a:p>
            <a:pPr marL="342900" indent="-342900">
              <a:spcBef>
                <a:spcPts val="400"/>
              </a:spcBef>
              <a:buSzPct val="100000"/>
              <a:buChar char="•"/>
              <a:defRPr sz="2000">
                <a:solidFill>
                  <a:srgbClr val="008000"/>
                </a:solidFill>
                <a:latin typeface="Times New Roman"/>
                <a:ea typeface="Times New Roman"/>
                <a:cs typeface="Times New Roman"/>
                <a:sym typeface="Times New Roman"/>
              </a:defRPr>
            </a:pPr>
            <a:r>
              <a:t>However, due to the refractive index </a:t>
            </a:r>
            <a:r>
              <a:rPr i="1"/>
              <a:t>n</a:t>
            </a:r>
            <a:r>
              <a:t> of a material, a particle </a:t>
            </a:r>
            <a:r>
              <a:rPr i="1"/>
              <a:t>can</a:t>
            </a:r>
            <a:r>
              <a:t> go faster than the </a:t>
            </a:r>
            <a:r>
              <a:rPr i="1"/>
              <a:t>local</a:t>
            </a:r>
            <a:r>
              <a:t> speed of light in the medium </a:t>
            </a:r>
            <a:r>
              <a:rPr i="1"/>
              <a:t>c</a:t>
            </a:r>
            <a:r>
              <a:rPr baseline="-25000"/>
              <a:t>p</a:t>
            </a:r>
            <a:r>
              <a:t> = </a:t>
            </a:r>
            <a:r>
              <a:rPr i="1"/>
              <a:t>c/n</a:t>
            </a:r>
          </a:p>
          <a:p>
            <a:pPr marL="342900" indent="-342900">
              <a:spcBef>
                <a:spcPts val="400"/>
              </a:spcBef>
              <a:buSzPct val="100000"/>
              <a:buChar char="•"/>
              <a:defRPr sz="2000">
                <a:solidFill>
                  <a:srgbClr val="FF0000"/>
                </a:solidFill>
                <a:latin typeface="Times New Roman"/>
                <a:ea typeface="Times New Roman"/>
                <a:cs typeface="Times New Roman"/>
                <a:sym typeface="Times New Roman"/>
              </a:defRPr>
            </a:pPr>
            <a:r>
              <a:t>Fast electrons in a reactor emitting blue light (Cherenkov radiation)</a:t>
            </a:r>
          </a:p>
          <a:p>
            <a:pPr marL="342900" indent="-342900">
              <a:spcBef>
                <a:spcPts val="400"/>
              </a:spcBef>
              <a:buSzPct val="100000"/>
              <a:buChar char="•"/>
              <a:defRPr sz="2000">
                <a:solidFill>
                  <a:srgbClr val="FF0000"/>
                </a:solidFill>
                <a:latin typeface="Times New Roman"/>
                <a:ea typeface="Times New Roman"/>
                <a:cs typeface="Times New Roman"/>
                <a:sym typeface="Times New Roman"/>
              </a:defRPr>
            </a:pPr>
            <a:r>
              <a:t>This is analogous to the bow wave of a boat travelling over water</a:t>
            </a:r>
            <a:br/>
            <a:r>
              <a:t>or the sonic boom of an aeroplane travelling faster than the speed of sound</a:t>
            </a:r>
          </a:p>
        </p:txBody>
      </p:sp>
      <p:pic>
        <p:nvPicPr>
          <p:cNvPr id="543" name="Content Placeholder 6" descr="Content Placeholder 6"/>
          <p:cNvPicPr>
            <a:picLocks noChangeAspect="1"/>
          </p:cNvPicPr>
          <p:nvPr/>
        </p:nvPicPr>
        <p:blipFill>
          <a:blip r:embed="rId4">
            <a:extLst/>
          </a:blip>
          <a:stretch>
            <a:fillRect/>
          </a:stretch>
        </p:blipFill>
        <p:spPr>
          <a:xfrm>
            <a:off x="264458" y="3851275"/>
            <a:ext cx="2693312" cy="2427734"/>
          </a:xfrm>
          <a:prstGeom prst="rect">
            <a:avLst/>
          </a:prstGeom>
          <a:ln w="12700">
            <a:miter lim="400000"/>
          </a:ln>
        </p:spPr>
      </p:pic>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5" name="Title 1"/>
          <p:cNvSpPr txBox="1"/>
          <p:nvPr>
            <p:ph type="title"/>
          </p:nvPr>
        </p:nvSpPr>
        <p:spPr>
          <a:xfrm>
            <a:off x="549275" y="107576"/>
            <a:ext cx="8042276" cy="822625"/>
          </a:xfrm>
          <a:prstGeom prst="rect">
            <a:avLst/>
          </a:prstGeom>
        </p:spPr>
        <p:txBody>
          <a:bodyPr/>
          <a:lstStyle/>
          <a:p>
            <a:pPr/>
            <a:r>
              <a:t>Cherenkov radiation</a:t>
            </a:r>
          </a:p>
        </p:txBody>
      </p:sp>
      <p:sp>
        <p:nvSpPr>
          <p:cNvPr id="546" name="Content Placeholder 2"/>
          <p:cNvSpPr txBox="1"/>
          <p:nvPr>
            <p:ph type="body" idx="1"/>
          </p:nvPr>
        </p:nvSpPr>
        <p:spPr>
          <a:xfrm>
            <a:off x="549275" y="741550"/>
            <a:ext cx="8042276" cy="4343405"/>
          </a:xfrm>
          <a:prstGeom prst="rect">
            <a:avLst/>
          </a:prstGeom>
        </p:spPr>
        <p:txBody>
          <a:bodyPr/>
          <a:lstStyle/>
          <a:p>
            <a:pPr marL="0" indent="0">
              <a:buSzTx/>
              <a:buNone/>
              <a:defRPr>
                <a:latin typeface="Times New Roman"/>
                <a:ea typeface="Times New Roman"/>
                <a:cs typeface="Times New Roman"/>
                <a:sym typeface="Times New Roman"/>
              </a:defRPr>
            </a:pPr>
            <a:r>
              <a:t>The left corner of the triangle represents the location of the superluminal particle at some initial moment (</a:t>
            </a:r>
            <a:r>
              <a:rPr i="1"/>
              <a:t>t</a:t>
            </a:r>
            <a:r>
              <a:t>=0). The right corner of the triangle is the location of the particle at some later time t. In the given time </a:t>
            </a:r>
            <a:r>
              <a:rPr i="1"/>
              <a:t>t</a:t>
            </a:r>
            <a:r>
              <a:t>, the particle travels the distance</a:t>
            </a:r>
          </a:p>
        </p:txBody>
      </p:sp>
      <p:sp>
        <p:nvSpPr>
          <p:cNvPr id="54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48" name="Picture 6" descr="Picture 6"/>
          <p:cNvPicPr>
            <a:picLocks noChangeAspect="1"/>
          </p:cNvPicPr>
          <p:nvPr/>
        </p:nvPicPr>
        <p:blipFill>
          <a:blip r:embed="rId2">
            <a:extLst/>
          </a:blip>
          <a:stretch>
            <a:fillRect/>
          </a:stretch>
        </p:blipFill>
        <p:spPr>
          <a:xfrm>
            <a:off x="178785" y="2629608"/>
            <a:ext cx="8965218" cy="3208751"/>
          </a:xfrm>
          <a:prstGeom prst="rect">
            <a:avLst/>
          </a:prstGeom>
          <a:ln w="12700">
            <a:miter lim="400000"/>
          </a:ln>
        </p:spPr>
      </p:pic>
      <p:pic>
        <p:nvPicPr>
          <p:cNvPr id="549" name="Picture 7" descr="Picture 7"/>
          <p:cNvPicPr>
            <a:picLocks noChangeAspect="1"/>
          </p:cNvPicPr>
          <p:nvPr/>
        </p:nvPicPr>
        <p:blipFill>
          <a:blip r:embed="rId3">
            <a:extLst/>
          </a:blip>
          <a:stretch>
            <a:fillRect/>
          </a:stretch>
        </p:blipFill>
        <p:spPr>
          <a:xfrm>
            <a:off x="4588435" y="3611753"/>
            <a:ext cx="3175002" cy="2946403"/>
          </a:xfrm>
          <a:prstGeom prst="rect">
            <a:avLst/>
          </a:prstGeom>
          <a:ln w="12700">
            <a:miter lim="400000"/>
          </a:ln>
        </p:spPr>
      </p:pic>
      <p:sp>
        <p:nvSpPr>
          <p:cNvPr id="550" name="Rectangle 8"/>
          <p:cNvSpPr txBox="1"/>
          <p:nvPr/>
        </p:nvSpPr>
        <p:spPr>
          <a:xfrm>
            <a:off x="2835378" y="4911047"/>
            <a:ext cx="774492" cy="690281"/>
          </a:xfrm>
          <a:prstGeom prst="rect">
            <a:avLst/>
          </a:prstGeom>
          <a:ln w="12700">
            <a:miter lim="400000"/>
          </a:ln>
        </p:spPr>
        <p:txBody>
          <a:bodyPr wrap="none" lIns="0" tIns="0" rIns="0" bIns="0">
            <a:spAutoFit/>
          </a:bodyPr>
          <a:lstStyle/>
          <a:p>
            <a:pPr defTabSz="914400" latinLnBrk="1"/>
            <a14:m>
              <m:oMathPara>
                <m:oMathParaPr>
                  <m:jc m:val="centerGroup"/>
                </m:oMathParaPr>
                <m:oMath>
                  <m:r>
                    <a:rPr xmlns:a="http://schemas.openxmlformats.org/drawingml/2006/main" sz="2400" i="1">
                      <a:solidFill>
                        <a:srgbClr val="000000"/>
                      </a:solidFill>
                      <a:latin typeface="Cambria Math" panose="02040503050406030204" pitchFamily="18" charset="0"/>
                    </a:rPr>
                    <m:t>=</m:t>
                  </m:r>
                  <m:f>
                    <m:fPr>
                      <m:ctrlPr>
                        <a:rPr xmlns:a="http://schemas.openxmlformats.org/drawingml/2006/main" sz="2400" i="1">
                          <a:solidFill>
                            <a:srgbClr val="000000"/>
                          </a:solidFill>
                          <a:latin typeface="Cambria Math" panose="02040503050406030204" pitchFamily="18" charset="0"/>
                        </a:rPr>
                      </m:ctrlPr>
                      <m:type m:val="bar"/>
                    </m:fPr>
                    <m:num>
                      <m:sSub>
                        <m:e>
                          <m:r>
                            <m:rPr>
                              <m:nor/>
                            </m:rPr>
                            <a:rPr xmlns:a="http://schemas.openxmlformats.org/drawingml/2006/main" sz="2400" i="1">
                              <a:solidFill>
                                <a:srgbClr val="000000"/>
                              </a:solidFill>
                              <a:latin typeface="Cambria Math" panose="02040503050406030204" pitchFamily="18" charset="0"/>
                            </a:rPr>
                            <m:t>ν</m:t>
                          </m:r>
                        </m:e>
                        <m:sub>
                          <m:r>
                            <a:rPr xmlns:a="http://schemas.openxmlformats.org/drawingml/2006/main" sz="2400" i="1">
                              <a:solidFill>
                                <a:srgbClr val="000000"/>
                              </a:solidFill>
                              <a:latin typeface="Cambria Math" panose="02040503050406030204" pitchFamily="18" charset="0"/>
                            </a:rPr>
                            <m:t>𝑒</m:t>
                          </m:r>
                          <m:r>
                            <a:rPr xmlns:a="http://schemas.openxmlformats.org/drawingml/2006/main" sz="2400" i="1">
                              <a:solidFill>
                                <a:srgbClr val="000000"/>
                              </a:solidFill>
                              <a:latin typeface="Cambria Math" panose="02040503050406030204" pitchFamily="18" charset="0"/>
                            </a:rPr>
                            <m:t>𝑚</m:t>
                          </m:r>
                        </m:sub>
                      </m:sSub>
                    </m:num>
                    <m:den>
                      <m:sSub>
                        <m:e>
                          <m:r>
                            <m:rPr>
                              <m:nor/>
                            </m:rPr>
                            <a:rPr xmlns:a="http://schemas.openxmlformats.org/drawingml/2006/main" sz="2400" i="1">
                              <a:solidFill>
                                <a:srgbClr val="000000"/>
                              </a:solidFill>
                              <a:latin typeface="Cambria Math" panose="02040503050406030204" pitchFamily="18" charset="0"/>
                            </a:rPr>
                            <m:t>ν</m:t>
                          </m:r>
                        </m:e>
                        <m:sub>
                          <m:r>
                            <a:rPr xmlns:a="http://schemas.openxmlformats.org/drawingml/2006/main" sz="2400" i="1">
                              <a:solidFill>
                                <a:srgbClr val="000000"/>
                              </a:solidFill>
                              <a:latin typeface="Cambria Math" panose="02040503050406030204" pitchFamily="18" charset="0"/>
                            </a:rPr>
                            <m:t>𝑝</m:t>
                          </m:r>
                        </m:sub>
                      </m:sSub>
                    </m:den>
                  </m:f>
                </m:oMath>
              </m:oMathPara>
            </a14:m>
            <a:endParaRPr sz="2400"/>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2" name="Title 1"/>
          <p:cNvSpPr txBox="1"/>
          <p:nvPr>
            <p:ph type="title"/>
          </p:nvPr>
        </p:nvSpPr>
        <p:spPr>
          <a:xfrm>
            <a:off x="396745" y="47105"/>
            <a:ext cx="8042276" cy="666276"/>
          </a:xfrm>
          <a:prstGeom prst="rect">
            <a:avLst/>
          </a:prstGeom>
        </p:spPr>
        <p:txBody>
          <a:bodyPr/>
          <a:lstStyle>
            <a:lvl1pPr defTabSz="841247">
              <a:defRPr sz="3600"/>
            </a:lvl1pPr>
          </a:lstStyle>
          <a:p>
            <a:pPr/>
            <a:r>
              <a:t>Cherenkov Detector NA62</a:t>
            </a:r>
          </a:p>
        </p:txBody>
      </p:sp>
      <p:sp>
        <p:nvSpPr>
          <p:cNvPr id="55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54" name="Picture 1" descr="Picture 1"/>
          <p:cNvPicPr>
            <a:picLocks noChangeAspect="1"/>
          </p:cNvPicPr>
          <p:nvPr/>
        </p:nvPicPr>
        <p:blipFill>
          <a:blip r:embed="rId2">
            <a:extLst/>
          </a:blip>
          <a:stretch>
            <a:fillRect/>
          </a:stretch>
        </p:blipFill>
        <p:spPr>
          <a:xfrm>
            <a:off x="1814553" y="3312333"/>
            <a:ext cx="4738707" cy="3230939"/>
          </a:xfrm>
          <a:prstGeom prst="rect">
            <a:avLst/>
          </a:prstGeom>
          <a:ln w="12700">
            <a:miter lim="400000"/>
          </a:ln>
        </p:spPr>
      </p:pic>
      <p:pic>
        <p:nvPicPr>
          <p:cNvPr id="555" name="Picture 2" descr="Picture 2"/>
          <p:cNvPicPr>
            <a:picLocks noChangeAspect="1"/>
          </p:cNvPicPr>
          <p:nvPr/>
        </p:nvPicPr>
        <p:blipFill>
          <a:blip r:embed="rId3">
            <a:extLst/>
          </a:blip>
          <a:stretch>
            <a:fillRect/>
          </a:stretch>
        </p:blipFill>
        <p:spPr>
          <a:xfrm>
            <a:off x="913111" y="656607"/>
            <a:ext cx="6294514" cy="2655729"/>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Title 1"/>
          <p:cNvSpPr txBox="1"/>
          <p:nvPr>
            <p:ph type="title"/>
          </p:nvPr>
        </p:nvSpPr>
        <p:spPr>
          <a:xfrm>
            <a:off x="294633" y="126095"/>
            <a:ext cx="8042276" cy="969969"/>
          </a:xfrm>
          <a:prstGeom prst="rect">
            <a:avLst/>
          </a:prstGeom>
        </p:spPr>
        <p:txBody>
          <a:bodyPr/>
          <a:lstStyle/>
          <a:p>
            <a:pPr/>
            <a:r>
              <a:t>Scale</a:t>
            </a:r>
          </a:p>
        </p:txBody>
      </p:sp>
      <p:sp>
        <p:nvSpPr>
          <p:cNvPr id="163"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64" name="TextBox 4"/>
          <p:cNvSpPr txBox="1"/>
          <p:nvPr/>
        </p:nvSpPr>
        <p:spPr>
          <a:xfrm>
            <a:off x="409891" y="3646025"/>
            <a:ext cx="1239651"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~10</a:t>
            </a:r>
            <a:r>
              <a:rPr baseline="30000"/>
              <a:t>-17</a:t>
            </a:r>
            <a:r>
              <a:t> cm</a:t>
            </a:r>
          </a:p>
        </p:txBody>
      </p:sp>
      <p:sp>
        <p:nvSpPr>
          <p:cNvPr id="165" name="TextBox 5"/>
          <p:cNvSpPr txBox="1"/>
          <p:nvPr/>
        </p:nvSpPr>
        <p:spPr>
          <a:xfrm>
            <a:off x="7531837" y="3634452"/>
            <a:ext cx="1239651"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~10</a:t>
            </a:r>
            <a:r>
              <a:rPr baseline="30000"/>
              <a:t>28</a:t>
            </a:r>
            <a:r>
              <a:t> cm</a:t>
            </a:r>
          </a:p>
        </p:txBody>
      </p:sp>
      <p:sp>
        <p:nvSpPr>
          <p:cNvPr id="166" name="Straight Arrow Connector 8"/>
          <p:cNvSpPr/>
          <p:nvPr/>
        </p:nvSpPr>
        <p:spPr>
          <a:xfrm flipV="1">
            <a:off x="1020090" y="3351295"/>
            <a:ext cx="6943292" cy="16829"/>
          </a:xfrm>
          <a:prstGeom prst="line">
            <a:avLst/>
          </a:prstGeom>
          <a:ln w="34925">
            <a:solidFill>
              <a:schemeClr val="accent1"/>
            </a:solidFill>
            <a:headEnd type="diamond"/>
            <a:tailEnd type="triangle"/>
          </a:ln>
        </p:spPr>
        <p:txBody>
          <a:bodyPr lIns="45718" tIns="45718" rIns="45718" bIns="45718"/>
          <a:lstStyle/>
          <a:p>
            <a:pPr/>
          </a:p>
        </p:txBody>
      </p:sp>
      <p:grpSp>
        <p:nvGrpSpPr>
          <p:cNvPr id="169" name="Oval 10"/>
          <p:cNvGrpSpPr/>
          <p:nvPr/>
        </p:nvGrpSpPr>
        <p:grpSpPr>
          <a:xfrm>
            <a:off x="271613" y="1698210"/>
            <a:ext cx="1406850" cy="1391384"/>
            <a:chOff x="0" y="0"/>
            <a:chExt cx="1406849" cy="1391383"/>
          </a:xfrm>
        </p:grpSpPr>
        <p:sp>
          <p:nvSpPr>
            <p:cNvPr id="167" name="Oval"/>
            <p:cNvSpPr/>
            <p:nvPr/>
          </p:nvSpPr>
          <p:spPr>
            <a:xfrm>
              <a:off x="-1" y="-1"/>
              <a:ext cx="1406850" cy="1391384"/>
            </a:xfrm>
            <a:prstGeom prst="ellipse">
              <a:avLst/>
            </a:prstGeom>
            <a:noFill/>
            <a:ln w="12700" cap="flat">
              <a:solidFill>
                <a:srgbClr val="287A9E"/>
              </a:solidFill>
              <a:prstDash val="solid"/>
              <a:round/>
            </a:ln>
            <a:effectLst>
              <a:outerShdw sx="100000" sy="100000" kx="0" ky="0" algn="b" rotWithShape="0" blurRad="63500" dist="25400" dir="5400000">
                <a:srgbClr val="000000">
                  <a:alpha val="40000"/>
                </a:srgbClr>
              </a:outerShdw>
            </a:effectLst>
          </p:spPr>
          <p:txBody>
            <a:bodyPr wrap="square" lIns="45718" tIns="45718" rIns="45718" bIns="45718" numCol="1" anchor="ctr">
              <a:noAutofit/>
            </a:bodyPr>
            <a:lstStyle/>
            <a:p>
              <a:pPr>
                <a:defRPr>
                  <a:solidFill>
                    <a:srgbClr val="FFFFFF"/>
                  </a:solidFill>
                  <a:latin typeface="News Gothic MT"/>
                  <a:ea typeface="News Gothic MT"/>
                  <a:cs typeface="News Gothic MT"/>
                  <a:sym typeface="News Gothic MT"/>
                </a:defRPr>
              </a:pPr>
            </a:p>
          </p:txBody>
        </p:sp>
        <p:sp>
          <p:nvSpPr>
            <p:cNvPr id="168" name="“Weak scale”"/>
            <p:cNvSpPr txBox="1"/>
            <p:nvPr/>
          </p:nvSpPr>
          <p:spPr>
            <a:xfrm>
              <a:off x="258098" y="370568"/>
              <a:ext cx="890652" cy="650237"/>
            </a:xfrm>
            <a:prstGeom prst="rect">
              <a:avLst/>
            </a:prstGeom>
            <a:noFill/>
            <a:ln w="12700" cap="flat">
              <a:noFill/>
              <a:miter lim="400000"/>
            </a:ln>
            <a:effectLst>
              <a:outerShdw sx="100000" sy="100000" kx="0" ky="0" algn="b" rotWithShape="0" blurRad="63500" dist="25400" dir="5400000">
                <a:srgbClr val="000000">
                  <a:alpha val="40000"/>
                </a:srgbClr>
              </a:outerShdw>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defRPr>
                  <a:solidFill>
                    <a:srgbClr val="FF0000"/>
                  </a:solidFill>
                  <a:latin typeface="News Gothic MT"/>
                  <a:ea typeface="News Gothic MT"/>
                  <a:cs typeface="News Gothic MT"/>
                  <a:sym typeface="News Gothic MT"/>
                </a:defRPr>
              </a:lvl1pPr>
            </a:lstStyle>
            <a:p>
              <a:pPr/>
              <a:r>
                <a:t>“Weak scale”</a:t>
              </a:r>
            </a:p>
          </p:txBody>
        </p:sp>
      </p:grpSp>
      <p:sp>
        <p:nvSpPr>
          <p:cNvPr id="170" name="Oval 11"/>
          <p:cNvSpPr/>
          <p:nvPr/>
        </p:nvSpPr>
        <p:spPr>
          <a:xfrm>
            <a:off x="2236403" y="2319246"/>
            <a:ext cx="462607" cy="474755"/>
          </a:xfrm>
          <a:prstGeom prst="ellipse">
            <a:avLst/>
          </a:prstGeom>
          <a:gradFill>
            <a:gsLst>
              <a:gs pos="0">
                <a:srgbClr val="2180AA"/>
              </a:gs>
              <a:gs pos="69000">
                <a:srgbClr val="71A4C5"/>
              </a:gs>
              <a:gs pos="100000">
                <a:srgbClr val="B5CBDC"/>
              </a:gs>
            </a:gsLst>
            <a:path path="circle">
              <a:fillToRect l="37721" t="-19636" r="62278" b="119636"/>
            </a:path>
          </a:gra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grpSp>
        <p:nvGrpSpPr>
          <p:cNvPr id="173" name="Sun 12"/>
          <p:cNvGrpSpPr/>
          <p:nvPr/>
        </p:nvGrpSpPr>
        <p:grpSpPr>
          <a:xfrm>
            <a:off x="6712487" y="834918"/>
            <a:ext cx="2401368" cy="2396450"/>
            <a:chOff x="0" y="0"/>
            <a:chExt cx="2401366" cy="2396448"/>
          </a:xfrm>
        </p:grpSpPr>
        <p:sp>
          <p:nvSpPr>
            <p:cNvPr id="171" name="Shape"/>
            <p:cNvSpPr/>
            <p:nvPr/>
          </p:nvSpPr>
          <p:spPr>
            <a:xfrm>
              <a:off x="0" y="-1"/>
              <a:ext cx="2401368" cy="2396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lnTo>
                    <a:pt x="17242" y="12350"/>
                  </a:lnTo>
                  <a:lnTo>
                    <a:pt x="17242" y="9250"/>
                  </a:lnTo>
                  <a:close/>
                  <a:moveTo>
                    <a:pt x="18436" y="3163"/>
                  </a:moveTo>
                  <a:lnTo>
                    <a:pt x="16451" y="7341"/>
                  </a:lnTo>
                  <a:lnTo>
                    <a:pt x="14259" y="5149"/>
                  </a:lnTo>
                  <a:close/>
                  <a:moveTo>
                    <a:pt x="10800" y="0"/>
                  </a:moveTo>
                  <a:lnTo>
                    <a:pt x="12350" y="4358"/>
                  </a:lnTo>
                  <a:lnTo>
                    <a:pt x="9250" y="4358"/>
                  </a:lnTo>
                  <a:close/>
                  <a:moveTo>
                    <a:pt x="3163" y="3163"/>
                  </a:moveTo>
                  <a:lnTo>
                    <a:pt x="7341" y="5149"/>
                  </a:lnTo>
                  <a:lnTo>
                    <a:pt x="5149" y="7341"/>
                  </a:lnTo>
                  <a:close/>
                  <a:moveTo>
                    <a:pt x="0" y="10800"/>
                  </a:moveTo>
                  <a:lnTo>
                    <a:pt x="4358" y="9250"/>
                  </a:lnTo>
                  <a:lnTo>
                    <a:pt x="4358" y="12350"/>
                  </a:lnTo>
                  <a:close/>
                  <a:moveTo>
                    <a:pt x="3163" y="18436"/>
                  </a:moveTo>
                  <a:lnTo>
                    <a:pt x="5149" y="14259"/>
                  </a:lnTo>
                  <a:lnTo>
                    <a:pt x="7341" y="16451"/>
                  </a:lnTo>
                  <a:close/>
                  <a:moveTo>
                    <a:pt x="10800" y="21600"/>
                  </a:moveTo>
                  <a:lnTo>
                    <a:pt x="9250" y="17242"/>
                  </a:lnTo>
                  <a:lnTo>
                    <a:pt x="12350" y="17242"/>
                  </a:lnTo>
                  <a:close/>
                  <a:moveTo>
                    <a:pt x="18436" y="18436"/>
                  </a:moveTo>
                  <a:lnTo>
                    <a:pt x="14259" y="16451"/>
                  </a:lnTo>
                  <a:lnTo>
                    <a:pt x="16451" y="14259"/>
                  </a:lnTo>
                  <a:close/>
                  <a:moveTo>
                    <a:pt x="5400" y="10800"/>
                  </a:moveTo>
                  <a:cubicBezTo>
                    <a:pt x="5400" y="7818"/>
                    <a:pt x="7818" y="5400"/>
                    <a:pt x="10800" y="5400"/>
                  </a:cubicBezTo>
                  <a:cubicBezTo>
                    <a:pt x="13782" y="5400"/>
                    <a:pt x="16200" y="7818"/>
                    <a:pt x="16200" y="10800"/>
                  </a:cubicBezTo>
                  <a:cubicBezTo>
                    <a:pt x="16200" y="13782"/>
                    <a:pt x="13782" y="16200"/>
                    <a:pt x="10800" y="16200"/>
                  </a:cubicBezTo>
                  <a:cubicBezTo>
                    <a:pt x="7818" y="16200"/>
                    <a:pt x="5400" y="13782"/>
                    <a:pt x="5400" y="10800"/>
                  </a:cubicBezTo>
                  <a:close/>
                </a:path>
              </a:pathLst>
            </a:custGeom>
            <a:noFill/>
            <a:ln w="12700" cap="flat">
              <a:solidFill>
                <a:srgbClr val="287A9E"/>
              </a:solidFill>
              <a:prstDash val="solid"/>
              <a:round/>
            </a:ln>
            <a:effectLst>
              <a:outerShdw sx="100000" sy="100000" kx="0" ky="0" algn="b" rotWithShape="0" blurRad="63500" dist="25400" dir="5400000">
                <a:srgbClr val="000000">
                  <a:alpha val="40000"/>
                </a:srgbClr>
              </a:outerShdw>
            </a:effectLst>
          </p:spPr>
          <p:txBody>
            <a:bodyPr wrap="square" lIns="45718" tIns="45718" rIns="45718" bIns="45718" numCol="1" anchor="ctr">
              <a:noAutofit/>
            </a:bodyPr>
            <a:lstStyle/>
            <a:p>
              <a:pPr algn="ctr">
                <a:defRPr>
                  <a:solidFill>
                    <a:srgbClr val="FFFFFF"/>
                  </a:solidFill>
                  <a:latin typeface="News Gothic MT"/>
                  <a:ea typeface="News Gothic MT"/>
                  <a:cs typeface="News Gothic MT"/>
                  <a:sym typeface="News Gothic MT"/>
                </a:defRPr>
              </a:pPr>
            </a:p>
          </p:txBody>
        </p:sp>
        <p:sp>
          <p:nvSpPr>
            <p:cNvPr id="172" name="Size of the universe"/>
            <p:cNvSpPr txBox="1"/>
            <p:nvPr/>
          </p:nvSpPr>
          <p:spPr>
            <a:xfrm>
              <a:off x="828255" y="593702"/>
              <a:ext cx="744856" cy="1209037"/>
            </a:xfrm>
            <a:prstGeom prst="rect">
              <a:avLst/>
            </a:prstGeom>
            <a:noFill/>
            <a:ln w="12700" cap="flat">
              <a:noFill/>
              <a:miter lim="400000"/>
            </a:ln>
            <a:effectLst>
              <a:outerShdw sx="100000" sy="100000" kx="0" ky="0" algn="b" rotWithShape="0" blurRad="63500" dist="25400" dir="5400000">
                <a:srgbClr val="000000">
                  <a:alpha val="40000"/>
                </a:srgbClr>
              </a:outerShdw>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lvl1pPr algn="ctr">
                <a:defRPr>
                  <a:solidFill>
                    <a:srgbClr val="FF0000"/>
                  </a:solidFill>
                  <a:latin typeface="News Gothic MT"/>
                  <a:ea typeface="News Gothic MT"/>
                  <a:cs typeface="News Gothic MT"/>
                  <a:sym typeface="News Gothic MT"/>
                </a:defRPr>
              </a:lvl1pPr>
            </a:lstStyle>
            <a:p>
              <a:pPr/>
              <a:r>
                <a:t>Size of the universe</a:t>
              </a:r>
            </a:p>
          </p:txBody>
        </p:sp>
      </p:grpSp>
      <p:pic>
        <p:nvPicPr>
          <p:cNvPr id="174" name="Picture 22" descr="Picture 22"/>
          <p:cNvPicPr>
            <a:picLocks noChangeAspect="1"/>
          </p:cNvPicPr>
          <p:nvPr/>
        </p:nvPicPr>
        <p:blipFill>
          <a:blip r:embed="rId2">
            <a:extLst/>
          </a:blip>
          <a:stretch>
            <a:fillRect/>
          </a:stretch>
        </p:blipFill>
        <p:spPr>
          <a:xfrm>
            <a:off x="3955529" y="2133797"/>
            <a:ext cx="1068289" cy="1087537"/>
          </a:xfrm>
          <a:prstGeom prst="rect">
            <a:avLst/>
          </a:prstGeom>
          <a:ln w="12700">
            <a:miter lim="400000"/>
          </a:ln>
        </p:spPr>
      </p:pic>
      <p:sp>
        <p:nvSpPr>
          <p:cNvPr id="175" name="TextBox 23"/>
          <p:cNvSpPr txBox="1"/>
          <p:nvPr/>
        </p:nvSpPr>
        <p:spPr>
          <a:xfrm>
            <a:off x="4209000" y="1513545"/>
            <a:ext cx="472709"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Life</a:t>
            </a:r>
          </a:p>
        </p:txBody>
      </p:sp>
      <p:sp>
        <p:nvSpPr>
          <p:cNvPr id="176" name="TextBox 25"/>
          <p:cNvSpPr txBox="1"/>
          <p:nvPr/>
        </p:nvSpPr>
        <p:spPr>
          <a:xfrm>
            <a:off x="3869847" y="3646025"/>
            <a:ext cx="1239651"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~10</a:t>
            </a:r>
            <a:r>
              <a:rPr baseline="30000"/>
              <a:t>2</a:t>
            </a:r>
            <a:r>
              <a:t> cm</a:t>
            </a:r>
          </a:p>
        </p:txBody>
      </p:sp>
      <p:sp>
        <p:nvSpPr>
          <p:cNvPr id="177" name="TextBox 26"/>
          <p:cNvSpPr txBox="1"/>
          <p:nvPr/>
        </p:nvSpPr>
        <p:spPr>
          <a:xfrm>
            <a:off x="5374294" y="1485154"/>
            <a:ext cx="650522"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Earth</a:t>
            </a:r>
          </a:p>
        </p:txBody>
      </p:sp>
      <p:sp>
        <p:nvSpPr>
          <p:cNvPr id="178" name="TextBox 27"/>
          <p:cNvSpPr txBox="1"/>
          <p:nvPr/>
        </p:nvSpPr>
        <p:spPr>
          <a:xfrm>
            <a:off x="1847880" y="3634452"/>
            <a:ext cx="1239652"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News Gothic MT"/>
                <a:ea typeface="News Gothic MT"/>
                <a:cs typeface="News Gothic MT"/>
                <a:sym typeface="News Gothic MT"/>
              </a:defRPr>
            </a:pPr>
            <a:r>
              <a:t>~10</a:t>
            </a:r>
            <a:r>
              <a:rPr baseline="30000"/>
              <a:t>-15</a:t>
            </a:r>
            <a:r>
              <a:t> cm</a:t>
            </a:r>
          </a:p>
        </p:txBody>
      </p:sp>
      <p:sp>
        <p:nvSpPr>
          <p:cNvPr id="179" name="TextBox 28"/>
          <p:cNvSpPr txBox="1"/>
          <p:nvPr/>
        </p:nvSpPr>
        <p:spPr>
          <a:xfrm>
            <a:off x="2110108" y="1882880"/>
            <a:ext cx="675971"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quark</a:t>
            </a:r>
          </a:p>
        </p:txBody>
      </p:sp>
      <p:sp>
        <p:nvSpPr>
          <p:cNvPr id="180" name="TextBox 33"/>
          <p:cNvSpPr txBox="1"/>
          <p:nvPr/>
        </p:nvSpPr>
        <p:spPr>
          <a:xfrm>
            <a:off x="5722261" y="5187894"/>
            <a:ext cx="1247583"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Cosmology</a:t>
            </a:r>
          </a:p>
        </p:txBody>
      </p:sp>
      <p:sp>
        <p:nvSpPr>
          <p:cNvPr id="181" name="TextBox 34"/>
          <p:cNvSpPr txBox="1"/>
          <p:nvPr/>
        </p:nvSpPr>
        <p:spPr>
          <a:xfrm>
            <a:off x="2007453" y="5242385"/>
            <a:ext cx="1590371"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LHC at CERN </a:t>
            </a:r>
          </a:p>
        </p:txBody>
      </p:sp>
      <p:sp>
        <p:nvSpPr>
          <p:cNvPr id="182" name="Right Arrow 35"/>
          <p:cNvSpPr/>
          <p:nvPr/>
        </p:nvSpPr>
        <p:spPr>
          <a:xfrm>
            <a:off x="5078917" y="5640401"/>
            <a:ext cx="2965490" cy="331080"/>
          </a:xfrm>
          <a:prstGeom prst="rightArrow">
            <a:avLst>
              <a:gd name="adj1" fmla="val 50000"/>
              <a:gd name="adj2" fmla="val 50000"/>
            </a:avLst>
          </a:prstGeom>
          <a:gradFill>
            <a:gsLst>
              <a:gs pos="0">
                <a:srgbClr val="2180AA"/>
              </a:gs>
              <a:gs pos="69000">
                <a:srgbClr val="71A4C5"/>
              </a:gs>
              <a:gs pos="100000">
                <a:srgbClr val="B5CBDC"/>
              </a:gs>
            </a:gsLst>
            <a:path path="circle">
              <a:fillToRect l="37721" t="-19636" r="62278" b="119636"/>
            </a:path>
          </a:gra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sp>
        <p:nvSpPr>
          <p:cNvPr id="183" name="Right Arrow 36"/>
          <p:cNvSpPr/>
          <p:nvPr/>
        </p:nvSpPr>
        <p:spPr>
          <a:xfrm rot="10800000">
            <a:off x="1280313" y="5639306"/>
            <a:ext cx="3163369" cy="331080"/>
          </a:xfrm>
          <a:prstGeom prst="rightArrow">
            <a:avLst>
              <a:gd name="adj1" fmla="val 50000"/>
              <a:gd name="adj2" fmla="val 50000"/>
            </a:avLst>
          </a:prstGeom>
          <a:gradFill>
            <a:gsLst>
              <a:gs pos="0">
                <a:srgbClr val="2180AA"/>
              </a:gs>
              <a:gs pos="69000">
                <a:srgbClr val="71A4C5"/>
              </a:gs>
              <a:gs pos="100000">
                <a:srgbClr val="B5CBDC"/>
              </a:gs>
            </a:gsLst>
            <a:path path="circle">
              <a:fillToRect l="37721" t="-19636" r="62278" b="119636"/>
            </a:path>
          </a:gradFill>
          <a:ln w="12700">
            <a:solidFill>
              <a:srgbClr val="287A9E"/>
            </a:solidFill>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7" name="Title 1"/>
          <p:cNvSpPr txBox="1"/>
          <p:nvPr>
            <p:ph type="title"/>
          </p:nvPr>
        </p:nvSpPr>
        <p:spPr>
          <a:xfrm>
            <a:off x="549275" y="164813"/>
            <a:ext cx="8042276" cy="901614"/>
          </a:xfrm>
          <a:prstGeom prst="rect">
            <a:avLst/>
          </a:prstGeom>
        </p:spPr>
        <p:txBody>
          <a:bodyPr/>
          <a:lstStyle/>
          <a:p>
            <a:pPr/>
            <a:r>
              <a:t>Higgs to Fermions</a:t>
            </a:r>
          </a:p>
        </p:txBody>
      </p:sp>
      <p:sp>
        <p:nvSpPr>
          <p:cNvPr id="558" name="Content Placeholder 2"/>
          <p:cNvSpPr txBox="1"/>
          <p:nvPr>
            <p:ph type="body" idx="1"/>
          </p:nvPr>
        </p:nvSpPr>
        <p:spPr>
          <a:xfrm>
            <a:off x="549275" y="1192482"/>
            <a:ext cx="8042276" cy="5080184"/>
          </a:xfrm>
          <a:prstGeom prst="rect">
            <a:avLst/>
          </a:prstGeom>
        </p:spPr>
        <p:txBody>
          <a:bodyPr/>
          <a:lstStyle/>
          <a:p>
            <a:pPr>
              <a:lnSpc>
                <a:spcPct val="108000"/>
              </a:lnSpc>
              <a:defRPr sz="2200"/>
            </a:pPr>
            <a:r>
              <a:t>Recent analysis shows evidence of Higgs boson decaying to fermions (leptons or quarks). Not previously observed!</a:t>
            </a:r>
          </a:p>
          <a:p>
            <a:pPr>
              <a:lnSpc>
                <a:spcPct val="108000"/>
              </a:lnSpc>
              <a:defRPr sz="2200"/>
            </a:pPr>
            <a:r>
              <a:t>It is important to measure this decay but no surprise is expected</a:t>
            </a:r>
          </a:p>
          <a:p>
            <a:pPr>
              <a:lnSpc>
                <a:spcPct val="108000"/>
              </a:lnSpc>
              <a:defRPr sz="2200"/>
            </a:pPr>
            <a:r>
              <a:t>Difficult due to high background</a:t>
            </a:r>
          </a:p>
          <a:p>
            <a:pPr marL="0" indent="0">
              <a:lnSpc>
                <a:spcPct val="108000"/>
              </a:lnSpc>
              <a:buSzTx/>
              <a:buNone/>
              <a:defRPr sz="2200"/>
            </a:pPr>
            <a:r>
              <a:t>	BR related to mass. High mass fermions preferred 	(</a:t>
            </a:r>
            <a:r>
              <a:rPr>
                <a:latin typeface="Symbol"/>
                <a:ea typeface="Symbol"/>
                <a:cs typeface="Symbol"/>
                <a:sym typeface="Symbol"/>
              </a:rPr>
              <a:t>t</a:t>
            </a:r>
            <a:r>
              <a:t>,b)</a:t>
            </a:r>
          </a:p>
          <a:p>
            <a:pPr>
              <a:lnSpc>
                <a:spcPct val="108000"/>
              </a:lnSpc>
              <a:defRPr sz="2200"/>
            </a:pPr>
            <a:r>
              <a:t>Both ATLAS and CMS has “evidence” in the channel H</a:t>
            </a:r>
            <a:r>
              <a:rPr>
                <a:latin typeface="Wingdings"/>
                <a:ea typeface="Wingdings"/>
                <a:cs typeface="Wingdings"/>
                <a:sym typeface="Wingdings"/>
              </a:rPr>
              <a:t> </a:t>
            </a:r>
            <a:r>
              <a:rPr>
                <a:latin typeface="Symbol"/>
                <a:ea typeface="Symbol"/>
                <a:cs typeface="Symbol"/>
                <a:sym typeface="Symbol"/>
              </a:rPr>
              <a:t>tt</a:t>
            </a:r>
            <a:r>
              <a:t> ….but not yet the famous “5 </a:t>
            </a:r>
            <a:r>
              <a:rPr>
                <a:latin typeface="Symbol"/>
                <a:ea typeface="Symbol"/>
                <a:cs typeface="Symbol"/>
                <a:sym typeface="Symbol"/>
              </a:rPr>
              <a:t>s” </a:t>
            </a:r>
            <a:r>
              <a:t>needed to claim discovery</a:t>
            </a:r>
          </a:p>
        </p:txBody>
      </p:sp>
      <p:sp>
        <p:nvSpPr>
          <p:cNvPr id="55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61" name="Content Placeholder 4" descr="Content Placeholder 4"/>
          <p:cNvPicPr>
            <a:picLocks noChangeAspect="1"/>
          </p:cNvPicPr>
          <p:nvPr/>
        </p:nvPicPr>
        <p:blipFill>
          <a:blip r:embed="rId2">
            <a:extLst/>
          </a:blip>
          <a:stretch>
            <a:fillRect/>
          </a:stretch>
        </p:blipFill>
        <p:spPr>
          <a:xfrm>
            <a:off x="4224311" y="1823466"/>
            <a:ext cx="4830017" cy="3311022"/>
          </a:xfrm>
          <a:prstGeom prst="rect">
            <a:avLst/>
          </a:prstGeom>
          <a:ln w="12700">
            <a:miter lim="400000"/>
          </a:ln>
        </p:spPr>
      </p:pic>
      <p:pic>
        <p:nvPicPr>
          <p:cNvPr id="562" name="Picture 5" descr="Picture 5"/>
          <p:cNvPicPr>
            <a:picLocks noChangeAspect="1"/>
          </p:cNvPicPr>
          <p:nvPr/>
        </p:nvPicPr>
        <p:blipFill>
          <a:blip r:embed="rId3">
            <a:extLst/>
          </a:blip>
          <a:stretch>
            <a:fillRect/>
          </a:stretch>
        </p:blipFill>
        <p:spPr>
          <a:xfrm>
            <a:off x="136463" y="1812507"/>
            <a:ext cx="3780877" cy="3688661"/>
          </a:xfrm>
          <a:prstGeom prst="rect">
            <a:avLst/>
          </a:prstGeom>
          <a:ln w="12700">
            <a:miter lim="400000"/>
          </a:ln>
        </p:spPr>
      </p:pic>
      <p:sp>
        <p:nvSpPr>
          <p:cNvPr id="563" name="Title 1"/>
          <p:cNvSpPr txBox="1"/>
          <p:nvPr>
            <p:ph type="title"/>
          </p:nvPr>
        </p:nvSpPr>
        <p:spPr>
          <a:xfrm>
            <a:off x="471722" y="194393"/>
            <a:ext cx="8042276" cy="1336960"/>
          </a:xfrm>
          <a:prstGeom prst="rect">
            <a:avLst/>
          </a:prstGeom>
        </p:spPr>
        <p:txBody>
          <a:bodyPr/>
          <a:lstStyle/>
          <a:p>
            <a:pPr defTabSz="905255">
              <a:defRPr sz="3900"/>
            </a:pPr>
            <a:r>
              <a:t>Higgs decays to fermions (</a:t>
            </a:r>
            <a:r>
              <a:rPr>
                <a:latin typeface="Symbol"/>
                <a:ea typeface="Symbol"/>
                <a:cs typeface="Symbol"/>
                <a:sym typeface="Symbol"/>
              </a:rPr>
              <a:t>tt) </a:t>
            </a:r>
            <a:r>
              <a:t>in ATLAS </a:t>
            </a:r>
            <a:r>
              <a:rPr sz="1900"/>
              <a:t>(26 Nov 2013)</a:t>
            </a:r>
          </a:p>
        </p:txBody>
      </p:sp>
      <p:sp>
        <p:nvSpPr>
          <p:cNvPr id="564"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65" name="Rectangle 1"/>
          <p:cNvSpPr/>
          <p:nvPr/>
        </p:nvSpPr>
        <p:spPr>
          <a:xfrm>
            <a:off x="4224308" y="5177999"/>
            <a:ext cx="4830020" cy="6502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The taus decay into an electron (blue line) and a muon (red line) </a:t>
            </a:r>
          </a:p>
        </p:txBody>
      </p:sp>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7" name="Title 1"/>
          <p:cNvSpPr txBox="1"/>
          <p:nvPr>
            <p:ph type="title"/>
          </p:nvPr>
        </p:nvSpPr>
        <p:spPr>
          <a:xfrm>
            <a:off x="549275" y="107576"/>
            <a:ext cx="8042276" cy="1336956"/>
          </a:xfrm>
          <a:prstGeom prst="rect">
            <a:avLst/>
          </a:prstGeom>
        </p:spPr>
        <p:txBody>
          <a:bodyPr/>
          <a:lstStyle/>
          <a:p>
            <a:pPr defTabSz="822958">
              <a:defRPr sz="3900"/>
            </a:pPr>
            <a:r>
              <a:t>Higgs decays to </a:t>
            </a:r>
            <a:br/>
            <a:r>
              <a:t>fermions (</a:t>
            </a:r>
            <a:r>
              <a:rPr>
                <a:latin typeface="Symbol"/>
                <a:ea typeface="Symbol"/>
                <a:cs typeface="Symbol"/>
                <a:sym typeface="Symbol"/>
              </a:rPr>
              <a:t>tt) </a:t>
            </a:r>
            <a:r>
              <a:t>in CMS </a:t>
            </a:r>
            <a:r>
              <a:rPr sz="2100"/>
              <a:t>(3 Dec. 2013) </a:t>
            </a:r>
          </a:p>
        </p:txBody>
      </p:sp>
      <p:sp>
        <p:nvSpPr>
          <p:cNvPr id="56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9" name="Content Placeholder 4" descr="Content Placeholder 4"/>
          <p:cNvPicPr>
            <a:picLocks noChangeAspect="1"/>
          </p:cNvPicPr>
          <p:nvPr/>
        </p:nvPicPr>
        <p:blipFill>
          <a:blip r:embed="rId2">
            <a:extLst/>
          </a:blip>
          <a:stretch>
            <a:fillRect/>
          </a:stretch>
        </p:blipFill>
        <p:spPr>
          <a:xfrm>
            <a:off x="4928865" y="2655324"/>
            <a:ext cx="4098805" cy="3933742"/>
          </a:xfrm>
          <a:prstGeom prst="rect">
            <a:avLst/>
          </a:prstGeom>
          <a:ln w="12700">
            <a:miter lim="400000"/>
          </a:ln>
        </p:spPr>
      </p:pic>
      <p:sp>
        <p:nvSpPr>
          <p:cNvPr id="570" name="Rectangle 2"/>
          <p:cNvSpPr/>
          <p:nvPr/>
        </p:nvSpPr>
        <p:spPr>
          <a:xfrm>
            <a:off x="356862" y="4884175"/>
            <a:ext cx="4572005" cy="12090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One tau decays to neutrinos and a muon (red lines on the right), while the other decays into a charged hadron (blue towers) and a neutrino</a:t>
            </a:r>
          </a:p>
        </p:txBody>
      </p:sp>
      <p:pic>
        <p:nvPicPr>
          <p:cNvPr id="571" name="Picture 6" descr="Picture 6"/>
          <p:cNvPicPr>
            <a:picLocks noChangeAspect="1"/>
          </p:cNvPicPr>
          <p:nvPr/>
        </p:nvPicPr>
        <p:blipFill>
          <a:blip r:embed="rId3">
            <a:extLst/>
          </a:blip>
          <a:stretch>
            <a:fillRect/>
          </a:stretch>
        </p:blipFill>
        <p:spPr>
          <a:xfrm>
            <a:off x="264459" y="1444531"/>
            <a:ext cx="4610304" cy="3323283"/>
          </a:xfrm>
          <a:prstGeom prst="rect">
            <a:avLst/>
          </a:prstGeom>
          <a:ln w="12700">
            <a:miter lim="400000"/>
          </a:ln>
        </p:spPr>
      </p:pic>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3" name="Title 1"/>
          <p:cNvSpPr txBox="1"/>
          <p:nvPr>
            <p:ph type="title"/>
          </p:nvPr>
        </p:nvSpPr>
        <p:spPr>
          <a:xfrm>
            <a:off x="155104" y="2016560"/>
            <a:ext cx="2973629" cy="1202183"/>
          </a:xfrm>
          <a:prstGeom prst="rect">
            <a:avLst/>
          </a:prstGeom>
        </p:spPr>
        <p:txBody>
          <a:bodyPr/>
          <a:lstStyle/>
          <a:p>
            <a:pPr defTabSz="548640">
              <a:defRPr sz="2400"/>
            </a:pPr>
            <a:r>
              <a:t>Higgs </a:t>
            </a:r>
            <a:br/>
            <a:r>
              <a:t>“exclusion </a:t>
            </a:r>
            <a:br/>
            <a:r>
              <a:t>plots”</a:t>
            </a:r>
          </a:p>
        </p:txBody>
      </p:sp>
      <p:sp>
        <p:nvSpPr>
          <p:cNvPr id="574"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75" name="Content Placeholder 4" descr="Content Placeholder 4"/>
          <p:cNvPicPr>
            <a:picLocks noChangeAspect="1"/>
          </p:cNvPicPr>
          <p:nvPr/>
        </p:nvPicPr>
        <p:blipFill>
          <a:blip r:embed="rId2">
            <a:extLst/>
          </a:blip>
          <a:stretch>
            <a:fillRect/>
          </a:stretch>
        </p:blipFill>
        <p:spPr>
          <a:xfrm>
            <a:off x="3024571" y="112287"/>
            <a:ext cx="6101289" cy="6368464"/>
          </a:xfrm>
          <a:prstGeom prst="rect">
            <a:avLst/>
          </a:prstGeom>
          <a:ln w="12700">
            <a:miter lim="400000"/>
          </a:ln>
        </p:spPr>
      </p:pic>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7" name="Title 1"/>
          <p:cNvSpPr txBox="1"/>
          <p:nvPr>
            <p:ph type="title"/>
          </p:nvPr>
        </p:nvSpPr>
        <p:spPr>
          <a:xfrm>
            <a:off x="549275" y="236772"/>
            <a:ext cx="8042276" cy="805174"/>
          </a:xfrm>
          <a:prstGeom prst="rect">
            <a:avLst/>
          </a:prstGeom>
        </p:spPr>
        <p:txBody>
          <a:bodyPr/>
          <a:lstStyle/>
          <a:p>
            <a:pPr/>
            <a:r>
              <a:t>The ATLAS experiment</a:t>
            </a:r>
          </a:p>
        </p:txBody>
      </p:sp>
      <p:sp>
        <p:nvSpPr>
          <p:cNvPr id="57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79" name="Content Placeholder 3" descr="Content Placeholder 3"/>
          <p:cNvPicPr>
            <a:picLocks noChangeAspect="1"/>
          </p:cNvPicPr>
          <p:nvPr/>
        </p:nvPicPr>
        <p:blipFill>
          <a:blip r:embed="rId2">
            <a:extLst/>
          </a:blip>
          <a:stretch>
            <a:fillRect/>
          </a:stretch>
        </p:blipFill>
        <p:spPr>
          <a:xfrm>
            <a:off x="105406" y="1235103"/>
            <a:ext cx="8776163" cy="5622900"/>
          </a:xfrm>
          <a:prstGeom prst="rect">
            <a:avLst/>
          </a:prstGeom>
          <a:ln w="12700">
            <a:miter lim="400000"/>
          </a:ln>
        </p:spPr>
      </p:pic>
      <p:sp>
        <p:nvSpPr>
          <p:cNvPr id="580" name="Date Placeholder 6"/>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83" name="Image 9" descr="Image 9"/>
          <p:cNvPicPr>
            <a:picLocks noChangeAspect="1"/>
          </p:cNvPicPr>
          <p:nvPr/>
        </p:nvPicPr>
        <p:blipFill>
          <a:blip r:embed="rId2">
            <a:extLst/>
          </a:blip>
          <a:stretch>
            <a:fillRect/>
          </a:stretch>
        </p:blipFill>
        <p:spPr>
          <a:xfrm>
            <a:off x="-53975" y="-5789"/>
            <a:ext cx="9230191" cy="1058302"/>
          </a:xfrm>
          <a:prstGeom prst="rect">
            <a:avLst/>
          </a:prstGeom>
          <a:ln w="12700">
            <a:miter lim="400000"/>
          </a:ln>
        </p:spPr>
      </p:pic>
      <p:sp>
        <p:nvSpPr>
          <p:cNvPr id="584" name="ZoneTexte 2"/>
          <p:cNvSpPr txBox="1"/>
          <p:nvPr/>
        </p:nvSpPr>
        <p:spPr>
          <a:xfrm>
            <a:off x="560130" y="0"/>
            <a:ext cx="8149587" cy="955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lgn="ctr">
              <a:defRPr i="1" sz="2800">
                <a:solidFill>
                  <a:srgbClr val="FFFFFF"/>
                </a:solidFill>
                <a:latin typeface="News Gothic MT"/>
                <a:ea typeface="News Gothic MT"/>
                <a:cs typeface="News Gothic MT"/>
                <a:sym typeface="News Gothic MT"/>
              </a:defRPr>
            </a:pPr>
            <a:r>
              <a:t>LHC</a:t>
            </a:r>
          </a:p>
          <a:p>
            <a:pPr>
              <a:defRPr i="1" sz="2800">
                <a:solidFill>
                  <a:srgbClr val="FFFFFF"/>
                </a:solidFill>
                <a:latin typeface="News Gothic MT"/>
                <a:ea typeface="News Gothic MT"/>
                <a:cs typeface="News Gothic MT"/>
                <a:sym typeface="News Gothic MT"/>
              </a:defRPr>
            </a:pPr>
            <a:r>
              <a:t>20 Years, projecting, constructing and Simulating…</a:t>
            </a:r>
          </a:p>
        </p:txBody>
      </p:sp>
      <p:pic>
        <p:nvPicPr>
          <p:cNvPr id="585" name="Image 3" descr="Image 3"/>
          <p:cNvPicPr>
            <a:picLocks noChangeAspect="1"/>
          </p:cNvPicPr>
          <p:nvPr/>
        </p:nvPicPr>
        <p:blipFill>
          <a:blip r:embed="rId3">
            <a:extLst/>
          </a:blip>
          <a:srcRect l="2346" t="4630" r="0" b="7037"/>
          <a:stretch>
            <a:fillRect/>
          </a:stretch>
        </p:blipFill>
        <p:spPr>
          <a:xfrm>
            <a:off x="-36516" y="1052512"/>
            <a:ext cx="9199138" cy="5761039"/>
          </a:xfrm>
          <a:prstGeom prst="rect">
            <a:avLst/>
          </a:prstGeom>
          <a:ln w="12700">
            <a:miter lim="400000"/>
          </a:ln>
        </p:spPr>
      </p:pic>
      <p:grpSp>
        <p:nvGrpSpPr>
          <p:cNvPr id="589" name="Group 1"/>
          <p:cNvGrpSpPr/>
          <p:nvPr/>
        </p:nvGrpSpPr>
        <p:grpSpPr>
          <a:xfrm>
            <a:off x="5175344" y="1555805"/>
            <a:ext cx="3713167" cy="3287351"/>
            <a:chOff x="0" y="0"/>
            <a:chExt cx="3713165" cy="3287349"/>
          </a:xfrm>
        </p:grpSpPr>
        <p:sp>
          <p:nvSpPr>
            <p:cNvPr id="586" name="Rectangle 4"/>
            <p:cNvSpPr/>
            <p:nvPr/>
          </p:nvSpPr>
          <p:spPr>
            <a:xfrm>
              <a:off x="0" y="0"/>
              <a:ext cx="3713167" cy="1170937"/>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marL="265113" indent="-265113">
                <a:buSzPct val="100000"/>
                <a:buAutoNum type="arabicPeriod" startAt="1"/>
                <a:defRPr b="1" sz="1400">
                  <a:solidFill>
                    <a:srgbClr val="3366FF"/>
                  </a:solidFill>
                  <a:latin typeface="News Gothic MT"/>
                  <a:ea typeface="News Gothic MT"/>
                  <a:cs typeface="News Gothic MT"/>
                  <a:sym typeface="News Gothic MT"/>
                </a:defRPr>
              </a:pPr>
              <a:r>
                <a:t>Accelerators: </a:t>
              </a:r>
            </a:p>
            <a:p>
              <a:pPr marL="3175" indent="-3175">
                <a:defRPr sz="1400">
                  <a:latin typeface="News Gothic MT"/>
                  <a:ea typeface="News Gothic MT"/>
                  <a:cs typeface="News Gothic MT"/>
                  <a:sym typeface="News Gothic MT"/>
                </a:defRPr>
              </a:pPr>
              <a:r>
                <a:t>Powerful machines capable of accelerating particles to very high energies before being collided with other particles </a:t>
              </a:r>
              <a:br/>
            </a:p>
          </p:txBody>
        </p:sp>
        <p:sp>
          <p:nvSpPr>
            <p:cNvPr id="587" name="Text Box 3"/>
            <p:cNvSpPr txBox="1"/>
            <p:nvPr/>
          </p:nvSpPr>
          <p:spPr>
            <a:xfrm>
              <a:off x="0" y="1335361"/>
              <a:ext cx="3713167" cy="777237"/>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algn="just">
                <a:spcBef>
                  <a:spcPts val="300"/>
                </a:spcBef>
                <a:defRPr b="1" sz="1400">
                  <a:solidFill>
                    <a:srgbClr val="3861AA"/>
                  </a:solidFill>
                  <a:latin typeface="News Gothic MT"/>
                  <a:ea typeface="News Gothic MT"/>
                  <a:cs typeface="News Gothic MT"/>
                  <a:sym typeface="News Gothic MT"/>
                </a:defRPr>
              </a:pPr>
              <a:r>
                <a:t>2. </a:t>
              </a:r>
              <a:r>
                <a:rPr>
                  <a:solidFill>
                    <a:srgbClr val="3366FF"/>
                  </a:solidFill>
                </a:rPr>
                <a:t>Detectors</a:t>
              </a:r>
              <a:r>
                <a:t>: </a:t>
              </a:r>
            </a:p>
            <a:p>
              <a:pPr algn="just">
                <a:spcBef>
                  <a:spcPts val="300"/>
                </a:spcBef>
                <a:defRPr sz="1400">
                  <a:latin typeface="News Gothic MT"/>
                  <a:ea typeface="News Gothic MT"/>
                  <a:cs typeface="News Gothic MT"/>
                  <a:sym typeface="News Gothic MT"/>
                </a:defRPr>
              </a:pPr>
              <a:r>
                <a:t>Gigantic instruments that record particle collisions</a:t>
              </a:r>
            </a:p>
          </p:txBody>
        </p:sp>
        <p:sp>
          <p:nvSpPr>
            <p:cNvPr id="588" name="Text Box 6"/>
            <p:cNvSpPr txBox="1"/>
            <p:nvPr/>
          </p:nvSpPr>
          <p:spPr>
            <a:xfrm>
              <a:off x="0" y="2116413"/>
              <a:ext cx="3713167" cy="1170937"/>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a:defRPr b="1" sz="1400">
                  <a:solidFill>
                    <a:srgbClr val="3861AA"/>
                  </a:solidFill>
                  <a:latin typeface="News Gothic MT"/>
                  <a:ea typeface="News Gothic MT"/>
                  <a:cs typeface="News Gothic MT"/>
                  <a:sym typeface="News Gothic MT"/>
                </a:defRPr>
              </a:pPr>
              <a:r>
                <a:t>3. </a:t>
              </a:r>
              <a:r>
                <a:rPr>
                  <a:solidFill>
                    <a:srgbClr val="3366FF"/>
                  </a:solidFill>
                </a:rPr>
                <a:t>Computers</a:t>
              </a:r>
              <a:r>
                <a:t>: </a:t>
              </a:r>
            </a:p>
            <a:p>
              <a:pPr>
                <a:defRPr sz="1400">
                  <a:latin typeface="News Gothic MT"/>
                  <a:ea typeface="News Gothic MT"/>
                  <a:cs typeface="News Gothic MT"/>
                  <a:sym typeface="News Gothic MT"/>
                </a:defRPr>
              </a:pPr>
              <a:r>
                <a:t>To collect, store, distribute and analyze enormous quantities of data generated by detectors</a:t>
              </a:r>
              <a:br/>
            </a:p>
          </p:txBody>
        </p:sp>
      </p:grpSp>
      <p:sp>
        <p:nvSpPr>
          <p:cNvPr id="590" name="TextBox 3"/>
          <p:cNvSpPr txBox="1"/>
          <p:nvPr/>
        </p:nvSpPr>
        <p:spPr>
          <a:xfrm>
            <a:off x="4318136" y="5346760"/>
            <a:ext cx="4360584" cy="37083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The biggest scientific instrument ever built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89"/>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59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Class="exit" nodeType="clickEffect" presetSubtype="4" presetID="2" grpId="3" fill="hold">
                                  <p:stCondLst>
                                    <p:cond delay="0"/>
                                  </p:stCondLst>
                                  <p:iterate type="el" backwards="0">
                                    <p:tmAbs val="0"/>
                                  </p:iterate>
                                  <p:childTnLst>
                                    <p:anim calcmode="lin" valueType="num">
                                      <p:cBhvr>
                                        <p:cTn id="13" dur="500" fill="hold"/>
                                        <p:tgtEl>
                                          <p:spTgt spid="589"/>
                                        </p:tgtEl>
                                        <p:attrNameLst>
                                          <p:attrName>ppt_x</p:attrName>
                                        </p:attrNameLst>
                                      </p:cBhvr>
                                      <p:tavLst>
                                        <p:tav tm="0">
                                          <p:val>
                                            <p:strVal val="ppt_x"/>
                                          </p:val>
                                        </p:tav>
                                        <p:tav tm="100000">
                                          <p:val>
                                            <p:strVal val="ppt_x"/>
                                          </p:val>
                                        </p:tav>
                                      </p:tavLst>
                                    </p:anim>
                                    <p:anim calcmode="lin" valueType="num">
                                      <p:cBhvr>
                                        <p:cTn id="14" dur="500" fill="hold"/>
                                        <p:tgtEl>
                                          <p:spTgt spid="589"/>
                                        </p:tgtEl>
                                        <p:attrNameLst>
                                          <p:attrName>ppt_y</p:attrName>
                                        </p:attrNameLst>
                                      </p:cBhvr>
                                      <p:tavLst>
                                        <p:tav tm="0">
                                          <p:val>
                                            <p:strVal val="ppt_y"/>
                                          </p:val>
                                        </p:tav>
                                        <p:tav tm="100000">
                                          <p:val>
                                            <p:strVal val="1+ppt_h/2"/>
                                          </p:val>
                                        </p:tav>
                                      </p:tavLst>
                                    </p:anim>
                                    <p:set>
                                      <p:cBhvr>
                                        <p:cTn id="15" fill="hold">
                                          <p:stCondLst>
                                            <p:cond delay="499"/>
                                          </p:stCondLst>
                                        </p:cTn>
                                        <p:tgtEl>
                                          <p:spTgt spid="589"/>
                                        </p:tgtEl>
                                        <p:attrNameLst>
                                          <p:attrName>style.visibility</p:attrName>
                                        </p:attrNameLst>
                                      </p:cBhvr>
                                      <p:to>
                                        <p:strVal val="hidden"/>
                                      </p:to>
                                    </p:set>
                                  </p:childTnLst>
                                </p:cTn>
                              </p:par>
                            </p:childTnLst>
                          </p:cTn>
                        </p:par>
                        <p:par>
                          <p:cTn id="16" fill="hold">
                            <p:stCondLst>
                              <p:cond delay="500"/>
                            </p:stCondLst>
                            <p:childTnLst>
                              <p:par>
                                <p:cTn id="17" presetClass="exit" nodeType="afterEffect" presetSubtype="4" presetID="2" grpId="4" fill="hold">
                                  <p:stCondLst>
                                    <p:cond delay="0"/>
                                  </p:stCondLst>
                                  <p:iterate type="el" backwards="0">
                                    <p:tmAbs val="0"/>
                                  </p:iterate>
                                  <p:childTnLst>
                                    <p:anim calcmode="lin" valueType="num">
                                      <p:cBhvr>
                                        <p:cTn id="18" dur="500" fill="hold"/>
                                        <p:tgtEl>
                                          <p:spTgt spid="590"/>
                                        </p:tgtEl>
                                        <p:attrNameLst>
                                          <p:attrName>ppt_x</p:attrName>
                                        </p:attrNameLst>
                                      </p:cBhvr>
                                      <p:tavLst>
                                        <p:tav tm="0">
                                          <p:val>
                                            <p:strVal val="ppt_x"/>
                                          </p:val>
                                        </p:tav>
                                        <p:tav tm="100000">
                                          <p:val>
                                            <p:strVal val="ppt_x"/>
                                          </p:val>
                                        </p:tav>
                                      </p:tavLst>
                                    </p:anim>
                                    <p:anim calcmode="lin" valueType="num">
                                      <p:cBhvr>
                                        <p:cTn id="19" dur="500" fill="hold"/>
                                        <p:tgtEl>
                                          <p:spTgt spid="590"/>
                                        </p:tgtEl>
                                        <p:attrNameLst>
                                          <p:attrName>ppt_y</p:attrName>
                                        </p:attrNameLst>
                                      </p:cBhvr>
                                      <p:tavLst>
                                        <p:tav tm="0">
                                          <p:val>
                                            <p:strVal val="ppt_y"/>
                                          </p:val>
                                        </p:tav>
                                        <p:tav tm="100000">
                                          <p:val>
                                            <p:strVal val="1+ppt_h/2"/>
                                          </p:val>
                                        </p:tav>
                                      </p:tavLst>
                                    </p:anim>
                                    <p:set>
                                      <p:cBhvr>
                                        <p:cTn id="20" fill="hold">
                                          <p:stCondLst>
                                            <p:cond delay="499"/>
                                          </p:stCondLst>
                                        </p:cTn>
                                        <p:tgtEl>
                                          <p:spTgt spid="59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89" grpId="1"/>
      <p:bldP build="whole" bldLvl="1" animBg="1" rev="0" advAuto="0" spid="590" grpId="4"/>
      <p:bldP build="whole" bldLvl="1" animBg="1" rev="0" advAuto="0" spid="589" grpId="3"/>
      <p:bldP build="whole" bldLvl="1" animBg="1" rev="0" advAuto="0" spid="590" grpId="2"/>
    </p:bldLst>
  </p:timing>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2" name="Title 1"/>
          <p:cNvSpPr txBox="1"/>
          <p:nvPr>
            <p:ph type="title"/>
          </p:nvPr>
        </p:nvSpPr>
        <p:spPr>
          <a:xfrm>
            <a:off x="264458" y="172427"/>
            <a:ext cx="8624049" cy="490110"/>
          </a:xfrm>
          <a:prstGeom prst="rect">
            <a:avLst/>
          </a:prstGeom>
        </p:spPr>
        <p:txBody>
          <a:bodyPr/>
          <a:lstStyle/>
          <a:p>
            <a:pPr defTabSz="795527">
              <a:defRPr sz="2700"/>
            </a:pPr>
            <a:r>
              <a:t>The Higgs search as of 18/11/2011  </a:t>
            </a:r>
            <a:r>
              <a:rPr>
                <a:latin typeface="Wingdings"/>
                <a:ea typeface="Wingdings"/>
                <a:cs typeface="Wingdings"/>
                <a:sym typeface="Wingdings"/>
              </a:rPr>
              <a:t>☺</a:t>
            </a:r>
          </a:p>
        </p:txBody>
      </p:sp>
      <p:sp>
        <p:nvSpPr>
          <p:cNvPr id="59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94" name="Picture 1" descr="Picture 1"/>
          <p:cNvPicPr>
            <a:picLocks noChangeAspect="1"/>
          </p:cNvPicPr>
          <p:nvPr/>
        </p:nvPicPr>
        <p:blipFill>
          <a:blip r:embed="rId2">
            <a:extLst/>
          </a:blip>
          <a:stretch>
            <a:fillRect/>
          </a:stretch>
        </p:blipFill>
        <p:spPr>
          <a:xfrm>
            <a:off x="157309" y="630256"/>
            <a:ext cx="7740599" cy="5341011"/>
          </a:xfrm>
          <a:prstGeom prst="rect">
            <a:avLst/>
          </a:prstGeom>
          <a:ln w="12700">
            <a:miter lim="400000"/>
          </a:ln>
        </p:spPr>
      </p:pic>
      <p:sp>
        <p:nvSpPr>
          <p:cNvPr id="595" name="TextBox 2"/>
          <p:cNvSpPr txBox="1"/>
          <p:nvPr/>
        </p:nvSpPr>
        <p:spPr>
          <a:xfrm>
            <a:off x="5629835" y="5971266"/>
            <a:ext cx="3035306" cy="459737"/>
          </a:xfrm>
          <a:prstGeom prst="rect">
            <a:avLst/>
          </a:prstGeom>
          <a:solidFill>
            <a:srgbClr val="D5FB82"/>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i="1" sz="2400">
                <a:latin typeface="News Gothic MT"/>
                <a:ea typeface="News Gothic MT"/>
                <a:cs typeface="News Gothic MT"/>
                <a:sym typeface="News Gothic MT"/>
              </a:defRPr>
            </a:lvl1pPr>
          </a:lstStyle>
          <a:p>
            <a:pPr/>
            <a:r>
              <a:t>To be continued……..</a:t>
            </a:r>
          </a:p>
        </p:txBody>
      </p:sp>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7" name="Title 1"/>
          <p:cNvSpPr txBox="1"/>
          <p:nvPr>
            <p:ph type="title"/>
          </p:nvPr>
        </p:nvSpPr>
        <p:spPr>
          <a:xfrm>
            <a:off x="549275" y="107576"/>
            <a:ext cx="8042276" cy="1336956"/>
          </a:xfrm>
          <a:prstGeom prst="rect">
            <a:avLst/>
          </a:prstGeom>
        </p:spPr>
        <p:txBody>
          <a:bodyPr/>
          <a:lstStyle>
            <a:lvl1pPr defTabSz="813816">
              <a:defRPr sz="4000"/>
            </a:lvl1pPr>
          </a:lstStyle>
          <a:p>
            <a:pPr/>
            <a:r>
              <a:t>After 10 min of LHC running: full history of SM</a:t>
            </a:r>
          </a:p>
        </p:txBody>
      </p:sp>
      <p:sp>
        <p:nvSpPr>
          <p:cNvPr id="598"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99" name="Content Placeholder 4" descr="Content Placeholder 4"/>
          <p:cNvPicPr>
            <a:picLocks noChangeAspect="1"/>
          </p:cNvPicPr>
          <p:nvPr/>
        </p:nvPicPr>
        <p:blipFill>
          <a:blip r:embed="rId2">
            <a:extLst/>
          </a:blip>
          <a:stretch>
            <a:fillRect/>
          </a:stretch>
        </p:blipFill>
        <p:spPr>
          <a:xfrm>
            <a:off x="481416" y="1581801"/>
            <a:ext cx="8042276" cy="4884395"/>
          </a:xfrm>
          <a:prstGeom prst="rect">
            <a:avLst/>
          </a:prstGeom>
          <a:ln w="12700">
            <a:miter lim="400000"/>
          </a:ln>
        </p:spPr>
      </p:pic>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1" name="Title 1"/>
          <p:cNvSpPr txBox="1"/>
          <p:nvPr>
            <p:ph type="title"/>
          </p:nvPr>
        </p:nvSpPr>
        <p:spPr>
          <a:xfrm>
            <a:off x="549275" y="107576"/>
            <a:ext cx="8042276" cy="1336956"/>
          </a:xfrm>
          <a:prstGeom prst="rect">
            <a:avLst/>
          </a:prstGeom>
        </p:spPr>
        <p:txBody>
          <a:bodyPr/>
          <a:lstStyle/>
          <a:p>
            <a:pPr defTabSz="813816">
              <a:defRPr sz="4000"/>
            </a:pPr>
            <a:r>
              <a:t>What LEP (CERN) and </a:t>
            </a:r>
            <a:br/>
            <a:r>
              <a:t>Tevatron (Fermilab)</a:t>
            </a:r>
          </a:p>
        </p:txBody>
      </p:sp>
      <p:sp>
        <p:nvSpPr>
          <p:cNvPr id="60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03" name="Content Placeholder 4" descr="Content Placeholder 4"/>
          <p:cNvPicPr>
            <a:picLocks noChangeAspect="1"/>
          </p:cNvPicPr>
          <p:nvPr/>
        </p:nvPicPr>
        <p:blipFill>
          <a:blip r:embed="rId2">
            <a:extLst/>
          </a:blip>
          <a:stretch>
            <a:fillRect/>
          </a:stretch>
        </p:blipFill>
        <p:spPr>
          <a:xfrm>
            <a:off x="264458" y="2167711"/>
            <a:ext cx="3940944" cy="3891332"/>
          </a:xfrm>
          <a:prstGeom prst="rect">
            <a:avLst/>
          </a:prstGeom>
          <a:ln w="12700">
            <a:miter lim="400000"/>
          </a:ln>
        </p:spPr>
      </p:pic>
      <p:pic>
        <p:nvPicPr>
          <p:cNvPr id="604" name="Picture 5" descr="Picture 5"/>
          <p:cNvPicPr>
            <a:picLocks noChangeAspect="1"/>
          </p:cNvPicPr>
          <p:nvPr/>
        </p:nvPicPr>
        <p:blipFill>
          <a:blip r:embed="rId3">
            <a:extLst/>
          </a:blip>
          <a:stretch>
            <a:fillRect/>
          </a:stretch>
        </p:blipFill>
        <p:spPr>
          <a:xfrm>
            <a:off x="4179439" y="1909915"/>
            <a:ext cx="4964561" cy="4149126"/>
          </a:xfrm>
          <a:prstGeom prst="rect">
            <a:avLst/>
          </a:prstGeom>
          <a:ln w="12700">
            <a:miter lim="400000"/>
          </a:ln>
        </p:spPr>
      </p:pic>
      <p:sp>
        <p:nvSpPr>
          <p:cNvPr id="605" name="TextBox 6"/>
          <p:cNvSpPr txBox="1"/>
          <p:nvPr/>
        </p:nvSpPr>
        <p:spPr>
          <a:xfrm>
            <a:off x="5900982" y="1559972"/>
            <a:ext cx="1624862"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Until year 2011</a:t>
            </a:r>
          </a:p>
        </p:txBody>
      </p:sp>
      <p:sp>
        <p:nvSpPr>
          <p:cNvPr id="606" name="TextBox 7"/>
          <p:cNvSpPr txBox="1"/>
          <p:nvPr/>
        </p:nvSpPr>
        <p:spPr>
          <a:xfrm>
            <a:off x="1238100" y="1578901"/>
            <a:ext cx="1641717"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Until year 2000</a:t>
            </a:r>
          </a:p>
        </p:txBody>
      </p:sp>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8" name="Title 1"/>
          <p:cNvSpPr txBox="1"/>
          <p:nvPr>
            <p:ph type="title"/>
          </p:nvPr>
        </p:nvSpPr>
        <p:spPr>
          <a:xfrm>
            <a:off x="549275" y="107576"/>
            <a:ext cx="8042276" cy="1336956"/>
          </a:xfrm>
          <a:prstGeom prst="rect">
            <a:avLst/>
          </a:prstGeom>
        </p:spPr>
        <p:txBody>
          <a:bodyPr/>
          <a:lstStyle/>
          <a:p>
            <a:pPr/>
          </a:p>
        </p:txBody>
      </p:sp>
      <p:sp>
        <p:nvSpPr>
          <p:cNvPr id="609"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10" name="Content Placeholder 4" descr="Content Placeholder 4"/>
          <p:cNvPicPr>
            <a:picLocks noChangeAspect="1"/>
          </p:cNvPicPr>
          <p:nvPr/>
        </p:nvPicPr>
        <p:blipFill>
          <a:blip r:embed="rId2">
            <a:extLst/>
          </a:blip>
          <a:stretch>
            <a:fillRect/>
          </a:stretch>
        </p:blipFill>
        <p:spPr>
          <a:xfrm>
            <a:off x="264458" y="221552"/>
            <a:ext cx="8635663" cy="6251301"/>
          </a:xfrm>
          <a:prstGeom prst="rect">
            <a:avLst/>
          </a:prstGeom>
          <a:ln w="12700">
            <a:miter lim="400000"/>
          </a:ln>
        </p:spPr>
      </p:pic>
      <p:sp>
        <p:nvSpPr>
          <p:cNvPr id="611" name="Date Placeholder 6"/>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Title 1"/>
          <p:cNvSpPr txBox="1"/>
          <p:nvPr>
            <p:ph type="title"/>
          </p:nvPr>
        </p:nvSpPr>
        <p:spPr>
          <a:xfrm>
            <a:off x="628650" y="678420"/>
            <a:ext cx="7886700" cy="428097"/>
          </a:xfrm>
          <a:prstGeom prst="rect">
            <a:avLst/>
          </a:prstGeom>
        </p:spPr>
        <p:txBody>
          <a:bodyPr/>
          <a:lstStyle>
            <a:lvl1pPr defTabSz="816009">
              <a:defRPr sz="2900"/>
            </a:lvl1pPr>
          </a:lstStyle>
          <a:p>
            <a:pPr/>
            <a:r>
              <a:t> A few examples from last century:</a:t>
            </a:r>
          </a:p>
        </p:txBody>
      </p:sp>
      <p:sp>
        <p:nvSpPr>
          <p:cNvPr id="186" name="Content Placeholder 2"/>
          <p:cNvSpPr txBox="1"/>
          <p:nvPr>
            <p:ph type="body" idx="1"/>
          </p:nvPr>
        </p:nvSpPr>
        <p:spPr>
          <a:xfrm>
            <a:off x="152622" y="1653623"/>
            <a:ext cx="7886704" cy="3963887"/>
          </a:xfrm>
          <a:prstGeom prst="rect">
            <a:avLst/>
          </a:prstGeom>
        </p:spPr>
        <p:txBody>
          <a:bodyPr/>
          <a:lstStyle/>
          <a:p>
            <a:pPr marL="173736" indent="-173736" defTabSz="694944">
              <a:lnSpc>
                <a:spcPct val="81000"/>
              </a:lnSpc>
              <a:spcBef>
                <a:spcPts val="700"/>
              </a:spcBef>
              <a:defRPr sz="2100"/>
            </a:pPr>
            <a:r>
              <a:t>The theory has a problem/make predictions and the search can start:</a:t>
            </a:r>
          </a:p>
          <a:p>
            <a:pPr lvl="1" marL="521208" indent="-173736" defTabSz="694944">
              <a:lnSpc>
                <a:spcPct val="81000"/>
              </a:lnSpc>
              <a:spcBef>
                <a:spcPts val="300"/>
              </a:spcBef>
              <a:defRPr sz="1800"/>
            </a:pPr>
            <a:r>
              <a:t>In 1928, </a:t>
            </a:r>
            <a:r>
              <a:rPr u="sng">
                <a:solidFill>
                  <a:srgbClr val="0000FF"/>
                </a:solidFill>
                <a:uFill>
                  <a:solidFill>
                    <a:srgbClr val="0000FF"/>
                  </a:solidFill>
                </a:uFill>
                <a:hlinkClick r:id="rId2" invalidUrl="" action="" tgtFrame="" tooltip="" history="1" highlightClick="0" endSnd="0"/>
              </a:rPr>
              <a:t>Paul Dirac</a:t>
            </a:r>
            <a:r>
              <a:t> published a paper proposing that electrons can have both a positive and negative charge.</a:t>
            </a:r>
          </a:p>
          <a:p>
            <a:pPr lvl="2" marL="868680" indent="-173736" defTabSz="694944">
              <a:lnSpc>
                <a:spcPct val="81000"/>
              </a:lnSpc>
              <a:spcBef>
                <a:spcPts val="300"/>
              </a:spcBef>
              <a:defRPr sz="1500" u="sng">
                <a:solidFill>
                  <a:srgbClr val="0000FF"/>
                </a:solidFill>
                <a:uFill>
                  <a:solidFill>
                    <a:srgbClr val="0000FF"/>
                  </a:solidFill>
                </a:uFill>
              </a:defRPr>
            </a:pPr>
            <a:r>
              <a:rPr>
                <a:hlinkClick r:id="rId3" invalidUrl="" action="" tgtFrame="" tooltip="" history="1" highlightClick="0" endSnd="0"/>
              </a:rPr>
              <a:t>Carl David Anderson</a:t>
            </a:r>
            <a:r>
              <a:rPr u="none">
                <a:solidFill>
                  <a:srgbClr val="000000"/>
                </a:solidFill>
                <a:uFillTx/>
              </a:rPr>
              <a:t> discovered the positron on 2 August 1932,</a:t>
            </a:r>
            <a:r>
              <a:rPr baseline="29368">
                <a:hlinkClick r:id="rId4" invalidUrl="" action="" tgtFrame="" tooltip="" history="1" highlightClick="0" endSnd="0"/>
              </a:rPr>
              <a:t>[25]</a:t>
            </a:r>
            <a:r>
              <a:rPr u="none">
                <a:solidFill>
                  <a:srgbClr val="000000"/>
                </a:solidFill>
                <a:uFillTx/>
              </a:rPr>
              <a:t> for which he won the Nobel Prize for Physics in 1936</a:t>
            </a:r>
            <a:endParaRPr>
              <a:solidFill>
                <a:srgbClr val="0563C1"/>
              </a:solidFill>
              <a:uFill>
                <a:solidFill>
                  <a:srgbClr val="0563C1"/>
                </a:solidFill>
              </a:uFill>
            </a:endParaRPr>
          </a:p>
          <a:p>
            <a:pPr lvl="1" marL="521208" indent="-173736" defTabSz="694944">
              <a:lnSpc>
                <a:spcPct val="81000"/>
              </a:lnSpc>
              <a:spcBef>
                <a:spcPts val="300"/>
              </a:spcBef>
              <a:defRPr sz="1800"/>
            </a:pPr>
            <a:r>
              <a:t>The quarks:</a:t>
            </a:r>
          </a:p>
          <a:p>
            <a:pPr lvl="2" marL="868680" indent="-173736" defTabSz="694944">
              <a:lnSpc>
                <a:spcPct val="81000"/>
              </a:lnSpc>
              <a:spcBef>
                <a:spcPts val="300"/>
              </a:spcBef>
              <a:defRPr sz="1500"/>
            </a:pPr>
            <a:r>
              <a:t>At the time of the quark theory's inception, the "</a:t>
            </a:r>
            <a:r>
              <a:rPr u="sng">
                <a:solidFill>
                  <a:srgbClr val="0000FF"/>
                </a:solidFill>
                <a:uFill>
                  <a:solidFill>
                    <a:srgbClr val="0000FF"/>
                  </a:solidFill>
                </a:uFill>
                <a:hlinkClick r:id="rId5" invalidUrl="" action="" tgtFrame="" tooltip="" history="1" highlightClick="0" endSnd="0"/>
              </a:rPr>
              <a:t>particle zoo</a:t>
            </a:r>
            <a:r>
              <a:t>" included a multitude of </a:t>
            </a:r>
            <a:r>
              <a:rPr u="sng">
                <a:solidFill>
                  <a:srgbClr val="0000FF"/>
                </a:solidFill>
                <a:uFill>
                  <a:solidFill>
                    <a:srgbClr val="0000FF"/>
                  </a:solidFill>
                </a:uFill>
                <a:hlinkClick r:id="rId6" invalidUrl="" action="" tgtFrame="" tooltip="" history="1" highlightClick="0" endSnd="0"/>
              </a:rPr>
              <a:t>hadrons</a:t>
            </a:r>
            <a:r>
              <a:t>, among other particles. Gell-Mann and Zweig posited that they were not elementary particles, but were instead composed of combinations of quarks and antiquarks. </a:t>
            </a:r>
          </a:p>
          <a:p>
            <a:pPr lvl="1" marL="521208" indent="-173736" defTabSz="694944">
              <a:lnSpc>
                <a:spcPct val="81000"/>
              </a:lnSpc>
              <a:spcBef>
                <a:spcPts val="300"/>
              </a:spcBef>
              <a:defRPr sz="1800"/>
            </a:pPr>
            <a:r>
              <a:t>The neutrino:</a:t>
            </a:r>
          </a:p>
          <a:p>
            <a:pPr lvl="2" marL="868680" indent="-173736" defTabSz="694944">
              <a:lnSpc>
                <a:spcPct val="81000"/>
              </a:lnSpc>
              <a:spcBef>
                <a:spcPts val="300"/>
              </a:spcBef>
              <a:defRPr sz="1500"/>
            </a:pPr>
            <a:r>
              <a:t>The neutrino</a:t>
            </a:r>
            <a:r>
              <a:rPr baseline="29368" u="sng">
                <a:solidFill>
                  <a:srgbClr val="0000FF"/>
                </a:solidFill>
                <a:uFill>
                  <a:solidFill>
                    <a:srgbClr val="0000FF"/>
                  </a:solidFill>
                </a:uFill>
                <a:hlinkClick r:id="rId7" invalidUrl="" action="" tgtFrame="" tooltip="" history="1" highlightClick="0" endSnd="0"/>
              </a:rPr>
              <a:t>[a]</a:t>
            </a:r>
            <a:r>
              <a:t> was postulated first by </a:t>
            </a:r>
            <a:r>
              <a:rPr u="sng">
                <a:solidFill>
                  <a:srgbClr val="0000FF"/>
                </a:solidFill>
                <a:uFill>
                  <a:solidFill>
                    <a:srgbClr val="0000FF"/>
                  </a:solidFill>
                </a:uFill>
                <a:hlinkClick r:id="rId8" invalidUrl="" action="" tgtFrame="" tooltip="" history="1" highlightClick="0" endSnd="0"/>
              </a:rPr>
              <a:t>Wolfgang Pauli</a:t>
            </a:r>
            <a:r>
              <a:t> in 1930 to explain how </a:t>
            </a:r>
            <a:r>
              <a:rPr u="sng">
                <a:solidFill>
                  <a:srgbClr val="0000FF"/>
                </a:solidFill>
                <a:uFill>
                  <a:solidFill>
                    <a:srgbClr val="0000FF"/>
                  </a:solidFill>
                </a:uFill>
                <a:hlinkClick r:id="rId9" invalidUrl="" action="" tgtFrame="" tooltip="" history="1" highlightClick="0" endSnd="0"/>
              </a:rPr>
              <a:t>beta decay</a:t>
            </a:r>
            <a:r>
              <a:t> could conserve </a:t>
            </a:r>
            <a:r>
              <a:rPr u="sng">
                <a:solidFill>
                  <a:srgbClr val="0000FF"/>
                </a:solidFill>
                <a:uFill>
                  <a:solidFill>
                    <a:srgbClr val="0000FF"/>
                  </a:solidFill>
                </a:uFill>
                <a:hlinkClick r:id="rId10" invalidUrl="" action="" tgtFrame="" tooltip="" history="1" highlightClick="0" endSnd="0"/>
              </a:rPr>
              <a:t>energy</a:t>
            </a:r>
            <a:r>
              <a:t>, </a:t>
            </a:r>
            <a:r>
              <a:rPr u="sng">
                <a:solidFill>
                  <a:srgbClr val="0000FF"/>
                </a:solidFill>
                <a:uFill>
                  <a:solidFill>
                    <a:srgbClr val="0000FF"/>
                  </a:solidFill>
                </a:uFill>
                <a:hlinkClick r:id="rId11" invalidUrl="" action="" tgtFrame="" tooltip="" history="1" highlightClick="0" endSnd="0"/>
              </a:rPr>
              <a:t>momentum</a:t>
            </a:r>
            <a:r>
              <a:t>, and </a:t>
            </a:r>
            <a:r>
              <a:rPr u="sng">
                <a:solidFill>
                  <a:srgbClr val="0000FF"/>
                </a:solidFill>
                <a:uFill>
                  <a:solidFill>
                    <a:srgbClr val="0000FF"/>
                  </a:solidFill>
                </a:uFill>
                <a:hlinkClick r:id="rId12" invalidUrl="" action="" tgtFrame="" tooltip="" history="1" highlightClick="0" endSnd="0"/>
              </a:rPr>
              <a:t>angular momentum</a:t>
            </a:r>
            <a:r>
              <a:t> (</a:t>
            </a:r>
            <a:r>
              <a:rPr u="sng">
                <a:solidFill>
                  <a:srgbClr val="0000FF"/>
                </a:solidFill>
                <a:uFill>
                  <a:solidFill>
                    <a:srgbClr val="0000FF"/>
                  </a:solidFill>
                </a:uFill>
                <a:hlinkClick r:id="rId13" invalidUrl="" action="" tgtFrame="" tooltip="" history="1" highlightClick="0" endSnd="0"/>
              </a:rPr>
              <a:t>spin</a:t>
            </a:r>
            <a:r>
              <a:t>).</a:t>
            </a:r>
          </a:p>
          <a:p>
            <a:pPr lvl="1" marL="521208" indent="-173736" defTabSz="694944">
              <a:lnSpc>
                <a:spcPct val="81000"/>
              </a:lnSpc>
              <a:spcBef>
                <a:spcPts val="300"/>
              </a:spcBef>
              <a:defRPr sz="1800"/>
            </a:pPr>
            <a:r>
              <a:t>The Higgs Boson</a:t>
            </a:r>
          </a:p>
          <a:p>
            <a:pPr lvl="2" marL="868680" indent="-173736" defTabSz="694944">
              <a:lnSpc>
                <a:spcPct val="81000"/>
              </a:lnSpc>
              <a:spcBef>
                <a:spcPts val="300"/>
              </a:spcBef>
              <a:defRPr sz="1500"/>
            </a:pPr>
            <a:r>
              <a:t>Higgs, Brout, Englert . Problem : without the Higgs mechanism the bosons (force carriers) have no mass which is clearely not the case for Z and W.</a:t>
            </a:r>
          </a:p>
        </p:txBody>
      </p:sp>
      <p:grpSp>
        <p:nvGrpSpPr>
          <p:cNvPr id="189" name="Picture 3"/>
          <p:cNvGrpSpPr/>
          <p:nvPr/>
        </p:nvGrpSpPr>
        <p:grpSpPr>
          <a:xfrm>
            <a:off x="7517296" y="4145445"/>
            <a:ext cx="1419231" cy="390531"/>
            <a:chOff x="0" y="-1"/>
            <a:chExt cx="1419229" cy="390530"/>
          </a:xfrm>
        </p:grpSpPr>
        <p:sp>
          <p:nvSpPr>
            <p:cNvPr id="187" name="Rectangle"/>
            <p:cNvSpPr/>
            <p:nvPr/>
          </p:nvSpPr>
          <p:spPr>
            <a:xfrm>
              <a:off x="0" y="-2"/>
              <a:ext cx="1419230" cy="390532"/>
            </a:xfrm>
            <a:prstGeom prst="rect">
              <a:avLst/>
            </a:prstGeom>
            <a:solidFill>
              <a:srgbClr val="FFFF00"/>
            </a:solidFill>
            <a:ln w="12700" cap="flat">
              <a:noFill/>
              <a:miter lim="400000"/>
            </a:ln>
            <a:effectLst/>
          </p:spPr>
          <p:txBody>
            <a:bodyPr wrap="square" lIns="45718" tIns="45718" rIns="45718" bIns="45718" numCol="1" anchor="ctr">
              <a:noAutofit/>
            </a:bodyPr>
            <a:lstStyle/>
            <a:p>
              <a:pPr defTabSz="914400"/>
            </a:p>
          </p:txBody>
        </p:sp>
        <p:pic>
          <p:nvPicPr>
            <p:cNvPr id="188" name="image2.png" descr="image2.png"/>
            <p:cNvPicPr>
              <a:picLocks noChangeAspect="1"/>
            </p:cNvPicPr>
            <p:nvPr/>
          </p:nvPicPr>
          <p:blipFill>
            <a:blip r:embed="rId14">
              <a:extLst/>
            </a:blip>
            <a:stretch>
              <a:fillRect/>
            </a:stretch>
          </p:blipFill>
          <p:spPr>
            <a:xfrm>
              <a:off x="0" y="0"/>
              <a:ext cx="1419230" cy="390529"/>
            </a:xfrm>
            <a:prstGeom prst="rect">
              <a:avLst/>
            </a:prstGeom>
            <a:ln w="38100" cap="flat">
              <a:solidFill>
                <a:srgbClr val="7030A0"/>
              </a:solidFill>
              <a:prstDash val="solid"/>
              <a:round/>
            </a:ln>
            <a:effectLst/>
          </p:spPr>
        </p:pic>
      </p:grpSp>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3" name="Rectangle 2"/>
          <p:cNvSpPr txBox="1"/>
          <p:nvPr>
            <p:ph type="title"/>
          </p:nvPr>
        </p:nvSpPr>
        <p:spPr>
          <a:xfrm>
            <a:off x="1089022" y="28575"/>
            <a:ext cx="6408744" cy="447675"/>
          </a:xfrm>
          <a:prstGeom prst="rect">
            <a:avLst/>
          </a:prstGeom>
          <a:solidFill>
            <a:schemeClr val="accent2"/>
          </a:solidFill>
        </p:spPr>
        <p:txBody>
          <a:bodyPr/>
          <a:lstStyle>
            <a:lvl1pPr defTabSz="722376">
              <a:defRPr sz="2500">
                <a:solidFill>
                  <a:srgbClr val="FFFFFF"/>
                </a:solidFill>
                <a:latin typeface="Times New Roman"/>
                <a:ea typeface="Times New Roman"/>
                <a:cs typeface="Times New Roman"/>
                <a:sym typeface="Times New Roman"/>
              </a:defRPr>
            </a:lvl1pPr>
          </a:lstStyle>
          <a:p>
            <a:pPr/>
            <a:r>
              <a:t>Interaction of Particles with Matter</a:t>
            </a:r>
          </a:p>
        </p:txBody>
      </p:sp>
      <p:sp>
        <p:nvSpPr>
          <p:cNvPr id="614"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15" name="Text Box 3"/>
          <p:cNvSpPr txBox="1"/>
          <p:nvPr/>
        </p:nvSpPr>
        <p:spPr>
          <a:xfrm>
            <a:off x="242569" y="373064"/>
            <a:ext cx="8431849" cy="480504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400">
                <a:latin typeface="Times New Roman"/>
                <a:ea typeface="Times New Roman"/>
                <a:cs typeface="Times New Roman"/>
                <a:sym typeface="Times New Roman"/>
              </a:defRPr>
            </a:pPr>
            <a:r>
              <a:t>In order to detect a particle it must interact with matter!</a:t>
            </a:r>
            <a:endParaRPr sz="2000"/>
          </a:p>
          <a:p>
            <a:pPr>
              <a:defRPr b="1" sz="2000">
                <a:gradFill flip="none" rotWithShape="1">
                  <a:gsLst>
                    <a:gs pos="0">
                      <a:srgbClr val="5C0000"/>
                    </a:gs>
                    <a:gs pos="78000">
                      <a:srgbClr val="FC1616"/>
                    </a:gs>
                    <a:gs pos="100000">
                      <a:srgbClr val="FFEBEB"/>
                    </a:gs>
                  </a:gsLst>
                  <a:lin ang="5400000" scaled="0"/>
                </a:gradFill>
                <a:latin typeface="Times New Roman"/>
                <a:ea typeface="Times New Roman"/>
                <a:cs typeface="Times New Roman"/>
                <a:sym typeface="Times New Roman"/>
              </a:defRPr>
            </a:pPr>
            <a:r>
              <a:t>The most important interaction processes are electromagnetic:</a:t>
            </a:r>
          </a:p>
          <a:p>
            <a:pPr>
              <a:defRPr b="1" i="1" sz="2000">
                <a:solidFill>
                  <a:srgbClr val="3366FF"/>
                </a:solidFill>
                <a:latin typeface="Times New Roman"/>
                <a:ea typeface="Times New Roman"/>
                <a:cs typeface="Times New Roman"/>
                <a:sym typeface="Times New Roman"/>
              </a:defRPr>
            </a:pPr>
            <a:r>
              <a:t>Charged Particles:</a:t>
            </a:r>
          </a:p>
          <a:p>
            <a:pPr marL="342900" indent="-342900">
              <a:buSzPct val="100000"/>
              <a:buFont typeface="Courier New"/>
              <a:buChar char="o"/>
              <a:defRPr sz="2000">
                <a:latin typeface="Times New Roman"/>
                <a:ea typeface="Times New Roman"/>
                <a:cs typeface="Times New Roman"/>
                <a:sym typeface="Times New Roman"/>
              </a:defRPr>
            </a:pPr>
            <a:r>
              <a:t>   Energy loss due to ionization (e.g. charged track in straw detector) heavy 		 particles </a:t>
            </a:r>
            <a:r>
              <a:rPr>
                <a:solidFill>
                  <a:srgbClr val="FF0000"/>
                </a:solidFill>
              </a:rPr>
              <a:t>(</a:t>
            </a:r>
            <a:r>
              <a:rPr i="1">
                <a:solidFill>
                  <a:srgbClr val="FF0000"/>
                </a:solidFill>
              </a:rPr>
              <a:t>not</a:t>
            </a:r>
            <a:r>
              <a:rPr>
                <a:solidFill>
                  <a:srgbClr val="FF0000"/>
                </a:solidFill>
              </a:rPr>
              <a:t> electrons/positrons!)</a:t>
            </a:r>
          </a:p>
          <a:p>
            <a:pPr marL="342900" indent="-342900">
              <a:buSzPct val="100000"/>
              <a:buFont typeface="Courier New"/>
              <a:buChar char="o"/>
              <a:defRPr sz="2000">
                <a:latin typeface="Times New Roman"/>
                <a:ea typeface="Times New Roman"/>
                <a:cs typeface="Times New Roman"/>
                <a:sym typeface="Times New Roman"/>
              </a:defRPr>
            </a:pPr>
            <a:r>
              <a:t>   Energy loss due to photon emission (electrons, positrons) bremsstrahlung</a:t>
            </a:r>
          </a:p>
          <a:p>
            <a:pPr>
              <a:defRPr b="1" i="1" sz="2000">
                <a:solidFill>
                  <a:srgbClr val="3366FF"/>
                </a:solidFill>
                <a:latin typeface="Times New Roman"/>
                <a:ea typeface="Times New Roman"/>
                <a:cs typeface="Times New Roman"/>
                <a:sym typeface="Times New Roman"/>
              </a:defRPr>
            </a:pPr>
            <a:r>
              <a:t>Photons:</a:t>
            </a:r>
          </a:p>
          <a:p>
            <a:pPr>
              <a:defRPr sz="2000">
                <a:latin typeface="Times New Roman"/>
                <a:ea typeface="Times New Roman"/>
                <a:cs typeface="Times New Roman"/>
                <a:sym typeface="Times New Roman"/>
              </a:defRPr>
            </a:pPr>
            <a:r>
              <a:t>    Interaction of photons with matter (e.g. EM calorimetry)</a:t>
            </a:r>
          </a:p>
          <a:p>
            <a:pPr>
              <a:defRPr sz="2000">
                <a:latin typeface="Times New Roman"/>
                <a:ea typeface="Times New Roman"/>
                <a:cs typeface="Times New Roman"/>
                <a:sym typeface="Times New Roman"/>
              </a:defRPr>
            </a:pPr>
            <a:r>
              <a:t>		Photoelectric effect</a:t>
            </a:r>
          </a:p>
          <a:p>
            <a:pPr>
              <a:defRPr sz="2000">
                <a:latin typeface="Times New Roman"/>
                <a:ea typeface="Times New Roman"/>
                <a:cs typeface="Times New Roman"/>
                <a:sym typeface="Times New Roman"/>
              </a:defRPr>
            </a:pPr>
            <a:r>
              <a:t>		Compton effect</a:t>
            </a:r>
          </a:p>
          <a:p>
            <a:pPr>
              <a:defRPr sz="2000">
                <a:latin typeface="Times New Roman"/>
                <a:ea typeface="Times New Roman"/>
                <a:cs typeface="Times New Roman"/>
                <a:sym typeface="Times New Roman"/>
              </a:defRPr>
            </a:pPr>
            <a:r>
              <a:t>		Pair production</a:t>
            </a:r>
          </a:p>
          <a:p>
            <a:pPr>
              <a:defRPr b="1" i="1" sz="2000">
                <a:solidFill>
                  <a:srgbClr val="3366FF"/>
                </a:solidFill>
                <a:latin typeface="Times New Roman"/>
                <a:ea typeface="Times New Roman"/>
                <a:cs typeface="Times New Roman"/>
                <a:sym typeface="Times New Roman"/>
              </a:defRPr>
            </a:pPr>
            <a:r>
              <a:t>Other important electromagnetic processes:</a:t>
            </a:r>
          </a:p>
          <a:p>
            <a:pPr>
              <a:defRPr sz="2000">
                <a:latin typeface="Times New Roman"/>
                <a:ea typeface="Times New Roman"/>
                <a:cs typeface="Times New Roman"/>
                <a:sym typeface="Times New Roman"/>
              </a:defRPr>
            </a:pPr>
            <a:r>
              <a:t>	Multiple Scattering (Coulomb scattering)</a:t>
            </a:r>
          </a:p>
          <a:p>
            <a:pPr>
              <a:defRPr sz="2000">
                <a:latin typeface="Times New Roman"/>
                <a:ea typeface="Times New Roman"/>
                <a:cs typeface="Times New Roman"/>
                <a:sym typeface="Times New Roman"/>
              </a:defRPr>
            </a:pPr>
            <a:r>
              <a:t>	scintillation light (e.g. TOF systems)</a:t>
            </a:r>
          </a:p>
          <a:p>
            <a:pPr>
              <a:defRPr sz="2000">
                <a:latin typeface="Times New Roman"/>
                <a:ea typeface="Times New Roman"/>
                <a:cs typeface="Times New Roman"/>
                <a:sym typeface="Times New Roman"/>
              </a:defRPr>
            </a:pPr>
            <a:r>
              <a:t>	Cherenkov radiation </a:t>
            </a:r>
          </a:p>
          <a:p>
            <a:pPr>
              <a:defRPr sz="2000">
                <a:latin typeface="Times New Roman"/>
                <a:ea typeface="Times New Roman"/>
                <a:cs typeface="Times New Roman"/>
                <a:sym typeface="Times New Roman"/>
              </a:defRPr>
            </a:pPr>
            <a:r>
              <a:t>	Transition Radiation (e.g. particle id normally electrons)</a:t>
            </a:r>
          </a:p>
        </p:txBody>
      </p:sp>
      <p:sp>
        <p:nvSpPr>
          <p:cNvPr id="616" name="Text Box 4"/>
          <p:cNvSpPr txBox="1"/>
          <p:nvPr/>
        </p:nvSpPr>
        <p:spPr>
          <a:xfrm>
            <a:off x="955091" y="5669646"/>
            <a:ext cx="7149921" cy="624651"/>
          </a:xfrm>
          <a:prstGeom prst="rect">
            <a:avLst/>
          </a:prstGeom>
          <a:solidFill>
            <a:srgbClr val="FFFF00"/>
          </a:solidFill>
          <a:ln>
            <a:solidFill>
              <a:schemeClr val="accent2"/>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i="1">
                <a:latin typeface="Times New Roman"/>
                <a:ea typeface="Times New Roman"/>
                <a:cs typeface="Times New Roman"/>
                <a:sym typeface="Times New Roman"/>
              </a:defRPr>
            </a:pPr>
            <a:r>
              <a:t>Can calculate the above effects with a combo of classical E&amp;M and QED.</a:t>
            </a:r>
            <a:endParaRPr sz="2000"/>
          </a:p>
          <a:p>
            <a:pPr>
              <a:defRPr i="1">
                <a:latin typeface="Times New Roman"/>
                <a:ea typeface="Times New Roman"/>
                <a:cs typeface="Times New Roman"/>
                <a:sym typeface="Times New Roman"/>
              </a:defRPr>
            </a:pPr>
            <a:r>
              <a:t>In most cases calculate approximate results, exact calculations very difficult.</a:t>
            </a:r>
          </a:p>
        </p:txBody>
      </p:sp>
    </p:spTree>
  </p:cSld>
  <p:clrMapOvr>
    <a:masterClrMapping/>
  </p:clrMapOvr>
  <p:transition xmlns:p14="http://schemas.microsoft.com/office/powerpoint/2010/main" spd="med" advClick="1"/>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8" name="Text Box 2"/>
          <p:cNvSpPr txBox="1"/>
          <p:nvPr/>
        </p:nvSpPr>
        <p:spPr>
          <a:xfrm>
            <a:off x="211135" y="4076698"/>
            <a:ext cx="3656017" cy="1942477"/>
          </a:xfrm>
          <a:prstGeom prst="rect">
            <a:avLst/>
          </a:prstGeom>
          <a:ln w="19050">
            <a:solidFill>
              <a:srgbClr val="000000"/>
            </a:solidFill>
            <a:miter/>
          </a:ln>
          <a:extLst>
            <a:ext uri="{C572A759-6A51-4108-AA02-DFA0A04FC94B}">
              <ma14:wrappingTextBoxFlag xmlns:ma14="http://schemas.microsoft.com/office/mac/drawingml/2011/main" val="1"/>
            </a:ext>
          </a:extLst>
        </p:spPr>
        <p:txBody>
          <a:bodyPr lIns="45718" tIns="45718" rIns="45718" bIns="45718">
            <a:spAutoFit/>
          </a:bodyPr>
          <a:lstStyle/>
          <a:p>
            <a:pPr>
              <a:defRPr sz="2000">
                <a:solidFill>
                  <a:schemeClr val="accent2"/>
                </a:solidFill>
                <a:latin typeface="Times New Roman"/>
                <a:ea typeface="Times New Roman"/>
                <a:cs typeface="Times New Roman"/>
                <a:sym typeface="Times New Roman"/>
              </a:defRPr>
            </a:pPr>
            <a:r>
              <a:t>        </a:t>
            </a:r>
            <a:r>
              <a:rPr>
                <a:solidFill>
                  <a:srgbClr val="000000"/>
                </a:solidFill>
              </a:rPr>
              <a:t>Incident particle</a:t>
            </a:r>
          </a:p>
          <a:p>
            <a:pPr>
              <a:defRPr sz="2000">
                <a:latin typeface="Times New Roman"/>
                <a:ea typeface="Times New Roman"/>
                <a:cs typeface="Times New Roman"/>
                <a:sym typeface="Times New Roman"/>
              </a:defRPr>
            </a:pPr>
            <a:r>
              <a:t>z=charge of incident particle </a:t>
            </a:r>
          </a:p>
          <a:p>
            <a:pPr>
              <a:defRPr sz="2000">
                <a:latin typeface="Symbol"/>
                <a:ea typeface="Symbol"/>
                <a:cs typeface="Symbol"/>
                <a:sym typeface="Symbol"/>
              </a:defRPr>
            </a:pPr>
            <a:r>
              <a:t>b</a:t>
            </a:r>
            <a:r>
              <a:rPr>
                <a:latin typeface="Times New Roman"/>
                <a:ea typeface="Times New Roman"/>
                <a:cs typeface="Times New Roman"/>
                <a:sym typeface="Times New Roman"/>
              </a:rPr>
              <a:t>=v/c of incident particle</a:t>
            </a:r>
            <a:endParaRPr>
              <a:latin typeface="Times New Roman"/>
              <a:ea typeface="Times New Roman"/>
              <a:cs typeface="Times New Roman"/>
              <a:sym typeface="Times New Roman"/>
            </a:endParaRPr>
          </a:p>
          <a:p>
            <a:pPr>
              <a:defRPr sz="2000">
                <a:latin typeface="Symbol"/>
                <a:ea typeface="Symbol"/>
                <a:cs typeface="Symbol"/>
                <a:sym typeface="Symbol"/>
              </a:defRPr>
            </a:pPr>
            <a:r>
              <a:t>g</a:t>
            </a:r>
            <a:r>
              <a:rPr>
                <a:latin typeface="Times New Roman"/>
                <a:ea typeface="Times New Roman"/>
                <a:cs typeface="Times New Roman"/>
                <a:sym typeface="Times New Roman"/>
              </a:rPr>
              <a:t>=(1-</a:t>
            </a:r>
            <a:r>
              <a:t>b</a:t>
            </a:r>
            <a:r>
              <a:rPr baseline="30000">
                <a:latin typeface="Times New Roman"/>
                <a:ea typeface="Times New Roman"/>
                <a:cs typeface="Times New Roman"/>
                <a:sym typeface="Times New Roman"/>
              </a:rPr>
              <a:t>2</a:t>
            </a:r>
            <a:r>
              <a:rPr>
                <a:latin typeface="Times New Roman"/>
                <a:ea typeface="Times New Roman"/>
                <a:cs typeface="Times New Roman"/>
                <a:sym typeface="Times New Roman"/>
              </a:rPr>
              <a:t>)</a:t>
            </a:r>
            <a:r>
              <a:rPr baseline="30000">
                <a:latin typeface="Times New Roman"/>
                <a:ea typeface="Times New Roman"/>
                <a:cs typeface="Times New Roman"/>
                <a:sym typeface="Times New Roman"/>
              </a:rPr>
              <a:t>-1/2</a:t>
            </a:r>
            <a:endParaRPr>
              <a:latin typeface="Times New Roman"/>
              <a:ea typeface="Times New Roman"/>
              <a:cs typeface="Times New Roman"/>
              <a:sym typeface="Times New Roman"/>
            </a:endParaRPr>
          </a:p>
          <a:p>
            <a:pPr>
              <a:defRPr sz="2000">
                <a:latin typeface="Times New Roman"/>
                <a:ea typeface="Times New Roman"/>
                <a:cs typeface="Times New Roman"/>
                <a:sym typeface="Times New Roman"/>
              </a:defRPr>
            </a:pPr>
            <a:r>
              <a:t>W</a:t>
            </a:r>
            <a:r>
              <a:rPr baseline="-25000"/>
              <a:t>max</a:t>
            </a:r>
            <a:r>
              <a:t>=max. energy transfer         </a:t>
            </a:r>
          </a:p>
          <a:p>
            <a:pPr>
              <a:defRPr sz="2000">
                <a:latin typeface="Times New Roman"/>
                <a:ea typeface="Times New Roman"/>
                <a:cs typeface="Times New Roman"/>
                <a:sym typeface="Times New Roman"/>
              </a:defRPr>
            </a:pPr>
            <a:r>
              <a:t>             in one collision </a:t>
            </a:r>
          </a:p>
        </p:txBody>
      </p:sp>
      <p:sp>
        <p:nvSpPr>
          <p:cNvPr id="619" name="Text Box 3"/>
          <p:cNvSpPr/>
          <p:nvPr/>
        </p:nvSpPr>
        <p:spPr>
          <a:xfrm>
            <a:off x="2178050" y="1803400"/>
            <a:ext cx="1143000" cy="409575"/>
          </a:xfrm>
          <a:prstGeom prst="rect">
            <a:avLst/>
          </a:prstGeom>
          <a:solidFill>
            <a:srgbClr val="CCFFFF">
              <a:alpha val="50195"/>
            </a:srgbClr>
          </a:solidFill>
          <a:ln w="12700">
            <a:solidFill>
              <a:srgbClr val="FF00FF"/>
            </a:solidFill>
            <a:miter/>
          </a:ln>
        </p:spPr>
        <p:txBody>
          <a:bodyPr lIns="45718" tIns="45718" rIns="45718" bIns="45718"/>
          <a:lstStyle/>
          <a:p>
            <a:pPr>
              <a:defRPr sz="2000">
                <a:latin typeface="Times New Roman"/>
                <a:ea typeface="Times New Roman"/>
                <a:cs typeface="Times New Roman"/>
                <a:sym typeface="Times New Roman"/>
              </a:defRPr>
            </a:pPr>
          </a:p>
        </p:txBody>
      </p:sp>
      <p:grpSp>
        <p:nvGrpSpPr>
          <p:cNvPr id="622" name="Object 4"/>
          <p:cNvGrpSpPr/>
          <p:nvPr/>
        </p:nvGrpSpPr>
        <p:grpSpPr>
          <a:xfrm>
            <a:off x="1487762" y="1549400"/>
            <a:ext cx="4473581" cy="657225"/>
            <a:chOff x="0" y="0"/>
            <a:chExt cx="4473580" cy="657225"/>
          </a:xfrm>
        </p:grpSpPr>
        <p:sp>
          <p:nvSpPr>
            <p:cNvPr id="620" name="Rectangle"/>
            <p:cNvSpPr/>
            <p:nvPr/>
          </p:nvSpPr>
          <p:spPr>
            <a:xfrm>
              <a:off x="-1" y="0"/>
              <a:ext cx="4473581" cy="657225"/>
            </a:xfrm>
            <a:prstGeom prst="rect">
              <a:avLst/>
            </a:prstGeom>
            <a:solidFill>
              <a:srgbClr val="FFFF00"/>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pic>
          <p:nvPicPr>
            <p:cNvPr id="621" name="image86.pdf" descr="image86.pdf"/>
            <p:cNvPicPr>
              <a:picLocks noChangeAspect="1"/>
            </p:cNvPicPr>
            <p:nvPr/>
          </p:nvPicPr>
          <p:blipFill>
            <a:blip r:embed="rId2">
              <a:extLst/>
            </a:blip>
            <a:stretch>
              <a:fillRect/>
            </a:stretch>
          </p:blipFill>
          <p:spPr>
            <a:xfrm>
              <a:off x="-1" y="0"/>
              <a:ext cx="4473581" cy="657225"/>
            </a:xfrm>
            <a:prstGeom prst="rect">
              <a:avLst/>
            </a:prstGeom>
            <a:ln w="12700" cap="flat">
              <a:noFill/>
              <a:miter lim="400000"/>
            </a:ln>
            <a:effectLst/>
          </p:spPr>
        </p:pic>
      </p:grpSp>
      <p:sp>
        <p:nvSpPr>
          <p:cNvPr id="623" name="Rectangle 5"/>
          <p:cNvSpPr txBox="1"/>
          <p:nvPr>
            <p:ph type="title"/>
          </p:nvPr>
        </p:nvSpPr>
        <p:spPr>
          <a:xfrm>
            <a:off x="685800" y="25400"/>
            <a:ext cx="7772400" cy="393700"/>
          </a:xfrm>
          <a:prstGeom prst="rect">
            <a:avLst/>
          </a:prstGeom>
          <a:solidFill>
            <a:schemeClr val="accent2"/>
          </a:solidFill>
        </p:spPr>
        <p:txBody>
          <a:bodyPr/>
          <a:lstStyle>
            <a:lvl1pPr defTabSz="621791">
              <a:defRPr sz="2100">
                <a:solidFill>
                  <a:srgbClr val="FFFFFF"/>
                </a:solidFill>
                <a:latin typeface="Times New Roman"/>
                <a:ea typeface="Times New Roman"/>
                <a:cs typeface="Times New Roman"/>
                <a:sym typeface="Times New Roman"/>
              </a:defRPr>
            </a:lvl1pPr>
          </a:lstStyle>
          <a:p>
            <a:pPr/>
            <a:r>
              <a:t>Bethe-Bloch Formula for Energy Loss</a:t>
            </a:r>
          </a:p>
        </p:txBody>
      </p:sp>
      <p:sp>
        <p:nvSpPr>
          <p:cNvPr id="624"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25" name="Text Box 6"/>
          <p:cNvSpPr txBox="1"/>
          <p:nvPr/>
        </p:nvSpPr>
        <p:spPr>
          <a:xfrm>
            <a:off x="212723" y="2384424"/>
            <a:ext cx="3127283" cy="1704976"/>
          </a:xfrm>
          <a:prstGeom prst="rect">
            <a:avLst/>
          </a:prstGeom>
          <a:ln w="19050">
            <a:solidFill>
              <a:srgbClr val="3366FF"/>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sz="2000">
                <a:solidFill>
                  <a:schemeClr val="accent2"/>
                </a:solidFill>
                <a:latin typeface="Times New Roman"/>
                <a:ea typeface="Times New Roman"/>
                <a:cs typeface="Times New Roman"/>
                <a:sym typeface="Times New Roman"/>
              </a:defRPr>
            </a:pPr>
            <a:r>
              <a:t>     Fundamental constants</a:t>
            </a:r>
          </a:p>
          <a:p>
            <a:pPr>
              <a:defRPr sz="2000">
                <a:solidFill>
                  <a:schemeClr val="accent2"/>
                </a:solidFill>
                <a:latin typeface="Times New Roman"/>
                <a:ea typeface="Times New Roman"/>
                <a:cs typeface="Times New Roman"/>
                <a:sym typeface="Times New Roman"/>
              </a:defRPr>
            </a:pPr>
            <a:r>
              <a:t>r</a:t>
            </a:r>
            <a:r>
              <a:rPr baseline="-25000"/>
              <a:t>e</a:t>
            </a:r>
            <a:r>
              <a:t>=classical radius of electron</a:t>
            </a:r>
          </a:p>
          <a:p>
            <a:pPr>
              <a:defRPr sz="2000">
                <a:solidFill>
                  <a:schemeClr val="accent2"/>
                </a:solidFill>
                <a:latin typeface="Times New Roman"/>
                <a:ea typeface="Times New Roman"/>
                <a:cs typeface="Times New Roman"/>
                <a:sym typeface="Times New Roman"/>
              </a:defRPr>
            </a:pPr>
            <a:r>
              <a:t>m</a:t>
            </a:r>
            <a:r>
              <a:rPr baseline="-25000"/>
              <a:t>e</a:t>
            </a:r>
            <a:r>
              <a:t>=mass of electron</a:t>
            </a:r>
          </a:p>
          <a:p>
            <a:pPr>
              <a:defRPr sz="2000">
                <a:solidFill>
                  <a:schemeClr val="accent2"/>
                </a:solidFill>
                <a:latin typeface="Times New Roman"/>
                <a:ea typeface="Times New Roman"/>
                <a:cs typeface="Times New Roman"/>
                <a:sym typeface="Times New Roman"/>
              </a:defRPr>
            </a:pPr>
            <a:r>
              <a:t>N</a:t>
            </a:r>
            <a:r>
              <a:rPr baseline="-25000"/>
              <a:t>a</a:t>
            </a:r>
            <a:r>
              <a:t>=Avogadro’s number</a:t>
            </a:r>
          </a:p>
          <a:p>
            <a:pPr>
              <a:defRPr sz="2000">
                <a:solidFill>
                  <a:schemeClr val="accent2"/>
                </a:solidFill>
                <a:latin typeface="Times New Roman"/>
                <a:ea typeface="Times New Roman"/>
                <a:cs typeface="Times New Roman"/>
                <a:sym typeface="Times New Roman"/>
              </a:defRPr>
            </a:pPr>
            <a:r>
              <a:t>c=speed of light</a:t>
            </a:r>
          </a:p>
        </p:txBody>
      </p:sp>
      <p:sp>
        <p:nvSpPr>
          <p:cNvPr id="626" name="Text Box 7"/>
          <p:cNvSpPr txBox="1"/>
          <p:nvPr/>
        </p:nvSpPr>
        <p:spPr>
          <a:xfrm>
            <a:off x="3865562" y="2419349"/>
            <a:ext cx="1730894" cy="324105"/>
          </a:xfrm>
          <a:prstGeom prst="rect">
            <a:avLst/>
          </a:prstGeom>
          <a:solidFill>
            <a:srgbClr val="CCFFFF"/>
          </a:solidFill>
          <a:ln w="12700">
            <a:solidFill>
              <a:srgbClr val="FF00FF"/>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sz="1600">
                <a:latin typeface="Times New Roman"/>
                <a:ea typeface="Times New Roman"/>
                <a:cs typeface="Times New Roman"/>
                <a:sym typeface="Times New Roman"/>
              </a:defRPr>
            </a:pPr>
            <a:r>
              <a:t>=0.1535MeV-cm</a:t>
            </a:r>
            <a:r>
              <a:rPr baseline="30000"/>
              <a:t>2</a:t>
            </a:r>
            <a:r>
              <a:t>/g</a:t>
            </a:r>
          </a:p>
        </p:txBody>
      </p:sp>
      <p:sp>
        <p:nvSpPr>
          <p:cNvPr id="627" name="Text Box 8"/>
          <p:cNvSpPr txBox="1"/>
          <p:nvPr/>
        </p:nvSpPr>
        <p:spPr>
          <a:xfrm>
            <a:off x="45717" y="330200"/>
            <a:ext cx="6225228" cy="97790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2000">
                <a:latin typeface="Times New Roman"/>
                <a:ea typeface="Times New Roman"/>
                <a:cs typeface="Times New Roman"/>
                <a:sym typeface="Times New Roman"/>
              </a:defRPr>
            </a:pPr>
            <a:r>
              <a:t>Average energy loss for </a:t>
            </a:r>
            <a:r>
              <a:rPr b="1" u="sng">
                <a:solidFill>
                  <a:srgbClr val="FF0000"/>
                </a:solidFill>
              </a:rPr>
              <a:t>heavy</a:t>
            </a:r>
            <a:r>
              <a:rPr b="1">
                <a:solidFill>
                  <a:srgbClr val="FF0000"/>
                </a:solidFill>
              </a:rPr>
              <a:t> charged particles</a:t>
            </a:r>
          </a:p>
          <a:p>
            <a:pPr>
              <a:defRPr sz="2000">
                <a:latin typeface="Times New Roman"/>
                <a:ea typeface="Times New Roman"/>
                <a:cs typeface="Times New Roman"/>
                <a:sym typeface="Times New Roman"/>
              </a:defRPr>
            </a:pPr>
            <a:r>
              <a:t>Energy loss due to ionization and excitation</a:t>
            </a:r>
          </a:p>
          <a:p>
            <a:pPr>
              <a:defRPr sz="2000">
                <a:latin typeface="Times New Roman"/>
                <a:ea typeface="Times New Roman"/>
                <a:cs typeface="Times New Roman"/>
                <a:sym typeface="Times New Roman"/>
              </a:defRPr>
            </a:pPr>
            <a:r>
              <a:t>Valid for energies &lt;100’s GeV and </a:t>
            </a:r>
            <a:r>
              <a:rPr>
                <a:latin typeface="Symbol"/>
                <a:ea typeface="Symbol"/>
                <a:cs typeface="Symbol"/>
                <a:sym typeface="Symbol"/>
              </a:rPr>
              <a:t>b</a:t>
            </a:r>
            <a:r>
              <a:t> &gt;&gt;z</a:t>
            </a:r>
            <a:r>
              <a:rPr>
                <a:latin typeface="Symbol"/>
                <a:ea typeface="Symbol"/>
                <a:cs typeface="Symbol"/>
                <a:sym typeface="Symbol"/>
              </a:rPr>
              <a:t>a</a:t>
            </a:r>
            <a:r>
              <a:t> (</a:t>
            </a:r>
            <a:r>
              <a:rPr>
                <a:latin typeface="Symbol"/>
                <a:ea typeface="Symbol"/>
                <a:cs typeface="Symbol"/>
                <a:sym typeface="Symbol"/>
              </a:rPr>
              <a:t>»</a:t>
            </a:r>
            <a:r>
              <a:t>z/137)</a:t>
            </a:r>
          </a:p>
        </p:txBody>
      </p:sp>
      <p:sp>
        <p:nvSpPr>
          <p:cNvPr id="628" name="Line 9"/>
          <p:cNvSpPr/>
          <p:nvPr/>
        </p:nvSpPr>
        <p:spPr>
          <a:xfrm>
            <a:off x="2820988" y="2206623"/>
            <a:ext cx="1012828" cy="309568"/>
          </a:xfrm>
          <a:prstGeom prst="line">
            <a:avLst/>
          </a:prstGeom>
          <a:ln w="12700">
            <a:solidFill>
              <a:srgbClr val="FF00FF"/>
            </a:solidFill>
            <a:tailEnd type="triangle"/>
          </a:ln>
        </p:spPr>
        <p:txBody>
          <a:bodyPr lIns="45718" tIns="45718" rIns="45718" bIns="45718"/>
          <a:lstStyle/>
          <a:p>
            <a:pPr/>
          </a:p>
        </p:txBody>
      </p:sp>
      <p:sp>
        <p:nvSpPr>
          <p:cNvPr id="629" name="Text Box 10"/>
          <p:cNvSpPr txBox="1"/>
          <p:nvPr/>
        </p:nvSpPr>
        <p:spPr>
          <a:xfrm>
            <a:off x="6316662" y="733236"/>
            <a:ext cx="1806036" cy="604905"/>
          </a:xfrm>
          <a:prstGeom prst="rect">
            <a:avLst/>
          </a:prstGeom>
          <a:solidFill>
            <a:srgbClr val="D5FB82"/>
          </a:solidFill>
          <a:ln>
            <a:solidFill>
              <a:srgbClr val="3366FF"/>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sz="1600">
                <a:latin typeface="Times New Roman"/>
                <a:ea typeface="Times New Roman"/>
                <a:cs typeface="Times New Roman"/>
                <a:sym typeface="Times New Roman"/>
              </a:defRPr>
            </a:pPr>
            <a:r>
              <a:t>heavy= m</a:t>
            </a:r>
            <a:r>
              <a:rPr baseline="-25000"/>
              <a:t>incident</a:t>
            </a:r>
            <a:r>
              <a:t>&gt;&gt;m</a:t>
            </a:r>
            <a:r>
              <a:rPr baseline="-25000"/>
              <a:t>e</a:t>
            </a:r>
            <a:endParaRPr sz="2000"/>
          </a:p>
          <a:p>
            <a:pPr>
              <a:defRPr sz="1600">
                <a:latin typeface="Times New Roman"/>
                <a:ea typeface="Times New Roman"/>
                <a:cs typeface="Times New Roman"/>
                <a:sym typeface="Times New Roman"/>
              </a:defRPr>
            </a:pPr>
            <a:r>
              <a:t>proton, k, </a:t>
            </a:r>
            <a:r>
              <a:rPr>
                <a:latin typeface="Symbol"/>
                <a:ea typeface="Symbol"/>
                <a:cs typeface="Symbol"/>
                <a:sym typeface="Symbol"/>
              </a:rPr>
              <a:t>p</a:t>
            </a:r>
            <a:r>
              <a:t>, </a:t>
            </a:r>
            <a:r>
              <a:rPr>
                <a:latin typeface="Symbol"/>
                <a:ea typeface="Symbol"/>
                <a:cs typeface="Symbol"/>
                <a:sym typeface="Symbol"/>
              </a:rPr>
              <a:t>m</a:t>
            </a:r>
          </a:p>
        </p:txBody>
      </p:sp>
      <p:pic>
        <p:nvPicPr>
          <p:cNvPr id="630" name="Object 11" descr="Object 11"/>
          <p:cNvPicPr>
            <a:picLocks noChangeAspect="1"/>
          </p:cNvPicPr>
          <p:nvPr/>
        </p:nvPicPr>
        <p:blipFill>
          <a:blip r:embed="rId3">
            <a:extLst/>
          </a:blip>
          <a:stretch>
            <a:fillRect/>
          </a:stretch>
        </p:blipFill>
        <p:spPr>
          <a:xfrm>
            <a:off x="373063" y="6015037"/>
            <a:ext cx="3454402" cy="496890"/>
          </a:xfrm>
          <a:prstGeom prst="rect">
            <a:avLst/>
          </a:prstGeom>
          <a:ln w="12700">
            <a:miter lim="400000"/>
          </a:ln>
        </p:spPr>
      </p:pic>
      <p:sp>
        <p:nvSpPr>
          <p:cNvPr id="631" name="Text Box 12"/>
          <p:cNvSpPr txBox="1"/>
          <p:nvPr/>
        </p:nvSpPr>
        <p:spPr>
          <a:xfrm>
            <a:off x="3940173" y="2835274"/>
            <a:ext cx="3228734" cy="2186316"/>
          </a:xfrm>
          <a:prstGeom prst="rect">
            <a:avLst/>
          </a:prstGeom>
          <a:ln w="19050">
            <a:solidFill>
              <a:srgbClr val="FF0000"/>
            </a:solidFill>
            <a:miter/>
          </a:ln>
          <a:extLst>
            <a:ext uri="{C572A759-6A51-4108-AA02-DFA0A04FC94B}">
              <ma14:wrappingTextBoxFlag xmlns:ma14="http://schemas.microsoft.com/office/mac/drawingml/2011/main" val="1"/>
            </a:ext>
          </a:extLst>
        </p:spPr>
        <p:txBody>
          <a:bodyPr wrap="none" lIns="45718" tIns="45718" rIns="45718" bIns="45718">
            <a:spAutoFit/>
          </a:bodyPr>
          <a:lstStyle/>
          <a:p>
            <a:pPr>
              <a:defRPr sz="2000">
                <a:solidFill>
                  <a:schemeClr val="accent2"/>
                </a:solidFill>
                <a:latin typeface="Times New Roman"/>
                <a:ea typeface="Times New Roman"/>
                <a:cs typeface="Times New Roman"/>
                <a:sym typeface="Times New Roman"/>
              </a:defRPr>
            </a:pPr>
            <a:r>
              <a:t>     </a:t>
            </a:r>
            <a:r>
              <a:rPr>
                <a:solidFill>
                  <a:srgbClr val="FF0000"/>
                </a:solidFill>
              </a:rPr>
              <a:t>Absorber medium</a:t>
            </a:r>
          </a:p>
          <a:p>
            <a:pPr>
              <a:defRPr sz="2000">
                <a:solidFill>
                  <a:srgbClr val="FF0000"/>
                </a:solidFill>
                <a:latin typeface="Times New Roman"/>
                <a:ea typeface="Times New Roman"/>
                <a:cs typeface="Times New Roman"/>
                <a:sym typeface="Times New Roman"/>
              </a:defRPr>
            </a:pPr>
            <a:r>
              <a:t>I=mean ionization potential</a:t>
            </a:r>
          </a:p>
          <a:p>
            <a:pPr>
              <a:defRPr sz="2000">
                <a:solidFill>
                  <a:srgbClr val="FF0000"/>
                </a:solidFill>
                <a:latin typeface="Times New Roman"/>
                <a:ea typeface="Times New Roman"/>
                <a:cs typeface="Times New Roman"/>
                <a:sym typeface="Times New Roman"/>
              </a:defRPr>
            </a:pPr>
            <a:r>
              <a:t>Z= atomic number of absorber</a:t>
            </a:r>
          </a:p>
          <a:p>
            <a:pPr>
              <a:defRPr sz="2000">
                <a:solidFill>
                  <a:srgbClr val="FF0000"/>
                </a:solidFill>
                <a:latin typeface="Times New Roman"/>
                <a:ea typeface="Times New Roman"/>
                <a:cs typeface="Times New Roman"/>
                <a:sym typeface="Times New Roman"/>
              </a:defRPr>
            </a:pPr>
            <a:r>
              <a:t>A=atomic weight of absorber</a:t>
            </a:r>
          </a:p>
          <a:p>
            <a:pPr>
              <a:defRPr sz="2000">
                <a:solidFill>
                  <a:srgbClr val="FF0000"/>
                </a:solidFill>
                <a:latin typeface="Symbol"/>
                <a:ea typeface="Symbol"/>
                <a:cs typeface="Symbol"/>
                <a:sym typeface="Symbol"/>
              </a:defRPr>
            </a:pPr>
            <a:r>
              <a:t>r</a:t>
            </a:r>
            <a:r>
              <a:rPr>
                <a:latin typeface="Times New Roman"/>
                <a:ea typeface="Times New Roman"/>
                <a:cs typeface="Times New Roman"/>
                <a:sym typeface="Times New Roman"/>
              </a:rPr>
              <a:t>=density of absorber</a:t>
            </a:r>
            <a:endParaRPr>
              <a:latin typeface="Times New Roman"/>
              <a:ea typeface="Times New Roman"/>
              <a:cs typeface="Times New Roman"/>
              <a:sym typeface="Times New Roman"/>
            </a:endParaRPr>
          </a:p>
          <a:p>
            <a:pPr>
              <a:defRPr sz="2000">
                <a:solidFill>
                  <a:srgbClr val="FF0000"/>
                </a:solidFill>
                <a:latin typeface="Symbol"/>
                <a:ea typeface="Symbol"/>
                <a:cs typeface="Symbol"/>
                <a:sym typeface="Symbol"/>
              </a:defRPr>
            </a:pPr>
            <a:r>
              <a:t>d</a:t>
            </a:r>
            <a:r>
              <a:rPr>
                <a:latin typeface="Times New Roman"/>
                <a:ea typeface="Times New Roman"/>
                <a:cs typeface="Times New Roman"/>
                <a:sym typeface="Times New Roman"/>
              </a:rPr>
              <a:t>=density correction</a:t>
            </a:r>
            <a:endParaRPr>
              <a:latin typeface="Times New Roman"/>
              <a:ea typeface="Times New Roman"/>
              <a:cs typeface="Times New Roman"/>
              <a:sym typeface="Times New Roman"/>
            </a:endParaRPr>
          </a:p>
          <a:p>
            <a:pPr>
              <a:defRPr sz="2000">
                <a:solidFill>
                  <a:srgbClr val="FF0000"/>
                </a:solidFill>
                <a:latin typeface="Times New Roman"/>
                <a:ea typeface="Times New Roman"/>
                <a:cs typeface="Times New Roman"/>
                <a:sym typeface="Times New Roman"/>
              </a:defRPr>
            </a:pPr>
            <a:r>
              <a:t>C=shell correction</a:t>
            </a:r>
          </a:p>
        </p:txBody>
      </p:sp>
      <p:pic>
        <p:nvPicPr>
          <p:cNvPr id="632" name="Object 13" descr="Object 13"/>
          <p:cNvPicPr>
            <a:picLocks noChangeAspect="1"/>
          </p:cNvPicPr>
          <p:nvPr/>
        </p:nvPicPr>
        <p:blipFill>
          <a:blip r:embed="rId4">
            <a:extLst/>
          </a:blip>
          <a:stretch>
            <a:fillRect/>
          </a:stretch>
        </p:blipFill>
        <p:spPr>
          <a:xfrm>
            <a:off x="4802187" y="5686425"/>
            <a:ext cx="2905128" cy="638175"/>
          </a:xfrm>
          <a:prstGeom prst="rect">
            <a:avLst/>
          </a:prstGeom>
          <a:ln w="12700">
            <a:miter lim="400000"/>
          </a:ln>
        </p:spPr>
      </p:pic>
      <p:sp>
        <p:nvSpPr>
          <p:cNvPr id="633" name="Text Box 14"/>
          <p:cNvSpPr txBox="1"/>
          <p:nvPr/>
        </p:nvSpPr>
        <p:spPr>
          <a:xfrm>
            <a:off x="4457382" y="5197475"/>
            <a:ext cx="4349083" cy="504955"/>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sz="1400">
                <a:latin typeface="Times New Roman"/>
                <a:ea typeface="Times New Roman"/>
                <a:cs typeface="Times New Roman"/>
                <a:sym typeface="Times New Roman"/>
              </a:defRPr>
            </a:pPr>
            <a:r>
              <a:t>Note: the classical dE/dx formula contains </a:t>
            </a:r>
            <a:endParaRPr sz="2000"/>
          </a:p>
          <a:p>
            <a:pPr>
              <a:defRPr sz="1400">
                <a:latin typeface="Times New Roman"/>
                <a:ea typeface="Times New Roman"/>
                <a:cs typeface="Times New Roman"/>
                <a:sym typeface="Times New Roman"/>
              </a:defRPr>
            </a:pPr>
            <a:r>
              <a:t>many of the same features as the QM version: (z/</a:t>
            </a:r>
            <a:r>
              <a:rPr>
                <a:latin typeface="Symbol"/>
                <a:ea typeface="Symbol"/>
                <a:cs typeface="Symbol"/>
                <a:sym typeface="Symbol"/>
              </a:rPr>
              <a:t>b</a:t>
            </a:r>
            <a:r>
              <a:t>)</a:t>
            </a:r>
            <a:r>
              <a:rPr baseline="30000"/>
              <a:t>2</a:t>
            </a:r>
            <a:r>
              <a:t>, &amp; ln[]</a:t>
            </a:r>
          </a:p>
        </p:txBody>
      </p:sp>
      <p:sp>
        <p:nvSpPr>
          <p:cNvPr id="634" name="Rectangle 16"/>
          <p:cNvSpPr/>
          <p:nvPr/>
        </p:nvSpPr>
        <p:spPr>
          <a:xfrm>
            <a:off x="4368800" y="5195887"/>
            <a:ext cx="4543425" cy="1204915"/>
          </a:xfrm>
          <a:prstGeom prst="rect">
            <a:avLst/>
          </a:prstGeom>
          <a:ln w="25400">
            <a:solidFill>
              <a:srgbClr val="FF00FF"/>
            </a:solidFill>
            <a:prstDash val="sysDot"/>
            <a:miter/>
          </a:ln>
        </p:spPr>
        <p:txBody>
          <a:bodyPr lIns="45718" tIns="45718" rIns="45718" bIns="45718" anchor="ctr"/>
          <a:lstStyle/>
          <a:p>
            <a:pPr>
              <a:defRPr>
                <a:latin typeface="News Gothic MT"/>
                <a:ea typeface="News Gothic MT"/>
                <a:cs typeface="News Gothic MT"/>
                <a:sym typeface="News Gothic MT"/>
              </a:defRPr>
            </a:pPr>
          </a:p>
        </p:txBody>
      </p:sp>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6" name="Rectangle 2"/>
          <p:cNvSpPr txBox="1"/>
          <p:nvPr>
            <p:ph type="title"/>
          </p:nvPr>
        </p:nvSpPr>
        <p:spPr>
          <a:xfrm>
            <a:off x="1487485" y="0"/>
            <a:ext cx="5537205" cy="501650"/>
          </a:xfrm>
          <a:prstGeom prst="rect">
            <a:avLst/>
          </a:prstGeom>
          <a:solidFill>
            <a:schemeClr val="accent2"/>
          </a:solidFill>
        </p:spPr>
        <p:txBody>
          <a:bodyPr/>
          <a:lstStyle>
            <a:lvl1pPr defTabSz="850391">
              <a:defRPr sz="2900">
                <a:solidFill>
                  <a:srgbClr val="FFFFFF"/>
                </a:solidFill>
                <a:latin typeface="Times New Roman"/>
                <a:ea typeface="Times New Roman"/>
                <a:cs typeface="Times New Roman"/>
                <a:sym typeface="Times New Roman"/>
              </a:defRPr>
            </a:lvl1pPr>
          </a:lstStyle>
          <a:p>
            <a:pPr/>
            <a:r>
              <a:t>Multiple Scattering</a:t>
            </a:r>
          </a:p>
        </p:txBody>
      </p:sp>
      <p:sp>
        <p:nvSpPr>
          <p:cNvPr id="63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38" name="Text Box 5"/>
          <p:cNvSpPr txBox="1"/>
          <p:nvPr/>
        </p:nvSpPr>
        <p:spPr>
          <a:xfrm>
            <a:off x="229869" y="430212"/>
            <a:ext cx="8612917" cy="88182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a:latin typeface="Times New Roman"/>
                <a:ea typeface="Times New Roman"/>
                <a:cs typeface="Times New Roman"/>
                <a:sym typeface="Times New Roman"/>
              </a:defRPr>
            </a:pPr>
            <a:r>
              <a:t>A charged particle traversing a medium is deflected by many small angle scatterings.</a:t>
            </a:r>
            <a:endParaRPr sz="2000"/>
          </a:p>
          <a:p>
            <a:pPr>
              <a:defRPr>
                <a:latin typeface="Times New Roman"/>
                <a:ea typeface="Times New Roman"/>
                <a:cs typeface="Times New Roman"/>
                <a:sym typeface="Times New Roman"/>
              </a:defRPr>
            </a:pPr>
            <a:r>
              <a:t>These scattering are due to the </a:t>
            </a:r>
            <a:r>
              <a:rPr b="1">
                <a:solidFill>
                  <a:srgbClr val="FF0000"/>
                </a:solidFill>
              </a:rPr>
              <a:t>coulomb field of atoms </a:t>
            </a:r>
            <a:r>
              <a:t>and are </a:t>
            </a:r>
            <a:r>
              <a:rPr b="1">
                <a:solidFill>
                  <a:srgbClr val="FF0000"/>
                </a:solidFill>
              </a:rPr>
              <a:t>assumed to be elastic</a:t>
            </a:r>
            <a:r>
              <a:t>.</a:t>
            </a:r>
            <a:endParaRPr sz="2000"/>
          </a:p>
          <a:p>
            <a:pPr>
              <a:defRPr>
                <a:latin typeface="Times New Roman"/>
                <a:ea typeface="Times New Roman"/>
                <a:cs typeface="Times New Roman"/>
                <a:sym typeface="Times New Roman"/>
              </a:defRPr>
            </a:pPr>
            <a:r>
              <a:t>In each scattering the energy of </a:t>
            </a:r>
            <a:r>
              <a:rPr b="1">
                <a:solidFill>
                  <a:srgbClr val="FF0000"/>
                </a:solidFill>
              </a:rPr>
              <a:t>the particle is constant but the particle direction changes</a:t>
            </a:r>
            <a:r>
              <a:t>.</a:t>
            </a:r>
          </a:p>
        </p:txBody>
      </p:sp>
      <p:sp>
        <p:nvSpPr>
          <p:cNvPr id="639" name="Text Box 6"/>
          <p:cNvSpPr txBox="1"/>
          <p:nvPr/>
        </p:nvSpPr>
        <p:spPr>
          <a:xfrm>
            <a:off x="229870" y="1339850"/>
            <a:ext cx="8367855" cy="968694"/>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a:latin typeface="Times New Roman"/>
                <a:ea typeface="Times New Roman"/>
                <a:cs typeface="Times New Roman"/>
                <a:sym typeface="Times New Roman"/>
              </a:defRPr>
            </a:pPr>
            <a:r>
              <a:t>In the simplest model of multiple scattering we ignore large angle scatters.</a:t>
            </a:r>
            <a:endParaRPr sz="2000"/>
          </a:p>
          <a:p>
            <a:pPr>
              <a:defRPr>
                <a:latin typeface="Times New Roman"/>
                <a:ea typeface="Times New Roman"/>
                <a:cs typeface="Times New Roman"/>
                <a:sym typeface="Times New Roman"/>
              </a:defRPr>
            </a:pPr>
            <a:r>
              <a:t>In this approximation, the distribution of scattering angle </a:t>
            </a:r>
            <a:r>
              <a:rPr>
                <a:latin typeface="Symbol"/>
                <a:ea typeface="Symbol"/>
                <a:cs typeface="Symbol"/>
                <a:sym typeface="Symbol"/>
              </a:rPr>
              <a:t>q</a:t>
            </a:r>
            <a:r>
              <a:rPr baseline="-25000"/>
              <a:t>plane</a:t>
            </a:r>
            <a:r>
              <a:t> after traveling a distance x </a:t>
            </a:r>
            <a:endParaRPr sz="2000"/>
          </a:p>
          <a:p>
            <a:pPr>
              <a:defRPr>
                <a:latin typeface="Times New Roman"/>
                <a:ea typeface="Times New Roman"/>
                <a:cs typeface="Times New Roman"/>
                <a:sym typeface="Times New Roman"/>
              </a:defRPr>
            </a:pPr>
            <a:r>
              <a:t>through a material with radiation length =L</a:t>
            </a:r>
            <a:r>
              <a:rPr baseline="-25000"/>
              <a:t>r</a:t>
            </a:r>
            <a:r>
              <a:t> is approximately gaussian:</a:t>
            </a:r>
          </a:p>
        </p:txBody>
      </p:sp>
      <p:pic>
        <p:nvPicPr>
          <p:cNvPr id="640" name="Object 7" descr="Object 7"/>
          <p:cNvPicPr>
            <a:picLocks noChangeAspect="1"/>
          </p:cNvPicPr>
          <p:nvPr/>
        </p:nvPicPr>
        <p:blipFill>
          <a:blip r:embed="rId2">
            <a:extLst/>
          </a:blip>
          <a:stretch>
            <a:fillRect/>
          </a:stretch>
        </p:blipFill>
        <p:spPr>
          <a:xfrm>
            <a:off x="411162" y="2268538"/>
            <a:ext cx="3260727" cy="760415"/>
          </a:xfrm>
          <a:prstGeom prst="rect">
            <a:avLst/>
          </a:prstGeom>
          <a:ln w="12700">
            <a:miter lim="400000"/>
          </a:ln>
        </p:spPr>
      </p:pic>
      <p:pic>
        <p:nvPicPr>
          <p:cNvPr id="641" name="Object 8" descr="Object 8"/>
          <p:cNvPicPr>
            <a:picLocks noChangeAspect="1"/>
          </p:cNvPicPr>
          <p:nvPr/>
        </p:nvPicPr>
        <p:blipFill>
          <a:blip r:embed="rId3">
            <a:extLst/>
          </a:blip>
          <a:stretch>
            <a:fillRect/>
          </a:stretch>
        </p:blipFill>
        <p:spPr>
          <a:xfrm>
            <a:off x="4618037" y="2378075"/>
            <a:ext cx="4271963" cy="642938"/>
          </a:xfrm>
          <a:prstGeom prst="rect">
            <a:avLst/>
          </a:prstGeom>
          <a:ln w="12700">
            <a:miter lim="400000"/>
          </a:ln>
        </p:spPr>
      </p:pic>
      <p:sp>
        <p:nvSpPr>
          <p:cNvPr id="642" name="Text Box 9"/>
          <p:cNvSpPr txBox="1"/>
          <p:nvPr/>
        </p:nvSpPr>
        <p:spPr>
          <a:xfrm>
            <a:off x="3901757" y="2481264"/>
            <a:ext cx="555706" cy="37274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000">
                <a:latin typeface="Times New Roman"/>
                <a:ea typeface="Times New Roman"/>
                <a:cs typeface="Times New Roman"/>
                <a:sym typeface="Times New Roman"/>
              </a:defRPr>
            </a:lvl1pPr>
          </a:lstStyle>
          <a:p>
            <a:pPr/>
            <a:r>
              <a:t>with</a:t>
            </a:r>
          </a:p>
        </p:txBody>
      </p:sp>
      <p:sp>
        <p:nvSpPr>
          <p:cNvPr id="643" name="Text Box 10"/>
          <p:cNvSpPr txBox="1"/>
          <p:nvPr/>
        </p:nvSpPr>
        <p:spPr>
          <a:xfrm>
            <a:off x="269268" y="3072514"/>
            <a:ext cx="5607901" cy="328173"/>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sz="1600">
                <a:latin typeface="Times New Roman"/>
                <a:ea typeface="Times New Roman"/>
                <a:cs typeface="Times New Roman"/>
                <a:sym typeface="Times New Roman"/>
              </a:defRPr>
            </a:pPr>
            <a:r>
              <a:t>In the above equation </a:t>
            </a:r>
            <a:r>
              <a:rPr>
                <a:latin typeface="Symbol"/>
                <a:ea typeface="Symbol"/>
                <a:cs typeface="Symbol"/>
                <a:sym typeface="Symbol"/>
              </a:rPr>
              <a:t>b</a:t>
            </a:r>
            <a:r>
              <a:t>=v/c,  and p=momentum of incident particle</a:t>
            </a:r>
          </a:p>
        </p:txBody>
      </p:sp>
      <p:pic>
        <p:nvPicPr>
          <p:cNvPr id="644" name="Picture 17" descr="Picture 17"/>
          <p:cNvPicPr>
            <a:picLocks noChangeAspect="1"/>
          </p:cNvPicPr>
          <p:nvPr/>
        </p:nvPicPr>
        <p:blipFill>
          <a:blip r:embed="rId4">
            <a:extLst/>
          </a:blip>
          <a:stretch>
            <a:fillRect/>
          </a:stretch>
        </p:blipFill>
        <p:spPr>
          <a:xfrm>
            <a:off x="411162" y="3993126"/>
            <a:ext cx="4795645" cy="2282544"/>
          </a:xfrm>
          <a:prstGeom prst="rect">
            <a:avLst/>
          </a:prstGeom>
          <a:ln w="12700">
            <a:miter lim="400000"/>
          </a:ln>
        </p:spPr>
      </p:pic>
      <p:sp>
        <p:nvSpPr>
          <p:cNvPr id="645" name="TextBox 1"/>
          <p:cNvSpPr txBox="1"/>
          <p:nvPr/>
        </p:nvSpPr>
        <p:spPr>
          <a:xfrm>
            <a:off x="731635" y="3623795"/>
            <a:ext cx="2975702" cy="370837"/>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i="1">
                <a:latin typeface="News Gothic MT"/>
                <a:ea typeface="News Gothic MT"/>
                <a:cs typeface="News Gothic MT"/>
                <a:sym typeface="News Gothic MT"/>
              </a:defRPr>
            </a:lvl1pPr>
          </a:lstStyle>
          <a:p>
            <a:pPr/>
            <a:r>
              <a:t>This is not good for tracking!</a:t>
            </a:r>
          </a:p>
        </p:txBody>
      </p:sp>
      <p:pic>
        <p:nvPicPr>
          <p:cNvPr id="646" name="Picture 2" descr="Picture 2"/>
          <p:cNvPicPr>
            <a:picLocks noChangeAspect="1"/>
          </p:cNvPicPr>
          <p:nvPr/>
        </p:nvPicPr>
        <p:blipFill>
          <a:blip r:embed="rId5">
            <a:extLst/>
          </a:blip>
          <a:stretch>
            <a:fillRect/>
          </a:stretch>
        </p:blipFill>
        <p:spPr>
          <a:xfrm>
            <a:off x="5629835" y="3409065"/>
            <a:ext cx="3236456" cy="3164534"/>
          </a:xfrm>
          <a:prstGeom prst="rect">
            <a:avLst/>
          </a:prstGeom>
          <a:ln w="12700">
            <a:miter lim="400000"/>
          </a:ln>
        </p:spPr>
      </p:pic>
    </p:spTree>
  </p:cSld>
  <p:clrMapOvr>
    <a:masterClrMapping/>
  </p:clrMapOvr>
  <p:transition xmlns:p14="http://schemas.microsoft.com/office/powerpoint/2010/main" spd="med" advClick="1"/>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8" name="Title 1"/>
          <p:cNvSpPr txBox="1"/>
          <p:nvPr>
            <p:ph type="title"/>
          </p:nvPr>
        </p:nvSpPr>
        <p:spPr>
          <a:xfrm>
            <a:off x="543949" y="180318"/>
            <a:ext cx="8042276" cy="658439"/>
          </a:xfrm>
          <a:prstGeom prst="rect">
            <a:avLst/>
          </a:prstGeom>
        </p:spPr>
        <p:txBody>
          <a:bodyPr/>
          <a:lstStyle>
            <a:lvl1pPr defTabSz="841247">
              <a:defRPr sz="3600"/>
            </a:lvl1pPr>
          </a:lstStyle>
          <a:p>
            <a:pPr/>
            <a:r>
              <a:t>Photons interacting with matter</a:t>
            </a:r>
          </a:p>
        </p:txBody>
      </p:sp>
      <p:sp>
        <p:nvSpPr>
          <p:cNvPr id="649" name="Content Placeholder 2"/>
          <p:cNvSpPr txBox="1"/>
          <p:nvPr>
            <p:ph type="body" sz="quarter" idx="1"/>
          </p:nvPr>
        </p:nvSpPr>
        <p:spPr>
          <a:xfrm>
            <a:off x="264456" y="1224542"/>
            <a:ext cx="4099625" cy="2899275"/>
          </a:xfrm>
          <a:prstGeom prst="rect">
            <a:avLst/>
          </a:prstGeom>
        </p:spPr>
        <p:txBody>
          <a:bodyPr/>
          <a:lstStyle/>
          <a:p>
            <a:pPr>
              <a:lnSpc>
                <a:spcPct val="80000"/>
              </a:lnSpc>
              <a:defRPr sz="1600"/>
            </a:pPr>
            <a:r>
              <a:t>Photoelectric effect</a:t>
            </a:r>
          </a:p>
          <a:p>
            <a:pPr>
              <a:lnSpc>
                <a:spcPct val="80000"/>
              </a:lnSpc>
              <a:defRPr sz="1600"/>
            </a:pPr>
          </a:p>
          <a:p>
            <a:pPr>
              <a:lnSpc>
                <a:spcPct val="80000"/>
              </a:lnSpc>
              <a:defRPr sz="1600"/>
            </a:pPr>
            <a:r>
              <a:t>Compton scattering</a:t>
            </a:r>
          </a:p>
          <a:p>
            <a:pPr>
              <a:lnSpc>
                <a:spcPct val="80000"/>
              </a:lnSpc>
              <a:defRPr sz="1600"/>
            </a:pPr>
          </a:p>
          <a:p>
            <a:pPr>
              <a:lnSpc>
                <a:spcPct val="80000"/>
              </a:lnSpc>
              <a:defRPr sz="1600"/>
            </a:pPr>
            <a:r>
              <a:t>Pair production</a:t>
            </a:r>
          </a:p>
          <a:p>
            <a:pPr>
              <a:lnSpc>
                <a:spcPct val="80000"/>
              </a:lnSpc>
              <a:defRPr i="1" sz="1600"/>
            </a:pPr>
            <a:r>
              <a:t>Mass Attenuation Coefficient </a:t>
            </a:r>
            <a:r>
              <a:rPr i="0"/>
              <a:t>= Interaction probability/density</a:t>
            </a:r>
          </a:p>
        </p:txBody>
      </p:sp>
      <p:sp>
        <p:nvSpPr>
          <p:cNvPr id="650"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51" name="Picture 6" descr="Picture 6"/>
          <p:cNvPicPr>
            <a:picLocks noChangeAspect="1"/>
          </p:cNvPicPr>
          <p:nvPr/>
        </p:nvPicPr>
        <p:blipFill>
          <a:blip r:embed="rId2">
            <a:extLst/>
          </a:blip>
          <a:stretch>
            <a:fillRect/>
          </a:stretch>
        </p:blipFill>
        <p:spPr>
          <a:xfrm>
            <a:off x="4565086" y="786093"/>
            <a:ext cx="4323420" cy="5854702"/>
          </a:xfrm>
          <a:prstGeom prst="rect">
            <a:avLst/>
          </a:prstGeom>
          <a:ln w="12700">
            <a:miter lim="400000"/>
          </a:ln>
        </p:spPr>
      </p:pic>
      <p:sp>
        <p:nvSpPr>
          <p:cNvPr id="652" name="Straight Arrow Connector 8"/>
          <p:cNvSpPr/>
          <p:nvPr/>
        </p:nvSpPr>
        <p:spPr>
          <a:xfrm>
            <a:off x="3172577" y="1458229"/>
            <a:ext cx="2612485" cy="1081918"/>
          </a:xfrm>
          <a:prstGeom prst="line">
            <a:avLst/>
          </a:prstGeom>
          <a:ln w="25400">
            <a:solidFill>
              <a:schemeClr val="accent1"/>
            </a:solidFill>
            <a:tailEnd type="triangle"/>
          </a:ln>
        </p:spPr>
        <p:txBody>
          <a:bodyPr lIns="45718" tIns="45718" rIns="45718" bIns="45718"/>
          <a:lstStyle/>
          <a:p>
            <a:pPr/>
          </a:p>
        </p:txBody>
      </p:sp>
      <p:sp>
        <p:nvSpPr>
          <p:cNvPr id="653" name="Straight Arrow Connector 10"/>
          <p:cNvSpPr/>
          <p:nvPr/>
        </p:nvSpPr>
        <p:spPr>
          <a:xfrm>
            <a:off x="3000120" y="2540144"/>
            <a:ext cx="2784941" cy="1254394"/>
          </a:xfrm>
          <a:prstGeom prst="line">
            <a:avLst/>
          </a:prstGeom>
          <a:ln w="25400">
            <a:solidFill>
              <a:schemeClr val="accent1"/>
            </a:solidFill>
            <a:tailEnd type="triangle"/>
          </a:ln>
        </p:spPr>
        <p:txBody>
          <a:bodyPr lIns="45718" tIns="45718" rIns="45718" bIns="45718"/>
          <a:lstStyle/>
          <a:p>
            <a:pPr/>
          </a:p>
        </p:txBody>
      </p:sp>
      <p:sp>
        <p:nvSpPr>
          <p:cNvPr id="654" name="Straight Arrow Connector 11"/>
          <p:cNvSpPr/>
          <p:nvPr/>
        </p:nvSpPr>
        <p:spPr>
          <a:xfrm>
            <a:off x="2963077" y="3402539"/>
            <a:ext cx="4468141" cy="1850230"/>
          </a:xfrm>
          <a:prstGeom prst="line">
            <a:avLst/>
          </a:prstGeom>
          <a:ln w="25400">
            <a:solidFill>
              <a:schemeClr val="accent1"/>
            </a:solidFill>
            <a:tailEnd type="triangle"/>
          </a:ln>
        </p:spPr>
        <p:txBody>
          <a:bodyPr lIns="45718" tIns="45718" rIns="45718" bIns="45718"/>
          <a:lstStyle/>
          <a:p>
            <a:pPr/>
          </a:p>
        </p:txBody>
      </p:sp>
    </p:spTree>
  </p:cSld>
  <p:clrMapOvr>
    <a:masterClrMapping/>
  </p:clrMapOvr>
  <p:transition xmlns:p14="http://schemas.microsoft.com/office/powerpoint/2010/main" spd="med" advClick="1"/>
</p:sld>
</file>

<file path=ppt/slides/slide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6" name="Title 1"/>
          <p:cNvSpPr txBox="1"/>
          <p:nvPr>
            <p:ph type="title"/>
          </p:nvPr>
        </p:nvSpPr>
        <p:spPr>
          <a:xfrm>
            <a:off x="549275" y="47037"/>
            <a:ext cx="8042276" cy="974136"/>
          </a:xfrm>
          <a:prstGeom prst="rect">
            <a:avLst/>
          </a:prstGeom>
        </p:spPr>
        <p:txBody>
          <a:bodyPr/>
          <a:lstStyle/>
          <a:p>
            <a:pPr/>
            <a:r>
              <a:t>Photons - 3 interactions</a:t>
            </a:r>
          </a:p>
        </p:txBody>
      </p:sp>
      <p:sp>
        <p:nvSpPr>
          <p:cNvPr id="657"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58" name="Picture 6" descr="Picture 6"/>
          <p:cNvPicPr>
            <a:picLocks noChangeAspect="1"/>
          </p:cNvPicPr>
          <p:nvPr/>
        </p:nvPicPr>
        <p:blipFill>
          <a:blip r:embed="rId2">
            <a:extLst/>
          </a:blip>
          <a:stretch>
            <a:fillRect/>
          </a:stretch>
        </p:blipFill>
        <p:spPr>
          <a:xfrm>
            <a:off x="102263" y="1300199"/>
            <a:ext cx="4613663" cy="2728624"/>
          </a:xfrm>
          <a:prstGeom prst="rect">
            <a:avLst/>
          </a:prstGeom>
          <a:ln w="12700">
            <a:miter lim="400000"/>
          </a:ln>
        </p:spPr>
      </p:pic>
      <p:pic>
        <p:nvPicPr>
          <p:cNvPr id="659" name="Picture 7" descr="Picture 7"/>
          <p:cNvPicPr>
            <a:picLocks noChangeAspect="1"/>
          </p:cNvPicPr>
          <p:nvPr/>
        </p:nvPicPr>
        <p:blipFill>
          <a:blip r:embed="rId3">
            <a:extLst/>
          </a:blip>
          <a:stretch>
            <a:fillRect/>
          </a:stretch>
        </p:blipFill>
        <p:spPr>
          <a:xfrm>
            <a:off x="4715926" y="1300199"/>
            <a:ext cx="4172580" cy="2728624"/>
          </a:xfrm>
          <a:prstGeom prst="rect">
            <a:avLst/>
          </a:prstGeom>
          <a:ln w="12700">
            <a:miter lim="400000"/>
          </a:ln>
        </p:spPr>
      </p:pic>
      <p:pic>
        <p:nvPicPr>
          <p:cNvPr id="660" name="Picture 8" descr="Picture 8"/>
          <p:cNvPicPr>
            <a:picLocks noChangeAspect="1"/>
          </p:cNvPicPr>
          <p:nvPr/>
        </p:nvPicPr>
        <p:blipFill>
          <a:blip r:embed="rId4">
            <a:extLst/>
          </a:blip>
          <a:stretch>
            <a:fillRect/>
          </a:stretch>
        </p:blipFill>
        <p:spPr>
          <a:xfrm>
            <a:off x="1842142" y="4139496"/>
            <a:ext cx="4874186" cy="2120495"/>
          </a:xfrm>
          <a:prstGeom prst="rect">
            <a:avLst/>
          </a:prstGeom>
          <a:ln w="12700">
            <a:miter lim="400000"/>
          </a:ln>
        </p:spPr>
      </p:pic>
    </p:spTree>
  </p:cSld>
  <p:clrMapOvr>
    <a:masterClrMapping/>
  </p:clrMapOvr>
  <p:transition xmlns:p14="http://schemas.microsoft.com/office/powerpoint/2010/main" spd="med" advClick="1"/>
</p:sld>
</file>

<file path=ppt/slides/slide7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2" name="Title 1"/>
          <p:cNvSpPr txBox="1"/>
          <p:nvPr>
            <p:ph type="title"/>
          </p:nvPr>
        </p:nvSpPr>
        <p:spPr>
          <a:xfrm>
            <a:off x="512762" y="58099"/>
            <a:ext cx="8042276" cy="693220"/>
          </a:xfrm>
          <a:prstGeom prst="rect">
            <a:avLst/>
          </a:prstGeom>
        </p:spPr>
        <p:txBody>
          <a:bodyPr/>
          <a:lstStyle>
            <a:lvl1pPr>
              <a:defRPr b="1" i="1" sz="3600">
                <a:latin typeface="Arial"/>
                <a:ea typeface="Arial"/>
                <a:cs typeface="Arial"/>
                <a:sym typeface="Arial"/>
              </a:defRPr>
            </a:lvl1pPr>
          </a:lstStyle>
          <a:p>
            <a:pPr/>
            <a:r>
              <a:t>Transition Radiation (Particle ID)</a:t>
            </a:r>
          </a:p>
        </p:txBody>
      </p:sp>
      <p:sp>
        <p:nvSpPr>
          <p:cNvPr id="663"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668" name="Group 10"/>
          <p:cNvGrpSpPr/>
          <p:nvPr/>
        </p:nvGrpSpPr>
        <p:grpSpPr>
          <a:xfrm>
            <a:off x="4533897" y="1544637"/>
            <a:ext cx="4610105" cy="2741617"/>
            <a:chOff x="-1" y="0"/>
            <a:chExt cx="4610103" cy="2741615"/>
          </a:xfrm>
        </p:grpSpPr>
        <p:pic>
          <p:nvPicPr>
            <p:cNvPr id="664" name="Picture 4" descr="Picture 4"/>
            <p:cNvPicPr>
              <a:picLocks noChangeAspect="1"/>
            </p:cNvPicPr>
            <p:nvPr/>
          </p:nvPicPr>
          <p:blipFill>
            <a:blip r:embed="rId2">
              <a:extLst/>
            </a:blip>
            <a:stretch>
              <a:fillRect/>
            </a:stretch>
          </p:blipFill>
          <p:spPr>
            <a:xfrm>
              <a:off x="44449" y="0"/>
              <a:ext cx="4565654" cy="2741617"/>
            </a:xfrm>
            <a:prstGeom prst="rect">
              <a:avLst/>
            </a:prstGeom>
            <a:ln w="12700" cap="flat">
              <a:noFill/>
              <a:miter lim="400000"/>
            </a:ln>
            <a:effectLst/>
          </p:spPr>
        </p:pic>
        <p:sp>
          <p:nvSpPr>
            <p:cNvPr id="665" name="Text Box 6"/>
            <p:cNvSpPr txBox="1"/>
            <p:nvPr/>
          </p:nvSpPr>
          <p:spPr>
            <a:xfrm>
              <a:off x="3720782" y="1181099"/>
              <a:ext cx="92713" cy="3936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200"/>
                </a:spcBef>
                <a:defRPr baseline="-25000" sz="2000">
                  <a:solidFill>
                    <a:srgbClr val="A666FF"/>
                  </a:solidFill>
                  <a:latin typeface="Symbol"/>
                  <a:ea typeface="Symbol"/>
                  <a:cs typeface="Symbol"/>
                  <a:sym typeface="Symbol"/>
                </a:defRPr>
              </a:lvl1pPr>
            </a:lstStyle>
            <a:p>
              <a:pPr/>
              <a:r>
                <a:t>q</a:t>
              </a:r>
            </a:p>
          </p:txBody>
        </p:sp>
        <p:sp>
          <p:nvSpPr>
            <p:cNvPr id="666" name="Freeform 7"/>
            <p:cNvSpPr/>
            <p:nvPr/>
          </p:nvSpPr>
          <p:spPr>
            <a:xfrm>
              <a:off x="3683001" y="995362"/>
              <a:ext cx="88902" cy="165103"/>
            </a:xfrm>
            <a:custGeom>
              <a:avLst/>
              <a:gdLst/>
              <a:ahLst/>
              <a:cxnLst>
                <a:cxn ang="0">
                  <a:pos x="wd2" y="hd2"/>
                </a:cxn>
                <a:cxn ang="5400000">
                  <a:pos x="wd2" y="hd2"/>
                </a:cxn>
                <a:cxn ang="10800000">
                  <a:pos x="wd2" y="hd2"/>
                </a:cxn>
                <a:cxn ang="16200000">
                  <a:pos x="wd2" y="hd2"/>
                </a:cxn>
              </a:cxnLst>
              <a:rect l="0" t="0" r="r" b="b"/>
              <a:pathLst>
                <a:path w="21221" h="21600" fill="norm" stroke="1" extrusionOk="0">
                  <a:moveTo>
                    <a:pt x="0" y="0"/>
                  </a:moveTo>
                  <a:cubicBezTo>
                    <a:pt x="7200" y="3946"/>
                    <a:pt x="14779" y="8100"/>
                    <a:pt x="18189" y="11631"/>
                  </a:cubicBezTo>
                  <a:cubicBezTo>
                    <a:pt x="21600" y="15162"/>
                    <a:pt x="20842" y="19108"/>
                    <a:pt x="21221" y="21600"/>
                  </a:cubicBezTo>
                </a:path>
              </a:pathLst>
            </a:custGeom>
            <a:noFill/>
            <a:ln w="9525" cap="flat">
              <a:solidFill>
                <a:srgbClr val="A666FF"/>
              </a:solidFill>
              <a:prstDash val="solid"/>
              <a:round/>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667" name="Rectangle 9"/>
            <p:cNvSpPr/>
            <p:nvPr/>
          </p:nvSpPr>
          <p:spPr>
            <a:xfrm>
              <a:off x="-2" y="1833563"/>
              <a:ext cx="1435102" cy="596902"/>
            </a:xfrm>
            <a:prstGeom prst="rect">
              <a:avLst/>
            </a:prstGeom>
            <a:solidFill>
              <a:srgbClr val="FFFFFF"/>
            </a:solidFill>
            <a:ln w="9525" cap="flat">
              <a:solidFill>
                <a:srgbClr val="FFFFFF"/>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grpSp>
      <p:sp>
        <p:nvSpPr>
          <p:cNvPr id="669" name="Rectangle 3"/>
          <p:cNvSpPr txBox="1"/>
          <p:nvPr/>
        </p:nvSpPr>
        <p:spPr>
          <a:xfrm>
            <a:off x="198120" y="921339"/>
            <a:ext cx="8760460" cy="378317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marL="342900" indent="-342900">
              <a:spcBef>
                <a:spcPts val="400"/>
              </a:spcBef>
              <a:buSzPct val="100000"/>
              <a:buFont typeface="Times Roman"/>
              <a:buChar char="•"/>
              <a:defRPr b="1" sz="2000">
                <a:solidFill>
                  <a:srgbClr val="000080"/>
                </a:solidFill>
                <a:latin typeface="Arial"/>
                <a:ea typeface="Arial"/>
                <a:cs typeface="Arial"/>
                <a:sym typeface="Arial"/>
              </a:defRPr>
            </a:pPr>
            <a:r>
              <a:t>Transition Radiation: photon emitted by a charged particle when traversing the boundary between materials with different dielectrical constants (</a:t>
            </a:r>
            <a:r>
              <a:rPr b="0">
                <a:latin typeface="Symbol"/>
                <a:ea typeface="Symbol"/>
                <a:cs typeface="Symbol"/>
                <a:sym typeface="Symbol"/>
              </a:rPr>
              <a:t>e</a:t>
            </a:r>
            <a:r>
              <a:rPr baseline="-25000"/>
              <a:t>1</a:t>
            </a:r>
            <a:r>
              <a:rPr b="0">
                <a:latin typeface="Symbol"/>
                <a:ea typeface="Symbol"/>
                <a:cs typeface="Symbol"/>
                <a:sym typeface="Symbol"/>
              </a:rPr>
              <a:t>e</a:t>
            </a:r>
            <a:r>
              <a:rPr baseline="-25000"/>
              <a:t>2</a:t>
            </a:r>
            <a:r>
              <a:t>)</a:t>
            </a:r>
            <a:endParaRPr baseline="-25000" sz="1600">
              <a:solidFill>
                <a:srgbClr val="000066"/>
              </a:solidFill>
              <a:latin typeface="Comic Sans MS"/>
              <a:ea typeface="Comic Sans MS"/>
              <a:cs typeface="Comic Sans MS"/>
              <a:sym typeface="Comic Sans MS"/>
            </a:endParaRPr>
          </a:p>
          <a:p>
            <a:pPr marL="342900" indent="-342900">
              <a:spcBef>
                <a:spcPts val="300"/>
              </a:spcBef>
              <a:buSzPct val="100000"/>
              <a:buFont typeface="Times Roman"/>
              <a:buChar char="•"/>
              <a:defRPr b="1" sz="2000">
                <a:solidFill>
                  <a:srgbClr val="000080"/>
                </a:solidFill>
                <a:latin typeface="Arial"/>
                <a:ea typeface="Arial"/>
                <a:cs typeface="Arial"/>
                <a:sym typeface="Arial"/>
              </a:defRPr>
            </a:pPr>
          </a:p>
          <a:p>
            <a:pPr marL="342900" indent="-342900">
              <a:spcBef>
                <a:spcPts val="400"/>
              </a:spcBef>
              <a:buSzPct val="100000"/>
              <a:buFont typeface="Times Roman"/>
              <a:buChar char="•"/>
              <a:defRPr sz="2000">
                <a:solidFill>
                  <a:srgbClr val="000080"/>
                </a:solidFill>
                <a:latin typeface="Symbol"/>
                <a:ea typeface="Symbol"/>
                <a:cs typeface="Symbol"/>
                <a:sym typeface="Symbol"/>
              </a:defRPr>
            </a:pPr>
            <a:r>
              <a:t>g</a:t>
            </a:r>
            <a:r>
              <a:rPr b="1">
                <a:latin typeface="Arial"/>
                <a:ea typeface="Arial"/>
                <a:cs typeface="Arial"/>
                <a:sym typeface="Arial"/>
              </a:rPr>
              <a:t> &gt; 1000		</a:t>
            </a:r>
            <a:endParaRPr baseline="-25000" sz="1600">
              <a:solidFill>
                <a:srgbClr val="000066"/>
              </a:solidFill>
              <a:latin typeface="Comic Sans MS"/>
              <a:ea typeface="Comic Sans MS"/>
              <a:cs typeface="Comic Sans MS"/>
              <a:sym typeface="Comic Sans MS"/>
            </a:endParaRPr>
          </a:p>
          <a:p>
            <a:pPr>
              <a:spcBef>
                <a:spcPts val="300"/>
              </a:spcBef>
              <a:defRPr b="1" sz="2000">
                <a:solidFill>
                  <a:srgbClr val="000080"/>
                </a:solidFill>
                <a:latin typeface="Arial"/>
                <a:ea typeface="Arial"/>
                <a:cs typeface="Arial"/>
                <a:sym typeface="Arial"/>
              </a:defRPr>
            </a:pPr>
          </a:p>
          <a:p>
            <a:pPr marL="342900" indent="-342900">
              <a:spcBef>
                <a:spcPts val="400"/>
              </a:spcBef>
              <a:buSzPct val="100000"/>
              <a:buFont typeface="Times Roman"/>
              <a:buChar char="•"/>
              <a:defRPr b="1" sz="2000">
                <a:solidFill>
                  <a:srgbClr val="CC66FF"/>
                </a:solidFill>
                <a:latin typeface="Arial"/>
                <a:ea typeface="Arial"/>
                <a:cs typeface="Arial"/>
                <a:sym typeface="Arial"/>
              </a:defRPr>
            </a:pPr>
            <a:r>
              <a:t>Intensity: I ~ </a:t>
            </a:r>
            <a:r>
              <a:rPr b="0">
                <a:latin typeface="Symbol"/>
                <a:ea typeface="Symbol"/>
                <a:cs typeface="Symbol"/>
                <a:sym typeface="Symbol"/>
              </a:rPr>
              <a:t>g </a:t>
            </a:r>
            <a:r>
              <a:t>= E/m</a:t>
            </a:r>
            <a:r>
              <a:rPr>
                <a:solidFill>
                  <a:srgbClr val="000090"/>
                </a:solidFill>
              </a:rPr>
              <a:t>,</a:t>
            </a:r>
            <a:r>
              <a:rPr b="0">
                <a:solidFill>
                  <a:srgbClr val="000090"/>
                </a:solidFill>
                <a:latin typeface="Symbol"/>
                <a:ea typeface="Symbol"/>
                <a:cs typeface="Symbol"/>
                <a:sym typeface="Symbol"/>
              </a:rPr>
              <a:t> q </a:t>
            </a:r>
            <a:r>
              <a:rPr b="0">
                <a:solidFill>
                  <a:srgbClr val="000090"/>
                </a:solidFill>
              </a:rPr>
              <a:t>~ 1/ </a:t>
            </a:r>
            <a:r>
              <a:rPr b="0">
                <a:solidFill>
                  <a:srgbClr val="000090"/>
                </a:solidFill>
                <a:latin typeface="Symbol"/>
                <a:ea typeface="Symbol"/>
                <a:cs typeface="Symbol"/>
                <a:sym typeface="Symbol"/>
              </a:rPr>
              <a:t>g</a:t>
            </a:r>
            <a:endParaRPr baseline="-25000" sz="1600">
              <a:solidFill>
                <a:srgbClr val="000066"/>
              </a:solidFill>
              <a:latin typeface="Comic Sans MS"/>
              <a:ea typeface="Comic Sans MS"/>
              <a:cs typeface="Comic Sans MS"/>
              <a:sym typeface="Comic Sans MS"/>
            </a:endParaRPr>
          </a:p>
          <a:p>
            <a:pPr lvl="1" marL="742950" indent="-285750">
              <a:spcBef>
                <a:spcPts val="400"/>
              </a:spcBef>
              <a:buSzPct val="100000"/>
              <a:buFont typeface="Symbol"/>
              <a:buChar char="®"/>
              <a:defRPr>
                <a:solidFill>
                  <a:srgbClr val="000080"/>
                </a:solidFill>
                <a:latin typeface="Arial"/>
                <a:ea typeface="Arial"/>
                <a:cs typeface="Arial"/>
                <a:sym typeface="Arial"/>
              </a:defRPr>
            </a:pPr>
            <a:r>
              <a:t>Identification of transition radiation</a:t>
            </a:r>
            <a:br/>
            <a:r>
              <a:t>photons used for</a:t>
            </a:r>
            <a:br/>
            <a:r>
              <a:rPr b="1">
                <a:solidFill>
                  <a:srgbClr val="CC66FF"/>
                </a:solidFill>
              </a:rPr>
              <a:t>particle identification (mostly electrons)</a:t>
            </a:r>
            <a:br>
              <a:rPr b="1">
                <a:solidFill>
                  <a:srgbClr val="CC66FF"/>
                </a:solidFill>
              </a:rPr>
            </a:br>
            <a:r>
              <a:t>of particles with momenta between</a:t>
            </a:r>
            <a:br/>
            <a:r>
              <a:t>1 and few 100 GeV</a:t>
            </a:r>
          </a:p>
        </p:txBody>
      </p:sp>
      <p:sp>
        <p:nvSpPr>
          <p:cNvPr id="670" name="Text Box 8"/>
          <p:cNvSpPr txBox="1"/>
          <p:nvPr/>
        </p:nvSpPr>
        <p:spPr>
          <a:xfrm>
            <a:off x="4792345" y="3319462"/>
            <a:ext cx="930244" cy="61735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a:latin typeface="Arial"/>
                <a:ea typeface="Arial"/>
                <a:cs typeface="Arial"/>
                <a:sym typeface="Arial"/>
              </a:defRPr>
            </a:pPr>
            <a:r>
              <a:t>charged</a:t>
            </a:r>
            <a:endParaRPr baseline="-25000" sz="1600">
              <a:solidFill>
                <a:srgbClr val="000066"/>
              </a:solidFill>
              <a:latin typeface="Comic Sans MS"/>
              <a:ea typeface="Comic Sans MS"/>
              <a:cs typeface="Comic Sans MS"/>
              <a:sym typeface="Comic Sans MS"/>
            </a:endParaRPr>
          </a:p>
          <a:p>
            <a:pPr>
              <a:defRPr>
                <a:latin typeface="Arial"/>
                <a:ea typeface="Arial"/>
                <a:cs typeface="Arial"/>
                <a:sym typeface="Arial"/>
              </a:defRPr>
            </a:pPr>
            <a:r>
              <a:t>particle</a:t>
            </a:r>
          </a:p>
        </p:txBody>
      </p:sp>
      <p:grpSp>
        <p:nvGrpSpPr>
          <p:cNvPr id="673" name="Object 5"/>
          <p:cNvGrpSpPr/>
          <p:nvPr/>
        </p:nvGrpSpPr>
        <p:grpSpPr>
          <a:xfrm>
            <a:off x="3031480" y="1903351"/>
            <a:ext cx="1168973" cy="1027890"/>
            <a:chOff x="-1" y="0"/>
            <a:chExt cx="1168972" cy="1027889"/>
          </a:xfrm>
        </p:grpSpPr>
        <p:sp>
          <p:nvSpPr>
            <p:cNvPr id="671" name="Rectangle"/>
            <p:cNvSpPr/>
            <p:nvPr/>
          </p:nvSpPr>
          <p:spPr>
            <a:xfrm>
              <a:off x="-1" y="-1"/>
              <a:ext cx="1168972" cy="1027890"/>
            </a:xfrm>
            <a:prstGeom prst="rect">
              <a:avLst/>
            </a:prstGeom>
            <a:solidFill>
              <a:srgbClr val="FFFF00"/>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pic>
          <p:nvPicPr>
            <p:cNvPr id="672" name="image90.pdf" descr="image90.pdf"/>
            <p:cNvPicPr>
              <a:picLocks noChangeAspect="1"/>
            </p:cNvPicPr>
            <p:nvPr/>
          </p:nvPicPr>
          <p:blipFill>
            <a:blip r:embed="rId3">
              <a:extLst/>
            </a:blip>
            <a:stretch>
              <a:fillRect/>
            </a:stretch>
          </p:blipFill>
          <p:spPr>
            <a:xfrm>
              <a:off x="-2" y="-1"/>
              <a:ext cx="1168974" cy="1027890"/>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7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5" name="Title 1"/>
          <p:cNvSpPr txBox="1"/>
          <p:nvPr>
            <p:ph type="title"/>
          </p:nvPr>
        </p:nvSpPr>
        <p:spPr>
          <a:xfrm>
            <a:off x="411986" y="187668"/>
            <a:ext cx="8042276" cy="666278"/>
          </a:xfrm>
          <a:prstGeom prst="rect">
            <a:avLst/>
          </a:prstGeom>
        </p:spPr>
        <p:txBody>
          <a:bodyPr/>
          <a:lstStyle>
            <a:lvl1pPr defTabSz="731519">
              <a:defRPr sz="3600"/>
            </a:lvl1pPr>
          </a:lstStyle>
          <a:p>
            <a:pPr/>
            <a:r>
              <a:t>Cherenkov Detector</a:t>
            </a:r>
          </a:p>
        </p:txBody>
      </p:sp>
      <p:sp>
        <p:nvSpPr>
          <p:cNvPr id="676"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77" name="Picture 4" descr="Picture 4"/>
          <p:cNvPicPr>
            <a:picLocks noChangeAspect="1"/>
          </p:cNvPicPr>
          <p:nvPr/>
        </p:nvPicPr>
        <p:blipFill>
          <a:blip r:embed="rId2">
            <a:extLst/>
          </a:blip>
          <a:stretch>
            <a:fillRect/>
          </a:stretch>
        </p:blipFill>
        <p:spPr>
          <a:xfrm>
            <a:off x="48597" y="1698959"/>
            <a:ext cx="5898428" cy="4423820"/>
          </a:xfrm>
          <a:prstGeom prst="rect">
            <a:avLst/>
          </a:prstGeom>
          <a:ln w="12700">
            <a:miter lim="400000"/>
          </a:ln>
        </p:spPr>
      </p:pic>
      <p:pic>
        <p:nvPicPr>
          <p:cNvPr id="678" name="Picture 6" descr="Picture 6"/>
          <p:cNvPicPr>
            <a:picLocks noChangeAspect="1"/>
          </p:cNvPicPr>
          <p:nvPr/>
        </p:nvPicPr>
        <p:blipFill>
          <a:blip r:embed="rId3">
            <a:extLst/>
          </a:blip>
          <a:stretch>
            <a:fillRect/>
          </a:stretch>
        </p:blipFill>
        <p:spPr>
          <a:xfrm>
            <a:off x="5827352" y="1407354"/>
            <a:ext cx="3190800" cy="2246024"/>
          </a:xfrm>
          <a:prstGeom prst="rect">
            <a:avLst/>
          </a:prstGeom>
          <a:ln w="12700">
            <a:miter lim="400000"/>
          </a:ln>
        </p:spPr>
      </p:pic>
      <p:sp>
        <p:nvSpPr>
          <p:cNvPr id="679" name="TextBox 7"/>
          <p:cNvSpPr txBox="1"/>
          <p:nvPr/>
        </p:nvSpPr>
        <p:spPr>
          <a:xfrm>
            <a:off x="7230495" y="1016736"/>
            <a:ext cx="688585"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LHCb</a:t>
            </a:r>
          </a:p>
        </p:txBody>
      </p:sp>
      <p:pic>
        <p:nvPicPr>
          <p:cNvPr id="680" name="Picture 8" descr="Picture 8"/>
          <p:cNvPicPr>
            <a:picLocks noChangeAspect="1"/>
          </p:cNvPicPr>
          <p:nvPr/>
        </p:nvPicPr>
        <p:blipFill>
          <a:blip r:embed="rId4">
            <a:extLst/>
          </a:blip>
          <a:stretch>
            <a:fillRect/>
          </a:stretch>
        </p:blipFill>
        <p:spPr>
          <a:xfrm>
            <a:off x="5997895" y="4222841"/>
            <a:ext cx="3146106" cy="2235390"/>
          </a:xfrm>
          <a:prstGeom prst="rect">
            <a:avLst/>
          </a:prstGeom>
          <a:ln w="12700">
            <a:miter lim="400000"/>
          </a:ln>
        </p:spPr>
      </p:pic>
      <p:sp>
        <p:nvSpPr>
          <p:cNvPr id="681" name="TextBox 17"/>
          <p:cNvSpPr txBox="1"/>
          <p:nvPr/>
        </p:nvSpPr>
        <p:spPr>
          <a:xfrm>
            <a:off x="7230495" y="3835875"/>
            <a:ext cx="599511"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AMS</a:t>
            </a:r>
          </a:p>
        </p:txBody>
      </p:sp>
      <p:sp>
        <p:nvSpPr>
          <p:cNvPr id="682" name="Straight Connector 9"/>
          <p:cNvSpPr/>
          <p:nvPr/>
        </p:nvSpPr>
        <p:spPr>
          <a:xfrm>
            <a:off x="2013567" y="2070985"/>
            <a:ext cx="11443" cy="3901698"/>
          </a:xfrm>
          <a:prstGeom prst="line">
            <a:avLst/>
          </a:prstGeom>
          <a:ln w="25400">
            <a:solidFill>
              <a:srgbClr val="FF0000"/>
            </a:solidFill>
          </a:ln>
        </p:spPr>
        <p:txBody>
          <a:bodyPr lIns="45718" tIns="45718" rIns="45718" bIns="45718"/>
          <a:lstStyle/>
          <a:p>
            <a:pPr/>
          </a:p>
        </p:txBody>
      </p:sp>
    </p:spTree>
  </p:cSld>
  <p:clrMapOvr>
    <a:masterClrMapping/>
  </p:clrMapOvr>
  <p:transition xmlns:p14="http://schemas.microsoft.com/office/powerpoint/2010/main" spd="med" advClick="1"/>
</p:sld>
</file>

<file path=ppt/slides/slide7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4" name="Title 1"/>
          <p:cNvSpPr txBox="1"/>
          <p:nvPr>
            <p:ph type="title"/>
          </p:nvPr>
        </p:nvSpPr>
        <p:spPr>
          <a:xfrm>
            <a:off x="549275" y="411716"/>
            <a:ext cx="8042276" cy="830435"/>
          </a:xfrm>
          <a:prstGeom prst="rect">
            <a:avLst/>
          </a:prstGeom>
        </p:spPr>
        <p:txBody>
          <a:bodyPr/>
          <a:lstStyle/>
          <a:p>
            <a:pPr defTabSz="603504">
              <a:defRPr sz="3000"/>
            </a:pPr>
            <a:r>
              <a:t>Transition radiation</a:t>
            </a:r>
            <a:br/>
            <a:r>
              <a:rPr sz="1800"/>
              <a:t>(particle identification)</a:t>
            </a:r>
          </a:p>
        </p:txBody>
      </p:sp>
      <p:sp>
        <p:nvSpPr>
          <p:cNvPr id="685"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86" name="Picture 6" descr="Picture 6"/>
          <p:cNvPicPr>
            <a:picLocks noChangeAspect="1"/>
          </p:cNvPicPr>
          <p:nvPr/>
        </p:nvPicPr>
        <p:blipFill>
          <a:blip r:embed="rId2">
            <a:extLst/>
          </a:blip>
          <a:stretch>
            <a:fillRect/>
          </a:stretch>
        </p:blipFill>
        <p:spPr>
          <a:xfrm>
            <a:off x="264458" y="1242151"/>
            <a:ext cx="8691506" cy="5398643"/>
          </a:xfrm>
          <a:prstGeom prst="rect">
            <a:avLst/>
          </a:prstGeom>
          <a:ln w="12700">
            <a:miter lim="400000"/>
          </a:ln>
        </p:spPr>
      </p:pic>
    </p:spTree>
  </p:cSld>
  <p:clrMapOvr>
    <a:masterClrMapping/>
  </p:clrMapOvr>
  <p:transition xmlns:p14="http://schemas.microsoft.com/office/powerpoint/2010/main" spd="med" advClick="1"/>
</p:sld>
</file>

<file path=ppt/slides/slide7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8" name="Title 1"/>
          <p:cNvSpPr txBox="1"/>
          <p:nvPr>
            <p:ph type="title"/>
          </p:nvPr>
        </p:nvSpPr>
        <p:spPr>
          <a:xfrm>
            <a:off x="0" y="0"/>
            <a:ext cx="9144000" cy="825500"/>
          </a:xfrm>
          <a:prstGeom prst="rect">
            <a:avLst/>
          </a:prstGeom>
        </p:spPr>
        <p:txBody>
          <a:bodyPr/>
          <a:lstStyle>
            <a:lvl1pPr>
              <a:defRPr b="1" i="1" sz="3200">
                <a:latin typeface="Arial"/>
                <a:ea typeface="Arial"/>
                <a:cs typeface="Arial"/>
                <a:sym typeface="Arial"/>
              </a:defRPr>
            </a:lvl1pPr>
          </a:lstStyle>
          <a:p>
            <a:pPr/>
            <a:r>
              <a:t>TRT (ATLAS): 3 straws and radiators</a:t>
            </a:r>
          </a:p>
        </p:txBody>
      </p:sp>
      <p:sp>
        <p:nvSpPr>
          <p:cNvPr id="689" name="Rectangle 145"/>
          <p:cNvSpPr/>
          <p:nvPr/>
        </p:nvSpPr>
        <p:spPr>
          <a:xfrm>
            <a:off x="637625" y="863828"/>
            <a:ext cx="8250881" cy="2944979"/>
          </a:xfrm>
          <a:prstGeom prst="rect">
            <a:avLst/>
          </a:prstGeom>
          <a:solidFill>
            <a:srgbClr val="000000"/>
          </a:solidFill>
          <a:ln>
            <a:solidFill>
              <a:srgbClr val="000000"/>
            </a:solidFill>
          </a:ln>
        </p:spPr>
        <p:txBody>
          <a:bodyPr lIns="45718" tIns="45718" rIns="45718" bIns="45718"/>
          <a:lstStyle/>
          <a:p>
            <a:pPr>
              <a:defRPr>
                <a:latin typeface="News Gothic MT"/>
                <a:ea typeface="News Gothic MT"/>
                <a:cs typeface="News Gothic MT"/>
                <a:sym typeface="News Gothic MT"/>
              </a:defRPr>
            </a:pPr>
          </a:p>
        </p:txBody>
      </p:sp>
      <p:grpSp>
        <p:nvGrpSpPr>
          <p:cNvPr id="756" name="Group 8"/>
          <p:cNvGrpSpPr/>
          <p:nvPr/>
        </p:nvGrpSpPr>
        <p:grpSpPr>
          <a:xfrm>
            <a:off x="769001" y="1082119"/>
            <a:ext cx="8113430" cy="2231420"/>
            <a:chOff x="-1" y="0"/>
            <a:chExt cx="8113428" cy="2231419"/>
          </a:xfrm>
        </p:grpSpPr>
        <p:grpSp>
          <p:nvGrpSpPr>
            <p:cNvPr id="702" name="Group 9"/>
            <p:cNvGrpSpPr/>
            <p:nvPr/>
          </p:nvGrpSpPr>
          <p:grpSpPr>
            <a:xfrm>
              <a:off x="2310784" y="191397"/>
              <a:ext cx="404587" cy="1994898"/>
              <a:chOff x="-1" y="0"/>
              <a:chExt cx="404586" cy="1994897"/>
            </a:xfrm>
          </p:grpSpPr>
          <p:sp>
            <p:nvSpPr>
              <p:cNvPr id="690" name="Line 10"/>
              <p:cNvSpPr/>
              <p:nvPr/>
            </p:nvSpPr>
            <p:spPr>
              <a:xfrm>
                <a:off x="-2"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1" name="Line 11"/>
              <p:cNvSpPr/>
              <p:nvPr/>
            </p:nvSpPr>
            <p:spPr>
              <a:xfrm>
                <a:off x="35788"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2" name="Line 12"/>
              <p:cNvSpPr/>
              <p:nvPr/>
            </p:nvSpPr>
            <p:spPr>
              <a:xfrm>
                <a:off x="79360" y="-1"/>
                <a:ext cx="1559"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3" name="Line 13"/>
              <p:cNvSpPr/>
              <p:nvPr/>
            </p:nvSpPr>
            <p:spPr>
              <a:xfrm>
                <a:off x="113593" y="9335"/>
                <a:ext cx="1560"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4" name="Line 14"/>
              <p:cNvSpPr/>
              <p:nvPr/>
            </p:nvSpPr>
            <p:spPr>
              <a:xfrm>
                <a:off x="147827" y="9335"/>
                <a:ext cx="1560"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5" name="Line 15"/>
              <p:cNvSpPr/>
              <p:nvPr/>
            </p:nvSpPr>
            <p:spPr>
              <a:xfrm>
                <a:off x="174281" y="9335"/>
                <a:ext cx="1559"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6" name="Line 16"/>
              <p:cNvSpPr/>
              <p:nvPr/>
            </p:nvSpPr>
            <p:spPr>
              <a:xfrm>
                <a:off x="220963" y="14003"/>
                <a:ext cx="1560"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7" name="Line 17"/>
              <p:cNvSpPr/>
              <p:nvPr/>
            </p:nvSpPr>
            <p:spPr>
              <a:xfrm>
                <a:off x="256753" y="14003"/>
                <a:ext cx="1559"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8" name="Line 18"/>
              <p:cNvSpPr/>
              <p:nvPr/>
            </p:nvSpPr>
            <p:spPr>
              <a:xfrm>
                <a:off x="300324" y="14003"/>
                <a:ext cx="1559"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699" name="Line 19"/>
              <p:cNvSpPr/>
              <p:nvPr/>
            </p:nvSpPr>
            <p:spPr>
              <a:xfrm>
                <a:off x="334557"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00" name="Line 20"/>
              <p:cNvSpPr/>
              <p:nvPr/>
            </p:nvSpPr>
            <p:spPr>
              <a:xfrm>
                <a:off x="368791"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01" name="Line 21"/>
              <p:cNvSpPr/>
              <p:nvPr/>
            </p:nvSpPr>
            <p:spPr>
              <a:xfrm>
                <a:off x="403026" y="-1"/>
                <a:ext cx="1560"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grpSp>
        <p:grpSp>
          <p:nvGrpSpPr>
            <p:cNvPr id="705" name="Group 22"/>
            <p:cNvGrpSpPr/>
            <p:nvPr/>
          </p:nvGrpSpPr>
          <p:grpSpPr>
            <a:xfrm>
              <a:off x="479275" y="382794"/>
              <a:ext cx="1596547" cy="1598097"/>
              <a:chOff x="0" y="-1"/>
              <a:chExt cx="1596546" cy="1598096"/>
            </a:xfrm>
          </p:grpSpPr>
          <p:sp>
            <p:nvSpPr>
              <p:cNvPr id="703" name="Oval 23"/>
              <p:cNvSpPr/>
              <p:nvPr/>
            </p:nvSpPr>
            <p:spPr>
              <a:xfrm>
                <a:off x="-1" y="-2"/>
                <a:ext cx="1596547" cy="1598097"/>
              </a:xfrm>
              <a:prstGeom prst="ellipse">
                <a:avLst/>
              </a:prstGeom>
              <a:gradFill flip="none" rotWithShape="1">
                <a:gsLst>
                  <a:gs pos="0">
                    <a:srgbClr val="8C0000"/>
                  </a:gs>
                  <a:gs pos="100000">
                    <a:srgbClr val="4A413C"/>
                  </a:gs>
                </a:gsLst>
                <a:path path="circle">
                  <a:fillToRect l="37721" t="-19636" r="62278" b="119636"/>
                </a:path>
              </a:gradFill>
              <a:ln w="9360" cap="flat">
                <a:solidFill>
                  <a:srgbClr val="FF99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04" name="Oval 24"/>
              <p:cNvSpPr/>
              <p:nvPr/>
            </p:nvSpPr>
            <p:spPr>
              <a:xfrm>
                <a:off x="753145" y="774927"/>
                <a:ext cx="96483" cy="94925"/>
              </a:xfrm>
              <a:prstGeom prst="ellipse">
                <a:avLst/>
              </a:prstGeom>
              <a:solidFill>
                <a:srgbClr val="FFCC00"/>
              </a:solidFill>
              <a:ln w="9360" cap="flat">
                <a:solidFill>
                  <a:srgbClr val="FF66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grpSp>
        <p:grpSp>
          <p:nvGrpSpPr>
            <p:cNvPr id="718" name="Group 25"/>
            <p:cNvGrpSpPr/>
            <p:nvPr/>
          </p:nvGrpSpPr>
          <p:grpSpPr>
            <a:xfrm>
              <a:off x="4794294" y="238079"/>
              <a:ext cx="404588" cy="1993341"/>
              <a:chOff x="-1" y="0"/>
              <a:chExt cx="404586" cy="1993340"/>
            </a:xfrm>
          </p:grpSpPr>
          <p:sp>
            <p:nvSpPr>
              <p:cNvPr id="706" name="Line 26"/>
              <p:cNvSpPr/>
              <p:nvPr/>
            </p:nvSpPr>
            <p:spPr>
              <a:xfrm>
                <a:off x="-2"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07" name="Line 27"/>
              <p:cNvSpPr/>
              <p:nvPr/>
            </p:nvSpPr>
            <p:spPr>
              <a:xfrm>
                <a:off x="35788"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08" name="Line 28"/>
              <p:cNvSpPr/>
              <p:nvPr/>
            </p:nvSpPr>
            <p:spPr>
              <a:xfrm>
                <a:off x="79360" y="-1"/>
                <a:ext cx="1559"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09" name="Line 29"/>
              <p:cNvSpPr/>
              <p:nvPr/>
            </p:nvSpPr>
            <p:spPr>
              <a:xfrm>
                <a:off x="113594" y="9335"/>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0" name="Line 30"/>
              <p:cNvSpPr/>
              <p:nvPr/>
            </p:nvSpPr>
            <p:spPr>
              <a:xfrm>
                <a:off x="147828" y="9335"/>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1" name="Line 31"/>
              <p:cNvSpPr/>
              <p:nvPr/>
            </p:nvSpPr>
            <p:spPr>
              <a:xfrm>
                <a:off x="174281" y="9335"/>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2" name="Line 32"/>
              <p:cNvSpPr/>
              <p:nvPr/>
            </p:nvSpPr>
            <p:spPr>
              <a:xfrm>
                <a:off x="220963" y="14003"/>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3" name="Line 33"/>
              <p:cNvSpPr/>
              <p:nvPr/>
            </p:nvSpPr>
            <p:spPr>
              <a:xfrm>
                <a:off x="256753" y="14003"/>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4" name="Line 34"/>
              <p:cNvSpPr/>
              <p:nvPr/>
            </p:nvSpPr>
            <p:spPr>
              <a:xfrm>
                <a:off x="300324" y="14003"/>
                <a:ext cx="1559" cy="197933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5" name="Line 35"/>
              <p:cNvSpPr/>
              <p:nvPr/>
            </p:nvSpPr>
            <p:spPr>
              <a:xfrm>
                <a:off x="333001"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6" name="Line 36"/>
              <p:cNvSpPr/>
              <p:nvPr/>
            </p:nvSpPr>
            <p:spPr>
              <a:xfrm>
                <a:off x="368791" y="-1"/>
                <a:ext cx="1561"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17" name="Line 37"/>
              <p:cNvSpPr/>
              <p:nvPr/>
            </p:nvSpPr>
            <p:spPr>
              <a:xfrm>
                <a:off x="403026" y="-1"/>
                <a:ext cx="1560" cy="1980894"/>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grpSp>
        <p:grpSp>
          <p:nvGrpSpPr>
            <p:cNvPr id="721" name="Group 38"/>
            <p:cNvGrpSpPr/>
            <p:nvPr/>
          </p:nvGrpSpPr>
          <p:grpSpPr>
            <a:xfrm>
              <a:off x="2961229" y="429477"/>
              <a:ext cx="1596547" cy="1596541"/>
              <a:chOff x="0" y="0"/>
              <a:chExt cx="1596546" cy="1596539"/>
            </a:xfrm>
          </p:grpSpPr>
          <p:sp>
            <p:nvSpPr>
              <p:cNvPr id="719" name="Oval 39"/>
              <p:cNvSpPr/>
              <p:nvPr/>
            </p:nvSpPr>
            <p:spPr>
              <a:xfrm>
                <a:off x="-1" y="0"/>
                <a:ext cx="1596547" cy="1596540"/>
              </a:xfrm>
              <a:prstGeom prst="ellipse">
                <a:avLst/>
              </a:prstGeom>
              <a:gradFill flip="none" rotWithShape="1">
                <a:gsLst>
                  <a:gs pos="0">
                    <a:srgbClr val="8C0000"/>
                  </a:gs>
                  <a:gs pos="100000">
                    <a:srgbClr val="4A413C"/>
                  </a:gs>
                </a:gsLst>
                <a:path path="circle">
                  <a:fillToRect l="37721" t="-19636" r="62278" b="119636"/>
                </a:path>
              </a:gradFill>
              <a:ln w="9360" cap="flat">
                <a:solidFill>
                  <a:srgbClr val="FF99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20" name="Oval 40"/>
              <p:cNvSpPr/>
              <p:nvPr/>
            </p:nvSpPr>
            <p:spPr>
              <a:xfrm>
                <a:off x="753145" y="773372"/>
                <a:ext cx="94927" cy="94925"/>
              </a:xfrm>
              <a:prstGeom prst="ellipse">
                <a:avLst/>
              </a:prstGeom>
              <a:solidFill>
                <a:srgbClr val="FFCC00"/>
              </a:solidFill>
              <a:ln w="9360" cap="flat">
                <a:solidFill>
                  <a:srgbClr val="FF66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grpSp>
        <p:grpSp>
          <p:nvGrpSpPr>
            <p:cNvPr id="724" name="Group 41"/>
            <p:cNvGrpSpPr/>
            <p:nvPr/>
          </p:nvGrpSpPr>
          <p:grpSpPr>
            <a:xfrm>
              <a:off x="5398057" y="437257"/>
              <a:ext cx="1596547" cy="1596541"/>
              <a:chOff x="0" y="0"/>
              <a:chExt cx="1596546" cy="1596539"/>
            </a:xfrm>
          </p:grpSpPr>
          <p:sp>
            <p:nvSpPr>
              <p:cNvPr id="722" name="Oval 42"/>
              <p:cNvSpPr/>
              <p:nvPr/>
            </p:nvSpPr>
            <p:spPr>
              <a:xfrm>
                <a:off x="-1" y="0"/>
                <a:ext cx="1596547" cy="1596540"/>
              </a:xfrm>
              <a:prstGeom prst="ellipse">
                <a:avLst/>
              </a:prstGeom>
              <a:gradFill flip="none" rotWithShape="1">
                <a:gsLst>
                  <a:gs pos="0">
                    <a:srgbClr val="8C0000"/>
                  </a:gs>
                  <a:gs pos="100000">
                    <a:srgbClr val="4A413C"/>
                  </a:gs>
                </a:gsLst>
                <a:path path="circle">
                  <a:fillToRect l="37721" t="-19636" r="62278" b="119636"/>
                </a:path>
              </a:gradFill>
              <a:ln w="9360" cap="flat">
                <a:solidFill>
                  <a:srgbClr val="FF99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23" name="Oval 43"/>
              <p:cNvSpPr/>
              <p:nvPr/>
            </p:nvSpPr>
            <p:spPr>
              <a:xfrm>
                <a:off x="753145" y="774928"/>
                <a:ext cx="96483" cy="94925"/>
              </a:xfrm>
              <a:prstGeom prst="ellipse">
                <a:avLst/>
              </a:prstGeom>
              <a:solidFill>
                <a:srgbClr val="FFCC00"/>
              </a:solidFill>
              <a:ln w="9360" cap="flat">
                <a:solidFill>
                  <a:srgbClr val="FF6600"/>
                </a:solidFill>
                <a:prstDash val="solid"/>
                <a:miter lim="8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grpSp>
        <p:grpSp>
          <p:nvGrpSpPr>
            <p:cNvPr id="727" name="Group 44"/>
            <p:cNvGrpSpPr/>
            <p:nvPr/>
          </p:nvGrpSpPr>
          <p:grpSpPr>
            <a:xfrm>
              <a:off x="-2" y="700235"/>
              <a:ext cx="8113430" cy="1216859"/>
              <a:chOff x="0" y="0"/>
              <a:chExt cx="8113428" cy="1216858"/>
            </a:xfrm>
          </p:grpSpPr>
          <p:sp>
            <p:nvSpPr>
              <p:cNvPr id="725" name="Line 45"/>
              <p:cNvSpPr/>
              <p:nvPr/>
            </p:nvSpPr>
            <p:spPr>
              <a:xfrm flipV="1">
                <a:off x="-1" y="0"/>
                <a:ext cx="8113429" cy="1216859"/>
              </a:xfrm>
              <a:prstGeom prst="line">
                <a:avLst/>
              </a:prstGeom>
              <a:noFill/>
              <a:ln w="9360" cap="flat">
                <a:solidFill>
                  <a:srgbClr val="FF6600"/>
                </a:solidFill>
                <a:prstDash val="solid"/>
                <a:miter lim="800000"/>
              </a:ln>
              <a:effectLst/>
            </p:spPr>
            <p:txBody>
              <a:bodyPr wrap="square" lIns="45718" tIns="45718" rIns="45718" bIns="45718" numCol="1" anchor="t">
                <a:noAutofit/>
              </a:bodyPr>
              <a:lstStyle/>
              <a:p>
                <a:pPr/>
              </a:p>
            </p:txBody>
          </p:sp>
          <p:sp>
            <p:nvSpPr>
              <p:cNvPr id="726" name="Line 46"/>
              <p:cNvSpPr/>
              <p:nvPr/>
            </p:nvSpPr>
            <p:spPr>
              <a:xfrm flipV="1">
                <a:off x="2522413" y="574195"/>
                <a:ext cx="767152" cy="259867"/>
              </a:xfrm>
              <a:prstGeom prst="line">
                <a:avLst/>
              </a:prstGeom>
              <a:noFill/>
              <a:ln w="9360" cap="flat">
                <a:solidFill>
                  <a:srgbClr val="00FFFF"/>
                </a:solidFill>
                <a:prstDash val="solid"/>
                <a:miter lim="800000"/>
              </a:ln>
              <a:effectLst/>
            </p:spPr>
            <p:txBody>
              <a:bodyPr wrap="square" lIns="45718" tIns="45718" rIns="45718" bIns="45718" numCol="1" anchor="t">
                <a:noAutofit/>
              </a:bodyPr>
              <a:lstStyle/>
              <a:p>
                <a:pPr/>
              </a:p>
            </p:txBody>
          </p:sp>
        </p:grpSp>
        <p:grpSp>
          <p:nvGrpSpPr>
            <p:cNvPr id="747" name="Group 47"/>
            <p:cNvGrpSpPr/>
            <p:nvPr/>
          </p:nvGrpSpPr>
          <p:grpSpPr>
            <a:xfrm>
              <a:off x="989669" y="804615"/>
              <a:ext cx="5878897" cy="1190150"/>
              <a:chOff x="-1" y="-1"/>
              <a:chExt cx="5878895" cy="1190149"/>
            </a:xfrm>
          </p:grpSpPr>
          <p:sp>
            <p:nvSpPr>
              <p:cNvPr id="728" name="Text Box 48"/>
              <p:cNvSpPr txBox="1"/>
              <p:nvPr/>
            </p:nvSpPr>
            <p:spPr>
              <a:xfrm>
                <a:off x="43198" y="894622"/>
                <a:ext cx="529811" cy="2955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6798" tIns="46798" rIns="46798" bIns="46798" numCol="1" anchor="t">
                <a:spAutoFit/>
              </a:bodyPr>
              <a:lstStyle>
                <a:lvl1pPr>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aseline="-25000" sz="1000">
                    <a:solidFill>
                      <a:srgbClr val="FFFFFF"/>
                    </a:solidFill>
                    <a:effectLst>
                      <a:outerShdw sx="100000" sy="100000" kx="0" ky="0" algn="b" rotWithShape="0" blurRad="38100" dist="38100" dir="2700000">
                        <a:srgbClr val="DDDDDD"/>
                      </a:outerShdw>
                    </a:effectLst>
                    <a:latin typeface="Comic Sans MS"/>
                    <a:ea typeface="Comic Sans MS"/>
                    <a:cs typeface="Comic Sans MS"/>
                    <a:sym typeface="Comic Sans MS"/>
                  </a:defRPr>
                </a:lvl1pPr>
              </a:lstStyle>
              <a:p>
                <a:pPr/>
                <a:r>
                  <a:t>electrons</a:t>
                </a:r>
              </a:p>
            </p:txBody>
          </p:sp>
          <p:grpSp>
            <p:nvGrpSpPr>
              <p:cNvPr id="746" name="Group 49"/>
              <p:cNvGrpSpPr/>
              <p:nvPr/>
            </p:nvGrpSpPr>
            <p:grpSpPr>
              <a:xfrm>
                <a:off x="-2" y="-2"/>
                <a:ext cx="5878896" cy="983328"/>
                <a:chOff x="0" y="0"/>
                <a:chExt cx="5878895" cy="983326"/>
              </a:xfrm>
            </p:grpSpPr>
            <p:sp>
              <p:nvSpPr>
                <p:cNvPr id="729" name="Oval 50"/>
                <p:cNvSpPr/>
                <p:nvPr/>
              </p:nvSpPr>
              <p:spPr>
                <a:xfrm>
                  <a:off x="-1" y="919522"/>
                  <a:ext cx="63803"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0" name="Oval 51"/>
                <p:cNvSpPr/>
                <p:nvPr/>
              </p:nvSpPr>
              <p:spPr>
                <a:xfrm>
                  <a:off x="294099" y="880618"/>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1" name="Oval 52"/>
                <p:cNvSpPr/>
                <p:nvPr/>
              </p:nvSpPr>
              <p:spPr>
                <a:xfrm>
                  <a:off x="473049" y="846385"/>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2" name="Oval 53"/>
                <p:cNvSpPr/>
                <p:nvPr/>
              </p:nvSpPr>
              <p:spPr>
                <a:xfrm>
                  <a:off x="2108494" y="608305"/>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3" name="Oval 54"/>
                <p:cNvSpPr/>
                <p:nvPr/>
              </p:nvSpPr>
              <p:spPr>
                <a:xfrm>
                  <a:off x="2429048" y="561620"/>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4" name="Oval 55"/>
                <p:cNvSpPr/>
                <p:nvPr/>
              </p:nvSpPr>
              <p:spPr>
                <a:xfrm>
                  <a:off x="2584657" y="535167"/>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5" name="Oval 56"/>
                <p:cNvSpPr/>
                <p:nvPr/>
              </p:nvSpPr>
              <p:spPr>
                <a:xfrm>
                  <a:off x="3163521" y="454251"/>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6" name="Oval 57"/>
                <p:cNvSpPr/>
                <p:nvPr/>
              </p:nvSpPr>
              <p:spPr>
                <a:xfrm>
                  <a:off x="4727387" y="217725"/>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7" name="Oval 58"/>
                <p:cNvSpPr/>
                <p:nvPr/>
              </p:nvSpPr>
              <p:spPr>
                <a:xfrm>
                  <a:off x="4918786" y="191272"/>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8" name="Oval 59"/>
                <p:cNvSpPr/>
                <p:nvPr/>
              </p:nvSpPr>
              <p:spPr>
                <a:xfrm>
                  <a:off x="5366938" y="115024"/>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39" name="Oval 60"/>
                <p:cNvSpPr/>
                <p:nvPr/>
              </p:nvSpPr>
              <p:spPr>
                <a:xfrm>
                  <a:off x="5464971" y="105688"/>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40" name="Oval 61"/>
                <p:cNvSpPr/>
                <p:nvPr/>
              </p:nvSpPr>
              <p:spPr>
                <a:xfrm>
                  <a:off x="5815090" y="59005"/>
                  <a:ext cx="63805" cy="63805"/>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41" name="Oval 62"/>
                <p:cNvSpPr/>
                <p:nvPr/>
              </p:nvSpPr>
              <p:spPr>
                <a:xfrm>
                  <a:off x="2240762" y="398232"/>
                  <a:ext cx="127603" cy="127603"/>
                </a:xfrm>
                <a:prstGeom prst="ellipse">
                  <a:avLst/>
                </a:prstGeom>
                <a:solidFill>
                  <a:srgbClr val="FFFFFF">
                    <a:alpha val="59999"/>
                  </a:srgbClr>
                </a:solidFill>
                <a:ln w="12700" cap="flat">
                  <a:noFill/>
                  <a:miter lim="400000"/>
                </a:ln>
                <a:effectLst/>
              </p:spPr>
              <p:txBody>
                <a:bodyPr wrap="square" lIns="45718" tIns="45718" rIns="45718" bIns="45718" numCol="1" anchor="ctr">
                  <a:noAutofit/>
                </a:bodyPr>
                <a:lstStyle/>
                <a:p>
                  <a:pPr>
                    <a:defRPr>
                      <a:latin typeface="News Gothic MT"/>
                      <a:ea typeface="News Gothic MT"/>
                      <a:cs typeface="News Gothic MT"/>
                      <a:sym typeface="News Gothic MT"/>
                    </a:defRPr>
                  </a:pPr>
                </a:p>
              </p:txBody>
            </p:sp>
            <p:sp>
              <p:nvSpPr>
                <p:cNvPr id="742" name="Line 63"/>
                <p:cNvSpPr/>
                <p:nvPr/>
              </p:nvSpPr>
              <p:spPr>
                <a:xfrm flipV="1">
                  <a:off x="38901" y="525833"/>
                  <a:ext cx="191401" cy="387468"/>
                </a:xfrm>
                <a:prstGeom prst="line">
                  <a:avLst/>
                </a:prstGeom>
                <a:noFill/>
                <a:ln w="9360" cap="flat">
                  <a:solidFill>
                    <a:srgbClr val="FFFFFF"/>
                  </a:solidFill>
                  <a:prstDash val="solid"/>
                  <a:miter lim="800000"/>
                  <a:tailEnd type="triangle" w="med" len="med"/>
                </a:ln>
                <a:effectLst/>
              </p:spPr>
              <p:txBody>
                <a:bodyPr wrap="square" lIns="45718" tIns="45718" rIns="45718" bIns="45718" numCol="1" anchor="t">
                  <a:noAutofit/>
                </a:bodyPr>
                <a:lstStyle/>
                <a:p>
                  <a:pPr/>
                </a:p>
              </p:txBody>
            </p:sp>
            <p:sp>
              <p:nvSpPr>
                <p:cNvPr id="743" name="Line 64"/>
                <p:cNvSpPr/>
                <p:nvPr/>
              </p:nvSpPr>
              <p:spPr>
                <a:xfrm flipH="1" flipV="1">
                  <a:off x="361012" y="522719"/>
                  <a:ext cx="146274" cy="339229"/>
                </a:xfrm>
                <a:prstGeom prst="line">
                  <a:avLst/>
                </a:prstGeom>
                <a:noFill/>
                <a:ln w="9360" cap="flat">
                  <a:solidFill>
                    <a:srgbClr val="FFFFFF"/>
                  </a:solidFill>
                  <a:prstDash val="solid"/>
                  <a:miter lim="800000"/>
                  <a:tailEnd type="triangle" w="med" len="med"/>
                </a:ln>
                <a:effectLst/>
              </p:spPr>
              <p:txBody>
                <a:bodyPr wrap="square" lIns="45718" tIns="45718" rIns="45718" bIns="45718" numCol="1" anchor="t">
                  <a:noAutofit/>
                </a:bodyPr>
                <a:lstStyle/>
                <a:p>
                  <a:pPr/>
                </a:p>
              </p:txBody>
            </p:sp>
            <p:sp>
              <p:nvSpPr>
                <p:cNvPr id="744" name="Line 65"/>
                <p:cNvSpPr/>
                <p:nvPr/>
              </p:nvSpPr>
              <p:spPr>
                <a:xfrm flipH="1" flipV="1">
                  <a:off x="284763" y="542948"/>
                  <a:ext cx="37349" cy="314332"/>
                </a:xfrm>
                <a:prstGeom prst="line">
                  <a:avLst/>
                </a:prstGeom>
                <a:noFill/>
                <a:ln w="9360" cap="flat">
                  <a:solidFill>
                    <a:srgbClr val="FFFFFF"/>
                  </a:solidFill>
                  <a:prstDash val="solid"/>
                  <a:miter lim="800000"/>
                  <a:tailEnd type="triangle" w="med" len="med"/>
                </a:ln>
                <a:effectLst/>
              </p:spPr>
              <p:txBody>
                <a:bodyPr wrap="square" lIns="45718" tIns="45718" rIns="45718" bIns="45718" numCol="1" anchor="t">
                  <a:noAutofit/>
                </a:bodyPr>
                <a:lstStyle/>
                <a:p>
                  <a:pPr/>
                </a:p>
              </p:txBody>
            </p:sp>
            <p:sp>
              <p:nvSpPr>
                <p:cNvPr id="745" name="Text Box 66"/>
                <p:cNvSpPr txBox="1"/>
                <p:nvPr/>
              </p:nvSpPr>
              <p:spPr>
                <a:xfrm rot="20400000">
                  <a:off x="1781048" y="134569"/>
                  <a:ext cx="851921" cy="368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6798" tIns="46798" rIns="46798" bIns="46798" numCol="1" anchor="t">
                  <a:spAutoFit/>
                </a:bodyPr>
                <a:lstStyle>
                  <a:lvl1pPr>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baseline="-25000" sz="1400">
                      <a:solidFill>
                        <a:srgbClr val="66FFFF"/>
                      </a:solidFill>
                      <a:effectLst>
                        <a:outerShdw sx="100000" sy="100000" kx="0" ky="0" algn="b" rotWithShape="0" blurRad="38100" dist="38100" dir="2700000">
                          <a:srgbClr val="DDDDDD"/>
                        </a:outerShdw>
                      </a:effectLst>
                      <a:latin typeface="Comic Sans MS"/>
                      <a:ea typeface="Comic Sans MS"/>
                      <a:cs typeface="Comic Sans MS"/>
                      <a:sym typeface="Comic Sans MS"/>
                    </a:defRPr>
                  </a:lvl1pPr>
                </a:lstStyle>
                <a:p>
                  <a:pPr/>
                  <a:r>
                    <a:t>TR photon</a:t>
                  </a:r>
                </a:p>
              </p:txBody>
            </p:sp>
          </p:grpSp>
        </p:grpSp>
        <p:sp>
          <p:nvSpPr>
            <p:cNvPr id="748" name="Text Box 68"/>
            <p:cNvSpPr txBox="1"/>
            <p:nvPr/>
          </p:nvSpPr>
          <p:spPr>
            <a:xfrm>
              <a:off x="3141364" y="0"/>
              <a:ext cx="1082222" cy="2955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6798" tIns="46798" rIns="46798" bIns="46798" numCol="1" anchor="t">
              <a:spAutoFit/>
            </a:bodyPr>
            <a:lstStyle>
              <a:lvl1pPr>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baseline="-25000" sz="1000">
                  <a:solidFill>
                    <a:srgbClr val="FFFFFF"/>
                  </a:solidFill>
                  <a:effectLst>
                    <a:outerShdw sx="100000" sy="100000" kx="0" ky="0" algn="b" rotWithShape="0" blurRad="38100" dist="38100" dir="2700000">
                      <a:srgbClr val="DDDDDD"/>
                    </a:outerShdw>
                  </a:effectLst>
                  <a:latin typeface="Comic Sans MS"/>
                  <a:ea typeface="Comic Sans MS"/>
                  <a:cs typeface="Comic Sans MS"/>
                  <a:sym typeface="Comic Sans MS"/>
                </a:defRPr>
              </a:lvl1pPr>
            </a:lstStyle>
            <a:p>
              <a:pPr/>
              <a:r>
                <a:t>Cross section view</a:t>
              </a:r>
            </a:p>
          </p:txBody>
        </p:sp>
        <p:grpSp>
          <p:nvGrpSpPr>
            <p:cNvPr id="755" name="Group 69"/>
            <p:cNvGrpSpPr/>
            <p:nvPr/>
          </p:nvGrpSpPr>
          <p:grpSpPr>
            <a:xfrm>
              <a:off x="5429177" y="301879"/>
              <a:ext cx="1598104" cy="1879747"/>
              <a:chOff x="0" y="0"/>
              <a:chExt cx="1598103" cy="1879746"/>
            </a:xfrm>
          </p:grpSpPr>
          <p:sp>
            <p:nvSpPr>
              <p:cNvPr id="749" name="Line 71"/>
              <p:cNvSpPr/>
              <p:nvPr/>
            </p:nvSpPr>
            <p:spPr>
              <a:xfrm>
                <a:off x="-2" y="0"/>
                <a:ext cx="1598105" cy="1557"/>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grpSp>
            <p:nvGrpSpPr>
              <p:cNvPr id="754" name="Group 73"/>
              <p:cNvGrpSpPr/>
              <p:nvPr/>
            </p:nvGrpSpPr>
            <p:grpSpPr>
              <a:xfrm>
                <a:off x="351673" y="984996"/>
                <a:ext cx="1087711" cy="894751"/>
                <a:chOff x="-1" y="-1"/>
                <a:chExt cx="1087709" cy="894750"/>
              </a:xfrm>
            </p:grpSpPr>
            <p:sp>
              <p:nvSpPr>
                <p:cNvPr id="750" name="Line 74"/>
                <p:cNvSpPr/>
                <p:nvPr/>
              </p:nvSpPr>
              <p:spPr>
                <a:xfrm>
                  <a:off x="373461" y="-2"/>
                  <a:ext cx="1559" cy="894751"/>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51" name="Line 75"/>
                <p:cNvSpPr/>
                <p:nvPr/>
              </p:nvSpPr>
              <p:spPr>
                <a:xfrm>
                  <a:off x="466826" y="-2"/>
                  <a:ext cx="1559" cy="894751"/>
                </a:xfrm>
                <a:prstGeom prst="line">
                  <a:avLst/>
                </a:prstGeom>
                <a:noFill/>
                <a:ln w="9360" cap="flat">
                  <a:solidFill>
                    <a:srgbClr val="FFFFFF"/>
                  </a:solidFill>
                  <a:prstDash val="solid"/>
                  <a:miter lim="800000"/>
                </a:ln>
                <a:effectLst/>
              </p:spPr>
              <p:txBody>
                <a:bodyPr wrap="square" lIns="45718" tIns="45718" rIns="45718" bIns="45718" numCol="1" anchor="t">
                  <a:noAutofit/>
                </a:bodyPr>
                <a:lstStyle/>
                <a:p>
                  <a:pPr/>
                </a:p>
              </p:txBody>
            </p:sp>
            <p:sp>
              <p:nvSpPr>
                <p:cNvPr id="752" name="Line 76"/>
                <p:cNvSpPr/>
                <p:nvPr/>
              </p:nvSpPr>
              <p:spPr>
                <a:xfrm>
                  <a:off x="-1" y="883855"/>
                  <a:ext cx="319001" cy="1559"/>
                </a:xfrm>
                <a:prstGeom prst="line">
                  <a:avLst/>
                </a:prstGeom>
                <a:noFill/>
                <a:ln w="9360" cap="flat">
                  <a:solidFill>
                    <a:srgbClr val="FFFFFF"/>
                  </a:solidFill>
                  <a:prstDash val="solid"/>
                  <a:miter lim="800000"/>
                  <a:tailEnd type="triangle" w="med" len="med"/>
                </a:ln>
                <a:effectLst/>
              </p:spPr>
              <p:txBody>
                <a:bodyPr wrap="square" lIns="45718" tIns="45718" rIns="45718" bIns="45718" numCol="1" anchor="t">
                  <a:noAutofit/>
                </a:bodyPr>
                <a:lstStyle/>
                <a:p>
                  <a:pPr/>
                </a:p>
              </p:txBody>
            </p:sp>
            <p:sp>
              <p:nvSpPr>
                <p:cNvPr id="753" name="Line 77"/>
                <p:cNvSpPr/>
                <p:nvPr/>
              </p:nvSpPr>
              <p:spPr>
                <a:xfrm flipH="1">
                  <a:off x="510397" y="883855"/>
                  <a:ext cx="577312" cy="1559"/>
                </a:xfrm>
                <a:prstGeom prst="line">
                  <a:avLst/>
                </a:prstGeom>
                <a:noFill/>
                <a:ln w="9360" cap="flat">
                  <a:solidFill>
                    <a:srgbClr val="FFFFFF"/>
                  </a:solidFill>
                  <a:prstDash val="solid"/>
                  <a:miter lim="800000"/>
                  <a:tailEnd type="triangle" w="med" len="med"/>
                </a:ln>
                <a:effectLst/>
              </p:spPr>
              <p:txBody>
                <a:bodyPr wrap="square" lIns="45718" tIns="45718" rIns="45718" bIns="45718" numCol="1" anchor="t">
                  <a:noAutofit/>
                </a:bodyPr>
                <a:lstStyle/>
                <a:p>
                  <a:pPr/>
                </a:p>
              </p:txBody>
            </p:sp>
          </p:grpSp>
        </p:grpSp>
      </p:grpSp>
      <p:pic>
        <p:nvPicPr>
          <p:cNvPr id="757" name="Picture 7" descr="Picture 7"/>
          <p:cNvPicPr>
            <a:picLocks noChangeAspect="1"/>
          </p:cNvPicPr>
          <p:nvPr/>
        </p:nvPicPr>
        <p:blipFill>
          <a:blip r:embed="rId2">
            <a:extLst/>
          </a:blip>
          <a:stretch>
            <a:fillRect/>
          </a:stretch>
        </p:blipFill>
        <p:spPr>
          <a:xfrm>
            <a:off x="1100698" y="3883836"/>
            <a:ext cx="6166745" cy="2403452"/>
          </a:xfrm>
          <a:prstGeom prst="rect">
            <a:avLst/>
          </a:prstGeom>
          <a:ln w="12700">
            <a:miter lim="400000"/>
          </a:ln>
        </p:spPr>
      </p:pic>
      <p:sp>
        <p:nvSpPr>
          <p:cNvPr id="758" name="Straight Connector 13"/>
          <p:cNvSpPr/>
          <p:nvPr/>
        </p:nvSpPr>
        <p:spPr>
          <a:xfrm>
            <a:off x="1511406" y="4614913"/>
            <a:ext cx="5230015" cy="4"/>
          </a:xfrm>
          <a:prstGeom prst="line">
            <a:avLst/>
          </a:prstGeom>
          <a:ln w="25400">
            <a:solidFill>
              <a:srgbClr val="FF0000"/>
            </a:solidFill>
          </a:ln>
        </p:spPr>
        <p:txBody>
          <a:bodyPr lIns="45718" tIns="45718" rIns="45718" bIns="45718"/>
          <a:lstStyle/>
          <a:p>
            <a:pPr/>
          </a:p>
        </p:txBody>
      </p:sp>
      <p:sp>
        <p:nvSpPr>
          <p:cNvPr id="759" name="Straight Connector 14"/>
          <p:cNvSpPr/>
          <p:nvPr/>
        </p:nvSpPr>
        <p:spPr>
          <a:xfrm>
            <a:off x="1699110" y="4234206"/>
            <a:ext cx="5042311" cy="12705"/>
          </a:xfrm>
          <a:prstGeom prst="line">
            <a:avLst/>
          </a:prstGeom>
          <a:ln w="28575">
            <a:solidFill>
              <a:srgbClr val="FF0000"/>
            </a:solidFill>
          </a:ln>
        </p:spPr>
        <p:txBody>
          <a:bodyPr lIns="45718" tIns="45718" rIns="45718" bIns="45718"/>
          <a:lstStyle/>
          <a:p>
            <a:pPr/>
          </a:p>
        </p:txBody>
      </p:sp>
      <p:sp>
        <p:nvSpPr>
          <p:cNvPr id="760" name="TextBox 88"/>
          <p:cNvSpPr txBox="1"/>
          <p:nvPr/>
        </p:nvSpPr>
        <p:spPr>
          <a:xfrm>
            <a:off x="6749187" y="4049541"/>
            <a:ext cx="1716950" cy="350658"/>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a:ln w="9525" cap="flat">
                  <a:solidFill>
                    <a:srgbClr val="FF0000"/>
                  </a:solidFill>
                  <a:prstDash val="solid"/>
                  <a:round/>
                </a:ln>
                <a:solidFill>
                  <a:srgbClr val="FF0000"/>
                </a:solidFill>
                <a:latin typeface="Arial"/>
                <a:ea typeface="Arial"/>
                <a:cs typeface="Arial"/>
                <a:sym typeface="Arial"/>
              </a:defRPr>
            </a:lvl1pPr>
          </a:lstStyle>
          <a:p>
            <a:pPr/>
            <a:r>
              <a:t>High threshold</a:t>
            </a:r>
          </a:p>
        </p:txBody>
      </p:sp>
      <p:sp>
        <p:nvSpPr>
          <p:cNvPr id="761" name="TextBox 89"/>
          <p:cNvSpPr txBox="1"/>
          <p:nvPr/>
        </p:nvSpPr>
        <p:spPr>
          <a:xfrm>
            <a:off x="6800470" y="4494917"/>
            <a:ext cx="1666162" cy="350658"/>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a:ln w="9525" cap="flat">
                  <a:solidFill>
                    <a:srgbClr val="FF0000"/>
                  </a:solidFill>
                  <a:prstDash val="solid"/>
                  <a:round/>
                </a:ln>
                <a:solidFill>
                  <a:srgbClr val="FF0000"/>
                </a:solidFill>
                <a:latin typeface="Arial"/>
                <a:ea typeface="Arial"/>
                <a:cs typeface="Arial"/>
                <a:sym typeface="Arial"/>
              </a:defRPr>
            </a:lvl1pPr>
          </a:lstStyle>
          <a:p>
            <a:pPr/>
            <a:r>
              <a:t>Low threshold</a:t>
            </a:r>
          </a:p>
        </p:txBody>
      </p:sp>
      <p:sp>
        <p:nvSpPr>
          <p:cNvPr id="762" name="Slide Number"/>
          <p:cNvSpPr txBox="1"/>
          <p:nvPr>
            <p:ph type="sldNum" sz="quarter" idx="4294967295"/>
          </p:nvPr>
        </p:nvSpPr>
        <p:spPr>
          <a:xfrm>
            <a:off x="8275818" y="6322021"/>
            <a:ext cx="612683"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757"/>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756"/>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3" fill="hold">
                                  <p:stCondLst>
                                    <p:cond delay="0"/>
                                  </p:stCondLst>
                                  <p:iterate type="el" backwards="0">
                                    <p:tmAbs val="0"/>
                                  </p:iterate>
                                  <p:childTnLst>
                                    <p:set>
                                      <p:cBhvr>
                                        <p:cTn id="12" fill="hold"/>
                                        <p:tgtEl>
                                          <p:spTgt spid="689"/>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4" fill="hold">
                                  <p:stCondLst>
                                    <p:cond delay="0"/>
                                  </p:stCondLst>
                                  <p:iterate type="el" backwards="0">
                                    <p:tmAbs val="0"/>
                                  </p:iterate>
                                  <p:childTnLst>
                                    <p:set>
                                      <p:cBhvr>
                                        <p:cTn id="15" fill="hold"/>
                                        <p:tgtEl>
                                          <p:spTgt spid="759"/>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5" fill="hold">
                                  <p:stCondLst>
                                    <p:cond delay="0"/>
                                  </p:stCondLst>
                                  <p:iterate type="el" backwards="0">
                                    <p:tmAbs val="0"/>
                                  </p:iterate>
                                  <p:childTnLst>
                                    <p:set>
                                      <p:cBhvr>
                                        <p:cTn id="18" fill="hold"/>
                                        <p:tgtEl>
                                          <p:spTgt spid="758"/>
                                        </p:tgtEl>
                                        <p:attrNameLst>
                                          <p:attrName>style.visibility</p:attrName>
                                        </p:attrNameLst>
                                      </p:cBhvr>
                                      <p:to>
                                        <p:strVal val="visible"/>
                                      </p:to>
                                    </p:set>
                                  </p:childTnLst>
                                </p:cTn>
                              </p:par>
                            </p:childTnLst>
                          </p:cTn>
                        </p:par>
                        <p:par>
                          <p:cTn id="19" fill="hold">
                            <p:stCondLst>
                              <p:cond delay="0"/>
                            </p:stCondLst>
                            <p:childTnLst>
                              <p:par>
                                <p:cTn id="20" presetClass="entr" nodeType="afterEffect" presetSubtype="0" presetID="1" grpId="6" fill="hold">
                                  <p:stCondLst>
                                    <p:cond delay="0"/>
                                  </p:stCondLst>
                                  <p:iterate type="el" backwards="0">
                                    <p:tmAbs val="0"/>
                                  </p:iterate>
                                  <p:childTnLst>
                                    <p:set>
                                      <p:cBhvr>
                                        <p:cTn id="21" fill="hold"/>
                                        <p:tgtEl>
                                          <p:spTgt spid="760"/>
                                        </p:tgtEl>
                                        <p:attrNameLst>
                                          <p:attrName>style.visibility</p:attrName>
                                        </p:attrNameLst>
                                      </p:cBhvr>
                                      <p:to>
                                        <p:strVal val="visible"/>
                                      </p:to>
                                    </p:set>
                                  </p:childTnLst>
                                </p:cTn>
                              </p:par>
                            </p:childTnLst>
                          </p:cTn>
                        </p:par>
                        <p:par>
                          <p:cTn id="22" fill="hold">
                            <p:stCondLst>
                              <p:cond delay="0"/>
                            </p:stCondLst>
                            <p:childTnLst>
                              <p:par>
                                <p:cTn id="23" presetClass="entr" nodeType="afterEffect" presetSubtype="0" presetID="1" grpId="7" fill="hold">
                                  <p:stCondLst>
                                    <p:cond delay="0"/>
                                  </p:stCondLst>
                                  <p:iterate type="el" backwards="0">
                                    <p:tmAbs val="0"/>
                                  </p:iterate>
                                  <p:childTnLst>
                                    <p:set>
                                      <p:cBhvr>
                                        <p:cTn id="24" fill="hold"/>
                                        <p:tgtEl>
                                          <p:spTgt spid="76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58" grpId="5"/>
      <p:bldP build="whole" bldLvl="1" animBg="1" rev="0" advAuto="0" spid="757" grpId="1"/>
      <p:bldP build="whole" bldLvl="1" animBg="1" rev="0" advAuto="0" spid="760" grpId="6"/>
      <p:bldP build="whole" bldLvl="1" animBg="1" rev="0" advAuto="0" spid="761" grpId="7"/>
      <p:bldP build="whole" bldLvl="1" animBg="1" rev="0" advAuto="0" spid="759" grpId="4"/>
      <p:bldP build="whole" bldLvl="1" animBg="1" rev="0" advAuto="0" spid="689" grpId="3"/>
      <p:bldP build="whole" bldLvl="1" animBg="1" rev="0" advAuto="0" spid="756" grpId="2"/>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1" name="Title 1"/>
          <p:cNvSpPr txBox="1"/>
          <p:nvPr>
            <p:ph type="title"/>
          </p:nvPr>
        </p:nvSpPr>
        <p:spPr>
          <a:xfrm>
            <a:off x="549274" y="296831"/>
            <a:ext cx="8042276" cy="753862"/>
          </a:xfrm>
          <a:prstGeom prst="rect">
            <a:avLst/>
          </a:prstGeom>
        </p:spPr>
        <p:txBody>
          <a:bodyPr/>
          <a:lstStyle>
            <a:lvl1pPr defTabSz="859536">
              <a:defRPr sz="4300"/>
            </a:lvl1pPr>
          </a:lstStyle>
          <a:p>
            <a:pPr/>
            <a:r>
              <a:t>The Standard Model</a:t>
            </a:r>
          </a:p>
        </p:txBody>
      </p:sp>
      <p:sp>
        <p:nvSpPr>
          <p:cNvPr id="192" name="Content Placeholder 2"/>
          <p:cNvSpPr txBox="1"/>
          <p:nvPr>
            <p:ph type="body" idx="1"/>
          </p:nvPr>
        </p:nvSpPr>
        <p:spPr>
          <a:xfrm>
            <a:off x="208344" y="1065366"/>
            <a:ext cx="8762036" cy="4343405"/>
          </a:xfrm>
          <a:prstGeom prst="rect">
            <a:avLst/>
          </a:prstGeom>
        </p:spPr>
        <p:txBody>
          <a:bodyPr/>
          <a:lstStyle/>
          <a:p>
            <a:pPr marL="345755" indent="-345755" defTabSz="905255">
              <a:spcBef>
                <a:spcPts val="1500"/>
              </a:spcBef>
              <a:defRPr sz="2700"/>
            </a:pPr>
            <a:r>
              <a:t>Is a very successful theory and describes the world around us</a:t>
            </a:r>
          </a:p>
          <a:p>
            <a:pPr marL="345755" indent="-345755" defTabSz="905255">
              <a:spcBef>
                <a:spcPts val="1500"/>
              </a:spcBef>
              <a:defRPr sz="2700"/>
            </a:pPr>
            <a:r>
              <a:t>The Standard Model is a discovery in itself</a:t>
            </a:r>
          </a:p>
          <a:p>
            <a:pPr marL="345755" indent="-345755" defTabSz="905255">
              <a:spcBef>
                <a:spcPts val="1500"/>
              </a:spcBef>
              <a:defRPr sz="2700"/>
            </a:pPr>
            <a:r>
              <a:t>However, it explains only a fraction of the universe (~5%)</a:t>
            </a:r>
          </a:p>
          <a:p>
            <a:pPr lvl="1" marL="678941" indent="-333183" defTabSz="905255">
              <a:spcBef>
                <a:spcPts val="500"/>
              </a:spcBef>
              <a:buClr>
                <a:srgbClr val="215D77"/>
              </a:buClr>
              <a:defRPr sz="2300"/>
            </a:pPr>
            <a:r>
              <a:t>95% is dark energy and dark matter. What is made of? The search is ongoing for particles(?)…</a:t>
            </a:r>
            <a:endParaRPr sz="1700"/>
          </a:p>
          <a:p>
            <a:pPr lvl="1" marL="678941" indent="-333183" defTabSz="905255">
              <a:spcBef>
                <a:spcPts val="500"/>
              </a:spcBef>
              <a:buClr>
                <a:srgbClr val="215D77"/>
              </a:buClr>
              <a:defRPr sz="2300"/>
            </a:pPr>
            <a:r>
              <a:t>Or do we have an issue with our understanding of gravity?</a:t>
            </a:r>
            <a:endParaRPr sz="2500"/>
          </a:p>
          <a:p>
            <a:pPr marL="345756" indent="-345756" defTabSz="905255">
              <a:spcBef>
                <a:spcPts val="1500"/>
              </a:spcBef>
              <a:defRPr sz="2500"/>
            </a:pPr>
            <a:r>
              <a:t>And, the gravity is not part of the standard model !</a:t>
            </a:r>
          </a:p>
        </p:txBody>
      </p:sp>
      <p:sp>
        <p:nvSpPr>
          <p:cNvPr id="193"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Title 1"/>
          <p:cNvSpPr txBox="1"/>
          <p:nvPr>
            <p:ph type="title"/>
          </p:nvPr>
        </p:nvSpPr>
        <p:spPr>
          <a:xfrm>
            <a:off x="421954" y="123064"/>
            <a:ext cx="8042276" cy="761630"/>
          </a:xfrm>
          <a:prstGeom prst="rect">
            <a:avLst/>
          </a:prstGeom>
        </p:spPr>
        <p:txBody>
          <a:bodyPr/>
          <a:lstStyle>
            <a:lvl1pPr defTabSz="886966">
              <a:defRPr sz="4400"/>
            </a:lvl1pPr>
          </a:lstStyle>
          <a:p>
            <a:pPr/>
            <a:r>
              <a:t>Unification</a:t>
            </a:r>
          </a:p>
        </p:txBody>
      </p:sp>
      <p:sp>
        <p:nvSpPr>
          <p:cNvPr id="196" name="Content Placeholder 2"/>
          <p:cNvSpPr txBox="1"/>
          <p:nvPr>
            <p:ph type="body" idx="1"/>
          </p:nvPr>
        </p:nvSpPr>
        <p:spPr>
          <a:xfrm>
            <a:off x="549275" y="1600198"/>
            <a:ext cx="8042276" cy="4343405"/>
          </a:xfrm>
          <a:prstGeom prst="rect">
            <a:avLst/>
          </a:prstGeom>
        </p:spPr>
        <p:txBody>
          <a:bodyPr/>
          <a:lstStyle/>
          <a:p>
            <a:pPr/>
          </a:p>
        </p:txBody>
      </p:sp>
      <p:sp>
        <p:nvSpPr>
          <p:cNvPr id="197" name="Slide Number"/>
          <p:cNvSpPr txBox="1"/>
          <p:nvPr>
            <p:ph type="sldNum" sz="quarter" idx="4294967295"/>
          </p:nvPr>
        </p:nvSpPr>
        <p:spPr>
          <a:xfrm>
            <a:off x="8530093" y="6322021"/>
            <a:ext cx="358410" cy="63753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98" name="Date Placeholder 3"/>
          <p:cNvSpPr txBox="1"/>
          <p:nvPr/>
        </p:nvSpPr>
        <p:spPr>
          <a:xfrm>
            <a:off x="5675555" y="6506172"/>
            <a:ext cx="2042163" cy="2692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a:defRPr sz="1200">
                <a:solidFill>
                  <a:srgbClr val="FFFFFF"/>
                </a:solidFill>
                <a:latin typeface="News Gothic MT"/>
                <a:ea typeface="News Gothic MT"/>
                <a:cs typeface="News Gothic MT"/>
                <a:sym typeface="News Gothic MT"/>
              </a:defRPr>
            </a:lvl1pPr>
          </a:lstStyle>
          <a:p>
            <a:pPr/>
            <a:r>
              <a:t>16/5/2019</a:t>
            </a:r>
          </a:p>
        </p:txBody>
      </p:sp>
      <p:pic>
        <p:nvPicPr>
          <p:cNvPr id="199" name="Picture 4" descr="Picture 4"/>
          <p:cNvPicPr>
            <a:picLocks noChangeAspect="1"/>
          </p:cNvPicPr>
          <p:nvPr/>
        </p:nvPicPr>
        <p:blipFill>
          <a:blip r:embed="rId2">
            <a:extLst/>
          </a:blip>
          <a:stretch>
            <a:fillRect/>
          </a:stretch>
        </p:blipFill>
        <p:spPr>
          <a:xfrm>
            <a:off x="0" y="1216757"/>
            <a:ext cx="9144000" cy="5241476"/>
          </a:xfrm>
          <a:prstGeom prst="rect">
            <a:avLst/>
          </a:prstGeom>
          <a:ln w="12700">
            <a:miter lim="400000"/>
          </a:ln>
        </p:spPr>
      </p:pic>
      <p:sp>
        <p:nvSpPr>
          <p:cNvPr id="200" name="Rectangle 5"/>
          <p:cNvSpPr txBox="1"/>
          <p:nvPr/>
        </p:nvSpPr>
        <p:spPr>
          <a:xfrm>
            <a:off x="45718" y="6237347"/>
            <a:ext cx="5385998" cy="243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1000">
                <a:latin typeface="medium-content-sans-serif-font"/>
                <a:ea typeface="medium-content-sans-serif-font"/>
                <a:cs typeface="medium-content-sans-serif-font"/>
                <a:sym typeface="medium-content-sans-serif-font"/>
              </a:defRPr>
            </a:lvl1pPr>
          </a:lstStyle>
          <a:p>
            <a:pPr/>
            <a:r>
              <a:t>Image credit: Wikimedia Commons user Kvr.lohith</a:t>
            </a:r>
          </a:p>
        </p:txBody>
      </p:sp>
      <p:sp>
        <p:nvSpPr>
          <p:cNvPr id="201" name="TextBox 6"/>
          <p:cNvSpPr txBox="1"/>
          <p:nvPr/>
        </p:nvSpPr>
        <p:spPr>
          <a:xfrm>
            <a:off x="729409" y="1805651"/>
            <a:ext cx="1095490"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Einstein</a:t>
            </a:r>
          </a:p>
        </p:txBody>
      </p:sp>
      <p:sp>
        <p:nvSpPr>
          <p:cNvPr id="202" name="TextBox 7"/>
          <p:cNvSpPr txBox="1"/>
          <p:nvPr/>
        </p:nvSpPr>
        <p:spPr>
          <a:xfrm>
            <a:off x="2784437" y="1805651"/>
            <a:ext cx="1095490" cy="370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a:latin typeface="News Gothic MT"/>
                <a:ea typeface="News Gothic MT"/>
                <a:cs typeface="News Gothic MT"/>
                <a:sym typeface="News Gothic MT"/>
              </a:defRPr>
            </a:lvl1pPr>
          </a:lstStyle>
          <a:p>
            <a:pPr/>
            <a:r>
              <a:t>Maxwell</a:t>
            </a:r>
          </a:p>
        </p:txBody>
      </p:sp>
      <p:sp>
        <p:nvSpPr>
          <p:cNvPr id="203" name="TextBox 8"/>
          <p:cNvSpPr txBox="1"/>
          <p:nvPr/>
        </p:nvSpPr>
        <p:spPr>
          <a:xfrm>
            <a:off x="5675555" y="1806707"/>
            <a:ext cx="2200604" cy="3708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a:latin typeface="News Gothic MT"/>
                <a:ea typeface="News Gothic MT"/>
                <a:cs typeface="News Gothic MT"/>
                <a:sym typeface="News Gothic MT"/>
              </a:defRPr>
            </a:lvl1pPr>
          </a:lstStyle>
          <a:p>
            <a:pPr/>
            <a:r>
              <a:t>Quantum Mechanics</a:t>
            </a:r>
          </a:p>
        </p:txBody>
      </p:sp>
      <p:sp>
        <p:nvSpPr>
          <p:cNvPr id="204" name="Rounded Rectangle 9"/>
          <p:cNvSpPr/>
          <p:nvPr/>
        </p:nvSpPr>
        <p:spPr>
          <a:xfrm>
            <a:off x="2349661" y="1805651"/>
            <a:ext cx="6655445" cy="4560426"/>
          </a:xfrm>
          <a:prstGeom prst="roundRect">
            <a:avLst>
              <a:gd name="adj" fmla="val 16667"/>
            </a:avLst>
          </a:prstGeom>
          <a:ln w="12700">
            <a:solidFill>
              <a:srgbClr val="0070C0"/>
            </a:solidFill>
            <a:prstDash val="lgDash"/>
          </a:ln>
          <a:effectLst>
            <a:outerShdw sx="100000" sy="100000" kx="0" ky="0" algn="b" rotWithShape="0" blurRad="63500" dist="25400" dir="5400000">
              <a:srgbClr val="000000">
                <a:alpha val="40000"/>
              </a:srgbClr>
            </a:outerShdw>
          </a:effectLst>
        </p:spPr>
        <p:txBody>
          <a:bodyPr lIns="45718" tIns="45718" rIns="45718" bIns="45718" anchor="ctr"/>
          <a:lstStyle/>
          <a:p>
            <a:pPr algn="ctr">
              <a:defRPr>
                <a:solidFill>
                  <a:srgbClr val="FFFFFF"/>
                </a:solidFill>
                <a:latin typeface="News Gothic MT"/>
                <a:ea typeface="News Gothic MT"/>
                <a:cs typeface="News Gothic MT"/>
                <a:sym typeface="News Gothic MT"/>
              </a:defRPr>
            </a:pP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Breeze">
  <a:themeElements>
    <a:clrScheme name="Breeze">
      <a:dk1>
        <a:srgbClr val="000000"/>
      </a:dk1>
      <a:lt1>
        <a:srgbClr val="FFFFFF"/>
      </a:lt1>
      <a:dk2>
        <a:srgbClr val="A7A7A7"/>
      </a:dk2>
      <a:lt2>
        <a:srgbClr val="535353"/>
      </a:lt2>
      <a:accent1>
        <a:srgbClr val="2C7C9F"/>
      </a:accent1>
      <a:accent2>
        <a:srgbClr val="244A58"/>
      </a:accent2>
      <a:accent3>
        <a:srgbClr val="E2751D"/>
      </a:accent3>
      <a:accent4>
        <a:srgbClr val="FFB400"/>
      </a:accent4>
      <a:accent5>
        <a:srgbClr val="7EB606"/>
      </a:accent5>
      <a:accent6>
        <a:srgbClr val="C00000"/>
      </a:accent6>
      <a:hlink>
        <a:srgbClr val="0000FF"/>
      </a:hlink>
      <a:folHlink>
        <a:srgbClr val="FF00FF"/>
      </a:folHlink>
    </a:clrScheme>
    <a:fontScheme name="Breeze">
      <a:majorFont>
        <a:latin typeface="Calibri"/>
        <a:ea typeface="Calibri"/>
        <a:cs typeface="Calibri"/>
      </a:majorFont>
      <a:minorFont>
        <a:latin typeface="Helvetica"/>
        <a:ea typeface="Helvetica"/>
        <a:cs typeface="Helvetica"/>
      </a:minorFont>
    </a:fontScheme>
    <a:fmtScheme name="Breez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63500" dist="25400" dir="5400000">
              <a:srgbClr val="000000">
                <a:alpha val="40000"/>
              </a:srgbClr>
            </a:outerShdw>
          </a:effectLst>
        </a:effectStyle>
        <a:effectStyle>
          <a:effectLst>
            <a:outerShdw sx="100000" sy="100000" kx="0" ky="0" algn="b" rotWithShape="0" blurRad="63500" dist="25400" dir="5400000">
              <a:srgbClr val="000000">
                <a:alpha val="40000"/>
              </a:srgbClr>
            </a:outerShdw>
          </a:effectLst>
        </a:effectStyle>
        <a:effectStyle>
          <a:effectLst>
            <a:outerShdw sx="100000" sy="100000" kx="0" ky="0" algn="b" rotWithShape="0" blurRad="63500" dist="25400" dir="540000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63500" dist="25400" dir="5400000">
            <a:srgbClr val="000000">
              <a:alpha val="40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63500" dist="25400" dir="5400000">
            <a:srgbClr val="000000">
              <a:alpha val="40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Breeze">
  <a:themeElements>
    <a:clrScheme name="Breeze">
      <a:dk1>
        <a:srgbClr val="000000"/>
      </a:dk1>
      <a:lt1>
        <a:srgbClr val="FFFFFF"/>
      </a:lt1>
      <a:dk2>
        <a:srgbClr val="A7A7A7"/>
      </a:dk2>
      <a:lt2>
        <a:srgbClr val="535353"/>
      </a:lt2>
      <a:accent1>
        <a:srgbClr val="2C7C9F"/>
      </a:accent1>
      <a:accent2>
        <a:srgbClr val="244A58"/>
      </a:accent2>
      <a:accent3>
        <a:srgbClr val="E2751D"/>
      </a:accent3>
      <a:accent4>
        <a:srgbClr val="FFB400"/>
      </a:accent4>
      <a:accent5>
        <a:srgbClr val="7EB606"/>
      </a:accent5>
      <a:accent6>
        <a:srgbClr val="C00000"/>
      </a:accent6>
      <a:hlink>
        <a:srgbClr val="0000FF"/>
      </a:hlink>
      <a:folHlink>
        <a:srgbClr val="FF00FF"/>
      </a:folHlink>
    </a:clrScheme>
    <a:fontScheme name="Breeze">
      <a:majorFont>
        <a:latin typeface="Calibri"/>
        <a:ea typeface="Calibri"/>
        <a:cs typeface="Calibri"/>
      </a:majorFont>
      <a:minorFont>
        <a:latin typeface="Helvetica"/>
        <a:ea typeface="Helvetica"/>
        <a:cs typeface="Helvetica"/>
      </a:minorFont>
    </a:fontScheme>
    <a:fmtScheme name="Breez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63500" dist="25400" dir="5400000">
              <a:srgbClr val="000000">
                <a:alpha val="40000"/>
              </a:srgbClr>
            </a:outerShdw>
          </a:effectLst>
        </a:effectStyle>
        <a:effectStyle>
          <a:effectLst>
            <a:outerShdw sx="100000" sy="100000" kx="0" ky="0" algn="b" rotWithShape="0" blurRad="63500" dist="25400" dir="5400000">
              <a:srgbClr val="000000">
                <a:alpha val="40000"/>
              </a:srgbClr>
            </a:outerShdw>
          </a:effectLst>
        </a:effectStyle>
        <a:effectStyle>
          <a:effectLst>
            <a:outerShdw sx="100000" sy="100000" kx="0" ky="0" algn="b" rotWithShape="0" blurRad="63500" dist="25400" dir="540000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63500" dist="25400" dir="5400000">
            <a:srgbClr val="000000">
              <a:alpha val="40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63500" dist="25400" dir="5400000">
            <a:srgbClr val="000000">
              <a:alpha val="40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