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wdp" ContentType="image/vnd.ms-photo"/>
  <Default Extension="wmf" ContentType="image/x-wmf"/>
  <Default Extension="wmv" ContentType="video/x-ms-wm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8" r:id="rId4"/>
  </p:sldMasterIdLst>
  <p:notesMasterIdLst>
    <p:notesMasterId r:id="rId60"/>
  </p:notesMasterIdLst>
  <p:handoutMasterIdLst>
    <p:handoutMasterId r:id="rId61"/>
  </p:handoutMasterIdLst>
  <p:sldIdLst>
    <p:sldId id="256" r:id="rId5"/>
    <p:sldId id="378" r:id="rId6"/>
    <p:sldId id="377" r:id="rId7"/>
    <p:sldId id="327" r:id="rId8"/>
    <p:sldId id="316" r:id="rId9"/>
    <p:sldId id="418" r:id="rId10"/>
    <p:sldId id="417" r:id="rId11"/>
    <p:sldId id="403" r:id="rId12"/>
    <p:sldId id="374" r:id="rId13"/>
    <p:sldId id="401" r:id="rId14"/>
    <p:sldId id="404" r:id="rId15"/>
    <p:sldId id="373" r:id="rId16"/>
    <p:sldId id="399" r:id="rId17"/>
    <p:sldId id="420" r:id="rId18"/>
    <p:sldId id="397" r:id="rId19"/>
    <p:sldId id="383" r:id="rId20"/>
    <p:sldId id="384" r:id="rId21"/>
    <p:sldId id="356" r:id="rId22"/>
    <p:sldId id="320" r:id="rId23"/>
    <p:sldId id="325" r:id="rId24"/>
    <p:sldId id="386" r:id="rId25"/>
    <p:sldId id="365" r:id="rId26"/>
    <p:sldId id="364" r:id="rId27"/>
    <p:sldId id="385" r:id="rId28"/>
    <p:sldId id="296" r:id="rId29"/>
    <p:sldId id="345" r:id="rId30"/>
    <p:sldId id="346" r:id="rId31"/>
    <p:sldId id="347" r:id="rId32"/>
    <p:sldId id="423" r:id="rId33"/>
    <p:sldId id="387" r:id="rId34"/>
    <p:sldId id="388" r:id="rId35"/>
    <p:sldId id="292" r:id="rId36"/>
    <p:sldId id="303" r:id="rId37"/>
    <p:sldId id="413" r:id="rId38"/>
    <p:sldId id="357" r:id="rId39"/>
    <p:sldId id="276" r:id="rId40"/>
    <p:sldId id="392" r:id="rId41"/>
    <p:sldId id="309" r:id="rId42"/>
    <p:sldId id="335" r:id="rId43"/>
    <p:sldId id="351" r:id="rId44"/>
    <p:sldId id="360" r:id="rId45"/>
    <p:sldId id="367" r:id="rId46"/>
    <p:sldId id="389" r:id="rId47"/>
    <p:sldId id="421" r:id="rId48"/>
    <p:sldId id="415" r:id="rId49"/>
    <p:sldId id="419" r:id="rId50"/>
    <p:sldId id="299" r:id="rId51"/>
    <p:sldId id="412" r:id="rId52"/>
    <p:sldId id="416" r:id="rId53"/>
    <p:sldId id="406" r:id="rId54"/>
    <p:sldId id="407" r:id="rId55"/>
    <p:sldId id="424" r:id="rId56"/>
    <p:sldId id="425" r:id="rId57"/>
    <p:sldId id="426" r:id="rId58"/>
    <p:sldId id="427" r:id="rId5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5050"/>
    <a:srgbClr val="FF6699"/>
    <a:srgbClr val="0033CC"/>
    <a:srgbClr val="003366"/>
    <a:srgbClr val="7F7F7F"/>
    <a:srgbClr val="FF99FF"/>
    <a:srgbClr val="000000"/>
    <a:srgbClr val="33CCFF"/>
    <a:srgbClr val="C4D03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3299" autoAdjust="0"/>
  </p:normalViewPr>
  <p:slideViewPr>
    <p:cSldViewPr>
      <p:cViewPr varScale="1">
        <p:scale>
          <a:sx n="82" d="100"/>
          <a:sy n="82" d="100"/>
        </p:scale>
        <p:origin x="1272" y="101"/>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93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handoutMaster" Target="handoutMasters/handout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6/28/2017</a:t>
            </a:r>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B49EC6-21AD-4F75-95D2-BBCAA32D88B4}" type="slidenum">
              <a:rPr lang="en-GB" smtClean="0"/>
              <a:t>‹#›</a:t>
            </a:fld>
            <a:endParaRPr lang="en-GB"/>
          </a:p>
        </p:txBody>
      </p:sp>
    </p:spTree>
    <p:extLst>
      <p:ext uri="{BB962C8B-B14F-4D97-AF65-F5344CB8AC3E}">
        <p14:creationId xmlns:p14="http://schemas.microsoft.com/office/powerpoint/2010/main" val="2586428940"/>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r>
              <a:rPr lang="en-US"/>
              <a:t>6/28/2017</a:t>
            </a:r>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AA087D9-0AC3-4735-92F6-08A1C8B0A686}" type="slidenum">
              <a:rPr lang="en-GB"/>
              <a:pPr>
                <a:defRPr/>
              </a:pPr>
              <a:t>‹#›</a:t>
            </a:fld>
            <a:endParaRPr lang="en-GB"/>
          </a:p>
        </p:txBody>
      </p:sp>
    </p:spTree>
    <p:extLst>
      <p:ext uri="{BB962C8B-B14F-4D97-AF65-F5344CB8AC3E}">
        <p14:creationId xmlns:p14="http://schemas.microsoft.com/office/powerpoint/2010/main" val="123684831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1</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57400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10</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724159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11</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1995658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12</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737448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13</a:t>
            </a:fld>
            <a:endParaRPr lang="en-GB"/>
          </a:p>
        </p:txBody>
      </p:sp>
    </p:spTree>
    <p:extLst>
      <p:ext uri="{BB962C8B-B14F-4D97-AF65-F5344CB8AC3E}">
        <p14:creationId xmlns:p14="http://schemas.microsoft.com/office/powerpoint/2010/main" val="1187871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15</a:t>
            </a:fld>
            <a:endParaRPr lang="en-GB"/>
          </a:p>
        </p:txBody>
      </p:sp>
    </p:spTree>
    <p:extLst>
      <p:ext uri="{BB962C8B-B14F-4D97-AF65-F5344CB8AC3E}">
        <p14:creationId xmlns:p14="http://schemas.microsoft.com/office/powerpoint/2010/main" val="67786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16</a:t>
            </a:fld>
            <a:endParaRPr lang="en-GB"/>
          </a:p>
        </p:txBody>
      </p:sp>
    </p:spTree>
    <p:extLst>
      <p:ext uri="{BB962C8B-B14F-4D97-AF65-F5344CB8AC3E}">
        <p14:creationId xmlns:p14="http://schemas.microsoft.com/office/powerpoint/2010/main" val="1264257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17</a:t>
            </a:fld>
            <a:endParaRPr lang="en-GB"/>
          </a:p>
        </p:txBody>
      </p:sp>
    </p:spTree>
    <p:extLst>
      <p:ext uri="{BB962C8B-B14F-4D97-AF65-F5344CB8AC3E}">
        <p14:creationId xmlns:p14="http://schemas.microsoft.com/office/powerpoint/2010/main" val="1763131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21</a:t>
            </a:fld>
            <a:endParaRPr lang="en-GB"/>
          </a:p>
        </p:txBody>
      </p:sp>
    </p:spTree>
    <p:extLst>
      <p:ext uri="{BB962C8B-B14F-4D97-AF65-F5344CB8AC3E}">
        <p14:creationId xmlns:p14="http://schemas.microsoft.com/office/powerpoint/2010/main" val="328976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energy, probing power, time</a:t>
            </a:r>
          </a:p>
        </p:txBody>
      </p:sp>
      <p:sp>
        <p:nvSpPr>
          <p:cNvPr id="4" name="Slide Number Placeholder 3"/>
          <p:cNvSpPr>
            <a:spLocks noGrp="1"/>
          </p:cNvSpPr>
          <p:nvPr>
            <p:ph type="sldNum" sz="quarter" idx="10"/>
          </p:nvPr>
        </p:nvSpPr>
        <p:spPr/>
        <p:txBody>
          <a:bodyPr/>
          <a:lstStyle/>
          <a:p>
            <a:fld id="{672EEC87-097C-0248-A229-87B85C71BA58}" type="slidenum">
              <a:rPr lang="en-US" smtClean="0"/>
              <a:t>22</a:t>
            </a:fld>
            <a:endParaRPr lang="en-US"/>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433619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energy, probing power, time</a:t>
            </a:r>
          </a:p>
        </p:txBody>
      </p:sp>
      <p:sp>
        <p:nvSpPr>
          <p:cNvPr id="4" name="Slide Number Placeholder 3"/>
          <p:cNvSpPr>
            <a:spLocks noGrp="1"/>
          </p:cNvSpPr>
          <p:nvPr>
            <p:ph type="sldNum" sz="quarter" idx="10"/>
          </p:nvPr>
        </p:nvSpPr>
        <p:spPr/>
        <p:txBody>
          <a:bodyPr/>
          <a:lstStyle/>
          <a:p>
            <a:fld id="{672EEC87-097C-0248-A229-87B85C71BA58}" type="slidenum">
              <a:rPr lang="en-US" smtClean="0"/>
              <a:t>23</a:t>
            </a:fld>
            <a:endParaRPr lang="en-US"/>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30943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a:t>
            </a:fld>
            <a:endParaRPr lang="en-GB"/>
          </a:p>
        </p:txBody>
      </p:sp>
    </p:spTree>
    <p:extLst>
      <p:ext uri="{BB962C8B-B14F-4D97-AF65-F5344CB8AC3E}">
        <p14:creationId xmlns:p14="http://schemas.microsoft.com/office/powerpoint/2010/main" val="4037275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24</a:t>
            </a:fld>
            <a:endParaRPr lang="en-GB"/>
          </a:p>
        </p:txBody>
      </p:sp>
    </p:spTree>
    <p:extLst>
      <p:ext uri="{BB962C8B-B14F-4D97-AF65-F5344CB8AC3E}">
        <p14:creationId xmlns:p14="http://schemas.microsoft.com/office/powerpoint/2010/main" val="9992845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26</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925729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30</a:t>
            </a:fld>
            <a:endParaRPr lang="en-GB"/>
          </a:p>
        </p:txBody>
      </p:sp>
    </p:spTree>
    <p:extLst>
      <p:ext uri="{BB962C8B-B14F-4D97-AF65-F5344CB8AC3E}">
        <p14:creationId xmlns:p14="http://schemas.microsoft.com/office/powerpoint/2010/main" val="2915412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Lead tungstate</a:t>
            </a:r>
          </a:p>
        </p:txBody>
      </p:sp>
      <p:sp>
        <p:nvSpPr>
          <p:cNvPr id="4" name="Slide Number Placeholder 3"/>
          <p:cNvSpPr>
            <a:spLocks noGrp="1"/>
          </p:cNvSpPr>
          <p:nvPr>
            <p:ph type="sldNum" sz="quarter" idx="10"/>
          </p:nvPr>
        </p:nvSpPr>
        <p:spPr/>
        <p:txBody>
          <a:bodyPr/>
          <a:lstStyle/>
          <a:p>
            <a:fld id="{634F4E4E-1EBD-49BC-A3CE-3911BB186DD2}" type="slidenum">
              <a:rPr lang="en-US" smtClean="0"/>
              <a:pPr/>
              <a:t>31</a:t>
            </a:fld>
            <a:endParaRPr lang="en-US" dirty="0"/>
          </a:p>
        </p:txBody>
      </p:sp>
    </p:spTree>
    <p:extLst>
      <p:ext uri="{BB962C8B-B14F-4D97-AF65-F5344CB8AC3E}">
        <p14:creationId xmlns:p14="http://schemas.microsoft.com/office/powerpoint/2010/main" val="1758094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8963084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38</a:t>
            </a:fld>
            <a:endParaRPr lang="en-GB"/>
          </a:p>
        </p:txBody>
      </p:sp>
    </p:spTree>
    <p:extLst>
      <p:ext uri="{BB962C8B-B14F-4D97-AF65-F5344CB8AC3E}">
        <p14:creationId xmlns:p14="http://schemas.microsoft.com/office/powerpoint/2010/main" val="3902873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39</a:t>
            </a:fld>
            <a:endParaRPr lang="en-GB" dirty="0"/>
          </a:p>
        </p:txBody>
      </p:sp>
      <p:sp>
        <p:nvSpPr>
          <p:cNvPr id="17411" name="Rectangle 7"/>
          <p:cNvSpPr txBox="1">
            <a:spLocks noGrp="1" noChangeArrowheads="1"/>
          </p:cNvSpPr>
          <p:nvPr/>
        </p:nvSpPr>
        <p:spPr bwMode="auto">
          <a:xfrm>
            <a:off x="3886202"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39</a:t>
            </a:fld>
            <a:endParaRPr lang="en-GB" sz="1200" dirty="0"/>
          </a:p>
        </p:txBody>
      </p:sp>
      <p:sp>
        <p:nvSpPr>
          <p:cNvPr id="17412"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
        <p:nvSpPr>
          <p:cNvPr id="2" name="Date Placeholder 1"/>
          <p:cNvSpPr>
            <a:spLocks noGrp="1"/>
          </p:cNvSpPr>
          <p:nvPr>
            <p:ph type="dt" idx="10"/>
          </p:nvPr>
        </p:nvSpPr>
        <p:spPr/>
        <p:txBody>
          <a:bodyPr/>
          <a:lstStyle/>
          <a:p>
            <a:pPr>
              <a:defRPr/>
            </a:pPr>
            <a:r>
              <a:rPr lang="en-US"/>
              <a:t>6/28/2017</a:t>
            </a:r>
            <a:endParaRPr lang="en-GB"/>
          </a:p>
        </p:txBody>
      </p:sp>
    </p:spTree>
    <p:extLst>
      <p:ext uri="{BB962C8B-B14F-4D97-AF65-F5344CB8AC3E}">
        <p14:creationId xmlns:p14="http://schemas.microsoft.com/office/powerpoint/2010/main" val="5676595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43</a:t>
            </a:fld>
            <a:endParaRPr lang="en-GB"/>
          </a:p>
        </p:txBody>
      </p:sp>
    </p:spTree>
    <p:extLst>
      <p:ext uri="{BB962C8B-B14F-4D97-AF65-F5344CB8AC3E}">
        <p14:creationId xmlns:p14="http://schemas.microsoft.com/office/powerpoint/2010/main" val="1199218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the LHC is a perfect discovery machine, and reaches already a remarkable precision for the studies, a different type of accelerator can even do better.</a:t>
            </a:r>
          </a:p>
          <a:p>
            <a:r>
              <a:rPr lang="en-GB" dirty="0"/>
              <a:t>This is because the LHC collides protons, which are composite particles. When you collide electrons with their antimatter twins positrons, this opens the door for much higher precision in the physics analysis.</a:t>
            </a:r>
            <a:endParaRPr lang="en-GB" sz="100" dirty="0"/>
          </a:p>
          <a:p>
            <a:endParaRPr lang="en-US" dirty="0"/>
          </a:p>
        </p:txBody>
      </p:sp>
      <p:sp>
        <p:nvSpPr>
          <p:cNvPr id="4" name="Slide Number Placeholder 3"/>
          <p:cNvSpPr>
            <a:spLocks noGrp="1"/>
          </p:cNvSpPr>
          <p:nvPr>
            <p:ph type="sldNum" sz="quarter" idx="10"/>
          </p:nvPr>
        </p:nvSpPr>
        <p:spPr/>
        <p:txBody>
          <a:bodyPr/>
          <a:lstStyle/>
          <a:p>
            <a:fld id="{7F3E8146-905A-064D-8A48-75EB29CC0F7B}"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14487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a:t>
            </a:fld>
            <a:endParaRPr lang="en-GB"/>
          </a:p>
        </p:txBody>
      </p:sp>
    </p:spTree>
    <p:extLst>
      <p:ext uri="{BB962C8B-B14F-4D97-AF65-F5344CB8AC3E}">
        <p14:creationId xmlns:p14="http://schemas.microsoft.com/office/powerpoint/2010/main" val="1794706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4</a:t>
            </a:fld>
            <a:endParaRPr lang="en-GB"/>
          </a:p>
        </p:txBody>
      </p:sp>
    </p:spTree>
    <p:extLst>
      <p:ext uri="{BB962C8B-B14F-4D97-AF65-F5344CB8AC3E}">
        <p14:creationId xmlns:p14="http://schemas.microsoft.com/office/powerpoint/2010/main" val="65182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5</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947952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6</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099714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F4E4E-1EBD-49BC-A3CE-3911BB186DD2}" type="slidenum">
              <a:rPr lang="en-US" smtClean="0"/>
              <a:pPr/>
              <a:t>7</a:t>
            </a:fld>
            <a:endParaRPr lang="en-US" dirty="0"/>
          </a:p>
        </p:txBody>
      </p:sp>
    </p:spTree>
    <p:extLst>
      <p:ext uri="{BB962C8B-B14F-4D97-AF65-F5344CB8AC3E}">
        <p14:creationId xmlns:p14="http://schemas.microsoft.com/office/powerpoint/2010/main" val="184566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46478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9</a:t>
            </a:fld>
            <a:endParaRPr lang="en-GB"/>
          </a:p>
        </p:txBody>
      </p:sp>
    </p:spTree>
    <p:extLst>
      <p:ext uri="{BB962C8B-B14F-4D97-AF65-F5344CB8AC3E}">
        <p14:creationId xmlns:p14="http://schemas.microsoft.com/office/powerpoint/2010/main" val="2317424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dirty="0"/>
          </a:p>
        </p:txBody>
      </p:sp>
      <p:sp>
        <p:nvSpPr>
          <p:cNvPr id="5" name="Footer Placeholder 4"/>
          <p:cNvSpPr>
            <a:spLocks noGrp="1"/>
          </p:cNvSpPr>
          <p:nvPr>
            <p:ph type="ftr" sz="quarter" idx="11"/>
          </p:nvPr>
        </p:nvSpPr>
        <p:spPr/>
        <p:txBody>
          <a:bodyPr/>
          <a:lstStyle/>
          <a:p>
            <a:pPr>
              <a:defRPr/>
            </a:pPr>
            <a:r>
              <a:rPr lang="en-GB"/>
              <a:t>High School students  8.12. 2022                     Lennart JIRDEN, CERN</a:t>
            </a:r>
          </a:p>
        </p:txBody>
      </p:sp>
      <p:sp>
        <p:nvSpPr>
          <p:cNvPr id="6" name="Slide Number Placeholder 5"/>
          <p:cNvSpPr>
            <a:spLocks noGrp="1"/>
          </p:cNvSpPr>
          <p:nvPr>
            <p:ph type="sldNum" sz="quarter" idx="12"/>
          </p:nvPr>
        </p:nvSpPr>
        <p:spPr/>
        <p:txBody>
          <a:bodyPr/>
          <a:lstStyle/>
          <a:p>
            <a:pPr>
              <a:defRPr/>
            </a:pPr>
            <a:fld id="{2E1E776E-F628-48F1-9A01-C8EF42E031F1}" type="slidenum">
              <a:rPr lang="en-GB" smtClean="0"/>
              <a:pPr>
                <a:defRPr/>
              </a:pPr>
              <a:t>‹#›</a:t>
            </a:fld>
            <a:endParaRPr lang="en-GB"/>
          </a:p>
        </p:txBody>
      </p:sp>
      <p:pic>
        <p:nvPicPr>
          <p:cNvPr id="7" name="Picture 6" descr="Blue-banner"/>
          <p:cNvPicPr>
            <a:picLocks noChangeAspect="1" noChangeArrowheads="1"/>
          </p:cNvPicPr>
          <p:nvPr userDrawn="1"/>
        </p:nvPicPr>
        <p:blipFill>
          <a:blip r:embed="rId2" cstate="print"/>
          <a:srcRect/>
          <a:stretch>
            <a:fillRect/>
          </a:stretch>
        </p:blipFill>
        <p:spPr bwMode="auto">
          <a:xfrm>
            <a:off x="-1588" y="0"/>
            <a:ext cx="9145588" cy="1927225"/>
          </a:xfrm>
          <a:prstGeom prst="rect">
            <a:avLst/>
          </a:prstGeom>
          <a:noFill/>
          <a:ln w="9525">
            <a:noFill/>
            <a:miter lim="800000"/>
            <a:headEnd/>
            <a:tailEnd/>
          </a:ln>
        </p:spPr>
      </p:pic>
    </p:spTree>
    <p:extLst>
      <p:ext uri="{BB962C8B-B14F-4D97-AF65-F5344CB8AC3E}">
        <p14:creationId xmlns:p14="http://schemas.microsoft.com/office/powerpoint/2010/main" val="185946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en-GB"/>
              <a:t>High School students  8.12. 2022                     Lennart JIRDEN, CERN</a:t>
            </a:r>
          </a:p>
        </p:txBody>
      </p:sp>
      <p:sp>
        <p:nvSpPr>
          <p:cNvPr id="6" name="Slide Number Placeholder 5"/>
          <p:cNvSpPr>
            <a:spLocks noGrp="1"/>
          </p:cNvSpPr>
          <p:nvPr>
            <p:ph type="sldNum" sz="quarter" idx="12"/>
          </p:nvPr>
        </p:nvSpPr>
        <p:spPr/>
        <p:txBody>
          <a:bodyPr/>
          <a:lstStyle/>
          <a:p>
            <a:pPr>
              <a:defRPr/>
            </a:pPr>
            <a:fld id="{EEE92858-73D0-47BB-B400-F3651D636578}" type="slidenum">
              <a:rPr lang="en-GB" smtClean="0"/>
              <a:pPr>
                <a:defRPr/>
              </a:pPr>
              <a:t>‹#›</a:t>
            </a:fld>
            <a:endParaRPr lang="en-GB"/>
          </a:p>
        </p:txBody>
      </p:sp>
    </p:spTree>
    <p:extLst>
      <p:ext uri="{BB962C8B-B14F-4D97-AF65-F5344CB8AC3E}">
        <p14:creationId xmlns:p14="http://schemas.microsoft.com/office/powerpoint/2010/main" val="348648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en-GB"/>
              <a:t>High School students  8.12. 2022                     Lennart JIRDEN, CERN</a:t>
            </a:r>
          </a:p>
        </p:txBody>
      </p:sp>
      <p:sp>
        <p:nvSpPr>
          <p:cNvPr id="6" name="Slide Number Placeholder 5"/>
          <p:cNvSpPr>
            <a:spLocks noGrp="1"/>
          </p:cNvSpPr>
          <p:nvPr>
            <p:ph type="sldNum" sz="quarter" idx="12"/>
          </p:nvPr>
        </p:nvSpPr>
        <p:spPr/>
        <p:txBody>
          <a:bodyPr/>
          <a:lstStyle/>
          <a:p>
            <a:pPr>
              <a:defRPr/>
            </a:pPr>
            <a:fld id="{11115972-DC85-461F-BDAB-E030F8F682C1}" type="slidenum">
              <a:rPr lang="en-GB" smtClean="0"/>
              <a:pPr>
                <a:defRPr/>
              </a:pPr>
              <a:t>‹#›</a:t>
            </a:fld>
            <a:endParaRPr lang="en-GB"/>
          </a:p>
        </p:txBody>
      </p:sp>
    </p:spTree>
    <p:extLst>
      <p:ext uri="{BB962C8B-B14F-4D97-AF65-F5344CB8AC3E}">
        <p14:creationId xmlns:p14="http://schemas.microsoft.com/office/powerpoint/2010/main" val="924715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fr-FR"/>
          </a:p>
        </p:txBody>
      </p:sp>
      <p:sp>
        <p:nvSpPr>
          <p:cNvPr id="5" name="Footer Placeholder 4"/>
          <p:cNvSpPr>
            <a:spLocks noGrp="1"/>
          </p:cNvSpPr>
          <p:nvPr>
            <p:ph type="ftr" sz="quarter" idx="11"/>
          </p:nvPr>
        </p:nvSpPr>
        <p:spPr/>
        <p:txBody>
          <a:bodyPr/>
          <a:lstStyle/>
          <a:p>
            <a:pPr>
              <a:defRPr/>
            </a:pPr>
            <a:r>
              <a:rPr lang="en-GB"/>
              <a:t>High School students  8.12. 2022                     Lennart JIRDEN, CERN</a:t>
            </a:r>
            <a:endParaRPr lang="fr-FR"/>
          </a:p>
        </p:txBody>
      </p:sp>
      <p:sp>
        <p:nvSpPr>
          <p:cNvPr id="6" name="Slide Number Placeholder 5"/>
          <p:cNvSpPr>
            <a:spLocks noGrp="1"/>
          </p:cNvSpPr>
          <p:nvPr>
            <p:ph type="sldNum" sz="quarter" idx="12"/>
          </p:nvPr>
        </p:nvSpPr>
        <p:spPr/>
        <p:txBody>
          <a:bodyPr/>
          <a:lstStyle/>
          <a:p>
            <a:pPr>
              <a:defRPr/>
            </a:pPr>
            <a:fld id="{89ECBC3A-DD8A-49D8-9B5F-FE4C3AEC74D7}" type="slidenum">
              <a:rPr lang="fr-FR" smtClean="0"/>
              <a:pPr>
                <a:defRPr/>
              </a:pPr>
              <a:t>‹#›</a:t>
            </a:fld>
            <a:endParaRPr lang="fr-FR"/>
          </a:p>
        </p:txBody>
      </p:sp>
    </p:spTree>
    <p:extLst>
      <p:ext uri="{BB962C8B-B14F-4D97-AF65-F5344CB8AC3E}">
        <p14:creationId xmlns:p14="http://schemas.microsoft.com/office/powerpoint/2010/main" val="299141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en-GB"/>
              <a:t>High School students  8.12. 2022                     Lennart JIRDEN, CERN</a:t>
            </a:r>
          </a:p>
        </p:txBody>
      </p:sp>
      <p:sp>
        <p:nvSpPr>
          <p:cNvPr id="6" name="Slide Number Placeholder 5"/>
          <p:cNvSpPr>
            <a:spLocks noGrp="1"/>
          </p:cNvSpPr>
          <p:nvPr>
            <p:ph type="sldNum" sz="quarter" idx="12"/>
          </p:nvPr>
        </p:nvSpPr>
        <p:spPr/>
        <p:txBody>
          <a:bodyPr/>
          <a:lstStyle/>
          <a:p>
            <a:pPr>
              <a:defRPr/>
            </a:pPr>
            <a:fld id="{189303BD-BD49-4D02-9B51-3A9B34D4DEAF}" type="slidenum">
              <a:rPr lang="en-GB" smtClean="0"/>
              <a:pPr>
                <a:defRPr/>
              </a:pPr>
              <a:t>‹#›</a:t>
            </a:fld>
            <a:endParaRPr lang="en-GB"/>
          </a:p>
        </p:txBody>
      </p:sp>
    </p:spTree>
    <p:extLst>
      <p:ext uri="{BB962C8B-B14F-4D97-AF65-F5344CB8AC3E}">
        <p14:creationId xmlns:p14="http://schemas.microsoft.com/office/powerpoint/2010/main" val="37883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en-GB"/>
              <a:t>High School students  8.12. 2022                     Lennart JIRDEN, CERN</a:t>
            </a:r>
          </a:p>
        </p:txBody>
      </p:sp>
      <p:sp>
        <p:nvSpPr>
          <p:cNvPr id="7" name="Slide Number Placeholder 6"/>
          <p:cNvSpPr>
            <a:spLocks noGrp="1"/>
          </p:cNvSpPr>
          <p:nvPr>
            <p:ph type="sldNum" sz="quarter" idx="12"/>
          </p:nvPr>
        </p:nvSpPr>
        <p:spPr/>
        <p:txBody>
          <a:bodyPr/>
          <a:lstStyle/>
          <a:p>
            <a:pPr>
              <a:defRPr/>
            </a:pPr>
            <a:fld id="{3E3375F1-AE64-433C-9DBC-C6C6772B8B57}" type="slidenum">
              <a:rPr lang="en-GB" smtClean="0"/>
              <a:pPr>
                <a:defRPr/>
              </a:pPr>
              <a:t>‹#›</a:t>
            </a:fld>
            <a:endParaRPr lang="en-GB"/>
          </a:p>
        </p:txBody>
      </p:sp>
    </p:spTree>
    <p:extLst>
      <p:ext uri="{BB962C8B-B14F-4D97-AF65-F5344CB8AC3E}">
        <p14:creationId xmlns:p14="http://schemas.microsoft.com/office/powerpoint/2010/main" val="4121772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19 Septembre 2007</a:t>
            </a:r>
            <a:endParaRPr lang="en-GB"/>
          </a:p>
        </p:txBody>
      </p:sp>
      <p:sp>
        <p:nvSpPr>
          <p:cNvPr id="8" name="Footer Placeholder 7"/>
          <p:cNvSpPr>
            <a:spLocks noGrp="1"/>
          </p:cNvSpPr>
          <p:nvPr>
            <p:ph type="ftr" sz="quarter" idx="11"/>
          </p:nvPr>
        </p:nvSpPr>
        <p:spPr/>
        <p:txBody>
          <a:bodyPr/>
          <a:lstStyle/>
          <a:p>
            <a:pPr>
              <a:defRPr/>
            </a:pPr>
            <a:r>
              <a:rPr lang="en-GB"/>
              <a:t>High School students  8.12. 2022                     Lennart JIRDEN, CERN</a:t>
            </a:r>
          </a:p>
        </p:txBody>
      </p:sp>
      <p:sp>
        <p:nvSpPr>
          <p:cNvPr id="9" name="Slide Number Placeholder 8"/>
          <p:cNvSpPr>
            <a:spLocks noGrp="1"/>
          </p:cNvSpPr>
          <p:nvPr>
            <p:ph type="sldNum" sz="quarter" idx="12"/>
          </p:nvPr>
        </p:nvSpPr>
        <p:spPr/>
        <p:txBody>
          <a:bodyPr/>
          <a:lstStyle/>
          <a:p>
            <a:pPr>
              <a:defRPr/>
            </a:pPr>
            <a:fld id="{79EA2D00-62CD-42EE-B50B-C6FE2EF7DD14}" type="slidenum">
              <a:rPr lang="en-GB" smtClean="0"/>
              <a:pPr>
                <a:defRPr/>
              </a:pPr>
              <a:t>‹#›</a:t>
            </a:fld>
            <a:endParaRPr lang="en-GB"/>
          </a:p>
        </p:txBody>
      </p:sp>
    </p:spTree>
    <p:extLst>
      <p:ext uri="{BB962C8B-B14F-4D97-AF65-F5344CB8AC3E}">
        <p14:creationId xmlns:p14="http://schemas.microsoft.com/office/powerpoint/2010/main" val="4126372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r>
              <a:rPr lang="en-US"/>
              <a:t>19 Septembre 2007</a:t>
            </a:r>
            <a:endParaRPr lang="en-GB"/>
          </a:p>
        </p:txBody>
      </p:sp>
      <p:sp>
        <p:nvSpPr>
          <p:cNvPr id="4" name="Footer Placeholder 3"/>
          <p:cNvSpPr>
            <a:spLocks noGrp="1"/>
          </p:cNvSpPr>
          <p:nvPr>
            <p:ph type="ftr" sz="quarter" idx="11"/>
          </p:nvPr>
        </p:nvSpPr>
        <p:spPr/>
        <p:txBody>
          <a:bodyPr/>
          <a:lstStyle/>
          <a:p>
            <a:pPr>
              <a:defRPr/>
            </a:pPr>
            <a:r>
              <a:rPr lang="en-GB"/>
              <a:t>High School students  8.12. 2022                     Lennart JIRDEN, CERN</a:t>
            </a:r>
          </a:p>
        </p:txBody>
      </p:sp>
      <p:sp>
        <p:nvSpPr>
          <p:cNvPr id="5" name="Slide Number Placeholder 4"/>
          <p:cNvSpPr>
            <a:spLocks noGrp="1"/>
          </p:cNvSpPr>
          <p:nvPr>
            <p:ph type="sldNum" sz="quarter" idx="12"/>
          </p:nvPr>
        </p:nvSpPr>
        <p:spPr/>
        <p:txBody>
          <a:bodyPr/>
          <a:lstStyle/>
          <a:p>
            <a:pPr>
              <a:defRPr/>
            </a:pPr>
            <a:fld id="{D64AF3DC-CE3D-4814-B1B2-5DBC885FC258}" type="slidenum">
              <a:rPr lang="en-GB" smtClean="0"/>
              <a:pPr>
                <a:defRPr/>
              </a:pPr>
              <a:t>‹#›</a:t>
            </a:fld>
            <a:endParaRPr lang="en-GB"/>
          </a:p>
        </p:txBody>
      </p:sp>
    </p:spTree>
    <p:extLst>
      <p:ext uri="{BB962C8B-B14F-4D97-AF65-F5344CB8AC3E}">
        <p14:creationId xmlns:p14="http://schemas.microsoft.com/office/powerpoint/2010/main" val="38310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19 Septembre 2007</a:t>
            </a:r>
            <a:endParaRPr lang="en-GB"/>
          </a:p>
        </p:txBody>
      </p:sp>
      <p:sp>
        <p:nvSpPr>
          <p:cNvPr id="3" name="Footer Placeholder 2"/>
          <p:cNvSpPr>
            <a:spLocks noGrp="1"/>
          </p:cNvSpPr>
          <p:nvPr>
            <p:ph type="ftr" sz="quarter" idx="11"/>
          </p:nvPr>
        </p:nvSpPr>
        <p:spPr/>
        <p:txBody>
          <a:bodyPr/>
          <a:lstStyle/>
          <a:p>
            <a:pPr>
              <a:defRPr/>
            </a:pPr>
            <a:r>
              <a:rPr lang="en-GB"/>
              <a:t>High School students  8.12. 2022                     Lennart JIRDEN, CERN</a:t>
            </a:r>
          </a:p>
        </p:txBody>
      </p:sp>
      <p:sp>
        <p:nvSpPr>
          <p:cNvPr id="4" name="Slide Number Placeholder 3"/>
          <p:cNvSpPr>
            <a:spLocks noGrp="1"/>
          </p:cNvSpPr>
          <p:nvPr>
            <p:ph type="sldNum" sz="quarter" idx="12"/>
          </p:nvPr>
        </p:nvSpPr>
        <p:spPr/>
        <p:txBody>
          <a:bodyPr/>
          <a:lstStyle/>
          <a:p>
            <a:pPr>
              <a:defRPr/>
            </a:pPr>
            <a:fld id="{23FC73E1-B036-487A-BAD2-25FC400E3270}" type="slidenum">
              <a:rPr lang="en-GB" smtClean="0"/>
              <a:pPr>
                <a:defRPr/>
              </a:pPr>
              <a:t>‹#›</a:t>
            </a:fld>
            <a:endParaRPr lang="en-GB"/>
          </a:p>
        </p:txBody>
      </p:sp>
    </p:spTree>
    <p:extLst>
      <p:ext uri="{BB962C8B-B14F-4D97-AF65-F5344CB8AC3E}">
        <p14:creationId xmlns:p14="http://schemas.microsoft.com/office/powerpoint/2010/main" val="2984613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en-GB"/>
              <a:t>High School students  8.12. 2022                     Lennart JIRDEN, CERN</a:t>
            </a:r>
          </a:p>
        </p:txBody>
      </p:sp>
      <p:sp>
        <p:nvSpPr>
          <p:cNvPr id="7" name="Slide Number Placeholder 6"/>
          <p:cNvSpPr>
            <a:spLocks noGrp="1"/>
          </p:cNvSpPr>
          <p:nvPr>
            <p:ph type="sldNum" sz="quarter" idx="12"/>
          </p:nvPr>
        </p:nvSpPr>
        <p:spPr/>
        <p:txBody>
          <a:bodyPr/>
          <a:lstStyle/>
          <a:p>
            <a:pPr>
              <a:defRPr/>
            </a:pPr>
            <a:fld id="{0C9FFBA9-C65A-4EE4-94A0-035773613FC6}" type="slidenum">
              <a:rPr lang="en-GB" smtClean="0"/>
              <a:pPr>
                <a:defRPr/>
              </a:pPr>
              <a:t>‹#›</a:t>
            </a:fld>
            <a:endParaRPr lang="en-GB"/>
          </a:p>
        </p:txBody>
      </p:sp>
    </p:spTree>
    <p:extLst>
      <p:ext uri="{BB962C8B-B14F-4D97-AF65-F5344CB8AC3E}">
        <p14:creationId xmlns:p14="http://schemas.microsoft.com/office/powerpoint/2010/main" val="164464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en-GB"/>
              <a:t>High School students  8.12. 2022                     Lennart JIRDEN, CERN</a:t>
            </a:r>
          </a:p>
        </p:txBody>
      </p:sp>
      <p:sp>
        <p:nvSpPr>
          <p:cNvPr id="7" name="Slide Number Placeholder 6"/>
          <p:cNvSpPr>
            <a:spLocks noGrp="1"/>
          </p:cNvSpPr>
          <p:nvPr>
            <p:ph type="sldNum" sz="quarter" idx="12"/>
          </p:nvPr>
        </p:nvSpPr>
        <p:spPr/>
        <p:txBody>
          <a:bodyPr/>
          <a:lstStyle/>
          <a:p>
            <a:pPr>
              <a:defRPr/>
            </a:pPr>
            <a:fld id="{F7C31DB0-6CE7-4BBE-9818-D4957734AECE}" type="slidenum">
              <a:rPr lang="en-GB" smtClean="0"/>
              <a:pPr>
                <a:defRPr/>
              </a:pPr>
              <a:t>‹#›</a:t>
            </a:fld>
            <a:endParaRPr lang="en-GB"/>
          </a:p>
        </p:txBody>
      </p:sp>
    </p:spTree>
    <p:extLst>
      <p:ext uri="{BB962C8B-B14F-4D97-AF65-F5344CB8AC3E}">
        <p14:creationId xmlns:p14="http://schemas.microsoft.com/office/powerpoint/2010/main" val="2407180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a:t>19 Septembre 2007</a:t>
            </a:r>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GB"/>
              <a:t>High School students  8.12. 2022                     Lennart JIRDEN, CERN</a:t>
            </a:r>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9ECBC3A-DD8A-49D8-9B5F-FE4C3AEC74D7}" type="slidenum">
              <a:rPr lang="fr-FR" smtClean="0"/>
              <a:pPr>
                <a:defRPr/>
              </a:pPr>
              <a:t>‹#›</a:t>
            </a:fld>
            <a:endParaRPr lang="fr-FR"/>
          </a:p>
        </p:txBody>
      </p:sp>
    </p:spTree>
    <p:extLst>
      <p:ext uri="{BB962C8B-B14F-4D97-AF65-F5344CB8AC3E}">
        <p14:creationId xmlns:p14="http://schemas.microsoft.com/office/powerpoint/2010/main" val="2662904484"/>
      </p:ext>
    </p:extLst>
  </p:cSld>
  <p:clrMap bg1="dk1" tx1="lt1" bg2="dk2" tx2="lt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50.png"/><Relationship Id="rId4" Type="http://schemas.openxmlformats.org/officeDocument/2006/relationships/image" Target="../media/image49.jpeg"/></Relationships>
</file>

<file path=ppt/slides/_rels/slide13.xml.rels><?xml version="1.0" encoding="UTF-8" standalone="yes"?>
<Relationships xmlns="http://schemas.openxmlformats.org/package/2006/relationships"><Relationship Id="rId8" Type="http://schemas.openxmlformats.org/officeDocument/2006/relationships/image" Target="../media/image56.gif"/><Relationship Id="rId3" Type="http://schemas.openxmlformats.org/officeDocument/2006/relationships/image" Target="../media/image51.jpeg"/><Relationship Id="rId7" Type="http://schemas.openxmlformats.org/officeDocument/2006/relationships/image" Target="../media/image55.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4.gif"/><Relationship Id="rId5" Type="http://schemas.openxmlformats.org/officeDocument/2006/relationships/image" Target="../media/image53.gif"/><Relationship Id="rId4" Type="http://schemas.openxmlformats.org/officeDocument/2006/relationships/image" Target="../media/image52.gif"/></Relationships>
</file>

<file path=ppt/slides/_rels/slide14.xml.rels><?xml version="1.0" encoding="UTF-8" standalone="yes"?>
<Relationships xmlns="http://schemas.openxmlformats.org/package/2006/relationships"><Relationship Id="rId8" Type="http://schemas.openxmlformats.org/officeDocument/2006/relationships/image" Target="../media/image41.gif"/><Relationship Id="rId13" Type="http://schemas.openxmlformats.org/officeDocument/2006/relationships/image" Target="../media/image46.gif"/><Relationship Id="rId3" Type="http://schemas.openxmlformats.org/officeDocument/2006/relationships/image" Target="../media/image36.gif"/><Relationship Id="rId7" Type="http://schemas.openxmlformats.org/officeDocument/2006/relationships/image" Target="../media/image40.gif"/><Relationship Id="rId12" Type="http://schemas.openxmlformats.org/officeDocument/2006/relationships/image" Target="../media/image45.gif"/><Relationship Id="rId2" Type="http://schemas.openxmlformats.org/officeDocument/2006/relationships/image" Target="../media/image35.gif"/><Relationship Id="rId1" Type="http://schemas.openxmlformats.org/officeDocument/2006/relationships/slideLayout" Target="../slideLayouts/slideLayout2.xml"/><Relationship Id="rId6" Type="http://schemas.openxmlformats.org/officeDocument/2006/relationships/image" Target="../media/image39.gif"/><Relationship Id="rId11" Type="http://schemas.openxmlformats.org/officeDocument/2006/relationships/image" Target="../media/image44.gif"/><Relationship Id="rId5" Type="http://schemas.openxmlformats.org/officeDocument/2006/relationships/image" Target="../media/image38.gif"/><Relationship Id="rId10" Type="http://schemas.openxmlformats.org/officeDocument/2006/relationships/image" Target="../media/image43.gif"/><Relationship Id="rId4" Type="http://schemas.openxmlformats.org/officeDocument/2006/relationships/image" Target="../media/image37.gif"/><Relationship Id="rId9" Type="http://schemas.openxmlformats.org/officeDocument/2006/relationships/image" Target="../media/image42.gif"/><Relationship Id="rId14" Type="http://schemas.openxmlformats.org/officeDocument/2006/relationships/image" Target="../media/image57.png"/></Relationships>
</file>

<file path=ppt/slides/_rels/slide15.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66.png"/></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5.jpeg"/><Relationship Id="rId7" Type="http://schemas.openxmlformats.org/officeDocument/2006/relationships/image" Target="../media/image67.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image" Target="../media/image7.wmf"/><Relationship Id="rId4" Type="http://schemas.openxmlformats.org/officeDocument/2006/relationships/image" Target="../media/image6.wmf"/><Relationship Id="rId9" Type="http://schemas.openxmlformats.org/officeDocument/2006/relationships/image" Target="../media/image68.wmf"/></Relationships>
</file>

<file path=ppt/slides/_rels/slide2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6.jpeg"/><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4.jpeg"/><Relationship Id="rId11" Type="http://schemas.openxmlformats.org/officeDocument/2006/relationships/image" Target="../media/image79.jpeg"/><Relationship Id="rId5" Type="http://schemas.openxmlformats.org/officeDocument/2006/relationships/image" Target="../media/image73.jpeg"/><Relationship Id="rId10" Type="http://schemas.openxmlformats.org/officeDocument/2006/relationships/image" Target="../media/image78.jpeg"/><Relationship Id="rId4" Type="http://schemas.openxmlformats.org/officeDocument/2006/relationships/image" Target="../media/image72.png"/><Relationship Id="rId9" Type="http://schemas.openxmlformats.org/officeDocument/2006/relationships/image" Target="../media/image77.jpeg"/></Relationships>
</file>

<file path=ppt/slides/_rels/slide25.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 Id="rId5" Type="http://schemas.openxmlformats.org/officeDocument/2006/relationships/image" Target="../media/image83.jpeg"/><Relationship Id="rId4" Type="http://schemas.openxmlformats.org/officeDocument/2006/relationships/image" Target="../media/image82.jpeg"/></Relationships>
</file>

<file path=ppt/slides/_rels/slide26.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92.jpeg"/><Relationship Id="rId4" Type="http://schemas.openxmlformats.org/officeDocument/2006/relationships/image" Target="../media/image91.png"/></Relationships>
</file>

<file path=ppt/slides/_rels/slide3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2.xml"/><Relationship Id="rId4" Type="http://schemas.openxmlformats.org/officeDocument/2006/relationships/image" Target="../media/image95.jpeg"/></Relationships>
</file>

<file path=ppt/slides/_rels/slide33.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7.png"/><Relationship Id="rId7" Type="http://schemas.openxmlformats.org/officeDocument/2006/relationships/image" Target="../media/image101.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00.png"/><Relationship Id="rId5" Type="http://schemas.openxmlformats.org/officeDocument/2006/relationships/image" Target="../media/image99.jpeg"/><Relationship Id="rId4" Type="http://schemas.openxmlformats.org/officeDocument/2006/relationships/image" Target="../media/image98.png"/></Relationships>
</file>

<file path=ppt/slides/_rels/slide35.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05.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107.jpeg"/><Relationship Id="rId7" Type="http://schemas.openxmlformats.org/officeDocument/2006/relationships/image" Target="../media/image111.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10.jpeg"/><Relationship Id="rId5" Type="http://schemas.openxmlformats.org/officeDocument/2006/relationships/image" Target="../media/image109.png"/><Relationship Id="rId10" Type="http://schemas.openxmlformats.org/officeDocument/2006/relationships/image" Target="../media/image114.jpeg"/><Relationship Id="rId4" Type="http://schemas.openxmlformats.org/officeDocument/2006/relationships/image" Target="../media/image108.png"/><Relationship Id="rId9" Type="http://schemas.openxmlformats.org/officeDocument/2006/relationships/image" Target="../media/image113.jpe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s>
</file>

<file path=ppt/slides/_rels/slide40.xml.rels><?xml version="1.0" encoding="UTF-8" standalone="yes"?>
<Relationships xmlns="http://schemas.openxmlformats.org/package/2006/relationships"><Relationship Id="rId8" Type="http://schemas.openxmlformats.org/officeDocument/2006/relationships/image" Target="../media/image120.jpeg"/><Relationship Id="rId3" Type="http://schemas.openxmlformats.org/officeDocument/2006/relationships/image" Target="../media/image116.jpeg"/><Relationship Id="rId7" Type="http://schemas.microsoft.com/office/2007/relationships/hdphoto" Target="../media/hdphoto1.wdp"/><Relationship Id="rId2" Type="http://schemas.openxmlformats.org/officeDocument/2006/relationships/image" Target="../media/image115.jpeg"/><Relationship Id="rId1" Type="http://schemas.openxmlformats.org/officeDocument/2006/relationships/slideLayout" Target="../slideLayouts/slideLayout8.xml"/><Relationship Id="rId6" Type="http://schemas.openxmlformats.org/officeDocument/2006/relationships/image" Target="../media/image119.jpeg"/><Relationship Id="rId5" Type="http://schemas.openxmlformats.org/officeDocument/2006/relationships/image" Target="../media/image118.jpeg"/><Relationship Id="rId4" Type="http://schemas.openxmlformats.org/officeDocument/2006/relationships/image" Target="../media/image117.jpeg"/><Relationship Id="rId9"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png"/><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6.jp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29.png"/><Relationship Id="rId2" Type="http://schemas.openxmlformats.org/officeDocument/2006/relationships/video" Target="../media/media2.mov"/><Relationship Id="rId1" Type="http://schemas.microsoft.com/office/2007/relationships/media" Target="../media/media2.mov"/><Relationship Id="rId6" Type="http://schemas.openxmlformats.org/officeDocument/2006/relationships/image" Target="../media/image128.png"/><Relationship Id="rId5" Type="http://schemas.openxmlformats.org/officeDocument/2006/relationships/image" Target="../media/image127.png"/><Relationship Id="rId4" Type="http://schemas.openxmlformats.org/officeDocument/2006/relationships/notesSlide" Target="../notesSlides/notesSlide28.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hyperlink" Target="http://en.wikipedia.org/wiki/Image:PET-MIPS-anim.gif" TargetMode="External"/><Relationship Id="rId4" Type="http://schemas.openxmlformats.org/officeDocument/2006/relationships/image" Target="../media/image21.jpeg"/></Relationships>
</file>

<file path=ppt/slides/_rels/slide50.xml.rels><?xml version="1.0" encoding="UTF-8" standalone="yes"?>
<Relationships xmlns="http://schemas.openxmlformats.org/package/2006/relationships"><Relationship Id="rId3" Type="http://schemas.openxmlformats.org/officeDocument/2006/relationships/image" Target="../media/image131.jpeg"/><Relationship Id="rId2" Type="http://schemas.openxmlformats.org/officeDocument/2006/relationships/image" Target="../media/image130.jpeg"/><Relationship Id="rId1" Type="http://schemas.openxmlformats.org/officeDocument/2006/relationships/slideLayout" Target="../slideLayouts/slideLayout2.xml"/><Relationship Id="rId4" Type="http://schemas.openxmlformats.org/officeDocument/2006/relationships/image" Target="../media/image132.jpeg"/></Relationships>
</file>

<file path=ppt/slides/_rels/slide51.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jpeg"/><Relationship Id="rId9" Type="http://schemas.openxmlformats.org/officeDocument/2006/relationships/image" Target="../media/image33.png"/></Relationships>
</file>

<file path=ppt/slides/_rels/slide9.xml.rels><?xml version="1.0" encoding="UTF-8" standalone="yes"?>
<Relationships xmlns="http://schemas.openxmlformats.org/package/2006/relationships"><Relationship Id="rId8" Type="http://schemas.openxmlformats.org/officeDocument/2006/relationships/image" Target="../media/image40.gif"/><Relationship Id="rId13" Type="http://schemas.openxmlformats.org/officeDocument/2006/relationships/image" Target="../media/image45.gif"/><Relationship Id="rId3" Type="http://schemas.openxmlformats.org/officeDocument/2006/relationships/image" Target="../media/image35.gif"/><Relationship Id="rId7" Type="http://schemas.openxmlformats.org/officeDocument/2006/relationships/image" Target="../media/image39.gif"/><Relationship Id="rId12" Type="http://schemas.openxmlformats.org/officeDocument/2006/relationships/image" Target="../media/image44.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8.gif"/><Relationship Id="rId11" Type="http://schemas.openxmlformats.org/officeDocument/2006/relationships/image" Target="../media/image43.gif"/><Relationship Id="rId5" Type="http://schemas.openxmlformats.org/officeDocument/2006/relationships/image" Target="../media/image37.gif"/><Relationship Id="rId15" Type="http://schemas.openxmlformats.org/officeDocument/2006/relationships/image" Target="../media/image47.jpeg"/><Relationship Id="rId10" Type="http://schemas.openxmlformats.org/officeDocument/2006/relationships/image" Target="../media/image42.gif"/><Relationship Id="rId4" Type="http://schemas.openxmlformats.org/officeDocument/2006/relationships/image" Target="../media/image36.gif"/><Relationship Id="rId9" Type="http://schemas.openxmlformats.org/officeDocument/2006/relationships/image" Target="../media/image41.gif"/><Relationship Id="rId14" Type="http://schemas.openxmlformats.org/officeDocument/2006/relationships/image" Target="../media/image46.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3203848" y="4987926"/>
            <a:ext cx="4464496" cy="1465410"/>
          </a:xfrm>
        </p:spPr>
        <p:txBody>
          <a:bodyPr rtlCol="0">
            <a:noAutofit/>
          </a:bodyPr>
          <a:lstStyle/>
          <a:p>
            <a:pPr eaLnBrk="1" fontAlgn="auto" hangingPunct="1">
              <a:spcAft>
                <a:spcPts val="0"/>
              </a:spcAft>
              <a:buFont typeface="Arial" pitchFamily="34" charset="0"/>
              <a:buNone/>
              <a:defRPr/>
            </a:pPr>
            <a:r>
              <a:rPr lang="fr-FR" dirty="0"/>
              <a:t>Lennart Jirden</a:t>
            </a:r>
          </a:p>
          <a:p>
            <a:pPr eaLnBrk="1" fontAlgn="auto" hangingPunct="1">
              <a:spcAft>
                <a:spcPts val="0"/>
              </a:spcAft>
              <a:buFont typeface="Arial" pitchFamily="34" charset="0"/>
              <a:buNone/>
              <a:defRPr/>
            </a:pPr>
            <a:r>
              <a:rPr lang="fr-FR" dirty="0"/>
              <a:t>CERN EP </a:t>
            </a:r>
            <a:r>
              <a:rPr lang="fr-FR" dirty="0" err="1"/>
              <a:t>Department</a:t>
            </a:r>
            <a:endParaRPr lang="fr-FR" dirty="0"/>
          </a:p>
          <a:p>
            <a:pPr eaLnBrk="1" fontAlgn="auto" hangingPunct="1">
              <a:spcAft>
                <a:spcPts val="0"/>
              </a:spcAft>
              <a:buFont typeface="Arial" pitchFamily="34" charset="0"/>
              <a:buNone/>
              <a:defRPr/>
            </a:pPr>
            <a:r>
              <a:rPr lang="fr-FR" dirty="0"/>
              <a:t>Genève</a:t>
            </a:r>
          </a:p>
        </p:txBody>
      </p:sp>
      <p:sp>
        <p:nvSpPr>
          <p:cNvPr id="4" name="Title 1"/>
          <p:cNvSpPr txBox="1">
            <a:spLocks/>
          </p:cNvSpPr>
          <p:nvPr/>
        </p:nvSpPr>
        <p:spPr>
          <a:xfrm>
            <a:off x="179512" y="2564904"/>
            <a:ext cx="9201150" cy="2262113"/>
          </a:xfrm>
          <a:prstGeom prst="rect">
            <a:avLst/>
          </a:prstGeom>
        </p:spPr>
        <p:txBody>
          <a:bodyPr anchor="ctr"/>
          <a:lstStyle/>
          <a:p>
            <a:pPr algn="ctr" fontAlgn="auto">
              <a:spcAft>
                <a:spcPts val="0"/>
              </a:spcAft>
              <a:defRPr/>
            </a:pPr>
            <a:r>
              <a:rPr lang="fr-FR" sz="8000" dirty="0">
                <a:latin typeface="+mj-lt"/>
                <a:ea typeface="+mj-ea"/>
                <a:cs typeface="+mj-cs"/>
              </a:rPr>
              <a:t>En </a:t>
            </a:r>
            <a:r>
              <a:rPr lang="fr-FR" sz="8000" dirty="0" err="1">
                <a:latin typeface="+mj-lt"/>
                <a:ea typeface="+mj-ea"/>
                <a:cs typeface="+mj-cs"/>
              </a:rPr>
              <a:t>introduktion</a:t>
            </a:r>
            <a:r>
              <a:rPr lang="fr-FR" sz="8000" dirty="0">
                <a:solidFill>
                  <a:srgbClr val="376092"/>
                </a:solidFill>
                <a:latin typeface="+mj-lt"/>
                <a:ea typeface="+mj-ea"/>
                <a:cs typeface="+mj-cs"/>
              </a:rPr>
              <a:t> </a:t>
            </a:r>
            <a:r>
              <a:rPr lang="fr-FR" sz="8000" dirty="0">
                <a:latin typeface="+mj-lt"/>
                <a:ea typeface="+mj-ea"/>
                <a:cs typeface="+mj-cs"/>
              </a:rPr>
              <a:t>till</a:t>
            </a:r>
            <a:r>
              <a:rPr lang="fr-FR" sz="8000" dirty="0">
                <a:solidFill>
                  <a:schemeClr val="accent1">
                    <a:lumMod val="75000"/>
                  </a:schemeClr>
                </a:solidFill>
                <a:latin typeface="+mj-lt"/>
                <a:ea typeface="+mj-ea"/>
                <a:cs typeface="+mj-cs"/>
              </a:rPr>
              <a:t> </a:t>
            </a:r>
            <a:r>
              <a:rPr lang="fr-FR" sz="8000" dirty="0">
                <a:solidFill>
                  <a:srgbClr val="FFFF00"/>
                </a:solidFill>
                <a:latin typeface="+mj-lt"/>
                <a:ea typeface="+mj-ea"/>
                <a:cs typeface="+mj-cs"/>
              </a:rPr>
              <a:t>CERN</a:t>
            </a:r>
          </a:p>
        </p:txBody>
      </p:sp>
      <p:grpSp>
        <p:nvGrpSpPr>
          <p:cNvPr id="6" name="Group 6"/>
          <p:cNvGrpSpPr>
            <a:grpSpLocks/>
          </p:cNvGrpSpPr>
          <p:nvPr/>
        </p:nvGrpSpPr>
        <p:grpSpPr bwMode="auto">
          <a:xfrm>
            <a:off x="644525" y="733425"/>
            <a:ext cx="7854950" cy="1616075"/>
            <a:chOff x="431" y="482"/>
            <a:chExt cx="4853" cy="998"/>
          </a:xfrm>
        </p:grpSpPr>
        <p:pic>
          <p:nvPicPr>
            <p:cNvPr id="7" name="Picture 7" descr="panoram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 y="482"/>
              <a:ext cx="4842"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cms_hig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7" y="482"/>
              <a:ext cx="787"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8"/>
          <p:cNvCxnSpPr/>
          <p:nvPr/>
        </p:nvCxnSpPr>
        <p:spPr>
          <a:xfrm>
            <a:off x="644525" y="2349500"/>
            <a:ext cx="783714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1"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22" y="-1556"/>
            <a:ext cx="8809246" cy="889000"/>
          </a:xfrm>
        </p:spPr>
        <p:txBody>
          <a:bodyPr>
            <a:normAutofit/>
          </a:bodyPr>
          <a:lstStyle/>
          <a:p>
            <a:pPr algn="ctr"/>
            <a:r>
              <a:rPr lang="en-GB" dirty="0" err="1"/>
              <a:t>Proportioner</a:t>
            </a:r>
            <a:endParaRPr lang="cy-GB" noProof="0" dirty="0"/>
          </a:p>
        </p:txBody>
      </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rgbClr val="7F7F7F"/>
                </a:solidFill>
              </a:rPr>
              <a:t>High School students  8.12. 2022                     Lennart JIRDEN, CERN</a:t>
            </a:r>
            <a:endParaRPr lang="fr-FR" dirty="0">
              <a:solidFill>
                <a:srgbClr val="7F7F7F"/>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2987824" y="5649130"/>
            <a:ext cx="2572194" cy="523220"/>
          </a:xfrm>
          <a:prstGeom prst="rect">
            <a:avLst/>
          </a:prstGeom>
          <a:noFill/>
        </p:spPr>
        <p:txBody>
          <a:bodyPr wrap="square" rtlCol="0">
            <a:spAutoFit/>
          </a:bodyPr>
          <a:lstStyle/>
          <a:p>
            <a:pPr algn="ctr"/>
            <a:r>
              <a:rPr lang="en-GB" sz="2800" dirty="0"/>
              <a:t>Bara </a:t>
            </a:r>
            <a:r>
              <a:rPr lang="en-GB" sz="2800" dirty="0" err="1"/>
              <a:t>tomrum</a:t>
            </a:r>
            <a:r>
              <a:rPr lang="en-GB" sz="2800" dirty="0"/>
              <a:t> !</a:t>
            </a:r>
          </a:p>
        </p:txBody>
      </p:sp>
      <p:pic>
        <p:nvPicPr>
          <p:cNvPr id="111" name="Picture 16" descr="atom3"/>
          <p:cNvPicPr>
            <a:picLocks noChangeAspect="1" noChangeArrowheads="1"/>
          </p:cNvPicPr>
          <p:nvPr/>
        </p:nvPicPr>
        <p:blipFill>
          <a:blip r:embed="rId3" cstate="print"/>
          <a:srcRect/>
          <a:stretch>
            <a:fillRect/>
          </a:stretch>
        </p:blipFill>
        <p:spPr bwMode="auto">
          <a:xfrm>
            <a:off x="2699792" y="1780654"/>
            <a:ext cx="3709163" cy="2947490"/>
          </a:xfrm>
          <a:prstGeom prst="rect">
            <a:avLst/>
          </a:prstGeom>
          <a:noFill/>
          <a:ln w="9525" algn="ctr">
            <a:noFill/>
            <a:miter lim="800000"/>
            <a:headEnd/>
            <a:tailEnd/>
          </a:ln>
          <a:effectLst/>
        </p:spPr>
      </p:pic>
      <p:grpSp>
        <p:nvGrpSpPr>
          <p:cNvPr id="114" name="Group 113"/>
          <p:cNvGrpSpPr/>
          <p:nvPr/>
        </p:nvGrpSpPr>
        <p:grpSpPr>
          <a:xfrm>
            <a:off x="1918194" y="2046936"/>
            <a:ext cx="851515" cy="2843361"/>
            <a:chOff x="650513" y="3232705"/>
            <a:chExt cx="851515" cy="2843361"/>
          </a:xfrm>
        </p:grpSpPr>
        <p:sp>
          <p:nvSpPr>
            <p:cNvPr id="115" name="TextBox 114"/>
            <p:cNvSpPr txBox="1"/>
            <p:nvPr/>
          </p:nvSpPr>
          <p:spPr>
            <a:xfrm>
              <a:off x="650513" y="4274167"/>
              <a:ext cx="851515" cy="461665"/>
            </a:xfrm>
            <a:prstGeom prst="rect">
              <a:avLst/>
            </a:prstGeom>
            <a:noFill/>
          </p:spPr>
          <p:txBody>
            <a:bodyPr wrap="none" rtlCol="0">
              <a:spAutoFit/>
            </a:bodyPr>
            <a:lstStyle/>
            <a:p>
              <a:r>
                <a:rPr lang="en-GB" sz="2400" dirty="0"/>
                <a:t>1 km</a:t>
              </a:r>
            </a:p>
          </p:txBody>
        </p:sp>
        <p:cxnSp>
          <p:nvCxnSpPr>
            <p:cNvPr id="116" name="Straight Connector 115"/>
            <p:cNvCxnSpPr/>
            <p:nvPr/>
          </p:nvCxnSpPr>
          <p:spPr>
            <a:xfrm flipH="1" flipV="1">
              <a:off x="1498967" y="3232705"/>
              <a:ext cx="1530" cy="2843361"/>
            </a:xfrm>
            <a:prstGeom prst="line">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7" name="TextBox 116"/>
          <p:cNvSpPr txBox="1"/>
          <p:nvPr/>
        </p:nvSpPr>
        <p:spPr>
          <a:xfrm>
            <a:off x="1691680" y="1115688"/>
            <a:ext cx="4462300" cy="461665"/>
          </a:xfrm>
          <a:prstGeom prst="rect">
            <a:avLst/>
          </a:prstGeom>
          <a:noFill/>
        </p:spPr>
        <p:txBody>
          <a:bodyPr wrap="square" rtlCol="0">
            <a:spAutoFit/>
          </a:bodyPr>
          <a:lstStyle/>
          <a:p>
            <a:pPr algn="ctr"/>
            <a:r>
              <a:rPr lang="en-GB" sz="2400" dirty="0"/>
              <a:t>Om </a:t>
            </a:r>
            <a:r>
              <a:rPr lang="en-GB" sz="2400" dirty="0" err="1">
                <a:solidFill>
                  <a:srgbClr val="92D050"/>
                </a:solidFill>
              </a:rPr>
              <a:t>atomkärnan</a:t>
            </a:r>
            <a:r>
              <a:rPr lang="en-GB" sz="2400" dirty="0"/>
              <a:t> </a:t>
            </a:r>
            <a:r>
              <a:rPr lang="en-GB" sz="2400" dirty="0" err="1"/>
              <a:t>vore</a:t>
            </a:r>
            <a:r>
              <a:rPr lang="en-GB" sz="2400" dirty="0"/>
              <a:t> 10 cm…</a:t>
            </a:r>
          </a:p>
        </p:txBody>
      </p:sp>
      <p:cxnSp>
        <p:nvCxnSpPr>
          <p:cNvPr id="122" name="Straight Connector 121"/>
          <p:cNvCxnSpPr/>
          <p:nvPr/>
        </p:nvCxnSpPr>
        <p:spPr>
          <a:xfrm>
            <a:off x="3347864" y="1577353"/>
            <a:ext cx="720080" cy="1601982"/>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27" name="Group 126"/>
          <p:cNvGrpSpPr/>
          <p:nvPr/>
        </p:nvGrpSpPr>
        <p:grpSpPr>
          <a:xfrm>
            <a:off x="611560" y="4797152"/>
            <a:ext cx="7344816" cy="804178"/>
            <a:chOff x="467544" y="4589081"/>
            <a:chExt cx="7344816" cy="804178"/>
          </a:xfrm>
        </p:grpSpPr>
        <p:sp>
          <p:nvSpPr>
            <p:cNvPr id="120" name="TextBox 119"/>
            <p:cNvSpPr txBox="1"/>
            <p:nvPr/>
          </p:nvSpPr>
          <p:spPr>
            <a:xfrm>
              <a:off x="467544" y="4931594"/>
              <a:ext cx="7344816" cy="461665"/>
            </a:xfrm>
            <a:prstGeom prst="rect">
              <a:avLst/>
            </a:prstGeom>
            <a:noFill/>
          </p:spPr>
          <p:txBody>
            <a:bodyPr wrap="square" rtlCol="0">
              <a:spAutoFit/>
            </a:bodyPr>
            <a:lstStyle/>
            <a:p>
              <a:pPr algn="ctr"/>
              <a:r>
                <a:rPr lang="en-GB" sz="2400" dirty="0"/>
                <a:t>…</a:t>
              </a:r>
              <a:r>
                <a:rPr lang="en-GB" sz="2400" dirty="0" err="1"/>
                <a:t>skulle</a:t>
              </a:r>
              <a:r>
                <a:rPr lang="en-GB" sz="2400" dirty="0"/>
                <a:t> </a:t>
              </a:r>
              <a:r>
                <a:rPr lang="en-GB" sz="2400" dirty="0" err="1">
                  <a:solidFill>
                    <a:srgbClr val="92D050"/>
                  </a:solidFill>
                </a:rPr>
                <a:t>elektronerna</a:t>
              </a:r>
              <a:r>
                <a:rPr lang="en-GB" sz="2400" dirty="0"/>
                <a:t> </a:t>
              </a:r>
              <a:r>
                <a:rPr lang="en-GB" sz="2400" dirty="0" err="1"/>
                <a:t>snurra</a:t>
              </a:r>
              <a:r>
                <a:rPr lang="en-GB" sz="2400" dirty="0"/>
                <a:t> </a:t>
              </a:r>
              <a:r>
                <a:rPr lang="en-GB" sz="2400" dirty="0" err="1"/>
                <a:t>på</a:t>
              </a:r>
              <a:r>
                <a:rPr lang="en-GB" sz="2400" dirty="0"/>
                <a:t> c:a 1 km </a:t>
              </a:r>
              <a:r>
                <a:rPr lang="en-GB" sz="2400" dirty="0" err="1"/>
                <a:t>avstånd</a:t>
              </a:r>
              <a:endParaRPr lang="en-GB" sz="2400" dirty="0"/>
            </a:p>
          </p:txBody>
        </p:sp>
        <p:cxnSp>
          <p:nvCxnSpPr>
            <p:cNvPr id="126" name="Straight Connector 125"/>
            <p:cNvCxnSpPr/>
            <p:nvPr/>
          </p:nvCxnSpPr>
          <p:spPr>
            <a:xfrm flipV="1">
              <a:off x="3419872" y="4589081"/>
              <a:ext cx="144016" cy="429593"/>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4677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500" fill="hold"/>
                                        <p:tgtEl>
                                          <p:spTgt spid="127"/>
                                        </p:tgtEl>
                                        <p:attrNameLst>
                                          <p:attrName>ppt_w</p:attrName>
                                        </p:attrNameLst>
                                      </p:cBhvr>
                                      <p:tavLst>
                                        <p:tav tm="0">
                                          <p:val>
                                            <p:fltVal val="0"/>
                                          </p:val>
                                        </p:tav>
                                        <p:tav tm="100000">
                                          <p:val>
                                            <p:strVal val="#ppt_w"/>
                                          </p:val>
                                        </p:tav>
                                      </p:tavLst>
                                    </p:anim>
                                    <p:anim calcmode="lin" valueType="num">
                                      <p:cBhvr>
                                        <p:cTn id="8" dur="500" fill="hold"/>
                                        <p:tgtEl>
                                          <p:spTgt spid="127"/>
                                        </p:tgtEl>
                                        <p:attrNameLst>
                                          <p:attrName>ppt_h</p:attrName>
                                        </p:attrNameLst>
                                      </p:cBhvr>
                                      <p:tavLst>
                                        <p:tav tm="0">
                                          <p:val>
                                            <p:fltVal val="0"/>
                                          </p:val>
                                        </p:tav>
                                        <p:tav tm="100000">
                                          <p:val>
                                            <p:strVal val="#ppt_h"/>
                                          </p:val>
                                        </p:tav>
                                      </p:tavLst>
                                    </p:anim>
                                    <p:animEffect transition="in" filter="fade">
                                      <p:cBhvr>
                                        <p:cTn id="9" dur="500"/>
                                        <p:tgtEl>
                                          <p:spTgt spid="1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4"/>
                                        </p:tgtEl>
                                        <p:attrNameLst>
                                          <p:attrName>style.visibility</p:attrName>
                                        </p:attrNameLst>
                                      </p:cBhvr>
                                      <p:to>
                                        <p:strVal val="visible"/>
                                      </p:to>
                                    </p:set>
                                    <p:anim calcmode="lin" valueType="num">
                                      <p:cBhvr>
                                        <p:cTn id="13" dur="500" fill="hold"/>
                                        <p:tgtEl>
                                          <p:spTgt spid="114"/>
                                        </p:tgtEl>
                                        <p:attrNameLst>
                                          <p:attrName>ppt_w</p:attrName>
                                        </p:attrNameLst>
                                      </p:cBhvr>
                                      <p:tavLst>
                                        <p:tav tm="0">
                                          <p:val>
                                            <p:fltVal val="0"/>
                                          </p:val>
                                        </p:tav>
                                        <p:tav tm="100000">
                                          <p:val>
                                            <p:strVal val="#ppt_w"/>
                                          </p:val>
                                        </p:tav>
                                      </p:tavLst>
                                    </p:anim>
                                    <p:anim calcmode="lin" valueType="num">
                                      <p:cBhvr>
                                        <p:cTn id="14" dur="500" fill="hold"/>
                                        <p:tgtEl>
                                          <p:spTgt spid="114"/>
                                        </p:tgtEl>
                                        <p:attrNameLst>
                                          <p:attrName>ppt_h</p:attrName>
                                        </p:attrNameLst>
                                      </p:cBhvr>
                                      <p:tavLst>
                                        <p:tav tm="0">
                                          <p:val>
                                            <p:fltVal val="0"/>
                                          </p:val>
                                        </p:tav>
                                        <p:tav tm="100000">
                                          <p:val>
                                            <p:strVal val="#ppt_h"/>
                                          </p:val>
                                        </p:tav>
                                      </p:tavLst>
                                    </p:anim>
                                    <p:animEffect transition="in" filter="fade">
                                      <p:cBhvr>
                                        <p:cTn id="15" dur="500"/>
                                        <p:tgtEl>
                                          <p:spTgt spid="11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02"/>
                                        </p:tgtEl>
                                        <p:attrNameLst>
                                          <p:attrName>style.visibility</p:attrName>
                                        </p:attrNameLst>
                                      </p:cBhvr>
                                      <p:to>
                                        <p:strVal val="visible"/>
                                      </p:to>
                                    </p:set>
                                    <p:anim calcmode="lin" valueType="num">
                                      <p:cBhvr>
                                        <p:cTn id="20" dur="500" fill="hold"/>
                                        <p:tgtEl>
                                          <p:spTgt spid="102"/>
                                        </p:tgtEl>
                                        <p:attrNameLst>
                                          <p:attrName>ppt_w</p:attrName>
                                        </p:attrNameLst>
                                      </p:cBhvr>
                                      <p:tavLst>
                                        <p:tav tm="0">
                                          <p:val>
                                            <p:fltVal val="0"/>
                                          </p:val>
                                        </p:tav>
                                        <p:tav tm="100000">
                                          <p:val>
                                            <p:strVal val="#ppt_w"/>
                                          </p:val>
                                        </p:tav>
                                      </p:tavLst>
                                    </p:anim>
                                    <p:anim calcmode="lin" valueType="num">
                                      <p:cBhvr>
                                        <p:cTn id="21" dur="500" fill="hold"/>
                                        <p:tgtEl>
                                          <p:spTgt spid="102"/>
                                        </p:tgtEl>
                                        <p:attrNameLst>
                                          <p:attrName>ppt_h</p:attrName>
                                        </p:attrNameLst>
                                      </p:cBhvr>
                                      <p:tavLst>
                                        <p:tav tm="0">
                                          <p:val>
                                            <p:fltVal val="0"/>
                                          </p:val>
                                        </p:tav>
                                        <p:tav tm="100000">
                                          <p:val>
                                            <p:strVal val="#ppt_h"/>
                                          </p:val>
                                        </p:tav>
                                      </p:tavLst>
                                    </p:anim>
                                    <p:animEffect transition="in" filter="fade">
                                      <p:cBhvr>
                                        <p:cTn id="22"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p:cNvGrpSpPr>
          <p:nvPr/>
        </p:nvGrpSpPr>
        <p:grpSpPr bwMode="auto">
          <a:xfrm>
            <a:off x="3005049" y="2029497"/>
            <a:ext cx="3295143" cy="2794994"/>
            <a:chOff x="2061" y="2325"/>
            <a:chExt cx="1710" cy="1476"/>
          </a:xfrm>
        </p:grpSpPr>
        <p:pic>
          <p:nvPicPr>
            <p:cNvPr id="28" name="Picture 4" descr="proton"/>
            <p:cNvPicPr>
              <a:picLocks noChangeAspect="1" noChangeArrowheads="1"/>
            </p:cNvPicPr>
            <p:nvPr/>
          </p:nvPicPr>
          <p:blipFill>
            <a:blip r:embed="rId3" cstate="print"/>
            <a:srcRect/>
            <a:stretch>
              <a:fillRect/>
            </a:stretch>
          </p:blipFill>
          <p:spPr bwMode="auto">
            <a:xfrm>
              <a:off x="2061" y="2325"/>
              <a:ext cx="1710" cy="1476"/>
            </a:xfrm>
            <a:prstGeom prst="rect">
              <a:avLst/>
            </a:prstGeom>
            <a:noFill/>
            <a:ln w="28575">
              <a:noFill/>
              <a:miter lim="800000"/>
              <a:headEnd/>
              <a:tailEnd/>
            </a:ln>
          </p:spPr>
        </p:pic>
        <p:sp>
          <p:nvSpPr>
            <p:cNvPr id="29"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grpSp>
      <p:sp>
        <p:nvSpPr>
          <p:cNvPr id="2" name="Title 1"/>
          <p:cNvSpPr>
            <a:spLocks noGrp="1"/>
          </p:cNvSpPr>
          <p:nvPr>
            <p:ph type="title"/>
          </p:nvPr>
        </p:nvSpPr>
        <p:spPr>
          <a:xfrm>
            <a:off x="187622" y="-1556"/>
            <a:ext cx="8809246" cy="889000"/>
          </a:xfrm>
        </p:spPr>
        <p:txBody>
          <a:bodyPr>
            <a:normAutofit/>
          </a:bodyPr>
          <a:lstStyle/>
          <a:p>
            <a:pPr algn="ctr"/>
            <a:r>
              <a:rPr lang="en-GB" dirty="0" err="1"/>
              <a:t>Proportioner</a:t>
            </a:r>
            <a:endParaRPr lang="cy-GB" noProof="0" dirty="0"/>
          </a:p>
        </p:txBody>
      </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2645468" y="5698493"/>
            <a:ext cx="4014763" cy="523220"/>
          </a:xfrm>
          <a:prstGeom prst="rect">
            <a:avLst/>
          </a:prstGeom>
          <a:noFill/>
        </p:spPr>
        <p:txBody>
          <a:bodyPr wrap="square" rtlCol="0">
            <a:spAutoFit/>
          </a:bodyPr>
          <a:lstStyle/>
          <a:p>
            <a:pPr algn="ctr"/>
            <a:r>
              <a:rPr lang="en-GB" sz="2800" dirty="0"/>
              <a:t>Bara </a:t>
            </a:r>
            <a:r>
              <a:rPr lang="en-GB" sz="2800" dirty="0" err="1"/>
              <a:t>tomrum</a:t>
            </a:r>
            <a:r>
              <a:rPr lang="en-GB" sz="2800" dirty="0"/>
              <a:t> </a:t>
            </a:r>
            <a:r>
              <a:rPr lang="en-GB" sz="2800" dirty="0" err="1"/>
              <a:t>i</a:t>
            </a:r>
            <a:r>
              <a:rPr lang="en-GB" sz="2800" dirty="0"/>
              <a:t> </a:t>
            </a:r>
            <a:r>
              <a:rPr lang="en-GB" sz="2800" dirty="0" err="1"/>
              <a:t>tomrum</a:t>
            </a:r>
            <a:r>
              <a:rPr lang="en-GB" sz="2800" dirty="0"/>
              <a:t> !</a:t>
            </a:r>
          </a:p>
        </p:txBody>
      </p:sp>
      <p:grpSp>
        <p:nvGrpSpPr>
          <p:cNvPr id="114" name="Group 113"/>
          <p:cNvGrpSpPr/>
          <p:nvPr/>
        </p:nvGrpSpPr>
        <p:grpSpPr>
          <a:xfrm>
            <a:off x="2279305" y="2439534"/>
            <a:ext cx="851515" cy="1881278"/>
            <a:chOff x="650513" y="3232705"/>
            <a:chExt cx="851515" cy="2843361"/>
          </a:xfrm>
        </p:grpSpPr>
        <p:sp>
          <p:nvSpPr>
            <p:cNvPr id="115" name="TextBox 114"/>
            <p:cNvSpPr txBox="1"/>
            <p:nvPr/>
          </p:nvSpPr>
          <p:spPr>
            <a:xfrm>
              <a:off x="650513" y="4274167"/>
              <a:ext cx="851515" cy="461665"/>
            </a:xfrm>
            <a:prstGeom prst="rect">
              <a:avLst/>
            </a:prstGeom>
            <a:noFill/>
          </p:spPr>
          <p:txBody>
            <a:bodyPr wrap="none" rtlCol="0">
              <a:spAutoFit/>
            </a:bodyPr>
            <a:lstStyle/>
            <a:p>
              <a:r>
                <a:rPr lang="en-GB" sz="2400" dirty="0"/>
                <a:t>1 km</a:t>
              </a:r>
            </a:p>
          </p:txBody>
        </p:sp>
        <p:cxnSp>
          <p:nvCxnSpPr>
            <p:cNvPr id="116" name="Straight Connector 115"/>
            <p:cNvCxnSpPr/>
            <p:nvPr/>
          </p:nvCxnSpPr>
          <p:spPr>
            <a:xfrm flipH="1" flipV="1">
              <a:off x="1498967" y="3232705"/>
              <a:ext cx="1530" cy="2843361"/>
            </a:xfrm>
            <a:prstGeom prst="line">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7" name="TextBox 116"/>
          <p:cNvSpPr txBox="1"/>
          <p:nvPr/>
        </p:nvSpPr>
        <p:spPr>
          <a:xfrm>
            <a:off x="1691680" y="1115688"/>
            <a:ext cx="4462300" cy="461665"/>
          </a:xfrm>
          <a:prstGeom prst="rect">
            <a:avLst/>
          </a:prstGeom>
          <a:noFill/>
        </p:spPr>
        <p:txBody>
          <a:bodyPr wrap="square" rtlCol="0">
            <a:spAutoFit/>
          </a:bodyPr>
          <a:lstStyle/>
          <a:p>
            <a:pPr algn="ctr"/>
            <a:r>
              <a:rPr lang="en-GB" sz="2400" dirty="0"/>
              <a:t>Om </a:t>
            </a:r>
            <a:r>
              <a:rPr lang="en-GB" sz="2400" dirty="0" err="1">
                <a:solidFill>
                  <a:srgbClr val="92D050"/>
                </a:solidFill>
              </a:rPr>
              <a:t>kvarkarna</a:t>
            </a:r>
            <a:r>
              <a:rPr lang="en-GB" sz="2400" dirty="0"/>
              <a:t> </a:t>
            </a:r>
            <a:r>
              <a:rPr lang="en-GB" sz="2400" dirty="0" err="1"/>
              <a:t>vore</a:t>
            </a:r>
            <a:r>
              <a:rPr lang="en-GB" sz="2400" dirty="0"/>
              <a:t> 10 cm…</a:t>
            </a:r>
          </a:p>
        </p:txBody>
      </p:sp>
      <p:cxnSp>
        <p:nvCxnSpPr>
          <p:cNvPr id="122" name="Straight Connector 121"/>
          <p:cNvCxnSpPr/>
          <p:nvPr/>
        </p:nvCxnSpPr>
        <p:spPr>
          <a:xfrm>
            <a:off x="3256592" y="1577353"/>
            <a:ext cx="720080" cy="1601982"/>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259632" y="5010721"/>
            <a:ext cx="6624736" cy="461665"/>
          </a:xfrm>
          <a:prstGeom prst="rect">
            <a:avLst/>
          </a:prstGeom>
          <a:noFill/>
        </p:spPr>
        <p:txBody>
          <a:bodyPr wrap="square" rtlCol="0">
            <a:spAutoFit/>
          </a:bodyPr>
          <a:lstStyle/>
          <a:p>
            <a:pPr algn="ctr"/>
            <a:r>
              <a:rPr lang="en-GB" sz="2400" dirty="0"/>
              <a:t>…</a:t>
            </a:r>
            <a:r>
              <a:rPr lang="en-GB" sz="2400" dirty="0" err="1"/>
              <a:t>skulle</a:t>
            </a:r>
            <a:r>
              <a:rPr lang="en-GB" sz="2400" dirty="0"/>
              <a:t> </a:t>
            </a:r>
            <a:r>
              <a:rPr lang="en-GB" sz="2400" dirty="0" err="1"/>
              <a:t>dom</a:t>
            </a:r>
            <a:r>
              <a:rPr lang="en-GB" sz="2400" dirty="0">
                <a:solidFill>
                  <a:srgbClr val="92D050"/>
                </a:solidFill>
              </a:rPr>
              <a:t> </a:t>
            </a:r>
            <a:r>
              <a:rPr lang="en-GB" sz="2400" dirty="0"/>
              <a:t> </a:t>
            </a:r>
            <a:r>
              <a:rPr lang="en-GB" sz="2400" dirty="0" err="1"/>
              <a:t>sitta</a:t>
            </a:r>
            <a:r>
              <a:rPr lang="en-GB" sz="2400" dirty="0"/>
              <a:t> </a:t>
            </a:r>
            <a:r>
              <a:rPr lang="en-GB" sz="2400" dirty="0" err="1"/>
              <a:t>på</a:t>
            </a:r>
            <a:r>
              <a:rPr lang="en-GB" sz="2400" dirty="0"/>
              <a:t> 1 km </a:t>
            </a:r>
            <a:r>
              <a:rPr lang="en-GB" sz="2400" dirty="0" err="1"/>
              <a:t>avstånd</a:t>
            </a:r>
            <a:endParaRPr lang="en-GB" sz="2400" dirty="0"/>
          </a:p>
        </p:txBody>
      </p:sp>
    </p:spTree>
    <p:extLst>
      <p:ext uri="{BB962C8B-B14F-4D97-AF65-F5344CB8AC3E}">
        <p14:creationId xmlns:p14="http://schemas.microsoft.com/office/powerpoint/2010/main" val="163593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Effect transition="in" filter="fade">
                                      <p:cBhvr>
                                        <p:cTn id="9" dur="10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0"/>
                                        </p:tgtEl>
                                        <p:attrNameLst>
                                          <p:attrName>style.visibility</p:attrName>
                                        </p:attrNameLst>
                                      </p:cBhvr>
                                      <p:to>
                                        <p:strVal val="visible"/>
                                      </p:to>
                                    </p:set>
                                    <p:anim calcmode="lin" valueType="num">
                                      <p:cBhvr>
                                        <p:cTn id="14" dur="500" fill="hold"/>
                                        <p:tgtEl>
                                          <p:spTgt spid="120"/>
                                        </p:tgtEl>
                                        <p:attrNameLst>
                                          <p:attrName>ppt_w</p:attrName>
                                        </p:attrNameLst>
                                      </p:cBhvr>
                                      <p:tavLst>
                                        <p:tav tm="0">
                                          <p:val>
                                            <p:fltVal val="0"/>
                                          </p:val>
                                        </p:tav>
                                        <p:tav tm="100000">
                                          <p:val>
                                            <p:strVal val="#ppt_w"/>
                                          </p:val>
                                        </p:tav>
                                      </p:tavLst>
                                    </p:anim>
                                    <p:anim calcmode="lin" valueType="num">
                                      <p:cBhvr>
                                        <p:cTn id="15" dur="500" fill="hold"/>
                                        <p:tgtEl>
                                          <p:spTgt spid="120"/>
                                        </p:tgtEl>
                                        <p:attrNameLst>
                                          <p:attrName>ppt_h</p:attrName>
                                        </p:attrNameLst>
                                      </p:cBhvr>
                                      <p:tavLst>
                                        <p:tav tm="0">
                                          <p:val>
                                            <p:fltVal val="0"/>
                                          </p:val>
                                        </p:tav>
                                        <p:tav tm="100000">
                                          <p:val>
                                            <p:strVal val="#ppt_h"/>
                                          </p:val>
                                        </p:tav>
                                      </p:tavLst>
                                    </p:anim>
                                    <p:animEffect transition="in" filter="fade">
                                      <p:cBhvr>
                                        <p:cTn id="16" dur="500"/>
                                        <p:tgtEl>
                                          <p:spTgt spid="120"/>
                                        </p:tgtEl>
                                      </p:cBhvr>
                                    </p:animEffect>
                                  </p:childTnLst>
                                </p:cTn>
                              </p:par>
                              <p:par>
                                <p:cTn id="17" presetID="53" presetClass="entr" presetSubtype="16" fill="hold"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p:cTn id="19" dur="500" fill="hold"/>
                                        <p:tgtEl>
                                          <p:spTgt spid="114"/>
                                        </p:tgtEl>
                                        <p:attrNameLst>
                                          <p:attrName>ppt_w</p:attrName>
                                        </p:attrNameLst>
                                      </p:cBhvr>
                                      <p:tavLst>
                                        <p:tav tm="0">
                                          <p:val>
                                            <p:fltVal val="0"/>
                                          </p:val>
                                        </p:tav>
                                        <p:tav tm="100000">
                                          <p:val>
                                            <p:strVal val="#ppt_w"/>
                                          </p:val>
                                        </p:tav>
                                      </p:tavLst>
                                    </p:anim>
                                    <p:anim calcmode="lin" valueType="num">
                                      <p:cBhvr>
                                        <p:cTn id="20" dur="500" fill="hold"/>
                                        <p:tgtEl>
                                          <p:spTgt spid="114"/>
                                        </p:tgtEl>
                                        <p:attrNameLst>
                                          <p:attrName>ppt_h</p:attrName>
                                        </p:attrNameLst>
                                      </p:cBhvr>
                                      <p:tavLst>
                                        <p:tav tm="0">
                                          <p:val>
                                            <p:fltVal val="0"/>
                                          </p:val>
                                        </p:tav>
                                        <p:tav tm="100000">
                                          <p:val>
                                            <p:strVal val="#ppt_h"/>
                                          </p:val>
                                        </p:tav>
                                      </p:tavLst>
                                    </p:anim>
                                    <p:animEffect transition="in" filter="fade">
                                      <p:cBhvr>
                                        <p:cTn id="21" dur="500"/>
                                        <p:tgtEl>
                                          <p:spTgt spid="11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2"/>
                                        </p:tgtEl>
                                        <p:attrNameLst>
                                          <p:attrName>style.visibility</p:attrName>
                                        </p:attrNameLst>
                                      </p:cBhvr>
                                      <p:to>
                                        <p:strVal val="visible"/>
                                      </p:to>
                                    </p:set>
                                    <p:anim calcmode="lin" valueType="num">
                                      <p:cBhvr>
                                        <p:cTn id="26" dur="500" fill="hold"/>
                                        <p:tgtEl>
                                          <p:spTgt spid="102"/>
                                        </p:tgtEl>
                                        <p:attrNameLst>
                                          <p:attrName>ppt_w</p:attrName>
                                        </p:attrNameLst>
                                      </p:cBhvr>
                                      <p:tavLst>
                                        <p:tav tm="0">
                                          <p:val>
                                            <p:fltVal val="0"/>
                                          </p:val>
                                        </p:tav>
                                        <p:tav tm="100000">
                                          <p:val>
                                            <p:strVal val="#ppt_w"/>
                                          </p:val>
                                        </p:tav>
                                      </p:tavLst>
                                    </p:anim>
                                    <p:anim calcmode="lin" valueType="num">
                                      <p:cBhvr>
                                        <p:cTn id="27" dur="500" fill="hold"/>
                                        <p:tgtEl>
                                          <p:spTgt spid="102"/>
                                        </p:tgtEl>
                                        <p:attrNameLst>
                                          <p:attrName>ppt_h</p:attrName>
                                        </p:attrNameLst>
                                      </p:cBhvr>
                                      <p:tavLst>
                                        <p:tav tm="0">
                                          <p:val>
                                            <p:fltVal val="0"/>
                                          </p:val>
                                        </p:tav>
                                        <p:tav tm="100000">
                                          <p:val>
                                            <p:strVal val="#ppt_h"/>
                                          </p:val>
                                        </p:tav>
                                      </p:tavLst>
                                    </p:anim>
                                    <p:animEffect transition="in" filter="fade">
                                      <p:cBhvr>
                                        <p:cTn id="28"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92990" y="6454247"/>
            <a:ext cx="8527481" cy="365125"/>
          </a:xfrm>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sp>
        <p:nvSpPr>
          <p:cNvPr id="32" name="Title 1"/>
          <p:cNvSpPr>
            <a:spLocks noGrp="1"/>
          </p:cNvSpPr>
          <p:nvPr>
            <p:ph type="title"/>
          </p:nvPr>
        </p:nvSpPr>
        <p:spPr>
          <a:xfrm>
            <a:off x="880533" y="0"/>
            <a:ext cx="8077200" cy="889000"/>
          </a:xfrm>
        </p:spPr>
        <p:txBody>
          <a:bodyPr/>
          <a:lstStyle/>
          <a:p>
            <a:r>
              <a:rPr lang="cy-GB" noProof="0" dirty="0"/>
              <a:t>Dom </a:t>
            </a:r>
            <a:r>
              <a:rPr lang="cy-GB" noProof="0" dirty="0">
                <a:solidFill>
                  <a:srgbClr val="92D050"/>
                </a:solidFill>
              </a:rPr>
              <a:t>Fundamentala Krafterna</a:t>
            </a:r>
          </a:p>
        </p:txBody>
      </p:sp>
      <p:sp>
        <p:nvSpPr>
          <p:cNvPr id="33" name="Text Box 7"/>
          <p:cNvSpPr txBox="1">
            <a:spLocks noChangeArrowheads="1"/>
          </p:cNvSpPr>
          <p:nvPr/>
        </p:nvSpPr>
        <p:spPr bwMode="auto">
          <a:xfrm>
            <a:off x="2661704" y="1038754"/>
            <a:ext cx="1733423"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Tyngdkraften</a:t>
            </a:r>
            <a:r>
              <a:rPr lang="en-US" b="1" dirty="0">
                <a:solidFill>
                  <a:srgbClr val="FF0000"/>
                </a:solidFill>
                <a:effectLst>
                  <a:outerShdw blurRad="38100" dist="38100" dir="2700000" algn="tl">
                    <a:srgbClr val="FFFFFF"/>
                  </a:outerShdw>
                </a:effectLst>
                <a:latin typeface="Tahoma" pitchFamily="34" charset="0"/>
              </a:rPr>
              <a:t> </a:t>
            </a:r>
          </a:p>
        </p:txBody>
      </p:sp>
      <p:sp>
        <p:nvSpPr>
          <p:cNvPr id="34" name="Text Box 8"/>
          <p:cNvSpPr txBox="1">
            <a:spLocks noChangeArrowheads="1"/>
          </p:cNvSpPr>
          <p:nvPr/>
        </p:nvSpPr>
        <p:spPr bwMode="auto">
          <a:xfrm>
            <a:off x="5323942" y="3410479"/>
            <a:ext cx="1380506"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Svag</a:t>
            </a:r>
            <a:r>
              <a:rPr lang="en-US" sz="2000" dirty="0">
                <a:solidFill>
                  <a:srgbClr val="33CCFF"/>
                </a:solidFill>
              </a:rPr>
              <a:t> Kraft</a:t>
            </a:r>
          </a:p>
        </p:txBody>
      </p:sp>
      <p:sp>
        <p:nvSpPr>
          <p:cNvPr id="35" name="Text Box 9"/>
          <p:cNvSpPr txBox="1">
            <a:spLocks noChangeArrowheads="1"/>
          </p:cNvSpPr>
          <p:nvPr/>
        </p:nvSpPr>
        <p:spPr bwMode="auto">
          <a:xfrm>
            <a:off x="6766979" y="4924954"/>
            <a:ext cx="1393330" cy="400110"/>
          </a:xfrm>
          <a:prstGeom prst="rect">
            <a:avLst/>
          </a:prstGeom>
          <a:noFill/>
          <a:ln w="9525" algn="ctr">
            <a:noFill/>
            <a:miter lim="800000"/>
            <a:headEnd/>
            <a:tailEnd/>
          </a:ln>
          <a:effectLst/>
        </p:spPr>
        <p:txBody>
          <a:bodyPr wrap="none">
            <a:spAutoFit/>
          </a:bodyPr>
          <a:lstStyle/>
          <a:p>
            <a:pPr algn="l"/>
            <a:r>
              <a:rPr lang="en-US" sz="2000" dirty="0">
                <a:solidFill>
                  <a:srgbClr val="33CCFF"/>
                </a:solidFill>
              </a:rPr>
              <a:t>Stark Kraft</a:t>
            </a:r>
          </a:p>
        </p:txBody>
      </p:sp>
      <p:sp>
        <p:nvSpPr>
          <p:cNvPr id="36" name="Text Box 10"/>
          <p:cNvSpPr txBox="1">
            <a:spLocks noChangeArrowheads="1"/>
          </p:cNvSpPr>
          <p:nvPr/>
        </p:nvSpPr>
        <p:spPr bwMode="auto">
          <a:xfrm>
            <a:off x="3885667" y="1899179"/>
            <a:ext cx="2762295"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Elektromagnetisk</a:t>
            </a:r>
            <a:r>
              <a:rPr lang="en-US" sz="2000" dirty="0">
                <a:solidFill>
                  <a:srgbClr val="33CCFF"/>
                </a:solidFill>
              </a:rPr>
              <a:t> Kraft</a:t>
            </a:r>
          </a:p>
        </p:txBody>
      </p:sp>
      <p:grpSp>
        <p:nvGrpSpPr>
          <p:cNvPr id="37" name="Group 36"/>
          <p:cNvGrpSpPr>
            <a:grpSpLocks/>
          </p:cNvGrpSpPr>
          <p:nvPr/>
        </p:nvGrpSpPr>
        <p:grpSpPr bwMode="auto">
          <a:xfrm>
            <a:off x="4271429" y="945628"/>
            <a:ext cx="1476375" cy="762000"/>
            <a:chOff x="2760" y="582"/>
            <a:chExt cx="930" cy="480"/>
          </a:xfrm>
        </p:grpSpPr>
        <p:sp>
          <p:nvSpPr>
            <p:cNvPr id="38" name="Text Box 24"/>
            <p:cNvSpPr txBox="1">
              <a:spLocks noChangeArrowheads="1"/>
            </p:cNvSpPr>
            <p:nvPr/>
          </p:nvSpPr>
          <p:spPr bwMode="auto">
            <a:xfrm>
              <a:off x="2847" y="680"/>
              <a:ext cx="843"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Graviton ?</a:t>
              </a:r>
            </a:p>
          </p:txBody>
        </p:sp>
        <p:sp>
          <p:nvSpPr>
            <p:cNvPr id="39" name="Oval 38"/>
            <p:cNvSpPr>
              <a:spLocks noChangeArrowheads="1"/>
            </p:cNvSpPr>
            <p:nvPr/>
          </p:nvSpPr>
          <p:spPr bwMode="auto">
            <a:xfrm>
              <a:off x="2760" y="582"/>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0" name="Group 39"/>
          <p:cNvGrpSpPr>
            <a:grpSpLocks/>
          </p:cNvGrpSpPr>
          <p:nvPr/>
        </p:nvGrpSpPr>
        <p:grpSpPr bwMode="auto">
          <a:xfrm>
            <a:off x="7278154" y="5415491"/>
            <a:ext cx="1447800" cy="762000"/>
            <a:chOff x="4654" y="3334"/>
            <a:chExt cx="912" cy="480"/>
          </a:xfrm>
        </p:grpSpPr>
        <p:sp>
          <p:nvSpPr>
            <p:cNvPr id="41" name="Text Box 27"/>
            <p:cNvSpPr txBox="1">
              <a:spLocks noChangeArrowheads="1"/>
            </p:cNvSpPr>
            <p:nvPr/>
          </p:nvSpPr>
          <p:spPr bwMode="auto">
            <a:xfrm>
              <a:off x="4830" y="3433"/>
              <a:ext cx="536"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Gluon</a:t>
              </a:r>
            </a:p>
          </p:txBody>
        </p:sp>
        <p:sp>
          <p:nvSpPr>
            <p:cNvPr id="42" name="Oval 41"/>
            <p:cNvSpPr>
              <a:spLocks noChangeArrowheads="1"/>
            </p:cNvSpPr>
            <p:nvPr/>
          </p:nvSpPr>
          <p:spPr bwMode="auto">
            <a:xfrm>
              <a:off x="4654" y="333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3" name="Group 42"/>
          <p:cNvGrpSpPr>
            <a:grpSpLocks/>
          </p:cNvGrpSpPr>
          <p:nvPr/>
        </p:nvGrpSpPr>
        <p:grpSpPr bwMode="auto">
          <a:xfrm>
            <a:off x="6198654" y="3815291"/>
            <a:ext cx="1447800" cy="762000"/>
            <a:chOff x="3974" y="2414"/>
            <a:chExt cx="912" cy="480"/>
          </a:xfrm>
        </p:grpSpPr>
        <p:sp>
          <p:nvSpPr>
            <p:cNvPr id="44" name="Text Box 30"/>
            <p:cNvSpPr txBox="1">
              <a:spLocks noChangeArrowheads="1"/>
            </p:cNvSpPr>
            <p:nvPr/>
          </p:nvSpPr>
          <p:spPr bwMode="auto">
            <a:xfrm>
              <a:off x="4195" y="2524"/>
              <a:ext cx="462" cy="231"/>
            </a:xfrm>
            <a:prstGeom prst="rect">
              <a:avLst/>
            </a:prstGeom>
            <a:noFill/>
            <a:ln w="9525" algn="ctr">
              <a:noFill/>
              <a:miter lim="800000"/>
              <a:headEnd/>
              <a:tailEnd/>
            </a:ln>
            <a:effectLst/>
          </p:spPr>
          <p:txBody>
            <a:bodyPr wrap="none">
              <a:spAutoFit/>
            </a:bodyPr>
            <a:lstStyle/>
            <a:p>
              <a:pPr algn="l"/>
              <a:r>
                <a:rPr lang="en-US" b="1" dirty="0">
                  <a:solidFill>
                    <a:srgbClr val="FF99FF"/>
                  </a:solidFill>
                </a:rPr>
                <a:t>W, Z</a:t>
              </a:r>
              <a:r>
                <a:rPr lang="en-US" b="1" dirty="0">
                  <a:solidFill>
                    <a:srgbClr val="FFFF00"/>
                  </a:solidFill>
                  <a:latin typeface="Tahoma" pitchFamily="34" charset="0"/>
                </a:rPr>
                <a:t> </a:t>
              </a:r>
            </a:p>
          </p:txBody>
        </p:sp>
        <p:sp>
          <p:nvSpPr>
            <p:cNvPr id="45" name="Oval 44"/>
            <p:cNvSpPr>
              <a:spLocks noChangeArrowheads="1"/>
            </p:cNvSpPr>
            <p:nvPr/>
          </p:nvSpPr>
          <p:spPr bwMode="auto">
            <a:xfrm>
              <a:off x="3974" y="241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6" name="Group 45"/>
          <p:cNvGrpSpPr>
            <a:grpSpLocks/>
          </p:cNvGrpSpPr>
          <p:nvPr/>
        </p:nvGrpSpPr>
        <p:grpSpPr bwMode="auto">
          <a:xfrm>
            <a:off x="5176304" y="2354791"/>
            <a:ext cx="1447800" cy="762000"/>
            <a:chOff x="3330" y="1494"/>
            <a:chExt cx="912" cy="480"/>
          </a:xfrm>
        </p:grpSpPr>
        <p:sp>
          <p:nvSpPr>
            <p:cNvPr id="47" name="Text Box 33"/>
            <p:cNvSpPr txBox="1">
              <a:spLocks noChangeArrowheads="1"/>
            </p:cNvSpPr>
            <p:nvPr/>
          </p:nvSpPr>
          <p:spPr bwMode="auto">
            <a:xfrm>
              <a:off x="3487" y="1619"/>
              <a:ext cx="617"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Photon</a:t>
              </a:r>
            </a:p>
          </p:txBody>
        </p:sp>
        <p:sp>
          <p:nvSpPr>
            <p:cNvPr id="48" name="Oval 47"/>
            <p:cNvSpPr>
              <a:spLocks noChangeArrowheads="1"/>
            </p:cNvSpPr>
            <p:nvPr/>
          </p:nvSpPr>
          <p:spPr bwMode="auto">
            <a:xfrm>
              <a:off x="3330" y="149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sp>
        <p:nvSpPr>
          <p:cNvPr id="54" name="Rectangle 2"/>
          <p:cNvSpPr txBox="1">
            <a:spLocks noChangeArrowheads="1"/>
          </p:cNvSpPr>
          <p:nvPr/>
        </p:nvSpPr>
        <p:spPr bwMode="auto">
          <a:xfrm>
            <a:off x="5968468" y="921813"/>
            <a:ext cx="3068028" cy="1948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normAutofit fontScale="62500" lnSpcReduction="20000"/>
          </a:bodyPr>
          <a:lstStyle/>
          <a:p>
            <a:pPr lvl="0" algn="r" eaLnBrk="1" hangingPunct="1"/>
            <a:r>
              <a:rPr lang="cy-GB" sz="5000" kern="0" dirty="0">
                <a:latin typeface="+mj-lt"/>
                <a:ea typeface="+mj-ea"/>
                <a:cs typeface="+mj-cs"/>
              </a:rPr>
              <a:t>Krafterna </a:t>
            </a:r>
            <a:r>
              <a:rPr kumimoji="0" lang="cy-GB" sz="5000" b="0" i="0" u="none" strike="noStrike" kern="0" cap="none" spc="0" normalizeH="0" baseline="0" noProof="0" dirty="0">
                <a:ln>
                  <a:noFill/>
                </a:ln>
                <a:effectLst/>
                <a:uLnTx/>
                <a:uFillTx/>
                <a:latin typeface="+mj-lt"/>
                <a:ea typeface="+mj-ea"/>
                <a:cs typeface="+mj-cs"/>
              </a:rPr>
              <a:t>agerar</a:t>
            </a:r>
            <a:r>
              <a:rPr kumimoji="0" lang="cy-GB" sz="5000" b="0" i="0" u="none" strike="noStrike" kern="0" cap="none" spc="0" normalizeH="0" noProof="0" dirty="0">
                <a:ln>
                  <a:noFill/>
                </a:ln>
                <a:effectLst/>
                <a:uLnTx/>
                <a:uFillTx/>
                <a:latin typeface="+mj-lt"/>
                <a:ea typeface="+mj-ea"/>
                <a:cs typeface="+mj-cs"/>
              </a:rPr>
              <a:t> via</a:t>
            </a:r>
            <a:r>
              <a:rPr lang="cy-GB" sz="5000" kern="0" dirty="0">
                <a:latin typeface="+mj-lt"/>
                <a:ea typeface="+mj-ea"/>
                <a:cs typeface="+mj-cs"/>
              </a:rPr>
              <a:t> sina</a:t>
            </a:r>
            <a:r>
              <a:rPr kumimoji="0" lang="cy-GB" sz="5000" b="0" i="0" u="none" strike="noStrike" kern="0" cap="none" spc="0" normalizeH="0" noProof="0" dirty="0">
                <a:ln>
                  <a:noFill/>
                </a:ln>
                <a:effectLst/>
                <a:uLnTx/>
                <a:uFillTx/>
                <a:latin typeface="+mj-lt"/>
                <a:ea typeface="+mj-ea"/>
                <a:cs typeface="+mj-cs"/>
              </a:rPr>
              <a:t> </a:t>
            </a:r>
            <a:r>
              <a:rPr lang="cy-GB" sz="5100" kern="0" noProof="0" dirty="0">
                <a:latin typeface="+mj-lt"/>
                <a:ea typeface="+mj-ea"/>
                <a:cs typeface="+mj-cs"/>
              </a:rPr>
              <a:t>utbytes</a:t>
            </a:r>
            <a:r>
              <a:rPr lang="cy-GB" sz="5100" kern="0" dirty="0">
                <a:latin typeface="+mj-lt"/>
                <a:ea typeface="+mj-ea"/>
                <a:cs typeface="+mj-cs"/>
              </a:rPr>
              <a:t> partiklar</a:t>
            </a:r>
          </a:p>
          <a:p>
            <a:pPr lvl="0" algn="r" eaLnBrk="1" hangingPunct="1"/>
            <a:r>
              <a:rPr lang="cy-GB" sz="5100" kern="0" dirty="0">
                <a:solidFill>
                  <a:srgbClr val="92D050"/>
                </a:solidFill>
                <a:latin typeface="+mj-lt"/>
                <a:ea typeface="+mj-ea"/>
                <a:cs typeface="+mj-cs"/>
              </a:rPr>
              <a:t>Bosonerna</a:t>
            </a:r>
            <a:r>
              <a:rPr lang="cy-GB" sz="5100" kern="0" dirty="0">
                <a:latin typeface="+mj-lt"/>
                <a:ea typeface="+mj-ea"/>
                <a:cs typeface="+mj-cs"/>
              </a:rPr>
              <a:t> </a:t>
            </a:r>
            <a:endParaRPr kumimoji="0" lang="cy-GB" sz="5000" b="0" i="0" u="none" strike="noStrike" kern="0" cap="none" spc="0" normalizeH="0" baseline="0" noProof="0" dirty="0">
              <a:ln>
                <a:noFill/>
              </a:ln>
              <a:effectLst/>
              <a:uLnTx/>
              <a:uFillTx/>
              <a:latin typeface="+mj-lt"/>
              <a:ea typeface="+mj-ea"/>
              <a:cs typeface="+mj-cs"/>
            </a:endParaRPr>
          </a:p>
        </p:txBody>
      </p:sp>
      <p:pic>
        <p:nvPicPr>
          <p:cNvPr id="58" name="Picture 7" descr="ap031003"/>
          <p:cNvPicPr>
            <a:picLocks noChangeAspect="1" noChangeArrowheads="1"/>
          </p:cNvPicPr>
          <p:nvPr/>
        </p:nvPicPr>
        <p:blipFill>
          <a:blip r:embed="rId3" cstate="print"/>
          <a:srcRect/>
          <a:stretch>
            <a:fillRect/>
          </a:stretch>
        </p:blipFill>
        <p:spPr bwMode="auto">
          <a:xfrm>
            <a:off x="667804" y="1038754"/>
            <a:ext cx="1828800" cy="1452562"/>
          </a:xfrm>
          <a:prstGeom prst="rect">
            <a:avLst/>
          </a:prstGeom>
          <a:noFill/>
          <a:ln w="9525">
            <a:noFill/>
            <a:miter lim="800000"/>
            <a:headEnd/>
            <a:tailEnd/>
          </a:ln>
        </p:spPr>
      </p:pic>
      <p:cxnSp>
        <p:nvCxnSpPr>
          <p:cNvPr id="59" name="Straight Connector 58"/>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57" name="Picture 3" descr="atom17"/>
          <p:cNvPicPr>
            <a:picLocks noChangeAspect="1" noChangeArrowheads="1"/>
          </p:cNvPicPr>
          <p:nvPr/>
        </p:nvPicPr>
        <p:blipFill>
          <a:blip r:embed="rId4" cstate="print"/>
          <a:srcRect/>
          <a:stretch>
            <a:fillRect/>
          </a:stretch>
        </p:blipFill>
        <p:spPr bwMode="auto">
          <a:xfrm>
            <a:off x="2021942" y="2032529"/>
            <a:ext cx="1909762" cy="1824037"/>
          </a:xfrm>
          <a:prstGeom prst="rect">
            <a:avLst/>
          </a:prstGeom>
          <a:noFill/>
          <a:ln w="9525">
            <a:solidFill>
              <a:srgbClr val="FF0000"/>
            </a:solidFill>
            <a:miter lim="800000"/>
            <a:headEnd/>
            <a:tailEnd/>
          </a:ln>
        </p:spPr>
      </p:pic>
      <p:pic>
        <p:nvPicPr>
          <p:cNvPr id="56" name="Picture 8" descr="sonne"/>
          <p:cNvPicPr>
            <a:picLocks noChangeAspect="1" noChangeArrowheads="1"/>
          </p:cNvPicPr>
          <p:nvPr/>
        </p:nvPicPr>
        <p:blipFill>
          <a:blip r:embed="rId5" cstate="print"/>
          <a:srcRect/>
          <a:stretch>
            <a:fillRect/>
          </a:stretch>
        </p:blipFill>
        <p:spPr bwMode="auto">
          <a:xfrm>
            <a:off x="3453867" y="3412066"/>
            <a:ext cx="1828800" cy="1828800"/>
          </a:xfrm>
          <a:prstGeom prst="rect">
            <a:avLst/>
          </a:prstGeom>
          <a:noFill/>
          <a:ln w="9525">
            <a:noFill/>
            <a:miter lim="800000"/>
            <a:headEnd/>
            <a:tailEnd/>
          </a:ln>
        </p:spPr>
      </p:pic>
      <p:grpSp>
        <p:nvGrpSpPr>
          <p:cNvPr id="49" name="Group 48"/>
          <p:cNvGrpSpPr/>
          <p:nvPr/>
        </p:nvGrpSpPr>
        <p:grpSpPr>
          <a:xfrm>
            <a:off x="4806417" y="4726516"/>
            <a:ext cx="1866378" cy="1828800"/>
            <a:chOff x="4806417" y="4726516"/>
            <a:chExt cx="1866378" cy="1828800"/>
          </a:xfrm>
        </p:grpSpPr>
        <p:sp>
          <p:nvSpPr>
            <p:cNvPr id="50" name="Rectangle 3"/>
            <p:cNvSpPr>
              <a:spLocks noChangeArrowheads="1"/>
            </p:cNvSpPr>
            <p:nvPr/>
          </p:nvSpPr>
          <p:spPr bwMode="auto">
            <a:xfrm>
              <a:off x="4806417" y="4726516"/>
              <a:ext cx="1828800" cy="1828800"/>
            </a:xfrm>
            <a:prstGeom prst="rect">
              <a:avLst/>
            </a:prstGeom>
            <a:noFill/>
            <a:ln w="9525" algn="ctr">
              <a:solidFill>
                <a:srgbClr val="FF0000"/>
              </a:solidFill>
              <a:miter lim="800000"/>
              <a:headEnd/>
              <a:tailEnd/>
            </a:ln>
            <a:effectLst/>
          </p:spPr>
          <p:txBody>
            <a:bodyPr anchor="ctr"/>
            <a:lstStyle/>
            <a:p>
              <a:endParaRPr lang="en-US" sz="1400" b="1" dirty="0">
                <a:latin typeface="Tahoma" pitchFamily="34" charset="0"/>
              </a:endParaRPr>
            </a:p>
          </p:txBody>
        </p:sp>
        <p:grpSp>
          <p:nvGrpSpPr>
            <p:cNvPr id="51" name="Group 5"/>
            <p:cNvGrpSpPr>
              <a:grpSpLocks/>
            </p:cNvGrpSpPr>
            <p:nvPr/>
          </p:nvGrpSpPr>
          <p:grpSpPr bwMode="auto">
            <a:xfrm>
              <a:off x="4944007" y="4939772"/>
              <a:ext cx="1728788" cy="1514475"/>
              <a:chOff x="2061" y="2325"/>
              <a:chExt cx="1710" cy="1476"/>
            </a:xfrm>
          </p:grpSpPr>
          <p:pic>
            <p:nvPicPr>
              <p:cNvPr id="52" name="Picture 4" descr="proton"/>
              <p:cNvPicPr>
                <a:picLocks noChangeAspect="1" noChangeArrowheads="1"/>
              </p:cNvPicPr>
              <p:nvPr/>
            </p:nvPicPr>
            <p:blipFill>
              <a:blip r:embed="rId6" cstate="print"/>
              <a:srcRect/>
              <a:stretch>
                <a:fillRect/>
              </a:stretch>
            </p:blipFill>
            <p:spPr bwMode="auto">
              <a:xfrm>
                <a:off x="2061" y="2325"/>
                <a:ext cx="1710" cy="1476"/>
              </a:xfrm>
              <a:prstGeom prst="rect">
                <a:avLst/>
              </a:prstGeom>
              <a:noFill/>
              <a:ln w="28575">
                <a:noFill/>
                <a:miter lim="800000"/>
                <a:headEnd/>
                <a:tailEnd/>
              </a:ln>
            </p:spPr>
          </p:pic>
          <p:sp>
            <p:nvSpPr>
              <p:cNvPr id="53"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endParaRPr lang="en-US" dirty="0"/>
              </a:p>
            </p:txBody>
          </p:sp>
        </p:grpSp>
      </p:grpSp>
    </p:spTree>
    <p:extLst>
      <p:ext uri="{BB962C8B-B14F-4D97-AF65-F5344CB8AC3E}">
        <p14:creationId xmlns:p14="http://schemas.microsoft.com/office/powerpoint/2010/main" val="46182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ppt_w</p:attrName>
                                        </p:attrNameLst>
                                      </p:cBhvr>
                                      <p:tavLst>
                                        <p:tav tm="0">
                                          <p:val>
                                            <p:strVal val="#ppt_w*0.70"/>
                                          </p:val>
                                        </p:tav>
                                        <p:tav tm="100000">
                                          <p:val>
                                            <p:strVal val="#ppt_w"/>
                                          </p:val>
                                        </p:tav>
                                      </p:tavLst>
                                    </p:anim>
                                    <p:anim calcmode="lin" valueType="num">
                                      <p:cBhvr>
                                        <p:cTn id="8" dur="1000" fill="hold"/>
                                        <p:tgtEl>
                                          <p:spTgt spid="58"/>
                                        </p:tgtEl>
                                        <p:attrNameLst>
                                          <p:attrName>ppt_h</p:attrName>
                                        </p:attrNameLst>
                                      </p:cBhvr>
                                      <p:tavLst>
                                        <p:tav tm="0">
                                          <p:val>
                                            <p:strVal val="#ppt_h"/>
                                          </p:val>
                                        </p:tav>
                                        <p:tav tm="100000">
                                          <p:val>
                                            <p:strVal val="#ppt_h"/>
                                          </p:val>
                                        </p:tav>
                                      </p:tavLst>
                                    </p:anim>
                                    <p:animEffect transition="in" filter="fade">
                                      <p:cBhvr>
                                        <p:cTn id="9" dur="1000"/>
                                        <p:tgtEl>
                                          <p:spTgt spid="58"/>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1000" fill="hold"/>
                                        <p:tgtEl>
                                          <p:spTgt spid="33"/>
                                        </p:tgtEl>
                                        <p:attrNameLst>
                                          <p:attrName>ppt_w</p:attrName>
                                        </p:attrNameLst>
                                      </p:cBhvr>
                                      <p:tavLst>
                                        <p:tav tm="0">
                                          <p:val>
                                            <p:strVal val="#ppt_w*0.70"/>
                                          </p:val>
                                        </p:tav>
                                        <p:tav tm="100000">
                                          <p:val>
                                            <p:strVal val="#ppt_w"/>
                                          </p:val>
                                        </p:tav>
                                      </p:tavLst>
                                    </p:anim>
                                    <p:anim calcmode="lin" valueType="num">
                                      <p:cBhvr>
                                        <p:cTn id="14" dur="1000" fill="hold"/>
                                        <p:tgtEl>
                                          <p:spTgt spid="33"/>
                                        </p:tgtEl>
                                        <p:attrNameLst>
                                          <p:attrName>ppt_h</p:attrName>
                                        </p:attrNameLst>
                                      </p:cBhvr>
                                      <p:tavLst>
                                        <p:tav tm="0">
                                          <p:val>
                                            <p:strVal val="#ppt_h"/>
                                          </p:val>
                                        </p:tav>
                                        <p:tav tm="100000">
                                          <p:val>
                                            <p:strVal val="#ppt_h"/>
                                          </p:val>
                                        </p:tav>
                                      </p:tavLst>
                                    </p:anim>
                                    <p:animEffect transition="in" filter="fade">
                                      <p:cBhvr>
                                        <p:cTn id="15" dur="10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57"/>
                                        </p:tgtEl>
                                        <p:attrNameLst>
                                          <p:attrName>style.visibility</p:attrName>
                                        </p:attrNameLst>
                                      </p:cBhvr>
                                      <p:to>
                                        <p:strVal val="visible"/>
                                      </p:to>
                                    </p:set>
                                    <p:anim calcmode="lin" valueType="num">
                                      <p:cBhvr>
                                        <p:cTn id="20" dur="1000" fill="hold"/>
                                        <p:tgtEl>
                                          <p:spTgt spid="57"/>
                                        </p:tgtEl>
                                        <p:attrNameLst>
                                          <p:attrName>ppt_w</p:attrName>
                                        </p:attrNameLst>
                                      </p:cBhvr>
                                      <p:tavLst>
                                        <p:tav tm="0">
                                          <p:val>
                                            <p:strVal val="#ppt_w*0.70"/>
                                          </p:val>
                                        </p:tav>
                                        <p:tav tm="100000">
                                          <p:val>
                                            <p:strVal val="#ppt_w"/>
                                          </p:val>
                                        </p:tav>
                                      </p:tavLst>
                                    </p:anim>
                                    <p:anim calcmode="lin" valueType="num">
                                      <p:cBhvr>
                                        <p:cTn id="21" dur="1000" fill="hold"/>
                                        <p:tgtEl>
                                          <p:spTgt spid="57"/>
                                        </p:tgtEl>
                                        <p:attrNameLst>
                                          <p:attrName>ppt_h</p:attrName>
                                        </p:attrNameLst>
                                      </p:cBhvr>
                                      <p:tavLst>
                                        <p:tav tm="0">
                                          <p:val>
                                            <p:strVal val="#ppt_h"/>
                                          </p:val>
                                        </p:tav>
                                        <p:tav tm="100000">
                                          <p:val>
                                            <p:strVal val="#ppt_h"/>
                                          </p:val>
                                        </p:tav>
                                      </p:tavLst>
                                    </p:anim>
                                    <p:animEffect transition="in" filter="fade">
                                      <p:cBhvr>
                                        <p:cTn id="22" dur="1000"/>
                                        <p:tgtEl>
                                          <p:spTgt spid="57"/>
                                        </p:tgtEl>
                                      </p:cBhvr>
                                    </p:animEffect>
                                  </p:childTnLst>
                                </p:cTn>
                              </p:par>
                            </p:childTnLst>
                          </p:cTn>
                        </p:par>
                        <p:par>
                          <p:cTn id="23" fill="hold">
                            <p:stCondLst>
                              <p:cond delay="1000"/>
                            </p:stCondLst>
                            <p:childTnLst>
                              <p:par>
                                <p:cTn id="24" presetID="55"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1000" fill="hold"/>
                                        <p:tgtEl>
                                          <p:spTgt spid="36"/>
                                        </p:tgtEl>
                                        <p:attrNameLst>
                                          <p:attrName>ppt_w</p:attrName>
                                        </p:attrNameLst>
                                      </p:cBhvr>
                                      <p:tavLst>
                                        <p:tav tm="0">
                                          <p:val>
                                            <p:strVal val="#ppt_w*0.70"/>
                                          </p:val>
                                        </p:tav>
                                        <p:tav tm="100000">
                                          <p:val>
                                            <p:strVal val="#ppt_w"/>
                                          </p:val>
                                        </p:tav>
                                      </p:tavLst>
                                    </p:anim>
                                    <p:anim calcmode="lin" valueType="num">
                                      <p:cBhvr>
                                        <p:cTn id="27" dur="1000" fill="hold"/>
                                        <p:tgtEl>
                                          <p:spTgt spid="36"/>
                                        </p:tgtEl>
                                        <p:attrNameLst>
                                          <p:attrName>ppt_h</p:attrName>
                                        </p:attrNameLst>
                                      </p:cBhvr>
                                      <p:tavLst>
                                        <p:tav tm="0">
                                          <p:val>
                                            <p:strVal val="#ppt_h"/>
                                          </p:val>
                                        </p:tav>
                                        <p:tav tm="100000">
                                          <p:val>
                                            <p:strVal val="#ppt_h"/>
                                          </p:val>
                                        </p:tav>
                                      </p:tavLst>
                                    </p:anim>
                                    <p:animEffect transition="in" filter="fade">
                                      <p:cBhvr>
                                        <p:cTn id="28" dur="10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1000" fill="hold"/>
                                        <p:tgtEl>
                                          <p:spTgt spid="56"/>
                                        </p:tgtEl>
                                        <p:attrNameLst>
                                          <p:attrName>ppt_w</p:attrName>
                                        </p:attrNameLst>
                                      </p:cBhvr>
                                      <p:tavLst>
                                        <p:tav tm="0">
                                          <p:val>
                                            <p:strVal val="#ppt_w*0.70"/>
                                          </p:val>
                                        </p:tav>
                                        <p:tav tm="100000">
                                          <p:val>
                                            <p:strVal val="#ppt_w"/>
                                          </p:val>
                                        </p:tav>
                                      </p:tavLst>
                                    </p:anim>
                                    <p:anim calcmode="lin" valueType="num">
                                      <p:cBhvr>
                                        <p:cTn id="34" dur="1000" fill="hold"/>
                                        <p:tgtEl>
                                          <p:spTgt spid="56"/>
                                        </p:tgtEl>
                                        <p:attrNameLst>
                                          <p:attrName>ppt_h</p:attrName>
                                        </p:attrNameLst>
                                      </p:cBhvr>
                                      <p:tavLst>
                                        <p:tav tm="0">
                                          <p:val>
                                            <p:strVal val="#ppt_h"/>
                                          </p:val>
                                        </p:tav>
                                        <p:tav tm="100000">
                                          <p:val>
                                            <p:strVal val="#ppt_h"/>
                                          </p:val>
                                        </p:tav>
                                      </p:tavLst>
                                    </p:anim>
                                    <p:animEffect transition="in" filter="fade">
                                      <p:cBhvr>
                                        <p:cTn id="35" dur="1000"/>
                                        <p:tgtEl>
                                          <p:spTgt spid="56"/>
                                        </p:tgtEl>
                                      </p:cBhvr>
                                    </p:animEffect>
                                  </p:childTnLst>
                                </p:cTn>
                              </p:par>
                            </p:childTnLst>
                          </p:cTn>
                        </p:par>
                        <p:par>
                          <p:cTn id="36" fill="hold">
                            <p:stCondLst>
                              <p:cond delay="1000"/>
                            </p:stCondLst>
                            <p:childTnLst>
                              <p:par>
                                <p:cTn id="37" presetID="55"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1000" fill="hold"/>
                                        <p:tgtEl>
                                          <p:spTgt spid="34"/>
                                        </p:tgtEl>
                                        <p:attrNameLst>
                                          <p:attrName>ppt_w</p:attrName>
                                        </p:attrNameLst>
                                      </p:cBhvr>
                                      <p:tavLst>
                                        <p:tav tm="0">
                                          <p:val>
                                            <p:strVal val="#ppt_w*0.70"/>
                                          </p:val>
                                        </p:tav>
                                        <p:tav tm="100000">
                                          <p:val>
                                            <p:strVal val="#ppt_w"/>
                                          </p:val>
                                        </p:tav>
                                      </p:tavLst>
                                    </p:anim>
                                    <p:anim calcmode="lin" valueType="num">
                                      <p:cBhvr>
                                        <p:cTn id="40" dur="1000" fill="hold"/>
                                        <p:tgtEl>
                                          <p:spTgt spid="34"/>
                                        </p:tgtEl>
                                        <p:attrNameLst>
                                          <p:attrName>ppt_h</p:attrName>
                                        </p:attrNameLst>
                                      </p:cBhvr>
                                      <p:tavLst>
                                        <p:tav tm="0">
                                          <p:val>
                                            <p:strVal val="#ppt_h"/>
                                          </p:val>
                                        </p:tav>
                                        <p:tav tm="100000">
                                          <p:val>
                                            <p:strVal val="#ppt_h"/>
                                          </p:val>
                                        </p:tav>
                                      </p:tavLst>
                                    </p:anim>
                                    <p:animEffect transition="in" filter="fade">
                                      <p:cBhvr>
                                        <p:cTn id="41" dur="10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nodeType="click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1000" fill="hold"/>
                                        <p:tgtEl>
                                          <p:spTgt spid="49"/>
                                        </p:tgtEl>
                                        <p:attrNameLst>
                                          <p:attrName>ppt_w</p:attrName>
                                        </p:attrNameLst>
                                      </p:cBhvr>
                                      <p:tavLst>
                                        <p:tav tm="0">
                                          <p:val>
                                            <p:strVal val="#ppt_w*0.70"/>
                                          </p:val>
                                        </p:tav>
                                        <p:tav tm="100000">
                                          <p:val>
                                            <p:strVal val="#ppt_w"/>
                                          </p:val>
                                        </p:tav>
                                      </p:tavLst>
                                    </p:anim>
                                    <p:anim calcmode="lin" valueType="num">
                                      <p:cBhvr>
                                        <p:cTn id="47" dur="1000" fill="hold"/>
                                        <p:tgtEl>
                                          <p:spTgt spid="49"/>
                                        </p:tgtEl>
                                        <p:attrNameLst>
                                          <p:attrName>ppt_h</p:attrName>
                                        </p:attrNameLst>
                                      </p:cBhvr>
                                      <p:tavLst>
                                        <p:tav tm="0">
                                          <p:val>
                                            <p:strVal val="#ppt_h"/>
                                          </p:val>
                                        </p:tav>
                                        <p:tav tm="100000">
                                          <p:val>
                                            <p:strVal val="#ppt_h"/>
                                          </p:val>
                                        </p:tav>
                                      </p:tavLst>
                                    </p:anim>
                                    <p:animEffect transition="in" filter="fade">
                                      <p:cBhvr>
                                        <p:cTn id="48" dur="1000"/>
                                        <p:tgtEl>
                                          <p:spTgt spid="49"/>
                                        </p:tgtEl>
                                      </p:cBhvr>
                                    </p:animEffect>
                                  </p:childTnLst>
                                </p:cTn>
                              </p:par>
                            </p:childTnLst>
                          </p:cTn>
                        </p:par>
                        <p:par>
                          <p:cTn id="49" fill="hold">
                            <p:stCondLst>
                              <p:cond delay="1000"/>
                            </p:stCondLst>
                            <p:childTnLst>
                              <p:par>
                                <p:cTn id="50" presetID="55" presetClass="entr" presetSubtype="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1000" fill="hold"/>
                                        <p:tgtEl>
                                          <p:spTgt spid="35"/>
                                        </p:tgtEl>
                                        <p:attrNameLst>
                                          <p:attrName>ppt_w</p:attrName>
                                        </p:attrNameLst>
                                      </p:cBhvr>
                                      <p:tavLst>
                                        <p:tav tm="0">
                                          <p:val>
                                            <p:strVal val="#ppt_w*0.70"/>
                                          </p:val>
                                        </p:tav>
                                        <p:tav tm="100000">
                                          <p:val>
                                            <p:strVal val="#ppt_w"/>
                                          </p:val>
                                        </p:tav>
                                      </p:tavLst>
                                    </p:anim>
                                    <p:anim calcmode="lin" valueType="num">
                                      <p:cBhvr>
                                        <p:cTn id="53" dur="1000" fill="hold"/>
                                        <p:tgtEl>
                                          <p:spTgt spid="35"/>
                                        </p:tgtEl>
                                        <p:attrNameLst>
                                          <p:attrName>ppt_h</p:attrName>
                                        </p:attrNameLst>
                                      </p:cBhvr>
                                      <p:tavLst>
                                        <p:tav tm="0">
                                          <p:val>
                                            <p:strVal val="#ppt_h"/>
                                          </p:val>
                                        </p:tav>
                                        <p:tav tm="100000">
                                          <p:val>
                                            <p:strVal val="#ppt_h"/>
                                          </p:val>
                                        </p:tav>
                                      </p:tavLst>
                                    </p:anim>
                                    <p:animEffect transition="in" filter="fade">
                                      <p:cBhvr>
                                        <p:cTn id="54" dur="10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nodeType="click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childTnLst>
                          </p:cTn>
                        </p:par>
                        <p:par>
                          <p:cTn id="66" fill="hold">
                            <p:stCondLst>
                              <p:cond delay="500"/>
                            </p:stCondLst>
                            <p:childTnLst>
                              <p:par>
                                <p:cTn id="67" presetID="53" presetClass="entr" presetSubtype="0"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childTnLst>
                          </p:cTn>
                        </p:par>
                        <p:par>
                          <p:cTn id="72" fill="hold">
                            <p:stCondLst>
                              <p:cond delay="1000"/>
                            </p:stCondLst>
                            <p:childTnLst>
                              <p:par>
                                <p:cTn id="73" presetID="53" presetClass="entr" presetSubtype="0" fill="hold" nodeType="after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p:cTn id="75" dur="500" fill="hold"/>
                                        <p:tgtEl>
                                          <p:spTgt spid="43"/>
                                        </p:tgtEl>
                                        <p:attrNameLst>
                                          <p:attrName>ppt_w</p:attrName>
                                        </p:attrNameLst>
                                      </p:cBhvr>
                                      <p:tavLst>
                                        <p:tav tm="0">
                                          <p:val>
                                            <p:fltVal val="0"/>
                                          </p:val>
                                        </p:tav>
                                        <p:tav tm="100000">
                                          <p:val>
                                            <p:strVal val="#ppt_w"/>
                                          </p:val>
                                        </p:tav>
                                      </p:tavLst>
                                    </p:anim>
                                    <p:anim calcmode="lin" valueType="num">
                                      <p:cBhvr>
                                        <p:cTn id="76" dur="500" fill="hold"/>
                                        <p:tgtEl>
                                          <p:spTgt spid="43"/>
                                        </p:tgtEl>
                                        <p:attrNameLst>
                                          <p:attrName>ppt_h</p:attrName>
                                        </p:attrNameLst>
                                      </p:cBhvr>
                                      <p:tavLst>
                                        <p:tav tm="0">
                                          <p:val>
                                            <p:fltVal val="0"/>
                                          </p:val>
                                        </p:tav>
                                        <p:tav tm="100000">
                                          <p:val>
                                            <p:strVal val="#ppt_h"/>
                                          </p:val>
                                        </p:tav>
                                      </p:tavLst>
                                    </p:anim>
                                    <p:animEffect transition="in" filter="fade">
                                      <p:cBhvr>
                                        <p:cTn id="77" dur="500"/>
                                        <p:tgtEl>
                                          <p:spTgt spid="43"/>
                                        </p:tgtEl>
                                      </p:cBhvr>
                                    </p:animEffect>
                                  </p:childTnLst>
                                </p:cTn>
                              </p:par>
                            </p:childTnLst>
                          </p:cTn>
                        </p:par>
                        <p:par>
                          <p:cTn id="78" fill="hold">
                            <p:stCondLst>
                              <p:cond delay="1500"/>
                            </p:stCondLst>
                            <p:childTnLst>
                              <p:par>
                                <p:cTn id="79" presetID="53" presetClass="entr" presetSubtype="0" fill="hold"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ppt_w</p:attrName>
                                        </p:attrNameLst>
                                      </p:cBhvr>
                                      <p:tavLst>
                                        <p:tav tm="0">
                                          <p:val>
                                            <p:fltVal val="0"/>
                                          </p:val>
                                        </p:tav>
                                        <p:tav tm="100000">
                                          <p:val>
                                            <p:strVal val="#ppt_w"/>
                                          </p:val>
                                        </p:tav>
                                      </p:tavLst>
                                    </p:anim>
                                    <p:anim calcmode="lin" valueType="num">
                                      <p:cBhvr>
                                        <p:cTn id="82" dur="500" fill="hold"/>
                                        <p:tgtEl>
                                          <p:spTgt spid="40"/>
                                        </p:tgtEl>
                                        <p:attrNameLst>
                                          <p:attrName>ppt_h</p:attrName>
                                        </p:attrNameLst>
                                      </p:cBhvr>
                                      <p:tavLst>
                                        <p:tav tm="0">
                                          <p:val>
                                            <p:fltVal val="0"/>
                                          </p:val>
                                        </p:tav>
                                        <p:tav tm="100000">
                                          <p:val>
                                            <p:strVal val="#ppt_h"/>
                                          </p:val>
                                        </p:tav>
                                      </p:tavLst>
                                    </p:anim>
                                    <p:animEffect transition="in" filter="fade">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83992" y="6430526"/>
            <a:ext cx="8491887" cy="365125"/>
          </a:xfrm>
          <a:solidFill>
            <a:schemeClr val="bg1"/>
          </a:solidFill>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
        <p:nvSpPr>
          <p:cNvPr id="5" name="Text Box 3"/>
          <p:cNvSpPr txBox="1">
            <a:spLocks noChangeArrowheads="1"/>
          </p:cNvSpPr>
          <p:nvPr/>
        </p:nvSpPr>
        <p:spPr bwMode="auto">
          <a:xfrm>
            <a:off x="9684568" y="6165304"/>
            <a:ext cx="184150" cy="304800"/>
          </a:xfrm>
          <a:prstGeom prst="rect">
            <a:avLst/>
          </a:prstGeom>
          <a:noFill/>
          <a:ln w="9525" algn="ctr">
            <a:noFill/>
            <a:miter lim="800000"/>
            <a:headEnd/>
            <a:tailEnd/>
          </a:ln>
          <a:effectLst/>
        </p:spPr>
        <p:txBody>
          <a:bodyPr wrap="none">
            <a:spAutoFit/>
          </a:bodyPr>
          <a:lstStyle/>
          <a:p>
            <a:endParaRPr lang="en-US" sz="1400" b="1" dirty="0">
              <a:latin typeface="Tahoma" pitchFamily="34" charset="0"/>
            </a:endParaRPr>
          </a:p>
        </p:txBody>
      </p:sp>
      <p:grpSp>
        <p:nvGrpSpPr>
          <p:cNvPr id="47" name="Group 46"/>
          <p:cNvGrpSpPr/>
          <p:nvPr/>
        </p:nvGrpSpPr>
        <p:grpSpPr>
          <a:xfrm>
            <a:off x="56186" y="1050058"/>
            <a:ext cx="4285117" cy="3528392"/>
            <a:chOff x="56186" y="1052736"/>
            <a:chExt cx="4285117" cy="3528392"/>
          </a:xfrm>
        </p:grpSpPr>
        <p:pic>
          <p:nvPicPr>
            <p:cNvPr id="4" name="Picture 4" descr="Std3d"/>
            <p:cNvPicPr>
              <a:picLocks noChangeAspect="1" noChangeArrowheads="1"/>
            </p:cNvPicPr>
            <p:nvPr/>
          </p:nvPicPr>
          <p:blipFill>
            <a:blip r:embed="rId3" cstate="print"/>
            <a:srcRect/>
            <a:stretch>
              <a:fillRect/>
            </a:stretch>
          </p:blipFill>
          <p:spPr bwMode="auto">
            <a:xfrm>
              <a:off x="56186" y="1937269"/>
              <a:ext cx="4285117" cy="2620834"/>
            </a:xfrm>
            <a:prstGeom prst="rect">
              <a:avLst/>
            </a:prstGeom>
            <a:noFill/>
            <a:ln w="9525">
              <a:noFill/>
              <a:miter lim="800000"/>
              <a:headEnd/>
              <a:tailEnd/>
            </a:ln>
          </p:spPr>
        </p:pic>
        <p:sp>
          <p:nvSpPr>
            <p:cNvPr id="12" name="Rectangle 11"/>
            <p:cNvSpPr/>
            <p:nvPr/>
          </p:nvSpPr>
          <p:spPr>
            <a:xfrm>
              <a:off x="207640" y="1052736"/>
              <a:ext cx="3940852" cy="954107"/>
            </a:xfrm>
            <a:prstGeom prst="rect">
              <a:avLst/>
            </a:prstGeom>
            <a:ln>
              <a:solidFill>
                <a:srgbClr val="FFFF00"/>
              </a:solidFill>
            </a:ln>
          </p:spPr>
          <p:txBody>
            <a:bodyPr wrap="square">
              <a:spAutoFit/>
            </a:bodyPr>
            <a:lstStyle/>
            <a:p>
              <a:pPr marL="0" indent="0" algn="ctr">
                <a:buNone/>
              </a:pPr>
              <a:r>
                <a:rPr lang="cy-GB" sz="2800" dirty="0"/>
                <a:t>Dom Fundamentala </a:t>
              </a:r>
              <a:br>
                <a:rPr lang="cy-GB" sz="2800" dirty="0"/>
              </a:br>
              <a:r>
                <a:rPr lang="cy-GB" sz="2800" dirty="0"/>
                <a:t>Byggstenarna</a:t>
              </a:r>
            </a:p>
          </p:txBody>
        </p:sp>
        <p:sp>
          <p:nvSpPr>
            <p:cNvPr id="40" name="Rectangle 39"/>
            <p:cNvSpPr/>
            <p:nvPr/>
          </p:nvSpPr>
          <p:spPr>
            <a:xfrm>
              <a:off x="211202" y="2006843"/>
              <a:ext cx="3937290" cy="2574285"/>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4621448" y="1063656"/>
            <a:ext cx="4559064" cy="3514795"/>
            <a:chOff x="4621448" y="1066334"/>
            <a:chExt cx="4559064" cy="3514795"/>
          </a:xfrm>
        </p:grpSpPr>
        <p:sp>
          <p:nvSpPr>
            <p:cNvPr id="9" name="Rectangle 8"/>
            <p:cNvSpPr/>
            <p:nvPr/>
          </p:nvSpPr>
          <p:spPr>
            <a:xfrm>
              <a:off x="4641129" y="1066334"/>
              <a:ext cx="4246294" cy="954107"/>
            </a:xfrm>
            <a:prstGeom prst="rect">
              <a:avLst/>
            </a:prstGeom>
            <a:ln>
              <a:solidFill>
                <a:srgbClr val="FFFF00"/>
              </a:solidFill>
            </a:ln>
          </p:spPr>
          <p:txBody>
            <a:bodyPr wrap="square">
              <a:spAutoFit/>
            </a:bodyPr>
            <a:lstStyle/>
            <a:p>
              <a:pPr marL="0" indent="0" algn="ctr">
                <a:buNone/>
              </a:pPr>
              <a:r>
                <a:rPr lang="cy-GB" sz="2800" dirty="0"/>
                <a:t>Dom Fundamentala </a:t>
              </a:r>
              <a:br>
                <a:rPr lang="cy-GB" sz="2800" dirty="0"/>
              </a:br>
              <a:r>
                <a:rPr lang="cy-GB" sz="2800" dirty="0"/>
                <a:t>Krafterna</a:t>
              </a:r>
            </a:p>
          </p:txBody>
        </p:sp>
        <p:sp>
          <p:nvSpPr>
            <p:cNvPr id="15" name="TextBox 14"/>
            <p:cNvSpPr txBox="1"/>
            <p:nvPr/>
          </p:nvSpPr>
          <p:spPr>
            <a:xfrm>
              <a:off x="4621448" y="2179457"/>
              <a:ext cx="1535644" cy="461665"/>
            </a:xfrm>
            <a:prstGeom prst="rect">
              <a:avLst/>
            </a:prstGeom>
            <a:noFill/>
          </p:spPr>
          <p:txBody>
            <a:bodyPr wrap="square" rtlCol="0">
              <a:spAutoFit/>
            </a:bodyPr>
            <a:lstStyle/>
            <a:p>
              <a:pPr algn="ctr"/>
              <a:r>
                <a:rPr lang="fr-FR" sz="2400" dirty="0"/>
                <a:t>S</a:t>
              </a:r>
              <a:r>
                <a:rPr lang="en-GB" sz="2400" dirty="0" err="1"/>
                <a:t>tarka</a:t>
              </a:r>
              <a:endParaRPr lang="en-GB" sz="2400" dirty="0"/>
            </a:p>
          </p:txBody>
        </p:sp>
        <p:sp>
          <p:nvSpPr>
            <p:cNvPr id="25" name="TextBox 24"/>
            <p:cNvSpPr txBox="1"/>
            <p:nvPr/>
          </p:nvSpPr>
          <p:spPr>
            <a:xfrm>
              <a:off x="4862644" y="2708920"/>
              <a:ext cx="2097724" cy="830997"/>
            </a:xfrm>
            <a:prstGeom prst="rect">
              <a:avLst/>
            </a:prstGeom>
            <a:noFill/>
          </p:spPr>
          <p:txBody>
            <a:bodyPr wrap="square" rtlCol="0">
              <a:spAutoFit/>
            </a:bodyPr>
            <a:lstStyle/>
            <a:p>
              <a:r>
                <a:rPr lang="fr-FR" sz="2400" dirty="0" err="1"/>
                <a:t>Elektro-magnetiska</a:t>
              </a:r>
              <a:endParaRPr lang="en-GB" sz="2400" dirty="0"/>
            </a:p>
          </p:txBody>
        </p:sp>
        <p:sp>
          <p:nvSpPr>
            <p:cNvPr id="26" name="TextBox 25"/>
            <p:cNvSpPr txBox="1"/>
            <p:nvPr/>
          </p:nvSpPr>
          <p:spPr>
            <a:xfrm>
              <a:off x="4641129" y="3789040"/>
              <a:ext cx="1535644" cy="461665"/>
            </a:xfrm>
            <a:prstGeom prst="rect">
              <a:avLst/>
            </a:prstGeom>
            <a:noFill/>
          </p:spPr>
          <p:txBody>
            <a:bodyPr wrap="square" rtlCol="0">
              <a:spAutoFit/>
            </a:bodyPr>
            <a:lstStyle/>
            <a:p>
              <a:pPr algn="ctr"/>
              <a:r>
                <a:rPr lang="fr-FR" sz="2400" dirty="0"/>
                <a:t>S</a:t>
              </a:r>
              <a:r>
                <a:rPr lang="en-GB" sz="2400" dirty="0" err="1"/>
                <a:t>vaga</a:t>
              </a:r>
              <a:endParaRPr lang="en-GB" sz="2400" dirty="0"/>
            </a:p>
          </p:txBody>
        </p:sp>
        <p:pic>
          <p:nvPicPr>
            <p:cNvPr id="29" name="Picture 28" descr="gluon.gif"/>
            <p:cNvPicPr>
              <a:picLocks noChangeAspect="1"/>
            </p:cNvPicPr>
            <p:nvPr/>
          </p:nvPicPr>
          <p:blipFill>
            <a:blip r:embed="rId4" cstate="print"/>
            <a:stretch>
              <a:fillRect/>
            </a:stretch>
          </p:blipFill>
          <p:spPr>
            <a:xfrm>
              <a:off x="6921100" y="2132856"/>
              <a:ext cx="753866" cy="588544"/>
            </a:xfrm>
            <a:prstGeom prst="rect">
              <a:avLst/>
            </a:prstGeom>
            <a:ln>
              <a:noFill/>
            </a:ln>
            <a:effectLst>
              <a:outerShdw blurRad="292100" dist="139700" dir="2700000" algn="tl" rotWithShape="0">
                <a:srgbClr val="333333">
                  <a:alpha val="65000"/>
                </a:srgbClr>
              </a:outerShdw>
            </a:effectLst>
          </p:spPr>
        </p:pic>
        <p:sp>
          <p:nvSpPr>
            <p:cNvPr id="30" name="TextBox 29"/>
            <p:cNvSpPr txBox="1"/>
            <p:nvPr/>
          </p:nvSpPr>
          <p:spPr>
            <a:xfrm>
              <a:off x="7567803" y="2198306"/>
              <a:ext cx="1535644" cy="400110"/>
            </a:xfrm>
            <a:prstGeom prst="rect">
              <a:avLst/>
            </a:prstGeom>
            <a:noFill/>
          </p:spPr>
          <p:txBody>
            <a:bodyPr wrap="square" rtlCol="0">
              <a:spAutoFit/>
            </a:bodyPr>
            <a:lstStyle/>
            <a:p>
              <a:pPr algn="ctr"/>
              <a:r>
                <a:rPr lang="fr-FR" sz="2000" dirty="0">
                  <a:solidFill>
                    <a:srgbClr val="FF99FF"/>
                  </a:solidFill>
                </a:rPr>
                <a:t>Gluon</a:t>
              </a:r>
              <a:endParaRPr lang="en-GB" sz="2000" dirty="0">
                <a:solidFill>
                  <a:srgbClr val="FF99FF"/>
                </a:solidFill>
              </a:endParaRPr>
            </a:p>
          </p:txBody>
        </p:sp>
        <p:pic>
          <p:nvPicPr>
            <p:cNvPr id="31" name="Picture 30" descr="photon.gif"/>
            <p:cNvPicPr>
              <a:picLocks noChangeAspect="1"/>
            </p:cNvPicPr>
            <p:nvPr/>
          </p:nvPicPr>
          <p:blipFill>
            <a:blip r:embed="rId5" cstate="print"/>
            <a:stretch>
              <a:fillRect/>
            </a:stretch>
          </p:blipFill>
          <p:spPr>
            <a:xfrm>
              <a:off x="7015215" y="2878354"/>
              <a:ext cx="539541" cy="537681"/>
            </a:xfrm>
            <a:prstGeom prst="rect">
              <a:avLst/>
            </a:prstGeom>
            <a:ln>
              <a:noFill/>
            </a:ln>
            <a:effectLst>
              <a:outerShdw blurRad="292100" dist="139700" dir="2700000" algn="tl" rotWithShape="0">
                <a:srgbClr val="333333">
                  <a:alpha val="65000"/>
                </a:srgbClr>
              </a:outerShdw>
            </a:effectLst>
          </p:spPr>
        </p:pic>
        <p:sp>
          <p:nvSpPr>
            <p:cNvPr id="32" name="TextBox 31"/>
            <p:cNvSpPr txBox="1"/>
            <p:nvPr/>
          </p:nvSpPr>
          <p:spPr>
            <a:xfrm>
              <a:off x="7644868" y="2975457"/>
              <a:ext cx="1535644" cy="400110"/>
            </a:xfrm>
            <a:prstGeom prst="rect">
              <a:avLst/>
            </a:prstGeom>
            <a:noFill/>
          </p:spPr>
          <p:txBody>
            <a:bodyPr wrap="square" rtlCol="0">
              <a:spAutoFit/>
            </a:bodyPr>
            <a:lstStyle/>
            <a:p>
              <a:pPr algn="ctr"/>
              <a:r>
                <a:rPr lang="fr-FR" sz="2000" dirty="0">
                  <a:solidFill>
                    <a:srgbClr val="FF99FF"/>
                  </a:solidFill>
                </a:rPr>
                <a:t>Photon</a:t>
              </a:r>
              <a:endParaRPr lang="en-GB" sz="2000" dirty="0">
                <a:solidFill>
                  <a:srgbClr val="FF99FF"/>
                </a:solidFill>
              </a:endParaRPr>
            </a:p>
          </p:txBody>
        </p:sp>
        <p:pic>
          <p:nvPicPr>
            <p:cNvPr id="33" name="Picture 32" descr="W-boson.gif"/>
            <p:cNvPicPr>
              <a:picLocks noChangeAspect="1"/>
            </p:cNvPicPr>
            <p:nvPr/>
          </p:nvPicPr>
          <p:blipFill>
            <a:blip r:embed="rId6" cstate="print"/>
            <a:stretch>
              <a:fillRect/>
            </a:stretch>
          </p:blipFill>
          <p:spPr>
            <a:xfrm>
              <a:off x="6627529" y="3797744"/>
              <a:ext cx="627901" cy="570493"/>
            </a:xfrm>
            <a:prstGeom prst="rect">
              <a:avLst/>
            </a:prstGeom>
            <a:ln>
              <a:noFill/>
            </a:ln>
            <a:effectLst>
              <a:outerShdw blurRad="292100" dist="139700" dir="2700000" algn="tl" rotWithShape="0">
                <a:srgbClr val="333333">
                  <a:alpha val="65000"/>
                </a:srgbClr>
              </a:outerShdw>
            </a:effectLst>
          </p:spPr>
        </p:pic>
        <p:pic>
          <p:nvPicPr>
            <p:cNvPr id="34" name="Picture 33" descr="Z-boson.gif"/>
            <p:cNvPicPr>
              <a:picLocks noChangeAspect="1"/>
            </p:cNvPicPr>
            <p:nvPr/>
          </p:nvPicPr>
          <p:blipFill>
            <a:blip r:embed="rId7" cstate="print"/>
            <a:stretch>
              <a:fillRect/>
            </a:stretch>
          </p:blipFill>
          <p:spPr>
            <a:xfrm>
              <a:off x="7371999" y="3857838"/>
              <a:ext cx="507312" cy="492920"/>
            </a:xfrm>
            <a:prstGeom prst="rect">
              <a:avLst/>
            </a:prstGeom>
            <a:ln>
              <a:noFill/>
            </a:ln>
            <a:effectLst>
              <a:outerShdw blurRad="292100" dist="139700" dir="2700000" algn="tl" rotWithShape="0">
                <a:srgbClr val="333333">
                  <a:alpha val="65000"/>
                </a:srgbClr>
              </a:outerShdw>
            </a:effectLst>
          </p:spPr>
        </p:pic>
        <p:sp>
          <p:nvSpPr>
            <p:cNvPr id="35" name="TextBox 34"/>
            <p:cNvSpPr txBox="1"/>
            <p:nvPr/>
          </p:nvSpPr>
          <p:spPr>
            <a:xfrm>
              <a:off x="7532739" y="3879471"/>
              <a:ext cx="1535644" cy="400110"/>
            </a:xfrm>
            <a:prstGeom prst="rect">
              <a:avLst/>
            </a:prstGeom>
            <a:noFill/>
          </p:spPr>
          <p:txBody>
            <a:bodyPr wrap="square" rtlCol="0">
              <a:spAutoFit/>
            </a:bodyPr>
            <a:lstStyle/>
            <a:p>
              <a:pPr algn="ctr"/>
              <a:r>
                <a:rPr lang="fr-FR" sz="2000" dirty="0">
                  <a:solidFill>
                    <a:srgbClr val="FF99FF"/>
                  </a:solidFill>
                </a:rPr>
                <a:t>W  Z</a:t>
              </a:r>
              <a:endParaRPr lang="en-GB" sz="2000" dirty="0">
                <a:solidFill>
                  <a:srgbClr val="FF99FF"/>
                </a:solidFill>
              </a:endParaRPr>
            </a:p>
          </p:txBody>
        </p:sp>
        <p:sp>
          <p:nvSpPr>
            <p:cNvPr id="42" name="Rectangle 41"/>
            <p:cNvSpPr/>
            <p:nvPr/>
          </p:nvSpPr>
          <p:spPr>
            <a:xfrm>
              <a:off x="4634392" y="2025785"/>
              <a:ext cx="4253031" cy="2555344"/>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p:cNvSpPr txBox="1"/>
          <p:nvPr/>
        </p:nvSpPr>
        <p:spPr>
          <a:xfrm>
            <a:off x="4153445" y="2598677"/>
            <a:ext cx="293123" cy="646331"/>
          </a:xfrm>
          <a:prstGeom prst="rect">
            <a:avLst/>
          </a:prstGeom>
          <a:noFill/>
        </p:spPr>
        <p:txBody>
          <a:bodyPr wrap="square" rtlCol="0">
            <a:spAutoFit/>
          </a:bodyPr>
          <a:lstStyle/>
          <a:p>
            <a:r>
              <a:rPr lang="en-GB" sz="3600" dirty="0"/>
              <a:t>+</a:t>
            </a:r>
          </a:p>
        </p:txBody>
      </p:sp>
      <p:sp>
        <p:nvSpPr>
          <p:cNvPr id="49" name="TextBox 48"/>
          <p:cNvSpPr txBox="1"/>
          <p:nvPr/>
        </p:nvSpPr>
        <p:spPr>
          <a:xfrm>
            <a:off x="40553" y="5157192"/>
            <a:ext cx="8995943" cy="1384995"/>
          </a:xfrm>
          <a:prstGeom prst="rect">
            <a:avLst/>
          </a:prstGeom>
          <a:noFill/>
        </p:spPr>
        <p:txBody>
          <a:bodyPr wrap="square" rtlCol="0">
            <a:spAutoFit/>
          </a:bodyPr>
          <a:lstStyle/>
          <a:p>
            <a:pPr marL="342900" indent="-342900">
              <a:buFont typeface="Arial" panose="020B0604020202020204" pitchFamily="34" charset="0"/>
              <a:buChar char="•"/>
            </a:pPr>
            <a:r>
              <a:rPr lang="en-GB" sz="2800" dirty="0" err="1"/>
              <a:t>En</a:t>
            </a:r>
            <a:r>
              <a:rPr lang="en-GB" sz="2800" dirty="0"/>
              <a:t> </a:t>
            </a:r>
            <a:r>
              <a:rPr lang="en-GB" sz="2800" dirty="0">
                <a:solidFill>
                  <a:srgbClr val="C4D030"/>
                </a:solidFill>
              </a:rPr>
              <a:t>Modell</a:t>
            </a:r>
            <a:r>
              <a:rPr lang="en-GB" sz="2800" dirty="0"/>
              <a:t> </a:t>
            </a:r>
            <a:r>
              <a:rPr lang="en-GB" sz="2800" dirty="0" err="1"/>
              <a:t>skapad</a:t>
            </a:r>
            <a:r>
              <a:rPr lang="en-GB" sz="2800" dirty="0"/>
              <a:t> </a:t>
            </a:r>
            <a:r>
              <a:rPr lang="en-GB" sz="2800" dirty="0" err="1"/>
              <a:t>på</a:t>
            </a:r>
            <a:r>
              <a:rPr lang="en-GB" sz="2800" dirty="0"/>
              <a:t> 1960-talet</a:t>
            </a:r>
          </a:p>
          <a:p>
            <a:pPr marL="342900" indent="-342900">
              <a:buFont typeface="Arial" panose="020B0604020202020204" pitchFamily="34" charset="0"/>
              <a:buChar char="•"/>
            </a:pPr>
            <a:r>
              <a:rPr lang="en-GB" sz="2800" dirty="0" err="1"/>
              <a:t>Har</a:t>
            </a:r>
            <a:r>
              <a:rPr lang="en-GB" sz="2800" dirty="0">
                <a:solidFill>
                  <a:srgbClr val="C4D030"/>
                </a:solidFill>
              </a:rPr>
              <a:t> </a:t>
            </a:r>
            <a:r>
              <a:rPr lang="en-GB" sz="2800" dirty="0" err="1">
                <a:solidFill>
                  <a:srgbClr val="C4D030"/>
                </a:solidFill>
              </a:rPr>
              <a:t>Prövats</a:t>
            </a:r>
            <a:r>
              <a:rPr lang="en-GB" sz="2800" dirty="0">
                <a:solidFill>
                  <a:srgbClr val="C4D030"/>
                </a:solidFill>
              </a:rPr>
              <a:t> </a:t>
            </a:r>
            <a:r>
              <a:rPr lang="en-GB" sz="2800" dirty="0" err="1"/>
              <a:t>sen</a:t>
            </a:r>
            <a:r>
              <a:rPr lang="en-GB" sz="2800" dirty="0"/>
              <a:t> </a:t>
            </a:r>
            <a:r>
              <a:rPr lang="en-GB" sz="2800" dirty="0" err="1"/>
              <a:t>dess</a:t>
            </a:r>
            <a:r>
              <a:rPr lang="en-GB" sz="2800" dirty="0"/>
              <a:t> </a:t>
            </a:r>
            <a:r>
              <a:rPr lang="en-GB" sz="2800" dirty="0" err="1"/>
              <a:t>steg</a:t>
            </a:r>
            <a:r>
              <a:rPr lang="en-GB" sz="2800" dirty="0"/>
              <a:t> </a:t>
            </a:r>
            <a:r>
              <a:rPr lang="en-GB" sz="2800" dirty="0" err="1"/>
              <a:t>för</a:t>
            </a:r>
            <a:r>
              <a:rPr lang="en-GB" sz="2800" dirty="0"/>
              <a:t> </a:t>
            </a:r>
            <a:r>
              <a:rPr lang="en-GB" sz="2800" dirty="0" err="1"/>
              <a:t>steg</a:t>
            </a:r>
            <a:r>
              <a:rPr lang="en-GB" sz="2800" dirty="0"/>
              <a:t> </a:t>
            </a:r>
            <a:r>
              <a:rPr lang="en-GB" sz="2800" dirty="0" err="1"/>
              <a:t>i</a:t>
            </a:r>
            <a:r>
              <a:rPr lang="en-GB" sz="2800" dirty="0"/>
              <a:t> </a:t>
            </a:r>
            <a:r>
              <a:rPr lang="en-GB" sz="2800" dirty="0" err="1"/>
              <a:t>våra</a:t>
            </a:r>
            <a:r>
              <a:rPr lang="en-GB" sz="2800" dirty="0"/>
              <a:t> experiment</a:t>
            </a:r>
          </a:p>
          <a:p>
            <a:pPr marL="342900" indent="-342900">
              <a:buFont typeface="Arial" panose="020B0604020202020204" pitchFamily="34" charset="0"/>
              <a:buChar char="•"/>
            </a:pPr>
            <a:r>
              <a:rPr lang="en-GB" sz="2800" dirty="0" err="1">
                <a:solidFill>
                  <a:srgbClr val="C4D030"/>
                </a:solidFill>
              </a:rPr>
              <a:t>Stämmer</a:t>
            </a:r>
            <a:r>
              <a:rPr lang="en-GB" sz="2800" dirty="0">
                <a:solidFill>
                  <a:srgbClr val="C4D030"/>
                </a:solidFill>
              </a:rPr>
              <a:t> </a:t>
            </a:r>
            <a:r>
              <a:rPr lang="en-GB" sz="2800" dirty="0" err="1">
                <a:solidFill>
                  <a:srgbClr val="C4D030"/>
                </a:solidFill>
              </a:rPr>
              <a:t>hittills</a:t>
            </a:r>
            <a:r>
              <a:rPr lang="en-GB" sz="2800" dirty="0">
                <a:solidFill>
                  <a:srgbClr val="C4D030"/>
                </a:solidFill>
              </a:rPr>
              <a:t> </a:t>
            </a:r>
            <a:r>
              <a:rPr lang="en-GB" sz="2800" dirty="0"/>
              <a:t>men </a:t>
            </a:r>
            <a:r>
              <a:rPr lang="en-GB" sz="2800" dirty="0" err="1"/>
              <a:t>många</a:t>
            </a:r>
            <a:r>
              <a:rPr lang="en-GB" sz="2800" dirty="0"/>
              <a:t> </a:t>
            </a:r>
            <a:r>
              <a:rPr lang="en-GB" sz="2800" dirty="0" err="1"/>
              <a:t>frågor</a:t>
            </a:r>
            <a:r>
              <a:rPr lang="en-GB" sz="2800" dirty="0"/>
              <a:t> </a:t>
            </a:r>
            <a:r>
              <a:rPr lang="en-GB" sz="2800" dirty="0" err="1"/>
              <a:t>återstår</a:t>
            </a:r>
            <a:r>
              <a:rPr lang="en-GB" sz="2800" dirty="0"/>
              <a:t>…</a:t>
            </a:r>
          </a:p>
        </p:txBody>
      </p:sp>
      <p:grpSp>
        <p:nvGrpSpPr>
          <p:cNvPr id="59" name="Group 58"/>
          <p:cNvGrpSpPr/>
          <p:nvPr/>
        </p:nvGrpSpPr>
        <p:grpSpPr>
          <a:xfrm>
            <a:off x="4829184" y="4362426"/>
            <a:ext cx="4063294" cy="866774"/>
            <a:chOff x="4829184" y="3573016"/>
            <a:chExt cx="4063294" cy="866774"/>
          </a:xfrm>
        </p:grpSpPr>
        <p:grpSp>
          <p:nvGrpSpPr>
            <p:cNvPr id="54" name="Group 53"/>
            <p:cNvGrpSpPr/>
            <p:nvPr/>
          </p:nvGrpSpPr>
          <p:grpSpPr>
            <a:xfrm>
              <a:off x="4829184" y="3933056"/>
              <a:ext cx="4063294" cy="506734"/>
              <a:chOff x="4924670" y="4766686"/>
              <a:chExt cx="4063294" cy="506734"/>
            </a:xfrm>
          </p:grpSpPr>
          <p:sp>
            <p:nvSpPr>
              <p:cNvPr id="55" name="TextBox 54"/>
              <p:cNvSpPr txBox="1"/>
              <p:nvPr/>
            </p:nvSpPr>
            <p:spPr>
              <a:xfrm>
                <a:off x="4924670" y="4766686"/>
                <a:ext cx="1954205" cy="461665"/>
              </a:xfrm>
              <a:prstGeom prst="rect">
                <a:avLst/>
              </a:prstGeom>
              <a:noFill/>
            </p:spPr>
            <p:txBody>
              <a:bodyPr wrap="square" rtlCol="0">
                <a:spAutoFit/>
              </a:bodyPr>
              <a:lstStyle/>
              <a:p>
                <a:pPr algn="ctr"/>
                <a:r>
                  <a:rPr lang="fr-FR" sz="2400" dirty="0" err="1"/>
                  <a:t>Tyngdkraften</a:t>
                </a:r>
                <a:endParaRPr lang="en-GB" sz="2400" dirty="0"/>
              </a:p>
            </p:txBody>
          </p:sp>
          <p:pic>
            <p:nvPicPr>
              <p:cNvPr id="56" name="Picture 55" descr="graviton.gif"/>
              <p:cNvPicPr>
                <a:picLocks noChangeAspect="1"/>
              </p:cNvPicPr>
              <p:nvPr/>
            </p:nvPicPr>
            <p:blipFill>
              <a:blip r:embed="rId8" cstate="print"/>
              <a:stretch>
                <a:fillRect/>
              </a:stretch>
            </p:blipFill>
            <p:spPr>
              <a:xfrm>
                <a:off x="7132411" y="4792957"/>
                <a:ext cx="458868" cy="480463"/>
              </a:xfrm>
              <a:prstGeom prst="rect">
                <a:avLst/>
              </a:prstGeom>
              <a:ln>
                <a:noFill/>
              </a:ln>
              <a:effectLst>
                <a:outerShdw blurRad="292100" dist="139700" dir="2700000" algn="tl" rotWithShape="0">
                  <a:srgbClr val="333333">
                    <a:alpha val="65000"/>
                  </a:srgbClr>
                </a:outerShdw>
              </a:effectLst>
            </p:spPr>
          </p:pic>
          <p:sp>
            <p:nvSpPr>
              <p:cNvPr id="57" name="TextBox 56"/>
              <p:cNvSpPr txBox="1"/>
              <p:nvPr/>
            </p:nvSpPr>
            <p:spPr>
              <a:xfrm>
                <a:off x="7452320" y="4788934"/>
                <a:ext cx="1535644" cy="400110"/>
              </a:xfrm>
              <a:prstGeom prst="rect">
                <a:avLst/>
              </a:prstGeom>
              <a:noFill/>
            </p:spPr>
            <p:txBody>
              <a:bodyPr wrap="square" rtlCol="0">
                <a:spAutoFit/>
              </a:bodyPr>
              <a:lstStyle/>
              <a:p>
                <a:pPr algn="ctr"/>
                <a:r>
                  <a:rPr lang="fr-FR" sz="2000" dirty="0">
                    <a:solidFill>
                      <a:srgbClr val="FF99FF"/>
                    </a:solidFill>
                  </a:rPr>
                  <a:t>Graviton ?</a:t>
                </a:r>
                <a:endParaRPr lang="en-GB" sz="2000" dirty="0">
                  <a:solidFill>
                    <a:srgbClr val="FF99FF"/>
                  </a:solidFill>
                </a:endParaRPr>
              </a:p>
            </p:txBody>
          </p:sp>
        </p:grpSp>
        <p:sp>
          <p:nvSpPr>
            <p:cNvPr id="58" name="Up Arrow 57"/>
            <p:cNvSpPr/>
            <p:nvPr/>
          </p:nvSpPr>
          <p:spPr>
            <a:xfrm>
              <a:off x="6012160" y="3573016"/>
              <a:ext cx="360040" cy="360040"/>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TextBox 35"/>
          <p:cNvSpPr txBox="1"/>
          <p:nvPr/>
        </p:nvSpPr>
        <p:spPr>
          <a:xfrm>
            <a:off x="2185750" y="116632"/>
            <a:ext cx="5439905" cy="830997"/>
          </a:xfrm>
          <a:prstGeom prst="rect">
            <a:avLst/>
          </a:prstGeom>
          <a:noFill/>
        </p:spPr>
        <p:txBody>
          <a:bodyPr wrap="square" rtlCol="0">
            <a:spAutoFit/>
          </a:bodyPr>
          <a:lstStyle/>
          <a:p>
            <a:r>
              <a:rPr lang="en-GB" sz="4800" dirty="0"/>
              <a:t>Standard </a:t>
            </a:r>
            <a:r>
              <a:rPr lang="en-GB" sz="4400" dirty="0" err="1"/>
              <a:t>Modellen</a:t>
            </a:r>
            <a:endParaRPr lang="en-GB" sz="4400" dirty="0"/>
          </a:p>
        </p:txBody>
      </p:sp>
      <p:cxnSp>
        <p:nvCxnSpPr>
          <p:cNvPr id="37" name="Straight Connector 36"/>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40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ppt_w</p:attrName>
                                        </p:attrNameLst>
                                      </p:cBhvr>
                                      <p:tavLst>
                                        <p:tav tm="0">
                                          <p:val>
                                            <p:fltVal val="0"/>
                                          </p:val>
                                        </p:tav>
                                        <p:tav tm="100000">
                                          <p:val>
                                            <p:strVal val="#ppt_w"/>
                                          </p:val>
                                        </p:tav>
                                      </p:tavLst>
                                    </p:anim>
                                    <p:anim calcmode="lin" valueType="num">
                                      <p:cBhvr>
                                        <p:cTn id="20" dur="500" fill="hold"/>
                                        <p:tgtEl>
                                          <p:spTgt spid="46"/>
                                        </p:tgtEl>
                                        <p:attrNameLst>
                                          <p:attrName>ppt_h</p:attrName>
                                        </p:attrNameLst>
                                      </p:cBhvr>
                                      <p:tavLst>
                                        <p:tav tm="0">
                                          <p:val>
                                            <p:fltVal val="0"/>
                                          </p:val>
                                        </p:tav>
                                        <p:tav tm="100000">
                                          <p:val>
                                            <p:strVal val="#ppt_h"/>
                                          </p:val>
                                        </p:tav>
                                      </p:tavLst>
                                    </p:anim>
                                    <p:animEffect transition="in" filter="fade">
                                      <p:cBhvr>
                                        <p:cTn id="21" dur="500"/>
                                        <p:tgtEl>
                                          <p:spTgt spid="4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ppt_x"/>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7"/>
          <p:cNvSpPr>
            <a:spLocks noGrp="1"/>
          </p:cNvSpPr>
          <p:nvPr>
            <p:ph type="title"/>
          </p:nvPr>
        </p:nvSpPr>
        <p:spPr>
          <a:xfrm>
            <a:off x="274540" y="215494"/>
            <a:ext cx="8893621" cy="642937"/>
          </a:xfrm>
        </p:spPr>
        <p:txBody>
          <a:bodyPr>
            <a:noAutofit/>
          </a:bodyPr>
          <a:lstStyle/>
          <a:p>
            <a:r>
              <a:rPr lang="fr-FR" dirty="0" err="1"/>
              <a:t>Fler</a:t>
            </a:r>
            <a:r>
              <a:rPr lang="fr-FR" dirty="0"/>
              <a:t> </a:t>
            </a:r>
            <a:r>
              <a:rPr lang="fr-FR" dirty="0" err="1"/>
              <a:t>frågor</a:t>
            </a:r>
            <a:r>
              <a:rPr lang="fr-FR" dirty="0"/>
              <a:t>…</a:t>
            </a:r>
          </a:p>
        </p:txBody>
      </p:sp>
      <p:grpSp>
        <p:nvGrpSpPr>
          <p:cNvPr id="3" name="Group 2"/>
          <p:cNvGrpSpPr/>
          <p:nvPr/>
        </p:nvGrpSpPr>
        <p:grpSpPr>
          <a:xfrm>
            <a:off x="274540" y="908720"/>
            <a:ext cx="8352928" cy="2707035"/>
            <a:chOff x="274540" y="980728"/>
            <a:chExt cx="8352928" cy="2707035"/>
          </a:xfrm>
        </p:grpSpPr>
        <p:cxnSp>
          <p:nvCxnSpPr>
            <p:cNvPr id="14" name="Straight Connector 13"/>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85786" y="1044557"/>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t"/>
            <a:lstStyle/>
            <a:p>
              <a:pPr algn="ctr"/>
              <a:r>
                <a:rPr lang="en-GB" b="1" dirty="0">
                  <a:solidFill>
                    <a:srgbClr val="33CCFF"/>
                  </a:solidFill>
                </a:rPr>
                <a:t>LEPTONER</a:t>
              </a:r>
            </a:p>
          </p:txBody>
        </p:sp>
        <p:sp>
          <p:nvSpPr>
            <p:cNvPr id="13" name="Rectangle 12"/>
            <p:cNvSpPr/>
            <p:nvPr/>
          </p:nvSpPr>
          <p:spPr>
            <a:xfrm>
              <a:off x="4589567"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t"/>
            <a:lstStyle/>
            <a:p>
              <a:pPr algn="ctr"/>
              <a:r>
                <a:rPr lang="en-GB" b="1" dirty="0">
                  <a:solidFill>
                    <a:srgbClr val="33CCFF"/>
                  </a:solidFill>
                </a:rPr>
                <a:t>KVARKAR</a:t>
              </a:r>
            </a:p>
          </p:txBody>
        </p:sp>
        <p:grpSp>
          <p:nvGrpSpPr>
            <p:cNvPr id="16" name="Group 15"/>
            <p:cNvGrpSpPr/>
            <p:nvPr/>
          </p:nvGrpSpPr>
          <p:grpSpPr>
            <a:xfrm>
              <a:off x="899053" y="1529506"/>
              <a:ext cx="1320090" cy="369332"/>
              <a:chOff x="1199179" y="2248867"/>
              <a:chExt cx="1320090" cy="369332"/>
            </a:xfrm>
          </p:grpSpPr>
          <p:sp>
            <p:nvSpPr>
              <p:cNvPr id="17" name="TextBox 16"/>
              <p:cNvSpPr txBox="1"/>
              <p:nvPr/>
            </p:nvSpPr>
            <p:spPr>
              <a:xfrm>
                <a:off x="1199179" y="2248867"/>
                <a:ext cx="1005403" cy="369332"/>
              </a:xfrm>
              <a:prstGeom prst="rect">
                <a:avLst/>
              </a:prstGeom>
              <a:noFill/>
            </p:spPr>
            <p:txBody>
              <a:bodyPr wrap="none" rtlCol="0">
                <a:spAutoFit/>
              </a:bodyPr>
              <a:lstStyle/>
              <a:p>
                <a:r>
                  <a:rPr lang="en-GB" dirty="0" err="1">
                    <a:latin typeface="Arial" panose="020B0604020202020204" pitchFamily="34" charset="0"/>
                    <a:cs typeface="Arial" panose="020B0604020202020204" pitchFamily="34" charset="0"/>
                  </a:rPr>
                  <a:t>elektron</a:t>
                </a:r>
                <a:endParaRPr lang="en-GB" dirty="0">
                  <a:latin typeface="Arial" panose="020B0604020202020204" pitchFamily="34" charset="0"/>
                  <a:cs typeface="Arial" panose="020B0604020202020204" pitchFamily="34" charset="0"/>
                </a:endParaRPr>
              </a:p>
            </p:txBody>
          </p:sp>
          <p:pic>
            <p:nvPicPr>
              <p:cNvPr id="18" name="Picture 17" descr="electron.gif"/>
              <p:cNvPicPr>
                <a:picLocks noChangeAspect="1"/>
              </p:cNvPicPr>
              <p:nvPr/>
            </p:nvPicPr>
            <p:blipFill>
              <a:blip r:embed="rId2" cstate="print"/>
              <a:stretch>
                <a:fillRect/>
              </a:stretch>
            </p:blipFill>
            <p:spPr>
              <a:xfrm>
                <a:off x="2214546" y="2285992"/>
                <a:ext cx="304723" cy="285752"/>
              </a:xfrm>
              <a:prstGeom prst="rect">
                <a:avLst/>
              </a:prstGeom>
              <a:ln>
                <a:noFill/>
              </a:ln>
              <a:effectLst>
                <a:outerShdw blurRad="292100" dist="139700" dir="2700000" algn="tl" rotWithShape="0">
                  <a:srgbClr val="333333">
                    <a:alpha val="65000"/>
                  </a:srgbClr>
                </a:outerShdw>
              </a:effectLst>
            </p:spPr>
          </p:pic>
        </p:grpSp>
        <p:grpSp>
          <p:nvGrpSpPr>
            <p:cNvPr id="20" name="Group 19"/>
            <p:cNvGrpSpPr/>
            <p:nvPr/>
          </p:nvGrpSpPr>
          <p:grpSpPr>
            <a:xfrm>
              <a:off x="2674435" y="1495193"/>
              <a:ext cx="1499013" cy="428628"/>
              <a:chOff x="2974561" y="2214554"/>
              <a:chExt cx="1499013" cy="428628"/>
            </a:xfrm>
          </p:grpSpPr>
          <p:sp>
            <p:nvSpPr>
              <p:cNvPr id="21" name="TextBox 20"/>
              <p:cNvSpPr txBox="1"/>
              <p:nvPr/>
            </p:nvSpPr>
            <p:spPr>
              <a:xfrm>
                <a:off x="2974561" y="2235359"/>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23" name="Picture 22" descr="electron-neutrino.gif"/>
              <p:cNvPicPr>
                <a:picLocks noChangeAspect="1"/>
              </p:cNvPicPr>
              <p:nvPr/>
            </p:nvPicPr>
            <p:blipFill>
              <a:blip r:embed="rId3" cstate="print"/>
              <a:stretch>
                <a:fillRect/>
              </a:stretch>
            </p:blipFill>
            <p:spPr>
              <a:xfrm>
                <a:off x="4000496" y="2214554"/>
                <a:ext cx="473078" cy="428628"/>
              </a:xfrm>
              <a:prstGeom prst="rect">
                <a:avLst/>
              </a:prstGeom>
              <a:ln>
                <a:noFill/>
              </a:ln>
              <a:effectLst>
                <a:outerShdw blurRad="292100" dist="139700" dir="2700000" algn="tl" rotWithShape="0">
                  <a:srgbClr val="333333">
                    <a:alpha val="65000"/>
                  </a:srgbClr>
                </a:outerShdw>
              </a:effectLst>
            </p:spPr>
          </p:pic>
        </p:grpSp>
        <p:grpSp>
          <p:nvGrpSpPr>
            <p:cNvPr id="24" name="Group 23"/>
            <p:cNvGrpSpPr/>
            <p:nvPr/>
          </p:nvGrpSpPr>
          <p:grpSpPr>
            <a:xfrm>
              <a:off x="967386" y="2281011"/>
              <a:ext cx="1304224" cy="428628"/>
              <a:chOff x="1267512" y="3000372"/>
              <a:chExt cx="1304224" cy="428628"/>
            </a:xfrm>
          </p:grpSpPr>
          <p:sp>
            <p:nvSpPr>
              <p:cNvPr id="25" name="TextBox 24"/>
              <p:cNvSpPr txBox="1"/>
              <p:nvPr/>
            </p:nvSpPr>
            <p:spPr>
              <a:xfrm>
                <a:off x="1267512" y="3042460"/>
                <a:ext cx="76174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muon</a:t>
                </a:r>
              </a:p>
            </p:txBody>
          </p:sp>
          <p:pic>
            <p:nvPicPr>
              <p:cNvPr id="26" name="Picture 25" descr="muon.gif"/>
              <p:cNvPicPr>
                <a:picLocks noChangeAspect="1"/>
              </p:cNvPicPr>
              <p:nvPr/>
            </p:nvPicPr>
            <p:blipFill>
              <a:blip r:embed="rId4" cstate="print"/>
              <a:stretch>
                <a:fillRect/>
              </a:stretch>
            </p:blipFill>
            <p:spPr>
              <a:xfrm>
                <a:off x="2168509" y="3000372"/>
                <a:ext cx="403227" cy="428628"/>
              </a:xfrm>
              <a:prstGeom prst="rect">
                <a:avLst/>
              </a:prstGeom>
              <a:ln>
                <a:noFill/>
              </a:ln>
              <a:effectLst>
                <a:outerShdw blurRad="292100" dist="139700" dir="2700000" algn="tl" rotWithShape="0">
                  <a:srgbClr val="333333">
                    <a:alpha val="65000"/>
                  </a:srgbClr>
                </a:outerShdw>
              </a:effectLst>
            </p:spPr>
          </p:pic>
        </p:grpSp>
        <p:grpSp>
          <p:nvGrpSpPr>
            <p:cNvPr id="27" name="Group 26"/>
            <p:cNvGrpSpPr/>
            <p:nvPr/>
          </p:nvGrpSpPr>
          <p:grpSpPr>
            <a:xfrm>
              <a:off x="2678248" y="2281011"/>
              <a:ext cx="1480802" cy="428628"/>
              <a:chOff x="2978374" y="3000372"/>
              <a:chExt cx="1480802" cy="428628"/>
            </a:xfrm>
          </p:grpSpPr>
          <p:sp>
            <p:nvSpPr>
              <p:cNvPr id="28" name="TextBox 27"/>
              <p:cNvSpPr txBox="1"/>
              <p:nvPr/>
            </p:nvSpPr>
            <p:spPr>
              <a:xfrm>
                <a:off x="2978374" y="3018469"/>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29" name="Picture 28" descr="muon-neutrino.gif"/>
              <p:cNvPicPr>
                <a:picLocks noChangeAspect="1"/>
              </p:cNvPicPr>
              <p:nvPr/>
            </p:nvPicPr>
            <p:blipFill>
              <a:blip r:embed="rId5" cstate="print"/>
              <a:stretch>
                <a:fillRect/>
              </a:stretch>
            </p:blipFill>
            <p:spPr>
              <a:xfrm>
                <a:off x="4000496" y="3000372"/>
                <a:ext cx="458680" cy="428628"/>
              </a:xfrm>
              <a:prstGeom prst="rect">
                <a:avLst/>
              </a:prstGeom>
              <a:ln>
                <a:noFill/>
              </a:ln>
              <a:effectLst>
                <a:outerShdw blurRad="292100" dist="139700" dir="2700000" algn="tl" rotWithShape="0">
                  <a:srgbClr val="333333">
                    <a:alpha val="65000"/>
                  </a:srgbClr>
                </a:outerShdw>
              </a:effectLst>
            </p:spPr>
          </p:pic>
        </p:grpSp>
        <p:grpSp>
          <p:nvGrpSpPr>
            <p:cNvPr id="30" name="Group 29"/>
            <p:cNvGrpSpPr/>
            <p:nvPr/>
          </p:nvGrpSpPr>
          <p:grpSpPr>
            <a:xfrm>
              <a:off x="976027" y="2852515"/>
              <a:ext cx="1451581" cy="642942"/>
              <a:chOff x="1276153" y="3571876"/>
              <a:chExt cx="1451581" cy="642942"/>
            </a:xfrm>
          </p:grpSpPr>
          <p:sp>
            <p:nvSpPr>
              <p:cNvPr id="31" name="TextBox 30"/>
              <p:cNvSpPr txBox="1"/>
              <p:nvPr/>
            </p:nvSpPr>
            <p:spPr>
              <a:xfrm>
                <a:off x="1276153" y="3742441"/>
                <a:ext cx="50526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tau</a:t>
                </a:r>
              </a:p>
            </p:txBody>
          </p:sp>
          <p:pic>
            <p:nvPicPr>
              <p:cNvPr id="32" name="Picture 31" descr="tau.gif"/>
              <p:cNvPicPr>
                <a:picLocks noChangeAspect="1"/>
              </p:cNvPicPr>
              <p:nvPr/>
            </p:nvPicPr>
            <p:blipFill>
              <a:blip r:embed="rId6" cstate="print"/>
              <a:stretch>
                <a:fillRect/>
              </a:stretch>
            </p:blipFill>
            <p:spPr>
              <a:xfrm>
                <a:off x="2071670" y="3571876"/>
                <a:ext cx="656064" cy="642942"/>
              </a:xfrm>
              <a:prstGeom prst="rect">
                <a:avLst/>
              </a:prstGeom>
              <a:ln>
                <a:noFill/>
              </a:ln>
              <a:effectLst>
                <a:outerShdw blurRad="292100" dist="139700" dir="2700000" algn="tl" rotWithShape="0">
                  <a:srgbClr val="333333">
                    <a:alpha val="65000"/>
                  </a:srgbClr>
                </a:outerShdw>
              </a:effectLst>
            </p:spPr>
          </p:pic>
        </p:grpSp>
        <p:grpSp>
          <p:nvGrpSpPr>
            <p:cNvPr id="33" name="Group 32"/>
            <p:cNvGrpSpPr/>
            <p:nvPr/>
          </p:nvGrpSpPr>
          <p:grpSpPr>
            <a:xfrm>
              <a:off x="2681083" y="2973040"/>
              <a:ext cx="1481714" cy="450979"/>
              <a:chOff x="2981209" y="3692401"/>
              <a:chExt cx="1481714" cy="450979"/>
            </a:xfrm>
          </p:grpSpPr>
          <p:sp>
            <p:nvSpPr>
              <p:cNvPr id="34" name="TextBox 33"/>
              <p:cNvSpPr txBox="1"/>
              <p:nvPr/>
            </p:nvSpPr>
            <p:spPr>
              <a:xfrm>
                <a:off x="2981209" y="3692401"/>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35" name="Picture 34" descr="tau-neutrino.gif"/>
              <p:cNvPicPr>
                <a:picLocks noChangeAspect="1"/>
              </p:cNvPicPr>
              <p:nvPr/>
            </p:nvPicPr>
            <p:blipFill>
              <a:blip r:embed="rId7" cstate="print"/>
              <a:stretch>
                <a:fillRect/>
              </a:stretch>
            </p:blipFill>
            <p:spPr>
              <a:xfrm>
                <a:off x="4000496" y="3714752"/>
                <a:ext cx="462427" cy="428628"/>
              </a:xfrm>
              <a:prstGeom prst="rect">
                <a:avLst/>
              </a:prstGeom>
              <a:ln>
                <a:noFill/>
              </a:ln>
              <a:effectLst>
                <a:outerShdw blurRad="292100" dist="139700" dir="2700000" algn="tl" rotWithShape="0">
                  <a:srgbClr val="333333">
                    <a:alpha val="65000"/>
                  </a:srgbClr>
                </a:outerShdw>
              </a:effectLst>
            </p:spPr>
          </p:pic>
        </p:grpSp>
        <p:grpSp>
          <p:nvGrpSpPr>
            <p:cNvPr id="36" name="Group 35"/>
            <p:cNvGrpSpPr/>
            <p:nvPr/>
          </p:nvGrpSpPr>
          <p:grpSpPr>
            <a:xfrm>
              <a:off x="4690201" y="1515567"/>
              <a:ext cx="1284867" cy="383271"/>
              <a:chOff x="4986337" y="2214554"/>
              <a:chExt cx="1284867" cy="383271"/>
            </a:xfrm>
          </p:grpSpPr>
          <p:sp>
            <p:nvSpPr>
              <p:cNvPr id="37" name="TextBox 36"/>
              <p:cNvSpPr txBox="1"/>
              <p:nvPr/>
            </p:nvSpPr>
            <p:spPr>
              <a:xfrm>
                <a:off x="4986337" y="2228493"/>
                <a:ext cx="1056700"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up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38" name="Picture 37" descr="up_quark.gif"/>
              <p:cNvPicPr>
                <a:picLocks noChangeAspect="1"/>
              </p:cNvPicPr>
              <p:nvPr/>
            </p:nvPicPr>
            <p:blipFill>
              <a:blip r:embed="rId8" cstate="print"/>
              <a:stretch>
                <a:fillRect/>
              </a:stretch>
            </p:blipFill>
            <p:spPr>
              <a:xfrm>
                <a:off x="6000760" y="2214554"/>
                <a:ext cx="270444" cy="357190"/>
              </a:xfrm>
              <a:prstGeom prst="rect">
                <a:avLst/>
              </a:prstGeom>
              <a:ln>
                <a:noFill/>
              </a:ln>
              <a:effectLst>
                <a:outerShdw blurRad="292100" dist="139700" dir="2700000" algn="tl" rotWithShape="0">
                  <a:srgbClr val="333333">
                    <a:alpha val="65000"/>
                  </a:srgbClr>
                </a:outerShdw>
              </a:effectLst>
            </p:spPr>
          </p:pic>
        </p:grpSp>
        <p:grpSp>
          <p:nvGrpSpPr>
            <p:cNvPr id="39" name="Group 38"/>
            <p:cNvGrpSpPr/>
            <p:nvPr/>
          </p:nvGrpSpPr>
          <p:grpSpPr>
            <a:xfrm>
              <a:off x="6418509" y="1495193"/>
              <a:ext cx="1568141" cy="390137"/>
              <a:chOff x="6718635" y="2214554"/>
              <a:chExt cx="1568141" cy="390137"/>
            </a:xfrm>
          </p:grpSpPr>
          <p:sp>
            <p:nvSpPr>
              <p:cNvPr id="40" name="TextBox 39"/>
              <p:cNvSpPr txBox="1"/>
              <p:nvPr/>
            </p:nvSpPr>
            <p:spPr>
              <a:xfrm>
                <a:off x="6718635" y="2235359"/>
                <a:ext cx="135165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down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1" name="Picture 40" descr="down_quark.gif"/>
              <p:cNvPicPr>
                <a:picLocks noChangeAspect="1"/>
              </p:cNvPicPr>
              <p:nvPr/>
            </p:nvPicPr>
            <p:blipFill>
              <a:blip r:embed="rId9" cstate="print"/>
              <a:stretch>
                <a:fillRect/>
              </a:stretch>
            </p:blipFill>
            <p:spPr>
              <a:xfrm>
                <a:off x="8027369" y="2214554"/>
                <a:ext cx="259407" cy="337469"/>
              </a:xfrm>
              <a:prstGeom prst="rect">
                <a:avLst/>
              </a:prstGeom>
              <a:ln>
                <a:noFill/>
              </a:ln>
              <a:effectLst>
                <a:outerShdw blurRad="292100" dist="139700" dir="2700000" algn="tl" rotWithShape="0">
                  <a:srgbClr val="333333">
                    <a:alpha val="65000"/>
                  </a:srgbClr>
                </a:outerShdw>
              </a:effectLst>
            </p:spPr>
          </p:pic>
        </p:grpSp>
        <p:grpSp>
          <p:nvGrpSpPr>
            <p:cNvPr id="42" name="Group 41"/>
            <p:cNvGrpSpPr/>
            <p:nvPr/>
          </p:nvGrpSpPr>
          <p:grpSpPr>
            <a:xfrm>
              <a:off x="4791530" y="2209573"/>
              <a:ext cx="1335959" cy="682279"/>
              <a:chOff x="5091656" y="2928934"/>
              <a:chExt cx="1335959" cy="682279"/>
            </a:xfrm>
          </p:grpSpPr>
          <p:sp>
            <p:nvSpPr>
              <p:cNvPr id="43" name="TextBox 42"/>
              <p:cNvSpPr txBox="1"/>
              <p:nvPr/>
            </p:nvSpPr>
            <p:spPr>
              <a:xfrm>
                <a:off x="5091656" y="2964882"/>
                <a:ext cx="82586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charm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4" name="Picture 43" descr="charm_quark.gif"/>
              <p:cNvPicPr>
                <a:picLocks noChangeAspect="1"/>
              </p:cNvPicPr>
              <p:nvPr/>
            </p:nvPicPr>
            <p:blipFill>
              <a:blip r:embed="rId10" cstate="print"/>
              <a:stretch>
                <a:fillRect/>
              </a:stretch>
            </p:blipFill>
            <p:spPr>
              <a:xfrm>
                <a:off x="5929322" y="2928934"/>
                <a:ext cx="498293" cy="500066"/>
              </a:xfrm>
              <a:prstGeom prst="rect">
                <a:avLst/>
              </a:prstGeom>
              <a:ln>
                <a:noFill/>
              </a:ln>
              <a:effectLst>
                <a:outerShdw blurRad="292100" dist="139700" dir="2700000" algn="tl" rotWithShape="0">
                  <a:srgbClr val="333333">
                    <a:alpha val="65000"/>
                  </a:srgbClr>
                </a:outerShdw>
              </a:effectLst>
            </p:spPr>
          </p:pic>
        </p:grpSp>
        <p:grpSp>
          <p:nvGrpSpPr>
            <p:cNvPr id="45" name="Group 44"/>
            <p:cNvGrpSpPr/>
            <p:nvPr/>
          </p:nvGrpSpPr>
          <p:grpSpPr>
            <a:xfrm>
              <a:off x="6575583" y="2200058"/>
              <a:ext cx="1531259" cy="657790"/>
              <a:chOff x="6875709" y="2919419"/>
              <a:chExt cx="1531259" cy="657790"/>
            </a:xfrm>
          </p:grpSpPr>
          <p:sp>
            <p:nvSpPr>
              <p:cNvPr id="46" name="TextBox 45"/>
              <p:cNvSpPr txBox="1"/>
              <p:nvPr/>
            </p:nvSpPr>
            <p:spPr>
              <a:xfrm>
                <a:off x="6875709" y="2930878"/>
                <a:ext cx="95410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strange</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7" name="Picture 46" descr="strange_quark.gif"/>
              <p:cNvPicPr>
                <a:picLocks noChangeAspect="1"/>
              </p:cNvPicPr>
              <p:nvPr/>
            </p:nvPicPr>
            <p:blipFill>
              <a:blip r:embed="rId11" cstate="print"/>
              <a:stretch>
                <a:fillRect/>
              </a:stretch>
            </p:blipFill>
            <p:spPr>
              <a:xfrm>
                <a:off x="8001024" y="2919419"/>
                <a:ext cx="405944" cy="581019"/>
              </a:xfrm>
              <a:prstGeom prst="rect">
                <a:avLst/>
              </a:prstGeom>
              <a:ln>
                <a:noFill/>
              </a:ln>
              <a:effectLst>
                <a:outerShdw blurRad="292100" dist="139700" dir="2700000" algn="tl" rotWithShape="0">
                  <a:srgbClr val="333333">
                    <a:alpha val="65000"/>
                  </a:srgbClr>
                </a:outerShdw>
              </a:effectLst>
            </p:spPr>
          </p:pic>
        </p:grpSp>
        <p:grpSp>
          <p:nvGrpSpPr>
            <p:cNvPr id="48" name="Group 47"/>
            <p:cNvGrpSpPr/>
            <p:nvPr/>
          </p:nvGrpSpPr>
          <p:grpSpPr>
            <a:xfrm>
              <a:off x="4828972" y="2855515"/>
              <a:ext cx="1481257" cy="770209"/>
              <a:chOff x="5129098" y="3574876"/>
              <a:chExt cx="1481257" cy="770209"/>
            </a:xfrm>
          </p:grpSpPr>
          <p:sp>
            <p:nvSpPr>
              <p:cNvPr id="49" name="TextBox 48"/>
              <p:cNvSpPr txBox="1"/>
              <p:nvPr/>
            </p:nvSpPr>
            <p:spPr>
              <a:xfrm>
                <a:off x="5129098" y="3698754"/>
                <a:ext cx="736099"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top </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50" name="Picture 49" descr="top_quark.gif"/>
              <p:cNvPicPr>
                <a:picLocks noChangeAspect="1"/>
              </p:cNvPicPr>
              <p:nvPr/>
            </p:nvPicPr>
            <p:blipFill>
              <a:blip r:embed="rId12" cstate="print"/>
              <a:stretch>
                <a:fillRect/>
              </a:stretch>
            </p:blipFill>
            <p:spPr>
              <a:xfrm>
                <a:off x="5857884" y="3574876"/>
                <a:ext cx="752471" cy="711380"/>
              </a:xfrm>
              <a:prstGeom prst="rect">
                <a:avLst/>
              </a:prstGeom>
              <a:ln>
                <a:noFill/>
              </a:ln>
              <a:effectLst>
                <a:outerShdw blurRad="292100" dist="139700" dir="2700000" algn="tl" rotWithShape="0">
                  <a:srgbClr val="333333">
                    <a:alpha val="65000"/>
                  </a:srgbClr>
                </a:outerShdw>
              </a:effectLst>
            </p:spPr>
          </p:pic>
        </p:grpSp>
        <p:grpSp>
          <p:nvGrpSpPr>
            <p:cNvPr id="51" name="Group 50"/>
            <p:cNvGrpSpPr/>
            <p:nvPr/>
          </p:nvGrpSpPr>
          <p:grpSpPr>
            <a:xfrm>
              <a:off x="6639703" y="2932429"/>
              <a:ext cx="1693994" cy="717165"/>
              <a:chOff x="6639703" y="2921133"/>
              <a:chExt cx="1693994" cy="717165"/>
            </a:xfrm>
          </p:grpSpPr>
          <p:pic>
            <p:nvPicPr>
              <p:cNvPr id="52" name="Picture 51" descr="bottom_quark.gif"/>
              <p:cNvPicPr>
                <a:picLocks noChangeAspect="1"/>
              </p:cNvPicPr>
              <p:nvPr/>
            </p:nvPicPr>
            <p:blipFill>
              <a:blip r:embed="rId13" cstate="print"/>
              <a:stretch>
                <a:fillRect/>
              </a:stretch>
            </p:blipFill>
            <p:spPr>
              <a:xfrm>
                <a:off x="7599172" y="2947416"/>
                <a:ext cx="734525" cy="690882"/>
              </a:xfrm>
              <a:prstGeom prst="rect">
                <a:avLst/>
              </a:prstGeom>
              <a:ln>
                <a:noFill/>
              </a:ln>
              <a:effectLst>
                <a:outerShdw blurRad="292100" dist="139700" dir="2700000" algn="tl" rotWithShape="0">
                  <a:srgbClr val="333333">
                    <a:alpha val="65000"/>
                  </a:srgbClr>
                </a:outerShdw>
              </a:effectLst>
            </p:spPr>
          </p:pic>
          <p:sp>
            <p:nvSpPr>
              <p:cNvPr id="53" name="TextBox 52"/>
              <p:cNvSpPr txBox="1"/>
              <p:nvPr/>
            </p:nvSpPr>
            <p:spPr>
              <a:xfrm>
                <a:off x="6639703" y="2921133"/>
                <a:ext cx="88998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bottom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grpSp>
      </p:grpSp>
      <p:sp>
        <p:nvSpPr>
          <p:cNvPr id="7" name="Rectangle 6"/>
          <p:cNvSpPr/>
          <p:nvPr/>
        </p:nvSpPr>
        <p:spPr>
          <a:xfrm>
            <a:off x="133933" y="3652923"/>
            <a:ext cx="9034228" cy="523220"/>
          </a:xfrm>
          <a:prstGeom prst="rect">
            <a:avLst/>
          </a:prstGeom>
        </p:spPr>
        <p:txBody>
          <a:bodyPr wrap="square">
            <a:spAutoFit/>
          </a:bodyPr>
          <a:lstStyle/>
          <a:p>
            <a:pPr marL="342900" indent="-342900">
              <a:buFont typeface="Arial" panose="020B0604020202020204" pitchFamily="34" charset="0"/>
              <a:buChar char="•"/>
            </a:pPr>
            <a:r>
              <a:rPr lang="en-GB" sz="2800" dirty="0" err="1"/>
              <a:t>Varför</a:t>
            </a:r>
            <a:r>
              <a:rPr lang="en-GB" sz="2800" dirty="0"/>
              <a:t> </a:t>
            </a:r>
            <a:r>
              <a:rPr lang="en-GB" sz="2800" dirty="0" err="1"/>
              <a:t>har</a:t>
            </a:r>
            <a:r>
              <a:rPr lang="en-GB" sz="2800" dirty="0"/>
              <a:t> </a:t>
            </a:r>
            <a:r>
              <a:rPr lang="en-GB" sz="2800" dirty="0" err="1"/>
              <a:t>pariklarna</a:t>
            </a:r>
            <a:r>
              <a:rPr lang="en-GB" sz="2800" dirty="0"/>
              <a:t> </a:t>
            </a:r>
            <a:r>
              <a:rPr lang="en-GB" sz="2800" dirty="0" err="1"/>
              <a:t>massa</a:t>
            </a:r>
            <a:r>
              <a:rPr lang="en-GB" sz="2800" dirty="0"/>
              <a:t> </a:t>
            </a:r>
            <a:r>
              <a:rPr lang="en-GB" sz="2800" dirty="0" err="1"/>
              <a:t>och</a:t>
            </a:r>
            <a:r>
              <a:rPr lang="en-GB" sz="2800" dirty="0"/>
              <a:t> </a:t>
            </a:r>
            <a:r>
              <a:rPr lang="en-GB" sz="2800" dirty="0" err="1"/>
              <a:t>dessutom</a:t>
            </a:r>
            <a:r>
              <a:rPr lang="en-GB" sz="2800" dirty="0"/>
              <a:t> </a:t>
            </a:r>
            <a:r>
              <a:rPr lang="en-GB" sz="2800" dirty="0" err="1"/>
              <a:t>så</a:t>
            </a:r>
            <a:r>
              <a:rPr lang="en-GB" sz="2800" dirty="0"/>
              <a:t> </a:t>
            </a:r>
            <a:r>
              <a:rPr lang="en-GB" sz="2800" dirty="0" err="1"/>
              <a:t>olika</a:t>
            </a:r>
            <a:r>
              <a:rPr lang="en-GB" sz="2800" dirty="0"/>
              <a:t>?</a:t>
            </a:r>
          </a:p>
        </p:txBody>
      </p:sp>
      <p:grpSp>
        <p:nvGrpSpPr>
          <p:cNvPr id="59" name="Group 58"/>
          <p:cNvGrpSpPr/>
          <p:nvPr/>
        </p:nvGrpSpPr>
        <p:grpSpPr>
          <a:xfrm>
            <a:off x="-35243" y="4247384"/>
            <a:ext cx="6983507" cy="2004613"/>
            <a:chOff x="-35243" y="4247384"/>
            <a:chExt cx="6983507" cy="2004613"/>
          </a:xfrm>
        </p:grpSpPr>
        <p:sp>
          <p:nvSpPr>
            <p:cNvPr id="8" name="TextBox 7"/>
            <p:cNvSpPr txBox="1"/>
            <p:nvPr/>
          </p:nvSpPr>
          <p:spPr>
            <a:xfrm>
              <a:off x="-35243" y="4247384"/>
              <a:ext cx="2254386" cy="369332"/>
            </a:xfrm>
            <a:prstGeom prst="rect">
              <a:avLst/>
            </a:prstGeom>
            <a:noFill/>
          </p:spPr>
          <p:txBody>
            <a:bodyPr wrap="square" rtlCol="0">
              <a:spAutoFit/>
            </a:bodyPr>
            <a:lstStyle/>
            <a:p>
              <a:r>
                <a:rPr lang="en-GB" dirty="0"/>
                <a:t>Peter Higgs 1964</a:t>
              </a:r>
            </a:p>
          </p:txBody>
        </p:sp>
        <p:pic>
          <p:nvPicPr>
            <p:cNvPr id="55" name="Picture 54"/>
            <p:cNvPicPr>
              <a:picLocks noChangeAspect="1"/>
            </p:cNvPicPr>
            <p:nvPr/>
          </p:nvPicPr>
          <p:blipFill>
            <a:blip r:embed="rId14"/>
            <a:stretch>
              <a:fillRect/>
            </a:stretch>
          </p:blipFill>
          <p:spPr>
            <a:xfrm>
              <a:off x="226486" y="4605074"/>
              <a:ext cx="1545057" cy="1646923"/>
            </a:xfrm>
            <a:prstGeom prst="rect">
              <a:avLst/>
            </a:prstGeom>
          </p:spPr>
        </p:pic>
        <p:sp>
          <p:nvSpPr>
            <p:cNvPr id="9" name="Rounded Rectangular Callout 8"/>
            <p:cNvSpPr/>
            <p:nvPr/>
          </p:nvSpPr>
          <p:spPr>
            <a:xfrm>
              <a:off x="1987567" y="4265270"/>
              <a:ext cx="4960697" cy="739905"/>
            </a:xfrm>
            <a:prstGeom prst="wedgeRoundRectCallout">
              <a:avLst>
                <a:gd name="adj1" fmla="val -62435"/>
                <a:gd name="adj2" fmla="val 57092"/>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min </a:t>
              </a:r>
              <a:r>
                <a:rPr lang="en-GB" sz="2400" dirty="0" err="1"/>
                <a:t>teori</a:t>
              </a:r>
              <a:r>
                <a:rPr lang="en-GB" sz="2400" dirty="0"/>
                <a:t> </a:t>
              </a:r>
              <a:r>
                <a:rPr lang="en-GB" sz="2400" dirty="0" err="1"/>
                <a:t>är</a:t>
              </a:r>
              <a:r>
                <a:rPr lang="en-GB" sz="2400" dirty="0"/>
                <a:t> </a:t>
              </a:r>
              <a:r>
                <a:rPr lang="en-GB" sz="2400" dirty="0" err="1"/>
                <a:t>att</a:t>
              </a:r>
              <a:r>
                <a:rPr lang="en-GB" sz="2400" dirty="0"/>
                <a:t> </a:t>
              </a:r>
              <a:r>
                <a:rPr lang="en-GB" sz="2400" dirty="0" err="1"/>
                <a:t>det</a:t>
              </a:r>
              <a:r>
                <a:rPr lang="en-GB" sz="2400" dirty="0"/>
                <a:t> </a:t>
              </a:r>
              <a:r>
                <a:rPr lang="en-GB" sz="2400" dirty="0" err="1"/>
                <a:t>finns</a:t>
              </a:r>
              <a:r>
                <a:rPr lang="en-GB" sz="2400" dirty="0"/>
                <a:t> </a:t>
              </a:r>
              <a:r>
                <a:rPr lang="en-GB" sz="2400" dirty="0" err="1"/>
                <a:t>en</a:t>
              </a:r>
              <a:r>
                <a:rPr lang="en-GB" sz="2400" dirty="0">
                  <a:solidFill>
                    <a:srgbClr val="92D050"/>
                  </a:solidFill>
                </a:rPr>
                <a:t> </a:t>
              </a:r>
              <a:r>
                <a:rPr lang="en-GB" sz="2400" b="1" dirty="0">
                  <a:solidFill>
                    <a:srgbClr val="92D050"/>
                  </a:solidFill>
                </a:rPr>
                <a:t>Boson</a:t>
              </a:r>
              <a:r>
                <a:rPr lang="en-GB" sz="2400" dirty="0">
                  <a:solidFill>
                    <a:srgbClr val="92D050"/>
                  </a:solidFill>
                </a:rPr>
                <a:t> </a:t>
              </a:r>
              <a:r>
                <a:rPr lang="en-GB" sz="2400" dirty="0" err="1"/>
                <a:t>som</a:t>
              </a:r>
              <a:r>
                <a:rPr lang="en-GB" sz="2400" dirty="0"/>
                <a:t> </a:t>
              </a:r>
              <a:r>
                <a:rPr lang="en-GB" sz="2400" dirty="0" err="1"/>
                <a:t>ger</a:t>
              </a:r>
              <a:r>
                <a:rPr lang="en-GB" sz="2400" dirty="0"/>
                <a:t> </a:t>
              </a:r>
              <a:r>
                <a:rPr lang="en-GB" sz="2400" dirty="0" err="1"/>
                <a:t>partiklarna</a:t>
              </a:r>
              <a:r>
                <a:rPr lang="en-GB" sz="2400" dirty="0"/>
                <a:t> </a:t>
              </a:r>
              <a:r>
                <a:rPr lang="en-GB" sz="2400" dirty="0" err="1"/>
                <a:t>massa</a:t>
              </a:r>
              <a:r>
                <a:rPr lang="en-GB" sz="2400" dirty="0"/>
                <a:t>…</a:t>
              </a:r>
            </a:p>
          </p:txBody>
        </p:sp>
      </p:grpSp>
      <p:sp>
        <p:nvSpPr>
          <p:cNvPr id="57" name="TextBox 56"/>
          <p:cNvSpPr txBox="1"/>
          <p:nvPr/>
        </p:nvSpPr>
        <p:spPr>
          <a:xfrm>
            <a:off x="1904456" y="5384358"/>
            <a:ext cx="6339952" cy="954107"/>
          </a:xfrm>
          <a:prstGeom prst="rect">
            <a:avLst/>
          </a:prstGeom>
          <a:noFill/>
        </p:spPr>
        <p:txBody>
          <a:bodyPr wrap="square" rtlCol="0">
            <a:spAutoFit/>
          </a:bodyPr>
          <a:lstStyle/>
          <a:p>
            <a:pPr algn="ctr"/>
            <a:r>
              <a:rPr lang="en-GB" sz="2800" dirty="0" err="1"/>
              <a:t>Experimenten</a:t>
            </a:r>
            <a:r>
              <a:rPr lang="en-GB" sz="2800" dirty="0"/>
              <a:t> </a:t>
            </a:r>
            <a:r>
              <a:rPr lang="en-GB" sz="2800" dirty="0" err="1"/>
              <a:t>har</a:t>
            </a:r>
            <a:r>
              <a:rPr lang="en-GB" sz="2800" dirty="0"/>
              <a:t> </a:t>
            </a:r>
            <a:r>
              <a:rPr lang="en-GB" sz="2800" dirty="0" err="1"/>
              <a:t>sökt</a:t>
            </a:r>
            <a:r>
              <a:rPr lang="en-GB" sz="2800" dirty="0"/>
              <a:t> </a:t>
            </a:r>
            <a:r>
              <a:rPr lang="en-GB" sz="2800" dirty="0">
                <a:solidFill>
                  <a:srgbClr val="92D050"/>
                </a:solidFill>
              </a:rPr>
              <a:t>Higgs Boson </a:t>
            </a:r>
            <a:r>
              <a:rPr lang="en-GB" sz="2800" dirty="0" err="1"/>
              <a:t>alltsedan</a:t>
            </a:r>
            <a:r>
              <a:rPr lang="en-GB" sz="2800" dirty="0"/>
              <a:t> </a:t>
            </a:r>
            <a:r>
              <a:rPr lang="en-GB" sz="2800" dirty="0" err="1"/>
              <a:t>dess</a:t>
            </a:r>
            <a:r>
              <a:rPr lang="en-GB" sz="2800" dirty="0"/>
              <a:t>…</a:t>
            </a:r>
          </a:p>
        </p:txBody>
      </p:sp>
      <p:sp>
        <p:nvSpPr>
          <p:cNvPr id="4" name="Footer Placeholder 3"/>
          <p:cNvSpPr>
            <a:spLocks noGrp="1"/>
          </p:cNvSpPr>
          <p:nvPr>
            <p:ph type="ftr" sz="quarter" idx="11"/>
          </p:nvPr>
        </p:nvSpPr>
        <p:spPr>
          <a:xfrm>
            <a:off x="274540" y="6356351"/>
            <a:ext cx="8761956"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extLst>
      <p:ext uri="{BB962C8B-B14F-4D97-AF65-F5344CB8AC3E}">
        <p14:creationId xmlns:p14="http://schemas.microsoft.com/office/powerpoint/2010/main" val="345387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7"/>
          <p:cNvSpPr>
            <a:spLocks noGrp="1"/>
          </p:cNvSpPr>
          <p:nvPr>
            <p:ph type="title"/>
          </p:nvPr>
        </p:nvSpPr>
        <p:spPr>
          <a:xfrm>
            <a:off x="274540" y="215494"/>
            <a:ext cx="8893621" cy="642937"/>
          </a:xfrm>
        </p:spPr>
        <p:txBody>
          <a:bodyPr>
            <a:noAutofit/>
          </a:bodyPr>
          <a:lstStyle/>
          <a:p>
            <a:r>
              <a:rPr lang="fr-FR" dirty="0" err="1"/>
              <a:t>Higgs</a:t>
            </a:r>
            <a:r>
              <a:rPr lang="fr-FR" dirty="0"/>
              <a:t> Boson</a:t>
            </a:r>
          </a:p>
        </p:txBody>
      </p:sp>
      <p:cxnSp>
        <p:nvCxnSpPr>
          <p:cNvPr id="14" name="Straight Connector 13"/>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a:xfrm>
            <a:off x="107504" y="6356351"/>
            <a:ext cx="8784976"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pic>
        <p:nvPicPr>
          <p:cNvPr id="19" name="Picture 18" descr="higgs_boson.gif"/>
          <p:cNvPicPr>
            <a:picLocks noChangeAspect="1"/>
          </p:cNvPicPr>
          <p:nvPr/>
        </p:nvPicPr>
        <p:blipFill>
          <a:blip r:embed="rId3" cstate="print"/>
          <a:stretch>
            <a:fillRect/>
          </a:stretch>
        </p:blipFill>
        <p:spPr>
          <a:xfrm>
            <a:off x="4308313" y="70245"/>
            <a:ext cx="1652769" cy="1497822"/>
          </a:xfrm>
          <a:prstGeom prst="rect">
            <a:avLst/>
          </a:prstGeom>
        </p:spPr>
      </p:pic>
      <p:sp>
        <p:nvSpPr>
          <p:cNvPr id="20" name="TextBox 19"/>
          <p:cNvSpPr txBox="1"/>
          <p:nvPr/>
        </p:nvSpPr>
        <p:spPr>
          <a:xfrm>
            <a:off x="1187624" y="1681498"/>
            <a:ext cx="6624736" cy="646331"/>
          </a:xfrm>
          <a:prstGeom prst="rect">
            <a:avLst/>
          </a:prstGeom>
          <a:noFill/>
          <a:ln w="57150">
            <a:solidFill>
              <a:srgbClr val="FF0000"/>
            </a:solidFill>
            <a:prstDash val="sysDash"/>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GB" sz="3600" b="1" dirty="0" err="1">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Upptäcktes</a:t>
            </a: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 </a:t>
            </a:r>
            <a:r>
              <a:rPr lang="en-GB" sz="3600" b="1" dirty="0" err="1">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På</a:t>
            </a: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 CERN 2012 !</a:t>
            </a:r>
          </a:p>
        </p:txBody>
      </p:sp>
      <p:grpSp>
        <p:nvGrpSpPr>
          <p:cNvPr id="5" name="Group 4"/>
          <p:cNvGrpSpPr/>
          <p:nvPr/>
        </p:nvGrpSpPr>
        <p:grpSpPr>
          <a:xfrm>
            <a:off x="231326" y="2787541"/>
            <a:ext cx="8537332" cy="3583990"/>
            <a:chOff x="334097" y="2822999"/>
            <a:chExt cx="8537332" cy="3583990"/>
          </a:xfrm>
        </p:grpSpPr>
        <p:sp>
          <p:nvSpPr>
            <p:cNvPr id="10" name="TextBox 11"/>
            <p:cNvSpPr txBox="1"/>
            <p:nvPr/>
          </p:nvSpPr>
          <p:spPr>
            <a:xfrm>
              <a:off x="334097" y="5123005"/>
              <a:ext cx="2975494" cy="83099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GB" sz="2400" i="1" dirty="0" err="1"/>
                <a:t>Brout</a:t>
              </a:r>
              <a:r>
                <a:rPr lang="en-GB" sz="2400" i="1" dirty="0"/>
                <a:t>-</a:t>
              </a:r>
              <a:r>
                <a:rPr lang="en-GB" sz="2400" i="1" dirty="0" err="1"/>
                <a:t>Englert</a:t>
              </a:r>
              <a:r>
                <a:rPr lang="en-GB" sz="2400" i="1" dirty="0"/>
                <a:t>-Higgs</a:t>
              </a:r>
              <a:br>
                <a:rPr lang="en-GB" sz="2400" i="1" dirty="0"/>
              </a:br>
              <a:r>
                <a:rPr lang="en-GB" sz="2400" i="1" dirty="0"/>
                <a:t>Boson</a:t>
              </a:r>
            </a:p>
          </p:txBody>
        </p:sp>
        <p:pic>
          <p:nvPicPr>
            <p:cNvPr id="1026" name="Picture 2" descr="http://www.lefigaro.fr/medias/2012/07/04/a823a448-c5ee-11e1-9899-1cfb5bcafdb3-493x32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0087" y="4670019"/>
              <a:ext cx="2610750" cy="17369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66750" y="3230468"/>
              <a:ext cx="1104679" cy="1104679"/>
            </a:xfrm>
            <a:prstGeom prst="rect">
              <a:avLst/>
            </a:prstGeom>
          </p:spPr>
        </p:pic>
        <p:grpSp>
          <p:nvGrpSpPr>
            <p:cNvPr id="16" name="Group 15"/>
            <p:cNvGrpSpPr/>
            <p:nvPr/>
          </p:nvGrpSpPr>
          <p:grpSpPr>
            <a:xfrm>
              <a:off x="345394" y="2822999"/>
              <a:ext cx="2388118" cy="1728866"/>
              <a:chOff x="0" y="3292839"/>
              <a:chExt cx="3686175" cy="2668588"/>
            </a:xfrm>
          </p:grpSpPr>
          <p:pic>
            <p:nvPicPr>
              <p:cNvPr id="17" name="Picture 3" descr="higgsgth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292839"/>
                <a:ext cx="3686175"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Connecteur droit 11"/>
              <p:cNvCxnSpPr>
                <a:cxnSpLocks noChangeShapeType="1"/>
              </p:cNvCxnSpPr>
              <p:nvPr/>
            </p:nvCxnSpPr>
            <p:spPr bwMode="auto">
              <a:xfrm>
                <a:off x="15875" y="5959839"/>
                <a:ext cx="36703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grpSp>
        <p:sp>
          <p:nvSpPr>
            <p:cNvPr id="21" name="TextBox 20"/>
            <p:cNvSpPr txBox="1"/>
            <p:nvPr/>
          </p:nvSpPr>
          <p:spPr>
            <a:xfrm>
              <a:off x="2879849" y="3409386"/>
              <a:ext cx="4571225" cy="646331"/>
            </a:xfrm>
            <a:prstGeom prst="rect">
              <a:avLst/>
            </a:prstGeom>
            <a:noFill/>
            <a:ln w="57150">
              <a:solidFill>
                <a:srgbClr val="FF0000"/>
              </a:solidFill>
              <a:prstDash val="sysDash"/>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NOBELLPRIS 2013 !</a:t>
              </a:r>
            </a:p>
          </p:txBody>
        </p:sp>
      </p:grpSp>
    </p:spTree>
    <p:extLst>
      <p:ext uri="{BB962C8B-B14F-4D97-AF65-F5344CB8AC3E}">
        <p14:creationId xmlns:p14="http://schemas.microsoft.com/office/powerpoint/2010/main" val="22766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054" y="52284"/>
            <a:ext cx="7886700" cy="1127793"/>
          </a:xfrm>
        </p:spPr>
        <p:txBody>
          <a:bodyPr/>
          <a:lstStyle/>
          <a:p>
            <a:r>
              <a:rPr lang="cy-GB" dirty="0"/>
              <a:t>Fler frågor</a:t>
            </a:r>
            <a:r>
              <a:rPr lang="cy-GB" noProof="0" dirty="0"/>
              <a:t>....</a:t>
            </a:r>
          </a:p>
        </p:txBody>
      </p:sp>
      <p:sp>
        <p:nvSpPr>
          <p:cNvPr id="5" name="Oval 6"/>
          <p:cNvSpPr>
            <a:spLocks noChangeArrowheads="1"/>
          </p:cNvSpPr>
          <p:nvPr/>
        </p:nvSpPr>
        <p:spPr bwMode="auto">
          <a:xfrm>
            <a:off x="6877050" y="1746713"/>
            <a:ext cx="2016125" cy="2016125"/>
          </a:xfrm>
          <a:prstGeom prst="ellipse">
            <a:avLst/>
          </a:prstGeom>
          <a:gradFill rotWithShape="1">
            <a:gsLst>
              <a:gs pos="0">
                <a:srgbClr val="FFFFFF"/>
              </a:gs>
              <a:gs pos="100000">
                <a:srgbClr val="53BBDB"/>
              </a:gs>
            </a:gsLst>
            <a:path path="shape">
              <a:fillToRect l="50000" t="50000" r="50000" b="50000"/>
            </a:path>
          </a:gradFill>
          <a:ln w="9525">
            <a:solidFill>
              <a:srgbClr val="53BBDB"/>
            </a:solidFill>
            <a:round/>
            <a:headEnd/>
            <a:tailEnd/>
          </a:ln>
        </p:spPr>
        <p:txBody>
          <a:bodyPr wrap="none" anchor="ctr"/>
          <a:lstStyle/>
          <a:p>
            <a:pPr algn="ctr" eaLnBrk="1" hangingPunct="1"/>
            <a:r>
              <a:rPr lang="en-US" sz="3200" b="1" dirty="0">
                <a:solidFill>
                  <a:schemeClr val="bg1"/>
                </a:solidFill>
              </a:rPr>
              <a:t>IDAG</a:t>
            </a:r>
            <a:endParaRPr lang="en-US" sz="1800" b="1" dirty="0">
              <a:solidFill>
                <a:srgbClr val="1210B5"/>
              </a:solidFill>
            </a:endParaRPr>
          </a:p>
        </p:txBody>
      </p:sp>
      <p:sp>
        <p:nvSpPr>
          <p:cNvPr id="6" name="Oval 7"/>
          <p:cNvSpPr>
            <a:spLocks noChangeArrowheads="1"/>
          </p:cNvSpPr>
          <p:nvPr/>
        </p:nvSpPr>
        <p:spPr bwMode="auto">
          <a:xfrm>
            <a:off x="107950" y="1603838"/>
            <a:ext cx="2376488" cy="2303463"/>
          </a:xfrm>
          <a:prstGeom prst="ellipse">
            <a:avLst/>
          </a:prstGeom>
          <a:gradFill rotWithShape="1">
            <a:gsLst>
              <a:gs pos="0">
                <a:srgbClr val="FFFFFF"/>
              </a:gs>
              <a:gs pos="100000">
                <a:srgbClr val="E1F51F"/>
              </a:gs>
            </a:gsLst>
            <a:path path="shape">
              <a:fillToRect l="50000" t="50000" r="50000" b="50000"/>
            </a:path>
          </a:gradFill>
          <a:ln w="28575">
            <a:solidFill>
              <a:srgbClr val="FFFF00"/>
            </a:solidFill>
            <a:round/>
            <a:headEnd/>
            <a:tailEnd/>
          </a:ln>
        </p:spPr>
        <p:txBody>
          <a:bodyPr wrap="none" anchor="ctr"/>
          <a:lstStyle/>
          <a:p>
            <a:pPr algn="ctr" eaLnBrk="1" hangingPunct="1"/>
            <a:r>
              <a:rPr lang="en-US" sz="3200" b="1" dirty="0">
                <a:solidFill>
                  <a:schemeClr val="bg1"/>
                </a:solidFill>
              </a:rPr>
              <a:t>BIG BANG</a:t>
            </a:r>
            <a:endParaRPr lang="en-US" sz="1700" dirty="0">
              <a:solidFill>
                <a:schemeClr val="bg1"/>
              </a:solidFill>
            </a:endParaRPr>
          </a:p>
        </p:txBody>
      </p:sp>
      <p:sp>
        <p:nvSpPr>
          <p:cNvPr id="8" name="Rectangle 2"/>
          <p:cNvSpPr txBox="1">
            <a:spLocks noChangeArrowheads="1"/>
          </p:cNvSpPr>
          <p:nvPr/>
        </p:nvSpPr>
        <p:spPr bwMode="auto">
          <a:xfrm>
            <a:off x="4038600" y="4604219"/>
            <a:ext cx="13716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4000" dirty="0">
                <a:solidFill>
                  <a:srgbClr val="C4D030"/>
                </a:solidFill>
              </a:rPr>
              <a:t>&gt; &gt; &gt;</a:t>
            </a:r>
            <a:endParaRPr lang="en-US" sz="4000" dirty="0">
              <a:solidFill>
                <a:srgbClr val="C4D030"/>
              </a:solidFill>
              <a:latin typeface="Verdana" pitchFamily="34" charset="0"/>
            </a:endParaRPr>
          </a:p>
        </p:txBody>
      </p:sp>
      <p:sp>
        <p:nvSpPr>
          <p:cNvPr id="11" name="Text Box 4"/>
          <p:cNvSpPr txBox="1">
            <a:spLocks noChangeArrowheads="1"/>
          </p:cNvSpPr>
          <p:nvPr/>
        </p:nvSpPr>
        <p:spPr bwMode="auto">
          <a:xfrm>
            <a:off x="0" y="4645585"/>
            <a:ext cx="281799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cy-GB" sz="2000" dirty="0">
                <a:solidFill>
                  <a:srgbClr val="C4D030"/>
                </a:solidFill>
                <a:latin typeface="Verdana" pitchFamily="34" charset="0"/>
              </a:rPr>
              <a:t>Lika mycket Materia och Antimateria skapades</a:t>
            </a:r>
          </a:p>
        </p:txBody>
      </p:sp>
      <p:sp>
        <p:nvSpPr>
          <p:cNvPr id="12" name="Text Box 4"/>
          <p:cNvSpPr txBox="1">
            <a:spLocks noChangeArrowheads="1"/>
          </p:cNvSpPr>
          <p:nvPr/>
        </p:nvSpPr>
        <p:spPr bwMode="auto">
          <a:xfrm>
            <a:off x="6747054" y="4616900"/>
            <a:ext cx="226994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dirty="0">
                <a:solidFill>
                  <a:srgbClr val="C4D030"/>
                </a:solidFill>
                <a:latin typeface="Verdana" pitchFamily="34" charset="0"/>
              </a:rPr>
              <a:t>Bara Materia (vi) </a:t>
            </a:r>
            <a:r>
              <a:rPr lang="en-US" sz="2000" dirty="0" err="1">
                <a:solidFill>
                  <a:srgbClr val="C4D030"/>
                </a:solidFill>
                <a:latin typeface="Verdana" pitchFamily="34" charset="0"/>
              </a:rPr>
              <a:t>har</a:t>
            </a:r>
            <a:r>
              <a:rPr lang="en-US" sz="2000" dirty="0">
                <a:solidFill>
                  <a:srgbClr val="C4D030"/>
                </a:solidFill>
                <a:latin typeface="Verdana" pitchFamily="34" charset="0"/>
              </a:rPr>
              <a:t> </a:t>
            </a:r>
            <a:r>
              <a:rPr lang="en-US" sz="2000" dirty="0" err="1">
                <a:solidFill>
                  <a:srgbClr val="C4D030"/>
                </a:solidFill>
                <a:latin typeface="Verdana" pitchFamily="34" charset="0"/>
              </a:rPr>
              <a:t>överlevt</a:t>
            </a:r>
            <a:endParaRPr lang="en-US" sz="2000" dirty="0">
              <a:solidFill>
                <a:srgbClr val="C4D030"/>
              </a:solidFill>
              <a:latin typeface="Verdana" pitchFamily="34" charset="0"/>
            </a:endParaRPr>
          </a:p>
        </p:txBody>
      </p:sp>
      <p:sp>
        <p:nvSpPr>
          <p:cNvPr id="13" name="Text Box 4"/>
          <p:cNvSpPr txBox="1">
            <a:spLocks noChangeArrowheads="1"/>
          </p:cNvSpPr>
          <p:nvPr/>
        </p:nvSpPr>
        <p:spPr bwMode="auto">
          <a:xfrm>
            <a:off x="3245370" y="5478905"/>
            <a:ext cx="3200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5000" b="1" dirty="0" err="1">
                <a:solidFill>
                  <a:srgbClr val="FFFFFF"/>
                </a:solidFill>
                <a:latin typeface="Verdana" pitchFamily="34" charset="0"/>
              </a:rPr>
              <a:t>Varför</a:t>
            </a:r>
            <a:r>
              <a:rPr lang="en-US" sz="5000" b="1" dirty="0">
                <a:solidFill>
                  <a:srgbClr val="FFFFFF"/>
                </a:solidFill>
                <a:latin typeface="Verdana" pitchFamily="34" charset="0"/>
              </a:rPr>
              <a:t>?</a:t>
            </a:r>
          </a:p>
        </p:txBody>
      </p:sp>
      <p:grpSp>
        <p:nvGrpSpPr>
          <p:cNvPr id="19" name="Group 18"/>
          <p:cNvGrpSpPr/>
          <p:nvPr/>
        </p:nvGrpSpPr>
        <p:grpSpPr>
          <a:xfrm>
            <a:off x="2489377" y="1172371"/>
            <a:ext cx="4260852" cy="3458128"/>
            <a:chOff x="2476498" y="2486013"/>
            <a:chExt cx="4260852" cy="3458128"/>
          </a:xfrm>
        </p:grpSpPr>
        <p:grpSp>
          <p:nvGrpSpPr>
            <p:cNvPr id="20" name="Group 12"/>
            <p:cNvGrpSpPr/>
            <p:nvPr/>
          </p:nvGrpSpPr>
          <p:grpSpPr>
            <a:xfrm>
              <a:off x="2698750" y="2527841"/>
              <a:ext cx="4038600" cy="3416300"/>
              <a:chOff x="2698750" y="2527841"/>
              <a:chExt cx="4038600" cy="3416300"/>
            </a:xfrm>
          </p:grpSpPr>
          <p:pic>
            <p:nvPicPr>
              <p:cNvPr id="22" name="Picture 21"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0338" y="2527841"/>
                <a:ext cx="40338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Connecteur droit 13"/>
              <p:cNvCxnSpPr>
                <a:cxnSpLocks noChangeShapeType="1"/>
              </p:cNvCxnSpPr>
              <p:nvPr/>
            </p:nvCxnSpPr>
            <p:spPr bwMode="auto">
              <a:xfrm>
                <a:off x="2698750" y="5936204"/>
                <a:ext cx="40386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sp>
            <p:nvSpPr>
              <p:cNvPr id="24" name="Rectangle 23"/>
              <p:cNvSpPr/>
              <p:nvPr/>
            </p:nvSpPr>
            <p:spPr bwMode="auto">
              <a:xfrm>
                <a:off x="2805113" y="2552700"/>
                <a:ext cx="22955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5" name="Rectangle 24"/>
              <p:cNvSpPr/>
              <p:nvPr/>
            </p:nvSpPr>
            <p:spPr bwMode="auto">
              <a:xfrm>
                <a:off x="3009900" y="2633662"/>
                <a:ext cx="7334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sp>
          <p:nvSpPr>
            <p:cNvPr id="21" name="TextBox 20"/>
            <p:cNvSpPr txBox="1"/>
            <p:nvPr/>
          </p:nvSpPr>
          <p:spPr>
            <a:xfrm>
              <a:off x="2476498" y="2486013"/>
              <a:ext cx="2459865" cy="338554"/>
            </a:xfrm>
            <a:prstGeom prst="rect">
              <a:avLst/>
            </a:prstGeom>
            <a:noFill/>
          </p:spPr>
          <p:txBody>
            <a:bodyPr wrap="square" rtlCol="0">
              <a:spAutoFit/>
            </a:bodyPr>
            <a:lstStyle/>
            <a:p>
              <a:r>
                <a:rPr lang="en-US" sz="1600" dirty="0" err="1"/>
                <a:t>Vårt</a:t>
              </a:r>
              <a:r>
                <a:rPr lang="en-US" sz="1600" dirty="0"/>
                <a:t> </a:t>
              </a:r>
              <a:r>
                <a:rPr lang="en-US" sz="1600" dirty="0" err="1"/>
                <a:t>Universums</a:t>
              </a:r>
              <a:r>
                <a:rPr lang="en-US" sz="1600" dirty="0"/>
                <a:t> </a:t>
              </a:r>
              <a:r>
                <a:rPr lang="en-US" sz="1600" dirty="0" err="1"/>
                <a:t>Historia</a:t>
              </a:r>
              <a:endParaRPr lang="en-US" sz="1600" dirty="0"/>
            </a:p>
          </p:txBody>
        </p:sp>
      </p:grpSp>
      <p:cxnSp>
        <p:nvCxnSpPr>
          <p:cNvPr id="16" name="Straight Connector 15"/>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253053" y="6356351"/>
            <a:ext cx="8640121"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extLst>
      <p:ext uri="{BB962C8B-B14F-4D97-AF65-F5344CB8AC3E}">
        <p14:creationId xmlns:p14="http://schemas.microsoft.com/office/powerpoint/2010/main" val="124540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3" cstate="print"/>
          <a:srcRect/>
          <a:stretch>
            <a:fillRect/>
          </a:stretch>
        </p:blipFill>
        <p:spPr bwMode="auto">
          <a:xfrm>
            <a:off x="669925" y="1696510"/>
            <a:ext cx="7584082" cy="4872346"/>
          </a:xfrm>
          <a:prstGeom prst="rect">
            <a:avLst/>
          </a:prstGeom>
          <a:noFill/>
          <a:ln w="12700" cap="flat" cmpd="sng" algn="ctr">
            <a:noFill/>
            <a:prstDash val="solid"/>
            <a:miter lim="800000"/>
            <a:headEnd/>
            <a:tailEnd/>
          </a:ln>
          <a:effectLst/>
        </p:spPr>
      </p:pic>
      <p:sp>
        <p:nvSpPr>
          <p:cNvPr id="2" name="Title 1"/>
          <p:cNvSpPr>
            <a:spLocks noGrp="1"/>
          </p:cNvSpPr>
          <p:nvPr>
            <p:ph type="title"/>
          </p:nvPr>
        </p:nvSpPr>
        <p:spPr>
          <a:xfrm>
            <a:off x="370459" y="35416"/>
            <a:ext cx="7886700" cy="917456"/>
          </a:xfrm>
        </p:spPr>
        <p:txBody>
          <a:bodyPr/>
          <a:lstStyle/>
          <a:p>
            <a:r>
              <a:rPr lang="cy-GB" dirty="0"/>
              <a:t>Fler Frågor ....</a:t>
            </a:r>
            <a:endParaRPr lang="cy-GB" noProof="0" dirty="0"/>
          </a:p>
        </p:txBody>
      </p:sp>
      <p:sp>
        <p:nvSpPr>
          <p:cNvPr id="3" name="Content Placeholder 2"/>
          <p:cNvSpPr>
            <a:spLocks noGrp="1"/>
          </p:cNvSpPr>
          <p:nvPr>
            <p:ph idx="1"/>
          </p:nvPr>
        </p:nvSpPr>
        <p:spPr>
          <a:xfrm>
            <a:off x="447773" y="6042237"/>
            <a:ext cx="8028385" cy="490771"/>
          </a:xfrm>
        </p:spPr>
        <p:txBody>
          <a:bodyPr>
            <a:normAutofit/>
          </a:bodyPr>
          <a:lstStyle/>
          <a:p>
            <a:pPr algn="ctr">
              <a:buNone/>
            </a:pPr>
            <a:r>
              <a:rPr lang="cy-GB" noProof="0" dirty="0"/>
              <a:t>Vad är de övriga </a:t>
            </a:r>
            <a:r>
              <a:rPr lang="cy-GB" noProof="0" dirty="0">
                <a:solidFill>
                  <a:schemeClr val="tx1"/>
                </a:solidFill>
              </a:rPr>
              <a:t>96%</a:t>
            </a:r>
            <a:r>
              <a:rPr lang="cy-GB" noProof="0" dirty="0"/>
              <a:t>?</a:t>
            </a:r>
          </a:p>
        </p:txBody>
      </p:sp>
      <p:sp>
        <p:nvSpPr>
          <p:cNvPr id="9" name="Rectangle 8"/>
          <p:cNvSpPr/>
          <p:nvPr/>
        </p:nvSpPr>
        <p:spPr>
          <a:xfrm>
            <a:off x="1284436" y="3653140"/>
            <a:ext cx="3493264" cy="1200329"/>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mörk</a:t>
            </a:r>
            <a:r>
              <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3600" b="1" cap="all" spc="0"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ENErgi</a:t>
            </a:r>
            <a:endPar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(70%)</a:t>
            </a:r>
            <a:endPar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Rectangle 9"/>
          <p:cNvSpPr/>
          <p:nvPr/>
        </p:nvSpPr>
        <p:spPr>
          <a:xfrm>
            <a:off x="5305689" y="2747206"/>
            <a:ext cx="2190216"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0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Mörk</a:t>
            </a:r>
            <a:r>
              <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20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MATeria</a:t>
            </a:r>
            <a:endParaRPr lang="en-U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(26%)</a:t>
            </a:r>
            <a:endParaRPr lang="en-U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Rectangle 10"/>
          <p:cNvSpPr/>
          <p:nvPr/>
        </p:nvSpPr>
        <p:spPr>
          <a:xfrm>
            <a:off x="4290841" y="1358672"/>
            <a:ext cx="1273490"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cy-GB"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Atomer</a:t>
            </a:r>
          </a:p>
          <a:p>
            <a:pPr algn="ctr"/>
            <a:r>
              <a:rPr lang="cy-GB"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(4%)</a:t>
            </a:r>
            <a:endParaRPr lang="cy-GB"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Content Placeholder 2"/>
          <p:cNvSpPr txBox="1">
            <a:spLocks/>
          </p:cNvSpPr>
          <p:nvPr/>
        </p:nvSpPr>
        <p:spPr bwMode="auto">
          <a:xfrm>
            <a:off x="156932" y="1211929"/>
            <a:ext cx="3575795" cy="6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cy-GB" sz="3600" dirty="0">
                <a:solidFill>
                  <a:srgbClr val="C4D030"/>
                </a:solidFill>
                <a:latin typeface="Arial" pitchFamily="34" charset="0"/>
              </a:rPr>
              <a:t>Vårt </a:t>
            </a:r>
            <a:r>
              <a:rPr lang="cy-GB" sz="3600" dirty="0">
                <a:latin typeface="Arial" pitchFamily="34" charset="0"/>
              </a:rPr>
              <a:t>Universum</a:t>
            </a:r>
            <a:endParaRPr kumimoji="0" lang="cy-GB" sz="3600" b="0" i="0" u="none" strike="noStrike" kern="1200" cap="none" spc="0" normalizeH="0" baseline="0" noProof="0" dirty="0">
              <a:ln>
                <a:noFill/>
              </a:ln>
              <a:effectLst/>
              <a:uLnTx/>
              <a:uFillTx/>
              <a:latin typeface="Arial" pitchFamily="34" charset="0"/>
              <a:ea typeface="+mn-ea"/>
              <a:cs typeface="+mn-cs"/>
            </a:endParaRPr>
          </a:p>
        </p:txBody>
      </p:sp>
      <p:cxnSp>
        <p:nvCxnSpPr>
          <p:cNvPr id="12" name="Straight Connector 11"/>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796136" y="1358672"/>
            <a:ext cx="2831332" cy="523220"/>
          </a:xfrm>
          <a:prstGeom prst="rect">
            <a:avLst/>
          </a:prstGeom>
          <a:noFill/>
        </p:spPr>
        <p:txBody>
          <a:bodyPr wrap="square" rtlCol="0">
            <a:spAutoFit/>
          </a:bodyPr>
          <a:lstStyle/>
          <a:p>
            <a:pPr algn="ctr"/>
            <a:r>
              <a:rPr lang="cy-GB" sz="2800" dirty="0"/>
              <a:t>vi ser bara 4%</a:t>
            </a:r>
            <a:endParaRPr lang="en-GB" sz="2800" dirty="0"/>
          </a:p>
        </p:txBody>
      </p:sp>
      <p:sp>
        <p:nvSpPr>
          <p:cNvPr id="7" name="Footer Placeholder 6"/>
          <p:cNvSpPr>
            <a:spLocks noGrp="1"/>
          </p:cNvSpPr>
          <p:nvPr>
            <p:ph type="ftr" sz="quarter" idx="11"/>
          </p:nvPr>
        </p:nvSpPr>
        <p:spPr>
          <a:xfrm>
            <a:off x="370459" y="6448251"/>
            <a:ext cx="8450013"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extLst>
      <p:ext uri="{BB962C8B-B14F-4D97-AF65-F5344CB8AC3E}">
        <p14:creationId xmlns:p14="http://schemas.microsoft.com/office/powerpoint/2010/main" val="3958398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517232"/>
            <a:ext cx="864096" cy="864849"/>
          </a:xfrm>
          <a:prstGeom prst="rect">
            <a:avLst/>
          </a:prstGeom>
        </p:spPr>
      </p:pic>
      <p:sp>
        <p:nvSpPr>
          <p:cNvPr id="9" name="Cloud Callout 8"/>
          <p:cNvSpPr/>
          <p:nvPr/>
        </p:nvSpPr>
        <p:spPr>
          <a:xfrm>
            <a:off x="107504" y="764704"/>
            <a:ext cx="8136904" cy="3986590"/>
          </a:xfrm>
          <a:prstGeom prst="cloudCallout">
            <a:avLst>
              <a:gd name="adj1" fmla="val 41177"/>
              <a:gd name="adj2" fmla="val 62714"/>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err="1">
                <a:ln>
                  <a:solidFill>
                    <a:schemeClr val="bg1"/>
                  </a:solidFill>
                </a:ln>
                <a:solidFill>
                  <a:srgbClr val="FFC000"/>
                </a:solidFill>
              </a:rPr>
              <a:t>Hur</a:t>
            </a:r>
            <a:r>
              <a:rPr lang="en-GB" sz="6600" dirty="0">
                <a:ln>
                  <a:solidFill>
                    <a:schemeClr val="bg1"/>
                  </a:solidFill>
                </a:ln>
                <a:solidFill>
                  <a:srgbClr val="FFC000"/>
                </a:solidFill>
              </a:rPr>
              <a:t> </a:t>
            </a:r>
            <a:r>
              <a:rPr lang="en-GB" sz="6600" dirty="0" err="1">
                <a:ln>
                  <a:solidFill>
                    <a:schemeClr val="bg1"/>
                  </a:solidFill>
                </a:ln>
                <a:solidFill>
                  <a:srgbClr val="FFC000"/>
                </a:solidFill>
              </a:rPr>
              <a:t>går</a:t>
            </a:r>
            <a:r>
              <a:rPr lang="en-GB" sz="6600" dirty="0">
                <a:ln>
                  <a:solidFill>
                    <a:schemeClr val="bg1"/>
                  </a:solidFill>
                </a:ln>
                <a:solidFill>
                  <a:srgbClr val="FFC000"/>
                </a:solidFill>
              </a:rPr>
              <a:t> vi </a:t>
            </a:r>
            <a:r>
              <a:rPr lang="en-GB" sz="6600" dirty="0" err="1">
                <a:ln>
                  <a:solidFill>
                    <a:schemeClr val="bg1"/>
                  </a:solidFill>
                </a:ln>
                <a:solidFill>
                  <a:srgbClr val="FFC000"/>
                </a:solidFill>
              </a:rPr>
              <a:t>då</a:t>
            </a:r>
            <a:r>
              <a:rPr lang="en-GB" sz="6600" dirty="0">
                <a:ln>
                  <a:solidFill>
                    <a:schemeClr val="bg1"/>
                  </a:solidFill>
                </a:ln>
                <a:solidFill>
                  <a:srgbClr val="FFC000"/>
                </a:solidFill>
              </a:rPr>
              <a:t> </a:t>
            </a:r>
            <a:r>
              <a:rPr lang="en-GB" sz="6600" dirty="0" err="1">
                <a:ln>
                  <a:solidFill>
                    <a:schemeClr val="bg1"/>
                  </a:solidFill>
                </a:ln>
                <a:solidFill>
                  <a:srgbClr val="FFC000"/>
                </a:solidFill>
              </a:rPr>
              <a:t>tillväga</a:t>
            </a:r>
            <a:r>
              <a:rPr lang="en-GB" sz="6600" dirty="0">
                <a:ln>
                  <a:solidFill>
                    <a:schemeClr val="bg1"/>
                  </a:solidFill>
                </a:ln>
                <a:solidFill>
                  <a:srgbClr val="FFC000"/>
                </a:solidFill>
              </a:rPr>
              <a:t>?</a:t>
            </a:r>
          </a:p>
        </p:txBody>
      </p:sp>
      <p:sp>
        <p:nvSpPr>
          <p:cNvPr id="2" name="Footer Placeholder 1"/>
          <p:cNvSpPr>
            <a:spLocks noGrp="1"/>
          </p:cNvSpPr>
          <p:nvPr>
            <p:ph type="ftr" sz="quarter" idx="11"/>
          </p:nvPr>
        </p:nvSpPr>
        <p:spPr>
          <a:xfrm>
            <a:off x="323528" y="6356351"/>
            <a:ext cx="8568952"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extLst>
      <p:ext uri="{BB962C8B-B14F-4D97-AF65-F5344CB8AC3E}">
        <p14:creationId xmlns:p14="http://schemas.microsoft.com/office/powerpoint/2010/main" val="138531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rrowheads="1"/>
          </p:cNvPicPr>
          <p:nvPr/>
        </p:nvPicPr>
        <p:blipFill>
          <a:blip r:embed="rId2" cstate="print"/>
          <a:srcRect t="6383" r="238" b="4256"/>
          <a:stretch>
            <a:fillRect/>
          </a:stretch>
        </p:blipFill>
        <p:spPr bwMode="auto">
          <a:xfrm>
            <a:off x="-36512" y="1568156"/>
            <a:ext cx="5112568" cy="3810000"/>
          </a:xfrm>
          <a:prstGeom prst="rect">
            <a:avLst/>
          </a:prstGeom>
          <a:noFill/>
          <a:ln w="9525">
            <a:noFill/>
            <a:miter lim="800000"/>
            <a:headEnd/>
            <a:tailEnd/>
          </a:ln>
        </p:spPr>
      </p:pic>
      <p:sp>
        <p:nvSpPr>
          <p:cNvPr id="28675" name="Text Box 5"/>
          <p:cNvSpPr txBox="1">
            <a:spLocks noChangeArrowheads="1"/>
          </p:cNvSpPr>
          <p:nvPr/>
        </p:nvSpPr>
        <p:spPr bwMode="auto">
          <a:xfrm>
            <a:off x="5112568" y="836712"/>
            <a:ext cx="3923928" cy="4659737"/>
          </a:xfrm>
          <a:prstGeom prst="rect">
            <a:avLst/>
          </a:prstGeom>
          <a:noFill/>
          <a:ln w="12700">
            <a:noFill/>
            <a:miter lim="800000"/>
            <a:headEnd type="none" w="sm" len="sm"/>
            <a:tailEnd type="none" w="sm" len="sm"/>
          </a:ln>
        </p:spPr>
        <p:txBody>
          <a:bodyPr wrap="square">
            <a:spAutoFit/>
          </a:bodyPr>
          <a:lstStyle/>
          <a:p>
            <a:pPr>
              <a:spcBef>
                <a:spcPct val="30000"/>
              </a:spcBef>
              <a:buClr>
                <a:schemeClr val="accent2"/>
              </a:buClr>
              <a:buSzPct val="75000"/>
              <a:buFont typeface="Wingdings" pitchFamily="2" charset="2"/>
              <a:buNone/>
            </a:pPr>
            <a:r>
              <a:rPr lang="de-DE" sz="2800" dirty="0">
                <a:latin typeface="+mn-lt"/>
              </a:rPr>
              <a:t>(1) Partiklar accelereras upp nästintill ljushastighet</a:t>
            </a:r>
            <a:br>
              <a:rPr lang="de-DE" sz="2800" dirty="0">
                <a:latin typeface="+mn-lt"/>
              </a:rPr>
            </a:br>
            <a:endParaRPr lang="de-DE" sz="2800" dirty="0">
              <a:latin typeface="+mn-lt"/>
            </a:endParaRPr>
          </a:p>
          <a:p>
            <a:pPr>
              <a:spcBef>
                <a:spcPct val="30000"/>
              </a:spcBef>
              <a:buClr>
                <a:schemeClr val="accent2"/>
              </a:buClr>
              <a:buSzPct val="75000"/>
              <a:buFont typeface="Wingdings" pitchFamily="2" charset="2"/>
              <a:buNone/>
            </a:pPr>
            <a:r>
              <a:rPr lang="de-DE" sz="2800" dirty="0">
                <a:latin typeface="+mn-lt"/>
              </a:rPr>
              <a:t>(2) Bringas till kollision vid experimenten</a:t>
            </a:r>
            <a:br>
              <a:rPr lang="de-DE" sz="2800" dirty="0">
                <a:latin typeface="+mn-lt"/>
              </a:rPr>
            </a:br>
            <a:endParaRPr lang="de-DE" sz="2800" dirty="0">
              <a:latin typeface="+mn-lt"/>
            </a:endParaRPr>
          </a:p>
          <a:p>
            <a:pPr>
              <a:spcBef>
                <a:spcPct val="30000"/>
              </a:spcBef>
              <a:buClr>
                <a:schemeClr val="accent2"/>
              </a:buClr>
              <a:buSzPct val="75000"/>
              <a:buFont typeface="Wingdings" pitchFamily="2" charset="2"/>
              <a:buNone/>
            </a:pPr>
            <a:r>
              <a:rPr lang="de-DE" sz="2800" dirty="0">
                <a:latin typeface="+mn-lt"/>
              </a:rPr>
              <a:t>(3) Dom resulterande partiklarna fångas upp av detektorerna</a:t>
            </a:r>
          </a:p>
        </p:txBody>
      </p:sp>
      <p:sp>
        <p:nvSpPr>
          <p:cNvPr id="62471" name="Rectangle 7"/>
          <p:cNvSpPr>
            <a:spLocks noChangeArrowheads="1"/>
          </p:cNvSpPr>
          <p:nvPr/>
        </p:nvSpPr>
        <p:spPr bwMode="auto">
          <a:xfrm>
            <a:off x="163236" y="19917"/>
            <a:ext cx="8873260" cy="720080"/>
          </a:xfrm>
          <a:prstGeom prst="rect">
            <a:avLst/>
          </a:prstGeom>
          <a:noFill/>
          <a:ln w="9525">
            <a:noFill/>
            <a:miter lim="800000"/>
            <a:headEnd/>
            <a:tailEnd/>
          </a:ln>
          <a:effectLst/>
        </p:spPr>
        <p:txBody>
          <a:bodyPr lIns="92075" tIns="46038" rIns="92075" bIns="46038" anchor="ctr"/>
          <a:lstStyle/>
          <a:p>
            <a:pPr algn="ctr" eaLnBrk="1" hangingPunct="1">
              <a:defRPr/>
            </a:pPr>
            <a:endParaRPr lang="de-DE" sz="4000" dirty="0">
              <a:solidFill>
                <a:schemeClr val="tx2"/>
              </a:solidFill>
              <a:effectLst>
                <a:outerShdw blurRad="38100" dist="38100" dir="2700000" algn="tl">
                  <a:srgbClr val="000000"/>
                </a:outerShdw>
              </a:effectLst>
              <a:latin typeface="+mj-lt"/>
            </a:endParaRPr>
          </a:p>
        </p:txBody>
      </p:sp>
      <p:pic>
        <p:nvPicPr>
          <p:cNvPr id="28677" name="Picture 8"/>
          <p:cNvPicPr>
            <a:picLocks noChangeArrowheads="1"/>
          </p:cNvPicPr>
          <p:nvPr/>
        </p:nvPicPr>
        <p:blipFill>
          <a:blip r:embed="rId3" cstate="print"/>
          <a:srcRect/>
          <a:stretch>
            <a:fillRect/>
          </a:stretch>
        </p:blipFill>
        <p:spPr bwMode="auto">
          <a:xfrm>
            <a:off x="2097088" y="3791624"/>
            <a:ext cx="1155700" cy="506412"/>
          </a:xfrm>
          <a:prstGeom prst="rect">
            <a:avLst/>
          </a:prstGeom>
          <a:noFill/>
          <a:ln w="9525">
            <a:noFill/>
            <a:miter lim="800000"/>
            <a:headEnd/>
            <a:tailEnd/>
          </a:ln>
        </p:spPr>
      </p:pic>
      <p:cxnSp>
        <p:nvCxnSpPr>
          <p:cNvPr id="7" name="Straight Connector 6"/>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51520" y="6356351"/>
            <a:ext cx="8640960"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
        <p:nvSpPr>
          <p:cNvPr id="10" name="Title 1"/>
          <p:cNvSpPr>
            <a:spLocks noGrp="1"/>
          </p:cNvSpPr>
          <p:nvPr>
            <p:ph type="title"/>
          </p:nvPr>
        </p:nvSpPr>
        <p:spPr>
          <a:xfrm>
            <a:off x="-36512" y="-72008"/>
            <a:ext cx="9324528" cy="908720"/>
          </a:xfrm>
        </p:spPr>
        <p:txBody>
          <a:bodyPr/>
          <a:lstStyle/>
          <a:p>
            <a:pPr eaLnBrk="1" hangingPunct="1"/>
            <a:r>
              <a:rPr lang="fr-FR" dirty="0"/>
              <a:t>Vi </a:t>
            </a:r>
            <a:r>
              <a:rPr lang="fr-FR" dirty="0" err="1">
                <a:solidFill>
                  <a:srgbClr val="92D050"/>
                </a:solidFill>
              </a:rPr>
              <a:t>accelererar</a:t>
            </a:r>
            <a:r>
              <a:rPr lang="fr-FR" dirty="0"/>
              <a:t> </a:t>
            </a:r>
            <a:r>
              <a:rPr lang="fr-FR" dirty="0" err="1"/>
              <a:t>och</a:t>
            </a:r>
            <a:r>
              <a:rPr lang="fr-FR" dirty="0"/>
              <a:t> </a:t>
            </a:r>
            <a:r>
              <a:rPr lang="fr-FR" dirty="0" err="1">
                <a:solidFill>
                  <a:srgbClr val="92D050"/>
                </a:solidFill>
              </a:rPr>
              <a:t>kolliderar</a:t>
            </a:r>
            <a:r>
              <a:rPr lang="fr-FR" dirty="0">
                <a:solidFill>
                  <a:schemeClr val="accent1"/>
                </a:solidFill>
              </a:rPr>
              <a:t> </a:t>
            </a:r>
            <a:r>
              <a:rPr lang="fr-FR" dirty="0" err="1"/>
              <a:t>partiklar</a:t>
            </a:r>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665562" y="125746"/>
            <a:ext cx="8384146" cy="889000"/>
          </a:xfrm>
        </p:spPr>
        <p:txBody>
          <a:bodyPr>
            <a:normAutofit/>
          </a:bodyPr>
          <a:lstStyle/>
          <a:p>
            <a:r>
              <a:rPr lang="cy-GB" dirty="0"/>
              <a:t>Europeiskt Lab för Partikelfysik</a:t>
            </a:r>
            <a:endParaRPr lang="cy-GB" noProof="0" dirty="0"/>
          </a:p>
        </p:txBody>
      </p:sp>
      <p:cxnSp>
        <p:nvCxnSpPr>
          <p:cNvPr id="7" name="Straight Connector 6"/>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a:xfrm>
            <a:off x="107504" y="6520259"/>
            <a:ext cx="8942204"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grpSp>
        <p:nvGrpSpPr>
          <p:cNvPr id="19" name="Group 18"/>
          <p:cNvGrpSpPr/>
          <p:nvPr/>
        </p:nvGrpSpPr>
        <p:grpSpPr>
          <a:xfrm>
            <a:off x="0" y="1021797"/>
            <a:ext cx="9744134" cy="3914775"/>
            <a:chOff x="12442" y="1014206"/>
            <a:chExt cx="9740617" cy="3914775"/>
          </a:xfrm>
        </p:grpSpPr>
        <p:pic>
          <p:nvPicPr>
            <p:cNvPr id="82" name="Picture 4" descr="members"/>
            <p:cNvPicPr>
              <a:picLocks noChangeAspect="1" noChangeArrowheads="1"/>
            </p:cNvPicPr>
            <p:nvPr/>
          </p:nvPicPr>
          <p:blipFill>
            <a:blip r:embed="rId3" cstate="print"/>
            <a:srcRect/>
            <a:stretch>
              <a:fillRect/>
            </a:stretch>
          </p:blipFill>
          <p:spPr bwMode="auto">
            <a:xfrm>
              <a:off x="12442" y="1014206"/>
              <a:ext cx="9144000" cy="3914775"/>
            </a:xfrm>
            <a:prstGeom prst="rect">
              <a:avLst/>
            </a:prstGeom>
            <a:noFill/>
            <a:ln w="9525">
              <a:noFill/>
              <a:miter lim="800000"/>
              <a:headEnd/>
              <a:tailEnd/>
            </a:ln>
          </p:spPr>
        </p:pic>
        <p:sp>
          <p:nvSpPr>
            <p:cNvPr id="9" name="TextBox 8"/>
            <p:cNvSpPr txBox="1"/>
            <p:nvPr/>
          </p:nvSpPr>
          <p:spPr>
            <a:xfrm>
              <a:off x="7740352" y="3429000"/>
              <a:ext cx="2012707" cy="338554"/>
            </a:xfrm>
            <a:prstGeom prst="rect">
              <a:avLst/>
            </a:prstGeom>
            <a:noFill/>
          </p:spPr>
          <p:txBody>
            <a:bodyPr wrap="square" rtlCol="0">
              <a:spAutoFit/>
            </a:bodyPr>
            <a:lstStyle/>
            <a:p>
              <a:r>
                <a:rPr lang="sv-SE" sz="1600" dirty="0">
                  <a:solidFill>
                    <a:srgbClr val="FFFF00"/>
                  </a:solidFill>
                </a:rPr>
                <a:t>Israel (2014)</a:t>
              </a:r>
              <a:endParaRPr lang="en-US" sz="1600" dirty="0">
                <a:solidFill>
                  <a:srgbClr val="FFFF00"/>
                </a:solidFill>
              </a:endParaRPr>
            </a:p>
          </p:txBody>
        </p:sp>
        <p:sp>
          <p:nvSpPr>
            <p:cNvPr id="10" name="TextBox 9"/>
            <p:cNvSpPr txBox="1"/>
            <p:nvPr/>
          </p:nvSpPr>
          <p:spPr>
            <a:xfrm>
              <a:off x="6986668" y="2278200"/>
              <a:ext cx="2334343" cy="338554"/>
            </a:xfrm>
            <a:prstGeom prst="rect">
              <a:avLst/>
            </a:prstGeom>
            <a:noFill/>
          </p:spPr>
          <p:txBody>
            <a:bodyPr wrap="square" rtlCol="0">
              <a:spAutoFit/>
            </a:bodyPr>
            <a:lstStyle/>
            <a:p>
              <a:pPr algn="ctr"/>
              <a:r>
                <a:rPr lang="sv-SE" sz="1600" dirty="0">
                  <a:solidFill>
                    <a:srgbClr val="FFFF00"/>
                  </a:solidFill>
                </a:rPr>
                <a:t>Rumänien (2016)</a:t>
              </a:r>
              <a:endParaRPr lang="en-US" sz="1600" dirty="0">
                <a:solidFill>
                  <a:srgbClr val="FFFF00"/>
                </a:solidFill>
              </a:endParaRPr>
            </a:p>
          </p:txBody>
        </p:sp>
        <p:cxnSp>
          <p:nvCxnSpPr>
            <p:cNvPr id="11" name="Straight Arrow Connector 10"/>
            <p:cNvCxnSpPr/>
            <p:nvPr/>
          </p:nvCxnSpPr>
          <p:spPr bwMode="auto">
            <a:xfrm>
              <a:off x="8277472" y="3753527"/>
              <a:ext cx="108425" cy="259605"/>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cxnSp>
          <p:nvCxnSpPr>
            <p:cNvPr id="13" name="Straight Arrow Connector 12"/>
            <p:cNvCxnSpPr/>
            <p:nvPr/>
          </p:nvCxnSpPr>
          <p:spPr bwMode="auto">
            <a:xfrm flipH="1">
              <a:off x="6338942" y="2887881"/>
              <a:ext cx="768592" cy="456964"/>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cxnSp>
          <p:nvCxnSpPr>
            <p:cNvPr id="15" name="Straight Arrow Connector 14"/>
            <p:cNvCxnSpPr/>
            <p:nvPr/>
          </p:nvCxnSpPr>
          <p:spPr bwMode="auto">
            <a:xfrm flipH="1">
              <a:off x="6397283" y="2616754"/>
              <a:ext cx="777345" cy="482581"/>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sp>
          <p:nvSpPr>
            <p:cNvPr id="12" name="TextBox 11"/>
            <p:cNvSpPr txBox="1"/>
            <p:nvPr/>
          </p:nvSpPr>
          <p:spPr>
            <a:xfrm>
              <a:off x="7257520" y="2718604"/>
              <a:ext cx="1850984" cy="338554"/>
            </a:xfrm>
            <a:prstGeom prst="rect">
              <a:avLst/>
            </a:prstGeom>
            <a:noFill/>
          </p:spPr>
          <p:txBody>
            <a:bodyPr wrap="square" rtlCol="0">
              <a:spAutoFit/>
            </a:bodyPr>
            <a:lstStyle/>
            <a:p>
              <a:pPr algn="ctr"/>
              <a:r>
                <a:rPr lang="sv-SE" sz="1600" dirty="0">
                  <a:solidFill>
                    <a:srgbClr val="FFFF00"/>
                  </a:solidFill>
                </a:rPr>
                <a:t>Serbien (2019)</a:t>
              </a:r>
              <a:endParaRPr lang="en-US" sz="1600" dirty="0">
                <a:solidFill>
                  <a:srgbClr val="FFFF00"/>
                </a:solidFill>
              </a:endParaRPr>
            </a:p>
          </p:txBody>
        </p:sp>
      </p:grpSp>
      <p:sp>
        <p:nvSpPr>
          <p:cNvPr id="88" name="Content Placeholder 2"/>
          <p:cNvSpPr>
            <a:spLocks noGrp="1"/>
          </p:cNvSpPr>
          <p:nvPr>
            <p:ph idx="1"/>
          </p:nvPr>
        </p:nvSpPr>
        <p:spPr>
          <a:xfrm>
            <a:off x="28704" y="4866872"/>
            <a:ext cx="9118598" cy="1845865"/>
          </a:xfrm>
        </p:spPr>
        <p:txBody>
          <a:bodyPr>
            <a:normAutofit fontScale="92500" lnSpcReduction="20000"/>
          </a:bodyPr>
          <a:lstStyle/>
          <a:p>
            <a:pPr marL="614363" lvl="1" indent="-342900"/>
            <a:r>
              <a:rPr lang="cy-GB" dirty="0"/>
              <a:t>23 europeiska medlemsländer, c:a 90 användarländer</a:t>
            </a:r>
          </a:p>
          <a:p>
            <a:pPr marL="614363" lvl="1" indent="-342900"/>
            <a:r>
              <a:rPr lang="cy-GB" dirty="0"/>
              <a:t>Inget militärt arbete, alla resultat är offentliga</a:t>
            </a:r>
          </a:p>
          <a:p>
            <a:pPr marL="614363" lvl="1" indent="-342900"/>
            <a:r>
              <a:rPr lang="cy-GB" dirty="0"/>
              <a:t>2300 anställda, 1200 fellows &amp; studenter, 12,000 användare</a:t>
            </a:r>
          </a:p>
          <a:p>
            <a:pPr marL="614363" lvl="1" indent="-342900"/>
            <a:r>
              <a:rPr lang="cy-GB" dirty="0"/>
              <a:t>Ărlig Budget 1 miljard €, Finland betalar 1.3% 14.1 miljoner € </a:t>
            </a:r>
          </a:p>
          <a:p>
            <a:pPr marL="614363" lvl="1" indent="-342900"/>
            <a:r>
              <a:rPr lang="cy-GB" dirty="0"/>
              <a:t>CERN: ansvar för acceleratorerna</a:t>
            </a:r>
          </a:p>
          <a:p>
            <a:pPr marL="614363" lvl="1" indent="-342900"/>
            <a:r>
              <a:rPr lang="cy-GB" dirty="0"/>
              <a:t>560 Univ. &amp; Forskningsinstitut: ansvar för Experimenten</a:t>
            </a:r>
          </a:p>
          <a:p>
            <a:pPr marL="614363" lvl="1" indent="-342900"/>
            <a:endParaRPr lang="cy-GB" dirty="0"/>
          </a:p>
        </p:txBody>
      </p:sp>
      <p:sp>
        <p:nvSpPr>
          <p:cNvPr id="26" name="Text Box 5"/>
          <p:cNvSpPr txBox="1">
            <a:spLocks noChangeArrowheads="1"/>
          </p:cNvSpPr>
          <p:nvPr/>
        </p:nvSpPr>
        <p:spPr bwMode="auto">
          <a:xfrm>
            <a:off x="107504" y="1217472"/>
            <a:ext cx="2532082" cy="3508653"/>
          </a:xfrm>
          <a:prstGeom prst="rect">
            <a:avLst/>
          </a:prstGeom>
          <a:solidFill>
            <a:schemeClr val="bg1">
              <a:alpha val="50195"/>
            </a:schemeClr>
          </a:solidFill>
          <a:ln w="19050">
            <a:solidFill>
              <a:schemeClr val="tx1"/>
            </a:solidFill>
            <a:miter lim="800000"/>
            <a:headEnd/>
            <a:tailEnd/>
          </a:ln>
        </p:spPr>
        <p:txBody>
          <a:bodyPr wrap="square">
            <a:spAutoFit/>
          </a:bodyPr>
          <a:lstStyle/>
          <a:p>
            <a:pPr algn="l" defTabSz="912813"/>
            <a:r>
              <a:rPr lang="en-GB" sz="2000" dirty="0"/>
              <a:t>OBSERVATÖRER</a:t>
            </a:r>
            <a:r>
              <a:rPr lang="en-GB" sz="2000" dirty="0">
                <a:solidFill>
                  <a:schemeClr val="bg1"/>
                </a:solidFill>
              </a:rPr>
              <a:t>:</a:t>
            </a:r>
          </a:p>
          <a:p>
            <a:pPr lvl="1" indent="0" algn="l" defTabSz="912813">
              <a:buFontTx/>
              <a:buChar char="•"/>
            </a:pPr>
            <a:r>
              <a:rPr lang="en-GB" sz="1800" b="1" dirty="0">
                <a:solidFill>
                  <a:srgbClr val="FFFF00"/>
                </a:solidFill>
              </a:rPr>
              <a:t>UNESCO</a:t>
            </a:r>
          </a:p>
          <a:p>
            <a:pPr lvl="1" indent="0" algn="l" defTabSz="912813">
              <a:buFontTx/>
              <a:buChar char="•"/>
            </a:pPr>
            <a:r>
              <a:rPr lang="en-GB" sz="1800" b="1" dirty="0">
                <a:solidFill>
                  <a:srgbClr val="FFFF00"/>
                </a:solidFill>
              </a:rPr>
              <a:t>EU</a:t>
            </a:r>
          </a:p>
          <a:p>
            <a:pPr lvl="1" indent="0" algn="l" defTabSz="912813">
              <a:buFontTx/>
              <a:buChar char="•"/>
            </a:pPr>
            <a:r>
              <a:rPr lang="en-GB" sz="1800" b="1" dirty="0" err="1">
                <a:solidFill>
                  <a:srgbClr val="FFFF00"/>
                </a:solidFill>
              </a:rPr>
              <a:t>Turkiet</a:t>
            </a:r>
            <a:endParaRPr lang="en-GB" sz="1800" b="1" dirty="0">
              <a:solidFill>
                <a:srgbClr val="FFFF00"/>
              </a:solidFill>
            </a:endParaRPr>
          </a:p>
          <a:p>
            <a:pPr lvl="1" indent="0" algn="l" defTabSz="912813"/>
            <a:endParaRPr lang="en-GB" sz="1800" b="1" dirty="0">
              <a:solidFill>
                <a:srgbClr val="FF0000"/>
              </a:solidFill>
            </a:endParaRPr>
          </a:p>
          <a:p>
            <a:pPr algn="l" defTabSz="912813"/>
            <a:r>
              <a:rPr lang="en-GB" sz="2000" dirty="0"/>
              <a:t>SPECIELLA OBS. </a:t>
            </a:r>
          </a:p>
          <a:p>
            <a:pPr algn="l" defTabSz="912813"/>
            <a:r>
              <a:rPr lang="en-GB" sz="2000" dirty="0"/>
              <a:t>(</a:t>
            </a:r>
            <a:r>
              <a:rPr lang="en-GB" sz="2000" dirty="0" err="1"/>
              <a:t>för</a:t>
            </a:r>
            <a:r>
              <a:rPr lang="en-GB" sz="2000" dirty="0"/>
              <a:t> LHC):</a:t>
            </a:r>
          </a:p>
          <a:p>
            <a:pPr lvl="1" indent="0" algn="l" defTabSz="912813">
              <a:buFontTx/>
              <a:buChar char="•"/>
            </a:pPr>
            <a:r>
              <a:rPr lang="en-GB" sz="1800" b="1" dirty="0">
                <a:solidFill>
                  <a:srgbClr val="FFFF00"/>
                </a:solidFill>
              </a:rPr>
              <a:t>USA</a:t>
            </a:r>
          </a:p>
          <a:p>
            <a:pPr lvl="1" indent="0" algn="l" defTabSz="912813">
              <a:buFontTx/>
              <a:buChar char="•"/>
            </a:pPr>
            <a:r>
              <a:rPr lang="en-GB" sz="1800" b="1" dirty="0">
                <a:solidFill>
                  <a:srgbClr val="FFFF00"/>
                </a:solidFill>
              </a:rPr>
              <a:t>Japan</a:t>
            </a:r>
          </a:p>
          <a:p>
            <a:pPr lvl="1" indent="0" algn="l" defTabSz="912813">
              <a:buFontTx/>
              <a:buChar char="•"/>
            </a:pPr>
            <a:r>
              <a:rPr lang="en-GB" sz="1800" b="1" dirty="0" err="1">
                <a:solidFill>
                  <a:srgbClr val="FFFF00"/>
                </a:solidFill>
              </a:rPr>
              <a:t>Ryssland</a:t>
            </a:r>
            <a:endParaRPr lang="en-GB" sz="1800" b="1" dirty="0">
              <a:solidFill>
                <a:srgbClr val="FFFF00"/>
              </a:solidFill>
            </a:endParaRPr>
          </a:p>
          <a:p>
            <a:pPr lvl="1" indent="0" algn="l" defTabSz="912813">
              <a:buFontTx/>
              <a:buChar char="•"/>
            </a:pPr>
            <a:r>
              <a:rPr lang="en-GB" sz="1800" b="1" dirty="0" err="1">
                <a:solidFill>
                  <a:srgbClr val="FFFF00"/>
                </a:solidFill>
              </a:rPr>
              <a:t>Indien</a:t>
            </a:r>
            <a:endParaRPr lang="en-GB" sz="1800" b="1" dirty="0">
              <a:solidFill>
                <a:srgbClr val="FFFF00"/>
              </a:solidFill>
            </a:endParaRPr>
          </a:p>
          <a:p>
            <a:pPr algn="l" defTabSz="912813">
              <a:buFontTx/>
              <a:buChar char="•"/>
            </a:pPr>
            <a:endParaRPr lang="en-GB" sz="1800" dirty="0">
              <a:solidFill>
                <a:srgbClr val="FF0000"/>
              </a:solidFill>
            </a:endParaRPr>
          </a:p>
        </p:txBody>
      </p:sp>
      <p:sp>
        <p:nvSpPr>
          <p:cNvPr id="16" name="TextBox 15"/>
          <p:cNvSpPr txBox="1"/>
          <p:nvPr/>
        </p:nvSpPr>
        <p:spPr>
          <a:xfrm>
            <a:off x="6156176" y="1484784"/>
            <a:ext cx="2335186" cy="338554"/>
          </a:xfrm>
          <a:prstGeom prst="rect">
            <a:avLst/>
          </a:prstGeom>
          <a:noFill/>
        </p:spPr>
        <p:txBody>
          <a:bodyPr wrap="square" rtlCol="0">
            <a:spAutoFit/>
          </a:bodyPr>
          <a:lstStyle/>
          <a:p>
            <a:pPr algn="ctr"/>
            <a:r>
              <a:rPr lang="sv-SE" sz="1600" dirty="0">
                <a:solidFill>
                  <a:srgbClr val="FFFF00"/>
                </a:solidFill>
              </a:rPr>
              <a:t>Finland  (1991)</a:t>
            </a:r>
            <a:endParaRPr lang="en-US" sz="1600" dirty="0">
              <a:solidFill>
                <a:srgbClr val="FFFF00"/>
              </a:solidFill>
            </a:endParaRPr>
          </a:p>
        </p:txBody>
      </p:sp>
    </p:spTree>
    <p:extLst>
      <p:ext uri="{BB962C8B-B14F-4D97-AF65-F5344CB8AC3E}">
        <p14:creationId xmlns:p14="http://schemas.microsoft.com/office/powerpoint/2010/main" val="1576867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uiExpand="1" build="p"/>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42875" y="34930"/>
            <a:ext cx="8893621" cy="642942"/>
          </a:xfrm>
        </p:spPr>
        <p:txBody>
          <a:bodyPr>
            <a:noAutofit/>
          </a:bodyPr>
          <a:lstStyle/>
          <a:p>
            <a:pPr algn="ctr" eaLnBrk="1" hangingPunct="1"/>
            <a:r>
              <a:rPr lang="fr-FR" dirty="0"/>
              <a:t>…</a:t>
            </a:r>
            <a:r>
              <a:rPr lang="fr-FR" dirty="0" err="1"/>
              <a:t>vid</a:t>
            </a:r>
            <a:r>
              <a:rPr lang="fr-FR" dirty="0"/>
              <a:t> </a:t>
            </a:r>
            <a:r>
              <a:rPr lang="fr-FR" dirty="0" err="1"/>
              <a:t>ofantliga</a:t>
            </a:r>
            <a:r>
              <a:rPr lang="fr-FR" dirty="0"/>
              <a:t> </a:t>
            </a:r>
            <a:r>
              <a:rPr lang="fr-FR" dirty="0" err="1">
                <a:solidFill>
                  <a:srgbClr val="92D050"/>
                </a:solidFill>
              </a:rPr>
              <a:t>energier</a:t>
            </a:r>
            <a:r>
              <a:rPr lang="fr-FR" dirty="0">
                <a:solidFill>
                  <a:srgbClr val="FF0000"/>
                </a:solidFill>
              </a:rPr>
              <a:t> </a:t>
            </a:r>
            <a:r>
              <a:rPr lang="fr-FR" dirty="0"/>
              <a:t>!</a:t>
            </a:r>
          </a:p>
        </p:txBody>
      </p:sp>
      <p:pic>
        <p:nvPicPr>
          <p:cNvPr id="2" name="collisionb">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065426" y="883752"/>
            <a:ext cx="7048517" cy="5286388"/>
          </a:xfrm>
          <a:prstGeom prst="rect">
            <a:avLst/>
          </a:prstGeom>
        </p:spPr>
      </p:pic>
      <p:sp>
        <p:nvSpPr>
          <p:cNvPr id="4" name="Rectangle 3"/>
          <p:cNvSpPr/>
          <p:nvPr/>
        </p:nvSpPr>
        <p:spPr>
          <a:xfrm>
            <a:off x="3635896" y="5517232"/>
            <a:ext cx="1821332" cy="861774"/>
          </a:xfrm>
          <a:prstGeom prst="rect">
            <a:avLst/>
          </a:prstGeom>
          <a:effectLst/>
        </p:spPr>
        <p:txBody>
          <a:bodyPr wrap="none">
            <a:spAutoFit/>
          </a:bodyPr>
          <a:lstStyle/>
          <a:p>
            <a:pPr marL="0" lvl="1"/>
            <a:r>
              <a:rPr lang="fr-FR" sz="5000" b="1" dirty="0">
                <a:solidFill>
                  <a:srgbClr val="92D050"/>
                </a:solidFill>
                <a:latin typeface="Calibri" pitchFamily="34" charset="0"/>
              </a:rPr>
              <a:t>E=mc</a:t>
            </a:r>
            <a:r>
              <a:rPr lang="fr-FR" sz="5000" b="1" baseline="30000" dirty="0">
                <a:solidFill>
                  <a:srgbClr val="92D050"/>
                </a:solidFill>
                <a:latin typeface="Calibri" pitchFamily="34" charset="0"/>
              </a:rPr>
              <a:t>2</a:t>
            </a:r>
          </a:p>
        </p:txBody>
      </p:sp>
      <p:cxnSp>
        <p:nvCxnSpPr>
          <p:cNvPr id="6" name="Straight Connector 5"/>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142875" y="6356351"/>
            <a:ext cx="8893621"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 presetClass="mediacall" presetSubtype="0" fill="hold" nodeType="afterEffect">
                                  <p:stCondLst>
                                    <p:cond delay="0"/>
                                  </p:stCondLst>
                                  <p:childTnLst>
                                    <p:cmd type="call" cmd="playFrom(0.0)">
                                      <p:cBhvr>
                                        <p:cTn id="10" dur="12415" fill="hold"/>
                                        <p:tgtEl>
                                          <p:spTgt spid="2"/>
                                        </p:tgtEl>
                                      </p:cBhvr>
                                    </p:cmd>
                                  </p:childTnLst>
                                </p:cTn>
                              </p:par>
                              <p:par>
                                <p:cTn id="11" presetID="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5" fill="hold" display="0">
                  <p:stCondLst>
                    <p:cond delay="indefinite"/>
                  </p:stCondLst>
                </p:cTn>
                <p:tgtEl>
                  <p:spTgt spid="2"/>
                </p:tgtEl>
              </p:cMediaNode>
            </p:video>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759854" y="0"/>
            <a:ext cx="8384146" cy="889000"/>
          </a:xfrm>
        </p:spPr>
        <p:txBody>
          <a:bodyPr/>
          <a:lstStyle/>
          <a:p>
            <a:r>
              <a:rPr lang="cy-GB" dirty="0"/>
              <a:t>Våra verktyg</a:t>
            </a:r>
            <a:endParaRPr lang="cy-GB" noProof="0" dirty="0"/>
          </a:p>
        </p:txBody>
      </p:sp>
      <p:pic>
        <p:nvPicPr>
          <p:cNvPr id="7" name="Picture 5" descr="region-aerienne"/>
          <p:cNvPicPr>
            <a:picLocks noChangeAspect="1" noChangeArrowheads="1"/>
          </p:cNvPicPr>
          <p:nvPr/>
        </p:nvPicPr>
        <p:blipFill>
          <a:blip r:embed="rId3" cstate="print"/>
          <a:srcRect t="14645" b="4919"/>
          <a:stretch>
            <a:fillRect/>
          </a:stretch>
        </p:blipFill>
        <p:spPr bwMode="auto">
          <a:xfrm>
            <a:off x="49238" y="830932"/>
            <a:ext cx="9144000" cy="5516380"/>
          </a:xfrm>
          <a:prstGeom prst="rect">
            <a:avLst/>
          </a:prstGeom>
          <a:noFill/>
          <a:ln w="9525">
            <a:noFill/>
            <a:miter lim="800000"/>
            <a:headEnd/>
            <a:tailEnd/>
          </a:ln>
        </p:spPr>
      </p:pic>
      <p:grpSp>
        <p:nvGrpSpPr>
          <p:cNvPr id="8" name="Group 48"/>
          <p:cNvGrpSpPr>
            <a:grpSpLocks/>
          </p:cNvGrpSpPr>
          <p:nvPr/>
        </p:nvGrpSpPr>
        <p:grpSpPr bwMode="auto">
          <a:xfrm>
            <a:off x="1262062" y="2136840"/>
            <a:ext cx="7918450" cy="2933700"/>
            <a:chOff x="772" y="1456"/>
            <a:chExt cx="4988" cy="1848"/>
          </a:xfrm>
        </p:grpSpPr>
        <p:sp>
          <p:nvSpPr>
            <p:cNvPr id="9" name="Line 9"/>
            <p:cNvSpPr>
              <a:spLocks noChangeShapeType="1"/>
            </p:cNvSpPr>
            <p:nvPr/>
          </p:nvSpPr>
          <p:spPr bwMode="auto">
            <a:xfrm>
              <a:off x="772" y="1458"/>
              <a:ext cx="136" cy="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0" name="Line 10"/>
            <p:cNvSpPr>
              <a:spLocks noChangeShapeType="1"/>
            </p:cNvSpPr>
            <p:nvPr/>
          </p:nvSpPr>
          <p:spPr bwMode="auto">
            <a:xfrm>
              <a:off x="896" y="1456"/>
              <a:ext cx="20" cy="1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1" name="Line 11"/>
            <p:cNvSpPr>
              <a:spLocks noChangeShapeType="1"/>
            </p:cNvSpPr>
            <p:nvPr/>
          </p:nvSpPr>
          <p:spPr bwMode="auto">
            <a:xfrm flipV="1">
              <a:off x="916" y="1496"/>
              <a:ext cx="204" cy="6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2" name="Line 12"/>
            <p:cNvSpPr>
              <a:spLocks noChangeShapeType="1"/>
            </p:cNvSpPr>
            <p:nvPr/>
          </p:nvSpPr>
          <p:spPr bwMode="auto">
            <a:xfrm>
              <a:off x="1120" y="1500"/>
              <a:ext cx="344" cy="10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3" name="Line 13"/>
            <p:cNvSpPr>
              <a:spLocks noChangeShapeType="1"/>
            </p:cNvSpPr>
            <p:nvPr/>
          </p:nvSpPr>
          <p:spPr bwMode="auto">
            <a:xfrm>
              <a:off x="1452" y="1604"/>
              <a:ext cx="144"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4" name="Line 14"/>
            <p:cNvSpPr>
              <a:spLocks noChangeShapeType="1"/>
            </p:cNvSpPr>
            <p:nvPr/>
          </p:nvSpPr>
          <p:spPr bwMode="auto">
            <a:xfrm flipV="1">
              <a:off x="1252" y="1628"/>
              <a:ext cx="348" cy="2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5" name="Line 15"/>
            <p:cNvSpPr>
              <a:spLocks noChangeShapeType="1"/>
            </p:cNvSpPr>
            <p:nvPr/>
          </p:nvSpPr>
          <p:spPr bwMode="auto">
            <a:xfrm flipV="1">
              <a:off x="1260" y="1812"/>
              <a:ext cx="532"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6" name="Line 16"/>
            <p:cNvSpPr>
              <a:spLocks noChangeShapeType="1"/>
            </p:cNvSpPr>
            <p:nvPr/>
          </p:nvSpPr>
          <p:spPr bwMode="auto">
            <a:xfrm>
              <a:off x="1776" y="1812"/>
              <a:ext cx="284" cy="9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7" name="Line 17"/>
            <p:cNvSpPr>
              <a:spLocks noChangeShapeType="1"/>
            </p:cNvSpPr>
            <p:nvPr/>
          </p:nvSpPr>
          <p:spPr bwMode="auto">
            <a:xfrm flipV="1">
              <a:off x="1936" y="1892"/>
              <a:ext cx="1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8" name="Line 18"/>
            <p:cNvSpPr>
              <a:spLocks noChangeShapeType="1"/>
            </p:cNvSpPr>
            <p:nvPr/>
          </p:nvSpPr>
          <p:spPr bwMode="auto">
            <a:xfrm>
              <a:off x="1932" y="2044"/>
              <a:ext cx="96"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9" name="Line 19"/>
            <p:cNvSpPr>
              <a:spLocks noChangeShapeType="1"/>
            </p:cNvSpPr>
            <p:nvPr/>
          </p:nvSpPr>
          <p:spPr bwMode="auto">
            <a:xfrm flipV="1">
              <a:off x="2020" y="2060"/>
              <a:ext cx="84"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0" name="Line 20"/>
            <p:cNvSpPr>
              <a:spLocks noChangeShapeType="1"/>
            </p:cNvSpPr>
            <p:nvPr/>
          </p:nvSpPr>
          <p:spPr bwMode="auto">
            <a:xfrm>
              <a:off x="2084" y="2060"/>
              <a:ext cx="320" cy="16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1" name="Line 21"/>
            <p:cNvSpPr>
              <a:spLocks noChangeShapeType="1"/>
            </p:cNvSpPr>
            <p:nvPr/>
          </p:nvSpPr>
          <p:spPr bwMode="auto">
            <a:xfrm flipV="1">
              <a:off x="2376" y="2280"/>
              <a:ext cx="68" cy="1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2" name="Line 22"/>
            <p:cNvSpPr>
              <a:spLocks noChangeShapeType="1"/>
            </p:cNvSpPr>
            <p:nvPr/>
          </p:nvSpPr>
          <p:spPr bwMode="auto">
            <a:xfrm>
              <a:off x="2392" y="2220"/>
              <a:ext cx="44"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3" name="Line 23"/>
            <p:cNvSpPr>
              <a:spLocks noChangeShapeType="1"/>
            </p:cNvSpPr>
            <p:nvPr/>
          </p:nvSpPr>
          <p:spPr bwMode="auto">
            <a:xfrm flipV="1">
              <a:off x="1960" y="2368"/>
              <a:ext cx="424" cy="4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4" name="Line 24"/>
            <p:cNvSpPr>
              <a:spLocks noChangeShapeType="1"/>
            </p:cNvSpPr>
            <p:nvPr/>
          </p:nvSpPr>
          <p:spPr bwMode="auto">
            <a:xfrm>
              <a:off x="1968" y="2780"/>
              <a:ext cx="348" cy="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5" name="Line 25"/>
            <p:cNvSpPr>
              <a:spLocks noChangeShapeType="1"/>
            </p:cNvSpPr>
            <p:nvPr/>
          </p:nvSpPr>
          <p:spPr bwMode="auto">
            <a:xfrm flipV="1">
              <a:off x="2228" y="2864"/>
              <a:ext cx="76" cy="11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6" name="Line 26"/>
            <p:cNvSpPr>
              <a:spLocks noChangeShapeType="1"/>
            </p:cNvSpPr>
            <p:nvPr/>
          </p:nvSpPr>
          <p:spPr bwMode="auto">
            <a:xfrm>
              <a:off x="2236" y="2968"/>
              <a:ext cx="980" cy="27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7" name="Line 27"/>
            <p:cNvSpPr>
              <a:spLocks noChangeShapeType="1"/>
            </p:cNvSpPr>
            <p:nvPr/>
          </p:nvSpPr>
          <p:spPr bwMode="auto">
            <a:xfrm flipV="1">
              <a:off x="3216" y="3216"/>
              <a:ext cx="44"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8" name="Line 28"/>
            <p:cNvSpPr>
              <a:spLocks noChangeShapeType="1"/>
            </p:cNvSpPr>
            <p:nvPr/>
          </p:nvSpPr>
          <p:spPr bwMode="auto">
            <a:xfrm>
              <a:off x="3256" y="3220"/>
              <a:ext cx="348" cy="8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9" name="Line 29"/>
            <p:cNvSpPr>
              <a:spLocks noChangeShapeType="1"/>
            </p:cNvSpPr>
            <p:nvPr/>
          </p:nvSpPr>
          <p:spPr bwMode="auto">
            <a:xfrm flipV="1">
              <a:off x="3596" y="3236"/>
              <a:ext cx="80"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0" name="Line 30"/>
            <p:cNvSpPr>
              <a:spLocks noChangeShapeType="1"/>
            </p:cNvSpPr>
            <p:nvPr/>
          </p:nvSpPr>
          <p:spPr bwMode="auto">
            <a:xfrm flipV="1">
              <a:off x="3668" y="3088"/>
              <a:ext cx="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1" name="Line 31"/>
            <p:cNvSpPr>
              <a:spLocks noChangeShapeType="1"/>
            </p:cNvSpPr>
            <p:nvPr/>
          </p:nvSpPr>
          <p:spPr bwMode="auto">
            <a:xfrm flipV="1">
              <a:off x="3700" y="3060"/>
              <a:ext cx="68"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2" name="Line 32"/>
            <p:cNvSpPr>
              <a:spLocks noChangeShapeType="1"/>
            </p:cNvSpPr>
            <p:nvPr/>
          </p:nvSpPr>
          <p:spPr bwMode="auto">
            <a:xfrm>
              <a:off x="3768" y="3060"/>
              <a:ext cx="168"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3" name="Line 33"/>
            <p:cNvSpPr>
              <a:spLocks noChangeShapeType="1"/>
            </p:cNvSpPr>
            <p:nvPr/>
          </p:nvSpPr>
          <p:spPr bwMode="auto">
            <a:xfrm flipV="1">
              <a:off x="3932" y="3016"/>
              <a:ext cx="72"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4" name="Line 34"/>
            <p:cNvSpPr>
              <a:spLocks noChangeShapeType="1"/>
            </p:cNvSpPr>
            <p:nvPr/>
          </p:nvSpPr>
          <p:spPr bwMode="auto">
            <a:xfrm>
              <a:off x="4008" y="3012"/>
              <a:ext cx="72" cy="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5" name="Line 35"/>
            <p:cNvSpPr>
              <a:spLocks noChangeShapeType="1"/>
            </p:cNvSpPr>
            <p:nvPr/>
          </p:nvSpPr>
          <p:spPr bwMode="auto">
            <a:xfrm flipV="1">
              <a:off x="4076" y="2840"/>
              <a:ext cx="56" cy="1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6" name="Line 36"/>
            <p:cNvSpPr>
              <a:spLocks noChangeShapeType="1"/>
            </p:cNvSpPr>
            <p:nvPr/>
          </p:nvSpPr>
          <p:spPr bwMode="auto">
            <a:xfrm>
              <a:off x="4136" y="2848"/>
              <a:ext cx="56" cy="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7" name="Line 37"/>
            <p:cNvSpPr>
              <a:spLocks noChangeShapeType="1"/>
            </p:cNvSpPr>
            <p:nvPr/>
          </p:nvSpPr>
          <p:spPr bwMode="auto">
            <a:xfrm flipV="1">
              <a:off x="4192" y="2768"/>
              <a:ext cx="32" cy="8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8" name="Line 38"/>
            <p:cNvSpPr>
              <a:spLocks noChangeShapeType="1"/>
            </p:cNvSpPr>
            <p:nvPr/>
          </p:nvSpPr>
          <p:spPr bwMode="auto">
            <a:xfrm>
              <a:off x="4228" y="2760"/>
              <a:ext cx="208"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9" name="Line 39"/>
            <p:cNvSpPr>
              <a:spLocks noChangeShapeType="1"/>
            </p:cNvSpPr>
            <p:nvPr/>
          </p:nvSpPr>
          <p:spPr bwMode="auto">
            <a:xfrm flipH="1" flipV="1">
              <a:off x="4400" y="2700"/>
              <a:ext cx="32" cy="13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0" name="Line 40"/>
            <p:cNvSpPr>
              <a:spLocks noChangeShapeType="1"/>
            </p:cNvSpPr>
            <p:nvPr/>
          </p:nvSpPr>
          <p:spPr bwMode="auto">
            <a:xfrm flipV="1">
              <a:off x="4356" y="2396"/>
              <a:ext cx="56" cy="3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1" name="Line 41"/>
            <p:cNvSpPr>
              <a:spLocks noChangeShapeType="1"/>
            </p:cNvSpPr>
            <p:nvPr/>
          </p:nvSpPr>
          <p:spPr bwMode="auto">
            <a:xfrm>
              <a:off x="4356" y="2680"/>
              <a:ext cx="36"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2" name="Line 42"/>
            <p:cNvSpPr>
              <a:spLocks noChangeShapeType="1"/>
            </p:cNvSpPr>
            <p:nvPr/>
          </p:nvSpPr>
          <p:spPr bwMode="auto">
            <a:xfrm>
              <a:off x="4400" y="2408"/>
              <a:ext cx="312"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3" name="Line 43"/>
            <p:cNvSpPr>
              <a:spLocks noChangeShapeType="1"/>
            </p:cNvSpPr>
            <p:nvPr/>
          </p:nvSpPr>
          <p:spPr bwMode="auto">
            <a:xfrm flipH="1" flipV="1">
              <a:off x="4636" y="2284"/>
              <a:ext cx="68" cy="1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4" name="Line 44"/>
            <p:cNvSpPr>
              <a:spLocks noChangeShapeType="1"/>
            </p:cNvSpPr>
            <p:nvPr/>
          </p:nvSpPr>
          <p:spPr bwMode="auto">
            <a:xfrm flipV="1">
              <a:off x="4636" y="2144"/>
              <a:ext cx="60" cy="14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5" name="Line 45"/>
            <p:cNvSpPr>
              <a:spLocks noChangeShapeType="1"/>
            </p:cNvSpPr>
            <p:nvPr/>
          </p:nvSpPr>
          <p:spPr bwMode="auto">
            <a:xfrm flipV="1">
              <a:off x="4696" y="2116"/>
              <a:ext cx="228"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6" name="Line 46"/>
            <p:cNvSpPr>
              <a:spLocks noChangeShapeType="1"/>
            </p:cNvSpPr>
            <p:nvPr/>
          </p:nvSpPr>
          <p:spPr bwMode="auto">
            <a:xfrm flipV="1">
              <a:off x="4924" y="2040"/>
              <a:ext cx="44" cy="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7" name="Line 47"/>
            <p:cNvSpPr>
              <a:spLocks noChangeShapeType="1"/>
            </p:cNvSpPr>
            <p:nvPr/>
          </p:nvSpPr>
          <p:spPr bwMode="auto">
            <a:xfrm>
              <a:off x="4960" y="2044"/>
              <a:ext cx="800" cy="108"/>
            </a:xfrm>
            <a:prstGeom prst="line">
              <a:avLst/>
            </a:prstGeom>
            <a:noFill/>
            <a:ln w="38100">
              <a:solidFill>
                <a:schemeClr val="bg1"/>
              </a:solidFill>
              <a:round/>
              <a:headEnd/>
              <a:tailEnd/>
            </a:ln>
          </p:spPr>
          <p:txBody>
            <a:bodyPr/>
            <a:lstStyle/>
            <a:p>
              <a:endParaRPr lang="en-US" dirty="0">
                <a:solidFill>
                  <a:srgbClr val="FFFFFF"/>
                </a:solidFill>
              </a:endParaRPr>
            </a:p>
          </p:txBody>
        </p:sp>
      </p:grpSp>
      <p:pic>
        <p:nvPicPr>
          <p:cNvPr id="51" name="Picture 49" descr="MCFL00128_0000[1]"/>
          <p:cNvPicPr>
            <a:picLocks noChangeAspect="1" noChangeArrowheads="1"/>
          </p:cNvPicPr>
          <p:nvPr/>
        </p:nvPicPr>
        <p:blipFill>
          <a:blip r:embed="rId4" cstate="print"/>
          <a:srcRect/>
          <a:stretch>
            <a:fillRect/>
          </a:stretch>
        </p:blipFill>
        <p:spPr bwMode="auto">
          <a:xfrm>
            <a:off x="5427663" y="2163232"/>
            <a:ext cx="657225" cy="517525"/>
          </a:xfrm>
          <a:prstGeom prst="rect">
            <a:avLst/>
          </a:prstGeom>
          <a:noFill/>
          <a:ln w="9525">
            <a:noFill/>
            <a:miter lim="800000"/>
            <a:headEnd/>
            <a:tailEnd/>
          </a:ln>
        </p:spPr>
      </p:pic>
      <p:pic>
        <p:nvPicPr>
          <p:cNvPr id="52" name="Picture 50" descr="MCFL00095_0000[1]"/>
          <p:cNvPicPr>
            <a:picLocks noChangeAspect="1" noChangeArrowheads="1"/>
          </p:cNvPicPr>
          <p:nvPr/>
        </p:nvPicPr>
        <p:blipFill>
          <a:blip r:embed="rId5" cstate="print"/>
          <a:srcRect/>
          <a:stretch>
            <a:fillRect/>
          </a:stretch>
        </p:blipFill>
        <p:spPr bwMode="auto">
          <a:xfrm>
            <a:off x="3098800" y="5754157"/>
            <a:ext cx="619125" cy="654050"/>
          </a:xfrm>
          <a:prstGeom prst="rect">
            <a:avLst/>
          </a:prstGeom>
          <a:noFill/>
          <a:ln w="9525">
            <a:noFill/>
            <a:miter lim="800000"/>
            <a:headEnd/>
            <a:tailEnd/>
          </a:ln>
        </p:spPr>
      </p:pic>
      <p:grpSp>
        <p:nvGrpSpPr>
          <p:cNvPr id="53" name="Group 68"/>
          <p:cNvGrpSpPr>
            <a:grpSpLocks/>
          </p:cNvGrpSpPr>
          <p:nvPr/>
        </p:nvGrpSpPr>
        <p:grpSpPr bwMode="auto">
          <a:xfrm>
            <a:off x="2458476" y="2418935"/>
            <a:ext cx="1674812" cy="633413"/>
            <a:chOff x="1507" y="1632"/>
            <a:chExt cx="1055" cy="399"/>
          </a:xfrm>
        </p:grpSpPr>
        <p:graphicFrame>
          <p:nvGraphicFramePr>
            <p:cNvPr id="54" name="Object 2"/>
            <p:cNvGraphicFramePr>
              <a:graphicFrameLocks noChangeAspect="1"/>
            </p:cNvGraphicFramePr>
            <p:nvPr/>
          </p:nvGraphicFramePr>
          <p:xfrm>
            <a:off x="1507" y="1632"/>
            <a:ext cx="1055" cy="399"/>
          </p:xfrm>
          <a:graphic>
            <a:graphicData uri="http://schemas.openxmlformats.org/presentationml/2006/ole">
              <mc:AlternateContent xmlns:mc="http://schemas.openxmlformats.org/markup-compatibility/2006">
                <mc:Choice xmlns:v="urn:schemas-microsoft-com:vml" Requires="v">
                  <p:oleObj name="Designer Drawing" r:id="rId6" imgW="1713600" imgH="610200" progId="">
                    <p:embed/>
                  </p:oleObj>
                </mc:Choice>
                <mc:Fallback>
                  <p:oleObj name="Designer Drawing" r:id="rId6" imgW="1713600" imgH="61020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7" y="1632"/>
                          <a:ext cx="1055"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 name="Text Box 63"/>
            <p:cNvSpPr txBox="1">
              <a:spLocks noChangeArrowheads="1"/>
            </p:cNvSpPr>
            <p:nvPr/>
          </p:nvSpPr>
          <p:spPr bwMode="auto">
            <a:xfrm>
              <a:off x="1816" y="1728"/>
              <a:ext cx="368" cy="165"/>
            </a:xfrm>
            <a:prstGeom prst="rect">
              <a:avLst/>
            </a:prstGeom>
            <a:solidFill>
              <a:srgbClr val="0000FF"/>
            </a:solidFill>
            <a:ln w="9525">
              <a:noFill/>
              <a:miter lim="800000"/>
              <a:headEnd/>
              <a:tailEnd/>
            </a:ln>
          </p:spPr>
          <p:txBody>
            <a:bodyPr>
              <a:spAutoFit/>
            </a:bodyPr>
            <a:lstStyle/>
            <a:p>
              <a:pPr algn="l" eaLnBrk="1" hangingPunct="1"/>
              <a:r>
                <a:rPr lang="fr-CH" sz="1100" b="1" dirty="0">
                  <a:solidFill>
                    <a:srgbClr val="FFFFFF"/>
                  </a:solidFill>
                  <a:latin typeface="Calibri" pitchFamily="34" charset="0"/>
                  <a:cs typeface="Arial" charset="0"/>
                </a:rPr>
                <a:t>SPS</a:t>
              </a:r>
              <a:endParaRPr lang="en-US" sz="1100" b="1" dirty="0">
                <a:solidFill>
                  <a:srgbClr val="FFFFFF"/>
                </a:solidFill>
                <a:latin typeface="Calibri" pitchFamily="34" charset="0"/>
                <a:cs typeface="Arial" charset="0"/>
              </a:endParaRPr>
            </a:p>
          </p:txBody>
        </p:sp>
      </p:grpSp>
      <p:grpSp>
        <p:nvGrpSpPr>
          <p:cNvPr id="56" name="Group 90"/>
          <p:cNvGrpSpPr>
            <a:grpSpLocks/>
          </p:cNvGrpSpPr>
          <p:nvPr/>
        </p:nvGrpSpPr>
        <p:grpSpPr bwMode="auto">
          <a:xfrm>
            <a:off x="1760538" y="2583920"/>
            <a:ext cx="804862" cy="369887"/>
            <a:chOff x="1149" y="1617"/>
            <a:chExt cx="507" cy="233"/>
          </a:xfrm>
        </p:grpSpPr>
        <p:sp>
          <p:nvSpPr>
            <p:cNvPr id="57" name="Freeform 86"/>
            <p:cNvSpPr>
              <a:spLocks/>
            </p:cNvSpPr>
            <p:nvPr/>
          </p:nvSpPr>
          <p:spPr bwMode="auto">
            <a:xfrm>
              <a:off x="1149" y="1617"/>
              <a:ext cx="507" cy="233"/>
            </a:xfrm>
            <a:custGeom>
              <a:avLst/>
              <a:gdLst>
                <a:gd name="T0" fmla="*/ 447 w 507"/>
                <a:gd name="T1" fmla="*/ 0 h 330"/>
                <a:gd name="T2" fmla="*/ 507 w 507"/>
                <a:gd name="T3" fmla="*/ 1 h 330"/>
                <a:gd name="T4" fmla="*/ 339 w 507"/>
                <a:gd name="T5" fmla="*/ 1 h 330"/>
                <a:gd name="T6" fmla="*/ 0 w 507"/>
                <a:gd name="T7" fmla="*/ 1 h 330"/>
                <a:gd name="T8" fmla="*/ 447 w 507"/>
                <a:gd name="T9" fmla="*/ 0 h 330"/>
                <a:gd name="T10" fmla="*/ 0 60000 65536"/>
                <a:gd name="T11" fmla="*/ 0 60000 65536"/>
                <a:gd name="T12" fmla="*/ 0 60000 65536"/>
                <a:gd name="T13" fmla="*/ 0 60000 65536"/>
                <a:gd name="T14" fmla="*/ 0 60000 65536"/>
                <a:gd name="T15" fmla="*/ 0 w 507"/>
                <a:gd name="T16" fmla="*/ 0 h 330"/>
                <a:gd name="T17" fmla="*/ 507 w 507"/>
                <a:gd name="T18" fmla="*/ 330 h 330"/>
              </a:gdLst>
              <a:ahLst/>
              <a:cxnLst>
                <a:cxn ang="T10">
                  <a:pos x="T0" y="T1"/>
                </a:cxn>
                <a:cxn ang="T11">
                  <a:pos x="T2" y="T3"/>
                </a:cxn>
                <a:cxn ang="T12">
                  <a:pos x="T4" y="T5"/>
                </a:cxn>
                <a:cxn ang="T13">
                  <a:pos x="T6" y="T7"/>
                </a:cxn>
                <a:cxn ang="T14">
                  <a:pos x="T8" y="T9"/>
                </a:cxn>
              </a:cxnLst>
              <a:rect l="T15" t="T16" r="T17" b="T18"/>
              <a:pathLst>
                <a:path w="507" h="330">
                  <a:moveTo>
                    <a:pt x="447" y="0"/>
                  </a:moveTo>
                  <a:cubicBezTo>
                    <a:pt x="481" y="5"/>
                    <a:pt x="461" y="3"/>
                    <a:pt x="507" y="3"/>
                  </a:cubicBezTo>
                  <a:lnTo>
                    <a:pt x="339" y="330"/>
                  </a:lnTo>
                  <a:lnTo>
                    <a:pt x="0" y="285"/>
                  </a:lnTo>
                  <a:lnTo>
                    <a:pt x="447" y="0"/>
                  </a:lnTo>
                  <a:close/>
                </a:path>
              </a:pathLst>
            </a:custGeom>
            <a:solidFill>
              <a:srgbClr val="FF3300">
                <a:alpha val="49019"/>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58" name="Text Box 88"/>
            <p:cNvSpPr txBox="1">
              <a:spLocks noChangeArrowheads="1"/>
            </p:cNvSpPr>
            <p:nvPr/>
          </p:nvSpPr>
          <p:spPr bwMode="auto">
            <a:xfrm rot="-2269417">
              <a:off x="1307" y="1661"/>
              <a:ext cx="337" cy="145"/>
            </a:xfrm>
            <a:prstGeom prst="rect">
              <a:avLst/>
            </a:prstGeom>
            <a:noFill/>
            <a:ln w="9525" algn="ctr">
              <a:noFill/>
              <a:miter lim="800000"/>
              <a:headEnd/>
              <a:tailEnd/>
            </a:ln>
          </p:spPr>
          <p:txBody>
            <a:bodyPr>
              <a:spAutoFit/>
            </a:bodyPr>
            <a:lstStyle/>
            <a:p>
              <a:pPr algn="l" eaLnBrk="1" hangingPunct="1"/>
              <a:endParaRPr lang="en-US" sz="900" b="1" dirty="0">
                <a:latin typeface="Calibri" pitchFamily="34" charset="0"/>
                <a:cs typeface="Arial" charset="0"/>
              </a:endParaRPr>
            </a:p>
          </p:txBody>
        </p:sp>
      </p:grpSp>
      <p:grpSp>
        <p:nvGrpSpPr>
          <p:cNvPr id="59" name="Group 92"/>
          <p:cNvGrpSpPr>
            <a:grpSpLocks/>
          </p:cNvGrpSpPr>
          <p:nvPr/>
        </p:nvGrpSpPr>
        <p:grpSpPr bwMode="auto">
          <a:xfrm>
            <a:off x="3824288" y="2528357"/>
            <a:ext cx="928687" cy="369888"/>
            <a:chOff x="2409" y="1614"/>
            <a:chExt cx="585" cy="233"/>
          </a:xfrm>
        </p:grpSpPr>
        <p:sp>
          <p:nvSpPr>
            <p:cNvPr id="60" name="Freeform 87"/>
            <p:cNvSpPr>
              <a:spLocks/>
            </p:cNvSpPr>
            <p:nvPr/>
          </p:nvSpPr>
          <p:spPr bwMode="auto">
            <a:xfrm>
              <a:off x="2409" y="1614"/>
              <a:ext cx="585" cy="233"/>
            </a:xfrm>
            <a:custGeom>
              <a:avLst/>
              <a:gdLst>
                <a:gd name="T0" fmla="*/ 108 w 546"/>
                <a:gd name="T1" fmla="*/ 0 h 123"/>
                <a:gd name="T2" fmla="*/ 0 w 546"/>
                <a:gd name="T3" fmla="*/ 909621 h 123"/>
                <a:gd name="T4" fmla="*/ 342 w 546"/>
                <a:gd name="T5" fmla="*/ 3377663 h 123"/>
                <a:gd name="T6" fmla="*/ 686 w 546"/>
                <a:gd name="T7" fmla="*/ 2645327 h 123"/>
                <a:gd name="T8" fmla="*/ 1089 w 546"/>
                <a:gd name="T9" fmla="*/ 2802958 h 123"/>
                <a:gd name="T10" fmla="*/ 1392 w 546"/>
                <a:gd name="T11" fmla="*/ 2220657 h 123"/>
                <a:gd name="T12" fmla="*/ 1647 w 546"/>
                <a:gd name="T13" fmla="*/ 2306030 h 123"/>
                <a:gd name="T14" fmla="*/ 1647 w 546"/>
                <a:gd name="T15" fmla="*/ 1411152 h 123"/>
                <a:gd name="T16" fmla="*/ 108 w 546"/>
                <a:gd name="T17" fmla="*/ 0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6"/>
                <a:gd name="T28" fmla="*/ 0 h 123"/>
                <a:gd name="T29" fmla="*/ 546 w 546"/>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6" h="123">
                  <a:moveTo>
                    <a:pt x="36" y="0"/>
                  </a:moveTo>
                  <a:cubicBezTo>
                    <a:pt x="18" y="6"/>
                    <a:pt x="13" y="20"/>
                    <a:pt x="0" y="33"/>
                  </a:cubicBezTo>
                  <a:lnTo>
                    <a:pt x="114" y="123"/>
                  </a:lnTo>
                  <a:lnTo>
                    <a:pt x="228" y="96"/>
                  </a:lnTo>
                  <a:lnTo>
                    <a:pt x="360" y="102"/>
                  </a:lnTo>
                  <a:lnTo>
                    <a:pt x="462" y="81"/>
                  </a:lnTo>
                  <a:lnTo>
                    <a:pt x="546" y="84"/>
                  </a:lnTo>
                  <a:lnTo>
                    <a:pt x="546" y="51"/>
                  </a:lnTo>
                  <a:lnTo>
                    <a:pt x="36" y="0"/>
                  </a:lnTo>
                  <a:close/>
                </a:path>
              </a:pathLst>
            </a:custGeom>
            <a:solidFill>
              <a:srgbClr val="99CCFF">
                <a:alpha val="47842"/>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61" name="Text Box 91"/>
            <p:cNvSpPr txBox="1">
              <a:spLocks noChangeArrowheads="1"/>
            </p:cNvSpPr>
            <p:nvPr/>
          </p:nvSpPr>
          <p:spPr bwMode="auto">
            <a:xfrm rot="380412">
              <a:off x="2445" y="1636"/>
              <a:ext cx="485" cy="145"/>
            </a:xfrm>
            <a:prstGeom prst="rect">
              <a:avLst/>
            </a:prstGeom>
            <a:noFill/>
            <a:ln w="9525" algn="ctr">
              <a:noFill/>
              <a:miter lim="800000"/>
              <a:headEnd/>
              <a:tailEnd/>
            </a:ln>
          </p:spPr>
          <p:txBody>
            <a:bodyPr>
              <a:spAutoFit/>
            </a:bodyPr>
            <a:lstStyle/>
            <a:p>
              <a:pPr algn="l" eaLnBrk="1" hangingPunct="1"/>
              <a:endParaRPr lang="en-US" sz="900" b="1" dirty="0">
                <a:latin typeface="Calibri" pitchFamily="34" charset="0"/>
                <a:cs typeface="Arial" charset="0"/>
              </a:endParaRPr>
            </a:p>
          </p:txBody>
        </p:sp>
      </p:grpSp>
      <p:grpSp>
        <p:nvGrpSpPr>
          <p:cNvPr id="62" name="Group 61"/>
          <p:cNvGrpSpPr>
            <a:grpSpLocks/>
          </p:cNvGrpSpPr>
          <p:nvPr/>
        </p:nvGrpSpPr>
        <p:grpSpPr bwMode="auto">
          <a:xfrm>
            <a:off x="1878931" y="2636912"/>
            <a:ext cx="604837" cy="593725"/>
            <a:chOff x="1165" y="1762"/>
            <a:chExt cx="381" cy="374"/>
          </a:xfrm>
        </p:grpSpPr>
        <p:grpSp>
          <p:nvGrpSpPr>
            <p:cNvPr id="63" name="Group 58"/>
            <p:cNvGrpSpPr>
              <a:grpSpLocks/>
            </p:cNvGrpSpPr>
            <p:nvPr/>
          </p:nvGrpSpPr>
          <p:grpSpPr bwMode="auto">
            <a:xfrm>
              <a:off x="1419" y="1762"/>
              <a:ext cx="127" cy="173"/>
              <a:chOff x="1392" y="1756"/>
              <a:chExt cx="127" cy="173"/>
            </a:xfrm>
          </p:grpSpPr>
          <p:sp>
            <p:nvSpPr>
              <p:cNvPr id="65" name="Oval 56"/>
              <p:cNvSpPr>
                <a:spLocks noChangeArrowheads="1"/>
              </p:cNvSpPr>
              <p:nvPr/>
            </p:nvSpPr>
            <p:spPr bwMode="auto">
              <a:xfrm rot="2184700">
                <a:off x="1392" y="1809"/>
                <a:ext cx="99" cy="120"/>
              </a:xfrm>
              <a:prstGeom prst="ellipse">
                <a:avLst/>
              </a:prstGeom>
              <a:noFill/>
              <a:ln w="28575">
                <a:solidFill>
                  <a:srgbClr val="3333FF"/>
                </a:solidFill>
                <a:round/>
                <a:headEnd/>
                <a:tailEnd/>
              </a:ln>
            </p:spPr>
            <p:txBody>
              <a:bodyPr wrap="none" anchor="ctr"/>
              <a:lstStyle/>
              <a:p>
                <a:pPr algn="l" eaLnBrk="1" hangingPunct="1"/>
                <a:endParaRPr lang="en-GB" dirty="0">
                  <a:solidFill>
                    <a:srgbClr val="FFFFFF"/>
                  </a:solidFill>
                  <a:latin typeface="Calibri" pitchFamily="34" charset="0"/>
                  <a:cs typeface="Arial" charset="0"/>
                </a:endParaRPr>
              </a:p>
            </p:txBody>
          </p:sp>
          <p:sp>
            <p:nvSpPr>
              <p:cNvPr id="66" name="Oval 57"/>
              <p:cNvSpPr>
                <a:spLocks noChangeArrowheads="1"/>
              </p:cNvSpPr>
              <p:nvPr/>
            </p:nvSpPr>
            <p:spPr bwMode="auto">
              <a:xfrm rot="2184700">
                <a:off x="1465" y="1756"/>
                <a:ext cx="54" cy="64"/>
              </a:xfrm>
              <a:prstGeom prst="ellipse">
                <a:avLst/>
              </a:prstGeom>
              <a:noFill/>
              <a:ln w="28575">
                <a:solidFill>
                  <a:srgbClr val="3333FF"/>
                </a:solidFill>
                <a:round/>
                <a:headEnd/>
                <a:tailEnd/>
              </a:ln>
            </p:spPr>
            <p:txBody>
              <a:bodyPr wrap="none" anchor="ctr"/>
              <a:lstStyle/>
              <a:p>
                <a:pPr algn="l" eaLnBrk="1" hangingPunct="1"/>
                <a:endParaRPr lang="en-GB" dirty="0">
                  <a:solidFill>
                    <a:srgbClr val="FFFFFF"/>
                  </a:solidFill>
                  <a:latin typeface="Calibri" pitchFamily="34" charset="0"/>
                  <a:cs typeface="Arial" charset="0"/>
                </a:endParaRPr>
              </a:p>
            </p:txBody>
          </p:sp>
        </p:grpSp>
        <p:sp>
          <p:nvSpPr>
            <p:cNvPr id="64" name="Text Box 62"/>
            <p:cNvSpPr txBox="1">
              <a:spLocks noChangeArrowheads="1"/>
            </p:cNvSpPr>
            <p:nvPr/>
          </p:nvSpPr>
          <p:spPr bwMode="auto">
            <a:xfrm>
              <a:off x="1165" y="1971"/>
              <a:ext cx="332" cy="165"/>
            </a:xfrm>
            <a:prstGeom prst="rect">
              <a:avLst/>
            </a:prstGeom>
            <a:solidFill>
              <a:srgbClr val="0000FF"/>
            </a:solidFill>
            <a:ln w="9525">
              <a:noFill/>
              <a:miter lim="800000"/>
              <a:headEnd/>
              <a:tailEnd/>
            </a:ln>
          </p:spPr>
          <p:txBody>
            <a:bodyPr>
              <a:spAutoFit/>
            </a:bodyPr>
            <a:lstStyle/>
            <a:p>
              <a:pPr algn="l" eaLnBrk="1" hangingPunct="1"/>
              <a:r>
                <a:rPr lang="fr-CH" sz="1100" b="1" dirty="0">
                  <a:solidFill>
                    <a:srgbClr val="FFFFFF"/>
                  </a:solidFill>
                  <a:latin typeface="Calibri" pitchFamily="34" charset="0"/>
                  <a:cs typeface="Arial" charset="0"/>
                </a:rPr>
                <a:t>CPS</a:t>
              </a:r>
              <a:endParaRPr lang="en-US" sz="1100" b="1" dirty="0">
                <a:solidFill>
                  <a:srgbClr val="FFFFFF"/>
                </a:solidFill>
                <a:latin typeface="Calibri" pitchFamily="34" charset="0"/>
                <a:cs typeface="Arial" charset="0"/>
              </a:endParaRPr>
            </a:p>
          </p:txBody>
        </p:sp>
      </p:grpSp>
      <p:grpSp>
        <p:nvGrpSpPr>
          <p:cNvPr id="84" name="Group 70"/>
          <p:cNvGrpSpPr>
            <a:grpSpLocks/>
          </p:cNvGrpSpPr>
          <p:nvPr/>
        </p:nvGrpSpPr>
        <p:grpSpPr bwMode="auto">
          <a:xfrm>
            <a:off x="2500083" y="1700272"/>
            <a:ext cx="6546857" cy="2640018"/>
            <a:chOff x="2131" y="1011"/>
            <a:chExt cx="4124" cy="1663"/>
          </a:xfrm>
        </p:grpSpPr>
        <p:graphicFrame>
          <p:nvGraphicFramePr>
            <p:cNvPr id="85" name="Object 3"/>
            <p:cNvGraphicFramePr>
              <a:graphicFrameLocks noChangeAspect="1"/>
            </p:cNvGraphicFramePr>
            <p:nvPr>
              <p:extLst>
                <p:ext uri="{D42A27DB-BD31-4B8C-83A1-F6EECF244321}">
                  <p14:modId xmlns:p14="http://schemas.microsoft.com/office/powerpoint/2010/main" val="3535522588"/>
                </p:ext>
              </p:extLst>
            </p:nvPr>
          </p:nvGraphicFramePr>
          <p:xfrm>
            <a:off x="2131" y="1011"/>
            <a:ext cx="4124" cy="1663"/>
          </p:xfrm>
          <a:graphic>
            <a:graphicData uri="http://schemas.openxmlformats.org/presentationml/2006/ole">
              <mc:AlternateContent xmlns:mc="http://schemas.openxmlformats.org/markup-compatibility/2006">
                <mc:Choice xmlns:v="urn:schemas-microsoft-com:vml" Requires="v">
                  <p:oleObj name="Designer Drawing" r:id="rId8" imgW="6745680" imgH="2499840" progId="">
                    <p:embed/>
                  </p:oleObj>
                </mc:Choice>
                <mc:Fallback>
                  <p:oleObj name="Designer Drawing" r:id="rId8" imgW="6745680" imgH="249984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1" y="1011"/>
                          <a:ext cx="4124" cy="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6" name="Text Box 64"/>
            <p:cNvSpPr txBox="1">
              <a:spLocks noChangeArrowheads="1"/>
            </p:cNvSpPr>
            <p:nvPr/>
          </p:nvSpPr>
          <p:spPr bwMode="auto">
            <a:xfrm>
              <a:off x="4614" y="1293"/>
              <a:ext cx="287" cy="165"/>
            </a:xfrm>
            <a:prstGeom prst="rect">
              <a:avLst/>
            </a:prstGeom>
            <a:solidFill>
              <a:srgbClr val="0000FF"/>
            </a:solidFill>
            <a:ln w="9525">
              <a:noFill/>
              <a:miter lim="800000"/>
              <a:headEnd/>
              <a:tailEnd/>
            </a:ln>
          </p:spPr>
          <p:txBody>
            <a:bodyPr>
              <a:spAutoFit/>
            </a:bodyPr>
            <a:lstStyle/>
            <a:p>
              <a:pPr eaLnBrk="1" hangingPunct="1"/>
              <a:r>
                <a:rPr lang="fr-CH" sz="1100" b="1" dirty="0">
                  <a:solidFill>
                    <a:srgbClr val="FFFFFF"/>
                  </a:solidFill>
                  <a:latin typeface="Calibri" pitchFamily="34" charset="0"/>
                  <a:cs typeface="Arial" charset="0"/>
                </a:rPr>
                <a:t>LHC</a:t>
              </a:r>
              <a:endParaRPr lang="en-US" sz="1100" b="1" dirty="0">
                <a:solidFill>
                  <a:srgbClr val="FFFFFF"/>
                </a:solidFill>
                <a:latin typeface="Calibri" pitchFamily="34" charset="0"/>
                <a:cs typeface="Arial" charset="0"/>
              </a:endParaRPr>
            </a:p>
          </p:txBody>
        </p:sp>
      </p:grpSp>
      <p:grpSp>
        <p:nvGrpSpPr>
          <p:cNvPr id="112" name="Group 111"/>
          <p:cNvGrpSpPr/>
          <p:nvPr/>
        </p:nvGrpSpPr>
        <p:grpSpPr>
          <a:xfrm>
            <a:off x="2339752" y="1530964"/>
            <a:ext cx="6707188" cy="2476501"/>
            <a:chOff x="2362200" y="1683807"/>
            <a:chExt cx="6707188" cy="2476501"/>
          </a:xfrm>
        </p:grpSpPr>
        <p:sp>
          <p:nvSpPr>
            <p:cNvPr id="76" name="Text Box 71"/>
            <p:cNvSpPr txBox="1">
              <a:spLocks noChangeArrowheads="1"/>
            </p:cNvSpPr>
            <p:nvPr/>
          </p:nvSpPr>
          <p:spPr bwMode="auto">
            <a:xfrm>
              <a:off x="2960688" y="1683807"/>
              <a:ext cx="844550" cy="366713"/>
            </a:xfrm>
            <a:prstGeom prst="rect">
              <a:avLst/>
            </a:prstGeom>
            <a:noFill/>
            <a:ln w="12700" algn="ctr">
              <a:noFill/>
              <a:miter lim="800000"/>
              <a:headEnd/>
              <a:tailEnd/>
            </a:ln>
            <a:effectLst/>
          </p:spPr>
          <p:txBody>
            <a:bodyPr wrap="none">
              <a:spAutoFit/>
            </a:bodyPr>
            <a:lstStyle/>
            <a:p>
              <a:r>
                <a:rPr lang="en-US" dirty="0">
                  <a:solidFill>
                    <a:srgbClr val="FFFFFF"/>
                  </a:solidFill>
                </a:rPr>
                <a:t>ALICE</a:t>
              </a:r>
            </a:p>
          </p:txBody>
        </p:sp>
        <p:sp>
          <p:nvSpPr>
            <p:cNvPr id="77" name="Text Box 72"/>
            <p:cNvSpPr txBox="1">
              <a:spLocks noChangeArrowheads="1"/>
            </p:cNvSpPr>
            <p:nvPr/>
          </p:nvSpPr>
          <p:spPr bwMode="auto">
            <a:xfrm>
              <a:off x="3541713" y="3793595"/>
              <a:ext cx="844550" cy="366713"/>
            </a:xfrm>
            <a:prstGeom prst="rect">
              <a:avLst/>
            </a:prstGeom>
            <a:noFill/>
            <a:ln w="12700" algn="ctr">
              <a:noFill/>
              <a:miter lim="800000"/>
              <a:headEnd/>
              <a:tailEnd/>
            </a:ln>
            <a:effectLst/>
          </p:spPr>
          <p:txBody>
            <a:bodyPr wrap="none">
              <a:spAutoFit/>
            </a:bodyPr>
            <a:lstStyle/>
            <a:p>
              <a:r>
                <a:rPr lang="en-US" dirty="0">
                  <a:solidFill>
                    <a:srgbClr val="FFFFFF"/>
                  </a:solidFill>
                </a:rPr>
                <a:t>LHC-b</a:t>
              </a:r>
            </a:p>
          </p:txBody>
        </p:sp>
        <p:sp>
          <p:nvSpPr>
            <p:cNvPr id="78" name="Text Box 73"/>
            <p:cNvSpPr txBox="1">
              <a:spLocks noChangeArrowheads="1"/>
            </p:cNvSpPr>
            <p:nvPr/>
          </p:nvSpPr>
          <p:spPr bwMode="auto">
            <a:xfrm>
              <a:off x="8337550" y="2929995"/>
              <a:ext cx="692150" cy="366713"/>
            </a:xfrm>
            <a:prstGeom prst="rect">
              <a:avLst/>
            </a:prstGeom>
            <a:noFill/>
            <a:ln w="12700" algn="ctr">
              <a:noFill/>
              <a:miter lim="800000"/>
              <a:headEnd/>
              <a:tailEnd/>
            </a:ln>
            <a:effectLst/>
          </p:spPr>
          <p:txBody>
            <a:bodyPr wrap="none">
              <a:spAutoFit/>
            </a:bodyPr>
            <a:lstStyle/>
            <a:p>
              <a:r>
                <a:rPr lang="en-US" dirty="0">
                  <a:solidFill>
                    <a:srgbClr val="FFFFFF"/>
                  </a:solidFill>
                </a:rPr>
                <a:t>CMS</a:t>
              </a:r>
            </a:p>
          </p:txBody>
        </p:sp>
        <p:sp>
          <p:nvSpPr>
            <p:cNvPr id="79" name="Text Box 74"/>
            <p:cNvSpPr txBox="1">
              <a:spLocks noChangeArrowheads="1"/>
            </p:cNvSpPr>
            <p:nvPr/>
          </p:nvSpPr>
          <p:spPr bwMode="auto">
            <a:xfrm>
              <a:off x="2362200" y="2880782"/>
              <a:ext cx="908050" cy="366713"/>
            </a:xfrm>
            <a:prstGeom prst="rect">
              <a:avLst/>
            </a:prstGeom>
            <a:noFill/>
            <a:ln w="12700" algn="ctr">
              <a:noFill/>
              <a:miter lim="800000"/>
              <a:headEnd/>
              <a:tailEnd/>
            </a:ln>
            <a:effectLst/>
          </p:spPr>
          <p:txBody>
            <a:bodyPr wrap="none">
              <a:spAutoFit/>
            </a:bodyPr>
            <a:lstStyle/>
            <a:p>
              <a:r>
                <a:rPr lang="en-US" dirty="0">
                  <a:solidFill>
                    <a:srgbClr val="FFFFFF"/>
                  </a:solidFill>
                </a:rPr>
                <a:t>ATLAS</a:t>
              </a:r>
            </a:p>
          </p:txBody>
        </p:sp>
        <p:sp>
          <p:nvSpPr>
            <p:cNvPr id="72" name="Oval 75"/>
            <p:cNvSpPr>
              <a:spLocks noChangeArrowheads="1"/>
            </p:cNvSpPr>
            <p:nvPr/>
          </p:nvSpPr>
          <p:spPr bwMode="auto">
            <a:xfrm>
              <a:off x="3422650" y="3990445"/>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3" name="Oval 76"/>
            <p:cNvSpPr>
              <a:spLocks noChangeArrowheads="1"/>
            </p:cNvSpPr>
            <p:nvPr/>
          </p:nvSpPr>
          <p:spPr bwMode="auto">
            <a:xfrm>
              <a:off x="2462213" y="2809345"/>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4" name="Oval 77"/>
            <p:cNvSpPr>
              <a:spLocks noChangeArrowheads="1"/>
            </p:cNvSpPr>
            <p:nvPr/>
          </p:nvSpPr>
          <p:spPr bwMode="auto">
            <a:xfrm>
              <a:off x="3311525" y="2115607"/>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5" name="Oval 78"/>
            <p:cNvSpPr>
              <a:spLocks noChangeArrowheads="1"/>
            </p:cNvSpPr>
            <p:nvPr/>
          </p:nvSpPr>
          <p:spPr bwMode="auto">
            <a:xfrm>
              <a:off x="8926513" y="3212570"/>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88" name="TextBox 87"/>
            <p:cNvSpPr txBox="1"/>
            <p:nvPr/>
          </p:nvSpPr>
          <p:spPr>
            <a:xfrm>
              <a:off x="4523887" y="3071477"/>
              <a:ext cx="2257349" cy="584775"/>
            </a:xfrm>
            <a:prstGeom prst="rect">
              <a:avLst/>
            </a:prstGeom>
            <a:noFill/>
          </p:spPr>
          <p:txBody>
            <a:bodyPr wrap="none" rtlCol="0">
              <a:spAutoFit/>
            </a:bodyPr>
            <a:lstStyle/>
            <a:p>
              <a:r>
                <a:rPr lang="cy-GB" sz="3200" dirty="0"/>
                <a:t>Experiment</a:t>
              </a:r>
              <a:endParaRPr lang="en-GB" sz="3200" dirty="0"/>
            </a:p>
          </p:txBody>
        </p:sp>
        <p:cxnSp>
          <p:nvCxnSpPr>
            <p:cNvPr id="90" name="Straight Arrow Connector 89"/>
            <p:cNvCxnSpPr/>
            <p:nvPr/>
          </p:nvCxnSpPr>
          <p:spPr>
            <a:xfrm flipV="1">
              <a:off x="6781236" y="3109382"/>
              <a:ext cx="1556314" cy="2460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H="1">
              <a:off x="4237307" y="3504236"/>
              <a:ext cx="273880" cy="2845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stCxn id="88" idx="1"/>
            </p:cNvCxnSpPr>
            <p:nvPr/>
          </p:nvCxnSpPr>
          <p:spPr>
            <a:xfrm flipH="1" flipV="1">
              <a:off x="3287711" y="3144096"/>
              <a:ext cx="1236176" cy="2197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flipV="1">
              <a:off x="3473450" y="2309014"/>
              <a:ext cx="1005120" cy="90408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79678" y="980728"/>
            <a:ext cx="6164530" cy="1933236"/>
            <a:chOff x="182295" y="1111852"/>
            <a:chExt cx="6164530" cy="1933236"/>
          </a:xfrm>
        </p:grpSpPr>
        <p:sp>
          <p:nvSpPr>
            <p:cNvPr id="4" name="TextBox 3"/>
            <p:cNvSpPr txBox="1"/>
            <p:nvPr/>
          </p:nvSpPr>
          <p:spPr>
            <a:xfrm>
              <a:off x="182295" y="1111852"/>
              <a:ext cx="2712409" cy="584775"/>
            </a:xfrm>
            <a:prstGeom prst="rect">
              <a:avLst/>
            </a:prstGeom>
            <a:noFill/>
          </p:spPr>
          <p:txBody>
            <a:bodyPr wrap="none" rtlCol="0">
              <a:spAutoFit/>
            </a:bodyPr>
            <a:lstStyle/>
            <a:p>
              <a:r>
                <a:rPr lang="cy-GB" sz="3200" dirty="0"/>
                <a:t>Acceleratorer</a:t>
              </a:r>
              <a:endParaRPr lang="en-GB" sz="3200" dirty="0"/>
            </a:p>
          </p:txBody>
        </p:sp>
        <p:cxnSp>
          <p:nvCxnSpPr>
            <p:cNvPr id="48" name="Straight Arrow Connector 47"/>
            <p:cNvCxnSpPr/>
            <p:nvPr/>
          </p:nvCxnSpPr>
          <p:spPr>
            <a:xfrm>
              <a:off x="2717228" y="1582717"/>
              <a:ext cx="243460" cy="11266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2717228" y="1497488"/>
              <a:ext cx="3629597" cy="66574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flipH="1">
              <a:off x="2066520" y="1611834"/>
              <a:ext cx="558638" cy="143325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4" name="TextBox 113"/>
          <p:cNvSpPr txBox="1"/>
          <p:nvPr/>
        </p:nvSpPr>
        <p:spPr>
          <a:xfrm>
            <a:off x="1321860" y="2575937"/>
            <a:ext cx="1089900" cy="276999"/>
          </a:xfrm>
          <a:prstGeom prst="rect">
            <a:avLst/>
          </a:prstGeom>
          <a:noFill/>
        </p:spPr>
        <p:txBody>
          <a:bodyPr wrap="square" rtlCol="0">
            <a:spAutoFit/>
          </a:bodyPr>
          <a:lstStyle/>
          <a:p>
            <a:r>
              <a:rPr lang="en-GB" sz="1200" dirty="0"/>
              <a:t>CERN 1</a:t>
            </a:r>
          </a:p>
        </p:txBody>
      </p:sp>
      <p:sp>
        <p:nvSpPr>
          <p:cNvPr id="115" name="TextBox 114"/>
          <p:cNvSpPr txBox="1"/>
          <p:nvPr/>
        </p:nvSpPr>
        <p:spPr>
          <a:xfrm>
            <a:off x="4058164" y="2575937"/>
            <a:ext cx="1089900" cy="276999"/>
          </a:xfrm>
          <a:prstGeom prst="rect">
            <a:avLst/>
          </a:prstGeom>
          <a:noFill/>
        </p:spPr>
        <p:txBody>
          <a:bodyPr wrap="square" rtlCol="0">
            <a:spAutoFit/>
          </a:bodyPr>
          <a:lstStyle/>
          <a:p>
            <a:r>
              <a:rPr lang="en-GB" sz="1200" dirty="0"/>
              <a:t>CERN 2</a:t>
            </a:r>
          </a:p>
        </p:txBody>
      </p:sp>
      <p:sp>
        <p:nvSpPr>
          <p:cNvPr id="2" name="Footer Placeholder 1"/>
          <p:cNvSpPr>
            <a:spLocks noGrp="1"/>
          </p:cNvSpPr>
          <p:nvPr>
            <p:ph type="ftr" sz="quarter" idx="11"/>
          </p:nvPr>
        </p:nvSpPr>
        <p:spPr>
          <a:xfrm>
            <a:off x="467544" y="6356351"/>
            <a:ext cx="8579396"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cxnSp>
        <p:nvCxnSpPr>
          <p:cNvPr id="89" name="Straight Connector 88"/>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7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ppt_w</p:attrName>
                                        </p:attrNameLst>
                                      </p:cBhvr>
                                      <p:tavLst>
                                        <p:tav tm="0">
                                          <p:val>
                                            <p:fltVal val="0"/>
                                          </p:val>
                                        </p:tav>
                                        <p:tav tm="100000">
                                          <p:val>
                                            <p:strVal val="#ppt_w"/>
                                          </p:val>
                                        </p:tav>
                                      </p:tavLst>
                                    </p:anim>
                                    <p:anim calcmode="lin" valueType="num">
                                      <p:cBhvr>
                                        <p:cTn id="15" dur="500" fill="hold"/>
                                        <p:tgtEl>
                                          <p:spTgt spid="53"/>
                                        </p:tgtEl>
                                        <p:attrNameLst>
                                          <p:attrName>ppt_h</p:attrName>
                                        </p:attrNameLst>
                                      </p:cBhvr>
                                      <p:tavLst>
                                        <p:tav tm="0">
                                          <p:val>
                                            <p:fltVal val="0"/>
                                          </p:val>
                                        </p:tav>
                                        <p:tav tm="100000">
                                          <p:val>
                                            <p:strVal val="#ppt_h"/>
                                          </p:val>
                                        </p:tav>
                                      </p:tavLst>
                                    </p:anim>
                                    <p:animEffect transition="in" filter="fade">
                                      <p:cBhvr>
                                        <p:cTn id="16" dur="5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53" presetClass="entr" presetSubtype="16" fill="hold" nodeType="withEffect">
                                  <p:stCondLst>
                                    <p:cond delay="0"/>
                                  </p:stCondLst>
                                  <p:childTnLst>
                                    <p:set>
                                      <p:cBhvr>
                                        <p:cTn id="25" dur="1" fill="hold">
                                          <p:stCondLst>
                                            <p:cond delay="0"/>
                                          </p:stCondLst>
                                        </p:cTn>
                                        <p:tgtEl>
                                          <p:spTgt spid="113"/>
                                        </p:tgtEl>
                                        <p:attrNameLst>
                                          <p:attrName>style.visibility</p:attrName>
                                        </p:attrNameLst>
                                      </p:cBhvr>
                                      <p:to>
                                        <p:strVal val="visible"/>
                                      </p:to>
                                    </p:set>
                                    <p:anim calcmode="lin" valueType="num">
                                      <p:cBhvr>
                                        <p:cTn id="26" dur="500" fill="hold"/>
                                        <p:tgtEl>
                                          <p:spTgt spid="113"/>
                                        </p:tgtEl>
                                        <p:attrNameLst>
                                          <p:attrName>ppt_w</p:attrName>
                                        </p:attrNameLst>
                                      </p:cBhvr>
                                      <p:tavLst>
                                        <p:tav tm="0">
                                          <p:val>
                                            <p:fltVal val="0"/>
                                          </p:val>
                                        </p:tav>
                                        <p:tav tm="100000">
                                          <p:val>
                                            <p:strVal val="#ppt_w"/>
                                          </p:val>
                                        </p:tav>
                                      </p:tavLst>
                                    </p:anim>
                                    <p:anim calcmode="lin" valueType="num">
                                      <p:cBhvr>
                                        <p:cTn id="27" dur="500" fill="hold"/>
                                        <p:tgtEl>
                                          <p:spTgt spid="113"/>
                                        </p:tgtEl>
                                        <p:attrNameLst>
                                          <p:attrName>ppt_h</p:attrName>
                                        </p:attrNameLst>
                                      </p:cBhvr>
                                      <p:tavLst>
                                        <p:tav tm="0">
                                          <p:val>
                                            <p:fltVal val="0"/>
                                          </p:val>
                                        </p:tav>
                                        <p:tav tm="100000">
                                          <p:val>
                                            <p:strVal val="#ppt_h"/>
                                          </p:val>
                                        </p:tav>
                                      </p:tavLst>
                                    </p:anim>
                                    <p:animEffect transition="in" filter="fade">
                                      <p:cBhvr>
                                        <p:cTn id="28" dur="500"/>
                                        <p:tgtEl>
                                          <p:spTgt spid="11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12"/>
                                        </p:tgtEl>
                                        <p:attrNameLst>
                                          <p:attrName>style.visibility</p:attrName>
                                        </p:attrNameLst>
                                      </p:cBhvr>
                                      <p:to>
                                        <p:strVal val="visible"/>
                                      </p:to>
                                    </p:set>
                                    <p:anim calcmode="lin" valueType="num">
                                      <p:cBhvr>
                                        <p:cTn id="33" dur="500" fill="hold"/>
                                        <p:tgtEl>
                                          <p:spTgt spid="112"/>
                                        </p:tgtEl>
                                        <p:attrNameLst>
                                          <p:attrName>ppt_w</p:attrName>
                                        </p:attrNameLst>
                                      </p:cBhvr>
                                      <p:tavLst>
                                        <p:tav tm="0">
                                          <p:val>
                                            <p:fltVal val="0"/>
                                          </p:val>
                                        </p:tav>
                                        <p:tav tm="100000">
                                          <p:val>
                                            <p:strVal val="#ppt_w"/>
                                          </p:val>
                                        </p:tav>
                                      </p:tavLst>
                                    </p:anim>
                                    <p:anim calcmode="lin" valueType="num">
                                      <p:cBhvr>
                                        <p:cTn id="34" dur="500" fill="hold"/>
                                        <p:tgtEl>
                                          <p:spTgt spid="112"/>
                                        </p:tgtEl>
                                        <p:attrNameLst>
                                          <p:attrName>ppt_h</p:attrName>
                                        </p:attrNameLst>
                                      </p:cBhvr>
                                      <p:tavLst>
                                        <p:tav tm="0">
                                          <p:val>
                                            <p:fltVal val="0"/>
                                          </p:val>
                                        </p:tav>
                                        <p:tav tm="100000">
                                          <p:val>
                                            <p:strVal val="#ppt_h"/>
                                          </p:val>
                                        </p:tav>
                                      </p:tavLst>
                                    </p:anim>
                                    <p:animEffect transition="in" filter="fade">
                                      <p:cBhvr>
                                        <p:cTn id="3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54348" y="6464270"/>
            <a:ext cx="8424936" cy="365125"/>
          </a:xfrm>
          <a:solidFill>
            <a:schemeClr val="bg1"/>
          </a:solidFill>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pic>
        <p:nvPicPr>
          <p:cNvPr id="4" name="Picture 3"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9" y="789716"/>
            <a:ext cx="9144000" cy="5768549"/>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5794685" y="4047844"/>
            <a:ext cx="1993456" cy="2625575"/>
            <a:chOff x="5674888" y="4135568"/>
            <a:chExt cx="1993456" cy="2625575"/>
          </a:xfrm>
        </p:grpSpPr>
        <p:cxnSp>
          <p:nvCxnSpPr>
            <p:cNvPr id="22" name="Straight Arrow Connector 21"/>
            <p:cNvCxnSpPr/>
            <p:nvPr/>
          </p:nvCxnSpPr>
          <p:spPr>
            <a:xfrm flipV="1">
              <a:off x="5674888" y="4135568"/>
              <a:ext cx="1129360" cy="2181956"/>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9" name="Group 8"/>
            <p:cNvGrpSpPr/>
            <p:nvPr/>
          </p:nvGrpSpPr>
          <p:grpSpPr>
            <a:xfrm>
              <a:off x="5767984" y="6180018"/>
              <a:ext cx="1900360" cy="581125"/>
              <a:chOff x="5767984" y="6180018"/>
              <a:chExt cx="1900360" cy="581125"/>
            </a:xfrm>
          </p:grpSpPr>
          <p:sp>
            <p:nvSpPr>
              <p:cNvPr id="2" name="TextBox 1"/>
              <p:cNvSpPr txBox="1"/>
              <p:nvPr/>
            </p:nvSpPr>
            <p:spPr>
              <a:xfrm rot="1063746">
                <a:off x="5940152" y="6422589"/>
                <a:ext cx="1728192" cy="338554"/>
              </a:xfrm>
              <a:prstGeom prst="rect">
                <a:avLst/>
              </a:prstGeom>
              <a:solidFill>
                <a:schemeClr val="bg1"/>
              </a:solidFill>
              <a:ln w="28575">
                <a:solidFill>
                  <a:schemeClr val="tx1"/>
                </a:solidFill>
              </a:ln>
            </p:spPr>
            <p:txBody>
              <a:bodyPr wrap="square" rtlCol="0">
                <a:spAutoFit/>
              </a:bodyPr>
              <a:lstStyle/>
              <a:p>
                <a:pPr algn="ctr"/>
                <a:r>
                  <a:rPr lang="en-GB" sz="1600" dirty="0"/>
                  <a:t>1945 - 0.7 GeV </a:t>
                </a:r>
              </a:p>
            </p:txBody>
          </p:sp>
          <p:sp>
            <p:nvSpPr>
              <p:cNvPr id="7" name="Striped Right Arrow 6"/>
              <p:cNvSpPr/>
              <p:nvPr/>
            </p:nvSpPr>
            <p:spPr>
              <a:xfrm rot="11803071">
                <a:off x="5767984"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3" name="Group 12"/>
          <p:cNvGrpSpPr/>
          <p:nvPr/>
        </p:nvGrpSpPr>
        <p:grpSpPr>
          <a:xfrm>
            <a:off x="4666816" y="3717032"/>
            <a:ext cx="2044496" cy="2587459"/>
            <a:chOff x="4716016" y="3748191"/>
            <a:chExt cx="2044496" cy="2587459"/>
          </a:xfrm>
        </p:grpSpPr>
        <p:cxnSp>
          <p:nvCxnSpPr>
            <p:cNvPr id="20" name="Straight Arrow Connector 19"/>
            <p:cNvCxnSpPr/>
            <p:nvPr/>
          </p:nvCxnSpPr>
          <p:spPr>
            <a:xfrm flipV="1">
              <a:off x="4716016" y="3748191"/>
              <a:ext cx="1152128" cy="2181957"/>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4860152" y="5772109"/>
              <a:ext cx="1900360" cy="563541"/>
              <a:chOff x="5767984" y="6180018"/>
              <a:chExt cx="1900360" cy="563541"/>
            </a:xfrm>
          </p:grpSpPr>
          <p:sp>
            <p:nvSpPr>
              <p:cNvPr id="16" name="TextBox 15"/>
              <p:cNvSpPr txBox="1"/>
              <p:nvPr/>
            </p:nvSpPr>
            <p:spPr>
              <a:xfrm rot="1057876">
                <a:off x="5940152" y="6405005"/>
                <a:ext cx="1728192" cy="338554"/>
              </a:xfrm>
              <a:prstGeom prst="rect">
                <a:avLst/>
              </a:prstGeom>
              <a:noFill/>
              <a:ln w="28575">
                <a:solidFill>
                  <a:schemeClr val="tx1"/>
                </a:solidFill>
              </a:ln>
            </p:spPr>
            <p:txBody>
              <a:bodyPr wrap="square" rtlCol="0">
                <a:spAutoFit/>
              </a:bodyPr>
              <a:lstStyle/>
              <a:p>
                <a:pPr algn="ctr"/>
                <a:r>
                  <a:rPr lang="en-GB" sz="1600" dirty="0"/>
                  <a:t>1953 - 1 GeV </a:t>
                </a:r>
              </a:p>
            </p:txBody>
          </p:sp>
          <p:sp>
            <p:nvSpPr>
              <p:cNvPr id="18" name="Striped Right Arrow 17"/>
              <p:cNvSpPr/>
              <p:nvPr/>
            </p:nvSpPr>
            <p:spPr>
              <a:xfrm rot="11803071">
                <a:off x="5767984" y="6180018"/>
                <a:ext cx="317275" cy="221117"/>
              </a:xfrm>
              <a:prstGeom prst="stripedRightArrow">
                <a:avLst/>
              </a:prstGeom>
              <a:solidFill>
                <a:srgbClr val="FF000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7" name="Group 26"/>
          <p:cNvGrpSpPr/>
          <p:nvPr/>
        </p:nvGrpSpPr>
        <p:grpSpPr>
          <a:xfrm>
            <a:off x="3778156" y="3519719"/>
            <a:ext cx="2088232" cy="2520281"/>
            <a:chOff x="3779912" y="3573016"/>
            <a:chExt cx="2088232" cy="2520281"/>
          </a:xfrm>
        </p:grpSpPr>
        <p:cxnSp>
          <p:nvCxnSpPr>
            <p:cNvPr id="17" name="Straight Arrow Connector 16"/>
            <p:cNvCxnSpPr/>
            <p:nvPr/>
          </p:nvCxnSpPr>
          <p:spPr>
            <a:xfrm flipV="1">
              <a:off x="3779912" y="3573016"/>
              <a:ext cx="1080240" cy="201622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3967784" y="5512171"/>
              <a:ext cx="1900360" cy="581126"/>
              <a:chOff x="5767984" y="6180018"/>
              <a:chExt cx="1900360" cy="581126"/>
            </a:xfrm>
          </p:grpSpPr>
          <p:sp>
            <p:nvSpPr>
              <p:cNvPr id="21" name="TextBox 20"/>
              <p:cNvSpPr txBox="1"/>
              <p:nvPr/>
            </p:nvSpPr>
            <p:spPr>
              <a:xfrm rot="1021963">
                <a:off x="5940152" y="6422590"/>
                <a:ext cx="1728192" cy="338554"/>
              </a:xfrm>
              <a:prstGeom prst="rect">
                <a:avLst/>
              </a:prstGeom>
              <a:solidFill>
                <a:schemeClr val="bg1"/>
              </a:solidFill>
              <a:ln w="28575">
                <a:solidFill>
                  <a:schemeClr val="tx1"/>
                </a:solidFill>
              </a:ln>
            </p:spPr>
            <p:txBody>
              <a:bodyPr wrap="square" rtlCol="0">
                <a:spAutoFit/>
              </a:bodyPr>
              <a:lstStyle/>
              <a:p>
                <a:pPr algn="ctr"/>
                <a:r>
                  <a:rPr lang="en-GB" sz="1600" dirty="0"/>
                  <a:t>1980 - 400 GeV </a:t>
                </a:r>
              </a:p>
            </p:txBody>
          </p:sp>
          <p:sp>
            <p:nvSpPr>
              <p:cNvPr id="23" name="Striped Right Arrow 22"/>
              <p:cNvSpPr/>
              <p:nvPr/>
            </p:nvSpPr>
            <p:spPr>
              <a:xfrm rot="11803071">
                <a:off x="5767984"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8" name="Group 27"/>
          <p:cNvGrpSpPr/>
          <p:nvPr/>
        </p:nvGrpSpPr>
        <p:grpSpPr>
          <a:xfrm>
            <a:off x="2692227" y="3319176"/>
            <a:ext cx="2146958" cy="2357333"/>
            <a:chOff x="2891833" y="3378796"/>
            <a:chExt cx="2146958" cy="2357333"/>
          </a:xfrm>
        </p:grpSpPr>
        <p:cxnSp>
          <p:nvCxnSpPr>
            <p:cNvPr id="14" name="Straight Arrow Connector 13"/>
            <p:cNvCxnSpPr/>
            <p:nvPr/>
          </p:nvCxnSpPr>
          <p:spPr>
            <a:xfrm flipV="1">
              <a:off x="2891833" y="3378796"/>
              <a:ext cx="1030740" cy="1913273"/>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24" name="Group 23"/>
            <p:cNvGrpSpPr/>
            <p:nvPr/>
          </p:nvGrpSpPr>
          <p:grpSpPr>
            <a:xfrm>
              <a:off x="2935072" y="5157192"/>
              <a:ext cx="2103719" cy="578937"/>
              <a:chOff x="5715232" y="6180018"/>
              <a:chExt cx="2103719" cy="578937"/>
            </a:xfrm>
          </p:grpSpPr>
          <p:sp>
            <p:nvSpPr>
              <p:cNvPr id="25" name="TextBox 24"/>
              <p:cNvSpPr txBox="1"/>
              <p:nvPr/>
            </p:nvSpPr>
            <p:spPr>
              <a:xfrm rot="1020467">
                <a:off x="5879747" y="6420401"/>
                <a:ext cx="1939204" cy="338554"/>
              </a:xfrm>
              <a:prstGeom prst="rect">
                <a:avLst/>
              </a:prstGeom>
              <a:solidFill>
                <a:schemeClr val="bg1"/>
              </a:solidFill>
              <a:ln w="28575">
                <a:solidFill>
                  <a:schemeClr val="tx1"/>
                </a:solidFill>
              </a:ln>
            </p:spPr>
            <p:txBody>
              <a:bodyPr wrap="square" rtlCol="0">
                <a:spAutoFit/>
              </a:bodyPr>
              <a:lstStyle/>
              <a:p>
                <a:pPr algn="ctr"/>
                <a:r>
                  <a:rPr lang="en-GB" sz="1600" dirty="0" err="1"/>
                  <a:t>idag</a:t>
                </a:r>
                <a:r>
                  <a:rPr lang="en-GB" sz="1600" dirty="0"/>
                  <a:t> - LHC 13 </a:t>
                </a:r>
                <a:r>
                  <a:rPr lang="en-GB" sz="1600" dirty="0" err="1"/>
                  <a:t>TeV</a:t>
                </a:r>
                <a:r>
                  <a:rPr lang="en-GB" sz="1600" dirty="0"/>
                  <a:t> </a:t>
                </a:r>
              </a:p>
            </p:txBody>
          </p:sp>
          <p:sp>
            <p:nvSpPr>
              <p:cNvPr id="26" name="Striped Right Arrow 25"/>
              <p:cNvSpPr/>
              <p:nvPr/>
            </p:nvSpPr>
            <p:spPr>
              <a:xfrm rot="11803071">
                <a:off x="5715232"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 name="Oval 4"/>
          <p:cNvSpPr/>
          <p:nvPr/>
        </p:nvSpPr>
        <p:spPr>
          <a:xfrm>
            <a:off x="107504" y="2789720"/>
            <a:ext cx="1152128" cy="11521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7956376" y="2861728"/>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err="1"/>
              <a:t>idag</a:t>
            </a:r>
            <a:endParaRPr lang="en-GB" sz="2400" dirty="0"/>
          </a:p>
        </p:txBody>
      </p:sp>
      <p:sp>
        <p:nvSpPr>
          <p:cNvPr id="29" name="Title 1"/>
          <p:cNvSpPr>
            <a:spLocks noGrp="1"/>
          </p:cNvSpPr>
          <p:nvPr>
            <p:ph type="title"/>
          </p:nvPr>
        </p:nvSpPr>
        <p:spPr>
          <a:xfrm>
            <a:off x="4309" y="103441"/>
            <a:ext cx="9139691" cy="636251"/>
          </a:xfrm>
        </p:spPr>
        <p:txBody>
          <a:bodyPr>
            <a:normAutofit fontScale="90000"/>
          </a:bodyPr>
          <a:lstStyle/>
          <a:p>
            <a:r>
              <a:rPr lang="cy-GB" sz="4900" dirty="0"/>
              <a:t>Varför</a:t>
            </a:r>
            <a:r>
              <a:rPr lang="cy-GB" dirty="0"/>
              <a:t> större och större acceleratorer ?</a:t>
            </a:r>
            <a:endParaRPr lang="cy-GB" noProof="0" dirty="0"/>
          </a:p>
        </p:txBody>
      </p:sp>
      <p:cxnSp>
        <p:nvCxnSpPr>
          <p:cNvPr id="30" name="Straight Connector 29"/>
          <p:cNvCxnSpPr/>
          <p:nvPr/>
        </p:nvCxnSpPr>
        <p:spPr>
          <a:xfrm>
            <a:off x="281552"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6906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par>
                                <p:cTn id="32" presetID="1"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27"/>
                                        </p:tgtEl>
                                      </p:cBhvr>
                                    </p:animEffect>
                                    <p:set>
                                      <p:cBhvr>
                                        <p:cTn id="38" dur="1" fill="hold">
                                          <p:stCondLst>
                                            <p:cond delay="499"/>
                                          </p:stCondLst>
                                        </p:cTn>
                                        <p:tgtEl>
                                          <p:spTgt spid="27"/>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88819"/>
            <a:ext cx="9144000" cy="421438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7090901" y="5665400"/>
            <a:ext cx="1518364" cy="461665"/>
          </a:xfrm>
          <a:prstGeom prst="rect">
            <a:avLst/>
          </a:prstGeom>
          <a:noFill/>
        </p:spPr>
        <p:txBody>
          <a:bodyPr wrap="none" rtlCol="0">
            <a:spAutoFit/>
          </a:bodyPr>
          <a:lstStyle/>
          <a:p>
            <a:r>
              <a:rPr lang="en-US" sz="2400" dirty="0" err="1"/>
              <a:t>Astrofysik</a:t>
            </a:r>
            <a:endParaRPr lang="en-US" sz="2400" dirty="0"/>
          </a:p>
        </p:txBody>
      </p:sp>
      <p:sp>
        <p:nvSpPr>
          <p:cNvPr id="3" name="TextBox 2"/>
          <p:cNvSpPr txBox="1"/>
          <p:nvPr/>
        </p:nvSpPr>
        <p:spPr>
          <a:xfrm>
            <a:off x="3137725" y="6063679"/>
            <a:ext cx="2993127" cy="461665"/>
          </a:xfrm>
          <a:prstGeom prst="rect">
            <a:avLst/>
          </a:prstGeom>
          <a:noFill/>
        </p:spPr>
        <p:txBody>
          <a:bodyPr wrap="none" rtlCol="0">
            <a:spAutoFit/>
          </a:bodyPr>
          <a:lstStyle/>
          <a:p>
            <a:r>
              <a:rPr lang="en-US" sz="2400" dirty="0" err="1"/>
              <a:t>Kvark</a:t>
            </a:r>
            <a:r>
              <a:rPr lang="en-US" sz="2400" dirty="0"/>
              <a:t>-gluon plasma </a:t>
            </a:r>
            <a:endParaRPr lang="en-US" dirty="0"/>
          </a:p>
        </p:txBody>
      </p:sp>
      <p:sp>
        <p:nvSpPr>
          <p:cNvPr id="7" name="TextBox 6"/>
          <p:cNvSpPr txBox="1"/>
          <p:nvPr/>
        </p:nvSpPr>
        <p:spPr>
          <a:xfrm>
            <a:off x="5964237" y="4879218"/>
            <a:ext cx="1451038" cy="461665"/>
          </a:xfrm>
          <a:prstGeom prst="rect">
            <a:avLst/>
          </a:prstGeom>
          <a:noFill/>
        </p:spPr>
        <p:txBody>
          <a:bodyPr wrap="none" rtlCol="0">
            <a:spAutoFit/>
          </a:bodyPr>
          <a:lstStyle/>
          <a:p>
            <a:r>
              <a:rPr lang="en-US" sz="2400" dirty="0" err="1"/>
              <a:t>Kärnfysik</a:t>
            </a:r>
            <a:endParaRPr lang="en-US" sz="2400" dirty="0"/>
          </a:p>
        </p:txBody>
      </p:sp>
      <p:sp>
        <p:nvSpPr>
          <p:cNvPr id="8" name="TextBox 7"/>
          <p:cNvSpPr txBox="1"/>
          <p:nvPr/>
        </p:nvSpPr>
        <p:spPr>
          <a:xfrm>
            <a:off x="153923" y="4888056"/>
            <a:ext cx="1624163" cy="461665"/>
          </a:xfrm>
          <a:prstGeom prst="rect">
            <a:avLst/>
          </a:prstGeom>
          <a:noFill/>
        </p:spPr>
        <p:txBody>
          <a:bodyPr wrap="none" rtlCol="0">
            <a:spAutoFit/>
          </a:bodyPr>
          <a:lstStyle/>
          <a:p>
            <a:r>
              <a:rPr lang="en-US" sz="2400" dirty="0" err="1"/>
              <a:t>Kosmologi</a:t>
            </a:r>
            <a:endParaRPr lang="en-US" sz="2400" dirty="0"/>
          </a:p>
        </p:txBody>
      </p:sp>
      <p:sp>
        <p:nvSpPr>
          <p:cNvPr id="9" name="TextBox 8"/>
          <p:cNvSpPr txBox="1"/>
          <p:nvPr/>
        </p:nvSpPr>
        <p:spPr>
          <a:xfrm>
            <a:off x="904299" y="5652994"/>
            <a:ext cx="2598788" cy="461665"/>
          </a:xfrm>
          <a:prstGeom prst="rect">
            <a:avLst/>
          </a:prstGeom>
          <a:noFill/>
        </p:spPr>
        <p:txBody>
          <a:bodyPr wrap="none" rtlCol="0">
            <a:spAutoFit/>
          </a:bodyPr>
          <a:lstStyle/>
          <a:p>
            <a:r>
              <a:rPr lang="en-US" sz="2400" dirty="0" err="1"/>
              <a:t>Kosmisk</a:t>
            </a:r>
            <a:r>
              <a:rPr lang="en-US" sz="2400" dirty="0"/>
              <a:t> </a:t>
            </a:r>
            <a:r>
              <a:rPr lang="en-US" sz="2400" dirty="0" err="1"/>
              <a:t>strålning</a:t>
            </a:r>
            <a:endParaRPr lang="en-US" sz="2400" dirty="0"/>
          </a:p>
        </p:txBody>
      </p:sp>
      <p:sp>
        <p:nvSpPr>
          <p:cNvPr id="10" name="TextBox 9"/>
          <p:cNvSpPr txBox="1"/>
          <p:nvPr/>
        </p:nvSpPr>
        <p:spPr>
          <a:xfrm>
            <a:off x="3138387" y="4860597"/>
            <a:ext cx="1827744" cy="461665"/>
          </a:xfrm>
          <a:prstGeom prst="rect">
            <a:avLst/>
          </a:prstGeom>
          <a:noFill/>
        </p:spPr>
        <p:txBody>
          <a:bodyPr wrap="none" rtlCol="0">
            <a:spAutoFit/>
          </a:bodyPr>
          <a:lstStyle/>
          <a:p>
            <a:r>
              <a:rPr lang="en-US" sz="2400" dirty="0" err="1"/>
              <a:t>Partikelfysik</a:t>
            </a:r>
            <a:endParaRPr lang="en-US" sz="2400" dirty="0"/>
          </a:p>
        </p:txBody>
      </p:sp>
      <p:cxnSp>
        <p:nvCxnSpPr>
          <p:cNvPr id="12" name="Straight Arrow Connector 11"/>
          <p:cNvCxnSpPr/>
          <p:nvPr/>
        </p:nvCxnSpPr>
        <p:spPr>
          <a:xfrm flipV="1">
            <a:off x="551411" y="2405651"/>
            <a:ext cx="608051" cy="2440354"/>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1831356" y="2586390"/>
            <a:ext cx="660533" cy="307901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3908131" y="2596013"/>
            <a:ext cx="75257" cy="2249992"/>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H="1" flipV="1">
            <a:off x="3662218" y="2596014"/>
            <a:ext cx="93589" cy="3531051"/>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5707993" y="3125731"/>
            <a:ext cx="925135" cy="175938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7647264" y="3341755"/>
            <a:ext cx="202819" cy="2311239"/>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4272132" y="2765691"/>
            <a:ext cx="366546" cy="2113528"/>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a:xfrm>
            <a:off x="323528" y="6448251"/>
            <a:ext cx="8424936"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
        <p:nvSpPr>
          <p:cNvPr id="18" name="Title 1"/>
          <p:cNvSpPr>
            <a:spLocks noGrp="1"/>
          </p:cNvSpPr>
          <p:nvPr>
            <p:ph type="title"/>
          </p:nvPr>
        </p:nvSpPr>
        <p:spPr>
          <a:xfrm>
            <a:off x="747780" y="124092"/>
            <a:ext cx="7886700" cy="814585"/>
          </a:xfrm>
          <a:solidFill>
            <a:schemeClr val="bg1"/>
          </a:solidFill>
        </p:spPr>
        <p:txBody>
          <a:bodyPr>
            <a:normAutofit fontScale="90000"/>
          </a:bodyPr>
          <a:lstStyle/>
          <a:p>
            <a:r>
              <a:rPr lang="cy-GB" dirty="0"/>
              <a:t>Samarbete med andra forskare...</a:t>
            </a:r>
            <a:endParaRPr lang="cy-GB" noProof="0" dirty="0"/>
          </a:p>
        </p:txBody>
      </p:sp>
      <p:cxnSp>
        <p:nvCxnSpPr>
          <p:cNvPr id="21" name="Straight Connector 20"/>
          <p:cNvCxnSpPr/>
          <p:nvPr/>
        </p:nvCxnSpPr>
        <p:spPr>
          <a:xfrm>
            <a:off x="281552"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558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780" y="124092"/>
            <a:ext cx="7886700" cy="636251"/>
          </a:xfrm>
        </p:spPr>
        <p:txBody>
          <a:bodyPr>
            <a:noAutofit/>
          </a:bodyPr>
          <a:lstStyle/>
          <a:p>
            <a:r>
              <a:rPr lang="cy-GB" dirty="0"/>
              <a:t>Våra verktyg</a:t>
            </a:r>
            <a:endParaRPr lang="cy-GB" noProof="0" dirty="0"/>
          </a:p>
        </p:txBody>
      </p:sp>
      <p:pic>
        <p:nvPicPr>
          <p:cNvPr id="4" name="Picture 2"/>
          <p:cNvPicPr>
            <a:picLocks noChangeAspect="1" noChangeArrowheads="1"/>
          </p:cNvPicPr>
          <p:nvPr/>
        </p:nvPicPr>
        <p:blipFill>
          <a:blip r:embed="rId3" cstate="print"/>
          <a:srcRect t="4028" b="2369"/>
          <a:stretch>
            <a:fillRect/>
          </a:stretch>
        </p:blipFill>
        <p:spPr bwMode="auto">
          <a:xfrm>
            <a:off x="0" y="920362"/>
            <a:ext cx="9147175" cy="5520267"/>
          </a:xfrm>
          <a:prstGeom prst="rect">
            <a:avLst/>
          </a:prstGeom>
          <a:noFill/>
          <a:ln w="9525">
            <a:noFill/>
            <a:miter lim="800000"/>
            <a:headEnd/>
            <a:tailEnd/>
          </a:ln>
        </p:spPr>
      </p:pic>
      <p:pic>
        <p:nvPicPr>
          <p:cNvPr id="8" name="Picture 17"/>
          <p:cNvPicPr>
            <a:picLocks noChangeAspect="1" noChangeArrowheads="1"/>
          </p:cNvPicPr>
          <p:nvPr/>
        </p:nvPicPr>
        <p:blipFill>
          <a:blip r:embed="rId4" cstate="print"/>
          <a:srcRect/>
          <a:stretch>
            <a:fillRect/>
          </a:stretch>
        </p:blipFill>
        <p:spPr bwMode="auto">
          <a:xfrm>
            <a:off x="3952875" y="2573479"/>
            <a:ext cx="193675" cy="104775"/>
          </a:xfrm>
          <a:prstGeom prst="rect">
            <a:avLst/>
          </a:prstGeom>
          <a:noFill/>
          <a:ln w="9525">
            <a:noFill/>
            <a:miter lim="800000"/>
            <a:headEnd/>
            <a:tailEnd/>
          </a:ln>
        </p:spPr>
      </p:pic>
      <p:grpSp>
        <p:nvGrpSpPr>
          <p:cNvPr id="9" name="Group 9"/>
          <p:cNvGrpSpPr>
            <a:grpSpLocks/>
          </p:cNvGrpSpPr>
          <p:nvPr/>
        </p:nvGrpSpPr>
        <p:grpSpPr bwMode="auto">
          <a:xfrm>
            <a:off x="8467" y="908720"/>
            <a:ext cx="3319463" cy="1651000"/>
            <a:chOff x="0" y="494"/>
            <a:chExt cx="2091" cy="1040"/>
          </a:xfrm>
        </p:grpSpPr>
        <p:cxnSp>
          <p:nvCxnSpPr>
            <p:cNvPr id="10" name="Straight Arrow Connector 9"/>
            <p:cNvCxnSpPr>
              <a:cxnSpLocks noChangeShapeType="1"/>
            </p:cNvCxnSpPr>
            <p:nvPr/>
          </p:nvCxnSpPr>
          <p:spPr bwMode="auto">
            <a:xfrm>
              <a:off x="1412" y="1028"/>
              <a:ext cx="679" cy="252"/>
            </a:xfrm>
            <a:prstGeom prst="straightConnector1">
              <a:avLst/>
            </a:prstGeom>
            <a:noFill/>
            <a:ln w="47625" algn="ctr">
              <a:solidFill>
                <a:schemeClr val="bg2"/>
              </a:solidFill>
              <a:round/>
              <a:headEnd/>
              <a:tailEnd type="triangle" w="med" len="med"/>
            </a:ln>
          </p:spPr>
        </p:cxnSp>
        <p:pic>
          <p:nvPicPr>
            <p:cNvPr id="11" name="Picture 23"/>
            <p:cNvPicPr>
              <a:picLocks noChangeAspect="1" noChangeArrowheads="1"/>
            </p:cNvPicPr>
            <p:nvPr/>
          </p:nvPicPr>
          <p:blipFill>
            <a:blip r:embed="rId5" cstate="print"/>
            <a:srcRect/>
            <a:stretch>
              <a:fillRect/>
            </a:stretch>
          </p:blipFill>
          <p:spPr bwMode="auto">
            <a:xfrm>
              <a:off x="0" y="494"/>
              <a:ext cx="1502" cy="1040"/>
            </a:xfrm>
            <a:prstGeom prst="rect">
              <a:avLst/>
            </a:prstGeom>
            <a:noFill/>
            <a:ln w="9525">
              <a:solidFill>
                <a:schemeClr val="bg2"/>
              </a:solidFill>
              <a:miter lim="800000"/>
              <a:headEnd/>
              <a:tailEnd/>
            </a:ln>
          </p:spPr>
        </p:pic>
      </p:grpSp>
      <p:grpSp>
        <p:nvGrpSpPr>
          <p:cNvPr id="35" name="Group 34"/>
          <p:cNvGrpSpPr/>
          <p:nvPr/>
        </p:nvGrpSpPr>
        <p:grpSpPr>
          <a:xfrm>
            <a:off x="5165725" y="4840424"/>
            <a:ext cx="3967162" cy="1603375"/>
            <a:chOff x="5165725" y="4927595"/>
            <a:chExt cx="3967162" cy="1603375"/>
          </a:xfrm>
        </p:grpSpPr>
        <p:sp>
          <p:nvSpPr>
            <p:cNvPr id="5" name="TextBox 14"/>
            <p:cNvSpPr txBox="1">
              <a:spLocks noChangeArrowheads="1"/>
            </p:cNvSpPr>
            <p:nvPr/>
          </p:nvSpPr>
          <p:spPr bwMode="auto">
            <a:xfrm>
              <a:off x="5165725" y="6000750"/>
              <a:ext cx="527050" cy="338554"/>
            </a:xfrm>
            <a:prstGeom prst="rect">
              <a:avLst/>
            </a:prstGeom>
            <a:noFill/>
            <a:ln w="9525">
              <a:noFill/>
              <a:miter lim="800000"/>
              <a:headEnd/>
              <a:tailEnd/>
            </a:ln>
          </p:spPr>
          <p:txBody>
            <a:bodyPr>
              <a:spAutoFit/>
            </a:bodyPr>
            <a:lstStyle/>
            <a:p>
              <a:pPr eaLnBrk="1" hangingPunct="1"/>
              <a:r>
                <a:rPr lang="fr-CH" sz="1600" b="1" dirty="0">
                  <a:solidFill>
                    <a:schemeClr val="bg1"/>
                  </a:solidFill>
                  <a:latin typeface="Calibri" pitchFamily="34" charset="0"/>
                  <a:cs typeface="Arial" charset="0"/>
                </a:rPr>
                <a:t>LHC</a:t>
              </a:r>
              <a:endParaRPr lang="en-US" sz="1600" b="1" dirty="0">
                <a:solidFill>
                  <a:schemeClr val="bg1"/>
                </a:solidFill>
                <a:latin typeface="Calibri" pitchFamily="34" charset="0"/>
                <a:cs typeface="Arial" charset="0"/>
              </a:endParaRPr>
            </a:p>
          </p:txBody>
        </p:sp>
        <p:grpSp>
          <p:nvGrpSpPr>
            <p:cNvPr id="21" name="Group 26"/>
            <p:cNvGrpSpPr>
              <a:grpSpLocks/>
            </p:cNvGrpSpPr>
            <p:nvPr/>
          </p:nvGrpSpPr>
          <p:grpSpPr bwMode="auto">
            <a:xfrm>
              <a:off x="5757862" y="4927595"/>
              <a:ext cx="3375025" cy="1603375"/>
              <a:chOff x="3627" y="3184"/>
              <a:chExt cx="2126" cy="1010"/>
            </a:xfrm>
          </p:grpSpPr>
          <p:sp>
            <p:nvSpPr>
              <p:cNvPr id="22" name="Line 27"/>
              <p:cNvSpPr>
                <a:spLocks noChangeShapeType="1"/>
              </p:cNvSpPr>
              <p:nvPr/>
            </p:nvSpPr>
            <p:spPr bwMode="auto">
              <a:xfrm flipH="1" flipV="1">
                <a:off x="3627" y="3904"/>
                <a:ext cx="768" cy="187"/>
              </a:xfrm>
              <a:prstGeom prst="line">
                <a:avLst/>
              </a:prstGeom>
              <a:noFill/>
              <a:ln w="47625">
                <a:solidFill>
                  <a:schemeClr val="bg2"/>
                </a:solidFill>
                <a:round/>
                <a:headEnd/>
                <a:tailEnd type="triangle" w="med" len="med"/>
              </a:ln>
              <a:effectLst/>
            </p:spPr>
            <p:txBody>
              <a:bodyPr/>
              <a:lstStyle/>
              <a:p>
                <a:endParaRPr lang="en-US" dirty="0"/>
              </a:p>
            </p:txBody>
          </p:sp>
          <p:pic>
            <p:nvPicPr>
              <p:cNvPr id="23" name="Picture 2"/>
              <p:cNvPicPr>
                <a:picLocks noChangeAspect="1" noChangeArrowheads="1"/>
              </p:cNvPicPr>
              <p:nvPr/>
            </p:nvPicPr>
            <p:blipFill>
              <a:blip r:embed="rId6" cstate="print"/>
              <a:srcRect/>
              <a:stretch>
                <a:fillRect/>
              </a:stretch>
            </p:blipFill>
            <p:spPr bwMode="auto">
              <a:xfrm>
                <a:off x="4260" y="3184"/>
                <a:ext cx="1493" cy="1010"/>
              </a:xfrm>
              <a:prstGeom prst="rect">
                <a:avLst/>
              </a:prstGeom>
              <a:noFill/>
              <a:ln w="9525">
                <a:noFill/>
                <a:miter lim="800000"/>
                <a:headEnd/>
                <a:tailEnd/>
              </a:ln>
            </p:spPr>
          </p:pic>
        </p:grpSp>
      </p:grpSp>
      <p:grpSp>
        <p:nvGrpSpPr>
          <p:cNvPr id="34" name="Group 33"/>
          <p:cNvGrpSpPr/>
          <p:nvPr/>
        </p:nvGrpSpPr>
        <p:grpSpPr>
          <a:xfrm>
            <a:off x="0" y="4854712"/>
            <a:ext cx="3386138" cy="1589087"/>
            <a:chOff x="0" y="4941883"/>
            <a:chExt cx="3386138" cy="1589087"/>
          </a:xfrm>
        </p:grpSpPr>
        <p:grpSp>
          <p:nvGrpSpPr>
            <p:cNvPr id="12" name="Group 12"/>
            <p:cNvGrpSpPr>
              <a:grpSpLocks/>
            </p:cNvGrpSpPr>
            <p:nvPr/>
          </p:nvGrpSpPr>
          <p:grpSpPr bwMode="auto">
            <a:xfrm>
              <a:off x="0" y="4941883"/>
              <a:ext cx="2963863" cy="1589087"/>
              <a:chOff x="0" y="3193"/>
              <a:chExt cx="1867" cy="1001"/>
            </a:xfrm>
          </p:grpSpPr>
          <p:cxnSp>
            <p:nvCxnSpPr>
              <p:cNvPr id="13" name="Straight Arrow Connector 12"/>
              <p:cNvCxnSpPr>
                <a:cxnSpLocks noChangeShapeType="1"/>
              </p:cNvCxnSpPr>
              <p:nvPr/>
            </p:nvCxnSpPr>
            <p:spPr bwMode="auto">
              <a:xfrm flipV="1">
                <a:off x="1210" y="3888"/>
                <a:ext cx="657" cy="93"/>
              </a:xfrm>
              <a:prstGeom prst="straightConnector1">
                <a:avLst/>
              </a:prstGeom>
              <a:noFill/>
              <a:ln w="47625" algn="ctr">
                <a:solidFill>
                  <a:schemeClr val="bg2"/>
                </a:solidFill>
                <a:round/>
                <a:headEnd/>
                <a:tailEnd type="triangle" w="med" len="med"/>
              </a:ln>
            </p:spPr>
          </p:cxnSp>
          <p:pic>
            <p:nvPicPr>
              <p:cNvPr id="14" name="Picture 14" descr="0804031_07-A4-at-144-dpi"/>
              <p:cNvPicPr>
                <a:picLocks noChangeAspect="1" noChangeArrowheads="1"/>
              </p:cNvPicPr>
              <p:nvPr/>
            </p:nvPicPr>
            <p:blipFill>
              <a:blip r:embed="rId7" cstate="print"/>
              <a:srcRect/>
              <a:stretch>
                <a:fillRect/>
              </a:stretch>
            </p:blipFill>
            <p:spPr bwMode="auto">
              <a:xfrm>
                <a:off x="0" y="3193"/>
                <a:ext cx="1503" cy="1001"/>
              </a:xfrm>
              <a:prstGeom prst="rect">
                <a:avLst/>
              </a:prstGeom>
              <a:noFill/>
              <a:ln w="9525">
                <a:solidFill>
                  <a:schemeClr val="bg2"/>
                </a:solidFill>
                <a:miter lim="800000"/>
                <a:headEnd/>
                <a:tailEnd/>
              </a:ln>
            </p:spPr>
          </p:pic>
        </p:grpSp>
        <p:sp>
          <p:nvSpPr>
            <p:cNvPr id="24" name="TextBox 14"/>
            <p:cNvSpPr txBox="1">
              <a:spLocks noChangeArrowheads="1"/>
            </p:cNvSpPr>
            <p:nvPr/>
          </p:nvSpPr>
          <p:spPr bwMode="auto">
            <a:xfrm>
              <a:off x="2799471" y="6034088"/>
              <a:ext cx="586667" cy="338554"/>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cs typeface="Arial" charset="0"/>
                </a:rPr>
                <a:t>CMS</a:t>
              </a:r>
              <a:endParaRPr lang="en-US" sz="1600" b="1" dirty="0">
                <a:solidFill>
                  <a:schemeClr val="bg1"/>
                </a:solidFill>
                <a:latin typeface="Calibri" pitchFamily="34" charset="0"/>
                <a:cs typeface="Arial" charset="0"/>
              </a:endParaRPr>
            </a:p>
          </p:txBody>
        </p:sp>
      </p:grpSp>
      <p:grpSp>
        <p:nvGrpSpPr>
          <p:cNvPr id="25" name="Group 24"/>
          <p:cNvGrpSpPr/>
          <p:nvPr/>
        </p:nvGrpSpPr>
        <p:grpSpPr>
          <a:xfrm>
            <a:off x="4146550" y="918784"/>
            <a:ext cx="4988983" cy="1619912"/>
            <a:chOff x="4146550" y="1005955"/>
            <a:chExt cx="4988983" cy="1619912"/>
          </a:xfrm>
        </p:grpSpPr>
        <p:cxnSp>
          <p:nvCxnSpPr>
            <p:cNvPr id="26" name="Straight Arrow Connector 25"/>
            <p:cNvCxnSpPr>
              <a:cxnSpLocks noChangeShapeType="1"/>
              <a:endCxn id="8" idx="3"/>
            </p:cNvCxnSpPr>
            <p:nvPr/>
          </p:nvCxnSpPr>
          <p:spPr bwMode="auto">
            <a:xfrm flipH="1">
              <a:off x="4146550" y="1705655"/>
              <a:ext cx="2612496" cy="920212"/>
            </a:xfrm>
            <a:prstGeom prst="straightConnector1">
              <a:avLst/>
            </a:prstGeom>
            <a:noFill/>
            <a:ln w="47625" algn="ctr">
              <a:solidFill>
                <a:schemeClr val="bg2"/>
              </a:solidFill>
              <a:round/>
              <a:headEnd/>
              <a:tailEnd type="triangle" w="med" len="med"/>
            </a:ln>
          </p:spPr>
        </p:cxnSp>
        <p:grpSp>
          <p:nvGrpSpPr>
            <p:cNvPr id="27" name="Group 38"/>
            <p:cNvGrpSpPr/>
            <p:nvPr/>
          </p:nvGrpSpPr>
          <p:grpSpPr>
            <a:xfrm>
              <a:off x="6732058" y="1005955"/>
              <a:ext cx="2403475" cy="1581842"/>
              <a:chOff x="6732058" y="1005955"/>
              <a:chExt cx="2403475" cy="1581842"/>
            </a:xfrm>
          </p:grpSpPr>
          <p:pic>
            <p:nvPicPr>
              <p:cNvPr id="28" name="Picture 3" descr="0809002_15.jpg"/>
              <p:cNvPicPr>
                <a:picLocks noChangeAspect="1"/>
              </p:cNvPicPr>
              <p:nvPr/>
            </p:nvPicPr>
            <p:blipFill>
              <a:blip r:embed="rId8" cstate="print"/>
              <a:srcRect l="1791" r="1791" b="4822"/>
              <a:stretch>
                <a:fillRect/>
              </a:stretch>
            </p:blipFill>
            <p:spPr bwMode="auto">
              <a:xfrm>
                <a:off x="6733646" y="1010180"/>
                <a:ext cx="2401887" cy="1577617"/>
              </a:xfrm>
              <a:prstGeom prst="rect">
                <a:avLst/>
              </a:prstGeom>
              <a:noFill/>
              <a:ln w="9525">
                <a:noFill/>
                <a:miter lim="800000"/>
                <a:headEnd/>
                <a:tailEnd/>
              </a:ln>
            </p:spPr>
          </p:pic>
          <p:pic>
            <p:nvPicPr>
              <p:cNvPr id="29" name="Picture 5"/>
              <p:cNvPicPr>
                <a:picLocks noChangeAspect="1" noChangeArrowheads="1"/>
              </p:cNvPicPr>
              <p:nvPr/>
            </p:nvPicPr>
            <p:blipFill>
              <a:blip r:embed="rId9" cstate="print"/>
              <a:srcRect/>
              <a:stretch>
                <a:fillRect/>
              </a:stretch>
            </p:blipFill>
            <p:spPr bwMode="auto">
              <a:xfrm>
                <a:off x="6732058" y="1005955"/>
                <a:ext cx="839788" cy="652463"/>
              </a:xfrm>
              <a:prstGeom prst="rect">
                <a:avLst/>
              </a:prstGeom>
              <a:noFill/>
              <a:ln w="9525" algn="ctr">
                <a:noFill/>
                <a:miter lim="800000"/>
                <a:headEnd/>
                <a:tailEnd/>
              </a:ln>
            </p:spPr>
          </p:pic>
        </p:grpSp>
      </p:grpSp>
      <p:grpSp>
        <p:nvGrpSpPr>
          <p:cNvPr id="3" name="Group 2"/>
          <p:cNvGrpSpPr/>
          <p:nvPr/>
        </p:nvGrpSpPr>
        <p:grpSpPr>
          <a:xfrm>
            <a:off x="15832" y="2835417"/>
            <a:ext cx="4130717" cy="1573212"/>
            <a:chOff x="15832" y="2922588"/>
            <a:chExt cx="4130717" cy="1573212"/>
          </a:xfrm>
        </p:grpSpPr>
        <p:sp>
          <p:nvSpPr>
            <p:cNvPr id="7" name="TextBox 16"/>
            <p:cNvSpPr txBox="1">
              <a:spLocks noChangeArrowheads="1"/>
            </p:cNvSpPr>
            <p:nvPr/>
          </p:nvSpPr>
          <p:spPr bwMode="auto">
            <a:xfrm>
              <a:off x="3413312" y="3979306"/>
              <a:ext cx="660400" cy="338554"/>
            </a:xfrm>
            <a:prstGeom prst="rect">
              <a:avLst/>
            </a:prstGeom>
            <a:noFill/>
            <a:ln w="9525">
              <a:noFill/>
              <a:miter lim="800000"/>
              <a:headEnd/>
              <a:tailEnd/>
            </a:ln>
          </p:spPr>
          <p:txBody>
            <a:bodyPr>
              <a:spAutoFit/>
            </a:bodyPr>
            <a:lstStyle/>
            <a:p>
              <a:pPr eaLnBrk="1" hangingPunct="1"/>
              <a:r>
                <a:rPr lang="fr-CH" sz="1600" b="1" dirty="0">
                  <a:solidFill>
                    <a:schemeClr val="bg1"/>
                  </a:solidFill>
                  <a:latin typeface="Calibri" pitchFamily="34" charset="0"/>
                  <a:cs typeface="Arial" charset="0"/>
                </a:rPr>
                <a:t>SPS</a:t>
              </a:r>
              <a:endParaRPr lang="en-US" sz="1600" b="1" dirty="0">
                <a:solidFill>
                  <a:schemeClr val="bg1"/>
                </a:solidFill>
                <a:latin typeface="Calibri" pitchFamily="34" charset="0"/>
                <a:cs typeface="Arial" charset="0"/>
              </a:endParaRPr>
            </a:p>
          </p:txBody>
        </p:sp>
        <p:sp>
          <p:nvSpPr>
            <p:cNvPr id="16" name="Line 16"/>
            <p:cNvSpPr>
              <a:spLocks noChangeShapeType="1"/>
            </p:cNvSpPr>
            <p:nvPr/>
          </p:nvSpPr>
          <p:spPr bwMode="auto">
            <a:xfrm>
              <a:off x="2190750" y="3600452"/>
              <a:ext cx="1955799" cy="422268"/>
            </a:xfrm>
            <a:prstGeom prst="line">
              <a:avLst/>
            </a:prstGeom>
            <a:noFill/>
            <a:ln w="47625">
              <a:solidFill>
                <a:schemeClr val="bg2"/>
              </a:solidFill>
              <a:round/>
              <a:headEnd/>
              <a:tailEnd type="triangle" w="med" len="med"/>
            </a:ln>
            <a:effectLst/>
          </p:spPr>
          <p:txBody>
            <a:bodyPr/>
            <a:lstStyle/>
            <a:p>
              <a:endParaRPr lang="en-US" dirty="0"/>
            </a:p>
          </p:txBody>
        </p:sp>
        <p:pic>
          <p:nvPicPr>
            <p:cNvPr id="31" name="Picture 2"/>
            <p:cNvPicPr>
              <a:picLocks noChangeAspect="1" noChangeArrowheads="1"/>
            </p:cNvPicPr>
            <p:nvPr/>
          </p:nvPicPr>
          <p:blipFill>
            <a:blip r:embed="rId10" cstate="print"/>
            <a:srcRect/>
            <a:stretch>
              <a:fillRect/>
            </a:stretch>
          </p:blipFill>
          <p:spPr bwMode="auto">
            <a:xfrm>
              <a:off x="15832" y="2922588"/>
              <a:ext cx="2393950" cy="1573212"/>
            </a:xfrm>
            <a:prstGeom prst="rect">
              <a:avLst/>
            </a:prstGeom>
            <a:noFill/>
            <a:ln w="9525" algn="ctr">
              <a:solidFill>
                <a:schemeClr val="bg2"/>
              </a:solidFill>
              <a:miter lim="800000"/>
              <a:headEnd/>
              <a:tailEnd/>
            </a:ln>
          </p:spPr>
        </p:pic>
      </p:grpSp>
      <p:grpSp>
        <p:nvGrpSpPr>
          <p:cNvPr id="33" name="Group 32"/>
          <p:cNvGrpSpPr/>
          <p:nvPr/>
        </p:nvGrpSpPr>
        <p:grpSpPr>
          <a:xfrm>
            <a:off x="4662193" y="2867963"/>
            <a:ext cx="4481808" cy="1638951"/>
            <a:chOff x="4662193" y="2955134"/>
            <a:chExt cx="4481808" cy="1638951"/>
          </a:xfrm>
        </p:grpSpPr>
        <p:sp>
          <p:nvSpPr>
            <p:cNvPr id="6" name="TextBox 15"/>
            <p:cNvSpPr txBox="1">
              <a:spLocks noChangeArrowheads="1"/>
            </p:cNvSpPr>
            <p:nvPr/>
          </p:nvSpPr>
          <p:spPr bwMode="auto">
            <a:xfrm>
              <a:off x="4662193" y="4255531"/>
              <a:ext cx="720173" cy="338554"/>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cs typeface="Arial" charset="0"/>
                </a:rPr>
                <a:t>ATLAS</a:t>
              </a:r>
              <a:endParaRPr lang="en-US" sz="1600" b="1" dirty="0">
                <a:solidFill>
                  <a:schemeClr val="bg1"/>
                </a:solidFill>
                <a:latin typeface="Calibri" pitchFamily="34" charset="0"/>
                <a:cs typeface="Arial" charset="0"/>
              </a:endParaRPr>
            </a:p>
          </p:txBody>
        </p:sp>
        <p:sp>
          <p:nvSpPr>
            <p:cNvPr id="19" name="Line 24"/>
            <p:cNvSpPr>
              <a:spLocks noChangeShapeType="1"/>
            </p:cNvSpPr>
            <p:nvPr/>
          </p:nvSpPr>
          <p:spPr bwMode="auto">
            <a:xfrm flipH="1">
              <a:off x="5647288" y="3935734"/>
              <a:ext cx="1251479" cy="339221"/>
            </a:xfrm>
            <a:prstGeom prst="line">
              <a:avLst/>
            </a:prstGeom>
            <a:noFill/>
            <a:ln w="47625">
              <a:solidFill>
                <a:schemeClr val="bg2"/>
              </a:solidFill>
              <a:round/>
              <a:headEnd/>
              <a:tailEnd type="triangle" w="med" len="med"/>
            </a:ln>
            <a:effectLst/>
          </p:spPr>
          <p:txBody>
            <a:bodyPr/>
            <a:lstStyle/>
            <a:p>
              <a:endParaRPr lang="en-US" dirty="0"/>
            </a:p>
          </p:txBody>
        </p:sp>
        <p:pic>
          <p:nvPicPr>
            <p:cNvPr id="32" name="Picture 31" descr="0511013_01-A4-at-144-dpi"/>
            <p:cNvPicPr>
              <a:picLocks noChangeAspect="1" noChangeArrowheads="1"/>
            </p:cNvPicPr>
            <p:nvPr/>
          </p:nvPicPr>
          <p:blipFill>
            <a:blip r:embed="rId11" cstate="print"/>
            <a:srcRect/>
            <a:stretch>
              <a:fillRect/>
            </a:stretch>
          </p:blipFill>
          <p:spPr bwMode="auto">
            <a:xfrm>
              <a:off x="6759047" y="2955134"/>
              <a:ext cx="2384954" cy="1553543"/>
            </a:xfrm>
            <a:prstGeom prst="rect">
              <a:avLst/>
            </a:prstGeom>
            <a:noFill/>
          </p:spPr>
        </p:pic>
      </p:grpSp>
      <p:cxnSp>
        <p:nvCxnSpPr>
          <p:cNvPr id="36" name="Straight Connector 35"/>
          <p:cNvCxnSpPr/>
          <p:nvPr/>
        </p:nvCxnSpPr>
        <p:spPr>
          <a:xfrm>
            <a:off x="281552" y="83671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5" name="Footer Placeholder 14"/>
          <p:cNvSpPr>
            <a:spLocks noGrp="1"/>
          </p:cNvSpPr>
          <p:nvPr>
            <p:ph type="ftr" sz="quarter" idx="11"/>
          </p:nvPr>
        </p:nvSpPr>
        <p:spPr>
          <a:xfrm>
            <a:off x="395536" y="6501866"/>
            <a:ext cx="8424936"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
        <p:nvSpPr>
          <p:cNvPr id="37" name="TextBox 15"/>
          <p:cNvSpPr txBox="1">
            <a:spLocks noChangeArrowheads="1"/>
          </p:cNvSpPr>
          <p:nvPr/>
        </p:nvSpPr>
        <p:spPr bwMode="auto">
          <a:xfrm>
            <a:off x="6012067" y="4690600"/>
            <a:ext cx="720173" cy="450615"/>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cs typeface="Arial" charset="0"/>
              </a:rPr>
              <a:t>ALICE</a:t>
            </a:r>
            <a:endParaRPr lang="en-US" sz="1600" b="1" dirty="0">
              <a:solidFill>
                <a:schemeClr val="bg1"/>
              </a:solidFill>
              <a:latin typeface="Calibri" pitchFamily="34" charset="0"/>
              <a:cs typeface="Arial" charset="0"/>
            </a:endParaRPr>
          </a:p>
        </p:txBody>
      </p:sp>
      <p:sp>
        <p:nvSpPr>
          <p:cNvPr id="38" name="TextBox 15"/>
          <p:cNvSpPr txBox="1">
            <a:spLocks noChangeArrowheads="1"/>
          </p:cNvSpPr>
          <p:nvPr/>
        </p:nvSpPr>
        <p:spPr bwMode="auto">
          <a:xfrm>
            <a:off x="3287693" y="4484489"/>
            <a:ext cx="720173" cy="338554"/>
          </a:xfrm>
          <a:prstGeom prst="rect">
            <a:avLst/>
          </a:prstGeom>
          <a:noFill/>
          <a:ln w="9525">
            <a:noFill/>
            <a:miter lim="800000"/>
            <a:headEnd/>
            <a:tailEnd/>
          </a:ln>
        </p:spPr>
        <p:txBody>
          <a:bodyPr wrap="square">
            <a:spAutoFit/>
          </a:bodyPr>
          <a:lstStyle/>
          <a:p>
            <a:pPr eaLnBrk="1" hangingPunct="1"/>
            <a:r>
              <a:rPr lang="fr-CH" sz="1600" b="1" dirty="0" err="1">
                <a:solidFill>
                  <a:schemeClr val="bg1"/>
                </a:solidFill>
                <a:latin typeface="Calibri" pitchFamily="34" charset="0"/>
              </a:rPr>
              <a:t>LHCb</a:t>
            </a:r>
            <a:endParaRPr lang="en-US" sz="1600" b="1" dirty="0">
              <a:solidFill>
                <a:schemeClr val="bg1"/>
              </a:solidFill>
              <a:latin typeface="Calibri" pitchFamily="34" charset="0"/>
              <a:cs typeface="Arial" charset="0"/>
            </a:endParaRPr>
          </a:p>
        </p:txBody>
      </p:sp>
    </p:spTree>
    <p:extLst>
      <p:ext uri="{BB962C8B-B14F-4D97-AF65-F5344CB8AC3E}">
        <p14:creationId xmlns:p14="http://schemas.microsoft.com/office/powerpoint/2010/main" val="3501770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100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right)">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right)">
                                      <p:cBhvr>
                                        <p:cTn id="22" dur="500"/>
                                        <p:tgtEl>
                                          <p:spTgt spid="3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500"/>
                                        <p:tgtEl>
                                          <p:spTgt spid="33"/>
                                        </p:tgtEl>
                                      </p:cBhvr>
                                    </p:animEffect>
                                  </p:childTnLst>
                                </p:cTn>
                              </p:par>
                            </p:childTnLst>
                          </p:cTn>
                        </p:par>
                        <p:par>
                          <p:cTn id="28" fill="hold">
                            <p:stCondLst>
                              <p:cond delay="500"/>
                            </p:stCondLst>
                            <p:childTnLst>
                              <p:par>
                                <p:cTn id="29" presetID="22" presetClass="entr" presetSubtype="8"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par>
                          <p:cTn id="32" fill="hold">
                            <p:stCondLst>
                              <p:cond delay="1000"/>
                            </p:stCondLst>
                            <p:childTnLst>
                              <p:par>
                                <p:cTn id="33" presetID="1" presetClass="entr" presetSubtype="0"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childTnLst>
                          </p:cTn>
                        </p:par>
                        <p:par>
                          <p:cTn id="35" fill="hold">
                            <p:stCondLst>
                              <p:cond delay="1000"/>
                            </p:stCondLst>
                            <p:childTnLst>
                              <p:par>
                                <p:cTn id="36" presetID="1" presetClass="entr" presetSubtype="0"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61084" y="67799"/>
            <a:ext cx="8875412" cy="757702"/>
          </a:xfrm>
        </p:spPr>
        <p:txBody>
          <a:bodyPr/>
          <a:lstStyle/>
          <a:p>
            <a:pPr eaLnBrk="1" hangingPunct="1"/>
            <a:r>
              <a:rPr lang="fr-FR" dirty="0"/>
              <a:t>LHC - </a:t>
            </a:r>
            <a:r>
              <a:rPr lang="fr-FR" dirty="0" err="1"/>
              <a:t>Världens</a:t>
            </a:r>
            <a:r>
              <a:rPr lang="fr-FR" dirty="0"/>
              <a:t> </a:t>
            </a:r>
            <a:r>
              <a:rPr lang="fr-FR" dirty="0" err="1">
                <a:solidFill>
                  <a:srgbClr val="92D050"/>
                </a:solidFill>
              </a:rPr>
              <a:t>största</a:t>
            </a:r>
            <a:r>
              <a:rPr lang="fr-FR" dirty="0"/>
              <a:t> </a:t>
            </a:r>
            <a:r>
              <a:rPr lang="fr-FR" dirty="0" err="1"/>
              <a:t>accelerator</a:t>
            </a:r>
            <a:endParaRPr lang="fr-FR" dirty="0"/>
          </a:p>
        </p:txBody>
      </p:sp>
      <p:sp>
        <p:nvSpPr>
          <p:cNvPr id="9" name="Rectangle 8"/>
          <p:cNvSpPr>
            <a:spLocks noChangeArrowheads="1"/>
          </p:cNvSpPr>
          <p:nvPr/>
        </p:nvSpPr>
        <p:spPr bwMode="auto">
          <a:xfrm>
            <a:off x="7251699" y="870406"/>
            <a:ext cx="1928813" cy="5078313"/>
          </a:xfrm>
          <a:prstGeom prst="rect">
            <a:avLst/>
          </a:prstGeom>
          <a:noFill/>
          <a:ln w="9525">
            <a:noFill/>
            <a:miter lim="800000"/>
            <a:headEnd/>
            <a:tailEnd/>
          </a:ln>
        </p:spPr>
        <p:txBody>
          <a:bodyPr>
            <a:spAutoFit/>
          </a:bodyPr>
          <a:lstStyle/>
          <a:p>
            <a:pPr marL="0" lvl="1"/>
            <a:r>
              <a:rPr lang="fr-FR" dirty="0">
                <a:latin typeface="Calibri" pitchFamily="34" charset="0"/>
              </a:rPr>
              <a:t>27km </a:t>
            </a:r>
            <a:r>
              <a:rPr lang="fr-FR" dirty="0" err="1">
                <a:latin typeface="Calibri" pitchFamily="34" charset="0"/>
              </a:rPr>
              <a:t>lång</a:t>
            </a:r>
            <a:r>
              <a:rPr lang="fr-FR" dirty="0">
                <a:latin typeface="Calibri" pitchFamily="34" charset="0"/>
              </a:rPr>
              <a:t> tunnel</a:t>
            </a:r>
          </a:p>
          <a:p>
            <a:pPr marL="0" lvl="1"/>
            <a:endParaRPr lang="fr-FR" dirty="0">
              <a:latin typeface="Calibri" pitchFamily="34" charset="0"/>
            </a:endParaRPr>
          </a:p>
          <a:p>
            <a:pPr marL="0" lvl="1"/>
            <a:r>
              <a:rPr lang="fr-FR" dirty="0" err="1">
                <a:latin typeface="Calibri" pitchFamily="34" charset="0"/>
              </a:rPr>
              <a:t>Tusentals</a:t>
            </a:r>
            <a:r>
              <a:rPr lang="fr-FR" dirty="0">
                <a:latin typeface="Calibri" pitchFamily="34" charset="0"/>
              </a:rPr>
              <a:t> </a:t>
            </a:r>
            <a:r>
              <a:rPr lang="fr-FR" dirty="0" err="1">
                <a:latin typeface="Calibri" pitchFamily="34" charset="0"/>
              </a:rPr>
              <a:t>supraledande</a:t>
            </a:r>
            <a:r>
              <a:rPr lang="fr-FR" dirty="0">
                <a:latin typeface="Calibri" pitchFamily="34" charset="0"/>
              </a:rPr>
              <a:t> </a:t>
            </a:r>
            <a:r>
              <a:rPr lang="fr-FR" dirty="0" err="1">
                <a:latin typeface="Calibri" pitchFamily="34" charset="0"/>
              </a:rPr>
              <a:t>magneter</a:t>
            </a:r>
            <a:r>
              <a:rPr lang="fr-FR" dirty="0">
                <a:latin typeface="Calibri" pitchFamily="34" charset="0"/>
              </a:rPr>
              <a:t> </a:t>
            </a:r>
          </a:p>
          <a:p>
            <a:pPr marL="0" lvl="1"/>
            <a:endParaRPr lang="fr-FR" dirty="0">
              <a:latin typeface="Calibri" pitchFamily="34" charset="0"/>
            </a:endParaRPr>
          </a:p>
          <a:p>
            <a:pPr marL="0" lvl="1"/>
            <a:r>
              <a:rPr lang="fr-FR" dirty="0">
                <a:latin typeface="Calibri" pitchFamily="34" charset="0"/>
              </a:rPr>
              <a:t>Ultra </a:t>
            </a:r>
            <a:r>
              <a:rPr lang="fr-FR" dirty="0" err="1">
                <a:latin typeface="Calibri" pitchFamily="34" charset="0"/>
              </a:rPr>
              <a:t>vakum</a:t>
            </a:r>
            <a:r>
              <a:rPr lang="fr-FR" dirty="0">
                <a:latin typeface="Calibri" pitchFamily="34" charset="0"/>
              </a:rPr>
              <a:t>:</a:t>
            </a:r>
          </a:p>
          <a:p>
            <a:pPr marL="0" lvl="1"/>
            <a:r>
              <a:rPr lang="fr-FR" i="1" dirty="0">
                <a:latin typeface="Calibri" pitchFamily="34" charset="0"/>
              </a:rPr>
              <a:t>10x </a:t>
            </a:r>
            <a:r>
              <a:rPr lang="fr-FR" i="1" dirty="0" err="1">
                <a:latin typeface="Calibri" pitchFamily="34" charset="0"/>
              </a:rPr>
              <a:t>högre</a:t>
            </a:r>
            <a:r>
              <a:rPr lang="fr-FR" i="1" dirty="0">
                <a:latin typeface="Calibri" pitchFamily="34" charset="0"/>
              </a:rPr>
              <a:t> </a:t>
            </a:r>
            <a:br>
              <a:rPr lang="fr-FR" i="1" dirty="0">
                <a:latin typeface="Calibri" pitchFamily="34" charset="0"/>
              </a:rPr>
            </a:br>
            <a:r>
              <a:rPr lang="fr-FR" i="1" dirty="0" err="1">
                <a:latin typeface="Calibri" pitchFamily="34" charset="0"/>
              </a:rPr>
              <a:t>än</a:t>
            </a:r>
            <a:r>
              <a:rPr lang="fr-FR" i="1" dirty="0">
                <a:latin typeface="Calibri" pitchFamily="34" charset="0"/>
              </a:rPr>
              <a:t> </a:t>
            </a:r>
            <a:r>
              <a:rPr lang="fr-FR" i="1" dirty="0" err="1">
                <a:latin typeface="Calibri" pitchFamily="34" charset="0"/>
              </a:rPr>
              <a:t>på</a:t>
            </a:r>
            <a:r>
              <a:rPr lang="fr-FR" i="1" dirty="0">
                <a:latin typeface="Calibri" pitchFamily="34" charset="0"/>
              </a:rPr>
              <a:t> </a:t>
            </a:r>
            <a:r>
              <a:rPr lang="fr-FR" i="1" dirty="0" err="1">
                <a:latin typeface="Calibri" pitchFamily="34" charset="0"/>
              </a:rPr>
              <a:t>månen</a:t>
            </a:r>
            <a:endParaRPr lang="fr-FR" i="1" dirty="0">
              <a:latin typeface="Calibri" pitchFamily="34" charset="0"/>
            </a:endParaRPr>
          </a:p>
          <a:p>
            <a:pPr marL="0" lvl="1"/>
            <a:endParaRPr lang="fr-FR" dirty="0">
              <a:latin typeface="Calibri" pitchFamily="34" charset="0"/>
            </a:endParaRPr>
          </a:p>
          <a:p>
            <a:pPr marL="0" lvl="1"/>
            <a:r>
              <a:rPr lang="fr-FR" dirty="0" err="1">
                <a:latin typeface="Calibri" pitchFamily="34" charset="0"/>
              </a:rPr>
              <a:t>Kallaste</a:t>
            </a:r>
            <a:r>
              <a:rPr lang="fr-FR" dirty="0">
                <a:latin typeface="Calibri" pitchFamily="34" charset="0"/>
              </a:rPr>
              <a:t> plats i </a:t>
            </a:r>
            <a:r>
              <a:rPr lang="fr-FR" dirty="0" err="1">
                <a:latin typeface="Calibri" pitchFamily="34" charset="0"/>
              </a:rPr>
              <a:t>Universum</a:t>
            </a:r>
            <a:r>
              <a:rPr lang="fr-FR" dirty="0">
                <a:latin typeface="Calibri" pitchFamily="34" charset="0"/>
              </a:rPr>
              <a:t>:</a:t>
            </a:r>
            <a:br>
              <a:rPr lang="fr-FR" dirty="0">
                <a:latin typeface="Calibri" pitchFamily="34" charset="0"/>
              </a:rPr>
            </a:br>
            <a:r>
              <a:rPr lang="fr-FR" i="1" dirty="0">
                <a:latin typeface="Calibri" pitchFamily="34" charset="0"/>
              </a:rPr>
              <a:t> -271° C</a:t>
            </a:r>
            <a:endParaRPr lang="fr-FR" dirty="0">
              <a:latin typeface="Calibri" pitchFamily="34" charset="0"/>
            </a:endParaRPr>
          </a:p>
          <a:p>
            <a:pPr marL="0" lvl="1"/>
            <a:endParaRPr lang="fr-FR" dirty="0">
              <a:latin typeface="Calibri" pitchFamily="34" charset="0"/>
            </a:endParaRPr>
          </a:p>
          <a:p>
            <a:pPr marL="0" lvl="1"/>
            <a:r>
              <a:rPr lang="fr-FR" dirty="0">
                <a:latin typeface="Calibri" pitchFamily="34" charset="0"/>
              </a:rPr>
              <a:t>	</a:t>
            </a:r>
          </a:p>
          <a:p>
            <a:pPr marL="0" lvl="1"/>
            <a:endParaRPr lang="fr-FR" dirty="0">
              <a:latin typeface="Calibri" pitchFamily="34" charset="0"/>
            </a:endParaRPr>
          </a:p>
          <a:p>
            <a:pPr marL="0" lvl="1"/>
            <a:r>
              <a:rPr lang="fr-FR" dirty="0">
                <a:solidFill>
                  <a:srgbClr val="FF0000"/>
                </a:solidFill>
                <a:latin typeface="Calibri" pitchFamily="34" charset="0"/>
              </a:rPr>
              <a:t>Under </a:t>
            </a:r>
            <a:r>
              <a:rPr lang="fr-FR" b="1" u="sng" dirty="0" err="1">
                <a:solidFill>
                  <a:srgbClr val="FF0000"/>
                </a:solidFill>
                <a:latin typeface="Calibri" pitchFamily="34" charset="0"/>
              </a:rPr>
              <a:t>säkra</a:t>
            </a:r>
            <a:r>
              <a:rPr lang="fr-FR" dirty="0">
                <a:solidFill>
                  <a:srgbClr val="FF0000"/>
                </a:solidFill>
                <a:latin typeface="Calibri" pitchFamily="34" charset="0"/>
              </a:rPr>
              <a:t> </a:t>
            </a:r>
            <a:r>
              <a:rPr lang="fr-FR" dirty="0" err="1">
                <a:solidFill>
                  <a:srgbClr val="FF0000"/>
                </a:solidFill>
                <a:latin typeface="Calibri" pitchFamily="34" charset="0"/>
              </a:rPr>
              <a:t>förhållanden</a:t>
            </a:r>
            <a:r>
              <a:rPr lang="fr-FR" dirty="0">
                <a:solidFill>
                  <a:srgbClr val="FF0000"/>
                </a:solidFill>
                <a:latin typeface="Calibri" pitchFamily="34" charset="0"/>
              </a:rPr>
              <a:t>!</a:t>
            </a:r>
          </a:p>
        </p:txBody>
      </p:sp>
      <p:pic>
        <p:nvPicPr>
          <p:cNvPr id="8" name="Picture 7" descr="AerialLHC.jpg"/>
          <p:cNvPicPr>
            <a:picLocks noChangeAspect="1"/>
          </p:cNvPicPr>
          <p:nvPr/>
        </p:nvPicPr>
        <p:blipFill>
          <a:blip r:embed="rId2" cstate="print"/>
          <a:srcRect t="3914"/>
          <a:stretch>
            <a:fillRect/>
          </a:stretch>
        </p:blipFill>
        <p:spPr>
          <a:xfrm>
            <a:off x="161084" y="1370458"/>
            <a:ext cx="6715172" cy="44140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nvGrpSpPr>
          <p:cNvPr id="29" name="Group 28"/>
          <p:cNvGrpSpPr/>
          <p:nvPr/>
        </p:nvGrpSpPr>
        <p:grpSpPr>
          <a:xfrm>
            <a:off x="1109661" y="2938918"/>
            <a:ext cx="1970088" cy="458788"/>
            <a:chOff x="858837" y="3568700"/>
            <a:chExt cx="1970088" cy="458788"/>
          </a:xfrm>
        </p:grpSpPr>
        <p:sp>
          <p:nvSpPr>
            <p:cNvPr id="25" name="Freeform 24"/>
            <p:cNvSpPr/>
            <p:nvPr/>
          </p:nvSpPr>
          <p:spPr>
            <a:xfrm>
              <a:off x="858837" y="3638550"/>
              <a:ext cx="444500" cy="388938"/>
            </a:xfrm>
            <a:custGeom>
              <a:avLst/>
              <a:gdLst>
                <a:gd name="connsiteX0" fmla="*/ 407988 w 444500"/>
                <a:gd name="connsiteY0" fmla="*/ 9525 h 388938"/>
                <a:gd name="connsiteX1" fmla="*/ 246063 w 444500"/>
                <a:gd name="connsiteY1" fmla="*/ 285750 h 388938"/>
                <a:gd name="connsiteX2" fmla="*/ 26988 w 444500"/>
                <a:gd name="connsiteY2" fmla="*/ 342900 h 388938"/>
                <a:gd name="connsiteX3" fmla="*/ 407988 w 444500"/>
                <a:gd name="connsiteY3" fmla="*/ 9525 h 388938"/>
              </a:gdLst>
              <a:ahLst/>
              <a:cxnLst>
                <a:cxn ang="0">
                  <a:pos x="connsiteX0" y="connsiteY0"/>
                </a:cxn>
                <a:cxn ang="0">
                  <a:pos x="connsiteX1" y="connsiteY1"/>
                </a:cxn>
                <a:cxn ang="0">
                  <a:pos x="connsiteX2" y="connsiteY2"/>
                </a:cxn>
                <a:cxn ang="0">
                  <a:pos x="connsiteX3" y="connsiteY3"/>
                </a:cxn>
              </a:cxnLst>
              <a:rect l="l" t="t" r="r" b="b"/>
              <a:pathLst>
                <a:path w="444500" h="388938">
                  <a:moveTo>
                    <a:pt x="407988" y="9525"/>
                  </a:moveTo>
                  <a:cubicBezTo>
                    <a:pt x="444500" y="0"/>
                    <a:pt x="309563" y="230188"/>
                    <a:pt x="246063" y="285750"/>
                  </a:cubicBezTo>
                  <a:cubicBezTo>
                    <a:pt x="182563" y="341312"/>
                    <a:pt x="0" y="388938"/>
                    <a:pt x="26988" y="342900"/>
                  </a:cubicBezTo>
                  <a:cubicBezTo>
                    <a:pt x="53976" y="296862"/>
                    <a:pt x="371476" y="19050"/>
                    <a:pt x="407988" y="952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reeform 25"/>
            <p:cNvSpPr/>
            <p:nvPr/>
          </p:nvSpPr>
          <p:spPr>
            <a:xfrm>
              <a:off x="2141538" y="3568700"/>
              <a:ext cx="687387" cy="177800"/>
            </a:xfrm>
            <a:custGeom>
              <a:avLst/>
              <a:gdLst>
                <a:gd name="connsiteX0" fmla="*/ 68262 w 687387"/>
                <a:gd name="connsiteY0" fmla="*/ 22225 h 177800"/>
                <a:gd name="connsiteX1" fmla="*/ 611187 w 687387"/>
                <a:gd name="connsiteY1" fmla="*/ 22225 h 177800"/>
                <a:gd name="connsiteX2" fmla="*/ 525462 w 687387"/>
                <a:gd name="connsiteY2" fmla="*/ 155575 h 177800"/>
                <a:gd name="connsiteX3" fmla="*/ 354012 w 687387"/>
                <a:gd name="connsiteY3" fmla="*/ 155575 h 177800"/>
                <a:gd name="connsiteX4" fmla="*/ 201612 w 687387"/>
                <a:gd name="connsiteY4" fmla="*/ 136525 h 177800"/>
                <a:gd name="connsiteX5" fmla="*/ 201612 w 687387"/>
                <a:gd name="connsiteY5" fmla="*/ 69850 h 177800"/>
                <a:gd name="connsiteX6" fmla="*/ 68262 w 687387"/>
                <a:gd name="connsiteY6" fmla="*/ 22225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387" h="177800">
                  <a:moveTo>
                    <a:pt x="68262" y="22225"/>
                  </a:moveTo>
                  <a:cubicBezTo>
                    <a:pt x="136525" y="14288"/>
                    <a:pt x="534987" y="0"/>
                    <a:pt x="611187" y="22225"/>
                  </a:cubicBezTo>
                  <a:cubicBezTo>
                    <a:pt x="687387" y="44450"/>
                    <a:pt x="568324" y="133350"/>
                    <a:pt x="525462" y="155575"/>
                  </a:cubicBezTo>
                  <a:cubicBezTo>
                    <a:pt x="482600" y="177800"/>
                    <a:pt x="407987" y="158750"/>
                    <a:pt x="354012" y="155575"/>
                  </a:cubicBezTo>
                  <a:cubicBezTo>
                    <a:pt x="300037" y="152400"/>
                    <a:pt x="227012" y="150812"/>
                    <a:pt x="201612" y="136525"/>
                  </a:cubicBezTo>
                  <a:cubicBezTo>
                    <a:pt x="176212" y="122238"/>
                    <a:pt x="222249" y="82550"/>
                    <a:pt x="201612" y="69850"/>
                  </a:cubicBezTo>
                  <a:cubicBezTo>
                    <a:pt x="180975" y="57150"/>
                    <a:pt x="0" y="30163"/>
                    <a:pt x="68262" y="2222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7" name="Freeform 26"/>
          <p:cNvSpPr/>
          <p:nvPr/>
        </p:nvSpPr>
        <p:spPr>
          <a:xfrm>
            <a:off x="1400174" y="2988130"/>
            <a:ext cx="1227137" cy="481013"/>
          </a:xfrm>
          <a:custGeom>
            <a:avLst/>
            <a:gdLst>
              <a:gd name="connsiteX0" fmla="*/ 88900 w 1227137"/>
              <a:gd name="connsiteY0" fmla="*/ 220663 h 481013"/>
              <a:gd name="connsiteX1" fmla="*/ 384175 w 1227137"/>
              <a:gd name="connsiteY1" fmla="*/ 87313 h 481013"/>
              <a:gd name="connsiteX2" fmla="*/ 717550 w 1227137"/>
              <a:gd name="connsiteY2" fmla="*/ 11113 h 481013"/>
              <a:gd name="connsiteX3" fmla="*/ 1012825 w 1227137"/>
              <a:gd name="connsiteY3" fmla="*/ 20638 h 481013"/>
              <a:gd name="connsiteX4" fmla="*/ 1203325 w 1227137"/>
              <a:gd name="connsiteY4" fmla="*/ 87313 h 481013"/>
              <a:gd name="connsiteX5" fmla="*/ 1155700 w 1227137"/>
              <a:gd name="connsiteY5" fmla="*/ 211138 h 481013"/>
              <a:gd name="connsiteX6" fmla="*/ 917575 w 1227137"/>
              <a:gd name="connsiteY6" fmla="*/ 354013 h 481013"/>
              <a:gd name="connsiteX7" fmla="*/ 603250 w 1227137"/>
              <a:gd name="connsiteY7" fmla="*/ 449263 h 481013"/>
              <a:gd name="connsiteX8" fmla="*/ 336550 w 1227137"/>
              <a:gd name="connsiteY8" fmla="*/ 477838 h 481013"/>
              <a:gd name="connsiteX9" fmla="*/ 98425 w 1227137"/>
              <a:gd name="connsiteY9" fmla="*/ 430213 h 481013"/>
              <a:gd name="connsiteX10" fmla="*/ 3175 w 1227137"/>
              <a:gd name="connsiteY10" fmla="*/ 354013 h 481013"/>
              <a:gd name="connsiteX11" fmla="*/ 88900 w 1227137"/>
              <a:gd name="connsiteY11" fmla="*/ 220663 h 481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7137" h="481013">
                <a:moveTo>
                  <a:pt x="88900" y="220663"/>
                </a:moveTo>
                <a:cubicBezTo>
                  <a:pt x="152400" y="176213"/>
                  <a:pt x="279400" y="122238"/>
                  <a:pt x="384175" y="87313"/>
                </a:cubicBezTo>
                <a:cubicBezTo>
                  <a:pt x="488950" y="52388"/>
                  <a:pt x="612775" y="22226"/>
                  <a:pt x="717550" y="11113"/>
                </a:cubicBezTo>
                <a:cubicBezTo>
                  <a:pt x="822325" y="0"/>
                  <a:pt x="931862" y="7938"/>
                  <a:pt x="1012825" y="20638"/>
                </a:cubicBezTo>
                <a:cubicBezTo>
                  <a:pt x="1093788" y="33338"/>
                  <a:pt x="1179513" y="55563"/>
                  <a:pt x="1203325" y="87313"/>
                </a:cubicBezTo>
                <a:cubicBezTo>
                  <a:pt x="1227137" y="119063"/>
                  <a:pt x="1203325" y="166688"/>
                  <a:pt x="1155700" y="211138"/>
                </a:cubicBezTo>
                <a:cubicBezTo>
                  <a:pt x="1108075" y="255588"/>
                  <a:pt x="1009650" y="314326"/>
                  <a:pt x="917575" y="354013"/>
                </a:cubicBezTo>
                <a:cubicBezTo>
                  <a:pt x="825500" y="393701"/>
                  <a:pt x="700087" y="428626"/>
                  <a:pt x="603250" y="449263"/>
                </a:cubicBezTo>
                <a:cubicBezTo>
                  <a:pt x="506413" y="469900"/>
                  <a:pt x="420687" y="481013"/>
                  <a:pt x="336550" y="477838"/>
                </a:cubicBezTo>
                <a:cubicBezTo>
                  <a:pt x="252413" y="474663"/>
                  <a:pt x="153988" y="450851"/>
                  <a:pt x="98425" y="430213"/>
                </a:cubicBezTo>
                <a:cubicBezTo>
                  <a:pt x="42863" y="409576"/>
                  <a:pt x="6350" y="388938"/>
                  <a:pt x="3175" y="354013"/>
                </a:cubicBezTo>
                <a:cubicBezTo>
                  <a:pt x="0" y="319088"/>
                  <a:pt x="25400" y="265113"/>
                  <a:pt x="88900" y="220663"/>
                </a:cubicBez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reeform 18"/>
          <p:cNvSpPr/>
          <p:nvPr/>
        </p:nvSpPr>
        <p:spPr>
          <a:xfrm>
            <a:off x="1408112" y="2308681"/>
            <a:ext cx="4860925" cy="1835150"/>
          </a:xfrm>
          <a:custGeom>
            <a:avLst/>
            <a:gdLst>
              <a:gd name="connsiteX0" fmla="*/ 2957512 w 4860925"/>
              <a:gd name="connsiteY0" fmla="*/ 4762 h 1835150"/>
              <a:gd name="connsiteX1" fmla="*/ 3643312 w 4860925"/>
              <a:gd name="connsiteY1" fmla="*/ 42862 h 1835150"/>
              <a:gd name="connsiteX2" fmla="*/ 4110037 w 4860925"/>
              <a:gd name="connsiteY2" fmla="*/ 128587 h 1835150"/>
              <a:gd name="connsiteX3" fmla="*/ 4624387 w 4860925"/>
              <a:gd name="connsiteY3" fmla="*/ 328612 h 1835150"/>
              <a:gd name="connsiteX4" fmla="*/ 4824412 w 4860925"/>
              <a:gd name="connsiteY4" fmla="*/ 614362 h 1835150"/>
              <a:gd name="connsiteX5" fmla="*/ 4814887 w 4860925"/>
              <a:gd name="connsiteY5" fmla="*/ 957262 h 1835150"/>
              <a:gd name="connsiteX6" fmla="*/ 4548187 w 4860925"/>
              <a:gd name="connsiteY6" fmla="*/ 1290637 h 1835150"/>
              <a:gd name="connsiteX7" fmla="*/ 3957637 w 4860925"/>
              <a:gd name="connsiteY7" fmla="*/ 1547812 h 1835150"/>
              <a:gd name="connsiteX8" fmla="*/ 3300412 w 4860925"/>
              <a:gd name="connsiteY8" fmla="*/ 1681162 h 1835150"/>
              <a:gd name="connsiteX9" fmla="*/ 2386012 w 4860925"/>
              <a:gd name="connsiteY9" fmla="*/ 1795462 h 1835150"/>
              <a:gd name="connsiteX10" fmla="*/ 1652587 w 4860925"/>
              <a:gd name="connsiteY10" fmla="*/ 1824037 h 1835150"/>
              <a:gd name="connsiteX11" fmla="*/ 919162 w 4860925"/>
              <a:gd name="connsiteY11" fmla="*/ 1728787 h 1835150"/>
              <a:gd name="connsiteX12" fmla="*/ 404812 w 4860925"/>
              <a:gd name="connsiteY12" fmla="*/ 1566862 h 1835150"/>
              <a:gd name="connsiteX13" fmla="*/ 80962 w 4860925"/>
              <a:gd name="connsiteY13" fmla="*/ 1309687 h 1835150"/>
              <a:gd name="connsiteX14" fmla="*/ 33337 w 4860925"/>
              <a:gd name="connsiteY14" fmla="*/ 957262 h 1835150"/>
              <a:gd name="connsiteX15" fmla="*/ 280987 w 4860925"/>
              <a:gd name="connsiteY15" fmla="*/ 671512 h 1835150"/>
              <a:gd name="connsiteX16" fmla="*/ 728662 w 4860925"/>
              <a:gd name="connsiteY16" fmla="*/ 414337 h 1835150"/>
              <a:gd name="connsiteX17" fmla="*/ 1404937 w 4860925"/>
              <a:gd name="connsiteY17" fmla="*/ 195262 h 1835150"/>
              <a:gd name="connsiteX18" fmla="*/ 2062162 w 4860925"/>
              <a:gd name="connsiteY18" fmla="*/ 80962 h 1835150"/>
              <a:gd name="connsiteX19" fmla="*/ 2700337 w 4860925"/>
              <a:gd name="connsiteY19" fmla="*/ 14287 h 1835150"/>
              <a:gd name="connsiteX20" fmla="*/ 2957512 w 4860925"/>
              <a:gd name="connsiteY20" fmla="*/ 4762 h 1835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60925" h="1835150">
                <a:moveTo>
                  <a:pt x="2957512" y="4762"/>
                </a:moveTo>
                <a:cubicBezTo>
                  <a:pt x="3114674" y="9524"/>
                  <a:pt x="3451225" y="22225"/>
                  <a:pt x="3643312" y="42862"/>
                </a:cubicBezTo>
                <a:cubicBezTo>
                  <a:pt x="3835400" y="63500"/>
                  <a:pt x="3946525" y="80962"/>
                  <a:pt x="4110037" y="128587"/>
                </a:cubicBezTo>
                <a:cubicBezTo>
                  <a:pt x="4273550" y="176212"/>
                  <a:pt x="4505325" y="247650"/>
                  <a:pt x="4624387" y="328612"/>
                </a:cubicBezTo>
                <a:cubicBezTo>
                  <a:pt x="4743449" y="409574"/>
                  <a:pt x="4792662" y="509587"/>
                  <a:pt x="4824412" y="614362"/>
                </a:cubicBezTo>
                <a:cubicBezTo>
                  <a:pt x="4856162" y="719137"/>
                  <a:pt x="4860925" y="844550"/>
                  <a:pt x="4814887" y="957262"/>
                </a:cubicBezTo>
                <a:cubicBezTo>
                  <a:pt x="4768850" y="1069975"/>
                  <a:pt x="4691062" y="1192212"/>
                  <a:pt x="4548187" y="1290637"/>
                </a:cubicBezTo>
                <a:cubicBezTo>
                  <a:pt x="4405312" y="1389062"/>
                  <a:pt x="4165599" y="1482725"/>
                  <a:pt x="3957637" y="1547812"/>
                </a:cubicBezTo>
                <a:cubicBezTo>
                  <a:pt x="3749675" y="1612899"/>
                  <a:pt x="3562349" y="1639887"/>
                  <a:pt x="3300412" y="1681162"/>
                </a:cubicBezTo>
                <a:cubicBezTo>
                  <a:pt x="3038475" y="1722437"/>
                  <a:pt x="2660650" y="1771650"/>
                  <a:pt x="2386012" y="1795462"/>
                </a:cubicBezTo>
                <a:cubicBezTo>
                  <a:pt x="2111375" y="1819275"/>
                  <a:pt x="1897062" y="1835150"/>
                  <a:pt x="1652587" y="1824037"/>
                </a:cubicBezTo>
                <a:cubicBezTo>
                  <a:pt x="1408112" y="1812925"/>
                  <a:pt x="1127124" y="1771649"/>
                  <a:pt x="919162" y="1728787"/>
                </a:cubicBezTo>
                <a:cubicBezTo>
                  <a:pt x="711200" y="1685925"/>
                  <a:pt x="544512" y="1636712"/>
                  <a:pt x="404812" y="1566862"/>
                </a:cubicBezTo>
                <a:cubicBezTo>
                  <a:pt x="265112" y="1497012"/>
                  <a:pt x="142875" y="1411287"/>
                  <a:pt x="80962" y="1309687"/>
                </a:cubicBezTo>
                <a:cubicBezTo>
                  <a:pt x="19049" y="1208087"/>
                  <a:pt x="0" y="1063624"/>
                  <a:pt x="33337" y="957262"/>
                </a:cubicBezTo>
                <a:cubicBezTo>
                  <a:pt x="66674" y="850900"/>
                  <a:pt x="165100" y="761999"/>
                  <a:pt x="280987" y="671512"/>
                </a:cubicBezTo>
                <a:cubicBezTo>
                  <a:pt x="396874" y="581025"/>
                  <a:pt x="541337" y="493712"/>
                  <a:pt x="728662" y="414337"/>
                </a:cubicBezTo>
                <a:cubicBezTo>
                  <a:pt x="915987" y="334962"/>
                  <a:pt x="1182687" y="250824"/>
                  <a:pt x="1404937" y="195262"/>
                </a:cubicBezTo>
                <a:cubicBezTo>
                  <a:pt x="1627187" y="139700"/>
                  <a:pt x="1846262" y="111124"/>
                  <a:pt x="2062162" y="80962"/>
                </a:cubicBezTo>
                <a:cubicBezTo>
                  <a:pt x="2278062" y="50800"/>
                  <a:pt x="2547937" y="26987"/>
                  <a:pt x="2700337" y="14287"/>
                </a:cubicBezTo>
                <a:cubicBezTo>
                  <a:pt x="2852737" y="1587"/>
                  <a:pt x="2800350" y="0"/>
                  <a:pt x="2957512" y="4762"/>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8" name="Group 27"/>
          <p:cNvGrpSpPr/>
          <p:nvPr/>
        </p:nvGrpSpPr>
        <p:grpSpPr>
          <a:xfrm>
            <a:off x="1322362" y="2656342"/>
            <a:ext cx="4857784" cy="1428760"/>
            <a:chOff x="1071538" y="3286124"/>
            <a:chExt cx="4857784" cy="1428760"/>
          </a:xfrm>
        </p:grpSpPr>
        <p:sp>
          <p:nvSpPr>
            <p:cNvPr id="21" name="Oval 20"/>
            <p:cNvSpPr/>
            <p:nvPr/>
          </p:nvSpPr>
          <p:spPr>
            <a:xfrm>
              <a:off x="1714480" y="3357562"/>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2" name="Oval 21"/>
            <p:cNvSpPr/>
            <p:nvPr/>
          </p:nvSpPr>
          <p:spPr>
            <a:xfrm>
              <a:off x="1071538" y="3929066"/>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3" name="Oval 22"/>
            <p:cNvSpPr/>
            <p:nvPr/>
          </p:nvSpPr>
          <p:spPr>
            <a:xfrm>
              <a:off x="1928794" y="4643446"/>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24" name="Oval 23"/>
            <p:cNvSpPr/>
            <p:nvPr/>
          </p:nvSpPr>
          <p:spPr>
            <a:xfrm>
              <a:off x="5715008" y="3286124"/>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grpSp>
      <p:pic>
        <p:nvPicPr>
          <p:cNvPr id="10" name="Picture 5" descr="interconnect"/>
          <p:cNvPicPr>
            <a:picLocks noChangeAspect="1" noChangeArrowheads="1"/>
          </p:cNvPicPr>
          <p:nvPr/>
        </p:nvPicPr>
        <p:blipFill>
          <a:blip r:embed="rId3" cstate="print"/>
          <a:srcRect/>
          <a:stretch>
            <a:fillRect/>
          </a:stretch>
        </p:blipFill>
        <p:spPr bwMode="auto">
          <a:xfrm rot="843039">
            <a:off x="188858" y="1577157"/>
            <a:ext cx="5887244" cy="384024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6" descr="beampipe"/>
          <p:cNvPicPr>
            <a:picLocks noChangeAspect="1" noChangeArrowheads="1"/>
          </p:cNvPicPr>
          <p:nvPr/>
        </p:nvPicPr>
        <p:blipFill>
          <a:blip r:embed="rId4" cstate="print"/>
          <a:srcRect/>
          <a:stretch>
            <a:fillRect/>
          </a:stretch>
        </p:blipFill>
        <p:spPr bwMode="auto">
          <a:xfrm rot="20917647">
            <a:off x="343009" y="1690194"/>
            <a:ext cx="5955084" cy="40719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4" descr="http://mediaarchive.cern.ch/MediaArchive/Photo/Public/2006/0606020/0606020_01/0606020_01-A4-at-144-dpi.jpg"/>
          <p:cNvPicPr>
            <a:picLocks noChangeAspect="1" noChangeArrowheads="1"/>
          </p:cNvPicPr>
          <p:nvPr/>
        </p:nvPicPr>
        <p:blipFill>
          <a:blip r:embed="rId5" cstate="print"/>
          <a:srcRect/>
          <a:stretch>
            <a:fillRect/>
          </a:stretch>
        </p:blipFill>
        <p:spPr bwMode="auto">
          <a:xfrm rot="613750">
            <a:off x="569284" y="1571722"/>
            <a:ext cx="6185378" cy="414018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20" name="Straight Connector 19"/>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8330" y="6407615"/>
            <a:ext cx="8280920"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0-#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fade">
                                      <p:cBhvr>
                                        <p:cTn id="31" dur="1000"/>
                                        <p:tgtEl>
                                          <p:spTgt spid="9">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1000" fill="hold"/>
                                        <p:tgtEl>
                                          <p:spTgt spid="10"/>
                                        </p:tgtEl>
                                        <p:attrNameLst>
                                          <p:attrName>ppt_x</p:attrName>
                                        </p:attrNameLst>
                                      </p:cBhvr>
                                      <p:tavLst>
                                        <p:tav tm="0">
                                          <p:val>
                                            <p:strVal val="0-#ppt_w/2"/>
                                          </p:val>
                                        </p:tav>
                                        <p:tav tm="100000">
                                          <p:val>
                                            <p:strVal val="#ppt_x"/>
                                          </p:val>
                                        </p:tav>
                                      </p:tavLst>
                                    </p:anim>
                                    <p:anim calcmode="lin" valueType="num">
                                      <p:cBhvr additive="base">
                                        <p:cTn id="37" dur="1000" fill="hold"/>
                                        <p:tgtEl>
                                          <p:spTgt spid="10"/>
                                        </p:tgtEl>
                                        <p:attrNameLst>
                                          <p:attrName>ppt_y</p:attrName>
                                        </p:attrNameLst>
                                      </p:cBhvr>
                                      <p:tavLst>
                                        <p:tav tm="0">
                                          <p:val>
                                            <p:strVal val="#ppt_y"/>
                                          </p:val>
                                        </p:tav>
                                        <p:tav tm="100000">
                                          <p:val>
                                            <p:strVal val="#ppt_y"/>
                                          </p:val>
                                        </p:tav>
                                      </p:tavLst>
                                    </p:anim>
                                  </p:childTnLst>
                                </p:cTn>
                              </p:par>
                              <p:par>
                                <p:cTn id="38" presetID="10" presetClass="entr" presetSubtype="0" fill="hold"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1000"/>
                                        <p:tgtEl>
                                          <p:spTgt spid="9">
                                            <p:txEl>
                                              <p:pRg st="2" end="2"/>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1000" fill="hold"/>
                                        <p:tgtEl>
                                          <p:spTgt spid="11"/>
                                        </p:tgtEl>
                                        <p:attrNameLst>
                                          <p:attrName>ppt_x</p:attrName>
                                        </p:attrNameLst>
                                      </p:cBhvr>
                                      <p:tavLst>
                                        <p:tav tm="0">
                                          <p:val>
                                            <p:strVal val="0-#ppt_w/2"/>
                                          </p:val>
                                        </p:tav>
                                        <p:tav tm="100000">
                                          <p:val>
                                            <p:strVal val="#ppt_x"/>
                                          </p:val>
                                        </p:tav>
                                      </p:tavLst>
                                    </p:anim>
                                    <p:anim calcmode="lin" valueType="num">
                                      <p:cBhvr additive="base">
                                        <p:cTn id="46" dur="1000" fill="hold"/>
                                        <p:tgtEl>
                                          <p:spTgt spid="11"/>
                                        </p:tgtEl>
                                        <p:attrNameLst>
                                          <p:attrName>ppt_y</p:attrName>
                                        </p:attrNameLst>
                                      </p:cBhvr>
                                      <p:tavLst>
                                        <p:tav tm="0">
                                          <p:val>
                                            <p:strVal val="#ppt_y"/>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9">
                                            <p:txEl>
                                              <p:pRg st="4" end="4"/>
                                            </p:txEl>
                                          </p:spTgt>
                                        </p:tgtEl>
                                        <p:attrNameLst>
                                          <p:attrName>style.visibility</p:attrName>
                                        </p:attrNameLst>
                                      </p:cBhvr>
                                      <p:to>
                                        <p:strVal val="visible"/>
                                      </p:to>
                                    </p:set>
                                    <p:animEffect transition="in" filter="fade">
                                      <p:cBhvr>
                                        <p:cTn id="49" dur="1000"/>
                                        <p:tgtEl>
                                          <p:spTgt spid="9">
                                            <p:txEl>
                                              <p:pRg st="4" end="4"/>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9">
                                            <p:txEl>
                                              <p:pRg st="5" end="5"/>
                                            </p:txEl>
                                          </p:spTgt>
                                        </p:tgtEl>
                                        <p:attrNameLst>
                                          <p:attrName>style.visibility</p:attrName>
                                        </p:attrNameLst>
                                      </p:cBhvr>
                                      <p:to>
                                        <p:strVal val="visible"/>
                                      </p:to>
                                    </p:set>
                                    <p:animEffect transition="in" filter="fade">
                                      <p:cBhvr>
                                        <p:cTn id="52" dur="1000"/>
                                        <p:tgtEl>
                                          <p:spTgt spid="9">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0-#ppt_w/2"/>
                                          </p:val>
                                        </p:tav>
                                        <p:tav tm="100000">
                                          <p:val>
                                            <p:strVal val="#ppt_x"/>
                                          </p:val>
                                        </p:tav>
                                      </p:tavLst>
                                    </p:anim>
                                    <p:anim calcmode="lin" valueType="num">
                                      <p:cBhvr additive="base">
                                        <p:cTn id="58" dur="500" fill="hold"/>
                                        <p:tgtEl>
                                          <p:spTgt spid="18"/>
                                        </p:tgtEl>
                                        <p:attrNameLst>
                                          <p:attrName>ppt_y</p:attrName>
                                        </p:attrNameLst>
                                      </p:cBhvr>
                                      <p:tavLst>
                                        <p:tav tm="0">
                                          <p:val>
                                            <p:strVal val="#ppt_y"/>
                                          </p:val>
                                        </p:tav>
                                        <p:tav tm="100000">
                                          <p:val>
                                            <p:strVal val="#ppt_y"/>
                                          </p:val>
                                        </p:tav>
                                      </p:tavLst>
                                    </p:anim>
                                  </p:childTnLst>
                                </p:cTn>
                              </p:par>
                              <p:par>
                                <p:cTn id="59" presetID="10" presetClass="entr" presetSubtype="0" fill="hold" nodeType="withEffect">
                                  <p:stCondLst>
                                    <p:cond delay="0"/>
                                  </p:stCondLst>
                                  <p:childTnLst>
                                    <p:set>
                                      <p:cBhvr>
                                        <p:cTn id="60" dur="1" fill="hold">
                                          <p:stCondLst>
                                            <p:cond delay="0"/>
                                          </p:stCondLst>
                                        </p:cTn>
                                        <p:tgtEl>
                                          <p:spTgt spid="9">
                                            <p:txEl>
                                              <p:pRg st="7" end="7"/>
                                            </p:txEl>
                                          </p:spTgt>
                                        </p:tgtEl>
                                        <p:attrNameLst>
                                          <p:attrName>style.visibility</p:attrName>
                                        </p:attrNameLst>
                                      </p:cBhvr>
                                      <p:to>
                                        <p:strVal val="visible"/>
                                      </p:to>
                                    </p:set>
                                    <p:animEffect transition="in" filter="fade">
                                      <p:cBhvr>
                                        <p:cTn id="61" dur="1000"/>
                                        <p:tgtEl>
                                          <p:spTgt spid="9">
                                            <p:txEl>
                                              <p:pRg st="7" end="7"/>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9">
                                            <p:txEl>
                                              <p:pRg st="9" end="9"/>
                                            </p:txEl>
                                          </p:spTgt>
                                        </p:tgtEl>
                                        <p:attrNameLst>
                                          <p:attrName>style.visibility</p:attrName>
                                        </p:attrNameLst>
                                      </p:cBhvr>
                                      <p:to>
                                        <p:strVal val="visible"/>
                                      </p:to>
                                    </p:set>
                                    <p:animEffect transition="in" filter="fade">
                                      <p:cBhvr>
                                        <p:cTn id="64" dur="1000"/>
                                        <p:tgtEl>
                                          <p:spTgt spid="9">
                                            <p:txEl>
                                              <p:pRg st="9" end="9"/>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9">
                                            <p:txEl>
                                              <p:pRg st="11" end="11"/>
                                            </p:txEl>
                                          </p:spTgt>
                                        </p:tgtEl>
                                        <p:attrNameLst>
                                          <p:attrName>style.visibility</p:attrName>
                                        </p:attrNameLst>
                                      </p:cBhvr>
                                      <p:to>
                                        <p:strVal val="visible"/>
                                      </p:to>
                                    </p:set>
                                    <p:animEffect transition="in" filter="fade">
                                      <p:cBhvr>
                                        <p:cTn id="67" dur="10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p:cNvGrpSpPr/>
          <p:nvPr/>
        </p:nvGrpSpPr>
        <p:grpSpPr>
          <a:xfrm>
            <a:off x="821156" y="1268760"/>
            <a:ext cx="7128792" cy="5099794"/>
            <a:chOff x="827584" y="849486"/>
            <a:chExt cx="7128792" cy="5099794"/>
          </a:xfrm>
        </p:grpSpPr>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909265"/>
              <a:ext cx="7128792" cy="5040015"/>
            </a:xfrm>
            <a:prstGeom prst="rect">
              <a:avLst/>
            </a:prstGeom>
          </p:spPr>
        </p:pic>
        <p:sp>
          <p:nvSpPr>
            <p:cNvPr id="23" name="TextBox 22"/>
            <p:cNvSpPr txBox="1"/>
            <p:nvPr/>
          </p:nvSpPr>
          <p:spPr>
            <a:xfrm>
              <a:off x="5508104" y="849486"/>
              <a:ext cx="2448272" cy="923330"/>
            </a:xfrm>
            <a:prstGeom prst="rect">
              <a:avLst/>
            </a:prstGeom>
            <a:solidFill>
              <a:schemeClr val="bg1"/>
            </a:solidFill>
          </p:spPr>
          <p:txBody>
            <a:bodyPr wrap="square" rtlCol="0">
              <a:spAutoFit/>
            </a:bodyPr>
            <a:lstStyle/>
            <a:p>
              <a:r>
                <a:rPr lang="fr-CH" dirty="0">
                  <a:solidFill>
                    <a:schemeClr val="bg1"/>
                  </a:solidFill>
                </a:rPr>
                <a:t>Thisis</a:t>
              </a:r>
            </a:p>
            <a:p>
              <a:r>
                <a:rPr lang="fr-CH" dirty="0">
                  <a:solidFill>
                    <a:schemeClr val="bg1"/>
                  </a:solidFill>
                </a:rPr>
                <a:t>To hide</a:t>
              </a:r>
            </a:p>
            <a:p>
              <a:r>
                <a:rPr lang="fr-CH" dirty="0">
                  <a:solidFill>
                    <a:schemeClr val="bg1"/>
                  </a:solidFill>
                </a:rPr>
                <a:t>The legend</a:t>
              </a:r>
              <a:endParaRPr lang="en-GB" dirty="0">
                <a:solidFill>
                  <a:schemeClr val="bg1"/>
                </a:solidFill>
              </a:endParaRPr>
            </a:p>
          </p:txBody>
        </p:sp>
      </p:grpSp>
      <p:sp>
        <p:nvSpPr>
          <p:cNvPr id="25603" name="Title 1"/>
          <p:cNvSpPr>
            <a:spLocks noGrp="1"/>
          </p:cNvSpPr>
          <p:nvPr>
            <p:ph type="title"/>
          </p:nvPr>
        </p:nvSpPr>
        <p:spPr>
          <a:xfrm>
            <a:off x="150996" y="306487"/>
            <a:ext cx="8686800" cy="720213"/>
          </a:xfrm>
        </p:spPr>
        <p:txBody>
          <a:bodyPr>
            <a:noAutofit/>
          </a:bodyPr>
          <a:lstStyle/>
          <a:p>
            <a:pPr algn="ctr" eaLnBrk="1" hangingPunct="1"/>
            <a:r>
              <a:rPr lang="fr-FR" dirty="0" err="1">
                <a:solidFill>
                  <a:srgbClr val="92D050"/>
                </a:solidFill>
              </a:rPr>
              <a:t>Största</a:t>
            </a:r>
            <a:r>
              <a:rPr lang="fr-FR" dirty="0"/>
              <a:t> </a:t>
            </a:r>
            <a:r>
              <a:rPr lang="fr-FR" dirty="0" err="1"/>
              <a:t>och</a:t>
            </a:r>
            <a:r>
              <a:rPr lang="fr-FR" dirty="0"/>
              <a:t> </a:t>
            </a:r>
            <a:r>
              <a:rPr lang="fr-FR" dirty="0" err="1">
                <a:solidFill>
                  <a:srgbClr val="92D050"/>
                </a:solidFill>
              </a:rPr>
              <a:t>mest</a:t>
            </a:r>
            <a:r>
              <a:rPr lang="fr-FR" dirty="0">
                <a:solidFill>
                  <a:srgbClr val="92D050"/>
                </a:solidFill>
              </a:rPr>
              <a:t> </a:t>
            </a:r>
            <a:r>
              <a:rPr lang="fr-FR" dirty="0" err="1">
                <a:solidFill>
                  <a:srgbClr val="92D050"/>
                </a:solidFill>
              </a:rPr>
              <a:t>sofistikerade</a:t>
            </a:r>
            <a:r>
              <a:rPr lang="fr-FR" dirty="0">
                <a:solidFill>
                  <a:srgbClr val="92D050"/>
                </a:solidFill>
              </a:rPr>
              <a:t> </a:t>
            </a:r>
            <a:r>
              <a:rPr lang="fr-FR" dirty="0" err="1"/>
              <a:t>detektorer</a:t>
            </a:r>
            <a:endParaRPr lang="fr-FR" dirty="0"/>
          </a:p>
        </p:txBody>
      </p:sp>
      <p:cxnSp>
        <p:nvCxnSpPr>
          <p:cNvPr id="18" name="Straight Connector 17"/>
          <p:cNvCxnSpPr/>
          <p:nvPr/>
        </p:nvCxnSpPr>
        <p:spPr>
          <a:xfrm>
            <a:off x="-133004" y="4077338"/>
            <a:ext cx="4796444" cy="3597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156" y="1557337"/>
            <a:ext cx="7128792" cy="5040015"/>
          </a:xfrm>
          <a:prstGeom prst="rect">
            <a:avLst/>
          </a:prstGeom>
        </p:spPr>
      </p:pic>
      <p:sp>
        <p:nvSpPr>
          <p:cNvPr id="5" name="TextBox 4"/>
          <p:cNvSpPr txBox="1"/>
          <p:nvPr/>
        </p:nvSpPr>
        <p:spPr>
          <a:xfrm>
            <a:off x="5531804" y="1355991"/>
            <a:ext cx="2418144" cy="830997"/>
          </a:xfrm>
          <a:prstGeom prst="rect">
            <a:avLst/>
          </a:prstGeom>
          <a:solidFill>
            <a:schemeClr val="tx1"/>
          </a:solidFill>
        </p:spPr>
        <p:txBody>
          <a:bodyPr wrap="square" rtlCol="0">
            <a:spAutoFit/>
          </a:bodyPr>
          <a:lstStyle/>
          <a:p>
            <a:r>
              <a:rPr lang="en-GB" sz="1600" dirty="0"/>
              <a:t>This is to</a:t>
            </a:r>
          </a:p>
          <a:p>
            <a:r>
              <a:rPr lang="en-GB" sz="1600" dirty="0"/>
              <a:t>Hide</a:t>
            </a:r>
          </a:p>
          <a:p>
            <a:r>
              <a:rPr lang="en-GB" sz="1600" dirty="0"/>
              <a:t>The legend</a:t>
            </a:r>
          </a:p>
        </p:txBody>
      </p:sp>
      <p:sp>
        <p:nvSpPr>
          <p:cNvPr id="20" name="Arc 19"/>
          <p:cNvSpPr/>
          <p:nvPr/>
        </p:nvSpPr>
        <p:spPr>
          <a:xfrm rot="16535744">
            <a:off x="4306055" y="4071438"/>
            <a:ext cx="1494724" cy="754364"/>
          </a:xfrm>
          <a:prstGeom prst="arc">
            <a:avLst/>
          </a:prstGeom>
          <a:ln w="38100">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4" name="Arc 23"/>
          <p:cNvSpPr/>
          <p:nvPr/>
        </p:nvSpPr>
        <p:spPr>
          <a:xfrm>
            <a:off x="2061972" y="4179370"/>
            <a:ext cx="2601468" cy="466344"/>
          </a:xfrm>
          <a:prstGeom prst="arc">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Arc 24"/>
          <p:cNvSpPr/>
          <p:nvPr/>
        </p:nvSpPr>
        <p:spPr>
          <a:xfrm rot="11489732">
            <a:off x="4661478" y="4378252"/>
            <a:ext cx="2500884" cy="553212"/>
          </a:xfrm>
          <a:prstGeom prst="arc">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8" name="Straight Connector 27"/>
          <p:cNvCxnSpPr>
            <a:stCxn id="24" idx="2"/>
          </p:cNvCxnSpPr>
          <p:nvPr/>
        </p:nvCxnSpPr>
        <p:spPr>
          <a:xfrm flipH="1">
            <a:off x="4005072" y="4412542"/>
            <a:ext cx="658368" cy="317441"/>
          </a:xfrm>
          <a:prstGeom prst="line">
            <a:avLst/>
          </a:prstGeom>
          <a:ln w="38100">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29" name="Arc 28"/>
          <p:cNvSpPr/>
          <p:nvPr/>
        </p:nvSpPr>
        <p:spPr>
          <a:xfrm rot="8674562">
            <a:off x="4589573" y="4013736"/>
            <a:ext cx="1015538" cy="179887"/>
          </a:xfrm>
          <a:prstGeom prst="arc">
            <a:avLst/>
          </a:prstGeom>
          <a:ln w="38100">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1" name="Straight Connector 30"/>
          <p:cNvCxnSpPr>
            <a:stCxn id="29" idx="2"/>
          </p:cNvCxnSpPr>
          <p:nvPr/>
        </p:nvCxnSpPr>
        <p:spPr>
          <a:xfrm flipH="1" flipV="1">
            <a:off x="4334256" y="3892476"/>
            <a:ext cx="349312" cy="505517"/>
          </a:xfrm>
          <a:prstGeom prst="line">
            <a:avLst/>
          </a:prstGeom>
          <a:ln w="38100">
            <a:solidFill>
              <a:srgbClr val="FFC000"/>
            </a:solidFill>
          </a:ln>
        </p:spPr>
        <p:style>
          <a:lnRef idx="2">
            <a:schemeClr val="accent1"/>
          </a:lnRef>
          <a:fillRef idx="0">
            <a:schemeClr val="accent1"/>
          </a:fillRef>
          <a:effectRef idx="1">
            <a:schemeClr val="accent1"/>
          </a:effectRef>
          <a:fontRef idx="minor">
            <a:schemeClr val="tx1"/>
          </a:fontRef>
        </p:style>
      </p:cxnSp>
      <p:sp>
        <p:nvSpPr>
          <p:cNvPr id="25600" name="Arc 25599"/>
          <p:cNvSpPr/>
          <p:nvPr/>
        </p:nvSpPr>
        <p:spPr>
          <a:xfrm rot="9599036">
            <a:off x="4010798" y="4036709"/>
            <a:ext cx="1188720" cy="391892"/>
          </a:xfrm>
          <a:prstGeom prst="arc">
            <a:avLst/>
          </a:prstGeom>
          <a:ln w="38100">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5602" name="Straight Connector 25601"/>
          <p:cNvCxnSpPr/>
          <p:nvPr/>
        </p:nvCxnSpPr>
        <p:spPr>
          <a:xfrm flipV="1">
            <a:off x="4683568" y="3907025"/>
            <a:ext cx="494330" cy="505517"/>
          </a:xfrm>
          <a:prstGeom prst="line">
            <a:avLst/>
          </a:prstGeom>
          <a:ln w="38100">
            <a:solidFill>
              <a:srgbClr val="7030A0"/>
            </a:solidFill>
          </a:ln>
        </p:spPr>
        <p:style>
          <a:lnRef idx="2">
            <a:schemeClr val="accent1"/>
          </a:lnRef>
          <a:fillRef idx="0">
            <a:schemeClr val="accent1"/>
          </a:fillRef>
          <a:effectRef idx="1">
            <a:schemeClr val="accent1"/>
          </a:effectRef>
          <a:fontRef idx="minor">
            <a:schemeClr val="tx1"/>
          </a:fontRef>
        </p:style>
      </p:cxnSp>
      <p:sp>
        <p:nvSpPr>
          <p:cNvPr id="25604" name="Arc 25603"/>
          <p:cNvSpPr/>
          <p:nvPr/>
        </p:nvSpPr>
        <p:spPr>
          <a:xfrm rot="10800000">
            <a:off x="4681174" y="3922441"/>
            <a:ext cx="389977" cy="998671"/>
          </a:xfrm>
          <a:prstGeom prst="arc">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605" name="Arc 25604"/>
          <p:cNvSpPr/>
          <p:nvPr/>
        </p:nvSpPr>
        <p:spPr>
          <a:xfrm rot="5231229">
            <a:off x="3720157" y="3920362"/>
            <a:ext cx="831184" cy="1065276"/>
          </a:xfrm>
          <a:prstGeom prst="arc">
            <a:avLst/>
          </a:prstGeom>
          <a:ln w="38100">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1" name="Straight Connector 20"/>
          <p:cNvCxnSpPr/>
          <p:nvPr/>
        </p:nvCxnSpPr>
        <p:spPr>
          <a:xfrm>
            <a:off x="209088" y="119675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4699462" y="4438037"/>
            <a:ext cx="4553124" cy="31744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a:xfrm>
            <a:off x="323528" y="6448251"/>
            <a:ext cx="8280920"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2000"/>
                                        <p:tgtEl>
                                          <p:spTgt spid="18"/>
                                        </p:tgtEl>
                                      </p:cBhvr>
                                    </p:animEffect>
                                  </p:childTnLst>
                                </p:cTn>
                              </p:par>
                              <p:par>
                                <p:cTn id="13" presetID="2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2000"/>
                                        <p:tgtEl>
                                          <p:spTgt spid="9"/>
                                        </p:tgtEl>
                                      </p:cBhvr>
                                    </p:animEffect>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down)">
                                      <p:cBhvr>
                                        <p:cTn id="22" dur="500"/>
                                        <p:tgtEl>
                                          <p:spTgt spid="2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2"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right)">
                                      <p:cBhvr>
                                        <p:cTn id="28" dur="500"/>
                                        <p:tgtEl>
                                          <p:spTgt spid="2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par>
                                <p:cTn id="32" presetID="22" presetClass="entr" presetSubtype="4"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down)">
                                      <p:cBhvr>
                                        <p:cTn id="34" dur="500"/>
                                        <p:tgtEl>
                                          <p:spTgt spid="31"/>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5600"/>
                                        </p:tgtEl>
                                        <p:attrNameLst>
                                          <p:attrName>style.visibility</p:attrName>
                                        </p:attrNameLst>
                                      </p:cBhvr>
                                      <p:to>
                                        <p:strVal val="visible"/>
                                      </p:to>
                                    </p:set>
                                    <p:animEffect transition="in" filter="wipe(right)">
                                      <p:cBhvr>
                                        <p:cTn id="37" dur="500"/>
                                        <p:tgtEl>
                                          <p:spTgt spid="25600"/>
                                        </p:tgtEl>
                                      </p:cBhvr>
                                    </p:animEffect>
                                  </p:childTnLst>
                                </p:cTn>
                              </p:par>
                              <p:par>
                                <p:cTn id="38" presetID="22" presetClass="entr" presetSubtype="4" fill="hold" nodeType="withEffect">
                                  <p:stCondLst>
                                    <p:cond delay="0"/>
                                  </p:stCondLst>
                                  <p:childTnLst>
                                    <p:set>
                                      <p:cBhvr>
                                        <p:cTn id="39" dur="1" fill="hold">
                                          <p:stCondLst>
                                            <p:cond delay="0"/>
                                          </p:stCondLst>
                                        </p:cTn>
                                        <p:tgtEl>
                                          <p:spTgt spid="25602"/>
                                        </p:tgtEl>
                                        <p:attrNameLst>
                                          <p:attrName>style.visibility</p:attrName>
                                        </p:attrNameLst>
                                      </p:cBhvr>
                                      <p:to>
                                        <p:strVal val="visible"/>
                                      </p:to>
                                    </p:set>
                                    <p:animEffect transition="in" filter="wipe(down)">
                                      <p:cBhvr>
                                        <p:cTn id="40" dur="500"/>
                                        <p:tgtEl>
                                          <p:spTgt spid="2560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5604"/>
                                        </p:tgtEl>
                                        <p:attrNameLst>
                                          <p:attrName>style.visibility</p:attrName>
                                        </p:attrNameLst>
                                      </p:cBhvr>
                                      <p:to>
                                        <p:strVal val="visible"/>
                                      </p:to>
                                    </p:set>
                                    <p:animEffect transition="in" filter="wipe(up)">
                                      <p:cBhvr>
                                        <p:cTn id="43" dur="500"/>
                                        <p:tgtEl>
                                          <p:spTgt spid="2560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5605"/>
                                        </p:tgtEl>
                                        <p:attrNameLst>
                                          <p:attrName>style.visibility</p:attrName>
                                        </p:attrNameLst>
                                      </p:cBhvr>
                                      <p:to>
                                        <p:strVal val="visible"/>
                                      </p:to>
                                    </p:set>
                                    <p:animEffect transition="in" filter="wipe(up)">
                                      <p:cBhvr>
                                        <p:cTn id="46"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9" grpId="0" animBg="1"/>
      <p:bldP spid="25600" grpId="0" animBg="1"/>
      <p:bldP spid="25604" grpId="0" animBg="1"/>
      <p:bldP spid="2560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tlas_Toroid_high_res.jpg"/>
          <p:cNvPicPr>
            <a:picLocks noChangeAspect="1"/>
          </p:cNvPicPr>
          <p:nvPr/>
        </p:nvPicPr>
        <p:blipFill>
          <a:blip r:embed="rId2" cstate="print"/>
          <a:stretch>
            <a:fillRect/>
          </a:stretch>
        </p:blipFill>
        <p:spPr>
          <a:xfrm rot="206227">
            <a:off x="677458" y="1048820"/>
            <a:ext cx="7848872" cy="51142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5603" name="Title 1"/>
          <p:cNvSpPr>
            <a:spLocks noGrp="1"/>
          </p:cNvSpPr>
          <p:nvPr>
            <p:ph type="title"/>
          </p:nvPr>
        </p:nvSpPr>
        <p:spPr>
          <a:xfrm>
            <a:off x="246285" y="62421"/>
            <a:ext cx="8686800" cy="642937"/>
          </a:xfrm>
        </p:spPr>
        <p:txBody>
          <a:bodyPr>
            <a:noAutofit/>
          </a:bodyPr>
          <a:lstStyle/>
          <a:p>
            <a:pPr eaLnBrk="1" hangingPunct="1"/>
            <a:r>
              <a:rPr lang="en-GB" dirty="0">
                <a:solidFill>
                  <a:srgbClr val="92D050"/>
                </a:solidFill>
              </a:rPr>
              <a:t>ATLAS</a:t>
            </a:r>
            <a:endParaRPr lang="fr-FR" dirty="0">
              <a:solidFill>
                <a:srgbClr val="92D050"/>
              </a:solidFill>
            </a:endParaRPr>
          </a:p>
        </p:txBody>
      </p:sp>
      <p:sp>
        <p:nvSpPr>
          <p:cNvPr id="2" name="Freeform 1"/>
          <p:cNvSpPr/>
          <p:nvPr/>
        </p:nvSpPr>
        <p:spPr>
          <a:xfrm>
            <a:off x="4463920" y="4691360"/>
            <a:ext cx="278606" cy="622299"/>
          </a:xfrm>
          <a:custGeom>
            <a:avLst/>
            <a:gdLst>
              <a:gd name="connsiteX0" fmla="*/ 95250 w 278606"/>
              <a:gd name="connsiteY0" fmla="*/ 569892 h 622299"/>
              <a:gd name="connsiteX1" fmla="*/ 88106 w 278606"/>
              <a:gd name="connsiteY1" fmla="*/ 581798 h 622299"/>
              <a:gd name="connsiteX2" fmla="*/ 83343 w 278606"/>
              <a:gd name="connsiteY2" fmla="*/ 588942 h 622299"/>
              <a:gd name="connsiteX3" fmla="*/ 80962 w 278606"/>
              <a:gd name="connsiteY3" fmla="*/ 603230 h 622299"/>
              <a:gd name="connsiteX4" fmla="*/ 83343 w 278606"/>
              <a:gd name="connsiteY4" fmla="*/ 619898 h 622299"/>
              <a:gd name="connsiteX5" fmla="*/ 92868 w 278606"/>
              <a:gd name="connsiteY5" fmla="*/ 622280 h 622299"/>
              <a:gd name="connsiteX6" fmla="*/ 119062 w 278606"/>
              <a:gd name="connsiteY6" fmla="*/ 619898 h 622299"/>
              <a:gd name="connsiteX7" fmla="*/ 126206 w 278606"/>
              <a:gd name="connsiteY7" fmla="*/ 612755 h 622299"/>
              <a:gd name="connsiteX8" fmla="*/ 128587 w 278606"/>
              <a:gd name="connsiteY8" fmla="*/ 605611 h 622299"/>
              <a:gd name="connsiteX9" fmla="*/ 133350 w 278606"/>
              <a:gd name="connsiteY9" fmla="*/ 598467 h 622299"/>
              <a:gd name="connsiteX10" fmla="*/ 138112 w 278606"/>
              <a:gd name="connsiteY10" fmla="*/ 517505 h 622299"/>
              <a:gd name="connsiteX11" fmla="*/ 140493 w 278606"/>
              <a:gd name="connsiteY11" fmla="*/ 493692 h 622299"/>
              <a:gd name="connsiteX12" fmla="*/ 145256 w 278606"/>
              <a:gd name="connsiteY12" fmla="*/ 396061 h 622299"/>
              <a:gd name="connsiteX13" fmla="*/ 147637 w 278606"/>
              <a:gd name="connsiteY13" fmla="*/ 388917 h 622299"/>
              <a:gd name="connsiteX14" fmla="*/ 152400 w 278606"/>
              <a:gd name="connsiteY14" fmla="*/ 391298 h 622299"/>
              <a:gd name="connsiteX15" fmla="*/ 159543 w 278606"/>
              <a:gd name="connsiteY15" fmla="*/ 405586 h 622299"/>
              <a:gd name="connsiteX16" fmla="*/ 164306 w 278606"/>
              <a:gd name="connsiteY16" fmla="*/ 429398 h 622299"/>
              <a:gd name="connsiteX17" fmla="*/ 169068 w 278606"/>
              <a:gd name="connsiteY17" fmla="*/ 436542 h 622299"/>
              <a:gd name="connsiteX18" fmla="*/ 173831 w 278606"/>
              <a:gd name="connsiteY18" fmla="*/ 450830 h 622299"/>
              <a:gd name="connsiteX19" fmla="*/ 176212 w 278606"/>
              <a:gd name="connsiteY19" fmla="*/ 565130 h 622299"/>
              <a:gd name="connsiteX20" fmla="*/ 185737 w 278606"/>
              <a:gd name="connsiteY20" fmla="*/ 579417 h 622299"/>
              <a:gd name="connsiteX21" fmla="*/ 188118 w 278606"/>
              <a:gd name="connsiteY21" fmla="*/ 591323 h 622299"/>
              <a:gd name="connsiteX22" fmla="*/ 197643 w 278606"/>
              <a:gd name="connsiteY22" fmla="*/ 605611 h 622299"/>
              <a:gd name="connsiteX23" fmla="*/ 207168 w 278606"/>
              <a:gd name="connsiteY23" fmla="*/ 607992 h 622299"/>
              <a:gd name="connsiteX24" fmla="*/ 219075 w 278606"/>
              <a:gd name="connsiteY24" fmla="*/ 610373 h 622299"/>
              <a:gd name="connsiteX25" fmla="*/ 226218 w 278606"/>
              <a:gd name="connsiteY25" fmla="*/ 612755 h 622299"/>
              <a:gd name="connsiteX26" fmla="*/ 245268 w 278606"/>
              <a:gd name="connsiteY26" fmla="*/ 610373 h 622299"/>
              <a:gd name="connsiteX27" fmla="*/ 238125 w 278606"/>
              <a:gd name="connsiteY27" fmla="*/ 577036 h 622299"/>
              <a:gd name="connsiteX28" fmla="*/ 233362 w 278606"/>
              <a:gd name="connsiteY28" fmla="*/ 567511 h 622299"/>
              <a:gd name="connsiteX29" fmla="*/ 230981 w 278606"/>
              <a:gd name="connsiteY29" fmla="*/ 524648 h 622299"/>
              <a:gd name="connsiteX30" fmla="*/ 226218 w 278606"/>
              <a:gd name="connsiteY30" fmla="*/ 510361 h 622299"/>
              <a:gd name="connsiteX31" fmla="*/ 223837 w 278606"/>
              <a:gd name="connsiteY31" fmla="*/ 486548 h 622299"/>
              <a:gd name="connsiteX32" fmla="*/ 221456 w 278606"/>
              <a:gd name="connsiteY32" fmla="*/ 474642 h 622299"/>
              <a:gd name="connsiteX33" fmla="*/ 219075 w 278606"/>
              <a:gd name="connsiteY33" fmla="*/ 457973 h 622299"/>
              <a:gd name="connsiteX34" fmla="*/ 214312 w 278606"/>
              <a:gd name="connsiteY34" fmla="*/ 405586 h 622299"/>
              <a:gd name="connsiteX35" fmla="*/ 209550 w 278606"/>
              <a:gd name="connsiteY35" fmla="*/ 391298 h 622299"/>
              <a:gd name="connsiteX36" fmla="*/ 216693 w 278606"/>
              <a:gd name="connsiteY36" fmla="*/ 284142 h 622299"/>
              <a:gd name="connsiteX37" fmla="*/ 223837 w 278606"/>
              <a:gd name="connsiteY37" fmla="*/ 279380 h 622299"/>
              <a:gd name="connsiteX38" fmla="*/ 226218 w 278606"/>
              <a:gd name="connsiteY38" fmla="*/ 272236 h 622299"/>
              <a:gd name="connsiteX39" fmla="*/ 228600 w 278606"/>
              <a:gd name="connsiteY39" fmla="*/ 257948 h 622299"/>
              <a:gd name="connsiteX40" fmla="*/ 235743 w 278606"/>
              <a:gd name="connsiteY40" fmla="*/ 253186 h 622299"/>
              <a:gd name="connsiteX41" fmla="*/ 240506 w 278606"/>
              <a:gd name="connsiteY41" fmla="*/ 246042 h 622299"/>
              <a:gd name="connsiteX42" fmla="*/ 247650 w 278606"/>
              <a:gd name="connsiteY42" fmla="*/ 241280 h 622299"/>
              <a:gd name="connsiteX43" fmla="*/ 250031 w 278606"/>
              <a:gd name="connsiteY43" fmla="*/ 234136 h 622299"/>
              <a:gd name="connsiteX44" fmla="*/ 254793 w 278606"/>
              <a:gd name="connsiteY44" fmla="*/ 226992 h 622299"/>
              <a:gd name="connsiteX45" fmla="*/ 257175 w 278606"/>
              <a:gd name="connsiteY45" fmla="*/ 219848 h 622299"/>
              <a:gd name="connsiteX46" fmla="*/ 264318 w 278606"/>
              <a:gd name="connsiteY46" fmla="*/ 217467 h 622299"/>
              <a:gd name="connsiteX47" fmla="*/ 269081 w 278606"/>
              <a:gd name="connsiteY47" fmla="*/ 210323 h 622299"/>
              <a:gd name="connsiteX48" fmla="*/ 273843 w 278606"/>
              <a:gd name="connsiteY48" fmla="*/ 196036 h 622299"/>
              <a:gd name="connsiteX49" fmla="*/ 278606 w 278606"/>
              <a:gd name="connsiteY49" fmla="*/ 176986 h 622299"/>
              <a:gd name="connsiteX50" fmla="*/ 276225 w 278606"/>
              <a:gd name="connsiteY50" fmla="*/ 157936 h 622299"/>
              <a:gd name="connsiteX51" fmla="*/ 264318 w 278606"/>
              <a:gd name="connsiteY51" fmla="*/ 143648 h 622299"/>
              <a:gd name="connsiteX52" fmla="*/ 250031 w 278606"/>
              <a:gd name="connsiteY52" fmla="*/ 126980 h 622299"/>
              <a:gd name="connsiteX53" fmla="*/ 233362 w 278606"/>
              <a:gd name="connsiteY53" fmla="*/ 117455 h 622299"/>
              <a:gd name="connsiteX54" fmla="*/ 219075 w 278606"/>
              <a:gd name="connsiteY54" fmla="*/ 107930 h 622299"/>
              <a:gd name="connsiteX55" fmla="*/ 204787 w 278606"/>
              <a:gd name="connsiteY55" fmla="*/ 98405 h 622299"/>
              <a:gd name="connsiteX56" fmla="*/ 197643 w 278606"/>
              <a:gd name="connsiteY56" fmla="*/ 96023 h 622299"/>
              <a:gd name="connsiteX57" fmla="*/ 180975 w 278606"/>
              <a:gd name="connsiteY57" fmla="*/ 91261 h 622299"/>
              <a:gd name="connsiteX58" fmla="*/ 173831 w 278606"/>
              <a:gd name="connsiteY58" fmla="*/ 86498 h 622299"/>
              <a:gd name="connsiteX59" fmla="*/ 171450 w 278606"/>
              <a:gd name="connsiteY59" fmla="*/ 79355 h 622299"/>
              <a:gd name="connsiteX60" fmla="*/ 166687 w 278606"/>
              <a:gd name="connsiteY60" fmla="*/ 72211 h 622299"/>
              <a:gd name="connsiteX61" fmla="*/ 166687 w 278606"/>
              <a:gd name="connsiteY61" fmla="*/ 17442 h 622299"/>
              <a:gd name="connsiteX62" fmla="*/ 164306 w 278606"/>
              <a:gd name="connsiteY62" fmla="*/ 10298 h 622299"/>
              <a:gd name="connsiteX63" fmla="*/ 142875 w 278606"/>
              <a:gd name="connsiteY63" fmla="*/ 7917 h 622299"/>
              <a:gd name="connsiteX64" fmla="*/ 100012 w 278606"/>
              <a:gd name="connsiteY64" fmla="*/ 5536 h 622299"/>
              <a:gd name="connsiteX65" fmla="*/ 97631 w 278606"/>
              <a:gd name="connsiteY65" fmla="*/ 12680 h 622299"/>
              <a:gd name="connsiteX66" fmla="*/ 92868 w 278606"/>
              <a:gd name="connsiteY66" fmla="*/ 19823 h 622299"/>
              <a:gd name="connsiteX67" fmla="*/ 90487 w 278606"/>
              <a:gd name="connsiteY67" fmla="*/ 26967 h 622299"/>
              <a:gd name="connsiteX68" fmla="*/ 85725 w 278606"/>
              <a:gd name="connsiteY68" fmla="*/ 34111 h 622299"/>
              <a:gd name="connsiteX69" fmla="*/ 88106 w 278606"/>
              <a:gd name="connsiteY69" fmla="*/ 67448 h 622299"/>
              <a:gd name="connsiteX70" fmla="*/ 92868 w 278606"/>
              <a:gd name="connsiteY70" fmla="*/ 81736 h 622299"/>
              <a:gd name="connsiteX71" fmla="*/ 73818 w 278606"/>
              <a:gd name="connsiteY71" fmla="*/ 105548 h 622299"/>
              <a:gd name="connsiteX72" fmla="*/ 59531 w 278606"/>
              <a:gd name="connsiteY72" fmla="*/ 110311 h 622299"/>
              <a:gd name="connsiteX73" fmla="*/ 52387 w 278606"/>
              <a:gd name="connsiteY73" fmla="*/ 112692 h 622299"/>
              <a:gd name="connsiteX74" fmla="*/ 35718 w 278606"/>
              <a:gd name="connsiteY74" fmla="*/ 134123 h 622299"/>
              <a:gd name="connsiteX75" fmla="*/ 28575 w 278606"/>
              <a:gd name="connsiteY75" fmla="*/ 138886 h 622299"/>
              <a:gd name="connsiteX76" fmla="*/ 26193 w 278606"/>
              <a:gd name="connsiteY76" fmla="*/ 146030 h 622299"/>
              <a:gd name="connsiteX77" fmla="*/ 19050 w 278606"/>
              <a:gd name="connsiteY77" fmla="*/ 167461 h 622299"/>
              <a:gd name="connsiteX78" fmla="*/ 11906 w 278606"/>
              <a:gd name="connsiteY78" fmla="*/ 172223 h 622299"/>
              <a:gd name="connsiteX79" fmla="*/ 4762 w 278606"/>
              <a:gd name="connsiteY79" fmla="*/ 179367 h 622299"/>
              <a:gd name="connsiteX80" fmla="*/ 0 w 278606"/>
              <a:gd name="connsiteY80" fmla="*/ 196036 h 622299"/>
              <a:gd name="connsiteX81" fmla="*/ 2381 w 278606"/>
              <a:gd name="connsiteY81" fmla="*/ 231755 h 622299"/>
              <a:gd name="connsiteX82" fmla="*/ 4762 w 278606"/>
              <a:gd name="connsiteY82" fmla="*/ 238898 h 622299"/>
              <a:gd name="connsiteX83" fmla="*/ 28575 w 278606"/>
              <a:gd name="connsiteY83" fmla="*/ 253186 h 622299"/>
              <a:gd name="connsiteX84" fmla="*/ 35718 w 278606"/>
              <a:gd name="connsiteY84" fmla="*/ 257948 h 622299"/>
              <a:gd name="connsiteX85" fmla="*/ 50006 w 278606"/>
              <a:gd name="connsiteY85" fmla="*/ 262711 h 622299"/>
              <a:gd name="connsiteX86" fmla="*/ 57150 w 278606"/>
              <a:gd name="connsiteY86" fmla="*/ 276998 h 622299"/>
              <a:gd name="connsiteX87" fmla="*/ 64293 w 278606"/>
              <a:gd name="connsiteY87" fmla="*/ 300811 h 622299"/>
              <a:gd name="connsiteX88" fmla="*/ 66675 w 278606"/>
              <a:gd name="connsiteY88" fmla="*/ 312717 h 622299"/>
              <a:gd name="connsiteX89" fmla="*/ 69056 w 278606"/>
              <a:gd name="connsiteY89" fmla="*/ 319861 h 622299"/>
              <a:gd name="connsiteX90" fmla="*/ 71437 w 278606"/>
              <a:gd name="connsiteY90" fmla="*/ 334148 h 622299"/>
              <a:gd name="connsiteX91" fmla="*/ 76200 w 278606"/>
              <a:gd name="connsiteY91" fmla="*/ 350817 h 622299"/>
              <a:gd name="connsiteX92" fmla="*/ 78581 w 278606"/>
              <a:gd name="connsiteY92" fmla="*/ 415111 h 622299"/>
              <a:gd name="connsiteX93" fmla="*/ 80962 w 278606"/>
              <a:gd name="connsiteY93" fmla="*/ 434161 h 622299"/>
              <a:gd name="connsiteX94" fmla="*/ 83343 w 278606"/>
              <a:gd name="connsiteY94" fmla="*/ 522267 h 622299"/>
              <a:gd name="connsiteX95" fmla="*/ 88106 w 278606"/>
              <a:gd name="connsiteY95" fmla="*/ 543698 h 622299"/>
              <a:gd name="connsiteX96" fmla="*/ 95250 w 278606"/>
              <a:gd name="connsiteY96" fmla="*/ 569892 h 62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78606" h="622299">
                <a:moveTo>
                  <a:pt x="95250" y="569892"/>
                </a:moveTo>
                <a:cubicBezTo>
                  <a:pt x="95250" y="576242"/>
                  <a:pt x="90559" y="577873"/>
                  <a:pt x="88106" y="581798"/>
                </a:cubicBezTo>
                <a:cubicBezTo>
                  <a:pt x="86589" y="584225"/>
                  <a:pt x="84248" y="586227"/>
                  <a:pt x="83343" y="588942"/>
                </a:cubicBezTo>
                <a:cubicBezTo>
                  <a:pt x="81816" y="593523"/>
                  <a:pt x="81756" y="598467"/>
                  <a:pt x="80962" y="603230"/>
                </a:cubicBezTo>
                <a:cubicBezTo>
                  <a:pt x="81756" y="608786"/>
                  <a:pt x="80368" y="615139"/>
                  <a:pt x="83343" y="619898"/>
                </a:cubicBezTo>
                <a:cubicBezTo>
                  <a:pt x="85078" y="622673"/>
                  <a:pt x="89595" y="622280"/>
                  <a:pt x="92868" y="622280"/>
                </a:cubicBezTo>
                <a:cubicBezTo>
                  <a:pt x="101635" y="622280"/>
                  <a:pt x="110331" y="620692"/>
                  <a:pt x="119062" y="619898"/>
                </a:cubicBezTo>
                <a:cubicBezTo>
                  <a:pt x="121443" y="617517"/>
                  <a:pt x="124338" y="615557"/>
                  <a:pt x="126206" y="612755"/>
                </a:cubicBezTo>
                <a:cubicBezTo>
                  <a:pt x="127598" y="610666"/>
                  <a:pt x="127464" y="607856"/>
                  <a:pt x="128587" y="605611"/>
                </a:cubicBezTo>
                <a:cubicBezTo>
                  <a:pt x="129867" y="603051"/>
                  <a:pt x="131762" y="600848"/>
                  <a:pt x="133350" y="598467"/>
                </a:cubicBezTo>
                <a:cubicBezTo>
                  <a:pt x="143666" y="567515"/>
                  <a:pt x="134173" y="598264"/>
                  <a:pt x="138112" y="517505"/>
                </a:cubicBezTo>
                <a:cubicBezTo>
                  <a:pt x="138501" y="509537"/>
                  <a:pt x="139699" y="501630"/>
                  <a:pt x="140493" y="493692"/>
                </a:cubicBezTo>
                <a:cubicBezTo>
                  <a:pt x="141689" y="449442"/>
                  <a:pt x="135892" y="428839"/>
                  <a:pt x="145256" y="396061"/>
                </a:cubicBezTo>
                <a:cubicBezTo>
                  <a:pt x="145946" y="393647"/>
                  <a:pt x="146843" y="391298"/>
                  <a:pt x="147637" y="388917"/>
                </a:cubicBezTo>
                <a:cubicBezTo>
                  <a:pt x="151628" y="333034"/>
                  <a:pt x="148462" y="355864"/>
                  <a:pt x="152400" y="391298"/>
                </a:cubicBezTo>
                <a:cubicBezTo>
                  <a:pt x="153057" y="397214"/>
                  <a:pt x="156386" y="400849"/>
                  <a:pt x="159543" y="405586"/>
                </a:cubicBezTo>
                <a:cubicBezTo>
                  <a:pt x="160421" y="411728"/>
                  <a:pt x="160982" y="422749"/>
                  <a:pt x="164306" y="429398"/>
                </a:cubicBezTo>
                <a:cubicBezTo>
                  <a:pt x="165586" y="431958"/>
                  <a:pt x="167906" y="433927"/>
                  <a:pt x="169068" y="436542"/>
                </a:cubicBezTo>
                <a:cubicBezTo>
                  <a:pt x="171107" y="441130"/>
                  <a:pt x="173831" y="450830"/>
                  <a:pt x="173831" y="450830"/>
                </a:cubicBezTo>
                <a:cubicBezTo>
                  <a:pt x="174625" y="488930"/>
                  <a:pt x="172699" y="527184"/>
                  <a:pt x="176212" y="565130"/>
                </a:cubicBezTo>
                <a:cubicBezTo>
                  <a:pt x="176740" y="570829"/>
                  <a:pt x="185737" y="579417"/>
                  <a:pt x="185737" y="579417"/>
                </a:cubicBezTo>
                <a:cubicBezTo>
                  <a:pt x="186531" y="583386"/>
                  <a:pt x="186443" y="587639"/>
                  <a:pt x="188118" y="591323"/>
                </a:cubicBezTo>
                <a:cubicBezTo>
                  <a:pt x="190487" y="596534"/>
                  <a:pt x="192090" y="604223"/>
                  <a:pt x="197643" y="605611"/>
                </a:cubicBezTo>
                <a:cubicBezTo>
                  <a:pt x="200818" y="606405"/>
                  <a:pt x="203973" y="607282"/>
                  <a:pt x="207168" y="607992"/>
                </a:cubicBezTo>
                <a:cubicBezTo>
                  <a:pt x="211119" y="608870"/>
                  <a:pt x="215148" y="609391"/>
                  <a:pt x="219075" y="610373"/>
                </a:cubicBezTo>
                <a:cubicBezTo>
                  <a:pt x="221510" y="610982"/>
                  <a:pt x="223837" y="611961"/>
                  <a:pt x="226218" y="612755"/>
                </a:cubicBezTo>
                <a:cubicBezTo>
                  <a:pt x="232568" y="611961"/>
                  <a:pt x="242043" y="615901"/>
                  <a:pt x="245268" y="610373"/>
                </a:cubicBezTo>
                <a:cubicBezTo>
                  <a:pt x="254444" y="594643"/>
                  <a:pt x="243892" y="587129"/>
                  <a:pt x="238125" y="577036"/>
                </a:cubicBezTo>
                <a:cubicBezTo>
                  <a:pt x="236364" y="573954"/>
                  <a:pt x="234950" y="570686"/>
                  <a:pt x="233362" y="567511"/>
                </a:cubicBezTo>
                <a:cubicBezTo>
                  <a:pt x="232568" y="553223"/>
                  <a:pt x="232756" y="538847"/>
                  <a:pt x="230981" y="524648"/>
                </a:cubicBezTo>
                <a:cubicBezTo>
                  <a:pt x="230358" y="519667"/>
                  <a:pt x="226218" y="510361"/>
                  <a:pt x="226218" y="510361"/>
                </a:cubicBezTo>
                <a:cubicBezTo>
                  <a:pt x="225424" y="502423"/>
                  <a:pt x="224891" y="494455"/>
                  <a:pt x="223837" y="486548"/>
                </a:cubicBezTo>
                <a:cubicBezTo>
                  <a:pt x="223302" y="482536"/>
                  <a:pt x="222121" y="478634"/>
                  <a:pt x="221456" y="474642"/>
                </a:cubicBezTo>
                <a:cubicBezTo>
                  <a:pt x="220533" y="469106"/>
                  <a:pt x="219869" y="463529"/>
                  <a:pt x="219075" y="457973"/>
                </a:cubicBezTo>
                <a:cubicBezTo>
                  <a:pt x="218483" y="449098"/>
                  <a:pt x="217363" y="418807"/>
                  <a:pt x="214312" y="405586"/>
                </a:cubicBezTo>
                <a:cubicBezTo>
                  <a:pt x="213183" y="400694"/>
                  <a:pt x="209550" y="391298"/>
                  <a:pt x="209550" y="391298"/>
                </a:cubicBezTo>
                <a:cubicBezTo>
                  <a:pt x="209821" y="382881"/>
                  <a:pt x="209577" y="306915"/>
                  <a:pt x="216693" y="284142"/>
                </a:cubicBezTo>
                <a:cubicBezTo>
                  <a:pt x="217547" y="281410"/>
                  <a:pt x="221456" y="280967"/>
                  <a:pt x="223837" y="279380"/>
                </a:cubicBezTo>
                <a:cubicBezTo>
                  <a:pt x="224631" y="276999"/>
                  <a:pt x="225673" y="274686"/>
                  <a:pt x="226218" y="272236"/>
                </a:cubicBezTo>
                <a:cubicBezTo>
                  <a:pt x="227265" y="267523"/>
                  <a:pt x="226441" y="262267"/>
                  <a:pt x="228600" y="257948"/>
                </a:cubicBezTo>
                <a:cubicBezTo>
                  <a:pt x="229880" y="255389"/>
                  <a:pt x="233362" y="254773"/>
                  <a:pt x="235743" y="253186"/>
                </a:cubicBezTo>
                <a:cubicBezTo>
                  <a:pt x="237331" y="250805"/>
                  <a:pt x="238482" y="248066"/>
                  <a:pt x="240506" y="246042"/>
                </a:cubicBezTo>
                <a:cubicBezTo>
                  <a:pt x="242530" y="244018"/>
                  <a:pt x="245862" y="243515"/>
                  <a:pt x="247650" y="241280"/>
                </a:cubicBezTo>
                <a:cubicBezTo>
                  <a:pt x="249218" y="239320"/>
                  <a:pt x="248909" y="236381"/>
                  <a:pt x="250031" y="234136"/>
                </a:cubicBezTo>
                <a:cubicBezTo>
                  <a:pt x="251311" y="231576"/>
                  <a:pt x="253513" y="229552"/>
                  <a:pt x="254793" y="226992"/>
                </a:cubicBezTo>
                <a:cubicBezTo>
                  <a:pt x="255916" y="224747"/>
                  <a:pt x="255400" y="221623"/>
                  <a:pt x="257175" y="219848"/>
                </a:cubicBezTo>
                <a:cubicBezTo>
                  <a:pt x="258950" y="218073"/>
                  <a:pt x="261937" y="218261"/>
                  <a:pt x="264318" y="217467"/>
                </a:cubicBezTo>
                <a:cubicBezTo>
                  <a:pt x="265906" y="215086"/>
                  <a:pt x="267919" y="212938"/>
                  <a:pt x="269081" y="210323"/>
                </a:cubicBezTo>
                <a:cubicBezTo>
                  <a:pt x="271120" y="205736"/>
                  <a:pt x="272256" y="200798"/>
                  <a:pt x="273843" y="196036"/>
                </a:cubicBezTo>
                <a:cubicBezTo>
                  <a:pt x="277506" y="185046"/>
                  <a:pt x="275731" y="191364"/>
                  <a:pt x="278606" y="176986"/>
                </a:cubicBezTo>
                <a:cubicBezTo>
                  <a:pt x="277812" y="170636"/>
                  <a:pt x="277909" y="164110"/>
                  <a:pt x="276225" y="157936"/>
                </a:cubicBezTo>
                <a:cubicBezTo>
                  <a:pt x="274982" y="153378"/>
                  <a:pt x="267146" y="146476"/>
                  <a:pt x="264318" y="143648"/>
                </a:cubicBezTo>
                <a:cubicBezTo>
                  <a:pt x="258521" y="126256"/>
                  <a:pt x="264426" y="130578"/>
                  <a:pt x="250031" y="126980"/>
                </a:cubicBezTo>
                <a:cubicBezTo>
                  <a:pt x="225323" y="110507"/>
                  <a:pt x="263567" y="135578"/>
                  <a:pt x="233362" y="117455"/>
                </a:cubicBezTo>
                <a:cubicBezTo>
                  <a:pt x="228454" y="114510"/>
                  <a:pt x="223837" y="111105"/>
                  <a:pt x="219075" y="107930"/>
                </a:cubicBezTo>
                <a:lnTo>
                  <a:pt x="204787" y="98405"/>
                </a:lnTo>
                <a:cubicBezTo>
                  <a:pt x="202406" y="97611"/>
                  <a:pt x="200057" y="96713"/>
                  <a:pt x="197643" y="96023"/>
                </a:cubicBezTo>
                <a:cubicBezTo>
                  <a:pt x="176695" y="90037"/>
                  <a:pt x="198115" y="96974"/>
                  <a:pt x="180975" y="91261"/>
                </a:cubicBezTo>
                <a:cubicBezTo>
                  <a:pt x="178594" y="89673"/>
                  <a:pt x="175619" y="88733"/>
                  <a:pt x="173831" y="86498"/>
                </a:cubicBezTo>
                <a:cubicBezTo>
                  <a:pt x="172263" y="84538"/>
                  <a:pt x="172572" y="81600"/>
                  <a:pt x="171450" y="79355"/>
                </a:cubicBezTo>
                <a:cubicBezTo>
                  <a:pt x="170170" y="76795"/>
                  <a:pt x="168275" y="74592"/>
                  <a:pt x="166687" y="72211"/>
                </a:cubicBezTo>
                <a:cubicBezTo>
                  <a:pt x="170017" y="45571"/>
                  <a:pt x="170484" y="51621"/>
                  <a:pt x="166687" y="17442"/>
                </a:cubicBezTo>
                <a:cubicBezTo>
                  <a:pt x="166410" y="14947"/>
                  <a:pt x="166637" y="11230"/>
                  <a:pt x="164306" y="10298"/>
                </a:cubicBezTo>
                <a:cubicBezTo>
                  <a:pt x="157632" y="7629"/>
                  <a:pt x="150019" y="8711"/>
                  <a:pt x="142875" y="7917"/>
                </a:cubicBezTo>
                <a:cubicBezTo>
                  <a:pt x="127652" y="-2230"/>
                  <a:pt x="130871" y="-2179"/>
                  <a:pt x="100012" y="5536"/>
                </a:cubicBezTo>
                <a:cubicBezTo>
                  <a:pt x="97577" y="6145"/>
                  <a:pt x="98754" y="10435"/>
                  <a:pt x="97631" y="12680"/>
                </a:cubicBezTo>
                <a:cubicBezTo>
                  <a:pt x="96351" y="15240"/>
                  <a:pt x="94456" y="17442"/>
                  <a:pt x="92868" y="19823"/>
                </a:cubicBezTo>
                <a:cubicBezTo>
                  <a:pt x="92074" y="22204"/>
                  <a:pt x="91609" y="24722"/>
                  <a:pt x="90487" y="26967"/>
                </a:cubicBezTo>
                <a:cubicBezTo>
                  <a:pt x="89207" y="29527"/>
                  <a:pt x="85893" y="31254"/>
                  <a:pt x="85725" y="34111"/>
                </a:cubicBezTo>
                <a:cubicBezTo>
                  <a:pt x="85071" y="45232"/>
                  <a:pt x="86454" y="56431"/>
                  <a:pt x="88106" y="67448"/>
                </a:cubicBezTo>
                <a:cubicBezTo>
                  <a:pt x="88851" y="72413"/>
                  <a:pt x="92868" y="81736"/>
                  <a:pt x="92868" y="81736"/>
                </a:cubicBezTo>
                <a:cubicBezTo>
                  <a:pt x="88320" y="95382"/>
                  <a:pt x="89975" y="100161"/>
                  <a:pt x="73818" y="105548"/>
                </a:cubicBezTo>
                <a:lnTo>
                  <a:pt x="59531" y="110311"/>
                </a:lnTo>
                <a:lnTo>
                  <a:pt x="52387" y="112692"/>
                </a:lnTo>
                <a:cubicBezTo>
                  <a:pt x="48883" y="130212"/>
                  <a:pt x="53374" y="122352"/>
                  <a:pt x="35718" y="134123"/>
                </a:cubicBezTo>
                <a:lnTo>
                  <a:pt x="28575" y="138886"/>
                </a:lnTo>
                <a:cubicBezTo>
                  <a:pt x="27781" y="141267"/>
                  <a:pt x="26802" y="143595"/>
                  <a:pt x="26193" y="146030"/>
                </a:cubicBezTo>
                <a:cubicBezTo>
                  <a:pt x="24158" y="154171"/>
                  <a:pt x="24708" y="160671"/>
                  <a:pt x="19050" y="167461"/>
                </a:cubicBezTo>
                <a:cubicBezTo>
                  <a:pt x="17218" y="169660"/>
                  <a:pt x="14105" y="170391"/>
                  <a:pt x="11906" y="172223"/>
                </a:cubicBezTo>
                <a:cubicBezTo>
                  <a:pt x="9319" y="174379"/>
                  <a:pt x="7143" y="176986"/>
                  <a:pt x="4762" y="179367"/>
                </a:cubicBezTo>
                <a:cubicBezTo>
                  <a:pt x="3639" y="182736"/>
                  <a:pt x="0" y="193046"/>
                  <a:pt x="0" y="196036"/>
                </a:cubicBezTo>
                <a:cubicBezTo>
                  <a:pt x="0" y="207969"/>
                  <a:pt x="1063" y="219895"/>
                  <a:pt x="2381" y="231755"/>
                </a:cubicBezTo>
                <a:cubicBezTo>
                  <a:pt x="2658" y="234249"/>
                  <a:pt x="2987" y="237123"/>
                  <a:pt x="4762" y="238898"/>
                </a:cubicBezTo>
                <a:cubicBezTo>
                  <a:pt x="12527" y="246663"/>
                  <a:pt x="19807" y="248176"/>
                  <a:pt x="28575" y="253186"/>
                </a:cubicBezTo>
                <a:cubicBezTo>
                  <a:pt x="31060" y="254606"/>
                  <a:pt x="33103" y="256786"/>
                  <a:pt x="35718" y="257948"/>
                </a:cubicBezTo>
                <a:cubicBezTo>
                  <a:pt x="40306" y="259987"/>
                  <a:pt x="50006" y="262711"/>
                  <a:pt x="50006" y="262711"/>
                </a:cubicBezTo>
                <a:cubicBezTo>
                  <a:pt x="54017" y="268728"/>
                  <a:pt x="55742" y="269960"/>
                  <a:pt x="57150" y="276998"/>
                </a:cubicBezTo>
                <a:cubicBezTo>
                  <a:pt x="61529" y="298891"/>
                  <a:pt x="55605" y="287778"/>
                  <a:pt x="64293" y="300811"/>
                </a:cubicBezTo>
                <a:cubicBezTo>
                  <a:pt x="65087" y="304780"/>
                  <a:pt x="65693" y="308791"/>
                  <a:pt x="66675" y="312717"/>
                </a:cubicBezTo>
                <a:cubicBezTo>
                  <a:pt x="67284" y="315152"/>
                  <a:pt x="68512" y="317411"/>
                  <a:pt x="69056" y="319861"/>
                </a:cubicBezTo>
                <a:cubicBezTo>
                  <a:pt x="70103" y="324574"/>
                  <a:pt x="70490" y="329414"/>
                  <a:pt x="71437" y="334148"/>
                </a:cubicBezTo>
                <a:cubicBezTo>
                  <a:pt x="72933" y="341628"/>
                  <a:pt x="73929" y="344005"/>
                  <a:pt x="76200" y="350817"/>
                </a:cubicBezTo>
                <a:cubicBezTo>
                  <a:pt x="76994" y="372248"/>
                  <a:pt x="77358" y="393700"/>
                  <a:pt x="78581" y="415111"/>
                </a:cubicBezTo>
                <a:cubicBezTo>
                  <a:pt x="78946" y="421500"/>
                  <a:pt x="80678" y="427768"/>
                  <a:pt x="80962" y="434161"/>
                </a:cubicBezTo>
                <a:cubicBezTo>
                  <a:pt x="82266" y="463511"/>
                  <a:pt x="81945" y="492921"/>
                  <a:pt x="83343" y="522267"/>
                </a:cubicBezTo>
                <a:cubicBezTo>
                  <a:pt x="85928" y="576537"/>
                  <a:pt x="85099" y="498585"/>
                  <a:pt x="88106" y="543698"/>
                </a:cubicBezTo>
                <a:cubicBezTo>
                  <a:pt x="88687" y="552410"/>
                  <a:pt x="95250" y="563542"/>
                  <a:pt x="95250" y="569892"/>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395535" y="6356351"/>
            <a:ext cx="8537549"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52752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1"/>
          <p:cNvSpPr>
            <a:spLocks noGrp="1"/>
          </p:cNvSpPr>
          <p:nvPr>
            <p:ph type="title"/>
          </p:nvPr>
        </p:nvSpPr>
        <p:spPr>
          <a:xfrm>
            <a:off x="267192" y="116632"/>
            <a:ext cx="8686800" cy="642937"/>
          </a:xfrm>
        </p:spPr>
        <p:txBody>
          <a:bodyPr>
            <a:noAutofit/>
          </a:bodyPr>
          <a:lstStyle/>
          <a:p>
            <a:pPr eaLnBrk="1" hangingPunct="1"/>
            <a:r>
              <a:rPr lang="en-GB" dirty="0">
                <a:solidFill>
                  <a:srgbClr val="92D050"/>
                </a:solidFill>
              </a:rPr>
              <a:t>ALICE</a:t>
            </a:r>
            <a:endParaRPr lang="fr-FR" dirty="0">
              <a:solidFill>
                <a:srgbClr val="92D050"/>
              </a:solidFill>
            </a:endParaRPr>
          </a:p>
        </p:txBody>
      </p:sp>
      <p:pic>
        <p:nvPicPr>
          <p:cNvPr id="7" name="Picture 2" descr="http://mediaarchive.cern.ch/MediaArchive/Photo/Public/2007/0706056/0706056_01/0706056_01-A4-at-144-dpi.jpg"/>
          <p:cNvPicPr>
            <a:picLocks noChangeAspect="1" noChangeArrowheads="1"/>
          </p:cNvPicPr>
          <p:nvPr/>
        </p:nvPicPr>
        <p:blipFill>
          <a:blip r:embed="rId2" cstate="print"/>
          <a:srcRect/>
          <a:stretch>
            <a:fillRect/>
          </a:stretch>
        </p:blipFill>
        <p:spPr bwMode="auto">
          <a:xfrm>
            <a:off x="827584" y="859134"/>
            <a:ext cx="7848812" cy="52341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5" name="Straight Connector 4"/>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51520" y="6356351"/>
            <a:ext cx="8568952" cy="365125"/>
          </a:xfrm>
        </p:spPr>
        <p:txBody>
          <a:bodyPr/>
          <a:lstStyle/>
          <a:p>
            <a:pPr>
              <a:defRPr/>
            </a:pPr>
            <a:r>
              <a:rPr lang="en-GB">
                <a:solidFill>
                  <a:srgbClr val="7F7F7F"/>
                </a:solidFill>
              </a:rPr>
              <a:t>High School students  8.12. 2022                     Lennart JIRDEN, CERN</a:t>
            </a:r>
            <a:endParaRPr lang="fr-FR">
              <a:solidFill>
                <a:srgbClr val="7F7F7F"/>
              </a:solidFill>
            </a:endParaRPr>
          </a:p>
        </p:txBody>
      </p:sp>
    </p:spTree>
    <p:extLst>
      <p:ext uri="{BB962C8B-B14F-4D97-AF65-F5344CB8AC3E}">
        <p14:creationId xmlns:p14="http://schemas.microsoft.com/office/powerpoint/2010/main" val="95456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216511" y="777771"/>
            <a:ext cx="8568491" cy="5425177"/>
          </a:xfrm>
          <a:prstGeom prst="rect">
            <a:avLst/>
          </a:prstGeom>
        </p:spPr>
      </p:pic>
      <p:pic>
        <p:nvPicPr>
          <p:cNvPr id="6" name="Picture 5"/>
          <p:cNvPicPr>
            <a:picLocks noChangeAspect="1"/>
          </p:cNvPicPr>
          <p:nvPr/>
        </p:nvPicPr>
        <p:blipFill>
          <a:blip r:embed="rId3"/>
          <a:stretch>
            <a:fillRect/>
          </a:stretch>
        </p:blipFill>
        <p:spPr>
          <a:xfrm>
            <a:off x="645506" y="4921376"/>
            <a:ext cx="1208171" cy="1274264"/>
          </a:xfrm>
          <a:prstGeom prst="rect">
            <a:avLst/>
          </a:prstGeom>
        </p:spPr>
      </p:pic>
      <p:sp>
        <p:nvSpPr>
          <p:cNvPr id="17" name="Notched Right Arrow 16"/>
          <p:cNvSpPr/>
          <p:nvPr/>
        </p:nvSpPr>
        <p:spPr>
          <a:xfrm rot="20405448">
            <a:off x="1918183" y="5201272"/>
            <a:ext cx="2232248" cy="597976"/>
          </a:xfrm>
          <a:prstGeom prst="notchedRightArrow">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START</a:t>
            </a:r>
            <a:endParaRPr lang="en-GB" b="1" dirty="0">
              <a:solidFill>
                <a:schemeClr val="bg1"/>
              </a:solidFill>
            </a:endParaRPr>
          </a:p>
        </p:txBody>
      </p:sp>
      <p:sp>
        <p:nvSpPr>
          <p:cNvPr id="5" name="Title 1"/>
          <p:cNvSpPr txBox="1">
            <a:spLocks/>
          </p:cNvSpPr>
          <p:nvPr/>
        </p:nvSpPr>
        <p:spPr>
          <a:xfrm>
            <a:off x="323528" y="1443"/>
            <a:ext cx="8496944" cy="720080"/>
          </a:xfrm>
          <a:prstGeom prst="rect">
            <a:avLst/>
          </a:prstGeom>
        </p:spPr>
        <p:txBody>
          <a:bodyPr>
            <a:noAutofit/>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en-GB" sz="4400" dirty="0" err="1">
                <a:solidFill>
                  <a:srgbClr val="92D050"/>
                </a:solidFill>
              </a:rPr>
              <a:t>Vägen</a:t>
            </a:r>
            <a:r>
              <a:rPr lang="en-GB" sz="4400" dirty="0">
                <a:solidFill>
                  <a:srgbClr val="92D050"/>
                </a:solidFill>
              </a:rPr>
              <a:t> </a:t>
            </a:r>
            <a:r>
              <a:rPr lang="en-GB" sz="4400" dirty="0">
                <a:solidFill>
                  <a:schemeClr val="tx1"/>
                </a:solidFill>
              </a:rPr>
              <a:t>till LHC </a:t>
            </a:r>
            <a:r>
              <a:rPr lang="en-GB" sz="4400" dirty="0" err="1">
                <a:solidFill>
                  <a:schemeClr val="tx1"/>
                </a:solidFill>
              </a:rPr>
              <a:t>experimenten</a:t>
            </a:r>
            <a:r>
              <a:rPr lang="en-GB" sz="4400" dirty="0">
                <a:solidFill>
                  <a:schemeClr val="tx1"/>
                </a:solidFill>
              </a:rPr>
              <a:t>...</a:t>
            </a:r>
            <a:endParaRPr lang="fr-FR" sz="4400" dirty="0">
              <a:solidFill>
                <a:schemeClr val="tx1"/>
              </a:solidFill>
            </a:endParaRPr>
          </a:p>
        </p:txBody>
      </p:sp>
      <p:sp>
        <p:nvSpPr>
          <p:cNvPr id="3" name="Footer Placeholder 2"/>
          <p:cNvSpPr>
            <a:spLocks noGrp="1"/>
          </p:cNvSpPr>
          <p:nvPr>
            <p:ph type="ftr" sz="quarter" idx="11"/>
          </p:nvPr>
        </p:nvSpPr>
        <p:spPr>
          <a:xfrm>
            <a:off x="467544" y="6384025"/>
            <a:ext cx="8136903" cy="365125"/>
          </a:xfrm>
        </p:spPr>
        <p:txBody>
          <a:bodyPr/>
          <a:lstStyle/>
          <a:p>
            <a:pPr>
              <a:defRPr/>
            </a:pPr>
            <a:r>
              <a:rPr lang="en-GB">
                <a:solidFill>
                  <a:schemeClr val="tx1">
                    <a:lumMod val="50000"/>
                  </a:schemeClr>
                </a:solidFill>
              </a:rPr>
              <a:t>High School students  8.12. 2022                     Lennart JIRDEN, CERN</a:t>
            </a:r>
            <a:endParaRPr lang="en-GB" dirty="0">
              <a:solidFill>
                <a:schemeClr val="tx1">
                  <a:lumMod val="50000"/>
                </a:schemeClr>
              </a:solidFill>
            </a:endParaRPr>
          </a:p>
        </p:txBody>
      </p:sp>
      <p:cxnSp>
        <p:nvCxnSpPr>
          <p:cNvPr id="7" name="Straight Connector 6"/>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4638969" y="1096739"/>
            <a:ext cx="864096" cy="338554"/>
          </a:xfrm>
          <a:prstGeom prst="rect">
            <a:avLst/>
          </a:prstGeom>
          <a:noFill/>
        </p:spPr>
        <p:txBody>
          <a:bodyPr wrap="square" rtlCol="0">
            <a:spAutoFit/>
          </a:bodyPr>
          <a:lstStyle/>
          <a:p>
            <a:endParaRPr lang="en-GB" sz="1600" dirty="0">
              <a:solidFill>
                <a:srgbClr val="FF0000"/>
              </a:solidFill>
            </a:endParaRPr>
          </a:p>
        </p:txBody>
      </p:sp>
      <p:grpSp>
        <p:nvGrpSpPr>
          <p:cNvPr id="19" name="Group 18"/>
          <p:cNvGrpSpPr/>
          <p:nvPr/>
        </p:nvGrpSpPr>
        <p:grpSpPr>
          <a:xfrm>
            <a:off x="1113738" y="4518407"/>
            <a:ext cx="2450150" cy="1159570"/>
            <a:chOff x="177634" y="5033366"/>
            <a:chExt cx="2450150" cy="849931"/>
          </a:xfrm>
        </p:grpSpPr>
        <p:sp>
          <p:nvSpPr>
            <p:cNvPr id="33" name="TextBox 32"/>
            <p:cNvSpPr txBox="1"/>
            <p:nvPr/>
          </p:nvSpPr>
          <p:spPr>
            <a:xfrm>
              <a:off x="251520" y="5513965"/>
              <a:ext cx="1944216" cy="369332"/>
            </a:xfrm>
            <a:prstGeom prst="rect">
              <a:avLst/>
            </a:prstGeom>
            <a:noFill/>
          </p:spPr>
          <p:txBody>
            <a:bodyPr wrap="square" rtlCol="0">
              <a:spAutoFit/>
            </a:bodyPr>
            <a:lstStyle/>
            <a:p>
              <a:r>
                <a:rPr lang="en-GB" b="1" dirty="0">
                  <a:solidFill>
                    <a:srgbClr val="FF0000"/>
                  </a:solidFill>
                </a:rPr>
                <a:t>54 experiments</a:t>
              </a:r>
            </a:p>
          </p:txBody>
        </p:sp>
        <p:sp>
          <p:nvSpPr>
            <p:cNvPr id="9" name="Oval 8"/>
            <p:cNvSpPr/>
            <p:nvPr/>
          </p:nvSpPr>
          <p:spPr>
            <a:xfrm>
              <a:off x="177634" y="5033366"/>
              <a:ext cx="2450150" cy="8499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1752228" y="1678636"/>
            <a:ext cx="2023822" cy="925845"/>
            <a:chOff x="1752228" y="1678636"/>
            <a:chExt cx="2023822" cy="925845"/>
          </a:xfrm>
        </p:grpSpPr>
        <p:sp>
          <p:nvSpPr>
            <p:cNvPr id="8" name="TextBox 7"/>
            <p:cNvSpPr txBox="1"/>
            <p:nvPr/>
          </p:nvSpPr>
          <p:spPr>
            <a:xfrm>
              <a:off x="1979712" y="2167976"/>
              <a:ext cx="1656184" cy="369332"/>
            </a:xfrm>
            <a:prstGeom prst="rect">
              <a:avLst/>
            </a:prstGeom>
            <a:noFill/>
          </p:spPr>
          <p:txBody>
            <a:bodyPr wrap="square" rtlCol="0">
              <a:spAutoFit/>
            </a:bodyPr>
            <a:lstStyle/>
            <a:p>
              <a:r>
                <a:rPr lang="en-GB" b="1" dirty="0">
                  <a:solidFill>
                    <a:srgbClr val="FF0000"/>
                  </a:solidFill>
                </a:rPr>
                <a:t>9 experiment</a:t>
              </a:r>
            </a:p>
          </p:txBody>
        </p:sp>
        <p:sp>
          <p:nvSpPr>
            <p:cNvPr id="42" name="Oval 41"/>
            <p:cNvSpPr/>
            <p:nvPr/>
          </p:nvSpPr>
          <p:spPr>
            <a:xfrm>
              <a:off x="1752228" y="1678636"/>
              <a:ext cx="2023822" cy="9258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2685785" y="3441426"/>
            <a:ext cx="2450150" cy="716076"/>
            <a:chOff x="2803879" y="3751223"/>
            <a:chExt cx="2450150" cy="588054"/>
          </a:xfrm>
        </p:grpSpPr>
        <p:sp>
          <p:nvSpPr>
            <p:cNvPr id="32" name="TextBox 31"/>
            <p:cNvSpPr txBox="1"/>
            <p:nvPr/>
          </p:nvSpPr>
          <p:spPr>
            <a:xfrm>
              <a:off x="3491880" y="3797174"/>
              <a:ext cx="1728192" cy="471055"/>
            </a:xfrm>
            <a:prstGeom prst="rect">
              <a:avLst/>
            </a:prstGeom>
            <a:noFill/>
          </p:spPr>
          <p:txBody>
            <a:bodyPr wrap="square" rtlCol="0">
              <a:spAutoFit/>
            </a:bodyPr>
            <a:lstStyle/>
            <a:p>
              <a:r>
                <a:rPr lang="en-GB" b="1" dirty="0">
                  <a:solidFill>
                    <a:srgbClr val="FF0000"/>
                  </a:solidFill>
                </a:rPr>
                <a:t>6 experiments</a:t>
              </a:r>
            </a:p>
          </p:txBody>
        </p:sp>
        <p:sp>
          <p:nvSpPr>
            <p:cNvPr id="43" name="Oval 42"/>
            <p:cNvSpPr/>
            <p:nvPr/>
          </p:nvSpPr>
          <p:spPr>
            <a:xfrm>
              <a:off x="2803879" y="3751223"/>
              <a:ext cx="2450150" cy="5880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p:cNvGrpSpPr/>
          <p:nvPr/>
        </p:nvGrpSpPr>
        <p:grpSpPr>
          <a:xfrm>
            <a:off x="3612436" y="2267531"/>
            <a:ext cx="4418084" cy="1147821"/>
            <a:chOff x="3612436" y="2267531"/>
            <a:chExt cx="4418084" cy="1147821"/>
          </a:xfrm>
        </p:grpSpPr>
        <p:sp>
          <p:nvSpPr>
            <p:cNvPr id="41" name="TextBox 40"/>
            <p:cNvSpPr txBox="1"/>
            <p:nvPr/>
          </p:nvSpPr>
          <p:spPr>
            <a:xfrm>
              <a:off x="4459102" y="2321218"/>
              <a:ext cx="1769082" cy="369332"/>
            </a:xfrm>
            <a:prstGeom prst="rect">
              <a:avLst/>
            </a:prstGeom>
            <a:noFill/>
          </p:spPr>
          <p:txBody>
            <a:bodyPr wrap="square" rtlCol="0">
              <a:spAutoFit/>
            </a:bodyPr>
            <a:lstStyle/>
            <a:p>
              <a:r>
                <a:rPr lang="en-GB" b="1" dirty="0">
                  <a:solidFill>
                    <a:srgbClr val="FF0000"/>
                  </a:solidFill>
                </a:rPr>
                <a:t>7 experiments</a:t>
              </a:r>
            </a:p>
          </p:txBody>
        </p:sp>
        <p:sp>
          <p:nvSpPr>
            <p:cNvPr id="44" name="Oval 43"/>
            <p:cNvSpPr/>
            <p:nvPr/>
          </p:nvSpPr>
          <p:spPr>
            <a:xfrm rot="962045">
              <a:off x="3612436" y="2267531"/>
              <a:ext cx="4418084" cy="114782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p:cNvGrpSpPr/>
          <p:nvPr/>
        </p:nvGrpSpPr>
        <p:grpSpPr>
          <a:xfrm>
            <a:off x="4983585" y="3858420"/>
            <a:ext cx="2190768" cy="695449"/>
            <a:chOff x="5059496" y="3986208"/>
            <a:chExt cx="2190768" cy="695449"/>
          </a:xfrm>
        </p:grpSpPr>
        <p:sp>
          <p:nvSpPr>
            <p:cNvPr id="31" name="TextBox 30"/>
            <p:cNvSpPr txBox="1"/>
            <p:nvPr/>
          </p:nvSpPr>
          <p:spPr>
            <a:xfrm>
              <a:off x="5135935" y="4022236"/>
              <a:ext cx="2114329" cy="369332"/>
            </a:xfrm>
            <a:prstGeom prst="rect">
              <a:avLst/>
            </a:prstGeom>
            <a:noFill/>
          </p:spPr>
          <p:txBody>
            <a:bodyPr wrap="square" rtlCol="0">
              <a:spAutoFit/>
            </a:bodyPr>
            <a:lstStyle/>
            <a:p>
              <a:r>
                <a:rPr lang="en-GB" b="1" dirty="0">
                  <a:solidFill>
                    <a:srgbClr val="FF0000"/>
                  </a:solidFill>
                </a:rPr>
                <a:t>162 experiments</a:t>
              </a:r>
            </a:p>
          </p:txBody>
        </p:sp>
        <p:sp>
          <p:nvSpPr>
            <p:cNvPr id="45" name="Oval 44"/>
            <p:cNvSpPr/>
            <p:nvPr/>
          </p:nvSpPr>
          <p:spPr>
            <a:xfrm>
              <a:off x="5059496" y="3986208"/>
              <a:ext cx="1980051" cy="6954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p:nvGrpSpPr>
        <p:grpSpPr>
          <a:xfrm>
            <a:off x="6444208" y="1052736"/>
            <a:ext cx="2306134" cy="853608"/>
            <a:chOff x="6514338" y="1084738"/>
            <a:chExt cx="2306134" cy="853608"/>
          </a:xfrm>
        </p:grpSpPr>
        <p:sp>
          <p:nvSpPr>
            <p:cNvPr id="14" name="TextBox 13"/>
            <p:cNvSpPr txBox="1"/>
            <p:nvPr/>
          </p:nvSpPr>
          <p:spPr>
            <a:xfrm>
              <a:off x="6599155" y="1170186"/>
              <a:ext cx="2005292" cy="338554"/>
            </a:xfrm>
            <a:prstGeom prst="rect">
              <a:avLst/>
            </a:prstGeom>
            <a:noFill/>
          </p:spPr>
          <p:txBody>
            <a:bodyPr wrap="square" rtlCol="0">
              <a:spAutoFit/>
            </a:bodyPr>
            <a:lstStyle/>
            <a:p>
              <a:pPr algn="ctr"/>
              <a:r>
                <a:rPr lang="en-US" sz="1600" b="1" dirty="0">
                  <a:solidFill>
                    <a:schemeClr val="bg2"/>
                  </a:solidFill>
                  <a:latin typeface="Calibri Light" panose="020F0302020204030204" pitchFamily="34" charset="0"/>
                </a:rPr>
                <a:t>NEUTRINO PLATFORM</a:t>
              </a:r>
              <a:r>
                <a:rPr lang="en-US" sz="1600" dirty="0">
                  <a:solidFill>
                    <a:schemeClr val="bg2"/>
                  </a:solidFill>
                  <a:latin typeface="Calibri Light" panose="020F0302020204030204" pitchFamily="34" charset="0"/>
                </a:rPr>
                <a:t> </a:t>
              </a:r>
              <a:endParaRPr lang="en-GB" sz="1600" dirty="0">
                <a:solidFill>
                  <a:schemeClr val="bg2"/>
                </a:solidFill>
                <a:latin typeface="Calibri Light" panose="020F0302020204030204" pitchFamily="34" charset="0"/>
              </a:endParaRPr>
            </a:p>
          </p:txBody>
        </p:sp>
        <p:grpSp>
          <p:nvGrpSpPr>
            <p:cNvPr id="24" name="Group 23"/>
            <p:cNvGrpSpPr/>
            <p:nvPr/>
          </p:nvGrpSpPr>
          <p:grpSpPr>
            <a:xfrm>
              <a:off x="6514338" y="1084738"/>
              <a:ext cx="2306134" cy="853608"/>
              <a:chOff x="6599154" y="1084738"/>
              <a:chExt cx="2306134" cy="853608"/>
            </a:xfrm>
          </p:grpSpPr>
          <p:sp>
            <p:nvSpPr>
              <p:cNvPr id="40" name="TextBox 39"/>
              <p:cNvSpPr txBox="1"/>
              <p:nvPr/>
            </p:nvSpPr>
            <p:spPr>
              <a:xfrm>
                <a:off x="6804248" y="1412776"/>
                <a:ext cx="1829938" cy="282183"/>
              </a:xfrm>
              <a:prstGeom prst="rect">
                <a:avLst/>
              </a:prstGeom>
              <a:noFill/>
            </p:spPr>
            <p:txBody>
              <a:bodyPr wrap="square" rtlCol="0">
                <a:spAutoFit/>
              </a:bodyPr>
              <a:lstStyle/>
              <a:p>
                <a:r>
                  <a:rPr lang="en-GB" b="1" dirty="0">
                    <a:solidFill>
                      <a:srgbClr val="FF0000"/>
                    </a:solidFill>
                  </a:rPr>
                  <a:t>7 experiments</a:t>
                </a:r>
              </a:p>
            </p:txBody>
          </p:sp>
          <p:sp>
            <p:nvSpPr>
              <p:cNvPr id="46" name="Oval 45"/>
              <p:cNvSpPr/>
              <p:nvPr/>
            </p:nvSpPr>
            <p:spPr>
              <a:xfrm>
                <a:off x="6599154" y="1084738"/>
                <a:ext cx="2306134" cy="85360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6" name="Group 25"/>
          <p:cNvGrpSpPr/>
          <p:nvPr/>
        </p:nvGrpSpPr>
        <p:grpSpPr>
          <a:xfrm>
            <a:off x="6954067" y="3921922"/>
            <a:ext cx="1768157" cy="999454"/>
            <a:chOff x="6948262" y="4094099"/>
            <a:chExt cx="1768157" cy="999454"/>
          </a:xfrm>
        </p:grpSpPr>
        <p:sp>
          <p:nvSpPr>
            <p:cNvPr id="30" name="TextBox 29"/>
            <p:cNvSpPr txBox="1"/>
            <p:nvPr/>
          </p:nvSpPr>
          <p:spPr>
            <a:xfrm>
              <a:off x="6989847" y="4248942"/>
              <a:ext cx="1726571" cy="369332"/>
            </a:xfrm>
            <a:prstGeom prst="rect">
              <a:avLst/>
            </a:prstGeom>
            <a:noFill/>
          </p:spPr>
          <p:txBody>
            <a:bodyPr wrap="square" rtlCol="0">
              <a:spAutoFit/>
            </a:bodyPr>
            <a:lstStyle/>
            <a:p>
              <a:pPr algn="ctr"/>
              <a:r>
                <a:rPr lang="en-US" b="1" dirty="0">
                  <a:solidFill>
                    <a:srgbClr val="FF0000"/>
                  </a:solidFill>
                  <a:latin typeface="+mn-lt"/>
                </a:rPr>
                <a:t>3 experiments</a:t>
              </a:r>
              <a:endParaRPr lang="en-GB" b="1" dirty="0">
                <a:solidFill>
                  <a:srgbClr val="FF0000"/>
                </a:solidFill>
                <a:latin typeface="+mn-lt"/>
              </a:endParaRPr>
            </a:p>
          </p:txBody>
        </p:sp>
        <p:sp>
          <p:nvSpPr>
            <p:cNvPr id="47" name="Oval 46"/>
            <p:cNvSpPr/>
            <p:nvPr/>
          </p:nvSpPr>
          <p:spPr>
            <a:xfrm>
              <a:off x="6948262" y="4094099"/>
              <a:ext cx="1768157" cy="99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 name="Group 28"/>
          <p:cNvGrpSpPr/>
          <p:nvPr/>
        </p:nvGrpSpPr>
        <p:grpSpPr>
          <a:xfrm>
            <a:off x="6670032" y="4921376"/>
            <a:ext cx="1946094" cy="769028"/>
            <a:chOff x="6731530" y="5060130"/>
            <a:chExt cx="1946094" cy="769028"/>
          </a:xfrm>
        </p:grpSpPr>
        <p:sp>
          <p:nvSpPr>
            <p:cNvPr id="28" name="TextBox 27"/>
            <p:cNvSpPr txBox="1"/>
            <p:nvPr/>
          </p:nvSpPr>
          <p:spPr>
            <a:xfrm>
              <a:off x="6876485" y="5409030"/>
              <a:ext cx="1656184" cy="369332"/>
            </a:xfrm>
            <a:prstGeom prst="rect">
              <a:avLst/>
            </a:prstGeom>
            <a:noFill/>
          </p:spPr>
          <p:txBody>
            <a:bodyPr wrap="square" rtlCol="0">
              <a:spAutoFit/>
            </a:bodyPr>
            <a:lstStyle/>
            <a:p>
              <a:r>
                <a:rPr lang="en-GB" b="1" dirty="0">
                  <a:solidFill>
                    <a:srgbClr val="FF0000"/>
                  </a:solidFill>
                </a:rPr>
                <a:t>1 experiment</a:t>
              </a:r>
            </a:p>
          </p:txBody>
        </p:sp>
        <p:sp>
          <p:nvSpPr>
            <p:cNvPr id="48" name="Oval 47"/>
            <p:cNvSpPr/>
            <p:nvPr/>
          </p:nvSpPr>
          <p:spPr>
            <a:xfrm>
              <a:off x="6731530" y="5060130"/>
              <a:ext cx="1946094" cy="769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251520" y="3789040"/>
            <a:ext cx="2306134" cy="754404"/>
            <a:chOff x="251520" y="4149080"/>
            <a:chExt cx="2306134" cy="754404"/>
          </a:xfrm>
        </p:grpSpPr>
        <p:sp>
          <p:nvSpPr>
            <p:cNvPr id="49" name="TextBox 48"/>
            <p:cNvSpPr txBox="1"/>
            <p:nvPr/>
          </p:nvSpPr>
          <p:spPr>
            <a:xfrm>
              <a:off x="467544" y="4193199"/>
              <a:ext cx="1800200" cy="369332"/>
            </a:xfrm>
            <a:prstGeom prst="rect">
              <a:avLst/>
            </a:prstGeom>
            <a:noFill/>
          </p:spPr>
          <p:txBody>
            <a:bodyPr wrap="square" rtlCol="0">
              <a:spAutoFit/>
            </a:bodyPr>
            <a:lstStyle/>
            <a:p>
              <a:pPr algn="ctr"/>
              <a:r>
                <a:rPr lang="en-US" dirty="0">
                  <a:solidFill>
                    <a:schemeClr val="accent1">
                      <a:lumMod val="50000"/>
                    </a:schemeClr>
                  </a:solidFill>
                  <a:latin typeface="+mn-lt"/>
                </a:rPr>
                <a:t>Non accelerator</a:t>
              </a:r>
              <a:endParaRPr lang="en-GB" dirty="0">
                <a:solidFill>
                  <a:schemeClr val="accent1">
                    <a:lumMod val="50000"/>
                  </a:schemeClr>
                </a:solidFill>
                <a:latin typeface="+mn-lt"/>
              </a:endParaRPr>
            </a:p>
          </p:txBody>
        </p:sp>
        <p:sp>
          <p:nvSpPr>
            <p:cNvPr id="51" name="TextBox 50"/>
            <p:cNvSpPr txBox="1"/>
            <p:nvPr/>
          </p:nvSpPr>
          <p:spPr>
            <a:xfrm>
              <a:off x="539552" y="4509120"/>
              <a:ext cx="1944216" cy="369332"/>
            </a:xfrm>
            <a:prstGeom prst="rect">
              <a:avLst/>
            </a:prstGeom>
            <a:noFill/>
          </p:spPr>
          <p:txBody>
            <a:bodyPr wrap="square" rtlCol="0">
              <a:spAutoFit/>
            </a:bodyPr>
            <a:lstStyle/>
            <a:p>
              <a:r>
                <a:rPr lang="en-GB" b="1" dirty="0">
                  <a:solidFill>
                    <a:srgbClr val="FF0000"/>
                  </a:solidFill>
                </a:rPr>
                <a:t>10 experiments</a:t>
              </a:r>
            </a:p>
          </p:txBody>
        </p:sp>
        <p:sp>
          <p:nvSpPr>
            <p:cNvPr id="52" name="Oval 51"/>
            <p:cNvSpPr/>
            <p:nvPr/>
          </p:nvSpPr>
          <p:spPr>
            <a:xfrm>
              <a:off x="251520" y="4149080"/>
              <a:ext cx="2306134" cy="7544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3" name="TextBox 52"/>
          <p:cNvSpPr txBox="1"/>
          <p:nvPr/>
        </p:nvSpPr>
        <p:spPr>
          <a:xfrm>
            <a:off x="2797426" y="1939204"/>
            <a:ext cx="3775381" cy="2308324"/>
          </a:xfrm>
          <a:prstGeom prst="rect">
            <a:avLst/>
          </a:prstGeom>
          <a:solidFill>
            <a:schemeClr val="tx1">
              <a:lumMod val="95000"/>
            </a:schemeClr>
          </a:solidFill>
        </p:spPr>
        <p:txBody>
          <a:bodyPr wrap="square" rtlCol="0">
            <a:spAutoFit/>
          </a:bodyPr>
          <a:lstStyle/>
          <a:p>
            <a:pPr algn="ctr"/>
            <a:r>
              <a:rPr lang="en-US" sz="3600" b="1" dirty="0">
                <a:solidFill>
                  <a:srgbClr val="0033CC"/>
                </a:solidFill>
                <a:latin typeface="+mn-lt"/>
              </a:rPr>
              <a:t>TOTALT</a:t>
            </a:r>
          </a:p>
          <a:p>
            <a:pPr algn="ctr"/>
            <a:r>
              <a:rPr lang="en-US" sz="3600" b="1" dirty="0">
                <a:solidFill>
                  <a:srgbClr val="0033CC"/>
                </a:solidFill>
                <a:latin typeface="+mn-lt"/>
              </a:rPr>
              <a:t>c:a 260 </a:t>
            </a:r>
          </a:p>
          <a:p>
            <a:pPr algn="ctr"/>
            <a:r>
              <a:rPr lang="en-GB" sz="3600" b="1" dirty="0" err="1">
                <a:solidFill>
                  <a:srgbClr val="0033CC"/>
                </a:solidFill>
                <a:latin typeface="+mn-lt"/>
              </a:rPr>
              <a:t>aktiva</a:t>
            </a:r>
            <a:r>
              <a:rPr lang="en-GB" sz="3600" b="1" dirty="0">
                <a:solidFill>
                  <a:srgbClr val="0033CC"/>
                </a:solidFill>
                <a:latin typeface="+mn-lt"/>
              </a:rPr>
              <a:t> experiment !!</a:t>
            </a:r>
          </a:p>
        </p:txBody>
      </p:sp>
      <p:sp>
        <p:nvSpPr>
          <p:cNvPr id="50" name="Title 1"/>
          <p:cNvSpPr txBox="1">
            <a:spLocks/>
          </p:cNvSpPr>
          <p:nvPr/>
        </p:nvSpPr>
        <p:spPr>
          <a:xfrm>
            <a:off x="216511" y="-35755"/>
            <a:ext cx="8496944" cy="720080"/>
          </a:xfrm>
          <a:prstGeom prst="rect">
            <a:avLst/>
          </a:prstGeom>
        </p:spPr>
        <p:txBody>
          <a:bodyPr>
            <a:noAutofit/>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en-US" sz="4400" dirty="0">
                <a:solidFill>
                  <a:schemeClr val="tx1"/>
                </a:solidFill>
              </a:rPr>
              <a:t>Finns</a:t>
            </a:r>
            <a:r>
              <a:rPr lang="en-US" sz="4400" dirty="0">
                <a:solidFill>
                  <a:srgbClr val="92D050"/>
                </a:solidFill>
              </a:rPr>
              <a:t> </a:t>
            </a:r>
            <a:r>
              <a:rPr lang="en-US" sz="4400" dirty="0" err="1">
                <a:solidFill>
                  <a:srgbClr val="92D050"/>
                </a:solidFill>
              </a:rPr>
              <a:t>några</a:t>
            </a:r>
            <a:r>
              <a:rPr lang="en-US" sz="4400" dirty="0">
                <a:solidFill>
                  <a:srgbClr val="92D050"/>
                </a:solidFill>
              </a:rPr>
              <a:t> </a:t>
            </a:r>
            <a:r>
              <a:rPr lang="en-US" sz="4400" dirty="0" err="1">
                <a:solidFill>
                  <a:srgbClr val="92D050"/>
                </a:solidFill>
              </a:rPr>
              <a:t>fler</a:t>
            </a:r>
            <a:r>
              <a:rPr lang="en-US" sz="4400" dirty="0">
                <a:solidFill>
                  <a:srgbClr val="92D050"/>
                </a:solidFill>
              </a:rPr>
              <a:t> experiment? </a:t>
            </a:r>
            <a:endParaRPr lang="fr-FR" sz="4400" dirty="0">
              <a:solidFill>
                <a:schemeClr val="tx1"/>
              </a:solidFill>
            </a:endParaRPr>
          </a:p>
        </p:txBody>
      </p:sp>
    </p:spTree>
    <p:extLst>
      <p:ext uri="{BB962C8B-B14F-4D97-AF65-F5344CB8AC3E}">
        <p14:creationId xmlns:p14="http://schemas.microsoft.com/office/powerpoint/2010/main" val="40946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fade">
                                      <p:cBhvr>
                                        <p:cTn id="10" dur="500"/>
                                        <p:tgtEl>
                                          <p:spTgt spid="5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7"/>
                                        </p:tgtEl>
                                      </p:cBhvr>
                                    </p:animEffect>
                                    <p:set>
                                      <p:cBhvr>
                                        <p:cTn id="15" dur="1" fill="hold">
                                          <p:stCondLst>
                                            <p:cond delay="499"/>
                                          </p:stCondLst>
                                        </p:cTn>
                                        <p:tgtEl>
                                          <p:spTgt spid="1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6"/>
                                        </p:tgtEl>
                                      </p:cBhvr>
                                    </p:animEffect>
                                    <p:set>
                                      <p:cBhvr>
                                        <p:cTn id="18" dur="1" fill="hold">
                                          <p:stCondLst>
                                            <p:cond delay="499"/>
                                          </p:stCondLst>
                                        </p:cTn>
                                        <p:tgtEl>
                                          <p:spTgt spid="6"/>
                                        </p:tgtEl>
                                        <p:attrNameLst>
                                          <p:attrName>style.visibility</p:attrName>
                                        </p:attrNameLst>
                                      </p:cBhvr>
                                      <p:to>
                                        <p:strVal val="hidden"/>
                                      </p:to>
                                    </p:set>
                                  </p:childTnLst>
                                </p:cTn>
                              </p:par>
                            </p:childTnLst>
                          </p:cTn>
                        </p:par>
                        <p:par>
                          <p:cTn id="19" fill="hold">
                            <p:stCondLst>
                              <p:cond delay="500"/>
                            </p:stCondLst>
                            <p:childTnLst>
                              <p:par>
                                <p:cTn id="20" presetID="53" presetClass="entr" presetSubtype="16"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p:cTn id="29" dur="500" fill="hold"/>
                                        <p:tgtEl>
                                          <p:spTgt spid="34"/>
                                        </p:tgtEl>
                                        <p:attrNameLst>
                                          <p:attrName>ppt_w</p:attrName>
                                        </p:attrNameLst>
                                      </p:cBhvr>
                                      <p:tavLst>
                                        <p:tav tm="0">
                                          <p:val>
                                            <p:fltVal val="0"/>
                                          </p:val>
                                        </p:tav>
                                        <p:tav tm="100000">
                                          <p:val>
                                            <p:strVal val="#ppt_w"/>
                                          </p:val>
                                        </p:tav>
                                      </p:tavLst>
                                    </p:anim>
                                    <p:anim calcmode="lin" valueType="num">
                                      <p:cBhvr>
                                        <p:cTn id="30" dur="500" fill="hold"/>
                                        <p:tgtEl>
                                          <p:spTgt spid="34"/>
                                        </p:tgtEl>
                                        <p:attrNameLst>
                                          <p:attrName>ppt_h</p:attrName>
                                        </p:attrNameLst>
                                      </p:cBhvr>
                                      <p:tavLst>
                                        <p:tav tm="0">
                                          <p:val>
                                            <p:fltVal val="0"/>
                                          </p:val>
                                        </p:tav>
                                        <p:tav tm="100000">
                                          <p:val>
                                            <p:strVal val="#ppt_h"/>
                                          </p:val>
                                        </p:tav>
                                      </p:tavLst>
                                    </p:anim>
                                    <p:animEffect transition="in" filter="fade">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500" fill="hold"/>
                                        <p:tgtEl>
                                          <p:spTgt spid="26"/>
                                        </p:tgtEl>
                                        <p:attrNameLst>
                                          <p:attrName>ppt_w</p:attrName>
                                        </p:attrNameLst>
                                      </p:cBhvr>
                                      <p:tavLst>
                                        <p:tav tm="0">
                                          <p:val>
                                            <p:fltVal val="0"/>
                                          </p:val>
                                        </p:tav>
                                        <p:tav tm="100000">
                                          <p:val>
                                            <p:strVal val="#ppt_w"/>
                                          </p:val>
                                        </p:tav>
                                      </p:tavLst>
                                    </p:anim>
                                    <p:anim calcmode="lin" valueType="num">
                                      <p:cBhvr>
                                        <p:cTn id="37" dur="500" fill="hold"/>
                                        <p:tgtEl>
                                          <p:spTgt spid="26"/>
                                        </p:tgtEl>
                                        <p:attrNameLst>
                                          <p:attrName>ppt_h</p:attrName>
                                        </p:attrNameLst>
                                      </p:cBhvr>
                                      <p:tavLst>
                                        <p:tav tm="0">
                                          <p:val>
                                            <p:fltVal val="0"/>
                                          </p:val>
                                        </p:tav>
                                        <p:tav tm="100000">
                                          <p:val>
                                            <p:strVal val="#ppt_h"/>
                                          </p:val>
                                        </p:tav>
                                      </p:tavLst>
                                    </p:anim>
                                    <p:animEffect transition="in" filter="fade">
                                      <p:cBhvr>
                                        <p:cTn id="38" dur="500"/>
                                        <p:tgtEl>
                                          <p:spTgt spid="2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500" fill="hold"/>
                                        <p:tgtEl>
                                          <p:spTgt spid="16"/>
                                        </p:tgtEl>
                                        <p:attrNameLst>
                                          <p:attrName>ppt_w</p:attrName>
                                        </p:attrNameLst>
                                      </p:cBhvr>
                                      <p:tavLst>
                                        <p:tav tm="0">
                                          <p:val>
                                            <p:fltVal val="0"/>
                                          </p:val>
                                        </p:tav>
                                        <p:tav tm="100000">
                                          <p:val>
                                            <p:strVal val="#ppt_w"/>
                                          </p:val>
                                        </p:tav>
                                      </p:tavLst>
                                    </p:anim>
                                    <p:anim calcmode="lin" valueType="num">
                                      <p:cBhvr>
                                        <p:cTn id="51" dur="500" fill="hold"/>
                                        <p:tgtEl>
                                          <p:spTgt spid="16"/>
                                        </p:tgtEl>
                                        <p:attrNameLst>
                                          <p:attrName>ppt_h</p:attrName>
                                        </p:attrNameLst>
                                      </p:cBhvr>
                                      <p:tavLst>
                                        <p:tav tm="0">
                                          <p:val>
                                            <p:fltVal val="0"/>
                                          </p:val>
                                        </p:tav>
                                        <p:tav tm="100000">
                                          <p:val>
                                            <p:strVal val="#ppt_h"/>
                                          </p:val>
                                        </p:tav>
                                      </p:tavLst>
                                    </p:anim>
                                    <p:animEffect transition="in" filter="fade">
                                      <p:cBhvr>
                                        <p:cTn id="52" dur="500"/>
                                        <p:tgtEl>
                                          <p:spTgt spid="16"/>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nodeType="click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Effect transition="in" filter="fade">
                                      <p:cBhvr>
                                        <p:cTn id="66" dur="500"/>
                                        <p:tgtEl>
                                          <p:spTgt spid="15"/>
                                        </p:tgtEl>
                                      </p:cBhvr>
                                    </p:animEffec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nodeType="click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p:cTn id="71" dur="500" fill="hold"/>
                                        <p:tgtEl>
                                          <p:spTgt spid="29"/>
                                        </p:tgtEl>
                                        <p:attrNameLst>
                                          <p:attrName>ppt_w</p:attrName>
                                        </p:attrNameLst>
                                      </p:cBhvr>
                                      <p:tavLst>
                                        <p:tav tm="0">
                                          <p:val>
                                            <p:fltVal val="0"/>
                                          </p:val>
                                        </p:tav>
                                        <p:tav tm="100000">
                                          <p:val>
                                            <p:strVal val="#ppt_w"/>
                                          </p:val>
                                        </p:tav>
                                      </p:tavLst>
                                    </p:anim>
                                    <p:anim calcmode="lin" valueType="num">
                                      <p:cBhvr>
                                        <p:cTn id="72" dur="500" fill="hold"/>
                                        <p:tgtEl>
                                          <p:spTgt spid="29"/>
                                        </p:tgtEl>
                                        <p:attrNameLst>
                                          <p:attrName>ppt_h</p:attrName>
                                        </p:attrNameLst>
                                      </p:cBhvr>
                                      <p:tavLst>
                                        <p:tav tm="0">
                                          <p:val>
                                            <p:fltVal val="0"/>
                                          </p:val>
                                        </p:tav>
                                        <p:tav tm="100000">
                                          <p:val>
                                            <p:strVal val="#ppt_h"/>
                                          </p:val>
                                        </p:tav>
                                      </p:tavLst>
                                    </p:anim>
                                    <p:animEffect transition="in" filter="fade">
                                      <p:cBhvr>
                                        <p:cTn id="73" dur="500"/>
                                        <p:tgtEl>
                                          <p:spTgt spid="29"/>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nodeType="click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p:cTn id="78" dur="500" fill="hold"/>
                                        <p:tgtEl>
                                          <p:spTgt spid="25"/>
                                        </p:tgtEl>
                                        <p:attrNameLst>
                                          <p:attrName>ppt_w</p:attrName>
                                        </p:attrNameLst>
                                      </p:cBhvr>
                                      <p:tavLst>
                                        <p:tav tm="0">
                                          <p:val>
                                            <p:fltVal val="0"/>
                                          </p:val>
                                        </p:tav>
                                        <p:tav tm="100000">
                                          <p:val>
                                            <p:strVal val="#ppt_w"/>
                                          </p:val>
                                        </p:tav>
                                      </p:tavLst>
                                    </p:anim>
                                    <p:anim calcmode="lin" valueType="num">
                                      <p:cBhvr>
                                        <p:cTn id="79" dur="500" fill="hold"/>
                                        <p:tgtEl>
                                          <p:spTgt spid="25"/>
                                        </p:tgtEl>
                                        <p:attrNameLst>
                                          <p:attrName>ppt_h</p:attrName>
                                        </p:attrNameLst>
                                      </p:cBhvr>
                                      <p:tavLst>
                                        <p:tav tm="0">
                                          <p:val>
                                            <p:fltVal val="0"/>
                                          </p:val>
                                        </p:tav>
                                        <p:tav tm="100000">
                                          <p:val>
                                            <p:strVal val="#ppt_h"/>
                                          </p:val>
                                        </p:tav>
                                      </p:tavLst>
                                    </p:anim>
                                    <p:animEffect transition="in" filter="fade">
                                      <p:cBhvr>
                                        <p:cTn id="80" dur="500"/>
                                        <p:tgtEl>
                                          <p:spTgt spid="25"/>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0"/>
                                  </p:stCondLst>
                                  <p:childTnLst>
                                    <p:set>
                                      <p:cBhvr>
                                        <p:cTn id="84" dur="1" fill="hold">
                                          <p:stCondLst>
                                            <p:cond delay="0"/>
                                          </p:stCondLst>
                                        </p:cTn>
                                        <p:tgtEl>
                                          <p:spTgt spid="53"/>
                                        </p:tgtEl>
                                        <p:attrNameLst>
                                          <p:attrName>style.visibility</p:attrName>
                                        </p:attrNameLst>
                                      </p:cBhvr>
                                      <p:to>
                                        <p:strVal val="visible"/>
                                      </p:to>
                                    </p:set>
                                    <p:anim calcmode="lin" valueType="num">
                                      <p:cBhvr>
                                        <p:cTn id="85" dur="500" fill="hold"/>
                                        <p:tgtEl>
                                          <p:spTgt spid="53"/>
                                        </p:tgtEl>
                                        <p:attrNameLst>
                                          <p:attrName>ppt_w</p:attrName>
                                        </p:attrNameLst>
                                      </p:cBhvr>
                                      <p:tavLst>
                                        <p:tav tm="0">
                                          <p:val>
                                            <p:fltVal val="0"/>
                                          </p:val>
                                        </p:tav>
                                        <p:tav tm="100000">
                                          <p:val>
                                            <p:strVal val="#ppt_w"/>
                                          </p:val>
                                        </p:tav>
                                      </p:tavLst>
                                    </p:anim>
                                    <p:anim calcmode="lin" valueType="num">
                                      <p:cBhvr>
                                        <p:cTn id="86" dur="500" fill="hold"/>
                                        <p:tgtEl>
                                          <p:spTgt spid="53"/>
                                        </p:tgtEl>
                                        <p:attrNameLst>
                                          <p:attrName>ppt_h</p:attrName>
                                        </p:attrNameLst>
                                      </p:cBhvr>
                                      <p:tavLst>
                                        <p:tav tm="0">
                                          <p:val>
                                            <p:fltVal val="0"/>
                                          </p:val>
                                        </p:tav>
                                        <p:tav tm="100000">
                                          <p:val>
                                            <p:strVal val="#ppt_h"/>
                                          </p:val>
                                        </p:tav>
                                      </p:tavLst>
                                    </p:anim>
                                    <p:animEffect transition="in" filter="fade">
                                      <p:cBhvr>
                                        <p:cTn id="8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5" grpId="0"/>
      <p:bldP spid="53" grpId="0" animBg="1"/>
      <p:bldP spid="5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759854" y="0"/>
            <a:ext cx="8384146" cy="889000"/>
          </a:xfrm>
        </p:spPr>
        <p:txBody>
          <a:bodyPr/>
          <a:lstStyle/>
          <a:p>
            <a:r>
              <a:rPr lang="cy-GB" dirty="0"/>
              <a:t>i</a:t>
            </a:r>
            <a:r>
              <a:rPr lang="cy-GB" noProof="0" dirty="0"/>
              <a:t> utkanten av Génève...</a:t>
            </a:r>
          </a:p>
        </p:txBody>
      </p:sp>
      <p:pic>
        <p:nvPicPr>
          <p:cNvPr id="7" name="Picture 5" descr="region-aerienne"/>
          <p:cNvPicPr>
            <a:picLocks noChangeAspect="1" noChangeArrowheads="1"/>
          </p:cNvPicPr>
          <p:nvPr/>
        </p:nvPicPr>
        <p:blipFill>
          <a:blip r:embed="rId3" cstate="print"/>
          <a:srcRect t="14645" b="4919"/>
          <a:stretch>
            <a:fillRect/>
          </a:stretch>
        </p:blipFill>
        <p:spPr bwMode="auto">
          <a:xfrm>
            <a:off x="0" y="1146625"/>
            <a:ext cx="9144000" cy="5805599"/>
          </a:xfrm>
          <a:prstGeom prst="rect">
            <a:avLst/>
          </a:prstGeom>
          <a:noFill/>
          <a:ln w="9525">
            <a:noFill/>
            <a:miter lim="800000"/>
            <a:headEnd/>
            <a:tailEnd/>
          </a:ln>
        </p:spPr>
      </p:pic>
      <p:grpSp>
        <p:nvGrpSpPr>
          <p:cNvPr id="8" name="Group 48"/>
          <p:cNvGrpSpPr>
            <a:grpSpLocks/>
          </p:cNvGrpSpPr>
          <p:nvPr/>
        </p:nvGrpSpPr>
        <p:grpSpPr bwMode="auto">
          <a:xfrm>
            <a:off x="1187624" y="2549145"/>
            <a:ext cx="7993934" cy="3000558"/>
            <a:chOff x="772" y="1456"/>
            <a:chExt cx="4988" cy="1848"/>
          </a:xfrm>
        </p:grpSpPr>
        <p:sp>
          <p:nvSpPr>
            <p:cNvPr id="9" name="Line 9"/>
            <p:cNvSpPr>
              <a:spLocks noChangeShapeType="1"/>
            </p:cNvSpPr>
            <p:nvPr/>
          </p:nvSpPr>
          <p:spPr bwMode="auto">
            <a:xfrm>
              <a:off x="772" y="1458"/>
              <a:ext cx="136" cy="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0" name="Line 10"/>
            <p:cNvSpPr>
              <a:spLocks noChangeShapeType="1"/>
            </p:cNvSpPr>
            <p:nvPr/>
          </p:nvSpPr>
          <p:spPr bwMode="auto">
            <a:xfrm>
              <a:off x="896" y="1456"/>
              <a:ext cx="20" cy="1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1" name="Line 11"/>
            <p:cNvSpPr>
              <a:spLocks noChangeShapeType="1"/>
            </p:cNvSpPr>
            <p:nvPr/>
          </p:nvSpPr>
          <p:spPr bwMode="auto">
            <a:xfrm flipV="1">
              <a:off x="916" y="1496"/>
              <a:ext cx="204" cy="6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2" name="Line 12"/>
            <p:cNvSpPr>
              <a:spLocks noChangeShapeType="1"/>
            </p:cNvSpPr>
            <p:nvPr/>
          </p:nvSpPr>
          <p:spPr bwMode="auto">
            <a:xfrm>
              <a:off x="1120" y="1500"/>
              <a:ext cx="344" cy="10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3" name="Line 13"/>
            <p:cNvSpPr>
              <a:spLocks noChangeShapeType="1"/>
            </p:cNvSpPr>
            <p:nvPr/>
          </p:nvSpPr>
          <p:spPr bwMode="auto">
            <a:xfrm>
              <a:off x="1452" y="1604"/>
              <a:ext cx="144"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4" name="Line 14"/>
            <p:cNvSpPr>
              <a:spLocks noChangeShapeType="1"/>
            </p:cNvSpPr>
            <p:nvPr/>
          </p:nvSpPr>
          <p:spPr bwMode="auto">
            <a:xfrm flipV="1">
              <a:off x="1252" y="1628"/>
              <a:ext cx="348" cy="2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5" name="Line 15"/>
            <p:cNvSpPr>
              <a:spLocks noChangeShapeType="1"/>
            </p:cNvSpPr>
            <p:nvPr/>
          </p:nvSpPr>
          <p:spPr bwMode="auto">
            <a:xfrm flipV="1">
              <a:off x="1260" y="1812"/>
              <a:ext cx="532"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6" name="Line 16"/>
            <p:cNvSpPr>
              <a:spLocks noChangeShapeType="1"/>
            </p:cNvSpPr>
            <p:nvPr/>
          </p:nvSpPr>
          <p:spPr bwMode="auto">
            <a:xfrm>
              <a:off x="1776" y="1812"/>
              <a:ext cx="284" cy="9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7" name="Line 17"/>
            <p:cNvSpPr>
              <a:spLocks noChangeShapeType="1"/>
            </p:cNvSpPr>
            <p:nvPr/>
          </p:nvSpPr>
          <p:spPr bwMode="auto">
            <a:xfrm flipV="1">
              <a:off x="1936" y="1892"/>
              <a:ext cx="1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8" name="Line 18"/>
            <p:cNvSpPr>
              <a:spLocks noChangeShapeType="1"/>
            </p:cNvSpPr>
            <p:nvPr/>
          </p:nvSpPr>
          <p:spPr bwMode="auto">
            <a:xfrm>
              <a:off x="1932" y="2044"/>
              <a:ext cx="96"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9" name="Line 19"/>
            <p:cNvSpPr>
              <a:spLocks noChangeShapeType="1"/>
            </p:cNvSpPr>
            <p:nvPr/>
          </p:nvSpPr>
          <p:spPr bwMode="auto">
            <a:xfrm flipV="1">
              <a:off x="2020" y="2060"/>
              <a:ext cx="84"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0" name="Line 20"/>
            <p:cNvSpPr>
              <a:spLocks noChangeShapeType="1"/>
            </p:cNvSpPr>
            <p:nvPr/>
          </p:nvSpPr>
          <p:spPr bwMode="auto">
            <a:xfrm>
              <a:off x="2084" y="2060"/>
              <a:ext cx="320" cy="16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1" name="Line 21"/>
            <p:cNvSpPr>
              <a:spLocks noChangeShapeType="1"/>
            </p:cNvSpPr>
            <p:nvPr/>
          </p:nvSpPr>
          <p:spPr bwMode="auto">
            <a:xfrm flipV="1">
              <a:off x="2376" y="2280"/>
              <a:ext cx="68" cy="1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2" name="Line 22"/>
            <p:cNvSpPr>
              <a:spLocks noChangeShapeType="1"/>
            </p:cNvSpPr>
            <p:nvPr/>
          </p:nvSpPr>
          <p:spPr bwMode="auto">
            <a:xfrm>
              <a:off x="2392" y="2220"/>
              <a:ext cx="44"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3" name="Line 23"/>
            <p:cNvSpPr>
              <a:spLocks noChangeShapeType="1"/>
            </p:cNvSpPr>
            <p:nvPr/>
          </p:nvSpPr>
          <p:spPr bwMode="auto">
            <a:xfrm flipV="1">
              <a:off x="1960" y="2368"/>
              <a:ext cx="424" cy="4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4" name="Line 24"/>
            <p:cNvSpPr>
              <a:spLocks noChangeShapeType="1"/>
            </p:cNvSpPr>
            <p:nvPr/>
          </p:nvSpPr>
          <p:spPr bwMode="auto">
            <a:xfrm>
              <a:off x="1968" y="2780"/>
              <a:ext cx="348" cy="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5" name="Line 25"/>
            <p:cNvSpPr>
              <a:spLocks noChangeShapeType="1"/>
            </p:cNvSpPr>
            <p:nvPr/>
          </p:nvSpPr>
          <p:spPr bwMode="auto">
            <a:xfrm flipV="1">
              <a:off x="2228" y="2864"/>
              <a:ext cx="76" cy="11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6" name="Line 26"/>
            <p:cNvSpPr>
              <a:spLocks noChangeShapeType="1"/>
            </p:cNvSpPr>
            <p:nvPr/>
          </p:nvSpPr>
          <p:spPr bwMode="auto">
            <a:xfrm>
              <a:off x="2236" y="2968"/>
              <a:ext cx="980" cy="27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7" name="Line 27"/>
            <p:cNvSpPr>
              <a:spLocks noChangeShapeType="1"/>
            </p:cNvSpPr>
            <p:nvPr/>
          </p:nvSpPr>
          <p:spPr bwMode="auto">
            <a:xfrm flipV="1">
              <a:off x="3216" y="3216"/>
              <a:ext cx="44"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8" name="Line 28"/>
            <p:cNvSpPr>
              <a:spLocks noChangeShapeType="1"/>
            </p:cNvSpPr>
            <p:nvPr/>
          </p:nvSpPr>
          <p:spPr bwMode="auto">
            <a:xfrm>
              <a:off x="3256" y="3220"/>
              <a:ext cx="348" cy="8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9" name="Line 29"/>
            <p:cNvSpPr>
              <a:spLocks noChangeShapeType="1"/>
            </p:cNvSpPr>
            <p:nvPr/>
          </p:nvSpPr>
          <p:spPr bwMode="auto">
            <a:xfrm flipV="1">
              <a:off x="3596" y="3236"/>
              <a:ext cx="80"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0" name="Line 30"/>
            <p:cNvSpPr>
              <a:spLocks noChangeShapeType="1"/>
            </p:cNvSpPr>
            <p:nvPr/>
          </p:nvSpPr>
          <p:spPr bwMode="auto">
            <a:xfrm flipV="1">
              <a:off x="3668" y="3088"/>
              <a:ext cx="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1" name="Line 31"/>
            <p:cNvSpPr>
              <a:spLocks noChangeShapeType="1"/>
            </p:cNvSpPr>
            <p:nvPr/>
          </p:nvSpPr>
          <p:spPr bwMode="auto">
            <a:xfrm flipV="1">
              <a:off x="3700" y="3060"/>
              <a:ext cx="68"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2" name="Line 32"/>
            <p:cNvSpPr>
              <a:spLocks noChangeShapeType="1"/>
            </p:cNvSpPr>
            <p:nvPr/>
          </p:nvSpPr>
          <p:spPr bwMode="auto">
            <a:xfrm>
              <a:off x="3768" y="3060"/>
              <a:ext cx="168"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3" name="Line 33"/>
            <p:cNvSpPr>
              <a:spLocks noChangeShapeType="1"/>
            </p:cNvSpPr>
            <p:nvPr/>
          </p:nvSpPr>
          <p:spPr bwMode="auto">
            <a:xfrm flipV="1">
              <a:off x="3932" y="3016"/>
              <a:ext cx="72"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4" name="Line 34"/>
            <p:cNvSpPr>
              <a:spLocks noChangeShapeType="1"/>
            </p:cNvSpPr>
            <p:nvPr/>
          </p:nvSpPr>
          <p:spPr bwMode="auto">
            <a:xfrm>
              <a:off x="4008" y="3012"/>
              <a:ext cx="72" cy="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5" name="Line 35"/>
            <p:cNvSpPr>
              <a:spLocks noChangeShapeType="1"/>
            </p:cNvSpPr>
            <p:nvPr/>
          </p:nvSpPr>
          <p:spPr bwMode="auto">
            <a:xfrm flipV="1">
              <a:off x="4076" y="2840"/>
              <a:ext cx="56" cy="1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6" name="Line 36"/>
            <p:cNvSpPr>
              <a:spLocks noChangeShapeType="1"/>
            </p:cNvSpPr>
            <p:nvPr/>
          </p:nvSpPr>
          <p:spPr bwMode="auto">
            <a:xfrm>
              <a:off x="4136" y="2848"/>
              <a:ext cx="56" cy="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7" name="Line 37"/>
            <p:cNvSpPr>
              <a:spLocks noChangeShapeType="1"/>
            </p:cNvSpPr>
            <p:nvPr/>
          </p:nvSpPr>
          <p:spPr bwMode="auto">
            <a:xfrm flipV="1">
              <a:off x="4192" y="2768"/>
              <a:ext cx="32" cy="8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8" name="Line 38"/>
            <p:cNvSpPr>
              <a:spLocks noChangeShapeType="1"/>
            </p:cNvSpPr>
            <p:nvPr/>
          </p:nvSpPr>
          <p:spPr bwMode="auto">
            <a:xfrm>
              <a:off x="4228" y="2760"/>
              <a:ext cx="208"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9" name="Line 39"/>
            <p:cNvSpPr>
              <a:spLocks noChangeShapeType="1"/>
            </p:cNvSpPr>
            <p:nvPr/>
          </p:nvSpPr>
          <p:spPr bwMode="auto">
            <a:xfrm flipH="1" flipV="1">
              <a:off x="4400" y="2700"/>
              <a:ext cx="32" cy="13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0" name="Line 40"/>
            <p:cNvSpPr>
              <a:spLocks noChangeShapeType="1"/>
            </p:cNvSpPr>
            <p:nvPr/>
          </p:nvSpPr>
          <p:spPr bwMode="auto">
            <a:xfrm flipV="1">
              <a:off x="4356" y="2396"/>
              <a:ext cx="56" cy="3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1" name="Line 41"/>
            <p:cNvSpPr>
              <a:spLocks noChangeShapeType="1"/>
            </p:cNvSpPr>
            <p:nvPr/>
          </p:nvSpPr>
          <p:spPr bwMode="auto">
            <a:xfrm>
              <a:off x="4356" y="2680"/>
              <a:ext cx="36"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2" name="Line 42"/>
            <p:cNvSpPr>
              <a:spLocks noChangeShapeType="1"/>
            </p:cNvSpPr>
            <p:nvPr/>
          </p:nvSpPr>
          <p:spPr bwMode="auto">
            <a:xfrm>
              <a:off x="4400" y="2408"/>
              <a:ext cx="312"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3" name="Line 43"/>
            <p:cNvSpPr>
              <a:spLocks noChangeShapeType="1"/>
            </p:cNvSpPr>
            <p:nvPr/>
          </p:nvSpPr>
          <p:spPr bwMode="auto">
            <a:xfrm flipH="1" flipV="1">
              <a:off x="4636" y="2284"/>
              <a:ext cx="68" cy="1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4" name="Line 44"/>
            <p:cNvSpPr>
              <a:spLocks noChangeShapeType="1"/>
            </p:cNvSpPr>
            <p:nvPr/>
          </p:nvSpPr>
          <p:spPr bwMode="auto">
            <a:xfrm flipV="1">
              <a:off x="4636" y="2144"/>
              <a:ext cx="60" cy="14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5" name="Line 45"/>
            <p:cNvSpPr>
              <a:spLocks noChangeShapeType="1"/>
            </p:cNvSpPr>
            <p:nvPr/>
          </p:nvSpPr>
          <p:spPr bwMode="auto">
            <a:xfrm flipV="1">
              <a:off x="4696" y="2116"/>
              <a:ext cx="228"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6" name="Line 46"/>
            <p:cNvSpPr>
              <a:spLocks noChangeShapeType="1"/>
            </p:cNvSpPr>
            <p:nvPr/>
          </p:nvSpPr>
          <p:spPr bwMode="auto">
            <a:xfrm flipV="1">
              <a:off x="4924" y="2040"/>
              <a:ext cx="44" cy="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7" name="Line 47"/>
            <p:cNvSpPr>
              <a:spLocks noChangeShapeType="1"/>
            </p:cNvSpPr>
            <p:nvPr/>
          </p:nvSpPr>
          <p:spPr bwMode="auto">
            <a:xfrm>
              <a:off x="4960" y="2044"/>
              <a:ext cx="800" cy="108"/>
            </a:xfrm>
            <a:prstGeom prst="line">
              <a:avLst/>
            </a:prstGeom>
            <a:noFill/>
            <a:ln w="38100">
              <a:solidFill>
                <a:schemeClr val="bg1"/>
              </a:solidFill>
              <a:round/>
              <a:headEnd/>
              <a:tailEnd/>
            </a:ln>
          </p:spPr>
          <p:txBody>
            <a:bodyPr/>
            <a:lstStyle/>
            <a:p>
              <a:endParaRPr lang="en-US" dirty="0">
                <a:solidFill>
                  <a:srgbClr val="FFFFFF"/>
                </a:solidFill>
              </a:endParaRPr>
            </a:p>
          </p:txBody>
        </p:sp>
      </p:grpSp>
      <p:pic>
        <p:nvPicPr>
          <p:cNvPr id="51" name="Picture 49" descr="MCFL00128_0000[1]"/>
          <p:cNvPicPr>
            <a:picLocks noChangeAspect="1" noChangeArrowheads="1"/>
          </p:cNvPicPr>
          <p:nvPr/>
        </p:nvPicPr>
        <p:blipFill>
          <a:blip r:embed="rId4" cstate="print"/>
          <a:srcRect/>
          <a:stretch>
            <a:fillRect/>
          </a:stretch>
        </p:blipFill>
        <p:spPr bwMode="auto">
          <a:xfrm>
            <a:off x="5287142" y="2733947"/>
            <a:ext cx="672203" cy="529319"/>
          </a:xfrm>
          <a:prstGeom prst="rect">
            <a:avLst/>
          </a:prstGeom>
          <a:noFill/>
          <a:ln w="9525">
            <a:noFill/>
            <a:miter lim="800000"/>
            <a:headEnd/>
            <a:tailEnd/>
          </a:ln>
        </p:spPr>
      </p:pic>
      <p:pic>
        <p:nvPicPr>
          <p:cNvPr id="52" name="Picture 50" descr="MCFL00095_0000[1]"/>
          <p:cNvPicPr>
            <a:picLocks noChangeAspect="1" noChangeArrowheads="1"/>
          </p:cNvPicPr>
          <p:nvPr/>
        </p:nvPicPr>
        <p:blipFill>
          <a:blip r:embed="rId5" cstate="print"/>
          <a:srcRect/>
          <a:stretch>
            <a:fillRect/>
          </a:stretch>
        </p:blipFill>
        <p:spPr bwMode="auto">
          <a:xfrm>
            <a:off x="3191110" y="5939548"/>
            <a:ext cx="633235" cy="668956"/>
          </a:xfrm>
          <a:prstGeom prst="rect">
            <a:avLst/>
          </a:prstGeom>
          <a:noFill/>
          <a:ln w="9525">
            <a:noFill/>
            <a:miter lim="800000"/>
            <a:headEnd/>
            <a:tailEnd/>
          </a:ln>
        </p:spPr>
      </p:pic>
      <p:grpSp>
        <p:nvGrpSpPr>
          <p:cNvPr id="56" name="Group 90"/>
          <p:cNvGrpSpPr>
            <a:grpSpLocks/>
          </p:cNvGrpSpPr>
          <p:nvPr/>
        </p:nvGrpSpPr>
        <p:grpSpPr bwMode="auto">
          <a:xfrm>
            <a:off x="1732732" y="2861744"/>
            <a:ext cx="812534" cy="528572"/>
            <a:chOff x="1149" y="1617"/>
            <a:chExt cx="507" cy="233"/>
          </a:xfrm>
        </p:grpSpPr>
        <p:sp>
          <p:nvSpPr>
            <p:cNvPr id="57" name="Freeform 86"/>
            <p:cNvSpPr>
              <a:spLocks/>
            </p:cNvSpPr>
            <p:nvPr/>
          </p:nvSpPr>
          <p:spPr bwMode="auto">
            <a:xfrm>
              <a:off x="1149" y="1617"/>
              <a:ext cx="507" cy="233"/>
            </a:xfrm>
            <a:custGeom>
              <a:avLst/>
              <a:gdLst>
                <a:gd name="T0" fmla="*/ 447 w 507"/>
                <a:gd name="T1" fmla="*/ 0 h 330"/>
                <a:gd name="T2" fmla="*/ 507 w 507"/>
                <a:gd name="T3" fmla="*/ 1 h 330"/>
                <a:gd name="T4" fmla="*/ 339 w 507"/>
                <a:gd name="T5" fmla="*/ 1 h 330"/>
                <a:gd name="T6" fmla="*/ 0 w 507"/>
                <a:gd name="T7" fmla="*/ 1 h 330"/>
                <a:gd name="T8" fmla="*/ 447 w 507"/>
                <a:gd name="T9" fmla="*/ 0 h 330"/>
                <a:gd name="T10" fmla="*/ 0 60000 65536"/>
                <a:gd name="T11" fmla="*/ 0 60000 65536"/>
                <a:gd name="T12" fmla="*/ 0 60000 65536"/>
                <a:gd name="T13" fmla="*/ 0 60000 65536"/>
                <a:gd name="T14" fmla="*/ 0 60000 65536"/>
                <a:gd name="T15" fmla="*/ 0 w 507"/>
                <a:gd name="T16" fmla="*/ 0 h 330"/>
                <a:gd name="T17" fmla="*/ 507 w 507"/>
                <a:gd name="T18" fmla="*/ 330 h 330"/>
              </a:gdLst>
              <a:ahLst/>
              <a:cxnLst>
                <a:cxn ang="T10">
                  <a:pos x="T0" y="T1"/>
                </a:cxn>
                <a:cxn ang="T11">
                  <a:pos x="T2" y="T3"/>
                </a:cxn>
                <a:cxn ang="T12">
                  <a:pos x="T4" y="T5"/>
                </a:cxn>
                <a:cxn ang="T13">
                  <a:pos x="T6" y="T7"/>
                </a:cxn>
                <a:cxn ang="T14">
                  <a:pos x="T8" y="T9"/>
                </a:cxn>
              </a:cxnLst>
              <a:rect l="T15" t="T16" r="T17" b="T18"/>
              <a:pathLst>
                <a:path w="507" h="330">
                  <a:moveTo>
                    <a:pt x="447" y="0"/>
                  </a:moveTo>
                  <a:cubicBezTo>
                    <a:pt x="481" y="5"/>
                    <a:pt x="461" y="3"/>
                    <a:pt x="507" y="3"/>
                  </a:cubicBezTo>
                  <a:lnTo>
                    <a:pt x="339" y="330"/>
                  </a:lnTo>
                  <a:lnTo>
                    <a:pt x="0" y="285"/>
                  </a:lnTo>
                  <a:lnTo>
                    <a:pt x="447" y="0"/>
                  </a:lnTo>
                  <a:close/>
                </a:path>
              </a:pathLst>
            </a:custGeom>
            <a:solidFill>
              <a:srgbClr val="FF3300">
                <a:alpha val="49019"/>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58" name="Text Box 88"/>
            <p:cNvSpPr txBox="1">
              <a:spLocks noChangeArrowheads="1"/>
            </p:cNvSpPr>
            <p:nvPr/>
          </p:nvSpPr>
          <p:spPr bwMode="auto">
            <a:xfrm rot="-2269417">
              <a:off x="1307" y="1661"/>
              <a:ext cx="337" cy="145"/>
            </a:xfrm>
            <a:prstGeom prst="rect">
              <a:avLst/>
            </a:prstGeom>
            <a:noFill/>
            <a:ln w="9525" algn="ctr">
              <a:noFill/>
              <a:miter lim="800000"/>
              <a:headEnd/>
              <a:tailEnd/>
            </a:ln>
          </p:spPr>
          <p:txBody>
            <a:bodyPr>
              <a:spAutoFit/>
            </a:bodyPr>
            <a:lstStyle/>
            <a:p>
              <a:pPr algn="l" eaLnBrk="1" hangingPunct="1"/>
              <a:r>
                <a:rPr lang="fr-CH" sz="900" b="1" dirty="0">
                  <a:solidFill>
                    <a:srgbClr val="000000"/>
                  </a:solidFill>
                  <a:latin typeface="Calibri" pitchFamily="34" charset="0"/>
                  <a:cs typeface="Arial" charset="0"/>
                </a:rPr>
                <a:t>Meyrin</a:t>
              </a:r>
              <a:endParaRPr lang="en-US" sz="900" b="1" dirty="0">
                <a:solidFill>
                  <a:srgbClr val="000000"/>
                </a:solidFill>
                <a:latin typeface="Calibri" pitchFamily="34" charset="0"/>
                <a:cs typeface="Arial" charset="0"/>
              </a:endParaRPr>
            </a:p>
          </p:txBody>
        </p:sp>
      </p:grpSp>
      <p:grpSp>
        <p:nvGrpSpPr>
          <p:cNvPr id="59" name="Group 92"/>
          <p:cNvGrpSpPr>
            <a:grpSpLocks/>
          </p:cNvGrpSpPr>
          <p:nvPr/>
        </p:nvGrpSpPr>
        <p:grpSpPr bwMode="auto">
          <a:xfrm>
            <a:off x="3944898" y="2777404"/>
            <a:ext cx="937540" cy="378318"/>
            <a:chOff x="2409" y="1614"/>
            <a:chExt cx="585" cy="233"/>
          </a:xfrm>
        </p:grpSpPr>
        <p:sp>
          <p:nvSpPr>
            <p:cNvPr id="60" name="Freeform 87"/>
            <p:cNvSpPr>
              <a:spLocks/>
            </p:cNvSpPr>
            <p:nvPr/>
          </p:nvSpPr>
          <p:spPr bwMode="auto">
            <a:xfrm>
              <a:off x="2409" y="1614"/>
              <a:ext cx="585" cy="233"/>
            </a:xfrm>
            <a:custGeom>
              <a:avLst/>
              <a:gdLst>
                <a:gd name="T0" fmla="*/ 108 w 546"/>
                <a:gd name="T1" fmla="*/ 0 h 123"/>
                <a:gd name="T2" fmla="*/ 0 w 546"/>
                <a:gd name="T3" fmla="*/ 909621 h 123"/>
                <a:gd name="T4" fmla="*/ 342 w 546"/>
                <a:gd name="T5" fmla="*/ 3377663 h 123"/>
                <a:gd name="T6" fmla="*/ 686 w 546"/>
                <a:gd name="T7" fmla="*/ 2645327 h 123"/>
                <a:gd name="T8" fmla="*/ 1089 w 546"/>
                <a:gd name="T9" fmla="*/ 2802958 h 123"/>
                <a:gd name="T10" fmla="*/ 1392 w 546"/>
                <a:gd name="T11" fmla="*/ 2220657 h 123"/>
                <a:gd name="T12" fmla="*/ 1647 w 546"/>
                <a:gd name="T13" fmla="*/ 2306030 h 123"/>
                <a:gd name="T14" fmla="*/ 1647 w 546"/>
                <a:gd name="T15" fmla="*/ 1411152 h 123"/>
                <a:gd name="T16" fmla="*/ 108 w 546"/>
                <a:gd name="T17" fmla="*/ 0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6"/>
                <a:gd name="T28" fmla="*/ 0 h 123"/>
                <a:gd name="T29" fmla="*/ 546 w 546"/>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6" h="123">
                  <a:moveTo>
                    <a:pt x="36" y="0"/>
                  </a:moveTo>
                  <a:cubicBezTo>
                    <a:pt x="18" y="6"/>
                    <a:pt x="13" y="20"/>
                    <a:pt x="0" y="33"/>
                  </a:cubicBezTo>
                  <a:lnTo>
                    <a:pt x="114" y="123"/>
                  </a:lnTo>
                  <a:lnTo>
                    <a:pt x="228" y="96"/>
                  </a:lnTo>
                  <a:lnTo>
                    <a:pt x="360" y="102"/>
                  </a:lnTo>
                  <a:lnTo>
                    <a:pt x="462" y="81"/>
                  </a:lnTo>
                  <a:lnTo>
                    <a:pt x="546" y="84"/>
                  </a:lnTo>
                  <a:lnTo>
                    <a:pt x="546" y="51"/>
                  </a:lnTo>
                  <a:lnTo>
                    <a:pt x="36" y="0"/>
                  </a:lnTo>
                  <a:close/>
                </a:path>
              </a:pathLst>
            </a:custGeom>
            <a:solidFill>
              <a:srgbClr val="99CCFF">
                <a:alpha val="47842"/>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61" name="Text Box 91"/>
            <p:cNvSpPr txBox="1">
              <a:spLocks noChangeArrowheads="1"/>
            </p:cNvSpPr>
            <p:nvPr/>
          </p:nvSpPr>
          <p:spPr bwMode="auto">
            <a:xfrm rot="380412">
              <a:off x="2445" y="1636"/>
              <a:ext cx="485" cy="145"/>
            </a:xfrm>
            <a:prstGeom prst="rect">
              <a:avLst/>
            </a:prstGeom>
            <a:noFill/>
            <a:ln w="9525" algn="ctr">
              <a:noFill/>
              <a:miter lim="800000"/>
              <a:headEnd/>
              <a:tailEnd/>
            </a:ln>
          </p:spPr>
          <p:txBody>
            <a:bodyPr>
              <a:spAutoFit/>
            </a:bodyPr>
            <a:lstStyle/>
            <a:p>
              <a:pPr algn="l" eaLnBrk="1" hangingPunct="1"/>
              <a:r>
                <a:rPr lang="fr-CH" sz="900" b="1" dirty="0">
                  <a:solidFill>
                    <a:srgbClr val="000000"/>
                  </a:solidFill>
                  <a:latin typeface="Calibri" pitchFamily="34" charset="0"/>
                  <a:cs typeface="Arial" charset="0"/>
                </a:rPr>
                <a:t>Prévessin</a:t>
              </a:r>
              <a:endParaRPr lang="en-US" sz="900" b="1" dirty="0">
                <a:solidFill>
                  <a:srgbClr val="000000"/>
                </a:solidFill>
                <a:latin typeface="Calibri" pitchFamily="34" charset="0"/>
                <a:cs typeface="Arial" charset="0"/>
              </a:endParaRPr>
            </a:p>
          </p:txBody>
        </p:sp>
      </p:grpSp>
      <p:cxnSp>
        <p:nvCxnSpPr>
          <p:cNvPr id="55" name="Straight Connector 54"/>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2469299" y="1843414"/>
            <a:ext cx="1771708" cy="1117016"/>
            <a:chOff x="2469299" y="1843414"/>
            <a:chExt cx="1771708" cy="1117016"/>
          </a:xfrm>
        </p:grpSpPr>
        <p:sp>
          <p:nvSpPr>
            <p:cNvPr id="2" name="TextBox 1"/>
            <p:cNvSpPr txBox="1"/>
            <p:nvPr/>
          </p:nvSpPr>
          <p:spPr>
            <a:xfrm>
              <a:off x="2609691" y="1843414"/>
              <a:ext cx="1631316" cy="369332"/>
            </a:xfrm>
            <a:prstGeom prst="rect">
              <a:avLst/>
            </a:prstGeom>
            <a:noFill/>
          </p:spPr>
          <p:txBody>
            <a:bodyPr wrap="square" rtlCol="0">
              <a:spAutoFit/>
            </a:bodyPr>
            <a:lstStyle/>
            <a:p>
              <a:pPr algn="ctr"/>
              <a:r>
                <a:rPr lang="en-GB" dirty="0"/>
                <a:t>CERN</a:t>
              </a:r>
            </a:p>
          </p:txBody>
        </p:sp>
        <p:cxnSp>
          <p:nvCxnSpPr>
            <p:cNvPr id="4" name="Straight Connector 3"/>
            <p:cNvCxnSpPr>
              <a:endCxn id="58" idx="3"/>
            </p:cNvCxnSpPr>
            <p:nvPr/>
          </p:nvCxnSpPr>
          <p:spPr>
            <a:xfrm flipH="1">
              <a:off x="2469299" y="2165596"/>
              <a:ext cx="936941" cy="7948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 idx="2"/>
              <a:endCxn id="61" idx="1"/>
            </p:cNvCxnSpPr>
            <p:nvPr/>
          </p:nvCxnSpPr>
          <p:spPr>
            <a:xfrm>
              <a:off x="3425349" y="2212746"/>
              <a:ext cx="579621" cy="6751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Footer Placeholder 2"/>
          <p:cNvSpPr>
            <a:spLocks noGrp="1"/>
          </p:cNvSpPr>
          <p:nvPr>
            <p:ph type="ftr" sz="quarter" idx="11"/>
          </p:nvPr>
        </p:nvSpPr>
        <p:spPr>
          <a:xfrm>
            <a:off x="179512" y="6592267"/>
            <a:ext cx="8928992" cy="365125"/>
          </a:xfrm>
        </p:spPr>
        <p:txBody>
          <a:bodyPr/>
          <a:lstStyle/>
          <a:p>
            <a:pPr>
              <a:defRPr/>
            </a:pPr>
            <a:r>
              <a:rPr lang="en-GB">
                <a:solidFill>
                  <a:schemeClr val="tx1">
                    <a:lumMod val="85000"/>
                  </a:schemeClr>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349681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childTnLst>
                                </p:cTn>
                              </p:par>
                              <p:par>
                                <p:cTn id="9" presetID="0" presetClass="path" presetSubtype="0" accel="50000" decel="50000" fill="hold" nodeType="withEffect">
                                  <p:stCondLst>
                                    <p:cond delay="0"/>
                                  </p:stCondLst>
                                  <p:childTnLst>
                                    <p:animMotion origin="layout" path="M -0.04149 -0.12616 L 0 2.22222E-6 " pathEditMode="relative" rAng="0" ptsTypes="AA">
                                      <p:cBhvr>
                                        <p:cTn id="10" dur="2000" fill="hold"/>
                                        <p:tgtEl>
                                          <p:spTgt spid="7"/>
                                        </p:tgtEl>
                                        <p:attrNameLst>
                                          <p:attrName>ppt_x</p:attrName>
                                          <p:attrName>ppt_y</p:attrName>
                                        </p:attrNameLst>
                                      </p:cBhvr>
                                      <p:rCtr x="2066" y="6296"/>
                                    </p:animMotion>
                                  </p:childTnLst>
                                </p:cTn>
                              </p:par>
                            </p:childTnLst>
                          </p:cTn>
                        </p:par>
                        <p:par>
                          <p:cTn id="11" fill="hold">
                            <p:stCondLst>
                              <p:cond delay="2000"/>
                            </p:stCondLst>
                            <p:childTnLst>
                              <p:par>
                                <p:cTn id="12" presetID="4" presetClass="entr" presetSubtype="32"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ox(out)">
                                      <p:cBhvr>
                                        <p:cTn id="14" dur="500"/>
                                        <p:tgtEl>
                                          <p:spTgt spid="8"/>
                                        </p:tgtEl>
                                      </p:cBhvr>
                                    </p:animEffect>
                                  </p:childTnLst>
                                </p:cTn>
                              </p:par>
                            </p:childTnLst>
                          </p:cTn>
                        </p:par>
                        <p:par>
                          <p:cTn id="15" fill="hold">
                            <p:stCondLst>
                              <p:cond delay="2500"/>
                            </p:stCondLst>
                            <p:childTnLst>
                              <p:par>
                                <p:cTn id="16" presetID="4" presetClass="entr" presetSubtype="32"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box(out)">
                                      <p:cBhvr>
                                        <p:cTn id="18" dur="500"/>
                                        <p:tgtEl>
                                          <p:spTgt spid="52"/>
                                        </p:tgtEl>
                                      </p:cBhvr>
                                    </p:animEffect>
                                  </p:childTnLst>
                                </p:cTn>
                              </p:par>
                            </p:childTnLst>
                          </p:cTn>
                        </p:par>
                        <p:par>
                          <p:cTn id="19" fill="hold">
                            <p:stCondLst>
                              <p:cond delay="3000"/>
                            </p:stCondLst>
                            <p:childTnLst>
                              <p:par>
                                <p:cTn id="20" presetID="4" presetClass="entr" presetSubtype="32"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box(out)">
                                      <p:cBhvr>
                                        <p:cTn id="22" dur="500"/>
                                        <p:tgtEl>
                                          <p:spTgt spid="51"/>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500"/>
                                        <p:tgtEl>
                                          <p:spTgt spid="56"/>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childTnLst>
                          </p:cTn>
                        </p:par>
                        <p:par>
                          <p:cTn id="31" fill="hold">
                            <p:stCondLst>
                              <p:cond delay="4500"/>
                            </p:stCondLst>
                            <p:childTnLst>
                              <p:par>
                                <p:cTn id="32" presetID="53" presetClass="entr" presetSubtype="16"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Effect transition="in" filter="fade">
                                      <p:cBhvr>
                                        <p:cTn id="3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803" y="116631"/>
            <a:ext cx="7886700" cy="864097"/>
          </a:xfrm>
        </p:spPr>
        <p:txBody>
          <a:bodyPr/>
          <a:lstStyle/>
          <a:p>
            <a:r>
              <a:rPr lang="cy-GB" dirty="0"/>
              <a:t>Hur fungerar detektorerna?</a:t>
            </a:r>
            <a:endParaRPr lang="en-GB" dirty="0"/>
          </a:p>
        </p:txBody>
      </p:sp>
      <p:sp>
        <p:nvSpPr>
          <p:cNvPr id="3" name="Content Placeholder 2"/>
          <p:cNvSpPr>
            <a:spLocks noGrp="1"/>
          </p:cNvSpPr>
          <p:nvPr>
            <p:ph idx="1"/>
          </p:nvPr>
        </p:nvSpPr>
        <p:spPr>
          <a:xfrm>
            <a:off x="313267" y="3956013"/>
            <a:ext cx="8652933" cy="2182906"/>
          </a:xfrm>
        </p:spPr>
        <p:txBody>
          <a:bodyPr>
            <a:normAutofit/>
          </a:bodyPr>
          <a:lstStyle/>
          <a:p>
            <a:r>
              <a:rPr lang="cy-GB" dirty="0"/>
              <a:t>På samma sätt som man studerar fotspår</a:t>
            </a:r>
            <a:br>
              <a:rPr lang="cy-GB" dirty="0"/>
            </a:br>
            <a:endParaRPr lang="cy-GB" dirty="0"/>
          </a:p>
          <a:p>
            <a:r>
              <a:rPr lang="cy-GB" dirty="0"/>
              <a:t>Form, steglängd, riktning och djup säger dej vilket djur det var, hur stor det var och varifrån det kom</a:t>
            </a:r>
            <a:endParaRPr lang="en-GB" dirty="0"/>
          </a:p>
        </p:txBody>
      </p:sp>
      <p:pic>
        <p:nvPicPr>
          <p:cNvPr id="4" name="Picture 7"/>
          <p:cNvPicPr>
            <a:picLocks noChangeAspect="1" noChangeArrowheads="1"/>
          </p:cNvPicPr>
          <p:nvPr/>
        </p:nvPicPr>
        <p:blipFill>
          <a:blip r:embed="rId3" cstate="print"/>
          <a:srcRect l="31000" t="6451" b="76286"/>
          <a:stretch>
            <a:fillRect/>
          </a:stretch>
        </p:blipFill>
        <p:spPr bwMode="auto">
          <a:xfrm>
            <a:off x="257579" y="1124745"/>
            <a:ext cx="4041429" cy="2550017"/>
          </a:xfrm>
          <a:prstGeom prst="rect">
            <a:avLst/>
          </a:prstGeom>
          <a:noFill/>
          <a:ln w="9525">
            <a:noFill/>
            <a:miter lim="800000"/>
            <a:headEnd/>
            <a:tailEnd/>
          </a:ln>
        </p:spPr>
      </p:pic>
      <p:pic>
        <p:nvPicPr>
          <p:cNvPr id="5" name="Picture 10"/>
          <p:cNvPicPr>
            <a:picLocks noChangeAspect="1" noChangeArrowheads="1"/>
          </p:cNvPicPr>
          <p:nvPr/>
        </p:nvPicPr>
        <p:blipFill>
          <a:blip r:embed="rId3" cstate="print"/>
          <a:srcRect l="30873" t="41598" b="41141"/>
          <a:stretch>
            <a:fillRect/>
          </a:stretch>
        </p:blipFill>
        <p:spPr bwMode="auto">
          <a:xfrm>
            <a:off x="4662153" y="1124744"/>
            <a:ext cx="4048868" cy="2549697"/>
          </a:xfrm>
          <a:prstGeom prst="rect">
            <a:avLst/>
          </a:prstGeom>
          <a:noFill/>
          <a:ln w="9525">
            <a:noFill/>
            <a:miter lim="800000"/>
            <a:headEnd/>
            <a:tailEnd/>
          </a:ln>
        </p:spPr>
      </p:pic>
      <p:sp>
        <p:nvSpPr>
          <p:cNvPr id="6" name="Footer Placeholder 5"/>
          <p:cNvSpPr>
            <a:spLocks noGrp="1"/>
          </p:cNvSpPr>
          <p:nvPr>
            <p:ph type="ftr" sz="quarter" idx="11"/>
          </p:nvPr>
        </p:nvSpPr>
        <p:spPr>
          <a:xfrm>
            <a:off x="467543" y="6356351"/>
            <a:ext cx="8243477"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42772031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MS_Slice"/>
          <p:cNvPicPr>
            <a:picLocks noChangeAspect="1" noChangeArrowheads="1"/>
          </p:cNvPicPr>
          <p:nvPr/>
        </p:nvPicPr>
        <p:blipFill>
          <a:blip r:embed="rId3" cstate="print"/>
          <a:srcRect/>
          <a:stretch>
            <a:fillRect/>
          </a:stretch>
        </p:blipFill>
        <p:spPr bwMode="auto">
          <a:xfrm>
            <a:off x="27167" y="1379897"/>
            <a:ext cx="9070848" cy="4663440"/>
          </a:xfrm>
          <a:prstGeom prst="rect">
            <a:avLst/>
          </a:prstGeom>
          <a:noFill/>
        </p:spPr>
      </p:pic>
      <p:sp>
        <p:nvSpPr>
          <p:cNvPr id="2" name="Title 1"/>
          <p:cNvSpPr>
            <a:spLocks noGrp="1"/>
          </p:cNvSpPr>
          <p:nvPr>
            <p:ph type="title"/>
          </p:nvPr>
        </p:nvSpPr>
        <p:spPr/>
        <p:txBody>
          <a:bodyPr/>
          <a:lstStyle/>
          <a:p>
            <a:r>
              <a:rPr lang="en-GB" dirty="0" err="1"/>
              <a:t>Hur</a:t>
            </a:r>
            <a:r>
              <a:rPr lang="en-GB" dirty="0"/>
              <a:t> </a:t>
            </a:r>
            <a:r>
              <a:rPr lang="en-GB" dirty="0" err="1"/>
              <a:t>fungerar</a:t>
            </a:r>
            <a:r>
              <a:rPr lang="en-GB" dirty="0"/>
              <a:t> </a:t>
            </a:r>
            <a:r>
              <a:rPr lang="en-GB" dirty="0" err="1"/>
              <a:t>detektorerna</a:t>
            </a:r>
            <a:r>
              <a:rPr lang="en-GB" dirty="0"/>
              <a:t>?</a:t>
            </a:r>
            <a:endParaRPr lang="cy-GB" noProof="0" dirty="0"/>
          </a:p>
        </p:txBody>
      </p:sp>
      <p:pic>
        <p:nvPicPr>
          <p:cNvPr id="6" name="Picture 2"/>
          <p:cNvPicPr>
            <a:picLocks noGrp="1" noChangeAspect="1" noChangeArrowheads="1"/>
          </p:cNvPicPr>
          <p:nvPr>
            <p:ph idx="1"/>
          </p:nvPr>
        </p:nvPicPr>
        <p:blipFill>
          <a:blip r:embed="rId4" cstate="print"/>
          <a:srcRect/>
          <a:stretch>
            <a:fillRect/>
          </a:stretch>
        </p:blipFill>
        <p:spPr bwMode="auto">
          <a:xfrm>
            <a:off x="450760" y="620688"/>
            <a:ext cx="8178321" cy="5471297"/>
          </a:xfrm>
          <a:prstGeom prst="rect">
            <a:avLst/>
          </a:prstGeom>
          <a:noFill/>
          <a:ln w="9525">
            <a:noFill/>
            <a:miter lim="800000"/>
            <a:headEnd/>
            <a:tailEnd/>
          </a:ln>
        </p:spPr>
      </p:pic>
      <p:pic>
        <p:nvPicPr>
          <p:cNvPr id="8" name="Picture 7" descr="ECALcrystals.jpg"/>
          <p:cNvPicPr>
            <a:picLocks noChangeAspect="1"/>
          </p:cNvPicPr>
          <p:nvPr/>
        </p:nvPicPr>
        <p:blipFill>
          <a:blip r:embed="rId5" cstate="print"/>
          <a:stretch>
            <a:fillRect/>
          </a:stretch>
        </p:blipFill>
        <p:spPr>
          <a:xfrm>
            <a:off x="453175" y="898011"/>
            <a:ext cx="8331021" cy="5554014"/>
          </a:xfrm>
          <a:prstGeom prst="rect">
            <a:avLst/>
          </a:prstGeom>
        </p:spPr>
      </p:pic>
      <p:sp>
        <p:nvSpPr>
          <p:cNvPr id="3" name="Footer Placeholder 2"/>
          <p:cNvSpPr>
            <a:spLocks noGrp="1"/>
          </p:cNvSpPr>
          <p:nvPr>
            <p:ph type="ftr" sz="quarter" idx="11"/>
          </p:nvPr>
        </p:nvSpPr>
        <p:spPr>
          <a:xfrm>
            <a:off x="251520" y="6391308"/>
            <a:ext cx="8532676"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349724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par>
                                <p:cTn id="9" presetID="63" presetClass="path" presetSubtype="0" fill="hold" nodeType="withEffect">
                                  <p:stCondLst>
                                    <p:cond delay="0"/>
                                  </p:stCondLst>
                                  <p:childTnLst>
                                    <p:animMotion origin="layout" path="M -0.34011 0.00185 L 2.22222E-6 -1.85185E-6 " pathEditMode="relative" rAng="0" ptsTypes="AA">
                                      <p:cBhvr>
                                        <p:cTn id="10" dur="1000" fill="hold"/>
                                        <p:tgtEl>
                                          <p:spTgt spid="6"/>
                                        </p:tgtEl>
                                        <p:attrNameLst>
                                          <p:attrName>ppt_x</p:attrName>
                                          <p:attrName>ppt_y</p:attrName>
                                        </p:attrNameLst>
                                      </p:cBhvr>
                                      <p:rCtr x="16997" y="-93"/>
                                    </p:animMotion>
                                  </p:childTnLst>
                                </p:cTn>
                              </p:par>
                            </p:childTnLst>
                          </p:cTn>
                        </p:par>
                      </p:childTnLst>
                    </p:cTn>
                  </p:par>
                  <p:par>
                    <p:cTn id="11" fill="hold">
                      <p:stCondLst>
                        <p:cond delay="indefinite"/>
                      </p:stCondLst>
                      <p:childTnLst>
                        <p:par>
                          <p:cTn id="12" fill="hold">
                            <p:stCondLst>
                              <p:cond delay="0"/>
                            </p:stCondLst>
                            <p:childTnLst>
                              <p:par>
                                <p:cTn id="13" presetID="53" presetClass="exit" presetSubtype="0" fill="hold" nodeType="clickEffect">
                                  <p:stCondLst>
                                    <p:cond delay="0"/>
                                  </p:stCondLst>
                                  <p:childTnLst>
                                    <p:anim calcmode="lin" valueType="num">
                                      <p:cBhvr>
                                        <p:cTn id="14" dur="1000"/>
                                        <p:tgtEl>
                                          <p:spTgt spid="6"/>
                                        </p:tgtEl>
                                        <p:attrNameLst>
                                          <p:attrName>ppt_w</p:attrName>
                                        </p:attrNameLst>
                                      </p:cBhvr>
                                      <p:tavLst>
                                        <p:tav tm="0">
                                          <p:val>
                                            <p:strVal val="ppt_w"/>
                                          </p:val>
                                        </p:tav>
                                        <p:tav tm="100000">
                                          <p:val>
                                            <p:fltVal val="0"/>
                                          </p:val>
                                        </p:tav>
                                      </p:tavLst>
                                    </p:anim>
                                    <p:anim calcmode="lin" valueType="num">
                                      <p:cBhvr>
                                        <p:cTn id="15" dur="1000"/>
                                        <p:tgtEl>
                                          <p:spTgt spid="6"/>
                                        </p:tgtEl>
                                        <p:attrNameLst>
                                          <p:attrName>ppt_h</p:attrName>
                                        </p:attrNameLst>
                                      </p:cBhvr>
                                      <p:tavLst>
                                        <p:tav tm="0">
                                          <p:val>
                                            <p:strVal val="ppt_h"/>
                                          </p:val>
                                        </p:tav>
                                        <p:tav tm="100000">
                                          <p:val>
                                            <p:fltVal val="0"/>
                                          </p:val>
                                        </p:tav>
                                      </p:tavLst>
                                    </p:anim>
                                    <p:animEffect transition="out" filter="fade">
                                      <p:cBhvr>
                                        <p:cTn id="16" dur="1000"/>
                                        <p:tgtEl>
                                          <p:spTgt spid="6"/>
                                        </p:tgtEl>
                                      </p:cBhvr>
                                    </p:animEffect>
                                    <p:set>
                                      <p:cBhvr>
                                        <p:cTn id="17" dur="1" fill="hold">
                                          <p:stCondLst>
                                            <p:cond delay="999"/>
                                          </p:stCondLst>
                                        </p:cTn>
                                        <p:tgtEl>
                                          <p:spTgt spid="6"/>
                                        </p:tgtEl>
                                        <p:attrNameLst>
                                          <p:attrName>style.visibility</p:attrName>
                                        </p:attrNameLst>
                                      </p:cBhvr>
                                      <p:to>
                                        <p:strVal val="hidden"/>
                                      </p:to>
                                    </p:set>
                                  </p:childTnLst>
                                </p:cTn>
                              </p:par>
                              <p:par>
                                <p:cTn id="18" presetID="35" presetClass="path" presetSubtype="0" fill="hold" nodeType="withEffect">
                                  <p:stCondLst>
                                    <p:cond delay="0"/>
                                  </p:stCondLst>
                                  <p:childTnLst>
                                    <p:animMotion origin="layout" path="M 2.22222E-6 -1.85185E-6 L -0.3415 -1.85185E-6 " pathEditMode="relative" rAng="0" ptsTypes="AA">
                                      <p:cBhvr>
                                        <p:cTn id="19" dur="1000" fill="hold"/>
                                        <p:tgtEl>
                                          <p:spTgt spid="6"/>
                                        </p:tgtEl>
                                        <p:attrNameLst>
                                          <p:attrName>ppt_x</p:attrName>
                                          <p:attrName>ppt_y</p:attrName>
                                        </p:attrNameLst>
                                      </p:cBhvr>
                                      <p:rCtr x="-17083" y="0"/>
                                    </p:animMotion>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childTnLst>
                                </p:cTn>
                              </p:par>
                              <p:par>
                                <p:cTn id="26" presetID="63" presetClass="path" presetSubtype="0" fill="hold" nodeType="withEffect">
                                  <p:stCondLst>
                                    <p:cond delay="0"/>
                                  </p:stCondLst>
                                  <p:childTnLst>
                                    <p:animMotion origin="layout" path="M -0.25 3.7037E-7 L -4.72222E-6 3.7037E-7 " pathEditMode="relative" rAng="0" ptsTypes="AA">
                                      <p:cBhvr>
                                        <p:cTn id="27" dur="1000" fill="hold"/>
                                        <p:tgtEl>
                                          <p:spTgt spid="8"/>
                                        </p:tgtEl>
                                        <p:attrNameLst>
                                          <p:attrName>ppt_x</p:attrName>
                                          <p:attrName>ppt_y</p:attrName>
                                        </p:attrNameLst>
                                      </p:cBhvr>
                                      <p:rCtr x="12500" y="0"/>
                                    </p:animMotion>
                                  </p:childTnLst>
                                </p:cTn>
                              </p:par>
                            </p:childTnLst>
                          </p:cTn>
                        </p:par>
                      </p:childTnLst>
                    </p:cTn>
                  </p:par>
                  <p:par>
                    <p:cTn id="28" fill="hold">
                      <p:stCondLst>
                        <p:cond delay="indefinite"/>
                      </p:stCondLst>
                      <p:childTnLst>
                        <p:par>
                          <p:cTn id="29" fill="hold">
                            <p:stCondLst>
                              <p:cond delay="0"/>
                            </p:stCondLst>
                            <p:childTnLst>
                              <p:par>
                                <p:cTn id="30" presetID="53" presetClass="exit" presetSubtype="0" fill="hold" nodeType="clickEffect">
                                  <p:stCondLst>
                                    <p:cond delay="0"/>
                                  </p:stCondLst>
                                  <p:childTnLst>
                                    <p:anim calcmode="lin" valueType="num">
                                      <p:cBhvr>
                                        <p:cTn id="31" dur="1000"/>
                                        <p:tgtEl>
                                          <p:spTgt spid="8"/>
                                        </p:tgtEl>
                                        <p:attrNameLst>
                                          <p:attrName>ppt_w</p:attrName>
                                        </p:attrNameLst>
                                      </p:cBhvr>
                                      <p:tavLst>
                                        <p:tav tm="0">
                                          <p:val>
                                            <p:strVal val="ppt_w"/>
                                          </p:val>
                                        </p:tav>
                                        <p:tav tm="100000">
                                          <p:val>
                                            <p:fltVal val="0"/>
                                          </p:val>
                                        </p:tav>
                                      </p:tavLst>
                                    </p:anim>
                                    <p:anim calcmode="lin" valueType="num">
                                      <p:cBhvr>
                                        <p:cTn id="32" dur="1000"/>
                                        <p:tgtEl>
                                          <p:spTgt spid="8"/>
                                        </p:tgtEl>
                                        <p:attrNameLst>
                                          <p:attrName>ppt_h</p:attrName>
                                        </p:attrNameLst>
                                      </p:cBhvr>
                                      <p:tavLst>
                                        <p:tav tm="0">
                                          <p:val>
                                            <p:strVal val="ppt_h"/>
                                          </p:val>
                                        </p:tav>
                                        <p:tav tm="100000">
                                          <p:val>
                                            <p:fltVal val="0"/>
                                          </p:val>
                                        </p:tav>
                                      </p:tavLst>
                                    </p:anim>
                                    <p:animEffect transition="out" filter="fade">
                                      <p:cBhvr>
                                        <p:cTn id="33" dur="1000"/>
                                        <p:tgtEl>
                                          <p:spTgt spid="8"/>
                                        </p:tgtEl>
                                      </p:cBhvr>
                                    </p:animEffect>
                                    <p:set>
                                      <p:cBhvr>
                                        <p:cTn id="34" dur="1" fill="hold">
                                          <p:stCondLst>
                                            <p:cond delay="999"/>
                                          </p:stCondLst>
                                        </p:cTn>
                                        <p:tgtEl>
                                          <p:spTgt spid="8"/>
                                        </p:tgtEl>
                                        <p:attrNameLst>
                                          <p:attrName>style.visibility</p:attrName>
                                        </p:attrNameLst>
                                      </p:cBhvr>
                                      <p:to>
                                        <p:strVal val="hidden"/>
                                      </p:to>
                                    </p:set>
                                  </p:childTnLst>
                                </p:cTn>
                              </p:par>
                              <p:par>
                                <p:cTn id="35" presetID="35" presetClass="path" presetSubtype="0" fill="hold" nodeType="withEffect">
                                  <p:stCondLst>
                                    <p:cond delay="0"/>
                                  </p:stCondLst>
                                  <p:childTnLst>
                                    <p:animMotion origin="layout" path="M -4.72222E-6 3.7037E-7 L -0.25 3.7037E-7 " pathEditMode="relative" rAng="0" ptsTypes="AA">
                                      <p:cBhvr>
                                        <p:cTn id="36" dur="1000" fill="hold"/>
                                        <p:tgtEl>
                                          <p:spTgt spid="8"/>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7504" y="95885"/>
            <a:ext cx="8784976" cy="596811"/>
          </a:xfrm>
        </p:spPr>
        <p:txBody>
          <a:bodyPr>
            <a:noAutofit/>
          </a:bodyPr>
          <a:lstStyle/>
          <a:p>
            <a:pPr eaLnBrk="1" hangingPunct="1"/>
            <a:r>
              <a:rPr lang="fr-FR" dirty="0" err="1">
                <a:solidFill>
                  <a:srgbClr val="92D050"/>
                </a:solidFill>
              </a:rPr>
              <a:t>största</a:t>
            </a:r>
            <a:r>
              <a:rPr lang="fr-FR" dirty="0">
                <a:solidFill>
                  <a:srgbClr val="FF0000"/>
                </a:solidFill>
              </a:rPr>
              <a:t> </a:t>
            </a:r>
            <a:r>
              <a:rPr lang="fr-FR" dirty="0" err="1"/>
              <a:t>vetenskapliga</a:t>
            </a:r>
            <a:r>
              <a:rPr lang="fr-FR" dirty="0"/>
              <a:t> </a:t>
            </a:r>
            <a:r>
              <a:rPr lang="fr-FR" dirty="0" err="1"/>
              <a:t>datornätverk</a:t>
            </a:r>
            <a:endParaRPr lang="fr-FR" dirty="0"/>
          </a:p>
        </p:txBody>
      </p:sp>
      <p:sp>
        <p:nvSpPr>
          <p:cNvPr id="9" name="Rectangle 8"/>
          <p:cNvSpPr>
            <a:spLocks noChangeArrowheads="1"/>
          </p:cNvSpPr>
          <p:nvPr/>
        </p:nvSpPr>
        <p:spPr bwMode="auto">
          <a:xfrm>
            <a:off x="6660233" y="927322"/>
            <a:ext cx="2483768" cy="3785652"/>
          </a:xfrm>
          <a:prstGeom prst="rect">
            <a:avLst/>
          </a:prstGeom>
          <a:noFill/>
          <a:ln w="9525">
            <a:noFill/>
            <a:miter lim="800000"/>
            <a:headEnd/>
            <a:tailEnd/>
          </a:ln>
        </p:spPr>
        <p:txBody>
          <a:bodyPr wrap="square">
            <a:spAutoFit/>
          </a:bodyPr>
          <a:lstStyle/>
          <a:p>
            <a:pPr marL="0" lvl="1"/>
            <a:r>
              <a:rPr lang="fr-FR" sz="2400" dirty="0">
                <a:latin typeface="Calibri" pitchFamily="34" charset="0"/>
              </a:rPr>
              <a:t>90 </a:t>
            </a:r>
            <a:r>
              <a:rPr lang="fr-FR" sz="2400" dirty="0" err="1">
                <a:latin typeface="Calibri" pitchFamily="34" charset="0"/>
              </a:rPr>
              <a:t>Petabytes</a:t>
            </a:r>
            <a:br>
              <a:rPr lang="fr-FR" sz="2400" dirty="0">
                <a:latin typeface="Calibri" pitchFamily="34" charset="0"/>
              </a:rPr>
            </a:br>
            <a:r>
              <a:rPr lang="fr-FR" sz="2400" dirty="0">
                <a:latin typeface="Calibri" pitchFamily="34" charset="0"/>
              </a:rPr>
              <a:t>data 2018</a:t>
            </a:r>
          </a:p>
          <a:p>
            <a:pPr marL="0" lvl="1"/>
            <a:endParaRPr lang="fr-FR" sz="2400" dirty="0">
              <a:latin typeface="Calibri" pitchFamily="34" charset="0"/>
            </a:endParaRPr>
          </a:p>
          <a:p>
            <a:pPr marL="0" lvl="1"/>
            <a:r>
              <a:rPr lang="fr-FR" sz="2400" dirty="0">
                <a:latin typeface="Calibri" pitchFamily="34" charset="0"/>
              </a:rPr>
              <a:t>230’000 </a:t>
            </a:r>
            <a:r>
              <a:rPr lang="fr-FR" sz="2400" dirty="0" err="1">
                <a:latin typeface="Calibri" pitchFamily="34" charset="0"/>
              </a:rPr>
              <a:t>processorer</a:t>
            </a:r>
            <a:r>
              <a:rPr lang="fr-FR" sz="2400" dirty="0">
                <a:latin typeface="Calibri" pitchFamily="34" charset="0"/>
              </a:rPr>
              <a:t> </a:t>
            </a:r>
          </a:p>
          <a:p>
            <a:pPr marL="0" lvl="1"/>
            <a:endParaRPr lang="fr-FR" sz="2400" dirty="0">
              <a:latin typeface="Calibri" pitchFamily="34" charset="0"/>
            </a:endParaRPr>
          </a:p>
          <a:p>
            <a:pPr marL="0" lvl="1"/>
            <a:r>
              <a:rPr lang="fr-FR" sz="2400" dirty="0">
                <a:latin typeface="Calibri" pitchFamily="34" charset="0"/>
              </a:rPr>
              <a:t>200 data-</a:t>
            </a:r>
            <a:r>
              <a:rPr lang="fr-FR" sz="2400" dirty="0" err="1">
                <a:latin typeface="Calibri" pitchFamily="34" charset="0"/>
              </a:rPr>
              <a:t>centers</a:t>
            </a:r>
            <a:br>
              <a:rPr lang="fr-FR" sz="2400" dirty="0">
                <a:latin typeface="Calibri" pitchFamily="34" charset="0"/>
              </a:rPr>
            </a:br>
            <a:r>
              <a:rPr lang="fr-FR" sz="2400" dirty="0" err="1">
                <a:latin typeface="Calibri" pitchFamily="34" charset="0"/>
              </a:rPr>
              <a:t>runt</a:t>
            </a:r>
            <a:r>
              <a:rPr lang="fr-FR" sz="2400" dirty="0">
                <a:latin typeface="Calibri" pitchFamily="34" charset="0"/>
              </a:rPr>
              <a:t> </a:t>
            </a:r>
            <a:r>
              <a:rPr lang="fr-FR" sz="2400" dirty="0" err="1">
                <a:latin typeface="Calibri" pitchFamily="34" charset="0"/>
              </a:rPr>
              <a:t>hela</a:t>
            </a:r>
            <a:r>
              <a:rPr lang="fr-FR" sz="2400" dirty="0">
                <a:latin typeface="Calibri" pitchFamily="34" charset="0"/>
              </a:rPr>
              <a:t> </a:t>
            </a:r>
            <a:r>
              <a:rPr lang="fr-FR" sz="2400" dirty="0" err="1">
                <a:latin typeface="Calibri" pitchFamily="34" charset="0"/>
              </a:rPr>
              <a:t>jorden</a:t>
            </a:r>
            <a:r>
              <a:rPr lang="fr-FR" sz="2400" dirty="0">
                <a:latin typeface="Calibri" pitchFamily="34" charset="0"/>
              </a:rPr>
              <a:t> </a:t>
            </a:r>
            <a:r>
              <a:rPr lang="fr-FR" sz="2400" dirty="0" err="1">
                <a:latin typeface="Calibri" pitchFamily="34" charset="0"/>
              </a:rPr>
              <a:t>med</a:t>
            </a:r>
            <a:r>
              <a:rPr lang="fr-FR" sz="2400" dirty="0">
                <a:latin typeface="Calibri" pitchFamily="34" charset="0"/>
              </a:rPr>
              <a:t> c:a 1 million </a:t>
            </a:r>
            <a:r>
              <a:rPr lang="fr-FR" sz="2400" dirty="0" err="1">
                <a:latin typeface="Calibri" pitchFamily="34" charset="0"/>
              </a:rPr>
              <a:t>cpu’s</a:t>
            </a:r>
            <a:endParaRPr lang="fr-FR" sz="2400" dirty="0">
              <a:latin typeface="Calibri" pitchFamily="34" charset="0"/>
            </a:endParaRPr>
          </a:p>
        </p:txBody>
      </p:sp>
      <p:pic>
        <p:nvPicPr>
          <p:cNvPr id="46084" name="Picture 4" descr="http://mediaarchive.cern.ch/MediaArchive/Photo/Public/2006/0610046/0610046_01/0610046_01-A4-at-144-dpi.jpg"/>
          <p:cNvPicPr>
            <a:picLocks noChangeAspect="1" noChangeArrowheads="1"/>
          </p:cNvPicPr>
          <p:nvPr/>
        </p:nvPicPr>
        <p:blipFill>
          <a:blip r:embed="rId2" cstate="print"/>
          <a:srcRect/>
          <a:stretch>
            <a:fillRect/>
          </a:stretch>
        </p:blipFill>
        <p:spPr bwMode="auto">
          <a:xfrm rot="20830627">
            <a:off x="780158" y="1186115"/>
            <a:ext cx="3786730" cy="5678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6082" name="Picture 2" descr="http://mediaarchive.cern.ch/MediaArchive/Photo/Public/2006/0610004/0610004_02/0610004_02-A4-at-144-dpi.jpg"/>
          <p:cNvPicPr>
            <a:picLocks noChangeAspect="1" noChangeArrowheads="1"/>
          </p:cNvPicPr>
          <p:nvPr/>
        </p:nvPicPr>
        <p:blipFill>
          <a:blip r:embed="rId3" cstate="print"/>
          <a:srcRect/>
          <a:stretch>
            <a:fillRect/>
          </a:stretch>
        </p:blipFill>
        <p:spPr bwMode="auto">
          <a:xfrm rot="953611">
            <a:off x="1776852" y="1287194"/>
            <a:ext cx="3165247" cy="47508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5" descr="grid"/>
          <p:cNvPicPr>
            <a:picLocks noChangeAspect="1" noChangeArrowheads="1"/>
          </p:cNvPicPr>
          <p:nvPr/>
        </p:nvPicPr>
        <p:blipFill>
          <a:blip r:embed="rId4" cstate="print"/>
          <a:srcRect/>
          <a:stretch>
            <a:fillRect/>
          </a:stretch>
        </p:blipFill>
        <p:spPr bwMode="auto">
          <a:xfrm>
            <a:off x="-756592" y="1213062"/>
            <a:ext cx="7185980" cy="43107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10" name="Straight Connector 9"/>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33491" y="6466504"/>
            <a:ext cx="8496944"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6084"/>
                                        </p:tgtEl>
                                        <p:attrNameLst>
                                          <p:attrName>style.visibility</p:attrName>
                                        </p:attrNameLst>
                                      </p:cBhvr>
                                      <p:to>
                                        <p:strVal val="visible"/>
                                      </p:to>
                                    </p:set>
                                    <p:anim calcmode="lin" valueType="num">
                                      <p:cBhvr additive="base">
                                        <p:cTn id="7" dur="1000" fill="hold"/>
                                        <p:tgtEl>
                                          <p:spTgt spid="46084"/>
                                        </p:tgtEl>
                                        <p:attrNameLst>
                                          <p:attrName>ppt_x</p:attrName>
                                        </p:attrNameLst>
                                      </p:cBhvr>
                                      <p:tavLst>
                                        <p:tav tm="0">
                                          <p:val>
                                            <p:strVal val="#ppt_x"/>
                                          </p:val>
                                        </p:tav>
                                        <p:tav tm="100000">
                                          <p:val>
                                            <p:strVal val="#ppt_x"/>
                                          </p:val>
                                        </p:tav>
                                      </p:tavLst>
                                    </p:anim>
                                    <p:anim calcmode="lin" valueType="num">
                                      <p:cBhvr additive="base">
                                        <p:cTn id="8" dur="1000" fill="hold"/>
                                        <p:tgtEl>
                                          <p:spTgt spid="4608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1000"/>
                                        <p:tgtEl>
                                          <p:spTgt spid="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6082"/>
                                        </p:tgtEl>
                                        <p:attrNameLst>
                                          <p:attrName>style.visibility</p:attrName>
                                        </p:attrNameLst>
                                      </p:cBhvr>
                                      <p:to>
                                        <p:strVal val="visible"/>
                                      </p:to>
                                    </p:set>
                                    <p:anim calcmode="lin" valueType="num">
                                      <p:cBhvr additive="base">
                                        <p:cTn id="16" dur="1000" fill="hold"/>
                                        <p:tgtEl>
                                          <p:spTgt spid="46082"/>
                                        </p:tgtEl>
                                        <p:attrNameLst>
                                          <p:attrName>ppt_x</p:attrName>
                                        </p:attrNameLst>
                                      </p:cBhvr>
                                      <p:tavLst>
                                        <p:tav tm="0">
                                          <p:val>
                                            <p:strVal val="#ppt_x"/>
                                          </p:val>
                                        </p:tav>
                                        <p:tav tm="100000">
                                          <p:val>
                                            <p:strVal val="#ppt_x"/>
                                          </p:val>
                                        </p:tav>
                                      </p:tavLst>
                                    </p:anim>
                                    <p:anim calcmode="lin" valueType="num">
                                      <p:cBhvr additive="base">
                                        <p:cTn id="17" dur="1000" fill="hold"/>
                                        <p:tgtEl>
                                          <p:spTgt spid="46082"/>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1000"/>
                                        <p:tgtEl>
                                          <p:spTgt spid="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ppt_x"/>
                                          </p:val>
                                        </p:tav>
                                        <p:tav tm="100000">
                                          <p:val>
                                            <p:strVal val="#ppt_x"/>
                                          </p:val>
                                        </p:tav>
                                      </p:tavLst>
                                    </p:anim>
                                    <p:anim calcmode="lin" valueType="num">
                                      <p:cBhvr additive="base">
                                        <p:cTn id="26" dur="1000" fill="hold"/>
                                        <p:tgtEl>
                                          <p:spTgt spid="8"/>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fade">
                                      <p:cBhvr>
                                        <p:cTn id="29" dur="10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7"/>
          <p:cNvSpPr>
            <a:spLocks noGrp="1"/>
          </p:cNvSpPr>
          <p:nvPr>
            <p:ph type="title"/>
          </p:nvPr>
        </p:nvSpPr>
        <p:spPr>
          <a:xfrm>
            <a:off x="85725" y="299423"/>
            <a:ext cx="8806755" cy="642937"/>
          </a:xfrm>
        </p:spPr>
        <p:txBody>
          <a:bodyPr>
            <a:noAutofit/>
          </a:bodyPr>
          <a:lstStyle/>
          <a:p>
            <a:pPr algn="ctr" eaLnBrk="1" hangingPunct="1"/>
            <a:r>
              <a:rPr lang="fr-FR" dirty="0" err="1"/>
              <a:t>Bringa</a:t>
            </a:r>
            <a:r>
              <a:rPr lang="fr-FR" dirty="0"/>
              <a:t> </a:t>
            </a:r>
            <a:r>
              <a:rPr lang="fr-FR" dirty="0" err="1"/>
              <a:t>nationer</a:t>
            </a:r>
            <a:r>
              <a:rPr lang="fr-FR" dirty="0"/>
              <a:t> </a:t>
            </a:r>
            <a:r>
              <a:rPr lang="fr-FR" dirty="0" err="1">
                <a:solidFill>
                  <a:srgbClr val="92D050"/>
                </a:solidFill>
              </a:rPr>
              <a:t>tillsammans</a:t>
            </a:r>
            <a:r>
              <a:rPr lang="fr-FR" dirty="0">
                <a:solidFill>
                  <a:schemeClr val="tx1"/>
                </a:solidFill>
              </a:rPr>
              <a:t> </a:t>
            </a:r>
            <a:r>
              <a:rPr lang="fr-FR" dirty="0" err="1">
                <a:solidFill>
                  <a:schemeClr val="tx2"/>
                </a:solidFill>
              </a:rPr>
              <a:t>och</a:t>
            </a:r>
            <a:r>
              <a:rPr lang="fr-FR" dirty="0">
                <a:solidFill>
                  <a:schemeClr val="tx1"/>
                </a:solidFill>
              </a:rPr>
              <a:t> </a:t>
            </a:r>
            <a:r>
              <a:rPr lang="fr-FR" dirty="0" err="1">
                <a:solidFill>
                  <a:srgbClr val="92D050"/>
                </a:solidFill>
              </a:rPr>
              <a:t>utbilda</a:t>
            </a:r>
            <a:endParaRPr lang="fr-FR" dirty="0">
              <a:solidFill>
                <a:srgbClr val="92D050"/>
              </a:solidFill>
            </a:endParaRPr>
          </a:p>
        </p:txBody>
      </p:sp>
      <p:sp>
        <p:nvSpPr>
          <p:cNvPr id="9" name="Content Placeholder 8"/>
          <p:cNvSpPr>
            <a:spLocks noGrp="1"/>
          </p:cNvSpPr>
          <p:nvPr>
            <p:ph idx="1"/>
          </p:nvPr>
        </p:nvSpPr>
        <p:spPr>
          <a:xfrm>
            <a:off x="0" y="1210444"/>
            <a:ext cx="4357688" cy="1354460"/>
          </a:xfrm>
        </p:spPr>
        <p:txBody>
          <a:bodyPr rtlCol="0">
            <a:noAutofit/>
          </a:bodyPr>
          <a:lstStyle/>
          <a:p>
            <a:pPr eaLnBrk="1" fontAlgn="auto" hangingPunct="1">
              <a:spcAft>
                <a:spcPts val="0"/>
              </a:spcAft>
              <a:buFont typeface="Arial" pitchFamily="34" charset="0"/>
              <a:buChar char="•"/>
              <a:defRPr/>
            </a:pPr>
            <a:r>
              <a:rPr lang="fr-FR" sz="2000" dirty="0" err="1">
                <a:solidFill>
                  <a:schemeClr val="tx1"/>
                </a:solidFill>
              </a:rPr>
              <a:t>Världens</a:t>
            </a:r>
            <a:r>
              <a:rPr lang="fr-FR" sz="2000" dirty="0">
                <a:solidFill>
                  <a:schemeClr val="tx1"/>
                </a:solidFill>
              </a:rPr>
              <a:t> </a:t>
            </a:r>
            <a:r>
              <a:rPr lang="fr-FR" sz="2000" dirty="0" err="1">
                <a:solidFill>
                  <a:schemeClr val="tx1"/>
                </a:solidFill>
              </a:rPr>
              <a:t>största</a:t>
            </a:r>
            <a:r>
              <a:rPr lang="fr-FR" sz="2000" dirty="0">
                <a:solidFill>
                  <a:schemeClr val="tx1"/>
                </a:solidFill>
              </a:rPr>
              <a:t> </a:t>
            </a:r>
            <a:r>
              <a:rPr lang="fr-FR" sz="2000" dirty="0" err="1">
                <a:solidFill>
                  <a:schemeClr val="tx1"/>
                </a:solidFill>
              </a:rPr>
              <a:t>internationella</a:t>
            </a:r>
            <a:r>
              <a:rPr lang="fr-FR" sz="2000" dirty="0">
                <a:solidFill>
                  <a:schemeClr val="tx1"/>
                </a:solidFill>
              </a:rPr>
              <a:t> </a:t>
            </a:r>
            <a:r>
              <a:rPr lang="fr-FR" sz="2000" dirty="0" err="1">
                <a:solidFill>
                  <a:schemeClr val="tx1"/>
                </a:solidFill>
              </a:rPr>
              <a:t>vetenskapliga</a:t>
            </a:r>
            <a:r>
              <a:rPr lang="fr-FR" sz="2000" dirty="0">
                <a:solidFill>
                  <a:schemeClr val="tx1"/>
                </a:solidFill>
              </a:rPr>
              <a:t> </a:t>
            </a:r>
            <a:r>
              <a:rPr lang="fr-FR" sz="2000" dirty="0" err="1">
                <a:solidFill>
                  <a:schemeClr val="tx1"/>
                </a:solidFill>
              </a:rPr>
              <a:t>samarbete</a:t>
            </a:r>
            <a:endParaRPr lang="fr-FR" sz="2000" dirty="0">
              <a:solidFill>
                <a:schemeClr val="tx1"/>
              </a:solidFill>
            </a:endParaRPr>
          </a:p>
          <a:p>
            <a:pPr eaLnBrk="1" hangingPunct="1">
              <a:spcBef>
                <a:spcPts val="1200"/>
              </a:spcBef>
              <a:defRPr/>
            </a:pPr>
            <a:r>
              <a:rPr lang="fr-FR" sz="2000" dirty="0">
                <a:solidFill>
                  <a:schemeClr val="tx1"/>
                </a:solidFill>
              </a:rPr>
              <a:t>Mer </a:t>
            </a:r>
            <a:r>
              <a:rPr lang="fr-FR" sz="2000" dirty="0" err="1">
                <a:solidFill>
                  <a:schemeClr val="tx1"/>
                </a:solidFill>
              </a:rPr>
              <a:t>än</a:t>
            </a:r>
            <a:r>
              <a:rPr lang="fr-FR" sz="2000" dirty="0">
                <a:solidFill>
                  <a:schemeClr val="tx1"/>
                </a:solidFill>
              </a:rPr>
              <a:t> 100 länder</a:t>
            </a:r>
          </a:p>
          <a:p>
            <a:pPr eaLnBrk="1" fontAlgn="auto" hangingPunct="1">
              <a:spcAft>
                <a:spcPts val="0"/>
              </a:spcAft>
              <a:buFont typeface="Arial" pitchFamily="34" charset="0"/>
              <a:buChar char="•"/>
              <a:defRPr/>
            </a:pPr>
            <a:endParaRPr lang="fr-FR" sz="2000" dirty="0">
              <a:solidFill>
                <a:schemeClr val="tx1"/>
              </a:solidFill>
            </a:endParaRPr>
          </a:p>
          <a:p>
            <a:pPr eaLnBrk="1" fontAlgn="auto" hangingPunct="1">
              <a:spcAft>
                <a:spcPts val="0"/>
              </a:spcAft>
              <a:buFont typeface="Arial" pitchFamily="34" charset="0"/>
              <a:buChar char="•"/>
              <a:defRPr/>
            </a:pPr>
            <a:endParaRPr lang="fr-FR" sz="2000" dirty="0">
              <a:solidFill>
                <a:schemeClr val="tx1"/>
              </a:solidFill>
            </a:endParaRPr>
          </a:p>
        </p:txBody>
      </p:sp>
      <p:pic>
        <p:nvPicPr>
          <p:cNvPr id="41986" name="Picture 2" descr="http://mediaarchive.cern.ch/MediaArchive/Photo/Public/2008/0808003/0808003_02/0808003_02-A4-at-144-dpi.jpg"/>
          <p:cNvPicPr>
            <a:picLocks noChangeAspect="1" noChangeArrowheads="1"/>
          </p:cNvPicPr>
          <p:nvPr/>
        </p:nvPicPr>
        <p:blipFill>
          <a:blip r:embed="rId2" cstate="print"/>
          <a:srcRect t="27049" b="6557"/>
          <a:stretch>
            <a:fillRect/>
          </a:stretch>
        </p:blipFill>
        <p:spPr bwMode="auto">
          <a:xfrm>
            <a:off x="571472" y="2856358"/>
            <a:ext cx="7858180" cy="34728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5"/>
          <p:cNvSpPr>
            <a:spLocks noChangeArrowheads="1"/>
          </p:cNvSpPr>
          <p:nvPr/>
        </p:nvSpPr>
        <p:spPr bwMode="auto">
          <a:xfrm>
            <a:off x="4324523" y="1198629"/>
            <a:ext cx="4816918" cy="861774"/>
          </a:xfrm>
          <a:prstGeom prst="rect">
            <a:avLst/>
          </a:prstGeom>
          <a:noFill/>
          <a:ln w="9525">
            <a:noFill/>
            <a:miter lim="800000"/>
            <a:headEnd/>
            <a:tailEnd/>
          </a:ln>
        </p:spPr>
        <p:txBody>
          <a:bodyPr wrap="square">
            <a:spAutoFit/>
          </a:bodyPr>
          <a:lstStyle/>
          <a:p>
            <a:pPr marL="266700" indent="-266700">
              <a:spcBef>
                <a:spcPts val="1200"/>
              </a:spcBef>
              <a:buFont typeface="Arial" charset="0"/>
              <a:buChar char="•"/>
            </a:pP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Hundratals</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fysikinstitut</a:t>
            </a:r>
            <a:endParaRPr lang="fr-FR"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66700" indent="-266700">
              <a:spcBef>
                <a:spcPts val="1200"/>
              </a:spcBef>
              <a:buFont typeface="Arial" charset="0"/>
              <a:buChar char="•"/>
            </a:pP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Hälften</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av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världens</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partikelfysiker</a:t>
            </a:r>
            <a:endParaRPr lang="fr-FR"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Content Placeholder 8"/>
          <p:cNvSpPr txBox="1">
            <a:spLocks/>
          </p:cNvSpPr>
          <p:nvPr/>
        </p:nvSpPr>
        <p:spPr bwMode="auto">
          <a:xfrm rot="21278410">
            <a:off x="2566402" y="2310774"/>
            <a:ext cx="4357688" cy="43147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hangingPunct="1">
              <a:spcAft>
                <a:spcPts val="0"/>
              </a:spcAft>
              <a:buNone/>
              <a:defRPr/>
            </a:pPr>
            <a:r>
              <a:rPr lang="fr-FR" dirty="0" err="1">
                <a:solidFill>
                  <a:schemeClr val="tx1"/>
                </a:solidFill>
              </a:rPr>
              <a:t>Olika</a:t>
            </a:r>
            <a:r>
              <a:rPr lang="fr-FR" dirty="0">
                <a:solidFill>
                  <a:schemeClr val="tx1"/>
                </a:solidFill>
              </a:rPr>
              <a:t> program </a:t>
            </a:r>
            <a:r>
              <a:rPr lang="fr-FR" dirty="0" err="1">
                <a:solidFill>
                  <a:schemeClr val="tx1"/>
                </a:solidFill>
              </a:rPr>
              <a:t>för</a:t>
            </a:r>
            <a:r>
              <a:rPr lang="fr-FR" dirty="0">
                <a:solidFill>
                  <a:schemeClr val="tx1"/>
                </a:solidFill>
              </a:rPr>
              <a:t> </a:t>
            </a:r>
            <a:r>
              <a:rPr lang="fr-FR" dirty="0" err="1">
                <a:solidFill>
                  <a:schemeClr val="tx1"/>
                </a:solidFill>
              </a:rPr>
              <a:t>studenter</a:t>
            </a:r>
            <a:endParaRPr lang="fr-FR" dirty="0">
              <a:solidFill>
                <a:schemeClr val="tx1"/>
              </a:solidFill>
            </a:endParaRPr>
          </a:p>
          <a:p>
            <a:pPr marL="0" indent="0" eaLnBrk="1" fontAlgn="auto" hangingPunct="1">
              <a:spcAft>
                <a:spcPts val="0"/>
              </a:spcAft>
              <a:buNone/>
              <a:defRPr/>
            </a:pPr>
            <a:endParaRPr lang="fr-FR" dirty="0">
              <a:solidFill>
                <a:schemeClr val="tx1"/>
              </a:solidFill>
            </a:endParaRPr>
          </a:p>
          <a:p>
            <a:pPr eaLnBrk="1" fontAlgn="auto" hangingPunct="1">
              <a:spcAft>
                <a:spcPts val="0"/>
              </a:spcAft>
              <a:buFont typeface="Arial" pitchFamily="34" charset="0"/>
              <a:buChar char="•"/>
              <a:defRPr/>
            </a:pPr>
            <a:endParaRPr lang="fr-FR" dirty="0">
              <a:solidFill>
                <a:schemeClr val="tx1"/>
              </a:solidFill>
            </a:endParaRPr>
          </a:p>
        </p:txBody>
      </p:sp>
      <p:cxnSp>
        <p:nvCxnSpPr>
          <p:cNvPr id="10" name="Straight Connector 9"/>
          <p:cNvCxnSpPr/>
          <p:nvPr/>
        </p:nvCxnSpPr>
        <p:spPr>
          <a:xfrm>
            <a:off x="251520" y="112474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395536" y="6592267"/>
            <a:ext cx="8424936"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Connector 48"/>
          <p:cNvCxnSpPr>
            <a:cxnSpLocks noChangeShapeType="1"/>
          </p:cNvCxnSpPr>
          <p:nvPr/>
        </p:nvCxnSpPr>
        <p:spPr bwMode="auto">
          <a:xfrm flipH="1">
            <a:off x="2836001" y="5654675"/>
            <a:ext cx="3143307" cy="535014"/>
          </a:xfrm>
          <a:prstGeom prst="line">
            <a:avLst/>
          </a:prstGeom>
          <a:noFill/>
          <a:ln w="38100">
            <a:solidFill>
              <a:srgbClr val="FFFFFF"/>
            </a:solidFill>
            <a:round/>
            <a:headEnd/>
            <a:tailEnd/>
          </a:ln>
        </p:spPr>
      </p:cxnSp>
      <p:sp>
        <p:nvSpPr>
          <p:cNvPr id="46091" name="TextBox 4"/>
          <p:cNvSpPr txBox="1">
            <a:spLocks noChangeArrowheads="1"/>
          </p:cNvSpPr>
          <p:nvPr/>
        </p:nvSpPr>
        <p:spPr bwMode="auto">
          <a:xfrm>
            <a:off x="1475656" y="136525"/>
            <a:ext cx="6200185" cy="707886"/>
          </a:xfrm>
          <a:prstGeom prst="rect">
            <a:avLst/>
          </a:prstGeom>
          <a:noFill/>
          <a:ln w="9525">
            <a:noFill/>
            <a:miter lim="800000"/>
            <a:headEnd/>
            <a:tailEnd/>
          </a:ln>
        </p:spPr>
        <p:txBody>
          <a:bodyPr wrap="none">
            <a:prstTxWarp prst="textNoShape">
              <a:avLst/>
            </a:prstTxWarp>
            <a:spAutoFit/>
          </a:bodyPr>
          <a:lstStyle/>
          <a:p>
            <a:pPr algn="ctr"/>
            <a:r>
              <a:rPr lang="en-US" sz="4000" dirty="0">
                <a:solidFill>
                  <a:schemeClr val="accent1"/>
                </a:solidFill>
                <a:effectLst>
                  <a:outerShdw blurRad="38100" dist="38100" dir="2700000" algn="tl" rotWithShape="0">
                    <a:prstClr val="black"/>
                  </a:outerShdw>
                </a:effectLst>
              </a:rPr>
              <a:t>CERN Education Activities</a:t>
            </a:r>
          </a:p>
        </p:txBody>
      </p:sp>
      <p:cxnSp>
        <p:nvCxnSpPr>
          <p:cNvPr id="46084" name="Straight Connector 42"/>
          <p:cNvCxnSpPr>
            <a:cxnSpLocks noChangeShapeType="1"/>
          </p:cNvCxnSpPr>
          <p:nvPr/>
        </p:nvCxnSpPr>
        <p:spPr bwMode="auto">
          <a:xfrm>
            <a:off x="1619250" y="1842236"/>
            <a:ext cx="2304678" cy="1237731"/>
          </a:xfrm>
          <a:prstGeom prst="line">
            <a:avLst/>
          </a:prstGeom>
          <a:noFill/>
          <a:ln w="38100">
            <a:solidFill>
              <a:srgbClr val="FFFFFF"/>
            </a:solidFill>
            <a:round/>
            <a:headEnd/>
            <a:tailEnd/>
          </a:ln>
        </p:spPr>
      </p:cxnSp>
      <p:sp>
        <p:nvSpPr>
          <p:cNvPr id="46092" name="TextBox 28"/>
          <p:cNvSpPr txBox="1">
            <a:spLocks noChangeArrowheads="1"/>
          </p:cNvSpPr>
          <p:nvPr/>
        </p:nvSpPr>
        <p:spPr bwMode="auto">
          <a:xfrm>
            <a:off x="222301" y="1196752"/>
            <a:ext cx="2984500" cy="70167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Scientists at CERN</a:t>
            </a:r>
          </a:p>
          <a:p>
            <a:r>
              <a:rPr lang="en-US" sz="1600" dirty="0">
                <a:solidFill>
                  <a:srgbClr val="F3F3F3"/>
                </a:solidFill>
                <a:effectLst>
                  <a:outerShdw blurRad="38100" dist="38100" dir="2700000">
                    <a:srgbClr val="000000"/>
                  </a:outerShdw>
                </a:effectLst>
              </a:rPr>
              <a:t>Academic Training Programme</a:t>
            </a:r>
          </a:p>
        </p:txBody>
      </p:sp>
      <p:cxnSp>
        <p:nvCxnSpPr>
          <p:cNvPr id="46083" name="Straight Connector 48"/>
          <p:cNvCxnSpPr>
            <a:cxnSpLocks noChangeShapeType="1"/>
          </p:cNvCxnSpPr>
          <p:nvPr/>
        </p:nvCxnSpPr>
        <p:spPr bwMode="auto">
          <a:xfrm flipH="1">
            <a:off x="2538304" y="3926294"/>
            <a:ext cx="1880620" cy="1029508"/>
          </a:xfrm>
          <a:prstGeom prst="line">
            <a:avLst/>
          </a:prstGeom>
          <a:noFill/>
          <a:ln w="38100">
            <a:solidFill>
              <a:srgbClr val="FFFFFF"/>
            </a:solidFill>
            <a:round/>
            <a:headEnd/>
            <a:tailEnd/>
          </a:ln>
        </p:spPr>
      </p:cxnSp>
      <p:sp>
        <p:nvSpPr>
          <p:cNvPr id="46093" name="TextBox 29"/>
          <p:cNvSpPr txBox="1">
            <a:spLocks noChangeArrowheads="1"/>
          </p:cNvSpPr>
          <p:nvPr/>
        </p:nvSpPr>
        <p:spPr bwMode="auto">
          <a:xfrm>
            <a:off x="3282156" y="2810668"/>
            <a:ext cx="3594100" cy="119062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Young Researchers</a:t>
            </a:r>
          </a:p>
          <a:p>
            <a:r>
              <a:rPr lang="en-US" sz="1600" dirty="0">
                <a:solidFill>
                  <a:srgbClr val="F3F3F3"/>
                </a:solidFill>
                <a:effectLst>
                  <a:outerShdw blurRad="38100" dist="38100" dir="2700000">
                    <a:srgbClr val="000000"/>
                  </a:outerShdw>
                </a:effectLst>
              </a:rPr>
              <a:t>CERN School of High Energy Physics</a:t>
            </a:r>
          </a:p>
          <a:p>
            <a:r>
              <a:rPr lang="en-US" sz="1600" dirty="0">
                <a:solidFill>
                  <a:srgbClr val="F3F3F3"/>
                </a:solidFill>
                <a:effectLst>
                  <a:outerShdw blurRad="38100" dist="38100" dir="2700000">
                    <a:srgbClr val="000000"/>
                  </a:outerShdw>
                </a:effectLst>
              </a:rPr>
              <a:t>CERN School of  Computing</a:t>
            </a:r>
          </a:p>
          <a:p>
            <a:r>
              <a:rPr lang="en-US" sz="1600" dirty="0">
                <a:solidFill>
                  <a:srgbClr val="F3F3F3"/>
                </a:solidFill>
                <a:effectLst>
                  <a:outerShdw blurRad="38100" dist="38100" dir="2700000">
                    <a:srgbClr val="000000"/>
                  </a:outerShdw>
                </a:effectLst>
              </a:rPr>
              <a:t>CERN Accelerator School</a:t>
            </a:r>
          </a:p>
        </p:txBody>
      </p:sp>
      <p:cxnSp>
        <p:nvCxnSpPr>
          <p:cNvPr id="46082" name="Straight Connector 53"/>
          <p:cNvCxnSpPr>
            <a:cxnSpLocks noChangeShapeType="1"/>
          </p:cNvCxnSpPr>
          <p:nvPr/>
        </p:nvCxnSpPr>
        <p:spPr bwMode="auto">
          <a:xfrm flipH="1" flipV="1">
            <a:off x="2617508" y="5181600"/>
            <a:ext cx="3250276" cy="393288"/>
          </a:xfrm>
          <a:prstGeom prst="line">
            <a:avLst/>
          </a:prstGeom>
          <a:noFill/>
          <a:ln w="38100">
            <a:solidFill>
              <a:schemeClr val="accent1"/>
            </a:solidFill>
            <a:round/>
            <a:headEnd/>
            <a:tailEnd/>
          </a:ln>
        </p:spPr>
      </p:cxnSp>
      <p:sp>
        <p:nvSpPr>
          <p:cNvPr id="46094" name="TextBox 30"/>
          <p:cNvSpPr txBox="1">
            <a:spLocks noChangeArrowheads="1"/>
          </p:cNvSpPr>
          <p:nvPr/>
        </p:nvSpPr>
        <p:spPr bwMode="auto">
          <a:xfrm>
            <a:off x="222301" y="4421169"/>
            <a:ext cx="2395207" cy="954107"/>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Undergraduates</a:t>
            </a:r>
          </a:p>
          <a:p>
            <a:r>
              <a:rPr lang="en-US" sz="1600" dirty="0">
                <a:solidFill>
                  <a:schemeClr val="accent1"/>
                </a:solidFill>
                <a:effectLst>
                  <a:outerShdw blurRad="38100" dist="38100" dir="2700000">
                    <a:srgbClr val="000000"/>
                  </a:outerShdw>
                </a:effectLst>
              </a:rPr>
              <a:t>Summer Students</a:t>
            </a:r>
          </a:p>
          <a:p>
            <a:r>
              <a:rPr lang="en-US" sz="1600" dirty="0">
                <a:solidFill>
                  <a:schemeClr val="accent1"/>
                </a:solidFill>
                <a:effectLst>
                  <a:outerShdw blurRad="38100" dist="38100" dir="2700000">
                    <a:srgbClr val="000000"/>
                  </a:outerShdw>
                </a:effectLst>
              </a:rPr>
              <a:t>Programme</a:t>
            </a:r>
          </a:p>
        </p:txBody>
      </p:sp>
      <p:pic>
        <p:nvPicPr>
          <p:cNvPr id="31" name="Picture 30" descr="Screen shot 2010-08-28 at 15.40.39.png"/>
          <p:cNvPicPr>
            <a:picLocks noChangeAspect="1"/>
          </p:cNvPicPr>
          <p:nvPr/>
        </p:nvPicPr>
        <p:blipFill>
          <a:blip r:embed="rId3"/>
          <a:stretch>
            <a:fillRect/>
          </a:stretch>
        </p:blipFill>
        <p:spPr>
          <a:xfrm>
            <a:off x="222301" y="2852936"/>
            <a:ext cx="2765523" cy="1492033"/>
          </a:xfrm>
          <a:prstGeom prst="rect">
            <a:avLst/>
          </a:prstGeom>
          <a:effectLst>
            <a:outerShdw blurRad="50800" dist="38100" dir="2700000">
              <a:srgbClr val="000000"/>
            </a:outerShdw>
          </a:effectLst>
        </p:spPr>
      </p:pic>
      <p:pic>
        <p:nvPicPr>
          <p:cNvPr id="33" name="Picture 32"/>
          <p:cNvPicPr>
            <a:picLocks noChangeAspect="1"/>
          </p:cNvPicPr>
          <p:nvPr/>
        </p:nvPicPr>
        <p:blipFill>
          <a:blip r:embed="rId4"/>
          <a:srcRect/>
          <a:stretch>
            <a:fillRect/>
          </a:stretch>
        </p:blipFill>
        <p:spPr bwMode="auto">
          <a:xfrm>
            <a:off x="3585148" y="4797152"/>
            <a:ext cx="1981200" cy="1336675"/>
          </a:xfrm>
          <a:prstGeom prst="rect">
            <a:avLst/>
          </a:prstGeom>
          <a:noFill/>
          <a:ln w="9525">
            <a:noFill/>
            <a:miter lim="800000"/>
            <a:headEnd/>
            <a:tailEnd/>
          </a:ln>
          <a:effectLst>
            <a:outerShdw blurRad="50800" dist="38100" dir="2700000" rotWithShape="0">
              <a:srgbClr val="000000">
                <a:alpha val="42999"/>
              </a:srgbClr>
            </a:outerShdw>
          </a:effectLst>
        </p:spPr>
      </p:pic>
      <p:sp>
        <p:nvSpPr>
          <p:cNvPr id="46095" name="TextBox 31"/>
          <p:cNvSpPr txBox="1">
            <a:spLocks noChangeArrowheads="1"/>
          </p:cNvSpPr>
          <p:nvPr/>
        </p:nvSpPr>
        <p:spPr bwMode="auto">
          <a:xfrm>
            <a:off x="5715000" y="5181600"/>
            <a:ext cx="3429000" cy="946150"/>
          </a:xfrm>
          <a:prstGeom prst="rect">
            <a:avLst/>
          </a:prstGeom>
          <a:solidFill>
            <a:srgbClr val="003366"/>
          </a:solidFill>
          <a:ln w="9525">
            <a:noFill/>
            <a:miter lim="800000"/>
            <a:headEnd/>
            <a:tailEnd/>
          </a:ln>
        </p:spPr>
        <p:txBody>
          <a:bodyPr>
            <a:prstTxWarp prst="textNoShape">
              <a:avLst/>
            </a:prstTxWarp>
            <a:spAutoFit/>
          </a:bodyPr>
          <a:lstStyle/>
          <a:p>
            <a:r>
              <a:rPr lang="en-US" dirty="0">
                <a:solidFill>
                  <a:srgbClr val="FFFF00"/>
                </a:solidFill>
                <a:effectLst>
                  <a:outerShdw blurRad="38100" dist="38100" dir="2700000">
                    <a:srgbClr val="000000"/>
                  </a:outerShdw>
                </a:effectLst>
              </a:rPr>
              <a:t>CERN Teacher Schools</a:t>
            </a:r>
          </a:p>
          <a:p>
            <a:r>
              <a:rPr lang="en-US" sz="1600" dirty="0">
                <a:solidFill>
                  <a:schemeClr val="accent3"/>
                </a:solidFill>
                <a:effectLst>
                  <a:outerShdw blurRad="38100" dist="38100" dir="2700000">
                    <a:srgbClr val="000000"/>
                  </a:outerShdw>
                </a:effectLst>
              </a:rPr>
              <a:t>International and National Programmes</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81345" y="2590645"/>
            <a:ext cx="1853858" cy="2513881"/>
          </a:xfrm>
          <a:prstGeom prst="rect">
            <a:avLst/>
          </a:prstGeom>
        </p:spPr>
      </p:pic>
      <p:sp>
        <p:nvSpPr>
          <p:cNvPr id="20" name="TextBox 19"/>
          <p:cNvSpPr txBox="1"/>
          <p:nvPr/>
        </p:nvSpPr>
        <p:spPr>
          <a:xfrm>
            <a:off x="6876256" y="3789889"/>
            <a:ext cx="2267744" cy="484748"/>
          </a:xfrm>
          <a:prstGeom prst="rect">
            <a:avLst/>
          </a:prstGeom>
          <a:noFill/>
          <a:effectLst>
            <a:outerShdw blurRad="38100" dist="38100" dir="2700000" algn="tl" rotWithShape="0">
              <a:prstClr val="black"/>
            </a:outerShdw>
          </a:effectLst>
        </p:spPr>
        <p:txBody>
          <a:bodyPr wrap="square" rtlCol="0">
            <a:spAutoFit/>
          </a:bodyPr>
          <a:lstStyle/>
          <a:p>
            <a:pPr eaLnBrk="1" hangingPunct="1"/>
            <a:r>
              <a:rPr lang="en-US" sz="1350" dirty="0">
                <a:solidFill>
                  <a:srgbClr val="FFFF00"/>
                </a:solidFill>
                <a:effectLst>
                  <a:outerShdw blurRad="50800" dist="38100" dir="2700000">
                    <a:srgbClr val="000000"/>
                  </a:outerShdw>
                </a:effectLst>
              </a:rPr>
              <a:t>CERN School of Physics </a:t>
            </a:r>
            <a:br>
              <a:rPr lang="en-US" sz="1350" dirty="0">
                <a:solidFill>
                  <a:srgbClr val="FFFF00"/>
                </a:solidFill>
                <a:effectLst>
                  <a:outerShdw blurRad="50800" dist="38100" dir="2700000">
                    <a:srgbClr val="000000"/>
                  </a:outerShdw>
                </a:effectLst>
              </a:rPr>
            </a:br>
            <a:r>
              <a:rPr lang="en-US" sz="1200" dirty="0">
                <a:solidFill>
                  <a:srgbClr val="FFFF00"/>
                </a:solidFill>
                <a:effectLst>
                  <a:outerShdw blurRad="38100" dist="38100" dir="2700000">
                    <a:srgbClr val="000000"/>
                  </a:outerShdw>
                </a:effectLst>
              </a:rPr>
              <a:t>Portugal, September 2017</a:t>
            </a:r>
          </a:p>
        </p:txBody>
      </p:sp>
      <p:sp>
        <p:nvSpPr>
          <p:cNvPr id="28" name="TextBox 28"/>
          <p:cNvSpPr txBox="1">
            <a:spLocks noChangeArrowheads="1"/>
          </p:cNvSpPr>
          <p:nvPr/>
        </p:nvSpPr>
        <p:spPr bwMode="auto">
          <a:xfrm>
            <a:off x="755576" y="5780758"/>
            <a:ext cx="2238113" cy="707886"/>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Public visitors</a:t>
            </a:r>
          </a:p>
          <a:p>
            <a:r>
              <a:rPr lang="en-US" sz="1600" dirty="0">
                <a:solidFill>
                  <a:srgbClr val="F3F3F3"/>
                </a:solidFill>
                <a:effectLst>
                  <a:outerShdw blurRad="38100" dist="38100" dir="2700000">
                    <a:srgbClr val="000000"/>
                  </a:outerShdw>
                </a:effectLst>
              </a:rPr>
              <a:t>120 thousand per year</a:t>
            </a:r>
          </a:p>
        </p:txBody>
      </p:sp>
      <p:grpSp>
        <p:nvGrpSpPr>
          <p:cNvPr id="24" name="Grouper 18"/>
          <p:cNvGrpSpPr/>
          <p:nvPr/>
        </p:nvGrpSpPr>
        <p:grpSpPr>
          <a:xfrm>
            <a:off x="4082675" y="1060618"/>
            <a:ext cx="4752528" cy="1508105"/>
            <a:chOff x="3995936" y="1052736"/>
            <a:chExt cx="4752528" cy="1508105"/>
          </a:xfrm>
        </p:grpSpPr>
        <p:grpSp>
          <p:nvGrpSpPr>
            <p:cNvPr id="25" name="Grouper 22"/>
            <p:cNvGrpSpPr/>
            <p:nvPr/>
          </p:nvGrpSpPr>
          <p:grpSpPr>
            <a:xfrm>
              <a:off x="6239498" y="1056089"/>
              <a:ext cx="2508966" cy="1449600"/>
              <a:chOff x="6239498" y="1056089"/>
              <a:chExt cx="2508966" cy="1449600"/>
            </a:xfrm>
          </p:grpSpPr>
          <p:pic>
            <p:nvPicPr>
              <p:cNvPr id="34" name="Picture 20" descr="Screen shot 2011-06-01 at 00.05.34.png"/>
              <p:cNvPicPr>
                <a:picLocks noChangeAspect="1"/>
              </p:cNvPicPr>
              <p:nvPr/>
            </p:nvPicPr>
            <p:blipFill>
              <a:blip r:embed="rId6"/>
              <a:stretch>
                <a:fillRect/>
              </a:stretch>
            </p:blipFill>
            <p:spPr>
              <a:xfrm>
                <a:off x="6239498" y="1056089"/>
                <a:ext cx="2508966" cy="1449600"/>
              </a:xfrm>
              <a:prstGeom prst="rect">
                <a:avLst/>
              </a:prstGeom>
              <a:effectLst>
                <a:outerShdw sx="1000" sy="1000">
                  <a:srgbClr val="000000"/>
                </a:outerShdw>
              </a:effectLst>
            </p:spPr>
          </p:pic>
          <p:sp>
            <p:nvSpPr>
              <p:cNvPr id="35" name="TextBox 21"/>
              <p:cNvSpPr txBox="1"/>
              <p:nvPr/>
            </p:nvSpPr>
            <p:spPr>
              <a:xfrm>
                <a:off x="6284997" y="1073313"/>
                <a:ext cx="2463467" cy="1432376"/>
              </a:xfrm>
              <a:prstGeom prst="rect">
                <a:avLst/>
              </a:prstGeom>
              <a:noFill/>
            </p:spPr>
            <p:txBody>
              <a:bodyPr wrap="square">
                <a:prstTxWarp prst="textNoShape">
                  <a:avLst/>
                </a:prstTxWarp>
                <a:spAutoFit/>
              </a:bodyPr>
              <a:lstStyle/>
              <a:p>
                <a:pPr algn="r" eaLnBrk="1" hangingPunct="1">
                  <a:defRPr/>
                </a:pPr>
                <a:r>
                  <a:rPr lang="en-US" sz="1400" dirty="0">
                    <a:solidFill>
                      <a:srgbClr val="FFFF00"/>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Latin American School of High-Energy Physics</a:t>
                </a:r>
              </a:p>
              <a:p>
                <a:pPr algn="r" eaLnBrk="1" hangingPunct="1">
                  <a:defRPr/>
                </a:pPr>
                <a:endParaRPr lang="en-US" sz="1200" dirty="0">
                  <a:solidFill>
                    <a:srgbClr val="FFFFFF"/>
                  </a:solidFill>
                  <a:effectLst>
                    <a:outerShdw blurRad="38100" dist="38100" dir="2700000">
                      <a:srgbClr val="000000"/>
                    </a:outerShdw>
                  </a:effectLst>
                </a:endParaRPr>
              </a:p>
              <a:p>
                <a:pPr algn="r" eaLnBrk="1" hangingPunct="1">
                  <a:defRPr/>
                </a:pPr>
                <a:endParaRPr lang="en-US" sz="1200" dirty="0">
                  <a:solidFill>
                    <a:srgbClr val="FFFFFF"/>
                  </a:solidFill>
                  <a:effectLst>
                    <a:outerShdw blurRad="38100" dist="38100" dir="2700000">
                      <a:srgbClr val="000000"/>
                    </a:outerShdw>
                  </a:effectLst>
                </a:endParaRPr>
              </a:p>
              <a:p>
                <a:pPr algn="r" eaLnBrk="1" hangingPunct="1">
                  <a:defRPr/>
                </a:pPr>
                <a:r>
                  <a:rPr lang="en-US" sz="1200" dirty="0">
                    <a:solidFill>
                      <a:srgbClr val="FFFFFF"/>
                    </a:solidFill>
                    <a:effectLst>
                      <a:outerShdw blurRad="38100" dist="38100" dir="2700000">
                        <a:srgbClr val="000000"/>
                      </a:outerShdw>
                    </a:effectLst>
                  </a:rPr>
                  <a:t>Arequipa, Peru, 2013</a:t>
                </a:r>
              </a:p>
              <a:p>
                <a:pPr algn="r" eaLnBrk="1" hangingPunct="1">
                  <a:defRPr/>
                </a:pPr>
                <a:r>
                  <a:rPr lang="en-US" sz="12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Ibarra, Ecuador, 2015</a:t>
                </a:r>
              </a:p>
              <a:p>
                <a:pPr algn="r">
                  <a:defRPr/>
                </a:pPr>
                <a:r>
                  <a:rPr lang="en-US" sz="1200" dirty="0">
                    <a:solidFill>
                      <a:schemeClr val="accent1"/>
                    </a:solidFill>
                    <a:effectLst>
                      <a:outerShdw blurRad="50800" dist="50800" dir="5400000" algn="ctr" rotWithShape="0">
                        <a:schemeClr val="accent4"/>
                      </a:outerShdw>
                    </a:effectLst>
                  </a:rPr>
                  <a:t>San Juan del Rio, Mexico, 2017</a:t>
                </a:r>
                <a:endParaRPr lang="en-US" sz="1200" dirty="0">
                  <a:solidFill>
                    <a:schemeClr val="accent1"/>
                  </a:solidFill>
                  <a:effectLst>
                    <a:outerShdw blurRad="50800" dist="50800" dir="5400000" algn="ctr" rotWithShape="0">
                      <a:schemeClr val="accent4"/>
                    </a:outerShdw>
                  </a:effectLst>
                  <a:latin typeface="Arial" pitchFamily="-111" charset="0"/>
                  <a:ea typeface="ＭＳ Ｐゴシック" pitchFamily="-111" charset="-128"/>
                  <a:cs typeface="ＭＳ Ｐゴシック" pitchFamily="-111" charset="-128"/>
                </a:endParaRPr>
              </a:p>
            </p:txBody>
          </p:sp>
        </p:grpSp>
        <p:grpSp>
          <p:nvGrpSpPr>
            <p:cNvPr id="26" name="Grouper 23"/>
            <p:cNvGrpSpPr/>
            <p:nvPr/>
          </p:nvGrpSpPr>
          <p:grpSpPr>
            <a:xfrm>
              <a:off x="3995936" y="1052736"/>
              <a:ext cx="2164431" cy="1508105"/>
              <a:chOff x="4139952" y="1056799"/>
              <a:chExt cx="2164431" cy="1508105"/>
            </a:xfrm>
          </p:grpSpPr>
          <p:pic>
            <p:nvPicPr>
              <p:cNvPr id="29" name="Picture 26" descr="kashii.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952" y="1066799"/>
                <a:ext cx="2164431" cy="1442953"/>
              </a:xfrm>
              <a:prstGeom prst="rect">
                <a:avLst/>
              </a:prstGeom>
            </p:spPr>
          </p:pic>
          <p:sp>
            <p:nvSpPr>
              <p:cNvPr id="32" name="TextBox 29"/>
              <p:cNvSpPr txBox="1"/>
              <p:nvPr/>
            </p:nvSpPr>
            <p:spPr>
              <a:xfrm>
                <a:off x="4139952" y="1056799"/>
                <a:ext cx="2088232" cy="1508105"/>
              </a:xfrm>
              <a:prstGeom prst="rect">
                <a:avLst/>
              </a:prstGeom>
              <a:noFill/>
            </p:spPr>
            <p:txBody>
              <a:bodyPr wrap="square" rtlCol="0">
                <a:spAutoFit/>
              </a:bodyPr>
              <a:lstStyle/>
              <a:p>
                <a:pPr eaLnBrk="1" hangingPunct="1"/>
                <a:r>
                  <a:rPr lang="en-US" sz="1400" dirty="0">
                    <a:solidFill>
                      <a:srgbClr val="FFFF00"/>
                    </a:solidFill>
                    <a:effectLst>
                      <a:outerShdw blurRad="50800" dist="38100" dir="2700000">
                        <a:srgbClr val="000000"/>
                      </a:outerShdw>
                    </a:effectLst>
                  </a:rPr>
                  <a:t>Asia-Europe-Pacific School of High-Energy Physics </a:t>
                </a:r>
              </a:p>
              <a:p>
                <a:pPr eaLnBrk="1" hangingPunct="1"/>
                <a:endParaRPr lang="en-US" sz="1400" dirty="0">
                  <a:solidFill>
                    <a:srgbClr val="FFFF00"/>
                  </a:solidFill>
                  <a:effectLst>
                    <a:outerShdw blurRad="50800" dist="38100" dir="2700000">
                      <a:srgbClr val="000000"/>
                    </a:outerShdw>
                  </a:effectLst>
                </a:endParaRPr>
              </a:p>
              <a:p>
                <a:pPr eaLnBrk="1" hangingPunct="1"/>
                <a:r>
                  <a:rPr lang="en-US" sz="1200" dirty="0">
                    <a:solidFill>
                      <a:srgbClr val="FFFFFF"/>
                    </a:solidFill>
                    <a:effectLst>
                      <a:outerShdw blurRad="38100" dist="38100" dir="2700000">
                        <a:srgbClr val="000000"/>
                      </a:outerShdw>
                    </a:effectLst>
                    <a:latin typeface="Arial" charset="0"/>
                    <a:ea typeface="ＭＳ Ｐゴシック" charset="-128"/>
                  </a:rPr>
                  <a:t>Fukuoka, Japan, 2012</a:t>
                </a:r>
              </a:p>
              <a:p>
                <a:pPr eaLnBrk="1" hangingPunct="1"/>
                <a:r>
                  <a:rPr lang="en-US" sz="1200" dirty="0" err="1">
                    <a:solidFill>
                      <a:srgbClr val="FFFFFF"/>
                    </a:solidFill>
                    <a:effectLst>
                      <a:outerShdw blurRad="38100" dist="38100" dir="2700000">
                        <a:srgbClr val="000000"/>
                      </a:outerShdw>
                    </a:effectLst>
                  </a:rPr>
                  <a:t>Puri</a:t>
                </a:r>
                <a:r>
                  <a:rPr lang="en-US" sz="1200" dirty="0">
                    <a:solidFill>
                      <a:srgbClr val="FFFFFF"/>
                    </a:solidFill>
                    <a:effectLst>
                      <a:outerShdw blurRad="38100" dist="38100" dir="2700000">
                        <a:srgbClr val="000000"/>
                      </a:outerShdw>
                    </a:effectLst>
                  </a:rPr>
                  <a:t>, India, 2014</a:t>
                </a:r>
              </a:p>
              <a:p>
                <a:pPr eaLnBrk="1" hangingPunct="1"/>
                <a:r>
                  <a:rPr lang="en-US" sz="1200" dirty="0">
                    <a:solidFill>
                      <a:srgbClr val="FFFFFF"/>
                    </a:solidFill>
                    <a:effectLst>
                      <a:outerShdw blurRad="38100" dist="38100" dir="2700000">
                        <a:srgbClr val="000000"/>
                      </a:outerShdw>
                    </a:effectLst>
                    <a:latin typeface="Arial" charset="0"/>
                    <a:ea typeface="ＭＳ Ｐゴシック" charset="-128"/>
                  </a:rPr>
                  <a:t>China, 2016</a:t>
                </a:r>
              </a:p>
            </p:txBody>
          </p:sp>
        </p:grpSp>
      </p:grpSp>
      <p:sp>
        <p:nvSpPr>
          <p:cNvPr id="3" name="Footer Placeholder 2"/>
          <p:cNvSpPr>
            <a:spLocks noGrp="1"/>
          </p:cNvSpPr>
          <p:nvPr>
            <p:ph type="ftr" sz="quarter" idx="11"/>
          </p:nvPr>
        </p:nvSpPr>
        <p:spPr>
          <a:xfrm>
            <a:off x="179512" y="6395559"/>
            <a:ext cx="8496944" cy="359636"/>
          </a:xfrm>
        </p:spPr>
        <p:txBody>
          <a:bodyPr/>
          <a:lstStyle/>
          <a:p>
            <a:pPr>
              <a:defRPr/>
            </a:pPr>
            <a:r>
              <a:rPr lang="en-GB">
                <a:solidFill>
                  <a:schemeClr val="tx1">
                    <a:lumMod val="50000"/>
                  </a:schemeClr>
                </a:solidFill>
              </a:rPr>
              <a:t>High School students  8.12. 2022                     Lennart JIRDEN, CERN</a:t>
            </a:r>
            <a:endParaRPr lang="en-GB" dirty="0">
              <a:solidFill>
                <a:schemeClr val="tx1">
                  <a:lumMod val="50000"/>
                </a:schemeClr>
              </a:solidFill>
            </a:endParaRPr>
          </a:p>
        </p:txBody>
      </p:sp>
    </p:spTree>
    <p:extLst>
      <p:ext uri="{BB962C8B-B14F-4D97-AF65-F5344CB8AC3E}">
        <p14:creationId xmlns:p14="http://schemas.microsoft.com/office/powerpoint/2010/main" val="13363350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301208"/>
            <a:ext cx="756468" cy="756468"/>
          </a:xfrm>
          <a:prstGeom prst="rect">
            <a:avLst/>
          </a:prstGeom>
        </p:spPr>
      </p:pic>
      <p:sp>
        <p:nvSpPr>
          <p:cNvPr id="13" name="Cloud Callout 12"/>
          <p:cNvSpPr/>
          <p:nvPr/>
        </p:nvSpPr>
        <p:spPr>
          <a:xfrm>
            <a:off x="142875" y="1132304"/>
            <a:ext cx="7957517" cy="3096344"/>
          </a:xfrm>
          <a:prstGeom prst="cloudCallout">
            <a:avLst>
              <a:gd name="adj1" fmla="val 35714"/>
              <a:gd name="adj2" fmla="val 74414"/>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dirty="0" err="1">
                <a:ln>
                  <a:solidFill>
                    <a:schemeClr val="bg1"/>
                  </a:solidFill>
                </a:ln>
                <a:solidFill>
                  <a:srgbClr val="FFC000"/>
                </a:solidFill>
              </a:rPr>
              <a:t>Några</a:t>
            </a:r>
            <a:r>
              <a:rPr lang="en-GB" sz="5400" dirty="0">
                <a:ln>
                  <a:solidFill>
                    <a:schemeClr val="bg1"/>
                  </a:solidFill>
                </a:ln>
                <a:solidFill>
                  <a:srgbClr val="FFC000"/>
                </a:solidFill>
              </a:rPr>
              <a:t> </a:t>
            </a:r>
            <a:r>
              <a:rPr lang="en-GB" sz="5400" dirty="0" err="1">
                <a:ln>
                  <a:solidFill>
                    <a:schemeClr val="bg1"/>
                  </a:solidFill>
                </a:ln>
                <a:solidFill>
                  <a:srgbClr val="FFC000"/>
                </a:solidFill>
              </a:rPr>
              <a:t>praktiska</a:t>
            </a:r>
            <a:r>
              <a:rPr lang="en-GB" sz="5400" dirty="0">
                <a:ln>
                  <a:solidFill>
                    <a:schemeClr val="bg1"/>
                  </a:solidFill>
                </a:ln>
                <a:solidFill>
                  <a:srgbClr val="FFC000"/>
                </a:solidFill>
              </a:rPr>
              <a:t> </a:t>
            </a:r>
            <a:r>
              <a:rPr lang="en-GB" sz="5400" dirty="0" err="1">
                <a:ln>
                  <a:solidFill>
                    <a:schemeClr val="bg1"/>
                  </a:solidFill>
                </a:ln>
                <a:solidFill>
                  <a:srgbClr val="FFC000"/>
                </a:solidFill>
              </a:rPr>
              <a:t>tillämpningar</a:t>
            </a:r>
            <a:endParaRPr lang="en-GB" sz="5400" dirty="0">
              <a:ln>
                <a:solidFill>
                  <a:schemeClr val="bg1"/>
                </a:solidFill>
              </a:ln>
              <a:solidFill>
                <a:srgbClr val="FFC000"/>
              </a:solidFill>
            </a:endParaRPr>
          </a:p>
        </p:txBody>
      </p:sp>
      <p:cxnSp>
        <p:nvCxnSpPr>
          <p:cNvPr id="6" name="Straight Connector 5"/>
          <p:cNvCxnSpPr/>
          <p:nvPr/>
        </p:nvCxnSpPr>
        <p:spPr>
          <a:xfrm>
            <a:off x="251520" y="83671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66359" y="52184"/>
            <a:ext cx="8784976" cy="769441"/>
          </a:xfrm>
          <a:prstGeom prst="rect">
            <a:avLst/>
          </a:prstGeom>
          <a:noFill/>
        </p:spPr>
        <p:txBody>
          <a:bodyPr wrap="square" rtlCol="0">
            <a:spAutoFit/>
          </a:bodyPr>
          <a:lstStyle/>
          <a:p>
            <a:pPr algn="ctr"/>
            <a:r>
              <a:rPr lang="en-GB" sz="4400" dirty="0" err="1"/>
              <a:t>Teknologiska</a:t>
            </a:r>
            <a:r>
              <a:rPr lang="en-GB" sz="4400" dirty="0"/>
              <a:t> “Bi-</a:t>
            </a:r>
            <a:r>
              <a:rPr lang="en-GB" sz="4400" dirty="0" err="1"/>
              <a:t>produkter</a:t>
            </a:r>
            <a:r>
              <a:rPr lang="en-GB" sz="4400" dirty="0"/>
              <a:t>”</a:t>
            </a:r>
          </a:p>
        </p:txBody>
      </p:sp>
      <p:sp>
        <p:nvSpPr>
          <p:cNvPr id="3" name="Footer Placeholder 2"/>
          <p:cNvSpPr>
            <a:spLocks noGrp="1"/>
          </p:cNvSpPr>
          <p:nvPr>
            <p:ph type="ftr" sz="quarter" idx="11"/>
          </p:nvPr>
        </p:nvSpPr>
        <p:spPr>
          <a:xfrm>
            <a:off x="395536" y="6356351"/>
            <a:ext cx="8208912"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4608360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p-blogger.com/wp-content/uploads/2007/11/next-computer.jpg"/>
          <p:cNvPicPr>
            <a:picLocks noChangeAspect="1" noChangeArrowheads="1"/>
          </p:cNvPicPr>
          <p:nvPr/>
        </p:nvPicPr>
        <p:blipFill>
          <a:blip r:embed="rId2" cstate="print"/>
          <a:srcRect/>
          <a:stretch>
            <a:fillRect/>
          </a:stretch>
        </p:blipFill>
        <p:spPr bwMode="auto">
          <a:xfrm rot="791687">
            <a:off x="5851606" y="3924949"/>
            <a:ext cx="2720512" cy="18097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 name="Rectangle 13"/>
          <p:cNvSpPr>
            <a:spLocks noChangeArrowheads="1"/>
          </p:cNvSpPr>
          <p:nvPr/>
        </p:nvSpPr>
        <p:spPr bwMode="auto">
          <a:xfrm>
            <a:off x="5755253" y="1002053"/>
            <a:ext cx="3281243" cy="1569660"/>
          </a:xfrm>
          <a:prstGeom prst="rect">
            <a:avLst/>
          </a:prstGeom>
          <a:noFill/>
          <a:ln w="9525">
            <a:noFill/>
            <a:miter lim="800000"/>
            <a:headEnd/>
            <a:tailEnd/>
          </a:ln>
        </p:spPr>
        <p:txBody>
          <a:bodyPr wrap="square">
            <a:spAutoFit/>
          </a:bodyPr>
          <a:lstStyle/>
          <a:p>
            <a:pPr marL="0" lvl="1"/>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Utvecklades</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på</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CERN 1989 i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ramen</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av LHC !</a:t>
            </a:r>
          </a:p>
          <a:p>
            <a:pPr marL="0" lvl="1"/>
            <a:endParaRPr lang="fr-FR"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0" lvl="1"/>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Gåva</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till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världen</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pic>
        <p:nvPicPr>
          <p:cNvPr id="2050" name="Picture 2" descr="http://mediaarchive.cern.ch/MediaArchive/Photo/Public/1994/9407011/9407011_31/9407011_31-A4-at-144-dpi.jpg"/>
          <p:cNvPicPr>
            <a:picLocks noChangeAspect="1" noChangeArrowheads="1"/>
          </p:cNvPicPr>
          <p:nvPr/>
        </p:nvPicPr>
        <p:blipFill>
          <a:blip r:embed="rId3" cstate="print"/>
          <a:srcRect/>
          <a:stretch>
            <a:fillRect/>
          </a:stretch>
        </p:blipFill>
        <p:spPr bwMode="auto">
          <a:xfrm>
            <a:off x="323528" y="1995268"/>
            <a:ext cx="5234074" cy="33575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7" name="Straight Connector 6"/>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274400" y="-4737"/>
            <a:ext cx="8784976" cy="769441"/>
          </a:xfrm>
          <a:prstGeom prst="rect">
            <a:avLst/>
          </a:prstGeom>
          <a:noFill/>
        </p:spPr>
        <p:txBody>
          <a:bodyPr wrap="square" rtlCol="0">
            <a:spAutoFit/>
          </a:bodyPr>
          <a:lstStyle/>
          <a:p>
            <a:pPr algn="ctr"/>
            <a:r>
              <a:rPr lang="fr-FR" sz="4400" dirty="0"/>
              <a:t>World Wide Web</a:t>
            </a:r>
            <a:endParaRPr lang="en-GB" sz="4400" dirty="0"/>
          </a:p>
        </p:txBody>
      </p:sp>
      <p:sp>
        <p:nvSpPr>
          <p:cNvPr id="2" name="Footer Placeholder 1"/>
          <p:cNvSpPr>
            <a:spLocks noGrp="1"/>
          </p:cNvSpPr>
          <p:nvPr>
            <p:ph type="ftr" sz="quarter" idx="11"/>
          </p:nvPr>
        </p:nvSpPr>
        <p:spPr>
          <a:xfrm>
            <a:off x="323528" y="6356351"/>
            <a:ext cx="8419226" cy="365125"/>
          </a:xfrm>
        </p:spPr>
        <p:txBody>
          <a:bodyPr/>
          <a:lstStyle/>
          <a:p>
            <a:pPr>
              <a:defRPr/>
            </a:pPr>
            <a:r>
              <a:rPr lang="en-GB">
                <a:solidFill>
                  <a:srgbClr val="7F7F7F"/>
                </a:solidFill>
              </a:rPr>
              <a:t>High School students  8.12. 2022                     Lennart JIRDEN, CERN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10" presetClass="entr" presetSubtype="0" fill="hold" nodeType="withEffect">
                                  <p:stCondLst>
                                    <p:cond delay="0"/>
                                  </p:stCondLst>
                                  <p:childTnLst>
                                    <p:set>
                                      <p:cBhvr>
                                        <p:cTn id="9" dur="1" fill="hold">
                                          <p:stCondLst>
                                            <p:cond delay="0"/>
                                          </p:stCondLst>
                                        </p:cTn>
                                        <p:tgtEl>
                                          <p:spTgt spid="14">
                                            <p:txEl>
                                              <p:pRg st="2" end="2"/>
                                            </p:txEl>
                                          </p:spTgt>
                                        </p:tgtEl>
                                        <p:attrNameLst>
                                          <p:attrName>style.visibility</p:attrName>
                                        </p:attrNameLst>
                                      </p:cBhvr>
                                      <p:to>
                                        <p:strVal val="visible"/>
                                      </p:to>
                                    </p:set>
                                    <p:animEffect transition="in" filter="fade">
                                      <p:cBhvr>
                                        <p:cTn id="10" dur="1000"/>
                                        <p:tgtEl>
                                          <p:spTgt spid="1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fade">
                                      <p:cBhvr>
                                        <p:cTn id="13" dur="1000"/>
                                        <p:tgtEl>
                                          <p:spTgt spid="14">
                                            <p:txEl>
                                              <p:pRg st="0" end="0"/>
                                            </p:txEl>
                                          </p:spTgt>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553" y="77094"/>
            <a:ext cx="7886700" cy="759618"/>
          </a:xfrm>
        </p:spPr>
        <p:txBody>
          <a:bodyPr/>
          <a:lstStyle/>
          <a:p>
            <a:r>
              <a:rPr lang="en-GB" dirty="0" err="1"/>
              <a:t>Detektorer</a:t>
            </a:r>
            <a:endParaRPr lang="en-GB"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878" r="2150"/>
          <a:stretch/>
        </p:blipFill>
        <p:spPr>
          <a:xfrm>
            <a:off x="298939" y="2348865"/>
            <a:ext cx="8584809" cy="25786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5"/>
          <p:cNvSpPr>
            <a:spLocks noChangeArrowheads="1"/>
          </p:cNvSpPr>
          <p:nvPr/>
        </p:nvSpPr>
        <p:spPr bwMode="auto">
          <a:xfrm>
            <a:off x="562553" y="1383159"/>
            <a:ext cx="8286750" cy="461665"/>
          </a:xfrm>
          <a:prstGeom prst="rect">
            <a:avLst/>
          </a:prstGeom>
          <a:noFill/>
          <a:ln w="9525">
            <a:noFill/>
            <a:miter lim="800000"/>
            <a:headEnd/>
            <a:tailEnd/>
          </a:ln>
        </p:spPr>
        <p:txBody>
          <a:bodyPr wrap="square">
            <a:spAutoFit/>
          </a:bodyPr>
          <a:lstStyle/>
          <a:p>
            <a:pPr marL="0" lvl="1"/>
            <a:r>
              <a:rPr lang="fr-FR" sz="2400" dirty="0">
                <a:solidFill>
                  <a:srgbClr val="92D050"/>
                </a:solidFill>
                <a:latin typeface="+mn-lt"/>
              </a:rPr>
              <a:t>Scanna </a:t>
            </a:r>
            <a:r>
              <a:rPr lang="fr-FR" sz="2400" dirty="0" err="1">
                <a:solidFill>
                  <a:srgbClr val="92D050"/>
                </a:solidFill>
                <a:latin typeface="+mn-lt"/>
              </a:rPr>
              <a:t>lastbilar</a:t>
            </a:r>
            <a:r>
              <a:rPr lang="fr-FR" sz="2400" dirty="0">
                <a:solidFill>
                  <a:srgbClr val="92D050"/>
                </a:solidFill>
                <a:latin typeface="+mn-lt"/>
              </a:rPr>
              <a:t> </a:t>
            </a:r>
            <a:r>
              <a:rPr lang="fr-FR" sz="2400" dirty="0" err="1">
                <a:solidFill>
                  <a:srgbClr val="92D050"/>
                </a:solidFill>
                <a:latin typeface="+mn-lt"/>
              </a:rPr>
              <a:t>utan</a:t>
            </a:r>
            <a:r>
              <a:rPr lang="fr-FR" sz="2400" dirty="0">
                <a:solidFill>
                  <a:srgbClr val="92D050"/>
                </a:solidFill>
                <a:latin typeface="+mn-lt"/>
              </a:rPr>
              <a:t> </a:t>
            </a:r>
            <a:r>
              <a:rPr lang="fr-FR" sz="2400" dirty="0" err="1">
                <a:solidFill>
                  <a:srgbClr val="92D050"/>
                </a:solidFill>
                <a:latin typeface="+mn-lt"/>
              </a:rPr>
              <a:t>att</a:t>
            </a:r>
            <a:r>
              <a:rPr lang="fr-FR" sz="2400" dirty="0">
                <a:solidFill>
                  <a:srgbClr val="92D050"/>
                </a:solidFill>
                <a:latin typeface="+mn-lt"/>
              </a:rPr>
              <a:t> </a:t>
            </a:r>
            <a:r>
              <a:rPr lang="fr-FR" sz="2400" dirty="0" err="1">
                <a:solidFill>
                  <a:srgbClr val="92D050"/>
                </a:solidFill>
                <a:latin typeface="+mn-lt"/>
              </a:rPr>
              <a:t>lasta</a:t>
            </a:r>
            <a:r>
              <a:rPr lang="fr-FR" sz="2400" dirty="0">
                <a:solidFill>
                  <a:srgbClr val="92D050"/>
                </a:solidFill>
                <a:latin typeface="+mn-lt"/>
              </a:rPr>
              <a:t> av dom !</a:t>
            </a:r>
          </a:p>
        </p:txBody>
      </p:sp>
      <p:cxnSp>
        <p:nvCxnSpPr>
          <p:cNvPr id="7" name="Straight Connector 6"/>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298939" y="6439703"/>
            <a:ext cx="8584809" cy="365125"/>
          </a:xfrm>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Tree>
    <p:extLst>
      <p:ext uri="{BB962C8B-B14F-4D97-AF65-F5344CB8AC3E}">
        <p14:creationId xmlns:p14="http://schemas.microsoft.com/office/powerpoint/2010/main" val="272829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30342"/>
            <a:ext cx="8229600" cy="563506"/>
          </a:xfrm>
        </p:spPr>
        <p:txBody>
          <a:bodyPr>
            <a:noAutofit/>
          </a:bodyPr>
          <a:lstStyle/>
          <a:p>
            <a:pPr algn="ctr" eaLnBrk="1" hangingPunct="1"/>
            <a:br>
              <a:rPr lang="fr-FR" sz="4400" b="0" dirty="0"/>
            </a:br>
            <a:r>
              <a:rPr lang="fr-FR" sz="4400" dirty="0" err="1"/>
              <a:t>A</a:t>
            </a:r>
            <a:r>
              <a:rPr lang="fr-FR" sz="4400" b="0" dirty="0" err="1"/>
              <a:t>nvändning</a:t>
            </a:r>
            <a:r>
              <a:rPr lang="fr-FR" sz="4400" b="0" dirty="0"/>
              <a:t> av « </a:t>
            </a:r>
            <a:r>
              <a:rPr lang="fr-FR" sz="4400" b="0" dirty="0" err="1"/>
              <a:t>Grid</a:t>
            </a:r>
            <a:r>
              <a:rPr lang="fr-FR" sz="4400" b="0" dirty="0"/>
              <a:t> »</a:t>
            </a:r>
          </a:p>
        </p:txBody>
      </p:sp>
      <p:sp>
        <p:nvSpPr>
          <p:cNvPr id="14" name="Rectangle 13"/>
          <p:cNvSpPr>
            <a:spLocks noChangeArrowheads="1"/>
          </p:cNvSpPr>
          <p:nvPr/>
        </p:nvSpPr>
        <p:spPr bwMode="auto">
          <a:xfrm>
            <a:off x="142875" y="1916832"/>
            <a:ext cx="4501133" cy="830997"/>
          </a:xfrm>
          <a:prstGeom prst="rect">
            <a:avLst/>
          </a:prstGeom>
          <a:noFill/>
          <a:ln w="9525">
            <a:noFill/>
            <a:miter lim="800000"/>
            <a:headEnd/>
            <a:tailEnd/>
          </a:ln>
        </p:spPr>
        <p:txBody>
          <a:bodyPr wrap="square">
            <a:spAutoFit/>
          </a:bodyPr>
          <a:lstStyle/>
          <a:p>
            <a:pPr marL="0" lvl="1"/>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Ultra-</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snabb</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behandling</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av</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satelitbilder</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vid</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naturkatastrofer</a:t>
            </a:r>
            <a:endParaRPr lang="en-GB"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122" name="Picture 2" descr="http://cdsweb.cern.ch/record/1295933/files/UNOSAT_PAK_FL2010_EarlyRecoveryOverview_v2_LR_image.jpg"/>
          <p:cNvPicPr>
            <a:picLocks noChangeAspect="1" noChangeArrowheads="1"/>
          </p:cNvPicPr>
          <p:nvPr/>
        </p:nvPicPr>
        <p:blipFill>
          <a:blip r:embed="rId3" cstate="print"/>
          <a:srcRect/>
          <a:stretch>
            <a:fillRect/>
          </a:stretch>
        </p:blipFill>
        <p:spPr bwMode="auto">
          <a:xfrm>
            <a:off x="4788024" y="1124744"/>
            <a:ext cx="3600400" cy="50953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6" name="Straight Connector 5"/>
          <p:cNvCxnSpPr/>
          <p:nvPr/>
        </p:nvCxnSpPr>
        <p:spPr>
          <a:xfrm>
            <a:off x="333872"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7200" y="6356351"/>
            <a:ext cx="8075240"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79512" y="1081044"/>
            <a:ext cx="8856984" cy="400110"/>
          </a:xfrm>
          <a:prstGeom prst="rect">
            <a:avLst/>
          </a:prstGeom>
          <a:noFill/>
        </p:spPr>
        <p:txBody>
          <a:bodyPr wrap="square" rtlCol="0">
            <a:spAutoFit/>
          </a:bodyPr>
          <a:lstStyle/>
          <a:p>
            <a:pPr marL="285750" indent="-285750" algn="ctr"/>
            <a:r>
              <a:rPr lang="en-GB" sz="2000" dirty="0" err="1"/>
              <a:t>Kombination</a:t>
            </a:r>
            <a:r>
              <a:rPr lang="en-GB" sz="2000" dirty="0"/>
              <a:t> </a:t>
            </a:r>
            <a:r>
              <a:rPr lang="en-GB" sz="2000" dirty="0" err="1"/>
              <a:t>av</a:t>
            </a:r>
            <a:r>
              <a:rPr lang="en-GB" sz="2000" dirty="0"/>
              <a:t> </a:t>
            </a:r>
            <a:r>
              <a:rPr lang="en-GB" sz="2000" dirty="0" err="1"/>
              <a:t>Fysik</a:t>
            </a:r>
            <a:r>
              <a:rPr lang="en-GB" sz="2000" dirty="0"/>
              <a:t>, </a:t>
            </a:r>
            <a:r>
              <a:rPr lang="en-GB" sz="2000" dirty="0" err="1"/>
              <a:t>Medicinsk</a:t>
            </a:r>
            <a:r>
              <a:rPr lang="en-GB" sz="2000" dirty="0"/>
              <a:t> </a:t>
            </a:r>
            <a:r>
              <a:rPr lang="en-GB" sz="2000" dirty="0" err="1"/>
              <a:t>Visualisering</a:t>
            </a:r>
            <a:r>
              <a:rPr lang="en-GB" sz="2000" dirty="0"/>
              <a:t>, </a:t>
            </a:r>
            <a:r>
              <a:rPr lang="en-GB" sz="2000" dirty="0" err="1"/>
              <a:t>Biologi</a:t>
            </a:r>
            <a:r>
              <a:rPr lang="en-GB" sz="2000" dirty="0"/>
              <a:t> </a:t>
            </a:r>
            <a:r>
              <a:rPr lang="en-GB" sz="2000" dirty="0" err="1"/>
              <a:t>och</a:t>
            </a:r>
            <a:r>
              <a:rPr lang="en-GB" sz="2000" dirty="0"/>
              <a:t> </a:t>
            </a:r>
            <a:r>
              <a:rPr lang="en-GB" sz="2000" dirty="0" err="1"/>
              <a:t>Kirurgi</a:t>
            </a:r>
            <a:endParaRPr lang="en-GB" sz="2000" dirty="0"/>
          </a:p>
        </p:txBody>
      </p:sp>
      <p:grpSp>
        <p:nvGrpSpPr>
          <p:cNvPr id="2" name="Group 45"/>
          <p:cNvGrpSpPr/>
          <p:nvPr/>
        </p:nvGrpSpPr>
        <p:grpSpPr>
          <a:xfrm>
            <a:off x="323528" y="1501183"/>
            <a:ext cx="8424936" cy="2363310"/>
            <a:chOff x="35496" y="1780065"/>
            <a:chExt cx="8424936" cy="2363310"/>
          </a:xfrm>
        </p:grpSpPr>
        <p:pic>
          <p:nvPicPr>
            <p:cNvPr id="15" name="Picture 2" descr="Capture-003924we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1828800"/>
              <a:ext cx="2138192" cy="146935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20" name="TextBox 19"/>
            <p:cNvSpPr txBox="1"/>
            <p:nvPr/>
          </p:nvSpPr>
          <p:spPr>
            <a:xfrm>
              <a:off x="35496" y="3491858"/>
              <a:ext cx="3276600" cy="369332"/>
            </a:xfrm>
            <a:prstGeom prst="rect">
              <a:avLst/>
            </a:prstGeom>
            <a:noFill/>
          </p:spPr>
          <p:txBody>
            <a:bodyPr wrap="square" rtlCol="0">
              <a:spAutoFit/>
            </a:bodyPr>
            <a:lstStyle/>
            <a:p>
              <a:pPr algn="ctr"/>
              <a:r>
                <a:rPr lang="en-GB" sz="1800" dirty="0" err="1"/>
                <a:t>Accelererade</a:t>
              </a:r>
              <a:r>
                <a:rPr lang="en-GB" sz="1800" dirty="0"/>
                <a:t> </a:t>
              </a:r>
              <a:r>
                <a:rPr lang="en-GB" sz="1800" dirty="0" err="1"/>
                <a:t>partikelstrålar</a:t>
              </a:r>
              <a:endParaRPr lang="en-GB" sz="1800" dirty="0"/>
            </a:p>
          </p:txBody>
        </p:sp>
        <p:sp>
          <p:nvSpPr>
            <p:cNvPr id="19" name="TextBox 18"/>
            <p:cNvSpPr txBox="1"/>
            <p:nvPr/>
          </p:nvSpPr>
          <p:spPr>
            <a:xfrm>
              <a:off x="3522413" y="1780065"/>
              <a:ext cx="2618024" cy="569387"/>
            </a:xfrm>
            <a:prstGeom prst="rect">
              <a:avLst/>
            </a:prstGeom>
            <a:noFill/>
          </p:spPr>
          <p:txBody>
            <a:bodyPr wrap="none" rtlCol="0">
              <a:spAutoFit/>
            </a:bodyPr>
            <a:lstStyle/>
            <a:p>
              <a:r>
                <a:rPr lang="en-GB" sz="3100" dirty="0">
                  <a:solidFill>
                    <a:srgbClr val="FFC000"/>
                  </a:solidFill>
                </a:rPr>
                <a:t>Hadron-</a:t>
              </a:r>
              <a:r>
                <a:rPr lang="en-GB" sz="3100" dirty="0" err="1">
                  <a:solidFill>
                    <a:srgbClr val="FFC000"/>
                  </a:solidFill>
                </a:rPr>
                <a:t>terapi</a:t>
              </a:r>
              <a:endParaRPr lang="en-GB" sz="3100" dirty="0">
                <a:solidFill>
                  <a:srgbClr val="FFC000"/>
                </a:solidFill>
              </a:endParaRPr>
            </a:p>
          </p:txBody>
        </p:sp>
        <p:pic>
          <p:nvPicPr>
            <p:cNvPr id="42" name="Picture 41" descr="Screen shot 2011-04-17 at 23.47.59.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81600" y="2438401"/>
              <a:ext cx="1178821" cy="11430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pic>
          <p:nvPicPr>
            <p:cNvPr id="43" name="Picture 42" descr="Screen shot 2011-04-17 at 23.48.11.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0799" y="2438400"/>
              <a:ext cx="1136633" cy="11430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25" name="Left-Right Arrow 24"/>
            <p:cNvSpPr/>
            <p:nvPr/>
          </p:nvSpPr>
          <p:spPr bwMode="auto">
            <a:xfrm>
              <a:off x="2689064" y="1890000"/>
              <a:ext cx="658800" cy="396000"/>
            </a:xfrm>
            <a:prstGeom prst="lef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31"/>
            <p:cNvGrpSpPr/>
            <p:nvPr/>
          </p:nvGrpSpPr>
          <p:grpSpPr>
            <a:xfrm>
              <a:off x="3423998" y="2405252"/>
              <a:ext cx="1669073" cy="1252348"/>
              <a:chOff x="3347798" y="2405252"/>
              <a:chExt cx="1669073" cy="1252348"/>
            </a:xfrm>
          </p:grpSpPr>
          <p:grpSp>
            <p:nvGrpSpPr>
              <p:cNvPr id="4" name="Group 43"/>
              <p:cNvGrpSpPr/>
              <p:nvPr/>
            </p:nvGrpSpPr>
            <p:grpSpPr>
              <a:xfrm>
                <a:off x="3352800" y="2405252"/>
                <a:ext cx="1664071" cy="1252348"/>
                <a:chOff x="6705600" y="2176370"/>
                <a:chExt cx="1664071" cy="1252348"/>
              </a:xfrm>
            </p:grpSpPr>
            <p:pic>
              <p:nvPicPr>
                <p:cNvPr id="39" name="Picture 8" descr="single_spot"/>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705600" y="2209518"/>
                  <a:ext cx="1625313" cy="12192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41" name="Rectangle 40"/>
                <p:cNvSpPr/>
                <p:nvPr/>
              </p:nvSpPr>
              <p:spPr>
                <a:xfrm>
                  <a:off x="6798568" y="2176370"/>
                  <a:ext cx="1571103" cy="276999"/>
                </a:xfrm>
                <a:prstGeom prst="rect">
                  <a:avLst/>
                </a:prstGeom>
              </p:spPr>
              <p:txBody>
                <a:bodyPr wrap="square">
                  <a:spAutoFit/>
                </a:bodyPr>
                <a:lstStyle/>
                <a:p>
                  <a:pPr algn="ctr" eaLnBrk="1" hangingPunct="1"/>
                  <a:r>
                    <a:rPr lang="en-GB" sz="1200" dirty="0" err="1">
                      <a:solidFill>
                        <a:srgbClr val="FFFF00"/>
                      </a:solidFill>
                      <a:effectLst>
                        <a:outerShdw blurRad="38100" dist="38100" dir="2700000">
                          <a:srgbClr val="000000"/>
                        </a:outerShdw>
                      </a:effectLst>
                    </a:rPr>
                    <a:t>Tumör</a:t>
                  </a:r>
                  <a:r>
                    <a:rPr lang="en-GB" sz="1200" dirty="0">
                      <a:solidFill>
                        <a:srgbClr val="FFFF00"/>
                      </a:solidFill>
                      <a:effectLst>
                        <a:outerShdw blurRad="38100" dist="38100" dir="2700000">
                          <a:srgbClr val="000000"/>
                        </a:outerShdw>
                      </a:effectLst>
                    </a:rPr>
                    <a:t> = </a:t>
                  </a:r>
                  <a:r>
                    <a:rPr lang="en-GB" sz="1200" dirty="0" err="1">
                      <a:solidFill>
                        <a:srgbClr val="FFFF00"/>
                      </a:solidFill>
                      <a:effectLst>
                        <a:outerShdw blurRad="38100" dist="38100" dir="2700000">
                          <a:srgbClr val="000000"/>
                        </a:outerShdw>
                      </a:effectLst>
                    </a:rPr>
                    <a:t>måltavla</a:t>
                  </a:r>
                  <a:endParaRPr lang="en-GB" sz="1200" dirty="0">
                    <a:solidFill>
                      <a:srgbClr val="FFFF00"/>
                    </a:solidFill>
                    <a:effectLst>
                      <a:outerShdw blurRad="38100" dist="38100" dir="2700000">
                        <a:srgbClr val="000000"/>
                      </a:outerShdw>
                    </a:effectLst>
                  </a:endParaRPr>
                </a:p>
              </p:txBody>
            </p:sp>
          </p:grpSp>
          <p:sp>
            <p:nvSpPr>
              <p:cNvPr id="26" name="TextBox 25"/>
              <p:cNvSpPr txBox="1"/>
              <p:nvPr/>
            </p:nvSpPr>
            <p:spPr>
              <a:xfrm>
                <a:off x="3347798" y="3172906"/>
                <a:ext cx="785793" cy="400110"/>
              </a:xfrm>
              <a:prstGeom prst="rect">
                <a:avLst/>
              </a:prstGeom>
              <a:noFill/>
            </p:spPr>
            <p:txBody>
              <a:bodyPr wrap="none" rtlCol="0">
                <a:spAutoFit/>
              </a:bodyPr>
              <a:lstStyle/>
              <a:p>
                <a:r>
                  <a:rPr lang="en-GB" sz="1000" dirty="0" err="1">
                    <a:effectLst>
                      <a:outerShdw blurRad="38100" dist="38100" dir="2700000">
                        <a:srgbClr val="000000"/>
                      </a:outerShdw>
                    </a:effectLst>
                  </a:rPr>
                  <a:t>Protoner</a:t>
                </a:r>
                <a:r>
                  <a:rPr lang="en-GB" sz="1000" dirty="0">
                    <a:effectLst>
                      <a:outerShdw blurRad="38100" dist="38100" dir="2700000">
                        <a:srgbClr val="000000"/>
                      </a:outerShdw>
                    </a:effectLst>
                  </a:rPr>
                  <a:t>;</a:t>
                </a:r>
              </a:p>
              <a:p>
                <a:r>
                  <a:rPr lang="en-GB" sz="1000" dirty="0" err="1">
                    <a:effectLst>
                      <a:outerShdw blurRad="38100" dist="38100" dir="2700000">
                        <a:srgbClr val="000000"/>
                      </a:outerShdw>
                    </a:effectLst>
                  </a:rPr>
                  <a:t>Lätta</a:t>
                </a:r>
                <a:r>
                  <a:rPr lang="en-GB" sz="1000" dirty="0">
                    <a:effectLst>
                      <a:outerShdw blurRad="38100" dist="38100" dir="2700000">
                        <a:srgbClr val="000000"/>
                      </a:outerShdw>
                    </a:effectLst>
                  </a:rPr>
                  <a:t> </a:t>
                </a:r>
                <a:r>
                  <a:rPr lang="en-GB" sz="1000" dirty="0" err="1">
                    <a:effectLst>
                      <a:outerShdw blurRad="38100" dist="38100" dir="2700000">
                        <a:srgbClr val="000000"/>
                      </a:outerShdw>
                    </a:effectLst>
                  </a:rPr>
                  <a:t>joner</a:t>
                </a:r>
                <a:endParaRPr lang="en-GB" sz="1000" dirty="0">
                  <a:effectLst>
                    <a:outerShdw blurRad="38100" dist="38100" dir="2700000">
                      <a:srgbClr val="000000"/>
                    </a:outerShdw>
                  </a:effectLst>
                </a:endParaRPr>
              </a:p>
            </p:txBody>
          </p:sp>
        </p:grpSp>
        <p:sp>
          <p:nvSpPr>
            <p:cNvPr id="35" name="TextBox 34"/>
            <p:cNvSpPr txBox="1"/>
            <p:nvPr/>
          </p:nvSpPr>
          <p:spPr>
            <a:xfrm>
              <a:off x="3352800" y="3620155"/>
              <a:ext cx="5107632" cy="523220"/>
            </a:xfrm>
            <a:prstGeom prst="rect">
              <a:avLst/>
            </a:prstGeom>
            <a:noFill/>
          </p:spPr>
          <p:txBody>
            <a:bodyPr wrap="square" rtlCol="0">
              <a:spAutoFit/>
            </a:bodyPr>
            <a:lstStyle/>
            <a:p>
              <a:r>
                <a:rPr lang="en-GB" sz="1400" dirty="0"/>
                <a:t>&gt;70’000 </a:t>
              </a:r>
              <a:r>
                <a:rPr lang="en-GB" sz="1400" dirty="0" err="1"/>
                <a:t>patienter</a:t>
              </a:r>
              <a:r>
                <a:rPr lang="en-GB" sz="1400" dirty="0"/>
                <a:t> </a:t>
              </a:r>
              <a:r>
                <a:rPr lang="en-GB" sz="1400" dirty="0" err="1"/>
                <a:t>behandlade</a:t>
              </a:r>
              <a:r>
                <a:rPr lang="en-GB" sz="1400" dirty="0"/>
                <a:t> </a:t>
              </a:r>
              <a:r>
                <a:rPr lang="en-GB" sz="1400" dirty="0" err="1"/>
                <a:t>i</a:t>
              </a:r>
              <a:r>
                <a:rPr lang="en-GB" sz="1400" dirty="0"/>
                <a:t> </a:t>
              </a:r>
              <a:r>
                <a:rPr lang="en-GB" sz="1400" dirty="0" err="1"/>
                <a:t>världen</a:t>
              </a:r>
              <a:r>
                <a:rPr lang="en-GB" sz="1400" dirty="0"/>
                <a:t> (30 </a:t>
              </a:r>
              <a:r>
                <a:rPr lang="en-GB" sz="1400" dirty="0" err="1"/>
                <a:t>installationer</a:t>
              </a:r>
              <a:r>
                <a:rPr lang="en-GB" sz="1400" dirty="0"/>
                <a:t>)</a:t>
              </a:r>
            </a:p>
            <a:p>
              <a:r>
                <a:rPr lang="en-GB" sz="1400" dirty="0"/>
                <a:t>&gt;21’000 </a:t>
              </a:r>
              <a:r>
                <a:rPr lang="en-GB" sz="1400" dirty="0" err="1"/>
                <a:t>patienter</a:t>
              </a:r>
              <a:r>
                <a:rPr lang="en-GB" sz="1400" dirty="0"/>
                <a:t> </a:t>
              </a:r>
              <a:r>
                <a:rPr lang="en-GB" sz="1400" dirty="0" err="1"/>
                <a:t>behandlade</a:t>
              </a:r>
              <a:r>
                <a:rPr lang="en-GB" sz="1400" dirty="0"/>
                <a:t> </a:t>
              </a:r>
              <a:r>
                <a:rPr lang="en-GB" sz="1400" dirty="0" err="1"/>
                <a:t>i</a:t>
              </a:r>
              <a:r>
                <a:rPr lang="en-GB" sz="1400" dirty="0"/>
                <a:t> Europa  (9 </a:t>
              </a:r>
              <a:r>
                <a:rPr lang="en-GB" sz="1400" dirty="0" err="1"/>
                <a:t>installationer</a:t>
              </a:r>
              <a:r>
                <a:rPr lang="en-GB" sz="1400" dirty="0"/>
                <a:t>)</a:t>
              </a:r>
            </a:p>
          </p:txBody>
        </p:sp>
        <p:sp>
          <p:nvSpPr>
            <p:cNvPr id="40" name="TextBox 39"/>
            <p:cNvSpPr txBox="1"/>
            <p:nvPr/>
          </p:nvSpPr>
          <p:spPr>
            <a:xfrm>
              <a:off x="5486400" y="3352800"/>
              <a:ext cx="628698" cy="276999"/>
            </a:xfrm>
            <a:prstGeom prst="rect">
              <a:avLst/>
            </a:prstGeom>
            <a:noFill/>
          </p:spPr>
          <p:txBody>
            <a:bodyPr wrap="none" rtlCol="0">
              <a:spAutoFit/>
            </a:bodyPr>
            <a:lstStyle/>
            <a:p>
              <a:r>
                <a:rPr lang="en-GB" sz="1200" dirty="0">
                  <a:solidFill>
                    <a:srgbClr val="FFFFFF"/>
                  </a:solidFill>
                  <a:effectLst>
                    <a:outerShdw blurRad="38100" dist="38100" dir="2700000">
                      <a:srgbClr val="000000"/>
                    </a:outerShdw>
                  </a:effectLst>
                </a:rPr>
                <a:t>X-rays</a:t>
              </a:r>
            </a:p>
          </p:txBody>
        </p:sp>
        <p:sp>
          <p:nvSpPr>
            <p:cNvPr id="45" name="TextBox 44"/>
            <p:cNvSpPr txBox="1"/>
            <p:nvPr/>
          </p:nvSpPr>
          <p:spPr>
            <a:xfrm>
              <a:off x="6617248" y="3380601"/>
              <a:ext cx="755335"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rPr>
                <a:t>protoner</a:t>
              </a:r>
              <a:endParaRPr lang="en-GB" sz="1200" dirty="0">
                <a:solidFill>
                  <a:srgbClr val="FFFFFF"/>
                </a:solidFill>
                <a:effectLst>
                  <a:outerShdw blurRad="38100" dist="38100" dir="2700000">
                    <a:srgbClr val="000000"/>
                  </a:outerShdw>
                </a:effectLst>
              </a:endParaRPr>
            </a:p>
          </p:txBody>
        </p:sp>
      </p:grpSp>
      <p:grpSp>
        <p:nvGrpSpPr>
          <p:cNvPr id="8" name="Group 7"/>
          <p:cNvGrpSpPr/>
          <p:nvPr/>
        </p:nvGrpSpPr>
        <p:grpSpPr>
          <a:xfrm>
            <a:off x="379159" y="3985760"/>
            <a:ext cx="8729345" cy="2179544"/>
            <a:chOff x="379159" y="4048618"/>
            <a:chExt cx="8729345" cy="2179544"/>
          </a:xfrm>
        </p:grpSpPr>
        <p:grpSp>
          <p:nvGrpSpPr>
            <p:cNvPr id="6" name="Group 1"/>
            <p:cNvGrpSpPr/>
            <p:nvPr/>
          </p:nvGrpSpPr>
          <p:grpSpPr>
            <a:xfrm>
              <a:off x="379159" y="4048618"/>
              <a:ext cx="8637841" cy="1976143"/>
              <a:chOff x="379159" y="4624682"/>
              <a:chExt cx="8637841" cy="1976143"/>
            </a:xfrm>
          </p:grpSpPr>
          <p:grpSp>
            <p:nvGrpSpPr>
              <p:cNvPr id="7" name="Group 46"/>
              <p:cNvGrpSpPr/>
              <p:nvPr/>
            </p:nvGrpSpPr>
            <p:grpSpPr>
              <a:xfrm>
                <a:off x="379159" y="4651257"/>
                <a:ext cx="8637841" cy="1949568"/>
                <a:chOff x="379159" y="4679832"/>
                <a:chExt cx="8637841" cy="1949568"/>
              </a:xfrm>
            </p:grpSpPr>
            <p:sp>
              <p:nvSpPr>
                <p:cNvPr id="29" name="TextBox 28"/>
                <p:cNvSpPr txBox="1"/>
                <p:nvPr/>
              </p:nvSpPr>
              <p:spPr>
                <a:xfrm>
                  <a:off x="379159" y="6260068"/>
                  <a:ext cx="2792400" cy="369332"/>
                </a:xfrm>
                <a:prstGeom prst="rect">
                  <a:avLst/>
                </a:prstGeom>
                <a:noFill/>
              </p:spPr>
              <p:txBody>
                <a:bodyPr wrap="square" rtlCol="0">
                  <a:spAutoFit/>
                </a:bodyPr>
                <a:lstStyle/>
                <a:p>
                  <a:pPr algn="ctr"/>
                  <a:r>
                    <a:rPr lang="en-GB" dirty="0" err="1"/>
                    <a:t>P</a:t>
                  </a:r>
                  <a:r>
                    <a:rPr lang="en-GB" sz="1800" dirty="0" err="1"/>
                    <a:t>artikeldetektering</a:t>
                  </a:r>
                  <a:endParaRPr lang="en-GB" sz="1800" dirty="0"/>
                </a:p>
              </p:txBody>
            </p:sp>
            <p:sp>
              <p:nvSpPr>
                <p:cNvPr id="30" name="Left-Right Arrow 29"/>
                <p:cNvSpPr/>
                <p:nvPr/>
              </p:nvSpPr>
              <p:spPr bwMode="auto">
                <a:xfrm>
                  <a:off x="2819400" y="4800600"/>
                  <a:ext cx="658800" cy="396000"/>
                </a:xfrm>
                <a:prstGeom prst="lef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497010" y="4679832"/>
                  <a:ext cx="2431307" cy="569387"/>
                </a:xfrm>
                <a:prstGeom prst="rect">
                  <a:avLst/>
                </a:prstGeom>
                <a:noFill/>
              </p:spPr>
              <p:txBody>
                <a:bodyPr wrap="none" rtlCol="0">
                  <a:spAutoFit/>
                </a:bodyPr>
                <a:lstStyle/>
                <a:p>
                  <a:r>
                    <a:rPr lang="en-GB" sz="3100" dirty="0" err="1">
                      <a:solidFill>
                        <a:srgbClr val="FFC000"/>
                      </a:solidFill>
                    </a:rPr>
                    <a:t>Visualisering</a:t>
                  </a:r>
                  <a:endParaRPr lang="en-GB" sz="3100" dirty="0">
                    <a:solidFill>
                      <a:srgbClr val="FFC000"/>
                    </a:solidFill>
                  </a:endParaRPr>
                </a:p>
              </p:txBody>
            </p:sp>
            <p:pic>
              <p:nvPicPr>
                <p:cNvPr id="33" name="Picture 32" descr="Screen shot 2011-04-17 at 23.19.02.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86400" y="5225378"/>
                  <a:ext cx="1101946" cy="1153747"/>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34" name="TextBox 33"/>
                <p:cNvSpPr txBox="1"/>
                <p:nvPr/>
              </p:nvSpPr>
              <p:spPr>
                <a:xfrm>
                  <a:off x="6804248" y="4775758"/>
                  <a:ext cx="1556836" cy="369332"/>
                </a:xfrm>
                <a:prstGeom prst="rect">
                  <a:avLst/>
                </a:prstGeom>
                <a:noFill/>
              </p:spPr>
              <p:txBody>
                <a:bodyPr wrap="none" rtlCol="0">
                  <a:spAutoFit/>
                </a:bodyPr>
                <a:lstStyle/>
                <a:p>
                  <a:r>
                    <a:rPr lang="en-GB" sz="1800" dirty="0"/>
                    <a:t>PET Scanner</a:t>
                  </a:r>
                </a:p>
              </p:txBody>
            </p:sp>
            <p:pic>
              <p:nvPicPr>
                <p:cNvPr id="38" name="Picture 1032" descr="PET_Alzheime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5524" t="24898" b="13381"/>
                <a:stretch/>
              </p:blipFill>
              <p:spPr bwMode="auto">
                <a:xfrm>
                  <a:off x="6905280" y="5225379"/>
                  <a:ext cx="2111720" cy="103469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36" name="TextBox 35"/>
                <p:cNvSpPr txBox="1"/>
                <p:nvPr/>
              </p:nvSpPr>
              <p:spPr>
                <a:xfrm>
                  <a:off x="3441576" y="5185767"/>
                  <a:ext cx="2210544" cy="646331"/>
                </a:xfrm>
                <a:prstGeom prst="rect">
                  <a:avLst/>
                </a:prstGeom>
                <a:noFill/>
              </p:spPr>
              <p:txBody>
                <a:bodyPr wrap="square" rtlCol="0">
                  <a:spAutoFit/>
                </a:bodyPr>
                <a:lstStyle/>
                <a:p>
                  <a:pPr algn="ctr"/>
                  <a:r>
                    <a:rPr lang="en-GB" sz="1200" dirty="0" err="1"/>
                    <a:t>Ny</a:t>
                  </a:r>
                  <a:r>
                    <a:rPr lang="en-GB" sz="1200" dirty="0"/>
                    <a:t> </a:t>
                  </a:r>
                  <a:r>
                    <a:rPr lang="en-GB" sz="1200" dirty="0" err="1"/>
                    <a:t>bröst</a:t>
                  </a:r>
                  <a:r>
                    <a:rPr lang="en-GB" sz="1200" dirty="0"/>
                    <a:t> imaging. </a:t>
                  </a:r>
                </a:p>
                <a:p>
                  <a:pPr algn="ctr"/>
                  <a:r>
                    <a:rPr lang="en-GB" sz="1200" dirty="0" err="1"/>
                    <a:t>Kliniska</a:t>
                  </a:r>
                  <a:r>
                    <a:rPr lang="en-GB" sz="1200" dirty="0"/>
                    <a:t> </a:t>
                  </a:r>
                  <a:r>
                    <a:rPr lang="en-GB" sz="1200" dirty="0" err="1"/>
                    <a:t>försök</a:t>
                  </a:r>
                  <a:r>
                    <a:rPr lang="en-GB" sz="1200" dirty="0"/>
                    <a:t> </a:t>
                  </a:r>
                  <a:r>
                    <a:rPr lang="en-GB" sz="1200" dirty="0" err="1"/>
                    <a:t>i</a:t>
                  </a:r>
                  <a:r>
                    <a:rPr lang="en-GB" sz="1200" dirty="0"/>
                    <a:t> Portugal.</a:t>
                  </a:r>
                </a:p>
                <a:p>
                  <a:pPr algn="ctr"/>
                  <a:r>
                    <a:rPr lang="en-GB" sz="1200" dirty="0"/>
                    <a:t>(</a:t>
                  </a:r>
                  <a:r>
                    <a:rPr lang="en-GB" sz="1200" dirty="0" err="1"/>
                    <a:t>ClearPEM</a:t>
                  </a:r>
                  <a:r>
                    <a:rPr lang="en-GB" sz="1200" dirty="0"/>
                    <a:t>)</a:t>
                  </a:r>
                </a:p>
              </p:txBody>
            </p:sp>
            <p:pic>
              <p:nvPicPr>
                <p:cNvPr id="37" name="Picture 36" descr="Screen shot 2011-04-18 at 11.02.26.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810000" y="5845724"/>
                  <a:ext cx="1371600" cy="724181"/>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grpSp>
          <p:pic>
            <p:nvPicPr>
              <p:cNvPr id="51" name="Picture 50" descr="cms_event.jpe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7550" y="4624682"/>
                <a:ext cx="1993900" cy="15962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grpSp>
        <p:sp>
          <p:nvSpPr>
            <p:cNvPr id="5" name="TextBox 4"/>
            <p:cNvSpPr txBox="1"/>
            <p:nvPr/>
          </p:nvSpPr>
          <p:spPr>
            <a:xfrm>
              <a:off x="7018674" y="5735719"/>
              <a:ext cx="723275" cy="492443"/>
            </a:xfrm>
            <a:prstGeom prst="rect">
              <a:avLst/>
            </a:prstGeom>
            <a:noFill/>
          </p:spPr>
          <p:txBody>
            <a:bodyPr wrap="none" rtlCol="0">
              <a:spAutoFit/>
            </a:bodyPr>
            <a:lstStyle/>
            <a:p>
              <a:pPr algn="ctr"/>
              <a:r>
                <a:rPr lang="en-GB" sz="1300" dirty="0"/>
                <a:t>Normal</a:t>
              </a:r>
            </a:p>
            <a:p>
              <a:pPr algn="ctr"/>
              <a:r>
                <a:rPr lang="en-GB" sz="1300" dirty="0" err="1"/>
                <a:t>hjärna</a:t>
              </a:r>
              <a:endParaRPr lang="en-GB" sz="1300" dirty="0"/>
            </a:p>
          </p:txBody>
        </p:sp>
        <p:sp>
          <p:nvSpPr>
            <p:cNvPr id="44" name="TextBox 43"/>
            <p:cNvSpPr txBox="1"/>
            <p:nvPr/>
          </p:nvSpPr>
          <p:spPr>
            <a:xfrm>
              <a:off x="7864286" y="5733256"/>
              <a:ext cx="1244218" cy="492443"/>
            </a:xfrm>
            <a:prstGeom prst="rect">
              <a:avLst/>
            </a:prstGeom>
            <a:noFill/>
          </p:spPr>
          <p:txBody>
            <a:bodyPr wrap="square" rtlCol="0">
              <a:spAutoFit/>
            </a:bodyPr>
            <a:lstStyle/>
            <a:p>
              <a:pPr algn="ctr"/>
              <a:r>
                <a:rPr lang="en-GB" sz="1300" dirty="0"/>
                <a:t>Alzheimer’s </a:t>
              </a:r>
              <a:r>
                <a:rPr lang="en-GB" sz="1300" dirty="0" err="1"/>
                <a:t>sjukdom</a:t>
              </a:r>
              <a:endParaRPr lang="en-GB" sz="1300" dirty="0"/>
            </a:p>
          </p:txBody>
        </p:sp>
      </p:grpSp>
      <p:sp>
        <p:nvSpPr>
          <p:cNvPr id="46" name="Title 1"/>
          <p:cNvSpPr txBox="1">
            <a:spLocks/>
          </p:cNvSpPr>
          <p:nvPr/>
        </p:nvSpPr>
        <p:spPr>
          <a:xfrm>
            <a:off x="251520" y="18248"/>
            <a:ext cx="8765480" cy="642937"/>
          </a:xfrm>
          <a:prstGeom prst="rect">
            <a:avLst/>
          </a:prstGeom>
        </p:spPr>
        <p:txBody>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fr-FR" sz="4400" dirty="0" err="1">
                <a:solidFill>
                  <a:schemeClr val="tx1"/>
                </a:solidFill>
              </a:rPr>
              <a:t>Medicinska</a:t>
            </a:r>
            <a:r>
              <a:rPr lang="fr-FR" sz="4400" dirty="0">
                <a:solidFill>
                  <a:schemeClr val="tx1"/>
                </a:solidFill>
              </a:rPr>
              <a:t> </a:t>
            </a:r>
            <a:r>
              <a:rPr lang="fr-FR" sz="4400" dirty="0" err="1">
                <a:solidFill>
                  <a:schemeClr val="tx1"/>
                </a:solidFill>
              </a:rPr>
              <a:t>tillämpningar</a:t>
            </a:r>
            <a:endParaRPr lang="fr-FR" sz="4400" dirty="0">
              <a:solidFill>
                <a:schemeClr val="tx1"/>
              </a:solidFill>
            </a:endParaRPr>
          </a:p>
        </p:txBody>
      </p:sp>
      <p:cxnSp>
        <p:nvCxnSpPr>
          <p:cNvPr id="47" name="Straight Connector 46"/>
          <p:cNvCxnSpPr/>
          <p:nvPr/>
        </p:nvCxnSpPr>
        <p:spPr>
          <a:xfrm>
            <a:off x="251520" y="692696"/>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9512" y="719988"/>
            <a:ext cx="2918346" cy="400110"/>
          </a:xfrm>
          <a:prstGeom prst="rect">
            <a:avLst/>
          </a:prstGeom>
          <a:noFill/>
        </p:spPr>
        <p:txBody>
          <a:bodyPr wrap="square" rtlCol="0">
            <a:spAutoFit/>
          </a:bodyPr>
          <a:lstStyle/>
          <a:p>
            <a:r>
              <a:rPr lang="en-GB" sz="2000" dirty="0" err="1"/>
              <a:t>Cancerbekämpning</a:t>
            </a:r>
            <a:endParaRPr lang="en-GB" sz="2000" dirty="0"/>
          </a:p>
        </p:txBody>
      </p:sp>
      <p:sp>
        <p:nvSpPr>
          <p:cNvPr id="9" name="Footer Placeholder 8"/>
          <p:cNvSpPr>
            <a:spLocks noGrp="1"/>
          </p:cNvSpPr>
          <p:nvPr>
            <p:ph type="ftr" sz="quarter" idx="11"/>
          </p:nvPr>
        </p:nvSpPr>
        <p:spPr>
          <a:xfrm>
            <a:off x="467544" y="6356351"/>
            <a:ext cx="8424936"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extLst>
      <p:ext uri="{BB962C8B-B14F-4D97-AF65-F5344CB8AC3E}">
        <p14:creationId xmlns:p14="http://schemas.microsoft.com/office/powerpoint/2010/main" val="5432862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89464">
            <a:off x="1607396" y="1299727"/>
            <a:ext cx="6171833" cy="47625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8613" y="1306280"/>
            <a:ext cx="6843760" cy="45596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6387" name="Title 1"/>
          <p:cNvSpPr>
            <a:spLocks noGrp="1"/>
          </p:cNvSpPr>
          <p:nvPr>
            <p:ph type="title"/>
          </p:nvPr>
        </p:nvSpPr>
        <p:spPr>
          <a:xfrm>
            <a:off x="48837" y="123644"/>
            <a:ext cx="5243244" cy="785812"/>
          </a:xfrm>
        </p:spPr>
        <p:txBody>
          <a:bodyPr anchor="t"/>
          <a:lstStyle/>
          <a:p>
            <a:pPr algn="ctr" eaLnBrk="1" hangingPunct="1"/>
            <a:r>
              <a:rPr lang="fr-FR" sz="4400" spc="-100" dirty="0" err="1"/>
              <a:t>Som</a:t>
            </a:r>
            <a:r>
              <a:rPr lang="fr-FR" sz="4400" spc="-100" dirty="0"/>
              <a:t> en </a:t>
            </a:r>
            <a:r>
              <a:rPr lang="fr-FR" sz="4400" spc="-100" dirty="0" err="1">
                <a:solidFill>
                  <a:srgbClr val="92D050"/>
                </a:solidFill>
              </a:rPr>
              <a:t>liten</a:t>
            </a:r>
            <a:r>
              <a:rPr lang="fr-FR" sz="4400" spc="-100" dirty="0">
                <a:solidFill>
                  <a:srgbClr val="92D050"/>
                </a:solidFill>
              </a:rPr>
              <a:t> </a:t>
            </a:r>
            <a:r>
              <a:rPr lang="fr-FR" sz="4400" spc="-100" dirty="0" err="1">
                <a:solidFill>
                  <a:srgbClr val="92D050"/>
                </a:solidFill>
              </a:rPr>
              <a:t>stad</a:t>
            </a:r>
            <a:r>
              <a:rPr lang="fr-FR" sz="4400" spc="-100" dirty="0">
                <a:solidFill>
                  <a:srgbClr val="92D050"/>
                </a:solidFill>
              </a:rPr>
              <a:t>… </a:t>
            </a:r>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5329" y="1168965"/>
            <a:ext cx="7255963" cy="4834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09165">
            <a:off x="985432" y="1568021"/>
            <a:ext cx="7160858" cy="47888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36498">
            <a:off x="1065445" y="1308595"/>
            <a:ext cx="6672225" cy="50041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881660">
            <a:off x="4054048" y="1084950"/>
            <a:ext cx="3737719" cy="50023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1282388">
            <a:off x="657848" y="1235621"/>
            <a:ext cx="6691777" cy="47009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21455">
            <a:off x="1971969" y="1463977"/>
            <a:ext cx="5616649" cy="45716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7" name="Picture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898422">
            <a:off x="4025202" y="1143198"/>
            <a:ext cx="3857143" cy="4834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8014" y="1207915"/>
            <a:ext cx="6594943" cy="49462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0" name="Picture 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159915">
            <a:off x="1047680" y="1136864"/>
            <a:ext cx="6108091" cy="50900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1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400466">
            <a:off x="939053" y="1281876"/>
            <a:ext cx="6835395" cy="45569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24" name="Straight Connector 23"/>
          <p:cNvCxnSpPr/>
          <p:nvPr/>
        </p:nvCxnSpPr>
        <p:spPr>
          <a:xfrm>
            <a:off x="384288" y="836712"/>
            <a:ext cx="461976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5"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spTree>
    <p:extLst>
      <p:ext uri="{BB962C8B-B14F-4D97-AF65-F5344CB8AC3E}">
        <p14:creationId xmlns:p14="http://schemas.microsoft.com/office/powerpoint/2010/main" val="2866480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1+#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1+#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1+#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1+#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1+#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1+#ppt_w/2"/>
                                          </p:val>
                                        </p:tav>
                                        <p:tav tm="100000">
                                          <p:val>
                                            <p:strVal val="#ppt_x"/>
                                          </p:val>
                                        </p:tav>
                                      </p:tavLst>
                                    </p:anim>
                                    <p:anim calcmode="lin" valueType="num">
                                      <p:cBhvr additive="base">
                                        <p:cTn id="74"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6" descr="The Nobel Prize Award Ceremony, Copyright © Nobel Web AB, Photo: Hans Mehlin"/>
          <p:cNvPicPr>
            <a:picLocks noChangeAspect="1" noChangeArrowheads="1"/>
          </p:cNvPicPr>
          <p:nvPr/>
        </p:nvPicPr>
        <p:blipFill>
          <a:blip r:embed="rId2" cstate="print"/>
          <a:srcRect/>
          <a:stretch>
            <a:fillRect/>
          </a:stretch>
        </p:blipFill>
        <p:spPr bwMode="auto">
          <a:xfrm>
            <a:off x="-31433" y="1247591"/>
            <a:ext cx="9175433" cy="3932238"/>
          </a:xfrm>
          <a:prstGeom prst="rect">
            <a:avLst/>
          </a:prstGeom>
          <a:noFill/>
          <a:ln w="9525">
            <a:noFill/>
            <a:miter lim="800000"/>
            <a:headEnd/>
            <a:tailEnd/>
          </a:ln>
        </p:spPr>
      </p:pic>
      <p:sp>
        <p:nvSpPr>
          <p:cNvPr id="31747" name="Title 1"/>
          <p:cNvSpPr>
            <a:spLocks noGrp="1"/>
          </p:cNvSpPr>
          <p:nvPr>
            <p:ph type="title"/>
          </p:nvPr>
        </p:nvSpPr>
        <p:spPr>
          <a:xfrm>
            <a:off x="182880" y="116632"/>
            <a:ext cx="8686800" cy="642937"/>
          </a:xfrm>
        </p:spPr>
        <p:txBody>
          <a:bodyPr>
            <a:normAutofit fontScale="90000"/>
          </a:bodyPr>
          <a:lstStyle/>
          <a:p>
            <a:pPr eaLnBrk="1" hangingPunct="1"/>
            <a:r>
              <a:rPr lang="fr-FR" sz="4200" b="0" dirty="0"/>
              <a:t>Och </a:t>
            </a:r>
            <a:r>
              <a:rPr lang="fr-FR" sz="4200" b="0" dirty="0" err="1"/>
              <a:t>några</a:t>
            </a:r>
            <a:r>
              <a:rPr lang="fr-FR" sz="4200" b="0" dirty="0"/>
              <a:t> </a:t>
            </a:r>
            <a:r>
              <a:rPr lang="fr-FR" sz="4900" b="0" dirty="0" err="1"/>
              <a:t>Nobelpris</a:t>
            </a:r>
            <a:r>
              <a:rPr lang="fr-FR" sz="4200" b="0" dirty="0"/>
              <a:t>…</a:t>
            </a:r>
          </a:p>
        </p:txBody>
      </p:sp>
      <p:grpSp>
        <p:nvGrpSpPr>
          <p:cNvPr id="2" name="Group 4"/>
          <p:cNvGrpSpPr/>
          <p:nvPr/>
        </p:nvGrpSpPr>
        <p:grpSpPr>
          <a:xfrm>
            <a:off x="3561455" y="1104716"/>
            <a:ext cx="2214563" cy="3858318"/>
            <a:chOff x="3561455" y="1176679"/>
            <a:chExt cx="2214563" cy="3858318"/>
          </a:xfrm>
        </p:grpSpPr>
        <p:pic>
          <p:nvPicPr>
            <p:cNvPr id="39938" name="Picture 2" descr="Georges Charpak"/>
            <p:cNvPicPr>
              <a:picLocks noChangeAspect="1" noChangeArrowheads="1"/>
            </p:cNvPicPr>
            <p:nvPr/>
          </p:nvPicPr>
          <p:blipFill>
            <a:blip r:embed="rId3" cstate="print"/>
            <a:srcRect/>
            <a:stretch>
              <a:fillRect/>
            </a:stretch>
          </p:blipFill>
          <p:spPr bwMode="auto">
            <a:xfrm>
              <a:off x="3688563" y="1176679"/>
              <a:ext cx="1246483" cy="174671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1753" name="TextBox 5"/>
            <p:cNvSpPr txBox="1">
              <a:spLocks noChangeArrowheads="1"/>
            </p:cNvSpPr>
            <p:nvPr/>
          </p:nvSpPr>
          <p:spPr bwMode="auto">
            <a:xfrm>
              <a:off x="3561455" y="3219115"/>
              <a:ext cx="2214563" cy="1815882"/>
            </a:xfrm>
            <a:prstGeom prst="rect">
              <a:avLst/>
            </a:prstGeom>
            <a:noFill/>
            <a:ln w="9525">
              <a:noFill/>
              <a:miter lim="800000"/>
              <a:headEnd/>
              <a:tailEnd/>
            </a:ln>
          </p:spPr>
          <p:txBody>
            <a:bodyPr>
              <a:spAutoFit/>
            </a:bodyPr>
            <a:lstStyle/>
            <a:p>
              <a:r>
                <a:rPr lang="en-GB" sz="1400" dirty="0"/>
                <a:t>George </a:t>
              </a:r>
              <a:r>
                <a:rPr lang="en-GB" sz="1400" dirty="0" err="1"/>
                <a:t>Charpak</a:t>
              </a:r>
              <a:endParaRPr lang="en-GB" sz="1400" dirty="0"/>
            </a:p>
            <a:p>
              <a:endParaRPr lang="en-GB" sz="1400" dirty="0"/>
            </a:p>
            <a:p>
              <a:endParaRPr lang="en-GB" sz="1400" dirty="0"/>
            </a:p>
            <a:p>
              <a:r>
                <a:rPr lang="en-GB" sz="1400" i="1" dirty="0"/>
                <a:t>“for his invention and development of particle detectors, in particular the </a:t>
              </a:r>
              <a:r>
                <a:rPr lang="en-GB" sz="1400" i="1" dirty="0" err="1"/>
                <a:t>multiwire</a:t>
              </a:r>
              <a:r>
                <a:rPr lang="en-GB" sz="1400" i="1" dirty="0"/>
                <a:t> proportional chamber”</a:t>
              </a:r>
            </a:p>
          </p:txBody>
        </p:sp>
      </p:grpSp>
      <p:grpSp>
        <p:nvGrpSpPr>
          <p:cNvPr id="3" name="Group 2"/>
          <p:cNvGrpSpPr/>
          <p:nvPr/>
        </p:nvGrpSpPr>
        <p:grpSpPr>
          <a:xfrm>
            <a:off x="203947" y="1112971"/>
            <a:ext cx="2801827" cy="3850063"/>
            <a:chOff x="203947" y="1184934"/>
            <a:chExt cx="2801827" cy="3850063"/>
          </a:xfrm>
        </p:grpSpPr>
        <p:pic>
          <p:nvPicPr>
            <p:cNvPr id="39940" name="Picture 4" descr="Carlo Rubbia"/>
            <p:cNvPicPr>
              <a:picLocks noChangeAspect="1" noChangeArrowheads="1"/>
            </p:cNvPicPr>
            <p:nvPr/>
          </p:nvPicPr>
          <p:blipFill>
            <a:blip r:embed="rId4" cstate="print"/>
            <a:srcRect/>
            <a:stretch>
              <a:fillRect/>
            </a:stretch>
          </p:blipFill>
          <p:spPr bwMode="auto">
            <a:xfrm>
              <a:off x="203947" y="1184934"/>
              <a:ext cx="1246482" cy="174671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1751" name="TextBox 7"/>
            <p:cNvSpPr txBox="1">
              <a:spLocks noChangeArrowheads="1"/>
            </p:cNvSpPr>
            <p:nvPr/>
          </p:nvSpPr>
          <p:spPr bwMode="auto">
            <a:xfrm>
              <a:off x="219712" y="3219115"/>
              <a:ext cx="2786062" cy="1815882"/>
            </a:xfrm>
            <a:prstGeom prst="rect">
              <a:avLst/>
            </a:prstGeom>
            <a:noFill/>
            <a:ln w="9525">
              <a:noFill/>
              <a:miter lim="800000"/>
              <a:headEnd/>
              <a:tailEnd/>
            </a:ln>
          </p:spPr>
          <p:txBody>
            <a:bodyPr>
              <a:spAutoFit/>
            </a:bodyPr>
            <a:lstStyle/>
            <a:p>
              <a:r>
                <a:rPr lang="en-GB" sz="1400" i="1" dirty="0"/>
                <a:t>Carlo Rubbia and</a:t>
              </a:r>
              <a:br>
                <a:rPr lang="en-GB" sz="1400" i="1" dirty="0"/>
              </a:br>
              <a:r>
                <a:rPr lang="en-GB" sz="1400" i="1" dirty="0"/>
                <a:t>Simon van der Meer</a:t>
              </a:r>
            </a:p>
            <a:p>
              <a:endParaRPr lang="en-GB" sz="1400" i="1" dirty="0"/>
            </a:p>
            <a:p>
              <a:r>
                <a:rPr lang="en-GB" sz="1400" i="1" dirty="0"/>
                <a:t>“for their decisive contributions to the large project, which led to the discovery of the field particles W and Z, communicators of weak interaction”</a:t>
              </a:r>
            </a:p>
          </p:txBody>
        </p:sp>
        <p:pic>
          <p:nvPicPr>
            <p:cNvPr id="3074" name="Picture 2" descr="Simon van der Me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12743" y="1185993"/>
              <a:ext cx="1246491" cy="174662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grpSp>
      <p:grpSp>
        <p:nvGrpSpPr>
          <p:cNvPr id="4" name="Group 5"/>
          <p:cNvGrpSpPr/>
          <p:nvPr/>
        </p:nvGrpSpPr>
        <p:grpSpPr>
          <a:xfrm>
            <a:off x="5681322" y="1114030"/>
            <a:ext cx="3275148" cy="4710777"/>
            <a:chOff x="5681322" y="1185993"/>
            <a:chExt cx="3275148" cy="4710777"/>
          </a:xfrm>
        </p:grpSpPr>
        <p:pic>
          <p:nvPicPr>
            <p:cNvPr id="1026" name="Picture 2" descr="François Englert"/>
            <p:cNvPicPr>
              <a:picLocks noChangeAspect="1" noChangeArrowheads="1"/>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681322" y="1185993"/>
              <a:ext cx="1229730" cy="1739190"/>
            </a:xfrm>
            <a:prstGeom prst="rect">
              <a:avLst/>
            </a:prstGeom>
            <a:solidFill>
              <a:srgbClr val="FFFFFF">
                <a:shade val="85000"/>
              </a:srgbClr>
            </a:solidFill>
            <a:ln w="1270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8" name="Picture 4" descr="Peter W. Higgs"/>
            <p:cNvPicPr>
              <a:picLocks noChangeAspect="1" noChangeArrowheads="1"/>
            </p:cNvPicPr>
            <p:nvPr/>
          </p:nvPicPr>
          <p:blipFill>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12272" y="1185993"/>
              <a:ext cx="1235051" cy="1746715"/>
            </a:xfrm>
            <a:prstGeom prst="rect">
              <a:avLst/>
            </a:prstGeom>
            <a:solidFill>
              <a:srgbClr val="FFFFFF">
                <a:shade val="85000"/>
              </a:srgbClr>
            </a:solidFill>
            <a:ln w="1270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TextBox 5"/>
            <p:cNvSpPr txBox="1">
              <a:spLocks noChangeArrowheads="1"/>
            </p:cNvSpPr>
            <p:nvPr/>
          </p:nvSpPr>
          <p:spPr bwMode="auto">
            <a:xfrm>
              <a:off x="5697088" y="3219114"/>
              <a:ext cx="3259382" cy="2677656"/>
            </a:xfrm>
            <a:prstGeom prst="rect">
              <a:avLst/>
            </a:prstGeom>
            <a:noFill/>
            <a:ln w="9525">
              <a:noFill/>
              <a:miter lim="800000"/>
              <a:headEnd/>
              <a:tailEnd/>
            </a:ln>
          </p:spPr>
          <p:txBody>
            <a:bodyPr wrap="square">
              <a:spAutoFit/>
            </a:bodyPr>
            <a:lstStyle/>
            <a:p>
              <a:r>
                <a:rPr lang="en-GB" sz="1400" dirty="0"/>
                <a:t>François </a:t>
              </a:r>
              <a:r>
                <a:rPr lang="en-GB" sz="1400" dirty="0" err="1"/>
                <a:t>Englert</a:t>
              </a:r>
              <a:br>
                <a:rPr lang="en-GB" sz="1400" dirty="0"/>
              </a:br>
              <a:r>
                <a:rPr lang="en-GB" sz="1400" dirty="0"/>
                <a:t>Peter Higgs</a:t>
              </a:r>
            </a:p>
            <a:p>
              <a:endParaRPr lang="en-GB" sz="1400" dirty="0"/>
            </a:p>
            <a:p>
              <a:r>
                <a:rPr lang="en-GB" sz="1400" i="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p>
          </p:txBody>
        </p:sp>
      </p:grpSp>
      <p:cxnSp>
        <p:nvCxnSpPr>
          <p:cNvPr id="16" name="Straight Connector 15"/>
          <p:cNvCxnSpPr/>
          <p:nvPr/>
        </p:nvCxnSpPr>
        <p:spPr>
          <a:xfrm>
            <a:off x="219712" y="908720"/>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a:xfrm>
            <a:off x="467544" y="6356351"/>
            <a:ext cx="8105096"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afterEffect">
                                  <p:stCondLst>
                                    <p:cond delay="1500"/>
                                  </p:stCondLst>
                                  <p:childTnLst>
                                    <p:set>
                                      <p:cBhvr rctx="PPT">
                                        <p:cTn id="6" dur="indefinite"/>
                                        <p:tgtEl>
                                          <p:spTgt spid="39942"/>
                                        </p:tgtEl>
                                        <p:attrNameLst>
                                          <p:attrName>style.opacity</p:attrName>
                                        </p:attrNameLst>
                                      </p:cBhvr>
                                      <p:to>
                                        <p:strVal val="0.1"/>
                                      </p:to>
                                    </p:set>
                                    <p:animEffect filter="image" prLst="opacity: 0.1">
                                      <p:cBhvr rctx="IE">
                                        <p:cTn id="7" dur="indefinite"/>
                                        <p:tgtEl>
                                          <p:spTgt spid="39942"/>
                                        </p:tgtEl>
                                      </p:cBhvr>
                                    </p:animEffect>
                                  </p:childTnLst>
                                </p:cTn>
                              </p:par>
                            </p:childTnLst>
                          </p:cTn>
                        </p:par>
                        <p:par>
                          <p:cTn id="8" fill="hold">
                            <p:stCondLst>
                              <p:cond delay="1500"/>
                            </p:stCondLst>
                            <p:childTnLst>
                              <p:par>
                                <p:cTn id="9" presetID="2" presetClass="entr" presetSubtype="4" fill="hold"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date.gci.org/wp-content/uploads/2012/07/Higgs-Bos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34268">
            <a:off x="3724528" y="1281594"/>
            <a:ext cx="5167909" cy="32205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8675" name="Title 1"/>
          <p:cNvSpPr>
            <a:spLocks noGrp="1"/>
          </p:cNvSpPr>
          <p:nvPr>
            <p:ph type="title"/>
          </p:nvPr>
        </p:nvSpPr>
        <p:spPr>
          <a:xfrm>
            <a:off x="179512" y="0"/>
            <a:ext cx="8856984" cy="633046"/>
          </a:xfrm>
        </p:spPr>
        <p:txBody>
          <a:bodyPr>
            <a:normAutofit fontScale="90000"/>
          </a:bodyPr>
          <a:lstStyle/>
          <a:p>
            <a:pPr algn="ctr" eaLnBrk="1" hangingPunct="1"/>
            <a:r>
              <a:rPr lang="fr-FR" sz="4000" b="0" dirty="0" err="1"/>
              <a:t>Senaste</a:t>
            </a:r>
            <a:r>
              <a:rPr lang="fr-FR" sz="4000" b="0" dirty="0"/>
              <a:t> </a:t>
            </a:r>
            <a:r>
              <a:rPr lang="fr-FR" sz="4900" b="0" dirty="0" err="1"/>
              <a:t>nytt</a:t>
            </a:r>
            <a:r>
              <a:rPr lang="fr-FR" sz="4200" b="0" dirty="0"/>
              <a:t> </a:t>
            </a:r>
            <a:r>
              <a:rPr lang="fr-FR" sz="4200" b="0" dirty="0" err="1"/>
              <a:t>från</a:t>
            </a:r>
            <a:r>
              <a:rPr lang="fr-FR" sz="4200" b="0" dirty="0"/>
              <a:t> LHC</a:t>
            </a:r>
          </a:p>
        </p:txBody>
      </p:sp>
      <p:sp>
        <p:nvSpPr>
          <p:cNvPr id="14" name="Rectangle 13"/>
          <p:cNvSpPr>
            <a:spLocks noChangeArrowheads="1"/>
          </p:cNvSpPr>
          <p:nvPr/>
        </p:nvSpPr>
        <p:spPr bwMode="auto">
          <a:xfrm>
            <a:off x="0" y="4514344"/>
            <a:ext cx="8653074" cy="1938992"/>
          </a:xfrm>
          <a:prstGeom prst="rect">
            <a:avLst/>
          </a:prstGeom>
          <a:noFill/>
          <a:ln w="9525">
            <a:noFill/>
            <a:miter lim="800000"/>
            <a:headEnd/>
            <a:tailEnd/>
          </a:ln>
        </p:spPr>
        <p:txBody>
          <a:bodyPr wrap="square">
            <a:spAutoFit/>
          </a:bodyPr>
          <a:lstStyle/>
          <a:p>
            <a:pPr marL="342900" lvl="1" indent="-342900">
              <a:buFont typeface="Wingdings" panose="05000000000000000000" pitchFamily="2" charset="2"/>
              <a:buChar char="Ø"/>
            </a:pPr>
            <a:r>
              <a:rPr lang="fr-FR" sz="2000" dirty="0">
                <a:latin typeface="Calibri" pitchFamily="34" charset="0"/>
              </a:rPr>
              <a:t>2012: </a:t>
            </a:r>
            <a:r>
              <a:rPr lang="fr-FR" sz="2000" dirty="0" err="1">
                <a:latin typeface="Calibri" pitchFamily="34" charset="0"/>
              </a:rPr>
              <a:t>Higgs</a:t>
            </a:r>
            <a:r>
              <a:rPr lang="fr-FR" sz="2000" dirty="0">
                <a:latin typeface="Calibri" pitchFamily="34" charset="0"/>
              </a:rPr>
              <a:t> Boson </a:t>
            </a:r>
            <a:r>
              <a:rPr lang="fr-FR" sz="2000" dirty="0" err="1">
                <a:latin typeface="Calibri" pitchFamily="34" charset="0"/>
              </a:rPr>
              <a:t>upptäckt</a:t>
            </a:r>
            <a:r>
              <a:rPr lang="fr-FR" sz="2000" dirty="0">
                <a:latin typeface="Calibri" pitchFamily="34" charset="0"/>
              </a:rPr>
              <a:t> </a:t>
            </a:r>
          </a:p>
          <a:p>
            <a:pPr marL="342900" lvl="1" indent="-342900">
              <a:buFont typeface="Wingdings" panose="05000000000000000000" pitchFamily="2" charset="2"/>
              <a:buChar char="Ø"/>
            </a:pPr>
            <a:r>
              <a:rPr lang="fr-FR" sz="2000" dirty="0">
                <a:latin typeface="Calibri" pitchFamily="34" charset="0"/>
              </a:rPr>
              <a:t>2013 - 2014: </a:t>
            </a:r>
            <a:r>
              <a:rPr lang="fr-FR" sz="2000" dirty="0" err="1">
                <a:latin typeface="Calibri" pitchFamily="34" charset="0"/>
              </a:rPr>
              <a:t>tekniskt</a:t>
            </a:r>
            <a:r>
              <a:rPr lang="fr-FR" sz="2000" dirty="0">
                <a:latin typeface="Calibri" pitchFamily="34" charset="0"/>
              </a:rPr>
              <a:t> </a:t>
            </a:r>
            <a:r>
              <a:rPr lang="fr-FR" sz="2000" dirty="0" err="1">
                <a:latin typeface="Calibri" pitchFamily="34" charset="0"/>
              </a:rPr>
              <a:t>stopp</a:t>
            </a:r>
            <a:r>
              <a:rPr lang="fr-FR" sz="2000" dirty="0">
                <a:latin typeface="Calibri" pitchFamily="34" charset="0"/>
              </a:rPr>
              <a:t> 2 </a:t>
            </a:r>
            <a:r>
              <a:rPr lang="fr-FR" sz="2000" dirty="0" err="1">
                <a:latin typeface="Calibri" pitchFamily="34" charset="0"/>
              </a:rPr>
              <a:t>år</a:t>
            </a:r>
            <a:r>
              <a:rPr lang="fr-FR" sz="2000" dirty="0">
                <a:latin typeface="Calibri" pitchFamily="34" charset="0"/>
              </a:rPr>
              <a:t> – </a:t>
            </a:r>
            <a:r>
              <a:rPr lang="fr-FR" sz="2000" dirty="0" err="1">
                <a:latin typeface="Calibri" pitchFamily="34" charset="0"/>
              </a:rPr>
              <a:t>uppgradering</a:t>
            </a:r>
            <a:r>
              <a:rPr lang="fr-FR" sz="2000" dirty="0">
                <a:latin typeface="Calibri" pitchFamily="34" charset="0"/>
              </a:rPr>
              <a:t> till </a:t>
            </a:r>
            <a:r>
              <a:rPr lang="fr-FR" sz="2000" dirty="0" err="1">
                <a:solidFill>
                  <a:srgbClr val="92D050"/>
                </a:solidFill>
                <a:latin typeface="Calibri" pitchFamily="34" charset="0"/>
              </a:rPr>
              <a:t>dubbel</a:t>
            </a:r>
            <a:r>
              <a:rPr lang="fr-FR" sz="2000" dirty="0">
                <a:solidFill>
                  <a:srgbClr val="92D050"/>
                </a:solidFill>
                <a:latin typeface="Calibri" pitchFamily="34" charset="0"/>
              </a:rPr>
              <a:t> </a:t>
            </a:r>
            <a:r>
              <a:rPr lang="fr-FR" sz="2000" dirty="0" err="1">
                <a:solidFill>
                  <a:srgbClr val="92D050"/>
                </a:solidFill>
                <a:latin typeface="Calibri" pitchFamily="34" charset="0"/>
              </a:rPr>
              <a:t>energi</a:t>
            </a:r>
            <a:r>
              <a:rPr lang="fr-FR" sz="2000" dirty="0">
                <a:solidFill>
                  <a:srgbClr val="92D050"/>
                </a:solidFill>
                <a:latin typeface="Calibri" pitchFamily="34" charset="0"/>
              </a:rPr>
              <a:t> </a:t>
            </a:r>
            <a:r>
              <a:rPr lang="fr-FR" sz="2000" dirty="0">
                <a:latin typeface="Calibri" pitchFamily="34" charset="0"/>
              </a:rPr>
              <a:t>7 -&gt; 13 </a:t>
            </a:r>
            <a:r>
              <a:rPr lang="fr-FR" sz="2000" dirty="0" err="1">
                <a:latin typeface="Calibri" pitchFamily="34" charset="0"/>
              </a:rPr>
              <a:t>TeV</a:t>
            </a:r>
            <a:endParaRPr lang="fr-FR" sz="2000" dirty="0">
              <a:latin typeface="Calibri" pitchFamily="34" charset="0"/>
            </a:endParaRPr>
          </a:p>
          <a:p>
            <a:pPr marL="342900" lvl="1" indent="-342900">
              <a:buFont typeface="Wingdings" panose="05000000000000000000" pitchFamily="2" charset="2"/>
              <a:buChar char="Ø"/>
            </a:pPr>
            <a:r>
              <a:rPr lang="fr-FR" sz="2000" dirty="0">
                <a:latin typeface="Calibri" pitchFamily="34" charset="0"/>
              </a:rPr>
              <a:t>2015: </a:t>
            </a:r>
            <a:r>
              <a:rPr lang="fr-FR" sz="2000" dirty="0" err="1">
                <a:latin typeface="Calibri" pitchFamily="34" charset="0"/>
              </a:rPr>
              <a:t>intensiv</a:t>
            </a:r>
            <a:r>
              <a:rPr lang="fr-FR" sz="2000" dirty="0">
                <a:latin typeface="Calibri" pitchFamily="34" charset="0"/>
              </a:rPr>
              <a:t> </a:t>
            </a:r>
            <a:r>
              <a:rPr lang="fr-FR" sz="2000" dirty="0" err="1">
                <a:latin typeface="Calibri" pitchFamily="34" charset="0"/>
              </a:rPr>
              <a:t>sökning</a:t>
            </a:r>
            <a:r>
              <a:rPr lang="fr-FR" sz="2000" dirty="0">
                <a:latin typeface="Calibri" pitchFamily="34" charset="0"/>
              </a:rPr>
              <a:t> av </a:t>
            </a:r>
            <a:r>
              <a:rPr lang="fr-FR" sz="2000" dirty="0" err="1">
                <a:latin typeface="Calibri" pitchFamily="34" charset="0"/>
              </a:rPr>
              <a:t>företeelser</a:t>
            </a:r>
            <a:r>
              <a:rPr lang="fr-FR" sz="2000" dirty="0">
                <a:latin typeface="Calibri" pitchFamily="34" charset="0"/>
              </a:rPr>
              <a:t> </a:t>
            </a:r>
            <a:r>
              <a:rPr lang="fr-FR" sz="2000" dirty="0" err="1">
                <a:latin typeface="Calibri" pitchFamily="34" charset="0"/>
              </a:rPr>
              <a:t>bortom</a:t>
            </a:r>
            <a:r>
              <a:rPr lang="fr-FR" sz="2000" dirty="0">
                <a:latin typeface="Calibri" pitchFamily="34" charset="0"/>
              </a:rPr>
              <a:t> </a:t>
            </a:r>
            <a:r>
              <a:rPr lang="fr-FR" sz="2000" dirty="0" err="1">
                <a:latin typeface="Calibri" pitchFamily="34" charset="0"/>
              </a:rPr>
              <a:t>standardmodellen</a:t>
            </a:r>
            <a:endParaRPr lang="fr-FR" sz="2000" dirty="0">
              <a:latin typeface="Calibri" pitchFamily="34" charset="0"/>
            </a:endParaRPr>
          </a:p>
          <a:p>
            <a:pPr marL="342900" lvl="1" indent="-342900">
              <a:buFont typeface="Wingdings" panose="05000000000000000000" pitchFamily="2" charset="2"/>
              <a:buChar char="Ø"/>
            </a:pPr>
            <a:r>
              <a:rPr lang="fr-FR" sz="2000" dirty="0" err="1">
                <a:latin typeface="Calibri" pitchFamily="34" charset="0"/>
              </a:rPr>
              <a:t>dec</a:t>
            </a:r>
            <a:r>
              <a:rPr lang="fr-FR" sz="2000" dirty="0">
                <a:latin typeface="Calibri" pitchFamily="34" charset="0"/>
              </a:rPr>
              <a:t> 2015: ATLAS + CMS </a:t>
            </a:r>
            <a:r>
              <a:rPr lang="fr-FR" sz="2000" dirty="0" err="1">
                <a:latin typeface="Calibri" pitchFamily="34" charset="0"/>
              </a:rPr>
              <a:t>upptäcker</a:t>
            </a:r>
            <a:r>
              <a:rPr lang="fr-FR" sz="2000" dirty="0">
                <a:latin typeface="Calibri" pitchFamily="34" charset="0"/>
              </a:rPr>
              <a:t> </a:t>
            </a:r>
            <a:r>
              <a:rPr lang="fr-FR" sz="2000" dirty="0" err="1">
                <a:latin typeface="Calibri" pitchFamily="34" charset="0"/>
              </a:rPr>
              <a:t>intressant</a:t>
            </a:r>
            <a:r>
              <a:rPr lang="fr-FR" sz="2000" dirty="0">
                <a:latin typeface="Calibri" pitchFamily="34" charset="0"/>
              </a:rPr>
              <a:t> 750 </a:t>
            </a:r>
            <a:r>
              <a:rPr lang="fr-FR" sz="2000" dirty="0" err="1">
                <a:latin typeface="Calibri" pitchFamily="34" charset="0"/>
              </a:rPr>
              <a:t>GeV</a:t>
            </a:r>
            <a:r>
              <a:rPr lang="fr-FR" sz="2000" dirty="0">
                <a:latin typeface="Calibri" pitchFamily="34" charset="0"/>
              </a:rPr>
              <a:t> </a:t>
            </a:r>
            <a:r>
              <a:rPr lang="fr-FR" sz="2000" dirty="0" err="1">
                <a:latin typeface="Calibri" pitchFamily="34" charset="0"/>
              </a:rPr>
              <a:t>resonans</a:t>
            </a:r>
            <a:r>
              <a:rPr lang="fr-FR" sz="2000" dirty="0">
                <a:latin typeface="Calibri" pitchFamily="34" charset="0"/>
              </a:rPr>
              <a:t>…</a:t>
            </a:r>
          </a:p>
          <a:p>
            <a:pPr marL="342900" lvl="1" indent="-342900">
              <a:buFont typeface="Wingdings" panose="05000000000000000000" pitchFamily="2" charset="2"/>
              <a:buChar char="Ø"/>
            </a:pPr>
            <a:r>
              <a:rPr lang="fr-FR" sz="2000" dirty="0" err="1">
                <a:latin typeface="Calibri" pitchFamily="34" charset="0"/>
              </a:rPr>
              <a:t>aug</a:t>
            </a:r>
            <a:r>
              <a:rPr lang="fr-FR" sz="2000" dirty="0">
                <a:latin typeface="Calibri" pitchFamily="34" charset="0"/>
              </a:rPr>
              <a:t> 2016: </a:t>
            </a:r>
            <a:r>
              <a:rPr lang="fr-FR" sz="2000" dirty="0" err="1">
                <a:latin typeface="Calibri" pitchFamily="34" charset="0"/>
              </a:rPr>
              <a:t>resonansen</a:t>
            </a:r>
            <a:r>
              <a:rPr lang="fr-FR" sz="2000" dirty="0">
                <a:latin typeface="Calibri" pitchFamily="34" charset="0"/>
              </a:rPr>
              <a:t> </a:t>
            </a:r>
            <a:r>
              <a:rPr lang="fr-FR" sz="2000" dirty="0" err="1">
                <a:latin typeface="Calibri" pitchFamily="34" charset="0"/>
              </a:rPr>
              <a:t>inte</a:t>
            </a:r>
            <a:r>
              <a:rPr lang="fr-FR" sz="2000" dirty="0">
                <a:latin typeface="Calibri" pitchFamily="34" charset="0"/>
              </a:rPr>
              <a:t> </a:t>
            </a:r>
            <a:r>
              <a:rPr lang="fr-FR" sz="2000" dirty="0" err="1">
                <a:latin typeface="Calibri" pitchFamily="34" charset="0"/>
              </a:rPr>
              <a:t>bekräftad</a:t>
            </a:r>
            <a:r>
              <a:rPr lang="fr-FR" sz="2000" dirty="0">
                <a:latin typeface="Calibri" pitchFamily="34" charset="0"/>
              </a:rPr>
              <a:t> av 2016 data – </a:t>
            </a:r>
            <a:r>
              <a:rPr lang="fr-FR" sz="2000" dirty="0" err="1">
                <a:latin typeface="Calibri" pitchFamily="34" charset="0"/>
              </a:rPr>
              <a:t>statistisk</a:t>
            </a:r>
            <a:r>
              <a:rPr lang="fr-FR" sz="2000" dirty="0">
                <a:latin typeface="Calibri" pitchFamily="34" charset="0"/>
              </a:rPr>
              <a:t> </a:t>
            </a:r>
            <a:r>
              <a:rPr lang="fr-FR" sz="2000" dirty="0" err="1">
                <a:latin typeface="Calibri" pitchFamily="34" charset="0"/>
              </a:rPr>
              <a:t>fluktuation</a:t>
            </a:r>
            <a:r>
              <a:rPr lang="fr-FR" sz="2000" dirty="0">
                <a:latin typeface="Calibri" pitchFamily="34" charset="0"/>
              </a:rPr>
              <a:t> </a:t>
            </a:r>
          </a:p>
          <a:p>
            <a:pPr marL="342900" lvl="1" indent="-342900">
              <a:buFont typeface="Wingdings" panose="05000000000000000000" pitchFamily="2" charset="2"/>
              <a:buChar char="Ø"/>
            </a:pPr>
            <a:r>
              <a:rPr lang="fr-FR" sz="2000" dirty="0" err="1">
                <a:latin typeface="Calibri" pitchFamily="34" charset="0"/>
              </a:rPr>
              <a:t>idag</a:t>
            </a:r>
            <a:r>
              <a:rPr lang="fr-FR" sz="2000" dirty="0">
                <a:latin typeface="Calibri" pitchFamily="34" charset="0"/>
              </a:rPr>
              <a:t>: </a:t>
            </a:r>
            <a:r>
              <a:rPr lang="fr-FR" sz="2000" dirty="0" err="1">
                <a:latin typeface="Calibri" pitchFamily="34" charset="0"/>
              </a:rPr>
              <a:t>inga</a:t>
            </a:r>
            <a:r>
              <a:rPr lang="fr-FR" sz="2000" dirty="0">
                <a:latin typeface="Calibri" pitchFamily="34" charset="0"/>
              </a:rPr>
              <a:t> </a:t>
            </a:r>
            <a:r>
              <a:rPr lang="fr-FR" sz="2000" dirty="0" err="1">
                <a:latin typeface="Calibri" pitchFamily="34" charset="0"/>
              </a:rPr>
              <a:t>tecken</a:t>
            </a:r>
            <a:r>
              <a:rPr lang="fr-FR" sz="2000" dirty="0">
                <a:latin typeface="Calibri" pitchFamily="34" charset="0"/>
              </a:rPr>
              <a:t> </a:t>
            </a:r>
            <a:r>
              <a:rPr lang="fr-FR" sz="2000" dirty="0" err="1">
                <a:latin typeface="Calibri" pitchFamily="34" charset="0"/>
              </a:rPr>
              <a:t>än</a:t>
            </a:r>
            <a:r>
              <a:rPr lang="fr-FR" sz="2000" dirty="0">
                <a:latin typeface="Calibri" pitchFamily="34" charset="0"/>
              </a:rPr>
              <a:t> av </a:t>
            </a:r>
            <a:r>
              <a:rPr lang="fr-FR" sz="2000" dirty="0" err="1">
                <a:latin typeface="Calibri" pitchFamily="34" charset="0"/>
              </a:rPr>
              <a:t>supersymetri</a:t>
            </a:r>
            <a:r>
              <a:rPr lang="fr-FR" sz="2000" dirty="0">
                <a:latin typeface="Calibri" pitchFamily="34" charset="0"/>
              </a:rPr>
              <a:t> </a:t>
            </a:r>
            <a:r>
              <a:rPr lang="fr-FR" sz="2000" dirty="0" err="1">
                <a:latin typeface="Calibri" pitchFamily="34" charset="0"/>
              </a:rPr>
              <a:t>eller</a:t>
            </a:r>
            <a:r>
              <a:rPr lang="fr-FR" sz="2000" dirty="0">
                <a:latin typeface="Calibri" pitchFamily="34" charset="0"/>
              </a:rPr>
              <a:t> </a:t>
            </a:r>
            <a:r>
              <a:rPr lang="fr-FR" sz="2000" dirty="0" err="1">
                <a:latin typeface="Calibri" pitchFamily="34" charset="0"/>
              </a:rPr>
              <a:t>mörk</a:t>
            </a:r>
            <a:r>
              <a:rPr lang="fr-FR" sz="2000" dirty="0">
                <a:latin typeface="Calibri" pitchFamily="34" charset="0"/>
              </a:rPr>
              <a:t> </a:t>
            </a:r>
            <a:r>
              <a:rPr lang="fr-FR" sz="2000" dirty="0" err="1">
                <a:latin typeface="Calibri" pitchFamily="34" charset="0"/>
              </a:rPr>
              <a:t>materia</a:t>
            </a:r>
            <a:r>
              <a:rPr lang="fr-FR" sz="2000" dirty="0">
                <a:latin typeface="Calibri" pitchFamily="34" charset="0"/>
              </a:rPr>
              <a:t> </a:t>
            </a:r>
            <a:r>
              <a:rPr lang="fr-FR" sz="2000" dirty="0" err="1">
                <a:latin typeface="Calibri" pitchFamily="34" charset="0"/>
              </a:rPr>
              <a:t>partiklar</a:t>
            </a:r>
            <a:r>
              <a:rPr lang="fr-FR" sz="2000" dirty="0">
                <a:latin typeface="Calibri" pitchFamily="34" charset="0"/>
              </a:rPr>
              <a:t>…</a:t>
            </a:r>
          </a:p>
        </p:txBody>
      </p:sp>
      <p:pic>
        <p:nvPicPr>
          <p:cNvPr id="13314" name="Picture 2" descr="http://static.guim.co.uk/sys-images/Guardian/Pix/pictures/2012/7/4/1341399183203/Higgs-boson-British-physi-0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237348">
            <a:off x="221618" y="1416670"/>
            <a:ext cx="4381500" cy="26289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9" name="Straight Connector 8"/>
          <p:cNvCxnSpPr/>
          <p:nvPr/>
        </p:nvCxnSpPr>
        <p:spPr>
          <a:xfrm>
            <a:off x="300146" y="62068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395536" y="6356351"/>
            <a:ext cx="8136904"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extLst>
      <p:ext uri="{BB962C8B-B14F-4D97-AF65-F5344CB8AC3E}">
        <p14:creationId xmlns:p14="http://schemas.microsoft.com/office/powerpoint/2010/main" val="660419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500"/>
                                        <p:tgtEl>
                                          <p:spTgt spid="13314"/>
                                        </p:tgtEl>
                                      </p:cBhvr>
                                    </p:animEffect>
                                  </p:childTnLst>
                                </p:cTn>
                              </p:par>
                              <p:par>
                                <p:cTn id="8" presetID="1"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fade">
                                      <p:cBhvr>
                                        <p:cTn id="17" dur="1000"/>
                                        <p:tgtEl>
                                          <p:spTgt spid="1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2" end="2"/>
                                            </p:txEl>
                                          </p:spTgt>
                                        </p:tgtEl>
                                        <p:attrNameLst>
                                          <p:attrName>style.visibility</p:attrName>
                                        </p:attrNameLst>
                                      </p:cBhvr>
                                      <p:to>
                                        <p:strVal val="visible"/>
                                      </p:to>
                                    </p:set>
                                    <p:animEffect transition="in" filter="fade">
                                      <p:cBhvr>
                                        <p:cTn id="22" dur="1000"/>
                                        <p:tgtEl>
                                          <p:spTgt spid="1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fade">
                                      <p:cBhvr>
                                        <p:cTn id="27" dur="1000"/>
                                        <p:tgtEl>
                                          <p:spTgt spid="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xEl>
                                              <p:pRg st="4" end="4"/>
                                            </p:txEl>
                                          </p:spTgt>
                                        </p:tgtEl>
                                        <p:attrNameLst>
                                          <p:attrName>style.visibility</p:attrName>
                                        </p:attrNameLst>
                                      </p:cBhvr>
                                      <p:to>
                                        <p:strVal val="visible"/>
                                      </p:to>
                                    </p:set>
                                    <p:animEffect transition="in" filter="fade">
                                      <p:cBhvr>
                                        <p:cTn id="32" dur="1000"/>
                                        <p:tgtEl>
                                          <p:spTgt spid="1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fade">
                                      <p:cBhvr>
                                        <p:cTn id="37" dur="10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hnEllis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220" y="1256646"/>
            <a:ext cx="3055110" cy="4599829"/>
          </a:xfrm>
          <a:prstGeom prst="rect">
            <a:avLst/>
          </a:prstGeom>
        </p:spPr>
      </p:pic>
      <p:sp>
        <p:nvSpPr>
          <p:cNvPr id="6" name="Cloud Callout 5"/>
          <p:cNvSpPr/>
          <p:nvPr/>
        </p:nvSpPr>
        <p:spPr>
          <a:xfrm>
            <a:off x="3563888" y="1367961"/>
            <a:ext cx="5472607" cy="2271751"/>
          </a:xfrm>
          <a:prstGeom prst="cloudCallout">
            <a:avLst>
              <a:gd name="adj1" fmla="val -66645"/>
              <a:gd name="adj2" fmla="val 16263"/>
            </a:avLst>
          </a:prstGeom>
          <a:solidFill>
            <a:schemeClr val="tx1"/>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err="1">
                <a:solidFill>
                  <a:schemeClr val="bg1"/>
                </a:solidFill>
                <a:latin typeface="Arial"/>
                <a:cs typeface="Arial"/>
              </a:rPr>
              <a:t>Frånvaro</a:t>
            </a:r>
            <a:r>
              <a:rPr lang="en-US" sz="2400" dirty="0">
                <a:solidFill>
                  <a:schemeClr val="bg1"/>
                </a:solidFill>
                <a:latin typeface="Arial"/>
                <a:cs typeface="Arial"/>
              </a:rPr>
              <a:t> </a:t>
            </a:r>
            <a:r>
              <a:rPr lang="en-US" sz="2400" dirty="0" err="1">
                <a:solidFill>
                  <a:schemeClr val="bg1"/>
                </a:solidFill>
                <a:latin typeface="Arial"/>
                <a:cs typeface="Arial"/>
              </a:rPr>
              <a:t>av</a:t>
            </a:r>
            <a:r>
              <a:rPr lang="en-US" sz="2400" dirty="0">
                <a:solidFill>
                  <a:schemeClr val="bg1"/>
                </a:solidFill>
                <a:latin typeface="Arial"/>
                <a:cs typeface="Arial"/>
              </a:rPr>
              <a:t> </a:t>
            </a:r>
            <a:r>
              <a:rPr lang="en-US" sz="2400" dirty="0" err="1">
                <a:solidFill>
                  <a:schemeClr val="bg1"/>
                </a:solidFill>
                <a:latin typeface="Arial"/>
                <a:cs typeface="Arial"/>
              </a:rPr>
              <a:t>bevis</a:t>
            </a:r>
            <a:r>
              <a:rPr lang="en-US" sz="2400" dirty="0">
                <a:solidFill>
                  <a:schemeClr val="bg1"/>
                </a:solidFill>
                <a:latin typeface="Arial"/>
                <a:cs typeface="Arial"/>
              </a:rPr>
              <a:t> </a:t>
            </a:r>
            <a:r>
              <a:rPr lang="en-US" sz="2400" dirty="0" err="1">
                <a:solidFill>
                  <a:schemeClr val="bg1"/>
                </a:solidFill>
                <a:latin typeface="Arial"/>
                <a:cs typeface="Arial"/>
              </a:rPr>
              <a:t>är</a:t>
            </a:r>
            <a:r>
              <a:rPr lang="en-US" sz="2400" dirty="0">
                <a:solidFill>
                  <a:schemeClr val="bg1"/>
                </a:solidFill>
                <a:latin typeface="Arial"/>
                <a:cs typeface="Arial"/>
              </a:rPr>
              <a:t> </a:t>
            </a:r>
            <a:r>
              <a:rPr lang="en-US" sz="2400" dirty="0" err="1">
                <a:solidFill>
                  <a:schemeClr val="bg1"/>
                </a:solidFill>
                <a:latin typeface="Arial"/>
                <a:cs typeface="Arial"/>
              </a:rPr>
              <a:t>inte</a:t>
            </a:r>
            <a:r>
              <a:rPr lang="en-US" sz="2400" dirty="0">
                <a:solidFill>
                  <a:schemeClr val="bg1"/>
                </a:solidFill>
                <a:latin typeface="Arial"/>
                <a:cs typeface="Arial"/>
              </a:rPr>
              <a:t> </a:t>
            </a:r>
            <a:r>
              <a:rPr lang="en-US" sz="2400" dirty="0" err="1">
                <a:solidFill>
                  <a:schemeClr val="bg1"/>
                </a:solidFill>
                <a:latin typeface="Arial"/>
                <a:cs typeface="Arial"/>
              </a:rPr>
              <a:t>nödvändigtvis</a:t>
            </a:r>
            <a:r>
              <a:rPr lang="en-US" sz="2400" dirty="0">
                <a:solidFill>
                  <a:schemeClr val="bg1"/>
                </a:solidFill>
                <a:latin typeface="Arial"/>
                <a:cs typeface="Arial"/>
              </a:rPr>
              <a:t> </a:t>
            </a:r>
            <a:r>
              <a:rPr lang="en-US" sz="2400" dirty="0" err="1">
                <a:solidFill>
                  <a:schemeClr val="bg1"/>
                </a:solidFill>
                <a:latin typeface="Arial"/>
                <a:cs typeface="Arial"/>
              </a:rPr>
              <a:t>bevis</a:t>
            </a:r>
            <a:r>
              <a:rPr lang="en-US" sz="2400" dirty="0">
                <a:solidFill>
                  <a:schemeClr val="bg1"/>
                </a:solidFill>
                <a:latin typeface="Arial"/>
                <a:cs typeface="Arial"/>
              </a:rPr>
              <a:t> </a:t>
            </a:r>
            <a:r>
              <a:rPr lang="en-US" sz="2400" dirty="0" err="1">
                <a:solidFill>
                  <a:schemeClr val="bg1"/>
                </a:solidFill>
                <a:latin typeface="Arial"/>
                <a:cs typeface="Arial"/>
              </a:rPr>
              <a:t>av</a:t>
            </a:r>
            <a:r>
              <a:rPr lang="en-US" sz="2400" dirty="0">
                <a:solidFill>
                  <a:schemeClr val="bg1"/>
                </a:solidFill>
                <a:latin typeface="Arial"/>
                <a:cs typeface="Arial"/>
              </a:rPr>
              <a:t> </a:t>
            </a:r>
            <a:r>
              <a:rPr lang="en-US" sz="2400" dirty="0" err="1">
                <a:solidFill>
                  <a:schemeClr val="bg1"/>
                </a:solidFill>
                <a:latin typeface="Arial"/>
                <a:cs typeface="Arial"/>
              </a:rPr>
              <a:t>frånvaro</a:t>
            </a:r>
            <a:r>
              <a:rPr lang="en-US" sz="2400" dirty="0">
                <a:solidFill>
                  <a:schemeClr val="bg1"/>
                </a:solidFill>
                <a:latin typeface="Arial"/>
                <a:cs typeface="Arial"/>
              </a:rPr>
              <a:t>..</a:t>
            </a:r>
          </a:p>
        </p:txBody>
      </p:sp>
      <p:sp>
        <p:nvSpPr>
          <p:cNvPr id="7" name="TextBox 6"/>
          <p:cNvSpPr txBox="1"/>
          <p:nvPr/>
        </p:nvSpPr>
        <p:spPr>
          <a:xfrm>
            <a:off x="3785830" y="5447317"/>
            <a:ext cx="3321743" cy="707886"/>
          </a:xfrm>
          <a:prstGeom prst="rect">
            <a:avLst/>
          </a:prstGeom>
          <a:noFill/>
        </p:spPr>
        <p:txBody>
          <a:bodyPr wrap="none" rtlCol="0">
            <a:spAutoFit/>
          </a:bodyPr>
          <a:lstStyle/>
          <a:p>
            <a:r>
              <a:rPr lang="en-US" sz="2000" dirty="0">
                <a:latin typeface="Arial"/>
                <a:cs typeface="Arial"/>
              </a:rPr>
              <a:t>Professor John Ellis, CERN</a:t>
            </a:r>
            <a:br>
              <a:rPr lang="en-US" sz="2000" dirty="0">
                <a:latin typeface="Arial"/>
                <a:cs typeface="Arial"/>
              </a:rPr>
            </a:br>
            <a:r>
              <a:rPr lang="en-US" sz="2000" dirty="0">
                <a:latin typeface="Arial"/>
                <a:cs typeface="Arial"/>
              </a:rPr>
              <a:t>SUSY - adept</a:t>
            </a:r>
          </a:p>
        </p:txBody>
      </p:sp>
      <p:sp>
        <p:nvSpPr>
          <p:cNvPr id="2" name="Footer Placeholder 1"/>
          <p:cNvSpPr>
            <a:spLocks noGrp="1"/>
          </p:cNvSpPr>
          <p:nvPr>
            <p:ph type="ftr" sz="quarter" idx="11"/>
          </p:nvPr>
        </p:nvSpPr>
        <p:spPr>
          <a:xfrm>
            <a:off x="467544" y="6356351"/>
            <a:ext cx="8352928"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extLst>
      <p:ext uri="{BB962C8B-B14F-4D97-AF65-F5344CB8AC3E}">
        <p14:creationId xmlns:p14="http://schemas.microsoft.com/office/powerpoint/2010/main" val="26803820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ansverse.png"/>
          <p:cNvPicPr>
            <a:picLocks noChangeAspect="1"/>
          </p:cNvPicPr>
          <p:nvPr/>
        </p:nvPicPr>
        <p:blipFill>
          <a:blip r:embed="rId3" cstate="print">
            <a:extLst>
              <a:ext uri="{28A0092B-C50C-407E-A947-70E740481C1C}">
                <a14:useLocalDpi xmlns:a14="http://schemas.microsoft.com/office/drawing/2010/main" val="0"/>
              </a:ext>
            </a:extLst>
          </a:blip>
          <a:srcRect l="30164" t="6778" b="5540"/>
          <a:stretch>
            <a:fillRect/>
          </a:stretch>
        </p:blipFill>
        <p:spPr>
          <a:xfrm>
            <a:off x="1187624" y="980728"/>
            <a:ext cx="5684969" cy="5602310"/>
          </a:xfrm>
          <a:prstGeom prst="rect">
            <a:avLst/>
          </a:prstGeom>
        </p:spPr>
      </p:pic>
      <p:sp>
        <p:nvSpPr>
          <p:cNvPr id="2" name="Title 1"/>
          <p:cNvSpPr>
            <a:spLocks noGrp="1"/>
          </p:cNvSpPr>
          <p:nvPr>
            <p:ph type="title"/>
          </p:nvPr>
        </p:nvSpPr>
        <p:spPr>
          <a:xfrm>
            <a:off x="574391" y="-147757"/>
            <a:ext cx="7886700" cy="1325563"/>
          </a:xfrm>
        </p:spPr>
        <p:txBody>
          <a:bodyPr/>
          <a:lstStyle/>
          <a:p>
            <a:r>
              <a:rPr lang="cy-GB" dirty="0"/>
              <a:t>Vad händer näst vid</a:t>
            </a:r>
            <a:r>
              <a:rPr lang="cy-GB" noProof="0" dirty="0"/>
              <a:t> LHC ? </a:t>
            </a:r>
          </a:p>
        </p:txBody>
      </p:sp>
      <p:sp>
        <p:nvSpPr>
          <p:cNvPr id="3" name="Content Placeholder 2"/>
          <p:cNvSpPr>
            <a:spLocks noGrp="1"/>
          </p:cNvSpPr>
          <p:nvPr>
            <p:ph idx="1"/>
          </p:nvPr>
        </p:nvSpPr>
        <p:spPr>
          <a:xfrm>
            <a:off x="0" y="1067024"/>
            <a:ext cx="9252520" cy="5289327"/>
          </a:xfrm>
          <a:solidFill>
            <a:srgbClr val="000000">
              <a:alpha val="54902"/>
            </a:srgbClr>
          </a:solidFill>
        </p:spPr>
        <p:txBody>
          <a:bodyPr>
            <a:normAutofit/>
          </a:bodyPr>
          <a:lstStyle/>
          <a:p>
            <a:r>
              <a:rPr lang="cy-GB" noProof="0" dirty="0"/>
              <a:t>Detaljstudie av Higgs partikel</a:t>
            </a:r>
          </a:p>
          <a:p>
            <a:pPr lvl="1"/>
            <a:r>
              <a:rPr lang="cy-GB" dirty="0"/>
              <a:t>Överensstämmer dess egenskaper med Standardmodellen?</a:t>
            </a:r>
          </a:p>
          <a:p>
            <a:r>
              <a:rPr lang="cy-GB" noProof="0" dirty="0"/>
              <a:t>Sök efter “Ny </a:t>
            </a:r>
            <a:r>
              <a:rPr lang="cy-GB" dirty="0"/>
              <a:t>F</a:t>
            </a:r>
            <a:r>
              <a:rPr lang="cy-GB" noProof="0" dirty="0"/>
              <a:t>ysik”</a:t>
            </a:r>
          </a:p>
          <a:p>
            <a:pPr lvl="1"/>
            <a:r>
              <a:rPr lang="cy-GB" dirty="0"/>
              <a:t>En ny partikel bortom Standardmodellen</a:t>
            </a:r>
          </a:p>
          <a:p>
            <a:pPr lvl="1"/>
            <a:r>
              <a:rPr lang="cy-GB" dirty="0"/>
              <a:t>Begränsa teoretiska alternativ till Standardmodellen</a:t>
            </a:r>
            <a:r>
              <a:rPr lang="cy-GB" noProof="0" dirty="0"/>
              <a:t> </a:t>
            </a:r>
          </a:p>
          <a:p>
            <a:pPr lvl="1"/>
            <a:r>
              <a:rPr lang="cy-GB" noProof="0" dirty="0"/>
              <a:t>Mycket mer data behövs</a:t>
            </a:r>
          </a:p>
          <a:p>
            <a:r>
              <a:rPr lang="cy-GB" dirty="0"/>
              <a:t>Uppgradering av LHC till hög luminositet </a:t>
            </a:r>
          </a:p>
          <a:p>
            <a:pPr lvl="1"/>
            <a:r>
              <a:rPr lang="cy-GB" dirty="0"/>
              <a:t>Planerad för 2028</a:t>
            </a:r>
          </a:p>
          <a:p>
            <a:pPr lvl="1"/>
            <a:r>
              <a:rPr lang="cy-GB" dirty="0"/>
              <a:t>Mål att samla in 10 x mer data/år</a:t>
            </a:r>
          </a:p>
          <a:p>
            <a:pPr lvl="1"/>
            <a:r>
              <a:rPr lang="cy-GB" dirty="0"/>
              <a:t>Finns något mer bortom hörnet ?</a:t>
            </a:r>
          </a:p>
        </p:txBody>
      </p:sp>
      <p:cxnSp>
        <p:nvCxnSpPr>
          <p:cNvPr id="5" name="Straight Connector 4"/>
          <p:cNvCxnSpPr/>
          <p:nvPr/>
        </p:nvCxnSpPr>
        <p:spPr>
          <a:xfrm>
            <a:off x="341277" y="94186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a:xfrm>
            <a:off x="341277" y="6356351"/>
            <a:ext cx="8352928" cy="365125"/>
          </a:xfrm>
        </p:spPr>
        <p:txBody>
          <a:bodyPr/>
          <a:lstStyle/>
          <a:p>
            <a:pPr>
              <a:defRPr/>
            </a:pPr>
            <a:r>
              <a:rPr lang="en-GB">
                <a:solidFill>
                  <a:srgbClr val="7F7F7F"/>
                </a:solidFill>
              </a:rPr>
              <a:t>High School students  8.12. 2022                     Lennart JIRDEN, CERN</a:t>
            </a:r>
            <a:endParaRPr lang="fr-FR" dirty="0">
              <a:solidFill>
                <a:srgbClr val="7F7F7F"/>
              </a:solidFill>
            </a:endParaRPr>
          </a:p>
        </p:txBody>
      </p:sp>
    </p:spTree>
    <p:extLst>
      <p:ext uri="{BB962C8B-B14F-4D97-AF65-F5344CB8AC3E}">
        <p14:creationId xmlns:p14="http://schemas.microsoft.com/office/powerpoint/2010/main" val="29050423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907704" y="6525344"/>
            <a:ext cx="5143450" cy="241001"/>
          </a:xfrm>
        </p:spPr>
        <p:txBody>
          <a:bodyPr/>
          <a:lstStyle/>
          <a:p>
            <a:pPr>
              <a:defRPr/>
            </a:pPr>
            <a:r>
              <a:rPr lang="en-GB">
                <a:solidFill>
                  <a:schemeClr val="tx1">
                    <a:lumMod val="75000"/>
                  </a:schemeClr>
                </a:solidFill>
              </a:rPr>
              <a:t>High School students  8.12. 2022                     Lennart JIRDEN, CERN</a:t>
            </a:r>
            <a:endParaRPr lang="en-GB" dirty="0">
              <a:solidFill>
                <a:schemeClr val="tx1">
                  <a:lumMod val="75000"/>
                </a:schemeClr>
              </a:solidFill>
            </a:endParaRPr>
          </a:p>
        </p:txBody>
      </p:sp>
      <p:sp>
        <p:nvSpPr>
          <p:cNvPr id="4" name="Title 1"/>
          <p:cNvSpPr txBox="1">
            <a:spLocks/>
          </p:cNvSpPr>
          <p:nvPr/>
        </p:nvSpPr>
        <p:spPr>
          <a:xfrm>
            <a:off x="107504" y="188640"/>
            <a:ext cx="9036496"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pPr>
            <a:r>
              <a:rPr lang="cy-GB" dirty="0"/>
              <a:t>LHC – motgångar och framgångar </a:t>
            </a:r>
          </a:p>
        </p:txBody>
      </p:sp>
      <p:cxnSp>
        <p:nvCxnSpPr>
          <p:cNvPr id="6" name="Straight Connector 5"/>
          <p:cNvCxnSpPr/>
          <p:nvPr/>
        </p:nvCxnSpPr>
        <p:spPr>
          <a:xfrm>
            <a:off x="341277" y="94186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28472" y="1459472"/>
            <a:ext cx="8695220" cy="4493538"/>
          </a:xfrm>
          <a:prstGeom prst="rect">
            <a:avLst/>
          </a:prstGeom>
        </p:spPr>
        <p:txBody>
          <a:bodyPr wrap="square">
            <a:spAutoFit/>
          </a:bodyPr>
          <a:lstStyle/>
          <a:p>
            <a:pPr defTabSz="912813"/>
            <a:r>
              <a:rPr lang="en-US" sz="1600" dirty="0"/>
              <a:t>LHC PERIOD 1</a:t>
            </a:r>
          </a:p>
          <a:p>
            <a:pPr defTabSz="912813"/>
            <a:r>
              <a:rPr lang="en-US" dirty="0">
                <a:solidFill>
                  <a:srgbClr val="FFC000"/>
                </a:solidFill>
              </a:rPr>
              <a:t>10 September 2008: </a:t>
            </a:r>
            <a:r>
              <a:rPr lang="en-US" dirty="0" err="1"/>
              <a:t>Protonstrålar</a:t>
            </a:r>
            <a:r>
              <a:rPr lang="en-US" dirty="0"/>
              <a:t> </a:t>
            </a:r>
            <a:r>
              <a:rPr lang="en-US" dirty="0" err="1"/>
              <a:t>circulerar</a:t>
            </a:r>
            <a:r>
              <a:rPr lang="en-US" dirty="0"/>
              <a:t> </a:t>
            </a:r>
            <a:r>
              <a:rPr lang="en-US" dirty="0" err="1"/>
              <a:t>för</a:t>
            </a:r>
            <a:r>
              <a:rPr lang="en-US" dirty="0"/>
              <a:t> </a:t>
            </a:r>
            <a:r>
              <a:rPr lang="en-US" dirty="0" err="1"/>
              <a:t>första</a:t>
            </a:r>
            <a:r>
              <a:rPr lang="en-US" dirty="0"/>
              <a:t> </a:t>
            </a:r>
            <a:r>
              <a:rPr lang="en-US" dirty="0" err="1"/>
              <a:t>gången</a:t>
            </a:r>
            <a:r>
              <a:rPr lang="en-US" dirty="0"/>
              <a:t> </a:t>
            </a:r>
            <a:r>
              <a:rPr lang="en-US" dirty="0" err="1"/>
              <a:t>i</a:t>
            </a:r>
            <a:r>
              <a:rPr lang="en-US" dirty="0"/>
              <a:t> </a:t>
            </a:r>
            <a:r>
              <a:rPr lang="en-US" dirty="0" err="1"/>
              <a:t>acceleratorn</a:t>
            </a:r>
            <a:r>
              <a:rPr lang="en-US" dirty="0"/>
              <a:t>.</a:t>
            </a:r>
          </a:p>
          <a:p>
            <a:pPr defTabSz="912813"/>
            <a:r>
              <a:rPr lang="en-US" dirty="0">
                <a:solidFill>
                  <a:srgbClr val="FFC000"/>
                </a:solidFill>
              </a:rPr>
              <a:t>19 September 2008: </a:t>
            </a:r>
            <a:r>
              <a:rPr lang="en-US" dirty="0" err="1"/>
              <a:t>En</a:t>
            </a:r>
            <a:r>
              <a:rPr lang="en-US" dirty="0"/>
              <a:t> </a:t>
            </a:r>
            <a:r>
              <a:rPr lang="en-US" dirty="0" err="1"/>
              <a:t>kortslutning</a:t>
            </a:r>
            <a:r>
              <a:rPr lang="en-US" dirty="0"/>
              <a:t> </a:t>
            </a:r>
            <a:r>
              <a:rPr lang="en-US" dirty="0" err="1"/>
              <a:t>skadar</a:t>
            </a:r>
            <a:r>
              <a:rPr lang="en-US" dirty="0"/>
              <a:t> 53 </a:t>
            </a:r>
            <a:r>
              <a:rPr lang="en-US" dirty="0" err="1"/>
              <a:t>magneter</a:t>
            </a:r>
            <a:r>
              <a:rPr lang="en-US" dirty="0"/>
              <a:t>.</a:t>
            </a:r>
          </a:p>
          <a:p>
            <a:pPr defTabSz="912813"/>
            <a:r>
              <a:rPr lang="en-US" dirty="0">
                <a:solidFill>
                  <a:srgbClr val="FFC000"/>
                </a:solidFill>
              </a:rPr>
              <a:t>23 November 2009:  </a:t>
            </a:r>
            <a:r>
              <a:rPr lang="en-US" dirty="0" err="1"/>
              <a:t>Protoner</a:t>
            </a:r>
            <a:r>
              <a:rPr lang="en-US" dirty="0"/>
              <a:t> </a:t>
            </a:r>
            <a:r>
              <a:rPr lang="en-US" dirty="0" err="1"/>
              <a:t>kolliderar</a:t>
            </a:r>
            <a:r>
              <a:rPr lang="en-US" dirty="0"/>
              <a:t> med </a:t>
            </a:r>
            <a:r>
              <a:rPr lang="en-US" dirty="0" err="1"/>
              <a:t>energin</a:t>
            </a:r>
            <a:r>
              <a:rPr lang="en-US" dirty="0"/>
              <a:t> 0.9 </a:t>
            </a:r>
            <a:r>
              <a:rPr lang="en-US" dirty="0" err="1"/>
              <a:t>TeV</a:t>
            </a:r>
            <a:r>
              <a:rPr lang="en-US" dirty="0"/>
              <a:t>. </a:t>
            </a:r>
          </a:p>
          <a:p>
            <a:pPr defTabSz="912813"/>
            <a:r>
              <a:rPr lang="en-US" dirty="0">
                <a:solidFill>
                  <a:srgbClr val="FFC000"/>
                </a:solidFill>
              </a:rPr>
              <a:t>2010: </a:t>
            </a:r>
            <a:r>
              <a:rPr lang="en-US" dirty="0"/>
              <a:t>LHC </a:t>
            </a:r>
            <a:r>
              <a:rPr lang="en-US" dirty="0" err="1"/>
              <a:t>kör</a:t>
            </a:r>
            <a:r>
              <a:rPr lang="en-US" dirty="0"/>
              <a:t> </a:t>
            </a:r>
            <a:r>
              <a:rPr lang="en-US" dirty="0" err="1"/>
              <a:t>hela</a:t>
            </a:r>
            <a:r>
              <a:rPr lang="en-US" dirty="0"/>
              <a:t> </a:t>
            </a:r>
            <a:r>
              <a:rPr lang="en-US" dirty="0" err="1"/>
              <a:t>året</a:t>
            </a:r>
            <a:r>
              <a:rPr lang="en-US" dirty="0"/>
              <a:t> med </a:t>
            </a:r>
            <a:r>
              <a:rPr lang="en-US" dirty="0" err="1"/>
              <a:t>energin</a:t>
            </a:r>
            <a:r>
              <a:rPr lang="en-US" dirty="0"/>
              <a:t> 7 </a:t>
            </a:r>
            <a:r>
              <a:rPr lang="en-US" dirty="0" err="1"/>
              <a:t>TeV</a:t>
            </a:r>
            <a:r>
              <a:rPr lang="en-US" dirty="0"/>
              <a:t> (</a:t>
            </a:r>
            <a:r>
              <a:rPr lang="en-US" dirty="0" err="1"/>
              <a:t>världsrekord</a:t>
            </a:r>
            <a:r>
              <a:rPr lang="en-US" dirty="0"/>
              <a:t>) </a:t>
            </a:r>
          </a:p>
          <a:p>
            <a:pPr defTabSz="912813"/>
            <a:r>
              <a:rPr lang="en-US" dirty="0">
                <a:solidFill>
                  <a:srgbClr val="FFC000"/>
                </a:solidFill>
              </a:rPr>
              <a:t>2011: </a:t>
            </a:r>
            <a:r>
              <a:rPr lang="en-US" dirty="0" err="1"/>
              <a:t>Energin</a:t>
            </a:r>
            <a:r>
              <a:rPr lang="en-US" dirty="0"/>
              <a:t> </a:t>
            </a:r>
            <a:r>
              <a:rPr lang="en-US" dirty="0" err="1"/>
              <a:t>är</a:t>
            </a:r>
            <a:r>
              <a:rPr lang="en-US" dirty="0"/>
              <a:t> 7 </a:t>
            </a:r>
            <a:r>
              <a:rPr lang="en-US" dirty="0" err="1"/>
              <a:t>TeV</a:t>
            </a:r>
            <a:r>
              <a:rPr lang="en-US" dirty="0"/>
              <a:t> men </a:t>
            </a:r>
            <a:r>
              <a:rPr lang="en-US" dirty="0" err="1"/>
              <a:t>många</a:t>
            </a:r>
            <a:r>
              <a:rPr lang="en-US" dirty="0"/>
              <a:t> </a:t>
            </a:r>
            <a:r>
              <a:rPr lang="en-US" dirty="0" err="1"/>
              <a:t>fler</a:t>
            </a:r>
            <a:r>
              <a:rPr lang="en-US" dirty="0"/>
              <a:t> </a:t>
            </a:r>
            <a:r>
              <a:rPr lang="en-US" dirty="0" err="1"/>
              <a:t>kollisoner</a:t>
            </a:r>
            <a:r>
              <a:rPr lang="en-US" dirty="0"/>
              <a:t> per </a:t>
            </a:r>
            <a:r>
              <a:rPr lang="en-US" dirty="0" err="1"/>
              <a:t>sekund</a:t>
            </a:r>
            <a:r>
              <a:rPr lang="en-US" dirty="0"/>
              <a:t> (</a:t>
            </a:r>
            <a:r>
              <a:rPr lang="en-US" dirty="0" err="1"/>
              <a:t>världsrekord</a:t>
            </a:r>
            <a:r>
              <a:rPr lang="en-US" dirty="0"/>
              <a:t>). </a:t>
            </a:r>
          </a:p>
          <a:p>
            <a:pPr defTabSz="912813"/>
            <a:r>
              <a:rPr lang="en-US" dirty="0">
                <a:solidFill>
                  <a:srgbClr val="FFC000"/>
                </a:solidFill>
              </a:rPr>
              <a:t>2012: </a:t>
            </a:r>
            <a:r>
              <a:rPr lang="en-US" dirty="0" err="1"/>
              <a:t>Energin</a:t>
            </a:r>
            <a:r>
              <a:rPr lang="en-US" dirty="0"/>
              <a:t> </a:t>
            </a:r>
            <a:r>
              <a:rPr lang="en-US" dirty="0" err="1"/>
              <a:t>är</a:t>
            </a:r>
            <a:r>
              <a:rPr lang="en-US" dirty="0"/>
              <a:t> 8 </a:t>
            </a:r>
            <a:r>
              <a:rPr lang="en-US" dirty="0" err="1"/>
              <a:t>TeV</a:t>
            </a:r>
            <a:r>
              <a:rPr lang="en-US" dirty="0"/>
              <a:t> (</a:t>
            </a:r>
            <a:r>
              <a:rPr lang="en-US" dirty="0" err="1"/>
              <a:t>världsrekord</a:t>
            </a:r>
            <a:r>
              <a:rPr lang="en-US" dirty="0"/>
              <a:t>) </a:t>
            </a:r>
            <a:r>
              <a:rPr lang="en-US" dirty="0" err="1"/>
              <a:t>och</a:t>
            </a:r>
            <a:r>
              <a:rPr lang="en-US" dirty="0"/>
              <a:t> </a:t>
            </a:r>
            <a:r>
              <a:rPr lang="en-US" dirty="0" err="1"/>
              <a:t>kollisionsintensiteten</a:t>
            </a:r>
            <a:r>
              <a:rPr lang="en-US" dirty="0"/>
              <a:t> </a:t>
            </a:r>
            <a:r>
              <a:rPr lang="en-US" dirty="0" err="1"/>
              <a:t>är</a:t>
            </a:r>
            <a:r>
              <a:rPr lang="en-US" dirty="0"/>
              <a:t> </a:t>
            </a:r>
            <a:r>
              <a:rPr lang="en-US" dirty="0" err="1"/>
              <a:t>högre</a:t>
            </a:r>
            <a:r>
              <a:rPr lang="en-US" dirty="0"/>
              <a:t>. </a:t>
            </a:r>
          </a:p>
          <a:p>
            <a:pPr defTabSz="912813"/>
            <a:r>
              <a:rPr lang="en-US" dirty="0">
                <a:solidFill>
                  <a:srgbClr val="0066CC"/>
                </a:solidFill>
              </a:rPr>
              <a:t>                          </a:t>
            </a:r>
          </a:p>
          <a:p>
            <a:pPr defTabSz="912813"/>
            <a:r>
              <a:rPr lang="en-US" dirty="0"/>
              <a:t>LHC PERIOD 2</a:t>
            </a:r>
          </a:p>
          <a:p>
            <a:pPr defTabSz="912813"/>
            <a:r>
              <a:rPr lang="en-US" dirty="0">
                <a:solidFill>
                  <a:srgbClr val="FFC000"/>
                </a:solidFill>
              </a:rPr>
              <a:t>2015-2018: </a:t>
            </a:r>
            <a:r>
              <a:rPr lang="en-US" dirty="0" err="1">
                <a:solidFill>
                  <a:schemeClr val="tx1">
                    <a:lumMod val="95000"/>
                    <a:lumOff val="5000"/>
                  </a:schemeClr>
                </a:solidFill>
              </a:rPr>
              <a:t>Energin</a:t>
            </a:r>
            <a:r>
              <a:rPr lang="en-US" dirty="0">
                <a:solidFill>
                  <a:schemeClr val="tx1">
                    <a:lumMod val="95000"/>
                    <a:lumOff val="5000"/>
                  </a:schemeClr>
                </a:solidFill>
              </a:rPr>
              <a:t> </a:t>
            </a:r>
            <a:r>
              <a:rPr lang="en-US" dirty="0" err="1">
                <a:solidFill>
                  <a:schemeClr val="tx1">
                    <a:lumMod val="95000"/>
                    <a:lumOff val="5000"/>
                  </a:schemeClr>
                </a:solidFill>
              </a:rPr>
              <a:t>är</a:t>
            </a:r>
            <a:r>
              <a:rPr lang="en-US" dirty="0">
                <a:solidFill>
                  <a:schemeClr val="tx1">
                    <a:lumMod val="95000"/>
                    <a:lumOff val="5000"/>
                  </a:schemeClr>
                </a:solidFill>
              </a:rPr>
              <a:t> 13 </a:t>
            </a:r>
            <a:r>
              <a:rPr lang="en-US" dirty="0" err="1">
                <a:solidFill>
                  <a:schemeClr val="tx1">
                    <a:lumMod val="95000"/>
                    <a:lumOff val="5000"/>
                  </a:schemeClr>
                </a:solidFill>
              </a:rPr>
              <a:t>TeV</a:t>
            </a:r>
            <a:r>
              <a:rPr lang="en-US" dirty="0">
                <a:solidFill>
                  <a:schemeClr val="tx1">
                    <a:lumMod val="95000"/>
                    <a:lumOff val="5000"/>
                  </a:schemeClr>
                </a:solidFill>
              </a:rPr>
              <a:t> (</a:t>
            </a:r>
            <a:r>
              <a:rPr lang="en-US" dirty="0" err="1">
                <a:solidFill>
                  <a:schemeClr val="tx1">
                    <a:lumMod val="95000"/>
                    <a:lumOff val="5000"/>
                  </a:schemeClr>
                </a:solidFill>
              </a:rPr>
              <a:t>världsrekord</a:t>
            </a:r>
            <a:r>
              <a:rPr lang="en-US" dirty="0">
                <a:solidFill>
                  <a:schemeClr val="tx1">
                    <a:lumMod val="95000"/>
                    <a:lumOff val="5000"/>
                  </a:schemeClr>
                </a:solidFill>
              </a:rPr>
              <a:t>) </a:t>
            </a:r>
            <a:r>
              <a:rPr lang="en-US" dirty="0" err="1">
                <a:solidFill>
                  <a:schemeClr val="tx1">
                    <a:lumMod val="95000"/>
                    <a:lumOff val="5000"/>
                  </a:schemeClr>
                </a:solidFill>
              </a:rPr>
              <a:t>och</a:t>
            </a:r>
            <a:r>
              <a:rPr lang="en-US" dirty="0">
                <a:solidFill>
                  <a:schemeClr val="tx1">
                    <a:lumMod val="95000"/>
                    <a:lumOff val="5000"/>
                  </a:schemeClr>
                </a:solidFill>
              </a:rPr>
              <a:t> </a:t>
            </a:r>
            <a:r>
              <a:rPr lang="en-US" dirty="0" err="1">
                <a:solidFill>
                  <a:schemeClr val="tx1">
                    <a:lumMod val="95000"/>
                    <a:lumOff val="5000"/>
                  </a:schemeClr>
                </a:solidFill>
              </a:rPr>
              <a:t>högre</a:t>
            </a:r>
            <a:r>
              <a:rPr lang="en-US" dirty="0">
                <a:solidFill>
                  <a:schemeClr val="tx1">
                    <a:lumMod val="95000"/>
                    <a:lumOff val="5000"/>
                  </a:schemeClr>
                </a:solidFill>
              </a:rPr>
              <a:t> </a:t>
            </a:r>
            <a:r>
              <a:rPr lang="en-US" dirty="0" err="1"/>
              <a:t>kollisionsintensiteten</a:t>
            </a:r>
            <a:r>
              <a:rPr lang="en-US" dirty="0"/>
              <a:t>. </a:t>
            </a:r>
          </a:p>
          <a:p>
            <a:pPr defTabSz="912813"/>
            <a:r>
              <a:rPr lang="en-US" dirty="0">
                <a:solidFill>
                  <a:srgbClr val="0066CC"/>
                </a:solidFill>
              </a:rPr>
              <a:t>                          </a:t>
            </a:r>
          </a:p>
          <a:p>
            <a:pPr defTabSz="912813"/>
            <a:r>
              <a:rPr lang="en-US" dirty="0"/>
              <a:t>LHC PERIOD 3</a:t>
            </a:r>
          </a:p>
          <a:p>
            <a:pPr lvl="0" defTabSz="912813"/>
            <a:r>
              <a:rPr lang="en-US" dirty="0">
                <a:solidFill>
                  <a:srgbClr val="FFC000"/>
                </a:solidFill>
              </a:rPr>
              <a:t>2022-2025:  </a:t>
            </a:r>
            <a:r>
              <a:rPr lang="en-US" dirty="0" err="1"/>
              <a:t>Energin</a:t>
            </a:r>
            <a:r>
              <a:rPr lang="en-US" dirty="0"/>
              <a:t> </a:t>
            </a:r>
            <a:r>
              <a:rPr lang="en-US" dirty="0" err="1"/>
              <a:t>blir</a:t>
            </a:r>
            <a:r>
              <a:rPr lang="en-US" dirty="0"/>
              <a:t> 14 </a:t>
            </a:r>
            <a:r>
              <a:rPr lang="en-US" dirty="0" err="1"/>
              <a:t>TeV</a:t>
            </a:r>
            <a:r>
              <a:rPr lang="en-US" dirty="0"/>
              <a:t> </a:t>
            </a:r>
            <a:r>
              <a:rPr lang="en-US" dirty="0">
                <a:solidFill>
                  <a:schemeClr val="tx1">
                    <a:lumMod val="95000"/>
                    <a:lumOff val="5000"/>
                  </a:schemeClr>
                </a:solidFill>
              </a:rPr>
              <a:t>(</a:t>
            </a:r>
            <a:r>
              <a:rPr lang="en-US" dirty="0" err="1">
                <a:solidFill>
                  <a:schemeClr val="tx1">
                    <a:lumMod val="95000"/>
                    <a:lumOff val="5000"/>
                  </a:schemeClr>
                </a:solidFill>
              </a:rPr>
              <a:t>världsrekord</a:t>
            </a:r>
            <a:r>
              <a:rPr lang="en-US" dirty="0">
                <a:solidFill>
                  <a:schemeClr val="tx1">
                    <a:lumMod val="95000"/>
                    <a:lumOff val="5000"/>
                  </a:schemeClr>
                </a:solidFill>
              </a:rPr>
              <a:t>) </a:t>
            </a:r>
            <a:r>
              <a:rPr lang="en-US" dirty="0">
                <a:solidFill>
                  <a:srgbClr val="000000"/>
                </a:solidFill>
              </a:rPr>
              <a:t>.</a:t>
            </a:r>
          </a:p>
          <a:p>
            <a:pPr lvl="0" defTabSz="912813"/>
            <a:endParaRPr lang="en-US" dirty="0">
              <a:solidFill>
                <a:srgbClr val="000000"/>
              </a:solidFill>
            </a:endParaRPr>
          </a:p>
          <a:p>
            <a:pPr lvl="0" defTabSz="912813"/>
            <a:r>
              <a:rPr lang="en-US" dirty="0"/>
              <a:t>LHC PERIOD 4</a:t>
            </a:r>
          </a:p>
          <a:p>
            <a:pPr lvl="0" defTabSz="912813"/>
            <a:r>
              <a:rPr lang="en-US" dirty="0" err="1">
                <a:solidFill>
                  <a:srgbClr val="FFC000"/>
                </a:solidFill>
              </a:rPr>
              <a:t>Efter</a:t>
            </a:r>
            <a:r>
              <a:rPr lang="en-US" dirty="0">
                <a:solidFill>
                  <a:srgbClr val="FFC000"/>
                </a:solidFill>
              </a:rPr>
              <a:t> 2028: </a:t>
            </a:r>
            <a:r>
              <a:rPr lang="en-US" dirty="0" err="1"/>
              <a:t>Energin</a:t>
            </a:r>
            <a:r>
              <a:rPr lang="en-US" dirty="0"/>
              <a:t> </a:t>
            </a:r>
            <a:r>
              <a:rPr lang="en-US" dirty="0" err="1"/>
              <a:t>blir</a:t>
            </a:r>
            <a:r>
              <a:rPr lang="en-US" dirty="0"/>
              <a:t> 14 </a:t>
            </a:r>
            <a:r>
              <a:rPr lang="en-US" dirty="0" err="1"/>
              <a:t>TeV</a:t>
            </a:r>
            <a:r>
              <a:rPr lang="en-US" dirty="0"/>
              <a:t> med </a:t>
            </a:r>
            <a:r>
              <a:rPr lang="en-US" dirty="0" err="1"/>
              <a:t>mycket</a:t>
            </a:r>
            <a:r>
              <a:rPr lang="en-US" dirty="0"/>
              <a:t> </a:t>
            </a:r>
            <a:r>
              <a:rPr lang="en-US" dirty="0" err="1"/>
              <a:t>högre</a:t>
            </a:r>
            <a:r>
              <a:rPr lang="en-US" dirty="0"/>
              <a:t> </a:t>
            </a:r>
            <a:r>
              <a:rPr lang="en-US" dirty="0" err="1"/>
              <a:t>kollisionsintensitet</a:t>
            </a:r>
            <a:r>
              <a:rPr lang="en-US" dirty="0"/>
              <a:t>.</a:t>
            </a:r>
          </a:p>
        </p:txBody>
      </p:sp>
    </p:spTree>
    <p:extLst>
      <p:ext uri="{BB962C8B-B14F-4D97-AF65-F5344CB8AC3E}">
        <p14:creationId xmlns:p14="http://schemas.microsoft.com/office/powerpoint/2010/main" val="2404856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568" r="-173"/>
          <a:stretch/>
        </p:blipFill>
        <p:spPr>
          <a:xfrm>
            <a:off x="4139952" y="1246791"/>
            <a:ext cx="4896000" cy="5134537"/>
          </a:xfrm>
          <a:prstGeom prst="rect">
            <a:avLst/>
          </a:prstGeom>
        </p:spPr>
      </p:pic>
      <p:sp>
        <p:nvSpPr>
          <p:cNvPr id="8" name="Rectangle 7"/>
          <p:cNvSpPr/>
          <p:nvPr/>
        </p:nvSpPr>
        <p:spPr>
          <a:xfrm>
            <a:off x="61639" y="1556792"/>
            <a:ext cx="4147504" cy="3539430"/>
          </a:xfrm>
          <a:prstGeom prst="rect">
            <a:avLst/>
          </a:prstGeom>
          <a:solidFill>
            <a:schemeClr val="tx1"/>
          </a:solidFill>
        </p:spPr>
        <p:txBody>
          <a:bodyPr wrap="square">
            <a:spAutoFit/>
          </a:bodyPr>
          <a:lstStyle/>
          <a:p>
            <a:pPr defTabSz="584200" fontAlgn="base">
              <a:spcBef>
                <a:spcPts val="1200"/>
              </a:spcBef>
              <a:spcAft>
                <a:spcPct val="0"/>
              </a:spcAft>
              <a:defRPr/>
            </a:pPr>
            <a:r>
              <a:rPr lang="en-US" sz="2000" b="1" kern="0" dirty="0">
                <a:solidFill>
                  <a:srgbClr val="092A55"/>
                </a:solidFill>
                <a:ea typeface="ＭＳ Ｐゴシック" charset="0"/>
                <a:cs typeface="Calibri" pitchFamily="34" charset="0"/>
              </a:rPr>
              <a:t>STUDIE </a:t>
            </a:r>
          </a:p>
          <a:p>
            <a:pPr marL="342900" indent="-342900" defTabSz="584200" fontAlgn="base">
              <a:spcBef>
                <a:spcPts val="1200"/>
              </a:spcBef>
              <a:spcAft>
                <a:spcPts val="60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pp</a:t>
            </a:r>
            <a:r>
              <a:rPr lang="en-US" sz="2000" b="1" kern="0" dirty="0">
                <a:solidFill>
                  <a:srgbClr val="092A55"/>
                </a:solidFill>
                <a:ea typeface="ＭＳ Ｐゴシック" charset="0"/>
                <a:cs typeface="Calibri" pitchFamily="34" charset="0"/>
              </a:rPr>
              <a:t>-collider (</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hh</a:t>
            </a:r>
            <a:r>
              <a:rPr lang="en-US" sz="2000" b="1" kern="0" dirty="0">
                <a:solidFill>
                  <a:srgbClr val="092A55"/>
                </a:solidFill>
                <a:ea typeface="ＭＳ Ｐゴシック" charset="0"/>
                <a:cs typeface="Calibri" pitchFamily="34" charset="0"/>
              </a:rPr>
              <a:t>)       </a:t>
            </a:r>
            <a:br>
              <a:rPr lang="en-US" sz="2000" b="1" kern="0" dirty="0">
                <a:solidFill>
                  <a:srgbClr val="092A55"/>
                </a:solidFill>
                <a:ea typeface="ＭＳ Ｐゴシック" charset="0"/>
                <a:cs typeface="Calibri" pitchFamily="34" charset="0"/>
              </a:rPr>
            </a:br>
            <a:r>
              <a:rPr lang="en-US" b="1" kern="0" dirty="0">
                <a:solidFill>
                  <a:srgbClr val="092A55"/>
                </a:solidFill>
                <a:ea typeface="ＭＳ Ｐゴシック" charset="0"/>
                <a:cs typeface="Calibri" pitchFamily="34" charset="0"/>
              </a:rPr>
              <a:t>80-100 km </a:t>
            </a:r>
            <a:r>
              <a:rPr lang="en-US" b="1" kern="0" dirty="0" err="1">
                <a:solidFill>
                  <a:srgbClr val="092A55"/>
                </a:solidFill>
                <a:ea typeface="ＭＳ Ｐゴシック" charset="0"/>
                <a:cs typeface="Calibri" pitchFamily="34" charset="0"/>
              </a:rPr>
              <a:t>tunnelinfrastruktur</a:t>
            </a:r>
            <a:endParaRPr lang="en-US"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endParaRPr lang="en-US" sz="100" b="1" i="1" kern="0" dirty="0">
              <a:solidFill>
                <a:srgbClr val="092A55"/>
              </a:solidFill>
              <a:ea typeface="ＭＳ Ｐゴシック" charset="0"/>
              <a:cs typeface="Calibri" pitchFamily="34" charset="0"/>
            </a:endParaRPr>
          </a:p>
          <a:p>
            <a:pPr defTabSz="584200" fontAlgn="base">
              <a:spcBef>
                <a:spcPts val="1200"/>
              </a:spcBef>
              <a:spcAft>
                <a:spcPct val="0"/>
              </a:spcAft>
              <a:defRPr/>
            </a:pPr>
            <a:endParaRPr lang="en-US" sz="2000" b="1" i="1" kern="0" dirty="0">
              <a:solidFill>
                <a:srgbClr val="092A55"/>
              </a:solidFill>
              <a:ea typeface="ＭＳ Ｐゴシック" charset="0"/>
              <a:cs typeface="Calibri" pitchFamily="34" charset="0"/>
            </a:endParaRPr>
          </a:p>
          <a:p>
            <a:pPr defTabSz="584200" fontAlgn="base">
              <a:spcBef>
                <a:spcPts val="1200"/>
              </a:spcBef>
              <a:spcAft>
                <a:spcPct val="0"/>
              </a:spcAft>
              <a:defRPr/>
            </a:pPr>
            <a:endParaRPr lang="en-US" sz="2000"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err="1">
                <a:solidFill>
                  <a:srgbClr val="092A55"/>
                </a:solidFill>
                <a:ea typeface="ＭＳ Ｐゴシック" charset="0"/>
                <a:cs typeface="Calibri" pitchFamily="34" charset="0"/>
              </a:rPr>
              <a:t>e</a:t>
            </a:r>
            <a:r>
              <a:rPr lang="en-US" sz="2000" b="1" kern="0" baseline="30000" dirty="0" err="1">
                <a:solidFill>
                  <a:srgbClr val="092A55"/>
                </a:solidFill>
                <a:ea typeface="ＭＳ Ｐゴシック" charset="0"/>
                <a:cs typeface="Calibri" pitchFamily="34" charset="0"/>
              </a:rPr>
              <a:t>+</a:t>
            </a:r>
            <a:r>
              <a:rPr lang="en-US" sz="2000" b="1" i="1" kern="0" dirty="0" err="1">
                <a:solidFill>
                  <a:srgbClr val="092A55"/>
                </a:solidFill>
                <a:ea typeface="ＭＳ Ｐゴシック" charset="0"/>
                <a:cs typeface="Calibri" pitchFamily="34" charset="0"/>
              </a:rPr>
              <a:t>e</a:t>
            </a:r>
            <a:r>
              <a:rPr lang="en-US" sz="2000" b="1" kern="0" baseline="30000" dirty="0">
                <a:solidFill>
                  <a:srgbClr val="092A55"/>
                </a:solidFill>
                <a:ea typeface="ＭＳ Ｐゴシック" charset="0"/>
                <a:cs typeface="Calibri" pitchFamily="34" charset="0"/>
              </a:rPr>
              <a:t>-</a:t>
            </a:r>
            <a:r>
              <a:rPr lang="en-US" sz="2000" b="1" kern="0" dirty="0">
                <a:solidFill>
                  <a:srgbClr val="092A55"/>
                </a:solidFill>
                <a:ea typeface="ＭＳ Ｐゴシック" charset="0"/>
                <a:cs typeface="Calibri" pitchFamily="34" charset="0"/>
              </a:rPr>
              <a:t>-collider (</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ee</a:t>
            </a:r>
            <a:r>
              <a:rPr lang="en-US" sz="2000" b="1" kern="0" dirty="0">
                <a:solidFill>
                  <a:srgbClr val="092A55"/>
                </a:solidFill>
                <a:ea typeface="ＭＳ Ｐゴシック" charset="0"/>
                <a:cs typeface="Calibri" pitchFamily="34" charset="0"/>
              </a:rPr>
              <a:t>) </a:t>
            </a:r>
            <a:br>
              <a:rPr lang="en-US" sz="2000" kern="0" dirty="0">
                <a:solidFill>
                  <a:srgbClr val="092A55"/>
                </a:solidFill>
                <a:ea typeface="ＭＳ Ｐゴシック" charset="0"/>
                <a:cs typeface="Calibri" pitchFamily="34" charset="0"/>
              </a:rPr>
            </a:br>
            <a:r>
              <a:rPr lang="en-US" sz="2000" kern="0" dirty="0" err="1">
                <a:solidFill>
                  <a:srgbClr val="092A55"/>
                </a:solidFill>
                <a:ea typeface="ＭＳ Ｐゴシック" charset="0"/>
                <a:cs typeface="Calibri" pitchFamily="34" charset="0"/>
              </a:rPr>
              <a:t>Möjligt</a:t>
            </a:r>
            <a:r>
              <a:rPr lang="en-US" sz="2000" kern="0" dirty="0">
                <a:solidFill>
                  <a:srgbClr val="092A55"/>
                </a:solidFill>
                <a:ea typeface="ＭＳ Ｐゴシック" charset="0"/>
                <a:cs typeface="Calibri" pitchFamily="34" charset="0"/>
              </a:rPr>
              <a:t> </a:t>
            </a:r>
            <a:r>
              <a:rPr lang="en-US" sz="2000" kern="0" dirty="0" err="1">
                <a:solidFill>
                  <a:srgbClr val="092A55"/>
                </a:solidFill>
                <a:ea typeface="ＭＳ Ｐゴシック" charset="0"/>
                <a:cs typeface="Calibri" pitchFamily="34" charset="0"/>
              </a:rPr>
              <a:t>mellansteg</a:t>
            </a:r>
            <a:endParaRPr lang="en-US" sz="2000"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Option: p-e</a:t>
            </a:r>
            <a:r>
              <a:rPr lang="en-US" sz="2000" b="1" kern="0" dirty="0">
                <a:solidFill>
                  <a:srgbClr val="092A55"/>
                </a:solidFill>
                <a:ea typeface="ＭＳ Ｐゴシック" charset="0"/>
                <a:cs typeface="Calibri" pitchFamily="34" charset="0"/>
              </a:rPr>
              <a:t> (</a:t>
            </a:r>
            <a:r>
              <a:rPr lang="en-US" sz="2000" b="1" i="1" kern="0" dirty="0">
                <a:solidFill>
                  <a:srgbClr val="092A55"/>
                </a:solidFill>
                <a:ea typeface="ＭＳ Ｐゴシック" charset="0"/>
                <a:cs typeface="Calibri" pitchFamily="34" charset="0"/>
              </a:rPr>
              <a:t>FCC-he</a:t>
            </a:r>
            <a:r>
              <a:rPr lang="en-US" sz="2000" b="1" kern="0" dirty="0">
                <a:solidFill>
                  <a:srgbClr val="092A55"/>
                </a:solidFill>
                <a:ea typeface="ＭＳ Ｐゴシック" charset="0"/>
                <a:cs typeface="Calibri" pitchFamily="34" charset="0"/>
              </a:rPr>
              <a:t>)</a:t>
            </a:r>
          </a:p>
        </p:txBody>
      </p:sp>
      <p:sp>
        <p:nvSpPr>
          <p:cNvPr id="9" name="TextBox 8"/>
          <p:cNvSpPr txBox="1"/>
          <p:nvPr/>
        </p:nvSpPr>
        <p:spPr>
          <a:xfrm>
            <a:off x="224712" y="2887792"/>
            <a:ext cx="3833552" cy="707886"/>
          </a:xfrm>
          <a:prstGeom prst="rect">
            <a:avLst/>
          </a:prstGeom>
          <a:solidFill>
            <a:srgbClr val="FFFFFF"/>
          </a:solidFill>
          <a:ln w="19050" cap="flat" cmpd="sng" algn="ctr">
            <a:solidFill>
              <a:srgbClr val="B2B2B2"/>
            </a:solidFill>
            <a:prstDash val="solid"/>
          </a:ln>
          <a:effectLst/>
        </p:spPr>
        <p:txBody>
          <a:bodyPr wrap="square" rtlCol="0">
            <a:spAutoFit/>
          </a:bodyPr>
          <a:lstStyle/>
          <a:p>
            <a:pPr>
              <a:defRPr/>
            </a:pPr>
            <a:r>
              <a:rPr lang="fr-CH" sz="2000" b="1" kern="0" dirty="0">
                <a:solidFill>
                  <a:srgbClr val="FF0000"/>
                </a:solidFill>
                <a:ea typeface="ＭＳ Ｐゴシック" charset="0"/>
              </a:rPr>
              <a:t>~16 T </a:t>
            </a:r>
            <a:r>
              <a:rPr lang="fr-CH" sz="2000" b="1" kern="0" dirty="0">
                <a:solidFill>
                  <a:srgbClr val="FF0000"/>
                </a:solidFill>
                <a:ea typeface="ＭＳ Ｐゴシック" charset="0"/>
                <a:sym typeface="Symbol"/>
              </a:rPr>
              <a:t>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100 km</a:t>
            </a:r>
          </a:p>
          <a:p>
            <a:pPr>
              <a:defRPr/>
            </a:pPr>
            <a:r>
              <a:rPr lang="fr-CH" sz="2000" b="1" kern="0" dirty="0">
                <a:solidFill>
                  <a:srgbClr val="FF0000"/>
                </a:solidFill>
                <a:ea typeface="ＭＳ Ｐゴシック" charset="0"/>
                <a:sym typeface="Symbol"/>
              </a:rPr>
              <a:t>~20 T 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80 km</a:t>
            </a:r>
          </a:p>
        </p:txBody>
      </p:sp>
      <p:sp>
        <p:nvSpPr>
          <p:cNvPr id="10" name="Text Placeholder 7"/>
          <p:cNvSpPr txBox="1">
            <a:spLocks/>
          </p:cNvSpPr>
          <p:nvPr/>
        </p:nvSpPr>
        <p:spPr>
          <a:xfrm>
            <a:off x="216814" y="16344"/>
            <a:ext cx="8823489" cy="1108400"/>
          </a:xfrm>
          <a:prstGeom prst="rect">
            <a:avLst/>
          </a:prstGeom>
        </p:spPr>
        <p:txBody>
          <a:bodyPr/>
          <a:lstStyle>
            <a:lvl1pPr marL="438150" indent="-438150" algn="l" defTabSz="584200" rtl="0" fontAlgn="base">
              <a:spcBef>
                <a:spcPct val="20000"/>
              </a:spcBef>
              <a:spcAft>
                <a:spcPct val="0"/>
              </a:spcAft>
              <a:buFont typeface="Arial" charset="0"/>
              <a:buChar char="•"/>
              <a:defRPr sz="4100" kern="1200">
                <a:solidFill>
                  <a:srgbClr val="F5F5F5"/>
                </a:solidFill>
                <a:latin typeface="Univers LT Std 45 Light"/>
                <a:ea typeface="ＭＳ Ｐゴシック" charset="0"/>
                <a:cs typeface="Univers LT Std 55"/>
              </a:defRPr>
            </a:lvl1pPr>
            <a:lvl2pPr marL="950913" indent="-365125" algn="l" defTabSz="584200" rtl="0" fontAlgn="base">
              <a:spcBef>
                <a:spcPct val="20000"/>
              </a:spcBef>
              <a:spcAft>
                <a:spcPct val="0"/>
              </a:spcAft>
              <a:buFont typeface="Arial" charset="0"/>
              <a:buChar char="–"/>
              <a:defRPr sz="3600" kern="1200">
                <a:solidFill>
                  <a:srgbClr val="F5F5F5"/>
                </a:solidFill>
                <a:latin typeface="Univers LT Std 45 Light"/>
                <a:ea typeface="ＭＳ Ｐゴシック" charset="0"/>
                <a:cs typeface="Univers LT Std 55"/>
              </a:defRPr>
            </a:lvl2pPr>
            <a:lvl3pPr marL="1463675" indent="-292100" algn="l" defTabSz="584200" rtl="0" fontAlgn="base">
              <a:spcBef>
                <a:spcPct val="20000"/>
              </a:spcBef>
              <a:spcAft>
                <a:spcPct val="0"/>
              </a:spcAft>
              <a:buFont typeface="Arial" charset="0"/>
              <a:buChar char="•"/>
              <a:defRPr sz="3100" kern="1200">
                <a:solidFill>
                  <a:srgbClr val="F5F5F5"/>
                </a:solidFill>
                <a:latin typeface="Univers LT Std 45 Light"/>
                <a:ea typeface="ＭＳ Ｐゴシック" charset="0"/>
                <a:cs typeface="Univers LT Std 55"/>
              </a:defRPr>
            </a:lvl3pPr>
            <a:lvl4pPr marL="20494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4pPr>
            <a:lvl5pPr marL="26336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5pPr>
            <a:lvl6pPr marL="3220765" indent="-292798" algn="l" defTabSz="585593" rtl="0" eaLnBrk="1" latinLnBrk="0" hangingPunct="1">
              <a:spcBef>
                <a:spcPct val="20000"/>
              </a:spcBef>
              <a:buFont typeface="Arial"/>
              <a:buChar char="•"/>
              <a:defRPr sz="2600" kern="1200">
                <a:solidFill>
                  <a:schemeClr val="tx1"/>
                </a:solidFill>
                <a:latin typeface="+mn-lt"/>
                <a:ea typeface="+mn-ea"/>
                <a:cs typeface="+mn-cs"/>
              </a:defRPr>
            </a:lvl6pPr>
            <a:lvl7pPr marL="3806359" indent="-292798" algn="l" defTabSz="585593" rtl="0" eaLnBrk="1" latinLnBrk="0" hangingPunct="1">
              <a:spcBef>
                <a:spcPct val="20000"/>
              </a:spcBef>
              <a:buFont typeface="Arial"/>
              <a:buChar char="•"/>
              <a:defRPr sz="2600" kern="1200">
                <a:solidFill>
                  <a:schemeClr val="tx1"/>
                </a:solidFill>
                <a:latin typeface="+mn-lt"/>
                <a:ea typeface="+mn-ea"/>
                <a:cs typeface="+mn-cs"/>
              </a:defRPr>
            </a:lvl7pPr>
            <a:lvl8pPr marL="4391954" indent="-292798" algn="l" defTabSz="585593" rtl="0" eaLnBrk="1" latinLnBrk="0" hangingPunct="1">
              <a:spcBef>
                <a:spcPct val="20000"/>
              </a:spcBef>
              <a:buFont typeface="Arial"/>
              <a:buChar char="•"/>
              <a:defRPr sz="2600" kern="1200">
                <a:solidFill>
                  <a:schemeClr val="tx1"/>
                </a:solidFill>
                <a:latin typeface="+mn-lt"/>
                <a:ea typeface="+mn-ea"/>
                <a:cs typeface="+mn-cs"/>
              </a:defRPr>
            </a:lvl8pPr>
            <a:lvl9pPr marL="4977547" indent="-292798" algn="l" defTabSz="585593" rtl="0" eaLnBrk="1" latinLnBrk="0" hangingPunct="1">
              <a:spcBef>
                <a:spcPct val="20000"/>
              </a:spcBef>
              <a:buFont typeface="Arial"/>
              <a:buChar char="•"/>
              <a:defRPr sz="2600" kern="1200">
                <a:solidFill>
                  <a:schemeClr val="tx1"/>
                </a:solidFill>
                <a:latin typeface="+mn-lt"/>
                <a:ea typeface="+mn-ea"/>
                <a:cs typeface="+mn-cs"/>
              </a:defRPr>
            </a:lvl9pPr>
          </a:lstStyle>
          <a:p>
            <a:pPr marL="0" indent="0" algn="ctr" defTabSz="914400" fontAlgn="auto">
              <a:spcBef>
                <a:spcPts val="0"/>
              </a:spcBef>
              <a:spcAft>
                <a:spcPts val="0"/>
              </a:spcAft>
              <a:buFontTx/>
              <a:buNone/>
              <a:defRPr/>
            </a:pPr>
            <a:r>
              <a:rPr lang="en-GB" sz="4400" kern="0" dirty="0">
                <a:solidFill>
                  <a:schemeClr val="tx1"/>
                </a:solidFill>
                <a:latin typeface="Arial"/>
                <a:cs typeface="Calibri" pitchFamily="34" charset="0"/>
              </a:rPr>
              <a:t>Future Circular Collider - FCC</a:t>
            </a:r>
          </a:p>
        </p:txBody>
      </p:sp>
      <p:cxnSp>
        <p:nvCxnSpPr>
          <p:cNvPr id="7" name="Straight Connector 6"/>
          <p:cNvCxnSpPr/>
          <p:nvPr/>
        </p:nvCxnSpPr>
        <p:spPr>
          <a:xfrm>
            <a:off x="341277" y="94186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220379725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902" y="224375"/>
            <a:ext cx="7886700" cy="1116394"/>
          </a:xfrm>
        </p:spPr>
        <p:txBody>
          <a:bodyPr/>
          <a:lstStyle/>
          <a:p>
            <a:pPr algn="ctr"/>
            <a:r>
              <a:rPr lang="en-GB" dirty="0"/>
              <a:t>FCC</a:t>
            </a:r>
          </a:p>
        </p:txBody>
      </p:sp>
      <p:sp>
        <p:nvSpPr>
          <p:cNvPr id="3" name="Footer Placeholder 2"/>
          <p:cNvSpPr>
            <a:spLocks noGrp="1"/>
          </p:cNvSpPr>
          <p:nvPr>
            <p:ph type="ftr" sz="quarter" idx="11"/>
          </p:nvPr>
        </p:nvSpPr>
        <p:spPr/>
        <p:txBody>
          <a:bodyPr/>
          <a:lstStyle/>
          <a:p>
            <a:pPr>
              <a:defRPr/>
            </a:pPr>
            <a:r>
              <a:rPr lang="en-GB"/>
              <a:t>High School students  8.12. 2022                     Lennart JIRDEN, CERN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3"/>
            <a:ext cx="9108504" cy="5301208"/>
          </a:xfrm>
          <a:prstGeom prst="rect">
            <a:avLst/>
          </a:prstGeom>
        </p:spPr>
      </p:pic>
    </p:spTree>
    <p:extLst>
      <p:ext uri="{BB962C8B-B14F-4D97-AF65-F5344CB8AC3E}">
        <p14:creationId xmlns:p14="http://schemas.microsoft.com/office/powerpoint/2010/main" val="218037290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itle 1"/>
          <p:cNvSpPr>
            <a:spLocks noGrp="1"/>
          </p:cNvSpPr>
          <p:nvPr>
            <p:ph type="title"/>
          </p:nvPr>
        </p:nvSpPr>
        <p:spPr>
          <a:xfrm>
            <a:off x="457200" y="101447"/>
            <a:ext cx="8229600" cy="642937"/>
          </a:xfrm>
        </p:spPr>
        <p:txBody>
          <a:bodyPr>
            <a:noAutofit/>
          </a:bodyPr>
          <a:lstStyle/>
          <a:p>
            <a:pPr algn="ctr" eaLnBrk="1" hangingPunct="1"/>
            <a:r>
              <a:rPr lang="fr-FR" sz="4400" dirty="0" err="1"/>
              <a:t>Sammanfattning</a:t>
            </a:r>
            <a:endParaRPr lang="fr-FR" sz="4400" dirty="0"/>
          </a:p>
        </p:txBody>
      </p:sp>
      <p:sp>
        <p:nvSpPr>
          <p:cNvPr id="14" name="Rectangle 13"/>
          <p:cNvSpPr>
            <a:spLocks noChangeArrowheads="1"/>
          </p:cNvSpPr>
          <p:nvPr/>
        </p:nvSpPr>
        <p:spPr bwMode="auto">
          <a:xfrm>
            <a:off x="323528" y="888752"/>
            <a:ext cx="8737026" cy="5447645"/>
          </a:xfrm>
          <a:prstGeom prst="rect">
            <a:avLst/>
          </a:prstGeom>
          <a:noFill/>
          <a:ln w="9525">
            <a:noFill/>
            <a:miter lim="800000"/>
            <a:headEnd/>
            <a:tailEnd/>
          </a:ln>
        </p:spPr>
        <p:txBody>
          <a:bodyPr wrap="square">
            <a:spAutoFit/>
          </a:bodyPr>
          <a:lstStyle/>
          <a:p>
            <a:pPr marL="0" lvl="1">
              <a:buFont typeface="Arial" charset="0"/>
              <a:buChar char="•"/>
            </a:pPr>
            <a:r>
              <a:rPr lang="fr-FR" sz="2800" dirty="0">
                <a:latin typeface="+mn-lt"/>
              </a:rPr>
              <a:t> </a:t>
            </a:r>
            <a:r>
              <a:rPr lang="fr-FR" sz="2400" dirty="0" err="1">
                <a:latin typeface="+mn-lt"/>
              </a:rPr>
              <a:t>Grundforskningslaboratorium</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latin typeface="+mn-lt"/>
              </a:rPr>
              <a:t>Världens</a:t>
            </a:r>
            <a:r>
              <a:rPr lang="fr-FR" sz="2400" dirty="0">
                <a:latin typeface="+mn-lt"/>
              </a:rPr>
              <a:t> </a:t>
            </a:r>
            <a:r>
              <a:rPr lang="fr-FR" sz="2400" dirty="0" err="1">
                <a:latin typeface="+mn-lt"/>
              </a:rPr>
              <a:t>största</a:t>
            </a:r>
            <a:r>
              <a:rPr lang="fr-FR" sz="2400" dirty="0">
                <a:latin typeface="+mn-lt"/>
              </a:rPr>
              <a:t> </a:t>
            </a:r>
            <a:r>
              <a:rPr lang="fr-FR" sz="2400" dirty="0" err="1">
                <a:latin typeface="+mn-lt"/>
              </a:rPr>
              <a:t>internationella</a:t>
            </a:r>
            <a:r>
              <a:rPr lang="fr-FR" sz="2400" dirty="0">
                <a:latin typeface="+mn-lt"/>
              </a:rPr>
              <a:t> </a:t>
            </a:r>
            <a:r>
              <a:rPr lang="fr-FR" sz="2400" dirty="0" err="1">
                <a:latin typeface="+mn-lt"/>
              </a:rPr>
              <a:t>vetenskapliga</a:t>
            </a:r>
            <a:r>
              <a:rPr lang="fr-FR" sz="2400" dirty="0">
                <a:latin typeface="+mn-lt"/>
              </a:rPr>
              <a:t> </a:t>
            </a:r>
            <a:r>
              <a:rPr lang="fr-FR" sz="2400" dirty="0" err="1">
                <a:latin typeface="+mn-lt"/>
              </a:rPr>
              <a:t>samarbete</a:t>
            </a:r>
            <a:br>
              <a:rPr lang="fr-FR" sz="2400" dirty="0">
                <a:latin typeface="+mn-lt"/>
              </a:rPr>
            </a:br>
            <a:endParaRPr lang="fr-FR" sz="2400" dirty="0">
              <a:latin typeface="+mn-lt"/>
            </a:endParaRPr>
          </a:p>
          <a:p>
            <a:pPr marL="0" lvl="1">
              <a:buFont typeface="Arial" charset="0"/>
              <a:buChar char="•"/>
            </a:pPr>
            <a:r>
              <a:rPr lang="fr-FR" sz="2400" dirty="0">
                <a:latin typeface="+mn-lt"/>
              </a:rPr>
              <a:t> Driver </a:t>
            </a:r>
            <a:r>
              <a:rPr lang="fr-FR" sz="2400" dirty="0" err="1">
                <a:latin typeface="+mn-lt"/>
              </a:rPr>
              <a:t>teknologin</a:t>
            </a:r>
            <a:r>
              <a:rPr lang="fr-FR" sz="2400" dirty="0">
                <a:latin typeface="+mn-lt"/>
              </a:rPr>
              <a:t> </a:t>
            </a:r>
            <a:r>
              <a:rPr lang="fr-FR" sz="2400" dirty="0" err="1">
                <a:latin typeface="+mn-lt"/>
              </a:rPr>
              <a:t>över</a:t>
            </a:r>
            <a:r>
              <a:rPr lang="fr-FR" sz="2400" dirty="0">
                <a:latin typeface="+mn-lt"/>
              </a:rPr>
              <a:t> </a:t>
            </a:r>
            <a:r>
              <a:rPr lang="fr-FR" sz="2400" dirty="0" err="1">
                <a:latin typeface="+mn-lt"/>
              </a:rPr>
              <a:t>dess</a:t>
            </a:r>
            <a:r>
              <a:rPr lang="fr-FR" sz="2400" dirty="0">
                <a:latin typeface="+mn-lt"/>
              </a:rPr>
              <a:t> </a:t>
            </a:r>
            <a:r>
              <a:rPr lang="fr-FR" sz="2400" dirty="0" err="1">
                <a:latin typeface="+mn-lt"/>
              </a:rPr>
              <a:t>gränser</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latin typeface="+mn-lt"/>
              </a:rPr>
              <a:t>Många</a:t>
            </a:r>
            <a:r>
              <a:rPr lang="fr-FR" sz="2400" dirty="0">
                <a:latin typeface="+mn-lt"/>
              </a:rPr>
              <a:t> </a:t>
            </a:r>
            <a:r>
              <a:rPr lang="fr-FR" sz="2400" dirty="0" err="1">
                <a:latin typeface="+mn-lt"/>
              </a:rPr>
              <a:t>praktiska</a:t>
            </a:r>
            <a:r>
              <a:rPr lang="fr-FR" sz="2400" dirty="0">
                <a:latin typeface="+mn-lt"/>
              </a:rPr>
              <a:t> </a:t>
            </a:r>
            <a:r>
              <a:rPr lang="fr-FR" sz="2400" dirty="0" err="1">
                <a:latin typeface="+mn-lt"/>
              </a:rPr>
              <a:t>tillämpningar</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t>Många</a:t>
            </a:r>
            <a:r>
              <a:rPr lang="fr-FR" sz="2400" dirty="0"/>
              <a:t> </a:t>
            </a:r>
            <a:r>
              <a:rPr lang="fr-FR" sz="2400" dirty="0" err="1"/>
              <a:t>stora</a:t>
            </a:r>
            <a:r>
              <a:rPr lang="fr-FR" sz="2400" dirty="0"/>
              <a:t> </a:t>
            </a:r>
            <a:r>
              <a:rPr lang="fr-FR" sz="2400" dirty="0" err="1"/>
              <a:t>mysterier</a:t>
            </a:r>
            <a:r>
              <a:rPr lang="fr-FR" sz="2400" dirty="0"/>
              <a:t> </a:t>
            </a:r>
            <a:r>
              <a:rPr lang="fr-FR" sz="2400" dirty="0" err="1"/>
              <a:t>att</a:t>
            </a:r>
            <a:r>
              <a:rPr lang="fr-FR" sz="2400" dirty="0"/>
              <a:t> </a:t>
            </a:r>
            <a:r>
              <a:rPr lang="fr-FR" sz="2400" dirty="0" err="1"/>
              <a:t>lösa</a:t>
            </a:r>
            <a:r>
              <a:rPr lang="fr-FR" sz="2400" dirty="0"/>
              <a:t> – </a:t>
            </a:r>
            <a:r>
              <a:rPr lang="fr-FR" sz="2400" dirty="0" err="1"/>
              <a:t>spännande</a:t>
            </a:r>
            <a:r>
              <a:rPr lang="fr-FR" sz="2400" dirty="0"/>
              <a:t> !!!</a:t>
            </a:r>
            <a:endParaRPr lang="fr-FR" sz="2800" dirty="0">
              <a:latin typeface="+mn-lt"/>
            </a:endParaRPr>
          </a:p>
          <a:p>
            <a:pPr marL="0" lvl="1"/>
            <a:br>
              <a:rPr lang="fr-FR" sz="2800" i="1" dirty="0">
                <a:solidFill>
                  <a:srgbClr val="FFC000"/>
                </a:solidFill>
                <a:latin typeface="+mn-lt"/>
              </a:rPr>
            </a:br>
            <a:r>
              <a:rPr lang="fr-FR" sz="2800" i="1" dirty="0" err="1">
                <a:solidFill>
                  <a:srgbClr val="FFC000"/>
                </a:solidFill>
                <a:latin typeface="+mn-lt"/>
              </a:rPr>
              <a:t>websites</a:t>
            </a:r>
            <a:r>
              <a:rPr lang="fr-FR" sz="2800" i="1" dirty="0">
                <a:solidFill>
                  <a:srgbClr val="FFC000"/>
                </a:solidFill>
                <a:latin typeface="+mn-lt"/>
              </a:rPr>
              <a:t>:</a:t>
            </a:r>
            <a:br>
              <a:rPr lang="fr-FR" sz="2800" i="1" dirty="0">
                <a:latin typeface="+mn-lt"/>
              </a:rPr>
            </a:br>
            <a:r>
              <a:rPr lang="fr-FR" sz="2400" dirty="0">
                <a:latin typeface="+mn-lt"/>
              </a:rPr>
              <a:t>Information: 	www.cern.ch</a:t>
            </a:r>
          </a:p>
          <a:p>
            <a:pPr marL="0" lvl="1"/>
            <a:r>
              <a:rPr lang="fr-FR" sz="2400" dirty="0">
                <a:latin typeface="+mn-lt"/>
              </a:rPr>
              <a:t>CERN TV</a:t>
            </a:r>
            <a:r>
              <a:rPr lang="en-GB" sz="2400" dirty="0">
                <a:latin typeface="+mn-lt"/>
              </a:rPr>
              <a:t>:	www.youtube.com/cern</a:t>
            </a:r>
            <a:br>
              <a:rPr lang="en-GB" sz="2400" dirty="0">
                <a:latin typeface="+mn-lt"/>
              </a:rPr>
            </a:br>
            <a:r>
              <a:rPr lang="en-GB" sz="2400" dirty="0" err="1">
                <a:latin typeface="+mn-lt"/>
              </a:rPr>
              <a:t>Anställning</a:t>
            </a:r>
            <a:r>
              <a:rPr lang="en-GB" sz="2400" dirty="0">
                <a:latin typeface="+mn-lt"/>
              </a:rPr>
              <a:t>:	www.cern.ch/jobs</a:t>
            </a:r>
            <a:endParaRPr lang="fr-FR" sz="2800" dirty="0">
              <a:latin typeface="+mn-lt"/>
            </a:endParaRPr>
          </a:p>
        </p:txBody>
      </p:sp>
      <p:cxnSp>
        <p:nvCxnSpPr>
          <p:cNvPr id="6" name="Straight Connector 5"/>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7200" y="6356351"/>
            <a:ext cx="8229600" cy="365125"/>
          </a:xfrm>
        </p:spPr>
        <p:txBody>
          <a:bodyPr/>
          <a:lstStyle/>
          <a:p>
            <a:pPr>
              <a:defRPr/>
            </a:pPr>
            <a:r>
              <a:rPr lang="en-GB">
                <a:solidFill>
                  <a:srgbClr val="7F7F7F"/>
                </a:solidFill>
              </a:rPr>
              <a:t>High School students  8.12. 2022                     Lennart JIRDEN, CERN</a:t>
            </a:r>
            <a:endParaRPr lang="en-GB"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animEffect transition="in" filter="fade">
                                      <p:cBhvr>
                                        <p:cTn id="10" dur="1000"/>
                                        <p:tgtEl>
                                          <p:spTgt spid="1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animEffect transition="in" filter="fade">
                                      <p:cBhvr>
                                        <p:cTn id="13" dur="1000"/>
                                        <p:tgtEl>
                                          <p:spTgt spid="1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xEl>
                                              <p:pRg st="3" end="3"/>
                                            </p:txEl>
                                          </p:spTgt>
                                        </p:tgtEl>
                                        <p:attrNameLst>
                                          <p:attrName>style.visibility</p:attrName>
                                        </p:attrNameLst>
                                      </p:cBhvr>
                                      <p:to>
                                        <p:strVal val="visible"/>
                                      </p:to>
                                    </p:set>
                                    <p:animEffect transition="in" filter="fade">
                                      <p:cBhvr>
                                        <p:cTn id="16" dur="1000"/>
                                        <p:tgtEl>
                                          <p:spTgt spid="14">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animEffect transition="in" filter="fade">
                                      <p:cBhvr>
                                        <p:cTn id="19" dur="1000"/>
                                        <p:tgtEl>
                                          <p:spTgt spid="14">
                                            <p:txEl>
                                              <p:pRg st="4" end="4"/>
                                            </p:txEl>
                                          </p:spTgt>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animEffect transition="in" filter="fade">
                                      <p:cBhvr>
                                        <p:cTn id="23" dur="2000"/>
                                        <p:tgtEl>
                                          <p:spTgt spid="14">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xEl>
                                              <p:pRg st="5" end="5"/>
                                            </p:txEl>
                                          </p:spTgt>
                                        </p:tgtEl>
                                        <p:attrNameLst>
                                          <p:attrName>style.visibility</p:attrName>
                                        </p:attrNameLst>
                                      </p:cBhvr>
                                      <p:to>
                                        <p:strVal val="visible"/>
                                      </p:to>
                                    </p:set>
                                    <p:animEffect transition="in" filter="fade">
                                      <p:cBhvr>
                                        <p:cTn id="26" dur="2000"/>
                                        <p:tgtEl>
                                          <p:spTgt spid="14">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xEl>
                                              <p:pRg st="6" end="6"/>
                                            </p:txEl>
                                          </p:spTgt>
                                        </p:tgtEl>
                                        <p:attrNameLst>
                                          <p:attrName>style.visibility</p:attrName>
                                        </p:attrNameLst>
                                      </p:cBhvr>
                                      <p:to>
                                        <p:strVal val="visible"/>
                                      </p:to>
                                    </p:set>
                                    <p:animEffect transition="in" filter="fade">
                                      <p:cBhvr>
                                        <p:cTn id="29" dur="20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GB"/>
              <a:t>High School students  8.12. 2022                     Lennart JIRDEN, CERN</a:t>
            </a:r>
          </a:p>
        </p:txBody>
      </p:sp>
    </p:spTree>
    <p:extLst>
      <p:ext uri="{BB962C8B-B14F-4D97-AF65-F5344CB8AC3E}">
        <p14:creationId xmlns:p14="http://schemas.microsoft.com/office/powerpoint/2010/main" val="36730628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439" y="103096"/>
            <a:ext cx="7934911" cy="615616"/>
          </a:xfrm>
        </p:spPr>
        <p:txBody>
          <a:bodyPr>
            <a:normAutofit fontScale="90000"/>
          </a:bodyPr>
          <a:lstStyle/>
          <a:p>
            <a:r>
              <a:rPr lang="en-US" dirty="0" err="1"/>
              <a:t>Från</a:t>
            </a:r>
            <a:r>
              <a:rPr lang="en-US" dirty="0"/>
              <a:t> </a:t>
            </a:r>
            <a:r>
              <a:rPr lang="en-US" dirty="0" err="1"/>
              <a:t>Upptäckt</a:t>
            </a:r>
            <a:r>
              <a:rPr lang="en-US" dirty="0"/>
              <a:t> till Precision</a:t>
            </a:r>
          </a:p>
        </p:txBody>
      </p:sp>
      <p:pic>
        <p:nvPicPr>
          <p:cNvPr id="5" name="Picture 4"/>
          <p:cNvPicPr>
            <a:picLocks noChangeAspect="1"/>
          </p:cNvPicPr>
          <p:nvPr/>
        </p:nvPicPr>
        <p:blipFill rotWithShape="1">
          <a:blip r:embed="rId5"/>
          <a:srcRect l="-17" r="11945"/>
          <a:stretch/>
        </p:blipFill>
        <p:spPr>
          <a:xfrm>
            <a:off x="274466" y="1025619"/>
            <a:ext cx="4590963" cy="2345500"/>
          </a:xfrm>
          <a:prstGeom prst="rect">
            <a:avLst/>
          </a:prstGeom>
          <a:ln>
            <a:solidFill>
              <a:schemeClr val="tx1"/>
            </a:solidFill>
          </a:ln>
        </p:spPr>
      </p:pic>
      <p:sp>
        <p:nvSpPr>
          <p:cNvPr id="7" name="Rectangle 6"/>
          <p:cNvSpPr/>
          <p:nvPr/>
        </p:nvSpPr>
        <p:spPr>
          <a:xfrm>
            <a:off x="3401026" y="2467016"/>
            <a:ext cx="1314990" cy="646331"/>
          </a:xfrm>
          <a:prstGeom prst="rect">
            <a:avLst/>
          </a:prstGeom>
        </p:spPr>
        <p:txBody>
          <a:bodyPr wrap="square">
            <a:spAutoFit/>
          </a:bodyPr>
          <a:lstStyle/>
          <a:p>
            <a:pPr algn="just" defTabSz="457200"/>
            <a:r>
              <a:rPr lang="en-US" b="1" dirty="0" err="1">
                <a:solidFill>
                  <a:prstClr val="white"/>
                </a:solidFill>
                <a:latin typeface="Myriad Pro Light"/>
              </a:rPr>
              <a:t>Elektron</a:t>
            </a:r>
            <a:r>
              <a:rPr lang="en-US" b="1" dirty="0">
                <a:solidFill>
                  <a:prstClr val="white"/>
                </a:solidFill>
                <a:latin typeface="Myriad Pro Light"/>
              </a:rPr>
              <a:t>/</a:t>
            </a:r>
          </a:p>
          <a:p>
            <a:pPr algn="just" defTabSz="457200"/>
            <a:r>
              <a:rPr lang="en-US" b="1" dirty="0">
                <a:solidFill>
                  <a:prstClr val="white"/>
                </a:solidFill>
                <a:latin typeface="Myriad Pro Light"/>
              </a:rPr>
              <a:t>Positron</a:t>
            </a:r>
            <a:endParaRPr lang="en-US" dirty="0">
              <a:solidFill>
                <a:prstClr val="white"/>
              </a:solidFill>
            </a:endParaRPr>
          </a:p>
        </p:txBody>
      </p:sp>
      <p:pic>
        <p:nvPicPr>
          <p:cNvPr id="4" name="CERN_Proton_Animation 480p.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9692" r="19632"/>
          <a:stretch/>
        </p:blipFill>
        <p:spPr>
          <a:xfrm>
            <a:off x="452750" y="1025619"/>
            <a:ext cx="2499211" cy="2316854"/>
          </a:xfrm>
          <a:prstGeom prst="rect">
            <a:avLst/>
          </a:prstGeom>
        </p:spPr>
      </p:pic>
      <p:sp>
        <p:nvSpPr>
          <p:cNvPr id="6" name="Rectangle 5"/>
          <p:cNvSpPr/>
          <p:nvPr/>
        </p:nvSpPr>
        <p:spPr>
          <a:xfrm>
            <a:off x="2614524" y="1294563"/>
            <a:ext cx="1546607" cy="369332"/>
          </a:xfrm>
          <a:prstGeom prst="rect">
            <a:avLst/>
          </a:prstGeom>
        </p:spPr>
        <p:txBody>
          <a:bodyPr wrap="square">
            <a:spAutoFit/>
          </a:bodyPr>
          <a:lstStyle/>
          <a:p>
            <a:pPr algn="just" defTabSz="457200"/>
            <a:r>
              <a:rPr lang="en-US" b="1" dirty="0">
                <a:solidFill>
                  <a:prstClr val="white"/>
                </a:solidFill>
                <a:latin typeface="Myriad Pro Light"/>
              </a:rPr>
              <a:t>Proton</a:t>
            </a:r>
            <a:endParaRPr lang="en-US" dirty="0">
              <a:solidFill>
                <a:prstClr val="white"/>
              </a:solidFill>
            </a:endParaRPr>
          </a:p>
        </p:txBody>
      </p:sp>
      <p:sp>
        <p:nvSpPr>
          <p:cNvPr id="52" name="Footer Placeholder 51"/>
          <p:cNvSpPr>
            <a:spLocks noGrp="1"/>
          </p:cNvSpPr>
          <p:nvPr>
            <p:ph type="ftr" sz="quarter" idx="11"/>
          </p:nvPr>
        </p:nvSpPr>
        <p:spPr/>
        <p:txBody>
          <a:bodyPr/>
          <a:lstStyle/>
          <a:p>
            <a:r>
              <a:rPr lang="en-GB"/>
              <a:t>High School students  8.12. 2022                     Lennart JIRDEN, CERN</a:t>
            </a:r>
            <a:endParaRPr lang="en-US"/>
          </a:p>
        </p:txBody>
      </p:sp>
      <p:pic>
        <p:nvPicPr>
          <p:cNvPr id="58" name="Picture 57" descr="Screen Shot 2014-11-20 at 11.03.3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6205" y="795084"/>
            <a:ext cx="3721995" cy="2954866"/>
          </a:xfrm>
          <a:prstGeom prst="rect">
            <a:avLst/>
          </a:prstGeom>
        </p:spPr>
      </p:pic>
      <p:graphicFrame>
        <p:nvGraphicFramePr>
          <p:cNvPr id="73" name="Table 72"/>
          <p:cNvGraphicFramePr>
            <a:graphicFrameLocks noGrp="1"/>
          </p:cNvGraphicFramePr>
          <p:nvPr>
            <p:extLst>
              <p:ext uri="{D42A27DB-BD31-4B8C-83A1-F6EECF244321}">
                <p14:modId xmlns:p14="http://schemas.microsoft.com/office/powerpoint/2010/main" val="3995006781"/>
              </p:ext>
            </p:extLst>
          </p:nvPr>
        </p:nvGraphicFramePr>
        <p:xfrm>
          <a:off x="275965" y="3895954"/>
          <a:ext cx="8612234" cy="2802122"/>
        </p:xfrm>
        <a:graphic>
          <a:graphicData uri="http://schemas.openxmlformats.org/drawingml/2006/table">
            <a:tbl>
              <a:tblPr firstRow="1" bandRow="1">
                <a:tableStyleId>{22838BEF-8BB2-4498-84A7-C5851F593DF1}</a:tableStyleId>
              </a:tblPr>
              <a:tblGrid>
                <a:gridCol w="4306117">
                  <a:extLst>
                    <a:ext uri="{9D8B030D-6E8A-4147-A177-3AD203B41FA5}">
                      <a16:colId xmlns:a16="http://schemas.microsoft.com/office/drawing/2014/main" val="20000"/>
                    </a:ext>
                  </a:extLst>
                </a:gridCol>
                <a:gridCol w="4306117">
                  <a:extLst>
                    <a:ext uri="{9D8B030D-6E8A-4147-A177-3AD203B41FA5}">
                      <a16:colId xmlns:a16="http://schemas.microsoft.com/office/drawing/2014/main" val="20001"/>
                    </a:ext>
                  </a:extLst>
                </a:gridCol>
              </a:tblGrid>
              <a:tr h="435223">
                <a:tc>
                  <a:txBody>
                    <a:bodyPr/>
                    <a:lstStyle/>
                    <a:p>
                      <a:pPr algn="ctr"/>
                      <a:r>
                        <a:rPr lang="en-US" sz="1800" dirty="0"/>
                        <a:t>p-p </a:t>
                      </a:r>
                      <a:r>
                        <a:rPr lang="en-US" sz="1800" dirty="0" err="1"/>
                        <a:t>Kollisioner</a:t>
                      </a:r>
                      <a:endParaRPr lang="en-US" sz="1800" dirty="0">
                        <a:solidFill>
                          <a:srgbClr val="000000"/>
                        </a:solidFill>
                      </a:endParaRPr>
                    </a:p>
                  </a:txBody>
                  <a:tcPr/>
                </a:tc>
                <a:tc>
                  <a:txBody>
                    <a:bodyPr/>
                    <a:lstStyle/>
                    <a:p>
                      <a:pPr algn="ctr"/>
                      <a:r>
                        <a:rPr lang="en-US" sz="1800" dirty="0" err="1"/>
                        <a:t>e</a:t>
                      </a:r>
                      <a:r>
                        <a:rPr lang="en-US" sz="1800" baseline="30000" dirty="0" err="1"/>
                        <a:t>+</a:t>
                      </a:r>
                      <a:r>
                        <a:rPr lang="en-US" sz="1800" dirty="0" err="1"/>
                        <a:t>e</a:t>
                      </a:r>
                      <a:r>
                        <a:rPr lang="en-US" sz="1800" baseline="30000" dirty="0"/>
                        <a:t>-</a:t>
                      </a:r>
                      <a:r>
                        <a:rPr lang="en-US" sz="1800" dirty="0"/>
                        <a:t> </a:t>
                      </a:r>
                      <a:r>
                        <a:rPr lang="en-US" sz="1800" dirty="0" err="1"/>
                        <a:t>Kollisioner</a:t>
                      </a:r>
                      <a:endParaRPr lang="en-US" sz="1800" dirty="0">
                        <a:solidFill>
                          <a:schemeClr val="tx1"/>
                        </a:solidFill>
                      </a:endParaRPr>
                    </a:p>
                  </a:txBody>
                  <a:tcPr/>
                </a:tc>
                <a:extLst>
                  <a:ext uri="{0D108BD9-81ED-4DB2-BD59-A6C34878D82A}">
                    <a16:rowId xmlns:a16="http://schemas.microsoft.com/office/drawing/2014/main" val="10000"/>
                  </a:ext>
                </a:extLst>
              </a:tr>
              <a:tr h="965838">
                <a:tc>
                  <a:txBody>
                    <a:bodyPr/>
                    <a:lstStyle/>
                    <a:p>
                      <a:r>
                        <a:rPr lang="en-US" sz="1400" b="1" dirty="0" err="1">
                          <a:solidFill>
                            <a:srgbClr val="FF0000"/>
                          </a:solidFill>
                        </a:rPr>
                        <a:t>En</a:t>
                      </a:r>
                      <a:r>
                        <a:rPr lang="en-US" sz="1400" b="1" dirty="0">
                          <a:solidFill>
                            <a:srgbClr val="FF0000"/>
                          </a:solidFill>
                        </a:rPr>
                        <a:t> Proton </a:t>
                      </a:r>
                      <a:r>
                        <a:rPr lang="en-US" sz="1400" b="1" dirty="0" err="1">
                          <a:solidFill>
                            <a:srgbClr val="FF0000"/>
                          </a:solidFill>
                        </a:rPr>
                        <a:t>är</a:t>
                      </a:r>
                      <a:r>
                        <a:rPr lang="en-US" sz="1400" b="1" dirty="0">
                          <a:solidFill>
                            <a:srgbClr val="FF0000"/>
                          </a:solidFill>
                        </a:rPr>
                        <a:t> </a:t>
                      </a:r>
                      <a:r>
                        <a:rPr lang="en-US" sz="1400" b="1" dirty="0" err="1">
                          <a:solidFill>
                            <a:srgbClr val="FF0000"/>
                          </a:solidFill>
                        </a:rPr>
                        <a:t>ett</a:t>
                      </a:r>
                      <a:r>
                        <a:rPr lang="en-US" sz="1400" b="1" dirty="0">
                          <a:solidFill>
                            <a:srgbClr val="FF0000"/>
                          </a:solidFill>
                        </a:rPr>
                        <a:t> </a:t>
                      </a:r>
                      <a:r>
                        <a:rPr lang="en-US" sz="1400" b="1" dirty="0" err="1">
                          <a:solidFill>
                            <a:srgbClr val="FF0000"/>
                          </a:solidFill>
                        </a:rPr>
                        <a:t>sammansatt</a:t>
                      </a:r>
                      <a:r>
                        <a:rPr lang="en-US" sz="1400" b="1" baseline="0" dirty="0">
                          <a:solidFill>
                            <a:srgbClr val="FF0000"/>
                          </a:solidFill>
                        </a:rPr>
                        <a:t> </a:t>
                      </a:r>
                      <a:r>
                        <a:rPr lang="en-US" sz="1400" b="1" dirty="0" err="1">
                          <a:solidFill>
                            <a:srgbClr val="FF0000"/>
                          </a:solidFill>
                        </a:rPr>
                        <a:t>Objekt</a:t>
                      </a:r>
                      <a:endParaRPr lang="en-US" sz="1400" b="1" baseline="0" dirty="0">
                        <a:solidFill>
                          <a:srgbClr val="FF0000"/>
                        </a:solidFill>
                      </a:endParaRPr>
                    </a:p>
                    <a:p>
                      <a:pPr marL="285750" indent="-285750">
                        <a:buFont typeface="Wingdings" charset="0"/>
                        <a:buChar char="à"/>
                      </a:pPr>
                      <a:r>
                        <a:rPr lang="en-US" sz="1400" baseline="0" dirty="0" err="1">
                          <a:sym typeface="Wingdings"/>
                        </a:rPr>
                        <a:t>Initialtillståndet</a:t>
                      </a:r>
                      <a:r>
                        <a:rPr lang="en-US" sz="1400" baseline="0" dirty="0">
                          <a:sym typeface="Wingdings"/>
                        </a:rPr>
                        <a:t> </a:t>
                      </a:r>
                      <a:r>
                        <a:rPr lang="en-US" sz="1400" baseline="0" dirty="0" err="1">
                          <a:sym typeface="Wingdings"/>
                        </a:rPr>
                        <a:t>för</a:t>
                      </a:r>
                      <a:r>
                        <a:rPr lang="en-US" sz="1400" baseline="0" dirty="0">
                          <a:sym typeface="Wingdings"/>
                        </a:rPr>
                        <a:t> </a:t>
                      </a:r>
                      <a:r>
                        <a:rPr lang="en-US" sz="1400" baseline="0" dirty="0" err="1">
                          <a:sym typeface="Wingdings"/>
                        </a:rPr>
                        <a:t>varje</a:t>
                      </a:r>
                      <a:r>
                        <a:rPr lang="en-US" sz="1400" baseline="0" dirty="0">
                          <a:sym typeface="Wingdings"/>
                        </a:rPr>
                        <a:t> </a:t>
                      </a:r>
                      <a:r>
                        <a:rPr lang="en-US" sz="1400" baseline="0" dirty="0" err="1">
                          <a:sym typeface="Wingdings"/>
                        </a:rPr>
                        <a:t>kollision</a:t>
                      </a:r>
                      <a:r>
                        <a:rPr lang="en-US" sz="1400" baseline="0" dirty="0">
                          <a:sym typeface="Wingdings"/>
                        </a:rPr>
                        <a:t> </a:t>
                      </a:r>
                      <a:r>
                        <a:rPr lang="en-US" sz="1400" baseline="0" dirty="0" err="1">
                          <a:sym typeface="Wingdings"/>
                        </a:rPr>
                        <a:t>är</a:t>
                      </a:r>
                      <a:r>
                        <a:rPr lang="en-US" sz="1400" baseline="0" dirty="0">
                          <a:sym typeface="Wingdings"/>
                        </a:rPr>
                        <a:t> </a:t>
                      </a:r>
                      <a:r>
                        <a:rPr lang="en-US" sz="1400" baseline="0" dirty="0" err="1">
                          <a:sym typeface="Wingdings"/>
                        </a:rPr>
                        <a:t>obekant</a:t>
                      </a:r>
                      <a:endParaRPr lang="en-US" sz="1400" baseline="0" dirty="0">
                        <a:sym typeface="Wingdings"/>
                      </a:endParaRPr>
                    </a:p>
                    <a:p>
                      <a:pPr marL="285750" indent="-285750">
                        <a:buFont typeface="Wingdings" charset="0"/>
                        <a:buChar char="à"/>
                      </a:pPr>
                      <a:r>
                        <a:rPr lang="en-US" sz="1400" baseline="0" dirty="0" err="1">
                          <a:solidFill>
                            <a:srgbClr val="0000FF"/>
                          </a:solidFill>
                          <a:sym typeface="Wingdings"/>
                        </a:rPr>
                        <a:t>Inskränker</a:t>
                      </a:r>
                      <a:r>
                        <a:rPr lang="en-US" sz="1400" baseline="0" dirty="0">
                          <a:solidFill>
                            <a:srgbClr val="0000FF"/>
                          </a:solidFill>
                          <a:sym typeface="Wingdings"/>
                        </a:rPr>
                        <a:t> </a:t>
                      </a:r>
                      <a:r>
                        <a:rPr lang="en-US" sz="1400" baseline="0" dirty="0" err="1">
                          <a:solidFill>
                            <a:srgbClr val="0000FF"/>
                          </a:solidFill>
                          <a:sym typeface="Wingdings"/>
                        </a:rPr>
                        <a:t>precisionen</a:t>
                      </a:r>
                      <a:endParaRPr lang="en-US" sz="1400" dirty="0">
                        <a:solidFill>
                          <a:srgbClr val="0000FF"/>
                        </a:solidFill>
                      </a:endParaRPr>
                    </a:p>
                  </a:txBody>
                  <a:tcPr/>
                </a:tc>
                <a:tc>
                  <a:txBody>
                    <a:bodyPr/>
                    <a:lstStyle/>
                    <a:p>
                      <a:r>
                        <a:rPr lang="en-US" sz="1400" b="1" dirty="0">
                          <a:solidFill>
                            <a:srgbClr val="FF0000"/>
                          </a:solidFill>
                        </a:rPr>
                        <a:t>e</a:t>
                      </a:r>
                      <a:r>
                        <a:rPr lang="en-US" sz="1400" b="1" baseline="30000" dirty="0">
                          <a:solidFill>
                            <a:srgbClr val="FF0000"/>
                          </a:solidFill>
                        </a:rPr>
                        <a:t>+</a:t>
                      </a:r>
                      <a:r>
                        <a:rPr lang="en-US" sz="1400" b="1" dirty="0">
                          <a:solidFill>
                            <a:srgbClr val="FF0000"/>
                          </a:solidFill>
                        </a:rPr>
                        <a:t>/e</a:t>
                      </a:r>
                      <a:r>
                        <a:rPr lang="en-US" sz="1400" b="1" baseline="30000" dirty="0">
                          <a:solidFill>
                            <a:srgbClr val="FF0000"/>
                          </a:solidFill>
                        </a:rPr>
                        <a:t>-</a:t>
                      </a:r>
                      <a:r>
                        <a:rPr lang="en-US" sz="1400" b="1" dirty="0">
                          <a:solidFill>
                            <a:srgbClr val="FF0000"/>
                          </a:solidFill>
                        </a:rPr>
                        <a:t> </a:t>
                      </a:r>
                      <a:r>
                        <a:rPr lang="en-US" sz="1400" b="1" dirty="0" err="1">
                          <a:solidFill>
                            <a:srgbClr val="FF0000"/>
                          </a:solidFill>
                        </a:rPr>
                        <a:t>är</a:t>
                      </a:r>
                      <a:r>
                        <a:rPr lang="en-US" sz="1400" b="1" baseline="0" dirty="0">
                          <a:solidFill>
                            <a:srgbClr val="FF0000"/>
                          </a:solidFill>
                        </a:rPr>
                        <a:t> </a:t>
                      </a:r>
                      <a:r>
                        <a:rPr lang="en-US" sz="1400" b="1" baseline="0" dirty="0" err="1">
                          <a:solidFill>
                            <a:srgbClr val="FF0000"/>
                          </a:solidFill>
                        </a:rPr>
                        <a:t>punktformiga</a:t>
                      </a:r>
                      <a:endParaRPr lang="en-US" sz="1400" b="1" dirty="0">
                        <a:solidFill>
                          <a:srgbClr val="FF0000"/>
                        </a:solidFill>
                      </a:endParaRPr>
                    </a:p>
                    <a:p>
                      <a:pPr marL="285750" indent="-285750">
                        <a:buFont typeface="Wingdings" charset="0"/>
                        <a:buChar char="à"/>
                      </a:pPr>
                      <a:r>
                        <a:rPr lang="en-US" sz="1400" dirty="0" err="1">
                          <a:sym typeface="Wingdings"/>
                        </a:rPr>
                        <a:t>Initialtillståndet</a:t>
                      </a:r>
                      <a:r>
                        <a:rPr lang="en-US" sz="1400" baseline="0" dirty="0">
                          <a:sym typeface="Wingdings"/>
                        </a:rPr>
                        <a:t> </a:t>
                      </a:r>
                      <a:r>
                        <a:rPr lang="en-US" sz="1400" baseline="0" dirty="0" err="1">
                          <a:sym typeface="Wingdings"/>
                        </a:rPr>
                        <a:t>är</a:t>
                      </a:r>
                      <a:r>
                        <a:rPr lang="en-US" sz="1400" baseline="0" dirty="0">
                          <a:sym typeface="Wingdings"/>
                        </a:rPr>
                        <a:t> bra </a:t>
                      </a:r>
                      <a:r>
                        <a:rPr lang="en-US" sz="1400" baseline="0" dirty="0" err="1">
                          <a:sym typeface="Wingdings"/>
                        </a:rPr>
                        <a:t>känt</a:t>
                      </a:r>
                      <a:r>
                        <a:rPr lang="en-US" sz="1400" baseline="0" dirty="0">
                          <a:sym typeface="Wingdings"/>
                        </a:rPr>
                        <a:t> </a:t>
                      </a:r>
                      <a:r>
                        <a:rPr lang="en-US" sz="1400" dirty="0">
                          <a:sym typeface="Wingdings"/>
                        </a:rPr>
                        <a:t>(√s / </a:t>
                      </a:r>
                      <a:r>
                        <a:rPr lang="en-US" sz="1400" dirty="0" err="1">
                          <a:sym typeface="Wingdings"/>
                        </a:rPr>
                        <a:t>Polarisation</a:t>
                      </a:r>
                      <a:r>
                        <a:rPr lang="en-US" sz="1400" dirty="0">
                          <a:sym typeface="Wingdings"/>
                        </a:rPr>
                        <a:t>)</a:t>
                      </a:r>
                    </a:p>
                    <a:p>
                      <a:pPr marL="285750" indent="-285750">
                        <a:buFont typeface="Wingdings" charset="0"/>
                        <a:buChar char="à"/>
                      </a:pPr>
                      <a:r>
                        <a:rPr lang="en-US" sz="1400" dirty="0" err="1">
                          <a:solidFill>
                            <a:srgbClr val="0000FF"/>
                          </a:solidFill>
                          <a:sym typeface="Wingdings"/>
                        </a:rPr>
                        <a:t>Möjliggjör</a:t>
                      </a:r>
                      <a:r>
                        <a:rPr lang="en-US" sz="1400" dirty="0">
                          <a:solidFill>
                            <a:srgbClr val="0000FF"/>
                          </a:solidFill>
                          <a:sym typeface="Wingdings"/>
                        </a:rPr>
                        <a:t> </a:t>
                      </a:r>
                      <a:r>
                        <a:rPr lang="en-US" sz="1400" dirty="0" err="1">
                          <a:solidFill>
                            <a:srgbClr val="0000FF"/>
                          </a:solidFill>
                          <a:sym typeface="Wingdings"/>
                        </a:rPr>
                        <a:t>högprecisa</a:t>
                      </a:r>
                      <a:r>
                        <a:rPr lang="en-US" sz="1400" baseline="0" dirty="0">
                          <a:solidFill>
                            <a:srgbClr val="0000FF"/>
                          </a:solidFill>
                          <a:sym typeface="Wingdings"/>
                        </a:rPr>
                        <a:t> </a:t>
                      </a:r>
                      <a:r>
                        <a:rPr lang="en-US" sz="1400" baseline="0" dirty="0" err="1">
                          <a:solidFill>
                            <a:srgbClr val="0000FF"/>
                          </a:solidFill>
                          <a:sym typeface="Wingdings"/>
                        </a:rPr>
                        <a:t>Mätningar</a:t>
                      </a:r>
                      <a:endParaRPr lang="en-US" sz="1400" dirty="0">
                        <a:solidFill>
                          <a:srgbClr val="0000FF"/>
                        </a:solidFill>
                      </a:endParaRPr>
                    </a:p>
                  </a:txBody>
                  <a:tcPr/>
                </a:tc>
                <a:extLst>
                  <a:ext uri="{0D108BD9-81ED-4DB2-BD59-A6C34878D82A}">
                    <a16:rowId xmlns:a16="http://schemas.microsoft.com/office/drawing/2014/main" val="10001"/>
                  </a:ext>
                </a:extLst>
              </a:tr>
              <a:tr h="965838">
                <a:tc>
                  <a:txBody>
                    <a:bodyPr/>
                    <a:lstStyle/>
                    <a:p>
                      <a:r>
                        <a:rPr lang="en-US" sz="1400" b="1" dirty="0" err="1">
                          <a:solidFill>
                            <a:srgbClr val="FF0000"/>
                          </a:solidFill>
                        </a:rPr>
                        <a:t>Hög</a:t>
                      </a:r>
                      <a:r>
                        <a:rPr lang="en-US" sz="1400" b="1" dirty="0">
                          <a:solidFill>
                            <a:srgbClr val="FF0000"/>
                          </a:solidFill>
                        </a:rPr>
                        <a:t> QCD-</a:t>
                      </a:r>
                      <a:r>
                        <a:rPr lang="en-US" sz="1400" b="1" dirty="0" err="1">
                          <a:solidFill>
                            <a:srgbClr val="FF0000"/>
                          </a:solidFill>
                        </a:rPr>
                        <a:t>Bakgrund</a:t>
                      </a:r>
                      <a:endParaRPr lang="en-US" sz="1400" b="1" dirty="0">
                        <a:solidFill>
                          <a:srgbClr val="FF0000"/>
                        </a:solidFill>
                      </a:endParaRPr>
                    </a:p>
                    <a:p>
                      <a:pPr marL="285750" indent="-285750">
                        <a:buFont typeface="Wingdings" charset="0"/>
                        <a:buChar char="à"/>
                      </a:pPr>
                      <a:r>
                        <a:rPr lang="en-US" sz="1400" dirty="0" err="1">
                          <a:sym typeface="Wingdings"/>
                        </a:rPr>
                        <a:t>komplex</a:t>
                      </a:r>
                      <a:r>
                        <a:rPr lang="en-US" sz="1400" dirty="0">
                          <a:sym typeface="Wingdings"/>
                        </a:rPr>
                        <a:t> Trigger </a:t>
                      </a:r>
                      <a:r>
                        <a:rPr lang="en-US" sz="1400" dirty="0" err="1">
                          <a:sym typeface="Wingdings"/>
                        </a:rPr>
                        <a:t>behövs</a:t>
                      </a:r>
                      <a:endParaRPr lang="en-US" sz="1400" dirty="0">
                        <a:sym typeface="Wingdings"/>
                      </a:endParaRPr>
                    </a:p>
                    <a:p>
                      <a:pPr marL="285750" indent="-285750">
                        <a:buFont typeface="Wingdings" charset="0"/>
                        <a:buChar char="à"/>
                      </a:pPr>
                      <a:r>
                        <a:rPr lang="en-US" sz="1400" dirty="0" err="1">
                          <a:sym typeface="Wingdings"/>
                        </a:rPr>
                        <a:t>höga</a:t>
                      </a:r>
                      <a:r>
                        <a:rPr lang="en-US" sz="1400" baseline="0" dirty="0">
                          <a:sym typeface="Wingdings"/>
                        </a:rPr>
                        <a:t> </a:t>
                      </a:r>
                      <a:r>
                        <a:rPr lang="en-US" sz="1400" baseline="0" dirty="0" err="1">
                          <a:sym typeface="Wingdings"/>
                        </a:rPr>
                        <a:t>Strålningsvärden</a:t>
                      </a:r>
                      <a:endParaRPr lang="en-US" sz="1400" dirty="0"/>
                    </a:p>
                  </a:txBody>
                  <a:tcPr/>
                </a:tc>
                <a:tc>
                  <a:txBody>
                    <a:bodyPr/>
                    <a:lstStyle/>
                    <a:p>
                      <a:r>
                        <a:rPr lang="en-US" sz="1400" b="1" baseline="0" dirty="0" err="1">
                          <a:solidFill>
                            <a:srgbClr val="FF0000"/>
                          </a:solidFill>
                        </a:rPr>
                        <a:t>Mycket</a:t>
                      </a:r>
                      <a:r>
                        <a:rPr lang="en-US" sz="1400" b="1" baseline="0" dirty="0">
                          <a:solidFill>
                            <a:srgbClr val="FF0000"/>
                          </a:solidFill>
                        </a:rPr>
                        <a:t> </a:t>
                      </a:r>
                      <a:r>
                        <a:rPr lang="en-US" sz="1400" b="1" baseline="0" dirty="0" err="1">
                          <a:solidFill>
                            <a:srgbClr val="FF0000"/>
                          </a:solidFill>
                        </a:rPr>
                        <a:t>Tydliga</a:t>
                      </a:r>
                      <a:r>
                        <a:rPr lang="en-US" sz="1400" b="1" baseline="0" dirty="0">
                          <a:solidFill>
                            <a:srgbClr val="FF0000"/>
                          </a:solidFill>
                        </a:rPr>
                        <a:t> Experiment</a:t>
                      </a:r>
                    </a:p>
                    <a:p>
                      <a:pPr marL="285750" indent="-285750">
                        <a:buFont typeface="Wingdings" charset="0"/>
                        <a:buChar char="à"/>
                      </a:pPr>
                      <a:r>
                        <a:rPr lang="en-US" sz="1400" baseline="0" dirty="0" err="1">
                          <a:sym typeface="Wingdings"/>
                        </a:rPr>
                        <a:t>Utläsning</a:t>
                      </a:r>
                      <a:r>
                        <a:rPr lang="en-US" sz="1400" baseline="0" dirty="0">
                          <a:sym typeface="Wingdings"/>
                        </a:rPr>
                        <a:t> </a:t>
                      </a:r>
                      <a:r>
                        <a:rPr lang="en-US" sz="1400" baseline="0" dirty="0" err="1">
                          <a:sym typeface="Wingdings"/>
                        </a:rPr>
                        <a:t>t.o.m</a:t>
                      </a:r>
                      <a:r>
                        <a:rPr lang="en-US" sz="1400" baseline="0" dirty="0">
                          <a:sym typeface="Wingdings"/>
                        </a:rPr>
                        <a:t>. </a:t>
                      </a:r>
                      <a:r>
                        <a:rPr lang="en-US" sz="1400" baseline="0" dirty="0" err="1">
                          <a:sym typeface="Wingdings"/>
                        </a:rPr>
                        <a:t>utan</a:t>
                      </a:r>
                      <a:r>
                        <a:rPr lang="en-US" sz="1400" baseline="0" dirty="0">
                          <a:sym typeface="Wingdings"/>
                        </a:rPr>
                        <a:t> Trigger </a:t>
                      </a:r>
                      <a:r>
                        <a:rPr lang="en-US" sz="1400" baseline="0" dirty="0" err="1">
                          <a:sym typeface="Wingdings"/>
                        </a:rPr>
                        <a:t>är</a:t>
                      </a:r>
                      <a:r>
                        <a:rPr lang="en-US" sz="1400" baseline="0" dirty="0">
                          <a:sym typeface="Wingdings"/>
                        </a:rPr>
                        <a:t> </a:t>
                      </a:r>
                      <a:r>
                        <a:rPr lang="en-US" sz="1400" baseline="0" dirty="0" err="1">
                          <a:sym typeface="Wingdings"/>
                        </a:rPr>
                        <a:t>möjligt</a:t>
                      </a:r>
                      <a:r>
                        <a:rPr lang="en-US" sz="1400" baseline="0" dirty="0">
                          <a:sym typeface="Wingdings"/>
                        </a:rPr>
                        <a:t> </a:t>
                      </a:r>
                    </a:p>
                    <a:p>
                      <a:pPr marL="285750" indent="-285750">
                        <a:buFont typeface="Wingdings" charset="0"/>
                        <a:buChar char="à"/>
                      </a:pPr>
                      <a:r>
                        <a:rPr lang="en-US" sz="1400" baseline="0" dirty="0" err="1">
                          <a:solidFill>
                            <a:schemeClr val="dk1"/>
                          </a:solidFill>
                          <a:sym typeface="Wingdings"/>
                        </a:rPr>
                        <a:t>Mycket</a:t>
                      </a:r>
                      <a:r>
                        <a:rPr lang="en-US" sz="1400" baseline="0" dirty="0">
                          <a:solidFill>
                            <a:schemeClr val="dk1"/>
                          </a:solidFill>
                          <a:sym typeface="Wingdings"/>
                        </a:rPr>
                        <a:t> </a:t>
                      </a:r>
                      <a:r>
                        <a:rPr lang="en-US" sz="1400" baseline="0" dirty="0" err="1">
                          <a:solidFill>
                            <a:schemeClr val="dk1"/>
                          </a:solidFill>
                          <a:sym typeface="Wingdings"/>
                        </a:rPr>
                        <a:t>små</a:t>
                      </a:r>
                      <a:r>
                        <a:rPr lang="en-US" sz="1400" baseline="0" dirty="0">
                          <a:solidFill>
                            <a:schemeClr val="dk1"/>
                          </a:solidFill>
                          <a:sym typeface="Wingdings"/>
                        </a:rPr>
                        <a:t> </a:t>
                      </a:r>
                      <a:r>
                        <a:rPr lang="en-US" sz="1400" baseline="0" dirty="0" err="1">
                          <a:solidFill>
                            <a:schemeClr val="dk1"/>
                          </a:solidFill>
                          <a:sym typeface="Wingdings"/>
                        </a:rPr>
                        <a:t>strålningsvärden</a:t>
                      </a:r>
                      <a:endParaRPr lang="en-US" sz="1400" baseline="0" dirty="0">
                        <a:solidFill>
                          <a:srgbClr val="0000FF"/>
                        </a:solidFill>
                        <a:sym typeface="Wingdings"/>
                      </a:endParaRPr>
                    </a:p>
                  </a:txBody>
                  <a:tcPr/>
                </a:tc>
                <a:extLst>
                  <a:ext uri="{0D108BD9-81ED-4DB2-BD59-A6C34878D82A}">
                    <a16:rowId xmlns:a16="http://schemas.microsoft.com/office/drawing/2014/main" val="10002"/>
                  </a:ext>
                </a:extLst>
              </a:tr>
              <a:tr h="435223">
                <a:tc>
                  <a:txBody>
                    <a:bodyPr/>
                    <a:lstStyle/>
                    <a:p>
                      <a:r>
                        <a:rPr lang="en-US" sz="1400" dirty="0" err="1"/>
                        <a:t>Hög</a:t>
                      </a:r>
                      <a:r>
                        <a:rPr lang="en-US" sz="1400" dirty="0"/>
                        <a:t> </a:t>
                      </a:r>
                      <a:r>
                        <a:rPr lang="en-US" sz="1400" dirty="0" err="1"/>
                        <a:t>växelverkan</a:t>
                      </a:r>
                      <a:r>
                        <a:rPr lang="en-US" sz="1400" baseline="0" dirty="0"/>
                        <a:t> </a:t>
                      </a:r>
                      <a:r>
                        <a:rPr lang="en-US" sz="1400" baseline="0" dirty="0" err="1"/>
                        <a:t>för</a:t>
                      </a:r>
                      <a:r>
                        <a:rPr lang="en-US" sz="1400" dirty="0"/>
                        <a:t> </a:t>
                      </a:r>
                      <a:r>
                        <a:rPr lang="en-US" sz="1400" b="1" dirty="0" err="1">
                          <a:solidFill>
                            <a:srgbClr val="FF0000"/>
                          </a:solidFill>
                        </a:rPr>
                        <a:t>Färgtillstånd</a:t>
                      </a:r>
                      <a:endParaRPr lang="en-US" sz="1400" b="1" dirty="0">
                        <a:solidFill>
                          <a:srgbClr val="FF0000"/>
                        </a:solidFill>
                      </a:endParaRPr>
                    </a:p>
                  </a:txBody>
                  <a:tcPr/>
                </a:tc>
                <a:tc>
                  <a:txBody>
                    <a:bodyPr/>
                    <a:lstStyle/>
                    <a:p>
                      <a:r>
                        <a:rPr lang="en-US" sz="1400" dirty="0" err="1"/>
                        <a:t>Bästa</a:t>
                      </a:r>
                      <a:r>
                        <a:rPr lang="en-US" sz="1400" dirty="0"/>
                        <a:t> </a:t>
                      </a:r>
                      <a:r>
                        <a:rPr lang="en-US" sz="1400" dirty="0" err="1"/>
                        <a:t>Upplösning</a:t>
                      </a:r>
                      <a:r>
                        <a:rPr lang="en-US" sz="1400" dirty="0"/>
                        <a:t> </a:t>
                      </a:r>
                      <a:r>
                        <a:rPr lang="en-US" sz="1400" dirty="0" err="1"/>
                        <a:t>för</a:t>
                      </a:r>
                      <a:r>
                        <a:rPr lang="en-US" sz="1400" dirty="0"/>
                        <a:t> </a:t>
                      </a:r>
                      <a:r>
                        <a:rPr lang="en-US" sz="1400" b="1" dirty="0" err="1">
                          <a:solidFill>
                            <a:srgbClr val="FF0000"/>
                          </a:solidFill>
                        </a:rPr>
                        <a:t>elektrosvag</a:t>
                      </a:r>
                      <a:r>
                        <a:rPr lang="en-US" sz="1400" b="1" dirty="0">
                          <a:solidFill>
                            <a:srgbClr val="FF0000"/>
                          </a:solidFill>
                        </a:rPr>
                        <a:t> </a:t>
                      </a:r>
                      <a:r>
                        <a:rPr lang="en-US" sz="1400" b="1" dirty="0" err="1">
                          <a:solidFill>
                            <a:srgbClr val="FF0000"/>
                          </a:solidFill>
                        </a:rPr>
                        <a:t>växelverkan</a:t>
                      </a:r>
                      <a:endParaRPr lang="en-US" sz="1400" b="1" dirty="0">
                        <a:solidFill>
                          <a:srgbClr val="FF0000"/>
                        </a:solidFill>
                      </a:endParaRPr>
                    </a:p>
                  </a:txBody>
                  <a:tcPr/>
                </a:tc>
                <a:extLst>
                  <a:ext uri="{0D108BD9-81ED-4DB2-BD59-A6C34878D82A}">
                    <a16:rowId xmlns:a16="http://schemas.microsoft.com/office/drawing/2014/main" val="10003"/>
                  </a:ext>
                </a:extLst>
              </a:tr>
            </a:tbl>
          </a:graphicData>
        </a:graphic>
      </p:graphicFrame>
      <p:sp>
        <p:nvSpPr>
          <p:cNvPr id="59" name="TextBox 58"/>
          <p:cNvSpPr txBox="1"/>
          <p:nvPr/>
        </p:nvSpPr>
        <p:spPr>
          <a:xfrm>
            <a:off x="5058837" y="718712"/>
            <a:ext cx="669925" cy="461665"/>
          </a:xfrm>
          <a:prstGeom prst="rect">
            <a:avLst/>
          </a:prstGeom>
          <a:noFill/>
        </p:spPr>
        <p:txBody>
          <a:bodyPr wrap="none" rtlCol="0">
            <a:spAutoFit/>
          </a:bodyPr>
          <a:lstStyle/>
          <a:p>
            <a:pPr defTabSz="457200"/>
            <a:r>
              <a:rPr lang="en-US" sz="2400" b="1" dirty="0">
                <a:solidFill>
                  <a:prstClr val="black"/>
                </a:solidFill>
              </a:rPr>
              <a:t>LHC</a:t>
            </a:r>
          </a:p>
        </p:txBody>
      </p:sp>
      <p:sp>
        <p:nvSpPr>
          <p:cNvPr id="75" name="TextBox 74"/>
          <p:cNvSpPr txBox="1"/>
          <p:nvPr/>
        </p:nvSpPr>
        <p:spPr>
          <a:xfrm>
            <a:off x="5052492" y="2342149"/>
            <a:ext cx="722674" cy="461665"/>
          </a:xfrm>
          <a:prstGeom prst="rect">
            <a:avLst/>
          </a:prstGeom>
          <a:noFill/>
        </p:spPr>
        <p:txBody>
          <a:bodyPr wrap="none" rtlCol="0">
            <a:spAutoFit/>
          </a:bodyPr>
          <a:lstStyle/>
          <a:p>
            <a:pPr defTabSz="457200"/>
            <a:r>
              <a:rPr lang="en-US" sz="2400" b="1" dirty="0">
                <a:solidFill>
                  <a:prstClr val="black"/>
                </a:solidFill>
              </a:rPr>
              <a:t>CLIC</a:t>
            </a:r>
          </a:p>
        </p:txBody>
      </p:sp>
      <p:cxnSp>
        <p:nvCxnSpPr>
          <p:cNvPr id="13" name="Straight Connector 12"/>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555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02" y="164508"/>
            <a:ext cx="8686800" cy="642942"/>
          </a:xfrm>
        </p:spPr>
        <p:txBody>
          <a:bodyPr rtlCol="0">
            <a:noAutofit/>
          </a:bodyPr>
          <a:lstStyle/>
          <a:p>
            <a:pPr algn="ctr" eaLnBrk="1" fontAlgn="auto" hangingPunct="1">
              <a:spcAft>
                <a:spcPts val="0"/>
              </a:spcAft>
              <a:defRPr/>
            </a:pPr>
            <a:r>
              <a:rPr lang="de-DE" sz="4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CERN‘s målsättning</a:t>
            </a:r>
          </a:p>
        </p:txBody>
      </p:sp>
      <p:sp>
        <p:nvSpPr>
          <p:cNvPr id="9219" name="Content Placeholder 2"/>
          <p:cNvSpPr>
            <a:spLocks noGrp="1"/>
          </p:cNvSpPr>
          <p:nvPr>
            <p:ph idx="1"/>
          </p:nvPr>
        </p:nvSpPr>
        <p:spPr>
          <a:xfrm>
            <a:off x="0" y="1902127"/>
            <a:ext cx="8187754" cy="785826"/>
          </a:xfrm>
        </p:spPr>
        <p:txBody>
          <a:bodyPr>
            <a:noAutofit/>
          </a:bodyPr>
          <a:lstStyle/>
          <a:p>
            <a:pPr lvl="1">
              <a:buFont typeface="Arial" panose="020B0604020202020204" pitchFamily="34" charset="0"/>
              <a:buChar char="•"/>
            </a:pPr>
            <a:r>
              <a:rPr lang="de-DE" sz="3200" dirty="0">
                <a:latin typeface="Arial" panose="020B0604020202020204" pitchFamily="34" charset="0"/>
                <a:cs typeface="Arial" panose="020B0604020202020204" pitchFamily="34" charset="0"/>
              </a:rPr>
              <a:t> Grundforskning</a:t>
            </a:r>
            <a:br>
              <a:rPr lang="de-DE" sz="3200" dirty="0">
                <a:latin typeface="Arial" panose="020B0604020202020204" pitchFamily="34" charset="0"/>
                <a:cs typeface="Arial" panose="020B0604020202020204" pitchFamily="34" charset="0"/>
              </a:rPr>
            </a:br>
            <a:endParaRPr lang="de-DE" sz="3200" dirty="0">
              <a:latin typeface="Arial" panose="020B0604020202020204" pitchFamily="34" charset="0"/>
              <a:cs typeface="Arial" panose="020B0604020202020204" pitchFamily="34" charset="0"/>
            </a:endParaRPr>
          </a:p>
        </p:txBody>
      </p:sp>
      <p:pic>
        <p:nvPicPr>
          <p:cNvPr id="4" name="Picture 3" descr="Couri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60032" y="1124744"/>
            <a:ext cx="2209800" cy="1450186"/>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Picture 13" descr="0309005_01-A5-at-72-dpi"/>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88224" y="2348880"/>
            <a:ext cx="2443642" cy="1593850"/>
          </a:xfrm>
          <a:prstGeom prst="rect">
            <a:avLst/>
          </a:prstGeom>
          <a:noFill/>
          <a:ln w="63500" cap="sq" cmpd="sng">
            <a:solidFill>
              <a:schemeClr val="bg1"/>
            </a:solidFill>
            <a:miter lim="800000"/>
          </a:ln>
          <a:effectLst>
            <a:outerShdw blurRad="63500" dist="50800" dir="5040000" algn="tl" rotWithShape="0">
              <a:srgbClr val="000000">
                <a:alpha val="43000"/>
              </a:srgbClr>
            </a:outerShdw>
          </a:effectLst>
          <a:scene3d>
            <a:camera prst="orthographicFront">
              <a:rot lat="0" lon="0" rev="300000"/>
            </a:camera>
            <a:lightRig rig="threePt" dir="t"/>
          </a:scene3d>
          <a:sp3d>
            <a:bevelT w="25400" h="31750"/>
          </a:sp3d>
        </p:spPr>
      </p:pic>
      <p:pic>
        <p:nvPicPr>
          <p:cNvPr id="6" name="Picture 6" descr="Maximum intensity projection (MIP) of a typical F-18 FDG wholebody PET acquisition">
            <a:hlinkClick r:id="rId5" tooltip="Maximum intensity projection (MIP) of a typical F-18 FDG wholebody PET acquisition"/>
          </p:cNvPr>
          <p:cNvPicPr>
            <a:picLocks noChangeAspect="1" noChangeArrowheads="1" noCrop="1"/>
          </p:cNvPicPr>
          <p:nvPr/>
        </p:nvPicPr>
        <p:blipFill>
          <a:blip r:embed="rId6" cstate="print"/>
          <a:srcRect/>
          <a:stretch>
            <a:fillRect/>
          </a:stretch>
        </p:blipFill>
        <p:spPr bwMode="auto">
          <a:xfrm>
            <a:off x="4860032" y="2852936"/>
            <a:ext cx="1512794" cy="2286000"/>
          </a:xfrm>
          <a:prstGeom prst="rect">
            <a:avLst/>
          </a:prstGeom>
          <a:solidFill>
            <a:srgbClr val="FFFFFF">
              <a:shade val="85000"/>
            </a:srgbClr>
          </a:solidFill>
          <a:ln w="63500" cap="sq">
            <a:solidFill>
              <a:srgbClr val="FFFFFF"/>
            </a:solidFill>
            <a:miter lim="800000"/>
          </a:ln>
          <a:effectLst>
            <a:outerShdw blurRad="63500" dist="50800" dir="12900000" kx="195000" ky="145000" algn="tl" rotWithShape="0">
              <a:srgbClr val="000000">
                <a:alpha val="30000"/>
              </a:srgbClr>
            </a:outerShdw>
          </a:effectLst>
          <a:scene3d>
            <a:camera prst="orthographicFront">
              <a:rot lat="0" lon="0" rev="21299999"/>
            </a:camera>
            <a:lightRig rig="twoPt" dir="t">
              <a:rot lat="0" lon="0" rev="7200000"/>
            </a:lightRig>
          </a:scene3d>
          <a:sp3d contourW="12700">
            <a:bevelT w="25400" h="19050"/>
            <a:contourClr>
              <a:srgbClr val="969696"/>
            </a:contourClr>
          </a:sp3d>
        </p:spPr>
      </p:pic>
      <p:pic>
        <p:nvPicPr>
          <p:cNvPr id="7" name="Picture 6" descr="0102032-A4-at-144-dpi.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04732" y="4229383"/>
            <a:ext cx="2841370" cy="2107779"/>
          </a:xfrm>
          <a:prstGeom prst="rect">
            <a:avLst/>
          </a:prstGeom>
          <a:ln w="63500" cap="sq" cmpd="sng">
            <a:solidFill>
              <a:schemeClr val="bg1"/>
            </a:solidFill>
            <a:prstDash val="solid"/>
            <a:miter lim="800000"/>
          </a:ln>
          <a:effectLst>
            <a:outerShdw blurRad="50800" dist="38100" dir="2700000" algn="tl" rotWithShape="0">
              <a:srgbClr val="000000">
                <a:alpha val="43000"/>
              </a:srgbClr>
            </a:outerShdw>
          </a:effectLst>
          <a:scene3d>
            <a:camera prst="orthographicFront">
              <a:rot lat="0" lon="0" rev="21299999"/>
            </a:camera>
            <a:lightRig rig="threePt" dir="t"/>
          </a:scene3d>
          <a:sp3d>
            <a:bevelT w="31750" h="31750"/>
            <a:contourClr>
              <a:schemeClr val="tx2"/>
            </a:contourClr>
          </a:sp3d>
        </p:spPr>
      </p:pic>
      <p:sp>
        <p:nvSpPr>
          <p:cNvPr id="8" name="Content Placeholder 2"/>
          <p:cNvSpPr txBox="1">
            <a:spLocks/>
          </p:cNvSpPr>
          <p:nvPr/>
        </p:nvSpPr>
        <p:spPr bwMode="auto">
          <a:xfrm>
            <a:off x="0" y="2931206"/>
            <a:ext cx="8121080"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Utbildning</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9" name="Content Placeholder 2"/>
          <p:cNvSpPr txBox="1">
            <a:spLocks/>
          </p:cNvSpPr>
          <p:nvPr/>
        </p:nvSpPr>
        <p:spPr bwMode="auto">
          <a:xfrm>
            <a:off x="0" y="3931990"/>
            <a:ext cx="8127868"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Teknologiutveckling</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10" name="Content Placeholder 2"/>
          <p:cNvSpPr txBox="1">
            <a:spLocks/>
          </p:cNvSpPr>
          <p:nvPr/>
        </p:nvSpPr>
        <p:spPr bwMode="auto">
          <a:xfrm>
            <a:off x="0" y="5019438"/>
            <a:ext cx="8127868"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Internationellt samarbete</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13"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cxnSp>
        <p:nvCxnSpPr>
          <p:cNvPr id="14" name="Straight Connector 13"/>
          <p:cNvCxnSpPr/>
          <p:nvPr/>
        </p:nvCxnSpPr>
        <p:spPr>
          <a:xfrm>
            <a:off x="294702" y="807450"/>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500"/>
                                        <p:tgtEl>
                                          <p:spTgt spid="92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8" grpId="0"/>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143404"/>
            <a:ext cx="8964488" cy="889000"/>
          </a:xfrm>
        </p:spPr>
        <p:txBody>
          <a:bodyPr anchor="ctr" anchorCtr="0">
            <a:noAutofit/>
          </a:bodyPr>
          <a:lstStyle/>
          <a:p>
            <a:r>
              <a:rPr lang="cy-GB" noProof="0" dirty="0"/>
              <a:t>LHC - Världens största accelerator</a:t>
            </a:r>
            <a:endParaRPr lang="cy-GB" kern="1200" noProof="0" dirty="0">
              <a:solidFill>
                <a:srgbClr val="C4D030"/>
              </a:solidFill>
              <a:latin typeface="Arial" pitchFamily="34" charset="0"/>
              <a:ea typeface="+mn-ea"/>
              <a:cs typeface="+mn-cs"/>
            </a:endParaRPr>
          </a:p>
        </p:txBody>
      </p:sp>
      <p:sp>
        <p:nvSpPr>
          <p:cNvPr id="3" name="Content Placeholder 2"/>
          <p:cNvSpPr>
            <a:spLocks noGrp="1"/>
          </p:cNvSpPr>
          <p:nvPr>
            <p:ph idx="1"/>
          </p:nvPr>
        </p:nvSpPr>
        <p:spPr>
          <a:xfrm>
            <a:off x="107504" y="4885267"/>
            <a:ext cx="9036495" cy="1549400"/>
          </a:xfrm>
        </p:spPr>
        <p:txBody>
          <a:bodyPr>
            <a:normAutofit/>
          </a:bodyPr>
          <a:lstStyle/>
          <a:p>
            <a:r>
              <a:rPr lang="cy-GB" dirty="0"/>
              <a:t>2 strålar in motsatt riktning med trillioner protoner </a:t>
            </a:r>
          </a:p>
          <a:p>
            <a:r>
              <a:rPr lang="cy-GB" noProof="0" dirty="0"/>
              <a:t>flyger runt </a:t>
            </a:r>
            <a:r>
              <a:rPr lang="cy-GB" dirty="0"/>
              <a:t>en</a:t>
            </a:r>
            <a:r>
              <a:rPr lang="cy-GB" noProof="0" dirty="0"/>
              <a:t> </a:t>
            </a:r>
            <a:r>
              <a:rPr lang="cy-GB" noProof="0" dirty="0">
                <a:solidFill>
                  <a:schemeClr val="tx1"/>
                </a:solidFill>
              </a:rPr>
              <a:t>27km</a:t>
            </a:r>
            <a:r>
              <a:rPr lang="cy-GB" noProof="0" dirty="0"/>
              <a:t> ring </a:t>
            </a:r>
          </a:p>
          <a:p>
            <a:r>
              <a:rPr lang="cy-GB" noProof="0" dirty="0"/>
              <a:t>med </a:t>
            </a:r>
            <a:r>
              <a:rPr lang="cy-GB" noProof="0" dirty="0">
                <a:solidFill>
                  <a:schemeClr val="tx1"/>
                </a:solidFill>
              </a:rPr>
              <a:t>0.999999991</a:t>
            </a:r>
            <a:r>
              <a:rPr lang="cy-GB" noProof="0" dirty="0"/>
              <a:t> av ljushastigheten</a:t>
            </a:r>
          </a:p>
        </p:txBody>
      </p:sp>
      <p:pic>
        <p:nvPicPr>
          <p:cNvPr id="4" name="Picture 5" descr="aerial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30867"/>
            <a:ext cx="36576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aerial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1811867"/>
            <a:ext cx="3657600"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tunne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188" y="2192867"/>
            <a:ext cx="3833812"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6"/>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409830798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bunches.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6333" y="908720"/>
            <a:ext cx="6447750" cy="5637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9552" y="-171400"/>
            <a:ext cx="7886700" cy="1325563"/>
          </a:xfrm>
        </p:spPr>
        <p:txBody>
          <a:bodyPr/>
          <a:lstStyle/>
          <a:p>
            <a:r>
              <a:rPr lang="cy-GB" dirty="0"/>
              <a:t>Kollisioner vid</a:t>
            </a:r>
            <a:r>
              <a:rPr lang="cy-GB" noProof="0" dirty="0"/>
              <a:t> LHC</a:t>
            </a:r>
          </a:p>
        </p:txBody>
      </p:sp>
      <p:sp>
        <p:nvSpPr>
          <p:cNvPr id="5" name="Rectangle 4"/>
          <p:cNvSpPr/>
          <p:nvPr/>
        </p:nvSpPr>
        <p:spPr bwMode="auto">
          <a:xfrm>
            <a:off x="3670400" y="4068418"/>
            <a:ext cx="2239617" cy="1987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600" b="1" dirty="0">
                <a:solidFill>
                  <a:schemeClr val="bg1"/>
                </a:solidFill>
                <a:ea typeface="ＭＳ Ｐゴシック" charset="-128"/>
                <a:cs typeface="ＭＳ Ｐゴシック" charset="-128"/>
              </a:rPr>
              <a:t>&gt; 2000 bunches</a:t>
            </a:r>
            <a:endParaRPr kumimoji="0" lang="en-US" b="1" i="0" u="none" strike="noStrike" cap="none" normalizeH="0" baseline="0" dirty="0">
              <a:ln>
                <a:noFill/>
              </a:ln>
              <a:solidFill>
                <a:srgbClr val="FF0000"/>
              </a:solidFill>
              <a:effectLst/>
              <a:latin typeface="Arial" charset="0"/>
              <a:ea typeface="ＭＳ Ｐゴシック" charset="-128"/>
              <a:cs typeface="ＭＳ Ｐゴシック" charset="-128"/>
            </a:endParaRPr>
          </a:p>
        </p:txBody>
      </p:sp>
      <p:sp>
        <p:nvSpPr>
          <p:cNvPr id="6" name="Rectangle 5"/>
          <p:cNvSpPr/>
          <p:nvPr/>
        </p:nvSpPr>
        <p:spPr bwMode="auto">
          <a:xfrm>
            <a:off x="2597427" y="4267200"/>
            <a:ext cx="636104" cy="357809"/>
          </a:xfrm>
          <a:prstGeom prst="rect">
            <a:avLst/>
          </a:prstGeom>
          <a:solidFill>
            <a:schemeClr val="tx1"/>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FF0000"/>
                </a:solidFill>
                <a:ea typeface="ＭＳ Ｐゴシック" charset="-128"/>
                <a:cs typeface="ＭＳ Ｐゴシック" charset="-128"/>
              </a:rPr>
              <a:t>~800</a:t>
            </a:r>
            <a:endParaRPr kumimoji="0" lang="en-US" sz="2000" b="1" i="0" u="none" strike="noStrike" cap="none" normalizeH="0" baseline="0" dirty="0">
              <a:ln>
                <a:noFill/>
              </a:ln>
              <a:solidFill>
                <a:srgbClr val="FF0000"/>
              </a:solidFill>
              <a:effectLst/>
              <a:ea typeface="ＭＳ Ｐゴシック" charset="-128"/>
              <a:cs typeface="ＭＳ Ｐゴシック" charset="-128"/>
            </a:endParaRPr>
          </a:p>
        </p:txBody>
      </p:sp>
      <p:sp>
        <p:nvSpPr>
          <p:cNvPr id="3" name="Footer Placeholder 2"/>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1938045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91666"/>
          </a:xfrm>
        </p:spPr>
        <p:txBody>
          <a:bodyPr>
            <a:normAutofit fontScale="90000"/>
          </a:bodyPr>
          <a:lstStyle/>
          <a:p>
            <a:pPr algn="ctr"/>
            <a:r>
              <a:rPr lang="en-US" dirty="0"/>
              <a:t>Fundamental Physics</a:t>
            </a:r>
            <a:br>
              <a:rPr lang="en-US" dirty="0"/>
            </a:br>
            <a:r>
              <a:rPr lang="en-US" dirty="0"/>
              <a:t>Future facilities </a:t>
            </a:r>
            <a:endParaRPr lang="en-GB" dirty="0"/>
          </a:p>
        </p:txBody>
      </p:sp>
      <p:sp>
        <p:nvSpPr>
          <p:cNvPr id="3" name="Content Placeholder 2"/>
          <p:cNvSpPr>
            <a:spLocks noGrp="1"/>
          </p:cNvSpPr>
          <p:nvPr>
            <p:ph idx="1"/>
          </p:nvPr>
        </p:nvSpPr>
        <p:spPr>
          <a:xfrm>
            <a:off x="251520" y="1825625"/>
            <a:ext cx="8640960" cy="4351338"/>
          </a:xfrm>
        </p:spPr>
        <p:txBody>
          <a:bodyPr>
            <a:normAutofit/>
          </a:bodyPr>
          <a:lstStyle/>
          <a:p>
            <a:pPr lvl="0"/>
            <a:r>
              <a:rPr lang="en-US" dirty="0"/>
              <a:t>Extremely Large Telescope 2025</a:t>
            </a:r>
            <a:endParaRPr lang="en-GB" dirty="0"/>
          </a:p>
          <a:p>
            <a:pPr lvl="0"/>
            <a:r>
              <a:rPr lang="en-US" dirty="0"/>
              <a:t>Deep Underground Neutrino Experiment (DUNE) – USA </a:t>
            </a:r>
          </a:p>
          <a:p>
            <a:pPr lvl="0"/>
            <a:r>
              <a:rPr lang="en-US" dirty="0"/>
              <a:t>European Spallation Source (ESS) – Sweden</a:t>
            </a:r>
            <a:endParaRPr lang="en-GB" dirty="0"/>
          </a:p>
          <a:p>
            <a:pPr lvl="0"/>
            <a:r>
              <a:rPr lang="en-US" dirty="0"/>
              <a:t>Facility for Antiproton and Ion Research </a:t>
            </a:r>
          </a:p>
          <a:p>
            <a:pPr lvl="0"/>
            <a:r>
              <a:rPr lang="en-US" dirty="0"/>
              <a:t>Square </a:t>
            </a:r>
            <a:r>
              <a:rPr lang="en-US" dirty="0" err="1"/>
              <a:t>Kilometre</a:t>
            </a:r>
            <a:r>
              <a:rPr lang="en-US" dirty="0"/>
              <a:t> Array Cherenkov Telescope Array</a:t>
            </a:r>
            <a:endParaRPr lang="en-GB" dirty="0"/>
          </a:p>
          <a:p>
            <a:pPr lvl="0"/>
            <a:r>
              <a:rPr lang="en-US" dirty="0"/>
              <a:t>ITER</a:t>
            </a:r>
            <a:endParaRPr lang="en-GB" dirty="0"/>
          </a:p>
          <a:p>
            <a:pPr lvl="0"/>
            <a:r>
              <a:rPr lang="en-US" dirty="0"/>
              <a:t>LHC High Luminosity upgrade</a:t>
            </a:r>
            <a:endParaRPr lang="en-GB" dirty="0"/>
          </a:p>
          <a:p>
            <a:endParaRPr lang="en-GB" dirty="0"/>
          </a:p>
        </p:txBody>
      </p:sp>
      <p:sp>
        <p:nvSpPr>
          <p:cNvPr id="4" name="Footer Placeholder 3"/>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36014326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Upgrades</a:t>
            </a:r>
            <a:endParaRPr lang="en-GB" dirty="0"/>
          </a:p>
        </p:txBody>
      </p:sp>
      <p:sp>
        <p:nvSpPr>
          <p:cNvPr id="3" name="Content Placeholder 2"/>
          <p:cNvSpPr>
            <a:spLocks noGrp="1"/>
          </p:cNvSpPr>
          <p:nvPr>
            <p:ph idx="1"/>
          </p:nvPr>
        </p:nvSpPr>
        <p:spPr/>
        <p:txBody>
          <a:bodyPr/>
          <a:lstStyle/>
          <a:p>
            <a:pPr lvl="0"/>
            <a:r>
              <a:rPr lang="en-US" dirty="0" err="1"/>
              <a:t>XENONnT</a:t>
            </a:r>
            <a:endParaRPr lang="en-GB" dirty="0"/>
          </a:p>
          <a:p>
            <a:pPr lvl="0"/>
            <a:r>
              <a:rPr lang="en-US" dirty="0"/>
              <a:t>LZ</a:t>
            </a:r>
            <a:endParaRPr lang="en-GB" dirty="0"/>
          </a:p>
          <a:p>
            <a:pPr lvl="0"/>
            <a:r>
              <a:rPr lang="en-US" dirty="0"/>
              <a:t>DarkSide-20k</a:t>
            </a:r>
            <a:endParaRPr lang="en-GB" dirty="0"/>
          </a:p>
          <a:p>
            <a:pPr lvl="0"/>
            <a:r>
              <a:rPr lang="en-US" dirty="0" err="1"/>
              <a:t>SuperCDMS</a:t>
            </a:r>
            <a:r>
              <a:rPr lang="en-US" dirty="0"/>
              <a:t>,</a:t>
            </a:r>
            <a:endParaRPr lang="en-GB" dirty="0"/>
          </a:p>
          <a:p>
            <a:pPr lvl="0"/>
            <a:r>
              <a:rPr lang="en-US" dirty="0"/>
              <a:t>DARWIN</a:t>
            </a:r>
            <a:endParaRPr lang="en-GB" dirty="0"/>
          </a:p>
        </p:txBody>
      </p:sp>
      <p:sp>
        <p:nvSpPr>
          <p:cNvPr id="4" name="Footer Placeholder 3"/>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121802141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Novel WIMPS experiments</a:t>
            </a:r>
            <a:endParaRPr lang="en-GB" dirty="0"/>
          </a:p>
        </p:txBody>
      </p:sp>
      <p:sp>
        <p:nvSpPr>
          <p:cNvPr id="3" name="Content Placeholder 2"/>
          <p:cNvSpPr>
            <a:spLocks noGrp="1"/>
          </p:cNvSpPr>
          <p:nvPr>
            <p:ph idx="1"/>
          </p:nvPr>
        </p:nvSpPr>
        <p:spPr/>
        <p:txBody>
          <a:bodyPr/>
          <a:lstStyle/>
          <a:p>
            <a:pPr lvl="0"/>
            <a:r>
              <a:rPr lang="en-US" dirty="0"/>
              <a:t>KM3NeT</a:t>
            </a:r>
            <a:endParaRPr lang="en-GB" dirty="0"/>
          </a:p>
          <a:p>
            <a:pPr lvl="0"/>
            <a:r>
              <a:rPr lang="en-US" dirty="0"/>
              <a:t>JUNO</a:t>
            </a:r>
            <a:endParaRPr lang="en-GB" dirty="0"/>
          </a:p>
          <a:p>
            <a:pPr lvl="0"/>
            <a:r>
              <a:rPr lang="en-US" dirty="0"/>
              <a:t>Upgrade of </a:t>
            </a:r>
            <a:r>
              <a:rPr lang="en-US" dirty="0" err="1"/>
              <a:t>IceCube</a:t>
            </a:r>
            <a:endParaRPr lang="en-GB" dirty="0"/>
          </a:p>
          <a:p>
            <a:pPr lvl="0"/>
            <a:r>
              <a:rPr lang="en-US" dirty="0"/>
              <a:t>Deeper searches for </a:t>
            </a:r>
            <a:r>
              <a:rPr lang="en-US" dirty="0" err="1"/>
              <a:t>neutrinoless</a:t>
            </a:r>
            <a:r>
              <a:rPr lang="en-US" dirty="0"/>
              <a:t> </a:t>
            </a:r>
            <a:r>
              <a:rPr lang="en-US" dirty="0" err="1"/>
              <a:t>doble</a:t>
            </a:r>
            <a:r>
              <a:rPr lang="en-US" dirty="0"/>
              <a:t>-beta decay</a:t>
            </a:r>
            <a:endParaRPr lang="en-GB" dirty="0"/>
          </a:p>
          <a:p>
            <a:pPr lvl="0"/>
            <a:r>
              <a:rPr lang="en-US" dirty="0" err="1"/>
              <a:t>SuperKEKB</a:t>
            </a:r>
            <a:r>
              <a:rPr lang="en-US" dirty="0"/>
              <a:t> flavor-physics </a:t>
            </a:r>
            <a:r>
              <a:rPr lang="en-US" dirty="0" err="1"/>
              <a:t>programme</a:t>
            </a:r>
            <a:endParaRPr lang="en-GB" dirty="0"/>
          </a:p>
          <a:p>
            <a:pPr marL="0" indent="0">
              <a:buNone/>
            </a:pPr>
            <a:endParaRPr lang="en-GB" dirty="0"/>
          </a:p>
        </p:txBody>
      </p:sp>
      <p:sp>
        <p:nvSpPr>
          <p:cNvPr id="4" name="Footer Placeholder 3"/>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407956870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Projects to be decided</a:t>
            </a:r>
            <a:endParaRPr lang="en-GB" dirty="0"/>
          </a:p>
        </p:txBody>
      </p:sp>
      <p:sp>
        <p:nvSpPr>
          <p:cNvPr id="3" name="Content Placeholder 2"/>
          <p:cNvSpPr>
            <a:spLocks noGrp="1"/>
          </p:cNvSpPr>
          <p:nvPr>
            <p:ph idx="1"/>
          </p:nvPr>
        </p:nvSpPr>
        <p:spPr>
          <a:xfrm>
            <a:off x="539552" y="1628800"/>
            <a:ext cx="7886700" cy="4351338"/>
          </a:xfrm>
        </p:spPr>
        <p:txBody>
          <a:bodyPr>
            <a:normAutofit fontScale="92500"/>
          </a:bodyPr>
          <a:lstStyle/>
          <a:p>
            <a:pPr lvl="0"/>
            <a:r>
              <a:rPr lang="en-US" dirty="0"/>
              <a:t>Electron – Ion collider – USA</a:t>
            </a:r>
            <a:endParaRPr lang="en-GB" dirty="0"/>
          </a:p>
          <a:p>
            <a:pPr lvl="0"/>
            <a:r>
              <a:rPr lang="en-US" dirty="0"/>
              <a:t>Hyper-</a:t>
            </a:r>
            <a:r>
              <a:rPr lang="en-US" dirty="0" err="1"/>
              <a:t>Kamiokande</a:t>
            </a:r>
            <a:r>
              <a:rPr lang="en-US" dirty="0"/>
              <a:t> – Japan</a:t>
            </a:r>
            <a:endParaRPr lang="en-GB" dirty="0"/>
          </a:p>
          <a:p>
            <a:pPr lvl="0"/>
            <a:r>
              <a:rPr lang="en-US" dirty="0"/>
              <a:t>New 3</a:t>
            </a:r>
            <a:r>
              <a:rPr lang="en-US" baseline="30000" dirty="0"/>
              <a:t>rd</a:t>
            </a:r>
            <a:r>
              <a:rPr lang="en-US" dirty="0"/>
              <a:t>-generation gravitational wave detectors</a:t>
            </a:r>
            <a:endParaRPr lang="en-GB" dirty="0"/>
          </a:p>
          <a:p>
            <a:pPr lvl="0"/>
            <a:r>
              <a:rPr lang="en-US" dirty="0"/>
              <a:t>Post-Planck cosmic-microwave-background detector</a:t>
            </a:r>
            <a:endParaRPr lang="en-GB" dirty="0"/>
          </a:p>
          <a:p>
            <a:pPr lvl="0"/>
            <a:r>
              <a:rPr lang="en-US" dirty="0"/>
              <a:t>CLIC</a:t>
            </a:r>
            <a:endParaRPr lang="en-GB" dirty="0"/>
          </a:p>
          <a:p>
            <a:pPr lvl="0"/>
            <a:r>
              <a:rPr lang="en-US" dirty="0"/>
              <a:t>ILC</a:t>
            </a:r>
            <a:endParaRPr lang="en-GB" dirty="0"/>
          </a:p>
          <a:p>
            <a:pPr lvl="0"/>
            <a:r>
              <a:rPr lang="en-US" dirty="0"/>
              <a:t>FCC</a:t>
            </a:r>
            <a:endParaRPr lang="en-GB" dirty="0"/>
          </a:p>
          <a:p>
            <a:pPr lvl="0"/>
            <a:r>
              <a:rPr lang="en-US" dirty="0"/>
              <a:t>Chinese FCC</a:t>
            </a:r>
            <a:endParaRPr lang="en-GB" dirty="0"/>
          </a:p>
          <a:p>
            <a:endParaRPr lang="en-GB" dirty="0"/>
          </a:p>
        </p:txBody>
      </p:sp>
      <p:sp>
        <p:nvSpPr>
          <p:cNvPr id="4" name="Footer Placeholder 3"/>
          <p:cNvSpPr>
            <a:spLocks noGrp="1"/>
          </p:cNvSpPr>
          <p:nvPr>
            <p:ph type="ftr" sz="quarter" idx="11"/>
          </p:nvPr>
        </p:nvSpPr>
        <p:spPr/>
        <p:txBody>
          <a:bodyPr/>
          <a:lstStyle/>
          <a:p>
            <a:pPr>
              <a:defRPr/>
            </a:pPr>
            <a:r>
              <a:rPr lang="en-GB"/>
              <a:t>High School students  8.12. 2022                     Lennart JIRDEN, CERN</a:t>
            </a:r>
            <a:endParaRPr lang="fr-FR"/>
          </a:p>
        </p:txBody>
      </p:sp>
    </p:spTree>
    <p:extLst>
      <p:ext uri="{BB962C8B-B14F-4D97-AF65-F5344CB8AC3E}">
        <p14:creationId xmlns:p14="http://schemas.microsoft.com/office/powerpoint/2010/main" val="2206646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02" y="164508"/>
            <a:ext cx="8686800" cy="642942"/>
          </a:xfrm>
        </p:spPr>
        <p:txBody>
          <a:bodyPr rtlCol="0">
            <a:noAutofit/>
          </a:bodyPr>
          <a:lstStyle/>
          <a:p>
            <a:pPr algn="ctr" eaLnBrk="1" fontAlgn="auto" hangingPunct="1">
              <a:spcAft>
                <a:spcPts val="0"/>
              </a:spcAft>
              <a:defRPr/>
            </a:pPr>
            <a:r>
              <a:rPr lang="de-DE" sz="4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Grundforskning </a:t>
            </a:r>
          </a:p>
        </p:txBody>
      </p:sp>
      <p:sp>
        <p:nvSpPr>
          <p:cNvPr id="8" name="Content Placeholder 2"/>
          <p:cNvSpPr txBox="1">
            <a:spLocks/>
          </p:cNvSpPr>
          <p:nvPr/>
        </p:nvSpPr>
        <p:spPr bwMode="auto">
          <a:xfrm>
            <a:off x="-198374" y="945438"/>
            <a:ext cx="9179876" cy="650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lgn="ctr" eaLnBrk="1" hangingPunct="1">
              <a:buNone/>
            </a:pPr>
            <a:r>
              <a:rPr lang="de-DE" sz="2800" dirty="0">
                <a:solidFill>
                  <a:schemeClr val="tx1"/>
                </a:solidFill>
                <a:latin typeface="Arial" panose="020B0604020202020204" pitchFamily="34" charset="0"/>
                <a:cs typeface="Arial" panose="020B0604020202020204" pitchFamily="34" charset="0"/>
              </a:rPr>
              <a:t>Teorier...</a:t>
            </a:r>
          </a:p>
          <a:p>
            <a:pPr marL="457200" lvl="1" indent="0" algn="ctr" eaLnBrk="1" hangingPunct="1">
              <a:buNone/>
            </a:pPr>
            <a:br>
              <a:rPr lang="de-DE" sz="2800" dirty="0">
                <a:solidFill>
                  <a:srgbClr val="92D050"/>
                </a:solidFill>
                <a:latin typeface="Arial" panose="020B0604020202020204" pitchFamily="34" charset="0"/>
                <a:cs typeface="Arial" panose="020B0604020202020204" pitchFamily="34" charset="0"/>
              </a:rPr>
            </a:br>
            <a:endParaRPr lang="de-DE" sz="2800" dirty="0">
              <a:solidFill>
                <a:schemeClr val="tx1"/>
              </a:solidFill>
              <a:latin typeface="Arial" panose="020B0604020202020204" pitchFamily="34" charset="0"/>
              <a:cs typeface="Arial" panose="020B0604020202020204" pitchFamily="34" charset="0"/>
            </a:endParaRPr>
          </a:p>
        </p:txBody>
      </p:sp>
      <p:sp>
        <p:nvSpPr>
          <p:cNvPr id="13" name="Footer Placeholder 2"/>
          <p:cNvSpPr>
            <a:spLocks noGrp="1"/>
          </p:cNvSpPr>
          <p:nvPr>
            <p:ph type="ftr" sz="quarter" idx="11"/>
          </p:nvPr>
        </p:nvSpPr>
        <p:spPr>
          <a:xfrm>
            <a:off x="142875" y="6482481"/>
            <a:ext cx="8893621" cy="258887"/>
          </a:xfrm>
          <a:solidFill>
            <a:srgbClr val="000000"/>
          </a:solidFill>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cxnSp>
        <p:nvCxnSpPr>
          <p:cNvPr id="14" name="Straight Connector 13"/>
          <p:cNvCxnSpPr/>
          <p:nvPr/>
        </p:nvCxnSpPr>
        <p:spPr>
          <a:xfrm>
            <a:off x="301212" y="908720"/>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115616" y="5895338"/>
            <a:ext cx="7416824" cy="523220"/>
          </a:xfrm>
          <a:prstGeom prst="rect">
            <a:avLst/>
          </a:prstGeom>
        </p:spPr>
        <p:txBody>
          <a:bodyPr wrap="square">
            <a:spAutoFit/>
          </a:bodyPr>
          <a:lstStyle/>
          <a:p>
            <a:pPr algn="ctr"/>
            <a:r>
              <a:rPr lang="de-DE" sz="2800" dirty="0">
                <a:latin typeface="Arial" panose="020B0604020202020204" pitchFamily="34" charset="0"/>
                <a:cs typeface="Arial" panose="020B0604020202020204" pitchFamily="34" charset="0"/>
              </a:rPr>
              <a:t>Precisa regler för en vetenskaplig </a:t>
            </a:r>
            <a:r>
              <a:rPr lang="de-DE" sz="2800" dirty="0">
                <a:solidFill>
                  <a:srgbClr val="92D050"/>
                </a:solidFill>
                <a:latin typeface="Arial" panose="020B0604020202020204" pitchFamily="34" charset="0"/>
                <a:cs typeface="Arial" panose="020B0604020202020204" pitchFamily="34" charset="0"/>
              </a:rPr>
              <a:t>upptäckt</a:t>
            </a:r>
            <a:endParaRPr lang="en-GB" sz="2800" dirty="0"/>
          </a:p>
        </p:txBody>
      </p:sp>
      <p:grpSp>
        <p:nvGrpSpPr>
          <p:cNvPr id="4" name="Group 3"/>
          <p:cNvGrpSpPr/>
          <p:nvPr/>
        </p:nvGrpSpPr>
        <p:grpSpPr>
          <a:xfrm>
            <a:off x="338679" y="2132856"/>
            <a:ext cx="3030546" cy="3552465"/>
            <a:chOff x="338679" y="2132856"/>
            <a:chExt cx="3030546" cy="3552465"/>
          </a:xfrm>
        </p:grpSpPr>
        <p:sp>
          <p:nvSpPr>
            <p:cNvPr id="9" name="Content Placeholder 2"/>
            <p:cNvSpPr txBox="1">
              <a:spLocks/>
            </p:cNvSpPr>
            <p:nvPr/>
          </p:nvSpPr>
          <p:spPr bwMode="auto">
            <a:xfrm>
              <a:off x="338679" y="5156109"/>
              <a:ext cx="2699792" cy="529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buNone/>
              </a:pPr>
              <a:r>
                <a:rPr lang="de-DE" sz="2400" dirty="0">
                  <a:solidFill>
                    <a:schemeClr val="tx1"/>
                  </a:solidFill>
                  <a:latin typeface="Arial" panose="020B0604020202020204" pitchFamily="34" charset="0"/>
                  <a:cs typeface="Arial" panose="020B0604020202020204" pitchFamily="34" charset="0"/>
                </a:rPr>
                <a:t>Teoretiker</a:t>
              </a:r>
              <a:br>
                <a:rPr lang="de-DE" sz="2400" dirty="0">
                  <a:solidFill>
                    <a:schemeClr val="tx1"/>
                  </a:solidFill>
                  <a:latin typeface="Arial" panose="020B0604020202020204" pitchFamily="34" charset="0"/>
                  <a:cs typeface="Arial" panose="020B0604020202020204" pitchFamily="34" charset="0"/>
                </a:rPr>
              </a:br>
              <a:endParaRPr lang="de-DE" sz="2400" dirty="0">
                <a:solidFill>
                  <a:schemeClr val="tx1"/>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588" y="2957823"/>
              <a:ext cx="2085975" cy="2169413"/>
            </a:xfrm>
            <a:prstGeom prst="rect">
              <a:avLst/>
            </a:prstGeom>
          </p:spPr>
        </p:pic>
        <p:sp>
          <p:nvSpPr>
            <p:cNvPr id="22" name="Rounded Rectangular Callout 21"/>
            <p:cNvSpPr/>
            <p:nvPr/>
          </p:nvSpPr>
          <p:spPr>
            <a:xfrm>
              <a:off x="1115616" y="2132856"/>
              <a:ext cx="2253609" cy="504056"/>
            </a:xfrm>
            <a:prstGeom prst="wedgeRoundRectCallout">
              <a:avLst>
                <a:gd name="adj1" fmla="val -24890"/>
                <a:gd name="adj2" fmla="val 1390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Min </a:t>
              </a:r>
              <a:r>
                <a:rPr lang="en-GB" sz="2400" dirty="0" err="1"/>
                <a:t>teori</a:t>
              </a:r>
              <a:r>
                <a:rPr lang="en-GB" sz="2400" dirty="0"/>
                <a:t> </a:t>
              </a:r>
              <a:r>
                <a:rPr lang="en-GB" sz="2400" dirty="0" err="1"/>
                <a:t>är</a:t>
              </a:r>
              <a:r>
                <a:rPr lang="en-GB" sz="2400" dirty="0"/>
                <a:t>…</a:t>
              </a:r>
            </a:p>
          </p:txBody>
        </p:sp>
      </p:grpSp>
      <p:grpSp>
        <p:nvGrpSpPr>
          <p:cNvPr id="7" name="Group 6"/>
          <p:cNvGrpSpPr/>
          <p:nvPr/>
        </p:nvGrpSpPr>
        <p:grpSpPr>
          <a:xfrm>
            <a:off x="5112568" y="2169156"/>
            <a:ext cx="4031432" cy="3402927"/>
            <a:chOff x="5112568" y="2169156"/>
            <a:chExt cx="3923928" cy="3402927"/>
          </a:xfrm>
        </p:grpSpPr>
        <p:sp>
          <p:nvSpPr>
            <p:cNvPr id="10" name="Content Placeholder 2"/>
            <p:cNvSpPr txBox="1">
              <a:spLocks/>
            </p:cNvSpPr>
            <p:nvPr/>
          </p:nvSpPr>
          <p:spPr bwMode="auto">
            <a:xfrm>
              <a:off x="5112568" y="5120367"/>
              <a:ext cx="3923928" cy="4517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buNone/>
              </a:pPr>
              <a:r>
                <a:rPr lang="de-DE" sz="2400" dirty="0">
                  <a:solidFill>
                    <a:schemeClr val="tx1"/>
                  </a:solidFill>
                  <a:latin typeface="Arial" panose="020B0604020202020204" pitchFamily="34" charset="0"/>
                  <a:cs typeface="Arial" panose="020B0604020202020204" pitchFamily="34" charset="0"/>
                </a:rPr>
                <a:t>Experimentalist</a:t>
              </a:r>
              <a:br>
                <a:rPr lang="de-DE" sz="2400" dirty="0">
                  <a:solidFill>
                    <a:schemeClr val="tx1"/>
                  </a:solidFill>
                  <a:latin typeface="Arial" panose="020B0604020202020204" pitchFamily="34" charset="0"/>
                  <a:cs typeface="Arial" panose="020B0604020202020204" pitchFamily="34" charset="0"/>
                </a:rPr>
              </a:br>
              <a:endParaRPr lang="de-DE" sz="2400" dirty="0">
                <a:solidFill>
                  <a:schemeClr val="tx1"/>
                </a:solidFill>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0258" y="3064921"/>
              <a:ext cx="2364428" cy="2006913"/>
            </a:xfrm>
            <a:prstGeom prst="rect">
              <a:avLst/>
            </a:prstGeom>
          </p:spPr>
        </p:pic>
        <p:sp>
          <p:nvSpPr>
            <p:cNvPr id="24" name="Rounded Rectangular Callout 23"/>
            <p:cNvSpPr/>
            <p:nvPr/>
          </p:nvSpPr>
          <p:spPr>
            <a:xfrm>
              <a:off x="5478922" y="2169156"/>
              <a:ext cx="2795339" cy="504056"/>
            </a:xfrm>
            <a:prstGeom prst="wedgeRoundRectCallout">
              <a:avLst>
                <a:gd name="adj1" fmla="val -24890"/>
                <a:gd name="adj2" fmla="val 1390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err="1"/>
                <a:t>Kan</a:t>
              </a:r>
              <a:r>
                <a:rPr lang="en-GB" sz="2400" dirty="0"/>
                <a:t> </a:t>
              </a:r>
              <a:r>
                <a:rPr lang="en-GB" sz="2400" dirty="0" err="1"/>
                <a:t>det</a:t>
              </a:r>
              <a:r>
                <a:rPr lang="en-GB" sz="2400" dirty="0"/>
                <a:t> </a:t>
              </a:r>
              <a:r>
                <a:rPr lang="en-GB" sz="2400" dirty="0" err="1"/>
                <a:t>stämma</a:t>
              </a:r>
              <a:r>
                <a:rPr lang="en-GB" sz="2400" dirty="0"/>
                <a:t>?</a:t>
              </a:r>
            </a:p>
          </p:txBody>
        </p:sp>
      </p:grpSp>
      <p:sp>
        <p:nvSpPr>
          <p:cNvPr id="6" name="TextBox 5"/>
          <p:cNvSpPr txBox="1"/>
          <p:nvPr/>
        </p:nvSpPr>
        <p:spPr>
          <a:xfrm>
            <a:off x="326800" y="1420501"/>
            <a:ext cx="8525770" cy="523220"/>
          </a:xfrm>
          <a:prstGeom prst="rect">
            <a:avLst/>
          </a:prstGeom>
          <a:noFill/>
        </p:spPr>
        <p:txBody>
          <a:bodyPr wrap="square" rtlCol="0">
            <a:spAutoFit/>
          </a:bodyPr>
          <a:lstStyle/>
          <a:p>
            <a:pPr algn="ctr"/>
            <a:r>
              <a:rPr lang="de-DE" sz="2800" dirty="0">
                <a:latin typeface="Arial" panose="020B0604020202020204" pitchFamily="34" charset="0"/>
                <a:cs typeface="Arial" panose="020B0604020202020204" pitchFamily="34" charset="0"/>
              </a:rPr>
              <a:t>...prövas av Experiment..</a:t>
            </a:r>
            <a:endParaRPr lang="en-GB" sz="2800" dirty="0"/>
          </a:p>
        </p:txBody>
      </p:sp>
      <p:sp>
        <p:nvSpPr>
          <p:cNvPr id="5" name="Arc 4"/>
          <p:cNvSpPr/>
          <p:nvPr/>
        </p:nvSpPr>
        <p:spPr>
          <a:xfrm rot="8213529">
            <a:off x="2470237" y="2283434"/>
            <a:ext cx="3084981" cy="3205852"/>
          </a:xfrm>
          <a:prstGeom prst="arc">
            <a:avLst>
              <a:gd name="adj1" fmla="val 15670861"/>
              <a:gd name="adj2" fmla="val 0"/>
            </a:avLst>
          </a:prstGeom>
          <a:ln w="7620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9031617">
            <a:off x="2446237" y="2615810"/>
            <a:ext cx="3043534" cy="2777977"/>
          </a:xfrm>
          <a:prstGeom prst="arc">
            <a:avLst>
              <a:gd name="adj1" fmla="val 16200000"/>
              <a:gd name="adj2" fmla="val 260300"/>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163202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6" grpId="0"/>
      <p:bldP spid="5"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1"/>
          </p:nvPr>
        </p:nvSpPr>
        <p:spPr>
          <a:xfrm>
            <a:off x="222170" y="6308790"/>
            <a:ext cx="8659911" cy="282085"/>
          </a:xfrm>
          <a:solidFill>
            <a:srgbClr val="000000"/>
          </a:solidFill>
        </p:spPr>
        <p:txBody>
          <a:bodyPr/>
          <a:lstStyle/>
          <a:p>
            <a:pPr>
              <a:defRPr/>
            </a:pPr>
            <a:r>
              <a:rPr lang="en-GB">
                <a:solidFill>
                  <a:schemeClr val="tx2">
                    <a:lumMod val="50000"/>
                  </a:schemeClr>
                </a:solidFill>
              </a:rPr>
              <a:t>High School students  8.12. 2022                     Lennart JIRDEN, CERN</a:t>
            </a:r>
            <a:endParaRPr lang="fr-FR" dirty="0">
              <a:solidFill>
                <a:schemeClr val="tx2">
                  <a:lumMod val="50000"/>
                </a:schemeClr>
              </a:solidFill>
            </a:endParaRPr>
          </a:p>
        </p:txBody>
      </p:sp>
      <p:sp>
        <p:nvSpPr>
          <p:cNvPr id="4" name="TextBox 3"/>
          <p:cNvSpPr txBox="1"/>
          <p:nvPr/>
        </p:nvSpPr>
        <p:spPr>
          <a:xfrm>
            <a:off x="512854" y="5137367"/>
            <a:ext cx="7560840" cy="830997"/>
          </a:xfrm>
          <a:prstGeom prst="rect">
            <a:avLst/>
          </a:prstGeom>
          <a:noFill/>
        </p:spPr>
        <p:txBody>
          <a:bodyPr wrap="square" rtlCol="0">
            <a:spAutoFit/>
          </a:bodyPr>
          <a:lstStyle/>
          <a:p>
            <a:pPr algn="ctr"/>
            <a:r>
              <a:rPr lang="en-GB" sz="2400" dirty="0" err="1"/>
              <a:t>Hur</a:t>
            </a:r>
            <a:r>
              <a:rPr lang="en-GB" sz="2400" dirty="0"/>
              <a:t> </a:t>
            </a:r>
            <a:r>
              <a:rPr lang="en-GB" sz="2400" dirty="0" err="1"/>
              <a:t>det</a:t>
            </a:r>
            <a:r>
              <a:rPr lang="en-GB" sz="2400" dirty="0"/>
              <a:t> </a:t>
            </a:r>
            <a:r>
              <a:rPr lang="en-GB" sz="2400" dirty="0" err="1"/>
              <a:t>har</a:t>
            </a:r>
            <a:r>
              <a:rPr lang="en-GB" sz="2400" dirty="0"/>
              <a:t> </a:t>
            </a:r>
            <a:r>
              <a:rPr lang="en-GB" sz="2400" dirty="0" err="1"/>
              <a:t>uppstått</a:t>
            </a:r>
            <a:r>
              <a:rPr lang="en-GB" sz="2400" dirty="0"/>
              <a:t> </a:t>
            </a:r>
            <a:r>
              <a:rPr lang="en-GB" sz="2400" dirty="0" err="1"/>
              <a:t>och</a:t>
            </a:r>
            <a:r>
              <a:rPr lang="en-GB" sz="2400" dirty="0"/>
              <a:t> </a:t>
            </a:r>
            <a:r>
              <a:rPr lang="en-GB" sz="2400" dirty="0" err="1"/>
              <a:t>utvecklats</a:t>
            </a:r>
            <a:r>
              <a:rPr lang="en-GB" sz="2400" dirty="0"/>
              <a:t> </a:t>
            </a:r>
          </a:p>
          <a:p>
            <a:pPr algn="ctr"/>
            <a:r>
              <a:rPr lang="en-GB" sz="2400" dirty="0"/>
              <a:t> </a:t>
            </a:r>
            <a:r>
              <a:rPr lang="en-GB" sz="2400" dirty="0" err="1"/>
              <a:t>Vad</a:t>
            </a:r>
            <a:r>
              <a:rPr lang="en-GB" sz="2400" dirty="0"/>
              <a:t> </a:t>
            </a:r>
            <a:r>
              <a:rPr lang="en-GB" sz="2400" dirty="0" err="1"/>
              <a:t>det</a:t>
            </a:r>
            <a:r>
              <a:rPr lang="en-GB" sz="2400" dirty="0"/>
              <a:t> </a:t>
            </a:r>
            <a:r>
              <a:rPr lang="en-GB" sz="2400" dirty="0" err="1"/>
              <a:t>består</a:t>
            </a:r>
            <a:r>
              <a:rPr lang="en-GB" sz="2400" dirty="0"/>
              <a:t> </a:t>
            </a:r>
            <a:r>
              <a:rPr lang="en-GB" sz="2400" dirty="0" err="1"/>
              <a:t>av</a:t>
            </a:r>
            <a:r>
              <a:rPr lang="en-GB" sz="2400" dirty="0"/>
              <a:t> </a:t>
            </a:r>
          </a:p>
        </p:txBody>
      </p:sp>
      <p:grpSp>
        <p:nvGrpSpPr>
          <p:cNvPr id="14" name="Group 13"/>
          <p:cNvGrpSpPr/>
          <p:nvPr/>
        </p:nvGrpSpPr>
        <p:grpSpPr>
          <a:xfrm>
            <a:off x="2614341" y="2724884"/>
            <a:ext cx="4105094" cy="1077660"/>
            <a:chOff x="2614341" y="3429000"/>
            <a:chExt cx="4105094" cy="1077660"/>
          </a:xfrm>
        </p:grpSpPr>
        <p:sp>
          <p:nvSpPr>
            <p:cNvPr id="8" name="Rectangle 2"/>
            <p:cNvSpPr txBox="1">
              <a:spLocks noChangeArrowheads="1"/>
            </p:cNvSpPr>
            <p:nvPr/>
          </p:nvSpPr>
          <p:spPr bwMode="auto">
            <a:xfrm>
              <a:off x="3981088" y="3851022"/>
              <a:ext cx="13716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4000" dirty="0">
                  <a:solidFill>
                    <a:srgbClr val="C4D030"/>
                  </a:solidFill>
                </a:rPr>
                <a:t>&gt; &gt; &gt;</a:t>
              </a:r>
              <a:endParaRPr lang="en-US" sz="4000" dirty="0">
                <a:solidFill>
                  <a:srgbClr val="C4D030"/>
                </a:solidFill>
                <a:latin typeface="Verdana" pitchFamily="34" charset="0"/>
              </a:endParaRPr>
            </a:p>
          </p:txBody>
        </p:sp>
        <p:cxnSp>
          <p:nvCxnSpPr>
            <p:cNvPr id="7" name="Connecteur droit 13"/>
            <p:cNvCxnSpPr>
              <a:cxnSpLocks noChangeShapeType="1"/>
            </p:cNvCxnSpPr>
            <p:nvPr/>
          </p:nvCxnSpPr>
          <p:spPr bwMode="auto">
            <a:xfrm>
              <a:off x="2614341" y="4232874"/>
              <a:ext cx="4105094" cy="1614"/>
            </a:xfrm>
            <a:prstGeom prst="line">
              <a:avLst/>
            </a:prstGeom>
            <a:noFill/>
            <a:ln w="12700">
              <a:solidFill>
                <a:srgbClr val="C4D030"/>
              </a:solidFill>
              <a:round/>
              <a:headEnd/>
              <a:tailEnd/>
            </a:ln>
            <a:extLst>
              <a:ext uri="{909E8E84-426E-40DD-AFC4-6F175D3DCCD1}">
                <a14:hiddenFill xmlns:a14="http://schemas.microsoft.com/office/drawing/2010/main">
                  <a:noFill/>
                </a14:hiddenFill>
              </a:ext>
            </a:extLst>
          </p:spPr>
        </p:cxnSp>
        <p:sp>
          <p:nvSpPr>
            <p:cNvPr id="3" name="TextBox 2"/>
            <p:cNvSpPr txBox="1"/>
            <p:nvPr/>
          </p:nvSpPr>
          <p:spPr>
            <a:xfrm>
              <a:off x="3131840" y="3429000"/>
              <a:ext cx="3038749" cy="584775"/>
            </a:xfrm>
            <a:prstGeom prst="rect">
              <a:avLst/>
            </a:prstGeom>
            <a:noFill/>
          </p:spPr>
          <p:txBody>
            <a:bodyPr wrap="square" rtlCol="0">
              <a:spAutoFit/>
            </a:bodyPr>
            <a:lstStyle/>
            <a:p>
              <a:r>
                <a:rPr lang="en-GB" sz="3200" dirty="0">
                  <a:solidFill>
                    <a:srgbClr val="92D050"/>
                  </a:solidFill>
                </a:rPr>
                <a:t>~14 </a:t>
              </a:r>
              <a:r>
                <a:rPr lang="en-GB" sz="3200" dirty="0" err="1">
                  <a:solidFill>
                    <a:srgbClr val="92D050"/>
                  </a:solidFill>
                </a:rPr>
                <a:t>miljarder</a:t>
              </a:r>
              <a:r>
                <a:rPr lang="en-GB" sz="3200" dirty="0">
                  <a:solidFill>
                    <a:srgbClr val="92D050"/>
                  </a:solidFill>
                </a:rPr>
                <a:t> </a:t>
              </a:r>
              <a:r>
                <a:rPr lang="en-GB" sz="3200" dirty="0" err="1">
                  <a:solidFill>
                    <a:srgbClr val="92D050"/>
                  </a:solidFill>
                </a:rPr>
                <a:t>år</a:t>
              </a:r>
              <a:endParaRPr lang="en-GB" sz="3200" dirty="0">
                <a:solidFill>
                  <a:srgbClr val="92D050"/>
                </a:solidFill>
              </a:endParaRPr>
            </a:p>
          </p:txBody>
        </p:sp>
      </p:grpSp>
      <p:sp>
        <p:nvSpPr>
          <p:cNvPr id="2" name="Title 1"/>
          <p:cNvSpPr>
            <a:spLocks noGrp="1"/>
          </p:cNvSpPr>
          <p:nvPr>
            <p:ph type="title"/>
          </p:nvPr>
        </p:nvSpPr>
        <p:spPr>
          <a:xfrm>
            <a:off x="539552" y="-259346"/>
            <a:ext cx="7886700" cy="1325563"/>
          </a:xfrm>
        </p:spPr>
        <p:txBody>
          <a:bodyPr>
            <a:normAutofit/>
          </a:bodyPr>
          <a:lstStyle/>
          <a:p>
            <a:pPr algn="ctr"/>
            <a:r>
              <a:rPr lang="cy-GB" sz="4800" dirty="0"/>
              <a:t>Vad försöker vi uppnå</a:t>
            </a:r>
            <a:r>
              <a:rPr lang="cy-GB" sz="4800" noProof="0" dirty="0"/>
              <a:t>?</a:t>
            </a:r>
          </a:p>
        </p:txBody>
      </p:sp>
      <p:sp>
        <p:nvSpPr>
          <p:cNvPr id="5" name="Oval 6"/>
          <p:cNvSpPr>
            <a:spLocks noChangeArrowheads="1"/>
          </p:cNvSpPr>
          <p:nvPr/>
        </p:nvSpPr>
        <p:spPr bwMode="auto">
          <a:xfrm>
            <a:off x="6877050" y="2491755"/>
            <a:ext cx="2016125" cy="2016125"/>
          </a:xfrm>
          <a:prstGeom prst="ellipse">
            <a:avLst/>
          </a:prstGeom>
          <a:gradFill rotWithShape="1">
            <a:gsLst>
              <a:gs pos="0">
                <a:srgbClr val="FFFFFF"/>
              </a:gs>
              <a:gs pos="100000">
                <a:srgbClr val="53BBDB"/>
              </a:gs>
            </a:gsLst>
            <a:path path="shape">
              <a:fillToRect l="50000" t="50000" r="50000" b="50000"/>
            </a:path>
          </a:gradFill>
          <a:ln w="9525">
            <a:solidFill>
              <a:srgbClr val="53BBDB"/>
            </a:solidFill>
            <a:round/>
            <a:headEnd/>
            <a:tailEnd/>
          </a:ln>
        </p:spPr>
        <p:txBody>
          <a:bodyPr wrap="none" anchor="ctr"/>
          <a:lstStyle/>
          <a:p>
            <a:pPr algn="ctr" eaLnBrk="1" hangingPunct="1"/>
            <a:r>
              <a:rPr lang="en-US" sz="3200" b="1" dirty="0">
                <a:solidFill>
                  <a:schemeClr val="bg1"/>
                </a:solidFill>
              </a:rPr>
              <a:t>IDAG</a:t>
            </a:r>
            <a:endParaRPr lang="en-US" sz="1800" b="1" dirty="0">
              <a:solidFill>
                <a:srgbClr val="1210B5"/>
              </a:solidFill>
            </a:endParaRPr>
          </a:p>
        </p:txBody>
      </p:sp>
      <p:sp>
        <p:nvSpPr>
          <p:cNvPr id="6" name="Oval 7"/>
          <p:cNvSpPr>
            <a:spLocks noChangeArrowheads="1"/>
          </p:cNvSpPr>
          <p:nvPr/>
        </p:nvSpPr>
        <p:spPr bwMode="auto">
          <a:xfrm>
            <a:off x="186906" y="2339199"/>
            <a:ext cx="2376488" cy="2303463"/>
          </a:xfrm>
          <a:prstGeom prst="ellipse">
            <a:avLst/>
          </a:prstGeom>
          <a:gradFill rotWithShape="1">
            <a:gsLst>
              <a:gs pos="0">
                <a:srgbClr val="FFFFFF"/>
              </a:gs>
              <a:gs pos="100000">
                <a:srgbClr val="E1F51F"/>
              </a:gs>
            </a:gsLst>
            <a:path path="shape">
              <a:fillToRect l="50000" t="50000" r="50000" b="50000"/>
            </a:path>
          </a:gradFill>
          <a:ln w="28575">
            <a:solidFill>
              <a:srgbClr val="FFFF00"/>
            </a:solidFill>
            <a:round/>
            <a:headEnd/>
            <a:tailEnd/>
          </a:ln>
        </p:spPr>
        <p:txBody>
          <a:bodyPr wrap="none" anchor="ctr"/>
          <a:lstStyle/>
          <a:p>
            <a:pPr algn="ctr" eaLnBrk="1" hangingPunct="1"/>
            <a:r>
              <a:rPr lang="en-US" sz="3200" b="1" dirty="0">
                <a:solidFill>
                  <a:schemeClr val="bg1"/>
                </a:solidFill>
              </a:rPr>
              <a:t>BIG BANG</a:t>
            </a:r>
            <a:endParaRPr lang="en-US" sz="1700" dirty="0">
              <a:solidFill>
                <a:schemeClr val="bg1"/>
              </a:solidFill>
            </a:endParaRPr>
          </a:p>
        </p:txBody>
      </p:sp>
      <p:sp>
        <p:nvSpPr>
          <p:cNvPr id="10" name="Rectangle 2"/>
          <p:cNvSpPr txBox="1">
            <a:spLocks noChangeArrowheads="1"/>
          </p:cNvSpPr>
          <p:nvPr/>
        </p:nvSpPr>
        <p:spPr bwMode="auto">
          <a:xfrm>
            <a:off x="1619511" y="1216871"/>
            <a:ext cx="6385546" cy="85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000" kern="0" dirty="0" err="1">
                <a:solidFill>
                  <a:srgbClr val="C4D030"/>
                </a:solidFill>
                <a:latin typeface="+mj-lt"/>
                <a:ea typeface="+mj-ea"/>
                <a:cs typeface="+mj-cs"/>
              </a:rPr>
              <a:t>Förstå</a:t>
            </a:r>
            <a:r>
              <a:rPr lang="en-US" sz="4000" kern="0" dirty="0">
                <a:solidFill>
                  <a:srgbClr val="C4D030"/>
                </a:solidFill>
                <a:latin typeface="+mj-lt"/>
                <a:ea typeface="+mj-ea"/>
                <a:cs typeface="+mj-cs"/>
              </a:rPr>
              <a:t> </a:t>
            </a:r>
            <a:r>
              <a:rPr lang="en-US" sz="4000" kern="0" dirty="0" err="1">
                <a:latin typeface="+mj-lt"/>
                <a:ea typeface="+mj-ea"/>
                <a:cs typeface="+mj-cs"/>
              </a:rPr>
              <a:t>vårt</a:t>
            </a:r>
            <a:r>
              <a:rPr kumimoji="0" lang="en-US" sz="4000" b="0" i="0" u="none" strike="noStrike" kern="0" cap="none" spc="0" normalizeH="0" noProof="0" dirty="0">
                <a:ln>
                  <a:noFill/>
                </a:ln>
                <a:solidFill>
                  <a:schemeClr val="tx1"/>
                </a:solidFill>
                <a:effectLst/>
                <a:uLnTx/>
                <a:uFillTx/>
                <a:latin typeface="+mj-lt"/>
                <a:ea typeface="+mj-ea"/>
                <a:cs typeface="+mj-cs"/>
              </a:rPr>
              <a:t> </a:t>
            </a:r>
            <a:r>
              <a:rPr kumimoji="0" lang="en-US" sz="4000" b="0" i="0" u="none" strike="noStrike" kern="0" cap="none" spc="0" normalizeH="0" noProof="0" dirty="0" err="1">
                <a:ln>
                  <a:noFill/>
                </a:ln>
                <a:solidFill>
                  <a:schemeClr val="tx1"/>
                </a:solidFill>
                <a:effectLst/>
                <a:uLnTx/>
                <a:uFillTx/>
                <a:latin typeface="+mj-lt"/>
                <a:ea typeface="+mj-ea"/>
                <a:cs typeface="+mj-cs"/>
              </a:rPr>
              <a:t>Universum</a:t>
            </a:r>
            <a:r>
              <a:rPr kumimoji="0" lang="en-US" sz="4000" b="0" i="0" u="none" strike="noStrike" kern="0" cap="none" spc="0" normalizeH="0" noProof="0" dirty="0">
                <a:ln>
                  <a:noFill/>
                </a:ln>
                <a:solidFill>
                  <a:schemeClr val="tx1"/>
                </a:solidFill>
                <a:effectLst/>
                <a:uLnTx/>
                <a:uFillTx/>
                <a:latin typeface="+mj-lt"/>
                <a:ea typeface="+mj-ea"/>
                <a:cs typeface="+mj-cs"/>
              </a:rPr>
              <a:t> !</a:t>
            </a:r>
            <a:endParaRPr kumimoji="0" lang="en-US" sz="4000" b="0" i="0" u="none" strike="noStrike" kern="0" cap="none" spc="0" normalizeH="0" baseline="0" noProof="0" dirty="0">
              <a:ln>
                <a:noFill/>
              </a:ln>
              <a:solidFill>
                <a:schemeClr val="tx1"/>
              </a:solidFill>
              <a:effectLst/>
              <a:uLnTx/>
              <a:uFillTx/>
              <a:latin typeface="Verdana" pitchFamily="34" charset="0"/>
              <a:ea typeface="+mj-ea"/>
              <a:cs typeface="+mj-cs"/>
            </a:endParaRPr>
          </a:p>
        </p:txBody>
      </p:sp>
      <p:grpSp>
        <p:nvGrpSpPr>
          <p:cNvPr id="22" name="Group 21"/>
          <p:cNvGrpSpPr/>
          <p:nvPr/>
        </p:nvGrpSpPr>
        <p:grpSpPr>
          <a:xfrm>
            <a:off x="52027" y="1065807"/>
            <a:ext cx="9000195" cy="5726403"/>
            <a:chOff x="2706170" y="2139419"/>
            <a:chExt cx="4092427" cy="3589829"/>
          </a:xfrm>
        </p:grpSpPr>
        <p:grpSp>
          <p:nvGrpSpPr>
            <p:cNvPr id="23" name="Group 22"/>
            <p:cNvGrpSpPr/>
            <p:nvPr/>
          </p:nvGrpSpPr>
          <p:grpSpPr>
            <a:xfrm>
              <a:off x="2706170" y="2139419"/>
              <a:ext cx="4092427" cy="3589829"/>
              <a:chOff x="2706170" y="2139419"/>
              <a:chExt cx="4092427" cy="3589829"/>
            </a:xfrm>
          </p:grpSpPr>
          <p:sp>
            <p:nvSpPr>
              <p:cNvPr id="28" name="Rectangle 27"/>
              <p:cNvSpPr/>
              <p:nvPr/>
            </p:nvSpPr>
            <p:spPr bwMode="auto">
              <a:xfrm>
                <a:off x="3009900" y="2633662"/>
                <a:ext cx="7334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7" name="Rectangle 26"/>
              <p:cNvSpPr/>
              <p:nvPr/>
            </p:nvSpPr>
            <p:spPr bwMode="auto">
              <a:xfrm>
                <a:off x="2805113" y="2552700"/>
                <a:ext cx="22955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25" name="Picture 24"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4760" y="2139419"/>
                <a:ext cx="40338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Connecteur droit 13"/>
              <p:cNvCxnSpPr>
                <a:cxnSpLocks noChangeShapeType="1"/>
              </p:cNvCxnSpPr>
              <p:nvPr/>
            </p:nvCxnSpPr>
            <p:spPr bwMode="auto">
              <a:xfrm>
                <a:off x="2706170" y="5727660"/>
                <a:ext cx="40386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grpSp>
        <p:sp>
          <p:nvSpPr>
            <p:cNvPr id="24" name="TextBox 23"/>
            <p:cNvSpPr txBox="1"/>
            <p:nvPr/>
          </p:nvSpPr>
          <p:spPr>
            <a:xfrm>
              <a:off x="2849017" y="2143047"/>
              <a:ext cx="3182446" cy="289413"/>
            </a:xfrm>
            <a:prstGeom prst="rect">
              <a:avLst/>
            </a:prstGeom>
            <a:solidFill>
              <a:schemeClr val="bg1"/>
            </a:solidFill>
          </p:spPr>
          <p:txBody>
            <a:bodyPr wrap="square" rtlCol="0">
              <a:spAutoFit/>
            </a:bodyPr>
            <a:lstStyle/>
            <a:p>
              <a:r>
                <a:rPr lang="en-US" sz="2400" dirty="0" err="1"/>
                <a:t>Universums</a:t>
              </a:r>
              <a:r>
                <a:rPr lang="en-US" sz="2400" dirty="0"/>
                <a:t> </a:t>
              </a:r>
              <a:r>
                <a:rPr lang="en-US" sz="2400" dirty="0" err="1"/>
                <a:t>Historia</a:t>
              </a:r>
              <a:r>
                <a:rPr lang="en-US" sz="2400" dirty="0"/>
                <a:t> – </a:t>
              </a:r>
              <a:r>
                <a:rPr lang="en-US" sz="2400" dirty="0" err="1"/>
                <a:t>en</a:t>
              </a:r>
              <a:r>
                <a:rPr lang="en-US" sz="2400" dirty="0"/>
                <a:t> “</a:t>
              </a:r>
              <a:r>
                <a:rPr lang="en-US" sz="2400" dirty="0" err="1"/>
                <a:t>bild</a:t>
              </a:r>
              <a:r>
                <a:rPr lang="en-US" sz="2400" dirty="0"/>
                <a:t>” </a:t>
              </a:r>
              <a:r>
                <a:rPr lang="en-US" sz="2400" dirty="0" err="1"/>
                <a:t>som</a:t>
              </a:r>
              <a:r>
                <a:rPr lang="en-US" sz="2400" dirty="0"/>
                <a:t> vi </a:t>
              </a:r>
              <a:r>
                <a:rPr lang="en-US" sz="2400" dirty="0" err="1"/>
                <a:t>prövar</a:t>
              </a:r>
              <a:r>
                <a:rPr lang="en-US" sz="2400" dirty="0"/>
                <a:t> </a:t>
              </a:r>
            </a:p>
          </p:txBody>
        </p:sp>
      </p:grpSp>
      <p:cxnSp>
        <p:nvCxnSpPr>
          <p:cNvPr id="21" name="Straight Connector 20"/>
          <p:cNvCxnSpPr/>
          <p:nvPr/>
        </p:nvCxnSpPr>
        <p:spPr>
          <a:xfrm>
            <a:off x="240379" y="894903"/>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7308305" y="5273648"/>
            <a:ext cx="1762882" cy="1372504"/>
            <a:chOff x="6278038" y="5610505"/>
            <a:chExt cx="1762882" cy="1372504"/>
          </a:xfrm>
        </p:grpSpPr>
        <p:cxnSp>
          <p:nvCxnSpPr>
            <p:cNvPr id="32" name="Straight Arrow Connector 31"/>
            <p:cNvCxnSpPr>
              <a:stCxn id="34" idx="0"/>
            </p:cNvCxnSpPr>
            <p:nvPr/>
          </p:nvCxnSpPr>
          <p:spPr>
            <a:xfrm flipV="1">
              <a:off x="7159479" y="5610505"/>
              <a:ext cx="30682" cy="97239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6278038" y="6582899"/>
              <a:ext cx="1762882" cy="400110"/>
            </a:xfrm>
            <a:prstGeom prst="rect">
              <a:avLst/>
            </a:prstGeom>
            <a:solidFill>
              <a:schemeClr val="bg1"/>
            </a:solidFill>
            <a:ln w="28575">
              <a:solidFill>
                <a:schemeClr val="tx1"/>
              </a:solidFill>
            </a:ln>
          </p:spPr>
          <p:txBody>
            <a:bodyPr wrap="square" rtlCol="0">
              <a:spAutoFit/>
            </a:bodyPr>
            <a:lstStyle/>
            <a:p>
              <a:pPr algn="ctr"/>
              <a:r>
                <a:rPr lang="en-GB" sz="2000" dirty="0"/>
                <a:t> </a:t>
              </a:r>
              <a:r>
                <a:rPr lang="en-GB" sz="2000" dirty="0" err="1"/>
                <a:t>Planeter</a:t>
              </a:r>
              <a:r>
                <a:rPr lang="en-GB" sz="2000" dirty="0"/>
                <a:t> </a:t>
              </a:r>
              <a:r>
                <a:rPr lang="en-GB" sz="2000" dirty="0" err="1"/>
                <a:t>idag</a:t>
              </a:r>
              <a:endParaRPr lang="en-GB" sz="2000" dirty="0"/>
            </a:p>
          </p:txBody>
        </p:sp>
      </p:grpSp>
      <p:grpSp>
        <p:nvGrpSpPr>
          <p:cNvPr id="36" name="Group 35"/>
          <p:cNvGrpSpPr/>
          <p:nvPr/>
        </p:nvGrpSpPr>
        <p:grpSpPr>
          <a:xfrm>
            <a:off x="6159034" y="5273648"/>
            <a:ext cx="1108378" cy="1355262"/>
            <a:chOff x="5852579" y="5317995"/>
            <a:chExt cx="1108378" cy="1355262"/>
          </a:xfrm>
        </p:grpSpPr>
        <p:cxnSp>
          <p:nvCxnSpPr>
            <p:cNvPr id="37" name="Straight Arrow Connector 36"/>
            <p:cNvCxnSpPr>
              <a:stCxn id="39" idx="0"/>
            </p:cNvCxnSpPr>
            <p:nvPr/>
          </p:nvCxnSpPr>
          <p:spPr>
            <a:xfrm flipV="1">
              <a:off x="6406921" y="5317995"/>
              <a:ext cx="442204" cy="955152"/>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rot="2634">
              <a:off x="5852579" y="6273147"/>
              <a:ext cx="1108378" cy="400110"/>
            </a:xfrm>
            <a:prstGeom prst="rect">
              <a:avLst/>
            </a:prstGeom>
            <a:solidFill>
              <a:schemeClr val="bg1"/>
            </a:solidFill>
            <a:ln w="28575">
              <a:solidFill>
                <a:schemeClr val="tx1"/>
              </a:solidFill>
            </a:ln>
          </p:spPr>
          <p:txBody>
            <a:bodyPr wrap="square" rtlCol="0">
              <a:spAutoFit/>
            </a:bodyPr>
            <a:lstStyle/>
            <a:p>
              <a:pPr algn="ctr"/>
              <a:r>
                <a:rPr lang="en-GB" sz="2000" dirty="0" err="1"/>
                <a:t>Stjärnor</a:t>
              </a:r>
              <a:r>
                <a:rPr lang="en-GB" sz="2000" dirty="0"/>
                <a:t> </a:t>
              </a:r>
            </a:p>
          </p:txBody>
        </p:sp>
      </p:grpSp>
      <p:grpSp>
        <p:nvGrpSpPr>
          <p:cNvPr id="46" name="Group 45"/>
          <p:cNvGrpSpPr/>
          <p:nvPr/>
        </p:nvGrpSpPr>
        <p:grpSpPr>
          <a:xfrm>
            <a:off x="5131119" y="4996609"/>
            <a:ext cx="1203388" cy="1612123"/>
            <a:chOff x="5228346" y="4436841"/>
            <a:chExt cx="1203388" cy="1612123"/>
          </a:xfrm>
        </p:grpSpPr>
        <p:cxnSp>
          <p:nvCxnSpPr>
            <p:cNvPr id="47" name="Straight Arrow Connector 46"/>
            <p:cNvCxnSpPr/>
            <p:nvPr/>
          </p:nvCxnSpPr>
          <p:spPr>
            <a:xfrm flipV="1">
              <a:off x="5751127" y="4436841"/>
              <a:ext cx="680607" cy="1204108"/>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228346" y="5648854"/>
              <a:ext cx="1021770" cy="400110"/>
            </a:xfrm>
            <a:prstGeom prst="rect">
              <a:avLst/>
            </a:prstGeom>
            <a:solidFill>
              <a:schemeClr val="bg1"/>
            </a:solidFill>
            <a:ln w="28575">
              <a:solidFill>
                <a:schemeClr val="tx1"/>
              </a:solidFill>
            </a:ln>
          </p:spPr>
          <p:txBody>
            <a:bodyPr wrap="square" rtlCol="0">
              <a:spAutoFit/>
            </a:bodyPr>
            <a:lstStyle/>
            <a:p>
              <a:pPr algn="ctr"/>
              <a:r>
                <a:rPr lang="en-GB" sz="2000" dirty="0" err="1"/>
                <a:t>Atomer</a:t>
              </a:r>
              <a:r>
                <a:rPr lang="en-GB" sz="1600" dirty="0"/>
                <a:t> </a:t>
              </a:r>
            </a:p>
          </p:txBody>
        </p:sp>
      </p:grpSp>
      <p:grpSp>
        <p:nvGrpSpPr>
          <p:cNvPr id="43" name="Group 42"/>
          <p:cNvGrpSpPr/>
          <p:nvPr/>
        </p:nvGrpSpPr>
        <p:grpSpPr>
          <a:xfrm>
            <a:off x="313427" y="3939676"/>
            <a:ext cx="3306121" cy="2335983"/>
            <a:chOff x="313427" y="3939676"/>
            <a:chExt cx="3306121" cy="2335983"/>
          </a:xfrm>
        </p:grpSpPr>
        <p:cxnSp>
          <p:nvCxnSpPr>
            <p:cNvPr id="30" name="Straight Arrow Connector 29"/>
            <p:cNvCxnSpPr/>
            <p:nvPr/>
          </p:nvCxnSpPr>
          <p:spPr>
            <a:xfrm flipV="1">
              <a:off x="1619511" y="3939676"/>
              <a:ext cx="881972" cy="1379150"/>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13427" y="5352329"/>
              <a:ext cx="2725081" cy="923330"/>
            </a:xfrm>
            <a:prstGeom prst="rect">
              <a:avLst/>
            </a:prstGeom>
            <a:solidFill>
              <a:schemeClr val="bg1"/>
            </a:solidFill>
            <a:ln w="28575">
              <a:solidFill>
                <a:schemeClr val="tx1"/>
              </a:solidFill>
            </a:ln>
          </p:spPr>
          <p:txBody>
            <a:bodyPr wrap="square" rtlCol="0">
              <a:spAutoFit/>
            </a:bodyPr>
            <a:lstStyle/>
            <a:p>
              <a:pPr algn="ctr"/>
              <a:r>
                <a:rPr lang="en-GB" dirty="0" err="1"/>
                <a:t>kvark</a:t>
              </a:r>
              <a:r>
                <a:rPr lang="en-GB" dirty="0"/>
                <a:t>, gluon, </a:t>
              </a:r>
              <a:r>
                <a:rPr lang="en-GB" dirty="0" err="1"/>
                <a:t>elektron</a:t>
              </a:r>
              <a:r>
                <a:rPr lang="en-GB" dirty="0"/>
                <a:t>, muon, tau, </a:t>
              </a:r>
              <a:r>
                <a:rPr lang="en-GB" dirty="0" err="1"/>
                <a:t>foton</a:t>
              </a:r>
              <a:r>
                <a:rPr lang="en-GB" dirty="0"/>
                <a:t>, neutrino, W, Z</a:t>
              </a:r>
            </a:p>
          </p:txBody>
        </p:sp>
        <p:cxnSp>
          <p:nvCxnSpPr>
            <p:cNvPr id="40" name="Straight Arrow Connector 39"/>
            <p:cNvCxnSpPr/>
            <p:nvPr/>
          </p:nvCxnSpPr>
          <p:spPr>
            <a:xfrm flipV="1">
              <a:off x="2828466" y="4016990"/>
              <a:ext cx="791082" cy="1329142"/>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2829402" y="4414192"/>
            <a:ext cx="2601663" cy="2149339"/>
            <a:chOff x="3081480" y="4324285"/>
            <a:chExt cx="2456368" cy="1780803"/>
          </a:xfrm>
        </p:grpSpPr>
        <p:cxnSp>
          <p:nvCxnSpPr>
            <p:cNvPr id="35" name="Straight Arrow Connector 34"/>
            <p:cNvCxnSpPr/>
            <p:nvPr/>
          </p:nvCxnSpPr>
          <p:spPr>
            <a:xfrm flipV="1">
              <a:off x="3809536" y="4324285"/>
              <a:ext cx="738386" cy="139932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3081480" y="5799083"/>
              <a:ext cx="2131699" cy="306005"/>
            </a:xfrm>
            <a:prstGeom prst="rect">
              <a:avLst/>
            </a:prstGeom>
            <a:solidFill>
              <a:schemeClr val="bg1"/>
            </a:solidFill>
            <a:ln w="28575">
              <a:solidFill>
                <a:schemeClr val="tx1"/>
              </a:solidFill>
            </a:ln>
          </p:spPr>
          <p:txBody>
            <a:bodyPr wrap="square" rtlCol="0">
              <a:spAutoFit/>
            </a:bodyPr>
            <a:lstStyle/>
            <a:p>
              <a:pPr algn="ctr"/>
              <a:r>
                <a:rPr lang="en-GB" dirty="0"/>
                <a:t>meson, baryon, ion</a:t>
              </a:r>
            </a:p>
          </p:txBody>
        </p:sp>
        <p:cxnSp>
          <p:nvCxnSpPr>
            <p:cNvPr id="41" name="Straight Arrow Connector 40"/>
            <p:cNvCxnSpPr/>
            <p:nvPr/>
          </p:nvCxnSpPr>
          <p:spPr>
            <a:xfrm flipV="1">
              <a:off x="4872264" y="4449770"/>
              <a:ext cx="665584" cy="1294037"/>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2258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22" y="-1556"/>
            <a:ext cx="8809246" cy="889000"/>
          </a:xfrm>
        </p:spPr>
        <p:txBody>
          <a:bodyPr>
            <a:normAutofit/>
          </a:bodyPr>
          <a:lstStyle/>
          <a:p>
            <a:pPr algn="ctr"/>
            <a:r>
              <a:rPr lang="en-GB" dirty="0" err="1"/>
              <a:t>Vad</a:t>
            </a:r>
            <a:r>
              <a:rPr lang="en-GB" dirty="0"/>
              <a:t> </a:t>
            </a:r>
            <a:r>
              <a:rPr lang="en-GB" dirty="0" err="1"/>
              <a:t>är</a:t>
            </a:r>
            <a:r>
              <a:rPr lang="en-GB" dirty="0"/>
              <a:t> </a:t>
            </a:r>
            <a:r>
              <a:rPr lang="en-GB" dirty="0" err="1"/>
              <a:t>materia</a:t>
            </a:r>
            <a:r>
              <a:rPr lang="en-GB" dirty="0"/>
              <a:t> </a:t>
            </a:r>
            <a:r>
              <a:rPr lang="en-GB" dirty="0" err="1"/>
              <a:t>gjort</a:t>
            </a:r>
            <a:r>
              <a:rPr lang="en-GB" dirty="0"/>
              <a:t> </a:t>
            </a:r>
            <a:r>
              <a:rPr lang="en-GB" dirty="0" err="1"/>
              <a:t>av</a:t>
            </a:r>
            <a:r>
              <a:rPr lang="en-GB" dirty="0"/>
              <a:t> ?</a:t>
            </a:r>
            <a:endParaRPr lang="cy-GB" noProof="0" dirty="0"/>
          </a:p>
        </p:txBody>
      </p:sp>
      <p:grpSp>
        <p:nvGrpSpPr>
          <p:cNvPr id="6" name="Group 5"/>
          <p:cNvGrpSpPr>
            <a:grpSpLocks/>
          </p:cNvGrpSpPr>
          <p:nvPr/>
        </p:nvGrpSpPr>
        <p:grpSpPr bwMode="auto">
          <a:xfrm>
            <a:off x="6370234" y="2658055"/>
            <a:ext cx="1728788" cy="1514475"/>
            <a:chOff x="2061" y="2325"/>
            <a:chExt cx="1710" cy="1476"/>
          </a:xfrm>
        </p:grpSpPr>
        <p:pic>
          <p:nvPicPr>
            <p:cNvPr id="8" name="Picture 4" descr="proton"/>
            <p:cNvPicPr>
              <a:picLocks noChangeAspect="1" noChangeArrowheads="1"/>
            </p:cNvPicPr>
            <p:nvPr/>
          </p:nvPicPr>
          <p:blipFill>
            <a:blip r:embed="rId3" cstate="print"/>
            <a:srcRect/>
            <a:stretch>
              <a:fillRect/>
            </a:stretch>
          </p:blipFill>
          <p:spPr bwMode="auto">
            <a:xfrm>
              <a:off x="2061" y="2325"/>
              <a:ext cx="1710" cy="1476"/>
            </a:xfrm>
            <a:prstGeom prst="rect">
              <a:avLst/>
            </a:prstGeom>
            <a:noFill/>
            <a:ln w="28575">
              <a:noFill/>
              <a:miter lim="800000"/>
              <a:headEnd/>
              <a:tailEnd/>
            </a:ln>
          </p:spPr>
        </p:pic>
        <p:sp>
          <p:nvSpPr>
            <p:cNvPr id="9"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grpSp>
      <p:grpSp>
        <p:nvGrpSpPr>
          <p:cNvPr id="10" name="Group 7"/>
          <p:cNvGrpSpPr>
            <a:grpSpLocks/>
          </p:cNvGrpSpPr>
          <p:nvPr/>
        </p:nvGrpSpPr>
        <p:grpSpPr bwMode="auto">
          <a:xfrm>
            <a:off x="378357" y="1270554"/>
            <a:ext cx="2360612" cy="1866900"/>
            <a:chOff x="201" y="822"/>
            <a:chExt cx="1487" cy="1176"/>
          </a:xfrm>
        </p:grpSpPr>
        <p:pic>
          <p:nvPicPr>
            <p:cNvPr id="11" name="Picture 8" descr="LemmonFlower500"/>
            <p:cNvPicPr>
              <a:picLocks noChangeAspect="1" noChangeArrowheads="1"/>
            </p:cNvPicPr>
            <p:nvPr/>
          </p:nvPicPr>
          <p:blipFill>
            <a:blip r:embed="rId4" cstate="print"/>
            <a:srcRect/>
            <a:stretch>
              <a:fillRect/>
            </a:stretch>
          </p:blipFill>
          <p:spPr bwMode="auto">
            <a:xfrm>
              <a:off x="201" y="882"/>
              <a:ext cx="1487" cy="1116"/>
            </a:xfrm>
            <a:prstGeom prst="rect">
              <a:avLst/>
            </a:prstGeom>
            <a:noFill/>
          </p:spPr>
        </p:pic>
        <p:sp>
          <p:nvSpPr>
            <p:cNvPr id="12" name="Rectangle 9"/>
            <p:cNvSpPr>
              <a:spLocks noChangeArrowheads="1"/>
            </p:cNvSpPr>
            <p:nvPr/>
          </p:nvSpPr>
          <p:spPr bwMode="auto">
            <a:xfrm>
              <a:off x="396" y="822"/>
              <a:ext cx="655" cy="252"/>
            </a:xfrm>
            <a:prstGeom prst="rect">
              <a:avLst/>
            </a:prstGeom>
            <a:noFill/>
            <a:ln w="9525" algn="ctr">
              <a:noFill/>
              <a:miter lim="800000"/>
              <a:headEnd/>
              <a:tailEnd/>
            </a:ln>
            <a:effectLst/>
          </p:spPr>
          <p:txBody>
            <a:bodyPr wrap="none">
              <a:spAutoFit/>
            </a:bodyPr>
            <a:lstStyle/>
            <a:p>
              <a:pPr algn="ctr" eaLnBrk="0" fontAlgn="base" hangingPunct="0">
                <a:spcBef>
                  <a:spcPct val="0"/>
                </a:spcBef>
                <a:spcAft>
                  <a:spcPct val="0"/>
                </a:spcAft>
              </a:pPr>
              <a:r>
                <a:rPr lang="de-DE" sz="2000" dirty="0">
                  <a:solidFill>
                    <a:srgbClr val="FF99FF"/>
                  </a:solidFill>
                </a:rPr>
                <a:t>Materia</a:t>
              </a:r>
            </a:p>
          </p:txBody>
        </p:sp>
      </p:grpSp>
      <p:pic>
        <p:nvPicPr>
          <p:cNvPr id="15" name="Picture 13" descr="nucleus"/>
          <p:cNvPicPr>
            <a:picLocks noChangeAspect="1" noChangeArrowheads="1"/>
          </p:cNvPicPr>
          <p:nvPr/>
        </p:nvPicPr>
        <p:blipFill>
          <a:blip r:embed="rId5" cstate="print"/>
          <a:srcRect/>
          <a:stretch>
            <a:fillRect/>
          </a:stretch>
        </p:blipFill>
        <p:spPr bwMode="auto">
          <a:xfrm>
            <a:off x="5229757" y="2169079"/>
            <a:ext cx="1228725" cy="1360488"/>
          </a:xfrm>
          <a:prstGeom prst="rect">
            <a:avLst/>
          </a:prstGeom>
          <a:noFill/>
          <a:ln w="9525" algn="ctr">
            <a:noFill/>
            <a:miter lim="800000"/>
            <a:headEnd/>
            <a:tailEnd/>
          </a:ln>
          <a:effectLst/>
        </p:spPr>
      </p:pic>
      <p:pic>
        <p:nvPicPr>
          <p:cNvPr id="18" name="Picture 16" descr="atom3"/>
          <p:cNvPicPr>
            <a:picLocks noChangeAspect="1" noChangeArrowheads="1"/>
          </p:cNvPicPr>
          <p:nvPr/>
        </p:nvPicPr>
        <p:blipFill>
          <a:blip r:embed="rId6" cstate="print"/>
          <a:srcRect/>
          <a:stretch>
            <a:fillRect/>
          </a:stretch>
        </p:blipFill>
        <p:spPr bwMode="auto">
          <a:xfrm>
            <a:off x="3902610" y="1570592"/>
            <a:ext cx="1662114" cy="1320800"/>
          </a:xfrm>
          <a:prstGeom prst="rect">
            <a:avLst/>
          </a:prstGeom>
          <a:noFill/>
          <a:ln w="9525" algn="ctr">
            <a:noFill/>
            <a:miter lim="800000"/>
            <a:headEnd/>
            <a:tailEnd/>
          </a:ln>
          <a:effectLst/>
        </p:spPr>
      </p:pic>
      <p:sp>
        <p:nvSpPr>
          <p:cNvPr id="20" name="Rectangle 18"/>
          <p:cNvSpPr>
            <a:spLocks noChangeArrowheads="1"/>
          </p:cNvSpPr>
          <p:nvPr/>
        </p:nvSpPr>
        <p:spPr bwMode="auto">
          <a:xfrm>
            <a:off x="4339965" y="1084731"/>
            <a:ext cx="787395" cy="369332"/>
          </a:xfrm>
          <a:prstGeom prst="rect">
            <a:avLst/>
          </a:prstGeom>
          <a:noFill/>
          <a:ln w="9525" algn="ctr">
            <a:noFill/>
            <a:miter lim="800000"/>
            <a:headEnd/>
            <a:tailEnd/>
          </a:ln>
          <a:effectLst/>
        </p:spPr>
        <p:txBody>
          <a:bodyPr wrap="none">
            <a:spAutoFit/>
          </a:bodyPr>
          <a:lstStyle/>
          <a:p>
            <a:pPr algn="r" eaLnBrk="0" fontAlgn="base" hangingPunct="0">
              <a:spcBef>
                <a:spcPct val="0"/>
              </a:spcBef>
              <a:spcAft>
                <a:spcPct val="0"/>
              </a:spcAft>
            </a:pPr>
            <a:r>
              <a:rPr lang="en-GB" dirty="0">
                <a:solidFill>
                  <a:srgbClr val="FF99FF"/>
                </a:solidFill>
              </a:rPr>
              <a:t>Atom </a:t>
            </a:r>
            <a:endParaRPr lang="en-US" dirty="0">
              <a:solidFill>
                <a:srgbClr val="FF99FF"/>
              </a:solidFill>
            </a:endParaRPr>
          </a:p>
        </p:txBody>
      </p:sp>
      <p:sp>
        <p:nvSpPr>
          <p:cNvPr id="21" name="Rectangle 19"/>
          <p:cNvSpPr>
            <a:spLocks noChangeArrowheads="1"/>
          </p:cNvSpPr>
          <p:nvPr/>
        </p:nvSpPr>
        <p:spPr bwMode="auto">
          <a:xfrm>
            <a:off x="5857524" y="1470752"/>
            <a:ext cx="899408" cy="369332"/>
          </a:xfrm>
          <a:prstGeom prst="rect">
            <a:avLst/>
          </a:prstGeom>
          <a:noFill/>
          <a:ln w="9525" algn="ctr">
            <a:noFill/>
            <a:miter lim="800000"/>
            <a:headEnd/>
            <a:tailEnd/>
          </a:ln>
          <a:effectLst/>
        </p:spPr>
        <p:txBody>
          <a:bodyPr wrap="square">
            <a:spAutoFit/>
          </a:bodyPr>
          <a:lstStyle/>
          <a:p>
            <a:pPr algn="ctr" eaLnBrk="0" fontAlgn="base" hangingPunct="0">
              <a:spcBef>
                <a:spcPct val="0"/>
              </a:spcBef>
              <a:spcAft>
                <a:spcPct val="0"/>
              </a:spcAft>
            </a:pPr>
            <a:r>
              <a:rPr lang="en-GB" dirty="0" err="1">
                <a:solidFill>
                  <a:srgbClr val="FF99FF"/>
                </a:solidFill>
              </a:rPr>
              <a:t>Kärna</a:t>
            </a:r>
            <a:endParaRPr lang="en-GB" dirty="0">
              <a:solidFill>
                <a:srgbClr val="FFFFFF"/>
              </a:solidFill>
            </a:endParaRPr>
          </a:p>
        </p:txBody>
      </p:sp>
      <p:sp>
        <p:nvSpPr>
          <p:cNvPr id="22" name="Rectangle 20"/>
          <p:cNvSpPr>
            <a:spLocks noChangeArrowheads="1"/>
          </p:cNvSpPr>
          <p:nvPr/>
        </p:nvSpPr>
        <p:spPr bwMode="auto">
          <a:xfrm>
            <a:off x="7283271" y="1994413"/>
            <a:ext cx="1569660" cy="646331"/>
          </a:xfrm>
          <a:prstGeom prst="rect">
            <a:avLst/>
          </a:prstGeom>
          <a:noFill/>
          <a:ln w="9525" algn="ctr">
            <a:noFill/>
            <a:miter lim="800000"/>
            <a:headEnd/>
            <a:tailEnd/>
          </a:ln>
          <a:effectLst/>
        </p:spPr>
        <p:txBody>
          <a:bodyPr wrap="none">
            <a:spAutoFit/>
          </a:bodyPr>
          <a:lstStyle/>
          <a:p>
            <a:pPr algn="r" eaLnBrk="0" fontAlgn="base" hangingPunct="0">
              <a:spcBef>
                <a:spcPct val="0"/>
              </a:spcBef>
              <a:spcAft>
                <a:spcPct val="0"/>
              </a:spcAft>
            </a:pPr>
            <a:r>
              <a:rPr lang="en-GB" dirty="0" err="1">
                <a:solidFill>
                  <a:srgbClr val="FF99FF"/>
                </a:solidFill>
              </a:rPr>
              <a:t>Protoner</a:t>
            </a:r>
            <a:r>
              <a:rPr lang="en-GB" dirty="0">
                <a:solidFill>
                  <a:srgbClr val="FF99FF"/>
                </a:solidFill>
              </a:rPr>
              <a:t> </a:t>
            </a:r>
            <a:r>
              <a:rPr lang="en-GB" dirty="0" err="1">
                <a:solidFill>
                  <a:srgbClr val="FFFFFF"/>
                </a:solidFill>
              </a:rPr>
              <a:t>och</a:t>
            </a:r>
            <a:r>
              <a:rPr lang="en-GB" dirty="0">
                <a:solidFill>
                  <a:srgbClr val="FFFFFF"/>
                </a:solidFill>
              </a:rPr>
              <a:t> </a:t>
            </a:r>
            <a:br>
              <a:rPr lang="en-GB" dirty="0">
                <a:solidFill>
                  <a:srgbClr val="FFFFFF"/>
                </a:solidFill>
              </a:rPr>
            </a:br>
            <a:r>
              <a:rPr lang="en-GB" dirty="0" err="1">
                <a:solidFill>
                  <a:srgbClr val="FF99FF"/>
                </a:solidFill>
              </a:rPr>
              <a:t>Neutroner</a:t>
            </a:r>
            <a:endParaRPr lang="en-US" dirty="0">
              <a:solidFill>
                <a:srgbClr val="FFFFFF"/>
              </a:solidFill>
            </a:endParaRPr>
          </a:p>
        </p:txBody>
      </p:sp>
      <p:grpSp>
        <p:nvGrpSpPr>
          <p:cNvPr id="23" name="Group 21"/>
          <p:cNvGrpSpPr>
            <a:grpSpLocks/>
          </p:cNvGrpSpPr>
          <p:nvPr/>
        </p:nvGrpSpPr>
        <p:grpSpPr bwMode="auto">
          <a:xfrm>
            <a:off x="2665949" y="937180"/>
            <a:ext cx="1160463" cy="1868488"/>
            <a:chOff x="1642" y="612"/>
            <a:chExt cx="731" cy="1177"/>
          </a:xfrm>
        </p:grpSpPr>
        <p:pic>
          <p:nvPicPr>
            <p:cNvPr id="24" name="Picture 22" descr="molecule"/>
            <p:cNvPicPr>
              <a:picLocks noChangeAspect="1" noChangeArrowheads="1"/>
            </p:cNvPicPr>
            <p:nvPr/>
          </p:nvPicPr>
          <p:blipFill>
            <a:blip r:embed="rId7" cstate="print"/>
            <a:srcRect/>
            <a:stretch>
              <a:fillRect/>
            </a:stretch>
          </p:blipFill>
          <p:spPr bwMode="auto">
            <a:xfrm>
              <a:off x="1671" y="1039"/>
              <a:ext cx="702" cy="750"/>
            </a:xfrm>
            <a:prstGeom prst="rect">
              <a:avLst/>
            </a:prstGeom>
            <a:noFill/>
            <a:ln w="9525" algn="ctr">
              <a:noFill/>
              <a:miter lim="800000"/>
              <a:headEnd/>
              <a:tailEnd/>
            </a:ln>
            <a:effectLst/>
          </p:spPr>
        </p:pic>
        <p:sp>
          <p:nvSpPr>
            <p:cNvPr id="25" name="Text Box 10"/>
            <p:cNvSpPr txBox="1">
              <a:spLocks noChangeArrowheads="1"/>
            </p:cNvSpPr>
            <p:nvPr/>
          </p:nvSpPr>
          <p:spPr bwMode="auto">
            <a:xfrm>
              <a:off x="1642" y="612"/>
              <a:ext cx="665" cy="252"/>
            </a:xfrm>
            <a:prstGeom prst="rect">
              <a:avLst/>
            </a:prstGeom>
            <a:noFill/>
            <a:ln w="9525" algn="ctr">
              <a:noFill/>
              <a:miter lim="800000"/>
              <a:headEnd/>
              <a:tailEnd/>
            </a:ln>
            <a:effectLst/>
          </p:spPr>
          <p:txBody>
            <a:bodyPr wrap="none">
              <a:spAutoFit/>
            </a:bodyPr>
            <a:lstStyle/>
            <a:p>
              <a:pPr algn="ctr" eaLnBrk="0" fontAlgn="base" hangingPunct="0">
                <a:spcBef>
                  <a:spcPct val="0"/>
                </a:spcBef>
                <a:spcAft>
                  <a:spcPct val="0"/>
                </a:spcAft>
              </a:pPr>
              <a:r>
                <a:rPr lang="de-DE" sz="2000" dirty="0">
                  <a:solidFill>
                    <a:srgbClr val="FF99FF"/>
                  </a:solidFill>
                </a:rPr>
                <a:t>Molekyl</a:t>
              </a:r>
            </a:p>
          </p:txBody>
        </p:sp>
      </p:grpSp>
      <p:sp>
        <p:nvSpPr>
          <p:cNvPr id="26" name="Arc 24"/>
          <p:cNvSpPr>
            <a:spLocks/>
          </p:cNvSpPr>
          <p:nvPr/>
        </p:nvSpPr>
        <p:spPr bwMode="auto">
          <a:xfrm rot="20157263">
            <a:off x="1471431" y="1529093"/>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7" name="Arc 25"/>
          <p:cNvSpPr>
            <a:spLocks/>
          </p:cNvSpPr>
          <p:nvPr/>
        </p:nvSpPr>
        <p:spPr bwMode="auto">
          <a:xfrm rot="21041877">
            <a:off x="3399369" y="1332467"/>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8" name="Arc 26"/>
          <p:cNvSpPr>
            <a:spLocks/>
          </p:cNvSpPr>
          <p:nvPr/>
        </p:nvSpPr>
        <p:spPr bwMode="auto">
          <a:xfrm rot="529222">
            <a:off x="4786844" y="1653142"/>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9" name="Arc 27"/>
          <p:cNvSpPr>
            <a:spLocks/>
          </p:cNvSpPr>
          <p:nvPr/>
        </p:nvSpPr>
        <p:spPr bwMode="auto">
          <a:xfrm rot="362331">
            <a:off x="6244169" y="2291317"/>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30" name="Arc 28"/>
          <p:cNvSpPr>
            <a:spLocks/>
          </p:cNvSpPr>
          <p:nvPr/>
        </p:nvSpPr>
        <p:spPr bwMode="auto">
          <a:xfrm rot="1033763">
            <a:off x="7596719" y="2967592"/>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31" name="Oval 29"/>
          <p:cNvSpPr>
            <a:spLocks noChangeArrowheads="1"/>
          </p:cNvSpPr>
          <p:nvPr/>
        </p:nvSpPr>
        <p:spPr bwMode="auto">
          <a:xfrm>
            <a:off x="1735669" y="1546779"/>
            <a:ext cx="914400" cy="914400"/>
          </a:xfrm>
          <a:prstGeom prst="ellipse">
            <a:avLst/>
          </a:prstGeom>
          <a:noFill/>
          <a:ln w="9525" algn="ctr">
            <a:noFill/>
            <a:round/>
            <a:headEnd/>
            <a:tailEnd/>
          </a:ln>
          <a:effectLst/>
        </p:spPr>
        <p:txBody>
          <a:bodyPr wrap="none" anchor="ctr">
            <a:spAutoFit/>
          </a:bodyPr>
          <a:lstStyle/>
          <a:p>
            <a:pPr algn="ctr" eaLnBrk="0" fontAlgn="base" hangingPunct="0">
              <a:spcBef>
                <a:spcPct val="0"/>
              </a:spcBef>
              <a:spcAft>
                <a:spcPct val="0"/>
              </a:spcAft>
            </a:pPr>
            <a:endParaRPr lang="en-US" dirty="0">
              <a:solidFill>
                <a:srgbClr val="FFFFFF"/>
              </a:solidFill>
            </a:endParaRPr>
          </a:p>
        </p:txBody>
      </p:sp>
      <p:grpSp>
        <p:nvGrpSpPr>
          <p:cNvPr id="32" name="Group 30"/>
          <p:cNvGrpSpPr>
            <a:grpSpLocks/>
          </p:cNvGrpSpPr>
          <p:nvPr/>
        </p:nvGrpSpPr>
        <p:grpSpPr bwMode="auto">
          <a:xfrm>
            <a:off x="7583928" y="3428761"/>
            <a:ext cx="1470745" cy="1458790"/>
            <a:chOff x="4786" y="2095"/>
            <a:chExt cx="790" cy="913"/>
          </a:xfrm>
        </p:grpSpPr>
        <p:sp>
          <p:nvSpPr>
            <p:cNvPr id="33" name="Text Box 22"/>
            <p:cNvSpPr txBox="1">
              <a:spLocks noChangeArrowheads="1"/>
            </p:cNvSpPr>
            <p:nvPr/>
          </p:nvSpPr>
          <p:spPr bwMode="auto">
            <a:xfrm>
              <a:off x="4834" y="2777"/>
              <a:ext cx="713" cy="231"/>
            </a:xfrm>
            <a:prstGeom prst="rect">
              <a:avLst/>
            </a:prstGeom>
            <a:noFill/>
            <a:ln w="9525" algn="ctr">
              <a:noFill/>
              <a:miter lim="800000"/>
              <a:headEnd/>
              <a:tailEnd/>
            </a:ln>
            <a:effectLst/>
          </p:spPr>
          <p:txBody>
            <a:bodyPr wrap="square" lIns="91430" tIns="45715" rIns="91430" bIns="45715">
              <a:spAutoFit/>
            </a:bodyPr>
            <a:lstStyle/>
            <a:p>
              <a:pPr algn="ctr"/>
              <a:r>
                <a:rPr lang="de-DE" dirty="0">
                  <a:solidFill>
                    <a:srgbClr val="FF99FF"/>
                  </a:solidFill>
                </a:rPr>
                <a:t>Kvarkar</a:t>
              </a:r>
            </a:p>
          </p:txBody>
        </p:sp>
        <p:grpSp>
          <p:nvGrpSpPr>
            <p:cNvPr id="34" name="Group 32"/>
            <p:cNvGrpSpPr>
              <a:grpSpLocks/>
            </p:cNvGrpSpPr>
            <p:nvPr/>
          </p:nvGrpSpPr>
          <p:grpSpPr bwMode="auto">
            <a:xfrm>
              <a:off x="4786" y="2095"/>
              <a:ext cx="790" cy="789"/>
              <a:chOff x="4786" y="2095"/>
              <a:chExt cx="790" cy="789"/>
            </a:xfrm>
          </p:grpSpPr>
          <p:grpSp>
            <p:nvGrpSpPr>
              <p:cNvPr id="35" name="Group 33"/>
              <p:cNvGrpSpPr>
                <a:grpSpLocks/>
              </p:cNvGrpSpPr>
              <p:nvPr/>
            </p:nvGrpSpPr>
            <p:grpSpPr bwMode="auto">
              <a:xfrm>
                <a:off x="5016" y="2095"/>
                <a:ext cx="544" cy="562"/>
                <a:chOff x="2915" y="1815"/>
                <a:chExt cx="1200" cy="1200"/>
              </a:xfrm>
            </p:grpSpPr>
            <p:pic>
              <p:nvPicPr>
                <p:cNvPr id="42" name="Picture 34" descr="quark2"/>
                <p:cNvPicPr>
                  <a:picLocks noChangeAspect="1" noChangeArrowheads="1"/>
                </p:cNvPicPr>
                <p:nvPr/>
              </p:nvPicPr>
              <p:blipFill>
                <a:blip r:embed="rId8" cstate="print"/>
                <a:srcRect/>
                <a:stretch>
                  <a:fillRect/>
                </a:stretch>
              </p:blipFill>
              <p:spPr bwMode="auto">
                <a:xfrm>
                  <a:off x="2915" y="1815"/>
                  <a:ext cx="1200" cy="1200"/>
                </a:xfrm>
                <a:prstGeom prst="rect">
                  <a:avLst/>
                </a:prstGeom>
                <a:noFill/>
                <a:ln w="9525" algn="ctr">
                  <a:noFill/>
                  <a:miter lim="800000"/>
                  <a:headEnd/>
                  <a:tailEnd/>
                </a:ln>
                <a:effectLst/>
              </p:spPr>
            </p:pic>
            <p:sp>
              <p:nvSpPr>
                <p:cNvPr id="43" name="Oval 35"/>
                <p:cNvSpPr>
                  <a:spLocks noChangeArrowheads="1"/>
                </p:cNvSpPr>
                <p:nvPr/>
              </p:nvSpPr>
              <p:spPr bwMode="auto">
                <a:xfrm>
                  <a:off x="3225" y="2093"/>
                  <a:ext cx="566" cy="563"/>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nvGrpSpPr>
              <p:cNvPr id="36" name="Group 36"/>
              <p:cNvGrpSpPr>
                <a:grpSpLocks/>
              </p:cNvGrpSpPr>
              <p:nvPr/>
            </p:nvGrpSpPr>
            <p:grpSpPr bwMode="auto">
              <a:xfrm>
                <a:off x="5054" y="2362"/>
                <a:ext cx="522" cy="522"/>
                <a:chOff x="5070" y="2364"/>
                <a:chExt cx="522" cy="522"/>
              </a:xfrm>
            </p:grpSpPr>
            <p:pic>
              <p:nvPicPr>
                <p:cNvPr id="40" name="Picture 37" descr="quarkred"/>
                <p:cNvPicPr>
                  <a:picLocks noChangeAspect="1" noChangeArrowheads="1"/>
                </p:cNvPicPr>
                <p:nvPr/>
              </p:nvPicPr>
              <p:blipFill>
                <a:blip r:embed="rId9" cstate="print"/>
                <a:srcRect/>
                <a:stretch>
                  <a:fillRect/>
                </a:stretch>
              </p:blipFill>
              <p:spPr bwMode="auto">
                <a:xfrm>
                  <a:off x="5070" y="2364"/>
                  <a:ext cx="522" cy="522"/>
                </a:xfrm>
                <a:prstGeom prst="rect">
                  <a:avLst/>
                </a:prstGeom>
                <a:noFill/>
                <a:ln w="9525" algn="ctr">
                  <a:noFill/>
                  <a:miter lim="800000"/>
                  <a:headEnd/>
                  <a:tailEnd/>
                </a:ln>
                <a:effectLst/>
              </p:spPr>
            </p:pic>
            <p:sp>
              <p:nvSpPr>
                <p:cNvPr id="41" name="Oval 38"/>
                <p:cNvSpPr>
                  <a:spLocks noChangeArrowheads="1"/>
                </p:cNvSpPr>
                <p:nvPr/>
              </p:nvSpPr>
              <p:spPr bwMode="auto">
                <a:xfrm>
                  <a:off x="5182" y="2480"/>
                  <a:ext cx="256" cy="250"/>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nvGrpSpPr>
              <p:cNvPr id="37" name="Group 39"/>
              <p:cNvGrpSpPr>
                <a:grpSpLocks/>
              </p:cNvGrpSpPr>
              <p:nvPr/>
            </p:nvGrpSpPr>
            <p:grpSpPr bwMode="auto">
              <a:xfrm>
                <a:off x="4786" y="2216"/>
                <a:ext cx="570" cy="606"/>
                <a:chOff x="3478" y="1930"/>
                <a:chExt cx="1200" cy="1200"/>
              </a:xfrm>
            </p:grpSpPr>
            <p:pic>
              <p:nvPicPr>
                <p:cNvPr id="38" name="Picture 40" descr="quark1"/>
                <p:cNvPicPr>
                  <a:picLocks noChangeAspect="1" noChangeArrowheads="1"/>
                </p:cNvPicPr>
                <p:nvPr/>
              </p:nvPicPr>
              <p:blipFill>
                <a:blip r:embed="rId10" cstate="print"/>
                <a:srcRect/>
                <a:stretch>
                  <a:fillRect/>
                </a:stretch>
              </p:blipFill>
              <p:spPr bwMode="auto">
                <a:xfrm>
                  <a:off x="3478" y="1930"/>
                  <a:ext cx="1200" cy="1200"/>
                </a:xfrm>
                <a:prstGeom prst="rect">
                  <a:avLst/>
                </a:prstGeom>
                <a:noFill/>
                <a:ln w="9525" algn="ctr">
                  <a:noFill/>
                  <a:miter lim="800000"/>
                  <a:headEnd/>
                  <a:tailEnd/>
                </a:ln>
                <a:effectLst/>
              </p:spPr>
            </p:pic>
            <p:sp>
              <p:nvSpPr>
                <p:cNvPr id="39" name="Oval 41"/>
                <p:cNvSpPr>
                  <a:spLocks noChangeArrowheads="1"/>
                </p:cNvSpPr>
                <p:nvPr/>
              </p:nvSpPr>
              <p:spPr bwMode="auto">
                <a:xfrm>
                  <a:off x="3742" y="2204"/>
                  <a:ext cx="570" cy="562"/>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gr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6" name="Text Box 22"/>
          <p:cNvSpPr txBox="1">
            <a:spLocks noChangeArrowheads="1"/>
          </p:cNvSpPr>
          <p:nvPr/>
        </p:nvSpPr>
        <p:spPr bwMode="auto">
          <a:xfrm>
            <a:off x="716127" y="5231219"/>
            <a:ext cx="6651508" cy="1077208"/>
          </a:xfrm>
          <a:prstGeom prst="rect">
            <a:avLst/>
          </a:prstGeom>
          <a:noFill/>
          <a:ln w="9525">
            <a:noFill/>
            <a:miter lim="800000"/>
            <a:headEnd/>
            <a:tailEnd/>
          </a:ln>
        </p:spPr>
        <p:txBody>
          <a:bodyPr wrap="square" lIns="91430" tIns="45715" rIns="91430" bIns="45715">
            <a:spAutoFit/>
          </a:bodyPr>
          <a:lstStyle/>
          <a:p>
            <a:pPr fontAlgn="base">
              <a:spcBef>
                <a:spcPct val="0"/>
              </a:spcBef>
              <a:spcAft>
                <a:spcPct val="0"/>
              </a:spcAft>
            </a:pPr>
            <a:r>
              <a:rPr lang="de-DE" sz="3200" dirty="0">
                <a:solidFill>
                  <a:srgbClr val="FFFFFF"/>
                </a:solidFill>
              </a:rPr>
              <a:t>Elektron, Kvark:</a:t>
            </a:r>
          </a:p>
          <a:p>
            <a:pPr fontAlgn="base">
              <a:spcBef>
                <a:spcPct val="0"/>
              </a:spcBef>
              <a:spcAft>
                <a:spcPct val="0"/>
              </a:spcAft>
            </a:pPr>
            <a:r>
              <a:rPr lang="de-DE" sz="3200" dirty="0">
                <a:solidFill>
                  <a:srgbClr val="92D050"/>
                </a:solidFill>
              </a:rPr>
              <a:t>Materias</a:t>
            </a:r>
            <a:r>
              <a:rPr lang="de-DE" sz="3200" dirty="0">
                <a:solidFill>
                  <a:srgbClr val="FFFFFF"/>
                </a:solidFill>
              </a:rPr>
              <a:t> </a:t>
            </a:r>
            <a:r>
              <a:rPr lang="de-DE" sz="3200" dirty="0">
                <a:solidFill>
                  <a:srgbClr val="92D050"/>
                </a:solidFill>
              </a:rPr>
              <a:t>Fundamentala</a:t>
            </a:r>
            <a:r>
              <a:rPr lang="de-DE" sz="3200" dirty="0">
                <a:solidFill>
                  <a:srgbClr val="FFFFFF"/>
                </a:solidFill>
              </a:rPr>
              <a:t> </a:t>
            </a:r>
            <a:r>
              <a:rPr lang="de-DE" sz="3200" dirty="0">
                <a:solidFill>
                  <a:srgbClr val="92D050"/>
                </a:solidFill>
              </a:rPr>
              <a:t>Byggstenar</a:t>
            </a:r>
          </a:p>
        </p:txBody>
      </p:sp>
      <p:sp>
        <p:nvSpPr>
          <p:cNvPr id="57" name="Text Box 22"/>
          <p:cNvSpPr txBox="1">
            <a:spLocks noChangeArrowheads="1"/>
          </p:cNvSpPr>
          <p:nvPr/>
        </p:nvSpPr>
        <p:spPr bwMode="auto">
          <a:xfrm>
            <a:off x="2478965" y="4037013"/>
            <a:ext cx="4856916" cy="400099"/>
          </a:xfrm>
          <a:prstGeom prst="rect">
            <a:avLst/>
          </a:prstGeom>
          <a:noFill/>
          <a:ln w="9525">
            <a:noFill/>
            <a:miter lim="800000"/>
            <a:headEnd/>
            <a:tailEnd/>
          </a:ln>
        </p:spPr>
        <p:txBody>
          <a:bodyPr wrap="square" lIns="91430" tIns="45715" rIns="91430" bIns="45715">
            <a:spAutoFit/>
          </a:bodyPr>
          <a:lstStyle/>
          <a:p>
            <a:pPr algn="ctr"/>
            <a:r>
              <a:rPr lang="de-DE" sz="2000" dirty="0">
                <a:solidFill>
                  <a:srgbClr val="FFFFFF"/>
                </a:solidFill>
              </a:rPr>
              <a:t>Kvark &lt;</a:t>
            </a:r>
            <a:r>
              <a:rPr lang="de-DE" sz="2000" dirty="0">
                <a:solidFill>
                  <a:srgbClr val="33CCFF"/>
                </a:solidFill>
              </a:rPr>
              <a:t> </a:t>
            </a:r>
            <a:r>
              <a:rPr lang="de-DE" sz="2000" dirty="0">
                <a:solidFill>
                  <a:srgbClr val="FFFFFF"/>
                </a:solidFill>
              </a:rPr>
              <a:t>0.000 000 000 </a:t>
            </a:r>
            <a:r>
              <a:rPr lang="de-DE" sz="2000" dirty="0">
                <a:solidFill>
                  <a:srgbClr val="FF0000"/>
                </a:solidFill>
              </a:rPr>
              <a:t>000 000 001 </a:t>
            </a:r>
            <a:r>
              <a:rPr lang="de-DE" sz="2000" dirty="0">
                <a:solidFill>
                  <a:srgbClr val="FFFFFF"/>
                </a:solidFill>
              </a:rPr>
              <a:t>m</a:t>
            </a:r>
          </a:p>
        </p:txBody>
      </p:sp>
      <p:sp>
        <p:nvSpPr>
          <p:cNvPr id="44" name="TextBox 43"/>
          <p:cNvSpPr txBox="1"/>
          <p:nvPr/>
        </p:nvSpPr>
        <p:spPr>
          <a:xfrm>
            <a:off x="2626309" y="3685477"/>
            <a:ext cx="3307962" cy="400110"/>
          </a:xfrm>
          <a:prstGeom prst="rect">
            <a:avLst/>
          </a:prstGeom>
          <a:noFill/>
        </p:spPr>
        <p:txBody>
          <a:bodyPr wrap="square" rtlCol="0">
            <a:spAutoFit/>
          </a:bodyPr>
          <a:lstStyle/>
          <a:p>
            <a:pPr algn="ctr"/>
            <a:r>
              <a:rPr lang="en-GB" sz="2000" dirty="0"/>
              <a:t> Atom = 0.000 000 000 1 m</a:t>
            </a:r>
          </a:p>
        </p:txBody>
      </p:sp>
      <p:grpSp>
        <p:nvGrpSpPr>
          <p:cNvPr id="82" name="Group 81"/>
          <p:cNvGrpSpPr/>
          <p:nvPr/>
        </p:nvGrpSpPr>
        <p:grpSpPr>
          <a:xfrm>
            <a:off x="1577932" y="2461179"/>
            <a:ext cx="6199277" cy="2795940"/>
            <a:chOff x="1577932" y="2461179"/>
            <a:chExt cx="6199277" cy="2795940"/>
          </a:xfrm>
        </p:grpSpPr>
        <p:cxnSp>
          <p:nvCxnSpPr>
            <p:cNvPr id="76" name="Straight Connector 75"/>
            <p:cNvCxnSpPr/>
            <p:nvPr/>
          </p:nvCxnSpPr>
          <p:spPr>
            <a:xfrm flipH="1">
              <a:off x="1577932" y="2461179"/>
              <a:ext cx="2324678" cy="2795940"/>
            </a:xfrm>
            <a:prstGeom prst="line">
              <a:avLst/>
            </a:prstGeom>
            <a:ln>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269199" y="4208224"/>
              <a:ext cx="4508010" cy="1048895"/>
            </a:xfrm>
            <a:prstGeom prst="line">
              <a:avLst/>
            </a:prstGeom>
            <a:ln>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2915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strVal val="#ppt_w*0.70"/>
                                          </p:val>
                                        </p:tav>
                                        <p:tav tm="100000">
                                          <p:val>
                                            <p:strVal val="#ppt_w"/>
                                          </p:val>
                                        </p:tav>
                                      </p:tavLst>
                                    </p:anim>
                                    <p:anim calcmode="lin" valueType="num">
                                      <p:cBhvr>
                                        <p:cTn id="14" dur="1000" fill="hold"/>
                                        <p:tgtEl>
                                          <p:spTgt spid="26"/>
                                        </p:tgtEl>
                                        <p:attrNameLst>
                                          <p:attrName>ppt_h</p:attrName>
                                        </p:attrNameLst>
                                      </p:cBhvr>
                                      <p:tavLst>
                                        <p:tav tm="0">
                                          <p:val>
                                            <p:strVal val="#ppt_h"/>
                                          </p:val>
                                        </p:tav>
                                        <p:tav tm="100000">
                                          <p:val>
                                            <p:strVal val="#ppt_h"/>
                                          </p:val>
                                        </p:tav>
                                      </p:tavLst>
                                    </p:anim>
                                    <p:animEffect transition="in" filter="fade">
                                      <p:cBhvr>
                                        <p:cTn id="15" dur="1000"/>
                                        <p:tgtEl>
                                          <p:spTgt spid="26"/>
                                        </p:tgtEl>
                                      </p:cBhvr>
                                    </p:animEffect>
                                  </p:childTnLst>
                                </p:cTn>
                              </p:par>
                              <p:par>
                                <p:cTn id="16" presetID="23" presetClass="entr" presetSubtype="16"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1000" fill="hold"/>
                                        <p:tgtEl>
                                          <p:spTgt spid="23"/>
                                        </p:tgtEl>
                                        <p:attrNameLst>
                                          <p:attrName>ppt_w</p:attrName>
                                        </p:attrNameLst>
                                      </p:cBhvr>
                                      <p:tavLst>
                                        <p:tav tm="0">
                                          <p:val>
                                            <p:fltVal val="0"/>
                                          </p:val>
                                        </p:tav>
                                        <p:tav tm="100000">
                                          <p:val>
                                            <p:strVal val="#ppt_w"/>
                                          </p:val>
                                        </p:tav>
                                      </p:tavLst>
                                    </p:anim>
                                    <p:anim calcmode="lin" valueType="num">
                                      <p:cBhvr>
                                        <p:cTn id="19" dur="10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1000" fill="hold"/>
                                        <p:tgtEl>
                                          <p:spTgt spid="27"/>
                                        </p:tgtEl>
                                        <p:attrNameLst>
                                          <p:attrName>ppt_w</p:attrName>
                                        </p:attrNameLst>
                                      </p:cBhvr>
                                      <p:tavLst>
                                        <p:tav tm="0">
                                          <p:val>
                                            <p:strVal val="#ppt_w*0.70"/>
                                          </p:val>
                                        </p:tav>
                                        <p:tav tm="100000">
                                          <p:val>
                                            <p:strVal val="#ppt_w"/>
                                          </p:val>
                                        </p:tav>
                                      </p:tavLst>
                                    </p:anim>
                                    <p:anim calcmode="lin" valueType="num">
                                      <p:cBhvr>
                                        <p:cTn id="25" dur="1000" fill="hold"/>
                                        <p:tgtEl>
                                          <p:spTgt spid="27"/>
                                        </p:tgtEl>
                                        <p:attrNameLst>
                                          <p:attrName>ppt_h</p:attrName>
                                        </p:attrNameLst>
                                      </p:cBhvr>
                                      <p:tavLst>
                                        <p:tav tm="0">
                                          <p:val>
                                            <p:strVal val="#ppt_h"/>
                                          </p:val>
                                        </p:tav>
                                        <p:tav tm="100000">
                                          <p:val>
                                            <p:strVal val="#ppt_h"/>
                                          </p:val>
                                        </p:tav>
                                      </p:tavLst>
                                    </p:anim>
                                    <p:animEffect transition="in" filter="fade">
                                      <p:cBhvr>
                                        <p:cTn id="26" dur="1000"/>
                                        <p:tgtEl>
                                          <p:spTgt spid="27"/>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strVal val="#ppt_w*0.70"/>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Effect transition="in" filter="fade">
                                      <p:cBhvr>
                                        <p:cTn id="31" dur="1000"/>
                                        <p:tgtEl>
                                          <p:spTgt spid="20"/>
                                        </p:tgtEl>
                                      </p:cBhvr>
                                    </p:animEffect>
                                  </p:childTnLst>
                                </p:cTn>
                              </p:par>
                              <p:par>
                                <p:cTn id="32" presetID="53" presetClass="entr" presetSubtype="16"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Effect transition="in" filter="fade">
                                      <p:cBhvr>
                                        <p:cTn id="36" dur="1000"/>
                                        <p:tgtEl>
                                          <p:spTgt spid="18"/>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1000" fill="hold"/>
                                        <p:tgtEl>
                                          <p:spTgt spid="28"/>
                                        </p:tgtEl>
                                        <p:attrNameLst>
                                          <p:attrName>ppt_w</p:attrName>
                                        </p:attrNameLst>
                                      </p:cBhvr>
                                      <p:tavLst>
                                        <p:tav tm="0">
                                          <p:val>
                                            <p:strVal val="#ppt_w*0.70"/>
                                          </p:val>
                                        </p:tav>
                                        <p:tav tm="100000">
                                          <p:val>
                                            <p:strVal val="#ppt_w"/>
                                          </p:val>
                                        </p:tav>
                                      </p:tavLst>
                                    </p:anim>
                                    <p:anim calcmode="lin" valueType="num">
                                      <p:cBhvr>
                                        <p:cTn id="48" dur="1000" fill="hold"/>
                                        <p:tgtEl>
                                          <p:spTgt spid="28"/>
                                        </p:tgtEl>
                                        <p:attrNameLst>
                                          <p:attrName>ppt_h</p:attrName>
                                        </p:attrNameLst>
                                      </p:cBhvr>
                                      <p:tavLst>
                                        <p:tav tm="0">
                                          <p:val>
                                            <p:strVal val="#ppt_h"/>
                                          </p:val>
                                        </p:tav>
                                        <p:tav tm="100000">
                                          <p:val>
                                            <p:strVal val="#ppt_h"/>
                                          </p:val>
                                        </p:tav>
                                      </p:tavLst>
                                    </p:anim>
                                    <p:animEffect transition="in" filter="fade">
                                      <p:cBhvr>
                                        <p:cTn id="49" dur="1000"/>
                                        <p:tgtEl>
                                          <p:spTgt spid="2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par>
                                <p:cTn id="55" presetID="53" presetClass="entr" presetSubtype="16"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1000" fill="hold"/>
                                        <p:tgtEl>
                                          <p:spTgt spid="15"/>
                                        </p:tgtEl>
                                        <p:attrNameLst>
                                          <p:attrName>ppt_w</p:attrName>
                                        </p:attrNameLst>
                                      </p:cBhvr>
                                      <p:tavLst>
                                        <p:tav tm="0">
                                          <p:val>
                                            <p:fltVal val="0"/>
                                          </p:val>
                                        </p:tav>
                                        <p:tav tm="100000">
                                          <p:val>
                                            <p:strVal val="#ppt_w"/>
                                          </p:val>
                                        </p:tav>
                                      </p:tavLst>
                                    </p:anim>
                                    <p:anim calcmode="lin" valueType="num">
                                      <p:cBhvr>
                                        <p:cTn id="58" dur="1000" fill="hold"/>
                                        <p:tgtEl>
                                          <p:spTgt spid="15"/>
                                        </p:tgtEl>
                                        <p:attrNameLst>
                                          <p:attrName>ppt_h</p:attrName>
                                        </p:attrNameLst>
                                      </p:cBhvr>
                                      <p:tavLst>
                                        <p:tav tm="0">
                                          <p:val>
                                            <p:fltVal val="0"/>
                                          </p:val>
                                        </p:tav>
                                        <p:tav tm="100000">
                                          <p:val>
                                            <p:strVal val="#ppt_h"/>
                                          </p:val>
                                        </p:tav>
                                      </p:tavLst>
                                    </p:anim>
                                    <p:animEffect transition="in" filter="fade">
                                      <p:cBhvr>
                                        <p:cTn id="59" dur="1000"/>
                                        <p:tgtEl>
                                          <p:spTgt spid="15"/>
                                        </p:tgtEl>
                                      </p:cBhvr>
                                    </p:animEffect>
                                  </p:childTnLst>
                                </p:cTn>
                              </p:par>
                            </p:childTnLst>
                          </p:cTn>
                        </p:par>
                      </p:childTnLst>
                    </p:cTn>
                  </p:par>
                  <p:par>
                    <p:cTn id="60" fill="hold">
                      <p:stCondLst>
                        <p:cond delay="indefinite"/>
                      </p:stCondLst>
                      <p:childTnLst>
                        <p:par>
                          <p:cTn id="61" fill="hold">
                            <p:stCondLst>
                              <p:cond delay="0"/>
                            </p:stCondLst>
                            <p:childTnLst>
                              <p:par>
                                <p:cTn id="62" presetID="55" presetClass="entr" presetSubtype="0"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1000" fill="hold"/>
                                        <p:tgtEl>
                                          <p:spTgt spid="29"/>
                                        </p:tgtEl>
                                        <p:attrNameLst>
                                          <p:attrName>ppt_w</p:attrName>
                                        </p:attrNameLst>
                                      </p:cBhvr>
                                      <p:tavLst>
                                        <p:tav tm="0">
                                          <p:val>
                                            <p:strVal val="#ppt_w*0.70"/>
                                          </p:val>
                                        </p:tav>
                                        <p:tav tm="100000">
                                          <p:val>
                                            <p:strVal val="#ppt_w"/>
                                          </p:val>
                                        </p:tav>
                                      </p:tavLst>
                                    </p:anim>
                                    <p:anim calcmode="lin" valueType="num">
                                      <p:cBhvr>
                                        <p:cTn id="65" dur="1000" fill="hold"/>
                                        <p:tgtEl>
                                          <p:spTgt spid="29"/>
                                        </p:tgtEl>
                                        <p:attrNameLst>
                                          <p:attrName>ppt_h</p:attrName>
                                        </p:attrNameLst>
                                      </p:cBhvr>
                                      <p:tavLst>
                                        <p:tav tm="0">
                                          <p:val>
                                            <p:strVal val="#ppt_h"/>
                                          </p:val>
                                        </p:tav>
                                        <p:tav tm="100000">
                                          <p:val>
                                            <p:strVal val="#ppt_h"/>
                                          </p:val>
                                        </p:tav>
                                      </p:tavLst>
                                    </p:anim>
                                    <p:animEffect transition="in" filter="fade">
                                      <p:cBhvr>
                                        <p:cTn id="66" dur="1000"/>
                                        <p:tgtEl>
                                          <p:spTgt spid="29"/>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1000" fill="hold"/>
                                        <p:tgtEl>
                                          <p:spTgt spid="22"/>
                                        </p:tgtEl>
                                        <p:attrNameLst>
                                          <p:attrName>ppt_w</p:attrName>
                                        </p:attrNameLst>
                                      </p:cBhvr>
                                      <p:tavLst>
                                        <p:tav tm="0">
                                          <p:val>
                                            <p:strVal val="#ppt_w*0.70"/>
                                          </p:val>
                                        </p:tav>
                                        <p:tav tm="100000">
                                          <p:val>
                                            <p:strVal val="#ppt_w"/>
                                          </p:val>
                                        </p:tav>
                                      </p:tavLst>
                                    </p:anim>
                                    <p:anim calcmode="lin" valueType="num">
                                      <p:cBhvr>
                                        <p:cTn id="70" dur="1000" fill="hold"/>
                                        <p:tgtEl>
                                          <p:spTgt spid="22"/>
                                        </p:tgtEl>
                                        <p:attrNameLst>
                                          <p:attrName>ppt_h</p:attrName>
                                        </p:attrNameLst>
                                      </p:cBhvr>
                                      <p:tavLst>
                                        <p:tav tm="0">
                                          <p:val>
                                            <p:strVal val="#ppt_h"/>
                                          </p:val>
                                        </p:tav>
                                        <p:tav tm="100000">
                                          <p:val>
                                            <p:strVal val="#ppt_h"/>
                                          </p:val>
                                        </p:tav>
                                      </p:tavLst>
                                    </p:anim>
                                    <p:animEffect transition="in" filter="fade">
                                      <p:cBhvr>
                                        <p:cTn id="71" dur="1000"/>
                                        <p:tgtEl>
                                          <p:spTgt spid="22"/>
                                        </p:tgtEl>
                                      </p:cBhvr>
                                    </p:animEffect>
                                  </p:childTnLst>
                                </p:cTn>
                              </p:par>
                              <p:par>
                                <p:cTn id="72" presetID="53" presetClass="entr" presetSubtype="16"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1000" fill="hold"/>
                                        <p:tgtEl>
                                          <p:spTgt spid="6"/>
                                        </p:tgtEl>
                                        <p:attrNameLst>
                                          <p:attrName>ppt_w</p:attrName>
                                        </p:attrNameLst>
                                      </p:cBhvr>
                                      <p:tavLst>
                                        <p:tav tm="0">
                                          <p:val>
                                            <p:fltVal val="0"/>
                                          </p:val>
                                        </p:tav>
                                        <p:tav tm="100000">
                                          <p:val>
                                            <p:strVal val="#ppt_w"/>
                                          </p:val>
                                        </p:tav>
                                      </p:tavLst>
                                    </p:anim>
                                    <p:anim calcmode="lin" valueType="num">
                                      <p:cBhvr>
                                        <p:cTn id="75" dur="1000" fill="hold"/>
                                        <p:tgtEl>
                                          <p:spTgt spid="6"/>
                                        </p:tgtEl>
                                        <p:attrNameLst>
                                          <p:attrName>ppt_h</p:attrName>
                                        </p:attrNameLst>
                                      </p:cBhvr>
                                      <p:tavLst>
                                        <p:tav tm="0">
                                          <p:val>
                                            <p:fltVal val="0"/>
                                          </p:val>
                                        </p:tav>
                                        <p:tav tm="100000">
                                          <p:val>
                                            <p:strVal val="#ppt_h"/>
                                          </p:val>
                                        </p:tav>
                                      </p:tavLst>
                                    </p:anim>
                                    <p:animEffect transition="in" filter="fade">
                                      <p:cBhvr>
                                        <p:cTn id="76" dur="1000"/>
                                        <p:tgtEl>
                                          <p:spTgt spid="6"/>
                                        </p:tgtEl>
                                      </p:cBhvr>
                                    </p:animEffect>
                                  </p:childTnLst>
                                </p:cTn>
                              </p:par>
                            </p:childTnLst>
                          </p:cTn>
                        </p:par>
                      </p:childTnLst>
                    </p:cTn>
                  </p:par>
                  <p:par>
                    <p:cTn id="77" fill="hold">
                      <p:stCondLst>
                        <p:cond delay="indefinite"/>
                      </p:stCondLst>
                      <p:childTnLst>
                        <p:par>
                          <p:cTn id="78" fill="hold">
                            <p:stCondLst>
                              <p:cond delay="0"/>
                            </p:stCondLst>
                            <p:childTnLst>
                              <p:par>
                                <p:cTn id="79" presetID="55" presetClass="entr" presetSubtype="0" fill="hold" grpId="0" nodeType="click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p:cTn id="81" dur="1000" fill="hold"/>
                                        <p:tgtEl>
                                          <p:spTgt spid="30"/>
                                        </p:tgtEl>
                                        <p:attrNameLst>
                                          <p:attrName>ppt_w</p:attrName>
                                        </p:attrNameLst>
                                      </p:cBhvr>
                                      <p:tavLst>
                                        <p:tav tm="0">
                                          <p:val>
                                            <p:strVal val="#ppt_w*0.70"/>
                                          </p:val>
                                        </p:tav>
                                        <p:tav tm="100000">
                                          <p:val>
                                            <p:strVal val="#ppt_w"/>
                                          </p:val>
                                        </p:tav>
                                      </p:tavLst>
                                    </p:anim>
                                    <p:anim calcmode="lin" valueType="num">
                                      <p:cBhvr>
                                        <p:cTn id="82" dur="1000" fill="hold"/>
                                        <p:tgtEl>
                                          <p:spTgt spid="30"/>
                                        </p:tgtEl>
                                        <p:attrNameLst>
                                          <p:attrName>ppt_h</p:attrName>
                                        </p:attrNameLst>
                                      </p:cBhvr>
                                      <p:tavLst>
                                        <p:tav tm="0">
                                          <p:val>
                                            <p:strVal val="#ppt_h"/>
                                          </p:val>
                                        </p:tav>
                                        <p:tav tm="100000">
                                          <p:val>
                                            <p:strVal val="#ppt_h"/>
                                          </p:val>
                                        </p:tav>
                                      </p:tavLst>
                                    </p:anim>
                                    <p:animEffect transition="in" filter="fade">
                                      <p:cBhvr>
                                        <p:cTn id="83" dur="1000"/>
                                        <p:tgtEl>
                                          <p:spTgt spid="30"/>
                                        </p:tgtEl>
                                      </p:cBhvr>
                                    </p:animEffect>
                                  </p:childTnLst>
                                </p:cTn>
                              </p:par>
                              <p:par>
                                <p:cTn id="84" presetID="2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1000" fill="hold"/>
                                        <p:tgtEl>
                                          <p:spTgt spid="32"/>
                                        </p:tgtEl>
                                        <p:attrNameLst>
                                          <p:attrName>ppt_w</p:attrName>
                                        </p:attrNameLst>
                                      </p:cBhvr>
                                      <p:tavLst>
                                        <p:tav tm="0">
                                          <p:val>
                                            <p:fltVal val="0"/>
                                          </p:val>
                                        </p:tav>
                                        <p:tav tm="100000">
                                          <p:val>
                                            <p:strVal val="#ppt_w"/>
                                          </p:val>
                                        </p:tav>
                                      </p:tavLst>
                                    </p:anim>
                                    <p:anim calcmode="lin" valueType="num">
                                      <p:cBhvr>
                                        <p:cTn id="87" dur="10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p:cTn id="99" dur="500" fill="hold"/>
                                        <p:tgtEl>
                                          <p:spTgt spid="46"/>
                                        </p:tgtEl>
                                        <p:attrNameLst>
                                          <p:attrName>ppt_w</p:attrName>
                                        </p:attrNameLst>
                                      </p:cBhvr>
                                      <p:tavLst>
                                        <p:tav tm="0">
                                          <p:val>
                                            <p:fltVal val="0"/>
                                          </p:val>
                                        </p:tav>
                                        <p:tav tm="100000">
                                          <p:val>
                                            <p:strVal val="#ppt_w"/>
                                          </p:val>
                                        </p:tav>
                                      </p:tavLst>
                                    </p:anim>
                                    <p:anim calcmode="lin" valueType="num">
                                      <p:cBhvr>
                                        <p:cTn id="100" dur="500" fill="hold"/>
                                        <p:tgtEl>
                                          <p:spTgt spid="46"/>
                                        </p:tgtEl>
                                        <p:attrNameLst>
                                          <p:attrName>ppt_h</p:attrName>
                                        </p:attrNameLst>
                                      </p:cBhvr>
                                      <p:tavLst>
                                        <p:tav tm="0">
                                          <p:val>
                                            <p:fltVal val="0"/>
                                          </p:val>
                                        </p:tav>
                                        <p:tav tm="100000">
                                          <p:val>
                                            <p:strVal val="#ppt_h"/>
                                          </p:val>
                                        </p:tav>
                                      </p:tavLst>
                                    </p:anim>
                                    <p:animEffect transition="in" filter="fade">
                                      <p:cBhvr>
                                        <p:cTn id="101" dur="500"/>
                                        <p:tgtEl>
                                          <p:spTgt spid="46"/>
                                        </p:tgtEl>
                                      </p:cBhvr>
                                    </p:animEffect>
                                  </p:childTnLst>
                                </p:cTn>
                              </p:par>
                              <p:par>
                                <p:cTn id="102" presetID="53" presetClass="entr" presetSubtype="16" fill="hold" nodeType="withEffect">
                                  <p:stCondLst>
                                    <p:cond delay="0"/>
                                  </p:stCondLst>
                                  <p:childTnLst>
                                    <p:set>
                                      <p:cBhvr>
                                        <p:cTn id="103" dur="1" fill="hold">
                                          <p:stCondLst>
                                            <p:cond delay="0"/>
                                          </p:stCondLst>
                                        </p:cTn>
                                        <p:tgtEl>
                                          <p:spTgt spid="82"/>
                                        </p:tgtEl>
                                        <p:attrNameLst>
                                          <p:attrName>style.visibility</p:attrName>
                                        </p:attrNameLst>
                                      </p:cBhvr>
                                      <p:to>
                                        <p:strVal val="visible"/>
                                      </p:to>
                                    </p:set>
                                    <p:anim calcmode="lin" valueType="num">
                                      <p:cBhvr>
                                        <p:cTn id="104" dur="500" fill="hold"/>
                                        <p:tgtEl>
                                          <p:spTgt spid="82"/>
                                        </p:tgtEl>
                                        <p:attrNameLst>
                                          <p:attrName>ppt_w</p:attrName>
                                        </p:attrNameLst>
                                      </p:cBhvr>
                                      <p:tavLst>
                                        <p:tav tm="0">
                                          <p:val>
                                            <p:fltVal val="0"/>
                                          </p:val>
                                        </p:tav>
                                        <p:tav tm="100000">
                                          <p:val>
                                            <p:strVal val="#ppt_w"/>
                                          </p:val>
                                        </p:tav>
                                      </p:tavLst>
                                    </p:anim>
                                    <p:anim calcmode="lin" valueType="num">
                                      <p:cBhvr>
                                        <p:cTn id="105" dur="500" fill="hold"/>
                                        <p:tgtEl>
                                          <p:spTgt spid="82"/>
                                        </p:tgtEl>
                                        <p:attrNameLst>
                                          <p:attrName>ppt_h</p:attrName>
                                        </p:attrNameLst>
                                      </p:cBhvr>
                                      <p:tavLst>
                                        <p:tav tm="0">
                                          <p:val>
                                            <p:fltVal val="0"/>
                                          </p:val>
                                        </p:tav>
                                        <p:tav tm="100000">
                                          <p:val>
                                            <p:strVal val="#ppt_h"/>
                                          </p:val>
                                        </p:tav>
                                      </p:tavLst>
                                    </p:anim>
                                    <p:animEffect transition="in" filter="fade">
                                      <p:cBhvr>
                                        <p:cTn id="10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6" grpId="0" animBg="1"/>
      <p:bldP spid="27" grpId="0" animBg="1"/>
      <p:bldP spid="28" grpId="0" animBg="1"/>
      <p:bldP spid="29" grpId="0" animBg="1"/>
      <p:bldP spid="30" grpId="0" animBg="1"/>
      <p:bldP spid="46" grpId="0"/>
      <p:bldP spid="57"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title"/>
          </p:nvPr>
        </p:nvSpPr>
        <p:spPr>
          <a:xfrm>
            <a:off x="95142" y="100464"/>
            <a:ext cx="8929751" cy="730825"/>
          </a:xfrm>
        </p:spPr>
        <p:txBody>
          <a:bodyPr>
            <a:normAutofit fontScale="90000"/>
          </a:bodyPr>
          <a:lstStyle/>
          <a:p>
            <a:pPr algn="ctr"/>
            <a:br>
              <a:rPr lang="en-GB" sz="3600" b="1" i="1" dirty="0">
                <a:solidFill>
                  <a:schemeClr val="accent2"/>
                </a:solidFill>
              </a:rPr>
            </a:br>
            <a:r>
              <a:rPr lang="fr-FR" sz="3600" dirty="0"/>
              <a:t> </a:t>
            </a:r>
            <a:endParaRPr lang="fr-FR" sz="3600" dirty="0">
              <a:solidFill>
                <a:schemeClr val="tx1"/>
              </a:solidFill>
            </a:endParaRPr>
          </a:p>
        </p:txBody>
      </p:sp>
      <p:sp>
        <p:nvSpPr>
          <p:cNvPr id="6" name="Rectangle 5"/>
          <p:cNvSpPr/>
          <p:nvPr/>
        </p:nvSpPr>
        <p:spPr>
          <a:xfrm>
            <a:off x="795645"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t"/>
          <a:lstStyle/>
          <a:p>
            <a:pPr algn="ctr"/>
            <a:r>
              <a:rPr lang="en-GB" b="1" dirty="0">
                <a:solidFill>
                  <a:srgbClr val="33CCFF"/>
                </a:solidFill>
              </a:rPr>
              <a:t>LEPTONER</a:t>
            </a:r>
          </a:p>
        </p:txBody>
      </p:sp>
      <p:sp>
        <p:nvSpPr>
          <p:cNvPr id="7" name="Rectangle 6"/>
          <p:cNvSpPr/>
          <p:nvPr/>
        </p:nvSpPr>
        <p:spPr>
          <a:xfrm>
            <a:off x="4589567"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t"/>
          <a:lstStyle/>
          <a:p>
            <a:pPr algn="ctr"/>
            <a:r>
              <a:rPr lang="en-GB" b="1" dirty="0">
                <a:solidFill>
                  <a:srgbClr val="33CCFF"/>
                </a:solidFill>
              </a:rPr>
              <a:t>KVARKAR</a:t>
            </a:r>
          </a:p>
        </p:txBody>
      </p:sp>
      <p:grpSp>
        <p:nvGrpSpPr>
          <p:cNvPr id="63" name="Group 62"/>
          <p:cNvGrpSpPr/>
          <p:nvPr/>
        </p:nvGrpSpPr>
        <p:grpSpPr>
          <a:xfrm>
            <a:off x="899053" y="1529506"/>
            <a:ext cx="1320090" cy="369332"/>
            <a:chOff x="1199179" y="2248867"/>
            <a:chExt cx="1320090" cy="369332"/>
          </a:xfrm>
        </p:grpSpPr>
        <p:sp>
          <p:nvSpPr>
            <p:cNvPr id="29" name="TextBox 28"/>
            <p:cNvSpPr txBox="1"/>
            <p:nvPr/>
          </p:nvSpPr>
          <p:spPr>
            <a:xfrm>
              <a:off x="1199179" y="2248867"/>
              <a:ext cx="1005403" cy="369332"/>
            </a:xfrm>
            <a:prstGeom prst="rect">
              <a:avLst/>
            </a:prstGeom>
            <a:noFill/>
          </p:spPr>
          <p:txBody>
            <a:bodyPr wrap="none" rtlCol="0">
              <a:spAutoFit/>
            </a:bodyPr>
            <a:lstStyle/>
            <a:p>
              <a:r>
                <a:rPr lang="en-GB" dirty="0" err="1">
                  <a:latin typeface="Arial" panose="020B0604020202020204" pitchFamily="34" charset="0"/>
                  <a:cs typeface="Arial" panose="020B0604020202020204" pitchFamily="34" charset="0"/>
                </a:rPr>
                <a:t>elektron</a:t>
              </a:r>
              <a:endParaRPr lang="en-GB" dirty="0">
                <a:latin typeface="Arial" panose="020B0604020202020204" pitchFamily="34" charset="0"/>
                <a:cs typeface="Arial" panose="020B0604020202020204" pitchFamily="34" charset="0"/>
              </a:endParaRPr>
            </a:p>
          </p:txBody>
        </p:sp>
        <p:pic>
          <p:nvPicPr>
            <p:cNvPr id="39" name="Picture 38" descr="electron.gif"/>
            <p:cNvPicPr>
              <a:picLocks noChangeAspect="1"/>
            </p:cNvPicPr>
            <p:nvPr/>
          </p:nvPicPr>
          <p:blipFill>
            <a:blip r:embed="rId3" cstate="print"/>
            <a:stretch>
              <a:fillRect/>
            </a:stretch>
          </p:blipFill>
          <p:spPr>
            <a:xfrm>
              <a:off x="2214546" y="2285992"/>
              <a:ext cx="304723" cy="285752"/>
            </a:xfrm>
            <a:prstGeom prst="rect">
              <a:avLst/>
            </a:prstGeom>
            <a:ln>
              <a:noFill/>
            </a:ln>
            <a:effectLst>
              <a:outerShdw blurRad="292100" dist="139700" dir="2700000" algn="tl" rotWithShape="0">
                <a:srgbClr val="333333">
                  <a:alpha val="65000"/>
                </a:srgbClr>
              </a:outerShdw>
            </a:effectLst>
          </p:spPr>
        </p:pic>
      </p:grpSp>
      <p:grpSp>
        <p:nvGrpSpPr>
          <p:cNvPr id="62" name="Group 61"/>
          <p:cNvGrpSpPr/>
          <p:nvPr/>
        </p:nvGrpSpPr>
        <p:grpSpPr>
          <a:xfrm>
            <a:off x="2463515" y="1495193"/>
            <a:ext cx="1709933" cy="428628"/>
            <a:chOff x="2763641" y="2214554"/>
            <a:chExt cx="1709933" cy="428628"/>
          </a:xfrm>
        </p:grpSpPr>
        <p:sp>
          <p:nvSpPr>
            <p:cNvPr id="30" name="TextBox 29"/>
            <p:cNvSpPr txBox="1"/>
            <p:nvPr/>
          </p:nvSpPr>
          <p:spPr>
            <a:xfrm>
              <a:off x="2763641" y="2235359"/>
              <a:ext cx="1434332"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e-neutrino</a:t>
              </a:r>
            </a:p>
          </p:txBody>
        </p:sp>
        <p:pic>
          <p:nvPicPr>
            <p:cNvPr id="40" name="Picture 39" descr="electron-neutrino.gif"/>
            <p:cNvPicPr>
              <a:picLocks noChangeAspect="1"/>
            </p:cNvPicPr>
            <p:nvPr/>
          </p:nvPicPr>
          <p:blipFill>
            <a:blip r:embed="rId4" cstate="print"/>
            <a:stretch>
              <a:fillRect/>
            </a:stretch>
          </p:blipFill>
          <p:spPr>
            <a:xfrm>
              <a:off x="4000496" y="2214554"/>
              <a:ext cx="473078" cy="428628"/>
            </a:xfrm>
            <a:prstGeom prst="rect">
              <a:avLst/>
            </a:prstGeom>
            <a:ln>
              <a:noFill/>
            </a:ln>
            <a:effectLst>
              <a:outerShdw blurRad="292100" dist="139700" dir="2700000" algn="tl" rotWithShape="0">
                <a:srgbClr val="333333">
                  <a:alpha val="65000"/>
                </a:srgbClr>
              </a:outerShdw>
            </a:effectLst>
          </p:spPr>
        </p:pic>
      </p:grpSp>
      <p:grpSp>
        <p:nvGrpSpPr>
          <p:cNvPr id="64" name="Group 63"/>
          <p:cNvGrpSpPr/>
          <p:nvPr/>
        </p:nvGrpSpPr>
        <p:grpSpPr>
          <a:xfrm>
            <a:off x="967386" y="2281011"/>
            <a:ext cx="1304224" cy="428628"/>
            <a:chOff x="1267512" y="3000372"/>
            <a:chExt cx="1304224" cy="428628"/>
          </a:xfrm>
        </p:grpSpPr>
        <p:sp>
          <p:nvSpPr>
            <p:cNvPr id="31" name="TextBox 30"/>
            <p:cNvSpPr txBox="1"/>
            <p:nvPr/>
          </p:nvSpPr>
          <p:spPr>
            <a:xfrm>
              <a:off x="1267512" y="3042460"/>
              <a:ext cx="76174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muon</a:t>
              </a:r>
            </a:p>
          </p:txBody>
        </p:sp>
        <p:pic>
          <p:nvPicPr>
            <p:cNvPr id="41" name="Picture 40" descr="muon.gif"/>
            <p:cNvPicPr>
              <a:picLocks noChangeAspect="1"/>
            </p:cNvPicPr>
            <p:nvPr/>
          </p:nvPicPr>
          <p:blipFill>
            <a:blip r:embed="rId5" cstate="print"/>
            <a:stretch>
              <a:fillRect/>
            </a:stretch>
          </p:blipFill>
          <p:spPr>
            <a:xfrm>
              <a:off x="2168509" y="3000372"/>
              <a:ext cx="403227" cy="428628"/>
            </a:xfrm>
            <a:prstGeom prst="rect">
              <a:avLst/>
            </a:prstGeom>
            <a:ln>
              <a:noFill/>
            </a:ln>
            <a:effectLst>
              <a:outerShdw blurRad="292100" dist="139700" dir="2700000" algn="tl" rotWithShape="0">
                <a:srgbClr val="333333">
                  <a:alpha val="65000"/>
                </a:srgbClr>
              </a:outerShdw>
            </a:effectLst>
          </p:spPr>
        </p:pic>
      </p:grpSp>
      <p:grpSp>
        <p:nvGrpSpPr>
          <p:cNvPr id="65" name="Group 64"/>
          <p:cNvGrpSpPr/>
          <p:nvPr/>
        </p:nvGrpSpPr>
        <p:grpSpPr>
          <a:xfrm>
            <a:off x="2473573" y="2281011"/>
            <a:ext cx="1685477" cy="428628"/>
            <a:chOff x="2978374" y="3000372"/>
            <a:chExt cx="1480802" cy="428628"/>
          </a:xfrm>
        </p:grpSpPr>
        <p:sp>
          <p:nvSpPr>
            <p:cNvPr id="32" name="TextBox 31"/>
            <p:cNvSpPr txBox="1"/>
            <p:nvPr/>
          </p:nvSpPr>
          <p:spPr>
            <a:xfrm>
              <a:off x="2978374" y="3018469"/>
              <a:ext cx="128753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m-neutrino</a:t>
              </a:r>
            </a:p>
          </p:txBody>
        </p:sp>
        <p:pic>
          <p:nvPicPr>
            <p:cNvPr id="42" name="Picture 41" descr="muon-neutrino.gif"/>
            <p:cNvPicPr>
              <a:picLocks noChangeAspect="1"/>
            </p:cNvPicPr>
            <p:nvPr/>
          </p:nvPicPr>
          <p:blipFill>
            <a:blip r:embed="rId6" cstate="print"/>
            <a:stretch>
              <a:fillRect/>
            </a:stretch>
          </p:blipFill>
          <p:spPr>
            <a:xfrm>
              <a:off x="4000496" y="3000372"/>
              <a:ext cx="458680" cy="428628"/>
            </a:xfrm>
            <a:prstGeom prst="rect">
              <a:avLst/>
            </a:prstGeom>
            <a:ln>
              <a:noFill/>
            </a:ln>
            <a:effectLst>
              <a:outerShdw blurRad="292100" dist="139700" dir="2700000" algn="tl" rotWithShape="0">
                <a:srgbClr val="333333">
                  <a:alpha val="65000"/>
                </a:srgbClr>
              </a:outerShdw>
            </a:effectLst>
          </p:spPr>
        </p:pic>
      </p:grpSp>
      <p:grpSp>
        <p:nvGrpSpPr>
          <p:cNvPr id="66" name="Group 65"/>
          <p:cNvGrpSpPr/>
          <p:nvPr/>
        </p:nvGrpSpPr>
        <p:grpSpPr>
          <a:xfrm>
            <a:off x="976027" y="2852515"/>
            <a:ext cx="1451581" cy="642942"/>
            <a:chOff x="1276153" y="3571876"/>
            <a:chExt cx="1451581" cy="642942"/>
          </a:xfrm>
        </p:grpSpPr>
        <p:sp>
          <p:nvSpPr>
            <p:cNvPr id="33" name="TextBox 32"/>
            <p:cNvSpPr txBox="1"/>
            <p:nvPr/>
          </p:nvSpPr>
          <p:spPr>
            <a:xfrm>
              <a:off x="1276153" y="3742441"/>
              <a:ext cx="50526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tau</a:t>
              </a:r>
            </a:p>
          </p:txBody>
        </p:sp>
        <p:pic>
          <p:nvPicPr>
            <p:cNvPr id="43" name="Picture 42" descr="tau.gif"/>
            <p:cNvPicPr>
              <a:picLocks noChangeAspect="1"/>
            </p:cNvPicPr>
            <p:nvPr/>
          </p:nvPicPr>
          <p:blipFill>
            <a:blip r:embed="rId7" cstate="print"/>
            <a:stretch>
              <a:fillRect/>
            </a:stretch>
          </p:blipFill>
          <p:spPr>
            <a:xfrm>
              <a:off x="2071670" y="3571876"/>
              <a:ext cx="656064" cy="642942"/>
            </a:xfrm>
            <a:prstGeom prst="rect">
              <a:avLst/>
            </a:prstGeom>
            <a:ln>
              <a:noFill/>
            </a:ln>
            <a:effectLst>
              <a:outerShdw blurRad="292100" dist="139700" dir="2700000" algn="tl" rotWithShape="0">
                <a:srgbClr val="333333">
                  <a:alpha val="65000"/>
                </a:srgbClr>
              </a:outerShdw>
            </a:effectLst>
          </p:spPr>
        </p:pic>
      </p:grpSp>
      <p:grpSp>
        <p:nvGrpSpPr>
          <p:cNvPr id="67" name="Group 66"/>
          <p:cNvGrpSpPr/>
          <p:nvPr/>
        </p:nvGrpSpPr>
        <p:grpSpPr>
          <a:xfrm>
            <a:off x="2625738" y="2973040"/>
            <a:ext cx="1537059" cy="450979"/>
            <a:chOff x="2925864" y="3692401"/>
            <a:chExt cx="1537059" cy="450979"/>
          </a:xfrm>
        </p:grpSpPr>
        <p:sp>
          <p:nvSpPr>
            <p:cNvPr id="34" name="TextBox 33"/>
            <p:cNvSpPr txBox="1"/>
            <p:nvPr/>
          </p:nvSpPr>
          <p:spPr>
            <a:xfrm>
              <a:off x="2925864" y="3692401"/>
              <a:ext cx="121463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t-neutrino</a:t>
              </a:r>
            </a:p>
          </p:txBody>
        </p:sp>
        <p:pic>
          <p:nvPicPr>
            <p:cNvPr id="44" name="Picture 43" descr="tau-neutrino.gif"/>
            <p:cNvPicPr>
              <a:picLocks noChangeAspect="1"/>
            </p:cNvPicPr>
            <p:nvPr/>
          </p:nvPicPr>
          <p:blipFill>
            <a:blip r:embed="rId8" cstate="print"/>
            <a:stretch>
              <a:fillRect/>
            </a:stretch>
          </p:blipFill>
          <p:spPr>
            <a:xfrm>
              <a:off x="4000496" y="3714752"/>
              <a:ext cx="462427" cy="428628"/>
            </a:xfrm>
            <a:prstGeom prst="rect">
              <a:avLst/>
            </a:prstGeom>
            <a:ln>
              <a:noFill/>
            </a:ln>
            <a:effectLst>
              <a:outerShdw blurRad="292100" dist="139700" dir="2700000" algn="tl" rotWithShape="0">
                <a:srgbClr val="333333">
                  <a:alpha val="65000"/>
                </a:srgbClr>
              </a:outerShdw>
            </a:effectLst>
          </p:spPr>
        </p:pic>
      </p:grpSp>
      <p:grpSp>
        <p:nvGrpSpPr>
          <p:cNvPr id="68" name="Group 67"/>
          <p:cNvGrpSpPr/>
          <p:nvPr/>
        </p:nvGrpSpPr>
        <p:grpSpPr>
          <a:xfrm>
            <a:off x="4690201" y="1515567"/>
            <a:ext cx="1284867" cy="383271"/>
            <a:chOff x="4986337" y="2214554"/>
            <a:chExt cx="1284867" cy="383271"/>
          </a:xfrm>
        </p:grpSpPr>
        <p:sp>
          <p:nvSpPr>
            <p:cNvPr id="25" name="TextBox 24"/>
            <p:cNvSpPr txBox="1"/>
            <p:nvPr/>
          </p:nvSpPr>
          <p:spPr>
            <a:xfrm>
              <a:off x="4986337" y="2228493"/>
              <a:ext cx="1056700"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up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5" name="Picture 44" descr="up_quark.gif"/>
            <p:cNvPicPr>
              <a:picLocks noChangeAspect="1"/>
            </p:cNvPicPr>
            <p:nvPr/>
          </p:nvPicPr>
          <p:blipFill>
            <a:blip r:embed="rId9" cstate="print"/>
            <a:stretch>
              <a:fillRect/>
            </a:stretch>
          </p:blipFill>
          <p:spPr>
            <a:xfrm>
              <a:off x="6000760" y="2214554"/>
              <a:ext cx="270444" cy="357190"/>
            </a:xfrm>
            <a:prstGeom prst="rect">
              <a:avLst/>
            </a:prstGeom>
            <a:ln>
              <a:noFill/>
            </a:ln>
            <a:effectLst>
              <a:outerShdw blurRad="292100" dist="139700" dir="2700000" algn="tl" rotWithShape="0">
                <a:srgbClr val="333333">
                  <a:alpha val="65000"/>
                </a:srgbClr>
              </a:outerShdw>
            </a:effectLst>
          </p:spPr>
        </p:pic>
      </p:grpSp>
      <p:grpSp>
        <p:nvGrpSpPr>
          <p:cNvPr id="69" name="Group 68"/>
          <p:cNvGrpSpPr/>
          <p:nvPr/>
        </p:nvGrpSpPr>
        <p:grpSpPr>
          <a:xfrm>
            <a:off x="6418509" y="1495193"/>
            <a:ext cx="1568141" cy="390137"/>
            <a:chOff x="6718635" y="2214554"/>
            <a:chExt cx="1568141" cy="390137"/>
          </a:xfrm>
        </p:grpSpPr>
        <p:sp>
          <p:nvSpPr>
            <p:cNvPr id="28" name="TextBox 27"/>
            <p:cNvSpPr txBox="1"/>
            <p:nvPr/>
          </p:nvSpPr>
          <p:spPr>
            <a:xfrm>
              <a:off x="6718635" y="2235359"/>
              <a:ext cx="135165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down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7" name="Picture 46" descr="down_quark.gif"/>
            <p:cNvPicPr>
              <a:picLocks noChangeAspect="1"/>
            </p:cNvPicPr>
            <p:nvPr/>
          </p:nvPicPr>
          <p:blipFill>
            <a:blip r:embed="rId10" cstate="print"/>
            <a:stretch>
              <a:fillRect/>
            </a:stretch>
          </p:blipFill>
          <p:spPr>
            <a:xfrm>
              <a:off x="8027369" y="2214554"/>
              <a:ext cx="259407" cy="337469"/>
            </a:xfrm>
            <a:prstGeom prst="rect">
              <a:avLst/>
            </a:prstGeom>
            <a:ln>
              <a:noFill/>
            </a:ln>
            <a:effectLst>
              <a:outerShdw blurRad="292100" dist="139700" dir="2700000" algn="tl" rotWithShape="0">
                <a:srgbClr val="333333">
                  <a:alpha val="65000"/>
                </a:srgbClr>
              </a:outerShdw>
            </a:effectLst>
          </p:spPr>
        </p:pic>
      </p:grpSp>
      <p:grpSp>
        <p:nvGrpSpPr>
          <p:cNvPr id="70" name="Group 69"/>
          <p:cNvGrpSpPr/>
          <p:nvPr/>
        </p:nvGrpSpPr>
        <p:grpSpPr>
          <a:xfrm>
            <a:off x="4791530" y="2209573"/>
            <a:ext cx="1335959" cy="682279"/>
            <a:chOff x="5091656" y="2928934"/>
            <a:chExt cx="1335959" cy="682279"/>
          </a:xfrm>
        </p:grpSpPr>
        <p:sp>
          <p:nvSpPr>
            <p:cNvPr id="35" name="TextBox 34"/>
            <p:cNvSpPr txBox="1"/>
            <p:nvPr/>
          </p:nvSpPr>
          <p:spPr>
            <a:xfrm>
              <a:off x="5091656" y="2964882"/>
              <a:ext cx="82586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charm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8" name="Picture 47" descr="charm_quark.gif"/>
            <p:cNvPicPr>
              <a:picLocks noChangeAspect="1"/>
            </p:cNvPicPr>
            <p:nvPr/>
          </p:nvPicPr>
          <p:blipFill>
            <a:blip r:embed="rId11" cstate="print"/>
            <a:stretch>
              <a:fillRect/>
            </a:stretch>
          </p:blipFill>
          <p:spPr>
            <a:xfrm>
              <a:off x="5929322" y="2928934"/>
              <a:ext cx="498293" cy="500066"/>
            </a:xfrm>
            <a:prstGeom prst="rect">
              <a:avLst/>
            </a:prstGeom>
            <a:ln>
              <a:noFill/>
            </a:ln>
            <a:effectLst>
              <a:outerShdw blurRad="292100" dist="139700" dir="2700000" algn="tl" rotWithShape="0">
                <a:srgbClr val="333333">
                  <a:alpha val="65000"/>
                </a:srgbClr>
              </a:outerShdw>
            </a:effectLst>
          </p:spPr>
        </p:pic>
      </p:grpSp>
      <p:grpSp>
        <p:nvGrpSpPr>
          <p:cNvPr id="71" name="Group 70"/>
          <p:cNvGrpSpPr/>
          <p:nvPr/>
        </p:nvGrpSpPr>
        <p:grpSpPr>
          <a:xfrm>
            <a:off x="6575583" y="2200058"/>
            <a:ext cx="1531259" cy="657790"/>
            <a:chOff x="6875709" y="2919419"/>
            <a:chExt cx="1531259" cy="657790"/>
          </a:xfrm>
        </p:grpSpPr>
        <p:sp>
          <p:nvSpPr>
            <p:cNvPr id="36" name="TextBox 35"/>
            <p:cNvSpPr txBox="1"/>
            <p:nvPr/>
          </p:nvSpPr>
          <p:spPr>
            <a:xfrm>
              <a:off x="6875709" y="2930878"/>
              <a:ext cx="95410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strange</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9" name="Picture 48" descr="strange_quark.gif"/>
            <p:cNvPicPr>
              <a:picLocks noChangeAspect="1"/>
            </p:cNvPicPr>
            <p:nvPr/>
          </p:nvPicPr>
          <p:blipFill>
            <a:blip r:embed="rId12" cstate="print"/>
            <a:stretch>
              <a:fillRect/>
            </a:stretch>
          </p:blipFill>
          <p:spPr>
            <a:xfrm>
              <a:off x="8001024" y="2919419"/>
              <a:ext cx="405944" cy="581019"/>
            </a:xfrm>
            <a:prstGeom prst="rect">
              <a:avLst/>
            </a:prstGeom>
            <a:ln>
              <a:noFill/>
            </a:ln>
            <a:effectLst>
              <a:outerShdw blurRad="292100" dist="139700" dir="2700000" algn="tl" rotWithShape="0">
                <a:srgbClr val="333333">
                  <a:alpha val="65000"/>
                </a:srgbClr>
              </a:outerShdw>
            </a:effectLst>
          </p:spPr>
        </p:pic>
      </p:grpSp>
      <p:grpSp>
        <p:nvGrpSpPr>
          <p:cNvPr id="72" name="Group 71"/>
          <p:cNvGrpSpPr/>
          <p:nvPr/>
        </p:nvGrpSpPr>
        <p:grpSpPr>
          <a:xfrm>
            <a:off x="4828972" y="2855515"/>
            <a:ext cx="1481257" cy="770209"/>
            <a:chOff x="5129098" y="3574876"/>
            <a:chExt cx="1481257" cy="770209"/>
          </a:xfrm>
        </p:grpSpPr>
        <p:sp>
          <p:nvSpPr>
            <p:cNvPr id="37" name="TextBox 36"/>
            <p:cNvSpPr txBox="1"/>
            <p:nvPr/>
          </p:nvSpPr>
          <p:spPr>
            <a:xfrm>
              <a:off x="5129098" y="3698754"/>
              <a:ext cx="736099"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top </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50" name="Picture 49" descr="top_quark.gif"/>
            <p:cNvPicPr>
              <a:picLocks noChangeAspect="1"/>
            </p:cNvPicPr>
            <p:nvPr/>
          </p:nvPicPr>
          <p:blipFill>
            <a:blip r:embed="rId13" cstate="print"/>
            <a:stretch>
              <a:fillRect/>
            </a:stretch>
          </p:blipFill>
          <p:spPr>
            <a:xfrm>
              <a:off x="5857884" y="3574876"/>
              <a:ext cx="752471" cy="711380"/>
            </a:xfrm>
            <a:prstGeom prst="rect">
              <a:avLst/>
            </a:prstGeom>
            <a:ln>
              <a:noFill/>
            </a:ln>
            <a:effectLst>
              <a:outerShdw blurRad="292100" dist="139700" dir="2700000" algn="tl" rotWithShape="0">
                <a:srgbClr val="333333">
                  <a:alpha val="65000"/>
                </a:srgbClr>
              </a:outerShdw>
            </a:effectLst>
          </p:spPr>
        </p:pic>
      </p:grpSp>
      <p:cxnSp>
        <p:nvCxnSpPr>
          <p:cNvPr id="51" name="Straight Connector 50"/>
          <p:cNvCxnSpPr/>
          <p:nvPr/>
        </p:nvCxnSpPr>
        <p:spPr>
          <a:xfrm>
            <a:off x="611560" y="836712"/>
            <a:ext cx="783714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52" name="Footer Placeholder 2"/>
          <p:cNvSpPr>
            <a:spLocks noGrp="1"/>
          </p:cNvSpPr>
          <p:nvPr>
            <p:ph type="ftr" sz="quarter" idx="11"/>
          </p:nvPr>
        </p:nvSpPr>
        <p:spPr>
          <a:xfrm>
            <a:off x="198954" y="6525029"/>
            <a:ext cx="8893621" cy="258887"/>
          </a:xfrm>
          <a:ln>
            <a:solidFill>
              <a:schemeClr val="bg1">
                <a:lumMod val="65000"/>
                <a:lumOff val="35000"/>
              </a:schemeClr>
            </a:solidFill>
          </a:ln>
        </p:spPr>
        <p:txBody>
          <a:bodyPr/>
          <a:lstStyle/>
          <a:p>
            <a:pPr>
              <a:defRPr/>
            </a:pPr>
            <a:r>
              <a:rPr lang="en-GB">
                <a:solidFill>
                  <a:schemeClr val="tx1">
                    <a:lumMod val="50000"/>
                  </a:schemeClr>
                </a:solidFill>
              </a:rPr>
              <a:t>High School students  8.12. 2022                     Lennart JIRDEN, CERN</a:t>
            </a:r>
            <a:endParaRPr lang="fr-FR" dirty="0">
              <a:solidFill>
                <a:schemeClr val="tx1">
                  <a:lumMod val="50000"/>
                </a:schemeClr>
              </a:solidFill>
            </a:endParaRPr>
          </a:p>
        </p:txBody>
      </p:sp>
      <p:sp>
        <p:nvSpPr>
          <p:cNvPr id="53" name="Title 1"/>
          <p:cNvSpPr txBox="1">
            <a:spLocks/>
          </p:cNvSpPr>
          <p:nvPr/>
        </p:nvSpPr>
        <p:spPr>
          <a:xfrm>
            <a:off x="251520" y="-8803"/>
            <a:ext cx="8841055" cy="889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cy-GB" dirty="0"/>
              <a:t>Dom </a:t>
            </a:r>
            <a:r>
              <a:rPr lang="cy-GB" dirty="0">
                <a:solidFill>
                  <a:srgbClr val="92D050"/>
                </a:solidFill>
              </a:rPr>
              <a:t>Fundamentala Byggstenarna</a:t>
            </a:r>
          </a:p>
        </p:txBody>
      </p:sp>
      <p:grpSp>
        <p:nvGrpSpPr>
          <p:cNvPr id="9" name="Group 8"/>
          <p:cNvGrpSpPr/>
          <p:nvPr/>
        </p:nvGrpSpPr>
        <p:grpSpPr>
          <a:xfrm>
            <a:off x="6639703" y="2932429"/>
            <a:ext cx="1693994" cy="717165"/>
            <a:chOff x="6639703" y="2921133"/>
            <a:chExt cx="1693994" cy="717165"/>
          </a:xfrm>
        </p:grpSpPr>
        <p:pic>
          <p:nvPicPr>
            <p:cNvPr id="54" name="Picture 53" descr="bottom_quark.gif"/>
            <p:cNvPicPr>
              <a:picLocks noChangeAspect="1"/>
            </p:cNvPicPr>
            <p:nvPr/>
          </p:nvPicPr>
          <p:blipFill>
            <a:blip r:embed="rId14" cstate="print"/>
            <a:stretch>
              <a:fillRect/>
            </a:stretch>
          </p:blipFill>
          <p:spPr>
            <a:xfrm>
              <a:off x="7599172" y="2947416"/>
              <a:ext cx="734525" cy="690882"/>
            </a:xfrm>
            <a:prstGeom prst="rect">
              <a:avLst/>
            </a:prstGeom>
            <a:ln>
              <a:noFill/>
            </a:ln>
            <a:effectLst>
              <a:outerShdw blurRad="292100" dist="139700" dir="2700000" algn="tl" rotWithShape="0">
                <a:srgbClr val="333333">
                  <a:alpha val="65000"/>
                </a:srgbClr>
              </a:outerShdw>
            </a:effectLst>
          </p:spPr>
        </p:pic>
        <p:sp>
          <p:nvSpPr>
            <p:cNvPr id="55" name="TextBox 54"/>
            <p:cNvSpPr txBox="1"/>
            <p:nvPr/>
          </p:nvSpPr>
          <p:spPr>
            <a:xfrm>
              <a:off x="6639703" y="2921133"/>
              <a:ext cx="88998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bottom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grpSp>
      <p:grpSp>
        <p:nvGrpSpPr>
          <p:cNvPr id="13" name="Group 12"/>
          <p:cNvGrpSpPr/>
          <p:nvPr/>
        </p:nvGrpSpPr>
        <p:grpSpPr>
          <a:xfrm>
            <a:off x="-41434" y="1373882"/>
            <a:ext cx="8357849" cy="646331"/>
            <a:chOff x="-41434" y="1373882"/>
            <a:chExt cx="8357849" cy="646331"/>
          </a:xfrm>
        </p:grpSpPr>
        <p:sp>
          <p:nvSpPr>
            <p:cNvPr id="2" name="Rectangle 1"/>
            <p:cNvSpPr/>
            <p:nvPr/>
          </p:nvSpPr>
          <p:spPr>
            <a:xfrm>
              <a:off x="-41434" y="1373882"/>
              <a:ext cx="1023722" cy="646331"/>
            </a:xfrm>
            <a:prstGeom prst="rect">
              <a:avLst/>
            </a:prstGeom>
            <a:ln>
              <a:noFill/>
            </a:ln>
          </p:spPr>
          <p:txBody>
            <a:bodyPr wrap="square" anchor="ctr">
              <a:spAutoFit/>
            </a:bodyPr>
            <a:lstStyle/>
            <a:p>
              <a:r>
                <a:rPr lang="en-GB" dirty="0" err="1">
                  <a:solidFill>
                    <a:srgbClr val="FFFF00"/>
                  </a:solidFill>
                  <a:latin typeface="Arial" panose="020B0604020202020204" pitchFamily="34" charset="0"/>
                  <a:cs typeface="Arial" panose="020B0604020202020204" pitchFamily="34" charset="0"/>
                </a:rPr>
                <a:t>Vanlig</a:t>
              </a:r>
              <a:br>
                <a:rPr lang="en-GB" dirty="0">
                  <a:solidFill>
                    <a:srgbClr val="FFFF00"/>
                  </a:solidFill>
                  <a:latin typeface="Arial" panose="020B0604020202020204" pitchFamily="34" charset="0"/>
                  <a:cs typeface="Arial" panose="020B0604020202020204" pitchFamily="34" charset="0"/>
                </a:rPr>
              </a:br>
              <a:r>
                <a:rPr lang="en-GB" dirty="0" err="1">
                  <a:solidFill>
                    <a:srgbClr val="FFFF00"/>
                  </a:solidFill>
                  <a:latin typeface="Arial" panose="020B0604020202020204" pitchFamily="34" charset="0"/>
                  <a:cs typeface="Arial" panose="020B0604020202020204" pitchFamily="34" charset="0"/>
                </a:rPr>
                <a:t>materia</a:t>
              </a:r>
              <a:endParaRPr lang="en-GB" dirty="0">
                <a:solidFill>
                  <a:srgbClr val="FFFF00"/>
                </a:solidFill>
                <a:latin typeface="Arial" panose="020B0604020202020204" pitchFamily="34" charset="0"/>
                <a:cs typeface="Arial" panose="020B0604020202020204" pitchFamily="34" charset="0"/>
              </a:endParaRPr>
            </a:p>
          </p:txBody>
        </p:sp>
        <p:sp>
          <p:nvSpPr>
            <p:cNvPr id="10" name="Rectangle 9"/>
            <p:cNvSpPr/>
            <p:nvPr/>
          </p:nvSpPr>
          <p:spPr>
            <a:xfrm>
              <a:off x="6603" y="1378340"/>
              <a:ext cx="8309812" cy="63768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99FF"/>
                </a:solidFill>
                <a:latin typeface="Arial" panose="020B0604020202020204" pitchFamily="34" charset="0"/>
                <a:cs typeface="Arial" panose="020B0604020202020204" pitchFamily="34" charset="0"/>
              </a:endParaRPr>
            </a:p>
          </p:txBody>
        </p:sp>
      </p:grpSp>
      <p:grpSp>
        <p:nvGrpSpPr>
          <p:cNvPr id="14" name="Group 13"/>
          <p:cNvGrpSpPr/>
          <p:nvPr/>
        </p:nvGrpSpPr>
        <p:grpSpPr>
          <a:xfrm>
            <a:off x="759090" y="3573016"/>
            <a:ext cx="7773350" cy="3095625"/>
            <a:chOff x="759090" y="3284984"/>
            <a:chExt cx="7773350" cy="3095625"/>
          </a:xfrm>
        </p:grpSpPr>
        <p:pic>
          <p:nvPicPr>
            <p:cNvPr id="74" name="Picture 73" descr="antiparticle_annex.jpg"/>
            <p:cNvPicPr>
              <a:picLocks noChangeAspect="1"/>
            </p:cNvPicPr>
            <p:nvPr/>
          </p:nvPicPr>
          <p:blipFill>
            <a:blip r:embed="rId15" cstate="print"/>
            <a:stretch>
              <a:fillRect/>
            </a:stretch>
          </p:blipFill>
          <p:spPr>
            <a:xfrm>
              <a:off x="759090" y="3284984"/>
              <a:ext cx="7773350" cy="3095625"/>
            </a:xfrm>
            <a:prstGeom prst="rect">
              <a:avLst/>
            </a:prstGeom>
          </p:spPr>
        </p:pic>
        <p:sp>
          <p:nvSpPr>
            <p:cNvPr id="59" name="TextBox 58"/>
            <p:cNvSpPr txBox="1"/>
            <p:nvPr/>
          </p:nvSpPr>
          <p:spPr>
            <a:xfrm>
              <a:off x="3275856" y="3284984"/>
              <a:ext cx="2851633" cy="461665"/>
            </a:xfrm>
            <a:prstGeom prst="rect">
              <a:avLst/>
            </a:prstGeom>
            <a:noFill/>
          </p:spPr>
          <p:txBody>
            <a:bodyPr wrap="square" rtlCol="0">
              <a:spAutoFit/>
            </a:bodyPr>
            <a:lstStyle/>
            <a:p>
              <a:pPr algn="ctr"/>
              <a:r>
                <a:rPr lang="en-GB" sz="2400" dirty="0">
                  <a:solidFill>
                    <a:srgbClr val="FFFF00"/>
                  </a:solidFill>
                  <a:latin typeface="Arial" panose="020B0604020202020204" pitchFamily="34" charset="0"/>
                  <a:cs typeface="Arial" panose="020B0604020202020204" pitchFamily="34" charset="0"/>
                </a:rPr>
                <a:t>Anti </a:t>
              </a:r>
              <a:r>
                <a:rPr lang="en-GB" sz="2400" dirty="0" err="1">
                  <a:solidFill>
                    <a:srgbClr val="FFFF00"/>
                  </a:solidFill>
                  <a:latin typeface="Arial" panose="020B0604020202020204" pitchFamily="34" charset="0"/>
                  <a:cs typeface="Arial" panose="020B0604020202020204" pitchFamily="34" charset="0"/>
                </a:rPr>
                <a:t>partiklar</a:t>
              </a:r>
              <a:endParaRPr lang="en-GB" sz="2400" dirty="0">
                <a:solidFill>
                  <a:srgbClr val="FFFF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5159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iterate type="lt">
                                    <p:tmPct val="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par>
                                <p:cTn id="10" presetID="53" presetClass="entr" presetSubtype="0" fill="hold" nodeType="withEffect">
                                  <p:stCondLst>
                                    <p:cond delay="0"/>
                                  </p:stCondLst>
                                  <p:iterate type="lt">
                                    <p:tmPct val="0"/>
                                  </p:iterate>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0" fill="hold" nodeType="withEffect">
                                  <p:stCondLst>
                                    <p:cond delay="0"/>
                                  </p:stCondLst>
                                  <p:iterate type="lt">
                                    <p:tmPct val="0"/>
                                  </p:iterate>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nodeType="clickEffect">
                                  <p:stCondLst>
                                    <p:cond delay="0"/>
                                  </p:stCondLst>
                                  <p:iterate type="lt">
                                    <p:tmPct val="0"/>
                                  </p:iterate>
                                  <p:childTnLst>
                                    <p:set>
                                      <p:cBhvr>
                                        <p:cTn id="28" dur="1" fill="hold">
                                          <p:stCondLst>
                                            <p:cond delay="0"/>
                                          </p:stCondLst>
                                        </p:cTn>
                                        <p:tgtEl>
                                          <p:spTgt spid="62"/>
                                        </p:tgtEl>
                                        <p:attrNameLst>
                                          <p:attrName>style.visibility</p:attrName>
                                        </p:attrNameLst>
                                      </p:cBhvr>
                                      <p:to>
                                        <p:strVal val="visible"/>
                                      </p:to>
                                    </p:set>
                                    <p:anim calcmode="lin" valueType="num">
                                      <p:cBhvr>
                                        <p:cTn id="29" dur="500" fill="hold"/>
                                        <p:tgtEl>
                                          <p:spTgt spid="62"/>
                                        </p:tgtEl>
                                        <p:attrNameLst>
                                          <p:attrName>ppt_w</p:attrName>
                                        </p:attrNameLst>
                                      </p:cBhvr>
                                      <p:tavLst>
                                        <p:tav tm="0">
                                          <p:val>
                                            <p:fltVal val="0"/>
                                          </p:val>
                                        </p:tav>
                                        <p:tav tm="100000">
                                          <p:val>
                                            <p:strVal val="#ppt_w"/>
                                          </p:val>
                                        </p:tav>
                                      </p:tavLst>
                                    </p:anim>
                                    <p:anim calcmode="lin" valueType="num">
                                      <p:cBhvr>
                                        <p:cTn id="30" dur="500" fill="hold"/>
                                        <p:tgtEl>
                                          <p:spTgt spid="62"/>
                                        </p:tgtEl>
                                        <p:attrNameLst>
                                          <p:attrName>ppt_h</p:attrName>
                                        </p:attrNameLst>
                                      </p:cBhvr>
                                      <p:tavLst>
                                        <p:tav tm="0">
                                          <p:val>
                                            <p:fltVal val="0"/>
                                          </p:val>
                                        </p:tav>
                                        <p:tav tm="100000">
                                          <p:val>
                                            <p:strVal val="#ppt_h"/>
                                          </p:val>
                                        </p:tav>
                                      </p:tavLst>
                                    </p:anim>
                                    <p:animEffect transition="in" filter="fade">
                                      <p:cBhvr>
                                        <p:cTn id="31" dur="500"/>
                                        <p:tgtEl>
                                          <p:spTgt spid="6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nodeType="click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p:cTn id="36" dur="500" fill="hold"/>
                                        <p:tgtEl>
                                          <p:spTgt spid="64"/>
                                        </p:tgtEl>
                                        <p:attrNameLst>
                                          <p:attrName>ppt_w</p:attrName>
                                        </p:attrNameLst>
                                      </p:cBhvr>
                                      <p:tavLst>
                                        <p:tav tm="0">
                                          <p:val>
                                            <p:fltVal val="0"/>
                                          </p:val>
                                        </p:tav>
                                        <p:tav tm="100000">
                                          <p:val>
                                            <p:strVal val="#ppt_w"/>
                                          </p:val>
                                        </p:tav>
                                      </p:tavLst>
                                    </p:anim>
                                    <p:anim calcmode="lin" valueType="num">
                                      <p:cBhvr>
                                        <p:cTn id="37" dur="500" fill="hold"/>
                                        <p:tgtEl>
                                          <p:spTgt spid="64"/>
                                        </p:tgtEl>
                                        <p:attrNameLst>
                                          <p:attrName>ppt_h</p:attrName>
                                        </p:attrNameLst>
                                      </p:cBhvr>
                                      <p:tavLst>
                                        <p:tav tm="0">
                                          <p:val>
                                            <p:fltVal val="0"/>
                                          </p:val>
                                        </p:tav>
                                        <p:tav tm="100000">
                                          <p:val>
                                            <p:strVal val="#ppt_h"/>
                                          </p:val>
                                        </p:tav>
                                      </p:tavLst>
                                    </p:anim>
                                    <p:animEffect transition="in" filter="fade">
                                      <p:cBhvr>
                                        <p:cTn id="38" dur="500"/>
                                        <p:tgtEl>
                                          <p:spTgt spid="64"/>
                                        </p:tgtEl>
                                      </p:cBhvr>
                                    </p:animEffect>
                                  </p:childTnLst>
                                </p:cTn>
                              </p:par>
                              <p:par>
                                <p:cTn id="39" presetID="53"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0" fill="hold" nodeType="click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p:cTn id="48" dur="500" fill="hold"/>
                                        <p:tgtEl>
                                          <p:spTgt spid="70"/>
                                        </p:tgtEl>
                                        <p:attrNameLst>
                                          <p:attrName>ppt_w</p:attrName>
                                        </p:attrNameLst>
                                      </p:cBhvr>
                                      <p:tavLst>
                                        <p:tav tm="0">
                                          <p:val>
                                            <p:fltVal val="0"/>
                                          </p:val>
                                        </p:tav>
                                        <p:tav tm="100000">
                                          <p:val>
                                            <p:strVal val="#ppt_w"/>
                                          </p:val>
                                        </p:tav>
                                      </p:tavLst>
                                    </p:anim>
                                    <p:anim calcmode="lin" valueType="num">
                                      <p:cBhvr>
                                        <p:cTn id="49" dur="500" fill="hold"/>
                                        <p:tgtEl>
                                          <p:spTgt spid="70"/>
                                        </p:tgtEl>
                                        <p:attrNameLst>
                                          <p:attrName>ppt_h</p:attrName>
                                        </p:attrNameLst>
                                      </p:cBhvr>
                                      <p:tavLst>
                                        <p:tav tm="0">
                                          <p:val>
                                            <p:fltVal val="0"/>
                                          </p:val>
                                        </p:tav>
                                        <p:tav tm="100000">
                                          <p:val>
                                            <p:strVal val="#ppt_h"/>
                                          </p:val>
                                        </p:tav>
                                      </p:tavLst>
                                    </p:anim>
                                    <p:animEffect transition="in" filter="fade">
                                      <p:cBhvr>
                                        <p:cTn id="50" dur="500"/>
                                        <p:tgtEl>
                                          <p:spTgt spid="70"/>
                                        </p:tgtEl>
                                      </p:cBhvr>
                                    </p:animEffect>
                                  </p:childTnLst>
                                </p:cTn>
                              </p:par>
                              <p:par>
                                <p:cTn id="51" presetID="53" presetClass="entr" presetSubtype="0"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nodeType="click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par>
                                <p:cTn id="63" presetID="53" presetClass="entr" presetSubtype="0" fill="hold"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p:cTn id="65" dur="500" fill="hold"/>
                                        <p:tgtEl>
                                          <p:spTgt spid="67"/>
                                        </p:tgtEl>
                                        <p:attrNameLst>
                                          <p:attrName>ppt_w</p:attrName>
                                        </p:attrNameLst>
                                      </p:cBhvr>
                                      <p:tavLst>
                                        <p:tav tm="0">
                                          <p:val>
                                            <p:fltVal val="0"/>
                                          </p:val>
                                        </p:tav>
                                        <p:tav tm="100000">
                                          <p:val>
                                            <p:strVal val="#ppt_w"/>
                                          </p:val>
                                        </p:tav>
                                      </p:tavLst>
                                    </p:anim>
                                    <p:anim calcmode="lin" valueType="num">
                                      <p:cBhvr>
                                        <p:cTn id="66" dur="500" fill="hold"/>
                                        <p:tgtEl>
                                          <p:spTgt spid="67"/>
                                        </p:tgtEl>
                                        <p:attrNameLst>
                                          <p:attrName>ppt_h</p:attrName>
                                        </p:attrNameLst>
                                      </p:cBhvr>
                                      <p:tavLst>
                                        <p:tav tm="0">
                                          <p:val>
                                            <p:fltVal val="0"/>
                                          </p:val>
                                        </p:tav>
                                        <p:tav tm="100000">
                                          <p:val>
                                            <p:strVal val="#ppt_h"/>
                                          </p:val>
                                        </p:tav>
                                      </p:tavLst>
                                    </p:anim>
                                    <p:animEffect transition="in" filter="fade">
                                      <p:cBhvr>
                                        <p:cTn id="67" dur="500"/>
                                        <p:tgtEl>
                                          <p:spTgt spid="67"/>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0" fill="hold" nodeType="clickEffect">
                                  <p:stCondLst>
                                    <p:cond delay="0"/>
                                  </p:stCondLst>
                                  <p:childTnLst>
                                    <p:set>
                                      <p:cBhvr>
                                        <p:cTn id="71" dur="1" fill="hold">
                                          <p:stCondLst>
                                            <p:cond delay="0"/>
                                          </p:stCondLst>
                                        </p:cTn>
                                        <p:tgtEl>
                                          <p:spTgt spid="72"/>
                                        </p:tgtEl>
                                        <p:attrNameLst>
                                          <p:attrName>style.visibility</p:attrName>
                                        </p:attrNameLst>
                                      </p:cBhvr>
                                      <p:to>
                                        <p:strVal val="visible"/>
                                      </p:to>
                                    </p:set>
                                    <p:anim calcmode="lin" valueType="num">
                                      <p:cBhvr>
                                        <p:cTn id="72" dur="500" fill="hold"/>
                                        <p:tgtEl>
                                          <p:spTgt spid="72"/>
                                        </p:tgtEl>
                                        <p:attrNameLst>
                                          <p:attrName>ppt_w</p:attrName>
                                        </p:attrNameLst>
                                      </p:cBhvr>
                                      <p:tavLst>
                                        <p:tav tm="0">
                                          <p:val>
                                            <p:fltVal val="0"/>
                                          </p:val>
                                        </p:tav>
                                        <p:tav tm="100000">
                                          <p:val>
                                            <p:strVal val="#ppt_w"/>
                                          </p:val>
                                        </p:tav>
                                      </p:tavLst>
                                    </p:anim>
                                    <p:anim calcmode="lin" valueType="num">
                                      <p:cBhvr>
                                        <p:cTn id="73" dur="500" fill="hold"/>
                                        <p:tgtEl>
                                          <p:spTgt spid="72"/>
                                        </p:tgtEl>
                                        <p:attrNameLst>
                                          <p:attrName>ppt_h</p:attrName>
                                        </p:attrNameLst>
                                      </p:cBhvr>
                                      <p:tavLst>
                                        <p:tav tm="0">
                                          <p:val>
                                            <p:fltVal val="0"/>
                                          </p:val>
                                        </p:tav>
                                        <p:tav tm="100000">
                                          <p:val>
                                            <p:strVal val="#ppt_h"/>
                                          </p:val>
                                        </p:tav>
                                      </p:tavLst>
                                    </p:anim>
                                    <p:animEffect transition="in" filter="fade">
                                      <p:cBhvr>
                                        <p:cTn id="74" dur="500"/>
                                        <p:tgtEl>
                                          <p:spTgt spid="72"/>
                                        </p:tgtEl>
                                      </p:cBhvr>
                                    </p:animEffect>
                                  </p:childTnLst>
                                </p:cTn>
                              </p:par>
                              <p:par>
                                <p:cTn id="75" presetID="53" presetClass="entr" presetSubtype="16" fill="hold"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Effect transition="in" filter="fade">
                                      <p:cBhvr>
                                        <p:cTn id="79" dur="500"/>
                                        <p:tgtEl>
                                          <p:spTgt spid="9"/>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Effect transition="in" filter="fade">
                                      <p:cBhvr>
                                        <p:cTn id="9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F91E0E8C047943A8195D13CD93AAB2" ma:contentTypeVersion="0" ma:contentTypeDescription="Create a new document." ma:contentTypeScope="" ma:versionID="f86d7b0f94b623271f61920651bbcb69">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77E1275-FA60-4E9B-B214-5A2BDD931B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DEC3F67-8D90-405E-B43D-C7CE8D3C660E}">
  <ds:schemaRefs>
    <ds:schemaRef ds:uri="http://schemas.microsoft.com/sharepoint/v3/contenttype/forms"/>
  </ds:schemaRefs>
</ds:datastoreItem>
</file>

<file path=customXml/itemProps3.xml><?xml version="1.0" encoding="utf-8"?>
<ds:datastoreItem xmlns:ds="http://schemas.openxmlformats.org/officeDocument/2006/customXml" ds:itemID="{59DB38BB-019B-4754-B096-1DC4E24C09B3}">
  <ds:schemaRefs>
    <ds:schemaRef ds:uri="http://schemas.microsoft.com/office/2006/documentManagement/types"/>
    <ds:schemaRef ds:uri="http://purl.org/dc/terms/"/>
    <ds:schemaRef ds:uri="http://schemas.openxmlformats.org/package/2006/metadata/core-properties"/>
    <ds:schemaRef ds:uri="http://purl.org/dc/dcmitype/"/>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31981</TotalTime>
  <Words>2422</Words>
  <Application>Microsoft Office PowerPoint</Application>
  <PresentationFormat>On-screen Show (4:3)</PresentationFormat>
  <Paragraphs>553</Paragraphs>
  <Slides>55</Slides>
  <Notes>28</Notes>
  <HiddenSlides>0</HiddenSlides>
  <MMClips>2</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55</vt:i4>
      </vt:variant>
    </vt:vector>
  </HeadingPairs>
  <TitlesOfParts>
    <vt:vector size="66" baseType="lpstr">
      <vt:lpstr>Arial</vt:lpstr>
      <vt:lpstr>Arial Unicode MS</vt:lpstr>
      <vt:lpstr>Calibri</vt:lpstr>
      <vt:lpstr>Calibri Light</vt:lpstr>
      <vt:lpstr>Myriad Pro Light</vt:lpstr>
      <vt:lpstr>Stencil</vt:lpstr>
      <vt:lpstr>Tahoma</vt:lpstr>
      <vt:lpstr>Verdana</vt:lpstr>
      <vt:lpstr>Wingdings</vt:lpstr>
      <vt:lpstr>Office Theme</vt:lpstr>
      <vt:lpstr>Designer Drawing</vt:lpstr>
      <vt:lpstr>PowerPoint Presentation</vt:lpstr>
      <vt:lpstr>Europeiskt Lab för Partikelfysik</vt:lpstr>
      <vt:lpstr>i utkanten av Génève...</vt:lpstr>
      <vt:lpstr>Som en liten stad… </vt:lpstr>
      <vt:lpstr>CERN‘s målsättning</vt:lpstr>
      <vt:lpstr>Grundforskning </vt:lpstr>
      <vt:lpstr>Vad försöker vi uppnå?</vt:lpstr>
      <vt:lpstr>Vad är materia gjort av ?</vt:lpstr>
      <vt:lpstr>  </vt:lpstr>
      <vt:lpstr>Proportioner</vt:lpstr>
      <vt:lpstr>Proportioner</vt:lpstr>
      <vt:lpstr>Dom Fundamentala Krafterna</vt:lpstr>
      <vt:lpstr>PowerPoint Presentation</vt:lpstr>
      <vt:lpstr>Fler frågor…</vt:lpstr>
      <vt:lpstr>Higgs Boson</vt:lpstr>
      <vt:lpstr>Fler frågor....</vt:lpstr>
      <vt:lpstr>Fler Frågor ....</vt:lpstr>
      <vt:lpstr>PowerPoint Presentation</vt:lpstr>
      <vt:lpstr>Vi accelererar och kolliderar partiklar</vt:lpstr>
      <vt:lpstr>…vid ofantliga energier !</vt:lpstr>
      <vt:lpstr>Våra verktyg</vt:lpstr>
      <vt:lpstr>Varför större och större acceleratorer ?</vt:lpstr>
      <vt:lpstr>Samarbete med andra forskare...</vt:lpstr>
      <vt:lpstr>Våra verktyg</vt:lpstr>
      <vt:lpstr>LHC - Världens största accelerator</vt:lpstr>
      <vt:lpstr>Största och mest sofistikerade detektorer</vt:lpstr>
      <vt:lpstr>ATLAS</vt:lpstr>
      <vt:lpstr>ALICE</vt:lpstr>
      <vt:lpstr>PowerPoint Presentation</vt:lpstr>
      <vt:lpstr>Hur fungerar detektorerna?</vt:lpstr>
      <vt:lpstr>Hur fungerar detektorerna?</vt:lpstr>
      <vt:lpstr>största vetenskapliga datornätverk</vt:lpstr>
      <vt:lpstr>Bringa nationer tillsammans och utbilda</vt:lpstr>
      <vt:lpstr>PowerPoint Presentation</vt:lpstr>
      <vt:lpstr>PowerPoint Presentation</vt:lpstr>
      <vt:lpstr>PowerPoint Presentation</vt:lpstr>
      <vt:lpstr>Detektorer</vt:lpstr>
      <vt:lpstr> Användning av « Grid »</vt:lpstr>
      <vt:lpstr>PowerPoint Presentation</vt:lpstr>
      <vt:lpstr>Och några Nobelpris…</vt:lpstr>
      <vt:lpstr>Senaste nytt från LHC</vt:lpstr>
      <vt:lpstr>PowerPoint Presentation</vt:lpstr>
      <vt:lpstr>Vad händer näst vid LHC ? </vt:lpstr>
      <vt:lpstr>PowerPoint Presentation</vt:lpstr>
      <vt:lpstr>PowerPoint Presentation</vt:lpstr>
      <vt:lpstr>FCC</vt:lpstr>
      <vt:lpstr>Sammanfattning</vt:lpstr>
      <vt:lpstr>PowerPoint Presentation</vt:lpstr>
      <vt:lpstr>Från Upptäckt till Precision</vt:lpstr>
      <vt:lpstr>LHC - Världens största accelerator</vt:lpstr>
      <vt:lpstr>Kollisioner vid LHC</vt:lpstr>
      <vt:lpstr>Fundamental Physics Future facilities </vt:lpstr>
      <vt:lpstr>Upgrades</vt:lpstr>
      <vt:lpstr>Novel WIMPS experiments</vt:lpstr>
      <vt:lpstr>Projects to be decided</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Guide Conference</dc:title>
  <dc:creator>Jirden</dc:creator>
  <cp:keywords>CERN; LHC</cp:keywords>
  <cp:lastModifiedBy>Lennart Jirden</cp:lastModifiedBy>
  <cp:revision>872</cp:revision>
  <dcterms:created xsi:type="dcterms:W3CDTF">2007-08-07T15:03:51Z</dcterms:created>
  <dcterms:modified xsi:type="dcterms:W3CDTF">2022-12-07T09:17:39Z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0x0101004FF91E0E8C047943A8195D13CD93AAB2</vt:lpwstr>
  </property>
</Properties>
</file>