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14"/>
  </p:notesMasterIdLst>
  <p:handoutMasterIdLst>
    <p:handoutMasterId r:id="rId15"/>
  </p:handoutMasterIdLst>
  <p:sldIdLst>
    <p:sldId id="258" r:id="rId3"/>
    <p:sldId id="318" r:id="rId4"/>
    <p:sldId id="320" r:id="rId5"/>
    <p:sldId id="323" r:id="rId6"/>
    <p:sldId id="317" r:id="rId7"/>
    <p:sldId id="324" r:id="rId8"/>
    <p:sldId id="329" r:id="rId9"/>
    <p:sldId id="325" r:id="rId10"/>
    <p:sldId id="326" r:id="rId11"/>
    <p:sldId id="327" r:id="rId12"/>
    <p:sldId id="328" r:id="rId13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B30505"/>
    <a:srgbClr val="E6E6E6"/>
    <a:srgbClr val="0FE6F8"/>
    <a:srgbClr val="253366"/>
    <a:srgbClr val="FEFCDE"/>
    <a:srgbClr val="FBEA1C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1" autoAdjust="0"/>
    <p:restoredTop sz="94322" autoAdjust="0"/>
  </p:normalViewPr>
  <p:slideViewPr>
    <p:cSldViewPr snapToObjects="1" showGuides="1">
      <p:cViewPr varScale="1">
        <p:scale>
          <a:sx n="70" d="100"/>
          <a:sy n="70" d="100"/>
        </p:scale>
        <p:origin x="448" y="52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21/10/2024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21/10/2024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10/21/2024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64979/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ifj.edu.pl/en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693309"/>
            <a:ext cx="8845992" cy="1363963"/>
          </a:xfrm>
        </p:spPr>
        <p:txBody>
          <a:bodyPr/>
          <a:lstStyle/>
          <a:p>
            <a:r>
              <a:rPr lang="en-GB" sz="4400" dirty="0"/>
              <a:t>I.FAST </a:t>
            </a:r>
          </a:p>
          <a:p>
            <a:r>
              <a:rPr lang="en-GB" sz="4400" dirty="0"/>
              <a:t>2025 Annual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5"/>
            <a:ext cx="7402857" cy="889246"/>
          </a:xfrm>
        </p:spPr>
        <p:txBody>
          <a:bodyPr>
            <a:normAutofit/>
          </a:bodyPr>
          <a:lstStyle/>
          <a:p>
            <a:r>
              <a:rPr lang="en-GB" dirty="0"/>
              <a:t>Valérie BRUNNER </a:t>
            </a:r>
          </a:p>
          <a:p>
            <a:r>
              <a:rPr lang="en-GB" dirty="0"/>
              <a:t>Steering Committee – 21 October 2024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FDA86-FAA5-A4F3-B45A-E41D9B12C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fr-CH" dirty="0"/>
              <a:t>Registration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5FDF4-02A7-B9C6-D3E6-1F9D301BB8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>
            <a:normAutofit/>
          </a:bodyPr>
          <a:lstStyle/>
          <a:p>
            <a:r>
              <a:rPr lang="fr-CH" sz="2400" b="1" dirty="0"/>
              <a:t>Registration </a:t>
            </a:r>
            <a:r>
              <a:rPr lang="fr-CH" sz="2400" b="1" dirty="0" err="1"/>
              <a:t>will</a:t>
            </a:r>
            <a:r>
              <a:rPr lang="fr-CH" sz="2400" b="1" dirty="0"/>
              <a:t> </a:t>
            </a:r>
            <a:r>
              <a:rPr lang="fr-CH" sz="2400" b="1" dirty="0" err="1"/>
              <a:t>be</a:t>
            </a:r>
            <a:r>
              <a:rPr lang="fr-CH" sz="2400" b="1" dirty="0"/>
              <a:t> open </a:t>
            </a:r>
            <a:r>
              <a:rPr lang="fr-CH" sz="2400" b="1" dirty="0" err="1"/>
              <a:t>soon</a:t>
            </a:r>
            <a:r>
              <a:rPr lang="fr-CH" sz="2400" b="1" dirty="0"/>
              <a:t> for </a:t>
            </a:r>
            <a:r>
              <a:rPr lang="fr-CH" sz="2400" b="1" dirty="0" err="1"/>
              <a:t>attendance</a:t>
            </a:r>
            <a:r>
              <a:rPr lang="fr-CH" sz="2400" b="1" dirty="0"/>
              <a:t>/participation to:</a:t>
            </a:r>
          </a:p>
          <a:p>
            <a:endParaRPr lang="fr-CH" sz="2400" b="1" dirty="0"/>
          </a:p>
          <a:p>
            <a:pPr marL="0" indent="0">
              <a:buNone/>
            </a:pPr>
            <a:r>
              <a:rPr lang="fr-CH" sz="2400" dirty="0"/>
              <a:t>- </a:t>
            </a:r>
            <a:r>
              <a:rPr lang="fr-CH" sz="2400" dirty="0" err="1"/>
              <a:t>Plenary</a:t>
            </a:r>
            <a:r>
              <a:rPr lang="fr-CH" sz="2400" dirty="0"/>
              <a:t> meetings</a:t>
            </a:r>
          </a:p>
          <a:p>
            <a:pPr marL="0" indent="0">
              <a:buNone/>
            </a:pPr>
            <a:r>
              <a:rPr lang="fr-CH" sz="2400" dirty="0"/>
              <a:t>- Professional </a:t>
            </a:r>
            <a:r>
              <a:rPr lang="fr-CH" sz="2400" dirty="0" err="1"/>
              <a:t>visit</a:t>
            </a:r>
            <a:r>
              <a:rPr lang="fr-CH" sz="2400" dirty="0"/>
              <a:t> (To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confirmed</a:t>
            </a:r>
            <a:r>
              <a:rPr lang="fr-CH" sz="2400" dirty="0"/>
              <a:t>)</a:t>
            </a:r>
          </a:p>
          <a:p>
            <a:pPr marL="0" indent="0">
              <a:buNone/>
            </a:pPr>
            <a:r>
              <a:rPr lang="fr-CH" sz="2400" dirty="0"/>
              <a:t>- Social events</a:t>
            </a: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C413DC-1FA5-4EEA-C224-06B16F43A9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452" b="10914"/>
          <a:stretch/>
        </p:blipFill>
        <p:spPr>
          <a:xfrm>
            <a:off x="6767026" y="1825625"/>
            <a:ext cx="4586773" cy="3331567"/>
          </a:xfrm>
          <a:prstGeom prst="rect">
            <a:avLst/>
          </a:prstGeom>
          <a:noFill/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A50A065-D8CC-8D0D-1A4D-65255DB71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F4F4E0-824F-73A4-87FE-0EA3D4F2B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41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673B9-9FBA-F131-8A33-43FEBA9A7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A yellow post-it note with a smiley face and black text&#10;&#10;Description automatically generated">
            <a:extLst>
              <a:ext uri="{FF2B5EF4-FFF2-40B4-BE49-F238E27FC236}">
                <a16:creationId xmlns:a16="http://schemas.microsoft.com/office/drawing/2014/main" id="{B1F6F660-8E55-B454-49BF-9D19CCC113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3028" y="1825625"/>
            <a:ext cx="5645944" cy="376396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1F171-7D83-CDA8-E026-9F9C2D8B0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C3913A-4A83-90A6-85D6-805364E31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37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2EEA7-EBF8-416F-B342-34A8D2B21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Location: Krakow, </a:t>
            </a:r>
            <a:r>
              <a:rPr lang="fr-CH" dirty="0" err="1"/>
              <a:t>Poland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A8650-C391-4C39-A529-AEFDBA535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346" y="1547192"/>
            <a:ext cx="10515600" cy="37636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73933E-A66C-44A5-B0CA-1290B4E71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6A935A-9EFE-517C-4466-45F4D0E12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346" y="1642491"/>
            <a:ext cx="5357463" cy="3573016"/>
          </a:xfrm>
          <a:prstGeom prst="rect">
            <a:avLst/>
          </a:prstGeom>
        </p:spPr>
      </p:pic>
      <p:pic>
        <p:nvPicPr>
          <p:cNvPr id="10" name="Picture 9" descr="A group of people outside tables and chairs&#10;&#10;Description automatically generated">
            <a:extLst>
              <a:ext uri="{FF2B5EF4-FFF2-40B4-BE49-F238E27FC236}">
                <a16:creationId xmlns:a16="http://schemas.microsoft.com/office/drawing/2014/main" id="{BF208A92-0A40-712B-F36B-35C84C090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4221087"/>
            <a:ext cx="3689375" cy="2075888"/>
          </a:xfrm>
          <a:prstGeom prst="rect">
            <a:avLst/>
          </a:prstGeom>
        </p:spPr>
      </p:pic>
      <p:pic>
        <p:nvPicPr>
          <p:cNvPr id="2054" name="Picture 6" descr="Sukiennice w Krakowie - historia, legendy, atrakcje i ciekawostk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1722357"/>
            <a:ext cx="3689375" cy="229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42EADF-DABE-13F5-9611-DCF97E9BEF14}"/>
              </a:ext>
            </a:extLst>
          </p:cNvPr>
          <p:cNvSpPr txBox="1"/>
          <p:nvPr/>
        </p:nvSpPr>
        <p:spPr>
          <a:xfrm>
            <a:off x="1759779" y="5456161"/>
            <a:ext cx="31774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/>
              <a:t>7-11 April 2025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42787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Meeting venue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4158"/>
            <a:ext cx="10515600" cy="400307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fr-CH" b="1" dirty="0"/>
              <a:t>Polish </a:t>
            </a:r>
            <a:r>
              <a:rPr lang="fr-CH" b="1" dirty="0" err="1"/>
              <a:t>Academy</a:t>
            </a:r>
            <a:r>
              <a:rPr lang="fr-CH" b="1" dirty="0"/>
              <a:t> of Science (PAU)</a:t>
            </a:r>
          </a:p>
          <a:p>
            <a:pPr marL="0" indent="0" algn="ctr">
              <a:buNone/>
            </a:pPr>
            <a:r>
              <a:rPr lang="fr-CH" dirty="0" err="1"/>
              <a:t>Slawkowska</a:t>
            </a:r>
            <a:r>
              <a:rPr lang="fr-CH" dirty="0"/>
              <a:t> 17, Krakow, </a:t>
            </a:r>
            <a:r>
              <a:rPr lang="fr-CH" dirty="0" err="1"/>
              <a:t>Poland</a:t>
            </a: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err="1"/>
              <a:t>Located</a:t>
            </a:r>
            <a:r>
              <a:rPr lang="fr-CH" dirty="0"/>
              <a:t> </a:t>
            </a:r>
            <a:r>
              <a:rPr lang="fr-CH" dirty="0" err="1"/>
              <a:t>next</a:t>
            </a:r>
            <a:r>
              <a:rPr lang="fr-CH" dirty="0"/>
              <a:t> to the </a:t>
            </a:r>
            <a:r>
              <a:rPr lang="fr-CH" dirty="0" err="1"/>
              <a:t>historical</a:t>
            </a:r>
            <a:r>
              <a:rPr lang="fr-CH" dirty="0"/>
              <a:t> center of the city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8AF728-4CFB-BFBE-A041-EBAA3D73A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784" y="2808428"/>
            <a:ext cx="5777097" cy="1728192"/>
          </a:xfrm>
          <a:prstGeom prst="rect">
            <a:avLst/>
          </a:prstGeom>
        </p:spPr>
      </p:pic>
      <p:pic>
        <p:nvPicPr>
          <p:cNvPr id="1026" name="Picture 2" descr="Polska Akademia Umiejętności - YouTu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984" y="365126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ostarczone przez Faceboo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79" y="2558597"/>
            <a:ext cx="2646176" cy="199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255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EC6D4-FD07-031E-6DF3-68EBB84FF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Meeting venue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2F0ACC-72E0-F49C-CAFF-309100BF7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93AAB-70FA-5B1D-0BBF-F2FE5C152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0288B0-F5D5-1E65-D1B0-19EC7B779851}"/>
              </a:ext>
            </a:extLst>
          </p:cNvPr>
          <p:cNvSpPr txBox="1"/>
          <p:nvPr/>
        </p:nvSpPr>
        <p:spPr>
          <a:xfrm>
            <a:off x="551384" y="2215215"/>
            <a:ext cx="94698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600" b="1" dirty="0" err="1"/>
              <a:t>From</a:t>
            </a:r>
            <a:r>
              <a:rPr lang="fr-CH" sz="2600" b="1" dirty="0"/>
              <a:t> International Airport Jean-Paul II</a:t>
            </a:r>
          </a:p>
          <a:p>
            <a:endParaRPr lang="fr-CH" sz="2600" dirty="0"/>
          </a:p>
          <a:p>
            <a:pPr marL="457200" indent="-457200">
              <a:buFontTx/>
              <a:buChar char="-"/>
            </a:pPr>
            <a:r>
              <a:rPr lang="pl-PL" sz="2600" dirty="0"/>
              <a:t>35</a:t>
            </a:r>
            <a:r>
              <a:rPr lang="fr-CH" sz="2600" dirty="0"/>
              <a:t>mn by car</a:t>
            </a:r>
          </a:p>
          <a:p>
            <a:pPr marL="457200" indent="-457200">
              <a:buFontTx/>
              <a:buChar char="-"/>
            </a:pPr>
            <a:r>
              <a:rPr lang="fr-CH" sz="2600" dirty="0"/>
              <a:t>40mn by bus</a:t>
            </a:r>
          </a:p>
          <a:p>
            <a:pPr marL="457200" indent="-457200">
              <a:buFontTx/>
              <a:buChar char="-"/>
            </a:pPr>
            <a:r>
              <a:rPr lang="fr-CH" sz="2600" dirty="0"/>
              <a:t>20mn by train </a:t>
            </a:r>
            <a:r>
              <a:rPr lang="fr-CH" sz="2600" dirty="0" err="1"/>
              <a:t>shuttle</a:t>
            </a:r>
            <a:r>
              <a:rPr lang="fr-CH" sz="2600" dirty="0"/>
              <a:t> (</a:t>
            </a:r>
            <a:r>
              <a:rPr lang="fr-CH" sz="2600" dirty="0" err="1"/>
              <a:t>every</a:t>
            </a:r>
            <a:r>
              <a:rPr lang="fr-CH" sz="2600" dirty="0"/>
              <a:t> 30mn)</a:t>
            </a:r>
          </a:p>
          <a:p>
            <a:endParaRPr lang="fr-CH" dirty="0"/>
          </a:p>
          <a:p>
            <a:r>
              <a:rPr lang="fr-CH" sz="2600" b="1" dirty="0"/>
              <a:t>or </a:t>
            </a:r>
            <a:r>
              <a:rPr lang="fr-CH" sz="2600" b="1" dirty="0" err="1"/>
              <a:t>from</a:t>
            </a:r>
            <a:r>
              <a:rPr lang="fr-CH" sz="2600" b="1" dirty="0"/>
              <a:t> Krakow main Train Station</a:t>
            </a:r>
            <a:endParaRPr lang="fr-CH" sz="2600" dirty="0"/>
          </a:p>
          <a:p>
            <a:endParaRPr lang="fr-CH" dirty="0"/>
          </a:p>
          <a:p>
            <a:r>
              <a:rPr lang="fr-CH" sz="2600" dirty="0"/>
              <a:t>-   </a:t>
            </a:r>
            <a:r>
              <a:rPr lang="pl-PL" sz="2600" dirty="0"/>
              <a:t>2</a:t>
            </a:r>
            <a:r>
              <a:rPr lang="fr-CH" sz="2600" dirty="0"/>
              <a:t>0mn by public transport</a:t>
            </a:r>
          </a:p>
          <a:p>
            <a:endParaRPr lang="fr-CH" dirty="0"/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22309C0-96DB-7B1D-44E5-9008A7DE3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184" y="2668864"/>
            <a:ext cx="3354143" cy="315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173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D8C56-1778-4A1B-901A-2B3DB9C09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9785225" cy="920538"/>
          </a:xfrm>
        </p:spPr>
        <p:txBody>
          <a:bodyPr>
            <a:normAutofit/>
          </a:bodyPr>
          <a:lstStyle/>
          <a:p>
            <a:r>
              <a:rPr lang="fr-CH" dirty="0"/>
              <a:t>Preliminary Agenda – Krakow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F23464-BA18-44CA-8BB7-19FF9ACF3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8C5111F1-6F95-4FEC-97F9-2F061F368C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11626"/>
              </p:ext>
            </p:extLst>
          </p:nvPr>
        </p:nvGraphicFramePr>
        <p:xfrm>
          <a:off x="1378866" y="1266743"/>
          <a:ext cx="9397653" cy="4602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07293">
                  <a:extLst>
                    <a:ext uri="{9D8B030D-6E8A-4147-A177-3AD203B41FA5}">
                      <a16:colId xmlns:a16="http://schemas.microsoft.com/office/drawing/2014/main" val="1647622227"/>
                    </a:ext>
                  </a:extLst>
                </a:gridCol>
                <a:gridCol w="2570573">
                  <a:extLst>
                    <a:ext uri="{9D8B030D-6E8A-4147-A177-3AD203B41FA5}">
                      <a16:colId xmlns:a16="http://schemas.microsoft.com/office/drawing/2014/main" val="4124677586"/>
                    </a:ext>
                  </a:extLst>
                </a:gridCol>
                <a:gridCol w="4103564">
                  <a:extLst>
                    <a:ext uri="{9D8B030D-6E8A-4147-A177-3AD203B41FA5}">
                      <a16:colId xmlns:a16="http://schemas.microsoft.com/office/drawing/2014/main" val="2820702233"/>
                    </a:ext>
                  </a:extLst>
                </a:gridCol>
                <a:gridCol w="2016223">
                  <a:extLst>
                    <a:ext uri="{9D8B030D-6E8A-4147-A177-3AD203B41FA5}">
                      <a16:colId xmlns:a16="http://schemas.microsoft.com/office/drawing/2014/main" val="36260600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noProof="0" dirty="0"/>
                        <a:t>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/>
                        <a:t>Sessions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/>
                        <a:t>Events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818447"/>
                  </a:ext>
                </a:extLst>
              </a:tr>
              <a:tr h="564382"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1</a:t>
                      </a:r>
                    </a:p>
                    <a:p>
                      <a:r>
                        <a:rPr lang="en-GB" sz="1800" noProof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Monday 7 April</a:t>
                      </a:r>
                    </a:p>
                    <a:p>
                      <a:r>
                        <a:rPr lang="en-GB" sz="1800" noProof="0" dirty="0"/>
                        <a:t>Tuesday 8 April</a:t>
                      </a:r>
                    </a:p>
                    <a:p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noProof="0" dirty="0"/>
                        <a:t>EA Jade/I.FAST workshop</a:t>
                      </a:r>
                    </a:p>
                    <a:p>
                      <a:r>
                        <a:rPr lang="fr-CH" sz="1800" noProof="0" dirty="0"/>
                        <a:t>WP </a:t>
                      </a:r>
                      <a:r>
                        <a:rPr lang="fr-CH" sz="1800" noProof="0" dirty="0" err="1"/>
                        <a:t>Parallel</a:t>
                      </a:r>
                      <a:r>
                        <a:rPr lang="fr-CH" sz="1800" noProof="0" dirty="0"/>
                        <a:t> Meetings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787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Wednesday 9 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noProof="0" dirty="0"/>
                        <a:t>WP </a:t>
                      </a:r>
                      <a:r>
                        <a:rPr lang="fr-CH" sz="1800" noProof="0" dirty="0" err="1"/>
                        <a:t>Parallel</a:t>
                      </a:r>
                      <a:r>
                        <a:rPr lang="fr-CH" sz="1800" noProof="0" dirty="0"/>
                        <a:t> Meetings </a:t>
                      </a:r>
                    </a:p>
                    <a:p>
                      <a:endParaRPr lang="fr-CH" sz="1800" noProof="0" dirty="0"/>
                    </a:p>
                    <a:p>
                      <a:r>
                        <a:rPr lang="fr-CH" sz="1800" b="1" noProof="0" dirty="0"/>
                        <a:t>14:00 </a:t>
                      </a:r>
                      <a:r>
                        <a:rPr lang="fr-CH" sz="1800" b="1" noProof="0" dirty="0" err="1"/>
                        <a:t>Plenary</a:t>
                      </a:r>
                      <a:r>
                        <a:rPr lang="fr-CH" sz="1800" b="1" baseline="0" noProof="0" dirty="0"/>
                        <a:t> meeting</a:t>
                      </a:r>
                    </a:p>
                    <a:p>
                      <a:endParaRPr lang="en-GB" sz="18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Welcome drink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850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Thursday 10 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noProof="0" dirty="0" err="1"/>
                        <a:t>Plenary</a:t>
                      </a:r>
                      <a:r>
                        <a:rPr lang="fr-CH" sz="1800" b="1" baseline="0" noProof="0" dirty="0"/>
                        <a:t> meeting (all </a:t>
                      </a:r>
                      <a:r>
                        <a:rPr lang="fr-CH" sz="1800" b="1" baseline="0" noProof="0" dirty="0" err="1"/>
                        <a:t>day</a:t>
                      </a:r>
                      <a:r>
                        <a:rPr lang="fr-CH" sz="1800" b="1" baseline="0" noProof="0" dirty="0"/>
                        <a:t>)</a:t>
                      </a:r>
                      <a:endParaRPr lang="en-GB" sz="1800" b="1" baseline="0" noProof="0" dirty="0"/>
                    </a:p>
                    <a:p>
                      <a:endParaRPr lang="fr-CH" sz="1800" b="1" baseline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noProof="0" dirty="0"/>
                        <a:t>Banquet </a:t>
                      </a:r>
                      <a:r>
                        <a:rPr lang="fr-CH" sz="1800" noProof="0" dirty="0" err="1"/>
                        <a:t>dinner</a:t>
                      </a:r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862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Friday 11</a:t>
                      </a:r>
                      <a:r>
                        <a:rPr lang="en-GB" sz="1800" baseline="0" noProof="0" dirty="0"/>
                        <a:t> April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noProof="0" dirty="0"/>
                        <a:t>9:00 </a:t>
                      </a:r>
                      <a:r>
                        <a:rPr lang="fr-CH" sz="1800" b="1" noProof="0" dirty="0" err="1"/>
                        <a:t>Plenary</a:t>
                      </a:r>
                      <a:r>
                        <a:rPr lang="fr-CH" sz="1800" b="1" noProof="0" dirty="0"/>
                        <a:t> meeting, Highlight </a:t>
                      </a:r>
                      <a:r>
                        <a:rPr lang="fr-CH" sz="1800" b="1" noProof="0" dirty="0" err="1"/>
                        <a:t>talks</a:t>
                      </a:r>
                      <a:r>
                        <a:rPr lang="fr-CH" sz="1800" b="1" noProof="0" dirty="0"/>
                        <a:t>, SAC report, discussion</a:t>
                      </a:r>
                    </a:p>
                    <a:p>
                      <a:endParaRPr lang="fr-CH" sz="1800" noProof="0" dirty="0"/>
                    </a:p>
                    <a:p>
                      <a:r>
                        <a:rPr lang="fr-CH" sz="1800" noProof="0" dirty="0"/>
                        <a:t>14:00 </a:t>
                      </a:r>
                      <a:r>
                        <a:rPr lang="fr-CH" sz="1800" noProof="0" dirty="0" err="1"/>
                        <a:t>Governing</a:t>
                      </a:r>
                      <a:r>
                        <a:rPr lang="fr-CH" sz="1800" noProof="0" dirty="0"/>
                        <a:t> Board/Steering Committee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7678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1570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501E1-1194-D800-9252-B0B4C09C2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Meeting </a:t>
            </a:r>
            <a:r>
              <a:rPr lang="fr-CH" dirty="0" err="1"/>
              <a:t>rooms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705F2-7686-CB57-7319-0E49CB8AF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803400"/>
            <a:ext cx="10515600" cy="37636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/>
              <a:t>- </a:t>
            </a:r>
            <a:r>
              <a:rPr lang="fr-CH" b="1" dirty="0"/>
              <a:t>Grand Hall - </a:t>
            </a:r>
            <a:r>
              <a:rPr lang="fr-CH" b="1" dirty="0" err="1"/>
              <a:t>Duza</a:t>
            </a:r>
            <a:r>
              <a:rPr lang="fr-CH" b="1" dirty="0"/>
              <a:t> Aula</a:t>
            </a:r>
            <a:r>
              <a:rPr lang="fr-CH" dirty="0"/>
              <a:t>: </a:t>
            </a:r>
            <a:r>
              <a:rPr lang="fr-CH" dirty="0" err="1"/>
              <a:t>capacity</a:t>
            </a:r>
            <a:r>
              <a:rPr lang="fr-CH" dirty="0"/>
              <a:t> 180 </a:t>
            </a:r>
            <a:r>
              <a:rPr lang="fr-CH" dirty="0" err="1"/>
              <a:t>seats</a:t>
            </a:r>
            <a:endParaRPr lang="fr-CH" dirty="0"/>
          </a:p>
          <a:p>
            <a:pPr marL="0" indent="0">
              <a:buNone/>
            </a:pPr>
            <a:r>
              <a:rPr lang="fr-CH" dirty="0"/>
              <a:t>                                                                        </a:t>
            </a:r>
          </a:p>
          <a:p>
            <a:pPr marL="0" indent="0">
              <a:buNone/>
            </a:pPr>
            <a:r>
              <a:rPr lang="fr-CH" dirty="0"/>
              <a:t>                                                                 </a:t>
            </a:r>
            <a:endParaRPr lang="fr-CH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3ABF35-BC05-1EB5-43FA-049C857A0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6F8753-D249-BCEB-3978-B0B1504A9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79F15E-EF4D-C882-5E3B-3A2D1E566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2306501"/>
            <a:ext cx="4255078" cy="28934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1F7E5C-E236-B19D-E925-97A3CB1EC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4566" y="2969025"/>
            <a:ext cx="3895038" cy="259799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8112224" y="5654477"/>
            <a:ext cx="262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Hall - </a:t>
            </a:r>
            <a:r>
              <a:rPr lang="pl-PL" dirty="0" err="1"/>
              <a:t>entrance</a:t>
            </a:r>
            <a:endParaRPr lang="en-US" dirty="0"/>
          </a:p>
        </p:txBody>
      </p:sp>
      <p:sp>
        <p:nvSpPr>
          <p:cNvPr id="7" name="Prostokąt 6"/>
          <p:cNvSpPr/>
          <p:nvPr/>
        </p:nvSpPr>
        <p:spPr>
          <a:xfrm>
            <a:off x="5402172" y="5654477"/>
            <a:ext cx="2528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Exhibition space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930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501E1-1194-D800-9252-B0B4C09C2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Meeting </a:t>
            </a:r>
            <a:r>
              <a:rPr lang="fr-CH" dirty="0" err="1"/>
              <a:t>rooms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705F2-7686-CB57-7319-0E49CB8AF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803400"/>
            <a:ext cx="10515600" cy="376361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r-CH" b="1" dirty="0"/>
              <a:t>Small Hall – </a:t>
            </a:r>
            <a:r>
              <a:rPr lang="fr-CH" b="1" dirty="0" err="1"/>
              <a:t>Mala</a:t>
            </a:r>
            <a:r>
              <a:rPr lang="fr-CH" b="1" dirty="0"/>
              <a:t> Aula</a:t>
            </a:r>
            <a:r>
              <a:rPr lang="fr-CH" dirty="0"/>
              <a:t>: </a:t>
            </a:r>
          </a:p>
          <a:p>
            <a:pPr marL="0" indent="0">
              <a:buNone/>
            </a:pPr>
            <a:r>
              <a:rPr lang="fr-CH" dirty="0"/>
              <a:t>       </a:t>
            </a:r>
            <a:r>
              <a:rPr lang="fr-CH" dirty="0" err="1"/>
              <a:t>capacity</a:t>
            </a:r>
            <a:r>
              <a:rPr lang="fr-CH" dirty="0"/>
              <a:t> 35 </a:t>
            </a:r>
            <a:r>
              <a:rPr lang="fr-CH" dirty="0" err="1"/>
              <a:t>seats</a:t>
            </a:r>
            <a:endParaRPr lang="fr-CH" dirty="0"/>
          </a:p>
          <a:p>
            <a:pPr marL="0" indent="0">
              <a:buNone/>
            </a:pPr>
            <a:endParaRPr lang="fr-CH" dirty="0"/>
          </a:p>
          <a:p>
            <a:pPr>
              <a:buFontTx/>
              <a:buChar char="-"/>
            </a:pPr>
            <a:r>
              <a:rPr lang="fr-CH" b="1" dirty="0"/>
              <a:t>Karolina Aula</a:t>
            </a:r>
          </a:p>
          <a:p>
            <a:pPr marL="0" indent="0">
              <a:buNone/>
            </a:pPr>
            <a:r>
              <a:rPr lang="fr-CH" dirty="0"/>
              <a:t>       </a:t>
            </a:r>
            <a:r>
              <a:rPr lang="fr-CH" dirty="0" err="1"/>
              <a:t>capacity</a:t>
            </a:r>
            <a:r>
              <a:rPr lang="fr-CH" dirty="0"/>
              <a:t> 50 </a:t>
            </a:r>
            <a:r>
              <a:rPr lang="fr-CH" dirty="0" err="1"/>
              <a:t>seats</a:t>
            </a:r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3ABF35-BC05-1EB5-43FA-049C857A0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6F8753-D249-BCEB-3978-B0B1504A9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F0A3A3-466A-A94A-4B1A-BFDBFE5D9D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952" y="432823"/>
            <a:ext cx="2774698" cy="41490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989B11-1B0D-FD9A-F97B-1AA9A5E7C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8225" y="3679278"/>
            <a:ext cx="3888445" cy="259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61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F0A38-31D0-60E8-217A-0C799C73B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Practical</a:t>
            </a:r>
            <a:r>
              <a:rPr lang="fr-CH" dirty="0"/>
              <a:t> </a:t>
            </a:r>
            <a:r>
              <a:rPr lang="fr-CH" dirty="0" err="1"/>
              <a:t>details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2B37C-69A9-9B55-D023-9932F262B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Indico</a:t>
            </a:r>
            <a:r>
              <a:rPr lang="fr-CH" dirty="0"/>
              <a:t> site:  </a:t>
            </a:r>
            <a:r>
              <a:rPr lang="fr-CH" dirty="0">
                <a:hlinkClick r:id="rId2"/>
              </a:rPr>
              <a:t>https://indico.cern.ch/event/1464979/</a:t>
            </a:r>
            <a:r>
              <a:rPr lang="fr-CH" dirty="0"/>
              <a:t> 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err="1"/>
              <a:t>Plenary</a:t>
            </a:r>
            <a:r>
              <a:rPr lang="fr-CH" dirty="0"/>
              <a:t> sessions </a:t>
            </a:r>
            <a:r>
              <a:rPr lang="fr-CH" dirty="0" err="1"/>
              <a:t>beging</a:t>
            </a:r>
            <a:r>
              <a:rPr lang="fr-CH" dirty="0"/>
              <a:t> on </a:t>
            </a:r>
            <a:r>
              <a:rPr lang="fr-CH" dirty="0" err="1"/>
              <a:t>Wedn</a:t>
            </a:r>
            <a:r>
              <a:rPr lang="fr-CH" dirty="0"/>
              <a:t>. at 14:00</a:t>
            </a:r>
          </a:p>
          <a:p>
            <a:pPr marL="0" indent="0">
              <a:buNone/>
            </a:pPr>
            <a:r>
              <a:rPr lang="fr-CH" b="1" dirty="0"/>
              <a:t>Catering</a:t>
            </a:r>
            <a:r>
              <a:rPr lang="fr-CH" dirty="0"/>
              <a:t> in exhibition </a:t>
            </a:r>
            <a:r>
              <a:rPr lang="fr-CH" dirty="0" err="1"/>
              <a:t>space</a:t>
            </a:r>
            <a:endParaRPr lang="fr-CH" dirty="0"/>
          </a:p>
          <a:p>
            <a:pPr marL="0" indent="0">
              <a:buNone/>
            </a:pPr>
            <a:r>
              <a:rPr lang="fr-CH" dirty="0"/>
              <a:t>- Coffee breaks </a:t>
            </a:r>
            <a:r>
              <a:rPr lang="fr-CH" dirty="0" err="1"/>
              <a:t>during</a:t>
            </a:r>
            <a:r>
              <a:rPr lang="fr-CH" dirty="0"/>
              <a:t> workshop and </a:t>
            </a:r>
            <a:r>
              <a:rPr lang="fr-CH" dirty="0" err="1"/>
              <a:t>plenary</a:t>
            </a:r>
            <a:r>
              <a:rPr lang="fr-CH" dirty="0"/>
              <a:t> sessions</a:t>
            </a:r>
          </a:p>
          <a:p>
            <a:pPr>
              <a:buFontTx/>
              <a:buChar char="-"/>
            </a:pPr>
            <a:r>
              <a:rPr lang="en-US" dirty="0"/>
              <a:t>Buffet lunch organized on Thursday</a:t>
            </a:r>
          </a:p>
          <a:p>
            <a:pPr>
              <a:buFontTx/>
              <a:buChar char="-"/>
            </a:pPr>
            <a:r>
              <a:rPr lang="en-US" dirty="0"/>
              <a:t>A lot of restaurants available around the venue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19B400-F55B-350F-80E8-B5C42E2AA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FEC55F-AAC7-183E-BFB8-73CB9B98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893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36D99-2106-CAFF-8C94-09F4DAAA2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Practical</a:t>
            </a:r>
            <a:r>
              <a:rPr lang="fr-CH" dirty="0"/>
              <a:t> </a:t>
            </a:r>
            <a:r>
              <a:rPr lang="fr-CH" dirty="0" err="1"/>
              <a:t>details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47C21-FAA6-115E-29AD-02715D0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1325"/>
            <a:ext cx="10515600" cy="41279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dirty="0" err="1"/>
              <a:t>Thanks</a:t>
            </a:r>
            <a:r>
              <a:rPr lang="fr-CH" sz="2400" dirty="0"/>
              <a:t> to the local </a:t>
            </a:r>
            <a:r>
              <a:rPr lang="fr-CH" sz="2400" dirty="0" err="1"/>
              <a:t>organising</a:t>
            </a:r>
            <a:r>
              <a:rPr lang="fr-CH" sz="2400" dirty="0"/>
              <a:t> Committee </a:t>
            </a:r>
            <a:r>
              <a:rPr lang="fr-CH" sz="2400" dirty="0">
                <a:hlinkClick r:id="rId2"/>
              </a:rPr>
              <a:t>IFJ-PAN</a:t>
            </a:r>
            <a:r>
              <a:rPr lang="fr-CH" sz="2400" dirty="0"/>
              <a:t>, a </a:t>
            </a:r>
            <a:r>
              <a:rPr lang="fr-CH" sz="2400" dirty="0" err="1"/>
              <a:t>list</a:t>
            </a:r>
            <a:r>
              <a:rPr lang="fr-CH" sz="2400" dirty="0"/>
              <a:t> of </a:t>
            </a:r>
            <a:r>
              <a:rPr lang="fr-CH" sz="2400" dirty="0" err="1"/>
              <a:t>hotels</a:t>
            </a:r>
            <a:r>
              <a:rPr lang="fr-CH" sz="2400" dirty="0"/>
              <a:t> </a:t>
            </a:r>
            <a:r>
              <a:rPr lang="fr-CH" sz="2400" dirty="0" err="1"/>
              <a:t>will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available</a:t>
            </a:r>
            <a:r>
              <a:rPr lang="fr-CH" sz="2400" dirty="0"/>
              <a:t> </a:t>
            </a:r>
            <a:r>
              <a:rPr lang="fr-CH" sz="2400" dirty="0" err="1"/>
              <a:t>from</a:t>
            </a:r>
            <a:r>
              <a:rPr lang="fr-CH" sz="2400" dirty="0"/>
              <a:t> the </a:t>
            </a:r>
            <a:r>
              <a:rPr lang="fr-CH" sz="2400" dirty="0" err="1"/>
              <a:t>Indico</a:t>
            </a:r>
            <a:r>
              <a:rPr lang="fr-CH" sz="2400" dirty="0"/>
              <a:t> site </a:t>
            </a:r>
            <a:r>
              <a:rPr lang="fr-CH" sz="2400" dirty="0" err="1"/>
              <a:t>soon</a:t>
            </a:r>
            <a:r>
              <a:rPr lang="fr-CH" sz="2400" dirty="0"/>
              <a:t> and a few </a:t>
            </a:r>
            <a:r>
              <a:rPr lang="fr-CH" sz="2400" dirty="0" err="1"/>
              <a:t>nice</a:t>
            </a:r>
            <a:r>
              <a:rPr lang="fr-CH" sz="2400" dirty="0"/>
              <a:t> places for the social events have been </a:t>
            </a:r>
            <a:r>
              <a:rPr lang="fr-CH" sz="2400" dirty="0" err="1"/>
              <a:t>identified</a:t>
            </a:r>
            <a:r>
              <a:rPr lang="fr-CH" sz="2400" dirty="0"/>
              <a:t>, </a:t>
            </a:r>
            <a:r>
              <a:rPr lang="fr-CH" sz="2400" dirty="0" err="1"/>
              <a:t>still</a:t>
            </a:r>
            <a:r>
              <a:rPr lang="fr-CH" sz="2400" dirty="0"/>
              <a:t> </a:t>
            </a:r>
            <a:r>
              <a:rPr lang="fr-CH" sz="2400" dirty="0" err="1"/>
              <a:t>need</a:t>
            </a:r>
            <a:r>
              <a:rPr lang="fr-CH" sz="2400" dirty="0"/>
              <a:t> to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confirmed</a:t>
            </a:r>
            <a:r>
              <a:rPr lang="fr-CH" sz="2400" dirty="0"/>
              <a:t>.</a:t>
            </a:r>
          </a:p>
          <a:p>
            <a:pPr marL="0" indent="0" algn="ctr">
              <a:buNone/>
            </a:pPr>
            <a:r>
              <a:rPr lang="fr-CH" sz="2400" dirty="0"/>
              <a:t>Welcome drink on </a:t>
            </a:r>
            <a:r>
              <a:rPr lang="fr-CH" sz="2400" dirty="0" err="1"/>
              <a:t>Wednesday</a:t>
            </a:r>
            <a:r>
              <a:rPr lang="fr-CH" sz="2400" dirty="0"/>
              <a:t> </a:t>
            </a:r>
            <a:r>
              <a:rPr lang="fr-CH" sz="2400" dirty="0" err="1"/>
              <a:t>evening</a:t>
            </a:r>
            <a:endParaRPr lang="fr-CH" sz="2400" dirty="0"/>
          </a:p>
          <a:p>
            <a:pPr marL="0" indent="0" algn="ctr">
              <a:buNone/>
            </a:pPr>
            <a:r>
              <a:rPr lang="fr-CH" sz="2400" dirty="0"/>
              <a:t>Banquet </a:t>
            </a:r>
            <a:r>
              <a:rPr lang="fr-CH" sz="2400" dirty="0" err="1"/>
              <a:t>dinner</a:t>
            </a:r>
            <a:r>
              <a:rPr lang="fr-CH" sz="2400" dirty="0"/>
              <a:t> on Thursday </a:t>
            </a:r>
            <a:r>
              <a:rPr lang="fr-CH" sz="2400" dirty="0" err="1"/>
              <a:t>evening</a:t>
            </a:r>
            <a:endParaRPr lang="fr-CH" sz="2400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8F2E67-7EFE-AB1C-61DB-D542925AD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C5E0E1-9955-951A-E52F-DC0251218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C259AA-86A0-2DEC-64B0-74B2C2D68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7" y="3665700"/>
            <a:ext cx="3899423" cy="22768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95563B-48F0-1030-7423-F121EC2D0C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8088" y="3387254"/>
            <a:ext cx="3899423" cy="256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9566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25193</TotalTime>
  <Words>329</Words>
  <Application>Microsoft Office PowerPoint</Application>
  <PresentationFormat>Widescreen</PresentationFormat>
  <Paragraphs>96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Montserrat</vt:lpstr>
      <vt:lpstr>Montserrat ExtraBold</vt:lpstr>
      <vt:lpstr>Montserrat SemiBold</vt:lpstr>
      <vt:lpstr>I.FAST Custom Slides</vt:lpstr>
      <vt:lpstr>Generic</vt:lpstr>
      <vt:lpstr>PowerPoint Presentation</vt:lpstr>
      <vt:lpstr>Location: Krakow, Poland</vt:lpstr>
      <vt:lpstr>Meeting venue </vt:lpstr>
      <vt:lpstr>Meeting venue</vt:lpstr>
      <vt:lpstr>Preliminary Agenda – Krakow 2025</vt:lpstr>
      <vt:lpstr>Meeting rooms</vt:lpstr>
      <vt:lpstr>Meeting rooms</vt:lpstr>
      <vt:lpstr>Practical details</vt:lpstr>
      <vt:lpstr>Practical details</vt:lpstr>
      <vt:lpstr>Registration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Valerie Brunner</cp:lastModifiedBy>
  <cp:revision>919</cp:revision>
  <dcterms:created xsi:type="dcterms:W3CDTF">2017-04-26T09:15:49Z</dcterms:created>
  <dcterms:modified xsi:type="dcterms:W3CDTF">2024-10-21T15:05:33Z</dcterms:modified>
</cp:coreProperties>
</file>