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81" r:id="rId4"/>
    <p:sldMasterId id="2147483700" r:id="rId5"/>
  </p:sldMasterIdLst>
  <p:notesMasterIdLst>
    <p:notesMasterId r:id="rId16"/>
  </p:notesMasterIdLst>
  <p:sldIdLst>
    <p:sldId id="257" r:id="rId6"/>
    <p:sldId id="289" r:id="rId7"/>
    <p:sldId id="322" r:id="rId8"/>
    <p:sldId id="308" r:id="rId9"/>
    <p:sldId id="311" r:id="rId10"/>
    <p:sldId id="323" r:id="rId11"/>
    <p:sldId id="318" r:id="rId12"/>
    <p:sldId id="299" r:id="rId13"/>
    <p:sldId id="324" r:id="rId14"/>
    <p:sldId id="283"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3" userDrawn="1">
          <p15:clr>
            <a:srgbClr val="A4A3A4"/>
          </p15:clr>
        </p15:guide>
        <p15:guide id="2" pos="325" userDrawn="1">
          <p15:clr>
            <a:srgbClr val="A4A3A4"/>
          </p15:clr>
        </p15:guide>
        <p15:guide id="3" orient="horz" pos="3974" userDrawn="1">
          <p15:clr>
            <a:srgbClr val="A4A3A4"/>
          </p15:clr>
        </p15:guide>
        <p15:guide id="4" pos="7355" userDrawn="1">
          <p15:clr>
            <a:srgbClr val="A4A3A4"/>
          </p15:clr>
        </p15:guide>
        <p15:guide id="5" pos="3840" userDrawn="1">
          <p15:clr>
            <a:srgbClr val="A4A3A4"/>
          </p15:clr>
        </p15:guide>
        <p15:guide id="6" orient="horz" pos="867" userDrawn="1">
          <p15:clr>
            <a:srgbClr val="A4A3A4"/>
          </p15:clr>
        </p15:guide>
        <p15:guide id="7" orient="horz" pos="3634" userDrawn="1">
          <p15:clr>
            <a:srgbClr val="A4A3A4"/>
          </p15:clr>
        </p15:guide>
        <p15:guide id="8" pos="86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E94D36"/>
    <a:srgbClr val="FF6900"/>
    <a:srgbClr val="003088"/>
    <a:srgbClr val="F08900"/>
    <a:srgbClr val="1E5DF8"/>
    <a:srgbClr val="626262"/>
    <a:srgbClr val="FFFFFF"/>
    <a:srgbClr val="00BED5"/>
    <a:srgbClr val="C13D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725"/>
    <p:restoredTop sz="94422"/>
  </p:normalViewPr>
  <p:slideViewPr>
    <p:cSldViewPr snapToGrid="0" snapToObjects="1">
      <p:cViewPr varScale="1">
        <p:scale>
          <a:sx n="116" d="100"/>
          <a:sy n="116" d="100"/>
        </p:scale>
        <p:origin x="1037" y="72"/>
      </p:cViewPr>
      <p:guideLst>
        <p:guide orient="horz" pos="323"/>
        <p:guide pos="325"/>
        <p:guide orient="horz" pos="3974"/>
        <p:guide pos="7355"/>
        <p:guide pos="3840"/>
        <p:guide orient="horz" pos="867"/>
        <p:guide orient="horz" pos="3634"/>
        <p:guide pos="86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inton, Alex (STFC,DL,AST)" userId="6e61efc1-9609-4ecc-a9d6-f0604c9a6d76" providerId="ADAL" clId="{295F44B5-E443-466D-9398-B52810CACE68}"/>
    <pc:docChg chg="custSel modSld">
      <pc:chgData name="Hinton, Alex (STFC,DL,AST)" userId="6e61efc1-9609-4ecc-a9d6-f0604c9a6d76" providerId="ADAL" clId="{295F44B5-E443-466D-9398-B52810CACE68}" dt="2024-10-21T08:42:01.738" v="158" actId="20577"/>
      <pc:docMkLst>
        <pc:docMk/>
      </pc:docMkLst>
      <pc:sldChg chg="modSp mod">
        <pc:chgData name="Hinton, Alex (STFC,DL,AST)" userId="6e61efc1-9609-4ecc-a9d6-f0604c9a6d76" providerId="ADAL" clId="{295F44B5-E443-466D-9398-B52810CACE68}" dt="2024-10-21T08:42:01.738" v="158" actId="20577"/>
        <pc:sldMkLst>
          <pc:docMk/>
          <pc:sldMk cId="3799222106" sldId="299"/>
        </pc:sldMkLst>
        <pc:spChg chg="mod">
          <ac:chgData name="Hinton, Alex (STFC,DL,AST)" userId="6e61efc1-9609-4ecc-a9d6-f0604c9a6d76" providerId="ADAL" clId="{295F44B5-E443-466D-9398-B52810CACE68}" dt="2024-10-21T08:42:01.738" v="158" actId="20577"/>
          <ac:spMkLst>
            <pc:docMk/>
            <pc:sldMk cId="3799222106" sldId="299"/>
            <ac:spMk id="5" creationId="{697BFE5A-7C82-E244-83C3-A634D5C30E22}"/>
          </ac:spMkLst>
        </pc:spChg>
      </pc:sldChg>
      <pc:sldChg chg="modSp mod">
        <pc:chgData name="Hinton, Alex (STFC,DL,AST)" userId="6e61efc1-9609-4ecc-a9d6-f0604c9a6d76" providerId="ADAL" clId="{295F44B5-E443-466D-9398-B52810CACE68}" dt="2024-10-21T08:40:48.392" v="157" actId="20577"/>
        <pc:sldMkLst>
          <pc:docMk/>
          <pc:sldMk cId="2799598003" sldId="324"/>
        </pc:sldMkLst>
        <pc:spChg chg="mod">
          <ac:chgData name="Hinton, Alex (STFC,DL,AST)" userId="6e61efc1-9609-4ecc-a9d6-f0604c9a6d76" providerId="ADAL" clId="{295F44B5-E443-466D-9398-B52810CACE68}" dt="2024-10-21T08:40:48.392" v="157" actId="20577"/>
          <ac:spMkLst>
            <pc:docMk/>
            <pc:sldMk cId="2799598003" sldId="324"/>
            <ac:spMk id="5" creationId="{697BFE5A-7C82-E244-83C3-A634D5C30E22}"/>
          </ac:spMkLst>
        </pc:spChg>
      </pc:sldChg>
    </pc:docChg>
  </pc:docChgLst>
  <pc:docChgLst>
    <pc:chgData name="Hinton, Alex (STFC,DL,AST)" userId="6e61efc1-9609-4ecc-a9d6-f0604c9a6d76" providerId="ADAL" clId="{577121B1-2064-4F34-9E43-82AE87E303D5}"/>
    <pc:docChg chg="undo custSel addSld modSld">
      <pc:chgData name="Hinton, Alex (STFC,DL,AST)" userId="6e61efc1-9609-4ecc-a9d6-f0604c9a6d76" providerId="ADAL" clId="{577121B1-2064-4F34-9E43-82AE87E303D5}" dt="2024-10-15T12:56:56.571" v="505" actId="20577"/>
      <pc:docMkLst>
        <pc:docMk/>
      </pc:docMkLst>
      <pc:sldChg chg="modSp mod">
        <pc:chgData name="Hinton, Alex (STFC,DL,AST)" userId="6e61efc1-9609-4ecc-a9d6-f0604c9a6d76" providerId="ADAL" clId="{577121B1-2064-4F34-9E43-82AE87E303D5}" dt="2024-10-15T12:44:44.820" v="11" actId="20577"/>
        <pc:sldMkLst>
          <pc:docMk/>
          <pc:sldMk cId="3224382533" sldId="257"/>
        </pc:sldMkLst>
        <pc:spChg chg="mod">
          <ac:chgData name="Hinton, Alex (STFC,DL,AST)" userId="6e61efc1-9609-4ecc-a9d6-f0604c9a6d76" providerId="ADAL" clId="{577121B1-2064-4F34-9E43-82AE87E303D5}" dt="2024-10-15T12:44:29.240" v="3" actId="20577"/>
          <ac:spMkLst>
            <pc:docMk/>
            <pc:sldMk cId="3224382533" sldId="257"/>
            <ac:spMk id="3" creationId="{78DB0FE0-A4AF-D848-8925-91A37993D74D}"/>
          </ac:spMkLst>
        </pc:spChg>
        <pc:spChg chg="mod">
          <ac:chgData name="Hinton, Alex (STFC,DL,AST)" userId="6e61efc1-9609-4ecc-a9d6-f0604c9a6d76" providerId="ADAL" clId="{577121B1-2064-4F34-9E43-82AE87E303D5}" dt="2024-10-15T12:44:44.820" v="11" actId="20577"/>
          <ac:spMkLst>
            <pc:docMk/>
            <pc:sldMk cId="3224382533" sldId="257"/>
            <ac:spMk id="5" creationId="{0BEB0AE4-391E-6F41-84C6-D4EEDF519A31}"/>
          </ac:spMkLst>
        </pc:spChg>
      </pc:sldChg>
      <pc:sldChg chg="modSp mod">
        <pc:chgData name="Hinton, Alex (STFC,DL,AST)" userId="6e61efc1-9609-4ecc-a9d6-f0604c9a6d76" providerId="ADAL" clId="{577121B1-2064-4F34-9E43-82AE87E303D5}" dt="2024-10-15T12:50:18.887" v="246" actId="20577"/>
        <pc:sldMkLst>
          <pc:docMk/>
          <pc:sldMk cId="3799222106" sldId="299"/>
        </pc:sldMkLst>
        <pc:spChg chg="mod">
          <ac:chgData name="Hinton, Alex (STFC,DL,AST)" userId="6e61efc1-9609-4ecc-a9d6-f0604c9a6d76" providerId="ADAL" clId="{577121B1-2064-4F34-9E43-82AE87E303D5}" dt="2024-10-15T12:50:18.887" v="246" actId="20577"/>
          <ac:spMkLst>
            <pc:docMk/>
            <pc:sldMk cId="3799222106" sldId="299"/>
            <ac:spMk id="5" creationId="{697BFE5A-7C82-E244-83C3-A634D5C30E22}"/>
          </ac:spMkLst>
        </pc:spChg>
        <pc:spChg chg="mod">
          <ac:chgData name="Hinton, Alex (STFC,DL,AST)" userId="6e61efc1-9609-4ecc-a9d6-f0604c9a6d76" providerId="ADAL" clId="{577121B1-2064-4F34-9E43-82AE87E303D5}" dt="2024-10-15T12:47:55.915" v="32" actId="20577"/>
          <ac:spMkLst>
            <pc:docMk/>
            <pc:sldMk cId="3799222106" sldId="299"/>
            <ac:spMk id="7" creationId="{67B54F19-1212-9345-95FF-9D2815FD6E96}"/>
          </ac:spMkLst>
        </pc:spChg>
      </pc:sldChg>
      <pc:sldChg chg="modSp mod">
        <pc:chgData name="Hinton, Alex (STFC,DL,AST)" userId="6e61efc1-9609-4ecc-a9d6-f0604c9a6d76" providerId="ADAL" clId="{577121B1-2064-4F34-9E43-82AE87E303D5}" dt="2024-10-15T12:45:39.697" v="17" actId="20577"/>
        <pc:sldMkLst>
          <pc:docMk/>
          <pc:sldMk cId="2521084731" sldId="308"/>
        </pc:sldMkLst>
        <pc:spChg chg="mod">
          <ac:chgData name="Hinton, Alex (STFC,DL,AST)" userId="6e61efc1-9609-4ecc-a9d6-f0604c9a6d76" providerId="ADAL" clId="{577121B1-2064-4F34-9E43-82AE87E303D5}" dt="2024-10-15T12:45:39.697" v="17" actId="20577"/>
          <ac:spMkLst>
            <pc:docMk/>
            <pc:sldMk cId="2521084731" sldId="308"/>
            <ac:spMk id="5" creationId="{697BFE5A-7C82-E244-83C3-A634D5C30E22}"/>
          </ac:spMkLst>
        </pc:spChg>
      </pc:sldChg>
      <pc:sldChg chg="add">
        <pc:chgData name="Hinton, Alex (STFC,DL,AST)" userId="6e61efc1-9609-4ecc-a9d6-f0604c9a6d76" providerId="ADAL" clId="{577121B1-2064-4F34-9E43-82AE87E303D5}" dt="2024-10-15T12:47:20.672" v="18"/>
        <pc:sldMkLst>
          <pc:docMk/>
          <pc:sldMk cId="1088522685" sldId="318"/>
        </pc:sldMkLst>
      </pc:sldChg>
      <pc:sldChg chg="modSp add mod">
        <pc:chgData name="Hinton, Alex (STFC,DL,AST)" userId="6e61efc1-9609-4ecc-a9d6-f0604c9a6d76" providerId="ADAL" clId="{577121B1-2064-4F34-9E43-82AE87E303D5}" dt="2024-10-15T12:56:56.571" v="505" actId="20577"/>
        <pc:sldMkLst>
          <pc:docMk/>
          <pc:sldMk cId="2799598003" sldId="324"/>
        </pc:sldMkLst>
        <pc:spChg chg="mod">
          <ac:chgData name="Hinton, Alex (STFC,DL,AST)" userId="6e61efc1-9609-4ecc-a9d6-f0604c9a6d76" providerId="ADAL" clId="{577121B1-2064-4F34-9E43-82AE87E303D5}" dt="2024-10-15T12:56:56.571" v="505" actId="20577"/>
          <ac:spMkLst>
            <pc:docMk/>
            <pc:sldMk cId="2799598003" sldId="324"/>
            <ac:spMk id="5" creationId="{697BFE5A-7C82-E244-83C3-A634D5C30E22}"/>
          </ac:spMkLst>
        </pc:spChg>
        <pc:spChg chg="mod">
          <ac:chgData name="Hinton, Alex (STFC,DL,AST)" userId="6e61efc1-9609-4ecc-a9d6-f0604c9a6d76" providerId="ADAL" clId="{577121B1-2064-4F34-9E43-82AE87E303D5}" dt="2024-10-15T12:50:44.761" v="272" actId="20577"/>
          <ac:spMkLst>
            <pc:docMk/>
            <pc:sldMk cId="2799598003" sldId="324"/>
            <ac:spMk id="7" creationId="{67B54F19-1212-9345-95FF-9D2815FD6E96}"/>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Arial Regular"/>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Arial Regular"/>
              </a:defRPr>
            </a:lvl1pPr>
          </a:lstStyle>
          <a:p>
            <a:fld id="{48FE9A4A-3203-D544-A0F2-9B4A7A1B021E}" type="datetimeFigureOut">
              <a:rPr lang="en-US" smtClean="0"/>
              <a:pPr/>
              <a:t>10/17/2024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Arial Regular"/>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Arial Regular"/>
              </a:defRPr>
            </a:lvl1pPr>
          </a:lstStyle>
          <a:p>
            <a:fld id="{C0F3BA1D-A00F-DB41-84DA-BE26C4853B35}" type="slidenum">
              <a:rPr lang="en-US" smtClean="0"/>
              <a:pPr/>
              <a:t>‹#›</a:t>
            </a:fld>
            <a:endParaRPr lang="en-US" dirty="0"/>
          </a:p>
        </p:txBody>
      </p:sp>
    </p:spTree>
    <p:extLst>
      <p:ext uri="{BB962C8B-B14F-4D97-AF65-F5344CB8AC3E}">
        <p14:creationId xmlns:p14="http://schemas.microsoft.com/office/powerpoint/2010/main" val="66186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rial Regular"/>
        <a:ea typeface="+mn-ea"/>
        <a:cs typeface="+mn-cs"/>
      </a:defRPr>
    </a:lvl1pPr>
    <a:lvl2pPr marL="457200" algn="l" defTabSz="914400" rtl="0" eaLnBrk="1" latinLnBrk="0" hangingPunct="1">
      <a:defRPr sz="1200" b="0" i="0" kern="1200">
        <a:solidFill>
          <a:schemeClr val="tx1"/>
        </a:solidFill>
        <a:latin typeface="Arial Regular"/>
        <a:ea typeface="+mn-ea"/>
        <a:cs typeface="+mn-cs"/>
      </a:defRPr>
    </a:lvl2pPr>
    <a:lvl3pPr marL="914400" algn="l" defTabSz="914400" rtl="0" eaLnBrk="1" latinLnBrk="0" hangingPunct="1">
      <a:defRPr sz="1200" b="0" i="0" kern="1200">
        <a:solidFill>
          <a:schemeClr val="tx1"/>
        </a:solidFill>
        <a:latin typeface="Arial Regular"/>
        <a:ea typeface="+mn-ea"/>
        <a:cs typeface="+mn-cs"/>
      </a:defRPr>
    </a:lvl3pPr>
    <a:lvl4pPr marL="1371600" algn="l" defTabSz="914400" rtl="0" eaLnBrk="1" latinLnBrk="0" hangingPunct="1">
      <a:defRPr sz="1200" b="0" i="0" kern="1200">
        <a:solidFill>
          <a:schemeClr val="tx1"/>
        </a:solidFill>
        <a:latin typeface="Arial Regular"/>
        <a:ea typeface="+mn-ea"/>
        <a:cs typeface="+mn-cs"/>
      </a:defRPr>
    </a:lvl4pPr>
    <a:lvl5pPr marL="1828800" algn="l" defTabSz="914400" rtl="0" eaLnBrk="1" latinLnBrk="0" hangingPunct="1">
      <a:defRPr sz="1200" b="0" i="0" kern="1200">
        <a:solidFill>
          <a:schemeClr val="tx1"/>
        </a:solidFill>
        <a:latin typeface="Arial Regular"/>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1</a:t>
            </a:fld>
            <a:endParaRPr lang="en-US"/>
          </a:p>
        </p:txBody>
      </p:sp>
    </p:spTree>
    <p:extLst>
      <p:ext uri="{BB962C8B-B14F-4D97-AF65-F5344CB8AC3E}">
        <p14:creationId xmlns:p14="http://schemas.microsoft.com/office/powerpoint/2010/main" val="7926725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Focus of WP11 is on sustainable technologies for accelerators.</a:t>
            </a:r>
          </a:p>
          <a:p>
            <a:r>
              <a:rPr lang="en-GB" dirty="0"/>
              <a:t>Goal is to build a prototype permanent magnet that provides equivalent field strength and quality to existing electromagnet design. Permanent magnet could provide equivalent use for negligible power consumption.</a:t>
            </a:r>
          </a:p>
        </p:txBody>
      </p:sp>
      <p:sp>
        <p:nvSpPr>
          <p:cNvPr id="4" name="Slide Number Placeholder 3"/>
          <p:cNvSpPr>
            <a:spLocks noGrp="1"/>
          </p:cNvSpPr>
          <p:nvPr>
            <p:ph type="sldNum" sz="quarter" idx="5"/>
          </p:nvPr>
        </p:nvSpPr>
        <p:spPr/>
        <p:txBody>
          <a:bodyPr/>
          <a:lstStyle/>
          <a:p>
            <a:fld id="{C0F3BA1D-A00F-DB41-84DA-BE26C4853B35}" type="slidenum">
              <a:rPr lang="en-US" smtClean="0"/>
              <a:pPr/>
              <a:t>2</a:t>
            </a:fld>
            <a:endParaRPr lang="en-US" dirty="0"/>
          </a:p>
        </p:txBody>
      </p:sp>
    </p:spTree>
    <p:extLst>
      <p:ext uri="{BB962C8B-B14F-4D97-AF65-F5344CB8AC3E}">
        <p14:creationId xmlns:p14="http://schemas.microsoft.com/office/powerpoint/2010/main" val="10152806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Image of Opera model of HEPTO magnet.</a:t>
            </a:r>
          </a:p>
          <a:p>
            <a:r>
              <a:rPr lang="en-GB" dirty="0"/>
              <a:t>Field produced by NdFeB undulator blocks arranged in tray structure.</a:t>
            </a:r>
          </a:p>
          <a:p>
            <a:r>
              <a:rPr lang="en-GB" dirty="0"/>
              <a:t>Field provided by asymmetric quadrupole style low carbon steel yoke. </a:t>
            </a:r>
          </a:p>
        </p:txBody>
      </p:sp>
      <p:sp>
        <p:nvSpPr>
          <p:cNvPr id="4" name="Slide Number Placeholder 3"/>
          <p:cNvSpPr>
            <a:spLocks noGrp="1"/>
          </p:cNvSpPr>
          <p:nvPr>
            <p:ph type="sldNum" sz="quarter" idx="5"/>
          </p:nvPr>
        </p:nvSpPr>
        <p:spPr/>
        <p:txBody>
          <a:bodyPr/>
          <a:lstStyle/>
          <a:p>
            <a:fld id="{C0F3BA1D-A00F-DB41-84DA-BE26C4853B35}" type="slidenum">
              <a:rPr lang="en-US" smtClean="0"/>
              <a:pPr/>
              <a:t>3</a:t>
            </a:fld>
            <a:endParaRPr lang="en-US" dirty="0"/>
          </a:p>
        </p:txBody>
      </p:sp>
    </p:spTree>
    <p:extLst>
      <p:ext uri="{BB962C8B-B14F-4D97-AF65-F5344CB8AC3E}">
        <p14:creationId xmlns:p14="http://schemas.microsoft.com/office/powerpoint/2010/main" val="19439179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Thermal shunts reduce variation of field strength with fluctuations in ambient temperature – make magnet more stable.</a:t>
            </a:r>
          </a:p>
          <a:p>
            <a:r>
              <a:rPr lang="en-GB" dirty="0"/>
              <a:t>Amount of material purchased from Soleil is less than predicted optimum amount to minimise fluctuations; will still be sufficient to try to measure fluctuations in field strength with temperature.</a:t>
            </a:r>
          </a:p>
        </p:txBody>
      </p:sp>
      <p:sp>
        <p:nvSpPr>
          <p:cNvPr id="4" name="Slide Number Placeholder 3"/>
          <p:cNvSpPr>
            <a:spLocks noGrp="1"/>
          </p:cNvSpPr>
          <p:nvPr>
            <p:ph type="sldNum" sz="quarter" idx="5"/>
          </p:nvPr>
        </p:nvSpPr>
        <p:spPr/>
        <p:txBody>
          <a:bodyPr/>
          <a:lstStyle/>
          <a:p>
            <a:fld id="{C0F3BA1D-A00F-DB41-84DA-BE26C4853B35}" type="slidenum">
              <a:rPr lang="en-US" smtClean="0"/>
              <a:pPr/>
              <a:t>4</a:t>
            </a:fld>
            <a:endParaRPr lang="en-US" dirty="0"/>
          </a:p>
        </p:txBody>
      </p:sp>
    </p:spTree>
    <p:extLst>
      <p:ext uri="{BB962C8B-B14F-4D97-AF65-F5344CB8AC3E}">
        <p14:creationId xmlns:p14="http://schemas.microsoft.com/office/powerpoint/2010/main" val="30703868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Trim coils provide ability to tune integrated dipole and quadrupole fields independently by +/- 2.5%.</a:t>
            </a:r>
          </a:p>
          <a:p>
            <a:r>
              <a:rPr lang="en-GB" dirty="0"/>
              <a:t>Tuning can be achieved with coil currents &lt; 5A i.e. coils can be air cooled – no need for water cooling infrastructure and cooling power.</a:t>
            </a:r>
          </a:p>
          <a:p>
            <a:r>
              <a:rPr lang="en-GB" dirty="0"/>
              <a:t>Absolute maximum power consumption of trim coils is ~ 50 W. Power dissipation from electrical resistance in equivalent EM DQ is 2.3 kW. ~2 orders of magnitude power saving. Nominally negligible power in trim coils.</a:t>
            </a:r>
          </a:p>
        </p:txBody>
      </p:sp>
      <p:sp>
        <p:nvSpPr>
          <p:cNvPr id="4" name="Slide Number Placeholder 3"/>
          <p:cNvSpPr>
            <a:spLocks noGrp="1"/>
          </p:cNvSpPr>
          <p:nvPr>
            <p:ph type="sldNum" sz="quarter" idx="5"/>
          </p:nvPr>
        </p:nvSpPr>
        <p:spPr/>
        <p:txBody>
          <a:bodyPr/>
          <a:lstStyle/>
          <a:p>
            <a:fld id="{C0F3BA1D-A00F-DB41-84DA-BE26C4853B35}" type="slidenum">
              <a:rPr lang="en-US" smtClean="0"/>
              <a:pPr/>
              <a:t>5</a:t>
            </a:fld>
            <a:endParaRPr lang="en-US" dirty="0"/>
          </a:p>
        </p:txBody>
      </p:sp>
    </p:spTree>
    <p:extLst>
      <p:ext uri="{BB962C8B-B14F-4D97-AF65-F5344CB8AC3E}">
        <p14:creationId xmlns:p14="http://schemas.microsoft.com/office/powerpoint/2010/main" val="42048176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Mechanical design for prototype HEPTO magnet has been completed at </a:t>
            </a:r>
            <a:r>
              <a:rPr lang="en-GB" dirty="0" err="1"/>
              <a:t>Kyma</a:t>
            </a:r>
            <a:r>
              <a:rPr lang="en-GB" dirty="0"/>
              <a:t>.</a:t>
            </a:r>
          </a:p>
          <a:p>
            <a:r>
              <a:rPr lang="en-GB" dirty="0"/>
              <a:t>Design includes mechanical shimming scheme. Can trim field strength and quality without use of trim coils to minimise power dissipation in nominal use and to maximise tuning range provided by coils.</a:t>
            </a:r>
          </a:p>
          <a:p>
            <a:r>
              <a:rPr lang="en-GB" dirty="0"/>
              <a:t>Currently out for quotes for procurement of mechanical components.</a:t>
            </a:r>
          </a:p>
        </p:txBody>
      </p:sp>
      <p:sp>
        <p:nvSpPr>
          <p:cNvPr id="4" name="Slide Number Placeholder 3"/>
          <p:cNvSpPr>
            <a:spLocks noGrp="1"/>
          </p:cNvSpPr>
          <p:nvPr>
            <p:ph type="sldNum" sz="quarter" idx="5"/>
          </p:nvPr>
        </p:nvSpPr>
        <p:spPr/>
        <p:txBody>
          <a:bodyPr/>
          <a:lstStyle/>
          <a:p>
            <a:fld id="{C0F3BA1D-A00F-DB41-84DA-BE26C4853B35}" type="slidenum">
              <a:rPr lang="en-US" smtClean="0"/>
              <a:pPr/>
              <a:t>6</a:t>
            </a:fld>
            <a:endParaRPr lang="en-US" dirty="0"/>
          </a:p>
        </p:txBody>
      </p:sp>
    </p:spTree>
    <p:extLst>
      <p:ext uri="{BB962C8B-B14F-4D97-AF65-F5344CB8AC3E}">
        <p14:creationId xmlns:p14="http://schemas.microsoft.com/office/powerpoint/2010/main" val="41690419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10</a:t>
            </a:fld>
            <a:endParaRPr lang="en-US"/>
          </a:p>
        </p:txBody>
      </p:sp>
    </p:spTree>
    <p:extLst>
      <p:ext uri="{BB962C8B-B14F-4D97-AF65-F5344CB8AC3E}">
        <p14:creationId xmlns:p14="http://schemas.microsoft.com/office/powerpoint/2010/main" val="5285412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fld id="{B0916680-20A4-4B14-AED7-FA74D3AF379B}" type="datetime1">
              <a:rPr lang="en-US" smtClean="0"/>
              <a:t>10/17/2024</a:t>
            </a:fld>
            <a:endParaRPr lang="en-US"/>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r>
              <a:rPr lang="en-GB"/>
              <a:t>WP11.3</a:t>
            </a:r>
            <a:endParaRPr lang="en-US"/>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293706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fld id="{181CF816-485A-4218-8FB3-814E0F6986F0}" type="datetime1">
              <a:rPr lang="en-US" smtClean="0"/>
              <a:t>10/17/2024</a:t>
            </a:fld>
            <a:endParaRPr lang="en-US"/>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r>
              <a:rPr lang="en-GB"/>
              <a:t>WP11.3</a:t>
            </a:r>
            <a:endParaRPr lang="en-US"/>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7491457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fld id="{EB4E7EDE-81A7-40EC-B919-B8ACF6F18447}" type="datetime1">
              <a:rPr lang="en-US" smtClean="0"/>
              <a:t>10/17/2024</a:t>
            </a:fld>
            <a:endParaRPr lang="en-US"/>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r>
              <a:rPr lang="en-GB"/>
              <a:t>WP11.3</a:t>
            </a:r>
            <a:endParaRPr lang="en-US"/>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6006703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01614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fld id="{E5763860-470E-410B-AF36-CC4EEB140DC4}" type="datetime1">
              <a:rPr lang="en-US" smtClean="0"/>
              <a:t>10/17/2024</a:t>
            </a:fld>
            <a:endParaRPr lang="en-US"/>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r>
              <a:rPr lang="en-GB"/>
              <a:t>WP11.3</a:t>
            </a:r>
            <a:endParaRPr lang="en-US"/>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6363703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fld id="{258B421D-97BF-4F0F-96B5-D8DCC22A94B6}" type="datetime1">
              <a:rPr lang="en-US" smtClean="0"/>
              <a:t>10/17/2024</a:t>
            </a:fld>
            <a:endParaRPr lang="en-US"/>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r>
              <a:rPr lang="en-GB"/>
              <a:t>WP11.3</a:t>
            </a:r>
            <a:endParaRPr lang="en-US"/>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453743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fld id="{BEFC9FF9-6118-4B3F-BA60-E4C2639CFA33}" type="datetime1">
              <a:rPr lang="en-US" smtClean="0"/>
              <a:t>10/17/2024</a:t>
            </a:fld>
            <a:endParaRPr lang="en-US"/>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r>
              <a:rPr lang="en-GB"/>
              <a:t>WP11.3</a:t>
            </a:r>
            <a:endParaRPr lang="en-US"/>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3914999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fld id="{79A2AC45-BC1C-4FBA-8069-01C6E61F72B9}" type="datetime1">
              <a:rPr lang="en-US" smtClean="0"/>
              <a:t>10/17/2024</a:t>
            </a:fld>
            <a:endParaRPr lang="en-US"/>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r>
              <a:rPr lang="en-GB"/>
              <a:t>WP11.3</a:t>
            </a:r>
            <a:endParaRPr lang="en-US"/>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1716614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fld id="{94130882-7A7D-44EF-B5A2-AD57F63DDDC7}" type="datetime1">
              <a:rPr lang="en-US" smtClean="0"/>
              <a:t>10/17/2024</a:t>
            </a:fld>
            <a:endParaRPr lang="en-US"/>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r>
              <a:rPr lang="en-GB"/>
              <a:t>WP11.3</a:t>
            </a:r>
            <a:endParaRPr lang="en-US"/>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9815096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fld id="{43B5FB88-E8B5-457C-B0EB-BC1B7BFB907F}" type="datetime1">
              <a:rPr lang="en-US" smtClean="0"/>
              <a:t>10/17/2024</a:t>
            </a:fld>
            <a:endParaRPr lang="en-US"/>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r>
              <a:rPr lang="en-GB"/>
              <a:t>WP11.3</a:t>
            </a:r>
            <a:endParaRPr lang="en-US"/>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0759581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fld id="{6D764DC2-398A-4A67-A347-7021194A70DA}" type="datetime1">
              <a:rPr lang="en-US" smtClean="0"/>
              <a:t>10/17/2024</a:t>
            </a:fld>
            <a:endParaRPr lang="en-US"/>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r>
              <a:rPr lang="en-GB"/>
              <a:t>WP11.3</a:t>
            </a:r>
            <a:endParaRPr lang="en-US"/>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9673849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fld id="{0A80AD9C-8D44-4024-B157-BB10A6A2B5D9}" type="datetime1">
              <a:rPr lang="en-US" smtClean="0"/>
              <a:t>10/17/2024</a:t>
            </a:fld>
            <a:endParaRPr lang="en-US"/>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r>
              <a:rPr lang="en-GB"/>
              <a:t>WP11.3</a:t>
            </a:r>
            <a:endParaRPr lang="en-US"/>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0239290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fld id="{C667890C-1C7E-405B-8ED4-ECB111B8DBF2}" type="datetime1">
              <a:rPr lang="en-US" smtClean="0"/>
              <a:t>10/17/2024</a:t>
            </a:fld>
            <a:endParaRPr lang="en-US"/>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r>
              <a:rPr lang="en-GB"/>
              <a:t>WP11.3</a:t>
            </a:r>
            <a:endParaRPr lang="en-US"/>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9409198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fld id="{A75466CD-26B2-4D36-B738-791FF5481F63}" type="datetime1">
              <a:rPr lang="en-US" smtClean="0"/>
              <a:t>10/17/2024</a:t>
            </a:fld>
            <a:endParaRPr lang="en-US"/>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r>
              <a:rPr lang="en-GB"/>
              <a:t>WP11.3</a:t>
            </a:r>
            <a:endParaRPr lang="en-US"/>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7314143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fld id="{338E4788-60AC-4FAE-A15C-EDD24CFD447D}" type="datetime1">
              <a:rPr lang="en-US" smtClean="0"/>
              <a:t>10/17/2024</a:t>
            </a:fld>
            <a:endParaRPr lang="en-US"/>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r>
              <a:rPr lang="en-GB"/>
              <a:t>WP11.3</a:t>
            </a:r>
            <a:endParaRPr lang="en-US"/>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63696922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fld id="{85488292-B77C-4CCB-93F1-D18C927BB96F}" type="datetime1">
              <a:rPr lang="en-US" smtClean="0"/>
              <a:t>10/17/2024</a:t>
            </a:fld>
            <a:endParaRPr lang="en-US"/>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r>
              <a:rPr lang="en-GB"/>
              <a:t>WP11.3</a:t>
            </a:r>
            <a:endParaRPr lang="en-US"/>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6133560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722869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6380670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45486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fld id="{E4FDDA4D-FE46-4C52-8BB2-EF6DB78C6022}" type="datetime1">
              <a:rPr lang="en-US" smtClean="0"/>
              <a:t>10/17/2024</a:t>
            </a:fld>
            <a:endParaRPr lang="en-US"/>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r>
              <a:rPr lang="en-GB"/>
              <a:t>WP11.3</a:t>
            </a:r>
            <a:endParaRPr lang="en-US"/>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41189987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fld id="{AD3C6528-DA13-406A-9DBC-6A9B65D48D0B}" type="datetime1">
              <a:rPr lang="en-US" smtClean="0"/>
              <a:t>10/17/2024</a:t>
            </a:fld>
            <a:endParaRPr lang="en-US"/>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r>
              <a:rPr lang="en-GB"/>
              <a:t>WP11.3</a:t>
            </a:r>
            <a:endParaRPr lang="en-US"/>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5946729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fld id="{929643DB-260B-48D6-9FF1-1C3E053FF844}" type="datetime1">
              <a:rPr lang="en-US" smtClean="0"/>
              <a:t>10/17/2024</a:t>
            </a:fld>
            <a:endParaRPr lang="en-US"/>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r>
              <a:rPr lang="en-GB"/>
              <a:t>WP11.3</a:t>
            </a:r>
            <a:endParaRPr lang="en-US"/>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848707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fld id="{52F05A42-164D-4ADD-A2CF-F1B04AC33052}" type="datetime1">
              <a:rPr lang="en-US" smtClean="0"/>
              <a:t>10/17/2024</a:t>
            </a:fld>
            <a:endParaRPr lang="en-US"/>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r>
              <a:rPr lang="en-GB"/>
              <a:t>WP11.3</a:t>
            </a:r>
            <a:endParaRPr lang="en-US"/>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918961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fld id="{A04AF114-9596-46D5-9B16-D2FB688C6E61}" type="datetime1">
              <a:rPr lang="en-US" smtClean="0"/>
              <a:t>10/17/2024</a:t>
            </a:fld>
            <a:endParaRPr lang="en-US"/>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r>
              <a:rPr lang="en-GB"/>
              <a:t>WP11.3</a:t>
            </a:r>
            <a:endParaRPr lang="en-US"/>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9954559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fld id="{A97CDD54-F0DB-4C6D-B7C9-6CEE08E20E09}" type="datetime1">
              <a:rPr lang="en-US" smtClean="0"/>
              <a:t>10/17/2024</a:t>
            </a:fld>
            <a:endParaRPr lang="en-US"/>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r>
              <a:rPr lang="en-GB"/>
              <a:t>WP11.3</a:t>
            </a:r>
            <a:endParaRPr lang="en-US"/>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8185966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fld id="{7E246DCD-CC91-4C77-B36A-9C0197B464DF}" type="datetime1">
              <a:rPr lang="en-US" smtClean="0"/>
              <a:t>10/17/2024</a:t>
            </a:fld>
            <a:endParaRPr lang="en-US"/>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r>
              <a:rPr lang="en-GB"/>
              <a:t>WP11.3</a:t>
            </a:r>
            <a:endParaRPr lang="en-US"/>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985277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2.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6C6562-42E2-47D7-A309-245795EFFB7E}" type="datetime1">
              <a:rPr lang="en-US" smtClean="0"/>
              <a:t>10/17/2024</a:t>
            </a:fld>
            <a:endParaRPr lang="en-US"/>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WP11.3</a:t>
            </a:r>
            <a:endParaRPr lang="en-US"/>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a:p>
        </p:txBody>
      </p:sp>
      <p:pic>
        <p:nvPicPr>
          <p:cNvPr id="7" name="Picture 6">
            <a:extLst>
              <a:ext uri="{FF2B5EF4-FFF2-40B4-BE49-F238E27FC236}">
                <a16:creationId xmlns:a16="http://schemas.microsoft.com/office/drawing/2014/main" id="{87733AA2-E8FC-2540-AA49-4AA124C76F24}"/>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515940" y="5802305"/>
            <a:ext cx="2111379" cy="539751"/>
          </a:xfrm>
          <a:prstGeom prst="rect">
            <a:avLst/>
          </a:prstGeom>
        </p:spPr>
      </p:pic>
    </p:spTree>
    <p:extLst>
      <p:ext uri="{BB962C8B-B14F-4D97-AF65-F5344CB8AC3E}">
        <p14:creationId xmlns:p14="http://schemas.microsoft.com/office/powerpoint/2010/main" val="967685184"/>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9" r:id="rId12"/>
  </p:sldLayoutIdLst>
  <p:hf hdr="0" dt="0"/>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49CE86-192A-4706-9A45-9E2C0FF8E9D2}" type="datetime1">
              <a:rPr lang="en-US" smtClean="0"/>
              <a:t>10/17/2024</a:t>
            </a:fld>
            <a:endParaRPr lang="en-US"/>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WP11.3</a:t>
            </a:r>
            <a:endParaRPr lang="en-US"/>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a:p>
        </p:txBody>
      </p:sp>
    </p:spTree>
    <p:extLst>
      <p:ext uri="{BB962C8B-B14F-4D97-AF65-F5344CB8AC3E}">
        <p14:creationId xmlns:p14="http://schemas.microsoft.com/office/powerpoint/2010/main" val="3143380421"/>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 id="2147483714" r:id="rId14"/>
  </p:sldLayoutIdLst>
  <p:hf hdr="0" dt="0"/>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6.JP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0.JPG"/><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8DB0FE0-A4AF-D848-8925-91A37993D74D}"/>
              </a:ext>
            </a:extLst>
          </p:cNvPr>
          <p:cNvSpPr txBox="1"/>
          <p:nvPr/>
        </p:nvSpPr>
        <p:spPr>
          <a:xfrm>
            <a:off x="1255197" y="1628950"/>
            <a:ext cx="10493567" cy="3785652"/>
          </a:xfrm>
          <a:prstGeom prst="rect">
            <a:avLst/>
          </a:prstGeom>
          <a:noFill/>
        </p:spPr>
        <p:txBody>
          <a:bodyPr wrap="square" lIns="91440" tIns="45720" rIns="91440" bIns="45720" rtlCol="0" anchor="t">
            <a:spAutoFit/>
          </a:bodyPr>
          <a:lstStyle/>
          <a:p>
            <a:r>
              <a:rPr lang="en-US" sz="4800" b="1" spc="-150" dirty="0">
                <a:solidFill>
                  <a:srgbClr val="002060"/>
                </a:solidFill>
                <a:latin typeface="Arial"/>
                <a:cs typeface="Arial"/>
              </a:rPr>
              <a:t>Task 11.3 Permanent Magnet Quadrupoles &amp; Combined Function Magnets for Ultra Low-Emittance Rings</a:t>
            </a:r>
          </a:p>
          <a:p>
            <a:endParaRPr lang="en-US" sz="4800" b="1" spc="-150" dirty="0">
              <a:solidFill>
                <a:srgbClr val="002060"/>
              </a:solidFill>
              <a:latin typeface="Arial"/>
              <a:cs typeface="Arial"/>
            </a:endParaRPr>
          </a:p>
        </p:txBody>
      </p:sp>
      <p:sp>
        <p:nvSpPr>
          <p:cNvPr id="5" name="Rectangle 4">
            <a:extLst>
              <a:ext uri="{FF2B5EF4-FFF2-40B4-BE49-F238E27FC236}">
                <a16:creationId xmlns:a16="http://schemas.microsoft.com/office/drawing/2014/main" id="{0BEB0AE4-391E-6F41-84C6-D4EEDF519A31}"/>
              </a:ext>
            </a:extLst>
          </p:cNvPr>
          <p:cNvSpPr/>
          <p:nvPr/>
        </p:nvSpPr>
        <p:spPr>
          <a:xfrm>
            <a:off x="1255197" y="4651554"/>
            <a:ext cx="10493567" cy="2052870"/>
          </a:xfrm>
          <a:prstGeom prst="rect">
            <a:avLst/>
          </a:prstGeom>
        </p:spPr>
        <p:txBody>
          <a:bodyPr wrap="square" lIns="91440" tIns="45720" rIns="91440" bIns="45720" anchor="t">
            <a:spAutoFit/>
          </a:bodyPr>
          <a:lstStyle/>
          <a:p>
            <a:r>
              <a:rPr lang="en-GB" sz="2400" dirty="0">
                <a:solidFill>
                  <a:srgbClr val="626262"/>
                </a:solidFill>
                <a:latin typeface="Arial"/>
                <a:cs typeface="Arial"/>
              </a:rPr>
              <a:t>Ben Shepherd, Alex Hinton (ASTeC, STFC Daresbury Laboratory)</a:t>
            </a:r>
          </a:p>
          <a:p>
            <a:r>
              <a:rPr lang="en-GB" sz="2400" dirty="0">
                <a:solidFill>
                  <a:srgbClr val="626262"/>
                </a:solidFill>
                <a:latin typeface="Arial"/>
                <a:cs typeface="Arial"/>
              </a:rPr>
              <a:t>Dušan Topalović, Jure Počkar, Tadej Milharcic and Mirko </a:t>
            </a:r>
            <a:r>
              <a:rPr lang="en-GB" sz="2400" dirty="0" err="1">
                <a:solidFill>
                  <a:srgbClr val="626262"/>
                </a:solidFill>
                <a:latin typeface="Arial"/>
                <a:cs typeface="Arial"/>
              </a:rPr>
              <a:t>Kokole</a:t>
            </a:r>
            <a:r>
              <a:rPr lang="en-GB" sz="2400" dirty="0">
                <a:solidFill>
                  <a:srgbClr val="626262"/>
                </a:solidFill>
                <a:latin typeface="Arial"/>
                <a:cs typeface="Arial"/>
              </a:rPr>
              <a:t> (</a:t>
            </a:r>
            <a:r>
              <a:rPr lang="en-GB" sz="2400" dirty="0" err="1">
                <a:solidFill>
                  <a:srgbClr val="626262"/>
                </a:solidFill>
                <a:latin typeface="Arial"/>
                <a:cs typeface="Arial"/>
              </a:rPr>
              <a:t>Kyma</a:t>
            </a:r>
            <a:r>
              <a:rPr lang="en-GB" sz="2400" dirty="0">
                <a:solidFill>
                  <a:srgbClr val="626262"/>
                </a:solidFill>
                <a:latin typeface="Arial"/>
                <a:cs typeface="Arial"/>
              </a:rPr>
              <a:t>)</a:t>
            </a:r>
          </a:p>
          <a:p>
            <a:pPr>
              <a:lnSpc>
                <a:spcPct val="110000"/>
              </a:lnSpc>
              <a:spcAft>
                <a:spcPts val="600"/>
              </a:spcAft>
            </a:pPr>
            <a:r>
              <a:rPr lang="en-GB" sz="2400" dirty="0">
                <a:solidFill>
                  <a:srgbClr val="626262"/>
                </a:solidFill>
                <a:latin typeface="Arial"/>
                <a:cs typeface="Arial"/>
              </a:rPr>
              <a:t>Alfie Shahveh (Diamond Light Source)</a:t>
            </a:r>
          </a:p>
          <a:p>
            <a:r>
              <a:rPr lang="en-GB" sz="2400" dirty="0">
                <a:solidFill>
                  <a:srgbClr val="626262"/>
                </a:solidFill>
                <a:latin typeface="Arial"/>
                <a:cs typeface="Arial"/>
              </a:rPr>
              <a:t>I.FAST Period 2 Review</a:t>
            </a:r>
          </a:p>
          <a:p>
            <a:r>
              <a:rPr lang="en-GB" sz="2400" dirty="0">
                <a:solidFill>
                  <a:srgbClr val="626262"/>
                </a:solidFill>
                <a:latin typeface="Arial"/>
                <a:cs typeface="Arial"/>
              </a:rPr>
              <a:t>21/10/2024</a:t>
            </a:r>
          </a:p>
        </p:txBody>
      </p:sp>
      <p:pic>
        <p:nvPicPr>
          <p:cNvPr id="6" name="Picture 5">
            <a:extLst>
              <a:ext uri="{FF2B5EF4-FFF2-40B4-BE49-F238E27FC236}">
                <a16:creationId xmlns:a16="http://schemas.microsoft.com/office/drawing/2014/main" id="{E201A9D8-A541-934F-8FC4-9439FCBF676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5938" y="412403"/>
            <a:ext cx="3770785" cy="963960"/>
          </a:xfrm>
          <a:prstGeom prst="rect">
            <a:avLst/>
          </a:prstGeom>
        </p:spPr>
      </p:pic>
    </p:spTree>
    <p:extLst>
      <p:ext uri="{BB962C8B-B14F-4D97-AF65-F5344CB8AC3E}">
        <p14:creationId xmlns:p14="http://schemas.microsoft.com/office/powerpoint/2010/main" val="32243825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8DB0FE0-A4AF-D848-8925-91A37993D74D}"/>
              </a:ext>
            </a:extLst>
          </p:cNvPr>
          <p:cNvSpPr txBox="1"/>
          <p:nvPr/>
        </p:nvSpPr>
        <p:spPr>
          <a:xfrm>
            <a:off x="1255197" y="2160730"/>
            <a:ext cx="4564836" cy="830997"/>
          </a:xfrm>
          <a:prstGeom prst="rect">
            <a:avLst/>
          </a:prstGeom>
          <a:noFill/>
        </p:spPr>
        <p:txBody>
          <a:bodyPr wrap="square" rtlCol="0" anchor="t">
            <a:spAutoFit/>
          </a:bodyPr>
          <a:lstStyle/>
          <a:p>
            <a:r>
              <a:rPr lang="en-US" sz="4800" b="1" spc="-150" dirty="0">
                <a:solidFill>
                  <a:srgbClr val="002060"/>
                </a:solidFill>
                <a:latin typeface="Arial" panose="020B0604020202020204" pitchFamily="34" charset="0"/>
                <a:cs typeface="Arial" panose="020B0604020202020204" pitchFamily="34" charset="0"/>
              </a:rPr>
              <a:t>Thank you</a:t>
            </a:r>
          </a:p>
        </p:txBody>
      </p:sp>
      <p:pic>
        <p:nvPicPr>
          <p:cNvPr id="6" name="Picture 5">
            <a:extLst>
              <a:ext uri="{FF2B5EF4-FFF2-40B4-BE49-F238E27FC236}">
                <a16:creationId xmlns:a16="http://schemas.microsoft.com/office/drawing/2014/main" id="{E201A9D8-A541-934F-8FC4-9439FCBF676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5938" y="412403"/>
            <a:ext cx="3770785" cy="963960"/>
          </a:xfrm>
          <a:prstGeom prst="rect">
            <a:avLst/>
          </a:prstGeom>
        </p:spPr>
      </p:pic>
      <p:sp>
        <p:nvSpPr>
          <p:cNvPr id="7" name="Rectangle 6">
            <a:extLst>
              <a:ext uri="{FF2B5EF4-FFF2-40B4-BE49-F238E27FC236}">
                <a16:creationId xmlns:a16="http://schemas.microsoft.com/office/drawing/2014/main" id="{9969D5D6-9CBF-2F47-ABA6-C44F092862B7}"/>
              </a:ext>
            </a:extLst>
          </p:cNvPr>
          <p:cNvSpPr/>
          <p:nvPr/>
        </p:nvSpPr>
        <p:spPr>
          <a:xfrm>
            <a:off x="973969" y="5904254"/>
            <a:ext cx="3556467" cy="646331"/>
          </a:xfrm>
          <a:prstGeom prst="rect">
            <a:avLst/>
          </a:prstGeom>
        </p:spPr>
        <p:txBody>
          <a:bodyPr wrap="square">
            <a:spAutoFit/>
          </a:bodyPr>
          <a:lstStyle/>
          <a:p>
            <a:r>
              <a:rPr lang="en-GB" b="1" dirty="0">
                <a:latin typeface="Arial" panose="020B0604020202020204" pitchFamily="34" charset="0"/>
                <a:cs typeface="Arial" panose="020B0604020202020204" pitchFamily="34" charset="0"/>
              </a:rPr>
              <a:t>Facebook: </a:t>
            </a:r>
            <a:r>
              <a:rPr lang="en-GB" dirty="0">
                <a:latin typeface="Arial" panose="020B0604020202020204" pitchFamily="34" charset="0"/>
                <a:cs typeface="Arial" panose="020B0604020202020204" pitchFamily="34" charset="0"/>
              </a:rPr>
              <a:t>Science and Technology Facilities Council</a:t>
            </a:r>
            <a:endParaRPr lang="en-GB" sz="1600" dirty="0">
              <a:latin typeface="Arial" panose="020B0604020202020204" pitchFamily="34" charset="0"/>
              <a:cs typeface="Arial" panose="020B0604020202020204" pitchFamily="34" charset="0"/>
            </a:endParaRPr>
          </a:p>
        </p:txBody>
      </p:sp>
      <p:sp>
        <p:nvSpPr>
          <p:cNvPr id="8" name="Rectangle 7">
            <a:extLst>
              <a:ext uri="{FF2B5EF4-FFF2-40B4-BE49-F238E27FC236}">
                <a16:creationId xmlns:a16="http://schemas.microsoft.com/office/drawing/2014/main" id="{2FD539E4-64DB-C141-80BC-DC0282462C17}"/>
              </a:ext>
            </a:extLst>
          </p:cNvPr>
          <p:cNvSpPr/>
          <p:nvPr/>
        </p:nvSpPr>
        <p:spPr>
          <a:xfrm>
            <a:off x="4286723" y="5904254"/>
            <a:ext cx="2734685" cy="369332"/>
          </a:xfrm>
          <a:prstGeom prst="rect">
            <a:avLst/>
          </a:prstGeom>
        </p:spPr>
        <p:txBody>
          <a:bodyPr wrap="square">
            <a:spAutoFit/>
          </a:bodyPr>
          <a:lstStyle/>
          <a:p>
            <a:r>
              <a:rPr lang="en-GB" sz="1600" b="1" dirty="0">
                <a:latin typeface="Arial" panose="020B0604020202020204" pitchFamily="34" charset="0"/>
                <a:cs typeface="Arial" panose="020B0604020202020204" pitchFamily="34" charset="0"/>
              </a:rPr>
              <a:t>Twitter:@</a:t>
            </a:r>
            <a:r>
              <a:rPr lang="en-GB" dirty="0" err="1">
                <a:latin typeface="Arial" panose="020B0604020202020204" pitchFamily="34" charset="0"/>
                <a:cs typeface="Arial" panose="020B0604020202020204" pitchFamily="34" charset="0"/>
              </a:rPr>
              <a:t>STFC_matters</a:t>
            </a:r>
            <a:endParaRPr lang="en-GB" sz="1600" dirty="0">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CAEB0994-2D52-2647-9C24-1B83B0A77782}"/>
              </a:ext>
            </a:extLst>
          </p:cNvPr>
          <p:cNvSpPr/>
          <p:nvPr/>
        </p:nvSpPr>
        <p:spPr>
          <a:xfrm>
            <a:off x="7265120" y="5904254"/>
            <a:ext cx="3319373" cy="646331"/>
          </a:xfrm>
          <a:prstGeom prst="rect">
            <a:avLst/>
          </a:prstGeom>
        </p:spPr>
        <p:txBody>
          <a:bodyPr wrap="square">
            <a:spAutoFit/>
          </a:bodyPr>
          <a:lstStyle/>
          <a:p>
            <a:r>
              <a:rPr lang="en-GB" b="1" dirty="0">
                <a:latin typeface="Arial" panose="020B0604020202020204" pitchFamily="34" charset="0"/>
                <a:cs typeface="Arial" panose="020B0604020202020204" pitchFamily="34" charset="0"/>
              </a:rPr>
              <a:t>YouTube: </a:t>
            </a:r>
            <a:r>
              <a:rPr lang="en-GB" dirty="0">
                <a:latin typeface="Arial" panose="020B0604020202020204" pitchFamily="34" charset="0"/>
                <a:cs typeface="Arial" panose="020B0604020202020204" pitchFamily="34" charset="0"/>
              </a:rPr>
              <a:t>Science and Technology Facilities Council</a:t>
            </a:r>
            <a:endParaRPr lang="en-GB" sz="1600" dirty="0">
              <a:latin typeface="Arial" panose="020B0604020202020204" pitchFamily="34" charset="0"/>
              <a:cs typeface="Arial" panose="020B0604020202020204" pitchFamily="34" charset="0"/>
            </a:endParaRPr>
          </a:p>
        </p:txBody>
      </p:sp>
      <p:sp>
        <p:nvSpPr>
          <p:cNvPr id="2" name="Rectangle 1">
            <a:extLst>
              <a:ext uri="{FF2B5EF4-FFF2-40B4-BE49-F238E27FC236}">
                <a16:creationId xmlns:a16="http://schemas.microsoft.com/office/drawing/2014/main" id="{62C7B506-4F3E-A72C-D318-16B365E71140}"/>
              </a:ext>
            </a:extLst>
          </p:cNvPr>
          <p:cNvSpPr/>
          <p:nvPr/>
        </p:nvSpPr>
        <p:spPr>
          <a:xfrm>
            <a:off x="1255197" y="3297784"/>
            <a:ext cx="6507475" cy="2156296"/>
          </a:xfrm>
          <a:prstGeom prst="rect">
            <a:avLst/>
          </a:prstGeom>
        </p:spPr>
        <p:txBody>
          <a:bodyPr wrap="square" lIns="91440" tIns="45720" rIns="91440" bIns="45720" anchor="t">
            <a:spAutoFit/>
          </a:bodyPr>
          <a:lstStyle/>
          <a:p>
            <a:pPr>
              <a:lnSpc>
                <a:spcPct val="110000"/>
              </a:lnSpc>
              <a:spcAft>
                <a:spcPts val="600"/>
              </a:spcAft>
            </a:pPr>
            <a:r>
              <a:rPr lang="en-GB" sz="2200" dirty="0">
                <a:solidFill>
                  <a:srgbClr val="626262"/>
                </a:solidFill>
                <a:latin typeface="Arial"/>
                <a:cs typeface="Arial"/>
              </a:rPr>
              <a:t>Acknowledgements:</a:t>
            </a:r>
          </a:p>
          <a:p>
            <a:pPr marL="285750" indent="-285750">
              <a:lnSpc>
                <a:spcPct val="110000"/>
              </a:lnSpc>
              <a:spcAft>
                <a:spcPts val="600"/>
              </a:spcAft>
              <a:buFont typeface="Arial" panose="020B0604020202020204" pitchFamily="34" charset="0"/>
              <a:buChar char="•"/>
            </a:pPr>
            <a:r>
              <a:rPr lang="en-GB" sz="2200" dirty="0">
                <a:solidFill>
                  <a:srgbClr val="626262"/>
                </a:solidFill>
                <a:latin typeface="Arial"/>
                <a:cs typeface="Arial"/>
              </a:rPr>
              <a:t>Dušan Topalović, Jure Počkar, Tadej Milharcic and Mirko </a:t>
            </a:r>
            <a:r>
              <a:rPr lang="en-GB" sz="2200" dirty="0" err="1">
                <a:solidFill>
                  <a:srgbClr val="626262"/>
                </a:solidFill>
                <a:latin typeface="Arial"/>
                <a:cs typeface="Arial"/>
              </a:rPr>
              <a:t>Kokole</a:t>
            </a:r>
            <a:r>
              <a:rPr lang="en-GB" sz="2200" dirty="0">
                <a:solidFill>
                  <a:srgbClr val="626262"/>
                </a:solidFill>
                <a:latin typeface="Arial"/>
                <a:cs typeface="Arial"/>
              </a:rPr>
              <a:t> (</a:t>
            </a:r>
            <a:r>
              <a:rPr lang="en-GB" sz="2200" dirty="0" err="1">
                <a:solidFill>
                  <a:srgbClr val="626262"/>
                </a:solidFill>
                <a:latin typeface="Arial"/>
                <a:cs typeface="Arial"/>
              </a:rPr>
              <a:t>Kyma</a:t>
            </a:r>
            <a:r>
              <a:rPr lang="en-GB" sz="2200" dirty="0">
                <a:solidFill>
                  <a:srgbClr val="626262"/>
                </a:solidFill>
                <a:latin typeface="Arial"/>
                <a:cs typeface="Arial"/>
              </a:rPr>
              <a:t>)</a:t>
            </a:r>
          </a:p>
          <a:p>
            <a:pPr marL="285750" indent="-285750">
              <a:lnSpc>
                <a:spcPct val="110000"/>
              </a:lnSpc>
              <a:spcAft>
                <a:spcPts val="600"/>
              </a:spcAft>
              <a:buFont typeface="Arial" panose="020B0604020202020204" pitchFamily="34" charset="0"/>
              <a:buChar char="•"/>
            </a:pPr>
            <a:r>
              <a:rPr lang="en-GB" sz="2200" dirty="0">
                <a:solidFill>
                  <a:srgbClr val="626262"/>
                </a:solidFill>
                <a:latin typeface="Arial"/>
                <a:cs typeface="Arial"/>
              </a:rPr>
              <a:t>Alfie Shahveh (Diamond Light Source)</a:t>
            </a:r>
            <a:endParaRPr lang="en-GB" dirty="0"/>
          </a:p>
          <a:p>
            <a:pPr>
              <a:lnSpc>
                <a:spcPct val="110000"/>
              </a:lnSpc>
              <a:spcAft>
                <a:spcPts val="600"/>
              </a:spcAft>
            </a:pPr>
            <a:endParaRPr lang="en-GB" sz="2200" dirty="0">
              <a:solidFill>
                <a:srgbClr val="626262"/>
              </a:solidFill>
              <a:latin typeface="Arial"/>
              <a:cs typeface="Arial"/>
            </a:endParaRPr>
          </a:p>
        </p:txBody>
      </p:sp>
      <p:pic>
        <p:nvPicPr>
          <p:cNvPr id="5" name="Picture 4">
            <a:extLst>
              <a:ext uri="{FF2B5EF4-FFF2-40B4-BE49-F238E27FC236}">
                <a16:creationId xmlns:a16="http://schemas.microsoft.com/office/drawing/2014/main" id="{2D2ABAB7-51A8-7954-9B0E-287057D32791}"/>
              </a:ext>
            </a:extLst>
          </p:cNvPr>
          <p:cNvPicPr>
            <a:picLocks noChangeAspect="1"/>
          </p:cNvPicPr>
          <p:nvPr/>
        </p:nvPicPr>
        <p:blipFill>
          <a:blip r:embed="rId4"/>
          <a:stretch>
            <a:fillRect/>
          </a:stretch>
        </p:blipFill>
        <p:spPr>
          <a:xfrm>
            <a:off x="9795348" y="3855294"/>
            <a:ext cx="2095500" cy="1819275"/>
          </a:xfrm>
          <a:prstGeom prst="rect">
            <a:avLst/>
          </a:prstGeom>
        </p:spPr>
      </p:pic>
    </p:spTree>
    <p:extLst>
      <p:ext uri="{BB962C8B-B14F-4D97-AF65-F5344CB8AC3E}">
        <p14:creationId xmlns:p14="http://schemas.microsoft.com/office/powerpoint/2010/main" val="39177292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97BFE5A-7C82-E244-83C3-A634D5C30E22}"/>
              </a:ext>
            </a:extLst>
          </p:cNvPr>
          <p:cNvSpPr/>
          <p:nvPr/>
        </p:nvSpPr>
        <p:spPr>
          <a:xfrm>
            <a:off x="412633" y="1114623"/>
            <a:ext cx="5936286" cy="4398897"/>
          </a:xfrm>
          <a:prstGeom prst="rect">
            <a:avLst/>
          </a:prstGeom>
        </p:spPr>
        <p:txBody>
          <a:bodyPr wrap="square" lIns="91440" tIns="45720" rIns="91440" bIns="45720" anchor="t">
            <a:spAutoFit/>
          </a:bodyPr>
          <a:lstStyle/>
          <a:p>
            <a:pPr marL="342900" indent="-342900">
              <a:lnSpc>
                <a:spcPct val="110000"/>
              </a:lnSpc>
              <a:spcAft>
                <a:spcPts val="600"/>
              </a:spcAft>
              <a:buFont typeface="Arial" panose="020B0604020202020204" pitchFamily="34" charset="0"/>
              <a:buChar char="•"/>
            </a:pPr>
            <a:r>
              <a:rPr lang="en-GB" sz="2200" dirty="0">
                <a:solidFill>
                  <a:srgbClr val="626262"/>
                </a:solidFill>
                <a:latin typeface="Arial"/>
                <a:cs typeface="Arial"/>
              </a:rPr>
              <a:t>Fourth generation synchrotron light sources make use of multi-bend achromat lattices to reduce beam emittance and increase radiation brightness.</a:t>
            </a:r>
          </a:p>
          <a:p>
            <a:pPr marL="342900" indent="-342900">
              <a:lnSpc>
                <a:spcPct val="110000"/>
              </a:lnSpc>
              <a:spcAft>
                <a:spcPts val="600"/>
              </a:spcAft>
              <a:buFont typeface="Arial" panose="020B0604020202020204" pitchFamily="34" charset="0"/>
              <a:buChar char="•"/>
            </a:pPr>
            <a:r>
              <a:rPr lang="en-GB" sz="2200" dirty="0">
                <a:solidFill>
                  <a:srgbClr val="626262"/>
                </a:solidFill>
                <a:latin typeface="Arial"/>
                <a:cs typeface="Arial"/>
              </a:rPr>
              <a:t>Lattices require combined function dipole-quadrupole (DQ) magnets.</a:t>
            </a:r>
          </a:p>
          <a:p>
            <a:pPr marL="342900" indent="-342900">
              <a:lnSpc>
                <a:spcPct val="110000"/>
              </a:lnSpc>
              <a:spcAft>
                <a:spcPts val="600"/>
              </a:spcAft>
              <a:buFont typeface="Arial" panose="020B0604020202020204" pitchFamily="34" charset="0"/>
              <a:buChar char="•"/>
            </a:pPr>
            <a:r>
              <a:rPr lang="en-GB" sz="2200" dirty="0">
                <a:solidFill>
                  <a:srgbClr val="626262"/>
                </a:solidFill>
                <a:latin typeface="Arial"/>
                <a:cs typeface="Arial"/>
              </a:rPr>
              <a:t>Diamond-II upgrade will require 48 DQ magnets drawing 2.3 kW each.</a:t>
            </a:r>
          </a:p>
          <a:p>
            <a:pPr marL="342900" indent="-342900">
              <a:lnSpc>
                <a:spcPct val="110000"/>
              </a:lnSpc>
              <a:spcAft>
                <a:spcPts val="600"/>
              </a:spcAft>
              <a:buFont typeface="Arial" panose="020B0604020202020204" pitchFamily="34" charset="0"/>
              <a:buChar char="•"/>
            </a:pPr>
            <a:r>
              <a:rPr lang="en-GB" sz="2200" dirty="0">
                <a:solidFill>
                  <a:srgbClr val="626262"/>
                </a:solidFill>
                <a:latin typeface="Arial"/>
                <a:cs typeface="Arial"/>
              </a:rPr>
              <a:t>Goal of WP11.3 – test if equivalent field requirements can be met by a permanent magnet based solution.</a:t>
            </a:r>
            <a:endParaRPr lang="en-GB" dirty="0"/>
          </a:p>
        </p:txBody>
      </p:sp>
      <p:sp>
        <p:nvSpPr>
          <p:cNvPr id="7" name="TextBox 6">
            <a:extLst>
              <a:ext uri="{FF2B5EF4-FFF2-40B4-BE49-F238E27FC236}">
                <a16:creationId xmlns:a16="http://schemas.microsoft.com/office/drawing/2014/main" id="{67B54F19-1212-9345-95FF-9D2815FD6E96}"/>
              </a:ext>
            </a:extLst>
          </p:cNvPr>
          <p:cNvSpPr txBox="1"/>
          <p:nvPr/>
        </p:nvSpPr>
        <p:spPr>
          <a:xfrm>
            <a:off x="412633" y="345182"/>
            <a:ext cx="11170066" cy="769441"/>
          </a:xfrm>
          <a:prstGeom prst="rect">
            <a:avLst/>
          </a:prstGeom>
          <a:noFill/>
        </p:spPr>
        <p:txBody>
          <a:bodyPr wrap="square" lIns="91440" tIns="45720" rIns="91440" bIns="45720" rtlCol="0" anchor="t">
            <a:spAutoFit/>
          </a:bodyPr>
          <a:lstStyle/>
          <a:p>
            <a:r>
              <a:rPr lang="en-US" sz="4400" b="1" spc="-150" dirty="0">
                <a:solidFill>
                  <a:srgbClr val="2E2D62"/>
                </a:solidFill>
                <a:latin typeface="Arial"/>
                <a:cs typeface="Arial"/>
              </a:rPr>
              <a:t>Introduction</a:t>
            </a:r>
            <a:endParaRPr lang="en-US" sz="4400" b="1" spc="-150" dirty="0">
              <a:solidFill>
                <a:srgbClr val="2E2D62"/>
              </a:solidFill>
              <a:latin typeface="Arial" panose="020B0604020202020204" pitchFamily="34" charset="0"/>
              <a:cs typeface="Arial" panose="020B0604020202020204" pitchFamily="34" charset="0"/>
            </a:endParaRPr>
          </a:p>
        </p:txBody>
      </p:sp>
      <p:sp>
        <p:nvSpPr>
          <p:cNvPr id="9" name="Slide Number Placeholder 8">
            <a:extLst>
              <a:ext uri="{FF2B5EF4-FFF2-40B4-BE49-F238E27FC236}">
                <a16:creationId xmlns:a16="http://schemas.microsoft.com/office/drawing/2014/main" id="{1B7510CB-D27A-49FD-A0C0-A375F7C9D073}"/>
              </a:ext>
            </a:extLst>
          </p:cNvPr>
          <p:cNvSpPr>
            <a:spLocks noGrp="1"/>
          </p:cNvSpPr>
          <p:nvPr>
            <p:ph type="sldNum" sz="quarter" idx="12"/>
          </p:nvPr>
        </p:nvSpPr>
        <p:spPr/>
        <p:txBody>
          <a:bodyPr/>
          <a:lstStyle/>
          <a:p>
            <a:fld id="{BBAAB195-B577-5546-8349-9DDA93B6129E}" type="slidenum">
              <a:rPr lang="en-US" smtClean="0"/>
              <a:t>2</a:t>
            </a:fld>
            <a:endParaRPr lang="en-US"/>
          </a:p>
        </p:txBody>
      </p:sp>
      <p:pic>
        <p:nvPicPr>
          <p:cNvPr id="6" name="Picture 5">
            <a:extLst>
              <a:ext uri="{FF2B5EF4-FFF2-40B4-BE49-F238E27FC236}">
                <a16:creationId xmlns:a16="http://schemas.microsoft.com/office/drawing/2014/main" id="{024198BE-B0C8-589A-15FA-378AE17EC5A4}"/>
              </a:ext>
            </a:extLst>
          </p:cNvPr>
          <p:cNvPicPr>
            <a:picLocks noChangeAspect="1"/>
          </p:cNvPicPr>
          <p:nvPr/>
        </p:nvPicPr>
        <p:blipFill rotWithShape="1">
          <a:blip r:embed="rId3"/>
          <a:srcRect r="1235"/>
          <a:stretch/>
        </p:blipFill>
        <p:spPr>
          <a:xfrm>
            <a:off x="6267135" y="1270979"/>
            <a:ext cx="5367146" cy="4617803"/>
          </a:xfrm>
          <a:prstGeom prst="rect">
            <a:avLst/>
          </a:prstGeom>
        </p:spPr>
      </p:pic>
      <p:sp>
        <p:nvSpPr>
          <p:cNvPr id="8" name="Footer Placeholder 7">
            <a:extLst>
              <a:ext uri="{FF2B5EF4-FFF2-40B4-BE49-F238E27FC236}">
                <a16:creationId xmlns:a16="http://schemas.microsoft.com/office/drawing/2014/main" id="{7F8E601B-462B-6CBD-FA14-B3A42C7A8241}"/>
              </a:ext>
            </a:extLst>
          </p:cNvPr>
          <p:cNvSpPr>
            <a:spLocks noGrp="1"/>
          </p:cNvSpPr>
          <p:nvPr>
            <p:ph type="ftr" sz="quarter" idx="11"/>
          </p:nvPr>
        </p:nvSpPr>
        <p:spPr/>
        <p:txBody>
          <a:bodyPr/>
          <a:lstStyle/>
          <a:p>
            <a:r>
              <a:rPr lang="en-GB"/>
              <a:t>WP11.3</a:t>
            </a:r>
            <a:endParaRPr lang="en-US"/>
          </a:p>
        </p:txBody>
      </p:sp>
    </p:spTree>
    <p:extLst>
      <p:ext uri="{BB962C8B-B14F-4D97-AF65-F5344CB8AC3E}">
        <p14:creationId xmlns:p14="http://schemas.microsoft.com/office/powerpoint/2010/main" val="24753567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97BFE5A-7C82-E244-83C3-A634D5C30E22}"/>
              </a:ext>
            </a:extLst>
          </p:cNvPr>
          <p:cNvSpPr/>
          <p:nvPr/>
        </p:nvSpPr>
        <p:spPr>
          <a:xfrm>
            <a:off x="269175" y="1229405"/>
            <a:ext cx="7026570" cy="4629729"/>
          </a:xfrm>
          <a:prstGeom prst="rect">
            <a:avLst/>
          </a:prstGeom>
        </p:spPr>
        <p:txBody>
          <a:bodyPr wrap="square" lIns="91440" tIns="45720" rIns="91440" bIns="45720" anchor="t">
            <a:spAutoFit/>
          </a:bodyPr>
          <a:lstStyle/>
          <a:p>
            <a:pPr marL="342900" indent="-342900">
              <a:lnSpc>
                <a:spcPct val="110000"/>
              </a:lnSpc>
              <a:spcAft>
                <a:spcPts val="600"/>
              </a:spcAft>
              <a:buFont typeface="Arial" panose="020B0604020202020204" pitchFamily="34" charset="0"/>
              <a:buChar char="•"/>
            </a:pPr>
            <a:r>
              <a:rPr lang="en-GB" sz="2200" dirty="0">
                <a:solidFill>
                  <a:srgbClr val="626262"/>
                </a:solidFill>
                <a:latin typeface="Arial"/>
                <a:cs typeface="Arial"/>
              </a:rPr>
              <a:t>Hybrid Electromagnet-Permanent Magnet Tuneable Optics (HEPTO) to meet same field requirements as DQ electromagnets for Diamond-II.</a:t>
            </a:r>
          </a:p>
          <a:p>
            <a:pPr marL="342900" indent="-342900">
              <a:lnSpc>
                <a:spcPct val="110000"/>
              </a:lnSpc>
              <a:spcAft>
                <a:spcPts val="600"/>
              </a:spcAft>
              <a:buFont typeface="Arial" panose="020B0604020202020204" pitchFamily="34" charset="0"/>
              <a:buChar char="•"/>
            </a:pPr>
            <a:r>
              <a:rPr lang="en-GB" sz="2200" dirty="0">
                <a:solidFill>
                  <a:srgbClr val="626262"/>
                </a:solidFill>
                <a:latin typeface="Arial"/>
                <a:cs typeface="Arial"/>
              </a:rPr>
              <a:t>Dipole = 0.7 T, Gradient = 33 T/m.</a:t>
            </a:r>
          </a:p>
          <a:p>
            <a:pPr marL="342900" indent="-342900">
              <a:lnSpc>
                <a:spcPct val="110000"/>
              </a:lnSpc>
              <a:spcAft>
                <a:spcPts val="600"/>
              </a:spcAft>
              <a:buFont typeface="Arial" panose="020B0604020202020204" pitchFamily="34" charset="0"/>
              <a:buChar char="•"/>
            </a:pPr>
            <a:r>
              <a:rPr lang="en-GB" sz="2200" dirty="0">
                <a:solidFill>
                  <a:srgbClr val="626262"/>
                </a:solidFill>
                <a:latin typeface="Arial"/>
                <a:cs typeface="Arial"/>
              </a:rPr>
              <a:t>Effective length = 0.870 m.</a:t>
            </a:r>
          </a:p>
          <a:p>
            <a:pPr marL="342900" indent="-342900">
              <a:lnSpc>
                <a:spcPct val="110000"/>
              </a:lnSpc>
              <a:spcAft>
                <a:spcPts val="600"/>
              </a:spcAft>
              <a:buFont typeface="Arial" panose="020B0604020202020204" pitchFamily="34" charset="0"/>
              <a:buChar char="•"/>
            </a:pPr>
            <a:r>
              <a:rPr lang="en-GB" sz="2200" dirty="0">
                <a:solidFill>
                  <a:srgbClr val="626262"/>
                </a:solidFill>
                <a:latin typeface="Arial"/>
                <a:cs typeface="Arial"/>
              </a:rPr>
              <a:t>Main source of field = NdFeB permanent magnet blocks (originally purchased for an undulator).</a:t>
            </a:r>
          </a:p>
          <a:p>
            <a:pPr marL="342900" indent="-342900">
              <a:lnSpc>
                <a:spcPct val="110000"/>
              </a:lnSpc>
              <a:spcAft>
                <a:spcPts val="600"/>
              </a:spcAft>
              <a:buFont typeface="Arial" panose="020B0604020202020204" pitchFamily="34" charset="0"/>
              <a:buChar char="•"/>
            </a:pPr>
            <a:r>
              <a:rPr lang="en-GB" sz="2200" dirty="0">
                <a:solidFill>
                  <a:srgbClr val="626262"/>
                </a:solidFill>
                <a:latin typeface="Arial"/>
                <a:cs typeface="Arial"/>
              </a:rPr>
              <a:t>Dipole and gradient fields require independent tuning of ±2.5% for commissioning purposes. </a:t>
            </a:r>
          </a:p>
          <a:p>
            <a:pPr marL="342900" indent="-342900">
              <a:lnSpc>
                <a:spcPct val="110000"/>
              </a:lnSpc>
              <a:spcAft>
                <a:spcPts val="600"/>
              </a:spcAft>
              <a:buFont typeface="Arial" panose="020B0604020202020204" pitchFamily="34" charset="0"/>
              <a:buChar char="•"/>
            </a:pPr>
            <a:r>
              <a:rPr lang="en-GB" sz="2200" dirty="0">
                <a:solidFill>
                  <a:srgbClr val="626262"/>
                </a:solidFill>
                <a:latin typeface="Arial"/>
                <a:cs typeface="Arial"/>
              </a:rPr>
              <a:t>Field tuning achieved by air-cooled trim coils.</a:t>
            </a:r>
          </a:p>
          <a:p>
            <a:pPr marL="342900" indent="-342900">
              <a:lnSpc>
                <a:spcPct val="110000"/>
              </a:lnSpc>
              <a:spcAft>
                <a:spcPts val="600"/>
              </a:spcAft>
              <a:buFont typeface="Arial" panose="020B0604020202020204" pitchFamily="34" charset="0"/>
              <a:buChar char="•"/>
            </a:pPr>
            <a:r>
              <a:rPr lang="en-GB" sz="2200" dirty="0">
                <a:solidFill>
                  <a:srgbClr val="626262"/>
                </a:solidFill>
                <a:latin typeface="Arial"/>
                <a:cs typeface="Arial"/>
              </a:rPr>
              <a:t>Yoke and poles made from XC06 low-carbon steel.</a:t>
            </a:r>
            <a:endParaRPr lang="en-GB" sz="2400" dirty="0"/>
          </a:p>
        </p:txBody>
      </p:sp>
      <p:sp>
        <p:nvSpPr>
          <p:cNvPr id="7" name="TextBox 6">
            <a:extLst>
              <a:ext uri="{FF2B5EF4-FFF2-40B4-BE49-F238E27FC236}">
                <a16:creationId xmlns:a16="http://schemas.microsoft.com/office/drawing/2014/main" id="{67B54F19-1212-9345-95FF-9D2815FD6E96}"/>
              </a:ext>
            </a:extLst>
          </p:cNvPr>
          <p:cNvSpPr txBox="1"/>
          <p:nvPr/>
        </p:nvSpPr>
        <p:spPr>
          <a:xfrm>
            <a:off x="412633" y="345182"/>
            <a:ext cx="11170066" cy="769441"/>
          </a:xfrm>
          <a:prstGeom prst="rect">
            <a:avLst/>
          </a:prstGeom>
          <a:noFill/>
        </p:spPr>
        <p:txBody>
          <a:bodyPr wrap="square" lIns="91440" tIns="45720" rIns="91440" bIns="45720" rtlCol="0" anchor="t">
            <a:spAutoFit/>
          </a:bodyPr>
          <a:lstStyle/>
          <a:p>
            <a:r>
              <a:rPr lang="en-US" sz="4400" b="1" spc="-150" dirty="0">
                <a:solidFill>
                  <a:srgbClr val="2E2D62"/>
                </a:solidFill>
                <a:latin typeface="Arial"/>
                <a:cs typeface="Arial"/>
              </a:rPr>
              <a:t>HEPTO Magnet Prototype</a:t>
            </a:r>
            <a:endParaRPr lang="en-US" sz="4400" b="1" spc="-150" dirty="0">
              <a:solidFill>
                <a:srgbClr val="2E2D62"/>
              </a:solidFill>
              <a:latin typeface="Arial" panose="020B0604020202020204" pitchFamily="34" charset="0"/>
              <a:cs typeface="Arial" panose="020B0604020202020204" pitchFamily="34" charset="0"/>
            </a:endParaRPr>
          </a:p>
        </p:txBody>
      </p:sp>
      <p:sp>
        <p:nvSpPr>
          <p:cNvPr id="9" name="Slide Number Placeholder 8">
            <a:extLst>
              <a:ext uri="{FF2B5EF4-FFF2-40B4-BE49-F238E27FC236}">
                <a16:creationId xmlns:a16="http://schemas.microsoft.com/office/drawing/2014/main" id="{1B7510CB-D27A-49FD-A0C0-A375F7C9D073}"/>
              </a:ext>
            </a:extLst>
          </p:cNvPr>
          <p:cNvSpPr>
            <a:spLocks noGrp="1"/>
          </p:cNvSpPr>
          <p:nvPr>
            <p:ph type="sldNum" sz="quarter" idx="12"/>
          </p:nvPr>
        </p:nvSpPr>
        <p:spPr/>
        <p:txBody>
          <a:bodyPr/>
          <a:lstStyle/>
          <a:p>
            <a:fld id="{BBAAB195-B577-5546-8349-9DDA93B6129E}" type="slidenum">
              <a:rPr lang="en-US" smtClean="0"/>
              <a:t>3</a:t>
            </a:fld>
            <a:endParaRPr lang="en-US"/>
          </a:p>
        </p:txBody>
      </p:sp>
      <p:sp>
        <p:nvSpPr>
          <p:cNvPr id="3" name="Footer Placeholder 2">
            <a:extLst>
              <a:ext uri="{FF2B5EF4-FFF2-40B4-BE49-F238E27FC236}">
                <a16:creationId xmlns:a16="http://schemas.microsoft.com/office/drawing/2014/main" id="{FB68247F-7E9B-8F28-9E9A-BE47A03AC7F5}"/>
              </a:ext>
            </a:extLst>
          </p:cNvPr>
          <p:cNvSpPr>
            <a:spLocks noGrp="1"/>
          </p:cNvSpPr>
          <p:nvPr>
            <p:ph type="ftr" sz="quarter" idx="11"/>
          </p:nvPr>
        </p:nvSpPr>
        <p:spPr/>
        <p:txBody>
          <a:bodyPr/>
          <a:lstStyle/>
          <a:p>
            <a:r>
              <a:rPr lang="en-GB"/>
              <a:t>WP11.3</a:t>
            </a:r>
            <a:endParaRPr lang="en-US" dirty="0"/>
          </a:p>
        </p:txBody>
      </p:sp>
      <p:pic>
        <p:nvPicPr>
          <p:cNvPr id="4" name="Picture 3" descr="A diagram of a machine&#10;&#10;Description automatically generated">
            <a:extLst>
              <a:ext uri="{FF2B5EF4-FFF2-40B4-BE49-F238E27FC236}">
                <a16:creationId xmlns:a16="http://schemas.microsoft.com/office/drawing/2014/main" id="{C9F9FE07-D8E1-9584-FA70-FA6C6570FC00}"/>
              </a:ext>
            </a:extLst>
          </p:cNvPr>
          <p:cNvPicPr>
            <a:picLocks noChangeAspect="1"/>
          </p:cNvPicPr>
          <p:nvPr/>
        </p:nvPicPr>
        <p:blipFill>
          <a:blip r:embed="rId3"/>
          <a:stretch>
            <a:fillRect/>
          </a:stretch>
        </p:blipFill>
        <p:spPr>
          <a:xfrm>
            <a:off x="7344157" y="136525"/>
            <a:ext cx="4802447" cy="3511684"/>
          </a:xfrm>
          <a:prstGeom prst="rect">
            <a:avLst/>
          </a:prstGeom>
        </p:spPr>
      </p:pic>
      <p:pic>
        <p:nvPicPr>
          <p:cNvPr id="8" name="Picture 7">
            <a:extLst>
              <a:ext uri="{FF2B5EF4-FFF2-40B4-BE49-F238E27FC236}">
                <a16:creationId xmlns:a16="http://schemas.microsoft.com/office/drawing/2014/main" id="{1863399B-6D03-182B-EA24-C40922E868E7}"/>
              </a:ext>
            </a:extLst>
          </p:cNvPr>
          <p:cNvPicPr>
            <a:picLocks noChangeAspect="1"/>
          </p:cNvPicPr>
          <p:nvPr/>
        </p:nvPicPr>
        <p:blipFill>
          <a:blip r:embed="rId4"/>
          <a:stretch>
            <a:fillRect/>
          </a:stretch>
        </p:blipFill>
        <p:spPr>
          <a:xfrm>
            <a:off x="6887231" y="3388468"/>
            <a:ext cx="2667757" cy="1715677"/>
          </a:xfrm>
          <a:prstGeom prst="rect">
            <a:avLst/>
          </a:prstGeom>
        </p:spPr>
      </p:pic>
      <p:cxnSp>
        <p:nvCxnSpPr>
          <p:cNvPr id="11" name="Straight Arrow Connector 10">
            <a:extLst>
              <a:ext uri="{FF2B5EF4-FFF2-40B4-BE49-F238E27FC236}">
                <a16:creationId xmlns:a16="http://schemas.microsoft.com/office/drawing/2014/main" id="{B4C6CD20-AA89-10CB-2328-1872FE7FDB7E}"/>
              </a:ext>
            </a:extLst>
          </p:cNvPr>
          <p:cNvCxnSpPr>
            <a:cxnSpLocks/>
          </p:cNvCxnSpPr>
          <p:nvPr/>
        </p:nvCxnSpPr>
        <p:spPr>
          <a:xfrm flipH="1">
            <a:off x="8417668" y="2704289"/>
            <a:ext cx="791183" cy="987709"/>
          </a:xfrm>
          <a:prstGeom prst="straightConnector1">
            <a:avLst/>
          </a:prstGeom>
          <a:ln>
            <a:solidFill>
              <a:srgbClr val="000000"/>
            </a:solidFill>
            <a:prstDash val="lgDash"/>
            <a:tailEnd type="triangle"/>
          </a:ln>
        </p:spPr>
        <p:style>
          <a:lnRef idx="3">
            <a:schemeClr val="dk1"/>
          </a:lnRef>
          <a:fillRef idx="0">
            <a:schemeClr val="dk1"/>
          </a:fillRef>
          <a:effectRef idx="2">
            <a:schemeClr val="dk1"/>
          </a:effectRef>
          <a:fontRef idx="minor">
            <a:schemeClr val="tx1"/>
          </a:fontRef>
        </p:style>
      </p:cxnSp>
      <p:pic>
        <p:nvPicPr>
          <p:cNvPr id="13" name="Picture 12" descr="A grey rectangular object with yellow rectangular objects&#10;&#10;Description automatically generated">
            <a:extLst>
              <a:ext uri="{FF2B5EF4-FFF2-40B4-BE49-F238E27FC236}">
                <a16:creationId xmlns:a16="http://schemas.microsoft.com/office/drawing/2014/main" id="{3B6AD143-BCE7-FF63-7F55-C37068A7A059}"/>
              </a:ext>
            </a:extLst>
          </p:cNvPr>
          <p:cNvPicPr>
            <a:picLocks noChangeAspect="1"/>
          </p:cNvPicPr>
          <p:nvPr/>
        </p:nvPicPr>
        <p:blipFill>
          <a:blip r:embed="rId5"/>
          <a:stretch>
            <a:fillRect/>
          </a:stretch>
        </p:blipFill>
        <p:spPr>
          <a:xfrm>
            <a:off x="9554988" y="3573067"/>
            <a:ext cx="2367837" cy="2654694"/>
          </a:xfrm>
          <a:prstGeom prst="rect">
            <a:avLst/>
          </a:prstGeom>
        </p:spPr>
      </p:pic>
    </p:spTree>
    <p:extLst>
      <p:ext uri="{BB962C8B-B14F-4D97-AF65-F5344CB8AC3E}">
        <p14:creationId xmlns:p14="http://schemas.microsoft.com/office/powerpoint/2010/main" val="38305754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97BFE5A-7C82-E244-83C3-A634D5C30E22}"/>
              </a:ext>
            </a:extLst>
          </p:cNvPr>
          <p:cNvSpPr/>
          <p:nvPr/>
        </p:nvSpPr>
        <p:spPr>
          <a:xfrm>
            <a:off x="269174" y="1229405"/>
            <a:ext cx="6189991" cy="4552785"/>
          </a:xfrm>
          <a:prstGeom prst="rect">
            <a:avLst/>
          </a:prstGeom>
        </p:spPr>
        <p:txBody>
          <a:bodyPr wrap="square" lIns="91440" tIns="45720" rIns="91440" bIns="45720" anchor="t">
            <a:spAutoFit/>
          </a:bodyPr>
          <a:lstStyle/>
          <a:p>
            <a:pPr marL="342900" indent="-342900">
              <a:lnSpc>
                <a:spcPct val="110000"/>
              </a:lnSpc>
              <a:spcAft>
                <a:spcPts val="600"/>
              </a:spcAft>
              <a:buFont typeface="Arial" panose="020B0604020202020204" pitchFamily="34" charset="0"/>
              <a:buChar char="•"/>
            </a:pPr>
            <a:r>
              <a:rPr lang="en-GB" sz="2200" dirty="0">
                <a:solidFill>
                  <a:srgbClr val="626262"/>
                </a:solidFill>
                <a:latin typeface="Arial"/>
                <a:cs typeface="Arial"/>
              </a:rPr>
              <a:t>Thermal shunt material can only be purchased from suppliers in large batches.</a:t>
            </a:r>
          </a:p>
          <a:p>
            <a:pPr marL="342900" indent="-342900">
              <a:lnSpc>
                <a:spcPct val="110000"/>
              </a:lnSpc>
              <a:spcAft>
                <a:spcPts val="600"/>
              </a:spcAft>
              <a:buFont typeface="Arial" panose="020B0604020202020204" pitchFamily="34" charset="0"/>
              <a:buChar char="•"/>
            </a:pPr>
            <a:r>
              <a:rPr lang="en-GB" sz="2200" dirty="0">
                <a:solidFill>
                  <a:srgbClr val="626262"/>
                </a:solidFill>
                <a:latin typeface="Arial"/>
                <a:cs typeface="Arial"/>
              </a:rPr>
              <a:t>Spare </a:t>
            </a:r>
            <a:r>
              <a:rPr lang="en-GB" sz="2200" dirty="0" err="1">
                <a:solidFill>
                  <a:srgbClr val="626262"/>
                </a:solidFill>
                <a:latin typeface="Arial"/>
                <a:cs typeface="Arial"/>
              </a:rPr>
              <a:t>FeNi</a:t>
            </a:r>
            <a:r>
              <a:rPr lang="en-GB" sz="2200" dirty="0">
                <a:solidFill>
                  <a:srgbClr val="626262"/>
                </a:solidFill>
                <a:latin typeface="Arial"/>
                <a:cs typeface="Arial"/>
              </a:rPr>
              <a:t> thermal shunt material purchased from Soleil (42 sheets for €1600).</a:t>
            </a:r>
          </a:p>
          <a:p>
            <a:pPr marL="342900" indent="-342900">
              <a:lnSpc>
                <a:spcPct val="110000"/>
              </a:lnSpc>
              <a:spcAft>
                <a:spcPts val="600"/>
              </a:spcAft>
              <a:buFont typeface="Arial" panose="020B0604020202020204" pitchFamily="34" charset="0"/>
              <a:buChar char="•"/>
            </a:pPr>
            <a:r>
              <a:rPr lang="en-GB" sz="2200" dirty="0">
                <a:solidFill>
                  <a:srgbClr val="626262"/>
                </a:solidFill>
                <a:latin typeface="Arial"/>
                <a:cs typeface="Arial"/>
              </a:rPr>
              <a:t>Material cut and glued to type A and F magnet blocks.</a:t>
            </a:r>
          </a:p>
          <a:p>
            <a:pPr marL="342900" indent="-342900">
              <a:lnSpc>
                <a:spcPct val="110000"/>
              </a:lnSpc>
              <a:spcAft>
                <a:spcPts val="600"/>
              </a:spcAft>
              <a:buFont typeface="Arial" panose="020B0604020202020204" pitchFamily="34" charset="0"/>
              <a:buChar char="•"/>
            </a:pPr>
            <a:r>
              <a:rPr lang="en-GB" sz="2200" dirty="0">
                <a:solidFill>
                  <a:srgbClr val="626262"/>
                </a:solidFill>
                <a:latin typeface="Arial"/>
                <a:cs typeface="Arial"/>
              </a:rPr>
              <a:t>Enough material to produce 26 layers of </a:t>
            </a:r>
            <a:br>
              <a:rPr lang="en-GB" sz="2200" dirty="0">
                <a:solidFill>
                  <a:srgbClr val="626262"/>
                </a:solidFill>
                <a:latin typeface="Arial"/>
                <a:cs typeface="Arial"/>
              </a:rPr>
            </a:br>
            <a:r>
              <a:rPr lang="en-GB" sz="2200" dirty="0">
                <a:solidFill>
                  <a:srgbClr val="626262"/>
                </a:solidFill>
                <a:latin typeface="Arial"/>
                <a:cs typeface="Arial"/>
              </a:rPr>
              <a:t>0.5 mm thick sheets.</a:t>
            </a:r>
          </a:p>
          <a:p>
            <a:pPr marL="342900" indent="-342900">
              <a:lnSpc>
                <a:spcPct val="110000"/>
              </a:lnSpc>
              <a:spcAft>
                <a:spcPts val="600"/>
              </a:spcAft>
              <a:buFont typeface="Arial" panose="020B0604020202020204" pitchFamily="34" charset="0"/>
              <a:buChar char="•"/>
            </a:pPr>
            <a:r>
              <a:rPr lang="en-GB" sz="2200" dirty="0">
                <a:solidFill>
                  <a:srgbClr val="626262"/>
                </a:solidFill>
                <a:latin typeface="Arial"/>
                <a:cs typeface="Arial"/>
              </a:rPr>
              <a:t>Predicted thermal stability -0.050 % / degree Celsius. 0.01% variation typical due to power supply fluctuation in electromagnets.</a:t>
            </a:r>
            <a:endParaRPr lang="en-GB" sz="2400" dirty="0"/>
          </a:p>
        </p:txBody>
      </p:sp>
      <p:sp>
        <p:nvSpPr>
          <p:cNvPr id="7" name="TextBox 6">
            <a:extLst>
              <a:ext uri="{FF2B5EF4-FFF2-40B4-BE49-F238E27FC236}">
                <a16:creationId xmlns:a16="http://schemas.microsoft.com/office/drawing/2014/main" id="{67B54F19-1212-9345-95FF-9D2815FD6E96}"/>
              </a:ext>
            </a:extLst>
          </p:cNvPr>
          <p:cNvSpPr txBox="1"/>
          <p:nvPr/>
        </p:nvSpPr>
        <p:spPr>
          <a:xfrm>
            <a:off x="412633" y="345182"/>
            <a:ext cx="11170066" cy="769441"/>
          </a:xfrm>
          <a:prstGeom prst="rect">
            <a:avLst/>
          </a:prstGeom>
          <a:noFill/>
        </p:spPr>
        <p:txBody>
          <a:bodyPr wrap="square" lIns="91440" tIns="45720" rIns="91440" bIns="45720" rtlCol="0" anchor="t">
            <a:spAutoFit/>
          </a:bodyPr>
          <a:lstStyle/>
          <a:p>
            <a:r>
              <a:rPr lang="en-US" sz="4400" b="1" spc="-150" dirty="0">
                <a:solidFill>
                  <a:srgbClr val="2E2D62"/>
                </a:solidFill>
                <a:latin typeface="Arial"/>
                <a:cs typeface="Arial"/>
              </a:rPr>
              <a:t>Thermal Shunts</a:t>
            </a:r>
            <a:endParaRPr lang="en-US" sz="4400" b="1" spc="-150" dirty="0">
              <a:solidFill>
                <a:srgbClr val="2E2D62"/>
              </a:solidFill>
              <a:latin typeface="Arial" panose="020B0604020202020204" pitchFamily="34" charset="0"/>
              <a:cs typeface="Arial" panose="020B0604020202020204" pitchFamily="34" charset="0"/>
            </a:endParaRPr>
          </a:p>
        </p:txBody>
      </p:sp>
      <p:sp>
        <p:nvSpPr>
          <p:cNvPr id="9" name="Slide Number Placeholder 8">
            <a:extLst>
              <a:ext uri="{FF2B5EF4-FFF2-40B4-BE49-F238E27FC236}">
                <a16:creationId xmlns:a16="http://schemas.microsoft.com/office/drawing/2014/main" id="{1B7510CB-D27A-49FD-A0C0-A375F7C9D073}"/>
              </a:ext>
            </a:extLst>
          </p:cNvPr>
          <p:cNvSpPr>
            <a:spLocks noGrp="1"/>
          </p:cNvSpPr>
          <p:nvPr>
            <p:ph type="sldNum" sz="quarter" idx="12"/>
          </p:nvPr>
        </p:nvSpPr>
        <p:spPr/>
        <p:txBody>
          <a:bodyPr/>
          <a:lstStyle/>
          <a:p>
            <a:fld id="{BBAAB195-B577-5546-8349-9DDA93B6129E}" type="slidenum">
              <a:rPr lang="en-US" smtClean="0"/>
              <a:t>4</a:t>
            </a:fld>
            <a:endParaRPr lang="en-US"/>
          </a:p>
        </p:txBody>
      </p:sp>
      <p:sp>
        <p:nvSpPr>
          <p:cNvPr id="3" name="Footer Placeholder 2">
            <a:extLst>
              <a:ext uri="{FF2B5EF4-FFF2-40B4-BE49-F238E27FC236}">
                <a16:creationId xmlns:a16="http://schemas.microsoft.com/office/drawing/2014/main" id="{FB68247F-7E9B-8F28-9E9A-BE47A03AC7F5}"/>
              </a:ext>
            </a:extLst>
          </p:cNvPr>
          <p:cNvSpPr>
            <a:spLocks noGrp="1"/>
          </p:cNvSpPr>
          <p:nvPr>
            <p:ph type="ftr" sz="quarter" idx="11"/>
          </p:nvPr>
        </p:nvSpPr>
        <p:spPr/>
        <p:txBody>
          <a:bodyPr/>
          <a:lstStyle/>
          <a:p>
            <a:r>
              <a:rPr lang="en-GB"/>
              <a:t>WP11.3</a:t>
            </a:r>
            <a:endParaRPr lang="en-US" dirty="0"/>
          </a:p>
        </p:txBody>
      </p:sp>
      <p:pic>
        <p:nvPicPr>
          <p:cNvPr id="2" name="Picture 1" descr="A blue and purple cubes&#10;&#10;Description automatically generated">
            <a:extLst>
              <a:ext uri="{FF2B5EF4-FFF2-40B4-BE49-F238E27FC236}">
                <a16:creationId xmlns:a16="http://schemas.microsoft.com/office/drawing/2014/main" id="{84E03716-8394-8FF8-9B15-397D672DC543}"/>
              </a:ext>
            </a:extLst>
          </p:cNvPr>
          <p:cNvPicPr>
            <a:picLocks noChangeAspect="1"/>
          </p:cNvPicPr>
          <p:nvPr/>
        </p:nvPicPr>
        <p:blipFill>
          <a:blip r:embed="rId3"/>
          <a:stretch>
            <a:fillRect/>
          </a:stretch>
        </p:blipFill>
        <p:spPr>
          <a:xfrm>
            <a:off x="436538" y="5667281"/>
            <a:ext cx="1735856" cy="1126689"/>
          </a:xfrm>
          <a:prstGeom prst="rect">
            <a:avLst/>
          </a:prstGeom>
        </p:spPr>
      </p:pic>
      <p:pic>
        <p:nvPicPr>
          <p:cNvPr id="4" name="Picture 3">
            <a:extLst>
              <a:ext uri="{FF2B5EF4-FFF2-40B4-BE49-F238E27FC236}">
                <a16:creationId xmlns:a16="http://schemas.microsoft.com/office/drawing/2014/main" id="{FEF918A1-D661-7FBD-139E-B9CE775A65EA}"/>
              </a:ext>
            </a:extLst>
          </p:cNvPr>
          <p:cNvPicPr>
            <a:picLocks noChangeAspect="1"/>
          </p:cNvPicPr>
          <p:nvPr/>
        </p:nvPicPr>
        <p:blipFill>
          <a:blip r:embed="rId4"/>
          <a:stretch>
            <a:fillRect/>
          </a:stretch>
        </p:blipFill>
        <p:spPr>
          <a:xfrm>
            <a:off x="6374860" y="3510441"/>
            <a:ext cx="5458307" cy="2677946"/>
          </a:xfrm>
          <a:prstGeom prst="rect">
            <a:avLst/>
          </a:prstGeom>
        </p:spPr>
      </p:pic>
      <p:pic>
        <p:nvPicPr>
          <p:cNvPr id="6" name="Picture 5">
            <a:extLst>
              <a:ext uri="{FF2B5EF4-FFF2-40B4-BE49-F238E27FC236}">
                <a16:creationId xmlns:a16="http://schemas.microsoft.com/office/drawing/2014/main" id="{671BD677-7FAB-7ABB-532D-F7CB667F720B}"/>
              </a:ext>
            </a:extLst>
          </p:cNvPr>
          <p:cNvPicPr>
            <a:picLocks noChangeAspect="1"/>
          </p:cNvPicPr>
          <p:nvPr/>
        </p:nvPicPr>
        <p:blipFill>
          <a:blip r:embed="rId5"/>
          <a:stretch>
            <a:fillRect/>
          </a:stretch>
        </p:blipFill>
        <p:spPr>
          <a:xfrm>
            <a:off x="6374860" y="601075"/>
            <a:ext cx="5458307" cy="2909365"/>
          </a:xfrm>
          <a:prstGeom prst="rect">
            <a:avLst/>
          </a:prstGeom>
        </p:spPr>
      </p:pic>
      <p:pic>
        <p:nvPicPr>
          <p:cNvPr id="10" name="Picture 9" descr="A grey rectangular object with yellow and pink squares&#10;&#10;Description automatically generated">
            <a:extLst>
              <a:ext uri="{FF2B5EF4-FFF2-40B4-BE49-F238E27FC236}">
                <a16:creationId xmlns:a16="http://schemas.microsoft.com/office/drawing/2014/main" id="{30DF898A-B24B-70EF-7626-03836A04E02A}"/>
              </a:ext>
            </a:extLst>
          </p:cNvPr>
          <p:cNvPicPr>
            <a:picLocks noChangeAspect="1"/>
          </p:cNvPicPr>
          <p:nvPr/>
        </p:nvPicPr>
        <p:blipFill>
          <a:blip r:embed="rId6"/>
          <a:stretch>
            <a:fillRect/>
          </a:stretch>
        </p:blipFill>
        <p:spPr>
          <a:xfrm>
            <a:off x="2172394" y="5721636"/>
            <a:ext cx="790223" cy="1013907"/>
          </a:xfrm>
          <a:prstGeom prst="rect">
            <a:avLst/>
          </a:prstGeom>
        </p:spPr>
      </p:pic>
    </p:spTree>
    <p:extLst>
      <p:ext uri="{BB962C8B-B14F-4D97-AF65-F5344CB8AC3E}">
        <p14:creationId xmlns:p14="http://schemas.microsoft.com/office/powerpoint/2010/main" val="25210847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67B54F19-1212-9345-95FF-9D2815FD6E96}"/>
              </a:ext>
            </a:extLst>
          </p:cNvPr>
          <p:cNvSpPr txBox="1"/>
          <p:nvPr/>
        </p:nvSpPr>
        <p:spPr>
          <a:xfrm>
            <a:off x="412633" y="345182"/>
            <a:ext cx="11170066" cy="769441"/>
          </a:xfrm>
          <a:prstGeom prst="rect">
            <a:avLst/>
          </a:prstGeom>
          <a:noFill/>
        </p:spPr>
        <p:txBody>
          <a:bodyPr wrap="square" lIns="91440" tIns="45720" rIns="91440" bIns="45720" rtlCol="0" anchor="t">
            <a:spAutoFit/>
          </a:bodyPr>
          <a:lstStyle/>
          <a:p>
            <a:r>
              <a:rPr lang="en-US" sz="4400" b="1" spc="-150" dirty="0">
                <a:solidFill>
                  <a:srgbClr val="2E2D62"/>
                </a:solidFill>
                <a:latin typeface="Arial"/>
                <a:cs typeface="Arial"/>
              </a:rPr>
              <a:t>Field Tuning</a:t>
            </a:r>
            <a:endParaRPr lang="en-US" sz="4400" b="1" spc="-150" dirty="0">
              <a:solidFill>
                <a:srgbClr val="2E2D62"/>
              </a:solidFill>
              <a:latin typeface="Arial" panose="020B0604020202020204" pitchFamily="34" charset="0"/>
              <a:cs typeface="Arial" panose="020B0604020202020204" pitchFamily="34" charset="0"/>
            </a:endParaRPr>
          </a:p>
        </p:txBody>
      </p:sp>
      <p:sp>
        <p:nvSpPr>
          <p:cNvPr id="9" name="Slide Number Placeholder 8">
            <a:extLst>
              <a:ext uri="{FF2B5EF4-FFF2-40B4-BE49-F238E27FC236}">
                <a16:creationId xmlns:a16="http://schemas.microsoft.com/office/drawing/2014/main" id="{1B7510CB-D27A-49FD-A0C0-A375F7C9D073}"/>
              </a:ext>
            </a:extLst>
          </p:cNvPr>
          <p:cNvSpPr>
            <a:spLocks noGrp="1"/>
          </p:cNvSpPr>
          <p:nvPr>
            <p:ph type="sldNum" sz="quarter" idx="12"/>
          </p:nvPr>
        </p:nvSpPr>
        <p:spPr/>
        <p:txBody>
          <a:bodyPr/>
          <a:lstStyle/>
          <a:p>
            <a:fld id="{BBAAB195-B577-5546-8349-9DDA93B6129E}" type="slidenum">
              <a:rPr lang="en-US" smtClean="0"/>
              <a:t>5</a:t>
            </a:fld>
            <a:endParaRPr lang="en-US"/>
          </a:p>
        </p:txBody>
      </p:sp>
      <p:sp>
        <p:nvSpPr>
          <p:cNvPr id="25" name="Footer Placeholder 24">
            <a:extLst>
              <a:ext uri="{FF2B5EF4-FFF2-40B4-BE49-F238E27FC236}">
                <a16:creationId xmlns:a16="http://schemas.microsoft.com/office/drawing/2014/main" id="{9E562BD3-198B-5344-4DA2-F39E03BE2E2C}"/>
              </a:ext>
            </a:extLst>
          </p:cNvPr>
          <p:cNvSpPr>
            <a:spLocks noGrp="1"/>
          </p:cNvSpPr>
          <p:nvPr>
            <p:ph type="ftr" sz="quarter" idx="11"/>
          </p:nvPr>
        </p:nvSpPr>
        <p:spPr/>
        <p:txBody>
          <a:bodyPr/>
          <a:lstStyle/>
          <a:p>
            <a:r>
              <a:rPr lang="en-GB"/>
              <a:t>WP11.3</a:t>
            </a:r>
            <a:endParaRPr lang="en-US" dirty="0"/>
          </a:p>
        </p:txBody>
      </p:sp>
      <p:pic>
        <p:nvPicPr>
          <p:cNvPr id="6" name="Picture 5">
            <a:extLst>
              <a:ext uri="{FF2B5EF4-FFF2-40B4-BE49-F238E27FC236}">
                <a16:creationId xmlns:a16="http://schemas.microsoft.com/office/drawing/2014/main" id="{54F7AED6-68D7-4EA8-A271-E3642C382EE8}"/>
              </a:ext>
            </a:extLst>
          </p:cNvPr>
          <p:cNvPicPr>
            <a:picLocks noChangeAspect="1"/>
          </p:cNvPicPr>
          <p:nvPr/>
        </p:nvPicPr>
        <p:blipFill>
          <a:blip r:embed="rId3"/>
          <a:stretch>
            <a:fillRect/>
          </a:stretch>
        </p:blipFill>
        <p:spPr>
          <a:xfrm>
            <a:off x="455706" y="2121682"/>
            <a:ext cx="1401535" cy="1413954"/>
          </a:xfrm>
          <a:prstGeom prst="rect">
            <a:avLst/>
          </a:prstGeom>
        </p:spPr>
      </p:pic>
      <p:pic>
        <p:nvPicPr>
          <p:cNvPr id="4" name="Picture 3" descr="A graph with lines and numbers&#10;&#10;Description automatically generated">
            <a:extLst>
              <a:ext uri="{FF2B5EF4-FFF2-40B4-BE49-F238E27FC236}">
                <a16:creationId xmlns:a16="http://schemas.microsoft.com/office/drawing/2014/main" id="{6A41F196-DF93-4BC5-0074-DE48EDA609EE}"/>
              </a:ext>
            </a:extLst>
          </p:cNvPr>
          <p:cNvPicPr>
            <a:picLocks noChangeAspect="1"/>
          </p:cNvPicPr>
          <p:nvPr/>
        </p:nvPicPr>
        <p:blipFill>
          <a:blip r:embed="rId4"/>
          <a:stretch>
            <a:fillRect/>
          </a:stretch>
        </p:blipFill>
        <p:spPr>
          <a:xfrm>
            <a:off x="2041244" y="1139506"/>
            <a:ext cx="3280951" cy="2630568"/>
          </a:xfrm>
          <a:prstGeom prst="rect">
            <a:avLst/>
          </a:prstGeom>
        </p:spPr>
      </p:pic>
      <p:pic>
        <p:nvPicPr>
          <p:cNvPr id="8" name="Picture 7" descr="A graph with numbers and lines&#10;&#10;Description automatically generated">
            <a:extLst>
              <a:ext uri="{FF2B5EF4-FFF2-40B4-BE49-F238E27FC236}">
                <a16:creationId xmlns:a16="http://schemas.microsoft.com/office/drawing/2014/main" id="{4DD620E1-146E-3AAE-E7F6-474FFAD3202A}"/>
              </a:ext>
            </a:extLst>
          </p:cNvPr>
          <p:cNvPicPr>
            <a:picLocks noChangeAspect="1"/>
          </p:cNvPicPr>
          <p:nvPr/>
        </p:nvPicPr>
        <p:blipFill>
          <a:blip r:embed="rId5"/>
          <a:stretch>
            <a:fillRect/>
          </a:stretch>
        </p:blipFill>
        <p:spPr>
          <a:xfrm>
            <a:off x="5458382" y="1139506"/>
            <a:ext cx="3327632" cy="2667995"/>
          </a:xfrm>
          <a:prstGeom prst="rect">
            <a:avLst/>
          </a:prstGeom>
        </p:spPr>
      </p:pic>
      <p:pic>
        <p:nvPicPr>
          <p:cNvPr id="11" name="Picture 10" descr="A graph of a number of lines&#10;&#10;Description automatically generated with medium confidence">
            <a:extLst>
              <a:ext uri="{FF2B5EF4-FFF2-40B4-BE49-F238E27FC236}">
                <a16:creationId xmlns:a16="http://schemas.microsoft.com/office/drawing/2014/main" id="{E49A14A4-B821-90DA-69EB-9D67CF324E77}"/>
              </a:ext>
            </a:extLst>
          </p:cNvPr>
          <p:cNvPicPr>
            <a:picLocks noChangeAspect="1"/>
          </p:cNvPicPr>
          <p:nvPr/>
        </p:nvPicPr>
        <p:blipFill>
          <a:blip r:embed="rId6"/>
          <a:stretch>
            <a:fillRect/>
          </a:stretch>
        </p:blipFill>
        <p:spPr>
          <a:xfrm>
            <a:off x="8786013" y="1158681"/>
            <a:ext cx="3231155" cy="2667995"/>
          </a:xfrm>
          <a:prstGeom prst="rect">
            <a:avLst/>
          </a:prstGeom>
        </p:spPr>
      </p:pic>
      <p:sp>
        <p:nvSpPr>
          <p:cNvPr id="2" name="TextBox 1">
            <a:extLst>
              <a:ext uri="{FF2B5EF4-FFF2-40B4-BE49-F238E27FC236}">
                <a16:creationId xmlns:a16="http://schemas.microsoft.com/office/drawing/2014/main" id="{84353F12-8E9C-3404-D9F2-F78A314EEBAF}"/>
              </a:ext>
            </a:extLst>
          </p:cNvPr>
          <p:cNvSpPr txBox="1"/>
          <p:nvPr/>
        </p:nvSpPr>
        <p:spPr>
          <a:xfrm>
            <a:off x="179172" y="1458515"/>
            <a:ext cx="733687" cy="246221"/>
          </a:xfrm>
          <a:prstGeom prst="rect">
            <a:avLst/>
          </a:prstGeom>
          <a:noFill/>
        </p:spPr>
        <p:txBody>
          <a:bodyPr wrap="square" rtlCol="0">
            <a:spAutoFit/>
          </a:bodyPr>
          <a:lstStyle/>
          <a:p>
            <a:r>
              <a:rPr lang="en-GB" sz="1000" dirty="0">
                <a:solidFill>
                  <a:srgbClr val="000000"/>
                </a:solidFill>
              </a:rPr>
              <a:t>Main coil</a:t>
            </a:r>
          </a:p>
        </p:txBody>
      </p:sp>
      <p:sp>
        <p:nvSpPr>
          <p:cNvPr id="5" name="TextBox 4">
            <a:extLst>
              <a:ext uri="{FF2B5EF4-FFF2-40B4-BE49-F238E27FC236}">
                <a16:creationId xmlns:a16="http://schemas.microsoft.com/office/drawing/2014/main" id="{291F53CE-9EA2-7E81-591D-AD7296955A46}"/>
              </a:ext>
            </a:extLst>
          </p:cNvPr>
          <p:cNvSpPr txBox="1"/>
          <p:nvPr/>
        </p:nvSpPr>
        <p:spPr>
          <a:xfrm>
            <a:off x="1135744" y="1458516"/>
            <a:ext cx="891537" cy="246221"/>
          </a:xfrm>
          <a:prstGeom prst="rect">
            <a:avLst/>
          </a:prstGeom>
          <a:noFill/>
        </p:spPr>
        <p:txBody>
          <a:bodyPr wrap="square" rtlCol="0">
            <a:spAutoFit/>
          </a:bodyPr>
          <a:lstStyle/>
          <a:p>
            <a:r>
              <a:rPr lang="en-GB" sz="1000" dirty="0">
                <a:solidFill>
                  <a:srgbClr val="000000"/>
                </a:solidFill>
              </a:rPr>
              <a:t>Auxiliary coil</a:t>
            </a:r>
          </a:p>
        </p:txBody>
      </p:sp>
      <p:cxnSp>
        <p:nvCxnSpPr>
          <p:cNvPr id="14" name="Straight Arrow Connector 13">
            <a:extLst>
              <a:ext uri="{FF2B5EF4-FFF2-40B4-BE49-F238E27FC236}">
                <a16:creationId xmlns:a16="http://schemas.microsoft.com/office/drawing/2014/main" id="{BF9A5E34-4DBE-1508-F3CE-7A2E71F76391}"/>
              </a:ext>
            </a:extLst>
          </p:cNvPr>
          <p:cNvCxnSpPr>
            <a:cxnSpLocks/>
          </p:cNvCxnSpPr>
          <p:nvPr/>
        </p:nvCxnSpPr>
        <p:spPr>
          <a:xfrm>
            <a:off x="586033" y="1704738"/>
            <a:ext cx="824867" cy="1123921"/>
          </a:xfrm>
          <a:prstGeom prst="straightConnector1">
            <a:avLst/>
          </a:prstGeom>
          <a:ln w="19050">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D860F255-845F-60E8-438A-C56E1EB3203F}"/>
              </a:ext>
            </a:extLst>
          </p:cNvPr>
          <p:cNvCxnSpPr>
            <a:cxnSpLocks/>
            <a:stCxn id="5" idx="2"/>
          </p:cNvCxnSpPr>
          <p:nvPr/>
        </p:nvCxnSpPr>
        <p:spPr>
          <a:xfrm>
            <a:off x="1581513" y="1704737"/>
            <a:ext cx="69816" cy="1123922"/>
          </a:xfrm>
          <a:prstGeom prst="straightConnector1">
            <a:avLst/>
          </a:prstGeom>
          <a:ln w="19050">
            <a:solidFill>
              <a:srgbClr val="000000"/>
            </a:solidFill>
            <a:tailEnd type="triangle"/>
          </a:ln>
        </p:spPr>
        <p:style>
          <a:lnRef idx="1">
            <a:schemeClr val="accent1"/>
          </a:lnRef>
          <a:fillRef idx="0">
            <a:schemeClr val="accent1"/>
          </a:fillRef>
          <a:effectRef idx="0">
            <a:schemeClr val="accent1"/>
          </a:effectRef>
          <a:fontRef idx="minor">
            <a:schemeClr val="tx1"/>
          </a:fontRef>
        </p:style>
      </p:cxnSp>
      <p:pic>
        <p:nvPicPr>
          <p:cNvPr id="10" name="Picture 9">
            <a:extLst>
              <a:ext uri="{FF2B5EF4-FFF2-40B4-BE49-F238E27FC236}">
                <a16:creationId xmlns:a16="http://schemas.microsoft.com/office/drawing/2014/main" id="{DBC6B270-3036-6E25-9069-D26BBE986E6E}"/>
              </a:ext>
            </a:extLst>
          </p:cNvPr>
          <p:cNvPicPr>
            <a:picLocks noChangeAspect="1"/>
          </p:cNvPicPr>
          <p:nvPr/>
        </p:nvPicPr>
        <p:blipFill>
          <a:blip r:embed="rId7"/>
          <a:stretch>
            <a:fillRect/>
          </a:stretch>
        </p:blipFill>
        <p:spPr>
          <a:xfrm>
            <a:off x="67977" y="3971451"/>
            <a:ext cx="6221548" cy="1428033"/>
          </a:xfrm>
          <a:prstGeom prst="rect">
            <a:avLst/>
          </a:prstGeom>
        </p:spPr>
      </p:pic>
      <p:graphicFrame>
        <p:nvGraphicFramePr>
          <p:cNvPr id="16" name="Table 15">
            <a:extLst>
              <a:ext uri="{FF2B5EF4-FFF2-40B4-BE49-F238E27FC236}">
                <a16:creationId xmlns:a16="http://schemas.microsoft.com/office/drawing/2014/main" id="{79C91652-7AE1-E53D-0A4F-D255548778F5}"/>
              </a:ext>
            </a:extLst>
          </p:cNvPr>
          <p:cNvGraphicFramePr>
            <a:graphicFrameLocks noGrp="1"/>
          </p:cNvGraphicFramePr>
          <p:nvPr>
            <p:extLst>
              <p:ext uri="{D42A27DB-BD31-4B8C-83A1-F6EECF244321}">
                <p14:modId xmlns:p14="http://schemas.microsoft.com/office/powerpoint/2010/main" val="1194886150"/>
              </p:ext>
            </p:extLst>
          </p:nvPr>
        </p:nvGraphicFramePr>
        <p:xfrm>
          <a:off x="6575897" y="4016576"/>
          <a:ext cx="5129720" cy="2175813"/>
        </p:xfrm>
        <a:graphic>
          <a:graphicData uri="http://schemas.openxmlformats.org/drawingml/2006/table">
            <a:tbl>
              <a:tblPr firstRow="1" bandRow="1">
                <a:tableStyleId>{D7AC3CCA-C797-4891-BE02-D94E43425B78}</a:tableStyleId>
              </a:tblPr>
              <a:tblGrid>
                <a:gridCol w="4083725">
                  <a:extLst>
                    <a:ext uri="{9D8B030D-6E8A-4147-A177-3AD203B41FA5}">
                      <a16:colId xmlns:a16="http://schemas.microsoft.com/office/drawing/2014/main" val="695348249"/>
                    </a:ext>
                  </a:extLst>
                </a:gridCol>
                <a:gridCol w="1045995">
                  <a:extLst>
                    <a:ext uri="{9D8B030D-6E8A-4147-A177-3AD203B41FA5}">
                      <a16:colId xmlns:a16="http://schemas.microsoft.com/office/drawing/2014/main" val="1348261372"/>
                    </a:ext>
                  </a:extLst>
                </a:gridCol>
              </a:tblGrid>
              <a:tr h="395512">
                <a:tc>
                  <a:txBody>
                    <a:bodyPr/>
                    <a:lstStyle/>
                    <a:p>
                      <a:r>
                        <a:rPr lang="en-GB" b="0" dirty="0">
                          <a:solidFill>
                            <a:srgbClr val="000000"/>
                          </a:solidFill>
                        </a:rPr>
                        <a:t>Main coil turns</a:t>
                      </a:r>
                    </a:p>
                  </a:txBody>
                  <a:tcPr>
                    <a:noFill/>
                  </a:tcPr>
                </a:tc>
                <a:tc>
                  <a:txBody>
                    <a:bodyPr/>
                    <a:lstStyle/>
                    <a:p>
                      <a:r>
                        <a:rPr lang="en-GB" b="0" dirty="0">
                          <a:solidFill>
                            <a:srgbClr val="000000"/>
                          </a:solidFill>
                        </a:rPr>
                        <a:t>64</a:t>
                      </a:r>
                    </a:p>
                  </a:txBody>
                  <a:tcPr>
                    <a:noFill/>
                  </a:tcPr>
                </a:tc>
                <a:extLst>
                  <a:ext uri="{0D108BD9-81ED-4DB2-BD59-A6C34878D82A}">
                    <a16:rowId xmlns:a16="http://schemas.microsoft.com/office/drawing/2014/main" val="3078202390"/>
                  </a:ext>
                </a:extLst>
              </a:tr>
              <a:tr h="447352">
                <a:tc>
                  <a:txBody>
                    <a:bodyPr/>
                    <a:lstStyle/>
                    <a:p>
                      <a:r>
                        <a:rPr lang="en-GB" dirty="0">
                          <a:solidFill>
                            <a:srgbClr val="000000"/>
                          </a:solidFill>
                        </a:rPr>
                        <a:t>Main coil pair maximum power / W</a:t>
                      </a:r>
                    </a:p>
                  </a:txBody>
                  <a:tcPr>
                    <a:noFill/>
                  </a:tcPr>
                </a:tc>
                <a:tc>
                  <a:txBody>
                    <a:bodyPr/>
                    <a:lstStyle/>
                    <a:p>
                      <a:r>
                        <a:rPr lang="en-GB" dirty="0">
                          <a:solidFill>
                            <a:srgbClr val="000000"/>
                          </a:solidFill>
                        </a:rPr>
                        <a:t>30.6</a:t>
                      </a:r>
                    </a:p>
                  </a:txBody>
                  <a:tcPr>
                    <a:noFill/>
                  </a:tcPr>
                </a:tc>
                <a:extLst>
                  <a:ext uri="{0D108BD9-81ED-4DB2-BD59-A6C34878D82A}">
                    <a16:rowId xmlns:a16="http://schemas.microsoft.com/office/drawing/2014/main" val="2644777656"/>
                  </a:ext>
                </a:extLst>
              </a:tr>
              <a:tr h="395512">
                <a:tc>
                  <a:txBody>
                    <a:bodyPr/>
                    <a:lstStyle/>
                    <a:p>
                      <a:r>
                        <a:rPr lang="en-GB" dirty="0">
                          <a:solidFill>
                            <a:srgbClr val="000000"/>
                          </a:solidFill>
                        </a:rPr>
                        <a:t>Auxiliary coil turns</a:t>
                      </a:r>
                    </a:p>
                  </a:txBody>
                  <a:tcPr>
                    <a:noFill/>
                  </a:tcPr>
                </a:tc>
                <a:tc>
                  <a:txBody>
                    <a:bodyPr/>
                    <a:lstStyle/>
                    <a:p>
                      <a:r>
                        <a:rPr lang="en-GB" dirty="0">
                          <a:solidFill>
                            <a:srgbClr val="000000"/>
                          </a:solidFill>
                        </a:rPr>
                        <a:t>36</a:t>
                      </a:r>
                    </a:p>
                  </a:txBody>
                  <a:tcPr>
                    <a:noFill/>
                  </a:tcPr>
                </a:tc>
                <a:extLst>
                  <a:ext uri="{0D108BD9-81ED-4DB2-BD59-A6C34878D82A}">
                    <a16:rowId xmlns:a16="http://schemas.microsoft.com/office/drawing/2014/main" val="2974615230"/>
                  </a:ext>
                </a:extLst>
              </a:tr>
              <a:tr h="447551">
                <a:tc>
                  <a:txBody>
                    <a:bodyPr/>
                    <a:lstStyle/>
                    <a:p>
                      <a:r>
                        <a:rPr lang="en-GB" dirty="0">
                          <a:solidFill>
                            <a:srgbClr val="000000"/>
                          </a:solidFill>
                        </a:rPr>
                        <a:t>Auxiliary coil pair maximum power / W</a:t>
                      </a:r>
                    </a:p>
                  </a:txBody>
                  <a:tcPr>
                    <a:noFill/>
                  </a:tcPr>
                </a:tc>
                <a:tc>
                  <a:txBody>
                    <a:bodyPr/>
                    <a:lstStyle/>
                    <a:p>
                      <a:r>
                        <a:rPr lang="en-GB" dirty="0">
                          <a:solidFill>
                            <a:srgbClr val="000000"/>
                          </a:solidFill>
                        </a:rPr>
                        <a:t>16.4</a:t>
                      </a:r>
                    </a:p>
                  </a:txBody>
                  <a:tcPr>
                    <a:noFill/>
                  </a:tcPr>
                </a:tc>
                <a:extLst>
                  <a:ext uri="{0D108BD9-81ED-4DB2-BD59-A6C34878D82A}">
                    <a16:rowId xmlns:a16="http://schemas.microsoft.com/office/drawing/2014/main" val="2450665509"/>
                  </a:ext>
                </a:extLst>
              </a:tr>
              <a:tr h="489886">
                <a:tc>
                  <a:txBody>
                    <a:bodyPr/>
                    <a:lstStyle/>
                    <a:p>
                      <a:r>
                        <a:rPr lang="en-GB" dirty="0">
                          <a:solidFill>
                            <a:srgbClr val="000000"/>
                          </a:solidFill>
                        </a:rPr>
                        <a:t>Electromagnet DQ power dissipation / W</a:t>
                      </a:r>
                    </a:p>
                  </a:txBody>
                  <a:tcPr>
                    <a:noFill/>
                  </a:tcPr>
                </a:tc>
                <a:tc>
                  <a:txBody>
                    <a:bodyPr/>
                    <a:lstStyle/>
                    <a:p>
                      <a:r>
                        <a:rPr lang="en-GB" dirty="0">
                          <a:solidFill>
                            <a:srgbClr val="000000"/>
                          </a:solidFill>
                        </a:rPr>
                        <a:t>2300</a:t>
                      </a:r>
                    </a:p>
                  </a:txBody>
                  <a:tcPr>
                    <a:noFill/>
                  </a:tcPr>
                </a:tc>
                <a:extLst>
                  <a:ext uri="{0D108BD9-81ED-4DB2-BD59-A6C34878D82A}">
                    <a16:rowId xmlns:a16="http://schemas.microsoft.com/office/drawing/2014/main" val="1994551943"/>
                  </a:ext>
                </a:extLst>
              </a:tr>
            </a:tbl>
          </a:graphicData>
        </a:graphic>
      </p:graphicFrame>
    </p:spTree>
    <p:extLst>
      <p:ext uri="{BB962C8B-B14F-4D97-AF65-F5344CB8AC3E}">
        <p14:creationId xmlns:p14="http://schemas.microsoft.com/office/powerpoint/2010/main" val="10511572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59D68A-CBCD-1E37-B2A1-E432CE7F7EED}"/>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E6504E09-C352-295E-CC17-3F4CFDDB9766}"/>
              </a:ext>
            </a:extLst>
          </p:cNvPr>
          <p:cNvSpPr/>
          <p:nvPr/>
        </p:nvSpPr>
        <p:spPr>
          <a:xfrm>
            <a:off x="269173" y="1229405"/>
            <a:ext cx="4510349" cy="4510145"/>
          </a:xfrm>
          <a:prstGeom prst="rect">
            <a:avLst/>
          </a:prstGeom>
        </p:spPr>
        <p:txBody>
          <a:bodyPr wrap="square" lIns="91440" tIns="45720" rIns="91440" bIns="45720" anchor="t">
            <a:spAutoFit/>
          </a:bodyPr>
          <a:lstStyle/>
          <a:p>
            <a:pPr marL="342900" indent="-342900">
              <a:lnSpc>
                <a:spcPct val="110000"/>
              </a:lnSpc>
              <a:spcAft>
                <a:spcPts val="600"/>
              </a:spcAft>
              <a:buFont typeface="Arial" panose="020B0604020202020204" pitchFamily="34" charset="0"/>
              <a:buChar char="•"/>
            </a:pPr>
            <a:r>
              <a:rPr lang="en-GB" sz="2200" dirty="0">
                <a:solidFill>
                  <a:srgbClr val="626262"/>
                </a:solidFill>
                <a:latin typeface="Arial"/>
                <a:cs typeface="Arial"/>
              </a:rPr>
              <a:t>Mechanical design of the prototype magnet has been completed.</a:t>
            </a:r>
          </a:p>
          <a:p>
            <a:pPr marL="342900" indent="-342900">
              <a:lnSpc>
                <a:spcPct val="110000"/>
              </a:lnSpc>
              <a:spcAft>
                <a:spcPts val="600"/>
              </a:spcAft>
              <a:buFont typeface="Arial" panose="020B0604020202020204" pitchFamily="34" charset="0"/>
              <a:buChar char="•"/>
            </a:pPr>
            <a:r>
              <a:rPr lang="en-GB" sz="2200" dirty="0">
                <a:solidFill>
                  <a:srgbClr val="626262"/>
                </a:solidFill>
                <a:latin typeface="Arial"/>
                <a:cs typeface="Arial"/>
              </a:rPr>
              <a:t>Design allows mechanical shimming of built prototype to shim field strength and quality.</a:t>
            </a:r>
          </a:p>
          <a:p>
            <a:pPr marL="342900" indent="-342900">
              <a:lnSpc>
                <a:spcPct val="110000"/>
              </a:lnSpc>
              <a:spcAft>
                <a:spcPts val="600"/>
              </a:spcAft>
              <a:buFont typeface="Arial" panose="020B0604020202020204" pitchFamily="34" charset="0"/>
              <a:buChar char="•"/>
            </a:pPr>
            <a:r>
              <a:rPr lang="en-GB" sz="2200" dirty="0">
                <a:solidFill>
                  <a:srgbClr val="626262"/>
                </a:solidFill>
                <a:latin typeface="Arial"/>
                <a:cs typeface="Arial"/>
              </a:rPr>
              <a:t>Engineering drawings have been completed.</a:t>
            </a:r>
          </a:p>
          <a:p>
            <a:pPr marL="342900" indent="-342900">
              <a:lnSpc>
                <a:spcPct val="110000"/>
              </a:lnSpc>
              <a:spcAft>
                <a:spcPts val="600"/>
              </a:spcAft>
              <a:buFont typeface="Arial" panose="020B0604020202020204" pitchFamily="34" charset="0"/>
              <a:buChar char="•"/>
            </a:pPr>
            <a:r>
              <a:rPr lang="en-GB" sz="2200" dirty="0">
                <a:solidFill>
                  <a:srgbClr val="626262"/>
                </a:solidFill>
                <a:latin typeface="Arial"/>
                <a:cs typeface="Arial"/>
              </a:rPr>
              <a:t>Procurement of mechanical components is ongoing.</a:t>
            </a:r>
          </a:p>
          <a:p>
            <a:pPr marL="342900" indent="-342900">
              <a:lnSpc>
                <a:spcPct val="110000"/>
              </a:lnSpc>
              <a:spcAft>
                <a:spcPts val="600"/>
              </a:spcAft>
              <a:buFont typeface="Arial" panose="020B0604020202020204" pitchFamily="34" charset="0"/>
              <a:buChar char="•"/>
            </a:pPr>
            <a:endParaRPr lang="en-GB" sz="2400" dirty="0"/>
          </a:p>
        </p:txBody>
      </p:sp>
      <p:sp>
        <p:nvSpPr>
          <p:cNvPr id="7" name="TextBox 6">
            <a:extLst>
              <a:ext uri="{FF2B5EF4-FFF2-40B4-BE49-F238E27FC236}">
                <a16:creationId xmlns:a16="http://schemas.microsoft.com/office/drawing/2014/main" id="{617E8F51-AF51-99CB-19AE-8E7FF1C9012F}"/>
              </a:ext>
            </a:extLst>
          </p:cNvPr>
          <p:cNvSpPr txBox="1"/>
          <p:nvPr/>
        </p:nvSpPr>
        <p:spPr>
          <a:xfrm>
            <a:off x="412633" y="345182"/>
            <a:ext cx="11170066" cy="769441"/>
          </a:xfrm>
          <a:prstGeom prst="rect">
            <a:avLst/>
          </a:prstGeom>
          <a:noFill/>
        </p:spPr>
        <p:txBody>
          <a:bodyPr wrap="square" lIns="91440" tIns="45720" rIns="91440" bIns="45720" rtlCol="0" anchor="t">
            <a:spAutoFit/>
          </a:bodyPr>
          <a:lstStyle/>
          <a:p>
            <a:r>
              <a:rPr lang="en-US" sz="4400" b="1" spc="-150" dirty="0">
                <a:solidFill>
                  <a:srgbClr val="2E2D62"/>
                </a:solidFill>
                <a:latin typeface="Arial"/>
                <a:cs typeface="Arial"/>
              </a:rPr>
              <a:t>Full Mechanical Design</a:t>
            </a:r>
            <a:endParaRPr lang="en-US" sz="4400" b="1" spc="-150" dirty="0">
              <a:solidFill>
                <a:srgbClr val="2E2D62"/>
              </a:solidFill>
              <a:latin typeface="Arial" panose="020B0604020202020204" pitchFamily="34" charset="0"/>
              <a:cs typeface="Arial" panose="020B0604020202020204" pitchFamily="34" charset="0"/>
            </a:endParaRPr>
          </a:p>
        </p:txBody>
      </p:sp>
      <p:sp>
        <p:nvSpPr>
          <p:cNvPr id="9" name="Slide Number Placeholder 8">
            <a:extLst>
              <a:ext uri="{FF2B5EF4-FFF2-40B4-BE49-F238E27FC236}">
                <a16:creationId xmlns:a16="http://schemas.microsoft.com/office/drawing/2014/main" id="{80C3526B-3EB0-FE58-B71A-B25036680C32}"/>
              </a:ext>
            </a:extLst>
          </p:cNvPr>
          <p:cNvSpPr>
            <a:spLocks noGrp="1"/>
          </p:cNvSpPr>
          <p:nvPr>
            <p:ph type="sldNum" sz="quarter" idx="12"/>
          </p:nvPr>
        </p:nvSpPr>
        <p:spPr/>
        <p:txBody>
          <a:bodyPr/>
          <a:lstStyle/>
          <a:p>
            <a:fld id="{BBAAB195-B577-5546-8349-9DDA93B6129E}" type="slidenum">
              <a:rPr lang="en-US" smtClean="0"/>
              <a:t>6</a:t>
            </a:fld>
            <a:endParaRPr lang="en-US" dirty="0"/>
          </a:p>
        </p:txBody>
      </p:sp>
      <p:sp>
        <p:nvSpPr>
          <p:cNvPr id="3" name="Footer Placeholder 2">
            <a:extLst>
              <a:ext uri="{FF2B5EF4-FFF2-40B4-BE49-F238E27FC236}">
                <a16:creationId xmlns:a16="http://schemas.microsoft.com/office/drawing/2014/main" id="{91CE54D1-33B7-7CD9-978D-443CFA8B5834}"/>
              </a:ext>
            </a:extLst>
          </p:cNvPr>
          <p:cNvSpPr>
            <a:spLocks noGrp="1"/>
          </p:cNvSpPr>
          <p:nvPr>
            <p:ph type="ftr" sz="quarter" idx="11"/>
          </p:nvPr>
        </p:nvSpPr>
        <p:spPr/>
        <p:txBody>
          <a:bodyPr/>
          <a:lstStyle/>
          <a:p>
            <a:r>
              <a:rPr lang="en-GB"/>
              <a:t>WP11.3</a:t>
            </a:r>
            <a:endParaRPr lang="en-US" dirty="0"/>
          </a:p>
        </p:txBody>
      </p:sp>
      <p:pic>
        <p:nvPicPr>
          <p:cNvPr id="11" name="Picture 10" descr="A grey machine with a long handle&#10;&#10;Description automatically generated with medium confidence">
            <a:extLst>
              <a:ext uri="{FF2B5EF4-FFF2-40B4-BE49-F238E27FC236}">
                <a16:creationId xmlns:a16="http://schemas.microsoft.com/office/drawing/2014/main" id="{C174F890-D368-B0BE-F3C4-48B463F80AB8}"/>
              </a:ext>
            </a:extLst>
          </p:cNvPr>
          <p:cNvPicPr>
            <a:picLocks noChangeAspect="1"/>
          </p:cNvPicPr>
          <p:nvPr/>
        </p:nvPicPr>
        <p:blipFill>
          <a:blip r:embed="rId3"/>
          <a:stretch>
            <a:fillRect/>
          </a:stretch>
        </p:blipFill>
        <p:spPr>
          <a:xfrm>
            <a:off x="5139766" y="1029355"/>
            <a:ext cx="6941668" cy="5282653"/>
          </a:xfrm>
          <a:prstGeom prst="rect">
            <a:avLst/>
          </a:prstGeom>
        </p:spPr>
      </p:pic>
    </p:spTree>
    <p:extLst>
      <p:ext uri="{BB962C8B-B14F-4D97-AF65-F5344CB8AC3E}">
        <p14:creationId xmlns:p14="http://schemas.microsoft.com/office/powerpoint/2010/main" val="1203278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70FEAF-E142-240B-42A9-6AD7E2BEC143}"/>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7F8E5521-EDFC-6DAD-91A2-CC906416BCBF}"/>
              </a:ext>
            </a:extLst>
          </p:cNvPr>
          <p:cNvSpPr txBox="1"/>
          <p:nvPr/>
        </p:nvSpPr>
        <p:spPr>
          <a:xfrm>
            <a:off x="412633" y="345182"/>
            <a:ext cx="11170066" cy="769441"/>
          </a:xfrm>
          <a:prstGeom prst="rect">
            <a:avLst/>
          </a:prstGeom>
          <a:noFill/>
        </p:spPr>
        <p:txBody>
          <a:bodyPr wrap="square" lIns="91440" tIns="45720" rIns="91440" bIns="45720" rtlCol="0" anchor="t">
            <a:spAutoFit/>
          </a:bodyPr>
          <a:lstStyle/>
          <a:p>
            <a:r>
              <a:rPr lang="en-US" sz="4400" b="1" spc="-150" dirty="0">
                <a:solidFill>
                  <a:srgbClr val="2E2D62"/>
                </a:solidFill>
                <a:latin typeface="Arial"/>
                <a:cs typeface="Arial"/>
              </a:rPr>
              <a:t>Mechanical Shimming</a:t>
            </a:r>
            <a:endParaRPr lang="en-US" sz="4400" b="1" spc="-150" dirty="0">
              <a:solidFill>
                <a:srgbClr val="2E2D62"/>
              </a:solidFill>
              <a:latin typeface="Arial" panose="020B0604020202020204" pitchFamily="34" charset="0"/>
              <a:cs typeface="Arial" panose="020B0604020202020204" pitchFamily="34" charset="0"/>
            </a:endParaRPr>
          </a:p>
        </p:txBody>
      </p:sp>
      <p:sp>
        <p:nvSpPr>
          <p:cNvPr id="9" name="Slide Number Placeholder 8">
            <a:extLst>
              <a:ext uri="{FF2B5EF4-FFF2-40B4-BE49-F238E27FC236}">
                <a16:creationId xmlns:a16="http://schemas.microsoft.com/office/drawing/2014/main" id="{742C2982-F5E8-5BB2-CFC1-4FF585F9B772}"/>
              </a:ext>
            </a:extLst>
          </p:cNvPr>
          <p:cNvSpPr>
            <a:spLocks noGrp="1"/>
          </p:cNvSpPr>
          <p:nvPr>
            <p:ph type="sldNum" sz="quarter" idx="12"/>
          </p:nvPr>
        </p:nvSpPr>
        <p:spPr/>
        <p:txBody>
          <a:bodyPr/>
          <a:lstStyle/>
          <a:p>
            <a:fld id="{BBAAB195-B577-5546-8349-9DDA93B6129E}" type="slidenum">
              <a:rPr lang="en-US" smtClean="0"/>
              <a:t>7</a:t>
            </a:fld>
            <a:endParaRPr lang="en-US" dirty="0"/>
          </a:p>
        </p:txBody>
      </p:sp>
      <p:sp>
        <p:nvSpPr>
          <p:cNvPr id="13" name="Rectangle 12">
            <a:extLst>
              <a:ext uri="{FF2B5EF4-FFF2-40B4-BE49-F238E27FC236}">
                <a16:creationId xmlns:a16="http://schemas.microsoft.com/office/drawing/2014/main" id="{4A21EC36-E742-EB2A-21B0-3A068B5FD5C8}"/>
              </a:ext>
            </a:extLst>
          </p:cNvPr>
          <p:cNvSpPr/>
          <p:nvPr/>
        </p:nvSpPr>
        <p:spPr>
          <a:xfrm>
            <a:off x="269174" y="1229405"/>
            <a:ext cx="6536948" cy="991169"/>
          </a:xfrm>
          <a:prstGeom prst="rect">
            <a:avLst/>
          </a:prstGeom>
        </p:spPr>
        <p:txBody>
          <a:bodyPr wrap="square" lIns="91440" tIns="45720" rIns="91440" bIns="45720" anchor="t">
            <a:spAutoFit/>
          </a:bodyPr>
          <a:lstStyle/>
          <a:p>
            <a:pPr>
              <a:lnSpc>
                <a:spcPct val="110000"/>
              </a:lnSpc>
              <a:spcAft>
                <a:spcPts val="600"/>
              </a:spcAft>
            </a:pPr>
            <a:r>
              <a:rPr lang="en-GB" dirty="0">
                <a:solidFill>
                  <a:srgbClr val="000000"/>
                </a:solidFill>
              </a:rPr>
              <a:t>1. Threaded rods used to deform auxiliary poles for horizontal adjustment of auxiliary pole tips. Range of adjustment will be confirmed by FEM.</a:t>
            </a:r>
          </a:p>
        </p:txBody>
      </p:sp>
      <p:sp>
        <p:nvSpPr>
          <p:cNvPr id="49" name="Rectangle 48">
            <a:extLst>
              <a:ext uri="{FF2B5EF4-FFF2-40B4-BE49-F238E27FC236}">
                <a16:creationId xmlns:a16="http://schemas.microsoft.com/office/drawing/2014/main" id="{433B7F25-9122-195D-F247-CA079221DDFD}"/>
              </a:ext>
            </a:extLst>
          </p:cNvPr>
          <p:cNvSpPr/>
          <p:nvPr/>
        </p:nvSpPr>
        <p:spPr>
          <a:xfrm>
            <a:off x="6579213" y="2103488"/>
            <a:ext cx="5567381" cy="991169"/>
          </a:xfrm>
          <a:prstGeom prst="rect">
            <a:avLst/>
          </a:prstGeom>
        </p:spPr>
        <p:txBody>
          <a:bodyPr wrap="square" lIns="91440" tIns="45720" rIns="91440" bIns="45720" anchor="t">
            <a:spAutoFit/>
          </a:bodyPr>
          <a:lstStyle/>
          <a:p>
            <a:pPr>
              <a:lnSpc>
                <a:spcPct val="110000"/>
              </a:lnSpc>
              <a:spcAft>
                <a:spcPts val="600"/>
              </a:spcAft>
            </a:pPr>
            <a:r>
              <a:rPr lang="en-GB" dirty="0">
                <a:solidFill>
                  <a:srgbClr val="000000"/>
                </a:solidFill>
              </a:rPr>
              <a:t>2. Two screws for opening gap between auxiliary pole and aluminium plate. Brass shims can be added/removed to adjust vertical position of auxiliary pole. </a:t>
            </a:r>
          </a:p>
        </p:txBody>
      </p:sp>
      <p:sp>
        <p:nvSpPr>
          <p:cNvPr id="52" name="Rectangle 51">
            <a:extLst>
              <a:ext uri="{FF2B5EF4-FFF2-40B4-BE49-F238E27FC236}">
                <a16:creationId xmlns:a16="http://schemas.microsoft.com/office/drawing/2014/main" id="{9063CDFA-748A-941E-A10B-1F2207C2A448}"/>
              </a:ext>
            </a:extLst>
          </p:cNvPr>
          <p:cNvSpPr/>
          <p:nvPr/>
        </p:nvSpPr>
        <p:spPr>
          <a:xfrm>
            <a:off x="6579213" y="417754"/>
            <a:ext cx="5100093" cy="1372812"/>
          </a:xfrm>
          <a:prstGeom prst="rect">
            <a:avLst/>
          </a:prstGeom>
        </p:spPr>
        <p:txBody>
          <a:bodyPr wrap="square" lIns="91440" tIns="45720" rIns="91440" bIns="45720" anchor="t">
            <a:spAutoFit/>
          </a:bodyPr>
          <a:lstStyle/>
          <a:p>
            <a:pPr>
              <a:lnSpc>
                <a:spcPct val="110000"/>
              </a:lnSpc>
              <a:spcAft>
                <a:spcPts val="600"/>
              </a:spcAft>
            </a:pPr>
            <a:r>
              <a:rPr lang="en-GB" dirty="0">
                <a:solidFill>
                  <a:srgbClr val="000000"/>
                </a:solidFill>
              </a:rPr>
              <a:t>Note: vertical adjustment for main and auxiliary poles are pre-shimmed (300 µm thickness) to allow gaps to be increased or decreased. </a:t>
            </a:r>
          </a:p>
          <a:p>
            <a:pPr>
              <a:lnSpc>
                <a:spcPct val="110000"/>
              </a:lnSpc>
              <a:spcAft>
                <a:spcPts val="600"/>
              </a:spcAft>
            </a:pPr>
            <a:r>
              <a:rPr lang="en-GB" dirty="0">
                <a:solidFill>
                  <a:srgbClr val="000000"/>
                </a:solidFill>
              </a:rPr>
              <a:t>Shim thicknesses in range 10-50 µm. </a:t>
            </a:r>
          </a:p>
        </p:txBody>
      </p:sp>
      <p:pic>
        <p:nvPicPr>
          <p:cNvPr id="54" name="Picture 53" descr="A close-up of a machine&#10;&#10;Description automatically generated">
            <a:extLst>
              <a:ext uri="{FF2B5EF4-FFF2-40B4-BE49-F238E27FC236}">
                <a16:creationId xmlns:a16="http://schemas.microsoft.com/office/drawing/2014/main" id="{CBA00E21-C73B-B569-8AC0-B1603E2FC389}"/>
              </a:ext>
            </a:extLst>
          </p:cNvPr>
          <p:cNvPicPr>
            <a:picLocks noChangeAspect="1"/>
          </p:cNvPicPr>
          <p:nvPr/>
        </p:nvPicPr>
        <p:blipFill>
          <a:blip r:embed="rId2"/>
          <a:stretch>
            <a:fillRect/>
          </a:stretch>
        </p:blipFill>
        <p:spPr>
          <a:xfrm>
            <a:off x="294421" y="2335356"/>
            <a:ext cx="5976677" cy="4387991"/>
          </a:xfrm>
          <a:prstGeom prst="rect">
            <a:avLst/>
          </a:prstGeom>
        </p:spPr>
      </p:pic>
      <p:cxnSp>
        <p:nvCxnSpPr>
          <p:cNvPr id="56" name="Straight Arrow Connector 55">
            <a:extLst>
              <a:ext uri="{FF2B5EF4-FFF2-40B4-BE49-F238E27FC236}">
                <a16:creationId xmlns:a16="http://schemas.microsoft.com/office/drawing/2014/main" id="{4A1739AA-7C6E-05D9-DA18-FBCBB3211B97}"/>
              </a:ext>
            </a:extLst>
          </p:cNvPr>
          <p:cNvCxnSpPr/>
          <p:nvPr/>
        </p:nvCxnSpPr>
        <p:spPr>
          <a:xfrm>
            <a:off x="2172511" y="2120630"/>
            <a:ext cx="1498059" cy="80415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58" name="Picture 57" descr="A grey rectangular object with yellow stripes&#10;&#10;Description automatically generated">
            <a:extLst>
              <a:ext uri="{FF2B5EF4-FFF2-40B4-BE49-F238E27FC236}">
                <a16:creationId xmlns:a16="http://schemas.microsoft.com/office/drawing/2014/main" id="{7586DE17-515C-0E05-6748-ED094DEC9E7D}"/>
              </a:ext>
            </a:extLst>
          </p:cNvPr>
          <p:cNvPicPr>
            <a:picLocks noChangeAspect="1"/>
          </p:cNvPicPr>
          <p:nvPr/>
        </p:nvPicPr>
        <p:blipFill>
          <a:blip r:embed="rId3"/>
          <a:stretch>
            <a:fillRect/>
          </a:stretch>
        </p:blipFill>
        <p:spPr>
          <a:xfrm>
            <a:off x="5760975" y="3394121"/>
            <a:ext cx="6314283" cy="2954594"/>
          </a:xfrm>
          <a:prstGeom prst="rect">
            <a:avLst/>
          </a:prstGeom>
        </p:spPr>
      </p:pic>
      <p:cxnSp>
        <p:nvCxnSpPr>
          <p:cNvPr id="59" name="Straight Arrow Connector 58">
            <a:extLst>
              <a:ext uri="{FF2B5EF4-FFF2-40B4-BE49-F238E27FC236}">
                <a16:creationId xmlns:a16="http://schemas.microsoft.com/office/drawing/2014/main" id="{9A1EBFFA-2B32-C0EF-A515-72FC094AD77A}"/>
              </a:ext>
            </a:extLst>
          </p:cNvPr>
          <p:cNvCxnSpPr>
            <a:cxnSpLocks/>
            <a:stCxn id="49" idx="2"/>
          </p:cNvCxnSpPr>
          <p:nvPr/>
        </p:nvCxnSpPr>
        <p:spPr>
          <a:xfrm flipH="1">
            <a:off x="7127132" y="3094657"/>
            <a:ext cx="2235772" cy="111658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4E60FC04-A4C5-DB36-C123-F69826CC415E}"/>
              </a:ext>
            </a:extLst>
          </p:cNvPr>
          <p:cNvCxnSpPr>
            <a:cxnSpLocks/>
            <a:stCxn id="49" idx="2"/>
          </p:cNvCxnSpPr>
          <p:nvPr/>
        </p:nvCxnSpPr>
        <p:spPr>
          <a:xfrm>
            <a:off x="9362904" y="3094657"/>
            <a:ext cx="1759054" cy="111658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25" name="Straight Arrow Connector 1024">
            <a:extLst>
              <a:ext uri="{FF2B5EF4-FFF2-40B4-BE49-F238E27FC236}">
                <a16:creationId xmlns:a16="http://schemas.microsoft.com/office/drawing/2014/main" id="{318F28A2-983C-67DF-EFF4-07E38E5C87E1}"/>
              </a:ext>
            </a:extLst>
          </p:cNvPr>
          <p:cNvCxnSpPr>
            <a:cxnSpLocks/>
          </p:cNvCxnSpPr>
          <p:nvPr/>
        </p:nvCxnSpPr>
        <p:spPr>
          <a:xfrm>
            <a:off x="2172511" y="2120630"/>
            <a:ext cx="1543455" cy="398834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85226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97BFE5A-7C82-E244-83C3-A634D5C30E22}"/>
              </a:ext>
            </a:extLst>
          </p:cNvPr>
          <p:cNvSpPr/>
          <p:nvPr/>
        </p:nvSpPr>
        <p:spPr>
          <a:xfrm>
            <a:off x="490655" y="1397235"/>
            <a:ext cx="11170066" cy="3876767"/>
          </a:xfrm>
          <a:prstGeom prst="rect">
            <a:avLst/>
          </a:prstGeom>
        </p:spPr>
        <p:txBody>
          <a:bodyPr wrap="square" lIns="91440" tIns="45720" rIns="91440" bIns="45720" anchor="t">
            <a:spAutoFit/>
          </a:bodyPr>
          <a:lstStyle/>
          <a:p>
            <a:pPr marL="342900" indent="-342900">
              <a:lnSpc>
                <a:spcPct val="110000"/>
              </a:lnSpc>
              <a:spcAft>
                <a:spcPts val="600"/>
              </a:spcAft>
              <a:buFont typeface="Arial" panose="020B0604020202020204" pitchFamily="34" charset="0"/>
              <a:buChar char="•"/>
            </a:pPr>
            <a:r>
              <a:rPr lang="en-GB" sz="2200" b="1" dirty="0">
                <a:solidFill>
                  <a:srgbClr val="626262"/>
                </a:solidFill>
                <a:latin typeface="Arial"/>
                <a:cs typeface="Arial"/>
              </a:rPr>
              <a:t>Magnetic design </a:t>
            </a:r>
            <a:r>
              <a:rPr lang="en-GB" sz="2200" dirty="0">
                <a:solidFill>
                  <a:srgbClr val="626262"/>
                </a:solidFill>
                <a:latin typeface="Arial"/>
                <a:cs typeface="Arial"/>
              </a:rPr>
              <a:t>of HEPTO prototype magnet using spare undulator magnet blocks is </a:t>
            </a:r>
            <a:r>
              <a:rPr lang="en-GB" sz="2200" b="1" dirty="0">
                <a:solidFill>
                  <a:srgbClr val="626262"/>
                </a:solidFill>
                <a:latin typeface="Arial"/>
                <a:cs typeface="Arial"/>
              </a:rPr>
              <a:t>complete</a:t>
            </a:r>
            <a:r>
              <a:rPr lang="en-GB" sz="2200" dirty="0">
                <a:solidFill>
                  <a:srgbClr val="626262"/>
                </a:solidFill>
                <a:latin typeface="Arial"/>
                <a:cs typeface="Arial"/>
              </a:rPr>
              <a:t>.</a:t>
            </a:r>
          </a:p>
          <a:p>
            <a:pPr marL="342900" indent="-342900">
              <a:lnSpc>
                <a:spcPct val="110000"/>
              </a:lnSpc>
              <a:spcAft>
                <a:spcPts val="600"/>
              </a:spcAft>
              <a:buFont typeface="Arial" panose="020B0604020202020204" pitchFamily="34" charset="0"/>
              <a:buChar char="•"/>
            </a:pPr>
            <a:r>
              <a:rPr lang="en-GB" sz="2200" dirty="0">
                <a:solidFill>
                  <a:srgbClr val="626262"/>
                </a:solidFill>
                <a:latin typeface="Arial"/>
                <a:cs typeface="Arial"/>
              </a:rPr>
              <a:t>Maximum power requirement per magnet (5 A per coil) = 50 W.</a:t>
            </a:r>
          </a:p>
          <a:p>
            <a:pPr marL="342900" indent="-342900">
              <a:lnSpc>
                <a:spcPct val="110000"/>
              </a:lnSpc>
              <a:spcAft>
                <a:spcPts val="600"/>
              </a:spcAft>
              <a:buFont typeface="Arial" panose="020B0604020202020204" pitchFamily="34" charset="0"/>
              <a:buChar char="•"/>
            </a:pPr>
            <a:r>
              <a:rPr lang="en-GB" sz="2200" dirty="0">
                <a:solidFill>
                  <a:srgbClr val="626262"/>
                </a:solidFill>
                <a:latin typeface="Arial"/>
                <a:cs typeface="Arial"/>
              </a:rPr>
              <a:t>Equivalent electromagnet requires 2.3 kW + water cooling.</a:t>
            </a:r>
          </a:p>
          <a:p>
            <a:pPr marL="342900" indent="-342900">
              <a:lnSpc>
                <a:spcPct val="110000"/>
              </a:lnSpc>
              <a:spcAft>
                <a:spcPts val="600"/>
              </a:spcAft>
              <a:buFont typeface="Arial" panose="020B0604020202020204" pitchFamily="34" charset="0"/>
              <a:buChar char="•"/>
            </a:pPr>
            <a:r>
              <a:rPr lang="en-GB" sz="2200" b="1" dirty="0">
                <a:solidFill>
                  <a:srgbClr val="626262"/>
                </a:solidFill>
                <a:latin typeface="Arial"/>
                <a:cs typeface="Arial"/>
              </a:rPr>
              <a:t>Mechanical design and drawings are complete.</a:t>
            </a:r>
          </a:p>
          <a:p>
            <a:pPr marL="342900" indent="-342900">
              <a:lnSpc>
                <a:spcPct val="110000"/>
              </a:lnSpc>
              <a:spcAft>
                <a:spcPts val="600"/>
              </a:spcAft>
              <a:buFont typeface="Arial" panose="020B0604020202020204" pitchFamily="34" charset="0"/>
              <a:buChar char="•"/>
            </a:pPr>
            <a:r>
              <a:rPr lang="en-GB" sz="2200" dirty="0">
                <a:solidFill>
                  <a:srgbClr val="626262"/>
                </a:solidFill>
                <a:latin typeface="Arial"/>
                <a:cs typeface="Arial"/>
              </a:rPr>
              <a:t>Permanent magnet blocks delivered to </a:t>
            </a:r>
            <a:r>
              <a:rPr lang="en-GB" sz="2200" dirty="0" err="1">
                <a:solidFill>
                  <a:srgbClr val="626262"/>
                </a:solidFill>
                <a:latin typeface="Arial"/>
                <a:cs typeface="Arial"/>
              </a:rPr>
              <a:t>Kyma</a:t>
            </a:r>
            <a:r>
              <a:rPr lang="en-GB" sz="2200" dirty="0">
                <a:solidFill>
                  <a:srgbClr val="626262"/>
                </a:solidFill>
                <a:latin typeface="Arial"/>
                <a:cs typeface="Arial"/>
              </a:rPr>
              <a:t>.</a:t>
            </a:r>
          </a:p>
          <a:p>
            <a:pPr marL="342900" indent="-342900">
              <a:lnSpc>
                <a:spcPct val="110000"/>
              </a:lnSpc>
              <a:spcAft>
                <a:spcPts val="600"/>
              </a:spcAft>
              <a:buFont typeface="Arial" panose="020B0604020202020204" pitchFamily="34" charset="0"/>
              <a:buChar char="•"/>
            </a:pPr>
            <a:r>
              <a:rPr lang="en-GB" sz="2200" dirty="0">
                <a:solidFill>
                  <a:srgbClr val="626262"/>
                </a:solidFill>
                <a:latin typeface="Arial"/>
                <a:cs typeface="Arial"/>
              </a:rPr>
              <a:t>Thermal shunt material delivered to </a:t>
            </a:r>
            <a:r>
              <a:rPr lang="en-GB" sz="2200" dirty="0" err="1">
                <a:solidFill>
                  <a:srgbClr val="626262"/>
                </a:solidFill>
                <a:latin typeface="Arial"/>
                <a:cs typeface="Arial"/>
              </a:rPr>
              <a:t>Kyma</a:t>
            </a:r>
            <a:r>
              <a:rPr lang="en-GB" sz="2200" dirty="0">
                <a:solidFill>
                  <a:srgbClr val="626262"/>
                </a:solidFill>
                <a:latin typeface="Arial"/>
                <a:cs typeface="Arial"/>
              </a:rPr>
              <a:t> and has been sent for water jet cutting.</a:t>
            </a:r>
          </a:p>
          <a:p>
            <a:pPr marL="342900" indent="-342900">
              <a:lnSpc>
                <a:spcPct val="110000"/>
              </a:lnSpc>
              <a:spcAft>
                <a:spcPts val="600"/>
              </a:spcAft>
              <a:buFont typeface="Arial" panose="020B0604020202020204" pitchFamily="34" charset="0"/>
              <a:buChar char="•"/>
            </a:pPr>
            <a:r>
              <a:rPr lang="en-GB" sz="2200" dirty="0">
                <a:solidFill>
                  <a:srgbClr val="626262"/>
                </a:solidFill>
                <a:latin typeface="Arial"/>
                <a:cs typeface="Arial"/>
              </a:rPr>
              <a:t>Armco steel for yoke and poles has been purchased and machining of parts is ongoing.</a:t>
            </a:r>
          </a:p>
        </p:txBody>
      </p:sp>
      <p:sp>
        <p:nvSpPr>
          <p:cNvPr id="7" name="TextBox 6">
            <a:extLst>
              <a:ext uri="{FF2B5EF4-FFF2-40B4-BE49-F238E27FC236}">
                <a16:creationId xmlns:a16="http://schemas.microsoft.com/office/drawing/2014/main" id="{67B54F19-1212-9345-95FF-9D2815FD6E96}"/>
              </a:ext>
            </a:extLst>
          </p:cNvPr>
          <p:cNvSpPr txBox="1"/>
          <p:nvPr/>
        </p:nvSpPr>
        <p:spPr>
          <a:xfrm>
            <a:off x="412633" y="345182"/>
            <a:ext cx="11170066" cy="769441"/>
          </a:xfrm>
          <a:prstGeom prst="rect">
            <a:avLst/>
          </a:prstGeom>
          <a:noFill/>
        </p:spPr>
        <p:txBody>
          <a:bodyPr wrap="square" lIns="91440" tIns="45720" rIns="91440" bIns="45720" rtlCol="0" anchor="t">
            <a:spAutoFit/>
          </a:bodyPr>
          <a:lstStyle/>
          <a:p>
            <a:r>
              <a:rPr lang="en-US" sz="4400" b="1" spc="-150" dirty="0">
                <a:solidFill>
                  <a:srgbClr val="2E2D62"/>
                </a:solidFill>
                <a:latin typeface="Arial"/>
                <a:cs typeface="Arial"/>
              </a:rPr>
              <a:t>Current Status</a:t>
            </a:r>
            <a:endParaRPr lang="en-US" sz="4400" b="1" spc="-150" dirty="0">
              <a:solidFill>
                <a:srgbClr val="2E2D62"/>
              </a:solidFill>
              <a:latin typeface="Arial" panose="020B0604020202020204" pitchFamily="34" charset="0"/>
              <a:cs typeface="Arial" panose="020B0604020202020204" pitchFamily="34" charset="0"/>
            </a:endParaRPr>
          </a:p>
        </p:txBody>
      </p:sp>
      <p:sp>
        <p:nvSpPr>
          <p:cNvPr id="9" name="Slide Number Placeholder 8">
            <a:extLst>
              <a:ext uri="{FF2B5EF4-FFF2-40B4-BE49-F238E27FC236}">
                <a16:creationId xmlns:a16="http://schemas.microsoft.com/office/drawing/2014/main" id="{1B7510CB-D27A-49FD-A0C0-A375F7C9D073}"/>
              </a:ext>
            </a:extLst>
          </p:cNvPr>
          <p:cNvSpPr>
            <a:spLocks noGrp="1"/>
          </p:cNvSpPr>
          <p:nvPr>
            <p:ph type="sldNum" sz="quarter" idx="12"/>
          </p:nvPr>
        </p:nvSpPr>
        <p:spPr/>
        <p:txBody>
          <a:bodyPr/>
          <a:lstStyle/>
          <a:p>
            <a:fld id="{BBAAB195-B577-5546-8349-9DDA93B6129E}" type="slidenum">
              <a:rPr lang="en-US" smtClean="0"/>
              <a:t>8</a:t>
            </a:fld>
            <a:endParaRPr lang="en-US"/>
          </a:p>
        </p:txBody>
      </p:sp>
      <p:sp>
        <p:nvSpPr>
          <p:cNvPr id="2" name="Footer Placeholder 1">
            <a:extLst>
              <a:ext uri="{FF2B5EF4-FFF2-40B4-BE49-F238E27FC236}">
                <a16:creationId xmlns:a16="http://schemas.microsoft.com/office/drawing/2014/main" id="{46BAB17C-0C6B-D2D4-486E-1344F41089EB}"/>
              </a:ext>
            </a:extLst>
          </p:cNvPr>
          <p:cNvSpPr>
            <a:spLocks noGrp="1"/>
          </p:cNvSpPr>
          <p:nvPr>
            <p:ph type="ftr" sz="quarter" idx="11"/>
          </p:nvPr>
        </p:nvSpPr>
        <p:spPr/>
        <p:txBody>
          <a:bodyPr/>
          <a:lstStyle/>
          <a:p>
            <a:r>
              <a:rPr lang="en-GB"/>
              <a:t>WP11.3</a:t>
            </a:r>
            <a:endParaRPr lang="en-US"/>
          </a:p>
        </p:txBody>
      </p:sp>
    </p:spTree>
    <p:extLst>
      <p:ext uri="{BB962C8B-B14F-4D97-AF65-F5344CB8AC3E}">
        <p14:creationId xmlns:p14="http://schemas.microsoft.com/office/powerpoint/2010/main" val="37992221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97BFE5A-7C82-E244-83C3-A634D5C30E22}"/>
              </a:ext>
            </a:extLst>
          </p:cNvPr>
          <p:cNvSpPr/>
          <p:nvPr/>
        </p:nvSpPr>
        <p:spPr>
          <a:xfrm>
            <a:off x="490655" y="1397235"/>
            <a:ext cx="11170066" cy="3131948"/>
          </a:xfrm>
          <a:prstGeom prst="rect">
            <a:avLst/>
          </a:prstGeom>
        </p:spPr>
        <p:txBody>
          <a:bodyPr wrap="square" lIns="91440" tIns="45720" rIns="91440" bIns="45720" anchor="t">
            <a:spAutoFit/>
          </a:bodyPr>
          <a:lstStyle/>
          <a:p>
            <a:pPr marL="342900" indent="-342900">
              <a:lnSpc>
                <a:spcPct val="110000"/>
              </a:lnSpc>
              <a:spcAft>
                <a:spcPts val="600"/>
              </a:spcAft>
              <a:buFont typeface="Arial" panose="020B0604020202020204" pitchFamily="34" charset="0"/>
              <a:buChar char="•"/>
            </a:pPr>
            <a:r>
              <a:rPr lang="en-GB" sz="2200" dirty="0">
                <a:solidFill>
                  <a:srgbClr val="626262"/>
                </a:solidFill>
                <a:latin typeface="Arial"/>
                <a:cs typeface="Arial"/>
              </a:rPr>
              <a:t>Delivery of manufactured steel parts to </a:t>
            </a:r>
            <a:r>
              <a:rPr lang="en-GB" sz="2200" dirty="0" err="1">
                <a:solidFill>
                  <a:srgbClr val="626262"/>
                </a:solidFill>
                <a:latin typeface="Arial"/>
                <a:cs typeface="Arial"/>
              </a:rPr>
              <a:t>Kyma</a:t>
            </a:r>
            <a:r>
              <a:rPr lang="en-GB" sz="2200" dirty="0">
                <a:solidFill>
                  <a:srgbClr val="626262"/>
                </a:solidFill>
                <a:latin typeface="Arial"/>
                <a:cs typeface="Arial"/>
              </a:rPr>
              <a:t> – 30/11/2024.</a:t>
            </a:r>
          </a:p>
          <a:p>
            <a:pPr marL="342900" indent="-342900">
              <a:lnSpc>
                <a:spcPct val="110000"/>
              </a:lnSpc>
              <a:spcAft>
                <a:spcPts val="600"/>
              </a:spcAft>
              <a:buFont typeface="Arial" panose="020B0604020202020204" pitchFamily="34" charset="0"/>
              <a:buChar char="•"/>
            </a:pPr>
            <a:r>
              <a:rPr lang="en-GB" sz="2200" dirty="0">
                <a:solidFill>
                  <a:srgbClr val="626262"/>
                </a:solidFill>
                <a:latin typeface="Arial"/>
                <a:cs typeface="Arial"/>
              </a:rPr>
              <a:t>Completion of assembly of prototype PM combined function magnet – 20/12/2024. </a:t>
            </a:r>
          </a:p>
          <a:p>
            <a:pPr marL="342900" indent="-342900">
              <a:lnSpc>
                <a:spcPct val="110000"/>
              </a:lnSpc>
              <a:spcAft>
                <a:spcPts val="600"/>
              </a:spcAft>
              <a:buFont typeface="Arial" panose="020B0604020202020204" pitchFamily="34" charset="0"/>
              <a:buChar char="•"/>
            </a:pPr>
            <a:r>
              <a:rPr lang="en-GB" sz="2200" dirty="0">
                <a:solidFill>
                  <a:srgbClr val="626262"/>
                </a:solidFill>
                <a:latin typeface="Arial"/>
                <a:cs typeface="Arial"/>
              </a:rPr>
              <a:t>Delivery of prototype to Daresbury Laboratory for magnetic testing – 10/01/2024.</a:t>
            </a:r>
          </a:p>
          <a:p>
            <a:pPr marL="342900" indent="-342900">
              <a:lnSpc>
                <a:spcPct val="110000"/>
              </a:lnSpc>
              <a:spcAft>
                <a:spcPts val="600"/>
              </a:spcAft>
              <a:buFont typeface="Arial" panose="020B0604020202020204" pitchFamily="34" charset="0"/>
              <a:buChar char="•"/>
            </a:pPr>
            <a:endParaRPr lang="en-GB" sz="2200" dirty="0">
              <a:solidFill>
                <a:srgbClr val="626262"/>
              </a:solidFill>
              <a:latin typeface="Arial"/>
              <a:cs typeface="Arial"/>
            </a:endParaRPr>
          </a:p>
          <a:p>
            <a:pPr marL="342900" indent="-342900">
              <a:lnSpc>
                <a:spcPct val="110000"/>
              </a:lnSpc>
              <a:spcAft>
                <a:spcPts val="600"/>
              </a:spcAft>
              <a:buFont typeface="Arial" panose="020B0604020202020204" pitchFamily="34" charset="0"/>
              <a:buChar char="•"/>
            </a:pPr>
            <a:r>
              <a:rPr lang="en-GB" sz="2200" dirty="0">
                <a:solidFill>
                  <a:srgbClr val="626262"/>
                </a:solidFill>
                <a:latin typeface="Arial"/>
                <a:cs typeface="Arial"/>
              </a:rPr>
              <a:t>MS56 - Magnets constructed and tested – 31/01/2025</a:t>
            </a:r>
          </a:p>
          <a:p>
            <a:pPr marL="342900" indent="-342900">
              <a:lnSpc>
                <a:spcPct val="110000"/>
              </a:lnSpc>
              <a:spcAft>
                <a:spcPts val="600"/>
              </a:spcAft>
              <a:buFont typeface="Arial" panose="020B0604020202020204" pitchFamily="34" charset="0"/>
              <a:buChar char="•"/>
            </a:pPr>
            <a:r>
              <a:rPr lang="en-GB" sz="2200" dirty="0">
                <a:solidFill>
                  <a:srgbClr val="626262"/>
                </a:solidFill>
                <a:latin typeface="Arial"/>
                <a:cs typeface="Arial"/>
              </a:rPr>
              <a:t>D11.3 - Prototype adjustable PM combined function magnet – 01/03/2025</a:t>
            </a:r>
          </a:p>
          <a:p>
            <a:pPr>
              <a:lnSpc>
                <a:spcPct val="110000"/>
              </a:lnSpc>
              <a:spcAft>
                <a:spcPts val="600"/>
              </a:spcAft>
            </a:pPr>
            <a:endParaRPr lang="en-GB" sz="2200" dirty="0">
              <a:solidFill>
                <a:srgbClr val="626262"/>
              </a:solidFill>
              <a:latin typeface="Arial"/>
              <a:cs typeface="Arial"/>
            </a:endParaRPr>
          </a:p>
        </p:txBody>
      </p:sp>
      <p:sp>
        <p:nvSpPr>
          <p:cNvPr id="7" name="TextBox 6">
            <a:extLst>
              <a:ext uri="{FF2B5EF4-FFF2-40B4-BE49-F238E27FC236}">
                <a16:creationId xmlns:a16="http://schemas.microsoft.com/office/drawing/2014/main" id="{67B54F19-1212-9345-95FF-9D2815FD6E96}"/>
              </a:ext>
            </a:extLst>
          </p:cNvPr>
          <p:cNvSpPr txBox="1"/>
          <p:nvPr/>
        </p:nvSpPr>
        <p:spPr>
          <a:xfrm>
            <a:off x="412633" y="345182"/>
            <a:ext cx="11170066" cy="769441"/>
          </a:xfrm>
          <a:prstGeom prst="rect">
            <a:avLst/>
          </a:prstGeom>
          <a:noFill/>
        </p:spPr>
        <p:txBody>
          <a:bodyPr wrap="square" lIns="91440" tIns="45720" rIns="91440" bIns="45720" rtlCol="0" anchor="t">
            <a:spAutoFit/>
          </a:bodyPr>
          <a:lstStyle/>
          <a:p>
            <a:r>
              <a:rPr lang="en-US" sz="4400" b="1" spc="-150" dirty="0">
                <a:solidFill>
                  <a:srgbClr val="2E2D62"/>
                </a:solidFill>
                <a:latin typeface="Arial"/>
                <a:cs typeface="Arial"/>
              </a:rPr>
              <a:t>Expected Delivery Dates</a:t>
            </a:r>
            <a:endParaRPr lang="en-US" sz="4400" b="1" spc="-150" dirty="0">
              <a:solidFill>
                <a:srgbClr val="2E2D62"/>
              </a:solidFill>
              <a:latin typeface="Arial" panose="020B0604020202020204" pitchFamily="34" charset="0"/>
              <a:cs typeface="Arial" panose="020B0604020202020204" pitchFamily="34" charset="0"/>
            </a:endParaRPr>
          </a:p>
        </p:txBody>
      </p:sp>
      <p:sp>
        <p:nvSpPr>
          <p:cNvPr id="9" name="Slide Number Placeholder 8">
            <a:extLst>
              <a:ext uri="{FF2B5EF4-FFF2-40B4-BE49-F238E27FC236}">
                <a16:creationId xmlns:a16="http://schemas.microsoft.com/office/drawing/2014/main" id="{1B7510CB-D27A-49FD-A0C0-A375F7C9D073}"/>
              </a:ext>
            </a:extLst>
          </p:cNvPr>
          <p:cNvSpPr>
            <a:spLocks noGrp="1"/>
          </p:cNvSpPr>
          <p:nvPr>
            <p:ph type="sldNum" sz="quarter" idx="12"/>
          </p:nvPr>
        </p:nvSpPr>
        <p:spPr/>
        <p:txBody>
          <a:bodyPr/>
          <a:lstStyle/>
          <a:p>
            <a:fld id="{BBAAB195-B577-5546-8349-9DDA93B6129E}" type="slidenum">
              <a:rPr lang="en-US" smtClean="0"/>
              <a:t>9</a:t>
            </a:fld>
            <a:endParaRPr lang="en-US"/>
          </a:p>
        </p:txBody>
      </p:sp>
      <p:sp>
        <p:nvSpPr>
          <p:cNvPr id="2" name="Footer Placeholder 1">
            <a:extLst>
              <a:ext uri="{FF2B5EF4-FFF2-40B4-BE49-F238E27FC236}">
                <a16:creationId xmlns:a16="http://schemas.microsoft.com/office/drawing/2014/main" id="{46BAB17C-0C6B-D2D4-486E-1344F41089EB}"/>
              </a:ext>
            </a:extLst>
          </p:cNvPr>
          <p:cNvSpPr>
            <a:spLocks noGrp="1"/>
          </p:cNvSpPr>
          <p:nvPr>
            <p:ph type="ftr" sz="quarter" idx="11"/>
          </p:nvPr>
        </p:nvSpPr>
        <p:spPr/>
        <p:txBody>
          <a:bodyPr/>
          <a:lstStyle/>
          <a:p>
            <a:r>
              <a:rPr lang="en-GB"/>
              <a:t>WP11.3</a:t>
            </a:r>
            <a:endParaRPr lang="en-US"/>
          </a:p>
        </p:txBody>
      </p:sp>
    </p:spTree>
    <p:extLst>
      <p:ext uri="{BB962C8B-B14F-4D97-AF65-F5344CB8AC3E}">
        <p14:creationId xmlns:p14="http://schemas.microsoft.com/office/powerpoint/2010/main" val="2799598003"/>
      </p:ext>
    </p:extLst>
  </p:cSld>
  <p:clrMapOvr>
    <a:masterClrMapping/>
  </p:clrMapOvr>
</p:sld>
</file>

<file path=ppt/theme/theme1.xml><?xml version="1.0" encoding="utf-8"?>
<a:theme xmlns:a="http://schemas.openxmlformats.org/drawingml/2006/main" name="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Font WITHOUT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Year xmlns="1e0c0f35-d0b2-43fb-b8b8-147d937ebf45">2022</Year>
    <TaxCatchAll xmlns="2e24dfb7-a69e-40eb-b94f-44b9ca9c25ed" xsi:nil="true"/>
    <lcf76f155ced4ddcb4097134ff3c332f xmlns="1e0c0f35-d0b2-43fb-b8b8-147d937ebf45">
      <Terms xmlns="http://schemas.microsoft.com/office/infopath/2007/PartnerControls"/>
    </lcf76f155ced4ddcb4097134ff3c332f>
    <_Flow_SignoffStatus xmlns="1e0c0f35-d0b2-43fb-b8b8-147d937ebf4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D5CDD6A94A459459C297F10E8F74457" ma:contentTypeVersion="15" ma:contentTypeDescription="Create a new document." ma:contentTypeScope="" ma:versionID="c96fc706344063acfe18f40932bba15d">
  <xsd:schema xmlns:xsd="http://www.w3.org/2001/XMLSchema" xmlns:xs="http://www.w3.org/2001/XMLSchema" xmlns:p="http://schemas.microsoft.com/office/2006/metadata/properties" xmlns:ns2="1e0c0f35-d0b2-43fb-b8b8-147d937ebf45" xmlns:ns3="2e24dfb7-a69e-40eb-b94f-44b9ca9c25ed" targetNamespace="http://schemas.microsoft.com/office/2006/metadata/properties" ma:root="true" ma:fieldsID="438c4b7bc73e521f56d8b71ccf727c90" ns2:_="" ns3:_="">
    <xsd:import namespace="1e0c0f35-d0b2-43fb-b8b8-147d937ebf45"/>
    <xsd:import namespace="2e24dfb7-a69e-40eb-b94f-44b9ca9c25e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Year" minOccurs="0"/>
                <xsd:element ref="ns2:MediaServiceAutoTags" minOccurs="0"/>
                <xsd:element ref="ns2:MediaLengthInSeconds" minOccurs="0"/>
                <xsd:element ref="ns2:MediaServiceOCR" minOccurs="0"/>
                <xsd:element ref="ns2:MediaServiceGenerationTime" minOccurs="0"/>
                <xsd:element ref="ns2:MediaServiceEventHashCode" minOccurs="0"/>
                <xsd:element ref="ns2:MediaServiceDateTaken" minOccurs="0"/>
                <xsd:element ref="ns2:lcf76f155ced4ddcb4097134ff3c332f" minOccurs="0"/>
                <xsd:element ref="ns3:TaxCatchAll" minOccurs="0"/>
                <xsd:element ref="ns2:_Flow_Signoff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e0c0f35-d0b2-43fb-b8b8-147d937ebf4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Year" ma:index="12" nillable="true" ma:displayName="Year" ma:default="2022" ma:format="Dropdown" ma:internalName="Year">
      <xsd:simpleType>
        <xsd:restriction base="dms:Choice">
          <xsd:enumeration value="2007"/>
          <xsd:enumeration value="2008"/>
          <xsd:enumeration value="2009"/>
          <xsd:enumeration value="2010"/>
          <xsd:enumeration value="2011"/>
          <xsd:enumeration value="2012"/>
          <xsd:enumeration value="2013"/>
          <xsd:enumeration value="2014"/>
          <xsd:enumeration value="2015"/>
          <xsd:enumeration value="2016"/>
          <xsd:enumeration value="2017"/>
          <xsd:enumeration value="2018"/>
          <xsd:enumeration value="2019"/>
          <xsd:enumeration value="2020"/>
          <xsd:enumeration value="2021"/>
          <xsd:enumeration value="2022"/>
          <xsd:enumeration value="N/A"/>
        </xsd:restriction>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2f5dd817-92c5-4985-aefa-795407915ae2" ma:termSetId="09814cd3-568e-fe90-9814-8d621ff8fb84" ma:anchorId="fba54fb3-c3e1-fe81-a776-ca4b69148c4d" ma:open="true" ma:isKeyword="false">
      <xsd:complexType>
        <xsd:sequence>
          <xsd:element ref="pc:Terms" minOccurs="0" maxOccurs="1"/>
        </xsd:sequence>
      </xsd:complexType>
    </xsd:element>
    <xsd:element name="_Flow_SignoffStatus" ma:index="22" nillable="true" ma:displayName="Sign-off status" ma:internalName="Sign_x002d_off_x0020_status">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e24dfb7-a69e-40eb-b94f-44b9ca9c25ed"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b5ce2244-f3a2-4f8c-9fdd-a2abf5b0a3d3}" ma:internalName="TaxCatchAll" ma:showField="CatchAllData" ma:web="834c96a2-eb0c-4033-b35f-0261faddef2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D5FE28F-E808-4D13-89A4-C40B1B8D9C60}">
  <ds:schemaRefs>
    <ds:schemaRef ds:uri="1e0c0f35-d0b2-43fb-b8b8-147d937ebf45"/>
    <ds:schemaRef ds:uri="http://schemas.microsoft.com/office/2006/metadata/properties"/>
    <ds:schemaRef ds:uri="http://purl.org/dc/elements/1.1/"/>
    <ds:schemaRef ds:uri="http://schemas.microsoft.com/office/2006/documentManagement/types"/>
    <ds:schemaRef ds:uri="http://purl.org/dc/dcmitype/"/>
    <ds:schemaRef ds:uri="http://www.w3.org/XML/1998/namespace"/>
    <ds:schemaRef ds:uri="http://purl.org/dc/terms/"/>
    <ds:schemaRef ds:uri="http://schemas.microsoft.com/office/infopath/2007/PartnerControls"/>
    <ds:schemaRef ds:uri="http://schemas.openxmlformats.org/package/2006/metadata/core-properties"/>
    <ds:schemaRef ds:uri="2e24dfb7-a69e-40eb-b94f-44b9ca9c25ed"/>
  </ds:schemaRefs>
</ds:datastoreItem>
</file>

<file path=customXml/itemProps2.xml><?xml version="1.0" encoding="utf-8"?>
<ds:datastoreItem xmlns:ds="http://schemas.openxmlformats.org/officeDocument/2006/customXml" ds:itemID="{12343E82-7DC5-4DF1-896D-E8C717438D03}">
  <ds:schemaRefs>
    <ds:schemaRef ds:uri="http://schemas.microsoft.com/sharepoint/v3/contenttype/forms"/>
  </ds:schemaRefs>
</ds:datastoreItem>
</file>

<file path=customXml/itemProps3.xml><?xml version="1.0" encoding="utf-8"?>
<ds:datastoreItem xmlns:ds="http://schemas.openxmlformats.org/officeDocument/2006/customXml" ds:itemID="{53D7257A-D730-467A-9873-904B64366F8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e0c0f35-d0b2-43fb-b8b8-147d937ebf45"/>
    <ds:schemaRef ds:uri="2e24dfb7-a69e-40eb-b94f-44b9ca9c25e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50111</TotalTime>
  <Words>912</Words>
  <Application>Microsoft Office PowerPoint</Application>
  <PresentationFormat>Widescreen</PresentationFormat>
  <Paragraphs>105</Paragraphs>
  <Slides>10</Slides>
  <Notes>7</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10</vt:i4>
      </vt:variant>
    </vt:vector>
  </HeadingPairs>
  <TitlesOfParts>
    <vt:vector size="16" baseType="lpstr">
      <vt:lpstr>Arial</vt:lpstr>
      <vt:lpstr>Arial Regular</vt:lpstr>
      <vt:lpstr>Calibri</vt:lpstr>
      <vt:lpstr>Wingdings</vt:lpstr>
      <vt:lpstr>Font and logo master</vt:lpstr>
      <vt:lpstr>Font WITHOUT logo master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STFC PowerPoint template - basic</dc:title>
  <dc:creator>Philip Millard</dc:creator>
  <cp:lastModifiedBy>Hinton, Alex (STFC,DL,AST)</cp:lastModifiedBy>
  <cp:revision>235</cp:revision>
  <cp:lastPrinted>2019-10-02T08:27:37Z</cp:lastPrinted>
  <dcterms:created xsi:type="dcterms:W3CDTF">2019-09-17T08:04:08Z</dcterms:created>
  <dcterms:modified xsi:type="dcterms:W3CDTF">2024-10-21T08:42:04Z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0x0101000D5CDD6A94A459459C297F10E8F74457</vt:lpwstr>
  </property>
  <property fmtid="{D5CDD505-2E9C-101B-9397-08002B2CF9AE}" pid="3" name="MediaServiceImageTags">
    <vt:lpwstr/>
  </property>
</Properties>
</file>