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433" r:id="rId2"/>
    <p:sldId id="434" r:id="rId3"/>
    <p:sldId id="354" r:id="rId4"/>
    <p:sldId id="364" r:id="rId5"/>
    <p:sldId id="360" r:id="rId6"/>
    <p:sldId id="347" r:id="rId7"/>
    <p:sldId id="363" r:id="rId8"/>
    <p:sldId id="365" r:id="rId9"/>
    <p:sldId id="300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9" autoAdjust="0"/>
    <p:restoredTop sz="92308" autoAdjust="0"/>
  </p:normalViewPr>
  <p:slideViewPr>
    <p:cSldViewPr snapToGrid="0">
      <p:cViewPr varScale="1">
        <p:scale>
          <a:sx n="108" d="100"/>
          <a:sy n="108" d="100"/>
        </p:scale>
        <p:origin x="5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8AD652-A6FC-48C1-8F8D-64A55245C12B}" type="doc">
      <dgm:prSet loTypeId="urn:microsoft.com/office/officeart/2016/7/layout/LinearBlockProcessNumbered#1" loCatId="process" qsTypeId="urn:microsoft.com/office/officeart/2005/8/quickstyle/simple1" qsCatId="simple" csTypeId="urn:microsoft.com/office/officeart/2005/8/colors/colorful2" csCatId="colorful" phldr="1"/>
      <dgm:spPr/>
      <dgm:t>
        <a:bodyPr rtlCol="0"/>
        <a:lstStyle/>
        <a:p>
          <a:pPr rtl="0"/>
          <a:endParaRPr lang="en-US"/>
        </a:p>
      </dgm:t>
    </dgm:pt>
    <dgm:pt modelId="{BEA549D7-4274-48CC-BC1A-D3534675573B}">
      <dgm:prSet/>
      <dgm:spPr>
        <a:solidFill>
          <a:schemeClr val="accent2">
            <a:lumMod val="75000"/>
          </a:schemeClr>
        </a:solidFill>
      </dgm:spPr>
      <dgm:t>
        <a:bodyPr rtlCol="0"/>
        <a:lstStyle/>
        <a:p>
          <a:pPr rtl="0"/>
          <a:r>
            <a:rPr lang="en-GB" b="0" i="0" u="none" noProof="0" dirty="0"/>
            <a:t>FAT at Thales in October 2024</a:t>
          </a:r>
          <a:endParaRPr lang="en-GB" noProof="0" dirty="0"/>
        </a:p>
      </dgm:t>
    </dgm:pt>
    <dgm:pt modelId="{78563F9B-89B6-4C70-B414-2D77CD284015}" type="parTrans" cxnId="{0A185261-CCB6-4806-AE27-777579CCA6AE}">
      <dgm:prSet/>
      <dgm:spPr/>
      <dgm:t>
        <a:bodyPr rtlCol="0"/>
        <a:lstStyle/>
        <a:p>
          <a:pPr rtl="0"/>
          <a:endParaRPr lang="en-GB" noProof="0" dirty="0"/>
        </a:p>
      </dgm:t>
    </dgm:pt>
    <dgm:pt modelId="{E0613AE2-5131-46BE-8016-7B4AFD6022CA}" type="sibTrans" cxnId="{0A185261-CCB6-4806-AE27-777579CCA6AE}">
      <dgm:prSet phldrT="01" phldr="0"/>
      <dgm:spPr/>
      <dgm:t>
        <a:bodyPr rtlCol="0"/>
        <a:lstStyle/>
        <a:p>
          <a:pPr rtl="0"/>
          <a:r>
            <a:rPr lang="en-GB" noProof="0"/>
            <a:t>01</a:t>
          </a:r>
          <a:endParaRPr lang="en-GB" noProof="0" dirty="0"/>
        </a:p>
      </dgm:t>
    </dgm:pt>
    <dgm:pt modelId="{BBEA2B22-7A9C-4946-B437-2C636ADC7313}">
      <dgm:prSet/>
      <dgm:spPr>
        <a:solidFill>
          <a:srgbClr val="68598D"/>
        </a:solidFill>
      </dgm:spPr>
      <dgm:t>
        <a:bodyPr rtlCol="0"/>
        <a:lstStyle/>
        <a:p>
          <a:pPr rtl="0"/>
          <a:r>
            <a:rPr lang="en-GB" b="0" i="0" u="none" noProof="0" dirty="0"/>
            <a:t>Delivery to CERN and installation in the TH2167 test stand</a:t>
          </a:r>
          <a:endParaRPr lang="en-GB" noProof="0" dirty="0"/>
        </a:p>
      </dgm:t>
    </dgm:pt>
    <dgm:pt modelId="{BFF29A81-E8C9-4AFB-BE4A-A8582D8FB3FD}" type="parTrans" cxnId="{85394E1A-F95A-4761-94B8-F865AE01D8D0}">
      <dgm:prSet/>
      <dgm:spPr/>
      <dgm:t>
        <a:bodyPr rtlCol="0"/>
        <a:lstStyle/>
        <a:p>
          <a:pPr rtl="0"/>
          <a:endParaRPr lang="en-GB" noProof="0" dirty="0"/>
        </a:p>
      </dgm:t>
    </dgm:pt>
    <dgm:pt modelId="{C2E1395A-B275-47E8-BC9B-288AF8DC30EC}" type="sibTrans" cxnId="{85394E1A-F95A-4761-94B8-F865AE01D8D0}">
      <dgm:prSet phldrT="02" phldr="0"/>
      <dgm:spPr/>
      <dgm:t>
        <a:bodyPr rtlCol="0"/>
        <a:lstStyle/>
        <a:p>
          <a:pPr rtl="0"/>
          <a:r>
            <a:rPr lang="en-GB" noProof="0"/>
            <a:t>02</a:t>
          </a:r>
          <a:endParaRPr lang="en-GB" noProof="0" dirty="0"/>
        </a:p>
      </dgm:t>
    </dgm:pt>
    <dgm:pt modelId="{12CAEDC4-5365-4F15-A687-1F4A58F8BE4E}">
      <dgm:prSet/>
      <dgm:spPr>
        <a:solidFill>
          <a:srgbClr val="646C92"/>
        </a:solidFill>
      </dgm:spPr>
      <dgm:t>
        <a:bodyPr rtlCol="0"/>
        <a:lstStyle/>
        <a:p>
          <a:pPr rtl="0"/>
          <a:r>
            <a:rPr lang="en-GB" b="0" i="0" u="none" noProof="0" dirty="0"/>
            <a:t>Phase 1: test on present test stand to confirm factory performances and compare with TH2167</a:t>
          </a:r>
          <a:endParaRPr lang="en-GB" noProof="0" dirty="0"/>
        </a:p>
      </dgm:t>
    </dgm:pt>
    <dgm:pt modelId="{4ECBC469-E2DF-46BC-920F-C88FDE12CD72}" type="parTrans" cxnId="{A1E87F8B-8223-4F32-B81C-0E19BB0F0EEA}">
      <dgm:prSet/>
      <dgm:spPr/>
      <dgm:t>
        <a:bodyPr rtlCol="0"/>
        <a:lstStyle/>
        <a:p>
          <a:pPr rtl="0"/>
          <a:endParaRPr lang="en-GB" noProof="0" dirty="0"/>
        </a:p>
      </dgm:t>
    </dgm:pt>
    <dgm:pt modelId="{AFCE8FBA-6EAC-44A8-B55F-FDF49470A574}" type="sibTrans" cxnId="{A1E87F8B-8223-4F32-B81C-0E19BB0F0EEA}">
      <dgm:prSet phldrT="03" phldr="0"/>
      <dgm:spPr/>
      <dgm:t>
        <a:bodyPr rtlCol="0"/>
        <a:lstStyle/>
        <a:p>
          <a:pPr rtl="0"/>
          <a:r>
            <a:rPr lang="en-GB" noProof="0"/>
            <a:t>03</a:t>
          </a:r>
          <a:endParaRPr lang="en-GB" noProof="0" dirty="0"/>
        </a:p>
      </dgm:t>
    </dgm:pt>
    <dgm:pt modelId="{63001359-C113-45EA-885E-B54D5542D44F}">
      <dgm:prSet/>
      <dgm:spPr>
        <a:solidFill>
          <a:srgbClr val="5A6B76"/>
        </a:solidFill>
      </dgm:spPr>
      <dgm:t>
        <a:bodyPr rtlCol="0"/>
        <a:lstStyle/>
        <a:p>
          <a:pPr rtl="0"/>
          <a:r>
            <a:rPr lang="en-GB" b="0" i="0" u="none" noProof="0" dirty="0"/>
            <a:t>Renovation of the test stand</a:t>
          </a:r>
          <a:endParaRPr lang="en-GB" noProof="0" dirty="0"/>
        </a:p>
      </dgm:t>
    </dgm:pt>
    <dgm:pt modelId="{EFCC96FC-1076-4A0E-B119-B94924371A87}" type="parTrans" cxnId="{BD5B04DF-8F64-4DB3-95ED-039D9AE7B75A}">
      <dgm:prSet/>
      <dgm:spPr/>
      <dgm:t>
        <a:bodyPr rtlCol="0"/>
        <a:lstStyle/>
        <a:p>
          <a:pPr rtl="0"/>
          <a:endParaRPr lang="en-GB" noProof="0" dirty="0"/>
        </a:p>
      </dgm:t>
    </dgm:pt>
    <dgm:pt modelId="{60BC2331-F690-4E3C-ABD6-DFF22BBDF151}" type="sibTrans" cxnId="{BD5B04DF-8F64-4DB3-95ED-039D9AE7B75A}">
      <dgm:prSet phldrT="04" phldr="0"/>
      <dgm:spPr/>
      <dgm:t>
        <a:bodyPr rtlCol="0"/>
        <a:lstStyle/>
        <a:p>
          <a:pPr rtl="0"/>
          <a:r>
            <a:rPr lang="en-GB" noProof="0"/>
            <a:t>04</a:t>
          </a:r>
          <a:endParaRPr lang="en-GB" noProof="0" dirty="0"/>
        </a:p>
      </dgm:t>
    </dgm:pt>
    <dgm:pt modelId="{4373C676-42B5-4BD7-A8E2-1057AE88F257}">
      <dgm:prSet/>
      <dgm:spPr>
        <a:solidFill>
          <a:srgbClr val="5A6E6E"/>
        </a:solidFill>
      </dgm:spPr>
      <dgm:t>
        <a:bodyPr rtlCol="0"/>
        <a:lstStyle/>
        <a:p>
          <a:pPr rtl="0"/>
          <a:r>
            <a:rPr lang="en-GB" b="0" i="0" u="none" noProof="0" dirty="0"/>
            <a:t>Phase 2:  testing on renovated test stand: focus on efficiency measurements and soak test</a:t>
          </a:r>
          <a:endParaRPr lang="en-GB" noProof="0" dirty="0"/>
        </a:p>
      </dgm:t>
    </dgm:pt>
    <dgm:pt modelId="{24DA0AE2-01E1-4D40-B562-7A89F8842997}" type="parTrans" cxnId="{AD175329-5799-428D-9CF7-F64C802D8A39}">
      <dgm:prSet/>
      <dgm:spPr/>
      <dgm:t>
        <a:bodyPr rtlCol="0"/>
        <a:lstStyle/>
        <a:p>
          <a:pPr rtl="0"/>
          <a:endParaRPr lang="en-GB" noProof="0" dirty="0"/>
        </a:p>
      </dgm:t>
    </dgm:pt>
    <dgm:pt modelId="{D3ED181F-E4C0-46DF-BFC2-990CA6573396}" type="sibTrans" cxnId="{AD175329-5799-428D-9CF7-F64C802D8A39}">
      <dgm:prSet phldrT="05" phldr="0"/>
      <dgm:spPr/>
      <dgm:t>
        <a:bodyPr rtlCol="0"/>
        <a:lstStyle/>
        <a:p>
          <a:pPr rtl="0"/>
          <a:r>
            <a:rPr lang="en-GB" noProof="0"/>
            <a:t>05</a:t>
          </a:r>
          <a:endParaRPr lang="en-GB" noProof="0" dirty="0"/>
        </a:p>
      </dgm:t>
    </dgm:pt>
    <dgm:pt modelId="{2AAD7C89-F139-4370-9DFA-6E003EA4D043}">
      <dgm:prSet/>
      <dgm:spPr>
        <a:solidFill>
          <a:srgbClr val="5A6E6E"/>
        </a:solidFill>
      </dgm:spPr>
      <dgm:t>
        <a:bodyPr rtlCol="0"/>
        <a:lstStyle/>
        <a:p>
          <a:pPr rtl="0"/>
          <a:r>
            <a:rPr lang="en-US" noProof="0" dirty="0"/>
            <a:t>Production of series klystrons and installation during LS3</a:t>
          </a:r>
          <a:endParaRPr lang="en-GB" noProof="0" dirty="0"/>
        </a:p>
      </dgm:t>
    </dgm:pt>
    <dgm:pt modelId="{27B50570-105A-4290-A163-A0022215BF13}" type="parTrans" cxnId="{81D94FD4-CB60-41EE-8D74-1B91851AA0AC}">
      <dgm:prSet/>
      <dgm:spPr/>
      <dgm:t>
        <a:bodyPr/>
        <a:lstStyle/>
        <a:p>
          <a:endParaRPr lang="en-GB"/>
        </a:p>
      </dgm:t>
    </dgm:pt>
    <dgm:pt modelId="{62BBB062-4631-4D6D-8E48-94C59427B008}" type="sibTrans" cxnId="{81D94FD4-CB60-41EE-8D74-1B91851AA0AC}">
      <dgm:prSet phldrT="06" phldr="0"/>
      <dgm:spPr/>
      <dgm:t>
        <a:bodyPr/>
        <a:lstStyle/>
        <a:p>
          <a:r>
            <a:rPr lang="en-GB"/>
            <a:t>06</a:t>
          </a:r>
        </a:p>
      </dgm:t>
    </dgm:pt>
    <dgm:pt modelId="{E37A2EB9-BB4F-4C26-8F2C-50128B41FAD0}" type="pres">
      <dgm:prSet presAssocID="{938AD652-A6FC-48C1-8F8D-64A55245C12B}" presName="Name0" presStyleCnt="0">
        <dgm:presLayoutVars>
          <dgm:animLvl val="lvl"/>
          <dgm:resizeHandles val="exact"/>
        </dgm:presLayoutVars>
      </dgm:prSet>
      <dgm:spPr/>
    </dgm:pt>
    <dgm:pt modelId="{95620581-293C-4EA9-AC72-67C634853904}" type="pres">
      <dgm:prSet presAssocID="{BEA549D7-4274-48CC-BC1A-D3534675573B}" presName="compositeNode" presStyleCnt="0">
        <dgm:presLayoutVars>
          <dgm:bulletEnabled val="1"/>
        </dgm:presLayoutVars>
      </dgm:prSet>
      <dgm:spPr/>
    </dgm:pt>
    <dgm:pt modelId="{85A04922-B091-49E1-83F0-2B3D9BAF786D}" type="pres">
      <dgm:prSet presAssocID="{BEA549D7-4274-48CC-BC1A-D3534675573B}" presName="bgRect" presStyleLbl="alignNode1" presStyleIdx="0" presStyleCnt="6"/>
      <dgm:spPr/>
    </dgm:pt>
    <dgm:pt modelId="{1B55EFFE-1044-4C01-8E61-E200D5C36731}" type="pres">
      <dgm:prSet presAssocID="{E0613AE2-5131-46BE-8016-7B4AFD6022CA}" presName="sibTransNodeRect" presStyleLbl="alignNode1" presStyleIdx="0" presStyleCnt="6">
        <dgm:presLayoutVars>
          <dgm:chMax val="0"/>
          <dgm:bulletEnabled val="1"/>
        </dgm:presLayoutVars>
      </dgm:prSet>
      <dgm:spPr/>
    </dgm:pt>
    <dgm:pt modelId="{B9E45448-7C4D-4E80-A4A1-E7463BD574F2}" type="pres">
      <dgm:prSet presAssocID="{BEA549D7-4274-48CC-BC1A-D3534675573B}" presName="nodeRect" presStyleLbl="alignNode1" presStyleIdx="0" presStyleCnt="6">
        <dgm:presLayoutVars>
          <dgm:bulletEnabled val="1"/>
        </dgm:presLayoutVars>
      </dgm:prSet>
      <dgm:spPr/>
    </dgm:pt>
    <dgm:pt modelId="{5D3DB865-EFAC-444B-8451-F14B08C02D35}" type="pres">
      <dgm:prSet presAssocID="{E0613AE2-5131-46BE-8016-7B4AFD6022CA}" presName="sibTrans" presStyleCnt="0"/>
      <dgm:spPr/>
    </dgm:pt>
    <dgm:pt modelId="{05292754-BD69-4459-9CE0-FE6BA3EEE005}" type="pres">
      <dgm:prSet presAssocID="{BBEA2B22-7A9C-4946-B437-2C636ADC7313}" presName="compositeNode" presStyleCnt="0">
        <dgm:presLayoutVars>
          <dgm:bulletEnabled val="1"/>
        </dgm:presLayoutVars>
      </dgm:prSet>
      <dgm:spPr/>
    </dgm:pt>
    <dgm:pt modelId="{C98907A9-E1FE-4D83-8609-7D44B7636182}" type="pres">
      <dgm:prSet presAssocID="{BBEA2B22-7A9C-4946-B437-2C636ADC7313}" presName="bgRect" presStyleLbl="alignNode1" presStyleIdx="1" presStyleCnt="6"/>
      <dgm:spPr/>
    </dgm:pt>
    <dgm:pt modelId="{7577D577-9D15-4AB8-AF3E-C171BC77B812}" type="pres">
      <dgm:prSet presAssocID="{C2E1395A-B275-47E8-BC9B-288AF8DC30EC}" presName="sibTransNodeRect" presStyleLbl="alignNode1" presStyleIdx="1" presStyleCnt="6">
        <dgm:presLayoutVars>
          <dgm:chMax val="0"/>
          <dgm:bulletEnabled val="1"/>
        </dgm:presLayoutVars>
      </dgm:prSet>
      <dgm:spPr/>
    </dgm:pt>
    <dgm:pt modelId="{543071B3-E5D6-443C-A81F-37E1D656CB4E}" type="pres">
      <dgm:prSet presAssocID="{BBEA2B22-7A9C-4946-B437-2C636ADC7313}" presName="nodeRect" presStyleLbl="alignNode1" presStyleIdx="1" presStyleCnt="6">
        <dgm:presLayoutVars>
          <dgm:bulletEnabled val="1"/>
        </dgm:presLayoutVars>
      </dgm:prSet>
      <dgm:spPr/>
    </dgm:pt>
    <dgm:pt modelId="{1AB3E558-02AC-41B1-A816-E580FC442BD4}" type="pres">
      <dgm:prSet presAssocID="{C2E1395A-B275-47E8-BC9B-288AF8DC30EC}" presName="sibTrans" presStyleCnt="0"/>
      <dgm:spPr/>
    </dgm:pt>
    <dgm:pt modelId="{DAB0B4D5-BA12-4203-A855-F0DF2D740AB7}" type="pres">
      <dgm:prSet presAssocID="{12CAEDC4-5365-4F15-A687-1F4A58F8BE4E}" presName="compositeNode" presStyleCnt="0">
        <dgm:presLayoutVars>
          <dgm:bulletEnabled val="1"/>
        </dgm:presLayoutVars>
      </dgm:prSet>
      <dgm:spPr/>
    </dgm:pt>
    <dgm:pt modelId="{5A462FD3-867E-4F03-9D43-8FC4B6496418}" type="pres">
      <dgm:prSet presAssocID="{12CAEDC4-5365-4F15-A687-1F4A58F8BE4E}" presName="bgRect" presStyleLbl="alignNode1" presStyleIdx="2" presStyleCnt="6"/>
      <dgm:spPr/>
    </dgm:pt>
    <dgm:pt modelId="{7950283A-EDC4-44D4-AF4B-F4FB05051470}" type="pres">
      <dgm:prSet presAssocID="{AFCE8FBA-6EAC-44A8-B55F-FDF49470A574}" presName="sibTransNodeRect" presStyleLbl="alignNode1" presStyleIdx="2" presStyleCnt="6">
        <dgm:presLayoutVars>
          <dgm:chMax val="0"/>
          <dgm:bulletEnabled val="1"/>
        </dgm:presLayoutVars>
      </dgm:prSet>
      <dgm:spPr/>
    </dgm:pt>
    <dgm:pt modelId="{18D54E00-AFEE-40AE-B281-81A7314844C1}" type="pres">
      <dgm:prSet presAssocID="{12CAEDC4-5365-4F15-A687-1F4A58F8BE4E}" presName="nodeRect" presStyleLbl="alignNode1" presStyleIdx="2" presStyleCnt="6">
        <dgm:presLayoutVars>
          <dgm:bulletEnabled val="1"/>
        </dgm:presLayoutVars>
      </dgm:prSet>
      <dgm:spPr/>
    </dgm:pt>
    <dgm:pt modelId="{D2C1D1BC-6555-4CC5-A982-C0E5CA9BA835}" type="pres">
      <dgm:prSet presAssocID="{AFCE8FBA-6EAC-44A8-B55F-FDF49470A574}" presName="sibTrans" presStyleCnt="0"/>
      <dgm:spPr/>
    </dgm:pt>
    <dgm:pt modelId="{AC023CBB-9BCB-46E9-84C4-69A3636486C6}" type="pres">
      <dgm:prSet presAssocID="{63001359-C113-45EA-885E-B54D5542D44F}" presName="compositeNode" presStyleCnt="0">
        <dgm:presLayoutVars>
          <dgm:bulletEnabled val="1"/>
        </dgm:presLayoutVars>
      </dgm:prSet>
      <dgm:spPr/>
    </dgm:pt>
    <dgm:pt modelId="{2408570E-3885-4050-AD4F-68135AFA0DF3}" type="pres">
      <dgm:prSet presAssocID="{63001359-C113-45EA-885E-B54D5542D44F}" presName="bgRect" presStyleLbl="alignNode1" presStyleIdx="3" presStyleCnt="6"/>
      <dgm:spPr/>
    </dgm:pt>
    <dgm:pt modelId="{2E5232D0-3F31-49B4-BA6C-474069EA24CC}" type="pres">
      <dgm:prSet presAssocID="{60BC2331-F690-4E3C-ABD6-DFF22BBDF151}" presName="sibTransNodeRect" presStyleLbl="alignNode1" presStyleIdx="3" presStyleCnt="6">
        <dgm:presLayoutVars>
          <dgm:chMax val="0"/>
          <dgm:bulletEnabled val="1"/>
        </dgm:presLayoutVars>
      </dgm:prSet>
      <dgm:spPr/>
    </dgm:pt>
    <dgm:pt modelId="{DC4A7395-AC2E-4FCE-A336-5E27128E9ACD}" type="pres">
      <dgm:prSet presAssocID="{63001359-C113-45EA-885E-B54D5542D44F}" presName="nodeRect" presStyleLbl="alignNode1" presStyleIdx="3" presStyleCnt="6">
        <dgm:presLayoutVars>
          <dgm:bulletEnabled val="1"/>
        </dgm:presLayoutVars>
      </dgm:prSet>
      <dgm:spPr/>
    </dgm:pt>
    <dgm:pt modelId="{1BA10CAA-9136-456A-95EF-890BAD05D6E9}" type="pres">
      <dgm:prSet presAssocID="{60BC2331-F690-4E3C-ABD6-DFF22BBDF151}" presName="sibTrans" presStyleCnt="0"/>
      <dgm:spPr/>
    </dgm:pt>
    <dgm:pt modelId="{DA68E4BA-4BA4-493B-B6BA-4E7AC1F5D952}" type="pres">
      <dgm:prSet presAssocID="{4373C676-42B5-4BD7-A8E2-1057AE88F257}" presName="compositeNode" presStyleCnt="0">
        <dgm:presLayoutVars>
          <dgm:bulletEnabled val="1"/>
        </dgm:presLayoutVars>
      </dgm:prSet>
      <dgm:spPr/>
    </dgm:pt>
    <dgm:pt modelId="{9E9AD039-2CB1-40B0-88CA-F094B81B2B6F}" type="pres">
      <dgm:prSet presAssocID="{4373C676-42B5-4BD7-A8E2-1057AE88F257}" presName="bgRect" presStyleLbl="alignNode1" presStyleIdx="4" presStyleCnt="6"/>
      <dgm:spPr/>
    </dgm:pt>
    <dgm:pt modelId="{A40C415F-DA13-447A-B354-BC1A77B99C4F}" type="pres">
      <dgm:prSet presAssocID="{D3ED181F-E4C0-46DF-BFC2-990CA6573396}" presName="sibTransNodeRect" presStyleLbl="alignNode1" presStyleIdx="4" presStyleCnt="6">
        <dgm:presLayoutVars>
          <dgm:chMax val="0"/>
          <dgm:bulletEnabled val="1"/>
        </dgm:presLayoutVars>
      </dgm:prSet>
      <dgm:spPr/>
    </dgm:pt>
    <dgm:pt modelId="{64AB7F31-F76B-4F96-9751-D932C530FF63}" type="pres">
      <dgm:prSet presAssocID="{4373C676-42B5-4BD7-A8E2-1057AE88F257}" presName="nodeRect" presStyleLbl="alignNode1" presStyleIdx="4" presStyleCnt="6">
        <dgm:presLayoutVars>
          <dgm:bulletEnabled val="1"/>
        </dgm:presLayoutVars>
      </dgm:prSet>
      <dgm:spPr/>
    </dgm:pt>
    <dgm:pt modelId="{58BBEE13-C4D7-4898-BFC5-A3475F239074}" type="pres">
      <dgm:prSet presAssocID="{D3ED181F-E4C0-46DF-BFC2-990CA6573396}" presName="sibTrans" presStyleCnt="0"/>
      <dgm:spPr/>
    </dgm:pt>
    <dgm:pt modelId="{D42FF83E-891E-4E37-9DA1-3408C0F0AC8F}" type="pres">
      <dgm:prSet presAssocID="{2AAD7C89-F139-4370-9DFA-6E003EA4D043}" presName="compositeNode" presStyleCnt="0">
        <dgm:presLayoutVars>
          <dgm:bulletEnabled val="1"/>
        </dgm:presLayoutVars>
      </dgm:prSet>
      <dgm:spPr/>
    </dgm:pt>
    <dgm:pt modelId="{F3EF7016-BC69-4721-9F44-39D0EA4352FD}" type="pres">
      <dgm:prSet presAssocID="{2AAD7C89-F139-4370-9DFA-6E003EA4D043}" presName="bgRect" presStyleLbl="alignNode1" presStyleIdx="5" presStyleCnt="6"/>
      <dgm:spPr/>
    </dgm:pt>
    <dgm:pt modelId="{53F596C6-F7A8-46CF-B002-C1D80014F287}" type="pres">
      <dgm:prSet presAssocID="{62BBB062-4631-4D6D-8E48-94C59427B008}" presName="sibTransNodeRect" presStyleLbl="alignNode1" presStyleIdx="5" presStyleCnt="6">
        <dgm:presLayoutVars>
          <dgm:chMax val="0"/>
          <dgm:bulletEnabled val="1"/>
        </dgm:presLayoutVars>
      </dgm:prSet>
      <dgm:spPr/>
    </dgm:pt>
    <dgm:pt modelId="{9C675D53-64BA-470A-9E4E-FA09BC566CC7}" type="pres">
      <dgm:prSet presAssocID="{2AAD7C89-F139-4370-9DFA-6E003EA4D043}" presName="nodeRect" presStyleLbl="alignNode1" presStyleIdx="5" presStyleCnt="6">
        <dgm:presLayoutVars>
          <dgm:bulletEnabled val="1"/>
        </dgm:presLayoutVars>
      </dgm:prSet>
      <dgm:spPr/>
    </dgm:pt>
  </dgm:ptLst>
  <dgm:cxnLst>
    <dgm:cxn modelId="{529BA309-02A5-4E50-B377-6EA5794B5484}" type="presOf" srcId="{938AD652-A6FC-48C1-8F8D-64A55245C12B}" destId="{E37A2EB9-BB4F-4C26-8F2C-50128B41FAD0}" srcOrd="0" destOrd="0" presId="urn:microsoft.com/office/officeart/2016/7/layout/LinearBlockProcessNumbered#1"/>
    <dgm:cxn modelId="{C6BF250C-4DE4-422B-AEB6-BE86CFA83567}" type="presOf" srcId="{4373C676-42B5-4BD7-A8E2-1057AE88F257}" destId="{64AB7F31-F76B-4F96-9751-D932C530FF63}" srcOrd="1" destOrd="0" presId="urn:microsoft.com/office/officeart/2016/7/layout/LinearBlockProcessNumbered#1"/>
    <dgm:cxn modelId="{85394E1A-F95A-4761-94B8-F865AE01D8D0}" srcId="{938AD652-A6FC-48C1-8F8D-64A55245C12B}" destId="{BBEA2B22-7A9C-4946-B437-2C636ADC7313}" srcOrd="1" destOrd="0" parTransId="{BFF29A81-E8C9-4AFB-BE4A-A8582D8FB3FD}" sibTransId="{C2E1395A-B275-47E8-BC9B-288AF8DC30EC}"/>
    <dgm:cxn modelId="{AD175329-5799-428D-9CF7-F64C802D8A39}" srcId="{938AD652-A6FC-48C1-8F8D-64A55245C12B}" destId="{4373C676-42B5-4BD7-A8E2-1057AE88F257}" srcOrd="4" destOrd="0" parTransId="{24DA0AE2-01E1-4D40-B562-7A89F8842997}" sibTransId="{D3ED181F-E4C0-46DF-BFC2-990CA6573396}"/>
    <dgm:cxn modelId="{966DC93C-57E0-4A6C-AFBD-31DEC422EDBA}" type="presOf" srcId="{D3ED181F-E4C0-46DF-BFC2-990CA6573396}" destId="{A40C415F-DA13-447A-B354-BC1A77B99C4F}" srcOrd="0" destOrd="0" presId="urn:microsoft.com/office/officeart/2016/7/layout/LinearBlockProcessNumbered#1"/>
    <dgm:cxn modelId="{0A185261-CCB6-4806-AE27-777579CCA6AE}" srcId="{938AD652-A6FC-48C1-8F8D-64A55245C12B}" destId="{BEA549D7-4274-48CC-BC1A-D3534675573B}" srcOrd="0" destOrd="0" parTransId="{78563F9B-89B6-4C70-B414-2D77CD284015}" sibTransId="{E0613AE2-5131-46BE-8016-7B4AFD6022CA}"/>
    <dgm:cxn modelId="{92815964-D694-4B8A-92E2-6BDB0BEC500B}" type="presOf" srcId="{2AAD7C89-F139-4370-9DFA-6E003EA4D043}" destId="{9C675D53-64BA-470A-9E4E-FA09BC566CC7}" srcOrd="1" destOrd="0" presId="urn:microsoft.com/office/officeart/2016/7/layout/LinearBlockProcessNumbered#1"/>
    <dgm:cxn modelId="{F4C5A246-F01C-4A30-8E74-2AC918FB6CAB}" type="presOf" srcId="{C2E1395A-B275-47E8-BC9B-288AF8DC30EC}" destId="{7577D577-9D15-4AB8-AF3E-C171BC77B812}" srcOrd="0" destOrd="0" presId="urn:microsoft.com/office/officeart/2016/7/layout/LinearBlockProcessNumbered#1"/>
    <dgm:cxn modelId="{D03F1881-12CC-4A4D-BBAF-0251BFA0E0AD}" type="presOf" srcId="{63001359-C113-45EA-885E-B54D5542D44F}" destId="{DC4A7395-AC2E-4FCE-A336-5E27128E9ACD}" srcOrd="1" destOrd="0" presId="urn:microsoft.com/office/officeart/2016/7/layout/LinearBlockProcessNumbered#1"/>
    <dgm:cxn modelId="{FF931982-1940-468A-8F78-BBF592AEA6E7}" type="presOf" srcId="{BEA549D7-4274-48CC-BC1A-D3534675573B}" destId="{85A04922-B091-49E1-83F0-2B3D9BAF786D}" srcOrd="0" destOrd="0" presId="urn:microsoft.com/office/officeart/2016/7/layout/LinearBlockProcessNumbered#1"/>
    <dgm:cxn modelId="{05B0FE85-80D5-4FC9-8F8E-C90EF81F5136}" type="presOf" srcId="{62BBB062-4631-4D6D-8E48-94C59427B008}" destId="{53F596C6-F7A8-46CF-B002-C1D80014F287}" srcOrd="0" destOrd="0" presId="urn:microsoft.com/office/officeart/2016/7/layout/LinearBlockProcessNumbered#1"/>
    <dgm:cxn modelId="{E6C9638B-7A0A-44B0-8C61-07332C02209A}" type="presOf" srcId="{60BC2331-F690-4E3C-ABD6-DFF22BBDF151}" destId="{2E5232D0-3F31-49B4-BA6C-474069EA24CC}" srcOrd="0" destOrd="0" presId="urn:microsoft.com/office/officeart/2016/7/layout/LinearBlockProcessNumbered#1"/>
    <dgm:cxn modelId="{A1E87F8B-8223-4F32-B81C-0E19BB0F0EEA}" srcId="{938AD652-A6FC-48C1-8F8D-64A55245C12B}" destId="{12CAEDC4-5365-4F15-A687-1F4A58F8BE4E}" srcOrd="2" destOrd="0" parTransId="{4ECBC469-E2DF-46BC-920F-C88FDE12CD72}" sibTransId="{AFCE8FBA-6EAC-44A8-B55F-FDF49470A574}"/>
    <dgm:cxn modelId="{E54C018C-CE35-4E30-ABB8-1FB2FAA0710F}" type="presOf" srcId="{BEA549D7-4274-48CC-BC1A-D3534675573B}" destId="{B9E45448-7C4D-4E80-A4A1-E7463BD574F2}" srcOrd="1" destOrd="0" presId="urn:microsoft.com/office/officeart/2016/7/layout/LinearBlockProcessNumbered#1"/>
    <dgm:cxn modelId="{A3614D8F-0377-48B1-83BF-C2B18ACED321}" type="presOf" srcId="{12CAEDC4-5365-4F15-A687-1F4A58F8BE4E}" destId="{18D54E00-AFEE-40AE-B281-81A7314844C1}" srcOrd="1" destOrd="0" presId="urn:microsoft.com/office/officeart/2016/7/layout/LinearBlockProcessNumbered#1"/>
    <dgm:cxn modelId="{AA77C79B-F39F-46EA-9BD7-222F4D388000}" type="presOf" srcId="{2AAD7C89-F139-4370-9DFA-6E003EA4D043}" destId="{F3EF7016-BC69-4721-9F44-39D0EA4352FD}" srcOrd="0" destOrd="0" presId="urn:microsoft.com/office/officeart/2016/7/layout/LinearBlockProcessNumbered#1"/>
    <dgm:cxn modelId="{0CA4BEA5-39CF-4034-BCFF-BCCBD5192B82}" type="presOf" srcId="{63001359-C113-45EA-885E-B54D5542D44F}" destId="{2408570E-3885-4050-AD4F-68135AFA0DF3}" srcOrd="0" destOrd="0" presId="urn:microsoft.com/office/officeart/2016/7/layout/LinearBlockProcessNumbered#1"/>
    <dgm:cxn modelId="{B1E5DAA5-4A6A-4998-BB97-C8197EC069AB}" type="presOf" srcId="{4373C676-42B5-4BD7-A8E2-1057AE88F257}" destId="{9E9AD039-2CB1-40B0-88CA-F094B81B2B6F}" srcOrd="0" destOrd="0" presId="urn:microsoft.com/office/officeart/2016/7/layout/LinearBlockProcessNumbered#1"/>
    <dgm:cxn modelId="{AF3E55A9-79BA-4C3C-8096-C42428B03963}" type="presOf" srcId="{AFCE8FBA-6EAC-44A8-B55F-FDF49470A574}" destId="{7950283A-EDC4-44D4-AF4B-F4FB05051470}" srcOrd="0" destOrd="0" presId="urn:microsoft.com/office/officeart/2016/7/layout/LinearBlockProcessNumbered#1"/>
    <dgm:cxn modelId="{81D94FD4-CB60-41EE-8D74-1B91851AA0AC}" srcId="{938AD652-A6FC-48C1-8F8D-64A55245C12B}" destId="{2AAD7C89-F139-4370-9DFA-6E003EA4D043}" srcOrd="5" destOrd="0" parTransId="{27B50570-105A-4290-A163-A0022215BF13}" sibTransId="{62BBB062-4631-4D6D-8E48-94C59427B008}"/>
    <dgm:cxn modelId="{BD5B04DF-8F64-4DB3-95ED-039D9AE7B75A}" srcId="{938AD652-A6FC-48C1-8F8D-64A55245C12B}" destId="{63001359-C113-45EA-885E-B54D5542D44F}" srcOrd="3" destOrd="0" parTransId="{EFCC96FC-1076-4A0E-B119-B94924371A87}" sibTransId="{60BC2331-F690-4E3C-ABD6-DFF22BBDF151}"/>
    <dgm:cxn modelId="{B25EADE2-659C-4238-838F-5D47061B4647}" type="presOf" srcId="{BBEA2B22-7A9C-4946-B437-2C636ADC7313}" destId="{543071B3-E5D6-443C-A81F-37E1D656CB4E}" srcOrd="1" destOrd="0" presId="urn:microsoft.com/office/officeart/2016/7/layout/LinearBlockProcessNumbered#1"/>
    <dgm:cxn modelId="{49E05BE4-16D1-4A98-AE3E-F67CE2228AD6}" type="presOf" srcId="{BBEA2B22-7A9C-4946-B437-2C636ADC7313}" destId="{C98907A9-E1FE-4D83-8609-7D44B7636182}" srcOrd="0" destOrd="0" presId="urn:microsoft.com/office/officeart/2016/7/layout/LinearBlockProcessNumbered#1"/>
    <dgm:cxn modelId="{5A49A4E4-247D-45E6-A4C1-BF1974F7F1A2}" type="presOf" srcId="{12CAEDC4-5365-4F15-A687-1F4A58F8BE4E}" destId="{5A462FD3-867E-4F03-9D43-8FC4B6496418}" srcOrd="0" destOrd="0" presId="urn:microsoft.com/office/officeart/2016/7/layout/LinearBlockProcessNumbered#1"/>
    <dgm:cxn modelId="{00619DE8-6CA6-4F37-AEB7-449E34C0ACFA}" type="presOf" srcId="{E0613AE2-5131-46BE-8016-7B4AFD6022CA}" destId="{1B55EFFE-1044-4C01-8E61-E200D5C36731}" srcOrd="0" destOrd="0" presId="urn:microsoft.com/office/officeart/2016/7/layout/LinearBlockProcessNumbered#1"/>
    <dgm:cxn modelId="{AFC357D7-6F36-4DC4-9268-68C654E126F5}" type="presParOf" srcId="{E37A2EB9-BB4F-4C26-8F2C-50128B41FAD0}" destId="{95620581-293C-4EA9-AC72-67C634853904}" srcOrd="0" destOrd="0" presId="urn:microsoft.com/office/officeart/2016/7/layout/LinearBlockProcessNumbered#1"/>
    <dgm:cxn modelId="{E61007F5-3883-44A2-8B99-976E5E395287}" type="presParOf" srcId="{95620581-293C-4EA9-AC72-67C634853904}" destId="{85A04922-B091-49E1-83F0-2B3D9BAF786D}" srcOrd="0" destOrd="0" presId="urn:microsoft.com/office/officeart/2016/7/layout/LinearBlockProcessNumbered#1"/>
    <dgm:cxn modelId="{B85852A8-593C-4746-A896-E2B31A0CC7B4}" type="presParOf" srcId="{95620581-293C-4EA9-AC72-67C634853904}" destId="{1B55EFFE-1044-4C01-8E61-E200D5C36731}" srcOrd="1" destOrd="0" presId="urn:microsoft.com/office/officeart/2016/7/layout/LinearBlockProcessNumbered#1"/>
    <dgm:cxn modelId="{0AEE0AB6-DAF9-4B24-AE58-61860DCCC884}" type="presParOf" srcId="{95620581-293C-4EA9-AC72-67C634853904}" destId="{B9E45448-7C4D-4E80-A4A1-E7463BD574F2}" srcOrd="2" destOrd="0" presId="urn:microsoft.com/office/officeart/2016/7/layout/LinearBlockProcessNumbered#1"/>
    <dgm:cxn modelId="{62F934C1-11D5-4DA6-B641-8BB3CA82316A}" type="presParOf" srcId="{E37A2EB9-BB4F-4C26-8F2C-50128B41FAD0}" destId="{5D3DB865-EFAC-444B-8451-F14B08C02D35}" srcOrd="1" destOrd="0" presId="urn:microsoft.com/office/officeart/2016/7/layout/LinearBlockProcessNumbered#1"/>
    <dgm:cxn modelId="{410B4FC2-81E2-4386-B73B-5CB8B499E096}" type="presParOf" srcId="{E37A2EB9-BB4F-4C26-8F2C-50128B41FAD0}" destId="{05292754-BD69-4459-9CE0-FE6BA3EEE005}" srcOrd="2" destOrd="0" presId="urn:microsoft.com/office/officeart/2016/7/layout/LinearBlockProcessNumbered#1"/>
    <dgm:cxn modelId="{BD290751-BE47-4A08-B4E1-63ED6890D2B1}" type="presParOf" srcId="{05292754-BD69-4459-9CE0-FE6BA3EEE005}" destId="{C98907A9-E1FE-4D83-8609-7D44B7636182}" srcOrd="0" destOrd="0" presId="urn:microsoft.com/office/officeart/2016/7/layout/LinearBlockProcessNumbered#1"/>
    <dgm:cxn modelId="{3C1C94FC-F71E-49C8-A394-E98522E535B9}" type="presParOf" srcId="{05292754-BD69-4459-9CE0-FE6BA3EEE005}" destId="{7577D577-9D15-4AB8-AF3E-C171BC77B812}" srcOrd="1" destOrd="0" presId="urn:microsoft.com/office/officeart/2016/7/layout/LinearBlockProcessNumbered#1"/>
    <dgm:cxn modelId="{6203A28B-364D-4723-BBD8-F84AD6CE138F}" type="presParOf" srcId="{05292754-BD69-4459-9CE0-FE6BA3EEE005}" destId="{543071B3-E5D6-443C-A81F-37E1D656CB4E}" srcOrd="2" destOrd="0" presId="urn:microsoft.com/office/officeart/2016/7/layout/LinearBlockProcessNumbered#1"/>
    <dgm:cxn modelId="{A1280C9A-C57D-4848-929C-172FC1CC578B}" type="presParOf" srcId="{E37A2EB9-BB4F-4C26-8F2C-50128B41FAD0}" destId="{1AB3E558-02AC-41B1-A816-E580FC442BD4}" srcOrd="3" destOrd="0" presId="urn:microsoft.com/office/officeart/2016/7/layout/LinearBlockProcessNumbered#1"/>
    <dgm:cxn modelId="{0D6DC76F-0423-4BE2-A001-D1C8CA450973}" type="presParOf" srcId="{E37A2EB9-BB4F-4C26-8F2C-50128B41FAD0}" destId="{DAB0B4D5-BA12-4203-A855-F0DF2D740AB7}" srcOrd="4" destOrd="0" presId="urn:microsoft.com/office/officeart/2016/7/layout/LinearBlockProcessNumbered#1"/>
    <dgm:cxn modelId="{7D291E1D-5D58-4BD7-80ED-22E4F525AD58}" type="presParOf" srcId="{DAB0B4D5-BA12-4203-A855-F0DF2D740AB7}" destId="{5A462FD3-867E-4F03-9D43-8FC4B6496418}" srcOrd="0" destOrd="0" presId="urn:microsoft.com/office/officeart/2016/7/layout/LinearBlockProcessNumbered#1"/>
    <dgm:cxn modelId="{063CB506-8E88-4910-8F5F-3A18DDD8CB3F}" type="presParOf" srcId="{DAB0B4D5-BA12-4203-A855-F0DF2D740AB7}" destId="{7950283A-EDC4-44D4-AF4B-F4FB05051470}" srcOrd="1" destOrd="0" presId="urn:microsoft.com/office/officeart/2016/7/layout/LinearBlockProcessNumbered#1"/>
    <dgm:cxn modelId="{3BFA06F9-CF85-4A75-8C39-3CEB64798F9E}" type="presParOf" srcId="{DAB0B4D5-BA12-4203-A855-F0DF2D740AB7}" destId="{18D54E00-AFEE-40AE-B281-81A7314844C1}" srcOrd="2" destOrd="0" presId="urn:microsoft.com/office/officeart/2016/7/layout/LinearBlockProcessNumbered#1"/>
    <dgm:cxn modelId="{7F1CFDC4-6E91-48E4-B50A-D5BA65520B0D}" type="presParOf" srcId="{E37A2EB9-BB4F-4C26-8F2C-50128B41FAD0}" destId="{D2C1D1BC-6555-4CC5-A982-C0E5CA9BA835}" srcOrd="5" destOrd="0" presId="urn:microsoft.com/office/officeart/2016/7/layout/LinearBlockProcessNumbered#1"/>
    <dgm:cxn modelId="{B8511F46-F391-4B04-A634-714537366714}" type="presParOf" srcId="{E37A2EB9-BB4F-4C26-8F2C-50128B41FAD0}" destId="{AC023CBB-9BCB-46E9-84C4-69A3636486C6}" srcOrd="6" destOrd="0" presId="urn:microsoft.com/office/officeart/2016/7/layout/LinearBlockProcessNumbered#1"/>
    <dgm:cxn modelId="{F93C4206-C845-42C7-A218-3DF0B8EAE8B9}" type="presParOf" srcId="{AC023CBB-9BCB-46E9-84C4-69A3636486C6}" destId="{2408570E-3885-4050-AD4F-68135AFA0DF3}" srcOrd="0" destOrd="0" presId="urn:microsoft.com/office/officeart/2016/7/layout/LinearBlockProcessNumbered#1"/>
    <dgm:cxn modelId="{25C51E01-E417-43BF-9F17-FE26BA323CEC}" type="presParOf" srcId="{AC023CBB-9BCB-46E9-84C4-69A3636486C6}" destId="{2E5232D0-3F31-49B4-BA6C-474069EA24CC}" srcOrd="1" destOrd="0" presId="urn:microsoft.com/office/officeart/2016/7/layout/LinearBlockProcessNumbered#1"/>
    <dgm:cxn modelId="{CB4BF5EE-8F3B-4656-B18E-AB3694366C77}" type="presParOf" srcId="{AC023CBB-9BCB-46E9-84C4-69A3636486C6}" destId="{DC4A7395-AC2E-4FCE-A336-5E27128E9ACD}" srcOrd="2" destOrd="0" presId="urn:microsoft.com/office/officeart/2016/7/layout/LinearBlockProcessNumbered#1"/>
    <dgm:cxn modelId="{EE8BED4D-8CA3-4F79-97C6-A2E9728B7A93}" type="presParOf" srcId="{E37A2EB9-BB4F-4C26-8F2C-50128B41FAD0}" destId="{1BA10CAA-9136-456A-95EF-890BAD05D6E9}" srcOrd="7" destOrd="0" presId="urn:microsoft.com/office/officeart/2016/7/layout/LinearBlockProcessNumbered#1"/>
    <dgm:cxn modelId="{7AC12FA0-5324-4F3F-B44D-B98FBDA5C1E1}" type="presParOf" srcId="{E37A2EB9-BB4F-4C26-8F2C-50128B41FAD0}" destId="{DA68E4BA-4BA4-493B-B6BA-4E7AC1F5D952}" srcOrd="8" destOrd="0" presId="urn:microsoft.com/office/officeart/2016/7/layout/LinearBlockProcessNumbered#1"/>
    <dgm:cxn modelId="{D0691625-9897-448E-89F7-57FECA0A07AE}" type="presParOf" srcId="{DA68E4BA-4BA4-493B-B6BA-4E7AC1F5D952}" destId="{9E9AD039-2CB1-40B0-88CA-F094B81B2B6F}" srcOrd="0" destOrd="0" presId="urn:microsoft.com/office/officeart/2016/7/layout/LinearBlockProcessNumbered#1"/>
    <dgm:cxn modelId="{0268CE3E-F426-49F1-B014-9B3285E404EC}" type="presParOf" srcId="{DA68E4BA-4BA4-493B-B6BA-4E7AC1F5D952}" destId="{A40C415F-DA13-447A-B354-BC1A77B99C4F}" srcOrd="1" destOrd="0" presId="urn:microsoft.com/office/officeart/2016/7/layout/LinearBlockProcessNumbered#1"/>
    <dgm:cxn modelId="{B26B2CEA-604C-4943-BF9F-001CC219AFF8}" type="presParOf" srcId="{DA68E4BA-4BA4-493B-B6BA-4E7AC1F5D952}" destId="{64AB7F31-F76B-4F96-9751-D932C530FF63}" srcOrd="2" destOrd="0" presId="urn:microsoft.com/office/officeart/2016/7/layout/LinearBlockProcessNumbered#1"/>
    <dgm:cxn modelId="{9AF3967E-7B62-4165-A5D9-D5BE4252D7C4}" type="presParOf" srcId="{E37A2EB9-BB4F-4C26-8F2C-50128B41FAD0}" destId="{58BBEE13-C4D7-4898-BFC5-A3475F239074}" srcOrd="9" destOrd="0" presId="urn:microsoft.com/office/officeart/2016/7/layout/LinearBlockProcessNumbered#1"/>
    <dgm:cxn modelId="{FE15554F-F395-455C-BBBC-4512AF53BFAA}" type="presParOf" srcId="{E37A2EB9-BB4F-4C26-8F2C-50128B41FAD0}" destId="{D42FF83E-891E-4E37-9DA1-3408C0F0AC8F}" srcOrd="10" destOrd="0" presId="urn:microsoft.com/office/officeart/2016/7/layout/LinearBlockProcessNumbered#1"/>
    <dgm:cxn modelId="{1BCE4DE1-8713-4CDD-8093-E0E2C39BCE57}" type="presParOf" srcId="{D42FF83E-891E-4E37-9DA1-3408C0F0AC8F}" destId="{F3EF7016-BC69-4721-9F44-39D0EA4352FD}" srcOrd="0" destOrd="0" presId="urn:microsoft.com/office/officeart/2016/7/layout/LinearBlockProcessNumbered#1"/>
    <dgm:cxn modelId="{D076E805-EE03-46F5-BEAE-CCF26B0D6EBD}" type="presParOf" srcId="{D42FF83E-891E-4E37-9DA1-3408C0F0AC8F}" destId="{53F596C6-F7A8-46CF-B002-C1D80014F287}" srcOrd="1" destOrd="0" presId="urn:microsoft.com/office/officeart/2016/7/layout/LinearBlockProcessNumbered#1"/>
    <dgm:cxn modelId="{CD90DB24-0B3E-4214-BD73-B1FF3E6EC360}" type="presParOf" srcId="{D42FF83E-891E-4E37-9DA1-3408C0F0AC8F}" destId="{9C675D53-64BA-470A-9E4E-FA09BC566CC7}" srcOrd="2" destOrd="0" presId="urn:microsoft.com/office/officeart/2016/7/layout/LinearBlockProcessNumbered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A04922-B091-49E1-83F0-2B3D9BAF786D}">
      <dsp:nvSpPr>
        <dsp:cNvPr id="0" name=""/>
        <dsp:cNvSpPr/>
      </dsp:nvSpPr>
      <dsp:spPr>
        <a:xfrm>
          <a:off x="0" y="715342"/>
          <a:ext cx="1643062" cy="1971675"/>
        </a:xfrm>
        <a:prstGeom prst="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u="none" kern="1200" noProof="0" dirty="0"/>
            <a:t>FAT at Thales in October 2024</a:t>
          </a:r>
          <a:endParaRPr lang="en-GB" sz="1100" kern="1200" noProof="0" dirty="0"/>
        </a:p>
      </dsp:txBody>
      <dsp:txXfrm>
        <a:off x="0" y="1504012"/>
        <a:ext cx="1643062" cy="1183005"/>
      </dsp:txXfrm>
    </dsp:sp>
    <dsp:sp modelId="{1B55EFFE-1044-4C01-8E61-E200D5C36731}">
      <dsp:nvSpPr>
        <dsp:cNvPr id="0" name=""/>
        <dsp:cNvSpPr/>
      </dsp:nvSpPr>
      <dsp:spPr>
        <a:xfrm>
          <a:off x="0" y="715342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rtlCol="0" anchor="ctr" anchorCtr="0">
          <a:noAutofit/>
        </a:bodyPr>
        <a:lstStyle/>
        <a:p>
          <a:pPr marL="0" lvl="0" indent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noProof="0"/>
            <a:t>01</a:t>
          </a:r>
          <a:endParaRPr lang="en-GB" sz="3200" kern="1200" noProof="0" dirty="0"/>
        </a:p>
      </dsp:txBody>
      <dsp:txXfrm>
        <a:off x="0" y="715342"/>
        <a:ext cx="1643062" cy="788670"/>
      </dsp:txXfrm>
    </dsp:sp>
    <dsp:sp modelId="{C98907A9-E1FE-4D83-8609-7D44B7636182}">
      <dsp:nvSpPr>
        <dsp:cNvPr id="0" name=""/>
        <dsp:cNvSpPr/>
      </dsp:nvSpPr>
      <dsp:spPr>
        <a:xfrm>
          <a:off x="1774507" y="715342"/>
          <a:ext cx="1643062" cy="1971675"/>
        </a:xfrm>
        <a:prstGeom prst="rect">
          <a:avLst/>
        </a:prstGeom>
        <a:solidFill>
          <a:srgbClr val="68598D"/>
        </a:solidFill>
        <a:ln w="12700" cap="flat" cmpd="sng" algn="ctr">
          <a:solidFill>
            <a:schemeClr val="accent2">
              <a:hueOff val="1146627"/>
              <a:satOff val="-6188"/>
              <a:lumOff val="156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u="none" kern="1200" noProof="0" dirty="0"/>
            <a:t>Delivery to CERN and installation in the TH2167 test stand</a:t>
          </a:r>
          <a:endParaRPr lang="en-GB" sz="1100" kern="1200" noProof="0" dirty="0"/>
        </a:p>
      </dsp:txBody>
      <dsp:txXfrm>
        <a:off x="1774507" y="1504012"/>
        <a:ext cx="1643062" cy="1183005"/>
      </dsp:txXfrm>
    </dsp:sp>
    <dsp:sp modelId="{7577D577-9D15-4AB8-AF3E-C171BC77B812}">
      <dsp:nvSpPr>
        <dsp:cNvPr id="0" name=""/>
        <dsp:cNvSpPr/>
      </dsp:nvSpPr>
      <dsp:spPr>
        <a:xfrm>
          <a:off x="1774507" y="715342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rtlCol="0" anchor="ctr" anchorCtr="0">
          <a:noAutofit/>
        </a:bodyPr>
        <a:lstStyle/>
        <a:p>
          <a:pPr marL="0" lvl="0" indent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noProof="0"/>
            <a:t>02</a:t>
          </a:r>
          <a:endParaRPr lang="en-GB" sz="3200" kern="1200" noProof="0" dirty="0"/>
        </a:p>
      </dsp:txBody>
      <dsp:txXfrm>
        <a:off x="1774507" y="715342"/>
        <a:ext cx="1643062" cy="788670"/>
      </dsp:txXfrm>
    </dsp:sp>
    <dsp:sp modelId="{5A462FD3-867E-4F03-9D43-8FC4B6496418}">
      <dsp:nvSpPr>
        <dsp:cNvPr id="0" name=""/>
        <dsp:cNvSpPr/>
      </dsp:nvSpPr>
      <dsp:spPr>
        <a:xfrm>
          <a:off x="3549015" y="715342"/>
          <a:ext cx="1643062" cy="1971675"/>
        </a:xfrm>
        <a:prstGeom prst="rect">
          <a:avLst/>
        </a:prstGeom>
        <a:solidFill>
          <a:srgbClr val="646C92"/>
        </a:solidFill>
        <a:ln w="12700" cap="flat" cmpd="sng" algn="ctr">
          <a:solidFill>
            <a:schemeClr val="accent2">
              <a:hueOff val="2293253"/>
              <a:satOff val="-12375"/>
              <a:lumOff val="313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u="none" kern="1200" noProof="0" dirty="0"/>
            <a:t>Phase 1: test on present test stand to confirm factory performances and compare with TH2167</a:t>
          </a:r>
          <a:endParaRPr lang="en-GB" sz="1100" kern="1200" noProof="0" dirty="0"/>
        </a:p>
      </dsp:txBody>
      <dsp:txXfrm>
        <a:off x="3549015" y="1504012"/>
        <a:ext cx="1643062" cy="1183005"/>
      </dsp:txXfrm>
    </dsp:sp>
    <dsp:sp modelId="{7950283A-EDC4-44D4-AF4B-F4FB05051470}">
      <dsp:nvSpPr>
        <dsp:cNvPr id="0" name=""/>
        <dsp:cNvSpPr/>
      </dsp:nvSpPr>
      <dsp:spPr>
        <a:xfrm>
          <a:off x="3549015" y="715342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rtlCol="0" anchor="ctr" anchorCtr="0">
          <a:noAutofit/>
        </a:bodyPr>
        <a:lstStyle/>
        <a:p>
          <a:pPr marL="0" lvl="0" indent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noProof="0"/>
            <a:t>03</a:t>
          </a:r>
          <a:endParaRPr lang="en-GB" sz="3200" kern="1200" noProof="0" dirty="0"/>
        </a:p>
      </dsp:txBody>
      <dsp:txXfrm>
        <a:off x="3549015" y="715342"/>
        <a:ext cx="1643062" cy="788670"/>
      </dsp:txXfrm>
    </dsp:sp>
    <dsp:sp modelId="{2408570E-3885-4050-AD4F-68135AFA0DF3}">
      <dsp:nvSpPr>
        <dsp:cNvPr id="0" name=""/>
        <dsp:cNvSpPr/>
      </dsp:nvSpPr>
      <dsp:spPr>
        <a:xfrm>
          <a:off x="5323522" y="715342"/>
          <a:ext cx="1643062" cy="1971675"/>
        </a:xfrm>
        <a:prstGeom prst="rect">
          <a:avLst/>
        </a:prstGeom>
        <a:solidFill>
          <a:srgbClr val="5A6B76"/>
        </a:solidFill>
        <a:ln w="12700" cap="flat" cmpd="sng" algn="ctr">
          <a:solidFill>
            <a:schemeClr val="accent2">
              <a:hueOff val="3439880"/>
              <a:satOff val="-18563"/>
              <a:lumOff val="47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u="none" kern="1200" noProof="0" dirty="0"/>
            <a:t>Renovation of the test stand</a:t>
          </a:r>
          <a:endParaRPr lang="en-GB" sz="1100" kern="1200" noProof="0" dirty="0"/>
        </a:p>
      </dsp:txBody>
      <dsp:txXfrm>
        <a:off x="5323522" y="1504012"/>
        <a:ext cx="1643062" cy="1183005"/>
      </dsp:txXfrm>
    </dsp:sp>
    <dsp:sp modelId="{2E5232D0-3F31-49B4-BA6C-474069EA24CC}">
      <dsp:nvSpPr>
        <dsp:cNvPr id="0" name=""/>
        <dsp:cNvSpPr/>
      </dsp:nvSpPr>
      <dsp:spPr>
        <a:xfrm>
          <a:off x="5323522" y="715342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rtlCol="0" anchor="ctr" anchorCtr="0">
          <a:noAutofit/>
        </a:bodyPr>
        <a:lstStyle/>
        <a:p>
          <a:pPr marL="0" lvl="0" indent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noProof="0"/>
            <a:t>04</a:t>
          </a:r>
          <a:endParaRPr lang="en-GB" sz="3200" kern="1200" noProof="0" dirty="0"/>
        </a:p>
      </dsp:txBody>
      <dsp:txXfrm>
        <a:off x="5323522" y="715342"/>
        <a:ext cx="1643062" cy="788670"/>
      </dsp:txXfrm>
    </dsp:sp>
    <dsp:sp modelId="{9E9AD039-2CB1-40B0-88CA-F094B81B2B6F}">
      <dsp:nvSpPr>
        <dsp:cNvPr id="0" name=""/>
        <dsp:cNvSpPr/>
      </dsp:nvSpPr>
      <dsp:spPr>
        <a:xfrm>
          <a:off x="7098030" y="715342"/>
          <a:ext cx="1643062" cy="1971675"/>
        </a:xfrm>
        <a:prstGeom prst="rect">
          <a:avLst/>
        </a:prstGeom>
        <a:solidFill>
          <a:srgbClr val="5A6E6E"/>
        </a:solidFill>
        <a:ln w="12700" cap="flat" cmpd="sng" algn="ctr">
          <a:solidFill>
            <a:schemeClr val="accent2">
              <a:hueOff val="4586506"/>
              <a:satOff val="-24750"/>
              <a:lumOff val="627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0" i="0" u="none" kern="1200" noProof="0" dirty="0"/>
            <a:t>Phase 2:  testing on renovated test stand: focus on efficiency measurements and soak test</a:t>
          </a:r>
          <a:endParaRPr lang="en-GB" sz="1100" kern="1200" noProof="0" dirty="0"/>
        </a:p>
      </dsp:txBody>
      <dsp:txXfrm>
        <a:off x="7098030" y="1504012"/>
        <a:ext cx="1643062" cy="1183005"/>
      </dsp:txXfrm>
    </dsp:sp>
    <dsp:sp modelId="{A40C415F-DA13-447A-B354-BC1A77B99C4F}">
      <dsp:nvSpPr>
        <dsp:cNvPr id="0" name=""/>
        <dsp:cNvSpPr/>
      </dsp:nvSpPr>
      <dsp:spPr>
        <a:xfrm>
          <a:off x="7098030" y="715342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rtlCol="0" anchor="ctr" anchorCtr="0">
          <a:noAutofit/>
        </a:bodyPr>
        <a:lstStyle/>
        <a:p>
          <a:pPr marL="0" lvl="0" indent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noProof="0"/>
            <a:t>05</a:t>
          </a:r>
          <a:endParaRPr lang="en-GB" sz="3200" kern="1200" noProof="0" dirty="0"/>
        </a:p>
      </dsp:txBody>
      <dsp:txXfrm>
        <a:off x="7098030" y="715342"/>
        <a:ext cx="1643062" cy="788670"/>
      </dsp:txXfrm>
    </dsp:sp>
    <dsp:sp modelId="{F3EF7016-BC69-4721-9F44-39D0EA4352FD}">
      <dsp:nvSpPr>
        <dsp:cNvPr id="0" name=""/>
        <dsp:cNvSpPr/>
      </dsp:nvSpPr>
      <dsp:spPr>
        <a:xfrm>
          <a:off x="8872537" y="715342"/>
          <a:ext cx="1643062" cy="1971675"/>
        </a:xfrm>
        <a:prstGeom prst="rect">
          <a:avLst/>
        </a:prstGeom>
        <a:solidFill>
          <a:srgbClr val="5A6E6E"/>
        </a:solidFill>
        <a:ln w="12700" cap="flat" cmpd="sng" algn="ctr">
          <a:solidFill>
            <a:schemeClr val="accent2">
              <a:hueOff val="5733133"/>
              <a:satOff val="-30938"/>
              <a:lumOff val="78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0" rIns="162298" bIns="330200" numCol="1" spcCol="1270" rtlCol="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noProof="0" dirty="0"/>
            <a:t>Production of series klystrons and installation during LS3</a:t>
          </a:r>
          <a:endParaRPr lang="en-GB" sz="1100" kern="1200" noProof="0" dirty="0"/>
        </a:p>
      </dsp:txBody>
      <dsp:txXfrm>
        <a:off x="8872537" y="1504012"/>
        <a:ext cx="1643062" cy="1183005"/>
      </dsp:txXfrm>
    </dsp:sp>
    <dsp:sp modelId="{53F596C6-F7A8-46CF-B002-C1D80014F287}">
      <dsp:nvSpPr>
        <dsp:cNvPr id="0" name=""/>
        <dsp:cNvSpPr/>
      </dsp:nvSpPr>
      <dsp:spPr>
        <a:xfrm>
          <a:off x="8872537" y="715342"/>
          <a:ext cx="1643062" cy="78867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2298" tIns="165100" rIns="162298" bIns="16510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06</a:t>
          </a:r>
        </a:p>
      </dsp:txBody>
      <dsp:txXfrm>
        <a:off x="8872537" y="715342"/>
        <a:ext cx="1643062" cy="788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#1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{8BE7A915-8595-40A5-8DEF-970D2596A782}">
          <dgm:prSet phldrT="1"/>
          <dgm:t>
            <a:bodyPr rtlCol="0"/>
            <a:lstStyle/>
            <a:p>
              <a:pPr rtl="0"/>
              <a:r>
                <a:t>01</a:t>
              </a:r>
            </a:p>
          </dgm:t>
        </dgm:pt>
        <dgm:pt modelId="201" type="sibTrans" cxnId="{340D76C1-8591-4798-9880-F12278AC4D6B}">
          <dgm:prSet phldrT="2"/>
          <dgm:t>
            <a:bodyPr rtlCol="0"/>
            <a:lstStyle/>
            <a:p>
              <a:pPr rtl="0"/>
              <a:r>
                <a:t>02</a:t>
              </a:r>
            </a:p>
          </dgm:t>
        </dgm:pt>
        <dgm:pt modelId="301" type="sibTrans" cxnId="{D281ABD3-FC67-48E0-88EA-42BEC08734FF}">
          <dgm:prSet phldrT="3"/>
          <dgm:t>
            <a:bodyPr rtlCol="0"/>
            <a:lstStyle/>
            <a:p>
              <a:pPr rtl="0"/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C4196-606E-45CF-A4CD-91E1A0E64DF7}" type="datetimeFigureOut">
              <a:rPr lang="de-DE" smtClean="0"/>
              <a:t>21.10.2024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B4638-5AF4-4F03-AA63-F917BC59EA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294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14:55</a:t>
            </a:r>
            <a:r>
              <a:rPr lang="de-DE" baseline="0" dirty="0"/>
              <a:t> Mike, 15:00 Olivier, 15:10 Ben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B4638-5AF4-4F03-AA63-F917BC59EA3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505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697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648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464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A80AD-C2BB-4643-BA11-DE759829AD0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286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B8B270D-091D-4ED2-8C85-0898DD7D9F2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686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528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3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Period 2 Review, July 15 2024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936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Period 2 Review, July 15 2024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30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Period 2 Review, July 15 2024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0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I.FAST Period 2 Review, July 15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94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8" r:id="rId4"/>
    <p:sldLayoutId id="2147483669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8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338924"/>
            <a:ext cx="10388620" cy="553998"/>
          </a:xfrm>
        </p:spPr>
        <p:txBody>
          <a:bodyPr/>
          <a:lstStyle/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Status of efficient klystron D11.2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10057288" cy="1202077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N. Catalan Lasheras, P. Alonso. Arias, O. Brunner,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D.Soriano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Guillen, C. Marrelli, P. Martinez Yanez, C. Nicou, Z. U. Nisa, I. Syratchev (CERN)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J. Cai (UESTC)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A. Baig (STFC)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G.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Batto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A.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Beunas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K. Haj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Khlifa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(Thales)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I.FAST Steering Committee meeting. 21.10.2024</a:t>
            </a:r>
          </a:p>
        </p:txBody>
      </p:sp>
    </p:spTree>
    <p:extLst>
      <p:ext uri="{BB962C8B-B14F-4D97-AF65-F5344CB8AC3E}">
        <p14:creationId xmlns:p14="http://schemas.microsoft.com/office/powerpoint/2010/main" val="1716473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1055440" y="4763007"/>
            <a:ext cx="54006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B3063-AADF-2B01-AA85-B2E5F98B3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2028" y="1350472"/>
            <a:ext cx="3556095" cy="92053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200" dirty="0"/>
              <a:t>Klystron assembly finished!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11" name="Content Placeholder 3">
            <a:extLst>
              <a:ext uri="{FF2B5EF4-FFF2-40B4-BE49-F238E27FC236}">
                <a16:creationId xmlns:a16="http://schemas.microsoft.com/office/drawing/2014/main" id="{3A4AB014-A02C-D64A-A32F-84EEF63421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17" y="646241"/>
            <a:ext cx="4088682" cy="5450842"/>
          </a:xfrm>
          <a:prstGeom prst="rect">
            <a:avLst/>
          </a:prstGeo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0AE2D7C-87E6-8612-3BF3-8C442B914A2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8392620" y="2286269"/>
            <a:ext cx="3240087" cy="34480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/>
              <a:t>Conditioning took place in July before factory closure</a:t>
            </a:r>
          </a:p>
          <a:p>
            <a:r>
              <a:rPr lang="en-US" sz="2000" dirty="0"/>
              <a:t>First measurements after conditioning end of August</a:t>
            </a:r>
          </a:p>
          <a:p>
            <a:r>
              <a:rPr lang="en-US" sz="2000" dirty="0"/>
              <a:t>CERN visit beginning of September</a:t>
            </a:r>
          </a:p>
          <a:p>
            <a:r>
              <a:rPr lang="en-US" sz="2000" dirty="0"/>
              <a:t>FAT beginning October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1FC5AA3-7D35-14B2-CAC2-B61B96B7421B}"/>
              </a:ext>
            </a:extLst>
          </p:cNvPr>
          <p:cNvGrpSpPr/>
          <p:nvPr/>
        </p:nvGrpSpPr>
        <p:grpSpPr>
          <a:xfrm>
            <a:off x="270181" y="1154097"/>
            <a:ext cx="3798308" cy="4150710"/>
            <a:chOff x="838200" y="1825625"/>
            <a:chExt cx="4311027" cy="467533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A72998E-A644-DEA6-45AC-6402CE9AB84C}"/>
                </a:ext>
              </a:extLst>
            </p:cNvPr>
            <p:cNvGrpSpPr/>
            <p:nvPr/>
          </p:nvGrpSpPr>
          <p:grpSpPr>
            <a:xfrm>
              <a:off x="838200" y="1825626"/>
              <a:ext cx="1751485" cy="4675329"/>
              <a:chOff x="424397" y="2057003"/>
              <a:chExt cx="1205524" cy="4098210"/>
            </a:xfrm>
          </p:grpSpPr>
          <p:pic>
            <p:nvPicPr>
              <p:cNvPr id="5" name="Content Placeholder 7">
                <a:extLst>
                  <a:ext uri="{FF2B5EF4-FFF2-40B4-BE49-F238E27FC236}">
                    <a16:creationId xmlns:a16="http://schemas.microsoft.com/office/drawing/2014/main" id="{CE402162-F349-2CD2-C451-86B500DE0B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424397" y="2057003"/>
                <a:ext cx="1205524" cy="4098210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0D2AC48-A2D8-3097-CAF0-BE98A5337A3E}"/>
                  </a:ext>
                </a:extLst>
              </p:cNvPr>
              <p:cNvSpPr txBox="1"/>
              <p:nvPr/>
            </p:nvSpPr>
            <p:spPr>
              <a:xfrm>
                <a:off x="424397" y="5928266"/>
                <a:ext cx="1205524" cy="22694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 defTabSz="704088">
                  <a:spcAft>
                    <a:spcPts val="600"/>
                  </a:spcAft>
                </a:pPr>
                <a:r>
                  <a:rPr lang="en-US" sz="1078" kern="120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  <a:ea typeface="+mn-ea"/>
                    <a:cs typeface="+mn-cs"/>
                  </a:rPr>
                  <a:t>TH2167</a:t>
                </a:r>
                <a:endParaRPr lang="en-US" sz="140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EAC4942-4DAE-BD0F-15C8-F32A575322E0}"/>
                </a:ext>
              </a:extLst>
            </p:cNvPr>
            <p:cNvGrpSpPr/>
            <p:nvPr/>
          </p:nvGrpSpPr>
          <p:grpSpPr>
            <a:xfrm>
              <a:off x="3397742" y="1825625"/>
              <a:ext cx="1751485" cy="4675329"/>
              <a:chOff x="1944020" y="2057003"/>
              <a:chExt cx="1205523" cy="409820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45C6501-CB6A-5969-4671-0B0BB59719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944020" y="2057003"/>
                <a:ext cx="1205523" cy="4098205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53D5781-9A94-7391-8024-5493016D1F01}"/>
                  </a:ext>
                </a:extLst>
              </p:cNvPr>
              <p:cNvSpPr txBox="1"/>
              <p:nvPr/>
            </p:nvSpPr>
            <p:spPr>
              <a:xfrm>
                <a:off x="1944020" y="5939764"/>
                <a:ext cx="1205523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 defTabSz="704088">
                  <a:spcAft>
                    <a:spcPts val="600"/>
                  </a:spcAft>
                </a:pPr>
                <a:r>
                  <a:rPr lang="en-US" sz="1078" kern="120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  <a:ea typeface="+mn-ea"/>
                    <a:cs typeface="+mn-cs"/>
                  </a:rPr>
                  <a:t>TH2167HE </a:t>
                </a:r>
                <a:endParaRPr lang="en-US" sz="1400">
                  <a:solidFill>
                    <a:schemeClr val="tx1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8534E5A9-6059-607C-DD9C-C680CFC4179A}"/>
                </a:ext>
              </a:extLst>
            </p:cNvPr>
            <p:cNvSpPr/>
            <p:nvPr/>
          </p:nvSpPr>
          <p:spPr>
            <a:xfrm>
              <a:off x="2633656" y="3877991"/>
              <a:ext cx="720115" cy="89096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6298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552741"/>
            <a:ext cx="3999971" cy="1690798"/>
          </a:xfrm>
        </p:spPr>
        <p:txBody>
          <a:bodyPr>
            <a:normAutofit fontScale="90000"/>
          </a:bodyPr>
          <a:lstStyle/>
          <a:p>
            <a:r>
              <a:rPr lang="en-US" sz="4000"/>
              <a:t>Multipacting on output cavity</a:t>
            </a:r>
            <a:endParaRPr lang="fr-FR" sz="4000"/>
          </a:p>
        </p:txBody>
      </p:sp>
      <p:sp>
        <p:nvSpPr>
          <p:cNvPr id="16" name="Espace réservé du contenu 15"/>
          <p:cNvSpPr>
            <a:spLocks noGrp="1"/>
          </p:cNvSpPr>
          <p:nvPr>
            <p:ph idx="1"/>
          </p:nvPr>
        </p:nvSpPr>
        <p:spPr>
          <a:xfrm>
            <a:off x="838200" y="2400475"/>
            <a:ext cx="3999971" cy="3721829"/>
          </a:xfrm>
        </p:spPr>
        <p:txBody>
          <a:bodyPr>
            <a:normAutofit/>
          </a:bodyPr>
          <a:lstStyle/>
          <a:p>
            <a:r>
              <a:rPr lang="en-US" sz="2000" dirty="0" err="1"/>
              <a:t>Multipacting</a:t>
            </a:r>
            <a:r>
              <a:rPr lang="en-US" sz="2000" dirty="0"/>
              <a:t> observed; heating and power loss above 200 kW</a:t>
            </a:r>
          </a:p>
          <a:p>
            <a:r>
              <a:rPr lang="en-US" sz="2000" dirty="0"/>
              <a:t>Simulations suggested the application of a static magnetic field</a:t>
            </a:r>
          </a:p>
          <a:p>
            <a:r>
              <a:rPr lang="en-US" sz="2000" dirty="0"/>
              <a:t>Power and phase back to nominal and heating under control</a:t>
            </a:r>
          </a:p>
          <a:p>
            <a:r>
              <a:rPr lang="fr-FR" sz="2000" dirty="0"/>
              <a:t>For </a:t>
            </a:r>
            <a:r>
              <a:rPr lang="fr-FR" sz="2000" dirty="0" err="1"/>
              <a:t>following</a:t>
            </a:r>
            <a:r>
              <a:rPr lang="fr-FR" sz="2000" dirty="0"/>
              <a:t> klystrons </a:t>
            </a:r>
            <a:r>
              <a:rPr lang="fr-FR" sz="2000" dirty="0" err="1"/>
              <a:t>will</a:t>
            </a:r>
            <a:r>
              <a:rPr lang="fr-FR" sz="2000" dirty="0"/>
              <a:t>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coated</a:t>
            </a:r>
            <a:r>
              <a:rPr lang="fr-FR" sz="2000" dirty="0"/>
              <a:t> to </a:t>
            </a:r>
            <a:r>
              <a:rPr lang="fr-FR" sz="2000" dirty="0" err="1"/>
              <a:t>reduce</a:t>
            </a:r>
            <a:r>
              <a:rPr lang="fr-FR" sz="2000" dirty="0"/>
              <a:t> SEY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3D765D-EA64-9044-631A-92352AF24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3441" y="352508"/>
            <a:ext cx="3325118" cy="20449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FD3110-C5E4-BE56-09C5-88F101E5B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8559" y="365443"/>
            <a:ext cx="4089892" cy="2044946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6ABBC0C-35DB-5D75-D746-94C1CBD0B610}"/>
              </a:ext>
            </a:extLst>
          </p:cNvPr>
          <p:cNvGrpSpPr/>
          <p:nvPr/>
        </p:nvGrpSpPr>
        <p:grpSpPr>
          <a:xfrm>
            <a:off x="5266169" y="2434082"/>
            <a:ext cx="2892409" cy="4321825"/>
            <a:chOff x="5266170" y="2398570"/>
            <a:chExt cx="2717688" cy="4202735"/>
          </a:xfrm>
        </p:grpSpPr>
        <p:pic>
          <p:nvPicPr>
            <p:cNvPr id="91" name="Image 9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80476" y="2398570"/>
              <a:ext cx="2703382" cy="2353566"/>
            </a:xfrm>
            <a:prstGeom prst="rect">
              <a:avLst/>
            </a:prstGeom>
          </p:spPr>
        </p:pic>
        <p:pic>
          <p:nvPicPr>
            <p:cNvPr id="90" name="Image 8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66170" y="4378002"/>
              <a:ext cx="2683293" cy="2223303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28C74D4-40F9-C66D-D3AF-AF117807BA6D}"/>
              </a:ext>
            </a:extLst>
          </p:cNvPr>
          <p:cNvGrpSpPr/>
          <p:nvPr/>
        </p:nvGrpSpPr>
        <p:grpSpPr>
          <a:xfrm>
            <a:off x="8446252" y="3196297"/>
            <a:ext cx="3142695" cy="2725109"/>
            <a:chOff x="516441" y="2979162"/>
            <a:chExt cx="3812120" cy="2772029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6441" y="2979162"/>
              <a:ext cx="3812120" cy="2772029"/>
            </a:xfrm>
            <a:prstGeom prst="rect">
              <a:avLst/>
            </a:prstGeom>
          </p:spPr>
        </p:pic>
        <p:grpSp>
          <p:nvGrpSpPr>
            <p:cNvPr id="4" name="Groupe 3"/>
            <p:cNvGrpSpPr/>
            <p:nvPr/>
          </p:nvGrpSpPr>
          <p:grpSpPr>
            <a:xfrm rot="975340">
              <a:off x="2438594" y="3637106"/>
              <a:ext cx="845451" cy="1566286"/>
              <a:chOff x="7092202" y="1562682"/>
              <a:chExt cx="448798" cy="1010051"/>
            </a:xfrm>
          </p:grpSpPr>
          <p:grpSp>
            <p:nvGrpSpPr>
              <p:cNvPr id="25" name="Groupe 24"/>
              <p:cNvGrpSpPr/>
              <p:nvPr/>
            </p:nvGrpSpPr>
            <p:grpSpPr>
              <a:xfrm>
                <a:off x="7105778" y="1758315"/>
                <a:ext cx="114042" cy="123686"/>
                <a:chOff x="7105778" y="1758315"/>
                <a:chExt cx="114042" cy="123686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7105778" y="1758315"/>
                  <a:ext cx="57021" cy="123686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 sz="2400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7162799" y="1758315"/>
                  <a:ext cx="57021" cy="123686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 sz="2400"/>
                </a:p>
              </p:txBody>
            </p:sp>
          </p:grpSp>
          <p:grpSp>
            <p:nvGrpSpPr>
              <p:cNvPr id="26" name="Groupe 25"/>
              <p:cNvGrpSpPr/>
              <p:nvPr/>
            </p:nvGrpSpPr>
            <p:grpSpPr>
              <a:xfrm>
                <a:off x="7103237" y="2253414"/>
                <a:ext cx="114042" cy="123686"/>
                <a:chOff x="7105778" y="1758315"/>
                <a:chExt cx="114042" cy="123686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7105778" y="1758315"/>
                  <a:ext cx="57021" cy="123686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 sz="2400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7162799" y="1758315"/>
                  <a:ext cx="57021" cy="123686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 sz="2400"/>
                </a:p>
              </p:txBody>
            </p:sp>
          </p:grpSp>
          <p:grpSp>
            <p:nvGrpSpPr>
              <p:cNvPr id="50" name="Groupe 49"/>
              <p:cNvGrpSpPr/>
              <p:nvPr/>
            </p:nvGrpSpPr>
            <p:grpSpPr>
              <a:xfrm>
                <a:off x="7099427" y="1839208"/>
                <a:ext cx="116583" cy="218978"/>
                <a:chOff x="7103237" y="1820158"/>
                <a:chExt cx="116583" cy="218978"/>
              </a:xfrm>
            </p:grpSpPr>
            <p:cxnSp>
              <p:nvCxnSpPr>
                <p:cNvPr id="30" name="Connecteur en arc 29"/>
                <p:cNvCxnSpPr>
                  <a:stCxn id="24" idx="3"/>
                </p:cNvCxnSpPr>
                <p:nvPr/>
              </p:nvCxnSpPr>
              <p:spPr>
                <a:xfrm flipH="1">
                  <a:off x="7141208" y="1820158"/>
                  <a:ext cx="78612" cy="218978"/>
                </a:xfrm>
                <a:prstGeom prst="curvedConnector4">
                  <a:avLst>
                    <a:gd name="adj1" fmla="val -239098"/>
                    <a:gd name="adj2" fmla="val 97759"/>
                  </a:avLst>
                </a:prstGeom>
                <a:ln w="15875" cmpd="sng">
                  <a:solidFill>
                    <a:srgbClr val="00B0F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cteur en arc 46"/>
                <p:cNvCxnSpPr/>
                <p:nvPr/>
              </p:nvCxnSpPr>
              <p:spPr>
                <a:xfrm>
                  <a:off x="7103237" y="1820158"/>
                  <a:ext cx="78612" cy="218978"/>
                </a:xfrm>
                <a:prstGeom prst="curvedConnector4">
                  <a:avLst>
                    <a:gd name="adj1" fmla="val -207596"/>
                    <a:gd name="adj2" fmla="val 100369"/>
                  </a:avLst>
                </a:prstGeom>
                <a:ln w="15875" cmpd="sng">
                  <a:solidFill>
                    <a:srgbClr val="00B0F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" name="Groupe 50"/>
              <p:cNvGrpSpPr/>
              <p:nvPr/>
            </p:nvGrpSpPr>
            <p:grpSpPr>
              <a:xfrm>
                <a:off x="7105778" y="2353755"/>
                <a:ext cx="116583" cy="218978"/>
                <a:chOff x="7103237" y="1820158"/>
                <a:chExt cx="116583" cy="218978"/>
              </a:xfrm>
            </p:grpSpPr>
            <p:cxnSp>
              <p:nvCxnSpPr>
                <p:cNvPr id="52" name="Connecteur en arc 51"/>
                <p:cNvCxnSpPr/>
                <p:nvPr/>
              </p:nvCxnSpPr>
              <p:spPr>
                <a:xfrm flipH="1">
                  <a:off x="7141208" y="1820158"/>
                  <a:ext cx="78612" cy="218978"/>
                </a:xfrm>
                <a:prstGeom prst="curvedConnector4">
                  <a:avLst>
                    <a:gd name="adj1" fmla="val -239098"/>
                    <a:gd name="adj2" fmla="val 97759"/>
                  </a:avLst>
                </a:prstGeom>
                <a:ln w="15875" cmpd="sng">
                  <a:solidFill>
                    <a:srgbClr val="00B0F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necteur en arc 52"/>
                <p:cNvCxnSpPr/>
                <p:nvPr/>
              </p:nvCxnSpPr>
              <p:spPr>
                <a:xfrm>
                  <a:off x="7103237" y="1820158"/>
                  <a:ext cx="78612" cy="218978"/>
                </a:xfrm>
                <a:prstGeom prst="curvedConnector4">
                  <a:avLst>
                    <a:gd name="adj1" fmla="val -207596"/>
                    <a:gd name="adj2" fmla="val 100369"/>
                  </a:avLst>
                </a:prstGeom>
                <a:ln w="15875" cmpd="sng">
                  <a:solidFill>
                    <a:srgbClr val="00B0F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e 58"/>
              <p:cNvGrpSpPr/>
              <p:nvPr/>
            </p:nvGrpSpPr>
            <p:grpSpPr>
              <a:xfrm flipV="1">
                <a:off x="7100696" y="1562682"/>
                <a:ext cx="116583" cy="218978"/>
                <a:chOff x="7103237" y="1820158"/>
                <a:chExt cx="116583" cy="218978"/>
              </a:xfrm>
            </p:grpSpPr>
            <p:cxnSp>
              <p:nvCxnSpPr>
                <p:cNvPr id="60" name="Connecteur en arc 59"/>
                <p:cNvCxnSpPr/>
                <p:nvPr/>
              </p:nvCxnSpPr>
              <p:spPr>
                <a:xfrm flipH="1">
                  <a:off x="7141208" y="1820158"/>
                  <a:ext cx="78612" cy="218978"/>
                </a:xfrm>
                <a:prstGeom prst="curvedConnector4">
                  <a:avLst>
                    <a:gd name="adj1" fmla="val -239098"/>
                    <a:gd name="adj2" fmla="val 97759"/>
                  </a:avLst>
                </a:prstGeom>
                <a:ln w="15875" cmpd="sng">
                  <a:solidFill>
                    <a:srgbClr val="00B0F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Connecteur en arc 60"/>
                <p:cNvCxnSpPr/>
                <p:nvPr/>
              </p:nvCxnSpPr>
              <p:spPr>
                <a:xfrm>
                  <a:off x="7103237" y="1820158"/>
                  <a:ext cx="78612" cy="218978"/>
                </a:xfrm>
                <a:prstGeom prst="curvedConnector4">
                  <a:avLst>
                    <a:gd name="adj1" fmla="val -207596"/>
                    <a:gd name="adj2" fmla="val 100369"/>
                  </a:avLst>
                </a:prstGeom>
                <a:ln w="15875" cmpd="sng">
                  <a:solidFill>
                    <a:srgbClr val="00B0F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e 61"/>
              <p:cNvGrpSpPr/>
              <p:nvPr/>
            </p:nvGrpSpPr>
            <p:grpSpPr>
              <a:xfrm flipV="1">
                <a:off x="7092202" y="2057551"/>
                <a:ext cx="116583" cy="218978"/>
                <a:chOff x="7103237" y="1820158"/>
                <a:chExt cx="116583" cy="218978"/>
              </a:xfrm>
            </p:grpSpPr>
            <p:cxnSp>
              <p:nvCxnSpPr>
                <p:cNvPr id="63" name="Connecteur en arc 62"/>
                <p:cNvCxnSpPr/>
                <p:nvPr/>
              </p:nvCxnSpPr>
              <p:spPr>
                <a:xfrm flipH="1">
                  <a:off x="7141208" y="1820158"/>
                  <a:ext cx="78612" cy="218978"/>
                </a:xfrm>
                <a:prstGeom prst="curvedConnector4">
                  <a:avLst>
                    <a:gd name="adj1" fmla="val -239098"/>
                    <a:gd name="adj2" fmla="val 97759"/>
                  </a:avLst>
                </a:prstGeom>
                <a:ln w="15875" cmpd="sng">
                  <a:solidFill>
                    <a:srgbClr val="00B0F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Connecteur en arc 63"/>
                <p:cNvCxnSpPr/>
                <p:nvPr/>
              </p:nvCxnSpPr>
              <p:spPr>
                <a:xfrm>
                  <a:off x="7103237" y="1820158"/>
                  <a:ext cx="78612" cy="218978"/>
                </a:xfrm>
                <a:prstGeom prst="curvedConnector4">
                  <a:avLst>
                    <a:gd name="adj1" fmla="val -207596"/>
                    <a:gd name="adj2" fmla="val 100369"/>
                  </a:avLst>
                </a:prstGeom>
                <a:ln w="15875" cmpd="sng">
                  <a:solidFill>
                    <a:srgbClr val="00B0F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3" name="ZoneTexte 92"/>
              <p:cNvSpPr txBox="1"/>
              <p:nvPr/>
            </p:nvSpPr>
            <p:spPr>
              <a:xfrm>
                <a:off x="7266680" y="1708703"/>
                <a:ext cx="274320" cy="205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512064">
                  <a:spcAft>
                    <a:spcPts val="600"/>
                  </a:spcAft>
                </a:pPr>
                <a:r>
                  <a:rPr lang="fr-FR" sz="822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N</a:t>
                </a:r>
                <a:endParaRPr lang="fr-FR" sz="1467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9963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C958A-1C9C-5ED1-1341-91D69EDA1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984" y="966100"/>
            <a:ext cx="3062170" cy="92053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2700" dirty="0"/>
              <a:t>First measurements and missing power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E73984-1BEB-86CF-A5C2-6B6D967467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8843" y="1143135"/>
            <a:ext cx="3667124" cy="457173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1D843F-FB82-59E7-4A76-568A9AB24251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038225" y="1983581"/>
            <a:ext cx="2833688" cy="3448050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sz="2000" dirty="0"/>
              <a:t>Power and efficiency bellow expected values</a:t>
            </a:r>
          </a:p>
          <a:p>
            <a:r>
              <a:rPr lang="en-US" sz="2000" dirty="0"/>
              <a:t>Frequency scan to verify tuning of cavities</a:t>
            </a:r>
          </a:p>
          <a:p>
            <a:r>
              <a:rPr lang="en-US" sz="2000" dirty="0"/>
              <a:t>Simulations showed that 2nd harmonic cavity was detuned </a:t>
            </a:r>
          </a:p>
          <a:p>
            <a:r>
              <a:rPr lang="en-US" sz="2000" dirty="0"/>
              <a:t>Cavity re-tuned by membrane plus compression</a:t>
            </a:r>
          </a:p>
        </p:txBody>
      </p:sp>
      <p:pic>
        <p:nvPicPr>
          <p:cNvPr id="4098" name="Picture 1">
            <a:extLst>
              <a:ext uri="{FF2B5EF4-FFF2-40B4-BE49-F238E27FC236}">
                <a16:creationId xmlns:a16="http://schemas.microsoft.com/office/drawing/2014/main" id="{A127FCAD-1A08-F20B-5D20-E25B0ED7D6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91"/>
          <a:stretch/>
        </p:blipFill>
        <p:spPr bwMode="auto">
          <a:xfrm>
            <a:off x="7803755" y="1728681"/>
            <a:ext cx="3866200" cy="385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8451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93807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Sidebands caused by reflected electrons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838201" y="2482589"/>
            <a:ext cx="3816096" cy="36943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0000" indent="-180975" algn="l" defTabSz="4572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chemeClr val="bg2"/>
              </a:buClr>
              <a:buSzPct val="90000"/>
              <a:buFont typeface="Century Gothic" panose="020B0502020202020204" pitchFamily="34" charset="0"/>
              <a:buChar char="▌"/>
              <a:tabLst>
                <a:tab pos="985838" algn="l"/>
              </a:tabLst>
              <a:defRPr lang="fr-FR" sz="1800" b="1" kern="1200" baseline="0">
                <a:solidFill>
                  <a:srgbClr val="309DB5"/>
                </a:solidFill>
                <a:latin typeface="+mn-lt"/>
                <a:ea typeface="+mn-ea"/>
                <a:cs typeface="+mn-cs"/>
              </a:defRPr>
            </a:lvl1pPr>
            <a:lvl2pPr marL="539750" indent="-182563" algn="l" defTabSz="457200" rtl="0" eaLnBrk="1" latinLnBrk="0" hangingPunct="1">
              <a:spcBef>
                <a:spcPts val="0"/>
              </a:spcBef>
              <a:spcAft>
                <a:spcPts val="600"/>
              </a:spcAft>
              <a:buSzPct val="100000"/>
              <a:buFontTx/>
              <a:buBlip>
                <a:blip r:embed="rId3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8525" indent="-182563" algn="l" defTabSz="457200" rtl="0" eaLnBrk="1" latinLnBrk="0" hangingPunct="1">
              <a:spcBef>
                <a:spcPts val="360"/>
              </a:spcBef>
              <a:spcAft>
                <a:spcPts val="0"/>
              </a:spcAft>
              <a:buSzPct val="100000"/>
              <a:buFont typeface="Lucida Grande"/>
              <a:buChar char="-"/>
              <a:defRPr sz="15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Sidebands appeared at 403.5 MHz before saturation.  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Attenuated and pushed after saturation by adjusting cavity 5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Eliminated by adjusting the current of the main coils.</a:t>
            </a:r>
          </a:p>
          <a:p>
            <a:pPr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57178" lvl="1" indent="-228600" defTabSz="91440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57178" lvl="1" indent="-228600" defTabSz="9144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886"/>
          <a:stretch/>
        </p:blipFill>
        <p:spPr>
          <a:xfrm>
            <a:off x="4369249" y="274029"/>
            <a:ext cx="7472381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rcRect l="4570" r="6169" b="1"/>
          <a:stretch/>
        </p:blipFill>
        <p:spPr>
          <a:xfrm>
            <a:off x="4461597" y="2876931"/>
            <a:ext cx="7287684" cy="3694372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26161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53700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After all tuning and displacing sidebands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88363" y="5086094"/>
            <a:ext cx="1147402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 b="1" dirty="0"/>
              <a:t>70 % efficiency measured @ 57.7 kV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 b="1" dirty="0"/>
              <a:t>Excellent agreement with simulations!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905" y="1311065"/>
            <a:ext cx="4360771" cy="37118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22A807-EF43-C223-BFB9-2ECD13819BB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8300" y="1771906"/>
            <a:ext cx="5171795" cy="3502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8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>
            <a:extLst>
              <a:ext uri="{FF2B5EF4-FFF2-40B4-BE49-F238E27FC236}">
                <a16:creationId xmlns:a16="http://schemas.microsoft.com/office/drawing/2014/main" id="{ABABDFF7-1EB2-DF55-E192-BBF6A62FA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540" y="1782866"/>
            <a:ext cx="4258351" cy="3075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twin!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819923" y="4994428"/>
            <a:ext cx="10058400" cy="1241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 b="1" dirty="0"/>
              <a:t>Good agreement between Measurement and </a:t>
            </a:r>
            <a:r>
              <a:rPr lang="en-US" sz="1867" b="1" dirty="0" err="1"/>
              <a:t>KlyC</a:t>
            </a:r>
            <a:r>
              <a:rPr lang="en-US" sz="1867" b="1" dirty="0"/>
              <a:t> calculations 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 b="1" dirty="0"/>
              <a:t>High efficiency (61%) maintained at 200 kW (mode I); 6 points higher than the TH2167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 b="1" dirty="0"/>
              <a:t>Simulation agreement obtain by retro-simulation of re-tuned parameters.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85F8002-9E78-A73E-5370-5607010738D9}"/>
              </a:ext>
            </a:extLst>
          </p:cNvPr>
          <p:cNvGrpSpPr/>
          <p:nvPr/>
        </p:nvGrpSpPr>
        <p:grpSpPr>
          <a:xfrm>
            <a:off x="3359888" y="3429000"/>
            <a:ext cx="2531357" cy="601322"/>
            <a:chOff x="9363873" y="3581460"/>
            <a:chExt cx="2531357" cy="601322"/>
          </a:xfrm>
        </p:grpSpPr>
        <p:cxnSp>
          <p:nvCxnSpPr>
            <p:cNvPr id="10" name="Connecteur droit 9"/>
            <p:cNvCxnSpPr/>
            <p:nvPr/>
          </p:nvCxnSpPr>
          <p:spPr>
            <a:xfrm>
              <a:off x="9363873" y="3766127"/>
              <a:ext cx="336000" cy="0"/>
            </a:xfrm>
            <a:prstGeom prst="line">
              <a:avLst/>
            </a:prstGeom>
            <a:ln w="28575" cmpd="sng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9363873" y="4081180"/>
              <a:ext cx="336000" cy="0"/>
            </a:xfrm>
            <a:prstGeom prst="line">
              <a:avLst/>
            </a:prstGeom>
            <a:ln w="28575" cmpd="sng">
              <a:solidFill>
                <a:schemeClr val="accent4">
                  <a:lumMod val="5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9829637" y="3885328"/>
              <a:ext cx="1342239" cy="2974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333" dirty="0" err="1">
                  <a:solidFill>
                    <a:srgbClr val="000000"/>
                  </a:solidFill>
                </a:rPr>
                <a:t>klyC</a:t>
              </a:r>
              <a:endParaRPr lang="fr-FR" sz="1333" dirty="0">
                <a:solidFill>
                  <a:srgbClr val="000000"/>
                </a:solidFill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9776743" y="3581460"/>
              <a:ext cx="2118487" cy="2974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333" dirty="0">
                  <a:solidFill>
                    <a:srgbClr val="000000"/>
                  </a:solidFill>
                </a:rPr>
                <a:t>Measurements</a:t>
              </a:r>
            </a:p>
          </p:txBody>
        </p:sp>
      </p:grpSp>
      <p:pic>
        <p:nvPicPr>
          <p:cNvPr id="3074" name="Picture 1">
            <a:extLst>
              <a:ext uri="{FF2B5EF4-FFF2-40B4-BE49-F238E27FC236}">
                <a16:creationId xmlns:a16="http://schemas.microsoft.com/office/drawing/2014/main" id="{B2F0B858-915F-B741-3A44-41323E3D0A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84" t="50758" r="6872"/>
          <a:stretch/>
        </p:blipFill>
        <p:spPr bwMode="auto">
          <a:xfrm>
            <a:off x="5794110" y="1226064"/>
            <a:ext cx="5800127" cy="379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16">
            <a:extLst>
              <a:ext uri="{FF2B5EF4-FFF2-40B4-BE49-F238E27FC236}">
                <a16:creationId xmlns:a16="http://schemas.microsoft.com/office/drawing/2014/main" id="{181CA503-A58A-0616-7CAB-1BD752520923}"/>
              </a:ext>
            </a:extLst>
          </p:cNvPr>
          <p:cNvSpPr txBox="1"/>
          <p:nvPr/>
        </p:nvSpPr>
        <p:spPr>
          <a:xfrm>
            <a:off x="6168602" y="831633"/>
            <a:ext cx="4484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/>
              <a:t>Bandwith</a:t>
            </a:r>
            <a:r>
              <a:rPr lang="en-US" sz="1600" b="1" dirty="0"/>
              <a:t> </a:t>
            </a:r>
            <a:r>
              <a:rPr lang="en-US" sz="1600" b="1" dirty="0">
                <a:solidFill>
                  <a:srgbClr val="000000"/>
                </a:solidFill>
              </a:rPr>
              <a:t>@ +/- 0.7 MHz = 0.6 dB</a:t>
            </a:r>
            <a:endParaRPr lang="en-US" sz="1600" b="1" dirty="0"/>
          </a:p>
          <a:p>
            <a:pPr algn="ctr"/>
            <a:r>
              <a:rPr lang="fr-FR" sz="1600" b="1" dirty="0"/>
              <a:t>@ Pin=60W_57.7 kV, 9A</a:t>
            </a:r>
            <a:endParaRPr lang="fr-FR" sz="1600" b="1" dirty="0">
              <a:solidFill>
                <a:srgbClr val="0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D477DC-C2E7-2587-326C-E37E8612D4F7}"/>
              </a:ext>
            </a:extLst>
          </p:cNvPr>
          <p:cNvSpPr txBox="1"/>
          <p:nvPr/>
        </p:nvSpPr>
        <p:spPr>
          <a:xfrm>
            <a:off x="645908" y="1171195"/>
            <a:ext cx="51482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00" b="1" dirty="0"/>
              <a:t>Measurements at saturation for different cathode voltage and fixed perveance</a:t>
            </a:r>
          </a:p>
        </p:txBody>
      </p:sp>
    </p:spTree>
    <p:extLst>
      <p:ext uri="{BB962C8B-B14F-4D97-AF65-F5344CB8AC3E}">
        <p14:creationId xmlns:p14="http://schemas.microsoft.com/office/powerpoint/2010/main" val="572297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5FDC0-7CF7-2303-33F3-ECAA84E7A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8C1E4-BD6A-EF9A-FA82-D2B0E4A05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Adding and reconfiguring lead shielding to meet current demands</a:t>
            </a:r>
          </a:p>
          <a:p>
            <a:r>
              <a:rPr lang="en-GB" dirty="0"/>
              <a:t>Preparation for transport next Thursday</a:t>
            </a:r>
          </a:p>
          <a:p>
            <a:r>
              <a:rPr lang="en-GB" dirty="0"/>
              <a:t>Arrival at CERN beginning of November</a:t>
            </a:r>
          </a:p>
          <a:p>
            <a:endParaRPr lang="en-GB" dirty="0"/>
          </a:p>
          <a:p>
            <a:pPr algn="r"/>
            <a:r>
              <a:rPr lang="en-GB" dirty="0"/>
              <a:t>Tests in 112 to confirm THALES results</a:t>
            </a:r>
          </a:p>
          <a:p>
            <a:pPr algn="r"/>
            <a:r>
              <a:rPr lang="en-GB" dirty="0"/>
              <a:t>IFAST deliverable (report) by end of the year</a:t>
            </a:r>
          </a:p>
        </p:txBody>
      </p:sp>
    </p:spTree>
    <p:extLst>
      <p:ext uri="{BB962C8B-B14F-4D97-AF65-F5344CB8AC3E}">
        <p14:creationId xmlns:p14="http://schemas.microsoft.com/office/powerpoint/2010/main" val="1604512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E6E68-D059-4E48-A1A5-6D9FF5737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000" y="215900"/>
            <a:ext cx="10213200" cy="644525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Next Steps</a:t>
            </a:r>
          </a:p>
        </p:txBody>
      </p:sp>
      <p:graphicFrame>
        <p:nvGraphicFramePr>
          <p:cNvPr id="4" name="Content Placeholder 4" descr="Timeline graphic with five boxes. The boxes are labelled 1 though five going left to right. ">
            <a:extLst>
              <a:ext uri="{FF2B5EF4-FFF2-40B4-BE49-F238E27FC236}">
                <a16:creationId xmlns:a16="http://schemas.microsoft.com/office/drawing/2014/main" id="{4DE76F03-02C2-4450-8BCD-B9723A8598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2291308"/>
              </p:ext>
            </p:extLst>
          </p:nvPr>
        </p:nvGraphicFramePr>
        <p:xfrm>
          <a:off x="838200" y="228607"/>
          <a:ext cx="10515600" cy="340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11E042-EBFC-45CD-939D-D5DD14260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82800" y="6357600"/>
            <a:ext cx="1760150" cy="460800"/>
          </a:xfrm>
        </p:spPr>
        <p:txBody>
          <a:bodyPr rtlCol="0"/>
          <a:lstStyle/>
          <a:p>
            <a:pPr rtl="0"/>
            <a:fld id="{FF2BD96E-3838-45D2-9031-D3AF67C920A5}" type="slidenum">
              <a:rPr lang="en-GB" smtClean="0"/>
              <a:pPr rtl="0"/>
              <a:t>9</a:t>
            </a:fld>
            <a:endParaRPr lang="en-GB" dirty="0"/>
          </a:p>
        </p:txBody>
      </p:sp>
      <p:pic>
        <p:nvPicPr>
          <p:cNvPr id="9" name="Picture 8" descr="A large machine in a factory&#10;&#10;Description automatically generated">
            <a:extLst>
              <a:ext uri="{FF2B5EF4-FFF2-40B4-BE49-F238E27FC236}">
                <a16:creationId xmlns:a16="http://schemas.microsoft.com/office/drawing/2014/main" id="{1A1577AF-9DBC-EB03-5606-7EAA9E7005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117" y="3148604"/>
            <a:ext cx="3308682" cy="2639995"/>
          </a:xfrm>
          <a:prstGeom prst="rect">
            <a:avLst/>
          </a:prstGeom>
        </p:spPr>
      </p:pic>
      <p:pic>
        <p:nvPicPr>
          <p:cNvPr id="10" name="Picture 9" descr="A room with metal containers and wires&#10;&#10;Description automatically generated with medium confidence">
            <a:extLst>
              <a:ext uri="{FF2B5EF4-FFF2-40B4-BE49-F238E27FC236}">
                <a16:creationId xmlns:a16="http://schemas.microsoft.com/office/drawing/2014/main" id="{5551B4EC-3648-EB73-8984-F26BDEA1AD2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3950" y="3148604"/>
            <a:ext cx="1955408" cy="2661326"/>
          </a:xfrm>
          <a:prstGeom prst="rect">
            <a:avLst/>
          </a:prstGeom>
        </p:spPr>
      </p:pic>
      <p:pic>
        <p:nvPicPr>
          <p:cNvPr id="11" name="Picture 10" descr="A room with many computers and a desk&#10;&#10;Description automatically generated with medium confidence">
            <a:extLst>
              <a:ext uri="{FF2B5EF4-FFF2-40B4-BE49-F238E27FC236}">
                <a16:creationId xmlns:a16="http://schemas.microsoft.com/office/drawing/2014/main" id="{FB309864-5721-6841-F417-F3901ACE58A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148605"/>
            <a:ext cx="3519992" cy="263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06354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436</Words>
  <Application>Microsoft Office PowerPoint</Application>
  <PresentationFormat>Widescreen</PresentationFormat>
  <Paragraphs>70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Montserrat</vt:lpstr>
      <vt:lpstr>Montserrat ExtraBold</vt:lpstr>
      <vt:lpstr>Montserrat SemiBold</vt:lpstr>
      <vt:lpstr>Wingdings</vt:lpstr>
      <vt:lpstr>I.FAST Custom Slides</vt:lpstr>
      <vt:lpstr>PowerPoint Presentation</vt:lpstr>
      <vt:lpstr>Klystron assembly finished! </vt:lpstr>
      <vt:lpstr>Multipacting on output cavity</vt:lpstr>
      <vt:lpstr>First measurements and missing power</vt:lpstr>
      <vt:lpstr>Sidebands caused by reflected electrons</vt:lpstr>
      <vt:lpstr>After all tuning and displacing sidebands</vt:lpstr>
      <vt:lpstr>Digital twin!</vt:lpstr>
      <vt:lpstr>Current status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Maurizio Vretenar</dc:creator>
  <cp:lastModifiedBy>Nuria Catalan Lasheras</cp:lastModifiedBy>
  <cp:revision>28</cp:revision>
  <dcterms:created xsi:type="dcterms:W3CDTF">2023-01-30T09:21:40Z</dcterms:created>
  <dcterms:modified xsi:type="dcterms:W3CDTF">2024-10-21T06:53:19Z</dcterms:modified>
</cp:coreProperties>
</file>