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  <p:sldMasterId id="2147483712" r:id="rId3"/>
  </p:sldMasterIdLst>
  <p:notesMasterIdLst>
    <p:notesMasterId r:id="rId22"/>
  </p:notesMasterIdLst>
  <p:handoutMasterIdLst>
    <p:handoutMasterId r:id="rId23"/>
  </p:handoutMasterIdLst>
  <p:sldIdLst>
    <p:sldId id="258" r:id="rId4"/>
    <p:sldId id="264" r:id="rId5"/>
    <p:sldId id="286" r:id="rId6"/>
    <p:sldId id="293" r:id="rId7"/>
    <p:sldId id="292" r:id="rId8"/>
    <p:sldId id="303" r:id="rId9"/>
    <p:sldId id="296" r:id="rId10"/>
    <p:sldId id="298" r:id="rId11"/>
    <p:sldId id="301" r:id="rId12"/>
    <p:sldId id="299" r:id="rId13"/>
    <p:sldId id="300" r:id="rId14"/>
    <p:sldId id="304" r:id="rId15"/>
    <p:sldId id="302" r:id="rId16"/>
    <p:sldId id="295" r:id="rId17"/>
    <p:sldId id="305" r:id="rId18"/>
    <p:sldId id="308" r:id="rId19"/>
    <p:sldId id="307" r:id="rId20"/>
    <p:sldId id="268" r:id="rId21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2EAC68"/>
    <a:srgbClr val="E6E6E6"/>
    <a:srgbClr val="0FE6F8"/>
    <a:srgbClr val="253366"/>
    <a:srgbClr val="FEFCDE"/>
    <a:srgbClr val="FBEA1C"/>
    <a:srgbClr val="B30505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04" autoAdjust="0"/>
    <p:restoredTop sz="90276" autoAdjust="0"/>
  </p:normalViewPr>
  <p:slideViewPr>
    <p:cSldViewPr snapToObjects="1" showGuides="1">
      <p:cViewPr varScale="1">
        <p:scale>
          <a:sx n="108" d="100"/>
          <a:sy n="108" d="100"/>
        </p:scale>
        <p:origin x="1301" y="101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21/10/2024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21/10/2024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ftp/arxiv/papers/2008/2008.00599.pd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sciencedirect.com/science/article/pii/S0168900214009760" TargetMode="Externa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ftp/arxiv/papers/2008/2008.00599.pdf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sciencedirect.com/science/article/pii/S0168900214009760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hlinkClick r:id="rId3"/>
              </a:rPr>
              <a:t>Microsoft Word - ShinyNb3Sn_June2020_submission_with_supplement.docx (arxiv.org)</a:t>
            </a:r>
            <a:r>
              <a:rPr lang="fr-FR" dirty="0"/>
              <a:t> </a:t>
            </a:r>
            <a:endParaRPr lang="en-US" dirty="0">
              <a:hlinkClick r:id="rId4"/>
            </a:endParaRPr>
          </a:p>
          <a:p>
            <a:r>
              <a:rPr lang="en-US" dirty="0">
                <a:hlinkClick r:id="rId4"/>
              </a:rPr>
              <a:t>Thermal study of a cryogen-less MgB2 cavity - </a:t>
            </a:r>
            <a:r>
              <a:rPr lang="en-US" dirty="0" err="1">
                <a:hlinkClick r:id="rId4"/>
              </a:rPr>
              <a:t>ScienceDirect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2159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6077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hlinkClick r:id="rId3"/>
              </a:rPr>
              <a:t>Microsoft Word - ShinyNb3Sn_June2020_submission_with_supplement.docx (arxiv.org)</a:t>
            </a:r>
            <a:r>
              <a:rPr lang="fr-FR" dirty="0"/>
              <a:t> </a:t>
            </a:r>
            <a:endParaRPr lang="en-US" dirty="0">
              <a:hlinkClick r:id="rId4"/>
            </a:endParaRPr>
          </a:p>
          <a:p>
            <a:r>
              <a:rPr lang="en-US" dirty="0">
                <a:hlinkClick r:id="rId4"/>
              </a:rPr>
              <a:t>Thermal study of a cryogen-less MgB2 cavity - </a:t>
            </a:r>
            <a:r>
              <a:rPr lang="en-US" dirty="0" err="1">
                <a:hlinkClick r:id="rId4"/>
              </a:rPr>
              <a:t>ScienceDirect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7012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7456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921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4 deliveries</a:t>
            </a:r>
            <a:r>
              <a:rPr lang="en-GB" baseline="0" dirty="0" smtClean="0"/>
              <a:t> to be reported in </a:t>
            </a:r>
            <a:r>
              <a:rPr lang="en-GB" baseline="0" dirty="0" err="1" smtClean="0"/>
              <a:t>feb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2599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4298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0670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79215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67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83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227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56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54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1380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468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898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540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75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– WP9 | I.FAST Kick-off Meeting | 4th May 2021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717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– WP9 | I.FAST Kick-off Meeting | 4th May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7565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0316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744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– WP9 | I.FAST Kick-off Meeting | 4th May 2021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– WP9 | I.FAST Kick-off Meeting | 4th May 2021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– WP9 | I.FAST Kick-off Meeting | 4th May 2021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– WP9 | I.FAST Kick-off Meeting | 4th May 2021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– WP9 | I.FAST Kick-off Meeting | 4th May 2021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– WP9 | I.FAST Kick-off Meeting | 4th May 2021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482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/>
              <a:t>O.B. Malyshev / C. Antoine – WP9 | I.FAST Kick-off Meeting | 4th May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O.B. Malyshev / C. Antoine – WP9 | I.FAST Kick-off Meeting | 4th May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O.B. Malyshev / C. Antoine – WP9 | I.FAST Kick-off Meeting | 4th May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12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061925"/>
            <a:ext cx="10646192" cy="1107996"/>
          </a:xfrm>
        </p:spPr>
        <p:txBody>
          <a:bodyPr/>
          <a:lstStyle/>
          <a:p>
            <a:pPr marL="1524000" indent="-1524000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WP9: Innovative superconducting cavities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275444"/>
            <a:ext cx="7402857" cy="665723"/>
          </a:xfrm>
        </p:spPr>
        <p:txBody>
          <a:bodyPr>
            <a:normAutofit lnSpcReduction="10000"/>
          </a:bodyPr>
          <a:lstStyle/>
          <a:p>
            <a:r>
              <a:rPr lang="en-GB" b="1" dirty="0">
                <a:solidFill>
                  <a:srgbClr val="FFC000"/>
                </a:solidFill>
                <a:latin typeface="+mn-lt"/>
              </a:rPr>
              <a:t>Oleg B. Malyshev (UKRI) / Claire Antoine (CEA)</a:t>
            </a:r>
          </a:p>
          <a:p>
            <a:r>
              <a:rPr lang="en-GB" b="1" dirty="0">
                <a:solidFill>
                  <a:srgbClr val="FFC000"/>
                </a:solidFill>
                <a:latin typeface="+mn-lt"/>
              </a:rPr>
              <a:t>WP9 coordinators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IFAST steering committee 21/10/2024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8" y="260648"/>
            <a:ext cx="11521280" cy="86086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D9.4 “</a:t>
            </a:r>
            <a:r>
              <a:rPr lang="en-US" b="1" dirty="0">
                <a:solidFill>
                  <a:srgbClr val="0070C0"/>
                </a:solidFill>
              </a:rPr>
              <a:t>1.3 and 3 GHz Nb and Cu cavities coated and tested with multilayers”</a:t>
            </a:r>
            <a:endParaRPr lang="en-GB" b="1" baseline="-25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32" y="1484784"/>
            <a:ext cx="11640616" cy="4498196"/>
          </a:xfrm>
        </p:spPr>
        <p:txBody>
          <a:bodyPr>
            <a:noAutofit/>
          </a:bodyPr>
          <a:lstStyle/>
          <a:p>
            <a:r>
              <a:rPr lang="en-US" sz="2400" dirty="0" smtClean="0"/>
              <a:t>2 cavities deposited and tested, but showed delamination</a:t>
            </a:r>
          </a:p>
          <a:p>
            <a:r>
              <a:rPr lang="en-US" sz="2400" dirty="0" smtClean="0"/>
              <a:t>Recent </a:t>
            </a:r>
            <a:r>
              <a:rPr lang="en-US" sz="2400" dirty="0"/>
              <a:t>tests have been performed on tubes and large curved samples without exhibiting delamination.</a:t>
            </a:r>
          </a:p>
          <a:p>
            <a:r>
              <a:rPr lang="en-US" sz="2400" dirty="0"/>
              <a:t>Degassing of the cavity larger surface is suspected, and corrective actions during annealing will be taken</a:t>
            </a:r>
          </a:p>
          <a:p>
            <a:r>
              <a:rPr lang="en-US" sz="2400" dirty="0"/>
              <a:t>About 6, 1.3 GHz cavities coated by ALD with oxides layers within the last year.</a:t>
            </a:r>
          </a:p>
          <a:p>
            <a:r>
              <a:rPr lang="en-US" sz="2400" dirty="0"/>
              <a:t>3 GHz </a:t>
            </a:r>
            <a:r>
              <a:rPr lang="en-US" sz="2400" dirty="0" smtClean="0"/>
              <a:t>Nb cavity </a:t>
            </a:r>
            <a:r>
              <a:rPr lang="en-US" sz="2400" dirty="0"/>
              <a:t>sent to KEK for surface chemical treatment and baseline.</a:t>
            </a:r>
          </a:p>
          <a:p>
            <a:r>
              <a:rPr lang="en-US" sz="2400" dirty="0"/>
              <a:t>Bottleneck : availability of 1.3 GHz copper cavity (1 arrived this week from CERN to be deposited) and delay for cryogenic RF testing</a:t>
            </a:r>
            <a:r>
              <a:rPr lang="en-US" sz="2400" dirty="0" smtClean="0"/>
              <a:t>.</a:t>
            </a:r>
          </a:p>
          <a:p>
            <a:r>
              <a:rPr lang="en-US" sz="2400" b="1" dirty="0"/>
              <a:t>D9.4 in </a:t>
            </a:r>
            <a:r>
              <a:rPr lang="en-US" sz="2400" b="1" dirty="0" smtClean="0"/>
              <a:t>02/25 (M46) should hold</a:t>
            </a:r>
            <a:r>
              <a:rPr lang="en-US" sz="2400" dirty="0" smtClean="0"/>
              <a:t>, but only w. 1 or 2 RF tests (problem solved?)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133" name="Espace réservé du numéro de diapositive 1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3827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9547"/>
            <a:ext cx="11521280" cy="118720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D9.5 “1.3 GHz Nb-coated cavity irradiated by laser in </a:t>
            </a:r>
            <a:r>
              <a:rPr lang="en-US" b="1" dirty="0" err="1">
                <a:solidFill>
                  <a:srgbClr val="0070C0"/>
                </a:solidFill>
              </a:rPr>
              <a:t>Ar</a:t>
            </a:r>
            <a:r>
              <a:rPr lang="en-US" b="1" dirty="0">
                <a:solidFill>
                  <a:srgbClr val="0070C0"/>
                </a:solidFill>
              </a:rPr>
              <a:t> atmosphere”</a:t>
            </a:r>
            <a:endParaRPr lang="en-GB" b="1" baseline="-25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84" y="1700808"/>
            <a:ext cx="10528179" cy="4426188"/>
          </a:xfrm>
        </p:spPr>
        <p:txBody>
          <a:bodyPr>
            <a:noAutofit/>
          </a:bodyPr>
          <a:lstStyle/>
          <a:p>
            <a:r>
              <a:rPr lang="en-US" dirty="0"/>
              <a:t>The building of the 1.3 GHz irradiation facility was delayed due to technical difficulties</a:t>
            </a:r>
          </a:p>
          <a:p>
            <a:r>
              <a:rPr lang="en-US" dirty="0"/>
              <a:t>No </a:t>
            </a:r>
            <a:r>
              <a:rPr lang="en-US" dirty="0" smtClean="0"/>
              <a:t>successfully </a:t>
            </a:r>
            <a:r>
              <a:rPr lang="en-US" dirty="0"/>
              <a:t>deposited cavity is available for now (issue with 1.3 GHz copper cavities supply)</a:t>
            </a:r>
          </a:p>
          <a:p>
            <a:r>
              <a:rPr lang="en-US" dirty="0"/>
              <a:t>It was tested  with deposited parts (tube)</a:t>
            </a:r>
          </a:p>
          <a:p>
            <a:r>
              <a:rPr lang="en-US" dirty="0"/>
              <a:t>Still expecting a fully deposited cavity from </a:t>
            </a:r>
            <a:r>
              <a:rPr lang="en-US" dirty="0" smtClean="0"/>
              <a:t>STFC</a:t>
            </a:r>
          </a:p>
          <a:p>
            <a:r>
              <a:rPr lang="en-US" dirty="0" smtClean="0"/>
              <a:t>Reported M45 =&gt; M46</a:t>
            </a:r>
            <a:endParaRPr lang="en-US" dirty="0"/>
          </a:p>
        </p:txBody>
      </p:sp>
      <p:sp>
        <p:nvSpPr>
          <p:cNvPr id="133" name="Espace réservé du numéro de diapositive 1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2421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9547"/>
            <a:ext cx="11521280" cy="86086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D9.6 </a:t>
            </a:r>
            <a:r>
              <a:rPr lang="en-US" b="1" dirty="0">
                <a:solidFill>
                  <a:srgbClr val="0070C0"/>
                </a:solidFill>
              </a:rPr>
              <a:t>QPR test on samples</a:t>
            </a:r>
            <a:endParaRPr lang="en-GB" b="1" baseline="-25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84" y="870412"/>
            <a:ext cx="10528179" cy="5256584"/>
          </a:xfrm>
        </p:spPr>
        <p:txBody>
          <a:bodyPr>
            <a:noAutofit/>
          </a:bodyPr>
          <a:lstStyle/>
          <a:p>
            <a:r>
              <a:rPr lang="en-US" dirty="0"/>
              <a:t>Four thin film samples reprocessed by 4 different techniques and tested with QPR…</a:t>
            </a:r>
          </a:p>
          <a:p>
            <a:r>
              <a:rPr lang="en-US" dirty="0"/>
              <a:t>The task in underway, not fully completed yet</a:t>
            </a:r>
          </a:p>
          <a:p>
            <a:pPr lvl="1"/>
            <a:r>
              <a:rPr lang="en-US" dirty="0"/>
              <a:t>Substrate preparation has been assessed </a:t>
            </a:r>
          </a:p>
          <a:p>
            <a:pPr lvl="1"/>
            <a:r>
              <a:rPr lang="en-US" dirty="0"/>
              <a:t>Nb  and Nb</a:t>
            </a:r>
            <a:r>
              <a:rPr lang="en-US" baseline="-25000" dirty="0"/>
              <a:t>3</a:t>
            </a:r>
            <a:r>
              <a:rPr lang="en-US" dirty="0"/>
              <a:t>Sn have been deposited and tested </a:t>
            </a:r>
            <a:r>
              <a:rPr lang="en-US" b="1" dirty="0" smtClean="0"/>
              <a:t>with excellent results</a:t>
            </a:r>
          </a:p>
          <a:p>
            <a:pPr lvl="1"/>
            <a:r>
              <a:rPr lang="en-US" dirty="0" smtClean="0"/>
              <a:t>Other </a:t>
            </a:r>
            <a:r>
              <a:rPr lang="en-US" dirty="0"/>
              <a:t>materials/techniques to be tested in the </a:t>
            </a:r>
            <a:r>
              <a:rPr lang="en-US" dirty="0" smtClean="0"/>
              <a:t>future</a:t>
            </a:r>
          </a:p>
          <a:p>
            <a:r>
              <a:rPr lang="en-US" dirty="0" smtClean="0"/>
              <a:t>No delays announced yet, but turnover of test is impacted like for all cryogenic platforms (prices for Helium and electricity =&gt; less tests possible)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33" name="Espace réservé du numéro de diapositive 1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2266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… but some very good news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Delayed Deliveries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9486" y="3349592"/>
            <a:ext cx="4142514" cy="350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175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7408" y="1"/>
            <a:ext cx="10515600" cy="1052736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Progress towards objectives :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980728"/>
            <a:ext cx="10515600" cy="5052219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/>
              <a:t>• 4 Different coating </a:t>
            </a:r>
            <a:r>
              <a:rPr lang="en-US" sz="1800" dirty="0" smtClean="0"/>
              <a:t>systems </a:t>
            </a:r>
            <a:r>
              <a:rPr lang="en-US" sz="1800" dirty="0"/>
              <a:t>for 1.3 GHz were designed and built (1 at INFN, 2 at UKRI, 1 ALD system in CEA).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/>
              <a:t>• Study on Nb</a:t>
            </a:r>
            <a:r>
              <a:rPr lang="en-US" sz="1800" baseline="-25000" dirty="0"/>
              <a:t>3</a:t>
            </a:r>
            <a:r>
              <a:rPr lang="en-US" sz="1800" dirty="0"/>
              <a:t>Sn coating parameter effect on Tc concluded.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/>
              <a:t>• Optimized coating recipe for high Tc Nb</a:t>
            </a:r>
            <a:r>
              <a:rPr lang="en-US" sz="1800" baseline="-25000" dirty="0"/>
              <a:t>3</a:t>
            </a:r>
            <a:r>
              <a:rPr lang="en-US" sz="1800" dirty="0"/>
              <a:t>Sn defined.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/>
              <a:t>• Nb</a:t>
            </a:r>
            <a:r>
              <a:rPr lang="en-US" sz="1800" baseline="-25000" dirty="0"/>
              <a:t>3</a:t>
            </a:r>
            <a:r>
              <a:rPr lang="en-US" sz="1800" dirty="0"/>
              <a:t>Sn coating recipe evaluated on a quadrupole resonator (QPR). </a:t>
            </a:r>
            <a:r>
              <a:rPr lang="en-US" sz="1800" b="1" dirty="0"/>
              <a:t>Best results in the SRF community!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400" i="1" dirty="0"/>
              <a:t>(new sample under testing)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/>
              <a:t>• Deposition with </a:t>
            </a:r>
            <a:r>
              <a:rPr lang="en-US" sz="1800" dirty="0" err="1"/>
              <a:t>NbTiN</a:t>
            </a:r>
            <a:r>
              <a:rPr lang="en-US" sz="1800" dirty="0"/>
              <a:t> and RF evaluation of a 6 GHz cavity was completed by INFN.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/>
              <a:t>• A mock 6 GHz copper cavity with two short copper tubes was deposited with Nb for various deposition parameters and sent to post-treatment.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/>
              <a:t>• Optimum deposition parameters were defined for V</a:t>
            </a:r>
            <a:r>
              <a:rPr lang="en-US" sz="1800" baseline="-25000" dirty="0"/>
              <a:t>3</a:t>
            </a:r>
            <a:r>
              <a:rPr lang="en-US" sz="1800" dirty="0"/>
              <a:t>Si, for </a:t>
            </a:r>
            <a:r>
              <a:rPr lang="en-US" sz="1800" dirty="0" err="1"/>
              <a:t>NbTiN</a:t>
            </a:r>
            <a:r>
              <a:rPr lang="en-US" sz="1800" dirty="0"/>
              <a:t> on stainless steel, and for SIS multilayer.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/>
              <a:t>• Atomic Layer Deposition (ALD) was performed on six 1.3 GHz cavities, including test depositions of Al</a:t>
            </a:r>
            <a:r>
              <a:rPr lang="en-US" sz="1800" baseline="-25000" dirty="0"/>
              <a:t>2</a:t>
            </a:r>
            <a:r>
              <a:rPr lang="en-US" sz="1800" dirty="0"/>
              <a:t>O</a:t>
            </a:r>
            <a:r>
              <a:rPr lang="en-US" sz="1800" baseline="-25000" dirty="0"/>
              <a:t>3</a:t>
            </a:r>
            <a:r>
              <a:rPr lang="en-US" sz="1800" dirty="0"/>
              <a:t> on Cu coupons for Nb deposition by HIPIMS at CERN, and test depositions of Y</a:t>
            </a:r>
            <a:r>
              <a:rPr lang="en-US" sz="1800" baseline="-25000" dirty="0"/>
              <a:t>2</a:t>
            </a:r>
            <a:r>
              <a:rPr lang="en-US" sz="1800" dirty="0"/>
              <a:t>O</a:t>
            </a:r>
            <a:r>
              <a:rPr lang="en-US" sz="1800" baseline="-25000" dirty="0"/>
              <a:t>3</a:t>
            </a:r>
            <a:r>
              <a:rPr lang="en-US" sz="1800" dirty="0"/>
              <a:t> on Cu coupons for Nb</a:t>
            </a:r>
            <a:r>
              <a:rPr lang="en-US" sz="1800" baseline="-25000" dirty="0"/>
              <a:t>3</a:t>
            </a:r>
            <a:r>
              <a:rPr lang="en-US" sz="1800" dirty="0"/>
              <a:t>Sn deposition by HIPIMS at CERN.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/>
              <a:t>• A facility for laser operation for complex 3D treatment on 1.3 GHz cavity was tested, initially with pure copper cavity, then with first Nb coated cupper cavity components.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/>
              <a:t>• New green and faster polishing treatment (Plasma Electrolytic Polishing) developed for 1.3 GHz cavities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/>
              <a:t>• New cavity seamless forming process developed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018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9547"/>
            <a:ext cx="11521280" cy="860865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rgbClr val="0070C0"/>
                </a:solidFill>
              </a:rPr>
              <a:t>Conclusion</a:t>
            </a:r>
            <a:endParaRPr lang="en-GB" b="1" baseline="-25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84" y="870412"/>
            <a:ext cx="10528179" cy="5256584"/>
          </a:xfrm>
        </p:spPr>
        <p:txBody>
          <a:bodyPr>
            <a:noAutofit/>
          </a:bodyPr>
          <a:lstStyle/>
          <a:p>
            <a:r>
              <a:rPr lang="en-US" dirty="0"/>
              <a:t>Most delays originate from external causes</a:t>
            </a:r>
          </a:p>
          <a:p>
            <a:r>
              <a:rPr lang="en-US" dirty="0"/>
              <a:t>The work has nevertheless brought the IFAST community in a position of technological leadership, especially on Nb</a:t>
            </a:r>
            <a:r>
              <a:rPr lang="en-US" baseline="-25000" dirty="0"/>
              <a:t>3</a:t>
            </a:r>
            <a:r>
              <a:rPr lang="en-US" dirty="0"/>
              <a:t>Sn developments</a:t>
            </a:r>
          </a:p>
          <a:p>
            <a:r>
              <a:rPr lang="en-US" dirty="0"/>
              <a:t>We need more time, not necessarily more money to achieve the IFAST objectives (a lot is going on, but delayed) =&gt; </a:t>
            </a:r>
            <a:r>
              <a:rPr lang="en-US"/>
              <a:t>prolongation necessary?</a:t>
            </a:r>
            <a:endParaRPr lang="en-US" dirty="0"/>
          </a:p>
          <a:p>
            <a:r>
              <a:rPr lang="en-US" dirty="0"/>
              <a:t>We need to prepare “after IFAST” </a:t>
            </a:r>
          </a:p>
          <a:p>
            <a:r>
              <a:rPr lang="en-US" dirty="0"/>
              <a:t>I hope it will be based on the road map document that we are preparing </a:t>
            </a:r>
          </a:p>
        </p:txBody>
      </p:sp>
      <p:sp>
        <p:nvSpPr>
          <p:cNvPr id="133" name="Espace réservé du numéro de diapositive 1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92736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D10.5</a:t>
            </a:r>
            <a:endParaRPr lang="en-GB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Some news from Siberia and Oleg…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9486" y="3349592"/>
            <a:ext cx="4142514" cy="350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3668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9547"/>
            <a:ext cx="11521280" cy="860865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D10.4 First PSD data from NEG coating</a:t>
            </a:r>
            <a:endParaRPr lang="en-GB" b="1" baseline="-25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84" y="870412"/>
            <a:ext cx="11233248" cy="5256584"/>
          </a:xfrm>
        </p:spPr>
        <p:txBody>
          <a:bodyPr>
            <a:noAutofit/>
          </a:bodyPr>
          <a:lstStyle/>
          <a:p>
            <a:r>
              <a:rPr lang="en-US" dirty="0" smtClean="0"/>
              <a:t>3 Samples coated with NEG and studied under Synchrotron radiation</a:t>
            </a:r>
            <a:endParaRPr lang="en-US" dirty="0"/>
          </a:p>
          <a:p>
            <a:pPr lvl="1"/>
            <a:r>
              <a:rPr lang="en-US" dirty="0" smtClean="0"/>
              <a:t>2 at DLS, 1 at Soleil</a:t>
            </a:r>
            <a:endParaRPr lang="en-US" dirty="0"/>
          </a:p>
          <a:p>
            <a:pPr lvl="1"/>
            <a:r>
              <a:rPr lang="en-US" dirty="0" smtClean="0"/>
              <a:t>Results are being analyzed now</a:t>
            </a:r>
            <a:endParaRPr lang="en-US" dirty="0"/>
          </a:p>
          <a:p>
            <a:pPr lvl="1"/>
            <a:r>
              <a:rPr lang="en-US" dirty="0" smtClean="0"/>
              <a:t>More samples will be installed at the next shutdown of both DLS and Soleil (12/24)</a:t>
            </a:r>
          </a:p>
          <a:p>
            <a:pPr lvl="1"/>
            <a:r>
              <a:rPr lang="en-US" dirty="0" smtClean="0"/>
              <a:t>Preliminary results already reported at EVC-17/ECOSS-37 (June 2024, Harrogate) and  at the 103</a:t>
            </a:r>
            <a:r>
              <a:rPr lang="en-US" baseline="30000" dirty="0" smtClean="0"/>
              <a:t>th</a:t>
            </a:r>
            <a:r>
              <a:rPr lang="en-US" dirty="0" smtClean="0"/>
              <a:t> IUVSTA workshop (</a:t>
            </a:r>
            <a:r>
              <a:rPr lang="en-US" dirty="0"/>
              <a:t>J</a:t>
            </a:r>
            <a:r>
              <a:rPr lang="en-US" dirty="0" smtClean="0"/>
              <a:t>une 2024, York)</a:t>
            </a:r>
          </a:p>
          <a:p>
            <a:r>
              <a:rPr lang="en-US" dirty="0"/>
              <a:t>Delayed M36 to </a:t>
            </a:r>
            <a:r>
              <a:rPr lang="en-US" dirty="0" smtClean="0"/>
              <a:t>M46</a:t>
            </a:r>
          </a:p>
          <a:p>
            <a:pPr lvl="1"/>
            <a:r>
              <a:rPr lang="en-US" dirty="0" smtClean="0"/>
              <a:t>Technical problems to realize the coatings</a:t>
            </a:r>
          </a:p>
          <a:p>
            <a:pPr lvl="1"/>
            <a:r>
              <a:rPr lang="en-US" dirty="0" smtClean="0"/>
              <a:t>Delayed installation on the beam lines (waiting for the shut-downs)</a:t>
            </a:r>
          </a:p>
          <a:p>
            <a:pPr lvl="1"/>
            <a:r>
              <a:rPr lang="en-US" dirty="0" smtClean="0"/>
              <a:t>Delivery report is now being drafted</a:t>
            </a:r>
          </a:p>
          <a:p>
            <a:pPr lvl="1"/>
            <a:endParaRPr lang="en-US" dirty="0"/>
          </a:p>
          <a:p>
            <a:pPr marL="228600" lvl="1">
              <a:spcBef>
                <a:spcPts val="1000"/>
              </a:spcBef>
            </a:pPr>
            <a:endParaRPr lang="en-US" sz="2800" dirty="0"/>
          </a:p>
        </p:txBody>
      </p:sp>
      <p:sp>
        <p:nvSpPr>
          <p:cNvPr id="133" name="Espace réservé du numéro de diapositive 1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04362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1664" y="2636912"/>
            <a:ext cx="46805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bg1"/>
                </a:solidFill>
              </a:rPr>
              <a:t>Thanks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0070C0"/>
                </a:solidFill>
              </a:rPr>
              <a:t>WP9 objectives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8200" y="913079"/>
            <a:ext cx="10515600" cy="512422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Define a </a:t>
            </a:r>
            <a:r>
              <a:rPr lang="en-GB" sz="2400" u="sng" dirty="0">
                <a:latin typeface="Arial" panose="020B0604020202020204" pitchFamily="34" charset="0"/>
                <a:cs typeface="Arial" panose="020B0604020202020204" pitchFamily="34" charset="0"/>
              </a:rPr>
              <a:t>strategy for innovative superconducting RF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(SRF) cavities coated with a superconducting film. 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Deposition techniques: PVD and ALD 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Superconducting films: Nb, NbN, Nb</a:t>
            </a:r>
            <a:r>
              <a:rPr lang="en-GB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Sn, V</a:t>
            </a:r>
            <a:r>
              <a:rPr lang="en-GB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Si (and others) and SIS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Optimization of flat SRF thin films production procedure 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Optimise and industrialise the production of </a:t>
            </a:r>
            <a:r>
              <a:rPr lang="en-GB" sz="2400" u="sng" dirty="0">
                <a:latin typeface="Arial" panose="020B0604020202020204" pitchFamily="34" charset="0"/>
                <a:cs typeface="Arial" panose="020B0604020202020204" pitchFamily="34" charset="0"/>
              </a:rPr>
              <a:t>seamless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copper cavities and of the deposition techniques. </a:t>
            </a:r>
          </a:p>
          <a:p>
            <a:r>
              <a:rPr lang="en-GB" sz="2400" u="sng" dirty="0">
                <a:latin typeface="Arial" panose="020B0604020202020204" pitchFamily="34" charset="0"/>
                <a:cs typeface="Arial" panose="020B0604020202020204" pitchFamily="34" charset="0"/>
              </a:rPr>
              <a:t>Produce and test prototypes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of SRF (single-cell elliptical) cavities: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Initially with pre-prototypes with 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= 6 and 3 GHz 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Scaling up for 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= 1.3 GHz. 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Test a new </a:t>
            </a:r>
            <a:r>
              <a:rPr lang="en-GB" sz="2400" u="sng" dirty="0">
                <a:latin typeface="Arial" panose="020B0604020202020204" pitchFamily="34" charset="0"/>
                <a:cs typeface="Arial" panose="020B0604020202020204" pitchFamily="34" charset="0"/>
              </a:rPr>
              <a:t>laser treatment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of Nb coated cavity. </a:t>
            </a:r>
            <a:r>
              <a:rPr lang="en-GB" sz="2400" dirty="0"/>
              <a:t>	</a:t>
            </a:r>
          </a:p>
          <a:p>
            <a:endParaRPr lang="en-GB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FF0000"/>
                </a:solidFill>
              </a:rPr>
              <a:t>Main goal</a:t>
            </a:r>
            <a:r>
              <a:rPr lang="en-GB" sz="2400" dirty="0">
                <a:solidFill>
                  <a:srgbClr val="FF0000"/>
                </a:solidFill>
              </a:rPr>
              <a:t>: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Improving the performance and reducing the cost of acceleration systems </a:t>
            </a:r>
          </a:p>
          <a:p>
            <a:pPr lvl="2"/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both production and operation</a:t>
            </a:r>
            <a:endParaRPr lang="en-GB" dirty="0">
              <a:solidFill>
                <a:srgbClr val="E6E6E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838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First the bad news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Delayed Deliveries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9486" y="3349592"/>
            <a:ext cx="4142514" cy="350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59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1979929"/>
              </p:ext>
            </p:extLst>
          </p:nvPr>
        </p:nvGraphicFramePr>
        <p:xfrm>
          <a:off x="263352" y="188640"/>
          <a:ext cx="11449880" cy="555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347">
                  <a:extLst>
                    <a:ext uri="{9D8B030D-6E8A-4147-A177-3AD203B41FA5}">
                      <a16:colId xmlns:a16="http://schemas.microsoft.com/office/drawing/2014/main" val="1569555808"/>
                    </a:ext>
                  </a:extLst>
                </a:gridCol>
                <a:gridCol w="817759">
                  <a:extLst>
                    <a:ext uri="{9D8B030D-6E8A-4147-A177-3AD203B41FA5}">
                      <a16:colId xmlns:a16="http://schemas.microsoft.com/office/drawing/2014/main" val="277257306"/>
                    </a:ext>
                  </a:extLst>
                </a:gridCol>
                <a:gridCol w="6467066">
                  <a:extLst>
                    <a:ext uri="{9D8B030D-6E8A-4147-A177-3AD203B41FA5}">
                      <a16:colId xmlns:a16="http://schemas.microsoft.com/office/drawing/2014/main" val="3073450977"/>
                    </a:ext>
                  </a:extLst>
                </a:gridCol>
                <a:gridCol w="744708">
                  <a:extLst>
                    <a:ext uri="{9D8B030D-6E8A-4147-A177-3AD203B41FA5}">
                      <a16:colId xmlns:a16="http://schemas.microsoft.com/office/drawing/2014/main" val="26423913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IFAST WP9 Milestones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IFAST WP9 Deliverables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99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MS37: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International thin film workshop organization (web site)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sng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D9.1: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Thin-Film SRF roadmap report. </a:t>
                      </a:r>
                    </a:p>
                    <a:p>
                      <a:r>
                        <a:rPr lang="en-GB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Summaries of the results obtained within the </a:t>
                      </a:r>
                      <a:r>
                        <a:rPr lang="en-GB" sz="1600" b="0" i="1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workpackage</a:t>
                      </a:r>
                      <a:r>
                        <a:rPr lang="en-GB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prospective inspired from WP advances as well as discussions at TF-SRF 2022. </a:t>
                      </a:r>
                      <a:endParaRPr lang="en-GB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sng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M35</a:t>
                      </a:r>
                      <a:endParaRPr lang="en-GB" sz="1600" strike="sngStrik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055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/>
                        <a:t>MS38:</a:t>
                      </a:r>
                      <a:r>
                        <a:rPr lang="en-GB" sz="1600" dirty="0"/>
                        <a:t> First seamless copper 1.3 GHz cavity produced as substrate for the coating of the SC film (Report)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M12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D9.2: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RF test on coated resonant cavity. </a:t>
                      </a:r>
                    </a:p>
                    <a:p>
                      <a:r>
                        <a:rPr lang="en-GB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Resonant cavity coated and tested with an alternative material to Niobium with a Q</a:t>
                      </a:r>
                      <a:r>
                        <a:rPr lang="en-GB" sz="1600" b="0" i="0" u="none" strike="noStrike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&gt; 10</a:t>
                      </a:r>
                      <a:r>
                        <a:rPr lang="en-GB" sz="1600" b="0" i="0" u="none" strike="noStrike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4.2 K and 1.3 GHz.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sng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M46</a:t>
                      </a:r>
                      <a:endParaRPr lang="en-GB" sz="1600" strike="sngStrik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243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MS39:</a:t>
                      </a:r>
                      <a:r>
                        <a:rPr lang="en-GB" sz="1600" dirty="0"/>
                        <a:t> Coating facility built and tested at STFC, USI and INFN (Report)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M12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D9.3: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First 6 GHz cavity coated and characterised. </a:t>
                      </a:r>
                    </a:p>
                    <a:p>
                      <a:r>
                        <a:rPr lang="en-GB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Results from the morphological and SC characterisation of first coated cavity with an alternative material to Niobium.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sng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M36</a:t>
                      </a:r>
                      <a:endParaRPr lang="en-GB" sz="1600" strike="sngStrik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926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MS40:</a:t>
                      </a:r>
                      <a:r>
                        <a:rPr lang="en-GB" sz="16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Construction and operation of the cavity dedicated ALD system </a:t>
                      </a:r>
                      <a:r>
                        <a:rPr lang="en-GB" sz="1600" dirty="0"/>
                        <a:t>(Report)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M24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D9.4: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Deposition of superconducting multilayers on cavities. </a:t>
                      </a:r>
                    </a:p>
                    <a:p>
                      <a:r>
                        <a:rPr lang="en-GB" sz="1600" b="0" i="1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 and 3 GHz </a:t>
                      </a:r>
                      <a:r>
                        <a:rPr lang="en-GB" sz="1600" b="0" i="1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Nb</a:t>
                      </a:r>
                      <a:r>
                        <a:rPr lang="en-GB" sz="1600" b="0" i="1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Cu cavities coated and tested with multilayers.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M46 </a:t>
                      </a:r>
                      <a:endParaRPr lang="en-GB" sz="16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994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MS41: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 facility for laser operation for complex 3D treatment is tested on 1.3 GHz cavity </a:t>
                      </a:r>
                      <a:r>
                        <a:rPr lang="en-GB" sz="1600" dirty="0"/>
                        <a:t>(Report)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sng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D9.5: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 GHz </a:t>
                      </a:r>
                      <a:r>
                        <a:rPr lang="en-GB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Nb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-coated cavity irradiated by laser in </a:t>
                      </a:r>
                      <a:r>
                        <a:rPr lang="en-GB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atmosphere and RF tested. </a:t>
                      </a:r>
                    </a:p>
                    <a:p>
                      <a:r>
                        <a:rPr lang="en-GB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Increasing of the field of magnetic flux entry in </a:t>
                      </a:r>
                      <a:r>
                        <a:rPr lang="en-GB" sz="1600" b="0" i="1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Nb</a:t>
                      </a:r>
                      <a:r>
                        <a:rPr lang="en-GB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coated 1.3 GHz cavity irradiated by laser in argon atmosphere. Standard RF testing.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sng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M45</a:t>
                      </a:r>
                      <a:endParaRPr lang="en-GB" sz="1600" strike="sngStrik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269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/>
                        <a:t>MS42:</a:t>
                      </a:r>
                      <a:r>
                        <a:rPr lang="en-GB" sz="1600" baseline="0" dirty="0"/>
                        <a:t> </a:t>
                      </a:r>
                      <a:r>
                        <a:rPr lang="en-GB" sz="1600" dirty="0"/>
                        <a:t>ARIES samples prepared for renewed SC film deposition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M6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D9.6: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 of thin-film samples. </a:t>
                      </a:r>
                    </a:p>
                    <a:p>
                      <a:r>
                        <a:rPr lang="en-GB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Four thin film samples reprocessed by 4 different techniques and tested with QPR.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M46 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211193"/>
                  </a:ext>
                </a:extLst>
              </a:tr>
            </a:tbl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3743622" y="908720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M42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0992544" y="980728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M45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647728" y="4221088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M43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0992544" y="1772816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M47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0920536" y="2564904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M46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0946554" y="4221088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M46</a:t>
            </a:r>
          </a:p>
        </p:txBody>
      </p:sp>
    </p:spTree>
    <p:extLst>
      <p:ext uri="{BB962C8B-B14F-4D97-AF65-F5344CB8AC3E}">
        <p14:creationId xmlns:p14="http://schemas.microsoft.com/office/powerpoint/2010/main" val="2415656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9547"/>
            <a:ext cx="11521280" cy="860865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(Delayed) </a:t>
            </a:r>
            <a:r>
              <a:rPr lang="en-GB" b="1" dirty="0">
                <a:solidFill>
                  <a:srgbClr val="0070C0"/>
                </a:solidFill>
              </a:rPr>
              <a:t>deliveries: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84" y="870412"/>
            <a:ext cx="10528179" cy="5256584"/>
          </a:xfrm>
        </p:spPr>
        <p:txBody>
          <a:bodyPr>
            <a:noAutofit/>
          </a:bodyPr>
          <a:lstStyle/>
          <a:p>
            <a:r>
              <a:rPr lang="en-US" dirty="0"/>
              <a:t>D9.1 01/25, European road map </a:t>
            </a:r>
            <a:r>
              <a:rPr lang="en-US" dirty="0" smtClean="0"/>
              <a:t>M45</a:t>
            </a:r>
            <a:endParaRPr lang="en-US" dirty="0"/>
          </a:p>
          <a:p>
            <a:r>
              <a:rPr lang="en-US" dirty="0"/>
              <a:t>D9.6 02/25, QPR test on </a:t>
            </a:r>
            <a:r>
              <a:rPr lang="en-US" dirty="0" smtClean="0"/>
              <a:t>samples M46</a:t>
            </a:r>
            <a:endParaRPr lang="fr-FR" dirty="0"/>
          </a:p>
          <a:p>
            <a:r>
              <a:rPr lang="en-US" dirty="0"/>
              <a:t>D9.4 02/25, 1.3 and 3 GHz Nb and Cu cavities coated and tested with </a:t>
            </a:r>
            <a:r>
              <a:rPr lang="en-US" dirty="0" smtClean="0"/>
              <a:t>multilayers M46</a:t>
            </a:r>
            <a:endParaRPr lang="fr-FR" dirty="0"/>
          </a:p>
          <a:p>
            <a:r>
              <a:rPr lang="en-US" dirty="0"/>
              <a:t>D9.3 02/25,  First 6 GHz cavity coated and characterized with an alternative material to Niobium</a:t>
            </a:r>
            <a:r>
              <a:rPr lang="en-US" dirty="0" smtClean="0"/>
              <a:t>. M46</a:t>
            </a:r>
            <a:endParaRPr lang="fr-FR" dirty="0"/>
          </a:p>
          <a:p>
            <a:r>
              <a:rPr lang="en-US" dirty="0"/>
              <a:t>D9.5 02/25, </a:t>
            </a:r>
            <a:r>
              <a:rPr lang="en-GB" dirty="0"/>
              <a:t>1.3 GHz Nb-coated cavity irradiated by laser in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smtClean="0"/>
              <a:t>atmosphere M46</a:t>
            </a:r>
            <a:endParaRPr lang="fr-FR" dirty="0"/>
          </a:p>
          <a:p>
            <a:r>
              <a:rPr lang="en-US" dirty="0"/>
              <a:t>D9.2 03/25, </a:t>
            </a:r>
            <a:r>
              <a:rPr lang="en-GB" dirty="0"/>
              <a:t>RF test on coated resonant </a:t>
            </a:r>
            <a:r>
              <a:rPr lang="en-GB" dirty="0" smtClean="0"/>
              <a:t>cavity M47</a:t>
            </a:r>
          </a:p>
          <a:p>
            <a:pPr marL="0" indent="0">
              <a:buNone/>
            </a:pPr>
            <a:r>
              <a:rPr lang="en-GB" sz="1100" b="1" dirty="0" smtClean="0"/>
              <a:t>_______________</a:t>
            </a:r>
            <a:endParaRPr lang="en-GB" b="1" dirty="0"/>
          </a:p>
          <a:p>
            <a:r>
              <a:rPr lang="en-US" dirty="0"/>
              <a:t>D10.4 </a:t>
            </a:r>
            <a:r>
              <a:rPr lang="en-US" dirty="0" smtClean="0"/>
              <a:t>12/24 M40</a:t>
            </a:r>
            <a:endParaRPr lang="fr-FR" dirty="0"/>
          </a:p>
        </p:txBody>
      </p:sp>
      <p:sp>
        <p:nvSpPr>
          <p:cNvPr id="133" name="Espace réservé du numéro de diapositive 1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939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9547"/>
            <a:ext cx="11521280" cy="860865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Delayed deliveries, 3 main </a:t>
            </a:r>
            <a:r>
              <a:rPr lang="en-GB" b="1" dirty="0">
                <a:solidFill>
                  <a:srgbClr val="0070C0"/>
                </a:solidFill>
              </a:rPr>
              <a:t>reasons: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84" y="870412"/>
            <a:ext cx="10528179" cy="5256584"/>
          </a:xfrm>
        </p:spPr>
        <p:txBody>
          <a:bodyPr>
            <a:noAutofit/>
          </a:bodyPr>
          <a:lstStyle/>
          <a:p>
            <a:r>
              <a:rPr lang="en-US" dirty="0"/>
              <a:t>Delays on Copper cavities production </a:t>
            </a:r>
          </a:p>
          <a:p>
            <a:pPr lvl="1"/>
            <a:r>
              <a:rPr lang="en-US" dirty="0"/>
              <a:t>Absolutely necessary as a substrate for deposition</a:t>
            </a:r>
          </a:p>
          <a:p>
            <a:pPr lvl="1"/>
            <a:r>
              <a:rPr lang="en-US" dirty="0"/>
              <a:t>Difficulties to get the proper Copper </a:t>
            </a:r>
            <a:r>
              <a:rPr lang="en-US" dirty="0" smtClean="0"/>
              <a:t>quality supply</a:t>
            </a:r>
            <a:endParaRPr lang="en-US" dirty="0"/>
          </a:p>
          <a:p>
            <a:pPr lvl="1"/>
            <a:r>
              <a:rPr lang="en-US" dirty="0"/>
              <a:t>Impact on D9.2, D9.4 and D9.5</a:t>
            </a:r>
            <a:endParaRPr lang="fr-FR" dirty="0"/>
          </a:p>
          <a:p>
            <a:r>
              <a:rPr lang="en-US" dirty="0"/>
              <a:t>Delays on the Nb</a:t>
            </a:r>
            <a:r>
              <a:rPr lang="en-US" baseline="-25000" dirty="0"/>
              <a:t>3</a:t>
            </a:r>
            <a:r>
              <a:rPr lang="en-US" dirty="0"/>
              <a:t>Sn development</a:t>
            </a:r>
          </a:p>
          <a:p>
            <a:pPr lvl="1"/>
            <a:r>
              <a:rPr lang="en-US" b="1" dirty="0"/>
              <a:t>Difficulties to achieve the nominal Tc and a “recipe” compatible with deposition on copper (3 years development were necessary)</a:t>
            </a:r>
          </a:p>
          <a:p>
            <a:pPr lvl="1"/>
            <a:r>
              <a:rPr lang="en-US" dirty="0"/>
              <a:t>Deposition inside 1.3 GHz cavities: no commercial Nb</a:t>
            </a:r>
            <a:r>
              <a:rPr lang="en-US" baseline="-25000" dirty="0"/>
              <a:t>3</a:t>
            </a:r>
            <a:r>
              <a:rPr lang="en-US" dirty="0"/>
              <a:t>Sn cylindrical target available, the development had be done “in house” (INFN)</a:t>
            </a:r>
          </a:p>
          <a:p>
            <a:pPr lvl="1"/>
            <a:r>
              <a:rPr lang="en-US" dirty="0"/>
              <a:t>Impact on D9.2, D9.3, D9.6</a:t>
            </a:r>
          </a:p>
          <a:p>
            <a:r>
              <a:rPr lang="en-US" dirty="0"/>
              <a:t>Difficulties to access preparation + RF test for R&amp;D prototypes</a:t>
            </a:r>
          </a:p>
          <a:p>
            <a:pPr lvl="1"/>
            <a:r>
              <a:rPr lang="en-US" dirty="0"/>
              <a:t>(e. g. at Saclay, &lt; 10 tests/ year for R&amp;D, &lt; 3 for IFAST</a:t>
            </a:r>
            <a:r>
              <a:rPr lang="en-US" dirty="0"/>
              <a:t>) </a:t>
            </a:r>
            <a:r>
              <a:rPr lang="en-US" dirty="0" smtClean="0"/>
              <a:t>(</a:t>
            </a:r>
            <a:r>
              <a:rPr lang="en-US" dirty="0"/>
              <a:t>D9.2, D9.4 and </a:t>
            </a:r>
            <a:r>
              <a:rPr lang="en-US" dirty="0" smtClean="0"/>
              <a:t>D9.5)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… </a:t>
            </a:r>
            <a:r>
              <a:rPr lang="en-US" dirty="0"/>
              <a:t>and other unexpected technical difficulties (e.g. D9.5)</a:t>
            </a:r>
          </a:p>
        </p:txBody>
      </p:sp>
      <p:sp>
        <p:nvSpPr>
          <p:cNvPr id="133" name="Espace réservé du numéro de diapositive 1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9697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9547"/>
            <a:ext cx="11521280" cy="860865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D9.1 “Thin film SRF roadmap report” 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84" y="870412"/>
            <a:ext cx="10528179" cy="5256584"/>
          </a:xfrm>
        </p:spPr>
        <p:txBody>
          <a:bodyPr>
            <a:noAutofit/>
          </a:bodyPr>
          <a:lstStyle/>
          <a:p>
            <a:pPr lvl="0"/>
            <a:r>
              <a:rPr lang="en-US" sz="1800" b="1" dirty="0" smtClean="0"/>
              <a:t>Reported to January 2025 (M35 =&gt; M45)</a:t>
            </a:r>
          </a:p>
          <a:p>
            <a:pPr lvl="0"/>
            <a:r>
              <a:rPr lang="en-US" sz="1800" dirty="0" smtClean="0"/>
              <a:t>The date of the workshop had been anticipated in 2019 before the Covid pandemic </a:t>
            </a:r>
          </a:p>
          <a:p>
            <a:r>
              <a:rPr lang="en-US" sz="1800" dirty="0" smtClean="0"/>
              <a:t>Only a small virtual edition in March 2021. </a:t>
            </a:r>
          </a:p>
          <a:p>
            <a:r>
              <a:rPr lang="en-US" sz="1800" dirty="0" smtClean="0"/>
              <a:t>In 2022, the International Scientific Committee decided to resume live editions on even years in order not to overlap with SRF conference years, 10th edition in JLab and 11th in France</a:t>
            </a:r>
          </a:p>
          <a:p>
            <a:r>
              <a:rPr lang="en-US" sz="1800" dirty="0" smtClean="0"/>
              <a:t>In 2024, the workshop, initially foreseen in June, was postponed in September to accommodate teaching constraints of several members of the community (ISC)</a:t>
            </a:r>
          </a:p>
          <a:p>
            <a:r>
              <a:rPr lang="en-US" sz="1800" dirty="0" smtClean="0"/>
              <a:t>A full day session was dedicated to the gathering of information for the Roadmap (with international participation). A survey was answered by ~10 different labs, 3 regions.</a:t>
            </a:r>
          </a:p>
          <a:p>
            <a:r>
              <a:rPr lang="en-US" sz="1800" dirty="0" smtClean="0"/>
              <a:t>It is currently being compiled in order to write a report</a:t>
            </a:r>
            <a:endParaRPr lang="en-US" sz="1800" dirty="0"/>
          </a:p>
        </p:txBody>
      </p:sp>
      <p:sp>
        <p:nvSpPr>
          <p:cNvPr id="133" name="Espace réservé du numéro de diapositive 1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35" b="31473"/>
          <a:stretch/>
        </p:blipFill>
        <p:spPr>
          <a:xfrm>
            <a:off x="1199456" y="4293096"/>
            <a:ext cx="9678172" cy="200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613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077" y="188640"/>
            <a:ext cx="11521280" cy="86086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D9.3 “</a:t>
            </a:r>
            <a:r>
              <a:rPr lang="en-US" b="1" dirty="0">
                <a:solidFill>
                  <a:srgbClr val="0070C0"/>
                </a:solidFill>
              </a:rPr>
              <a:t>1</a:t>
            </a:r>
            <a:r>
              <a:rPr lang="en-US" b="1" baseline="30000" dirty="0">
                <a:solidFill>
                  <a:srgbClr val="0070C0"/>
                </a:solidFill>
              </a:rPr>
              <a:t>rst</a:t>
            </a:r>
            <a:r>
              <a:rPr lang="en-US" b="1" dirty="0">
                <a:solidFill>
                  <a:srgbClr val="0070C0"/>
                </a:solidFill>
              </a:rPr>
              <a:t>  6 GHz cavity coated and characterized with an alternative material to Niobium”</a:t>
            </a:r>
            <a:endParaRPr lang="en-GB" b="1" baseline="-25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551" y="1484784"/>
            <a:ext cx="10945216" cy="471422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dirty="0" smtClean="0"/>
              <a:t>Reported: M36 =&gt; M46. The </a:t>
            </a:r>
            <a:r>
              <a:rPr lang="en-US" sz="2400" b="1" dirty="0"/>
              <a:t>deliverable is already achieved, but we are trying to push the performances before writing the report</a:t>
            </a: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dirty="0"/>
              <a:t>2 cavities were deposited with </a:t>
            </a:r>
            <a:r>
              <a:rPr lang="en-US" sz="2400" dirty="0" err="1"/>
              <a:t>NbTiN</a:t>
            </a:r>
            <a:r>
              <a:rPr lang="en-US" sz="2400" dirty="0"/>
              <a:t> and tested, Tc was correct, however the Q-value was 2 decades lower than what was expected due to film delamination. </a:t>
            </a:r>
            <a:br>
              <a:rPr lang="en-US" sz="2400" dirty="0"/>
            </a:br>
            <a:r>
              <a:rPr lang="en-US" sz="2400" dirty="0"/>
              <a:t>(</a:t>
            </a:r>
            <a:r>
              <a:rPr lang="en-US" sz="2400" i="1" dirty="0" smtClean="0"/>
              <a:t>6 GHz </a:t>
            </a:r>
            <a:r>
              <a:rPr lang="en-US" sz="2400" i="1" dirty="0"/>
              <a:t>cavities coating process is cheaper, but more challenging than </a:t>
            </a:r>
            <a:r>
              <a:rPr lang="en-US" sz="2400" i="1" dirty="0" smtClean="0"/>
              <a:t>1.3 GHz</a:t>
            </a:r>
            <a:r>
              <a:rPr lang="en-US" sz="2400" i="1" dirty="0"/>
              <a:t>)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We are still in the process of adapting the recipes from samples to cavities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Most delays arise from the difficulties to find the correct deposition parameter (Nb</a:t>
            </a:r>
            <a:r>
              <a:rPr lang="en-US" sz="2400" baseline="-25000" dirty="0"/>
              <a:t>3</a:t>
            </a:r>
            <a:r>
              <a:rPr lang="en-US" sz="2400" dirty="0"/>
              <a:t>Sn, </a:t>
            </a:r>
            <a:r>
              <a:rPr lang="en-US" sz="2400" dirty="0" err="1"/>
              <a:t>NbTiN</a:t>
            </a:r>
            <a:r>
              <a:rPr lang="en-US" sz="2400" dirty="0"/>
              <a:t>,…)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In house Nb</a:t>
            </a:r>
            <a:r>
              <a:rPr lang="en-US" sz="2400" baseline="-25000" dirty="0"/>
              <a:t>3</a:t>
            </a:r>
            <a:r>
              <a:rPr lang="en-US" sz="2400" dirty="0"/>
              <a:t>Sn cathode not ready yet (technical issues on new inductive system for dipping)</a:t>
            </a:r>
          </a:p>
        </p:txBody>
      </p:sp>
      <p:sp>
        <p:nvSpPr>
          <p:cNvPr id="133" name="Espace réservé du numéro de diapositive 1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3864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9547"/>
            <a:ext cx="11521280" cy="860865"/>
          </a:xfrm>
        </p:spPr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D9.2 “</a:t>
            </a:r>
            <a:r>
              <a:rPr lang="en-US" b="1" dirty="0">
                <a:solidFill>
                  <a:srgbClr val="0070C0"/>
                </a:solidFill>
              </a:rPr>
              <a:t>RF test on coated resonant cavity”</a:t>
            </a:r>
            <a:endParaRPr lang="en-GB" b="1" baseline="-25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84" y="870412"/>
            <a:ext cx="11017224" cy="5256584"/>
          </a:xfrm>
        </p:spPr>
        <p:txBody>
          <a:bodyPr>
            <a:noAutofit/>
          </a:bodyPr>
          <a:lstStyle/>
          <a:p>
            <a:r>
              <a:rPr lang="en-US" dirty="0"/>
              <a:t>D9.3 must be achieved first (and is slightly delayed)</a:t>
            </a:r>
          </a:p>
          <a:p>
            <a:r>
              <a:rPr lang="en-US" dirty="0"/>
              <a:t>Coating Recipe defined on planar samples, first test on 1.3 GHz cavities ongoing (STFC). New Coating system with planar commercial Nb</a:t>
            </a:r>
            <a:r>
              <a:rPr lang="en-US" baseline="-25000" dirty="0"/>
              <a:t>3</a:t>
            </a:r>
            <a:r>
              <a:rPr lang="en-US" dirty="0"/>
              <a:t>Sn targets ready in December (INFN).</a:t>
            </a:r>
          </a:p>
          <a:p>
            <a:r>
              <a:rPr lang="en-US" dirty="0"/>
              <a:t>Main limitations are now </a:t>
            </a:r>
          </a:p>
          <a:p>
            <a:pPr lvl="1"/>
            <a:r>
              <a:rPr lang="en-US" dirty="0"/>
              <a:t>the lack of copper cavities (only a few available up to date for the whole community)</a:t>
            </a:r>
            <a:br>
              <a:rPr lang="en-US" dirty="0"/>
            </a:br>
            <a:r>
              <a:rPr lang="en-US" i="1" dirty="0">
                <a:sym typeface="Wingdings" panose="05000000000000000000" pitchFamily="2" charset="2"/>
              </a:rPr>
              <a:t> new seamless cavity design by INFN-</a:t>
            </a:r>
            <a:r>
              <a:rPr lang="en-US" i="1" dirty="0" err="1">
                <a:sym typeface="Wingdings" panose="05000000000000000000" pitchFamily="2" charset="2"/>
              </a:rPr>
              <a:t>Piccoli</a:t>
            </a:r>
            <a:r>
              <a:rPr lang="en-US" i="1" dirty="0">
                <a:sym typeface="Wingdings" panose="05000000000000000000" pitchFamily="2" charset="2"/>
              </a:rPr>
              <a:t> under test (eliminates flange e-beam welding, current bottleneck)</a:t>
            </a:r>
            <a:endParaRPr lang="en-US" i="1" dirty="0"/>
          </a:p>
          <a:p>
            <a:pPr lvl="1"/>
            <a:r>
              <a:rPr lang="en-US" dirty="0"/>
              <a:t>The delays in RF testing : very small turnover, long delays to </a:t>
            </a:r>
            <a:r>
              <a:rPr lang="en-US" dirty="0" smtClean="0"/>
              <a:t>assess </a:t>
            </a:r>
            <a:r>
              <a:rPr lang="en-US" dirty="0"/>
              <a:t>the results or to know one has to modify </a:t>
            </a:r>
            <a:r>
              <a:rPr lang="en-US" dirty="0" smtClean="0"/>
              <a:t>them.</a:t>
            </a:r>
            <a:endParaRPr lang="en-US" dirty="0"/>
          </a:p>
          <a:p>
            <a:r>
              <a:rPr lang="en-US" b="1" dirty="0" smtClean="0"/>
              <a:t>No </a:t>
            </a:r>
            <a:r>
              <a:rPr lang="en-US" b="1" dirty="0"/>
              <a:t>zero risk </a:t>
            </a:r>
            <a:r>
              <a:rPr lang="en-US" b="1" dirty="0" smtClean="0"/>
              <a:t>we </a:t>
            </a:r>
            <a:r>
              <a:rPr lang="en-US" b="1" dirty="0"/>
              <a:t>don’t test the 1.3 GHz cavity before </a:t>
            </a:r>
            <a:r>
              <a:rPr lang="en-US" b="1" dirty="0" smtClean="0"/>
              <a:t>April</a:t>
            </a:r>
            <a:endParaRPr lang="en-US" dirty="0"/>
          </a:p>
        </p:txBody>
      </p:sp>
      <p:sp>
        <p:nvSpPr>
          <p:cNvPr id="133" name="Espace réservé du numéro de diapositive 1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7408" y="5780722"/>
            <a:ext cx="5068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/>
              <a:t>NB 4 </a:t>
            </a:r>
            <a:r>
              <a:rPr lang="en-GB" i="1" dirty="0"/>
              <a:t>deliveries to be reported in </a:t>
            </a:r>
            <a:r>
              <a:rPr lang="en-GB" i="1" dirty="0" smtClean="0"/>
              <a:t>Feb., </a:t>
            </a:r>
            <a:r>
              <a:rPr lang="en-US" dirty="0"/>
              <a:t>(M46 =&gt; M47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705849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2581</TotalTime>
  <Words>1877</Words>
  <Application>Microsoft Office PowerPoint</Application>
  <PresentationFormat>Grand écran</PresentationFormat>
  <Paragraphs>186</Paragraphs>
  <Slides>18</Slides>
  <Notes>10</Notes>
  <HiddenSlides>1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18</vt:i4>
      </vt:variant>
    </vt:vector>
  </HeadingPairs>
  <TitlesOfParts>
    <vt:vector size="29" baseType="lpstr">
      <vt:lpstr>Arial</vt:lpstr>
      <vt:lpstr>Calibri</vt:lpstr>
      <vt:lpstr>Calibri Light</vt:lpstr>
      <vt:lpstr>Montserrat</vt:lpstr>
      <vt:lpstr>Montserrat ExtraBold</vt:lpstr>
      <vt:lpstr>Montserrat SemiBold</vt:lpstr>
      <vt:lpstr>Tahoma</vt:lpstr>
      <vt:lpstr>Wingdings</vt:lpstr>
      <vt:lpstr>I.FAST Custom Slides</vt:lpstr>
      <vt:lpstr>Generic</vt:lpstr>
      <vt:lpstr>Office Theme</vt:lpstr>
      <vt:lpstr>Présentation PowerPoint</vt:lpstr>
      <vt:lpstr>Présentation PowerPoint</vt:lpstr>
      <vt:lpstr>First the bad news</vt:lpstr>
      <vt:lpstr>Présentation PowerPoint</vt:lpstr>
      <vt:lpstr>(Delayed) deliveries:</vt:lpstr>
      <vt:lpstr>Delayed deliveries, 3 main reasons:</vt:lpstr>
      <vt:lpstr>D9.1 “Thin film SRF roadmap report” </vt:lpstr>
      <vt:lpstr>D9.3 “1rst  6 GHz cavity coated and characterized with an alternative material to Niobium”</vt:lpstr>
      <vt:lpstr>D9.2 “RF test on coated resonant cavity”</vt:lpstr>
      <vt:lpstr>D9.4 “1.3 and 3 GHz Nb and Cu cavities coated and tested with multilayers”</vt:lpstr>
      <vt:lpstr>D9.5 “1.3 GHz Nb-coated cavity irradiated by laser in Ar atmosphere”</vt:lpstr>
      <vt:lpstr>D9.6 QPR test on samples</vt:lpstr>
      <vt:lpstr>… but some very good news</vt:lpstr>
      <vt:lpstr>Progress towards objectives : </vt:lpstr>
      <vt:lpstr>Conclusion</vt:lpstr>
      <vt:lpstr>D10.5</vt:lpstr>
      <vt:lpstr>D10.4 First PSD data from NEG coating</vt:lpstr>
      <vt:lpstr>Présentation PowerPoint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ANTOINE Claire</cp:lastModifiedBy>
  <cp:revision>452</cp:revision>
  <dcterms:created xsi:type="dcterms:W3CDTF">2017-04-26T09:15:49Z</dcterms:created>
  <dcterms:modified xsi:type="dcterms:W3CDTF">2024-10-21T11:50:31Z</dcterms:modified>
</cp:coreProperties>
</file>