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1"/>
  </p:sldMasterIdLst>
  <p:notesMasterIdLst>
    <p:notesMasterId r:id="rId22"/>
  </p:notesMasterIdLst>
  <p:sldIdLst>
    <p:sldId id="256" r:id="rId2"/>
    <p:sldId id="261" r:id="rId3"/>
    <p:sldId id="320" r:id="rId4"/>
    <p:sldId id="307" r:id="rId5"/>
    <p:sldId id="318" r:id="rId6"/>
    <p:sldId id="301" r:id="rId7"/>
    <p:sldId id="299" r:id="rId8"/>
    <p:sldId id="300" r:id="rId9"/>
    <p:sldId id="302" r:id="rId10"/>
    <p:sldId id="319" r:id="rId11"/>
    <p:sldId id="267" r:id="rId12"/>
    <p:sldId id="257" r:id="rId13"/>
    <p:sldId id="258" r:id="rId14"/>
    <p:sldId id="259" r:id="rId15"/>
    <p:sldId id="262" r:id="rId16"/>
    <p:sldId id="305" r:id="rId17"/>
    <p:sldId id="312" r:id="rId18"/>
    <p:sldId id="313" r:id="rId19"/>
    <p:sldId id="314" r:id="rId20"/>
    <p:sldId id="315" r:id="rId21"/>
  </p:sldIdLst>
  <p:sldSz cx="12192000" cy="6858000"/>
  <p:notesSz cx="12192000" cy="6858000"/>
  <p:defaultTextStyle>
    <a:defPPr>
      <a:defRPr lang="en-GB"/>
    </a:defPPr>
    <a:lvl1pPr marL="0" algn="l" defTabSz="4572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0A15C55-8517-42AA-B614-E9B94910E393}" styleName="Medium Style 2 –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830"/>
  </p:normalViewPr>
  <p:slideViewPr>
    <p:cSldViewPr>
      <p:cViewPr varScale="1">
        <p:scale>
          <a:sx n="104" d="100"/>
          <a:sy n="104" d="100"/>
        </p:scale>
        <p:origin x="232" y="5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0DC20E-F753-7D4D-85EA-21230177823C}" type="datetimeFigureOut">
              <a:rPr lang="en-GB" smtClean="0"/>
              <a:t>21/10/2024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338366-7643-2F46-A73E-6DB98CEF31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9262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3926A9-F02F-41BF-BD9B-DAF85F3A85F2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391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ver 1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1" y="1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>
                <a:solidFill>
                  <a:schemeClr val="bg1"/>
                </a:solidFill>
                <a:latin typeface="Montserrat SemiBold"/>
                <a:ea typeface="Tahoma"/>
                <a:cs typeface="Tahoma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en-US"/>
              <a:t>Test Presentation</a:t>
            </a:r>
            <a:endParaRPr/>
          </a:p>
          <a:p>
            <a:pPr lvl="0">
              <a:defRPr/>
            </a:pPr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>
                <a:solidFill>
                  <a:schemeClr val="accent1"/>
                </a:solidFill>
                <a:latin typeface="Montserrat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>
              <a:defRPr/>
            </a:pPr>
            <a:r>
              <a:rPr lang="fr-FR"/>
              <a:t>Speaker / Project / Organisation</a:t>
            </a:r>
            <a:endParaRPr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1"/>
                </a:solidFill>
                <a:latin typeface="Montserrat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fr-FR"/>
              <a:t>Venue / Date / Event / Subtitle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44787" y="5419083"/>
            <a:ext cx="1560595" cy="8902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 bwMode="auto"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000" b="0" i="0">
                <a:solidFill>
                  <a:schemeClr val="bg1"/>
                </a:solidFill>
                <a:latin typeface="Montserrat"/>
                <a:ea typeface="+mn-ea"/>
                <a:cs typeface="Arial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/>
              <a:cs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ver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 bwMode="auto"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0">
                <a:solidFill>
                  <a:schemeClr val="bg1"/>
                </a:solidFill>
                <a:latin typeface="Montserrat SemiBold"/>
                <a:ea typeface="Tahoma"/>
                <a:cs typeface="Tahoma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en-US"/>
              <a:t>Test Presentation</a:t>
            </a:r>
            <a:endParaRPr/>
          </a:p>
          <a:p>
            <a:pPr lvl="0">
              <a:defRPr/>
            </a:pPr>
            <a:r>
              <a:rPr lang="en-US"/>
              <a:t>Click to add title</a:t>
            </a:r>
            <a:endParaRPr lang="fr-FR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 bwMode="auto"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>
                <a:solidFill>
                  <a:schemeClr val="accent5"/>
                </a:solidFill>
                <a:latin typeface="Montserrat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>
              <a:defRPr/>
            </a:pPr>
            <a:r>
              <a:rPr lang="fr-FR"/>
              <a:t>Speaker / Project / Organisation</a:t>
            </a:r>
            <a:endParaRPr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 bwMode="auto"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>
              <a:defRPr/>
            </a:pPr>
            <a:r>
              <a:rPr lang="fr-FR"/>
              <a:t>Venue / Date / Event / Subtitle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000" b="0" i="0">
                <a:solidFill>
                  <a:schemeClr val="bg1"/>
                </a:solidFill>
                <a:latin typeface="Montserrat"/>
                <a:ea typeface="+mn-ea"/>
                <a:cs typeface="Arial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/>
              <a:cs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End Cov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 bwMode="auto">
          <a:xfrm>
            <a:off x="0" y="0"/>
            <a:ext cx="12240000" cy="6879600"/>
          </a:xfrm>
          <a:prstGeom prst="rect">
            <a:avLst/>
          </a:prstGeom>
          <a:blipFill>
            <a:blip r:embed="rId3">
              <a:alphaModFix amt="20000"/>
            </a:blip>
            <a:srcRect t="7845" b="7843"/>
            <a:stretch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auto"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  <a:defRPr/>
            </a:pPr>
            <a:r>
              <a:rPr lang="en-GB" sz="1000" b="0" i="0">
                <a:solidFill>
                  <a:schemeClr val="bg1"/>
                </a:solidFill>
                <a:latin typeface="Montserrat"/>
                <a:ea typeface="+mn-ea"/>
                <a:cs typeface="Arial"/>
              </a:rPr>
              <a:t>This project has received funding from the European Union’s Horizon 2020 Research and Innovation programme under GA No 101004730.</a:t>
            </a:r>
            <a:endParaRPr lang="en-GB" sz="800">
              <a:solidFill>
                <a:schemeClr val="bg1"/>
              </a:solidFill>
              <a:latin typeface="Montserrat"/>
              <a:cs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+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838200" y="1825625"/>
            <a:ext cx="10515600" cy="376361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itle + Two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376361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376361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 bwMode="auto"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add subtitle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839788" y="2505074"/>
            <a:ext cx="5157787" cy="308416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 bwMode="auto"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add subtitle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505074"/>
            <a:ext cx="5183188" cy="3084165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rcRect b="91155"/>
          <a:stretch/>
        </p:blipFill>
        <p:spPr bwMode="auto"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ortrai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en-US"/>
              <a:t>Click icon to add picture</a:t>
            </a:r>
            <a:endParaRPr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pPr>
              <a:defRPr/>
            </a:pPr>
            <a:r>
              <a:rPr lang="en-US"/>
              <a:t>Click to add title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>
              <a:defRPr/>
            </a:pPr>
            <a:r>
              <a:rPr lang="en-US"/>
              <a:t>Edit Master text styles</a:t>
            </a:r>
            <a:endParaRPr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 +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 bwMode="auto"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 bwMode="auto"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fr-FR"/>
              <a:t>Click to add caption</a:t>
            </a:r>
            <a:endParaRPr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Click to add title</a:t>
            </a:r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129202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400" y="6129202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50600" y="5902053"/>
            <a:ext cx="1440160" cy="81942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en-US"/>
              <a:t>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/>
              </a:defRPr>
            </a:lvl1pPr>
          </a:lstStyle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/>
              </a:defRPr>
            </a:lvl1pPr>
          </a:lstStyle>
          <a:p>
            <a:pPr>
              <a:defRPr/>
            </a:pPr>
            <a:fld id="{F7A1A58B-7BA1-7E42-8231-6D1CB1C760B1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dt="0"/>
  <p:txStyles>
    <p:titleStyle>
      <a:lvl1pPr algn="l" defTabSz="914400">
        <a:lnSpc>
          <a:spcPct val="90000"/>
        </a:lnSpc>
        <a:spcBef>
          <a:spcPts val="0"/>
        </a:spcBef>
        <a:buNone/>
        <a:defRPr sz="4000">
          <a:solidFill>
            <a:schemeClr val="accent5"/>
          </a:solidFill>
          <a:latin typeface="Montserrat ExtraBold"/>
          <a:ea typeface="+mj-ea"/>
          <a:cs typeface="+mj-cs"/>
        </a:defRPr>
      </a:lvl1pPr>
    </p:titleStyle>
    <p:bodyStyle>
      <a:lvl1pPr marL="228600" indent="-228600" algn="l" defTabSz="914400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>
          <a:solidFill>
            <a:schemeClr val="tx1"/>
          </a:solidFill>
          <a:latin typeface="Montserrat"/>
          <a:ea typeface="+mn-ea"/>
          <a:cs typeface="+mn-cs"/>
        </a:defRPr>
      </a:lvl1pPr>
      <a:lvl2pPr marL="6858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>
          <a:solidFill>
            <a:schemeClr val="tx1"/>
          </a:solidFill>
          <a:latin typeface="Montserrat"/>
          <a:ea typeface="+mn-ea"/>
          <a:cs typeface="+mn-cs"/>
        </a:defRPr>
      </a:lvl2pPr>
      <a:lvl3pPr marL="11430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>
          <a:solidFill>
            <a:schemeClr val="tx1"/>
          </a:solidFill>
          <a:latin typeface="Montserrat"/>
          <a:ea typeface="+mn-ea"/>
          <a:cs typeface="+mn-cs"/>
        </a:defRPr>
      </a:lvl3pPr>
      <a:lvl4pPr marL="16002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>
          <a:solidFill>
            <a:schemeClr val="tx1"/>
          </a:solidFill>
          <a:latin typeface="Montserrat"/>
          <a:ea typeface="+mn-ea"/>
          <a:cs typeface="+mn-cs"/>
        </a:defRPr>
      </a:lvl4pPr>
      <a:lvl5pPr marL="2057400" indent="-228600" algn="l" defTabSz="914400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>
          <a:solidFill>
            <a:schemeClr val="tx1"/>
          </a:solidFill>
          <a:latin typeface="Montserrat"/>
          <a:ea typeface="+mn-ea"/>
          <a:cs typeface="+mn-cs"/>
        </a:defRPr>
      </a:lvl5pPr>
      <a:lvl6pPr marL="25146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pdf/10.1103/PhysRevAccelBeams.22.091601" TargetMode="External"/><Relationship Id="rId2" Type="http://schemas.openxmlformats.org/officeDocument/2006/relationships/hyperlink" Target="M.%20A.%20Domi&#769;nguez%20Martinez,%20F.%20Toral,%20H.%20Ghasem,%20P.%20S.%20Papadopopoulou,%20and%20Y.%20Papaphilippou,%20Longitudinally%20variable%20field%20dipole%20design%20using%20permanent%20magnets%20for%20CLIC%20damping%20rings,%20IEEE%20Trans.%20Appl.%20Supercond.%2028,%201%20(2018).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 bwMode="auto">
          <a:xfrm>
            <a:off x="1066430" y="2063578"/>
            <a:ext cx="10551042" cy="1107996"/>
          </a:xfrm>
        </p:spPr>
        <p:txBody>
          <a:bodyPr/>
          <a:lstStyle/>
          <a:p>
            <a:pPr>
              <a:defRPr/>
            </a:pPr>
            <a:r>
              <a:rPr lang="en-GB" dirty="0"/>
              <a:t>Task 7.3: </a:t>
            </a:r>
            <a:r>
              <a:rPr lang="en-GB" dirty="0" err="1"/>
              <a:t>VAriable</a:t>
            </a:r>
            <a:r>
              <a:rPr lang="en-GB" dirty="0"/>
              <a:t> Dipole for the </a:t>
            </a:r>
            <a:r>
              <a:rPr lang="en-GB" dirty="0" err="1"/>
              <a:t>Elettra</a:t>
            </a:r>
            <a:r>
              <a:rPr lang="en-GB" dirty="0"/>
              <a:t> Ring (VADER)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GB" b="1" dirty="0"/>
              <a:t>Y. Papaphilippou </a:t>
            </a:r>
            <a:r>
              <a:rPr lang="en-GB" dirty="0"/>
              <a:t>for the </a:t>
            </a:r>
            <a:r>
              <a:rPr lang="en-GB" b="1" dirty="0"/>
              <a:t>Task 7.3 collaborators</a:t>
            </a:r>
            <a:endParaRPr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 bwMode="auto">
          <a:xfrm>
            <a:off x="1066432" y="3547178"/>
            <a:ext cx="8773984" cy="533110"/>
          </a:xfrm>
        </p:spPr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GB" dirty="0"/>
              <a:t>I.FAST - Steering Committee Meeting #13 – 21/10/2024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DBEB0F0D-9460-AF7A-49F9-43BAFFBA9C43}"/>
            </a:ext>
          </a:extLst>
        </p:cNvPr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DC69D-6AF0-6CD5-56D9-77DC0A28F6C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0" y="44283"/>
            <a:ext cx="11784632" cy="63877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5400" b="1">
                <a:solidFill>
                  <a:srgbClr val="0035CB"/>
                </a:solidFill>
              </a:rPr>
              <a:t>VADER timeline</a:t>
            </a:r>
            <a:endParaRPr lang="en-GB" sz="5400" b="1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00C4A5-1D02-C6A2-8AAE-D655638D1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B4523E-0E60-2F49-A1DB-8E66CE3DE81B}" type="slidenum">
              <a:rPr lang="en-GB"/>
              <a:t>10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51B4B02-06CF-D3ED-3716-B0F645E041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813" t="9756" r="2724" b="31708"/>
          <a:stretch/>
        </p:blipFill>
        <p:spPr bwMode="auto">
          <a:xfrm>
            <a:off x="-2581" y="576732"/>
            <a:ext cx="9082009" cy="1743746"/>
          </a:xfrm>
          <a:prstGeom prst="rect">
            <a:avLst/>
          </a:prstGeom>
        </p:spPr>
      </p:pic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EA5D818B-464B-77FD-5632-8901B92CE0C8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25528" y="2207562"/>
            <a:ext cx="11784632" cy="3776801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2000" b="1" dirty="0"/>
              <a:t>Optics work including magnet specifications completed </a:t>
            </a:r>
            <a:r>
              <a:rPr lang="en-US" sz="2000" dirty="0"/>
              <a:t>(CERN/</a:t>
            </a:r>
            <a:r>
              <a:rPr lang="en-US" sz="2000" dirty="0" err="1"/>
              <a:t>Elettra</a:t>
            </a:r>
            <a:r>
              <a:rPr lang="en-US" sz="2000" dirty="0"/>
              <a:t>) </a:t>
            </a:r>
            <a:r>
              <a:rPr lang="en-US" sz="2000" b="1" dirty="0"/>
              <a:t>since end of 2022 </a:t>
            </a:r>
            <a:endParaRPr lang="en-US" sz="2000" dirty="0"/>
          </a:p>
          <a:p>
            <a:pPr lvl="1">
              <a:lnSpc>
                <a:spcPct val="120000"/>
              </a:lnSpc>
              <a:defRPr/>
            </a:pPr>
            <a:r>
              <a:rPr lang="en-US" sz="1600" b="1" dirty="0">
                <a:solidFill>
                  <a:srgbClr val="FF0000"/>
                </a:solidFill>
              </a:rPr>
              <a:t>8 months delay</a:t>
            </a:r>
            <a:r>
              <a:rPr lang="en-US" sz="1600" dirty="0"/>
              <a:t> in hiring fellow</a:t>
            </a:r>
            <a:endParaRPr dirty="0"/>
          </a:p>
          <a:p>
            <a:pPr>
              <a:lnSpc>
                <a:spcPct val="120000"/>
              </a:lnSpc>
              <a:defRPr/>
            </a:pPr>
            <a:r>
              <a:rPr lang="en-US" sz="2000" b="1" dirty="0"/>
              <a:t>Magnetic and mechanical design </a:t>
            </a:r>
            <a:r>
              <a:rPr lang="en-US" sz="2000" dirty="0"/>
              <a:t>from CIEMAT </a:t>
            </a:r>
            <a:r>
              <a:rPr lang="en-US" sz="2000" b="1" dirty="0"/>
              <a:t>completed </a:t>
            </a:r>
            <a:r>
              <a:rPr lang="en-US" sz="2000" dirty="0"/>
              <a:t>with input from KYMA for fabrication, </a:t>
            </a:r>
            <a:r>
              <a:rPr lang="en-US" sz="2000" b="1" dirty="0"/>
              <a:t>ready </a:t>
            </a:r>
            <a:r>
              <a:rPr lang="en-US" sz="2000" dirty="0"/>
              <a:t>by </a:t>
            </a:r>
            <a:r>
              <a:rPr lang="en-US" sz="2000" b="1" dirty="0">
                <a:solidFill>
                  <a:srgbClr val="FF0000"/>
                </a:solidFill>
              </a:rPr>
              <a:t>September 2024 </a:t>
            </a:r>
          </a:p>
          <a:p>
            <a:pPr lvl="1">
              <a:lnSpc>
                <a:spcPct val="120000"/>
              </a:lnSpc>
              <a:defRPr/>
            </a:pPr>
            <a:r>
              <a:rPr lang="en-US" sz="1600" b="1" dirty="0">
                <a:solidFill>
                  <a:srgbClr val="FF0000"/>
                </a:solidFill>
              </a:rPr>
              <a:t>16 month delay </a:t>
            </a:r>
            <a:r>
              <a:rPr lang="en-US" sz="1600" dirty="0"/>
              <a:t>due to early departure of fellow and challenges with magnetic design</a:t>
            </a:r>
            <a:endParaRPr dirty="0"/>
          </a:p>
          <a:p>
            <a:pPr>
              <a:lnSpc>
                <a:spcPct val="120000"/>
              </a:lnSpc>
              <a:defRPr/>
            </a:pPr>
            <a:r>
              <a:rPr lang="en-US" sz="2000" b="1" dirty="0"/>
              <a:t>Fabrication</a:t>
            </a:r>
            <a:r>
              <a:rPr lang="en-US" sz="2000" dirty="0"/>
              <a:t> of the prototype by KYMA started on </a:t>
            </a:r>
            <a:r>
              <a:rPr lang="en-US" sz="2000" b="1" dirty="0">
                <a:solidFill>
                  <a:srgbClr val="FF0000"/>
                </a:solidFill>
              </a:rPr>
              <a:t>October 2024 </a:t>
            </a:r>
            <a:r>
              <a:rPr lang="en-US" sz="2000" dirty="0"/>
              <a:t>(drawings transmitted)</a:t>
            </a:r>
            <a:r>
              <a:rPr lang="en-US" sz="2000" b="1" dirty="0">
                <a:solidFill>
                  <a:srgbClr val="FF0000"/>
                </a:solidFill>
              </a:rPr>
              <a:t> </a:t>
            </a:r>
            <a:endParaRPr lang="en-US" sz="2000" dirty="0"/>
          </a:p>
          <a:p>
            <a:pPr>
              <a:lnSpc>
                <a:spcPct val="120000"/>
              </a:lnSpc>
              <a:defRPr/>
            </a:pPr>
            <a:r>
              <a:rPr lang="en-US" sz="2000" b="1" dirty="0"/>
              <a:t>Prototype</a:t>
            </a:r>
            <a:r>
              <a:rPr lang="en-US" sz="2000" dirty="0"/>
              <a:t> ready for acceptance tests by </a:t>
            </a:r>
            <a:r>
              <a:rPr lang="en-US" sz="2000" b="1" dirty="0">
                <a:solidFill>
                  <a:srgbClr val="FF0000"/>
                </a:solidFill>
              </a:rPr>
              <a:t>May 2025 (7 months delay in deliverable 7.3)</a:t>
            </a:r>
          </a:p>
          <a:p>
            <a:pPr>
              <a:lnSpc>
                <a:spcPct val="120000"/>
              </a:lnSpc>
              <a:defRPr/>
            </a:pPr>
            <a:r>
              <a:rPr lang="en-US" sz="2000" dirty="0"/>
              <a:t>Acceptance tests will be finalised </a:t>
            </a:r>
            <a:r>
              <a:rPr lang="en-US" sz="2000" b="1" dirty="0">
                <a:solidFill>
                  <a:srgbClr val="FF0000"/>
                </a:solidFill>
              </a:rPr>
              <a:t>by June 2025</a:t>
            </a:r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5C290D3C-EFB7-5F68-F9C7-7AF9EF3B24CE}"/>
              </a:ext>
            </a:extLst>
          </p:cNvPr>
          <p:cNvSpPr/>
          <p:nvPr/>
        </p:nvSpPr>
        <p:spPr bwMode="auto">
          <a:xfrm>
            <a:off x="9107537" y="1059795"/>
            <a:ext cx="156815" cy="408288"/>
          </a:xfrm>
          <a:prstGeom prst="rightBrace">
            <a:avLst>
              <a:gd name="adj1" fmla="val 8333"/>
              <a:gd name="adj2" fmla="val 50000"/>
            </a:avLst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defRPr/>
            </a:pPr>
            <a:endParaRPr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657C0F-C6E2-6127-A021-C50CDD6456D8}"/>
              </a:ext>
            </a:extLst>
          </p:cNvPr>
          <p:cNvSpPr txBox="1"/>
          <p:nvPr/>
        </p:nvSpPr>
        <p:spPr bwMode="auto">
          <a:xfrm>
            <a:off x="9486866" y="1045983"/>
            <a:ext cx="17668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dirty="0">
                <a:solidFill>
                  <a:schemeClr val="accent5"/>
                </a:solidFill>
              </a:rPr>
              <a:t>Milestone </a:t>
            </a:r>
            <a:r>
              <a:rPr b="1" dirty="0">
                <a:solidFill>
                  <a:schemeClr val="accent5"/>
                </a:solidFill>
              </a:rPr>
              <a:t>MS 26</a:t>
            </a:r>
            <a:endParaRPr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9B76652-77FC-B8E6-9707-F2C998103F37}"/>
              </a:ext>
            </a:extLst>
          </p:cNvPr>
          <p:cNvCxnSpPr>
            <a:cxnSpLocks/>
          </p:cNvCxnSpPr>
          <p:nvPr/>
        </p:nvCxnSpPr>
        <p:spPr bwMode="auto">
          <a:xfrm>
            <a:off x="9079428" y="1772816"/>
            <a:ext cx="58886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9542484-F772-1FAD-375A-F71957674CDC}"/>
              </a:ext>
            </a:extLst>
          </p:cNvPr>
          <p:cNvSpPr txBox="1"/>
          <p:nvPr/>
        </p:nvSpPr>
        <p:spPr bwMode="auto">
          <a:xfrm>
            <a:off x="9718841" y="1589112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dirty="0">
                <a:solidFill>
                  <a:srgbClr val="FF0000"/>
                </a:solidFill>
              </a:rPr>
              <a:t>Deliverable </a:t>
            </a:r>
            <a:r>
              <a:rPr b="1" dirty="0">
                <a:solidFill>
                  <a:srgbClr val="FF0000"/>
                </a:solidFill>
              </a:rPr>
              <a:t>D7.3</a:t>
            </a:r>
            <a:endParaRPr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7489C85-A056-05AB-0B20-F9D0CF0D4653}"/>
              </a:ext>
            </a:extLst>
          </p:cNvPr>
          <p:cNvCxnSpPr>
            <a:cxnSpLocks/>
          </p:cNvCxnSpPr>
          <p:nvPr/>
        </p:nvCxnSpPr>
        <p:spPr bwMode="auto">
          <a:xfrm>
            <a:off x="9079427" y="2045701"/>
            <a:ext cx="588863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FE34507-1865-6969-19C5-216C5DD05864}"/>
              </a:ext>
            </a:extLst>
          </p:cNvPr>
          <p:cNvSpPr txBox="1"/>
          <p:nvPr/>
        </p:nvSpPr>
        <p:spPr bwMode="auto">
          <a:xfrm>
            <a:off x="9696400" y="183823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dirty="0">
                <a:solidFill>
                  <a:schemeClr val="accent5"/>
                </a:solidFill>
              </a:rPr>
              <a:t>Milestone </a:t>
            </a:r>
            <a:r>
              <a:rPr b="1" dirty="0">
                <a:solidFill>
                  <a:schemeClr val="accent5"/>
                </a:solidFill>
              </a:rPr>
              <a:t>MS 27</a:t>
            </a:r>
            <a:endParaRPr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DB0E42B7-060E-ECCB-2F3D-18C968AFC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xfrm>
            <a:off x="2855999" y="6129201"/>
            <a:ext cx="6480000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694940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303228913" name="Picture 1303228912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941453" y="2077672"/>
            <a:ext cx="6076779" cy="3553983"/>
          </a:xfrm>
          <a:prstGeom prst="rect">
            <a:avLst/>
          </a:prstGeom>
        </p:spPr>
      </p:pic>
      <p:sp>
        <p:nvSpPr>
          <p:cNvPr id="102248034" name="TextBox 102248033"/>
          <p:cNvSpPr txBox="1"/>
          <p:nvPr/>
        </p:nvSpPr>
        <p:spPr bwMode="auto">
          <a:xfrm>
            <a:off x="1779822" y="1369218"/>
            <a:ext cx="8400039" cy="64011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sz="3600" b="1">
                <a:solidFill>
                  <a:schemeClr val="bg1"/>
                </a:solidFill>
              </a:rPr>
              <a:t>Thank you for your attention!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263352" y="163643"/>
            <a:ext cx="11377264" cy="122697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4800" b="1"/>
              <a:t>VAriable Dipole for the Elettra Ring - VADER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263352" y="1446797"/>
            <a:ext cx="11377264" cy="15777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defRPr/>
            </a:pPr>
            <a:r>
              <a:rPr lang="en-GB" sz="3600" b="1"/>
              <a:t>Task 7.3 </a:t>
            </a:r>
            <a:r>
              <a:rPr lang="en-GB" sz="3600"/>
              <a:t>within I.FAST </a:t>
            </a:r>
            <a:r>
              <a:rPr lang="en-GB" sz="3600" b="1"/>
              <a:t>WP7</a:t>
            </a:r>
            <a:r>
              <a:rPr lang="en-GB" sz="3600"/>
              <a:t>: High Brightness Accelerators for Light Sources</a:t>
            </a:r>
            <a:endParaRPr/>
          </a:p>
          <a:p>
            <a:pPr>
              <a:lnSpc>
                <a:spcPct val="100000"/>
              </a:lnSpc>
              <a:defRPr/>
            </a:pPr>
            <a:r>
              <a:rPr lang="en-US" sz="3600"/>
              <a:t>Partners and collaborators: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B4523E-0E60-2F49-A1DB-8E66CE3DE81B}" type="slidenum">
              <a:rPr lang="en-GB"/>
              <a:t>12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9153" t="17454" r="13010" b="12000"/>
          <a:stretch/>
        </p:blipFill>
        <p:spPr bwMode="auto">
          <a:xfrm>
            <a:off x="2907862" y="3903292"/>
            <a:ext cx="2232248" cy="108272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924778" y="3560917"/>
            <a:ext cx="1506357" cy="150635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rcRect l="8783" t="9598" r="8376" b="9402"/>
          <a:stretch/>
        </p:blipFill>
        <p:spPr bwMode="auto">
          <a:xfrm>
            <a:off x="5663953" y="3788978"/>
            <a:ext cx="2068446" cy="12134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9123172" y="4312617"/>
            <a:ext cx="2517444" cy="36512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auto">
          <a:xfrm>
            <a:off x="551384" y="5067271"/>
            <a:ext cx="212590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Y. Papaphilippou</a:t>
            </a:r>
            <a:endParaRPr dirty="0"/>
          </a:p>
          <a:p>
            <a:pPr>
              <a:defRPr/>
            </a:pPr>
            <a:r>
              <a:rPr lang="el-GR" sz="2000" dirty="0">
                <a:solidFill>
                  <a:prstClr val="black"/>
                </a:solidFill>
                <a:latin typeface="Arial"/>
                <a:cs typeface="Arial"/>
              </a:rPr>
              <a:t>(</a:t>
            </a: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A. Poyet</a:t>
            </a:r>
            <a:r>
              <a:rPr lang="el-GR" sz="2000" dirty="0">
                <a:solidFill>
                  <a:prstClr val="black"/>
                </a:solidFill>
                <a:latin typeface="Arial"/>
                <a:cs typeface="Arial"/>
              </a:rPr>
              <a:t>)</a:t>
            </a:r>
            <a:endParaRPr sz="2000" dirty="0"/>
          </a:p>
        </p:txBody>
      </p:sp>
      <p:sp>
        <p:nvSpPr>
          <p:cNvPr id="13" name="Rectangle 12"/>
          <p:cNvSpPr/>
          <p:nvPr/>
        </p:nvSpPr>
        <p:spPr bwMode="auto">
          <a:xfrm>
            <a:off x="3535093" y="5054423"/>
            <a:ext cx="18373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</a:rPr>
              <a:t>M. Dominguez</a:t>
            </a:r>
            <a:endParaRPr lang="en-US" sz="2000" dirty="0"/>
          </a:p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F. Toral</a:t>
            </a:r>
            <a:endParaRPr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5822902" y="5054423"/>
            <a:ext cx="19094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prstClr val="black"/>
                </a:solidFill>
                <a:latin typeface="Arial"/>
                <a:cs typeface="Arial"/>
              </a:rPr>
              <a:t>E. </a:t>
            </a:r>
            <a:r>
              <a:rPr lang="en-US" sz="2000" dirty="0" err="1">
                <a:solidFill>
                  <a:prstClr val="black"/>
                </a:solidFill>
                <a:latin typeface="Arial"/>
                <a:cs typeface="Arial"/>
              </a:rPr>
              <a:t>Karantzoulis</a:t>
            </a:r>
            <a:endParaRPr lang="el-GR" sz="2000" dirty="0">
              <a:solidFill>
                <a:prstClr val="black"/>
              </a:solidFill>
              <a:latin typeface="Arial"/>
              <a:cs typeface="Arial"/>
            </a:endParaRPr>
          </a:p>
          <a:p>
            <a:pPr>
              <a:defRPr/>
            </a:pP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Castronovo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9409515" y="5062014"/>
            <a:ext cx="20056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>
                <a:solidFill>
                  <a:prstClr val="black"/>
                </a:solidFill>
                <a:latin typeface="Arial"/>
                <a:cs typeface="Arial"/>
              </a:rPr>
              <a:t>R. Geometrante</a:t>
            </a:r>
            <a:endParaRPr sz="2000"/>
          </a:p>
        </p:txBody>
      </p:sp>
    </p:spTree>
    <p:extLst>
      <p:ext uri="{BB962C8B-B14F-4D97-AF65-F5344CB8AC3E}">
        <p14:creationId xmlns:p14="http://schemas.microsoft.com/office/powerpoint/2010/main" val="35564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79376" y="44283"/>
            <a:ext cx="7993244" cy="638771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5400" b="1"/>
              <a:t>VADER objectives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191344" y="692606"/>
            <a:ext cx="11665296" cy="295241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defRPr/>
            </a:pPr>
            <a:r>
              <a:rPr lang="en-US" sz="2800" b="1"/>
              <a:t>Fabricate</a:t>
            </a:r>
            <a:r>
              <a:rPr lang="en-US" sz="2800"/>
              <a:t> an innovative dipole magnet prototype with longitudinal varying dipole field, including a transverse gradient for the ELETTRA upgrade 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en-US" sz="2800"/>
              <a:t>Permanent magnet </a:t>
            </a:r>
            <a:r>
              <a:rPr lang="en-US" sz="2800" b="1"/>
              <a:t>concept</a:t>
            </a:r>
            <a:r>
              <a:rPr lang="en-US" sz="2800"/>
              <a:t> with trapezoidal bending radius, </a:t>
            </a:r>
            <a:r>
              <a:rPr lang="en-US" sz="2800" b="1"/>
              <a:t>2.3 T</a:t>
            </a:r>
            <a:r>
              <a:rPr lang="en-US" sz="2800"/>
              <a:t> peak field and ~</a:t>
            </a:r>
            <a:r>
              <a:rPr lang="en-US" sz="2800" b="1"/>
              <a:t>10 T/m</a:t>
            </a:r>
            <a:r>
              <a:rPr lang="en-US" sz="2800"/>
              <a:t> gradient, already established (CERN/CIEMAT) 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en-US" sz="2800"/>
              <a:t>Proved the </a:t>
            </a:r>
            <a:r>
              <a:rPr lang="en-US" sz="2800" b="1"/>
              <a:t>horizontal emittance reduction </a:t>
            </a:r>
            <a:r>
              <a:rPr lang="en-US" sz="2800"/>
              <a:t>to ultra-low levels of i.e. </a:t>
            </a:r>
            <a:r>
              <a:rPr lang="en-US" sz="2800" b="1"/>
              <a:t>~60 pm @ 2.86 GeV</a:t>
            </a:r>
            <a:r>
              <a:rPr lang="en-US" sz="2800"/>
              <a:t>, for the CLIC DR (M. A. Domínguez Martinez et al., </a:t>
            </a:r>
            <a:r>
              <a:rPr lang="en-US" sz="2800" u="sng">
                <a:hlinkClick r:id="rId2" tooltip="M.%20A.%20Domínguez%20Martinez,%20F.%20Toral,%20H.%20Ghasem,%20P.%20S.%20Papadopopoulou,%20and%20Y.%20Papaphilippou,%20Longitudinally%20variable%20field%20dipole%20design%20using%20permanent%20magnets%20for%20CLIC%20damping%20rings,%20IEEE%20Trans.%20Appl.%20Supercond.%2028,%201%20(2018)."/>
              </a:rPr>
              <a:t>IEEE Trans. Appl. Supercond. 28, 1, 2018</a:t>
            </a:r>
            <a:r>
              <a:rPr lang="en-US" sz="2800"/>
              <a:t>; S. Papadopoulou et al, </a:t>
            </a:r>
            <a:r>
              <a:rPr lang="en-US" sz="2800" u="sng">
                <a:hlinkClick r:id="rId3" tooltip="https://journals.aps.org/prab/pdf/10.1103/PhysRevAccelBeams.22.091601"/>
              </a:rPr>
              <a:t>PRAB 22, 091601, 2019</a:t>
            </a:r>
            <a:r>
              <a:rPr lang="en-US" sz="2800"/>
              <a:t>)</a:t>
            </a:r>
            <a:endParaRPr/>
          </a:p>
          <a:p>
            <a:pPr>
              <a:lnSpc>
                <a:spcPct val="120000"/>
              </a:lnSpc>
              <a:defRPr/>
            </a:pPr>
            <a:r>
              <a:rPr lang="en-US" sz="2800"/>
              <a:t>First </a:t>
            </a:r>
            <a:r>
              <a:rPr lang="en-US" sz="2800" b="1"/>
              <a:t>demonstrator</a:t>
            </a:r>
            <a:r>
              <a:rPr lang="en-US" sz="2800"/>
              <a:t> </a:t>
            </a:r>
            <a:r>
              <a:rPr lang="en-US" sz="2800" b="1"/>
              <a:t>constructed/qualified</a:t>
            </a:r>
            <a:r>
              <a:rPr lang="en-US" sz="2800"/>
              <a:t> by CIEMAT</a:t>
            </a:r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216000" y="6448592"/>
            <a:ext cx="5760000" cy="365125"/>
          </a:xfrm>
        </p:spPr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1B4523E-0E60-2F49-A1DB-8E66CE3DE81B}" type="slidenum">
              <a:rPr lang="en-GB"/>
              <a:t>13</a:t>
            </a:fld>
            <a:endParaRPr lang="en-GB"/>
          </a:p>
        </p:txBody>
      </p:sp>
      <p:pic>
        <p:nvPicPr>
          <p:cNvPr id="1025" name="Picture 1" descr="page8image887815232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4475997" y="3961489"/>
            <a:ext cx="2845815" cy="2350274"/>
          </a:xfrm>
          <a:prstGeom prst="rect">
            <a:avLst/>
          </a:prstGeom>
          <a:noFill/>
        </p:spPr>
      </p:pic>
      <p:pic>
        <p:nvPicPr>
          <p:cNvPr id="6" name="Picture 1" descr="page7image3693914464"/>
          <p:cNvPicPr>
            <a:picLocks noChangeAspect="1" noChangeArrowheads="1"/>
          </p:cNvPicPr>
          <p:nvPr/>
        </p:nvPicPr>
        <p:blipFill>
          <a:blip r:embed="rId5"/>
          <a:srcRect t="3127"/>
          <a:stretch/>
        </p:blipFill>
        <p:spPr bwMode="auto">
          <a:xfrm>
            <a:off x="382778" y="3718892"/>
            <a:ext cx="3420155" cy="2701851"/>
          </a:xfrm>
          <a:prstGeom prst="rect">
            <a:avLst/>
          </a:prstGeom>
          <a:noFill/>
        </p:spPr>
      </p:pic>
      <p:pic>
        <p:nvPicPr>
          <p:cNvPr id="409283422" name="Picture 40928342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7682254" y="3304154"/>
            <a:ext cx="2998482" cy="3007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87075620" name="Title 1"/>
          <p:cNvSpPr>
            <a:spLocks noGrp="1"/>
          </p:cNvSpPr>
          <p:nvPr>
            <p:ph type="title"/>
          </p:nvPr>
        </p:nvSpPr>
        <p:spPr bwMode="auto">
          <a:xfrm>
            <a:off x="479376" y="44282"/>
            <a:ext cx="7993243" cy="63877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n-GB" sz="5400" b="1"/>
              <a:t>VADER objectives</a:t>
            </a:r>
            <a:endParaRPr/>
          </a:p>
        </p:txBody>
      </p:sp>
      <p:sp>
        <p:nvSpPr>
          <p:cNvPr id="1785607551" name="Content Placeholder 2"/>
          <p:cNvSpPr>
            <a:spLocks noGrp="1"/>
          </p:cNvSpPr>
          <p:nvPr>
            <p:ph idx="1"/>
          </p:nvPr>
        </p:nvSpPr>
        <p:spPr bwMode="auto">
          <a:xfrm>
            <a:off x="191343" y="692605"/>
            <a:ext cx="11665296" cy="5133364"/>
          </a:xfrm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normAutofit fontScale="95000" lnSpcReduction="11000"/>
          </a:bodyPr>
          <a:lstStyle/>
          <a:p>
            <a:pPr>
              <a:defRPr/>
            </a:pPr>
            <a:r>
              <a:rPr dirty="0"/>
              <a:t>Keep the same </a:t>
            </a:r>
            <a:r>
              <a:rPr b="1" dirty="0"/>
              <a:t>S6BA-E</a:t>
            </a:r>
            <a:r>
              <a:rPr dirty="0"/>
              <a:t> lattice for </a:t>
            </a:r>
            <a:r>
              <a:rPr dirty="0" err="1"/>
              <a:t>Elettra</a:t>
            </a:r>
            <a:r>
              <a:rPr dirty="0"/>
              <a:t> and replace the LG dipoles by VADER ones. </a:t>
            </a:r>
          </a:p>
          <a:p>
            <a:pPr lvl="1">
              <a:defRPr/>
            </a:pPr>
            <a:r>
              <a:rPr dirty="0"/>
              <a:t>Implement a </a:t>
            </a:r>
            <a:r>
              <a:rPr b="1" dirty="0"/>
              <a:t>trapezoidal profile in bending radius</a:t>
            </a:r>
          </a:p>
          <a:p>
            <a:pPr lvl="1">
              <a:defRPr/>
            </a:pPr>
            <a:r>
              <a:rPr dirty="0"/>
              <a:t>Observe a </a:t>
            </a:r>
            <a:r>
              <a:rPr b="1" dirty="0"/>
              <a:t>clear emittance reduction</a:t>
            </a:r>
          </a:p>
          <a:p>
            <a:pPr marL="457200" lvl="1" indent="0">
              <a:buClr>
                <a:schemeClr val="accent1"/>
              </a:buClr>
              <a:buFont typeface="Arial"/>
              <a:buNone/>
              <a:defRPr/>
            </a:pPr>
            <a:endParaRPr dirty="0"/>
          </a:p>
          <a:p>
            <a:pPr lvl="0">
              <a:defRPr/>
            </a:pPr>
            <a:r>
              <a:rPr dirty="0"/>
              <a:t>Some </a:t>
            </a:r>
            <a:r>
              <a:rPr b="1" dirty="0"/>
              <a:t>constraints</a:t>
            </a:r>
            <a:r>
              <a:rPr dirty="0"/>
              <a:t>:</a:t>
            </a:r>
          </a:p>
          <a:p>
            <a:pPr lvl="1">
              <a:defRPr/>
            </a:pPr>
            <a:r>
              <a:rPr dirty="0"/>
              <a:t>Same </a:t>
            </a:r>
            <a:r>
              <a:rPr b="1" dirty="0"/>
              <a:t>geometrical layout</a:t>
            </a:r>
            <a:endParaRPr dirty="0"/>
          </a:p>
          <a:p>
            <a:pPr lvl="1">
              <a:defRPr/>
            </a:pPr>
            <a:r>
              <a:rPr dirty="0"/>
              <a:t>Same </a:t>
            </a:r>
            <a:r>
              <a:rPr b="1" dirty="0"/>
              <a:t>total bending angle</a:t>
            </a:r>
            <a:r>
              <a:rPr dirty="0"/>
              <a:t> for each dipole</a:t>
            </a:r>
          </a:p>
          <a:p>
            <a:pPr lvl="1">
              <a:defRPr/>
            </a:pPr>
            <a:r>
              <a:rPr dirty="0"/>
              <a:t>Same </a:t>
            </a:r>
            <a:r>
              <a:rPr b="1" dirty="0"/>
              <a:t>dipole length</a:t>
            </a:r>
          </a:p>
          <a:p>
            <a:pPr marL="457200" lvl="1" indent="0">
              <a:buClr>
                <a:schemeClr val="accent1"/>
              </a:buClr>
              <a:buFont typeface="Arial"/>
              <a:buNone/>
              <a:defRPr/>
            </a:pPr>
            <a:endParaRPr dirty="0"/>
          </a:p>
          <a:p>
            <a:pPr lvl="0">
              <a:defRPr/>
            </a:pPr>
            <a:r>
              <a:rPr dirty="0"/>
              <a:t>But also some freedoms:</a:t>
            </a:r>
          </a:p>
          <a:p>
            <a:pPr lvl="1">
              <a:defRPr/>
            </a:pPr>
            <a:r>
              <a:rPr dirty="0"/>
              <a:t>We set the dipole </a:t>
            </a:r>
            <a:r>
              <a:rPr b="1" dirty="0"/>
              <a:t>peak field at 2.3 T</a:t>
            </a:r>
            <a:r>
              <a:rPr dirty="0"/>
              <a:t> (as for the CLIC magnet) instead of the current 1.8 T</a:t>
            </a:r>
          </a:p>
        </p:txBody>
      </p:sp>
      <p:sp>
        <p:nvSpPr>
          <p:cNvPr id="7951702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3215999" y="6448591"/>
            <a:ext cx="5760000" cy="365124"/>
          </a:xfrm>
        </p:spPr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1552786419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4F317EDD-9B69-ECC2-F825-6C8AA57A7EC7}" type="slidenum">
              <a:rPr lang="en-GB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56647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78363254" name="Title 1"/>
          <p:cNvSpPr>
            <a:spLocks noGrp="1"/>
          </p:cNvSpPr>
          <p:nvPr>
            <p:ph type="title"/>
          </p:nvPr>
        </p:nvSpPr>
        <p:spPr bwMode="auto">
          <a:xfrm>
            <a:off x="838198" y="79073"/>
            <a:ext cx="10515600" cy="835299"/>
          </a:xfrm>
        </p:spPr>
        <p:txBody>
          <a:bodyPr/>
          <a:lstStyle/>
          <a:p>
            <a:pPr>
              <a:defRPr/>
            </a:pPr>
            <a:r>
              <a:rPr lang="en-GB"/>
              <a:t>Lattice and optics design</a:t>
            </a:r>
            <a:endParaRPr/>
          </a:p>
        </p:txBody>
      </p:sp>
      <p:sp>
        <p:nvSpPr>
          <p:cNvPr id="1690483621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5999" y="6129201"/>
            <a:ext cx="6480000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76256133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399" y="6129201"/>
            <a:ext cx="1657399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FEA06911-F89E-7EE1-7BCA-D404DA791311}" type="slidenum">
              <a:rPr lang="en-US"/>
              <a:t>15</a:t>
            </a:fld>
            <a:endParaRPr lang="en-US"/>
          </a:p>
        </p:txBody>
      </p:sp>
      <p:sp>
        <p:nvSpPr>
          <p:cNvPr id="81727660" name="TextBox 81727659"/>
          <p:cNvSpPr txBox="1"/>
          <p:nvPr/>
        </p:nvSpPr>
        <p:spPr bwMode="auto">
          <a:xfrm>
            <a:off x="571500" y="4306835"/>
            <a:ext cx="5524499" cy="121802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dirty="0">
                <a:solidFill>
                  <a:schemeClr val="tx1"/>
                </a:solidFill>
              </a:rPr>
              <a:t>Optics constraints at the ID are </a:t>
            </a:r>
            <a:r>
              <a:rPr b="1" dirty="0">
                <a:solidFill>
                  <a:schemeClr val="tx1"/>
                </a:solidFill>
              </a:rPr>
              <a:t>matched</a:t>
            </a:r>
            <a:endParaRPr dirty="0"/>
          </a:p>
          <a:p>
            <a:pPr marL="283879" indent="-283879">
              <a:buFont typeface="Arial"/>
              <a:buChar char="•"/>
              <a:defRPr/>
            </a:pPr>
            <a:endParaRPr dirty="0">
              <a:solidFill>
                <a:schemeClr val="tx1"/>
              </a:solidFill>
            </a:endParaRPr>
          </a:p>
          <a:p>
            <a:pPr marL="283879" indent="-283879">
              <a:buFont typeface="Arial"/>
              <a:buChar char="•"/>
              <a:defRPr/>
            </a:pPr>
            <a:r>
              <a:rPr b="1" dirty="0">
                <a:solidFill>
                  <a:srgbClr val="00B050"/>
                </a:solidFill>
              </a:rPr>
              <a:t>Horizontal emittance</a:t>
            </a:r>
            <a:r>
              <a:rPr lang="en-US" b="1" dirty="0">
                <a:solidFill>
                  <a:srgbClr val="00B050"/>
                </a:solidFill>
              </a:rPr>
              <a:t> reduction from </a:t>
            </a:r>
            <a:r>
              <a:rPr lang="en-US" b="1" dirty="0">
                <a:solidFill>
                  <a:srgbClr val="FF0000"/>
                </a:solidFill>
              </a:rPr>
              <a:t>212</a:t>
            </a:r>
            <a:r>
              <a:rPr lang="en-US" b="1" dirty="0">
                <a:solidFill>
                  <a:srgbClr val="00B050"/>
                </a:solidFill>
              </a:rPr>
              <a:t> to</a:t>
            </a:r>
            <a:r>
              <a:rPr b="1" dirty="0">
                <a:solidFill>
                  <a:srgbClr val="00B050"/>
                </a:solidFill>
              </a:rPr>
              <a:t> 100 pm</a:t>
            </a:r>
            <a:r>
              <a:rPr lang="en-US" b="1" dirty="0">
                <a:solidFill>
                  <a:srgbClr val="00B050"/>
                </a:solidFill>
              </a:rPr>
              <a:t> (more than factor of 2!)</a:t>
            </a:r>
            <a:endParaRPr b="1" dirty="0">
              <a:solidFill>
                <a:srgbClr val="00B050"/>
              </a:solidFill>
            </a:endParaRPr>
          </a:p>
        </p:txBody>
      </p:sp>
      <p:pic>
        <p:nvPicPr>
          <p:cNvPr id="744996872" name="Picture 74499687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052139" y="769151"/>
            <a:ext cx="7341480" cy="3461976"/>
          </a:xfrm>
          <a:prstGeom prst="rect">
            <a:avLst/>
          </a:prstGeom>
        </p:spPr>
      </p:pic>
      <p:sp>
        <p:nvSpPr>
          <p:cNvPr id="1703406954" name="TextBox 1703406953"/>
          <p:cNvSpPr txBox="1"/>
          <p:nvPr/>
        </p:nvSpPr>
        <p:spPr bwMode="auto">
          <a:xfrm>
            <a:off x="6528048" y="4293096"/>
            <a:ext cx="4825751" cy="936602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b="1">
                <a:solidFill>
                  <a:schemeClr val="tx1"/>
                </a:solidFill>
              </a:rPr>
              <a:t>Tunes: 34.706 / 22.852</a:t>
            </a:r>
            <a:endParaRPr/>
          </a:p>
          <a:p>
            <a:pPr marL="283878" indent="-283878">
              <a:buFont typeface="Arial"/>
              <a:buChar char="•"/>
              <a:defRPr/>
            </a:pPr>
            <a:endParaRPr>
              <a:solidFill>
                <a:schemeClr val="tx1"/>
              </a:solidFill>
            </a:endParaRPr>
          </a:p>
          <a:p>
            <a:pPr marL="283878" indent="-283878">
              <a:buFont typeface="Arial"/>
              <a:buChar char="•"/>
              <a:defRPr/>
            </a:pPr>
            <a:r>
              <a:rPr b="1">
                <a:solidFill>
                  <a:schemeClr val="tx1"/>
                </a:solidFill>
              </a:rPr>
              <a:t>Chromaticities: -157/-125</a:t>
            </a:r>
            <a:endParaRPr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1055440" y="5536189"/>
            <a:ext cx="103691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3879" indent="-283879">
              <a:buFont typeface="Wingdings"/>
              <a:buChar char="ü"/>
              <a:defRPr/>
            </a:pPr>
            <a:r>
              <a:rPr lang="en-GB" dirty="0">
                <a:solidFill>
                  <a:srgbClr val="00B050"/>
                </a:solidFill>
              </a:rPr>
              <a:t>Non-linear optimization: </a:t>
            </a:r>
            <a:r>
              <a:rPr lang="en-GB" b="1" dirty="0">
                <a:solidFill>
                  <a:srgbClr val="00B050"/>
                </a:solidFill>
              </a:rPr>
              <a:t>already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good</a:t>
            </a:r>
            <a:r>
              <a:rPr lang="en-GB" dirty="0">
                <a:solidFill>
                  <a:srgbClr val="00B050"/>
                </a:solidFill>
              </a:rPr>
              <a:t> </a:t>
            </a:r>
            <a:r>
              <a:rPr lang="en-GB" b="1" dirty="0">
                <a:solidFill>
                  <a:srgbClr val="00B050"/>
                </a:solidFill>
              </a:rPr>
              <a:t>on-momentum DA</a:t>
            </a:r>
            <a:endParaRPr dirty="0"/>
          </a:p>
        </p:txBody>
      </p:sp>
      <p:sp>
        <p:nvSpPr>
          <p:cNvPr id="2" name="CuadroTexto 6">
            <a:extLst>
              <a:ext uri="{FF2B5EF4-FFF2-40B4-BE49-F238E27FC236}">
                <a16:creationId xmlns:a16="http://schemas.microsoft.com/office/drawing/2014/main" id="{A5C98683-07F0-E8F2-BE23-8F766C970193}"/>
              </a:ext>
            </a:extLst>
          </p:cNvPr>
          <p:cNvSpPr txBox="1"/>
          <p:nvPr/>
        </p:nvSpPr>
        <p:spPr>
          <a:xfrm>
            <a:off x="10128448" y="163620"/>
            <a:ext cx="13940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</a:rPr>
              <a:t>A. </a:t>
            </a:r>
            <a:r>
              <a:rPr lang="es-ES" sz="2000" b="1" dirty="0" err="1">
                <a:solidFill>
                  <a:srgbClr val="FF0000"/>
                </a:solidFill>
              </a:rPr>
              <a:t>Poyet</a:t>
            </a:r>
            <a:endParaRPr lang="es-ES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42165" y="-54293"/>
            <a:ext cx="10515600" cy="963013"/>
          </a:xfrm>
        </p:spPr>
        <p:txBody>
          <a:bodyPr/>
          <a:lstStyle/>
          <a:p>
            <a:r>
              <a:rPr lang="en-GB" dirty="0"/>
              <a:t>Magnetic Design @ CIEMAT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" y="764704"/>
            <a:ext cx="12288688" cy="5760640"/>
          </a:xfrm>
        </p:spPr>
        <p:txBody>
          <a:bodyPr>
            <a:normAutofit/>
          </a:bodyPr>
          <a:lstStyle/>
          <a:p>
            <a:r>
              <a:rPr lang="en-GB" sz="2400" dirty="0"/>
              <a:t>No changes in philosophy, </a:t>
            </a:r>
            <a:r>
              <a:rPr lang="en-GB" sz="2400" b="1" dirty="0"/>
              <a:t>major changes </a:t>
            </a:r>
            <a:r>
              <a:rPr lang="en-GB" sz="2400" dirty="0"/>
              <a:t>in</a:t>
            </a:r>
            <a:r>
              <a:rPr lang="en-GB" sz="2400" b="1" dirty="0"/>
              <a:t> poles </a:t>
            </a:r>
            <a:r>
              <a:rPr lang="en-GB" sz="2400" dirty="0"/>
              <a:t>(90% of the design time)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r>
              <a:rPr lang="en-GB" sz="2400" dirty="0"/>
              <a:t>All</a:t>
            </a:r>
            <a:r>
              <a:rPr lang="en-GB" sz="2400" b="1" dirty="0"/>
              <a:t> </a:t>
            </a:r>
            <a:r>
              <a:rPr lang="en-GB" sz="2400" b="1" dirty="0" err="1"/>
              <a:t>NdFeB</a:t>
            </a:r>
            <a:r>
              <a:rPr lang="en-GB" sz="2400" b="1" dirty="0"/>
              <a:t> permanent magnet blocks</a:t>
            </a:r>
            <a:r>
              <a:rPr lang="en-GB" sz="2400" dirty="0"/>
              <a:t>, including low-field modules</a:t>
            </a:r>
          </a:p>
          <a:p>
            <a:r>
              <a:rPr lang="en-GB" sz="2400" b="1" dirty="0"/>
              <a:t>Permanent magnet volume increased around 40% </a:t>
            </a:r>
            <a:r>
              <a:rPr lang="en-GB" sz="2400" dirty="0"/>
              <a:t>reaching demanded field peak of </a:t>
            </a:r>
            <a:r>
              <a:rPr lang="en-GB" sz="2400" b="1" dirty="0"/>
              <a:t>2.3 T </a:t>
            </a:r>
            <a:r>
              <a:rPr lang="en-GB" sz="2400" dirty="0"/>
              <a:t>with </a:t>
            </a:r>
            <a:r>
              <a:rPr lang="en-GB" sz="2400" b="1" dirty="0"/>
              <a:t>magnet gap </a:t>
            </a:r>
            <a:r>
              <a:rPr lang="en-GB" sz="2400" dirty="0"/>
              <a:t>of </a:t>
            </a:r>
            <a:r>
              <a:rPr lang="en-GB" sz="2400" b="1" dirty="0"/>
              <a:t>18mm</a:t>
            </a:r>
            <a:r>
              <a:rPr lang="en-GB" sz="2400" dirty="0"/>
              <a:t> (17+1mm)</a:t>
            </a:r>
          </a:p>
          <a:p>
            <a:r>
              <a:rPr lang="en-GB" sz="2400" b="1" dirty="0"/>
              <a:t>New field trimming design </a:t>
            </a:r>
            <a:r>
              <a:rPr lang="en-GB" sz="2400" dirty="0"/>
              <a:t>implemented</a:t>
            </a:r>
            <a:endParaRPr lang="en-US" sz="2400" dirty="0"/>
          </a:p>
          <a:p>
            <a:pPr lvl="2" algn="l"/>
            <a:r>
              <a:rPr lang="en-US" b="1" dirty="0"/>
              <a:t>Yoke</a:t>
            </a:r>
            <a:r>
              <a:rPr lang="en-US" dirty="0"/>
              <a:t> completely </a:t>
            </a:r>
            <a:r>
              <a:rPr lang="en-US" b="1" dirty="0"/>
              <a:t>split</a:t>
            </a:r>
            <a:r>
              <a:rPr lang="en-US" dirty="0"/>
              <a:t> in two parts </a:t>
            </a:r>
            <a:br>
              <a:rPr lang="en-US" dirty="0"/>
            </a:br>
            <a:r>
              <a:rPr lang="en-US" dirty="0"/>
              <a:t>supported by </a:t>
            </a:r>
            <a:r>
              <a:rPr lang="en-US" b="1" dirty="0"/>
              <a:t>aluminium block</a:t>
            </a:r>
          </a:p>
          <a:p>
            <a:pPr lvl="2" algn="l"/>
            <a:r>
              <a:rPr lang="en-US" dirty="0"/>
              <a:t>Sliding parts achieve </a:t>
            </a:r>
            <a:r>
              <a:rPr lang="en-US" b="1" dirty="0"/>
              <a:t>higher/better 						             regulation </a:t>
            </a:r>
            <a:r>
              <a:rPr lang="en-US" dirty="0"/>
              <a:t>than CLIC DR prototype</a:t>
            </a:r>
          </a:p>
          <a:p>
            <a:pPr lvl="1"/>
            <a:endParaRPr lang="en-GB" noProof="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028" y="1246873"/>
            <a:ext cx="4324334" cy="146488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1183" y="1237979"/>
            <a:ext cx="4282358" cy="145424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885694" y="2450125"/>
            <a:ext cx="1657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rgbClr val="FF0000"/>
                </a:solidFill>
              </a:rPr>
              <a:t>CLIC DR poles 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10000219" y="2468990"/>
            <a:ext cx="1657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rgbClr val="FF0000"/>
                </a:solidFill>
              </a:rPr>
              <a:t>VADER </a:t>
            </a:r>
            <a:r>
              <a:rPr lang="es-ES" sz="1400" b="1" dirty="0" err="1">
                <a:solidFill>
                  <a:srgbClr val="FF0000"/>
                </a:solidFill>
              </a:rPr>
              <a:t>poles</a:t>
            </a:r>
            <a:endParaRPr lang="es-ES" sz="1400" b="1" dirty="0">
              <a:solidFill>
                <a:srgbClr val="FF0000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898" y="4607086"/>
            <a:ext cx="2503140" cy="1516623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29566" y="4495257"/>
            <a:ext cx="1967034" cy="174027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C689AD-4B94-E59F-E01D-96AD93EC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410120"/>
            <a:ext cx="5760000" cy="365125"/>
          </a:xfrm>
        </p:spPr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  <a:endParaRPr lang="en-GB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D8B88E1-14C5-FC58-0BBE-D419A3790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16</a:t>
            </a:fld>
            <a:endParaRPr lang="en-US"/>
          </a:p>
        </p:txBody>
      </p:sp>
      <p:sp>
        <p:nvSpPr>
          <p:cNvPr id="12" name="CuadroTexto 6">
            <a:extLst>
              <a:ext uri="{FF2B5EF4-FFF2-40B4-BE49-F238E27FC236}">
                <a16:creationId xmlns:a16="http://schemas.microsoft.com/office/drawing/2014/main" id="{AA75D8E9-052A-8409-EF9E-00430291A688}"/>
              </a:ext>
            </a:extLst>
          </p:cNvPr>
          <p:cNvSpPr txBox="1"/>
          <p:nvPr/>
        </p:nvSpPr>
        <p:spPr bwMode="auto">
          <a:xfrm>
            <a:off x="9397962" y="93596"/>
            <a:ext cx="23774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</a:rPr>
              <a:t>M. </a:t>
            </a:r>
            <a:r>
              <a:rPr lang="es-ES" sz="2000" b="1" dirty="0" err="1">
                <a:solidFill>
                  <a:srgbClr val="FF0000"/>
                </a:solidFill>
              </a:rPr>
              <a:t>Dominguez</a:t>
            </a:r>
            <a:r>
              <a:rPr lang="es-ES" sz="2000" b="1" dirty="0">
                <a:solidFill>
                  <a:srgbClr val="FF0000"/>
                </a:solidFill>
              </a:rPr>
              <a:t>,</a:t>
            </a:r>
          </a:p>
          <a:p>
            <a:r>
              <a:rPr lang="es-ES" sz="2000" b="1" dirty="0">
                <a:solidFill>
                  <a:srgbClr val="FF0000"/>
                </a:solidFill>
              </a:rPr>
              <a:t>F. Toral</a:t>
            </a:r>
          </a:p>
        </p:txBody>
      </p:sp>
    </p:spTree>
    <p:extLst>
      <p:ext uri="{BB962C8B-B14F-4D97-AF65-F5344CB8AC3E}">
        <p14:creationId xmlns:p14="http://schemas.microsoft.com/office/powerpoint/2010/main" val="25031250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07368" y="764704"/>
            <a:ext cx="11089232" cy="1024426"/>
          </a:xfrm>
        </p:spPr>
        <p:txBody>
          <a:bodyPr>
            <a:normAutofit fontScale="92500" lnSpcReduction="20000"/>
          </a:bodyPr>
          <a:lstStyle/>
          <a:p>
            <a:r>
              <a:rPr lang="en-US" noProof="0" dirty="0"/>
              <a:t> A preliminary assembly without permanent magnets (PM) should be done to assure the correct manufacturing and adjustment of all the parts.</a:t>
            </a:r>
          </a:p>
        </p:txBody>
      </p:sp>
      <p:grpSp>
        <p:nvGrpSpPr>
          <p:cNvPr id="21" name="12 Grupo"/>
          <p:cNvGrpSpPr/>
          <p:nvPr/>
        </p:nvGrpSpPr>
        <p:grpSpPr>
          <a:xfrm>
            <a:off x="3418884" y="3351261"/>
            <a:ext cx="6853581" cy="2559747"/>
            <a:chOff x="-2268760" y="2007350"/>
            <a:chExt cx="5184576" cy="1944216"/>
          </a:xfrm>
        </p:grpSpPr>
        <p:sp>
          <p:nvSpPr>
            <p:cNvPr id="23" name="11 CuadroTexto"/>
            <p:cNvSpPr txBox="1"/>
            <p:nvPr/>
          </p:nvSpPr>
          <p:spPr>
            <a:xfrm>
              <a:off x="-2268760" y="3383906"/>
              <a:ext cx="2592288" cy="3974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Each module is mounted separately, with all the parts except the PM</a:t>
              </a:r>
            </a:p>
          </p:txBody>
        </p:sp>
        <p:pic>
          <p:nvPicPr>
            <p:cNvPr id="22" name="10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007350"/>
              <a:ext cx="2592288" cy="1944216"/>
            </a:xfrm>
            <a:prstGeom prst="rect">
              <a:avLst/>
            </a:prstGeom>
          </p:spPr>
        </p:pic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752134"/>
          </a:xfrm>
        </p:spPr>
        <p:txBody>
          <a:bodyPr/>
          <a:lstStyle/>
          <a:p>
            <a:r>
              <a:rPr lang="en-US" noProof="0" dirty="0"/>
              <a:t>CLIC: Preliminary Assembly</a:t>
            </a:r>
          </a:p>
        </p:txBody>
      </p:sp>
      <p:grpSp>
        <p:nvGrpSpPr>
          <p:cNvPr id="16" name="23 Grupo"/>
          <p:cNvGrpSpPr/>
          <p:nvPr/>
        </p:nvGrpSpPr>
        <p:grpSpPr>
          <a:xfrm>
            <a:off x="1847528" y="1789130"/>
            <a:ext cx="6830434" cy="2553241"/>
            <a:chOff x="323528" y="2007350"/>
            <a:chExt cx="5362273" cy="1944216"/>
          </a:xfrm>
        </p:grpSpPr>
        <p:pic>
          <p:nvPicPr>
            <p:cNvPr id="18" name="24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007350"/>
              <a:ext cx="2592288" cy="1944216"/>
            </a:xfrm>
            <a:prstGeom prst="rect">
              <a:avLst/>
            </a:prstGeom>
          </p:spPr>
        </p:pic>
        <p:sp>
          <p:nvSpPr>
            <p:cNvPr id="20" name="25 CuadroTexto"/>
            <p:cNvSpPr txBox="1"/>
            <p:nvPr/>
          </p:nvSpPr>
          <p:spPr>
            <a:xfrm>
              <a:off x="2915816" y="2467456"/>
              <a:ext cx="2769985" cy="2343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Testing the modules’ approach system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C09D0B-CFE3-A5EE-A93D-8CB54525B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85E0AE-9945-F763-D6EB-BFD3DE70A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103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65176" y="764704"/>
            <a:ext cx="8861648" cy="5760640"/>
          </a:xfrm>
        </p:spPr>
        <p:txBody>
          <a:bodyPr/>
          <a:lstStyle/>
          <a:p>
            <a:pPr marL="0" indent="0">
              <a:buNone/>
            </a:pPr>
            <a:r>
              <a:rPr lang="en-US" noProof="0" dirty="0"/>
              <a:t>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92128"/>
            <a:ext cx="10515600" cy="564240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CLIC: Preliminary Assembly</a:t>
            </a:r>
          </a:p>
        </p:txBody>
      </p:sp>
      <p:grpSp>
        <p:nvGrpSpPr>
          <p:cNvPr id="10" name="14 Grupo"/>
          <p:cNvGrpSpPr/>
          <p:nvPr/>
        </p:nvGrpSpPr>
        <p:grpSpPr>
          <a:xfrm>
            <a:off x="2135560" y="929366"/>
            <a:ext cx="5638888" cy="2715658"/>
            <a:chOff x="699897" y="1683603"/>
            <a:chExt cx="4588915" cy="2189666"/>
          </a:xfrm>
        </p:grpSpPr>
        <p:pic>
          <p:nvPicPr>
            <p:cNvPr id="11" name="15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05164" y="1878336"/>
              <a:ext cx="2189666" cy="1800200"/>
            </a:xfrm>
            <a:prstGeom prst="rect">
              <a:avLst/>
            </a:prstGeom>
          </p:spPr>
        </p:pic>
        <p:sp>
          <p:nvSpPr>
            <p:cNvPr id="12" name="16 CuadroTexto"/>
            <p:cNvSpPr txBox="1"/>
            <p:nvPr/>
          </p:nvSpPr>
          <p:spPr>
            <a:xfrm>
              <a:off x="2534614" y="2242901"/>
              <a:ext cx="2754198" cy="943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HF module is mounted first, with the top and bottom </a:t>
              </a:r>
              <a:r>
                <a:rPr lang="en-US" sz="1400" kern="1200" dirty="0" err="1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aluminium</a:t>
              </a: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 plates</a:t>
              </a:r>
            </a:p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Then each module is introduced following the bronze guides fixed to the plates</a:t>
              </a:r>
            </a:p>
          </p:txBody>
        </p:sp>
      </p:grpSp>
      <p:grpSp>
        <p:nvGrpSpPr>
          <p:cNvPr id="13" name="20 Grupo"/>
          <p:cNvGrpSpPr/>
          <p:nvPr/>
        </p:nvGrpSpPr>
        <p:grpSpPr>
          <a:xfrm>
            <a:off x="4812109" y="2792568"/>
            <a:ext cx="5662505" cy="2076593"/>
            <a:chOff x="-2189104" y="2464463"/>
            <a:chExt cx="4664479" cy="1589635"/>
          </a:xfrm>
        </p:grpSpPr>
        <p:pic>
          <p:nvPicPr>
            <p:cNvPr id="14" name="21 Imagen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131" t="31217" r="11748" b="10296"/>
            <a:stretch/>
          </p:blipFill>
          <p:spPr>
            <a:xfrm>
              <a:off x="328972" y="2464463"/>
              <a:ext cx="2146403" cy="1589635"/>
            </a:xfrm>
            <a:prstGeom prst="rect">
              <a:avLst/>
            </a:prstGeom>
          </p:spPr>
        </p:pic>
        <p:sp>
          <p:nvSpPr>
            <p:cNvPr id="15" name="22 CuadroTexto"/>
            <p:cNvSpPr txBox="1"/>
            <p:nvPr/>
          </p:nvSpPr>
          <p:spPr>
            <a:xfrm>
              <a:off x="-2189104" y="3056625"/>
              <a:ext cx="2592288" cy="5654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Detail of one pole and how they are fixed in their nominal position using </a:t>
              </a:r>
              <a:r>
                <a:rPr lang="en-US" sz="1400" kern="1200" dirty="0" err="1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fibre</a:t>
              </a: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 gauges</a:t>
              </a:r>
            </a:p>
          </p:txBody>
        </p:sp>
      </p:grpSp>
      <p:grpSp>
        <p:nvGrpSpPr>
          <p:cNvPr id="16" name="17 Grupo"/>
          <p:cNvGrpSpPr/>
          <p:nvPr/>
        </p:nvGrpSpPr>
        <p:grpSpPr>
          <a:xfrm>
            <a:off x="2135641" y="3933058"/>
            <a:ext cx="5133177" cy="2274523"/>
            <a:chOff x="647563" y="1896230"/>
            <a:chExt cx="4826517" cy="2197114"/>
          </a:xfrm>
        </p:grpSpPr>
        <p:pic>
          <p:nvPicPr>
            <p:cNvPr id="17" name="18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6200000">
              <a:off x="537512" y="2006281"/>
              <a:ext cx="2197114" cy="1977011"/>
            </a:xfrm>
            <a:prstGeom prst="rect">
              <a:avLst/>
            </a:prstGeom>
          </p:spPr>
        </p:pic>
        <p:sp>
          <p:nvSpPr>
            <p:cNvPr id="18" name="19 CuadroTexto"/>
            <p:cNvSpPr txBox="1"/>
            <p:nvPr/>
          </p:nvSpPr>
          <p:spPr>
            <a:xfrm>
              <a:off x="2881792" y="3344690"/>
              <a:ext cx="2592288" cy="297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Full assembly without PM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063A98-3F2C-8A42-9F9C-8CF14F142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2C2B1B-5854-385C-6B02-6D689FDAB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450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65176" y="764704"/>
            <a:ext cx="8861648" cy="5760640"/>
          </a:xfrm>
        </p:spPr>
        <p:txBody>
          <a:bodyPr/>
          <a:lstStyle/>
          <a:p>
            <a:pPr marL="0" indent="0">
              <a:buNone/>
            </a:pPr>
            <a:r>
              <a:rPr lang="en-US" noProof="0" dirty="0"/>
              <a:t>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1301"/>
            <a:ext cx="10515600" cy="611884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CLIC: Assembly with PM</a:t>
            </a:r>
          </a:p>
        </p:txBody>
      </p:sp>
      <p:grpSp>
        <p:nvGrpSpPr>
          <p:cNvPr id="19" name="12 Grupo"/>
          <p:cNvGrpSpPr/>
          <p:nvPr/>
        </p:nvGrpSpPr>
        <p:grpSpPr>
          <a:xfrm>
            <a:off x="1776864" y="908720"/>
            <a:ext cx="6551385" cy="2160240"/>
            <a:chOff x="323528" y="2007350"/>
            <a:chExt cx="6182187" cy="1944216"/>
          </a:xfrm>
        </p:grpSpPr>
        <p:pic>
          <p:nvPicPr>
            <p:cNvPr id="20" name="13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007350"/>
              <a:ext cx="2592288" cy="1944216"/>
            </a:xfrm>
            <a:prstGeom prst="rect">
              <a:avLst/>
            </a:prstGeom>
          </p:spPr>
        </p:pic>
        <p:sp>
          <p:nvSpPr>
            <p:cNvPr id="21" name="14 CuadroTexto"/>
            <p:cNvSpPr txBox="1"/>
            <p:nvPr/>
          </p:nvSpPr>
          <p:spPr>
            <a:xfrm>
              <a:off x="2873069" y="2354046"/>
              <a:ext cx="3632646" cy="470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The PM blocks are introduced using a POM box attached to the yoke</a:t>
              </a:r>
            </a:p>
          </p:txBody>
        </p:sp>
      </p:grpSp>
      <p:grpSp>
        <p:nvGrpSpPr>
          <p:cNvPr id="22" name="3 Grupo"/>
          <p:cNvGrpSpPr/>
          <p:nvPr/>
        </p:nvGrpSpPr>
        <p:grpSpPr>
          <a:xfrm>
            <a:off x="5018462" y="2409500"/>
            <a:ext cx="5182196" cy="1947761"/>
            <a:chOff x="-2088683" y="2410598"/>
            <a:chExt cx="5182196" cy="1947761"/>
          </a:xfrm>
        </p:grpSpPr>
        <p:pic>
          <p:nvPicPr>
            <p:cNvPr id="23" name="4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499" y="2410598"/>
              <a:ext cx="2597014" cy="1947761"/>
            </a:xfrm>
            <a:prstGeom prst="rect">
              <a:avLst/>
            </a:prstGeom>
          </p:spPr>
        </p:pic>
        <p:sp>
          <p:nvSpPr>
            <p:cNvPr id="24" name="5 CuadroTexto"/>
            <p:cNvSpPr txBox="1"/>
            <p:nvPr/>
          </p:nvSpPr>
          <p:spPr>
            <a:xfrm>
              <a:off x="-2088683" y="3079763"/>
              <a:ext cx="276998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The insertion was controlled using these rods and plate…</a:t>
              </a:r>
            </a:p>
          </p:txBody>
        </p:sp>
      </p:grpSp>
      <p:grpSp>
        <p:nvGrpSpPr>
          <p:cNvPr id="25" name="15 Grupo"/>
          <p:cNvGrpSpPr/>
          <p:nvPr/>
        </p:nvGrpSpPr>
        <p:grpSpPr>
          <a:xfrm>
            <a:off x="1912960" y="4052545"/>
            <a:ext cx="6343281" cy="1944216"/>
            <a:chOff x="323528" y="2007350"/>
            <a:chExt cx="6343281" cy="1944216"/>
          </a:xfrm>
        </p:grpSpPr>
        <p:pic>
          <p:nvPicPr>
            <p:cNvPr id="26" name="16 Imagen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007350"/>
              <a:ext cx="2592288" cy="1944216"/>
            </a:xfrm>
            <a:prstGeom prst="rect">
              <a:avLst/>
            </a:prstGeom>
          </p:spPr>
        </p:pic>
        <p:sp>
          <p:nvSpPr>
            <p:cNvPr id="27" name="17 CuadroTexto"/>
            <p:cNvSpPr txBox="1"/>
            <p:nvPr/>
          </p:nvSpPr>
          <p:spPr>
            <a:xfrm>
              <a:off x="2907534" y="2895973"/>
              <a:ext cx="375927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</a:rPr>
                <a:t>…that have to be redesigned due to the huge forces involved</a:t>
              </a:r>
            </a:p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dirty="0">
                  <a:solidFill>
                    <a:srgbClr val="333399"/>
                  </a:solidFill>
                  <a:latin typeface="Lucida Sans" panose="020B0602030504020204" pitchFamily="34" charset="0"/>
                </a:rPr>
                <a:t>This is already implemented for VADER</a:t>
              </a:r>
              <a:endParaRPr lang="en-US" sz="1400" kern="1200" dirty="0">
                <a:solidFill>
                  <a:srgbClr val="333399"/>
                </a:solidFill>
                <a:latin typeface="Lucida Sans" panose="020B0602030504020204" pitchFamily="34" charset="0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65188B-08C2-48B5-A707-54FE8C37B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1CECE9-C66B-B1A2-DAFE-C8E375A1B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641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80744471" name="Title 1"/>
          <p:cNvSpPr>
            <a:spLocks noGrp="1"/>
          </p:cNvSpPr>
          <p:nvPr>
            <p:ph type="title"/>
          </p:nvPr>
        </p:nvSpPr>
        <p:spPr bwMode="auto">
          <a:xfrm>
            <a:off x="203683" y="18888"/>
            <a:ext cx="11784631" cy="840347"/>
          </a:xfrm>
        </p:spPr>
        <p:txBody>
          <a:bodyPr/>
          <a:lstStyle/>
          <a:p>
            <a:pPr>
              <a:defRPr/>
            </a:pPr>
            <a:r>
              <a:rPr lang="en-GB" dirty="0"/>
              <a:t>Profile Design and Magnet Specifications</a:t>
            </a:r>
            <a:endParaRPr dirty="0"/>
          </a:p>
        </p:txBody>
      </p:sp>
      <p:sp>
        <p:nvSpPr>
          <p:cNvPr id="1261661947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2855999" y="6129201"/>
            <a:ext cx="6480000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lang="en-GB"/>
              <a:t>YP – Task 7.3: VADER – I.FAST Steering Committee #13</a:t>
            </a:r>
            <a:endParaRPr/>
          </a:p>
        </p:txBody>
      </p:sp>
      <p:sp>
        <p:nvSpPr>
          <p:cNvPr id="1524410534" name="Slide Number Placeholder 3"/>
          <p:cNvSpPr>
            <a:spLocks noGrp="1"/>
          </p:cNvSpPr>
          <p:nvPr>
            <p:ph type="sldNum" sz="quarter" idx="12"/>
          </p:nvPr>
        </p:nvSpPr>
        <p:spPr bwMode="auto">
          <a:xfrm>
            <a:off x="9696399" y="6129201"/>
            <a:ext cx="1657399" cy="365124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fld id="{7F705C39-E521-F141-FB9D-0258B45D4EFB}" type="slidenum">
              <a:rPr lang="en-US"/>
              <a:t>2</a:t>
            </a:fld>
            <a:endParaRPr lang="en-US"/>
          </a:p>
        </p:txBody>
      </p:sp>
      <p:pic>
        <p:nvPicPr>
          <p:cNvPr id="403251255" name="Picture 165856329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322379" y="2848727"/>
            <a:ext cx="5462253" cy="3463036"/>
          </a:xfrm>
          <a:prstGeom prst="rect">
            <a:avLst/>
          </a:prstGeom>
        </p:spPr>
      </p:pic>
      <p:graphicFrame>
        <p:nvGraphicFramePr>
          <p:cNvPr id="2" name="Tabla 9">
            <a:extLst>
              <a:ext uri="{FF2B5EF4-FFF2-40B4-BE49-F238E27FC236}">
                <a16:creationId xmlns:a16="http://schemas.microsoft.com/office/drawing/2014/main" id="{D7A58991-B7A7-CF9B-C758-D50FED7D76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8349385"/>
              </p:ext>
            </p:extLst>
          </p:nvPr>
        </p:nvGraphicFramePr>
        <p:xfrm>
          <a:off x="670771" y="3290701"/>
          <a:ext cx="5388206" cy="271302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52334">
                  <a:extLst>
                    <a:ext uri="{9D8B030D-6E8A-4147-A177-3AD203B41FA5}">
                      <a16:colId xmlns:a16="http://schemas.microsoft.com/office/drawing/2014/main" val="275277220"/>
                    </a:ext>
                  </a:extLst>
                </a:gridCol>
                <a:gridCol w="1330642">
                  <a:extLst>
                    <a:ext uri="{9D8B030D-6E8A-4147-A177-3AD203B41FA5}">
                      <a16:colId xmlns:a16="http://schemas.microsoft.com/office/drawing/2014/main" val="3044739484"/>
                    </a:ext>
                  </a:extLst>
                </a:gridCol>
                <a:gridCol w="1205230">
                  <a:extLst>
                    <a:ext uri="{9D8B030D-6E8A-4147-A177-3AD203B41FA5}">
                      <a16:colId xmlns:a16="http://schemas.microsoft.com/office/drawing/2014/main" val="1869418816"/>
                    </a:ext>
                  </a:extLst>
                </a:gridCol>
              </a:tblGrid>
              <a:tr h="427024">
                <a:tc>
                  <a:txBody>
                    <a:bodyPr/>
                    <a:lstStyle/>
                    <a:p>
                      <a:pPr algn="ctr"/>
                      <a:r>
                        <a:rPr lang="es-ES" sz="2000" dirty="0" err="1"/>
                        <a:t>Specifications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2000" dirty="0"/>
                        <a:t>CLIC DR</a:t>
                      </a:r>
                      <a:endParaRPr lang="es-E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2000" kern="0" dirty="0"/>
                        <a:t>VADER</a:t>
                      </a:r>
                      <a:endParaRPr lang="es-E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641227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 err="1"/>
                        <a:t>Magnet</a:t>
                      </a:r>
                      <a:r>
                        <a:rPr lang="es-ES" sz="2000" b="0" dirty="0"/>
                        <a:t> Gap (mm)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chemeClr val="accent5"/>
                          </a:solidFill>
                        </a:rPr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rgbClr val="FF0000"/>
                          </a:solidFill>
                        </a:rPr>
                        <a:t>18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6306606"/>
                  </a:ext>
                </a:extLst>
              </a:tr>
              <a:tr h="226072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/>
                        <a:t>Max</a:t>
                      </a:r>
                      <a:r>
                        <a:rPr lang="es-ES" sz="2000" b="0" baseline="0" dirty="0"/>
                        <a:t> Field (T)</a:t>
                      </a:r>
                      <a:endParaRPr lang="es-E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2.3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2.3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0343277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 err="1"/>
                        <a:t>Transverse</a:t>
                      </a:r>
                      <a:r>
                        <a:rPr lang="es-ES" sz="2000" b="0" dirty="0"/>
                        <a:t> G (T/m)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chemeClr val="accent5"/>
                          </a:solidFill>
                        </a:rPr>
                        <a:t>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rgbClr val="FF0000"/>
                          </a:solidFill>
                        </a:rPr>
                        <a:t>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72110631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/>
                        <a:t>Field </a:t>
                      </a:r>
                      <a:r>
                        <a:rPr lang="es-ES" sz="2000" b="0" dirty="0" err="1"/>
                        <a:t>Quality</a:t>
                      </a:r>
                      <a:r>
                        <a:rPr lang="es-ES" sz="2000" b="0" baseline="0" dirty="0"/>
                        <a:t> </a:t>
                      </a:r>
                    </a:p>
                    <a:p>
                      <a:pPr algn="ctr"/>
                      <a:r>
                        <a:rPr lang="es-ES" sz="2000" b="0" baseline="0" dirty="0"/>
                        <a:t>(</a:t>
                      </a:r>
                      <a:r>
                        <a:rPr lang="es-ES" sz="2000" b="0" baseline="0" dirty="0" err="1"/>
                        <a:t>Units</a:t>
                      </a:r>
                      <a:r>
                        <a:rPr lang="es-ES" sz="2000" b="0" baseline="0" dirty="0"/>
                        <a:t> 1E-4)</a:t>
                      </a:r>
                      <a:endParaRPr lang="es-E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dirty="0"/>
                        <a:t>≈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2000" dirty="0"/>
                        <a:t>≈ 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0338550"/>
                  </a:ext>
                </a:extLst>
              </a:tr>
              <a:tr h="376786">
                <a:tc>
                  <a:txBody>
                    <a:bodyPr/>
                    <a:lstStyle/>
                    <a:p>
                      <a:pPr algn="ctr"/>
                      <a:r>
                        <a:rPr lang="es-ES" sz="2000" b="0" dirty="0" err="1"/>
                        <a:t>Magnet</a:t>
                      </a:r>
                      <a:r>
                        <a:rPr lang="es-ES" sz="2000" b="0" baseline="0" dirty="0"/>
                        <a:t> </a:t>
                      </a:r>
                      <a:r>
                        <a:rPr lang="es-ES" sz="2000" b="0" baseline="0" dirty="0" err="1"/>
                        <a:t>Length</a:t>
                      </a:r>
                      <a:r>
                        <a:rPr lang="es-ES" sz="2000" b="0" baseline="0" dirty="0"/>
                        <a:t> (cm)</a:t>
                      </a:r>
                      <a:endParaRPr lang="es-ES" sz="20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chemeClr val="accent5"/>
                          </a:solidFill>
                        </a:rPr>
                        <a:t>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000" b="1" dirty="0">
                          <a:solidFill>
                            <a:srgbClr val="FF0000"/>
                          </a:solidFill>
                        </a:rPr>
                        <a:t>80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603169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4E227029-BBAF-D183-E3B6-44A83ABB710F}"/>
              </a:ext>
            </a:extLst>
          </p:cNvPr>
          <p:cNvSpPr txBox="1"/>
          <p:nvPr/>
        </p:nvSpPr>
        <p:spPr bwMode="auto">
          <a:xfrm>
            <a:off x="407368" y="740923"/>
            <a:ext cx="11377264" cy="296882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compatLnSpc="0">
            <a:spAutoFit/>
          </a:bodyPr>
          <a:lstStyle/>
          <a:p>
            <a:pPr marL="283879" indent="-283879">
              <a:buFont typeface="Arial"/>
              <a:buChar char="•"/>
              <a:defRPr/>
            </a:pPr>
            <a:r>
              <a:rPr lang="en-US" sz="2800" b="1" dirty="0">
                <a:solidFill>
                  <a:schemeClr val="accent5"/>
                </a:solidFill>
              </a:rPr>
              <a:t>Finalised in December 2022 </a:t>
            </a:r>
            <a:r>
              <a:rPr lang="en-US" sz="2800" b="1" dirty="0">
                <a:solidFill>
                  <a:srgbClr val="FF0000"/>
                </a:solidFill>
              </a:rPr>
              <a:t>(8 months delay, hiring issue during COVID)</a:t>
            </a:r>
          </a:p>
          <a:p>
            <a:pPr marL="283879" indent="-283879">
              <a:buFont typeface="Arial"/>
              <a:buChar char="•"/>
              <a:defRPr/>
            </a:pPr>
            <a:r>
              <a:rPr lang="en-US" sz="2800" b="1" dirty="0">
                <a:solidFill>
                  <a:schemeClr val="accent5"/>
                </a:solidFill>
              </a:rPr>
              <a:t>Similar parameters as CLIC DR but… </a:t>
            </a:r>
          </a:p>
          <a:p>
            <a:pPr marL="741079" lvl="1" indent="-283879">
              <a:buFont typeface="Arial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</a:rPr>
              <a:t>Higher transverse gradient (&gt; factor of 2)</a:t>
            </a:r>
          </a:p>
          <a:p>
            <a:pPr marL="741079" lvl="1" indent="-283879">
              <a:buFont typeface="Arial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</a:rPr>
              <a:t>Higher magnetic gap (~40%)</a:t>
            </a:r>
          </a:p>
          <a:p>
            <a:pPr marL="741079" lvl="1" indent="-283879">
              <a:buFont typeface="Arial"/>
              <a:buChar char="•"/>
              <a:defRPr/>
            </a:pPr>
            <a:r>
              <a:rPr lang="en-US" sz="2400" b="1" dirty="0">
                <a:solidFill>
                  <a:srgbClr val="FF0000"/>
                </a:solidFill>
              </a:rPr>
              <a:t>Longer magnet (~40%)</a:t>
            </a:r>
          </a:p>
          <a:p>
            <a:pPr marL="741079" lvl="1" indent="-283879">
              <a:buFont typeface="Arial"/>
              <a:buChar char="•"/>
              <a:defRPr/>
            </a:pPr>
            <a:endParaRPr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665176" y="764704"/>
            <a:ext cx="8861648" cy="5760640"/>
          </a:xfrm>
        </p:spPr>
        <p:txBody>
          <a:bodyPr/>
          <a:lstStyle/>
          <a:p>
            <a:pPr marL="0" indent="0">
              <a:buNone/>
            </a:pPr>
            <a:r>
              <a:rPr lang="en-US" noProof="0" dirty="0"/>
              <a:t> 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65435"/>
            <a:ext cx="10515600" cy="399579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CLIC: Assembly with PM</a:t>
            </a:r>
          </a:p>
        </p:txBody>
      </p:sp>
      <p:grpSp>
        <p:nvGrpSpPr>
          <p:cNvPr id="13" name="18 Grupo"/>
          <p:cNvGrpSpPr/>
          <p:nvPr/>
        </p:nvGrpSpPr>
        <p:grpSpPr>
          <a:xfrm>
            <a:off x="1903215" y="960338"/>
            <a:ext cx="5885232" cy="2004511"/>
            <a:chOff x="323528" y="2007350"/>
            <a:chExt cx="5702542" cy="1944216"/>
          </a:xfrm>
        </p:grpSpPr>
        <p:pic>
          <p:nvPicPr>
            <p:cNvPr id="14" name="19 Imagen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528" y="2007350"/>
              <a:ext cx="2592288" cy="1944216"/>
            </a:xfrm>
            <a:prstGeom prst="rect">
              <a:avLst/>
            </a:prstGeom>
          </p:spPr>
        </p:pic>
        <p:sp>
          <p:nvSpPr>
            <p:cNvPr id="15" name="20 CuadroTexto"/>
            <p:cNvSpPr txBox="1"/>
            <p:nvPr/>
          </p:nvSpPr>
          <p:spPr>
            <a:xfrm>
              <a:off x="3078130" y="2265111"/>
              <a:ext cx="2947940" cy="9254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Magnetic measurements are done after each PM is inserted. </a:t>
              </a:r>
            </a:p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Low precision but necessary to assure the correct PM assembly</a:t>
              </a:r>
            </a:p>
          </p:txBody>
        </p:sp>
      </p:grpSp>
      <p:grpSp>
        <p:nvGrpSpPr>
          <p:cNvPr id="16" name="9 Grupo"/>
          <p:cNvGrpSpPr/>
          <p:nvPr/>
        </p:nvGrpSpPr>
        <p:grpSpPr>
          <a:xfrm>
            <a:off x="4753031" y="1772816"/>
            <a:ext cx="5735457" cy="2968641"/>
            <a:chOff x="-2322970" y="1683314"/>
            <a:chExt cx="4914750" cy="2592288"/>
          </a:xfrm>
        </p:grpSpPr>
        <p:pic>
          <p:nvPicPr>
            <p:cNvPr id="17" name="10 Imagen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323528" y="2007350"/>
              <a:ext cx="2592288" cy="1944216"/>
            </a:xfrm>
            <a:prstGeom prst="rect">
              <a:avLst/>
            </a:prstGeom>
          </p:spPr>
        </p:pic>
        <p:sp>
          <p:nvSpPr>
            <p:cNvPr id="18" name="11 CuadroTexto"/>
            <p:cNvSpPr txBox="1"/>
            <p:nvPr/>
          </p:nvSpPr>
          <p:spPr>
            <a:xfrm>
              <a:off x="-2322970" y="2851803"/>
              <a:ext cx="2769985" cy="6450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Once each module has all the magnets in, the controlled approach starts</a:t>
              </a:r>
            </a:p>
          </p:txBody>
        </p:sp>
      </p:grpSp>
      <p:grpSp>
        <p:nvGrpSpPr>
          <p:cNvPr id="28" name="6 Grupo"/>
          <p:cNvGrpSpPr/>
          <p:nvPr/>
        </p:nvGrpSpPr>
        <p:grpSpPr>
          <a:xfrm>
            <a:off x="1919184" y="3755496"/>
            <a:ext cx="5977017" cy="2769848"/>
            <a:chOff x="339496" y="1711099"/>
            <a:chExt cx="5400953" cy="2556284"/>
          </a:xfrm>
        </p:grpSpPr>
        <p:pic>
          <p:nvPicPr>
            <p:cNvPr id="29" name="7 Imagen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964" r="30743" b="5690"/>
            <a:stretch/>
          </p:blipFill>
          <p:spPr>
            <a:xfrm>
              <a:off x="339496" y="1711099"/>
              <a:ext cx="2432304" cy="2556284"/>
            </a:xfrm>
            <a:prstGeom prst="rect">
              <a:avLst/>
            </a:prstGeom>
          </p:spPr>
        </p:pic>
        <p:sp>
          <p:nvSpPr>
            <p:cNvPr id="30" name="8 CuadroTexto"/>
            <p:cNvSpPr txBox="1"/>
            <p:nvPr/>
          </p:nvSpPr>
          <p:spPr>
            <a:xfrm>
              <a:off x="2860129" y="2897362"/>
              <a:ext cx="2880320" cy="6817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1400" kern="1200" dirty="0">
                  <a:solidFill>
                    <a:srgbClr val="333399"/>
                  </a:solidFill>
                  <a:latin typeface="Lucida Sans" panose="020B0602030504020204" pitchFamily="34" charset="0"/>
                  <a:cs typeface="Arial" charset="0"/>
                </a:rPr>
                <a:t>The process is repeated with each module until the assembly is completed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A75B2B-8A1E-5EC8-8644-700360CE9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60D954-7FAD-9862-5B49-BB85818B4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691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0AA76D-6DEC-998C-3632-95E6B704725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F2560A-2B24-DC4A-18FF-DB34B9A175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1"/>
            <a:ext cx="10515600" cy="764704"/>
          </a:xfrm>
        </p:spPr>
        <p:txBody>
          <a:bodyPr/>
          <a:lstStyle/>
          <a:p>
            <a:r>
              <a:rPr lang="en-GB" noProof="0" dirty="0"/>
              <a:t>Magnetic design challenges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B8C1DA3-0915-D5CE-13F1-884FBA7128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764704"/>
            <a:ext cx="11593288" cy="5112568"/>
          </a:xfrm>
        </p:spPr>
        <p:txBody>
          <a:bodyPr>
            <a:normAutofit/>
          </a:bodyPr>
          <a:lstStyle/>
          <a:p>
            <a:r>
              <a:rPr lang="en-GB" noProof="0" dirty="0"/>
              <a:t>Needed to satisfy </a:t>
            </a:r>
            <a:r>
              <a:rPr lang="en-GB" dirty="0"/>
              <a:t>field requirements for </a:t>
            </a:r>
            <a:r>
              <a:rPr lang="en-GB" b="1" dirty="0">
                <a:solidFill>
                  <a:srgbClr val="FF0000"/>
                </a:solidFill>
              </a:rPr>
              <a:t>c</a:t>
            </a:r>
            <a:r>
              <a:rPr lang="en-GB" b="1" noProof="0" dirty="0" err="1">
                <a:solidFill>
                  <a:srgbClr val="FF0000"/>
                </a:solidFill>
              </a:rPr>
              <a:t>urved</a:t>
            </a:r>
            <a:r>
              <a:rPr lang="en-GB" b="1" noProof="0" dirty="0">
                <a:solidFill>
                  <a:srgbClr val="FF0000"/>
                </a:solidFill>
              </a:rPr>
              <a:t> trajectory</a:t>
            </a:r>
            <a:r>
              <a:rPr lang="en-GB" noProof="0" dirty="0">
                <a:solidFill>
                  <a:srgbClr val="FF0000"/>
                </a:solidFill>
              </a:rPr>
              <a:t>. 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b="1" dirty="0">
                <a:solidFill>
                  <a:srgbClr val="FF0000"/>
                </a:solidFill>
              </a:rPr>
              <a:t>Curved trajectory </a:t>
            </a:r>
            <a:r>
              <a:rPr lang="en-GB" dirty="0"/>
              <a:t>combined with </a:t>
            </a:r>
            <a:r>
              <a:rPr lang="en-GB" b="1" dirty="0">
                <a:solidFill>
                  <a:srgbClr val="FF0000"/>
                </a:solidFill>
              </a:rPr>
              <a:t>higher gap </a:t>
            </a:r>
            <a:r>
              <a:rPr lang="en-GB" dirty="0"/>
              <a:t>and </a:t>
            </a:r>
            <a:r>
              <a:rPr lang="en-GB" b="1" dirty="0">
                <a:solidFill>
                  <a:srgbClr val="FF0000"/>
                </a:solidFill>
              </a:rPr>
              <a:t>low multipole content</a:t>
            </a:r>
            <a:r>
              <a:rPr lang="en-GB" dirty="0"/>
              <a:t> for iron dominated magnet that works under saturation, extremely difficult objective</a:t>
            </a:r>
            <a:endParaRPr lang="en-GB" noProof="0" dirty="0"/>
          </a:p>
          <a:p>
            <a:r>
              <a:rPr lang="en-GB" b="1" noProof="0" dirty="0">
                <a:solidFill>
                  <a:srgbClr val="FF0000"/>
                </a:solidFill>
              </a:rPr>
              <a:t>Sagitta</a:t>
            </a:r>
            <a:r>
              <a:rPr lang="en-GB" b="1" noProof="0" dirty="0"/>
              <a:t> </a:t>
            </a:r>
            <a:r>
              <a:rPr lang="en-GB" noProof="0" dirty="0"/>
              <a:t>much</a:t>
            </a:r>
            <a:r>
              <a:rPr lang="en-GB" b="1" noProof="0" dirty="0"/>
              <a:t> </a:t>
            </a:r>
            <a:r>
              <a:rPr lang="en-GB" b="1" noProof="0" dirty="0">
                <a:solidFill>
                  <a:srgbClr val="FF0000"/>
                </a:solidFill>
              </a:rPr>
              <a:t>higher</a:t>
            </a:r>
            <a:r>
              <a:rPr lang="en-GB" b="1" noProof="0" dirty="0"/>
              <a:t> </a:t>
            </a:r>
            <a:r>
              <a:rPr lang="en-GB" noProof="0" dirty="0"/>
              <a:t>than expected</a:t>
            </a:r>
            <a:endParaRPr lang="en-GB" dirty="0"/>
          </a:p>
          <a:p>
            <a:r>
              <a:rPr lang="en-GB" b="1" dirty="0">
                <a:solidFill>
                  <a:srgbClr val="FF0000"/>
                </a:solidFill>
              </a:rPr>
              <a:t>Opera software bugs </a:t>
            </a:r>
            <a:r>
              <a:rPr lang="en-GB" dirty="0"/>
              <a:t>not present in previous versions, </a:t>
            </a:r>
            <a:r>
              <a:rPr lang="en-GB" b="1" dirty="0">
                <a:solidFill>
                  <a:srgbClr val="FF0000"/>
                </a:solidFill>
              </a:rPr>
              <a:t>impossible</a:t>
            </a:r>
            <a:r>
              <a:rPr lang="en-GB" dirty="0"/>
              <a:t> to perform required calculations with </a:t>
            </a:r>
            <a:r>
              <a:rPr lang="en-GB" b="1" dirty="0">
                <a:solidFill>
                  <a:srgbClr val="FF0000"/>
                </a:solidFill>
              </a:rPr>
              <a:t>curved trajectory</a:t>
            </a:r>
            <a:endParaRPr lang="en-GB" noProof="0" dirty="0">
              <a:solidFill>
                <a:srgbClr val="FF0000"/>
              </a:solidFill>
            </a:endParaRPr>
          </a:p>
          <a:p>
            <a:r>
              <a:rPr lang="en-GB" noProof="0" dirty="0"/>
              <a:t>This forced </a:t>
            </a:r>
            <a:r>
              <a:rPr lang="en-GB" dirty="0"/>
              <a:t>to </a:t>
            </a:r>
            <a:r>
              <a:rPr lang="en-GB" b="1" dirty="0">
                <a:solidFill>
                  <a:srgbClr val="00B050"/>
                </a:solidFill>
              </a:rPr>
              <a:t>manually develop in-house </a:t>
            </a:r>
            <a:r>
              <a:rPr lang="en-GB" b="1" noProof="0" dirty="0">
                <a:solidFill>
                  <a:srgbClr val="00B050"/>
                </a:solidFill>
              </a:rPr>
              <a:t>code</a:t>
            </a:r>
            <a:r>
              <a:rPr lang="en-GB" noProof="0" dirty="0">
                <a:solidFill>
                  <a:srgbClr val="00B050"/>
                </a:solidFill>
              </a:rPr>
              <a:t> </a:t>
            </a:r>
            <a:r>
              <a:rPr lang="en-GB" noProof="0" dirty="0"/>
              <a:t>(CIEMAT) to analyse field quality (in both</a:t>
            </a:r>
            <a:r>
              <a:rPr lang="en-GB" b="1" noProof="0" dirty="0"/>
              <a:t> Opera </a:t>
            </a:r>
            <a:r>
              <a:rPr lang="en-GB" noProof="0" dirty="0"/>
              <a:t>&amp; </a:t>
            </a:r>
            <a:r>
              <a:rPr lang="en-GB" b="1" noProof="0" dirty="0" err="1"/>
              <a:t>Matlab</a:t>
            </a:r>
            <a:r>
              <a:rPr lang="en-GB" noProof="0" dirty="0"/>
              <a:t>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F579C5-4E83-D12E-363E-00A20288E7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1F12FC-D9D2-8132-4A4C-522C549C8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74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Marcador de contenido 3">
            <a:extLst>
              <a:ext uri="{FF2B5EF4-FFF2-40B4-BE49-F238E27FC236}">
                <a16:creationId xmlns:a16="http://schemas.microsoft.com/office/drawing/2014/main" id="{B9D6697C-89B3-6CFC-CDF5-D8AF4BEC7D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1379" y="570741"/>
            <a:ext cx="8621406" cy="4824536"/>
          </a:xfrm>
          <a:prstGeom prst="rect">
            <a:avLst/>
          </a:prstGeom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952678" y="5036556"/>
            <a:ext cx="6267852" cy="1266973"/>
          </a:xfrm>
        </p:spPr>
        <p:txBody>
          <a:bodyPr>
            <a:normAutofit fontScale="92500" lnSpcReduction="20000"/>
          </a:bodyPr>
          <a:lstStyle/>
          <a:p>
            <a:r>
              <a:rPr lang="en-GB" sz="1800" b="1" dirty="0">
                <a:solidFill>
                  <a:srgbClr val="00B050"/>
                </a:solidFill>
              </a:rPr>
              <a:t>Longitudinal gradient </a:t>
            </a:r>
            <a:r>
              <a:rPr lang="en-GB" sz="1800" dirty="0">
                <a:solidFill>
                  <a:srgbClr val="00B050"/>
                </a:solidFill>
              </a:rPr>
              <a:t>profile </a:t>
            </a:r>
            <a:r>
              <a:rPr lang="en-GB" sz="1800" b="1" dirty="0">
                <a:solidFill>
                  <a:srgbClr val="00B050"/>
                </a:solidFill>
              </a:rPr>
              <a:t>achieved</a:t>
            </a:r>
          </a:p>
          <a:p>
            <a:r>
              <a:rPr lang="en-GB" sz="1800" b="1" dirty="0">
                <a:solidFill>
                  <a:srgbClr val="00B050"/>
                </a:solidFill>
              </a:rPr>
              <a:t>Integrated transverse gradient</a:t>
            </a:r>
            <a:r>
              <a:rPr lang="en-GB" sz="1800" dirty="0">
                <a:solidFill>
                  <a:srgbClr val="00B050"/>
                </a:solidFill>
              </a:rPr>
              <a:t> </a:t>
            </a:r>
            <a:r>
              <a:rPr lang="en-GB" sz="1800" b="1" dirty="0">
                <a:solidFill>
                  <a:srgbClr val="00B050"/>
                </a:solidFill>
              </a:rPr>
              <a:t>exceeds specs</a:t>
            </a:r>
          </a:p>
          <a:p>
            <a:r>
              <a:rPr lang="en-GB" sz="1800" b="1" dirty="0">
                <a:solidFill>
                  <a:srgbClr val="00B050"/>
                </a:solidFill>
              </a:rPr>
              <a:t>Field quality </a:t>
            </a:r>
            <a:r>
              <a:rPr lang="en-GB" sz="1800" dirty="0">
                <a:solidFill>
                  <a:srgbClr val="00B050"/>
                </a:solidFill>
              </a:rPr>
              <a:t>looks reasonable</a:t>
            </a:r>
          </a:p>
          <a:p>
            <a:r>
              <a:rPr lang="en-GB" sz="1800" b="1" dirty="0">
                <a:solidFill>
                  <a:srgbClr val="FF0000"/>
                </a:solidFill>
              </a:rPr>
              <a:t>Fabrication drawings </a:t>
            </a:r>
            <a:r>
              <a:rPr lang="en-GB" sz="1800" dirty="0">
                <a:solidFill>
                  <a:srgbClr val="FF0000"/>
                </a:solidFill>
              </a:rPr>
              <a:t>in progress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6369979" y="2569267"/>
            <a:ext cx="23693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Hyperbolic pole tips profile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FF92D0-3C71-04B0-8F47-9EF1E3DB4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16000" y="6565533"/>
            <a:ext cx="5760000" cy="254300"/>
          </a:xfrm>
        </p:spPr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283F73F-FC8D-6A38-2EE9-78F275461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4</a:t>
            </a:fld>
            <a:endParaRPr lang="en-US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AC5A5CDC-F299-BF1B-FB19-BA5D7FAE4C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165" y="-54293"/>
            <a:ext cx="10515600" cy="963013"/>
          </a:xfrm>
        </p:spPr>
        <p:txBody>
          <a:bodyPr/>
          <a:lstStyle/>
          <a:p>
            <a:r>
              <a:rPr lang="en-GB" dirty="0"/>
              <a:t>Magnetic Design @ CIEMAT</a:t>
            </a:r>
          </a:p>
        </p:txBody>
      </p:sp>
      <p:sp>
        <p:nvSpPr>
          <p:cNvPr id="28" name="CuadroTexto 6">
            <a:extLst>
              <a:ext uri="{FF2B5EF4-FFF2-40B4-BE49-F238E27FC236}">
                <a16:creationId xmlns:a16="http://schemas.microsoft.com/office/drawing/2014/main" id="{D0C37D75-8E30-016E-9DD2-10DB01BFBEC3}"/>
              </a:ext>
            </a:extLst>
          </p:cNvPr>
          <p:cNvSpPr txBox="1"/>
          <p:nvPr/>
        </p:nvSpPr>
        <p:spPr bwMode="auto">
          <a:xfrm>
            <a:off x="9397962" y="93596"/>
            <a:ext cx="23774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FF0000"/>
                </a:solidFill>
              </a:rPr>
              <a:t>M. </a:t>
            </a:r>
            <a:r>
              <a:rPr lang="es-ES" sz="2000" b="1" dirty="0" err="1">
                <a:solidFill>
                  <a:srgbClr val="FF0000"/>
                </a:solidFill>
              </a:rPr>
              <a:t>Dominguez</a:t>
            </a:r>
            <a:r>
              <a:rPr lang="es-ES" sz="2000" b="1" dirty="0">
                <a:solidFill>
                  <a:srgbClr val="FF0000"/>
                </a:solidFill>
              </a:rPr>
              <a:t>,</a:t>
            </a:r>
          </a:p>
          <a:p>
            <a:r>
              <a:rPr lang="es-ES" sz="2000" b="1" dirty="0">
                <a:solidFill>
                  <a:srgbClr val="FF0000"/>
                </a:solidFill>
              </a:rPr>
              <a:t>F. Toral</a:t>
            </a:r>
          </a:p>
        </p:txBody>
      </p:sp>
      <p:pic>
        <p:nvPicPr>
          <p:cNvPr id="31" name="Imagen 5">
            <a:extLst>
              <a:ext uri="{FF2B5EF4-FFF2-40B4-BE49-F238E27FC236}">
                <a16:creationId xmlns:a16="http://schemas.microsoft.com/office/drawing/2014/main" id="{5127537D-C0B1-7846-264E-0555ADFA31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2591" y="764705"/>
            <a:ext cx="3921040" cy="1872208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4E46C7E8-6F7E-3BDE-42D9-F15219C67D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05954" y="2640621"/>
            <a:ext cx="3865168" cy="2145119"/>
          </a:xfrm>
          <a:prstGeom prst="rect">
            <a:avLst/>
          </a:prstGeom>
        </p:spPr>
      </p:pic>
      <p:graphicFrame>
        <p:nvGraphicFramePr>
          <p:cNvPr id="7" name="Tabla 3">
            <a:extLst>
              <a:ext uri="{FF2B5EF4-FFF2-40B4-BE49-F238E27FC236}">
                <a16:creationId xmlns:a16="http://schemas.microsoft.com/office/drawing/2014/main" id="{B6EEB7A7-194E-2092-CC17-0742D97C12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3516581"/>
              </p:ext>
            </p:extLst>
          </p:nvPr>
        </p:nvGraphicFramePr>
        <p:xfrm>
          <a:off x="2127571" y="6186045"/>
          <a:ext cx="7620000" cy="3683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83098977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12276590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260835155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84739551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60826271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902645556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248027959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113109637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7788083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498006340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B1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B2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B3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B4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B5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B6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B7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B8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B9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B10</a:t>
                      </a:r>
                      <a:endParaRPr lang="es-ES" sz="1100" b="1" i="0" u="none" strike="noStrike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342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10000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-807.79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4.65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6.74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-1.09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0.21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-0.07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2.55E-05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>
                          <a:effectLst/>
                        </a:rPr>
                        <a:t>-0.01</a:t>
                      </a:r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u="none" strike="noStrike" dirty="0">
                          <a:effectLst/>
                        </a:rPr>
                        <a:t>-0.03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49028306"/>
                  </a:ext>
                </a:extLst>
              </a:tr>
            </a:tbl>
          </a:graphicData>
        </a:graphic>
      </p:graphicFrame>
      <p:sp>
        <p:nvSpPr>
          <p:cNvPr id="12" name="CuadroTexto 4">
            <a:extLst>
              <a:ext uri="{FF2B5EF4-FFF2-40B4-BE49-F238E27FC236}">
                <a16:creationId xmlns:a16="http://schemas.microsoft.com/office/drawing/2014/main" id="{779596D5-F82A-F7C2-D09A-0607F2A4EBF8}"/>
              </a:ext>
            </a:extLst>
          </p:cNvPr>
          <p:cNvSpPr txBox="1"/>
          <p:nvPr/>
        </p:nvSpPr>
        <p:spPr>
          <a:xfrm>
            <a:off x="2157013" y="5445927"/>
            <a:ext cx="3600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New PM blocks </a:t>
            </a:r>
            <a:r>
              <a:rPr lang="es-ES" dirty="0" err="1"/>
              <a:t>dimensions</a:t>
            </a:r>
            <a:endParaRPr lang="es-ES" dirty="0"/>
          </a:p>
        </p:txBody>
      </p:sp>
      <p:sp>
        <p:nvSpPr>
          <p:cNvPr id="24" name="CuadroTexto 5">
            <a:extLst>
              <a:ext uri="{FF2B5EF4-FFF2-40B4-BE49-F238E27FC236}">
                <a16:creationId xmlns:a16="http://schemas.microsoft.com/office/drawing/2014/main" id="{9D938AF1-224C-860C-87F7-2048FE62D7F4}"/>
              </a:ext>
            </a:extLst>
          </p:cNvPr>
          <p:cNvSpPr txBox="1"/>
          <p:nvPr/>
        </p:nvSpPr>
        <p:spPr>
          <a:xfrm>
            <a:off x="522008" y="4443493"/>
            <a:ext cx="3600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New </a:t>
            </a:r>
            <a:r>
              <a:rPr lang="es-ES" dirty="0" err="1"/>
              <a:t>poles</a:t>
            </a:r>
            <a:endParaRPr lang="es-ES" dirty="0"/>
          </a:p>
        </p:txBody>
      </p:sp>
      <p:sp>
        <p:nvSpPr>
          <p:cNvPr id="26" name="CuadroTexto 6">
            <a:extLst>
              <a:ext uri="{FF2B5EF4-FFF2-40B4-BE49-F238E27FC236}">
                <a16:creationId xmlns:a16="http://schemas.microsoft.com/office/drawing/2014/main" id="{34123BBE-201A-E0F9-D22D-808957CB63D4}"/>
              </a:ext>
            </a:extLst>
          </p:cNvPr>
          <p:cNvSpPr txBox="1"/>
          <p:nvPr/>
        </p:nvSpPr>
        <p:spPr>
          <a:xfrm>
            <a:off x="336917" y="714756"/>
            <a:ext cx="3600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New </a:t>
            </a:r>
            <a:r>
              <a:rPr lang="es-ES" dirty="0" err="1"/>
              <a:t>field</a:t>
            </a:r>
            <a:r>
              <a:rPr lang="es-ES" dirty="0"/>
              <a:t> </a:t>
            </a:r>
            <a:r>
              <a:rPr lang="es-ES" dirty="0" err="1"/>
              <a:t>regulation</a:t>
            </a:r>
            <a:r>
              <a:rPr lang="es-ES" dirty="0"/>
              <a:t> </a:t>
            </a:r>
            <a:r>
              <a:rPr lang="es-ES" dirty="0" err="1"/>
              <a:t>design</a:t>
            </a:r>
            <a:endParaRPr lang="es-ES" dirty="0"/>
          </a:p>
        </p:txBody>
      </p:sp>
      <p:cxnSp>
        <p:nvCxnSpPr>
          <p:cNvPr id="35" name="Conector recto de flecha 9">
            <a:extLst>
              <a:ext uri="{FF2B5EF4-FFF2-40B4-BE49-F238E27FC236}">
                <a16:creationId xmlns:a16="http://schemas.microsoft.com/office/drawing/2014/main" id="{E7A186B7-F7A2-C822-51AF-857527B1F782}"/>
              </a:ext>
            </a:extLst>
          </p:cNvPr>
          <p:cNvCxnSpPr>
            <a:cxnSpLocks/>
          </p:cNvCxnSpPr>
          <p:nvPr/>
        </p:nvCxnSpPr>
        <p:spPr>
          <a:xfrm flipH="1" flipV="1">
            <a:off x="4451717" y="3955116"/>
            <a:ext cx="802230" cy="155281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Conector recto de flecha 11">
            <a:extLst>
              <a:ext uri="{FF2B5EF4-FFF2-40B4-BE49-F238E27FC236}">
                <a16:creationId xmlns:a16="http://schemas.microsoft.com/office/drawing/2014/main" id="{B066190E-9AF4-4ECF-A0E0-A38EDE0CAE38}"/>
              </a:ext>
            </a:extLst>
          </p:cNvPr>
          <p:cNvCxnSpPr>
            <a:cxnSpLocks/>
          </p:cNvCxnSpPr>
          <p:nvPr/>
        </p:nvCxnSpPr>
        <p:spPr>
          <a:xfrm flipH="1" flipV="1">
            <a:off x="3937519" y="3811100"/>
            <a:ext cx="1316428" cy="16968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Conector recto de flecha 13">
            <a:extLst>
              <a:ext uri="{FF2B5EF4-FFF2-40B4-BE49-F238E27FC236}">
                <a16:creationId xmlns:a16="http://schemas.microsoft.com/office/drawing/2014/main" id="{A6BD3C0B-F417-7E34-EA8A-280D366BFF42}"/>
              </a:ext>
            </a:extLst>
          </p:cNvPr>
          <p:cNvCxnSpPr>
            <a:cxnSpLocks/>
          </p:cNvCxnSpPr>
          <p:nvPr/>
        </p:nvCxnSpPr>
        <p:spPr>
          <a:xfrm flipH="1" flipV="1">
            <a:off x="5109931" y="3379052"/>
            <a:ext cx="144016" cy="212888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Conector recto de flecha 18">
            <a:extLst>
              <a:ext uri="{FF2B5EF4-FFF2-40B4-BE49-F238E27FC236}">
                <a16:creationId xmlns:a16="http://schemas.microsoft.com/office/drawing/2014/main" id="{FEAB819F-3E87-39BF-07BF-611D6179A5BD}"/>
              </a:ext>
            </a:extLst>
          </p:cNvPr>
          <p:cNvCxnSpPr>
            <a:cxnSpLocks/>
          </p:cNvCxnSpPr>
          <p:nvPr/>
        </p:nvCxnSpPr>
        <p:spPr>
          <a:xfrm flipV="1">
            <a:off x="1797361" y="3595076"/>
            <a:ext cx="1368354" cy="84841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Conector recto de flecha 20">
            <a:extLst>
              <a:ext uri="{FF2B5EF4-FFF2-40B4-BE49-F238E27FC236}">
                <a16:creationId xmlns:a16="http://schemas.microsoft.com/office/drawing/2014/main" id="{B45EFD5E-9017-2381-A5F5-C5595C6685DA}"/>
              </a:ext>
            </a:extLst>
          </p:cNvPr>
          <p:cNvCxnSpPr>
            <a:cxnSpLocks/>
          </p:cNvCxnSpPr>
          <p:nvPr/>
        </p:nvCxnSpPr>
        <p:spPr>
          <a:xfrm flipV="1">
            <a:off x="1797361" y="3379052"/>
            <a:ext cx="2469265" cy="106444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Conector recto de flecha 22">
            <a:extLst>
              <a:ext uri="{FF2B5EF4-FFF2-40B4-BE49-F238E27FC236}">
                <a16:creationId xmlns:a16="http://schemas.microsoft.com/office/drawing/2014/main" id="{9538583F-F3F6-1162-62D0-DDB010817F19}"/>
              </a:ext>
            </a:extLst>
          </p:cNvPr>
          <p:cNvCxnSpPr>
            <a:cxnSpLocks/>
          </p:cNvCxnSpPr>
          <p:nvPr/>
        </p:nvCxnSpPr>
        <p:spPr>
          <a:xfrm>
            <a:off x="1581539" y="1147438"/>
            <a:ext cx="504056" cy="42676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99631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-43577" y="-25850"/>
            <a:ext cx="11915144" cy="687611"/>
          </a:xfrm>
        </p:spPr>
        <p:txBody>
          <a:bodyPr/>
          <a:lstStyle/>
          <a:p>
            <a:r>
              <a:rPr lang="en-US" noProof="0" dirty="0"/>
              <a:t>Resolving CLIC prototype issues for VADER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3227445"/>
            <a:ext cx="7968208" cy="2688552"/>
          </a:xfrm>
        </p:spPr>
        <p:txBody>
          <a:bodyPr tIns="0">
            <a:normAutofit lnSpcReduction="10000"/>
          </a:bodyPr>
          <a:lstStyle/>
          <a:p>
            <a:pPr algn="l">
              <a:lnSpc>
                <a:spcPct val="100000"/>
              </a:lnSpc>
            </a:pPr>
            <a:r>
              <a:rPr lang="en-US" sz="1400" b="1" noProof="0" dirty="0"/>
              <a:t>Discrepancy</a:t>
            </a:r>
            <a:r>
              <a:rPr lang="en-US" sz="1400" noProof="0" dirty="0"/>
              <a:t> in CLIC prototype between simulations vs magnetic measurements</a:t>
            </a:r>
            <a:r>
              <a:rPr lang="en-US" sz="1400" dirty="0"/>
              <a:t> with </a:t>
            </a:r>
            <a:r>
              <a:rPr lang="en-US" sz="1400" b="1" dirty="0" err="1"/>
              <a:t>i</a:t>
            </a:r>
            <a:r>
              <a:rPr lang="en-US" sz="1400" b="1" noProof="0" dirty="0" err="1"/>
              <a:t>ntegrated</a:t>
            </a:r>
            <a:r>
              <a:rPr lang="en-US" sz="1400" b="1" noProof="0" dirty="0"/>
              <a:t> dipolar field 4% lower</a:t>
            </a:r>
            <a:endParaRPr lang="en-US" sz="1400" b="1" dirty="0"/>
          </a:p>
          <a:p>
            <a:pPr algn="l">
              <a:lnSpc>
                <a:spcPct val="100000"/>
              </a:lnSpc>
            </a:pPr>
            <a:r>
              <a:rPr lang="en-US" sz="1400" b="1" dirty="0"/>
              <a:t>Various investigations</a:t>
            </a:r>
            <a:r>
              <a:rPr lang="en-US" sz="1400" dirty="0"/>
              <a:t>: missing Armco heat treatment, misalignment, hysteresis, simulation error, etc.</a:t>
            </a:r>
          </a:p>
          <a:p>
            <a:pPr algn="l">
              <a:lnSpc>
                <a:spcPct val="100000"/>
              </a:lnSpc>
            </a:pPr>
            <a:r>
              <a:rPr lang="en-US" sz="1400" dirty="0"/>
              <a:t>Traced back to </a:t>
            </a:r>
            <a:r>
              <a:rPr lang="en-US" sz="1400" b="1" dirty="0"/>
              <a:t>Opera simplifications required</a:t>
            </a:r>
            <a:r>
              <a:rPr lang="en-US" sz="1400" dirty="0"/>
              <a:t> not reflected in </a:t>
            </a:r>
            <a:r>
              <a:rPr lang="en-US" sz="1400" b="1" dirty="0"/>
              <a:t>real 3D mechanical model</a:t>
            </a:r>
            <a:endParaRPr lang="en-US" sz="1400" noProof="0" dirty="0"/>
          </a:p>
          <a:p>
            <a:pPr algn="l">
              <a:lnSpc>
                <a:spcPct val="100000"/>
              </a:lnSpc>
            </a:pPr>
            <a:r>
              <a:rPr lang="en-US" sz="1400" dirty="0"/>
              <a:t>Any of them alone not capable to explain difference </a:t>
            </a:r>
          </a:p>
          <a:p>
            <a:pPr algn="l">
              <a:lnSpc>
                <a:spcPct val="100000"/>
              </a:lnSpc>
            </a:pPr>
            <a:r>
              <a:rPr lang="en-US" sz="1400" dirty="0"/>
              <a:t>All three simulated allow </a:t>
            </a:r>
            <a:r>
              <a:rPr lang="en-US" sz="1400" b="1" dirty="0"/>
              <a:t>model matching </a:t>
            </a:r>
            <a:r>
              <a:rPr lang="en-US" sz="1400" dirty="0"/>
              <a:t>almost</a:t>
            </a:r>
            <a:r>
              <a:rPr lang="en-US" sz="1400" b="1" dirty="0"/>
              <a:t> perfectly</a:t>
            </a:r>
            <a:r>
              <a:rPr lang="en-US" sz="1400" dirty="0"/>
              <a:t> </a:t>
            </a:r>
            <a:r>
              <a:rPr lang="en-US" sz="1400" b="1" dirty="0"/>
              <a:t>magnetic measurements! </a:t>
            </a:r>
          </a:p>
          <a:p>
            <a:pPr algn="l">
              <a:lnSpc>
                <a:spcPct val="100000"/>
              </a:lnSpc>
            </a:pPr>
            <a:r>
              <a:rPr lang="en-US" sz="1400" dirty="0"/>
              <a:t>Simulated integrated field is now </a:t>
            </a:r>
            <a:r>
              <a:rPr lang="en-US" sz="1400" b="1" dirty="0"/>
              <a:t>0.641T vs 0.638  measured</a:t>
            </a:r>
            <a:endParaRPr lang="en-US" sz="1400" b="1" noProof="0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4216" y="733233"/>
            <a:ext cx="4517351" cy="2347144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AEEF7B0A-EC3C-AB6B-85AD-7D06D1F61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2924" y="3420183"/>
            <a:ext cx="3950543" cy="2745121"/>
          </a:xfrm>
          <a:prstGeom prst="rect">
            <a:avLst/>
          </a:prstGeom>
        </p:spPr>
      </p:pic>
      <p:pic>
        <p:nvPicPr>
          <p:cNvPr id="15" name="Imagen 6">
            <a:extLst>
              <a:ext uri="{FF2B5EF4-FFF2-40B4-BE49-F238E27FC236}">
                <a16:creationId xmlns:a16="http://schemas.microsoft.com/office/drawing/2014/main" id="{A5726F7A-F451-891B-7A4C-8B51AAADAE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945" y="593993"/>
            <a:ext cx="1100209" cy="1151273"/>
          </a:xfrm>
          <a:prstGeom prst="rect">
            <a:avLst/>
          </a:prstGeom>
        </p:spPr>
      </p:pic>
      <p:pic>
        <p:nvPicPr>
          <p:cNvPr id="16" name="Imagen 7">
            <a:extLst>
              <a:ext uri="{FF2B5EF4-FFF2-40B4-BE49-F238E27FC236}">
                <a16:creationId xmlns:a16="http://schemas.microsoft.com/office/drawing/2014/main" id="{575D5369-5BD4-AAA5-09F5-178CA6C8A7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515" y="1746121"/>
            <a:ext cx="1195453" cy="1020323"/>
          </a:xfrm>
          <a:prstGeom prst="rect">
            <a:avLst/>
          </a:prstGeom>
        </p:spPr>
      </p:pic>
      <p:pic>
        <p:nvPicPr>
          <p:cNvPr id="17" name="Imagen 8">
            <a:extLst>
              <a:ext uri="{FF2B5EF4-FFF2-40B4-BE49-F238E27FC236}">
                <a16:creationId xmlns:a16="http://schemas.microsoft.com/office/drawing/2014/main" id="{BC48CE8B-7B14-403E-2BED-1A277388F4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1224" y="630693"/>
            <a:ext cx="1634705" cy="1141441"/>
          </a:xfrm>
          <a:prstGeom prst="rect">
            <a:avLst/>
          </a:prstGeom>
        </p:spPr>
      </p:pic>
      <p:pic>
        <p:nvPicPr>
          <p:cNvPr id="18" name="Imagen 9">
            <a:extLst>
              <a:ext uri="{FF2B5EF4-FFF2-40B4-BE49-F238E27FC236}">
                <a16:creationId xmlns:a16="http://schemas.microsoft.com/office/drawing/2014/main" id="{1CE4CE06-6E9A-A007-731C-3D89DF708E4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4221" y="718525"/>
            <a:ext cx="1787182" cy="1070785"/>
          </a:xfrm>
          <a:prstGeom prst="rect">
            <a:avLst/>
          </a:prstGeom>
        </p:spPr>
      </p:pic>
      <p:pic>
        <p:nvPicPr>
          <p:cNvPr id="19" name="Imagen 10">
            <a:extLst>
              <a:ext uri="{FF2B5EF4-FFF2-40B4-BE49-F238E27FC236}">
                <a16:creationId xmlns:a16="http://schemas.microsoft.com/office/drawing/2014/main" id="{CC48CCEB-1A4C-873A-7CE6-638F4C6A01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53311" y="1782820"/>
            <a:ext cx="1784475" cy="1038906"/>
          </a:xfrm>
          <a:prstGeom prst="rect">
            <a:avLst/>
          </a:prstGeom>
        </p:spPr>
      </p:pic>
      <p:pic>
        <p:nvPicPr>
          <p:cNvPr id="20" name="Imagen 11">
            <a:extLst>
              <a:ext uri="{FF2B5EF4-FFF2-40B4-BE49-F238E27FC236}">
                <a16:creationId xmlns:a16="http://schemas.microsoft.com/office/drawing/2014/main" id="{3DC9CF4D-A06F-62F4-DC12-A32867ED96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74131" y="1841973"/>
            <a:ext cx="1939741" cy="1000284"/>
          </a:xfrm>
          <a:prstGeom prst="rect">
            <a:avLst/>
          </a:prstGeom>
        </p:spPr>
      </p:pic>
      <p:sp>
        <p:nvSpPr>
          <p:cNvPr id="21" name="Elipse 4">
            <a:extLst>
              <a:ext uri="{FF2B5EF4-FFF2-40B4-BE49-F238E27FC236}">
                <a16:creationId xmlns:a16="http://schemas.microsoft.com/office/drawing/2014/main" id="{1F7DF3AA-C053-0977-C101-462CD2ADEB82}"/>
              </a:ext>
            </a:extLst>
          </p:cNvPr>
          <p:cNvSpPr/>
          <p:nvPr/>
        </p:nvSpPr>
        <p:spPr>
          <a:xfrm>
            <a:off x="792520" y="1334324"/>
            <a:ext cx="288032" cy="2880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lipse 13">
            <a:extLst>
              <a:ext uri="{FF2B5EF4-FFF2-40B4-BE49-F238E27FC236}">
                <a16:creationId xmlns:a16="http://schemas.microsoft.com/office/drawing/2014/main" id="{CDF05201-A878-C051-9A17-836286F12617}"/>
              </a:ext>
            </a:extLst>
          </p:cNvPr>
          <p:cNvSpPr/>
          <p:nvPr/>
        </p:nvSpPr>
        <p:spPr>
          <a:xfrm>
            <a:off x="2650140" y="976866"/>
            <a:ext cx="360040" cy="38553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Elipse 14">
            <a:extLst>
              <a:ext uri="{FF2B5EF4-FFF2-40B4-BE49-F238E27FC236}">
                <a16:creationId xmlns:a16="http://schemas.microsoft.com/office/drawing/2014/main" id="{1D8D1EC9-F209-FAA1-FD61-CD901D579FA1}"/>
              </a:ext>
            </a:extLst>
          </p:cNvPr>
          <p:cNvSpPr/>
          <p:nvPr/>
        </p:nvSpPr>
        <p:spPr>
          <a:xfrm>
            <a:off x="5034222" y="869140"/>
            <a:ext cx="529227" cy="57003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CuadroTexto 15">
            <a:extLst>
              <a:ext uri="{FF2B5EF4-FFF2-40B4-BE49-F238E27FC236}">
                <a16:creationId xmlns:a16="http://schemas.microsoft.com/office/drawing/2014/main" id="{A2DF6CB8-FE5C-9085-7887-F9C1120FE4E7}"/>
              </a:ext>
            </a:extLst>
          </p:cNvPr>
          <p:cNvSpPr txBox="1"/>
          <p:nvPr/>
        </p:nvSpPr>
        <p:spPr>
          <a:xfrm>
            <a:off x="-18176" y="2809702"/>
            <a:ext cx="2923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6 mm HF &amp; MF pole base expansion</a:t>
            </a:r>
          </a:p>
        </p:txBody>
      </p:sp>
      <p:sp>
        <p:nvSpPr>
          <p:cNvPr id="25" name="CuadroTexto 16">
            <a:extLst>
              <a:ext uri="{FF2B5EF4-FFF2-40B4-BE49-F238E27FC236}">
                <a16:creationId xmlns:a16="http://schemas.microsoft.com/office/drawing/2014/main" id="{7C3056C7-98BE-88E2-4D7F-E1BE6BBF5E0B}"/>
              </a:ext>
            </a:extLst>
          </p:cNvPr>
          <p:cNvSpPr txBox="1"/>
          <p:nvPr/>
        </p:nvSpPr>
        <p:spPr>
          <a:xfrm>
            <a:off x="5683995" y="2626028"/>
            <a:ext cx="1532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LF pole extrusion</a:t>
            </a:r>
          </a:p>
        </p:txBody>
      </p:sp>
      <p:sp>
        <p:nvSpPr>
          <p:cNvPr id="26" name="CuadroTexto 17">
            <a:extLst>
              <a:ext uri="{FF2B5EF4-FFF2-40B4-BE49-F238E27FC236}">
                <a16:creationId xmlns:a16="http://schemas.microsoft.com/office/drawing/2014/main" id="{63279A08-5CAD-5205-4475-2954716D029E}"/>
              </a:ext>
            </a:extLst>
          </p:cNvPr>
          <p:cNvSpPr txBox="1"/>
          <p:nvPr/>
        </p:nvSpPr>
        <p:spPr>
          <a:xfrm>
            <a:off x="3021329" y="2825513"/>
            <a:ext cx="1532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MF pole extrusion</a:t>
            </a:r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6A7A6F74-8F69-37FD-BA42-F1A662E68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BEC0D3C6-FFB0-A29F-3B62-BD8E531A8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042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51279"/>
            <a:ext cx="10515600" cy="567069"/>
          </a:xfrm>
        </p:spPr>
        <p:txBody>
          <a:bodyPr>
            <a:normAutofit fontScale="90000"/>
          </a:bodyPr>
          <a:lstStyle/>
          <a:p>
            <a:r>
              <a:rPr lang="en-GB" noProof="0" dirty="0"/>
              <a:t>VADER: </a:t>
            </a:r>
            <a:r>
              <a:rPr lang="en-GB" dirty="0"/>
              <a:t>Mechanical Design</a:t>
            </a:r>
            <a:endParaRPr lang="en-GB" noProof="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63352" y="764704"/>
            <a:ext cx="10657184" cy="5760640"/>
          </a:xfrm>
        </p:spPr>
        <p:txBody>
          <a:bodyPr/>
          <a:lstStyle/>
          <a:p>
            <a:r>
              <a:rPr lang="en-GB" b="1" dirty="0"/>
              <a:t>Mechanical design </a:t>
            </a:r>
            <a:r>
              <a:rPr lang="en-GB" dirty="0"/>
              <a:t>started in September. Now is finished and production drawings ready for KYMA</a:t>
            </a:r>
            <a:endParaRPr lang="en-GB" noProof="0" dirty="0"/>
          </a:p>
          <a:p>
            <a:endParaRPr lang="en-GB" noProof="0" dirty="0"/>
          </a:p>
        </p:txBody>
      </p:sp>
      <p:pic>
        <p:nvPicPr>
          <p:cNvPr id="4" name="Marcador de contenido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748719" y="2168613"/>
            <a:ext cx="2088232" cy="1168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2031674" y="1889402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/>
              <a:t>From</a:t>
            </a:r>
            <a:r>
              <a:rPr lang="es-ES" dirty="0"/>
              <a:t> </a:t>
            </a:r>
            <a:r>
              <a:rPr lang="es-ES" dirty="0" err="1"/>
              <a:t>this</a:t>
            </a:r>
            <a:r>
              <a:rPr lang="es-ES" dirty="0"/>
              <a:t>…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915" y="4065353"/>
            <a:ext cx="1524289" cy="1760923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95" y="4725144"/>
            <a:ext cx="1242074" cy="180020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060" y="1819764"/>
            <a:ext cx="1610335" cy="182526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780" y="3181618"/>
            <a:ext cx="3172524" cy="3098852"/>
          </a:xfrm>
          <a:prstGeom prst="rect">
            <a:avLst/>
          </a:prstGeom>
        </p:spPr>
      </p:pic>
      <p:cxnSp>
        <p:nvCxnSpPr>
          <p:cNvPr id="10" name="Conector recto de flecha 9"/>
          <p:cNvCxnSpPr/>
          <p:nvPr/>
        </p:nvCxnSpPr>
        <p:spPr>
          <a:xfrm>
            <a:off x="3794807" y="2797242"/>
            <a:ext cx="1013269" cy="19109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Conector recto de flecha 10"/>
          <p:cNvCxnSpPr/>
          <p:nvPr/>
        </p:nvCxnSpPr>
        <p:spPr>
          <a:xfrm>
            <a:off x="3467709" y="3318850"/>
            <a:ext cx="654197" cy="724549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Conector recto de flecha 11"/>
          <p:cNvCxnSpPr>
            <a:endCxn id="7" idx="0"/>
          </p:cNvCxnSpPr>
          <p:nvPr/>
        </p:nvCxnSpPr>
        <p:spPr>
          <a:xfrm flipH="1">
            <a:off x="2449933" y="3374898"/>
            <a:ext cx="369009" cy="135024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CuadroTexto 16"/>
          <p:cNvSpPr txBox="1"/>
          <p:nvPr/>
        </p:nvSpPr>
        <p:spPr>
          <a:xfrm>
            <a:off x="8309167" y="2732394"/>
            <a:ext cx="273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…to </a:t>
            </a:r>
            <a:r>
              <a:rPr lang="es-ES" dirty="0" err="1"/>
              <a:t>this</a:t>
            </a:r>
            <a:r>
              <a:rPr lang="es-ES" dirty="0"/>
              <a:t>: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679C50EC-CC1D-3AE6-D657-D9F55954B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2922EBA-0500-46C6-A03E-AECC69758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1864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99579"/>
          </a:xfrm>
        </p:spPr>
        <p:txBody>
          <a:bodyPr>
            <a:normAutofit fontScale="90000"/>
          </a:bodyPr>
          <a:lstStyle/>
          <a:p>
            <a:r>
              <a:rPr lang="en-US" noProof="0" dirty="0"/>
              <a:t>VADER vs CLIC Prototype: Main differences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1224" y="1124744"/>
            <a:ext cx="11917424" cy="4896544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1600" b="1" dirty="0"/>
              <a:t>I</a:t>
            </a:r>
            <a:r>
              <a:rPr lang="en-US" sz="1600" b="1" noProof="0" dirty="0" err="1"/>
              <a:t>ron</a:t>
            </a:r>
            <a:r>
              <a:rPr lang="en-US" sz="1600" b="1" noProof="0" dirty="0"/>
              <a:t> yokes </a:t>
            </a:r>
            <a:r>
              <a:rPr lang="en-US" sz="1600" noProof="0" dirty="0"/>
              <a:t>formed by </a:t>
            </a:r>
            <a:r>
              <a:rPr lang="en-US" sz="1600" b="1" noProof="0" dirty="0"/>
              <a:t>3 main pieces </a:t>
            </a:r>
            <a:r>
              <a:rPr lang="en-US" sz="1600" noProof="0" dirty="0"/>
              <a:t>instead of one</a:t>
            </a:r>
            <a:r>
              <a:rPr lang="en-US" sz="1600" dirty="0"/>
              <a:t>, </a:t>
            </a:r>
            <a:r>
              <a:rPr lang="en-US" sz="1600" b="1" noProof="0" dirty="0"/>
              <a:t>screwed</a:t>
            </a:r>
            <a:r>
              <a:rPr lang="en-US" sz="1600" noProof="0" dirty="0"/>
              <a:t> from </a:t>
            </a:r>
            <a:r>
              <a:rPr lang="en-US" sz="1600" b="1" noProof="0" dirty="0"/>
              <a:t>iron to iron </a:t>
            </a:r>
            <a:r>
              <a:rPr lang="en-US" sz="1600" noProof="0" dirty="0"/>
              <a:t>across aluminium support block</a:t>
            </a:r>
            <a:r>
              <a:rPr lang="en-US" sz="1600" dirty="0"/>
              <a:t> (</a:t>
            </a:r>
            <a:r>
              <a:rPr lang="en-US" sz="1600" noProof="0" dirty="0"/>
              <a:t>before first assembly step)</a:t>
            </a:r>
            <a:endParaRPr lang="en-US" sz="1600" dirty="0"/>
          </a:p>
          <a:p>
            <a:pPr algn="l"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 marL="0" indent="0">
              <a:lnSpc>
                <a:spcPct val="120000"/>
              </a:lnSpc>
              <a:buNone/>
            </a:pPr>
            <a:endParaRPr lang="en-US" sz="1600" noProof="0" dirty="0"/>
          </a:p>
          <a:p>
            <a:pPr>
              <a:lnSpc>
                <a:spcPct val="120000"/>
              </a:lnSpc>
            </a:pPr>
            <a:r>
              <a:rPr lang="en-US" sz="1600" noProof="0" dirty="0"/>
              <a:t>In VADER, </a:t>
            </a:r>
            <a:r>
              <a:rPr lang="en-US" sz="1600" b="1" noProof="0" dirty="0"/>
              <a:t>same pole adjustments </a:t>
            </a:r>
            <a:r>
              <a:rPr lang="en-US" sz="1600" noProof="0" dirty="0"/>
              <a:t>in MF and LF modules present in CLIC </a:t>
            </a:r>
            <a:r>
              <a:rPr lang="en-US" sz="1600" b="1" noProof="0" dirty="0"/>
              <a:t>except</a:t>
            </a:r>
            <a:r>
              <a:rPr lang="en-US" sz="1600" noProof="0" dirty="0"/>
              <a:t> </a:t>
            </a:r>
            <a:r>
              <a:rPr lang="en-US" sz="1600" b="1" noProof="0" dirty="0"/>
              <a:t>DY (vertical adjustment)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7416" y="2060848"/>
            <a:ext cx="2256456" cy="290479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88840"/>
            <a:ext cx="2808312" cy="316791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246D3-178C-C4FC-EB38-DE634F148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EA150F-4AF3-F578-7E4F-2484CEE7B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410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-14185"/>
            <a:ext cx="12072664" cy="706881"/>
          </a:xfrm>
        </p:spPr>
        <p:txBody>
          <a:bodyPr/>
          <a:lstStyle/>
          <a:p>
            <a:r>
              <a:rPr lang="en-US" dirty="0"/>
              <a:t>VADER vs CLIC Prototype: </a:t>
            </a:r>
            <a:r>
              <a:rPr lang="en-US" noProof="0" dirty="0"/>
              <a:t>Main differences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1344" y="628646"/>
            <a:ext cx="11737304" cy="5392641"/>
          </a:xfrm>
        </p:spPr>
        <p:txBody>
          <a:bodyPr>
            <a:noAutofit/>
          </a:bodyPr>
          <a:lstStyle/>
          <a:p>
            <a:pPr algn="l">
              <a:lnSpc>
                <a:spcPct val="120000"/>
              </a:lnSpc>
            </a:pPr>
            <a:r>
              <a:rPr lang="en-US" sz="1600" noProof="0" dirty="0"/>
              <a:t>PM blocks bigger, meaning </a:t>
            </a:r>
            <a:r>
              <a:rPr lang="en-US" sz="1600" b="1" noProof="0" dirty="0"/>
              <a:t>higher forces</a:t>
            </a:r>
            <a:r>
              <a:rPr lang="en-US" sz="1600" noProof="0" dirty="0"/>
              <a:t>. </a:t>
            </a:r>
            <a:r>
              <a:rPr lang="en-US" sz="1600" b="1" noProof="0" dirty="0"/>
              <a:t>POM boxes redesigned </a:t>
            </a:r>
            <a:r>
              <a:rPr lang="en-US" sz="1600" noProof="0" dirty="0"/>
              <a:t>(longer) and </a:t>
            </a:r>
            <a:r>
              <a:rPr lang="en-US" sz="1600" b="1" noProof="0" dirty="0"/>
              <a:t>second one </a:t>
            </a:r>
            <a:r>
              <a:rPr lang="en-US" sz="1600" noProof="0" dirty="0"/>
              <a:t>to carry block </a:t>
            </a:r>
            <a:r>
              <a:rPr lang="en-US" sz="1600" b="1" noProof="0" dirty="0"/>
              <a:t>added</a:t>
            </a:r>
          </a:p>
          <a:p>
            <a:pPr algn="l"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endParaRPr lang="en-US" sz="1600" dirty="0"/>
          </a:p>
          <a:p>
            <a:pPr marL="0" indent="0">
              <a:lnSpc>
                <a:spcPct val="120000"/>
              </a:lnSpc>
              <a:buNone/>
            </a:pPr>
            <a:endParaRPr lang="en-US" sz="1600" dirty="0"/>
          </a:p>
          <a:p>
            <a:pPr>
              <a:lnSpc>
                <a:spcPct val="120000"/>
              </a:lnSpc>
            </a:pPr>
            <a:endParaRPr lang="en-US" sz="1600" noProof="0" dirty="0"/>
          </a:p>
          <a:p>
            <a:pPr>
              <a:lnSpc>
                <a:spcPct val="120000"/>
              </a:lnSpc>
            </a:pPr>
            <a:r>
              <a:rPr lang="en-US" sz="1600" dirty="0"/>
              <a:t>Moving parts of field regulation under much higher forces, </a:t>
            </a:r>
            <a:r>
              <a:rPr lang="en-US" sz="1600" b="1" dirty="0"/>
              <a:t>guides reinforced </a:t>
            </a:r>
            <a:r>
              <a:rPr lang="en-US" sz="1600" dirty="0"/>
              <a:t>and regulating screws include </a:t>
            </a:r>
            <a:r>
              <a:rPr lang="en-US" sz="1600" b="1" dirty="0"/>
              <a:t>bronze ending </a:t>
            </a:r>
            <a:r>
              <a:rPr lang="en-US" sz="1600" dirty="0"/>
              <a:t>to avoid fluency with time (instead of plastic in CLIC)</a:t>
            </a:r>
            <a:endParaRPr lang="en-US" sz="1600" noProof="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2940" y="1476353"/>
            <a:ext cx="3616108" cy="364008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9905" y="1210536"/>
            <a:ext cx="3290818" cy="3398713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 flipH="1">
            <a:off x="4295800" y="1092719"/>
            <a:ext cx="1656184" cy="144016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>
            <a:cxnSpLocks/>
          </p:cNvCxnSpPr>
          <p:nvPr/>
        </p:nvCxnSpPr>
        <p:spPr>
          <a:xfrm flipV="1">
            <a:off x="6096000" y="3412395"/>
            <a:ext cx="1861862" cy="17146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4C0644-32EC-8443-CDA4-9DAC00FC1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EB4CD2F-CC53-67D0-82C7-CA4BCA65D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910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831627"/>
          </a:xfrm>
        </p:spPr>
        <p:txBody>
          <a:bodyPr/>
          <a:lstStyle/>
          <a:p>
            <a:r>
              <a:rPr lang="en-US" dirty="0"/>
              <a:t>VADER: </a:t>
            </a:r>
            <a:r>
              <a:rPr lang="en-US" noProof="0" dirty="0"/>
              <a:t>Timeline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764704"/>
            <a:ext cx="11856640" cy="5184576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b="1" dirty="0"/>
              <a:t>Material List </a:t>
            </a:r>
            <a:r>
              <a:rPr lang="en-US" dirty="0"/>
              <a:t>- by </a:t>
            </a:r>
            <a:r>
              <a:rPr lang="en-US" b="1" dirty="0"/>
              <a:t>October 2024</a:t>
            </a:r>
            <a:endParaRPr lang="es-ES" b="1" dirty="0"/>
          </a:p>
          <a:p>
            <a:pPr lvl="1"/>
            <a:r>
              <a:rPr lang="en-US" dirty="0"/>
              <a:t>CIEMAT sent list of materials used to expedite procurement and </a:t>
            </a:r>
            <a:r>
              <a:rPr lang="en-US" dirty="0" err="1"/>
              <a:t>Kyma</a:t>
            </a:r>
            <a:r>
              <a:rPr lang="en-US" dirty="0"/>
              <a:t> pre-ordered bulk material with longest delivery times </a:t>
            </a:r>
          </a:p>
          <a:p>
            <a:r>
              <a:rPr lang="en-US" b="1" dirty="0"/>
              <a:t>Final manufacturing drawings </a:t>
            </a:r>
            <a:r>
              <a:rPr lang="en-US" dirty="0"/>
              <a:t>- by beginning of </a:t>
            </a:r>
            <a:r>
              <a:rPr lang="en-US" b="1" dirty="0"/>
              <a:t>November 2024</a:t>
            </a:r>
          </a:p>
          <a:p>
            <a:pPr lvl="0"/>
            <a:r>
              <a:rPr lang="en-US" dirty="0"/>
              <a:t>From </a:t>
            </a:r>
            <a:r>
              <a:rPr lang="en-US" b="1" dirty="0"/>
              <a:t>mid-November 2024</a:t>
            </a:r>
            <a:r>
              <a:rPr lang="en-US" dirty="0"/>
              <a:t>, </a:t>
            </a:r>
            <a:r>
              <a:rPr lang="en-US" dirty="0" err="1"/>
              <a:t>Kyma</a:t>
            </a:r>
            <a:r>
              <a:rPr lang="en-US" dirty="0"/>
              <a:t> proceeds with </a:t>
            </a:r>
            <a:r>
              <a:rPr lang="en-US" b="1" dirty="0"/>
              <a:t>procurement</a:t>
            </a:r>
            <a:r>
              <a:rPr lang="en-US" dirty="0"/>
              <a:t> of all components.</a:t>
            </a:r>
          </a:p>
          <a:p>
            <a:pPr lvl="0"/>
            <a:r>
              <a:rPr lang="en-US" dirty="0"/>
              <a:t>Initial estimates indicate that materials ready and delivered by </a:t>
            </a:r>
            <a:r>
              <a:rPr lang="en-US" b="1" dirty="0"/>
              <a:t>March-April 2025</a:t>
            </a:r>
            <a:endParaRPr lang="en-US" dirty="0"/>
          </a:p>
          <a:p>
            <a:pPr lvl="0"/>
            <a:r>
              <a:rPr lang="en-US" b="1" dirty="0"/>
              <a:t>Assembly process </a:t>
            </a:r>
            <a:r>
              <a:rPr lang="en-US" dirty="0"/>
              <a:t>estimated as follows:</a:t>
            </a:r>
            <a:endParaRPr lang="es-ES" dirty="0"/>
          </a:p>
          <a:p>
            <a:pPr lvl="1"/>
            <a:r>
              <a:rPr lang="en-US" dirty="0"/>
              <a:t>1 week for mechanical assembly of the modules.</a:t>
            </a:r>
            <a:endParaRPr lang="es-ES" dirty="0"/>
          </a:p>
          <a:p>
            <a:pPr lvl="1"/>
            <a:r>
              <a:rPr lang="en-US" dirty="0"/>
              <a:t>2 weeks for final assembly.</a:t>
            </a:r>
            <a:endParaRPr lang="es-ES" dirty="0"/>
          </a:p>
          <a:p>
            <a:pPr lvl="1"/>
            <a:r>
              <a:rPr lang="en-US" dirty="0"/>
              <a:t>1 week contingency.</a:t>
            </a:r>
            <a:endParaRPr lang="es-ES" dirty="0"/>
          </a:p>
          <a:p>
            <a:r>
              <a:rPr lang="en-US" b="1" noProof="0" dirty="0"/>
              <a:t>Latest date </a:t>
            </a:r>
            <a:r>
              <a:rPr lang="en-US" noProof="0" dirty="0"/>
              <a:t>for </a:t>
            </a:r>
            <a:r>
              <a:rPr lang="en-US" b="1" noProof="0" dirty="0"/>
              <a:t>deliverable</a:t>
            </a:r>
            <a:r>
              <a:rPr lang="en-US" noProof="0" dirty="0"/>
              <a:t> </a:t>
            </a:r>
            <a:r>
              <a:rPr lang="en-US" b="1" noProof="0" dirty="0">
                <a:solidFill>
                  <a:srgbClr val="FF0000"/>
                </a:solidFill>
              </a:rPr>
              <a:t>May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B7F41E-9C60-AA69-A017-F9AD93816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YP – Task 7.3: VADER – I.FAST Steering Committee #13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FB3B90-E424-D154-2519-FF348CD54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A1A58B-7BA1-7E42-8231-6D1CB1C760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546200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Arial"/>
        <a:cs typeface="Arial"/>
      </a:majorFont>
      <a:minorFont>
        <a:latin typeface="Montserrat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8829</TotalTime>
  <Words>1544</Words>
  <Application>Microsoft Macintosh PowerPoint</Application>
  <DocSecurity>0</DocSecurity>
  <PresentationFormat>Widescreen</PresentationFormat>
  <Paragraphs>235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9" baseType="lpstr">
      <vt:lpstr>Aptos</vt:lpstr>
      <vt:lpstr>Arial</vt:lpstr>
      <vt:lpstr>Calibri</vt:lpstr>
      <vt:lpstr>Lucida Sans</vt:lpstr>
      <vt:lpstr>Montserrat</vt:lpstr>
      <vt:lpstr>Montserrat ExtraBold</vt:lpstr>
      <vt:lpstr>Montserrat SemiBold</vt:lpstr>
      <vt:lpstr>Wingdings</vt:lpstr>
      <vt:lpstr>I.FAST Custom Slides</vt:lpstr>
      <vt:lpstr>PowerPoint Presentation</vt:lpstr>
      <vt:lpstr>Profile Design and Magnet Specifications</vt:lpstr>
      <vt:lpstr>Magnetic design challenges</vt:lpstr>
      <vt:lpstr>Magnetic Design @ CIEMAT</vt:lpstr>
      <vt:lpstr>Resolving CLIC prototype issues for VADER</vt:lpstr>
      <vt:lpstr>VADER: Mechanical Design</vt:lpstr>
      <vt:lpstr>VADER vs CLIC Prototype: Main differences</vt:lpstr>
      <vt:lpstr>VADER vs CLIC Prototype: Main differences</vt:lpstr>
      <vt:lpstr>VADER: Timeline</vt:lpstr>
      <vt:lpstr>VADER timeline</vt:lpstr>
      <vt:lpstr>PowerPoint Presentation</vt:lpstr>
      <vt:lpstr>VAriable Dipole for the Elettra Ring - VADER</vt:lpstr>
      <vt:lpstr>VADER objectives</vt:lpstr>
      <vt:lpstr>VADER objectives</vt:lpstr>
      <vt:lpstr>Lattice and optics design</vt:lpstr>
      <vt:lpstr>Magnetic Design @ CIEMAT</vt:lpstr>
      <vt:lpstr>CLIC: Preliminary Assembly</vt:lpstr>
      <vt:lpstr>CLIC: Preliminary Assembly</vt:lpstr>
      <vt:lpstr>CLIC: Assembly with PM</vt:lpstr>
      <vt:lpstr>CLIC: Assembly with PM</vt:lpstr>
    </vt:vector>
  </TitlesOfParts>
  <Manager/>
  <Company>APO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subject/>
  <dc:creator>André-Pierre OLIVIER</dc:creator>
  <cp:keywords/>
  <dc:description/>
  <cp:lastModifiedBy>Yannis Papaphilippou</cp:lastModifiedBy>
  <cp:revision>548</cp:revision>
  <dcterms:created xsi:type="dcterms:W3CDTF">2017-04-26T09:15:49Z</dcterms:created>
  <dcterms:modified xsi:type="dcterms:W3CDTF">2024-10-21T14:56:39Z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