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3" r:id="rId5"/>
    <p:sldId id="393" r:id="rId6"/>
    <p:sldId id="392" r:id="rId7"/>
    <p:sldId id="399" r:id="rId8"/>
    <p:sldId id="396" r:id="rId9"/>
    <p:sldId id="389" r:id="rId10"/>
    <p:sldId id="408" r:id="rId11"/>
    <p:sldId id="406" r:id="rId12"/>
    <p:sldId id="395" r:id="rId13"/>
    <p:sldId id="407" r:id="rId14"/>
  </p:sldIdLst>
  <p:sldSz cx="9144000" cy="6858000" type="screen4x3"/>
  <p:notesSz cx="7315200" cy="96012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92D050"/>
    <a:srgbClr val="99CC00"/>
    <a:srgbClr val="33CC33"/>
    <a:srgbClr val="CCFF99"/>
    <a:srgbClr val="FFFF99"/>
    <a:srgbClr val="FDD5B1"/>
    <a:srgbClr val="FFFFFF"/>
    <a:srgbClr val="FFCC00"/>
    <a:srgbClr val="FFE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82" autoAdjust="0"/>
    <p:restoredTop sz="96374" autoAdjust="0"/>
  </p:normalViewPr>
  <p:slideViewPr>
    <p:cSldViewPr snapToObjects="1" showGuides="1">
      <p:cViewPr varScale="1">
        <p:scale>
          <a:sx n="106" d="100"/>
          <a:sy n="106" d="100"/>
        </p:scale>
        <p:origin x="1032" y="96"/>
      </p:cViewPr>
      <p:guideLst>
        <p:guide orient="horz" pos="4080"/>
        <p:guide pos="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65" d="100"/>
        <a:sy n="165" d="100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B3F5CDDF-3246-6843-A314-FDDEB3F3DF8E}" type="datetimeFigureOut">
              <a:rPr lang="fr-FR" smtClean="0"/>
              <a:pPr/>
              <a:t>20/09/2024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81D8F6D-3354-BF4D-834B-467E3215D30A}" type="datetimeFigureOut">
              <a:rPr lang="fr-FR" smtClean="0"/>
              <a:pPr/>
              <a:t>20/09/2024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98915" y="2634656"/>
            <a:ext cx="7200000" cy="1658439"/>
          </a:xfrm>
        </p:spPr>
        <p:txBody>
          <a:bodyPr/>
          <a:lstStyle/>
          <a:p>
            <a:r>
              <a:rPr lang="en-GB" sz="3600" dirty="0"/>
              <a:t>Quench Heaters resistance </a:t>
            </a:r>
            <a:br>
              <a:rPr lang="en-GB" sz="3600" dirty="0"/>
            </a:br>
            <a:endParaRPr lang="en-GB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M. Baldini - FNAL</a:t>
            </a:r>
          </a:p>
        </p:txBody>
      </p:sp>
      <p:sp>
        <p:nvSpPr>
          <p:cNvPr id="8" name="Freeform 7"/>
          <p:cNvSpPr/>
          <p:nvPr/>
        </p:nvSpPr>
        <p:spPr>
          <a:xfrm>
            <a:off x="871672" y="908720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050" y="585575"/>
            <a:ext cx="3540430" cy="153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7690" y="585575"/>
            <a:ext cx="4057610" cy="169129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BEF75-7E6B-44D3-8C32-4FC53390E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EA14DF-6130-4C8B-8F5F-C65D380D3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71E0D86-3981-45C6-9785-5F7181D047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101829"/>
              </p:ext>
            </p:extLst>
          </p:nvPr>
        </p:nvGraphicFramePr>
        <p:xfrm>
          <a:off x="1115616" y="1052736"/>
          <a:ext cx="6196252" cy="3673854"/>
        </p:xfrm>
        <a:graphic>
          <a:graphicData uri="http://schemas.openxmlformats.org/drawingml/2006/table">
            <a:tbl>
              <a:tblPr/>
              <a:tblGrid>
                <a:gridCol w="2822993">
                  <a:extLst>
                    <a:ext uri="{9D8B030D-6E8A-4147-A177-3AD203B41FA5}">
                      <a16:colId xmlns:a16="http://schemas.microsoft.com/office/drawing/2014/main" val="4273542506"/>
                    </a:ext>
                  </a:extLst>
                </a:gridCol>
                <a:gridCol w="1547866">
                  <a:extLst>
                    <a:ext uri="{9D8B030D-6E8A-4147-A177-3AD203B41FA5}">
                      <a16:colId xmlns:a16="http://schemas.microsoft.com/office/drawing/2014/main" val="991325339"/>
                    </a:ext>
                  </a:extLst>
                </a:gridCol>
                <a:gridCol w="1825393">
                  <a:extLst>
                    <a:ext uri="{9D8B030D-6E8A-4147-A177-3AD203B41FA5}">
                      <a16:colId xmlns:a16="http://schemas.microsoft.com/office/drawing/2014/main" val="1783248012"/>
                    </a:ext>
                  </a:extLst>
                </a:gridCol>
              </a:tblGrid>
              <a:tr h="38385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        </a:t>
                      </a:r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 [</a:t>
                      </a:r>
                      <a:r>
                        <a:rPr lang="el-G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Ω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 MQXFA</a:t>
                      </a:r>
                      <a:endParaRPr lang="el-G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376737"/>
                  </a:ext>
                </a:extLst>
              </a:tr>
              <a:tr h="527533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Warm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 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772501"/>
                  </a:ext>
                </a:extLst>
              </a:tr>
              <a:tr h="50642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Avg. circuit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4.12195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2.24543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1941024"/>
                  </a:ext>
                </a:extLst>
              </a:tr>
              <a:tr h="7357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St. Dev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0.25637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0.21566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1219175"/>
                  </a:ext>
                </a:extLst>
              </a:tr>
              <a:tr h="50642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8834748"/>
                  </a:ext>
                </a:extLst>
              </a:tr>
              <a:tr h="50642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1.642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3686654"/>
                  </a:ext>
                </a:extLst>
              </a:tr>
              <a:tr h="50745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Range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77901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46D095E-43FA-4469-BFE2-E68887828D5B}"/>
              </a:ext>
            </a:extLst>
          </p:cNvPr>
          <p:cNvSpPr txBox="1"/>
          <p:nvPr/>
        </p:nvSpPr>
        <p:spPr>
          <a:xfrm>
            <a:off x="2051720" y="5445224"/>
            <a:ext cx="5955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average was calculated using all the measured data</a:t>
            </a:r>
          </a:p>
        </p:txBody>
      </p:sp>
    </p:spTree>
    <p:extLst>
      <p:ext uri="{BB962C8B-B14F-4D97-AF65-F5344CB8AC3E}">
        <p14:creationId xmlns:p14="http://schemas.microsoft.com/office/powerpoint/2010/main" val="1382536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E119B-74EC-4E22-AB0E-8368DEECC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MQXFA quench heaters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E8B230-8F13-4AED-AA86-58645979D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F0DD05-552B-4D80-AEE4-B0B89280B7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243" t="23707" r="28897" b="55828"/>
          <a:stretch/>
        </p:blipFill>
        <p:spPr>
          <a:xfrm>
            <a:off x="393818" y="2276872"/>
            <a:ext cx="8289926" cy="20351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914CD47-540D-4962-9B1E-85C55EF5CB23}"/>
              </a:ext>
            </a:extLst>
          </p:cNvPr>
          <p:cNvSpPr txBox="1"/>
          <p:nvPr/>
        </p:nvSpPr>
        <p:spPr>
          <a:xfrm>
            <a:off x="1042744" y="4734033"/>
            <a:ext cx="7631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MQXFA Pre-series and series magnets QH: 26 stations each strip</a:t>
            </a:r>
          </a:p>
        </p:txBody>
      </p:sp>
    </p:spTree>
    <p:extLst>
      <p:ext uri="{BB962C8B-B14F-4D97-AF65-F5344CB8AC3E}">
        <p14:creationId xmlns:p14="http://schemas.microsoft.com/office/powerpoint/2010/main" val="2013974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2E263-608C-4A8D-8864-228471048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AUP QH resistance measurements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901A90-567E-4C04-BF8B-CBFF9F81D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31B194-A8DA-49B9-8115-043417F33EB7}"/>
              </a:ext>
            </a:extLst>
          </p:cNvPr>
          <p:cNvSpPr txBox="1"/>
          <p:nvPr/>
        </p:nvSpPr>
        <p:spPr>
          <a:xfrm>
            <a:off x="519821" y="1484784"/>
            <a:ext cx="810435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SzPct val="108000"/>
              <a:buFont typeface="Wingdings" panose="05000000000000000000" pitchFamily="2" charset="2"/>
              <a:buChar char="§"/>
            </a:pPr>
            <a:r>
              <a:rPr lang="en-US" sz="2400" dirty="0"/>
              <a:t>Resistance is measured on each QH strip before coil fabrication at FNAL and BNL</a:t>
            </a:r>
          </a:p>
          <a:p>
            <a:pPr marL="742950" lvl="1" indent="-285750">
              <a:buClr>
                <a:schemeClr val="accent6"/>
              </a:buClr>
              <a:buSzPct val="108000"/>
              <a:buFont typeface="Wingdings" panose="05000000000000000000" pitchFamily="2" charset="2"/>
              <a:buChar char="§"/>
            </a:pPr>
            <a:r>
              <a:rPr lang="en-US" sz="2000" dirty="0"/>
              <a:t>This is part of the QC and those are 4W measurements</a:t>
            </a:r>
          </a:p>
          <a:p>
            <a:pPr marL="742950" lvl="1" indent="-285750">
              <a:buClr>
                <a:schemeClr val="accent6"/>
              </a:buClr>
              <a:buSzPct val="108000"/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285750" indent="-285750">
              <a:buClr>
                <a:schemeClr val="accent6"/>
              </a:buClr>
              <a:buSzPct val="108000"/>
              <a:buFont typeface="Wingdings" panose="05000000000000000000" pitchFamily="2" charset="2"/>
              <a:buChar char="§"/>
            </a:pPr>
            <a:r>
              <a:rPr lang="en-US" sz="2400" dirty="0"/>
              <a:t>Resistance is measured on each QH circuit at several stage at BNL (Circuits consist of two QH strips connected in series):</a:t>
            </a:r>
          </a:p>
          <a:p>
            <a:pPr marL="1200150" lvl="2" indent="-285750">
              <a:buClr>
                <a:schemeClr val="accent6"/>
              </a:buClr>
              <a:buSzPct val="108000"/>
              <a:buFont typeface="Wingdings" panose="05000000000000000000" pitchFamily="2" charset="2"/>
              <a:buChar char="§"/>
            </a:pPr>
            <a:r>
              <a:rPr lang="en-US" sz="2000" dirty="0"/>
              <a:t>Magnet horizontal</a:t>
            </a:r>
          </a:p>
          <a:p>
            <a:pPr marL="1200150" lvl="2" indent="-285750">
              <a:buClr>
                <a:schemeClr val="accent6"/>
              </a:buClr>
              <a:buSzPct val="108000"/>
              <a:buFont typeface="Wingdings" panose="05000000000000000000" pitchFamily="2" charset="2"/>
              <a:buChar char="§"/>
            </a:pPr>
            <a:r>
              <a:rPr lang="en-US" sz="2000" dirty="0"/>
              <a:t>Wire stand </a:t>
            </a:r>
          </a:p>
          <a:p>
            <a:pPr marL="1200150" lvl="2" indent="-285750">
              <a:buClr>
                <a:schemeClr val="accent6"/>
              </a:buClr>
              <a:buSzPct val="108000"/>
              <a:buFont typeface="Wingdings" panose="05000000000000000000" pitchFamily="2" charset="2"/>
              <a:buChar char="§"/>
            </a:pPr>
            <a:r>
              <a:rPr lang="en-US" sz="2000" dirty="0"/>
              <a:t>Magnet at 4.5 K </a:t>
            </a:r>
          </a:p>
          <a:p>
            <a:pPr marL="1200150" lvl="2" indent="-285750">
              <a:buClr>
                <a:schemeClr val="accent6"/>
              </a:buClr>
              <a:buSzPct val="108000"/>
              <a:buFont typeface="Wingdings" panose="05000000000000000000" pitchFamily="2" charset="2"/>
              <a:buChar char="§"/>
            </a:pPr>
            <a:r>
              <a:rPr lang="en-US" sz="2000" dirty="0"/>
              <a:t>Magnet in the </a:t>
            </a:r>
            <a:r>
              <a:rPr lang="en-US" sz="2000" dirty="0" err="1"/>
              <a:t>dewar</a:t>
            </a:r>
            <a:r>
              <a:rPr lang="en-US" sz="2000" dirty="0"/>
              <a:t> at 300 K</a:t>
            </a:r>
          </a:p>
          <a:p>
            <a:pPr marL="1200150" lvl="2" indent="-285750">
              <a:buClr>
                <a:schemeClr val="accent6"/>
              </a:buClr>
              <a:buSzPct val="108000"/>
              <a:buFont typeface="Wingdings" panose="05000000000000000000" pitchFamily="2" charset="2"/>
              <a:buChar char="§"/>
            </a:pPr>
            <a:r>
              <a:rPr lang="en-US" sz="2000" dirty="0"/>
              <a:t>Magnet after cold test before shipment</a:t>
            </a:r>
          </a:p>
        </p:txBody>
      </p:sp>
    </p:spTree>
    <p:extLst>
      <p:ext uri="{BB962C8B-B14F-4D97-AF65-F5344CB8AC3E}">
        <p14:creationId xmlns:p14="http://schemas.microsoft.com/office/powerpoint/2010/main" val="3435186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61243-BDDA-4BB1-987B-71E4A0861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Nominal Values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B8D66B-915A-4FC7-A0DC-1C316CD88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59D92A2-68FB-4658-A2E2-68D20186BF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6764030"/>
              </p:ext>
            </p:extLst>
          </p:nvPr>
        </p:nvGraphicFramePr>
        <p:xfrm>
          <a:off x="328116" y="1268760"/>
          <a:ext cx="6980188" cy="4898579"/>
        </p:xfrm>
        <a:graphic>
          <a:graphicData uri="http://schemas.openxmlformats.org/drawingml/2006/table">
            <a:tbl>
              <a:tblPr/>
              <a:tblGrid>
                <a:gridCol w="2056332">
                  <a:extLst>
                    <a:ext uri="{9D8B030D-6E8A-4147-A177-3AD203B41FA5}">
                      <a16:colId xmlns:a16="http://schemas.microsoft.com/office/drawing/2014/main" val="3439808360"/>
                    </a:ext>
                  </a:extLst>
                </a:gridCol>
                <a:gridCol w="2338602">
                  <a:extLst>
                    <a:ext uri="{9D8B030D-6E8A-4147-A177-3AD203B41FA5}">
                      <a16:colId xmlns:a16="http://schemas.microsoft.com/office/drawing/2014/main" val="177529853"/>
                    </a:ext>
                  </a:extLst>
                </a:gridCol>
                <a:gridCol w="947927">
                  <a:extLst>
                    <a:ext uri="{9D8B030D-6E8A-4147-A177-3AD203B41FA5}">
                      <a16:colId xmlns:a16="http://schemas.microsoft.com/office/drawing/2014/main" val="1014769219"/>
                    </a:ext>
                  </a:extLst>
                </a:gridCol>
                <a:gridCol w="932503">
                  <a:extLst>
                    <a:ext uri="{9D8B030D-6E8A-4147-A177-3AD203B41FA5}">
                      <a16:colId xmlns:a16="http://schemas.microsoft.com/office/drawing/2014/main" val="1589552685"/>
                    </a:ext>
                  </a:extLst>
                </a:gridCol>
                <a:gridCol w="704824">
                  <a:extLst>
                    <a:ext uri="{9D8B030D-6E8A-4147-A177-3AD203B41FA5}">
                      <a16:colId xmlns:a16="http://schemas.microsoft.com/office/drawing/2014/main" val="2018575567"/>
                    </a:ext>
                  </a:extLst>
                </a:gridCol>
              </a:tblGrid>
              <a:tr h="18278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2878096"/>
                  </a:ext>
                </a:extLst>
              </a:tr>
              <a:tr h="175472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Geometry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Magnet length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443481"/>
                  </a:ext>
                </a:extLst>
              </a:tr>
              <a:tr h="1681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Heater SS width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3265622"/>
                  </a:ext>
                </a:extLst>
              </a:tr>
              <a:tr h="1681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Heater Cu width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4709149"/>
                  </a:ext>
                </a:extLst>
              </a:tr>
              <a:tr h="1681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Heater SS thickness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5680301"/>
                  </a:ext>
                </a:extLst>
              </a:tr>
              <a:tr h="1681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Heater Cu thickness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7476130"/>
                  </a:ext>
                </a:extLst>
              </a:tr>
              <a:tr h="1681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Station length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5322028"/>
                  </a:ext>
                </a:extLst>
              </a:tr>
              <a:tr h="1681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Station period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233963"/>
                  </a:ext>
                </a:extLst>
              </a:tr>
              <a:tr h="1681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Number of stations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8888348"/>
                  </a:ext>
                </a:extLst>
              </a:tr>
              <a:tr h="182783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Room temperature strip resistance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SS resistivity at RT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(Ω </a:t>
                      </a: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7.30E-07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7.30E-07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9974435"/>
                  </a:ext>
                </a:extLst>
              </a:tr>
              <a:tr h="1681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 resistivity at RT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(Ω </a:t>
                      </a: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1.80E-08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1.80E-08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5922073"/>
                  </a:ext>
                </a:extLst>
              </a:tr>
              <a:tr h="1681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SS station resistance at RT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(Ω)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5.84E-02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5.84E-02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5522849"/>
                  </a:ext>
                </a:extLst>
              </a:tr>
              <a:tr h="1681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 station resistance at RT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(Ω)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1.08E-02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1.08E-02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6049920"/>
                  </a:ext>
                </a:extLst>
              </a:tr>
              <a:tr h="1681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strip resistance at RT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(Ω)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1.73E+00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3.05E+00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8563486"/>
                  </a:ext>
                </a:extLst>
              </a:tr>
              <a:tr h="182783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Cold strip resistance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SS resistivity at 10 K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(Ω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5.45E-07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5.45E-07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6757"/>
                  </a:ext>
                </a:extLst>
              </a:tr>
              <a:tr h="1681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 resistivity at 10 K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(Ω </a:t>
                      </a: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6.00E-10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6.00E-10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6534401"/>
                  </a:ext>
                </a:extLst>
              </a:tr>
              <a:tr h="1681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SS station resistance at 10 K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(Ω)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4.36E-02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4.36E-02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6288417"/>
                  </a:ext>
                </a:extLst>
              </a:tr>
              <a:tr h="1681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 station resistance at 10 K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(Ω)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3.60E-04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3.60E-04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613690"/>
                  </a:ext>
                </a:extLst>
              </a:tr>
              <a:tr h="1681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strip resistance at 10 K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(Ω)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1.10E+00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1.93E+00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991530"/>
                  </a:ext>
                </a:extLst>
              </a:tr>
              <a:tr h="18278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Circuit resistance (nominal)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Number of strips in series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0472922"/>
                  </a:ext>
                </a:extLst>
              </a:tr>
              <a:tr h="1681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Resistance of the warm leads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(Ω)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7794965"/>
                  </a:ext>
                </a:extLst>
              </a:tr>
              <a:tr h="1681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resistance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(Ω)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7972776"/>
                  </a:ext>
                </a:extLst>
              </a:tr>
              <a:tr h="182783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Powering parameters (nominal)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Voltage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(V)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163276"/>
                  </a:ext>
                </a:extLst>
              </a:tr>
              <a:tr h="18278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Capacitance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(mF)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252774"/>
                  </a:ext>
                </a:extLst>
              </a:tr>
              <a:tr h="1681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Peak current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7945147"/>
                  </a:ext>
                </a:extLst>
              </a:tr>
              <a:tr h="18278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RC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ms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1626818"/>
                  </a:ext>
                </a:extLst>
              </a:tr>
              <a:tr h="20471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Peak power density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(W/cm</a:t>
                      </a:r>
                      <a:r>
                        <a:rPr lang="en-GB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4950820"/>
                  </a:ext>
                </a:extLst>
              </a:tr>
              <a:tr h="21202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Energy density in the heater stations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(J/cm</a:t>
                      </a:r>
                      <a:r>
                        <a:rPr lang="en-GB" sz="10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3.46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3.46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4671811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018C5653-012F-4140-9743-FFE1B80BAA67}"/>
              </a:ext>
            </a:extLst>
          </p:cNvPr>
          <p:cNvSpPr/>
          <p:nvPr/>
        </p:nvSpPr>
        <p:spPr>
          <a:xfrm>
            <a:off x="2018293" y="4298206"/>
            <a:ext cx="4432400" cy="1825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42BDCA-6086-4F98-AF27-F75813252C3E}"/>
              </a:ext>
            </a:extLst>
          </p:cNvPr>
          <p:cNvSpPr/>
          <p:nvPr/>
        </p:nvSpPr>
        <p:spPr>
          <a:xfrm>
            <a:off x="2051720" y="3476531"/>
            <a:ext cx="4432400" cy="1825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C19B5F-FE57-409F-971D-99113A261BAB}"/>
              </a:ext>
            </a:extLst>
          </p:cNvPr>
          <p:cNvSpPr/>
          <p:nvPr/>
        </p:nvSpPr>
        <p:spPr>
          <a:xfrm>
            <a:off x="2051720" y="4850955"/>
            <a:ext cx="4432400" cy="1825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703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EA00FA91-F479-56D6-C398-1860E12C4D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2093223"/>
              </p:ext>
            </p:extLst>
          </p:nvPr>
        </p:nvGraphicFramePr>
        <p:xfrm>
          <a:off x="-495730" y="684320"/>
          <a:ext cx="5915334" cy="45707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023360" imgH="3108960" progId="Origin50.Graph">
                  <p:embed/>
                </p:oleObj>
              </mc:Choice>
              <mc:Fallback>
                <p:oleObj name="Graph" r:id="rId2" imgW="4023360" imgH="3108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-495730" y="684320"/>
                        <a:ext cx="5915334" cy="45707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AD7AAFC0-EB32-4890-B797-E473151AA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QH strip resistance data @300K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42654F-9DD7-4796-B549-8CD23487F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39C258-D7DF-4355-9DFA-3551E1D4C804}"/>
              </a:ext>
            </a:extLst>
          </p:cNvPr>
          <p:cNvSpPr txBox="1"/>
          <p:nvPr/>
        </p:nvSpPr>
        <p:spPr>
          <a:xfrm>
            <a:off x="6074754" y="957267"/>
            <a:ext cx="29720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 collected at FNAL with 4W measurements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06FD62A-1A1C-43CC-BBD5-EF014A0141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006532"/>
              </p:ext>
            </p:extLst>
          </p:nvPr>
        </p:nvGraphicFramePr>
        <p:xfrm>
          <a:off x="5255896" y="3407264"/>
          <a:ext cx="3220765" cy="2744664"/>
        </p:xfrm>
        <a:graphic>
          <a:graphicData uri="http://schemas.openxmlformats.org/drawingml/2006/table">
            <a:tbl>
              <a:tblPr/>
              <a:tblGrid>
                <a:gridCol w="1955990">
                  <a:extLst>
                    <a:ext uri="{9D8B030D-6E8A-4147-A177-3AD203B41FA5}">
                      <a16:colId xmlns:a16="http://schemas.microsoft.com/office/drawing/2014/main" val="4273542506"/>
                    </a:ext>
                  </a:extLst>
                </a:gridCol>
                <a:gridCol w="1264775">
                  <a:extLst>
                    <a:ext uri="{9D8B030D-6E8A-4147-A177-3AD203B41FA5}">
                      <a16:colId xmlns:a16="http://schemas.microsoft.com/office/drawing/2014/main" val="991325339"/>
                    </a:ext>
                  </a:extLst>
                </a:gridCol>
              </a:tblGrid>
              <a:tr h="30296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 [</a:t>
                      </a:r>
                      <a:r>
                        <a:rPr lang="el-G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Ω]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7376737"/>
                  </a:ext>
                </a:extLst>
              </a:tr>
              <a:tr h="344282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Warm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772501"/>
                  </a:ext>
                </a:extLst>
              </a:tr>
              <a:tr h="3305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Avg. strip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1.88678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1941024"/>
                  </a:ext>
                </a:extLst>
              </a:tr>
              <a:tr h="48015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St. Dev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0.13109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1219175"/>
                  </a:ext>
                </a:extLst>
              </a:tr>
              <a:tr h="3305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8834748"/>
                  </a:ext>
                </a:extLst>
              </a:tr>
              <a:tr h="3305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3686654"/>
                  </a:ext>
                </a:extLst>
              </a:tr>
              <a:tr h="2656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Range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77901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Range (%)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114804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582D876-D741-4AAA-8E72-E106861C9126}"/>
              </a:ext>
            </a:extLst>
          </p:cNvPr>
          <p:cNvSpPr txBox="1"/>
          <p:nvPr/>
        </p:nvSpPr>
        <p:spPr>
          <a:xfrm>
            <a:off x="1691680" y="5782596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532 stripes measured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1A7897-9C7D-4718-A564-D785BF003247}"/>
              </a:ext>
            </a:extLst>
          </p:cNvPr>
          <p:cNvSpPr txBox="1"/>
          <p:nvPr/>
        </p:nvSpPr>
        <p:spPr>
          <a:xfrm>
            <a:off x="1547664" y="6393184"/>
            <a:ext cx="4881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Century Schoolbook" panose="02040604050505020304" pitchFamily="18" charset="0"/>
              </a:rPr>
              <a:t>MQXFB Prod. average @ RT = 3.12 ± 0.19 </a:t>
            </a:r>
            <a:r>
              <a:rPr lang="el-GR" dirty="0">
                <a:solidFill>
                  <a:srgbClr val="0070C0"/>
                </a:solidFill>
                <a:latin typeface="Century Schoolbook" panose="02040604050505020304" pitchFamily="18" charset="0"/>
              </a:rPr>
              <a:t>Ω</a:t>
            </a:r>
            <a:endParaRPr lang="en-GB" dirty="0">
              <a:solidFill>
                <a:srgbClr val="0070C0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94DB35-3503-4FFF-8235-E080470F3539}"/>
              </a:ext>
            </a:extLst>
          </p:cNvPr>
          <p:cNvSpPr txBox="1"/>
          <p:nvPr/>
        </p:nvSpPr>
        <p:spPr>
          <a:xfrm>
            <a:off x="6588224" y="6254684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*percentage over the average strip value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C63D6C-BDDE-4E6F-B6A7-9964B3B90E00}"/>
              </a:ext>
            </a:extLst>
          </p:cNvPr>
          <p:cNvSpPr txBox="1"/>
          <p:nvPr/>
        </p:nvSpPr>
        <p:spPr>
          <a:xfrm>
            <a:off x="4312853" y="2090273"/>
            <a:ext cx="16466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Nominal value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20A5A5-79E6-47B5-B6A4-51DC2A2439C2}"/>
              </a:ext>
            </a:extLst>
          </p:cNvPr>
          <p:cNvSpPr txBox="1"/>
          <p:nvPr/>
        </p:nvSpPr>
        <p:spPr>
          <a:xfrm>
            <a:off x="4312853" y="1354460"/>
            <a:ext cx="103970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Average</a:t>
            </a:r>
          </a:p>
        </p:txBody>
      </p:sp>
    </p:spTree>
    <p:extLst>
      <p:ext uri="{BB962C8B-B14F-4D97-AF65-F5344CB8AC3E}">
        <p14:creationId xmlns:p14="http://schemas.microsoft.com/office/powerpoint/2010/main" val="4169489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24BA4-62DC-4EB2-857E-2E491A3EB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MQXFAP2 and MQXFA pre-series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FBED2D-A375-47E0-AB38-BCBA5E198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3069C3-A7FB-3546-A903-606219246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985936"/>
            <a:ext cx="5547011" cy="488612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E973BF9-AE10-4716-AF26-A869A986B8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901599"/>
              </p:ext>
            </p:extLst>
          </p:nvPr>
        </p:nvGraphicFramePr>
        <p:xfrm>
          <a:off x="5220072" y="900000"/>
          <a:ext cx="3168352" cy="2558349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1559423">
                  <a:extLst>
                    <a:ext uri="{9D8B030D-6E8A-4147-A177-3AD203B41FA5}">
                      <a16:colId xmlns:a16="http://schemas.microsoft.com/office/drawing/2014/main" val="225563666"/>
                    </a:ext>
                  </a:extLst>
                </a:gridCol>
                <a:gridCol w="1608929">
                  <a:extLst>
                    <a:ext uri="{9D8B030D-6E8A-4147-A177-3AD203B41FA5}">
                      <a16:colId xmlns:a16="http://schemas.microsoft.com/office/drawing/2014/main" val="3460562316"/>
                    </a:ext>
                  </a:extLst>
                </a:gridCol>
              </a:tblGrid>
              <a:tr h="3064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Quadrants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Heaters circuit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553481274"/>
                  </a:ext>
                </a:extLst>
              </a:tr>
              <a:tr h="2776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Q1-Q2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PHB01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313593"/>
                  </a:ext>
                </a:extLst>
              </a:tr>
              <a:tr h="2776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Q1-Q2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PHB02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225977985"/>
                  </a:ext>
                </a:extLst>
              </a:tr>
              <a:tr h="2776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Q1-Q2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PHB03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622394137"/>
                  </a:ext>
                </a:extLst>
              </a:tr>
              <a:tr h="2872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Q1-Q2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PHB04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897010637"/>
                  </a:ext>
                </a:extLst>
              </a:tr>
              <a:tr h="2776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Q4-Q3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PHB01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006657482"/>
                  </a:ext>
                </a:extLst>
              </a:tr>
              <a:tr h="2776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Q4-Q3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PHB02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291415588"/>
                  </a:ext>
                </a:extLst>
              </a:tr>
              <a:tr h="2776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Q4-Q3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PHB03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638978403"/>
                  </a:ext>
                </a:extLst>
              </a:tr>
              <a:tr h="2776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Q4-Q3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PHB04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81580308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110100E-CC21-432D-835A-EB46C71915F0}"/>
              </a:ext>
            </a:extLst>
          </p:cNvPr>
          <p:cNvSpPr txBox="1"/>
          <p:nvPr/>
        </p:nvSpPr>
        <p:spPr>
          <a:xfrm>
            <a:off x="6084168" y="3508267"/>
            <a:ext cx="3059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EACH QH CIRCUIT CONSIST OF 2 STRIPS</a:t>
            </a:r>
          </a:p>
        </p:txBody>
      </p:sp>
    </p:spTree>
    <p:extLst>
      <p:ext uri="{BB962C8B-B14F-4D97-AF65-F5344CB8AC3E}">
        <p14:creationId xmlns:p14="http://schemas.microsoft.com/office/powerpoint/2010/main" val="602004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06530-3847-415F-B66C-6ABFBF4E9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Resistance measurement at BNL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9FCDC6-E6CC-4B39-ACF4-9BDF49E0A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5CA75B2-23B5-49D2-8A2E-E6E925C4B5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209630"/>
              </p:ext>
            </p:extLst>
          </p:nvPr>
        </p:nvGraphicFramePr>
        <p:xfrm>
          <a:off x="1259632" y="1484784"/>
          <a:ext cx="5184576" cy="7428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5584">
                  <a:extLst>
                    <a:ext uri="{9D8B030D-6E8A-4147-A177-3AD203B41FA5}">
                      <a16:colId xmlns:a16="http://schemas.microsoft.com/office/drawing/2014/main" val="85109477"/>
                    </a:ext>
                  </a:extLst>
                </a:gridCol>
                <a:gridCol w="1944656">
                  <a:extLst>
                    <a:ext uri="{9D8B030D-6E8A-4147-A177-3AD203B41FA5}">
                      <a16:colId xmlns:a16="http://schemas.microsoft.com/office/drawing/2014/main" val="396350110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4059437066"/>
                    </a:ext>
                  </a:extLst>
                </a:gridCol>
                <a:gridCol w="940000">
                  <a:extLst>
                    <a:ext uri="{9D8B030D-6E8A-4147-A177-3AD203B41FA5}">
                      <a16:colId xmlns:a16="http://schemas.microsoft.com/office/drawing/2014/main" val="1414167309"/>
                    </a:ext>
                  </a:extLst>
                </a:gridCol>
                <a:gridCol w="932208">
                  <a:extLst>
                    <a:ext uri="{9D8B030D-6E8A-4147-A177-3AD203B41FA5}">
                      <a16:colId xmlns:a16="http://schemas.microsoft.com/office/drawing/2014/main" val="2181947457"/>
                    </a:ext>
                  </a:extLst>
                </a:gridCol>
              </a:tblGrid>
              <a:tr h="742889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Measurement location: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Horizontal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Wiring Stand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Dewar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8660505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1903595-2B90-4EC2-B27E-F78C7AFD8468}"/>
              </a:ext>
            </a:extLst>
          </p:cNvPr>
          <p:cNvSpPr txBox="1"/>
          <p:nvPr/>
        </p:nvSpPr>
        <p:spPr>
          <a:xfrm>
            <a:off x="755576" y="2996952"/>
            <a:ext cx="70567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HORIZONTAL: magnet is in horizontal position and the measurement are taken from the magnet connectors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WIRING STAND: magnet is vertical attached to the top head. Measurements are taken from the top head connectors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DEWAR: measurements at cold taken from the top head connectors</a:t>
            </a:r>
          </a:p>
        </p:txBody>
      </p:sp>
    </p:spTree>
    <p:extLst>
      <p:ext uri="{BB962C8B-B14F-4D97-AF65-F5344CB8AC3E}">
        <p14:creationId xmlns:p14="http://schemas.microsoft.com/office/powerpoint/2010/main" val="2108774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9CB860-4007-4DD0-B9A9-131E0415D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F140D75-4621-4D0F-BDE7-2F543B652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5" y="179388"/>
            <a:ext cx="7918450" cy="720725"/>
          </a:xfrm>
        </p:spPr>
        <p:txBody>
          <a:bodyPr/>
          <a:lstStyle/>
          <a:p>
            <a:r>
              <a:rPr lang="en-US" dirty="0"/>
              <a:t>QH circuit resistance data @300K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C6233C-034B-4A02-A824-4E17746D52CF}"/>
              </a:ext>
            </a:extLst>
          </p:cNvPr>
          <p:cNvSpPr txBox="1"/>
          <p:nvPr/>
        </p:nvSpPr>
        <p:spPr>
          <a:xfrm>
            <a:off x="497710" y="1126744"/>
            <a:ext cx="8377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QH resistances were measured and then averaged. Results were compared with circuit resistance calculated using single strip 4W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Here the difference between the measured R vs calculated R is reported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Can we use this difference to estimate the warm wire contribution?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C53B929D-489E-3BFB-46AA-96586CCEFB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1125504"/>
              </p:ext>
            </p:extLst>
          </p:nvPr>
        </p:nvGraphicFramePr>
        <p:xfrm>
          <a:off x="107504" y="2564904"/>
          <a:ext cx="4896544" cy="3741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3896280" imgH="2977200" progId="Origin50.Graph">
                  <p:embed/>
                </p:oleObj>
              </mc:Choice>
              <mc:Fallback>
                <p:oleObj name="Graph" r:id="rId2" imgW="3896280" imgH="29772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7504" y="2564904"/>
                        <a:ext cx="4896544" cy="37412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4CF956E2-9BC9-E7E4-E1E4-9B1EFDA21F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8656771"/>
              </p:ext>
            </p:extLst>
          </p:nvPr>
        </p:nvGraphicFramePr>
        <p:xfrm>
          <a:off x="4355976" y="3147306"/>
          <a:ext cx="4896544" cy="3741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3896280" imgH="2977200" progId="Origin50.Graph">
                  <p:embed/>
                </p:oleObj>
              </mc:Choice>
              <mc:Fallback>
                <p:oleObj name="Graph" r:id="rId4" imgW="3896280" imgH="29772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55976" y="3147306"/>
                        <a:ext cx="4896544" cy="37412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DE4CEBF6-706A-1999-1CAE-A89D574578B9}"/>
              </a:ext>
            </a:extLst>
          </p:cNvPr>
          <p:cNvSpPr txBox="1"/>
          <p:nvPr/>
        </p:nvSpPr>
        <p:spPr>
          <a:xfrm>
            <a:off x="1783770" y="2439086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Q1-Q2 circuit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D5F971-3EC3-E21E-7A75-011131F8CFD6}"/>
              </a:ext>
            </a:extLst>
          </p:cNvPr>
          <p:cNvSpPr txBox="1"/>
          <p:nvPr/>
        </p:nvSpPr>
        <p:spPr>
          <a:xfrm>
            <a:off x="6032242" y="3197431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Q3-Q4 circuit</a:t>
            </a:r>
          </a:p>
        </p:txBody>
      </p:sp>
    </p:spTree>
    <p:extLst>
      <p:ext uri="{BB962C8B-B14F-4D97-AF65-F5344CB8AC3E}">
        <p14:creationId xmlns:p14="http://schemas.microsoft.com/office/powerpoint/2010/main" val="1940221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0165A-8C31-438D-A6BE-4C9D36B05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QH circuit resistance data at 4.5 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E59CE0-3600-46B1-8CB4-8445E203A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0C4DCC-3D01-4D10-9858-A888CDDE0CC0}"/>
              </a:ext>
            </a:extLst>
          </p:cNvPr>
          <p:cNvSpPr txBox="1"/>
          <p:nvPr/>
        </p:nvSpPr>
        <p:spPr>
          <a:xfrm>
            <a:off x="605524" y="5059589"/>
            <a:ext cx="2890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 wire data taken at BNL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B175ED-9622-4CD2-A9F2-BDD31942B81C}"/>
              </a:ext>
            </a:extLst>
          </p:cNvPr>
          <p:cNvSpPr txBox="1"/>
          <p:nvPr/>
        </p:nvSpPr>
        <p:spPr>
          <a:xfrm>
            <a:off x="391973" y="5428921"/>
            <a:ext cx="3964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MQXFA05 data are higher than the rest of the magnets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6EC2D5FC-6230-3F09-C965-2F7424691F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271178"/>
              </p:ext>
            </p:extLst>
          </p:nvPr>
        </p:nvGraphicFramePr>
        <p:xfrm>
          <a:off x="-108520" y="500572"/>
          <a:ext cx="5259387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31432457" imgH="24288441" progId="Origin50.Graph">
                  <p:embed/>
                </p:oleObj>
              </mc:Choice>
              <mc:Fallback>
                <p:oleObj name="Graph" r:id="rId2" imgW="31432457" imgH="24288441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-108520" y="500572"/>
                        <a:ext cx="5259387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A9EDAC21-4183-81F1-84C2-6498C6BAA82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3776790"/>
              </p:ext>
            </p:extLst>
          </p:nvPr>
        </p:nvGraphicFramePr>
        <p:xfrm>
          <a:off x="3923928" y="2314253"/>
          <a:ext cx="5619427" cy="4342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31432457" imgH="24288441" progId="Origin50.Graph">
                  <p:embed/>
                </p:oleObj>
              </mc:Choice>
              <mc:Fallback>
                <p:oleObj name="Graph" r:id="rId4" imgW="31432457" imgH="24288441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23928" y="2314253"/>
                        <a:ext cx="5619427" cy="43422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595414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F8EF391-2BAD-45F4-B22E-736040720C99}">
  <ds:schemaRefs>
    <ds:schemaRef ds:uri="8946e33d-fd2f-4ae4-8ee9-d90c129cdf9e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45464</TotalTime>
  <Words>638</Words>
  <Application>Microsoft Office PowerPoint</Application>
  <PresentationFormat>On-screen Show (4:3)</PresentationFormat>
  <Paragraphs>222</Paragraphs>
  <Slides>10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Century Schoolbook</vt:lpstr>
      <vt:lpstr>Times New Roman</vt:lpstr>
      <vt:lpstr>Wingdings</vt:lpstr>
      <vt:lpstr>Thème Office</vt:lpstr>
      <vt:lpstr>Graph</vt:lpstr>
      <vt:lpstr>Origin Graph</vt:lpstr>
      <vt:lpstr>Quench Heaters resistance  </vt:lpstr>
      <vt:lpstr>MQXFA quench heaters</vt:lpstr>
      <vt:lpstr>AUP QH resistance measurements </vt:lpstr>
      <vt:lpstr>Nominal Values</vt:lpstr>
      <vt:lpstr>QH strip resistance data @300K</vt:lpstr>
      <vt:lpstr>MQXFAP2 and MQXFA pre-series</vt:lpstr>
      <vt:lpstr>Resistance measurement at BNL</vt:lpstr>
      <vt:lpstr>QH circuit resistance data @300K</vt:lpstr>
      <vt:lpstr>QH circuit resistance data at 4.5 K</vt:lpstr>
      <vt:lpstr>Summary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Maria Baldini</cp:lastModifiedBy>
  <cp:revision>1057</cp:revision>
  <cp:lastPrinted>2019-06-03T19:22:32Z</cp:lastPrinted>
  <dcterms:created xsi:type="dcterms:W3CDTF">2016-03-23T12:58:39Z</dcterms:created>
  <dcterms:modified xsi:type="dcterms:W3CDTF">2024-09-20T22:34:45Z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