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31"/>
  </p:notesMasterIdLst>
  <p:sldIdLst>
    <p:sldId id="21238" r:id="rId2"/>
    <p:sldId id="21205" r:id="rId3"/>
    <p:sldId id="21271" r:id="rId4"/>
    <p:sldId id="21264" r:id="rId5"/>
    <p:sldId id="1505" r:id="rId6"/>
    <p:sldId id="21256" r:id="rId7"/>
    <p:sldId id="21272" r:id="rId8"/>
    <p:sldId id="21270" r:id="rId9"/>
    <p:sldId id="21274" r:id="rId10"/>
    <p:sldId id="21278" r:id="rId11"/>
    <p:sldId id="21277" r:id="rId12"/>
    <p:sldId id="21280" r:id="rId13"/>
    <p:sldId id="21281" r:id="rId14"/>
    <p:sldId id="21261" r:id="rId15"/>
    <p:sldId id="21262" r:id="rId16"/>
    <p:sldId id="21263" r:id="rId17"/>
    <p:sldId id="21254" r:id="rId18"/>
    <p:sldId id="21255" r:id="rId19"/>
    <p:sldId id="21257" r:id="rId20"/>
    <p:sldId id="21273" r:id="rId21"/>
    <p:sldId id="21259" r:id="rId22"/>
    <p:sldId id="21260" r:id="rId23"/>
    <p:sldId id="21268" r:id="rId24"/>
    <p:sldId id="21265" r:id="rId25"/>
    <p:sldId id="1507" r:id="rId26"/>
    <p:sldId id="21258" r:id="rId27"/>
    <p:sldId id="21266" r:id="rId28"/>
    <p:sldId id="21267" r:id="rId29"/>
    <p:sldId id="21170" r:id="rId30"/>
  </p:sldIdLst>
  <p:sldSz cx="9144000" cy="5143500" type="screen16x9"/>
  <p:notesSz cx="7772400" cy="100584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6"/>
    <p:restoredTop sz="94675"/>
  </p:normalViewPr>
  <p:slideViewPr>
    <p:cSldViewPr snapToGrid="0">
      <p:cViewPr>
        <p:scale>
          <a:sx n="127" d="100"/>
          <a:sy n="127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C96A2-6385-3442-99DE-075984665CA1}" type="datetimeFigureOut">
              <a:rPr lang="en-CH" smtClean="0"/>
              <a:t>21.09.24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E300D-DBBF-3848-BA67-121F084FCDA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4681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165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4922045"/>
            <a:ext cx="4191001" cy="19288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D. Schulte, ESPPU authors meeting, October 2nd,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1" y="4922046"/>
            <a:ext cx="406399" cy="192882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4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ESPPU authors meeting, October 2nd,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523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8" descr="MUON-Slide-graphBase-pagebottom.jpg"/>
          <p:cNvPicPr/>
          <p:nvPr/>
        </p:nvPicPr>
        <p:blipFill>
          <a:blip r:embed="rId17"/>
          <a:stretch/>
        </p:blipFill>
        <p:spPr>
          <a:xfrm>
            <a:off x="0" y="4947840"/>
            <a:ext cx="9143280" cy="264600"/>
          </a:xfrm>
          <a:prstGeom prst="rect">
            <a:avLst/>
          </a:prstGeom>
          <a:ln w="0">
            <a:noFill/>
          </a:ln>
        </p:spPr>
      </p:pic>
      <p:pic>
        <p:nvPicPr>
          <p:cNvPr id="81" name="Image 6" descr="MCC-inernational-finalV01.png"/>
          <p:cNvPicPr/>
          <p:nvPr/>
        </p:nvPicPr>
        <p:blipFill>
          <a:blip r:embed="rId18"/>
          <a:stretch/>
        </p:blipFill>
        <p:spPr>
          <a:xfrm>
            <a:off x="8110800" y="36000"/>
            <a:ext cx="1013040" cy="1013040"/>
          </a:xfrm>
          <a:prstGeom prst="rect">
            <a:avLst/>
          </a:prstGeom>
          <a:ln w="0">
            <a:noFill/>
          </a:ln>
        </p:spPr>
      </p:pic>
      <p:pic>
        <p:nvPicPr>
          <p:cNvPr id="82" name="Image 8" descr="MUON-Slide-graphBase-pagebottom.jpg"/>
          <p:cNvPicPr/>
          <p:nvPr/>
        </p:nvPicPr>
        <p:blipFill>
          <a:blip r:embed="rId17"/>
          <a:stretch/>
        </p:blipFill>
        <p:spPr>
          <a:xfrm>
            <a:off x="-12600" y="4705200"/>
            <a:ext cx="9143280" cy="50724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89" r:id="rId14"/>
    <p:sldLayoutId id="214748369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pPr algn="ctr"/>
            <a:r>
              <a:rPr lang="en-GB" sz="3200" dirty="0">
                <a:latin typeface="Calibri"/>
                <a:cs typeface="Calibri"/>
              </a:rPr>
              <a:t>ESPPU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3" name="Picture 2" descr="A timeline with text and numbers&#10;&#10;Description automatically generated">
            <a:extLst>
              <a:ext uri="{FF2B5EF4-FFF2-40B4-BE49-F238E27FC236}">
                <a16:creationId xmlns:a16="http://schemas.microsoft.com/office/drawing/2014/main" id="{007EC811-0DAB-1CD7-EF38-6A87FAA2B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576" y="699542"/>
            <a:ext cx="6781800" cy="2610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F9A0E2-0929-D9CE-9A0D-421CE1DF162A}"/>
              </a:ext>
            </a:extLst>
          </p:cNvPr>
          <p:cNvSpPr txBox="1"/>
          <p:nvPr/>
        </p:nvSpPr>
        <p:spPr>
          <a:xfrm>
            <a:off x="218823" y="4526999"/>
            <a:ext cx="4497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Find more at: https://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europeanstrategyupdate.web.cern.ch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/welcome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E85C12-20D4-F282-3644-82302AD53DC3}"/>
              </a:ext>
            </a:extLst>
          </p:cNvPr>
          <p:cNvSpPr txBox="1"/>
          <p:nvPr/>
        </p:nvSpPr>
        <p:spPr>
          <a:xfrm>
            <a:off x="-14696" y="3446608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European Strategy Group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epresents member states, large laboratories, CERN management and invitees, e.g.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Prof. Michael Tuts for the US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EA5F98-148D-18BF-326A-C0C73615628E}"/>
              </a:ext>
            </a:extLst>
          </p:cNvPr>
          <p:cNvSpPr txBox="1"/>
          <p:nvPr/>
        </p:nvSpPr>
        <p:spPr>
          <a:xfrm>
            <a:off x="3547839" y="3446607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Preparatory Group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Prepares Briefing Book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be appointed by CERN Council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Two members from the Americas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68E7FE-8A73-75D9-5171-35FA95C10AEE}"/>
              </a:ext>
            </a:extLst>
          </p:cNvPr>
          <p:cNvSpPr txBox="1"/>
          <p:nvPr/>
        </p:nvSpPr>
        <p:spPr>
          <a:xfrm>
            <a:off x="6300192" y="3385756"/>
            <a:ext cx="24482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Strategy Secretariat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Karl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Jakobs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(Strategy Secretary)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Hugh Montgomery (SPC Chair)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Dave Newbold (LDG Chair)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Paris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Sphicas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(ECFA Chair)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B110AEA-5F74-AB8B-DD4E-10BDE994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8DBD032-D77B-6DCC-C128-872A5206E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ESPPU authors meeting, October 2nd,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197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US" sz="3200" kern="1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Assessment, Part I</a:t>
            </a:r>
            <a:endParaRPr lang="en-CH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DEEA20-6333-3242-34F4-F524507DC83A}"/>
              </a:ext>
            </a:extLst>
          </p:cNvPr>
          <p:cNvSpPr txBox="1"/>
          <p:nvPr/>
        </p:nvSpPr>
        <p:spPr>
          <a:xfrm>
            <a:off x="0" y="1116761"/>
            <a:ext cx="4582048" cy="3416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7000"/>
              </a:lnSpc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Introduction and Motivation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lnSpc>
                <a:spcPct val="137000"/>
              </a:lnSpc>
              <a:spcAft>
                <a:spcPts val="700"/>
              </a:spcAft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Daniel, Kevin Black,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Jindariani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Mark Palmer, Nadia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Pastrone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Steinar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Stapnes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…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endParaRPr lang="en-US" sz="1200" b="1" kern="150" dirty="0">
              <a:solidFill>
                <a:srgbClr val="000000"/>
              </a:solidFill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Physics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Andrea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Wulzer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Fabio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Maltoni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(tbc),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Patrick Meade, Nathaniel Craig, Andre de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Gouvea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, 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Francescini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David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Marzocca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Jorge De Blas Mateo</a:t>
            </a:r>
          </a:p>
          <a:p>
            <a:pPr>
              <a:spcAft>
                <a:spcPts val="700"/>
              </a:spcAft>
            </a:pP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Interfaces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Physics and Detector Needs</a:t>
            </a: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P. Meade, Simone Pagan-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Griso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Meloni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Pastrone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MDI (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Anton Lechner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4F4FA5-3C54-273D-F04A-2C1CC33566C6}"/>
              </a:ext>
            </a:extLst>
          </p:cNvPr>
          <p:cNvSpPr txBox="1"/>
          <p:nvPr/>
        </p:nvSpPr>
        <p:spPr>
          <a:xfrm>
            <a:off x="4572000" y="1397466"/>
            <a:ext cx="4582048" cy="2203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Detector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Donatella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Lucchesi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Federico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Meloni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Simone Pagan-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Griso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Jindariani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MUSIC (Donatella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Lucchesi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Davide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Zuliani</a:t>
            </a:r>
            <a:r>
              <a:rPr lang="en-US" sz="1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MAIA (Karri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diPetrillo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Tova Holmes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Performance (Lorenzo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Sestini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Massimo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Casarsa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Karri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diPetrillo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Tova Holmes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Technology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Timon Heim, Artur Apresyan (tbc),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Nazar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Bartosik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Luigi Longo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Software and Computing: Kevin Pedro, NN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377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US" sz="3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Assessment, Part II</a:t>
            </a:r>
            <a:endParaRPr lang="en-CH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A26758-4273-3232-CB62-A3F98B0269C6}"/>
              </a:ext>
            </a:extLst>
          </p:cNvPr>
          <p:cNvSpPr txBox="1"/>
          <p:nvPr/>
        </p:nvSpPr>
        <p:spPr>
          <a:xfrm>
            <a:off x="179512" y="773164"/>
            <a:ext cx="4582048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Accelerator concept</a:t>
            </a:r>
            <a:r>
              <a:rPr lang="en-CH" sz="1200" b="1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Christian Carli)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Proton Complex (Natalia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Milas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 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Muon Production and Cooling (Chris Rogers)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Acceleration (Antoine Chance, Heiko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Damerau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Scott Berg)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Collider Ring (Christian Carli)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Collective Effects and Integration (Elias Metra)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0D97A4-E6F1-6E4B-406C-183A1C216305}"/>
              </a:ext>
            </a:extLst>
          </p:cNvPr>
          <p:cNvSpPr txBox="1"/>
          <p:nvPr/>
        </p:nvSpPr>
        <p:spPr>
          <a:xfrm>
            <a:off x="4382440" y="743020"/>
            <a:ext cx="4582048" cy="4029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Accelerator technology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Magnets (Soren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Prestemon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Steve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Gourlay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Luca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Bottura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Bernhard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Auchmann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Marco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Stratera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Bernardo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Bordini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NN Japan, NN Florida)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Power converter (F.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Boattini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RF (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Dario GIove, 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Alexej Grudiev)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Target (R.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Franqueira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Ximenes, A. Lechner)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Radiation shielding (R.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Franqueira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Ximenes, A. Lechner)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Muon cooling cell (L. Rossi, 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Cryogenics (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P. Borges de Sus, R. van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Weelderen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de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Vacuum (J. Ferreira Somoza)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de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Instrumentation (</a:t>
            </a:r>
            <a:r>
              <a:rPr lang="de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T. Lefevre</a:t>
            </a:r>
            <a:r>
              <a:rPr lang="de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Radiation protection (C.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Ahdida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Jerzy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Mikolaj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Mancza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Movers (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Kohlmainen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Accettura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Infrastructure (R.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General Safety (S. Marsh)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080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US" sz="3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R&amp;D Plan, Part I</a:t>
            </a:r>
            <a:endParaRPr lang="en-CH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C745AE-5300-4825-664A-B1B50A61F499}"/>
              </a:ext>
            </a:extLst>
          </p:cNvPr>
          <p:cNvSpPr txBox="1"/>
          <p:nvPr/>
        </p:nvSpPr>
        <p:spPr>
          <a:xfrm>
            <a:off x="0" y="351091"/>
            <a:ext cx="4309068" cy="4403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R&amp;D Objective, Timeline, Plan and Cost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Steinar, Daniel, Taylor, Roberto</a:t>
            </a: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 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Physics R&amp;D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Andrea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Wulzer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Fabio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Maltoni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Patrick Meade, Nathaniel Craig, Andre de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Gouvea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Francescini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David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Marzocca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Jorge De Blas Mateo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Detector R&amp;D</a:t>
            </a:r>
            <a:r>
              <a:rPr lang="en-CH" sz="1200" b="1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(Nadia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Pastrone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Federico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Meloni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Simone Pagan-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Griso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Jindariani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Concepts and performance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: 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Karri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diPetrillo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Tova Holmes</a:t>
            </a:r>
            <a:r>
              <a:rPr lang="en-US" sz="1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..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Technology R&amp;D: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Timon Heim, Artur Apresyan (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Nadia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Pastrone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+ NN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Software and Computing: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Kevin Pedro, Walter Hopkins (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+ NN</a:t>
            </a: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Magnet R&amp;D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Soren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Prestemon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Steve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Gourlay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Luca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Bottura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Bernhard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Auchmann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Marco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Stratera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Bernardo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Bordini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NN Japan, NN Florida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95E053-E4DF-1424-8BD9-5B368CDACA49}"/>
              </a:ext>
            </a:extLst>
          </p:cNvPr>
          <p:cNvSpPr txBox="1"/>
          <p:nvPr/>
        </p:nvSpPr>
        <p:spPr>
          <a:xfrm>
            <a:off x="4281956" y="718862"/>
            <a:ext cx="4862044" cy="4219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Accelerator R&amp;D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Christian Carli …)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Accelerator design (Christian Carli, Scott Berg, Pavel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Snopok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David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Neuffer</a:t>
            </a:r>
            <a:r>
              <a:rPr lang="en-US" sz="1200" b="1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</a:t>
            </a:r>
            <a:r>
              <a:rPr lang="en-US" sz="1200" b="1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Natalia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Milas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 Rogers,</a:t>
            </a: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Antoine Chance, Heiko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Damerau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Elias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Metral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Vasily Morozov)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Power converter (F.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Boattini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Machine-detector interface (A. Lechner)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Neutrino flux mitigation system (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Kohlmainen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Accettura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RF Systems: (Dario GIove, Alexej Grudiev, Emilio Nanni, Sergey Belomestnykh, Tianhuan Luo</a:t>
            </a:r>
            <a:r>
              <a:rPr lang="en-CH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Grahame Burt (tbc), Ulla van Rienen, Juliette Plouin (tbc))</a:t>
            </a: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Target system (R.F. Ximenes, A. Lechner, Katsuya Yonehera)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Instrumentation (T. Lefevre)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Radiation shielding (A Lechner, R. Franqueira Ximenes, Jose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Ferreira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Samoza</a:t>
            </a:r>
            <a:r>
              <a:rPr lang="en-CH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Patricia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Borges de Sousa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de-CH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Cryogenics</a:t>
            </a:r>
            <a:r>
              <a:rPr lang="de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(P. Borges de Sousa, R. van </a:t>
            </a:r>
            <a:r>
              <a:rPr lang="de-CH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Weelderen</a:t>
            </a:r>
            <a:r>
              <a:rPr lang="de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Vacuum (J Ferreira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Samoza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Radiation protection (C.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Ahdida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Jerzy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Mikolaj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Mancza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400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US" sz="3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R&amp;D Plan,</a:t>
            </a:r>
            <a:r>
              <a:rPr lang="en-US" sz="3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Part II</a:t>
            </a:r>
            <a:endParaRPr lang="en-CH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C745AE-5300-4825-664A-B1B50A61F499}"/>
              </a:ext>
            </a:extLst>
          </p:cNvPr>
          <p:cNvSpPr txBox="1"/>
          <p:nvPr/>
        </p:nvSpPr>
        <p:spPr>
          <a:xfrm>
            <a:off x="27112" y="1835808"/>
            <a:ext cx="4582048" cy="3121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 </a:t>
            </a: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Muon Cooling technology development and demonstration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Chris Rogers, Roberto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Diktys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Stratakis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Cooling demonstrator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programme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6286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Scope, test stands, cooling cells, magnets, …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RF test stands (L. Rossi, R.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Dario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Giove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Emilio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Nanni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Spencer Gessner)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Muon cooling module concept and tests (L. Rossi, R.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Emilio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Nanni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Demonstrator Implementation at CERN (Roberto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 Rogers,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John Osborn</a:t>
            </a:r>
            <a:r>
              <a:rPr lang="en-US" sz="1200" kern="15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Lucio Rossi,</a:t>
            </a:r>
            <a:r>
              <a:rPr lang="en-US" sz="1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NN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Implementation at FNAL 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(Diktys Stratakis, 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Frederique Pellemoine (</a:t>
            </a:r>
            <a:r>
              <a:rPr lang="en-CH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), </a:t>
            </a:r>
            <a:r>
              <a:rPr lang="en-CH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Scott Berg,</a:t>
            </a:r>
            <a:r>
              <a:rPr lang="en-CH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Jeff Eldred (</a:t>
            </a:r>
            <a:r>
              <a:rPr lang="en-CH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), Katsuya Yonehara, Eliana Gianfelice, Sergei Nagaitsev (</a:t>
            </a:r>
            <a:r>
              <a:rPr lang="en-CH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C4CEA9-1854-4C05-3844-5AA8E39460C3}"/>
              </a:ext>
            </a:extLst>
          </p:cNvPr>
          <p:cNvSpPr txBox="1"/>
          <p:nvPr/>
        </p:nvSpPr>
        <p:spPr>
          <a:xfrm>
            <a:off x="4572000" y="639142"/>
            <a:ext cx="4582048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Other Test Infrastructure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(Roberto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 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R&amp;D </a:t>
            </a:r>
            <a:r>
              <a:rPr lang="en-US" sz="1200" b="1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Programme</a:t>
            </a: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Synergies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(Chris Rogers, Luca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Bottura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 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Sustainability 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(Carlo Rossi,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Giorgio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Apollinari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Cost drivers and cost scale</a:t>
            </a: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CH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Power driver and power scale</a:t>
            </a:r>
          </a:p>
          <a:p>
            <a:pPr>
              <a:spcAft>
                <a:spcPts val="700"/>
              </a:spcAft>
            </a:pPr>
            <a:endParaRPr lang="en-CH" sz="1200" b="1" kern="150" dirty="0"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>
              <a:spcAft>
                <a:spcPts val="700"/>
              </a:spcAft>
            </a:pPr>
            <a:r>
              <a:rPr lang="en-US" sz="1200" b="1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Collider Implementation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Overview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Implementation at CERN (Roberto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John Osborn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Youri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Roberts, Claudia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Ahdida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Christian Carli,…)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Implementation at FNAL (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Diktys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Stratakis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Frederique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Pellemoine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), Scott Berg, Jeff Eldred (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), Katsuya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Yonehara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Eliana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Gianfelice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Sergei </a:t>
            </a:r>
            <a:r>
              <a:rPr lang="en-US" sz="1200" kern="150" dirty="0" err="1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Nagaitsev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</a:t>
            </a:r>
            <a:r>
              <a:rPr lang="en-US" sz="1200" kern="150" dirty="0"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tbc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Timeline (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Jindariany</a:t>
            </a:r>
            <a:r>
              <a:rPr lang="en-US" sz="1200" kern="150" dirty="0"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 Rogers, Roberto, Luca, DS,  +)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22A3AD-DADC-17AB-3AE6-CA8F4B59BC1C}"/>
              </a:ext>
            </a:extLst>
          </p:cNvPr>
          <p:cNvSpPr txBox="1"/>
          <p:nvPr/>
        </p:nvSpPr>
        <p:spPr>
          <a:xfrm>
            <a:off x="27112" y="475765"/>
            <a:ext cx="486204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00"/>
              </a:spcAft>
            </a:pP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Accelerator R&amp;D, </a:t>
            </a:r>
            <a:r>
              <a:rPr lang="en-US" sz="1200" b="1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cont</a:t>
            </a:r>
            <a:r>
              <a:rPr lang="en-US" sz="12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(Roberto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Christian Carli …)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Infrastructure (R.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General Safety (S. Marsh)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Other technologies (R.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  <a:p>
            <a:pPr marL="171450" lvl="0" indent="-171450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Software for the accelerator (NN)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523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89" y="1"/>
            <a:ext cx="7196111" cy="363682"/>
          </a:xfrm>
        </p:spPr>
        <p:txBody>
          <a:bodyPr>
            <a:noAutofit/>
          </a:bodyPr>
          <a:lstStyle/>
          <a:p>
            <a:r>
              <a:rPr lang="en-US" sz="2454" dirty="0"/>
              <a:t>Template: Objectives, Deliverables and Resources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178025"/>
              </p:ext>
            </p:extLst>
          </p:nvPr>
        </p:nvGraphicFramePr>
        <p:xfrm>
          <a:off x="113413" y="667779"/>
          <a:ext cx="8617226" cy="38418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94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8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6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1585538877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1932186336"/>
                    </a:ext>
                  </a:extLst>
                </a:gridCol>
                <a:gridCol w="786085">
                  <a:extLst>
                    <a:ext uri="{9D8B030D-6E8A-4147-A177-3AD203B41FA5}">
                      <a16:colId xmlns:a16="http://schemas.microsoft.com/office/drawing/2014/main" val="1204981381"/>
                    </a:ext>
                  </a:extLst>
                </a:gridCol>
              </a:tblGrid>
              <a:tr h="290367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CH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Unique name, e.g. “Cool.P1”</a:t>
                      </a:r>
                    </a:p>
                  </a:txBody>
                  <a:tcPr marL="62345" marR="62345" marT="31173" marB="31173">
                    <a:solidFill>
                      <a:srgbClr val="E7E9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61958"/>
                  </a:ext>
                </a:extLst>
              </a:tr>
              <a:tr h="290367">
                <a:tc gridSpan="11"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Objectives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0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461">
                <a:tc gridSpan="11"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Short description of the objectives of the </a:t>
                      </a:r>
                      <a:r>
                        <a:rPr lang="en-US" sz="1000" kern="1200" dirty="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workpackage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>
                    <a:solidFill>
                      <a:srgbClr val="E7E9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e.g. Identify the optimum choice of absorber windows for the final cooling</a:t>
                      </a: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High-level Deliverables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pPr marL="228600" indent="-228600">
                        <a:buAutoNum type="arabicParenR"/>
                      </a:pPr>
                      <a:r>
                        <a:rPr lang="en-US" sz="10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choice of the engineering design of the prototype muon cooling cell and the components</a:t>
                      </a: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2) A prototype muon cooling cell</a:t>
                      </a: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413448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3) A test of the module with magnetic field and RF power</a:t>
                      </a: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76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Resources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2026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2027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2028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2029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2030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2031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2032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2033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2034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2035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Staff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Postdoc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Student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Interested partners</a:t>
                      </a:r>
                    </a:p>
                  </a:txBody>
                  <a:tcPr marL="62345" marR="62345" marT="31173" marB="3117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845">
                <a:tc gridSpan="11"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Institutes that might be interested to contribute to the work </a:t>
                      </a: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4094" y="4398225"/>
            <a:ext cx="6244017" cy="428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91" dirty="0"/>
          </a:p>
          <a:p>
            <a:r>
              <a:rPr lang="en-US" sz="1091" dirty="0"/>
              <a:t>Resources are given in total number of FTE-years for the whole duration and in </a:t>
            </a:r>
            <a:r>
              <a:rPr lang="en-US" sz="1091" dirty="0" err="1"/>
              <a:t>kEuro</a:t>
            </a:r>
            <a:r>
              <a:rPr lang="en-US" sz="1091" dirty="0"/>
              <a:t> for material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5403C-D6F8-6451-361B-64AAE72BB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0EB3D-6D4F-29FC-BE1B-0AF39ABDD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14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135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Tasks and Resources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7511AF5-83BA-EAA6-C8F6-C637549CC3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74523"/>
              </p:ext>
            </p:extLst>
          </p:nvPr>
        </p:nvGraphicFramePr>
        <p:xfrm>
          <a:off x="193812" y="997753"/>
          <a:ext cx="8756375" cy="364784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5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7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8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83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8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57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 description</a:t>
                      </a:r>
                    </a:p>
                  </a:txBody>
                  <a:tcPr marL="62345" marR="62345" marT="31173" marB="31173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Resource estimate</a:t>
                      </a: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staff      postdoc      PhD      material</a:t>
                      </a:r>
                      <a:endParaRPr lang="en-US" sz="120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FTEy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[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FTEy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     [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FTEy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     [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kEuro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Coordination, scope and costing 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</a:t>
                      </a: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839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Civil Engineering, including freeing TT7 for RP survey and inspection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Collimation Optics Design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25468588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Collimation magnet conceptual design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198509919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Cooling beam physics concept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204762960"/>
                  </a:ext>
                </a:extLst>
              </a:tr>
              <a:tr h="336839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concept (parameters, technology choice, power optimisation)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205572982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system design for the cooling cell (RF + mechanical)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367559625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concept (technology choice, parameters, interfaces)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3346933728"/>
                  </a:ext>
                </a:extLst>
              </a:tr>
              <a:tr h="336839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system design for the cooling cell (magnet, </a:t>
                      </a:r>
                      <a:r>
                        <a:rPr lang="en-GB" sz="1200" b="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power converter)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1881224234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 integration concept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 integration conceptual design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30" marR="4330" marT="433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D2333-6256-6804-374D-72A5B0EE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8E707-7A4D-E167-A47D-E0360309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15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F3FFEA-673B-3118-C15B-4D2C2C27673B}"/>
              </a:ext>
            </a:extLst>
          </p:cNvPr>
          <p:cNvSpPr txBox="1"/>
          <p:nvPr/>
        </p:nvSpPr>
        <p:spPr>
          <a:xfrm rot="19426639">
            <a:off x="3110047" y="2347115"/>
            <a:ext cx="2269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 example</a:t>
            </a:r>
          </a:p>
        </p:txBody>
      </p:sp>
    </p:spTree>
    <p:extLst>
      <p:ext uri="{BB962C8B-B14F-4D97-AF65-F5344CB8AC3E}">
        <p14:creationId xmlns:p14="http://schemas.microsoft.com/office/powerpoint/2010/main" val="3268693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Workpackage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Description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AF4847-60B8-3449-C74C-6CBD68152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719378"/>
              </p:ext>
            </p:extLst>
          </p:nvPr>
        </p:nvGraphicFramePr>
        <p:xfrm>
          <a:off x="188843" y="1109116"/>
          <a:ext cx="8597348" cy="20685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597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8097"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package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Description 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337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Chose the components for the muon cooling cell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protoype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collaboration with the magnet, RF, vacuum and instrumentation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workpackages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Integrate the components into a module. Test the module with RF power and magnetic field.</a:t>
                      </a:r>
                    </a:p>
                  </a:txBody>
                  <a:tcPr marL="62345" marR="62345" marT="31173" marB="3117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8842E0-6C32-15AB-0C09-4A264BDC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4C57B-9494-4106-D144-C4D58DFA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16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D91B11-732B-37D4-60F6-4B8D724C22F0}"/>
              </a:ext>
            </a:extLst>
          </p:cNvPr>
          <p:cNvSpPr txBox="1"/>
          <p:nvPr/>
        </p:nvSpPr>
        <p:spPr>
          <a:xfrm rot="19426639">
            <a:off x="3110047" y="2347115"/>
            <a:ext cx="2269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 example</a:t>
            </a:r>
          </a:p>
        </p:txBody>
      </p:sp>
    </p:spTree>
    <p:extLst>
      <p:ext uri="{BB962C8B-B14F-4D97-AF65-F5344CB8AC3E}">
        <p14:creationId xmlns:p14="http://schemas.microsoft.com/office/powerpoint/2010/main" val="176936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Comment: Design and Technologies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98174" y="775254"/>
            <a:ext cx="86768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Do not have a full conceptual design at this moment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Roadmap planned to justify investment into CDR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progress justifies to ramp up the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rogress in the different accelerator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But did not yet address all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Do not yet reach target performance in some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Progress with different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agnets, power converter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But some need more work, e.g. RF beamloading compensation, cooling absorbers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Plan is to stick with current target parameters and discuss on a case-by-case basis the impact of failure to further improve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2D4A0-1CF0-26AC-C7D4-5AA853491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0F962-5D94-CF89-D7E8-A0DB26EFA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17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416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88235" y="679936"/>
            <a:ext cx="84681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st scale estimate has started (led by Carlo Rossi)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Some models exist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agnets, RF, power converter, …</a:t>
            </a: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Some areas are similar to known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E.g. p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roton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However some areas need more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E.g. c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ooling module design</a:t>
            </a: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Did not have time to iterate to reduce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ore likely than in conventional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Need to understand scaling to large numbers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14DBF9-D2CB-863B-983B-A98DA10E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16B18-9F04-CDD2-59AE-C79A952CB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18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5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R&amp;D Strategy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98174" y="924339"/>
            <a:ext cx="86271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Assume that material budget will mainly be available in Europe in the next few years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While personnel is already ramping up in the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 particular on the detector and physics side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Will try to adjust some existing US programmes to make them more relevant for the muon collider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After 2030, the US can ramp up the material significantly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an share the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Need to work out the other regions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FCAA6E-911C-168C-DAA9-17987C57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1F4081-4ABF-60D6-D3BB-C5E133BA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19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279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pPr algn="ctr"/>
            <a:r>
              <a:rPr lang="en-GB" sz="3200" dirty="0">
                <a:latin typeface="Calibri"/>
                <a:cs typeface="Calibri"/>
              </a:rPr>
              <a:t>Plan for ESPPU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755327"/>
            <a:ext cx="6192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March 2025</a:t>
            </a:r>
            <a:r>
              <a:rPr lang="en-US" sz="1400" dirty="0">
                <a:latin typeface="Calibri"/>
                <a:cs typeface="Calibri"/>
              </a:rPr>
              <a:t> deliver promised ESPPU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Evaluation report</a:t>
            </a:r>
            <a:r>
              <a:rPr lang="en-US" sz="1400" dirty="0">
                <a:latin typeface="Calibri"/>
                <a:cs typeface="Calibri"/>
              </a:rPr>
              <a:t>, including tentative cost and power consumption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R&amp;D plan</a:t>
            </a:r>
            <a:r>
              <a:rPr lang="en-US" sz="1400" dirty="0">
                <a:latin typeface="Calibri"/>
                <a:cs typeface="Calibri"/>
              </a:rPr>
              <a:t>, including scenarios and timelines</a:t>
            </a:r>
          </a:p>
          <a:p>
            <a:r>
              <a:rPr lang="en-US" sz="1400" dirty="0">
                <a:latin typeface="Calibri"/>
                <a:cs typeface="Calibri"/>
              </a:rPr>
              <a:t>This requires to push as hard as possible with existing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Present </a:t>
            </a:r>
            <a:r>
              <a:rPr lang="en-US" sz="1400" b="1" dirty="0">
                <a:latin typeface="Calibri"/>
                <a:cs typeface="Calibri"/>
              </a:rPr>
              <a:t>green field </a:t>
            </a:r>
            <a:r>
              <a:rPr lang="en-US" sz="1400" dirty="0">
                <a:latin typeface="Calibri"/>
                <a:cs typeface="Calibri"/>
              </a:rPr>
              <a:t>designs and continue to work on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International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Parameters, lattice designs, component designs, beam dynamics, cost, …</a:t>
            </a:r>
          </a:p>
          <a:p>
            <a:r>
              <a:rPr lang="en-US" sz="1400" dirty="0">
                <a:latin typeface="Calibri"/>
                <a:cs typeface="Calibri"/>
              </a:rPr>
              <a:t> </a:t>
            </a:r>
          </a:p>
          <a:p>
            <a:r>
              <a:rPr lang="en-US" sz="1400" dirty="0">
                <a:latin typeface="Calibri"/>
                <a:cs typeface="Calibri"/>
              </a:rPr>
              <a:t>Perform example </a:t>
            </a:r>
            <a:r>
              <a:rPr lang="en-US" sz="1400" b="1" dirty="0">
                <a:latin typeface="Calibri"/>
                <a:cs typeface="Calibri"/>
              </a:rPr>
              <a:t>civil engineering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CERN (collider and demonstrator)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FNAL, the US started doing similar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Provide </a:t>
            </a:r>
            <a:r>
              <a:rPr lang="en-US" sz="1400" b="1" dirty="0">
                <a:latin typeface="Calibri"/>
                <a:cs typeface="Calibri"/>
              </a:rPr>
              <a:t>dedicated parameter tables </a:t>
            </a:r>
            <a:r>
              <a:rPr lang="en-US" sz="1400" dirty="0">
                <a:latin typeface="Calibri"/>
                <a:cs typeface="Calibri"/>
              </a:rPr>
              <a:t>for the implementation at </a:t>
            </a:r>
            <a:r>
              <a:rPr lang="en-US" sz="1400" b="1" dirty="0">
                <a:latin typeface="Calibri"/>
                <a:cs typeface="Calibri"/>
              </a:rPr>
              <a:t>existing sites </a:t>
            </a:r>
            <a:r>
              <a:rPr lang="en-US" sz="1400" dirty="0">
                <a:latin typeface="Calibri"/>
                <a:cs typeface="Calibri"/>
              </a:rPr>
              <a:t>(FNAL, CERN,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Scaled from green field design using existing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Do not have the resources and time to make detailed designs for CERN and FNAL for ESPPU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34A60E-0BD7-DD04-D725-3490E619B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842" y="933401"/>
            <a:ext cx="2534001" cy="1771464"/>
          </a:xfrm>
          <a:prstGeom prst="rect">
            <a:avLst/>
          </a:prstGeom>
        </p:spPr>
      </p:pic>
      <p:pic>
        <p:nvPicPr>
          <p:cNvPr id="3" name="Picture 2" descr="A map of a city&#10;&#10;Description automatically generated">
            <a:extLst>
              <a:ext uri="{FF2B5EF4-FFF2-40B4-BE49-F238E27FC236}">
                <a16:creationId xmlns:a16="http://schemas.microsoft.com/office/drawing/2014/main" id="{44A5B4E6-5396-B9DE-12CF-89F216151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656" y="2787774"/>
            <a:ext cx="2017407" cy="20054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C20B2-174C-AE39-1418-C5EAA38F4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8ADB7-8A91-EC0F-E9C3-E4116E080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ESPPU authors meeting, October 2nd,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59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Demonstrator Strategy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98174" y="924339"/>
            <a:ext cx="86271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Workshop at the end of October/early November at FNAL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Tentative 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RF test stand is urgent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Cooling cell prototypes and test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Low-cost, fast-track infrastructure at CERN in TT7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Longer-term, more substantial demonstrator infrastructure at FNAL, CERN or elsewhere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FCAA6E-911C-168C-DAA9-17987C57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1F4081-4ABF-60D6-D3BB-C5E133BA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20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243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Outreach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58417" y="775252"/>
            <a:ext cx="86271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Need your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ational 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Attend to represent the muon collider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Help to convince organisors to invite IMCC experts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nform us so that we can identify suitable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Early career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irst event has been successful (see Taylor)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They will actually have to build and operate the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Please help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BCD70-1E55-3642-FE31-D6A1887DE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98C7D-0458-81F2-C721-58753439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21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211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Reserve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BCD70-1E55-3642-FE31-D6A1887DE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98C7D-0458-81F2-C721-58753439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22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10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FDAE23-3AB2-D96B-B3AC-CEA9ABE50D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97565" y="956572"/>
            <a:ext cx="3352800" cy="3135107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en-US" sz="5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Executive Summary</a:t>
            </a:r>
          </a:p>
          <a:p>
            <a:pPr marL="0" indent="0" algn="l">
              <a:buNone/>
            </a:pPr>
            <a:endParaRPr lang="en-US" sz="5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5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1.1 Motivation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1.2 The accelerator concept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1.3 Muon collider challenges 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1.4 Developing the muon collider study 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1.5 R&amp;D </a:t>
            </a:r>
            <a:r>
              <a:rPr lang="en-US" sz="5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5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1.6 Timeline and staging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1.7 Site considerations</a:t>
            </a:r>
          </a:p>
          <a:p>
            <a:pPr marL="0" indent="0" algn="l">
              <a:buNone/>
            </a:pP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1.8 Synergies and outreach  </a:t>
            </a:r>
          </a:p>
          <a:p>
            <a:pPr marL="0" indent="0" algn="l">
              <a:buNone/>
            </a:pPr>
            <a:endParaRPr lang="en-US" sz="5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18"/>
            <a:ext cx="7162800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Structure (Executive Summary)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E5A14-BD0B-7582-27CD-BB9AE0A08DA7}"/>
              </a:ext>
            </a:extLst>
          </p:cNvPr>
          <p:cNvSpPr txBox="1"/>
          <p:nvPr/>
        </p:nvSpPr>
        <p:spPr>
          <a:xfrm rot="19426639">
            <a:off x="3980880" y="1933858"/>
            <a:ext cx="1029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08894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922" y="29818"/>
            <a:ext cx="7411278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Structure (Status and Progress)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868FC12-626F-B00E-0B7A-6DED5263AEDE}"/>
              </a:ext>
            </a:extLst>
          </p:cNvPr>
          <p:cNvSpPr txBox="1">
            <a:spLocks/>
          </p:cNvSpPr>
          <p:nvPr/>
        </p:nvSpPr>
        <p:spPr>
          <a:xfrm>
            <a:off x="179512" y="648037"/>
            <a:ext cx="3352800" cy="271138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Physic opportunities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(staging, synergies, …)</a:t>
            </a:r>
          </a:p>
          <a:p>
            <a:pPr marL="0" indent="0">
              <a:buFont typeface="Arial"/>
              <a:buNone/>
            </a:pP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Interface 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2.1 Phenomenology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2.2 MDI</a:t>
            </a:r>
          </a:p>
          <a:p>
            <a:pPr marL="0" indent="0">
              <a:buFont typeface="Arial"/>
              <a:buNone/>
            </a:pP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3.1 Overview 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3.2 MUSIC 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3.3 MAIA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3.4 Performance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3.5 Technologies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3.6 Software and computing</a:t>
            </a:r>
          </a:p>
          <a:p>
            <a:pPr marL="0" indent="0">
              <a:buFont typeface="Arial"/>
              <a:buNone/>
            </a:pPr>
            <a:endParaRPr lang="en-CH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A8F15AE-295F-A7E3-D1F5-8432502C8D48}"/>
              </a:ext>
            </a:extLst>
          </p:cNvPr>
          <p:cNvSpPr txBox="1">
            <a:spLocks/>
          </p:cNvSpPr>
          <p:nvPr/>
        </p:nvSpPr>
        <p:spPr>
          <a:xfrm>
            <a:off x="5681870" y="648037"/>
            <a:ext cx="3352800" cy="425103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5.1 Magnets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5.2 Power converter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5.3 RF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5.4 Target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5.5 Radiation shielding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5.6 Muon cooling cell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5.7 Cryogenics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5.8 Vacuum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5.9 Instrumentation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5.10 Radiation protection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5.11 Movers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5.12 Infrastructure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5.13 General Safety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72C630B-8E8D-BF19-AE30-5015F3F24FD4}"/>
              </a:ext>
            </a:extLst>
          </p:cNvPr>
          <p:cNvSpPr txBox="1">
            <a:spLocks/>
          </p:cNvSpPr>
          <p:nvPr/>
        </p:nvSpPr>
        <p:spPr>
          <a:xfrm>
            <a:off x="2438400" y="683488"/>
            <a:ext cx="3352800" cy="199577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complex concepts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4.1 Proton driver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4.2 Target &amp; front-end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4.3 Cooling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4.4 Acceleration 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4.5 Collider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4.6 Collective effects and integration</a:t>
            </a:r>
            <a:b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BDFEA8-AB52-C97D-2D01-79FA960C718A}"/>
              </a:ext>
            </a:extLst>
          </p:cNvPr>
          <p:cNvSpPr txBox="1"/>
          <p:nvPr/>
        </p:nvSpPr>
        <p:spPr>
          <a:xfrm rot="19426639">
            <a:off x="3729796" y="2347115"/>
            <a:ext cx="1029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Draft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A7034A-4883-B063-743D-04C6823225A1}"/>
              </a:ext>
            </a:extLst>
          </p:cNvPr>
          <p:cNvSpPr txBox="1"/>
          <p:nvPr/>
        </p:nvSpPr>
        <p:spPr>
          <a:xfrm>
            <a:off x="7049549" y="2511943"/>
            <a:ext cx="1954695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Note: Civil engineering moved to second part</a:t>
            </a:r>
          </a:p>
        </p:txBody>
      </p:sp>
    </p:spTree>
    <p:extLst>
      <p:ext uri="{BB962C8B-B14F-4D97-AF65-F5344CB8AC3E}">
        <p14:creationId xmlns:p14="http://schemas.microsoft.com/office/powerpoint/2010/main" val="2810184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Reminder: Interim Report Structure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D513C7-1E23-DCA8-ECA0-315B0E6D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740" y="470909"/>
            <a:ext cx="3107940" cy="43907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5222E0-A8C4-884C-7083-313B4E3B2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668" y="483518"/>
            <a:ext cx="3107940" cy="4390748"/>
          </a:xfrm>
          <a:prstGeom prst="rect">
            <a:avLst/>
          </a:prstGeom>
        </p:spPr>
      </p:pic>
      <p:sp>
        <p:nvSpPr>
          <p:cNvPr id="15" name="TextBox 1">
            <a:extLst>
              <a:ext uri="{FF2B5EF4-FFF2-40B4-BE49-F238E27FC236}">
                <a16:creationId xmlns:a16="http://schemas.microsoft.com/office/drawing/2014/main" id="{599FDFF5-B9F2-F169-93C1-DC56D005E682}"/>
              </a:ext>
            </a:extLst>
          </p:cNvPr>
          <p:cNvSpPr/>
          <p:nvPr/>
        </p:nvSpPr>
        <p:spPr>
          <a:xfrm>
            <a:off x="107640" y="1301180"/>
            <a:ext cx="2448136" cy="2998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Executive Summary</a:t>
            </a:r>
            <a:endParaRPr lang="en-US" sz="100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Implementation Considerations</a:t>
            </a: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Physics Potential</a:t>
            </a: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Physics, Detector and Accelerator Interface</a:t>
            </a:r>
            <a:endParaRPr lang="en-US" sz="1000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</a:t>
            </a: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design</a:t>
            </a:r>
          </a:p>
          <a:p>
            <a:pPr>
              <a:lnSpc>
                <a:spcPct val="100000"/>
              </a:lnSpc>
            </a:pPr>
            <a:endParaRPr lang="en-US" sz="1000" b="1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technologies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Synergies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R&amp;D </a:t>
            </a:r>
            <a:r>
              <a:rPr lang="en-US" sz="1000" b="1" strike="noStrike" spc="-1" dirty="0" err="1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programme</a:t>
            </a: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development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000" b="1" strike="noStrike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Collaboration Development</a:t>
            </a:r>
            <a:endParaRPr lang="en-US" sz="1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3DABB54-B394-D3CE-85BE-09AB28780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5F255D-A184-9332-3E4C-DC83381F3A4E}"/>
              </a:ext>
            </a:extLst>
          </p:cNvPr>
          <p:cNvSpPr txBox="1"/>
          <p:nvPr/>
        </p:nvSpPr>
        <p:spPr>
          <a:xfrm>
            <a:off x="5162479" y="3766931"/>
            <a:ext cx="3873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Note: slightly older layout but authors are idenfied</a:t>
            </a:r>
          </a:p>
        </p:txBody>
      </p:sp>
    </p:spTree>
    <p:extLst>
      <p:ext uri="{BB962C8B-B14F-4D97-AF65-F5344CB8AC3E}">
        <p14:creationId xmlns:p14="http://schemas.microsoft.com/office/powerpoint/2010/main" val="887710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R&amp;D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258417" y="567765"/>
            <a:ext cx="86271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Do not need to again explain the challenges or the status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Strongly linked to timeline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Similar to LDG 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admap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id not get the resources planned, so have to still implement part of the last 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Relevant experts to submit proposals for workpackages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Area 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US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ther authors and volunteers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Will then iterate to harmonise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Defining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 priorities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460EBB-5860-D595-41D3-83C9E4707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F89D32-23BE-E9FC-1B6F-C5C617CB2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26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80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FDAE23-3AB2-D96B-B3AC-CEA9ABE50D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8173" y="676164"/>
            <a:ext cx="3269974" cy="348966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3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R&amp;D, Objectives, Timeline, Plan and Cost</a:t>
            </a:r>
          </a:p>
          <a:p>
            <a:pPr marL="0" indent="0">
              <a:buNone/>
            </a:pPr>
            <a:r>
              <a:rPr lang="en-US" sz="35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r>
              <a:rPr lang="en-US" sz="35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introduction, focus 2025-2035</a:t>
            </a:r>
            <a:endParaRPr lang="en-US" sz="35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US" sz="3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3500" b="1" dirty="0">
                <a:latin typeface="Calibri" panose="020F0502020204030204" pitchFamily="34" charset="0"/>
                <a:cs typeface="Calibri" panose="020F0502020204030204" pitchFamily="34" charset="0"/>
              </a:rPr>
              <a:t>2 Physics R&amp;D </a:t>
            </a:r>
            <a:r>
              <a:rPr lang="en-US" sz="3500" b="1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35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l">
              <a:buNone/>
            </a:pPr>
            <a:endParaRPr lang="en-US" sz="3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3500" b="1" dirty="0">
                <a:latin typeface="Calibri" panose="020F0502020204030204" pitchFamily="34" charset="0"/>
                <a:cs typeface="Calibri" panose="020F0502020204030204" pitchFamily="34" charset="0"/>
              </a:rPr>
              <a:t>3 Detector R&amp;D </a:t>
            </a:r>
            <a:r>
              <a:rPr lang="en-US" sz="35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 algn="l">
              <a:buNone/>
            </a:pPr>
            <a:r>
              <a:rPr lang="en-US" sz="3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3.1 Detector concepts</a:t>
            </a:r>
          </a:p>
          <a:p>
            <a:pPr marL="0" indent="0" algn="l"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   3.2 Detector technologies</a:t>
            </a:r>
          </a:p>
          <a:p>
            <a:pPr marL="0" indent="0" algn="l"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   3.3 Software and computing for detectors</a:t>
            </a:r>
          </a:p>
          <a:p>
            <a:pPr marL="0" indent="0" algn="l">
              <a:buNone/>
            </a:pPr>
            <a:endParaRPr lang="en-US" sz="3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3500" b="1" dirty="0">
                <a:latin typeface="Calibri" panose="020F0502020204030204" pitchFamily="34" charset="0"/>
                <a:cs typeface="Calibri" panose="020F0502020204030204" pitchFamily="34" charset="0"/>
              </a:rPr>
              <a:t>4 Magnet R&amp;D </a:t>
            </a:r>
            <a:r>
              <a:rPr lang="en-US" sz="35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 algn="l"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Including integration with HFM</a:t>
            </a:r>
          </a:p>
          <a:p>
            <a:pPr marL="0" indent="0" algn="l">
              <a:buNone/>
            </a:pPr>
            <a:endParaRPr lang="en-US" sz="5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US" sz="5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35" y="29818"/>
            <a:ext cx="7331765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Structure (R&amp;D, Implementation)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E281250-62BD-A05C-C70F-8363BEFCA2D8}"/>
              </a:ext>
            </a:extLst>
          </p:cNvPr>
          <p:cNvSpPr txBox="1">
            <a:spLocks/>
          </p:cNvSpPr>
          <p:nvPr/>
        </p:nvSpPr>
        <p:spPr>
          <a:xfrm>
            <a:off x="4572000" y="676164"/>
            <a:ext cx="3269974" cy="405486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3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43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3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Accelerator R&amp;D </a:t>
            </a:r>
            <a:r>
              <a:rPr lang="en-US" sz="430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  <a:endParaRPr lang="en-US" sz="43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5.1 Accelerator design</a:t>
            </a:r>
          </a:p>
          <a:p>
            <a:pPr marL="0" indent="0" algn="l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5.2 Machine-detector interface </a:t>
            </a:r>
          </a:p>
          <a:p>
            <a:pPr marL="0" indent="0" algn="l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5.3 Neutrino flux mitigation system </a:t>
            </a:r>
          </a:p>
          <a:p>
            <a:pPr marL="0" indent="0" algn="l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5.4 RF Systems</a:t>
            </a:r>
          </a:p>
          <a:p>
            <a:pPr marL="0" indent="0" algn="l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5.5 Target system</a:t>
            </a:r>
          </a:p>
          <a:p>
            <a:pPr marL="0" indent="0" algn="l">
              <a:buNone/>
            </a:pPr>
            <a:r>
              <a:rPr lang="en-US" sz="4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5.6 Instrumentation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5.7 Radiation shielding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5.8 Cryogenics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5.9 Vacuum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5.10 Radiation protection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5.11 Infrastructure</a:t>
            </a:r>
          </a:p>
          <a:p>
            <a:pPr marL="0" indent="0">
              <a:buFont typeface="Arial"/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5.12 General Safety</a:t>
            </a:r>
          </a:p>
          <a:p>
            <a:pPr marL="0" indent="0" algn="l">
              <a:buNone/>
            </a:pPr>
            <a:r>
              <a:rPr lang="en-US" sz="4300" dirty="0">
                <a:latin typeface="Calibri" panose="020F0502020204030204" pitchFamily="34" charset="0"/>
                <a:cs typeface="Calibri" panose="020F0502020204030204" pitchFamily="34" charset="0"/>
              </a:rPr>
              <a:t>5.13 Other technologies</a:t>
            </a:r>
          </a:p>
          <a:p>
            <a:pPr marL="0" indent="0">
              <a:buNone/>
            </a:pPr>
            <a:r>
              <a:rPr lang="en-US" sz="4300" dirty="0">
                <a:latin typeface="Calibri" panose="020F0502020204030204" pitchFamily="34" charset="0"/>
                <a:cs typeface="Calibri" panose="020F0502020204030204" pitchFamily="34" charset="0"/>
              </a:rPr>
              <a:t>5.14 Software for the accelerator</a:t>
            </a:r>
            <a:endParaRPr lang="en-US" sz="4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99FA-CD42-F95C-2C48-0B26CC012A64}"/>
              </a:ext>
            </a:extLst>
          </p:cNvPr>
          <p:cNvSpPr txBox="1"/>
          <p:nvPr/>
        </p:nvSpPr>
        <p:spPr>
          <a:xfrm rot="19426639">
            <a:off x="3729796" y="2347115"/>
            <a:ext cx="1029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04482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Structure (R&amp;D, Implementation)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E281250-62BD-A05C-C70F-8363BEFCA2D8}"/>
              </a:ext>
            </a:extLst>
          </p:cNvPr>
          <p:cNvSpPr txBox="1">
            <a:spLocks/>
          </p:cNvSpPr>
          <p:nvPr/>
        </p:nvSpPr>
        <p:spPr>
          <a:xfrm>
            <a:off x="352838" y="746329"/>
            <a:ext cx="3583057" cy="32849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600" b="1" dirty="0">
                <a:latin typeface="Calibri" panose="020F0502020204030204" pitchFamily="34" charset="0"/>
                <a:cs typeface="Calibri" panose="020F0502020204030204" pitchFamily="34" charset="0"/>
              </a:rPr>
              <a:t>Muon cooling technology development and demonstration </a:t>
            </a:r>
            <a:r>
              <a:rPr lang="en-US" sz="56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6.1 Cooling demonstrator </a:t>
            </a:r>
            <a:r>
              <a:rPr lang="en-US" sz="56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 Scope, test stands, cooling cells, magnets, …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6.2 </a:t>
            </a:r>
            <a:r>
              <a:rPr lang="en-US" sz="5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Muon cooling test module 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6.3 Demonstrator Implementation at CERN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6.3.1 Demonstrator system description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6.3.2 Civil engineering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6.3.3 Infrastructure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6.3.4 Cost and timeline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6.4 Implementation at FNAL</a:t>
            </a:r>
          </a:p>
          <a:p>
            <a:pPr marL="0" indent="0">
              <a:buFont typeface="Arial"/>
              <a:buNone/>
            </a:pPr>
            <a:r>
              <a:rPr lang="en-CH" sz="56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6.4.1 Demonstrator system description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6.4.2 Civil engineering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6.4.3 Infrastructure</a:t>
            </a:r>
          </a:p>
          <a:p>
            <a:pPr marL="0" indent="0">
              <a:buFont typeface="Arial"/>
              <a:buNone/>
            </a:pPr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    6.4.4 Cost and timeline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899CA03-E76A-7EBB-BCD8-B068D0477B4A}"/>
              </a:ext>
            </a:extLst>
          </p:cNvPr>
          <p:cNvSpPr txBox="1">
            <a:spLocks/>
          </p:cNvSpPr>
          <p:nvPr/>
        </p:nvSpPr>
        <p:spPr>
          <a:xfrm>
            <a:off x="4578625" y="746328"/>
            <a:ext cx="3557967" cy="370312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7 Other Test Infrastructure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Mention also existing infrastructure (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e.g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R&amp;D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Synergies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>
              <a:buFont typeface="Arial"/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9 Sustainability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>
              <a:buFont typeface="Arial"/>
              <a:buNone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9.4 Cost drivers and cost scale</a:t>
            </a:r>
          </a:p>
          <a:p>
            <a:pPr marL="0" indent="0">
              <a:buFont typeface="Arial"/>
              <a:buNone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9.5 Power driver and power scale</a:t>
            </a:r>
          </a:p>
          <a:p>
            <a:pPr marL="0" indent="0">
              <a:buFont typeface="Arial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10 Collider Implementation (after 2035-2050)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9.1 Overview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9.2 Implementation at CERN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9.3 Implementation at FNAL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9.6 Timeline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92AF22-DAE6-4EEA-36E2-BE9D4D97E11D}"/>
              </a:ext>
            </a:extLst>
          </p:cNvPr>
          <p:cNvSpPr txBox="1"/>
          <p:nvPr/>
        </p:nvSpPr>
        <p:spPr>
          <a:xfrm rot="19426639">
            <a:off x="3729796" y="2347115"/>
            <a:ext cx="1029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2814812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 Timeline (Fast-track 10 </a:t>
            </a:r>
            <a:r>
              <a:rPr lang="en-US" sz="3200" b="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018B59-6D2C-4AFF-6568-0DDC4764E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6" y="914383"/>
            <a:ext cx="9419617" cy="37778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36767E-330D-16A8-F75F-7AB584ED8AC3}"/>
              </a:ext>
            </a:extLst>
          </p:cNvPr>
          <p:cNvSpPr txBox="1"/>
          <p:nvPr/>
        </p:nvSpPr>
        <p:spPr>
          <a:xfrm>
            <a:off x="5220072" y="1275606"/>
            <a:ext cx="315440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eed at least two years of demonstrator operation (better more)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RF test stand before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F2A83-4FB4-3206-EF2F-521025F9625B}"/>
              </a:ext>
            </a:extLst>
          </p:cNvPr>
          <p:cNvSpPr txBox="1"/>
          <p:nvPr/>
        </p:nvSpPr>
        <p:spPr>
          <a:xfrm>
            <a:off x="5220072" y="2093175"/>
            <a:ext cx="198387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Decision starting in 2036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7B47FC-01BF-F463-2920-AF854082D88C}"/>
              </a:ext>
            </a:extLst>
          </p:cNvPr>
          <p:cNvSpPr txBox="1"/>
          <p:nvPr/>
        </p:nvSpPr>
        <p:spPr>
          <a:xfrm>
            <a:off x="5724128" y="3024702"/>
            <a:ext cx="198387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Estimated10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construction/installation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B67B9-E050-9B7C-7876-56B9C49500CE}"/>
              </a:ext>
            </a:extLst>
          </p:cNvPr>
          <p:cNvSpPr txBox="1"/>
          <p:nvPr/>
        </p:nvSpPr>
        <p:spPr>
          <a:xfrm>
            <a:off x="2051720" y="649020"/>
            <a:ext cx="4795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a basis to start the discussion, will review this year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C1F4BB-4403-B6A8-7DB7-01850AB0F2FC}"/>
              </a:ext>
            </a:extLst>
          </p:cNvPr>
          <p:cNvSpPr txBox="1"/>
          <p:nvPr/>
        </p:nvSpPr>
        <p:spPr>
          <a:xfrm>
            <a:off x="1907704" y="4083918"/>
            <a:ext cx="475252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 initial estimates for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seem to be fast enough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Buit need to develop robust timeline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D51987-ADC2-1189-7935-03685EF1D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09C9C-3E0E-18DE-7779-01611091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199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18"/>
            <a:ext cx="7162800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Note: LDG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012B23-C08C-A5D3-6EA2-6C917F424441}"/>
              </a:ext>
            </a:extLst>
          </p:cNvPr>
          <p:cNvSpPr txBox="1"/>
          <p:nvPr/>
        </p:nvSpPr>
        <p:spPr>
          <a:xfrm>
            <a:off x="347869" y="844826"/>
            <a:ext cx="84482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LDG will also </a:t>
            </a:r>
            <a:r>
              <a:rPr lang="de-CH" dirty="0" err="1"/>
              <a:t>submit</a:t>
            </a:r>
            <a:r>
              <a:rPr lang="de-CH" dirty="0"/>
              <a:t> a </a:t>
            </a:r>
            <a:r>
              <a:rPr lang="de-CH" dirty="0" err="1"/>
              <a:t>document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European </a:t>
            </a:r>
            <a:r>
              <a:rPr lang="de-CH" dirty="0" err="1"/>
              <a:t>Strategy</a:t>
            </a:r>
            <a:endParaRPr lang="de-CH" dirty="0"/>
          </a:p>
          <a:p>
            <a:endParaRPr lang="de-CH" dirty="0"/>
          </a:p>
          <a:p>
            <a:r>
              <a:rPr lang="de-CH" dirty="0"/>
              <a:t>Chair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LDG will </a:t>
            </a:r>
            <a:r>
              <a:rPr lang="de-CH" dirty="0" err="1"/>
              <a:t>change</a:t>
            </a:r>
            <a:r>
              <a:rPr lang="de-CH" dirty="0"/>
              <a:t> in </a:t>
            </a:r>
            <a:r>
              <a:rPr lang="de-CH" dirty="0" err="1"/>
              <a:t>January</a:t>
            </a:r>
            <a:r>
              <a:rPr lang="de-CH" dirty="0"/>
              <a:t> 2025: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Mike Seidel will </a:t>
            </a:r>
            <a:r>
              <a:rPr lang="de-CH" dirty="0" err="1"/>
              <a:t>take</a:t>
            </a:r>
            <a:r>
              <a:rPr lang="de-CH" dirty="0"/>
              <a:t> </a:t>
            </a:r>
            <a:r>
              <a:rPr lang="de-CH" dirty="0" err="1"/>
              <a:t>over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Dave </a:t>
            </a:r>
            <a:r>
              <a:rPr lang="de-CH" dirty="0" err="1"/>
              <a:t>Newbold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/>
              <a:t>Review </a:t>
            </a:r>
            <a:r>
              <a:rPr lang="de-CH" dirty="0" err="1"/>
              <a:t>of</a:t>
            </a:r>
            <a:r>
              <a:rPr lang="de-CH" dirty="0"/>
              <a:t> all </a:t>
            </a:r>
            <a:r>
              <a:rPr lang="de-CH" dirty="0" err="1"/>
              <a:t>five</a:t>
            </a:r>
            <a:r>
              <a:rPr lang="de-CH" dirty="0"/>
              <a:t> </a:t>
            </a:r>
            <a:r>
              <a:rPr lang="de-CH" dirty="0" err="1"/>
              <a:t>activities</a:t>
            </a:r>
            <a:r>
              <a:rPr lang="de-CH" dirty="0"/>
              <a:t> </a:t>
            </a:r>
            <a:r>
              <a:rPr lang="de-CH" dirty="0" err="1"/>
              <a:t>planned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HFM, RF, </a:t>
            </a:r>
            <a:r>
              <a:rPr lang="de-CH" dirty="0" err="1"/>
              <a:t>plasma</a:t>
            </a:r>
            <a:r>
              <a:rPr lang="de-CH" dirty="0"/>
              <a:t>, 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recoveryy</a:t>
            </a:r>
            <a:r>
              <a:rPr lang="de-CH" dirty="0"/>
              <a:t> </a:t>
            </a:r>
            <a:r>
              <a:rPr lang="de-CH" dirty="0" err="1"/>
              <a:t>linacs</a:t>
            </a:r>
            <a:r>
              <a:rPr lang="de-CH" dirty="0"/>
              <a:t> and </a:t>
            </a:r>
            <a:r>
              <a:rPr lang="de-CH" dirty="0" err="1"/>
              <a:t>muon</a:t>
            </a:r>
            <a:r>
              <a:rPr lang="de-CH" dirty="0"/>
              <a:t> </a:t>
            </a:r>
            <a:r>
              <a:rPr lang="de-CH" dirty="0" err="1"/>
              <a:t>collider</a:t>
            </a:r>
            <a:endParaRPr lang="de-CH" dirty="0"/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Initially planned for end of Novembber but delayed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Exact scope of review is being defined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83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18"/>
            <a:ext cx="7162800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Plan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012B23-C08C-A5D3-6EA2-6C917F424441}"/>
              </a:ext>
            </a:extLst>
          </p:cNvPr>
          <p:cNvSpPr txBox="1"/>
          <p:nvPr/>
        </p:nvSpPr>
        <p:spPr>
          <a:xfrm>
            <a:off x="179512" y="530754"/>
            <a:ext cx="84482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Discussions with Karl Jakobs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Concise reports should have 10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Could be one ore two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aybe one overall report and one focused on the R&amp;D plan and implementation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Need to coordinate with other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.g. one for the general magnet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But some overlap is probably fine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he same message more than once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Long supporting reports should also be available March 31rst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Evaluation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R&amp;D Plan</a:t>
            </a: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Idea is to combine into one document with different sections</a:t>
            </a:r>
          </a:p>
        </p:txBody>
      </p:sp>
    </p:spTree>
    <p:extLst>
      <p:ext uri="{BB962C8B-B14F-4D97-AF65-F5344CB8AC3E}">
        <p14:creationId xmlns:p14="http://schemas.microsoft.com/office/powerpoint/2010/main" val="134848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 Timeline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2A374-F68A-0C2F-A428-CB79F2FC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b="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5</a:t>
            </a:fld>
            <a:endParaRPr lang="en-GB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15591" y="1045566"/>
            <a:ext cx="4456409" cy="37682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 report(s)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 2024: Parameter revision is starting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June 2024: Parameters updated (to EU October)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 2024: Overleaf in place for authors to start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October 2024: Report ready for content editing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December 2024: Draft ready for collaboration and the IAC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January 2025: Report ready for copy editing (language)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February 2025: Start of signature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March 2025: Report ready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4BA7CAF-BA7D-E368-F368-4172FAEBF095}"/>
              </a:ext>
            </a:extLst>
          </p:cNvPr>
          <p:cNvSpPr/>
          <p:nvPr/>
        </p:nvSpPr>
        <p:spPr>
          <a:xfrm>
            <a:off x="4572000" y="1031652"/>
            <a:ext cx="4456409" cy="37682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Concise report(s)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September 2024: Overleaf in place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October 2024: Start of editing to integrate long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December 2024: Draft ready for editing and IAC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February 2025: Start of copy (language) editing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March 2025: Report submission</a:t>
            </a:r>
          </a:p>
        </p:txBody>
      </p:sp>
    </p:spTree>
    <p:extLst>
      <p:ext uri="{BB962C8B-B14F-4D97-AF65-F5344CB8AC3E}">
        <p14:creationId xmlns:p14="http://schemas.microsoft.com/office/powerpoint/2010/main" val="238723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824" y="1"/>
            <a:ext cx="6166355" cy="36368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US Progress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2697B-FA69-F5FF-5EBA-5B122FCA0078}"/>
              </a:ext>
            </a:extLst>
          </p:cNvPr>
          <p:cNvSpPr txBox="1"/>
          <p:nvPr/>
        </p:nvSpPr>
        <p:spPr>
          <a:xfrm>
            <a:off x="179732" y="586411"/>
            <a:ext cx="7990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US Muon C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llider Inauguration Meeting beginning of August at FNAL showed strong interest</a:t>
            </a:r>
          </a:p>
          <a:p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Full integration with US planned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E8AB7F-9DCD-028B-BBEE-CD98D1A5C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D. Schulte, ESPPU authors meeting, October 2nd, 2024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EDACB3-85C3-CD54-084A-15C6D67F5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z="1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BDAF3F-C665-4136-C582-88D089956DD8}"/>
              </a:ext>
            </a:extLst>
          </p:cNvPr>
          <p:cNvSpPr txBox="1"/>
          <p:nvPr/>
        </p:nvSpPr>
        <p:spPr>
          <a:xfrm>
            <a:off x="6702848" y="4203468"/>
            <a:ext cx="2394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nd Mark Plamer, Steve Gourley, Kevin Black, Lawrence Lee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54A22-FD9E-488E-05F4-F531F7AF7246}"/>
              </a:ext>
            </a:extLst>
          </p:cNvPr>
          <p:cNvSpPr txBox="1"/>
          <p:nvPr/>
        </p:nvSpPr>
        <p:spPr>
          <a:xfrm>
            <a:off x="179732" y="1441532"/>
            <a:ext cx="3672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Need to move forward while waiting for US to get organised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In particular, R&amp;D plan has to be common plan</a:t>
            </a:r>
          </a:p>
          <a:p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A3F2C1-2CDC-F3DB-8B93-EAB2AE7248DA}"/>
              </a:ext>
            </a:extLst>
          </p:cNvPr>
          <p:cNvSpPr txBox="1"/>
          <p:nvPr/>
        </p:nvSpPr>
        <p:spPr>
          <a:xfrm>
            <a:off x="179732" y="4527636"/>
            <a:ext cx="7064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Last years publications rules are now very important during the transition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C360A7-D013-F9A4-C9ED-5B07CC865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815" y="1062165"/>
            <a:ext cx="3114563" cy="15696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6CE490-23BF-4E22-F50D-80B00F0A3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378" y="1092230"/>
            <a:ext cx="1548889" cy="30702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020AB9-D955-ABE5-7FA2-E64E45F79EF2}"/>
              </a:ext>
            </a:extLst>
          </p:cNvPr>
          <p:cNvSpPr txBox="1"/>
          <p:nvPr/>
        </p:nvSpPr>
        <p:spPr>
          <a:xfrm>
            <a:off x="179733" y="2655899"/>
            <a:ext cx="70641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Used Organzation Committee of FNAL with some additional members as de facto US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Providing members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Editorial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Authors of ESPPU report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Cost estimate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Next annual meeting programme committee</a:t>
            </a:r>
          </a:p>
        </p:txBody>
      </p:sp>
    </p:spTree>
    <p:extLst>
      <p:ext uri="{BB962C8B-B14F-4D97-AF65-F5344CB8AC3E}">
        <p14:creationId xmlns:p14="http://schemas.microsoft.com/office/powerpoint/2010/main" val="3820499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FDAE23-3AB2-D96B-B3AC-CEA9ABE50D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82521" y="610126"/>
            <a:ext cx="8626557" cy="4081144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sz="21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Editorial Board</a:t>
            </a:r>
          </a:p>
          <a:p>
            <a:pPr marL="0" indent="0" algn="l">
              <a:buNone/>
            </a:pP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Will drive the writing and editing</a:t>
            </a:r>
          </a:p>
          <a:p>
            <a:pPr marL="0" indent="0" algn="l">
              <a:buNone/>
            </a:pPr>
            <a:r>
              <a:rPr lang="en-US" sz="21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Interim Report relied on authors to implement proposed changes</a:t>
            </a:r>
          </a:p>
          <a:p>
            <a:pPr marL="0" indent="0" algn="l">
              <a:buNone/>
            </a:pP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For ESPPU report, editors will at the end of the process write text directly and allow authors to comment</a:t>
            </a:r>
          </a:p>
          <a:p>
            <a:pPr marL="0" indent="0" algn="l">
              <a:buNone/>
            </a:pPr>
            <a:endParaRPr 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Will contain five experts chosen by the US partners</a:t>
            </a:r>
          </a:p>
          <a:p>
            <a:r>
              <a:rPr lang="en-US" sz="21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Informal contacts in the US organization ongoing</a:t>
            </a:r>
          </a:p>
          <a:p>
            <a:pPr marL="0" indent="0">
              <a:buNone/>
            </a:pPr>
            <a:endParaRPr lang="en-US" sz="21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1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Reviewers</a:t>
            </a:r>
            <a:r>
              <a:rPr lang="en-US" sz="21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A number of people can provide important overall input but might not have the time to edit the report</a:t>
            </a:r>
          </a:p>
          <a:p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Plan to invite them specifically to read the documents to give comments</a:t>
            </a:r>
          </a:p>
          <a:p>
            <a:pPr marL="0" indent="0">
              <a:buNone/>
            </a:pPr>
            <a:endParaRPr lang="en-US" sz="21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1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US" sz="5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18"/>
            <a:ext cx="7162800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Organisation</a:t>
            </a:r>
          </a:p>
        </p:txBody>
      </p:sp>
    </p:spTree>
    <p:extLst>
      <p:ext uri="{BB962C8B-B14F-4D97-AF65-F5344CB8AC3E}">
        <p14:creationId xmlns:p14="http://schemas.microsoft.com/office/powerpoint/2010/main" val="953724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FDAE23-3AB2-D96B-B3AC-CEA9ABE50D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82521" y="610126"/>
            <a:ext cx="8626557" cy="3923248"/>
          </a:xfrm>
        </p:spPr>
        <p:txBody>
          <a:bodyPr>
            <a:normAutofit fontScale="32500" lnSpcReduction="20000"/>
          </a:bodyPr>
          <a:lstStyle/>
          <a:p>
            <a:pPr marL="0" indent="0" algn="l">
              <a:buNone/>
            </a:pPr>
            <a:r>
              <a:rPr lang="en-US" sz="5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Evaluation Report</a:t>
            </a:r>
          </a:p>
          <a:p>
            <a:pPr marL="0" indent="0" algn="l">
              <a:buNone/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Will be based on the Interim Report</a:t>
            </a:r>
          </a:p>
          <a:p>
            <a:pPr marL="0" indent="0" algn="l">
              <a:buNone/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Reuse the same structure but</a:t>
            </a:r>
          </a:p>
          <a:p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Add some more detail, where beneficial</a:t>
            </a:r>
          </a:p>
          <a:p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Add progress over last year as appropriate</a:t>
            </a:r>
          </a:p>
          <a:p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Move unfunded R&amp;D sections to R&amp;D Plan</a:t>
            </a:r>
          </a:p>
          <a:p>
            <a:pPr marL="0" indent="0">
              <a:buNone/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same authors as for the Interim Report</a:t>
            </a:r>
          </a:p>
          <a:p>
            <a:pPr marL="0" indent="0">
              <a:buNone/>
            </a:pPr>
            <a:endParaRPr lang="en-US" sz="5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 authors welcome to help</a:t>
            </a:r>
          </a:p>
          <a:p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Already helped during the Interim Report</a:t>
            </a:r>
          </a:p>
          <a:p>
            <a:r>
              <a:rPr lang="en-US" sz="5600" dirty="0">
                <a:latin typeface="Calibri" panose="020F0502020204030204" pitchFamily="34" charset="0"/>
                <a:cs typeface="Calibri" panose="020F0502020204030204" pitchFamily="34" charset="0"/>
              </a:rPr>
              <a:t>In some cases important activity in the US</a:t>
            </a:r>
          </a:p>
          <a:p>
            <a:pPr lvl="1"/>
            <a:r>
              <a:rPr lang="en-US" sz="5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E.g. physics, MAIA, …</a:t>
            </a:r>
          </a:p>
          <a:p>
            <a:pPr marL="0" indent="0" algn="l">
              <a:buNone/>
            </a:pPr>
            <a:endParaRPr lang="en-US" sz="5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9818"/>
            <a:ext cx="7162800" cy="330993"/>
          </a:xfrm>
        </p:spPr>
        <p:txBody>
          <a:bodyPr/>
          <a:lstStyle/>
          <a:p>
            <a:pPr algn="ctr"/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Report Organisation</a:t>
            </a:r>
          </a:p>
        </p:txBody>
      </p:sp>
    </p:spTree>
    <p:extLst>
      <p:ext uri="{BB962C8B-B14F-4D97-AF65-F5344CB8AC3E}">
        <p14:creationId xmlns:p14="http://schemas.microsoft.com/office/powerpoint/2010/main" val="3310726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C2EF6-4759-562B-3A3D-ACAAFAF19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ESPPU authors meeting, October 2nd,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C610D-73FF-95D3-F363-1A73C7FF3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596CF5-4015-F6CF-000F-F0262EBE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9818"/>
            <a:ext cx="7311887" cy="330993"/>
          </a:xfrm>
        </p:spPr>
        <p:txBody>
          <a:bodyPr/>
          <a:lstStyle/>
          <a:p>
            <a:pPr algn="ctr"/>
            <a:r>
              <a:rPr lang="en-US" sz="3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Core Editorial Team</a:t>
            </a:r>
            <a:endParaRPr lang="en-CH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2BA41F-BE1F-A675-51E6-6CB4E3CA8A67}"/>
              </a:ext>
            </a:extLst>
          </p:cNvPr>
          <p:cNvSpPr txBox="1"/>
          <p:nvPr/>
        </p:nvSpPr>
        <p:spPr>
          <a:xfrm>
            <a:off x="89080" y="1266728"/>
            <a:ext cx="8964488" cy="575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7000"/>
              </a:lnSpc>
              <a:spcAft>
                <a:spcPts val="7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Federico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Meloni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(chair), Chris Rogers (</a:t>
            </a:r>
            <a:r>
              <a:rPr lang="en-US" sz="1200" kern="150" dirty="0">
                <a:solidFill>
                  <a:srgbClr val="000000"/>
                </a:solidFill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deputy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chair), Kevin Black, Christian Carli, Steve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Gourlay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Sergo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Jindariani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Roberto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Losito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Donatella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Lucchesi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Patrick Meade</a:t>
            </a:r>
            <a:r>
              <a:rPr lang="en-US" sz="1200" kern="1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Elias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Metral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Simone Pagan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Griso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Nadia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Pastrone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Daniel Schulte,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Diktys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Stratakis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, Taylor, Andrea 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Wulzer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Noto Serif CJK SC"/>
                <a:cs typeface="Calibri" panose="020F0502020204030204" pitchFamily="34" charset="0"/>
              </a:rPr>
              <a:t> </a:t>
            </a:r>
            <a:endParaRPr lang="en-CH" sz="1200" kern="150" dirty="0">
              <a:effectLst/>
              <a:latin typeface="Calibri" panose="020F0502020204030204" pitchFamily="34" charset="0"/>
              <a:ea typeface="Noto Serif CJK SC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354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140094</TotalTime>
  <Words>3366</Words>
  <Application>Microsoft Macintosh PowerPoint</Application>
  <PresentationFormat>On-screen Show (16:9)</PresentationFormat>
  <Paragraphs>565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Symbol</vt:lpstr>
      <vt:lpstr>Wingdings</vt:lpstr>
      <vt:lpstr>Office Theme</vt:lpstr>
      <vt:lpstr>ESPPU</vt:lpstr>
      <vt:lpstr>Plan for ESPPU</vt:lpstr>
      <vt:lpstr>Note: LDG</vt:lpstr>
      <vt:lpstr>Report Plan</vt:lpstr>
      <vt:lpstr>Tentative Timeline</vt:lpstr>
      <vt:lpstr>US Progress</vt:lpstr>
      <vt:lpstr>Report Organisation</vt:lpstr>
      <vt:lpstr>Report Organisation</vt:lpstr>
      <vt:lpstr>Core Editorial Team</vt:lpstr>
      <vt:lpstr>Assessment, Part I</vt:lpstr>
      <vt:lpstr>Assessment, Part II</vt:lpstr>
      <vt:lpstr>R&amp;D Plan, Part I</vt:lpstr>
      <vt:lpstr>R&amp;D Plan, Part II</vt:lpstr>
      <vt:lpstr>Template: Objectives, Deliverables and Resources</vt:lpstr>
      <vt:lpstr>Tasks and Resources</vt:lpstr>
      <vt:lpstr>Workpackage Description</vt:lpstr>
      <vt:lpstr>Comment: Design and Technologies</vt:lpstr>
      <vt:lpstr>Cost</vt:lpstr>
      <vt:lpstr>R&amp;D Strategy</vt:lpstr>
      <vt:lpstr>Demonstrator Strategy</vt:lpstr>
      <vt:lpstr>Outreach</vt:lpstr>
      <vt:lpstr>Reserve</vt:lpstr>
      <vt:lpstr>Report Structure (Executive Summary)</vt:lpstr>
      <vt:lpstr>Report Structure (Status and Progress)</vt:lpstr>
      <vt:lpstr>Reminder: Interim Report Structure</vt:lpstr>
      <vt:lpstr>R&amp;D Programme</vt:lpstr>
      <vt:lpstr>Report Structure (R&amp;D, Implementation)</vt:lpstr>
      <vt:lpstr>Report Structure (R&amp;D, Implementation)</vt:lpstr>
      <vt:lpstr>Tentative Timeline (Fast-track 10 TeV)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MuCol_template</dc:title>
  <dc:subject/>
  <dc:creator/>
  <dc:description/>
  <cp:lastModifiedBy>Daniel Schulte</cp:lastModifiedBy>
  <cp:revision>73</cp:revision>
  <dcterms:created xsi:type="dcterms:W3CDTF">2023-06-08T13:19:21Z</dcterms:created>
  <dcterms:modified xsi:type="dcterms:W3CDTF">2024-10-03T12:14:22Z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(16:9)</vt:lpwstr>
  </property>
  <property fmtid="{D5CDD505-2E9C-101B-9397-08002B2CF9AE}" pid="3" name="Slides">
    <vt:r8>23</vt:r8>
  </property>
</Properties>
</file>