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4"/>
    <p:sldMasterId id="2147483660" r:id="rId5"/>
  </p:sldMasterIdLst>
  <p:notesMasterIdLst>
    <p:notesMasterId r:id="rId34"/>
  </p:notesMasterIdLst>
  <p:sldIdLst>
    <p:sldId id="278" r:id="rId6"/>
    <p:sldId id="301" r:id="rId7"/>
    <p:sldId id="425" r:id="rId8"/>
    <p:sldId id="428" r:id="rId9"/>
    <p:sldId id="430" r:id="rId10"/>
    <p:sldId id="429" r:id="rId11"/>
    <p:sldId id="436" r:id="rId12"/>
    <p:sldId id="426" r:id="rId13"/>
    <p:sldId id="427" r:id="rId14"/>
    <p:sldId id="442" r:id="rId15"/>
    <p:sldId id="423" r:id="rId16"/>
    <p:sldId id="434" r:id="rId17"/>
    <p:sldId id="439" r:id="rId18"/>
    <p:sldId id="441" r:id="rId19"/>
    <p:sldId id="443" r:id="rId20"/>
    <p:sldId id="420" r:id="rId21"/>
    <p:sldId id="444" r:id="rId22"/>
    <p:sldId id="416" r:id="rId23"/>
    <p:sldId id="435" r:id="rId24"/>
    <p:sldId id="418" r:id="rId25"/>
    <p:sldId id="421" r:id="rId26"/>
    <p:sldId id="414" r:id="rId27"/>
    <p:sldId id="440" r:id="rId28"/>
    <p:sldId id="422" r:id="rId29"/>
    <p:sldId id="412" r:id="rId30"/>
    <p:sldId id="432" r:id="rId31"/>
    <p:sldId id="433" r:id="rId32"/>
    <p:sldId id="43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136DE3"/>
    <a:srgbClr val="16741A"/>
    <a:srgbClr val="008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23"/>
    <p:restoredTop sz="91296" autoAdjust="0"/>
  </p:normalViewPr>
  <p:slideViewPr>
    <p:cSldViewPr>
      <p:cViewPr>
        <p:scale>
          <a:sx n="281" d="100"/>
          <a:sy n="281" d="100"/>
        </p:scale>
        <p:origin x="-3568" y="-2640"/>
      </p:cViewPr>
      <p:guideLst>
        <p:guide orient="horz" pos="2160"/>
        <p:guide pos="3840"/>
      </p:guideLst>
    </p:cSldViewPr>
  </p:slideViewPr>
  <p:notesTextViewPr>
    <p:cViewPr>
      <p:scale>
        <a:sx n="100" d="100"/>
        <a:sy n="100" d="100"/>
      </p:scale>
      <p:origin x="0" y="0"/>
    </p:cViewPr>
  </p:notesTextViewPr>
  <p:sorterViewPr>
    <p:cViewPr>
      <p:scale>
        <a:sx n="66" d="100"/>
        <a:sy n="66" d="100"/>
      </p:scale>
      <p:origin x="0" y="4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AF547A-C231-479C-A3A5-46ACED81E5C7}" type="datetimeFigureOut">
              <a:rPr lang="en-US" smtClean="0"/>
              <a:pPr/>
              <a:t>9/8/25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6CA66A-0C62-423A-9C60-8DCA62AE9C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B03E4E-4774-E944-990E-761C025100E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9033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C0A2CF-DA23-4BD6-8ED6-AA4F3793E4B7}" type="slidenum">
              <a:rPr lang="en-US"/>
              <a:pPr/>
              <a:t>2</a:t>
            </a:fld>
            <a:endParaRPr lang="en-US"/>
          </a:p>
        </p:txBody>
      </p:sp>
      <p:sp>
        <p:nvSpPr>
          <p:cNvPr id="951298" name="Rectangle 2"/>
          <p:cNvSpPr>
            <a:spLocks noGrp="1" noRot="1" noChangeAspect="1" noChangeArrowheads="1" noTextEdit="1"/>
          </p:cNvSpPr>
          <p:nvPr>
            <p:ph type="sldImg"/>
          </p:nvPr>
        </p:nvSpPr>
        <p:spPr>
          <a:xfrm>
            <a:off x="381000" y="685800"/>
            <a:ext cx="6096000" cy="3429000"/>
          </a:xfrm>
          <a:ln/>
        </p:spPr>
      </p:sp>
      <p:sp>
        <p:nvSpPr>
          <p:cNvPr id="951299"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ED0A4C1-B3F7-F348-82CA-9999807D4701}" type="datetime1">
              <a:rPr lang="en-US" smtClean="0"/>
              <a:t>9/8/25</a:t>
            </a:fld>
            <a:endParaRPr lang="en-US"/>
          </a:p>
        </p:txBody>
      </p:sp>
      <p:sp>
        <p:nvSpPr>
          <p:cNvPr id="5" name="Footer Placeholder 4"/>
          <p:cNvSpPr>
            <a:spLocks noGrp="1"/>
          </p:cNvSpPr>
          <p:nvPr>
            <p:ph type="ftr" sz="quarter" idx="11"/>
          </p:nvPr>
        </p:nvSpPr>
        <p:spPr/>
        <p:txBody>
          <a:bodyPr/>
          <a:lstStyle/>
          <a:p>
            <a:r>
              <a:rPr lang="en-US"/>
              <a:t>QCD@LHC 2025, Stony Brook, EFT at ATLAS &amp; CMS, D. Wood</a:t>
            </a:r>
          </a:p>
        </p:txBody>
      </p:sp>
      <p:sp>
        <p:nvSpPr>
          <p:cNvPr id="6" name="Slide Number Placeholder 5"/>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33EF63-5017-094E-B80F-23D79AA05C67}" type="datetime1">
              <a:rPr lang="en-US" smtClean="0"/>
              <a:t>9/8/25</a:t>
            </a:fld>
            <a:endParaRPr lang="en-US"/>
          </a:p>
        </p:txBody>
      </p:sp>
      <p:sp>
        <p:nvSpPr>
          <p:cNvPr id="5" name="Footer Placeholder 4"/>
          <p:cNvSpPr>
            <a:spLocks noGrp="1"/>
          </p:cNvSpPr>
          <p:nvPr>
            <p:ph type="ftr" sz="quarter" idx="11"/>
          </p:nvPr>
        </p:nvSpPr>
        <p:spPr/>
        <p:txBody>
          <a:bodyPr/>
          <a:lstStyle/>
          <a:p>
            <a:r>
              <a:rPr lang="en-US"/>
              <a:t>QCD@LHC 2025, Stony Brook, EFT at ATLAS &amp; CMS, D. Wood</a:t>
            </a:r>
          </a:p>
        </p:txBody>
      </p:sp>
      <p:sp>
        <p:nvSpPr>
          <p:cNvPr id="6" name="Slide Number Placeholder 5"/>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C18691-ADE2-6945-8E34-7177CC633912}" type="datetime1">
              <a:rPr lang="en-US" smtClean="0"/>
              <a:t>9/8/25</a:t>
            </a:fld>
            <a:endParaRPr lang="en-US"/>
          </a:p>
        </p:txBody>
      </p:sp>
      <p:sp>
        <p:nvSpPr>
          <p:cNvPr id="5" name="Footer Placeholder 4"/>
          <p:cNvSpPr>
            <a:spLocks noGrp="1"/>
          </p:cNvSpPr>
          <p:nvPr>
            <p:ph type="ftr" sz="quarter" idx="11"/>
          </p:nvPr>
        </p:nvSpPr>
        <p:spPr/>
        <p:txBody>
          <a:bodyPr/>
          <a:lstStyle/>
          <a:p>
            <a:r>
              <a:rPr lang="en-US"/>
              <a:t>QCD@LHC 2025, Stony Brook, EFT at ATLAS &amp; CMS, D. Wood</a:t>
            </a:r>
          </a:p>
        </p:txBody>
      </p:sp>
      <p:sp>
        <p:nvSpPr>
          <p:cNvPr id="6" name="Slide Number Placeholder 5"/>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Slide1b">
    <p:bg>
      <p:bgRef idx="1001">
        <a:schemeClr val="bg1"/>
      </p:bgRef>
    </p:bg>
    <p:spTree>
      <p:nvGrpSpPr>
        <p:cNvPr id="1" name=""/>
        <p:cNvGrpSpPr/>
        <p:nvPr/>
      </p:nvGrpSpPr>
      <p:grpSpPr>
        <a:xfrm>
          <a:off x="0" y="0"/>
          <a:ext cx="0" cy="0"/>
          <a:chOff x="0" y="0"/>
          <a:chExt cx="0" cy="0"/>
        </a:xfrm>
      </p:grpSpPr>
      <p:sp>
        <p:nvSpPr>
          <p:cNvPr id="11" name="Title 1"/>
          <p:cNvSpPr>
            <a:spLocks noGrp="1"/>
          </p:cNvSpPr>
          <p:nvPr>
            <p:ph type="ctrTitle"/>
          </p:nvPr>
        </p:nvSpPr>
        <p:spPr>
          <a:xfrm>
            <a:off x="3658785" y="1270644"/>
            <a:ext cx="6096807" cy="2387600"/>
          </a:xfrm>
        </p:spPr>
        <p:txBody>
          <a:bodyPr anchor="b"/>
          <a:lstStyle>
            <a:lvl1pPr algn="l">
              <a:lnSpc>
                <a:spcPct val="110000"/>
              </a:lnSpc>
              <a:defRPr sz="6000" b="0"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12" name="Subtitle 2"/>
          <p:cNvSpPr>
            <a:spLocks noGrp="1"/>
          </p:cNvSpPr>
          <p:nvPr>
            <p:ph type="subTitle" idx="1"/>
          </p:nvPr>
        </p:nvSpPr>
        <p:spPr>
          <a:xfrm>
            <a:off x="3658785" y="3750319"/>
            <a:ext cx="6096807" cy="1655762"/>
          </a:xfrm>
        </p:spPr>
        <p:txBody>
          <a:bodyPr/>
          <a:lstStyle>
            <a:lvl1pPr marL="0" indent="0" algn="l">
              <a:buNone/>
              <a:defRPr sz="2400" b="0" i="0">
                <a:latin typeface="Lato" panose="020F0502020204030203" pitchFamily="34" charset="0"/>
                <a:ea typeface="Lato" panose="020F0502020204030203" pitchFamily="34" charset="0"/>
                <a:cs typeface="Lato" panose="020F0502020204030203"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pic>
        <p:nvPicPr>
          <p:cNvPr id="3" name="Picture 2">
            <a:extLst>
              <a:ext uri="{FF2B5EF4-FFF2-40B4-BE49-F238E27FC236}">
                <a16:creationId xmlns:a16="http://schemas.microsoft.com/office/drawing/2014/main" id="{4F48187F-73AD-2976-119C-2BB4BFE851A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665184"/>
            <a:ext cx="4015946" cy="4439054"/>
          </a:xfrm>
          <a:prstGeom prst="rect">
            <a:avLst/>
          </a:prstGeom>
        </p:spPr>
      </p:pic>
    </p:spTree>
    <p:extLst>
      <p:ext uri="{BB962C8B-B14F-4D97-AF65-F5344CB8AC3E}">
        <p14:creationId xmlns:p14="http://schemas.microsoft.com/office/powerpoint/2010/main" val="34268958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Slide1">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FB761B1-0201-F36C-AC44-A806CD9DA2DB}"/>
              </a:ext>
            </a:extLst>
          </p:cNvPr>
          <p:cNvSpPr/>
          <p:nvPr userDrawn="1"/>
        </p:nvSpPr>
        <p:spPr>
          <a:xfrm>
            <a:off x="-1875" y="6138041"/>
            <a:ext cx="12193875" cy="7199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Lato" panose="020F0502020204030203" pitchFamily="34" charset="0"/>
            </a:endParaRPr>
          </a:p>
        </p:txBody>
      </p:sp>
      <p:sp>
        <p:nvSpPr>
          <p:cNvPr id="6" name="Title 1"/>
          <p:cNvSpPr>
            <a:spLocks noGrp="1"/>
          </p:cNvSpPr>
          <p:nvPr>
            <p:ph type="ctrTitle"/>
          </p:nvPr>
        </p:nvSpPr>
        <p:spPr>
          <a:xfrm>
            <a:off x="631373" y="1122363"/>
            <a:ext cx="6096807" cy="2038526"/>
          </a:xfrm>
        </p:spPr>
        <p:txBody>
          <a:bodyPr anchor="b"/>
          <a:lstStyle>
            <a:lvl1pPr algn="l">
              <a:lnSpc>
                <a:spcPct val="110000"/>
              </a:lnSpc>
              <a:defRPr sz="6000" b="0"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7" name="Subtitle 2"/>
          <p:cNvSpPr>
            <a:spLocks noGrp="1"/>
          </p:cNvSpPr>
          <p:nvPr>
            <p:ph type="subTitle" idx="1"/>
          </p:nvPr>
        </p:nvSpPr>
        <p:spPr>
          <a:xfrm>
            <a:off x="631373" y="3376260"/>
            <a:ext cx="6096807" cy="1655762"/>
          </a:xfrm>
        </p:spPr>
        <p:txBody>
          <a:bodyPr/>
          <a:lstStyle>
            <a:lvl1pPr marL="0" indent="0" algn="l">
              <a:buNone/>
              <a:defRPr sz="2400" b="0" i="0">
                <a:latin typeface="Lato" panose="020F0502020204030203" pitchFamily="34" charset="0"/>
                <a:ea typeface="Lato" panose="020F0502020204030203" pitchFamily="34" charset="0"/>
                <a:cs typeface="Lato" panose="020F0502020204030203"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pic>
        <p:nvPicPr>
          <p:cNvPr id="8" name="Picture 7">
            <a:extLst>
              <a:ext uri="{FF2B5EF4-FFF2-40B4-BE49-F238E27FC236}">
                <a16:creationId xmlns:a16="http://schemas.microsoft.com/office/drawing/2014/main" id="{D3F653B2-ABE3-A97A-2727-32CE294585D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18913" y="1596789"/>
            <a:ext cx="6637296" cy="6637296"/>
          </a:xfrm>
          <a:prstGeom prst="rect">
            <a:avLst/>
          </a:prstGeom>
        </p:spPr>
      </p:pic>
    </p:spTree>
    <p:extLst>
      <p:ext uri="{BB962C8B-B14F-4D97-AF65-F5344CB8AC3E}">
        <p14:creationId xmlns:p14="http://schemas.microsoft.com/office/powerpoint/2010/main" val="4279979356"/>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Slide2">
    <p:bg>
      <p:bgRef idx="1001">
        <a:schemeClr val="bg1"/>
      </p:bgRef>
    </p:bg>
    <p:spTree>
      <p:nvGrpSpPr>
        <p:cNvPr id="1" name=""/>
        <p:cNvGrpSpPr/>
        <p:nvPr/>
      </p:nvGrpSpPr>
      <p:grpSpPr>
        <a:xfrm>
          <a:off x="0" y="0"/>
          <a:ext cx="0" cy="0"/>
          <a:chOff x="0" y="0"/>
          <a:chExt cx="0" cy="0"/>
        </a:xfrm>
      </p:grpSpPr>
      <p:sp>
        <p:nvSpPr>
          <p:cNvPr id="8" name="Title 1"/>
          <p:cNvSpPr>
            <a:spLocks noGrp="1"/>
          </p:cNvSpPr>
          <p:nvPr>
            <p:ph type="title"/>
          </p:nvPr>
        </p:nvSpPr>
        <p:spPr>
          <a:xfrm>
            <a:off x="831851" y="1709740"/>
            <a:ext cx="5824589" cy="2852737"/>
          </a:xfrm>
        </p:spPr>
        <p:txBody>
          <a:bodyPr anchor="b"/>
          <a:lstStyle>
            <a:lvl1pPr>
              <a:lnSpc>
                <a:spcPct val="110000"/>
              </a:lnSpc>
              <a:defRPr sz="6000"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9" name="Text Placeholder 2"/>
          <p:cNvSpPr>
            <a:spLocks noGrp="1"/>
          </p:cNvSpPr>
          <p:nvPr>
            <p:ph type="body" idx="1"/>
          </p:nvPr>
        </p:nvSpPr>
        <p:spPr>
          <a:xfrm>
            <a:off x="831851" y="4589465"/>
            <a:ext cx="5824589" cy="1201735"/>
          </a:xfrm>
        </p:spPr>
        <p:txBody>
          <a:bodyPr/>
          <a:lstStyle>
            <a:lvl1pPr marL="0" indent="0">
              <a:buNone/>
              <a:defRPr sz="2400" b="0" i="0">
                <a:solidFill>
                  <a:schemeClr val="tx1"/>
                </a:solidFill>
                <a:latin typeface="Lato" panose="020F0502020204030203" pitchFamily="34" charset="0"/>
                <a:ea typeface="Lato" panose="020F0502020204030203" pitchFamily="34" charset="0"/>
                <a:cs typeface="Lato" panose="020F0502020204030203" pitchFamily="34"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Edit Master text styles</a:t>
            </a:r>
          </a:p>
        </p:txBody>
      </p:sp>
      <p:sp>
        <p:nvSpPr>
          <p:cNvPr id="3" name="Rectangle 2">
            <a:extLst>
              <a:ext uri="{FF2B5EF4-FFF2-40B4-BE49-F238E27FC236}">
                <a16:creationId xmlns:a16="http://schemas.microsoft.com/office/drawing/2014/main" id="{217B0FD8-9B79-86F9-D1A5-E39144644753}"/>
              </a:ext>
            </a:extLst>
          </p:cNvPr>
          <p:cNvSpPr/>
          <p:nvPr userDrawn="1"/>
        </p:nvSpPr>
        <p:spPr>
          <a:xfrm>
            <a:off x="-1875" y="6089652"/>
            <a:ext cx="12193875" cy="768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Lato" panose="020F0502020204030203" pitchFamily="34" charset="0"/>
            </a:endParaRPr>
          </a:p>
        </p:txBody>
      </p:sp>
      <p:pic>
        <p:nvPicPr>
          <p:cNvPr id="10" name="Picture 9"/>
          <p:cNvPicPr>
            <a:picLocks noChangeAspect="1"/>
          </p:cNvPicPr>
          <p:nvPr userDrawn="1"/>
        </p:nvPicPr>
        <p:blipFill>
          <a:blip r:embed="rId2"/>
          <a:stretch>
            <a:fillRect/>
          </a:stretch>
        </p:blipFill>
        <p:spPr>
          <a:xfrm>
            <a:off x="7404101" y="368300"/>
            <a:ext cx="4552951" cy="6325056"/>
          </a:xfrm>
          <a:prstGeom prst="rect">
            <a:avLst/>
          </a:prstGeom>
        </p:spPr>
      </p:pic>
    </p:spTree>
    <p:extLst>
      <p:ext uri="{BB962C8B-B14F-4D97-AF65-F5344CB8AC3E}">
        <p14:creationId xmlns:p14="http://schemas.microsoft.com/office/powerpoint/2010/main" val="2713678993"/>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Slide1b">
    <p:bg>
      <p:bgPr>
        <a:solidFill>
          <a:srgbClr val="C8102E"/>
        </a:solidFill>
        <a:effectLst/>
      </p:bgPr>
    </p:bg>
    <p:spTree>
      <p:nvGrpSpPr>
        <p:cNvPr id="1" name=""/>
        <p:cNvGrpSpPr/>
        <p:nvPr/>
      </p:nvGrpSpPr>
      <p:grpSpPr>
        <a:xfrm>
          <a:off x="0" y="0"/>
          <a:ext cx="0" cy="0"/>
          <a:chOff x="0" y="0"/>
          <a:chExt cx="0" cy="0"/>
        </a:xfrm>
      </p:grpSpPr>
      <p:sp>
        <p:nvSpPr>
          <p:cNvPr id="12" name="Subtitle 2"/>
          <p:cNvSpPr>
            <a:spLocks noGrp="1"/>
          </p:cNvSpPr>
          <p:nvPr>
            <p:ph type="subTitle" idx="1"/>
          </p:nvPr>
        </p:nvSpPr>
        <p:spPr>
          <a:xfrm>
            <a:off x="3658785" y="3750319"/>
            <a:ext cx="6096807" cy="1655762"/>
          </a:xfrm>
        </p:spPr>
        <p:txBody>
          <a:bodyPr/>
          <a:lstStyle>
            <a:lvl1pPr marL="0" indent="0" algn="l">
              <a:buNone/>
              <a:defRPr sz="2400" b="0" i="0">
                <a:solidFill>
                  <a:schemeClr val="bg1"/>
                </a:solidFill>
                <a:latin typeface="Lato" panose="020F0502020204030203" pitchFamily="34" charset="0"/>
                <a:ea typeface="Lato" panose="020F0502020204030203" pitchFamily="34" charset="0"/>
                <a:cs typeface="Lato" panose="020F0502020204030203"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pic>
        <p:nvPicPr>
          <p:cNvPr id="3" name="Picture 2">
            <a:extLst>
              <a:ext uri="{FF2B5EF4-FFF2-40B4-BE49-F238E27FC236}">
                <a16:creationId xmlns:a16="http://schemas.microsoft.com/office/drawing/2014/main" id="{4F48187F-73AD-2976-119C-2BB4BFE851A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665184"/>
            <a:ext cx="4015946" cy="4439054"/>
          </a:xfrm>
          <a:prstGeom prst="rect">
            <a:avLst/>
          </a:prstGeom>
        </p:spPr>
      </p:pic>
      <p:sp>
        <p:nvSpPr>
          <p:cNvPr id="8" name="Title 7">
            <a:extLst>
              <a:ext uri="{FF2B5EF4-FFF2-40B4-BE49-F238E27FC236}">
                <a16:creationId xmlns:a16="http://schemas.microsoft.com/office/drawing/2014/main" id="{2737AD41-C754-6678-A6A1-4667E79E913B}"/>
              </a:ext>
            </a:extLst>
          </p:cNvPr>
          <p:cNvSpPr>
            <a:spLocks noGrp="1"/>
          </p:cNvSpPr>
          <p:nvPr>
            <p:ph type="title" hasCustomPrompt="1"/>
          </p:nvPr>
        </p:nvSpPr>
        <p:spPr>
          <a:xfrm>
            <a:off x="3658785" y="1451920"/>
            <a:ext cx="6096807" cy="2263024"/>
          </a:xfrm>
        </p:spPr>
        <p:txBody>
          <a:bodyPr anchor="b">
            <a:noAutofit/>
          </a:bodyPr>
          <a:lstStyle>
            <a:lvl1pPr>
              <a:lnSpc>
                <a:spcPct val="110000"/>
              </a:lnSpc>
              <a:defRPr sz="60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a:t>
            </a:r>
            <a:br>
              <a:rPr lang="en-US" dirty="0"/>
            </a:br>
            <a:r>
              <a:rPr lang="en-US" dirty="0"/>
              <a:t>Master title style</a:t>
            </a:r>
          </a:p>
        </p:txBody>
      </p:sp>
    </p:spTree>
    <p:extLst>
      <p:ext uri="{BB962C8B-B14F-4D97-AF65-F5344CB8AC3E}">
        <p14:creationId xmlns:p14="http://schemas.microsoft.com/office/powerpoint/2010/main" val="773965006"/>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Slide1c">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B66D8C3-6722-093C-4714-CD19DE894E6A}"/>
              </a:ext>
            </a:extLst>
          </p:cNvPr>
          <p:cNvSpPr/>
          <p:nvPr userDrawn="1"/>
        </p:nvSpPr>
        <p:spPr>
          <a:xfrm>
            <a:off x="0" y="6167745"/>
            <a:ext cx="12192000" cy="89566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itle 1"/>
          <p:cNvSpPr>
            <a:spLocks noGrp="1"/>
          </p:cNvSpPr>
          <p:nvPr>
            <p:ph type="ctrTitle"/>
          </p:nvPr>
        </p:nvSpPr>
        <p:spPr>
          <a:xfrm>
            <a:off x="631373" y="1122363"/>
            <a:ext cx="6096807" cy="2387600"/>
          </a:xfrm>
        </p:spPr>
        <p:txBody>
          <a:bodyPr anchor="b"/>
          <a:lstStyle>
            <a:lvl1pPr algn="l">
              <a:lnSpc>
                <a:spcPct val="110000"/>
              </a:lnSpc>
              <a:defRPr sz="6000" b="0"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12" name="Subtitle 2"/>
          <p:cNvSpPr>
            <a:spLocks noGrp="1"/>
          </p:cNvSpPr>
          <p:nvPr>
            <p:ph type="subTitle" idx="1"/>
          </p:nvPr>
        </p:nvSpPr>
        <p:spPr>
          <a:xfrm>
            <a:off x="631373" y="3602038"/>
            <a:ext cx="6096807" cy="1655762"/>
          </a:xfrm>
        </p:spPr>
        <p:txBody>
          <a:bodyPr/>
          <a:lstStyle>
            <a:lvl1pPr marL="0" indent="0" algn="l">
              <a:buNone/>
              <a:defRPr sz="2400" b="0" i="0">
                <a:latin typeface="Lato" panose="020F0502020204030203" pitchFamily="34" charset="0"/>
                <a:ea typeface="Lato" panose="020F0502020204030203" pitchFamily="34" charset="0"/>
                <a:cs typeface="Lato" panose="020F0502020204030203"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pic>
        <p:nvPicPr>
          <p:cNvPr id="4" name="Picture 3">
            <a:extLst>
              <a:ext uri="{FF2B5EF4-FFF2-40B4-BE49-F238E27FC236}">
                <a16:creationId xmlns:a16="http://schemas.microsoft.com/office/drawing/2014/main" id="{AA7869F9-CB14-FF4B-ADA3-C32AF9509A8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5579551" y="1302434"/>
            <a:ext cx="6986147" cy="6986147"/>
          </a:xfrm>
          <a:prstGeom prst="rect">
            <a:avLst/>
          </a:prstGeom>
        </p:spPr>
      </p:pic>
    </p:spTree>
    <p:extLst>
      <p:ext uri="{BB962C8B-B14F-4D97-AF65-F5344CB8AC3E}">
        <p14:creationId xmlns:p14="http://schemas.microsoft.com/office/powerpoint/2010/main" val="2400444656"/>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Slide2b">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400FAD-6758-0EAB-0C91-73609FCF03A4}"/>
              </a:ext>
            </a:extLst>
          </p:cNvPr>
          <p:cNvSpPr/>
          <p:nvPr userDrawn="1"/>
        </p:nvSpPr>
        <p:spPr>
          <a:xfrm>
            <a:off x="0" y="6178378"/>
            <a:ext cx="12192000" cy="818769"/>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Title 1"/>
          <p:cNvSpPr>
            <a:spLocks noGrp="1"/>
          </p:cNvSpPr>
          <p:nvPr>
            <p:ph type="title"/>
          </p:nvPr>
        </p:nvSpPr>
        <p:spPr>
          <a:xfrm>
            <a:off x="831851" y="1709740"/>
            <a:ext cx="5824589" cy="2852737"/>
          </a:xfrm>
        </p:spPr>
        <p:txBody>
          <a:bodyPr anchor="b"/>
          <a:lstStyle>
            <a:lvl1pPr>
              <a:lnSpc>
                <a:spcPct val="110000"/>
              </a:lnSpc>
              <a:defRPr sz="6000"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11" name="Text Placeholder 2"/>
          <p:cNvSpPr>
            <a:spLocks noGrp="1"/>
          </p:cNvSpPr>
          <p:nvPr>
            <p:ph type="body" idx="1"/>
          </p:nvPr>
        </p:nvSpPr>
        <p:spPr>
          <a:xfrm>
            <a:off x="831851" y="4589465"/>
            <a:ext cx="5824589" cy="1500187"/>
          </a:xfrm>
        </p:spPr>
        <p:txBody>
          <a:bodyPr/>
          <a:lstStyle>
            <a:lvl1pPr marL="0" indent="0">
              <a:buNone/>
              <a:defRPr sz="2400" b="0" i="0">
                <a:solidFill>
                  <a:schemeClr val="tx1"/>
                </a:solidFill>
                <a:latin typeface="Lato" panose="020F0502020204030203" pitchFamily="34" charset="0"/>
                <a:ea typeface="Lato" panose="020F0502020204030203" pitchFamily="34" charset="0"/>
                <a:cs typeface="Lato" panose="020F0502020204030203" pitchFamily="34"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Edit Master text styles</a:t>
            </a:r>
          </a:p>
        </p:txBody>
      </p:sp>
      <p:pic>
        <p:nvPicPr>
          <p:cNvPr id="2" name="Picture 1"/>
          <p:cNvPicPr>
            <a:picLocks noChangeAspect="1"/>
          </p:cNvPicPr>
          <p:nvPr userDrawn="1"/>
        </p:nvPicPr>
        <p:blipFill>
          <a:blip r:embed="rId2"/>
          <a:stretch>
            <a:fillRect/>
          </a:stretch>
        </p:blipFill>
        <p:spPr>
          <a:xfrm>
            <a:off x="7515818" y="407775"/>
            <a:ext cx="4589684" cy="6376086"/>
          </a:xfrm>
          <a:prstGeom prst="rect">
            <a:avLst/>
          </a:prstGeom>
        </p:spPr>
      </p:pic>
    </p:spTree>
    <p:extLst>
      <p:ext uri="{BB962C8B-B14F-4D97-AF65-F5344CB8AC3E}">
        <p14:creationId xmlns:p14="http://schemas.microsoft.com/office/powerpoint/2010/main" val="1775709500"/>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Slide1c">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DEC5827-3420-03B4-DA87-CF95910ABF6C}"/>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1" y="1"/>
            <a:ext cx="12192001" cy="6217920"/>
          </a:xfrm>
          <a:prstGeom prst="rect">
            <a:avLst/>
          </a:prstGeom>
        </p:spPr>
      </p:pic>
      <p:sp>
        <p:nvSpPr>
          <p:cNvPr id="11" name="Title 1"/>
          <p:cNvSpPr>
            <a:spLocks noGrp="1"/>
          </p:cNvSpPr>
          <p:nvPr>
            <p:ph type="ctrTitle"/>
          </p:nvPr>
        </p:nvSpPr>
        <p:spPr>
          <a:xfrm>
            <a:off x="390071" y="411798"/>
            <a:ext cx="4372429" cy="2082800"/>
          </a:xfrm>
        </p:spPr>
        <p:txBody>
          <a:bodyPr anchor="b">
            <a:normAutofit/>
          </a:bodyPr>
          <a:lstStyle>
            <a:lvl1pPr algn="l">
              <a:lnSpc>
                <a:spcPct val="110000"/>
              </a:lnSpc>
              <a:defRPr sz="48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12" name="Subtitle 2"/>
          <p:cNvSpPr>
            <a:spLocks noGrp="1"/>
          </p:cNvSpPr>
          <p:nvPr>
            <p:ph type="subTitle" idx="1"/>
          </p:nvPr>
        </p:nvSpPr>
        <p:spPr>
          <a:xfrm>
            <a:off x="390071" y="2700497"/>
            <a:ext cx="2276929" cy="1655762"/>
          </a:xfrm>
        </p:spPr>
        <p:txBody>
          <a:bodyPr/>
          <a:lstStyle>
            <a:lvl1pPr marL="0" indent="0" algn="l">
              <a:buNone/>
              <a:defRPr sz="2400" b="0" i="0">
                <a:solidFill>
                  <a:schemeClr val="bg1"/>
                </a:solidFill>
                <a:latin typeface="Lato" panose="020F0502020204030203" pitchFamily="34" charset="0"/>
                <a:ea typeface="Lato" panose="020F0502020204030203" pitchFamily="34" charset="0"/>
                <a:cs typeface="Lato" panose="020F0502020204030203"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spTree>
    <p:extLst>
      <p:ext uri="{BB962C8B-B14F-4D97-AF65-F5344CB8AC3E}">
        <p14:creationId xmlns:p14="http://schemas.microsoft.com/office/powerpoint/2010/main" val="3127959513"/>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1" y="1709740"/>
            <a:ext cx="10515600" cy="2852737"/>
          </a:xfrm>
        </p:spPr>
        <p:txBody>
          <a:bodyPr anchor="b"/>
          <a:lstStyle>
            <a:lvl1pPr>
              <a:lnSpc>
                <a:spcPct val="110000"/>
              </a:lnSpc>
              <a:defRPr sz="6000" b="0" i="0">
                <a:latin typeface="Lato" panose="020F0502020204030203" pitchFamily="34" charset="0"/>
                <a:ea typeface="Lato" panose="020F0502020204030203" pitchFamily="34" charset="0"/>
                <a:cs typeface="Lato" panose="020F0502020204030203" pitchFamily="34" charset="0"/>
              </a:defRPr>
            </a:lvl1pPr>
          </a:lstStyle>
          <a:p>
            <a:r>
              <a:rPr lang="en-US" dirty="0"/>
              <a:t>Section Page</a:t>
            </a:r>
          </a:p>
        </p:txBody>
      </p:sp>
      <p:sp>
        <p:nvSpPr>
          <p:cNvPr id="3" name="Text Placeholder 2"/>
          <p:cNvSpPr>
            <a:spLocks noGrp="1"/>
          </p:cNvSpPr>
          <p:nvPr>
            <p:ph type="body" idx="1" hasCustomPrompt="1"/>
          </p:nvPr>
        </p:nvSpPr>
        <p:spPr>
          <a:xfrm>
            <a:off x="831851" y="4589466"/>
            <a:ext cx="10515600" cy="1180714"/>
          </a:xfrm>
        </p:spPr>
        <p:txBody>
          <a:bodyPr/>
          <a:lstStyle>
            <a:lvl1pPr marL="0" indent="0">
              <a:buNone/>
              <a:defRPr sz="2400" b="0" i="0">
                <a:solidFill>
                  <a:schemeClr val="tx1">
                    <a:tint val="75000"/>
                  </a:schemeClr>
                </a:solidFill>
                <a:latin typeface="Lato" panose="020F0502020204030203" pitchFamily="34" charset="0"/>
                <a:ea typeface="Lato" panose="020F0502020204030203" pitchFamily="34" charset="0"/>
                <a:cs typeface="Lato" panose="020F0502020204030203" pitchFamily="34"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Subtitle</a:t>
            </a:r>
          </a:p>
        </p:txBody>
      </p:sp>
      <p:cxnSp>
        <p:nvCxnSpPr>
          <p:cNvPr id="5" name="Straight Connector 4"/>
          <p:cNvCxnSpPr/>
          <p:nvPr userDrawn="1"/>
        </p:nvCxnSpPr>
        <p:spPr>
          <a:xfrm>
            <a:off x="838200" y="4515556"/>
            <a:ext cx="9829800"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8434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D473A1-7B71-614D-9853-47E7072617D7}" type="datetime1">
              <a:rPr lang="en-US" smtClean="0"/>
              <a:t>9/8/25</a:t>
            </a:fld>
            <a:endParaRPr lang="en-US"/>
          </a:p>
        </p:txBody>
      </p:sp>
      <p:sp>
        <p:nvSpPr>
          <p:cNvPr id="5" name="Footer Placeholder 4"/>
          <p:cNvSpPr>
            <a:spLocks noGrp="1"/>
          </p:cNvSpPr>
          <p:nvPr>
            <p:ph type="ftr" sz="quarter" idx="11"/>
          </p:nvPr>
        </p:nvSpPr>
        <p:spPr/>
        <p:txBody>
          <a:bodyPr/>
          <a:lstStyle/>
          <a:p>
            <a:r>
              <a:rPr lang="en-US"/>
              <a:t>QCD@LHC 2025, Stony Brook, EFT at ATLAS &amp; CMS, D. Wood</a:t>
            </a:r>
          </a:p>
        </p:txBody>
      </p:sp>
      <p:sp>
        <p:nvSpPr>
          <p:cNvPr id="6" name="Slide Number Placeholder 5"/>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_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92001"/>
            <a:ext cx="10515600" cy="4351338"/>
          </a:xfrm>
        </p:spPr>
        <p:txBody>
          <a:bodyPr/>
          <a:lstStyle>
            <a:lvl1pPr>
              <a:defRPr b="0" i="0">
                <a:latin typeface="Lato" panose="020F0502020204030203" pitchFamily="34" charset="0"/>
                <a:ea typeface="Lato" panose="020F0502020204030203" pitchFamily="34" charset="0"/>
                <a:cs typeface="Lato" panose="020F0502020204030203" pitchFamily="34" charset="0"/>
              </a:defRPr>
            </a:lvl1pPr>
            <a:lvl2pPr>
              <a:defRPr b="0" i="0">
                <a:latin typeface="Lato" panose="020F0502020204030203" pitchFamily="34" charset="0"/>
                <a:ea typeface="Lato" panose="020F0502020204030203" pitchFamily="34" charset="0"/>
                <a:cs typeface="Lato" panose="020F0502020204030203" pitchFamily="34" charset="0"/>
              </a:defRPr>
            </a:lvl2pPr>
            <a:lvl3pPr>
              <a:defRPr b="0" i="0">
                <a:latin typeface="Lato" panose="020F0502020204030203" pitchFamily="34" charset="0"/>
                <a:ea typeface="Lato" panose="020F0502020204030203" pitchFamily="34" charset="0"/>
                <a:cs typeface="Lato" panose="020F0502020204030203" pitchFamily="34" charset="0"/>
              </a:defRPr>
            </a:lvl3pPr>
            <a:lvl4pPr>
              <a:defRPr b="0" i="0">
                <a:latin typeface="Lato" panose="020F0502020204030203" pitchFamily="34" charset="0"/>
                <a:ea typeface="Lato" panose="020F0502020204030203" pitchFamily="34" charset="0"/>
                <a:cs typeface="Lato" panose="020F0502020204030203" pitchFamily="34" charset="0"/>
              </a:defRPr>
            </a:lvl4pPr>
            <a:lvl5pPr>
              <a:defRPr b="0" i="0">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6" name="Straight Connector 5"/>
          <p:cNvCxnSpPr/>
          <p:nvPr userDrawn="1"/>
        </p:nvCxnSpPr>
        <p:spPr>
          <a:xfrm>
            <a:off x="838201" y="1332089"/>
            <a:ext cx="9810044"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11" name="Title 1"/>
          <p:cNvSpPr>
            <a:spLocks noGrp="1"/>
          </p:cNvSpPr>
          <p:nvPr>
            <p:ph type="title"/>
          </p:nvPr>
        </p:nvSpPr>
        <p:spPr>
          <a:xfrm>
            <a:off x="838200" y="302419"/>
            <a:ext cx="10515600" cy="1325563"/>
          </a:xfrm>
        </p:spPr>
        <p:txBody>
          <a:bodyPr/>
          <a:lstStyle>
            <a:lvl1pPr>
              <a:lnSpc>
                <a:spcPct val="110000"/>
              </a:lnSpc>
              <a:defRPr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Tree>
    <p:extLst>
      <p:ext uri="{BB962C8B-B14F-4D97-AF65-F5344CB8AC3E}">
        <p14:creationId xmlns:p14="http://schemas.microsoft.com/office/powerpoint/2010/main" val="30126166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_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92001"/>
            <a:ext cx="10515600" cy="4351338"/>
          </a:xfrm>
        </p:spPr>
        <p:txBody>
          <a:bodyPr/>
          <a:lstStyle>
            <a:lvl1pPr>
              <a:defRPr b="0" i="0">
                <a:latin typeface="Lato" panose="020F0502020204030203" pitchFamily="34" charset="0"/>
                <a:ea typeface="Lato" panose="020F0502020204030203" pitchFamily="34" charset="0"/>
                <a:cs typeface="Lato" panose="020F0502020204030203" pitchFamily="34" charset="0"/>
              </a:defRPr>
            </a:lvl1pPr>
            <a:lvl2pPr>
              <a:defRPr b="0" i="0">
                <a:latin typeface="Lato" panose="020F0502020204030203" pitchFamily="34" charset="0"/>
                <a:ea typeface="Lato" panose="020F0502020204030203" pitchFamily="34" charset="0"/>
                <a:cs typeface="Lato" panose="020F0502020204030203" pitchFamily="34" charset="0"/>
              </a:defRPr>
            </a:lvl2pPr>
            <a:lvl3pPr>
              <a:defRPr b="0" i="0">
                <a:latin typeface="Lato" panose="020F0502020204030203" pitchFamily="34" charset="0"/>
                <a:ea typeface="Lato" panose="020F0502020204030203" pitchFamily="34" charset="0"/>
                <a:cs typeface="Lato" panose="020F0502020204030203" pitchFamily="34" charset="0"/>
              </a:defRPr>
            </a:lvl3pPr>
            <a:lvl4pPr>
              <a:defRPr b="0" i="0">
                <a:latin typeface="Lato" panose="020F0502020204030203" pitchFamily="34" charset="0"/>
                <a:ea typeface="Lato" panose="020F0502020204030203" pitchFamily="34" charset="0"/>
                <a:cs typeface="Lato" panose="020F0502020204030203" pitchFamily="34" charset="0"/>
              </a:defRPr>
            </a:lvl4pPr>
            <a:lvl5pPr>
              <a:defRPr b="0" i="0">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38200" y="302419"/>
            <a:ext cx="10515600" cy="1325563"/>
          </a:xfrm>
        </p:spPr>
        <p:txBody>
          <a:bodyPr/>
          <a:lstStyle>
            <a:lvl1pPr>
              <a:lnSpc>
                <a:spcPct val="110000"/>
              </a:lnSpc>
              <a:defRPr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cxnSp>
        <p:nvCxnSpPr>
          <p:cNvPr id="2" name="Straight Connector 1">
            <a:extLst>
              <a:ext uri="{FF2B5EF4-FFF2-40B4-BE49-F238E27FC236}">
                <a16:creationId xmlns:a16="http://schemas.microsoft.com/office/drawing/2014/main" id="{6F6474C4-BA65-6E40-06DF-EDEB06BEB629}"/>
              </a:ext>
            </a:extLst>
          </p:cNvPr>
          <p:cNvCxnSpPr>
            <a:cxnSpLocks/>
          </p:cNvCxnSpPr>
          <p:nvPr userDrawn="1"/>
        </p:nvCxnSpPr>
        <p:spPr>
          <a:xfrm flipV="1">
            <a:off x="845949" y="652808"/>
            <a:ext cx="0" cy="750198"/>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05100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lumn_a">
    <p:spTree>
      <p:nvGrpSpPr>
        <p:cNvPr id="1" name=""/>
        <p:cNvGrpSpPr/>
        <p:nvPr/>
      </p:nvGrpSpPr>
      <p:grpSpPr>
        <a:xfrm>
          <a:off x="0" y="0"/>
          <a:ext cx="0" cy="0"/>
          <a:chOff x="0" y="0"/>
          <a:chExt cx="0" cy="0"/>
        </a:xfrm>
      </p:grpSpPr>
      <p:sp>
        <p:nvSpPr>
          <p:cNvPr id="8" name="Rectangle 7"/>
          <p:cNvSpPr/>
          <p:nvPr userDrawn="1"/>
        </p:nvSpPr>
        <p:spPr>
          <a:xfrm>
            <a:off x="0" y="0"/>
            <a:ext cx="6096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38200" y="365127"/>
            <a:ext cx="4944533" cy="1325563"/>
          </a:xfrm>
        </p:spPr>
        <p:txBody>
          <a:bodyPr/>
          <a:lstStyle>
            <a:lvl1pPr>
              <a:lnSpc>
                <a:spcPct val="110000"/>
              </a:lnSpc>
              <a:defRPr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3" name="Content Placeholder 2"/>
          <p:cNvSpPr>
            <a:spLocks noGrp="1"/>
          </p:cNvSpPr>
          <p:nvPr>
            <p:ph sz="half" idx="1"/>
          </p:nvPr>
        </p:nvSpPr>
        <p:spPr>
          <a:xfrm>
            <a:off x="838200" y="1825625"/>
            <a:ext cx="4944533" cy="3934044"/>
          </a:xfrm>
        </p:spPr>
        <p:txBody>
          <a:bodyPr/>
          <a:lstStyle>
            <a:lvl1pPr>
              <a:defRPr b="0" i="0">
                <a:solidFill>
                  <a:schemeClr val="bg1"/>
                </a:solidFill>
                <a:latin typeface="Lato" panose="020F0502020204030203" pitchFamily="34" charset="0"/>
                <a:ea typeface="Lato" panose="020F0502020204030203" pitchFamily="34" charset="0"/>
                <a:cs typeface="Lato" panose="020F0502020204030203" pitchFamily="34" charset="0"/>
              </a:defRPr>
            </a:lvl1pPr>
            <a:lvl2pPr>
              <a:defRPr b="0" i="0">
                <a:solidFill>
                  <a:schemeClr val="bg1"/>
                </a:solidFill>
                <a:latin typeface="Lato" panose="020F0502020204030203" pitchFamily="34" charset="0"/>
                <a:ea typeface="Lato" panose="020F0502020204030203" pitchFamily="34" charset="0"/>
                <a:cs typeface="Lato" panose="020F0502020204030203" pitchFamily="34" charset="0"/>
              </a:defRPr>
            </a:lvl2pPr>
            <a:lvl3pPr>
              <a:defRPr b="0" i="0">
                <a:solidFill>
                  <a:schemeClr val="bg1"/>
                </a:solidFill>
                <a:latin typeface="Lato" panose="020F0502020204030203" pitchFamily="34" charset="0"/>
                <a:ea typeface="Lato" panose="020F0502020204030203" pitchFamily="34" charset="0"/>
                <a:cs typeface="Lato" panose="020F0502020204030203" pitchFamily="34" charset="0"/>
              </a:defRPr>
            </a:lvl3pPr>
            <a:lvl4pPr>
              <a:defRPr b="0" i="0">
                <a:solidFill>
                  <a:schemeClr val="bg1"/>
                </a:solidFill>
                <a:latin typeface="Lato" panose="020F0502020204030203" pitchFamily="34" charset="0"/>
                <a:ea typeface="Lato" panose="020F0502020204030203" pitchFamily="34" charset="0"/>
                <a:cs typeface="Lato" panose="020F0502020204030203" pitchFamily="34" charset="0"/>
              </a:defRPr>
            </a:lvl4pPr>
            <a:lvl5pPr>
              <a:defRPr b="0" i="0">
                <a:solidFill>
                  <a:schemeClr val="bg1"/>
                </a:solidFill>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535995" y="1825625"/>
            <a:ext cx="5181600" cy="3934044"/>
          </a:xfrm>
        </p:spPr>
        <p:txBody>
          <a:bodyPr/>
          <a:lstStyle>
            <a:lvl1pPr>
              <a:defRPr b="0" i="0">
                <a:latin typeface="Lato" panose="020F0502020204030203" pitchFamily="34" charset="0"/>
                <a:ea typeface="Lato" panose="020F0502020204030203" pitchFamily="34" charset="0"/>
                <a:cs typeface="Lato" panose="020F0502020204030203" pitchFamily="34" charset="0"/>
              </a:defRPr>
            </a:lvl1pPr>
            <a:lvl2pPr>
              <a:defRPr b="0" i="0">
                <a:latin typeface="Lato" panose="020F0502020204030203" pitchFamily="34" charset="0"/>
                <a:ea typeface="Lato" panose="020F0502020204030203" pitchFamily="34" charset="0"/>
                <a:cs typeface="Lato" panose="020F0502020204030203" pitchFamily="34" charset="0"/>
              </a:defRPr>
            </a:lvl2pPr>
            <a:lvl3pPr>
              <a:defRPr b="0" i="0">
                <a:latin typeface="Lato" panose="020F0502020204030203" pitchFamily="34" charset="0"/>
                <a:ea typeface="Lato" panose="020F0502020204030203" pitchFamily="34" charset="0"/>
                <a:cs typeface="Lato" panose="020F0502020204030203" pitchFamily="34" charset="0"/>
              </a:defRPr>
            </a:lvl3pPr>
            <a:lvl4pPr>
              <a:defRPr b="0" i="0">
                <a:latin typeface="Lato" panose="020F0502020204030203" pitchFamily="34" charset="0"/>
                <a:ea typeface="Lato" panose="020F0502020204030203" pitchFamily="34" charset="0"/>
                <a:cs typeface="Lato" panose="020F0502020204030203" pitchFamily="34" charset="0"/>
              </a:defRPr>
            </a:lvl4pPr>
            <a:lvl5pPr>
              <a:defRPr b="0" i="0">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userDrawn="1"/>
        </p:nvCxnSpPr>
        <p:spPr>
          <a:xfrm>
            <a:off x="838200" y="1690688"/>
            <a:ext cx="4944533"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4A9E757-6296-59E6-5850-E20CD1484E5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172935"/>
            <a:ext cx="2169884" cy="698396"/>
          </a:xfrm>
          <a:prstGeom prst="rect">
            <a:avLst/>
          </a:prstGeom>
        </p:spPr>
      </p:pic>
    </p:spTree>
    <p:extLst>
      <p:ext uri="{BB962C8B-B14F-4D97-AF65-F5344CB8AC3E}">
        <p14:creationId xmlns:p14="http://schemas.microsoft.com/office/powerpoint/2010/main" val="3014071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_b">
    <p:spTree>
      <p:nvGrpSpPr>
        <p:cNvPr id="1" name=""/>
        <p:cNvGrpSpPr/>
        <p:nvPr/>
      </p:nvGrpSpPr>
      <p:grpSpPr>
        <a:xfrm>
          <a:off x="0" y="0"/>
          <a:ext cx="0" cy="0"/>
          <a:chOff x="0" y="0"/>
          <a:chExt cx="0" cy="0"/>
        </a:xfrm>
      </p:grpSpPr>
      <p:sp>
        <p:nvSpPr>
          <p:cNvPr id="10" name="Rectangle 9"/>
          <p:cNvSpPr/>
          <p:nvPr userDrawn="1"/>
        </p:nvSpPr>
        <p:spPr>
          <a:xfrm>
            <a:off x="6096000" y="0"/>
            <a:ext cx="6096000" cy="622934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11" name="Title 1"/>
          <p:cNvSpPr>
            <a:spLocks noGrp="1"/>
          </p:cNvSpPr>
          <p:nvPr>
            <p:ph type="title"/>
          </p:nvPr>
        </p:nvSpPr>
        <p:spPr>
          <a:xfrm>
            <a:off x="838200" y="365127"/>
            <a:ext cx="4944533" cy="1325563"/>
          </a:xfrm>
        </p:spPr>
        <p:txBody>
          <a:bodyPr/>
          <a:lstStyle>
            <a:lvl1pPr>
              <a:lnSpc>
                <a:spcPct val="110000"/>
              </a:lnSpc>
              <a:defRPr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12" name="Content Placeholder 2"/>
          <p:cNvSpPr>
            <a:spLocks noGrp="1"/>
          </p:cNvSpPr>
          <p:nvPr>
            <p:ph sz="half" idx="1"/>
          </p:nvPr>
        </p:nvSpPr>
        <p:spPr>
          <a:xfrm>
            <a:off x="838200" y="1825625"/>
            <a:ext cx="4944533" cy="4060825"/>
          </a:xfrm>
        </p:spPr>
        <p:txBody>
          <a:bodyPr/>
          <a:lstStyle>
            <a:lvl1pPr>
              <a:defRPr b="0" i="0">
                <a:solidFill>
                  <a:schemeClr val="tx1"/>
                </a:solidFill>
                <a:latin typeface="Lato" panose="020F0502020204030203" pitchFamily="34" charset="0"/>
                <a:ea typeface="Lato" panose="020F0502020204030203" pitchFamily="34" charset="0"/>
                <a:cs typeface="Lato" panose="020F0502020204030203" pitchFamily="34" charset="0"/>
              </a:defRPr>
            </a:lvl1pPr>
            <a:lvl2pPr>
              <a:defRPr b="0" i="0">
                <a:solidFill>
                  <a:schemeClr val="tx1"/>
                </a:solidFill>
                <a:latin typeface="Lato" panose="020F0502020204030203" pitchFamily="34" charset="0"/>
                <a:ea typeface="Lato" panose="020F0502020204030203" pitchFamily="34" charset="0"/>
                <a:cs typeface="Lato" panose="020F0502020204030203" pitchFamily="34" charset="0"/>
              </a:defRPr>
            </a:lvl2pPr>
            <a:lvl3pPr>
              <a:defRPr b="0" i="0">
                <a:solidFill>
                  <a:schemeClr val="tx1"/>
                </a:solidFill>
                <a:latin typeface="Lato" panose="020F0502020204030203" pitchFamily="34" charset="0"/>
                <a:ea typeface="Lato" panose="020F0502020204030203" pitchFamily="34" charset="0"/>
                <a:cs typeface="Lato" panose="020F0502020204030203" pitchFamily="34" charset="0"/>
              </a:defRPr>
            </a:lvl3pPr>
            <a:lvl4pPr>
              <a:defRPr b="0" i="0">
                <a:solidFill>
                  <a:schemeClr val="tx1"/>
                </a:solidFill>
                <a:latin typeface="Lato" panose="020F0502020204030203" pitchFamily="34" charset="0"/>
                <a:ea typeface="Lato" panose="020F0502020204030203" pitchFamily="34" charset="0"/>
                <a:cs typeface="Lato" panose="020F0502020204030203" pitchFamily="34" charset="0"/>
              </a:defRPr>
            </a:lvl4pPr>
            <a:lvl5pPr>
              <a:defRPr b="0" i="0">
                <a:solidFill>
                  <a:schemeClr val="tx1"/>
                </a:solidFill>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3"/>
          <p:cNvSpPr>
            <a:spLocks noGrp="1"/>
          </p:cNvSpPr>
          <p:nvPr>
            <p:ph sz="half" idx="2"/>
          </p:nvPr>
        </p:nvSpPr>
        <p:spPr>
          <a:xfrm>
            <a:off x="6553200" y="1825625"/>
            <a:ext cx="5181600" cy="4060825"/>
          </a:xfrm>
        </p:spPr>
        <p:txBody>
          <a:bodyPr/>
          <a:lstStyle>
            <a:lvl1pPr>
              <a:defRPr b="0" i="0">
                <a:solidFill>
                  <a:schemeClr val="bg1"/>
                </a:solidFill>
                <a:latin typeface="Lato" panose="020F0502020204030203" pitchFamily="34" charset="0"/>
                <a:ea typeface="Lato" panose="020F0502020204030203" pitchFamily="34" charset="0"/>
                <a:cs typeface="Lato" panose="020F0502020204030203" pitchFamily="34" charset="0"/>
              </a:defRPr>
            </a:lvl1pPr>
            <a:lvl2pPr>
              <a:defRPr b="0" i="0">
                <a:solidFill>
                  <a:schemeClr val="bg1"/>
                </a:solidFill>
                <a:latin typeface="Lato" panose="020F0502020204030203" pitchFamily="34" charset="0"/>
                <a:ea typeface="Lato" panose="020F0502020204030203" pitchFamily="34" charset="0"/>
                <a:cs typeface="Lato" panose="020F0502020204030203" pitchFamily="34" charset="0"/>
              </a:defRPr>
            </a:lvl2pPr>
            <a:lvl3pPr>
              <a:defRPr b="0" i="0">
                <a:solidFill>
                  <a:schemeClr val="bg1"/>
                </a:solidFill>
                <a:latin typeface="Lato" panose="020F0502020204030203" pitchFamily="34" charset="0"/>
                <a:ea typeface="Lato" panose="020F0502020204030203" pitchFamily="34" charset="0"/>
                <a:cs typeface="Lato" panose="020F0502020204030203" pitchFamily="34" charset="0"/>
              </a:defRPr>
            </a:lvl3pPr>
            <a:lvl4pPr>
              <a:defRPr b="0" i="0">
                <a:solidFill>
                  <a:schemeClr val="bg1"/>
                </a:solidFill>
                <a:latin typeface="Lato" panose="020F0502020204030203" pitchFamily="34" charset="0"/>
                <a:ea typeface="Lato" panose="020F0502020204030203" pitchFamily="34" charset="0"/>
                <a:cs typeface="Lato" panose="020F0502020204030203" pitchFamily="34" charset="0"/>
              </a:defRPr>
            </a:lvl4pPr>
            <a:lvl5pPr>
              <a:defRPr b="0" i="0">
                <a:solidFill>
                  <a:schemeClr val="bg1"/>
                </a:solidFill>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6" name="Straight Connector 15"/>
          <p:cNvCxnSpPr/>
          <p:nvPr userDrawn="1"/>
        </p:nvCxnSpPr>
        <p:spPr>
          <a:xfrm>
            <a:off x="838200" y="1690688"/>
            <a:ext cx="4944533"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89949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lumn_dark">
    <p:spTree>
      <p:nvGrpSpPr>
        <p:cNvPr id="1" name=""/>
        <p:cNvGrpSpPr/>
        <p:nvPr/>
      </p:nvGrpSpPr>
      <p:grpSpPr>
        <a:xfrm>
          <a:off x="0" y="0"/>
          <a:ext cx="0" cy="0"/>
          <a:chOff x="0" y="0"/>
          <a:chExt cx="0" cy="0"/>
        </a:xfrm>
      </p:grpSpPr>
      <p:sp>
        <p:nvSpPr>
          <p:cNvPr id="8" name="Rectangle 7"/>
          <p:cNvSpPr/>
          <p:nvPr userDrawn="1"/>
        </p:nvSpPr>
        <p:spPr>
          <a:xfrm>
            <a:off x="0" y="0"/>
            <a:ext cx="12192000" cy="617293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38200" y="365127"/>
            <a:ext cx="4944533" cy="1325563"/>
          </a:xfrm>
        </p:spPr>
        <p:txBody>
          <a:bodyPr/>
          <a:lstStyle>
            <a:lvl1pPr>
              <a:lnSpc>
                <a:spcPct val="110000"/>
              </a:lnSpc>
              <a:defRPr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3" name="Content Placeholder 2"/>
          <p:cNvSpPr>
            <a:spLocks noGrp="1"/>
          </p:cNvSpPr>
          <p:nvPr>
            <p:ph sz="half" idx="1"/>
          </p:nvPr>
        </p:nvSpPr>
        <p:spPr>
          <a:xfrm>
            <a:off x="838200" y="1825625"/>
            <a:ext cx="4944533" cy="4132263"/>
          </a:xfrm>
        </p:spPr>
        <p:txBody>
          <a:bodyPr/>
          <a:lstStyle>
            <a:lvl1pPr>
              <a:defRPr b="0" i="0">
                <a:solidFill>
                  <a:schemeClr val="bg1"/>
                </a:solidFill>
                <a:latin typeface="Lato" panose="020F0502020204030203" pitchFamily="34" charset="0"/>
                <a:ea typeface="Lato" panose="020F0502020204030203" pitchFamily="34" charset="0"/>
                <a:cs typeface="Lato" panose="020F0502020204030203" pitchFamily="34" charset="0"/>
              </a:defRPr>
            </a:lvl1pPr>
            <a:lvl2pPr>
              <a:defRPr b="0" i="0">
                <a:solidFill>
                  <a:schemeClr val="bg1"/>
                </a:solidFill>
                <a:latin typeface="Lato" panose="020F0502020204030203" pitchFamily="34" charset="0"/>
                <a:ea typeface="Lato" panose="020F0502020204030203" pitchFamily="34" charset="0"/>
                <a:cs typeface="Lato" panose="020F0502020204030203" pitchFamily="34" charset="0"/>
              </a:defRPr>
            </a:lvl2pPr>
            <a:lvl3pPr>
              <a:defRPr b="0" i="0">
                <a:solidFill>
                  <a:schemeClr val="bg1"/>
                </a:solidFill>
                <a:latin typeface="Lato" panose="020F0502020204030203" pitchFamily="34" charset="0"/>
                <a:ea typeface="Lato" panose="020F0502020204030203" pitchFamily="34" charset="0"/>
                <a:cs typeface="Lato" panose="020F0502020204030203" pitchFamily="34" charset="0"/>
              </a:defRPr>
            </a:lvl3pPr>
            <a:lvl4pPr>
              <a:defRPr b="0" i="0">
                <a:solidFill>
                  <a:schemeClr val="bg1"/>
                </a:solidFill>
                <a:latin typeface="Lato" panose="020F0502020204030203" pitchFamily="34" charset="0"/>
                <a:ea typeface="Lato" panose="020F0502020204030203" pitchFamily="34" charset="0"/>
                <a:cs typeface="Lato" panose="020F0502020204030203" pitchFamily="34" charset="0"/>
              </a:defRPr>
            </a:lvl4pPr>
            <a:lvl5pPr>
              <a:defRPr b="0" i="0">
                <a:solidFill>
                  <a:schemeClr val="bg1"/>
                </a:solidFill>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userDrawn="1"/>
        </p:nvCxnSpPr>
        <p:spPr>
          <a:xfrm>
            <a:off x="838200" y="1690688"/>
            <a:ext cx="4944533"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sz="half" idx="10"/>
          </p:nvPr>
        </p:nvSpPr>
        <p:spPr>
          <a:xfrm>
            <a:off x="6535995" y="1825625"/>
            <a:ext cx="4944533" cy="4132263"/>
          </a:xfrm>
        </p:spPr>
        <p:txBody>
          <a:bodyPr/>
          <a:lstStyle>
            <a:lvl1pPr>
              <a:defRPr b="0" i="0">
                <a:solidFill>
                  <a:schemeClr val="bg1"/>
                </a:solidFill>
                <a:latin typeface="Lato" panose="020F0502020204030203" pitchFamily="34" charset="0"/>
                <a:ea typeface="Lato" panose="020F0502020204030203" pitchFamily="34" charset="0"/>
                <a:cs typeface="Lato" panose="020F0502020204030203" pitchFamily="34" charset="0"/>
              </a:defRPr>
            </a:lvl1pPr>
            <a:lvl2pPr>
              <a:defRPr b="0" i="0">
                <a:solidFill>
                  <a:schemeClr val="bg1"/>
                </a:solidFill>
                <a:latin typeface="Lato" panose="020F0502020204030203" pitchFamily="34" charset="0"/>
                <a:ea typeface="Lato" panose="020F0502020204030203" pitchFamily="34" charset="0"/>
                <a:cs typeface="Lato" panose="020F0502020204030203" pitchFamily="34" charset="0"/>
              </a:defRPr>
            </a:lvl2pPr>
            <a:lvl3pPr>
              <a:defRPr b="0" i="0">
                <a:solidFill>
                  <a:schemeClr val="bg1"/>
                </a:solidFill>
                <a:latin typeface="Lato" panose="020F0502020204030203" pitchFamily="34" charset="0"/>
                <a:ea typeface="Lato" panose="020F0502020204030203" pitchFamily="34" charset="0"/>
                <a:cs typeface="Lato" panose="020F0502020204030203" pitchFamily="34" charset="0"/>
              </a:defRPr>
            </a:lvl3pPr>
            <a:lvl4pPr>
              <a:defRPr b="0" i="0">
                <a:solidFill>
                  <a:schemeClr val="bg1"/>
                </a:solidFill>
                <a:latin typeface="Lato" panose="020F0502020204030203" pitchFamily="34" charset="0"/>
                <a:ea typeface="Lato" panose="020F0502020204030203" pitchFamily="34" charset="0"/>
                <a:cs typeface="Lato" panose="020F0502020204030203" pitchFamily="34" charset="0"/>
              </a:defRPr>
            </a:lvl4pPr>
            <a:lvl5pPr>
              <a:defRPr b="0" i="0">
                <a:solidFill>
                  <a:schemeClr val="bg1"/>
                </a:solidFill>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2" name="Straight Connector 11"/>
          <p:cNvCxnSpPr>
            <a:cxnSpLocks/>
          </p:cNvCxnSpPr>
          <p:nvPr userDrawn="1"/>
        </p:nvCxnSpPr>
        <p:spPr>
          <a:xfrm>
            <a:off x="6150761" y="1825625"/>
            <a:ext cx="0" cy="4132263"/>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ADF02DC-01BB-F47E-E58C-ECD9195E10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172935"/>
            <a:ext cx="2169884" cy="698396"/>
          </a:xfrm>
          <a:prstGeom prst="rect">
            <a:avLst/>
          </a:prstGeom>
        </p:spPr>
      </p:pic>
    </p:spTree>
    <p:extLst>
      <p:ext uri="{BB962C8B-B14F-4D97-AF65-F5344CB8AC3E}">
        <p14:creationId xmlns:p14="http://schemas.microsoft.com/office/powerpoint/2010/main" val="32462169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lumn_light">
    <p:spTree>
      <p:nvGrpSpPr>
        <p:cNvPr id="1" name=""/>
        <p:cNvGrpSpPr/>
        <p:nvPr/>
      </p:nvGrpSpPr>
      <p:grpSpPr>
        <a:xfrm>
          <a:off x="0" y="0"/>
          <a:ext cx="0" cy="0"/>
          <a:chOff x="0" y="0"/>
          <a:chExt cx="0" cy="0"/>
        </a:xfrm>
      </p:grpSpPr>
      <p:sp>
        <p:nvSpPr>
          <p:cNvPr id="11" name="Title 1"/>
          <p:cNvSpPr>
            <a:spLocks noGrp="1"/>
          </p:cNvSpPr>
          <p:nvPr>
            <p:ph type="title"/>
          </p:nvPr>
        </p:nvSpPr>
        <p:spPr>
          <a:xfrm>
            <a:off x="838200" y="365127"/>
            <a:ext cx="4944533" cy="1325563"/>
          </a:xfrm>
        </p:spPr>
        <p:txBody>
          <a:bodyPr/>
          <a:lstStyle>
            <a:lvl1pPr>
              <a:lnSpc>
                <a:spcPct val="110000"/>
              </a:lnSpc>
              <a:defRPr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12" name="Content Placeholder 2"/>
          <p:cNvSpPr>
            <a:spLocks noGrp="1"/>
          </p:cNvSpPr>
          <p:nvPr>
            <p:ph sz="half" idx="1"/>
          </p:nvPr>
        </p:nvSpPr>
        <p:spPr>
          <a:xfrm>
            <a:off x="838200" y="1825625"/>
            <a:ext cx="4944533" cy="4217988"/>
          </a:xfrm>
        </p:spPr>
        <p:txBody>
          <a:bodyPr/>
          <a:lstStyle>
            <a:lvl1pPr>
              <a:defRPr b="0" i="0">
                <a:solidFill>
                  <a:schemeClr val="tx1"/>
                </a:solidFill>
                <a:latin typeface="Lato" panose="020F0502020204030203" pitchFamily="34" charset="0"/>
                <a:ea typeface="Lato" panose="020F0502020204030203" pitchFamily="34" charset="0"/>
                <a:cs typeface="Lato" panose="020F0502020204030203" pitchFamily="34" charset="0"/>
              </a:defRPr>
            </a:lvl1pPr>
            <a:lvl2pPr>
              <a:defRPr b="0" i="0">
                <a:solidFill>
                  <a:schemeClr val="tx1"/>
                </a:solidFill>
                <a:latin typeface="Lato" panose="020F0502020204030203" pitchFamily="34" charset="0"/>
                <a:ea typeface="Lato" panose="020F0502020204030203" pitchFamily="34" charset="0"/>
                <a:cs typeface="Lato" panose="020F0502020204030203" pitchFamily="34" charset="0"/>
              </a:defRPr>
            </a:lvl2pPr>
            <a:lvl3pPr>
              <a:defRPr b="0" i="0">
                <a:solidFill>
                  <a:schemeClr val="tx1"/>
                </a:solidFill>
                <a:latin typeface="Lato" panose="020F0502020204030203" pitchFamily="34" charset="0"/>
                <a:ea typeface="Lato" panose="020F0502020204030203" pitchFamily="34" charset="0"/>
                <a:cs typeface="Lato" panose="020F0502020204030203" pitchFamily="34" charset="0"/>
              </a:defRPr>
            </a:lvl3pPr>
            <a:lvl4pPr>
              <a:defRPr b="0" i="0">
                <a:solidFill>
                  <a:schemeClr val="tx1"/>
                </a:solidFill>
                <a:latin typeface="Lato" panose="020F0502020204030203" pitchFamily="34" charset="0"/>
                <a:ea typeface="Lato" panose="020F0502020204030203" pitchFamily="34" charset="0"/>
                <a:cs typeface="Lato" panose="020F0502020204030203" pitchFamily="34" charset="0"/>
              </a:defRPr>
            </a:lvl4pPr>
            <a:lvl5pPr>
              <a:defRPr b="0" i="0">
                <a:solidFill>
                  <a:schemeClr val="tx1"/>
                </a:solidFill>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6" name="Straight Connector 15"/>
          <p:cNvCxnSpPr/>
          <p:nvPr userDrawn="1"/>
        </p:nvCxnSpPr>
        <p:spPr>
          <a:xfrm>
            <a:off x="838200" y="1690688"/>
            <a:ext cx="4944533"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userDrawn="1"/>
        </p:nvCxnSpPr>
        <p:spPr>
          <a:xfrm>
            <a:off x="6150761" y="1825625"/>
            <a:ext cx="0" cy="4217988"/>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a:spLocks noGrp="1"/>
          </p:cNvSpPr>
          <p:nvPr>
            <p:ph sz="half" idx="10"/>
          </p:nvPr>
        </p:nvSpPr>
        <p:spPr>
          <a:xfrm>
            <a:off x="6553200" y="1825625"/>
            <a:ext cx="4944533" cy="4217988"/>
          </a:xfrm>
        </p:spPr>
        <p:txBody>
          <a:bodyPr/>
          <a:lstStyle>
            <a:lvl1pPr>
              <a:defRPr b="0" i="0">
                <a:solidFill>
                  <a:schemeClr val="tx1"/>
                </a:solidFill>
                <a:latin typeface="Lato" panose="020F0502020204030203" pitchFamily="34" charset="0"/>
                <a:ea typeface="Lato" panose="020F0502020204030203" pitchFamily="34" charset="0"/>
                <a:cs typeface="Lato" panose="020F0502020204030203" pitchFamily="34" charset="0"/>
              </a:defRPr>
            </a:lvl1pPr>
            <a:lvl2pPr>
              <a:defRPr b="0" i="0">
                <a:solidFill>
                  <a:schemeClr val="tx1"/>
                </a:solidFill>
                <a:latin typeface="Lato" panose="020F0502020204030203" pitchFamily="34" charset="0"/>
                <a:ea typeface="Lato" panose="020F0502020204030203" pitchFamily="34" charset="0"/>
                <a:cs typeface="Lato" panose="020F0502020204030203" pitchFamily="34" charset="0"/>
              </a:defRPr>
            </a:lvl2pPr>
            <a:lvl3pPr>
              <a:defRPr b="0" i="0">
                <a:solidFill>
                  <a:schemeClr val="tx1"/>
                </a:solidFill>
                <a:latin typeface="Lato" panose="020F0502020204030203" pitchFamily="34" charset="0"/>
                <a:ea typeface="Lato" panose="020F0502020204030203" pitchFamily="34" charset="0"/>
                <a:cs typeface="Lato" panose="020F0502020204030203" pitchFamily="34" charset="0"/>
              </a:defRPr>
            </a:lvl3pPr>
            <a:lvl4pPr>
              <a:defRPr b="0" i="0">
                <a:solidFill>
                  <a:schemeClr val="tx1"/>
                </a:solidFill>
                <a:latin typeface="Lato" panose="020F0502020204030203" pitchFamily="34" charset="0"/>
                <a:ea typeface="Lato" panose="020F0502020204030203" pitchFamily="34" charset="0"/>
                <a:cs typeface="Lato" panose="020F0502020204030203" pitchFamily="34" charset="0"/>
              </a:defRPr>
            </a:lvl4pPr>
            <a:lvl5pPr>
              <a:defRPr b="0" i="0">
                <a:solidFill>
                  <a:schemeClr val="tx1"/>
                </a:solidFill>
                <a:latin typeface="Lato" panose="020F0502020204030203" pitchFamily="34" charset="0"/>
                <a:ea typeface="Lato" panose="020F0502020204030203" pitchFamily="34" charset="0"/>
                <a:cs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659418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Image_a">
    <p:spTree>
      <p:nvGrpSpPr>
        <p:cNvPr id="1" name=""/>
        <p:cNvGrpSpPr/>
        <p:nvPr/>
      </p:nvGrpSpPr>
      <p:grpSpPr>
        <a:xfrm>
          <a:off x="0" y="0"/>
          <a:ext cx="0" cy="0"/>
          <a:chOff x="0" y="0"/>
          <a:chExt cx="0" cy="0"/>
        </a:xfrm>
      </p:grpSpPr>
      <p:sp>
        <p:nvSpPr>
          <p:cNvPr id="9" name="Rectangle 8"/>
          <p:cNvSpPr/>
          <p:nvPr userDrawn="1"/>
        </p:nvSpPr>
        <p:spPr>
          <a:xfrm>
            <a:off x="4974772" y="0"/>
            <a:ext cx="7217229" cy="625791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4" name="Text Placeholder 3"/>
          <p:cNvSpPr>
            <a:spLocks noGrp="1"/>
          </p:cNvSpPr>
          <p:nvPr>
            <p:ph type="body" sz="half" idx="2" hasCustomPrompt="1"/>
          </p:nvPr>
        </p:nvSpPr>
        <p:spPr>
          <a:xfrm>
            <a:off x="839788" y="2057400"/>
            <a:ext cx="3932237" cy="3811588"/>
          </a:xfrm>
        </p:spPr>
        <p:txBody>
          <a:bodyPr/>
          <a:lstStyle>
            <a:lvl1pPr marL="285750" indent="-285750">
              <a:buFont typeface="Arial" panose="020B0604020202020204" pitchFamily="34" charset="0"/>
              <a:buChar char="•"/>
              <a:defRPr sz="1800" b="0" i="0">
                <a:latin typeface="Lato" panose="020F0502020204030203" pitchFamily="34" charset="0"/>
                <a:ea typeface="Lato" panose="020F0502020204030203" pitchFamily="34" charset="0"/>
                <a:cs typeface="Lato" panose="020F0502020204030203" pitchFamily="34" charset="0"/>
              </a:defRPr>
            </a:lvl1pPr>
            <a:lvl2pPr marL="742939" indent="-285750">
              <a:buFont typeface="Arial" panose="020B0604020202020204" pitchFamily="34" charset="0"/>
              <a:buChar char="•"/>
              <a:defRPr sz="1600" b="0" i="0">
                <a:latin typeface="Lato" panose="020F0502020204030203" pitchFamily="34" charset="0"/>
                <a:ea typeface="Lato" panose="020F0502020204030203" pitchFamily="34" charset="0"/>
                <a:cs typeface="Lato" panose="020F0502020204030203" pitchFamily="34" charset="0"/>
              </a:defRPr>
            </a:lvl2pPr>
            <a:lvl3pPr marL="1085827" indent="-171450">
              <a:buFont typeface="Arial" panose="020B0604020202020204" pitchFamily="34" charset="0"/>
              <a:buChar char="•"/>
              <a:defRPr sz="1400" b="0" i="0">
                <a:latin typeface="Lato" panose="020F0502020204030203" pitchFamily="34" charset="0"/>
                <a:ea typeface="Lato" panose="020F0502020204030203" pitchFamily="34" charset="0"/>
                <a:cs typeface="Lato" panose="020F0502020204030203" pitchFamily="34" charset="0"/>
              </a:defRPr>
            </a:lvl3pPr>
            <a:lvl4pPr marL="1543016" indent="-171450">
              <a:buFont typeface="Arial" panose="020B0604020202020204" pitchFamily="34" charset="0"/>
              <a:buChar char="•"/>
              <a:defRPr sz="1000"/>
            </a:lvl4pPr>
            <a:lvl5pPr marL="2000204" indent="-171450">
              <a:buFont typeface="Arial" panose="020B0604020202020204" pitchFamily="34" charset="0"/>
              <a:buChar char="•"/>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Edit Master text styles</a:t>
            </a:r>
          </a:p>
          <a:p>
            <a:pPr lvl="1"/>
            <a:r>
              <a:rPr lang="en-US" dirty="0"/>
              <a:t>Second level</a:t>
            </a:r>
          </a:p>
          <a:p>
            <a:pPr lvl="2"/>
            <a:r>
              <a:rPr lang="en-US" dirty="0"/>
              <a:t>Third level</a:t>
            </a:r>
          </a:p>
        </p:txBody>
      </p:sp>
      <p:sp>
        <p:nvSpPr>
          <p:cNvPr id="7" name="Title 1"/>
          <p:cNvSpPr>
            <a:spLocks noGrp="1"/>
          </p:cNvSpPr>
          <p:nvPr>
            <p:ph type="title" hasCustomPrompt="1"/>
          </p:nvPr>
        </p:nvSpPr>
        <p:spPr>
          <a:xfrm>
            <a:off x="839788" y="457200"/>
            <a:ext cx="3932237" cy="1379768"/>
          </a:xfrm>
        </p:spPr>
        <p:txBody>
          <a:bodyPr anchor="b"/>
          <a:lstStyle>
            <a:lvl1pPr>
              <a:lnSpc>
                <a:spcPct val="110000"/>
              </a:lnSpc>
              <a:defRPr sz="3200"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Title Here – Image on Black</a:t>
            </a:r>
          </a:p>
        </p:txBody>
      </p:sp>
      <p:cxnSp>
        <p:nvCxnSpPr>
          <p:cNvPr id="10" name="Straight Connector 9"/>
          <p:cNvCxnSpPr/>
          <p:nvPr userDrawn="1"/>
        </p:nvCxnSpPr>
        <p:spPr>
          <a:xfrm>
            <a:off x="838201" y="1841630"/>
            <a:ext cx="3933825"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2ADCC06A-3F72-4A46-B666-4BC6A0CBBE09}"/>
              </a:ext>
            </a:extLst>
          </p:cNvPr>
          <p:cNvSpPr>
            <a:spLocks noGrp="1"/>
          </p:cNvSpPr>
          <p:nvPr>
            <p:ph type="pic" sz="quarter" idx="11"/>
          </p:nvPr>
        </p:nvSpPr>
        <p:spPr>
          <a:xfrm>
            <a:off x="5576888" y="1262590"/>
            <a:ext cx="6183312" cy="3965575"/>
          </a:xfrm>
        </p:spPr>
        <p:txBody>
          <a:bodyPr/>
          <a:lstStyle>
            <a:lvl1pPr>
              <a:defRPr b="0" i="0">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Tree>
    <p:extLst>
      <p:ext uri="{BB962C8B-B14F-4D97-AF65-F5344CB8AC3E}">
        <p14:creationId xmlns:p14="http://schemas.microsoft.com/office/powerpoint/2010/main" val="7528430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Image_b">
    <p:spTree>
      <p:nvGrpSpPr>
        <p:cNvPr id="1" name=""/>
        <p:cNvGrpSpPr/>
        <p:nvPr/>
      </p:nvGrpSpPr>
      <p:grpSpPr>
        <a:xfrm>
          <a:off x="0" y="0"/>
          <a:ext cx="0" cy="0"/>
          <a:chOff x="0" y="0"/>
          <a:chExt cx="0" cy="0"/>
        </a:xfrm>
      </p:grpSpPr>
      <p:sp>
        <p:nvSpPr>
          <p:cNvPr id="6" name="Rectangle 5"/>
          <p:cNvSpPr/>
          <p:nvPr userDrawn="1"/>
        </p:nvSpPr>
        <p:spPr>
          <a:xfrm>
            <a:off x="0" y="0"/>
            <a:ext cx="5102578"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4" name="Text Placeholder 3"/>
          <p:cNvSpPr>
            <a:spLocks noGrp="1"/>
          </p:cNvSpPr>
          <p:nvPr>
            <p:ph type="body" sz="half" idx="2" hasCustomPrompt="1"/>
          </p:nvPr>
        </p:nvSpPr>
        <p:spPr>
          <a:xfrm>
            <a:off x="839788" y="2057400"/>
            <a:ext cx="3932237" cy="3811588"/>
          </a:xfrm>
        </p:spPr>
        <p:txBody>
          <a:bodyPr/>
          <a:lstStyle>
            <a:lvl1pPr marL="285750" indent="-285750">
              <a:buFont typeface="Arial" panose="020B0604020202020204" pitchFamily="34" charset="0"/>
              <a:buChar char="•"/>
              <a:defRPr sz="1800" b="0" i="0">
                <a:solidFill>
                  <a:schemeClr val="bg1"/>
                </a:solidFill>
                <a:latin typeface="Lato" panose="020F0502020204030203" pitchFamily="34" charset="0"/>
                <a:ea typeface="Lato" panose="020F0502020204030203" pitchFamily="34" charset="0"/>
                <a:cs typeface="Lato" panose="020F0502020204030203" pitchFamily="34" charset="0"/>
              </a:defRPr>
            </a:lvl1pPr>
            <a:lvl2pPr marL="742939" indent="-285750">
              <a:buFont typeface="Arial" panose="020B0604020202020204" pitchFamily="34" charset="0"/>
              <a:buChar char="•"/>
              <a:defRPr sz="1600" b="0" i="0">
                <a:solidFill>
                  <a:schemeClr val="bg1"/>
                </a:solidFill>
                <a:latin typeface="Lato" panose="020F0502020204030203" pitchFamily="34" charset="0"/>
                <a:ea typeface="Lato" panose="020F0502020204030203" pitchFamily="34" charset="0"/>
                <a:cs typeface="Lato" panose="020F0502020204030203" pitchFamily="34" charset="0"/>
              </a:defRPr>
            </a:lvl2pPr>
            <a:lvl3pPr marL="1085827" indent="-171450">
              <a:buFont typeface="Arial" panose="020B0604020202020204" pitchFamily="34" charset="0"/>
              <a:buChar char="•"/>
              <a:defRPr sz="1400" b="0" i="0">
                <a:solidFill>
                  <a:schemeClr val="bg1"/>
                </a:solidFill>
                <a:latin typeface="Lato" panose="020F0502020204030203" pitchFamily="34" charset="0"/>
                <a:ea typeface="Lato" panose="020F0502020204030203" pitchFamily="34" charset="0"/>
                <a:cs typeface="Lato" panose="020F0502020204030203" pitchFamily="34" charset="0"/>
              </a:defRPr>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Edit Master text styles</a:t>
            </a:r>
          </a:p>
          <a:p>
            <a:pPr lvl="1"/>
            <a:r>
              <a:rPr lang="en-US" dirty="0"/>
              <a:t>Second level</a:t>
            </a:r>
          </a:p>
          <a:p>
            <a:pPr lvl="2"/>
            <a:r>
              <a:rPr lang="en-US" dirty="0"/>
              <a:t>Third level</a:t>
            </a:r>
          </a:p>
          <a:p>
            <a:pPr lvl="0"/>
            <a:endParaRPr lang="en-US" dirty="0"/>
          </a:p>
        </p:txBody>
      </p:sp>
      <p:sp>
        <p:nvSpPr>
          <p:cNvPr id="8" name="Title 1"/>
          <p:cNvSpPr>
            <a:spLocks noGrp="1"/>
          </p:cNvSpPr>
          <p:nvPr>
            <p:ph type="title" hasCustomPrompt="1"/>
          </p:nvPr>
        </p:nvSpPr>
        <p:spPr>
          <a:xfrm>
            <a:off x="839788" y="457200"/>
            <a:ext cx="3932237" cy="1379768"/>
          </a:xfrm>
        </p:spPr>
        <p:txBody>
          <a:bodyPr anchor="b"/>
          <a:lstStyle>
            <a:lvl1pPr>
              <a:lnSpc>
                <a:spcPct val="110000"/>
              </a:lnSpc>
              <a:defRPr sz="32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Here – Image on White</a:t>
            </a:r>
          </a:p>
        </p:txBody>
      </p:sp>
      <p:cxnSp>
        <p:nvCxnSpPr>
          <p:cNvPr id="9" name="Straight Connector 8"/>
          <p:cNvCxnSpPr/>
          <p:nvPr userDrawn="1"/>
        </p:nvCxnSpPr>
        <p:spPr>
          <a:xfrm>
            <a:off x="838201" y="1841630"/>
            <a:ext cx="3933825"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11" name="Picture Placeholder 5">
            <a:extLst>
              <a:ext uri="{FF2B5EF4-FFF2-40B4-BE49-F238E27FC236}">
                <a16:creationId xmlns:a16="http://schemas.microsoft.com/office/drawing/2014/main" id="{D2D8BB13-04C6-4244-BF0F-D230697E6160}"/>
              </a:ext>
            </a:extLst>
          </p:cNvPr>
          <p:cNvSpPr>
            <a:spLocks noGrp="1"/>
          </p:cNvSpPr>
          <p:nvPr>
            <p:ph type="pic" sz="quarter" idx="11"/>
          </p:nvPr>
        </p:nvSpPr>
        <p:spPr>
          <a:xfrm>
            <a:off x="5576888" y="1262590"/>
            <a:ext cx="6183312" cy="3965575"/>
          </a:xfrm>
        </p:spPr>
        <p:txBody>
          <a:bodyPr/>
          <a:lstStyle>
            <a:lvl1pPr>
              <a:defRPr b="0" i="0">
                <a:latin typeface="Lato" panose="020F0502020204030203" pitchFamily="34" charset="0"/>
                <a:ea typeface="Lato" panose="020F0502020204030203" pitchFamily="34" charset="0"/>
                <a:cs typeface="Lato" panose="020F0502020204030203" pitchFamily="34" charset="0"/>
              </a:defRPr>
            </a:lvl1pPr>
          </a:lstStyle>
          <a:p>
            <a:endParaRPr lang="en-US" dirty="0"/>
          </a:p>
        </p:txBody>
      </p:sp>
      <p:pic>
        <p:nvPicPr>
          <p:cNvPr id="2" name="Picture 1">
            <a:extLst>
              <a:ext uri="{FF2B5EF4-FFF2-40B4-BE49-F238E27FC236}">
                <a16:creationId xmlns:a16="http://schemas.microsoft.com/office/drawing/2014/main" id="{A9F9F2F0-94F2-414E-2959-4E6CB8E5B38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172935"/>
            <a:ext cx="2169884" cy="698396"/>
          </a:xfrm>
          <a:prstGeom prst="rect">
            <a:avLst/>
          </a:prstGeom>
        </p:spPr>
      </p:pic>
    </p:spTree>
    <p:extLst>
      <p:ext uri="{BB962C8B-B14F-4D97-AF65-F5344CB8AC3E}">
        <p14:creationId xmlns:p14="http://schemas.microsoft.com/office/powerpoint/2010/main" val="25118452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Bleed Image with Content_Light">
    <p:spTree>
      <p:nvGrpSpPr>
        <p:cNvPr id="1" name=""/>
        <p:cNvGrpSpPr/>
        <p:nvPr/>
      </p:nvGrpSpPr>
      <p:grpSpPr>
        <a:xfrm>
          <a:off x="0" y="0"/>
          <a:ext cx="0" cy="0"/>
          <a:chOff x="0" y="0"/>
          <a:chExt cx="0" cy="0"/>
        </a:xfrm>
      </p:grpSpPr>
      <p:sp>
        <p:nvSpPr>
          <p:cNvPr id="9" name="Rectangle 8"/>
          <p:cNvSpPr/>
          <p:nvPr userDrawn="1"/>
        </p:nvSpPr>
        <p:spPr>
          <a:xfrm>
            <a:off x="0" y="0"/>
            <a:ext cx="4963887"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2" name="Title 1"/>
          <p:cNvSpPr>
            <a:spLocks noGrp="1"/>
          </p:cNvSpPr>
          <p:nvPr>
            <p:ph type="title" hasCustomPrompt="1"/>
          </p:nvPr>
        </p:nvSpPr>
        <p:spPr>
          <a:xfrm>
            <a:off x="5355343" y="558800"/>
            <a:ext cx="6588301" cy="1379768"/>
          </a:xfrm>
        </p:spPr>
        <p:txBody>
          <a:bodyPr anchor="b"/>
          <a:lstStyle>
            <a:lvl1pPr>
              <a:lnSpc>
                <a:spcPct val="110000"/>
              </a:lnSpc>
              <a:defRPr sz="3200"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Title – Full Bleed Picture</a:t>
            </a:r>
          </a:p>
        </p:txBody>
      </p:sp>
      <p:sp>
        <p:nvSpPr>
          <p:cNvPr id="4" name="Text Placeholder 3"/>
          <p:cNvSpPr>
            <a:spLocks noGrp="1"/>
          </p:cNvSpPr>
          <p:nvPr>
            <p:ph type="body" sz="half" idx="2" hasCustomPrompt="1"/>
          </p:nvPr>
        </p:nvSpPr>
        <p:spPr>
          <a:xfrm>
            <a:off x="5355343" y="2159000"/>
            <a:ext cx="6588301" cy="3811588"/>
          </a:xfrm>
        </p:spPr>
        <p:txBody>
          <a:bodyPr/>
          <a:lstStyle>
            <a:lvl1pPr marL="285750" indent="-285750">
              <a:buFont typeface="Arial" panose="020B0604020202020204" pitchFamily="34" charset="0"/>
              <a:buChar char="•"/>
              <a:defRPr sz="1800" b="0" i="0">
                <a:solidFill>
                  <a:schemeClr val="tx1"/>
                </a:solidFill>
                <a:latin typeface="Lato" panose="020F0502020204030203" pitchFamily="34" charset="0"/>
                <a:ea typeface="Lato" panose="020F0502020204030203" pitchFamily="34" charset="0"/>
                <a:cs typeface="Lato" panose="020F0502020204030203" pitchFamily="34" charset="0"/>
              </a:defRPr>
            </a:lvl1pPr>
            <a:lvl2pPr marL="742939" indent="-285750">
              <a:buFont typeface="Arial" panose="020B0604020202020204" pitchFamily="34" charset="0"/>
              <a:buChar char="•"/>
              <a:defRPr sz="1600" b="0" i="0">
                <a:solidFill>
                  <a:schemeClr val="tx1"/>
                </a:solidFill>
                <a:latin typeface="Lato" panose="020F0502020204030203" pitchFamily="34" charset="0"/>
                <a:ea typeface="Lato" panose="020F0502020204030203" pitchFamily="34" charset="0"/>
                <a:cs typeface="Lato" panose="020F0502020204030203" pitchFamily="34" charset="0"/>
              </a:defRPr>
            </a:lvl2pPr>
            <a:lvl3pPr marL="1085827" indent="-171450">
              <a:buFont typeface="Arial" panose="020B0604020202020204" pitchFamily="34" charset="0"/>
              <a:buChar char="•"/>
              <a:defRPr sz="1400" b="0" i="0">
                <a:solidFill>
                  <a:schemeClr val="tx1"/>
                </a:solidFill>
                <a:latin typeface="Lato" panose="020F0502020204030203" pitchFamily="34" charset="0"/>
                <a:ea typeface="Lato" panose="020F0502020204030203" pitchFamily="34" charset="0"/>
                <a:cs typeface="Lato" panose="020F0502020204030203" pitchFamily="34" charset="0"/>
              </a:defRPr>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Edit Master text styles</a:t>
            </a:r>
          </a:p>
          <a:p>
            <a:pPr lvl="1"/>
            <a:r>
              <a:rPr lang="en-US" dirty="0"/>
              <a:t>Second level</a:t>
            </a:r>
          </a:p>
          <a:p>
            <a:pPr lvl="2"/>
            <a:r>
              <a:rPr lang="en-US" dirty="0"/>
              <a:t>Third level</a:t>
            </a:r>
          </a:p>
        </p:txBody>
      </p:sp>
      <p:cxnSp>
        <p:nvCxnSpPr>
          <p:cNvPr id="8" name="Straight Connector 7"/>
          <p:cNvCxnSpPr>
            <a:cxnSpLocks/>
          </p:cNvCxnSpPr>
          <p:nvPr userDrawn="1"/>
        </p:nvCxnSpPr>
        <p:spPr>
          <a:xfrm>
            <a:off x="5353755" y="1917531"/>
            <a:ext cx="6589889"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8C42540C-E1DF-4747-A482-F000E036E307}"/>
              </a:ext>
            </a:extLst>
          </p:cNvPr>
          <p:cNvSpPr>
            <a:spLocks noGrp="1"/>
          </p:cNvSpPr>
          <p:nvPr>
            <p:ph type="pic" sz="quarter" idx="11"/>
          </p:nvPr>
        </p:nvSpPr>
        <p:spPr>
          <a:xfrm>
            <a:off x="0" y="1"/>
            <a:ext cx="5226933" cy="6172934"/>
          </a:xfrm>
        </p:spPr>
        <p:txBody>
          <a:bodyPr/>
          <a:lstStyle>
            <a:lvl1pPr marL="0" indent="0">
              <a:buNone/>
              <a:defRPr b="0" i="0">
                <a:latin typeface="Lato" panose="020F0502020204030203" pitchFamily="34" charset="0"/>
                <a:ea typeface="Lato" panose="020F0502020204030203" pitchFamily="34" charset="0"/>
                <a:cs typeface="Lato" panose="020F0502020204030203" pitchFamily="34" charset="0"/>
              </a:defRPr>
            </a:lvl1pPr>
          </a:lstStyle>
          <a:p>
            <a:endParaRPr lang="en-US" dirty="0"/>
          </a:p>
        </p:txBody>
      </p:sp>
      <p:pic>
        <p:nvPicPr>
          <p:cNvPr id="3" name="Picture 2">
            <a:extLst>
              <a:ext uri="{FF2B5EF4-FFF2-40B4-BE49-F238E27FC236}">
                <a16:creationId xmlns:a16="http://schemas.microsoft.com/office/drawing/2014/main" id="{1BEB0C38-A480-6245-2828-D6004AFF89A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172935"/>
            <a:ext cx="2169884" cy="698396"/>
          </a:xfrm>
          <a:prstGeom prst="rect">
            <a:avLst/>
          </a:prstGeom>
        </p:spPr>
      </p:pic>
    </p:spTree>
    <p:extLst>
      <p:ext uri="{BB962C8B-B14F-4D97-AF65-F5344CB8AC3E}">
        <p14:creationId xmlns:p14="http://schemas.microsoft.com/office/powerpoint/2010/main" val="32214159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Bleed Image with Content_Dark">
    <p:spTree>
      <p:nvGrpSpPr>
        <p:cNvPr id="1" name=""/>
        <p:cNvGrpSpPr/>
        <p:nvPr/>
      </p:nvGrpSpPr>
      <p:grpSpPr>
        <a:xfrm>
          <a:off x="0" y="0"/>
          <a:ext cx="0" cy="0"/>
          <a:chOff x="0" y="0"/>
          <a:chExt cx="0" cy="0"/>
        </a:xfrm>
      </p:grpSpPr>
      <p:sp>
        <p:nvSpPr>
          <p:cNvPr id="9" name="Rectangle 8"/>
          <p:cNvSpPr/>
          <p:nvPr userDrawn="1"/>
        </p:nvSpPr>
        <p:spPr>
          <a:xfrm>
            <a:off x="4989689" y="-1"/>
            <a:ext cx="7202311" cy="618648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2" name="Title 1"/>
          <p:cNvSpPr>
            <a:spLocks noGrp="1"/>
          </p:cNvSpPr>
          <p:nvPr>
            <p:ph type="title" hasCustomPrompt="1"/>
          </p:nvPr>
        </p:nvSpPr>
        <p:spPr>
          <a:xfrm>
            <a:off x="5355343" y="558800"/>
            <a:ext cx="6588301" cy="1379768"/>
          </a:xfrm>
        </p:spPr>
        <p:txBody>
          <a:bodyPr anchor="b"/>
          <a:lstStyle>
            <a:lvl1pPr>
              <a:lnSpc>
                <a:spcPct val="110000"/>
              </a:lnSpc>
              <a:defRPr sz="32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 Full Bleed Picture</a:t>
            </a:r>
          </a:p>
        </p:txBody>
      </p:sp>
      <p:sp>
        <p:nvSpPr>
          <p:cNvPr id="4" name="Text Placeholder 3"/>
          <p:cNvSpPr>
            <a:spLocks noGrp="1"/>
          </p:cNvSpPr>
          <p:nvPr>
            <p:ph type="body" sz="half" idx="2" hasCustomPrompt="1"/>
          </p:nvPr>
        </p:nvSpPr>
        <p:spPr>
          <a:xfrm>
            <a:off x="5355343" y="2159000"/>
            <a:ext cx="6588301" cy="3811588"/>
          </a:xfrm>
        </p:spPr>
        <p:txBody>
          <a:bodyPr/>
          <a:lstStyle>
            <a:lvl1pPr marL="285750" indent="-285750">
              <a:buFont typeface="Arial" panose="020B0604020202020204" pitchFamily="34" charset="0"/>
              <a:buChar char="•"/>
              <a:defRPr sz="1800" b="0" i="0">
                <a:solidFill>
                  <a:schemeClr val="bg1"/>
                </a:solidFill>
                <a:latin typeface="Lato" panose="020F0502020204030203" pitchFamily="34" charset="0"/>
                <a:ea typeface="Lato" panose="020F0502020204030203" pitchFamily="34" charset="0"/>
                <a:cs typeface="Lato" panose="020F0502020204030203" pitchFamily="34" charset="0"/>
              </a:defRPr>
            </a:lvl1pPr>
            <a:lvl2pPr marL="742939" indent="-285750">
              <a:buFont typeface="Arial" panose="020B0604020202020204" pitchFamily="34" charset="0"/>
              <a:buChar char="•"/>
              <a:defRPr sz="1600" b="0" i="0">
                <a:solidFill>
                  <a:schemeClr val="bg1"/>
                </a:solidFill>
                <a:latin typeface="Lato" panose="020F0502020204030203" pitchFamily="34" charset="0"/>
                <a:ea typeface="Lato" panose="020F0502020204030203" pitchFamily="34" charset="0"/>
                <a:cs typeface="Lato" panose="020F0502020204030203" pitchFamily="34" charset="0"/>
              </a:defRPr>
            </a:lvl2pPr>
            <a:lvl3pPr marL="1085827" indent="-171450">
              <a:buFont typeface="Arial" panose="020B0604020202020204" pitchFamily="34" charset="0"/>
              <a:buChar char="•"/>
              <a:defRPr sz="1400" b="0" i="0">
                <a:solidFill>
                  <a:schemeClr val="bg1"/>
                </a:solidFill>
                <a:latin typeface="Lato" panose="020F0502020204030203" pitchFamily="34" charset="0"/>
                <a:ea typeface="Lato" panose="020F0502020204030203" pitchFamily="34" charset="0"/>
                <a:cs typeface="Lato" panose="020F0502020204030203" pitchFamily="34" charset="0"/>
              </a:defRPr>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Edit Master text styles</a:t>
            </a:r>
          </a:p>
          <a:p>
            <a:pPr lvl="1"/>
            <a:r>
              <a:rPr lang="en-US" dirty="0"/>
              <a:t>Second level</a:t>
            </a:r>
          </a:p>
          <a:p>
            <a:pPr lvl="2"/>
            <a:r>
              <a:rPr lang="en-US" dirty="0"/>
              <a:t>Third level</a:t>
            </a:r>
          </a:p>
        </p:txBody>
      </p:sp>
      <p:cxnSp>
        <p:nvCxnSpPr>
          <p:cNvPr id="8" name="Straight Connector 7"/>
          <p:cNvCxnSpPr>
            <a:cxnSpLocks/>
          </p:cNvCxnSpPr>
          <p:nvPr userDrawn="1"/>
        </p:nvCxnSpPr>
        <p:spPr>
          <a:xfrm>
            <a:off x="5353755" y="1917531"/>
            <a:ext cx="6589889"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8C42540C-E1DF-4747-A482-F000E036E307}"/>
              </a:ext>
            </a:extLst>
          </p:cNvPr>
          <p:cNvSpPr>
            <a:spLocks noGrp="1"/>
          </p:cNvSpPr>
          <p:nvPr>
            <p:ph type="pic" sz="quarter" idx="11" hasCustomPrompt="1"/>
          </p:nvPr>
        </p:nvSpPr>
        <p:spPr>
          <a:xfrm>
            <a:off x="-237244" y="1"/>
            <a:ext cx="5226933" cy="6186488"/>
          </a:xfrm>
        </p:spPr>
        <p:txBody>
          <a:bodyPr/>
          <a:lstStyle>
            <a:lvl1pPr marL="0" indent="0">
              <a:buNone/>
              <a:defRPr b="0" i="0">
                <a:latin typeface="Lato" panose="020F0502020204030203" pitchFamily="34" charset="0"/>
                <a:ea typeface="Lato" panose="020F0502020204030203" pitchFamily="34" charset="0"/>
                <a:cs typeface="Lato" panose="020F0502020204030203" pitchFamily="34" charset="0"/>
              </a:defRPr>
            </a:lvl1pPr>
          </a:lstStyle>
          <a:p>
            <a:r>
              <a:rPr lang="en-US" dirty="0"/>
              <a:t>	</a:t>
            </a:r>
          </a:p>
          <a:p>
            <a:r>
              <a:rPr lang="en-US" dirty="0"/>
              <a:t>	</a:t>
            </a:r>
          </a:p>
        </p:txBody>
      </p:sp>
    </p:spTree>
    <p:extLst>
      <p:ext uri="{BB962C8B-B14F-4D97-AF65-F5344CB8AC3E}">
        <p14:creationId xmlns:p14="http://schemas.microsoft.com/office/powerpoint/2010/main" val="3360306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34EF9B8-6421-464B-863D-EC2F71D43A70}" type="datetime1">
              <a:rPr lang="en-US" smtClean="0"/>
              <a:t>9/8/25</a:t>
            </a:fld>
            <a:endParaRPr lang="en-US"/>
          </a:p>
        </p:txBody>
      </p:sp>
      <p:sp>
        <p:nvSpPr>
          <p:cNvPr id="5" name="Footer Placeholder 4"/>
          <p:cNvSpPr>
            <a:spLocks noGrp="1"/>
          </p:cNvSpPr>
          <p:nvPr>
            <p:ph type="ftr" sz="quarter" idx="11"/>
          </p:nvPr>
        </p:nvSpPr>
        <p:spPr/>
        <p:txBody>
          <a:bodyPr/>
          <a:lstStyle/>
          <a:p>
            <a:r>
              <a:rPr lang="en-US"/>
              <a:t>QCD@LHC 2025, Stony Brook, EFT at ATLAS &amp; CMS, D. Wood</a:t>
            </a:r>
          </a:p>
        </p:txBody>
      </p:sp>
      <p:sp>
        <p:nvSpPr>
          <p:cNvPr id="6" name="Slide Number Placeholder 5"/>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C42540C-E1DF-4747-A482-F000E036E307}"/>
              </a:ext>
            </a:extLst>
          </p:cNvPr>
          <p:cNvSpPr>
            <a:spLocks noGrp="1"/>
          </p:cNvSpPr>
          <p:nvPr>
            <p:ph type="pic" sz="quarter" idx="11" hasCustomPrompt="1"/>
          </p:nvPr>
        </p:nvSpPr>
        <p:spPr>
          <a:xfrm>
            <a:off x="0" y="1"/>
            <a:ext cx="12192000" cy="6172199"/>
          </a:xfrm>
        </p:spPr>
        <p:txBody>
          <a:bodyPr/>
          <a:lstStyle>
            <a:lvl1pPr marL="0" indent="0">
              <a:buNone/>
              <a:defRPr b="0" i="0">
                <a:latin typeface="Lato" panose="020F0502020204030203" pitchFamily="34" charset="0"/>
                <a:ea typeface="Lato" panose="020F0502020204030203" pitchFamily="34" charset="0"/>
                <a:cs typeface="Lato" panose="020F0502020204030203" pitchFamily="34" charset="0"/>
              </a:defRPr>
            </a:lvl1pPr>
          </a:lstStyle>
          <a:p>
            <a:r>
              <a:rPr lang="en-US" dirty="0"/>
              <a:t>	</a:t>
            </a:r>
          </a:p>
          <a:p>
            <a:r>
              <a:rPr lang="en-US" dirty="0"/>
              <a:t>	</a:t>
            </a:r>
          </a:p>
        </p:txBody>
      </p:sp>
    </p:spTree>
    <p:extLst>
      <p:ext uri="{BB962C8B-B14F-4D97-AF65-F5344CB8AC3E}">
        <p14:creationId xmlns:p14="http://schemas.microsoft.com/office/powerpoint/2010/main" val="34879494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bg1">
            <a:alpha val="45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lvl1pPr>
              <a:lnSpc>
                <a:spcPct val="110000"/>
              </a:lnSpc>
              <a:defRPr b="0" i="0">
                <a:latin typeface="Lato" panose="020F0502020204030203" pitchFamily="34" charset="0"/>
                <a:ea typeface="Lato" panose="020F0502020204030203" pitchFamily="34" charset="0"/>
                <a:cs typeface="Lato" panose="020F0502020204030203" pitchFamily="34" charset="0"/>
              </a:defRPr>
            </a:lvl1pPr>
          </a:lstStyle>
          <a:p>
            <a:r>
              <a:rPr lang="en-US" dirty="0"/>
              <a:t>Title – Chart Example</a:t>
            </a:r>
          </a:p>
        </p:txBody>
      </p:sp>
      <p:sp>
        <p:nvSpPr>
          <p:cNvPr id="5" name="Chart Placeholder 4">
            <a:extLst>
              <a:ext uri="{FF2B5EF4-FFF2-40B4-BE49-F238E27FC236}">
                <a16:creationId xmlns:a16="http://schemas.microsoft.com/office/drawing/2014/main" id="{2C436304-74C6-2A49-A8C4-DA04D212BCAE}"/>
              </a:ext>
            </a:extLst>
          </p:cNvPr>
          <p:cNvSpPr>
            <a:spLocks noGrp="1"/>
          </p:cNvSpPr>
          <p:nvPr>
            <p:ph type="chart" sz="quarter" idx="11"/>
          </p:nvPr>
        </p:nvSpPr>
        <p:spPr>
          <a:xfrm>
            <a:off x="838200" y="1843088"/>
            <a:ext cx="10515600" cy="4157662"/>
          </a:xfrm>
        </p:spPr>
        <p:txBody>
          <a:bodyPr/>
          <a:lstStyle>
            <a:lvl1pPr>
              <a:defRPr b="0" i="0">
                <a:latin typeface="Lato" panose="020F0502020204030203" pitchFamily="34" charset="0"/>
                <a:ea typeface="Lato" panose="020F0502020204030203" pitchFamily="34" charset="0"/>
                <a:cs typeface="Lato" panose="020F0502020204030203" pitchFamily="34" charset="0"/>
              </a:defRPr>
            </a:lvl1pPr>
          </a:lstStyle>
          <a:p>
            <a:endParaRPr lang="en-US" dirty="0"/>
          </a:p>
        </p:txBody>
      </p:sp>
      <p:cxnSp>
        <p:nvCxnSpPr>
          <p:cNvPr id="2" name="Straight Connector 1">
            <a:extLst>
              <a:ext uri="{FF2B5EF4-FFF2-40B4-BE49-F238E27FC236}">
                <a16:creationId xmlns:a16="http://schemas.microsoft.com/office/drawing/2014/main" id="{A7954699-52A2-2080-8AC6-0F6B17EE9183}"/>
              </a:ext>
            </a:extLst>
          </p:cNvPr>
          <p:cNvCxnSpPr>
            <a:cxnSpLocks/>
          </p:cNvCxnSpPr>
          <p:nvPr userDrawn="1"/>
        </p:nvCxnSpPr>
        <p:spPr>
          <a:xfrm flipV="1">
            <a:off x="845949" y="652808"/>
            <a:ext cx="0" cy="750198"/>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12513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martArt">
    <p:bg>
      <p:bgPr>
        <a:solidFill>
          <a:schemeClr val="bg1">
            <a:alpha val="45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lvl1pPr>
              <a:lnSpc>
                <a:spcPct val="110000"/>
              </a:lnSpc>
              <a:defRPr b="0" i="0">
                <a:latin typeface="Lato" panose="020F0502020204030203" pitchFamily="34" charset="0"/>
                <a:ea typeface="Lato" panose="020F0502020204030203" pitchFamily="34" charset="0"/>
                <a:cs typeface="Lato" panose="020F0502020204030203" pitchFamily="34" charset="0"/>
              </a:defRPr>
            </a:lvl1pPr>
          </a:lstStyle>
          <a:p>
            <a:r>
              <a:rPr lang="en-US" dirty="0"/>
              <a:t>Title – SmartArt Example</a:t>
            </a:r>
          </a:p>
        </p:txBody>
      </p:sp>
      <p:sp>
        <p:nvSpPr>
          <p:cNvPr id="6" name="SmartArt Placeholder 5">
            <a:extLst>
              <a:ext uri="{FF2B5EF4-FFF2-40B4-BE49-F238E27FC236}">
                <a16:creationId xmlns:a16="http://schemas.microsoft.com/office/drawing/2014/main" id="{12773BB6-5B99-1C4F-8F4B-472D3A76FEE3}"/>
              </a:ext>
            </a:extLst>
          </p:cNvPr>
          <p:cNvSpPr>
            <a:spLocks noGrp="1"/>
          </p:cNvSpPr>
          <p:nvPr>
            <p:ph type="dgm" sz="quarter" idx="11"/>
          </p:nvPr>
        </p:nvSpPr>
        <p:spPr>
          <a:xfrm>
            <a:off x="838200" y="1690688"/>
            <a:ext cx="10515600" cy="4295772"/>
          </a:xfrm>
        </p:spPr>
        <p:txBody>
          <a:bodyPr/>
          <a:lstStyle>
            <a:lvl1pPr>
              <a:defRPr b="0" i="0">
                <a:latin typeface="Lato" panose="020F0502020204030203" pitchFamily="34" charset="0"/>
                <a:ea typeface="Lato" panose="020F0502020204030203" pitchFamily="34" charset="0"/>
                <a:cs typeface="Lato" panose="020F0502020204030203" pitchFamily="34" charset="0"/>
              </a:defRPr>
            </a:lvl1pPr>
          </a:lstStyle>
          <a:p>
            <a:endParaRPr lang="en-US" dirty="0"/>
          </a:p>
        </p:txBody>
      </p:sp>
      <p:cxnSp>
        <p:nvCxnSpPr>
          <p:cNvPr id="2" name="Straight Connector 1">
            <a:extLst>
              <a:ext uri="{FF2B5EF4-FFF2-40B4-BE49-F238E27FC236}">
                <a16:creationId xmlns:a16="http://schemas.microsoft.com/office/drawing/2014/main" id="{9EEAAD85-6B69-CCFC-5787-A3321C2225DF}"/>
              </a:ext>
            </a:extLst>
          </p:cNvPr>
          <p:cNvCxnSpPr>
            <a:cxnSpLocks/>
          </p:cNvCxnSpPr>
          <p:nvPr userDrawn="1"/>
        </p:nvCxnSpPr>
        <p:spPr>
          <a:xfrm flipV="1">
            <a:off x="845949" y="652808"/>
            <a:ext cx="0" cy="750198"/>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52011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bg1">
            <a:alpha val="45000"/>
          </a:schemeClr>
        </a:solidFill>
        <a:effectLst/>
      </p:bgPr>
    </p:bg>
    <p:spTree>
      <p:nvGrpSpPr>
        <p:cNvPr id="1" name=""/>
        <p:cNvGrpSpPr/>
        <p:nvPr/>
      </p:nvGrpSpPr>
      <p:grpSpPr>
        <a:xfrm>
          <a:off x="0" y="0"/>
          <a:ext cx="0" cy="0"/>
          <a:chOff x="0" y="0"/>
          <a:chExt cx="0" cy="0"/>
        </a:xfrm>
      </p:grpSpPr>
      <p:cxnSp>
        <p:nvCxnSpPr>
          <p:cNvPr id="14" name="Straight Connector 13"/>
          <p:cNvCxnSpPr>
            <a:cxnSpLocks/>
          </p:cNvCxnSpPr>
          <p:nvPr userDrawn="1"/>
        </p:nvCxnSpPr>
        <p:spPr>
          <a:xfrm flipV="1">
            <a:off x="845949" y="652808"/>
            <a:ext cx="0" cy="750198"/>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hasCustomPrompt="1"/>
          </p:nvPr>
        </p:nvSpPr>
        <p:spPr>
          <a:xfrm>
            <a:off x="830451" y="365126"/>
            <a:ext cx="10515600" cy="1325563"/>
          </a:xfrm>
        </p:spPr>
        <p:txBody>
          <a:bodyPr/>
          <a:lstStyle>
            <a:lvl1pPr>
              <a:lnSpc>
                <a:spcPct val="110000"/>
              </a:lnSpc>
              <a:defRPr b="0" i="0">
                <a:latin typeface="Lato" panose="020F0502020204030203" pitchFamily="34" charset="0"/>
                <a:ea typeface="Lato" panose="020F0502020204030203" pitchFamily="34" charset="0"/>
                <a:cs typeface="Lato" panose="020F0502020204030203" pitchFamily="34" charset="0"/>
              </a:defRPr>
            </a:lvl1pPr>
          </a:lstStyle>
          <a:p>
            <a:r>
              <a:rPr lang="en-US" dirty="0"/>
              <a:t>Title</a:t>
            </a:r>
          </a:p>
        </p:txBody>
      </p:sp>
      <p:sp>
        <p:nvSpPr>
          <p:cNvPr id="5" name="Table Placeholder 4">
            <a:extLst>
              <a:ext uri="{FF2B5EF4-FFF2-40B4-BE49-F238E27FC236}">
                <a16:creationId xmlns:a16="http://schemas.microsoft.com/office/drawing/2014/main" id="{4836C344-5A38-7644-96BD-E1AA1C795819}"/>
              </a:ext>
            </a:extLst>
          </p:cNvPr>
          <p:cNvSpPr>
            <a:spLocks noGrp="1"/>
          </p:cNvSpPr>
          <p:nvPr>
            <p:ph type="tbl" sz="quarter" idx="11"/>
          </p:nvPr>
        </p:nvSpPr>
        <p:spPr>
          <a:xfrm>
            <a:off x="838200" y="1690689"/>
            <a:ext cx="10515600" cy="4295774"/>
          </a:xfrm>
        </p:spPr>
        <p:txBody>
          <a:bodyPr/>
          <a:lstStyle>
            <a:lvl1pPr>
              <a:defRPr b="0" i="0">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Tree>
    <p:extLst>
      <p:ext uri="{BB962C8B-B14F-4D97-AF65-F5344CB8AC3E}">
        <p14:creationId xmlns:p14="http://schemas.microsoft.com/office/powerpoint/2010/main" val="29646809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able">
    <p:bg>
      <p:bgPr>
        <a:solidFill>
          <a:schemeClr val="tx2"/>
        </a:solidFill>
        <a:effectLst/>
      </p:bgPr>
    </p:bg>
    <p:spTree>
      <p:nvGrpSpPr>
        <p:cNvPr id="1" name=""/>
        <p:cNvGrpSpPr/>
        <p:nvPr/>
      </p:nvGrpSpPr>
      <p:grpSpPr>
        <a:xfrm>
          <a:off x="0" y="0"/>
          <a:ext cx="0" cy="0"/>
          <a:chOff x="0" y="0"/>
          <a:chExt cx="0" cy="0"/>
        </a:xfrm>
      </p:grpSpPr>
      <p:cxnSp>
        <p:nvCxnSpPr>
          <p:cNvPr id="14" name="Straight Connector 13"/>
          <p:cNvCxnSpPr>
            <a:cxnSpLocks/>
          </p:cNvCxnSpPr>
          <p:nvPr userDrawn="1"/>
        </p:nvCxnSpPr>
        <p:spPr>
          <a:xfrm flipV="1">
            <a:off x="845949" y="652808"/>
            <a:ext cx="0" cy="750198"/>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hasCustomPrompt="1"/>
          </p:nvPr>
        </p:nvSpPr>
        <p:spPr>
          <a:xfrm>
            <a:off x="830451" y="365126"/>
            <a:ext cx="10515600" cy="1325563"/>
          </a:xfrm>
        </p:spPr>
        <p:txBody>
          <a:bodyPr/>
          <a:lstStyle>
            <a:lvl1pPr>
              <a:lnSpc>
                <a:spcPct val="110000"/>
              </a:lnSpc>
              <a:defRPr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a:t>
            </a:r>
          </a:p>
        </p:txBody>
      </p:sp>
    </p:spTree>
    <p:extLst>
      <p:ext uri="{BB962C8B-B14F-4D97-AF65-F5344CB8AC3E}">
        <p14:creationId xmlns:p14="http://schemas.microsoft.com/office/powerpoint/2010/main" val="15398025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Title and Content_White">
    <p:bg>
      <p:bgPr>
        <a:solidFill>
          <a:schemeClr val="tx1"/>
        </a:solidFill>
        <a:effectLst/>
      </p:bgPr>
    </p:bg>
    <p:spTree>
      <p:nvGrpSpPr>
        <p:cNvPr id="1" name=""/>
        <p:cNvGrpSpPr/>
        <p:nvPr/>
      </p:nvGrpSpPr>
      <p:grpSpPr>
        <a:xfrm>
          <a:off x="0" y="0"/>
          <a:ext cx="0" cy="0"/>
          <a:chOff x="0" y="0"/>
          <a:chExt cx="0" cy="0"/>
        </a:xfrm>
      </p:grpSpPr>
      <p:cxnSp>
        <p:nvCxnSpPr>
          <p:cNvPr id="6" name="Straight Connector 5"/>
          <p:cNvCxnSpPr/>
          <p:nvPr userDrawn="1"/>
        </p:nvCxnSpPr>
        <p:spPr>
          <a:xfrm>
            <a:off x="838201" y="1332089"/>
            <a:ext cx="9810044"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11" name="Title 1"/>
          <p:cNvSpPr>
            <a:spLocks noGrp="1"/>
          </p:cNvSpPr>
          <p:nvPr>
            <p:ph type="title" hasCustomPrompt="1"/>
          </p:nvPr>
        </p:nvSpPr>
        <p:spPr>
          <a:xfrm>
            <a:off x="838200" y="302419"/>
            <a:ext cx="10515600" cy="1325563"/>
          </a:xfrm>
        </p:spPr>
        <p:txBody>
          <a:bodyPr/>
          <a:lstStyle>
            <a:lvl1pPr>
              <a:lnSpc>
                <a:spcPct val="110000"/>
              </a:lnSpc>
              <a:defRPr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a:t>
            </a:r>
          </a:p>
        </p:txBody>
      </p:sp>
    </p:spTree>
    <p:extLst>
      <p:ext uri="{BB962C8B-B14F-4D97-AF65-F5344CB8AC3E}">
        <p14:creationId xmlns:p14="http://schemas.microsoft.com/office/powerpoint/2010/main" val="39486538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able">
    <p:bg>
      <p:bgPr>
        <a:solidFill>
          <a:schemeClr val="bg1"/>
        </a:solidFill>
        <a:effectLst/>
      </p:bgPr>
    </p:bg>
    <p:spTree>
      <p:nvGrpSpPr>
        <p:cNvPr id="1" name=""/>
        <p:cNvGrpSpPr/>
        <p:nvPr/>
      </p:nvGrpSpPr>
      <p:grpSpPr>
        <a:xfrm>
          <a:off x="0" y="0"/>
          <a:ext cx="0" cy="0"/>
          <a:chOff x="0" y="0"/>
          <a:chExt cx="0" cy="0"/>
        </a:xfrm>
      </p:grpSpPr>
      <p:cxnSp>
        <p:nvCxnSpPr>
          <p:cNvPr id="14" name="Straight Connector 13"/>
          <p:cNvCxnSpPr>
            <a:cxnSpLocks/>
          </p:cNvCxnSpPr>
          <p:nvPr userDrawn="1"/>
        </p:nvCxnSpPr>
        <p:spPr>
          <a:xfrm flipV="1">
            <a:off x="845949" y="652808"/>
            <a:ext cx="0" cy="750198"/>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hasCustomPrompt="1"/>
          </p:nvPr>
        </p:nvSpPr>
        <p:spPr>
          <a:xfrm>
            <a:off x="830451" y="365126"/>
            <a:ext cx="10515600" cy="1325563"/>
          </a:xfrm>
        </p:spPr>
        <p:txBody>
          <a:bodyPr/>
          <a:lstStyle>
            <a:lvl1pPr>
              <a:lnSpc>
                <a:spcPct val="110000"/>
              </a:lnSpc>
              <a:defRPr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Title</a:t>
            </a:r>
          </a:p>
        </p:txBody>
      </p:sp>
    </p:spTree>
    <p:extLst>
      <p:ext uri="{BB962C8B-B14F-4D97-AF65-F5344CB8AC3E}">
        <p14:creationId xmlns:p14="http://schemas.microsoft.com/office/powerpoint/2010/main" val="19601144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itle and Content_White">
    <p:spTree>
      <p:nvGrpSpPr>
        <p:cNvPr id="1" name=""/>
        <p:cNvGrpSpPr/>
        <p:nvPr/>
      </p:nvGrpSpPr>
      <p:grpSpPr>
        <a:xfrm>
          <a:off x="0" y="0"/>
          <a:ext cx="0" cy="0"/>
          <a:chOff x="0" y="0"/>
          <a:chExt cx="0" cy="0"/>
        </a:xfrm>
      </p:grpSpPr>
      <p:cxnSp>
        <p:nvCxnSpPr>
          <p:cNvPr id="6" name="Straight Connector 5"/>
          <p:cNvCxnSpPr/>
          <p:nvPr userDrawn="1"/>
        </p:nvCxnSpPr>
        <p:spPr>
          <a:xfrm>
            <a:off x="838201" y="1332089"/>
            <a:ext cx="9810044"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sp>
        <p:nvSpPr>
          <p:cNvPr id="11" name="Title 1"/>
          <p:cNvSpPr>
            <a:spLocks noGrp="1"/>
          </p:cNvSpPr>
          <p:nvPr>
            <p:ph type="title" hasCustomPrompt="1"/>
          </p:nvPr>
        </p:nvSpPr>
        <p:spPr>
          <a:xfrm>
            <a:off x="838200" y="302419"/>
            <a:ext cx="10515600" cy="1325563"/>
          </a:xfrm>
        </p:spPr>
        <p:txBody>
          <a:bodyPr/>
          <a:lstStyle>
            <a:lvl1pPr>
              <a:lnSpc>
                <a:spcPct val="110000"/>
              </a:lnSpc>
              <a:defRPr b="0" i="0">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Title</a:t>
            </a:r>
          </a:p>
        </p:txBody>
      </p:sp>
    </p:spTree>
    <p:extLst>
      <p:ext uri="{BB962C8B-B14F-4D97-AF65-F5344CB8AC3E}">
        <p14:creationId xmlns:p14="http://schemas.microsoft.com/office/powerpoint/2010/main" val="33234772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End Slide_Light">
    <p:bg>
      <p:bgPr>
        <a:solidFill>
          <a:srgbClr val="C8102E"/>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55447" y="2664027"/>
            <a:ext cx="5839012" cy="1524000"/>
          </a:xfrm>
          <a:ln>
            <a:noFill/>
          </a:ln>
        </p:spPr>
        <p:txBody>
          <a:bodyPr>
            <a:normAutofit/>
          </a:bodyPr>
          <a:lstStyle>
            <a:lvl1pPr algn="ctr">
              <a:lnSpc>
                <a:spcPct val="110000"/>
              </a:lnSpc>
              <a:defRPr sz="60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Thank you!</a:t>
            </a:r>
          </a:p>
        </p:txBody>
      </p:sp>
      <p:pic>
        <p:nvPicPr>
          <p:cNvPr id="4" name="Picture 3">
            <a:extLst>
              <a:ext uri="{FF2B5EF4-FFF2-40B4-BE49-F238E27FC236}">
                <a16:creationId xmlns:a16="http://schemas.microsoft.com/office/drawing/2014/main" id="{F5144862-EC6C-78B4-EE2E-2A443F7E7B0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5076" y="1968500"/>
            <a:ext cx="4015946" cy="4439054"/>
          </a:xfrm>
          <a:prstGeom prst="rect">
            <a:avLst/>
          </a:prstGeom>
        </p:spPr>
      </p:pic>
    </p:spTree>
    <p:extLst>
      <p:ext uri="{BB962C8B-B14F-4D97-AF65-F5344CB8AC3E}">
        <p14:creationId xmlns:p14="http://schemas.microsoft.com/office/powerpoint/2010/main" val="3519838045"/>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nd Slide_Ligh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6493" y="1257301"/>
            <a:ext cx="5839012" cy="1524000"/>
          </a:xfrm>
        </p:spPr>
        <p:txBody>
          <a:bodyPr>
            <a:normAutofit/>
          </a:bodyPr>
          <a:lstStyle>
            <a:lvl1pPr algn="ctr">
              <a:lnSpc>
                <a:spcPct val="110000"/>
              </a:lnSpc>
              <a:defRPr sz="6000" b="0" i="0">
                <a:latin typeface="Lato" panose="020F0502020204030203" pitchFamily="34" charset="0"/>
                <a:ea typeface="Lato" panose="020F0502020204030203" pitchFamily="34" charset="0"/>
                <a:cs typeface="Lato" panose="020F0502020204030203" pitchFamily="34" charset="0"/>
              </a:defRPr>
            </a:lvl1pPr>
          </a:lstStyle>
          <a:p>
            <a:r>
              <a:rPr lang="en-US" dirty="0"/>
              <a:t>Thank You!</a:t>
            </a:r>
          </a:p>
        </p:txBody>
      </p:sp>
      <p:cxnSp>
        <p:nvCxnSpPr>
          <p:cNvPr id="5" name="Straight Connector 4"/>
          <p:cNvCxnSpPr/>
          <p:nvPr userDrawn="1"/>
        </p:nvCxnSpPr>
        <p:spPr>
          <a:xfrm>
            <a:off x="2514600" y="2997200"/>
            <a:ext cx="7370443" cy="0"/>
          </a:xfrm>
          <a:prstGeom prst="line">
            <a:avLst/>
          </a:prstGeom>
          <a:ln w="25400">
            <a:solidFill>
              <a:srgbClr val="E1192B"/>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a:blip r:embed="rId2"/>
          <a:stretch>
            <a:fillRect/>
          </a:stretch>
        </p:blipFill>
        <p:spPr>
          <a:xfrm>
            <a:off x="4343399" y="3429000"/>
            <a:ext cx="3505201" cy="2336801"/>
          </a:xfrm>
          <a:prstGeom prst="rect">
            <a:avLst/>
          </a:prstGeom>
        </p:spPr>
      </p:pic>
    </p:spTree>
    <p:extLst>
      <p:ext uri="{BB962C8B-B14F-4D97-AF65-F5344CB8AC3E}">
        <p14:creationId xmlns:p14="http://schemas.microsoft.com/office/powerpoint/2010/main" val="2653354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C2B016-58E7-204F-8CAC-ED0223903DC7}" type="datetime1">
              <a:rPr lang="en-US" smtClean="0"/>
              <a:t>9/8/25</a:t>
            </a:fld>
            <a:endParaRPr lang="en-US"/>
          </a:p>
        </p:txBody>
      </p:sp>
      <p:sp>
        <p:nvSpPr>
          <p:cNvPr id="6" name="Footer Placeholder 5"/>
          <p:cNvSpPr>
            <a:spLocks noGrp="1"/>
          </p:cNvSpPr>
          <p:nvPr>
            <p:ph type="ftr" sz="quarter" idx="11"/>
          </p:nvPr>
        </p:nvSpPr>
        <p:spPr/>
        <p:txBody>
          <a:bodyPr/>
          <a:lstStyle/>
          <a:p>
            <a:r>
              <a:rPr lang="en-US"/>
              <a:t>QCD@LHC 2025, Stony Brook, EFT at ATLAS &amp; CMS, D. Wood</a:t>
            </a:r>
          </a:p>
        </p:txBody>
      </p:sp>
      <p:sp>
        <p:nvSpPr>
          <p:cNvPr id="7" name="Slide Number Placeholder 6"/>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BAF27D3-F152-054A-A502-52267E4EE3B7}" type="datetime1">
              <a:rPr lang="en-US" smtClean="0"/>
              <a:t>9/8/25</a:t>
            </a:fld>
            <a:endParaRPr lang="en-US"/>
          </a:p>
        </p:txBody>
      </p:sp>
      <p:sp>
        <p:nvSpPr>
          <p:cNvPr id="8" name="Footer Placeholder 7"/>
          <p:cNvSpPr>
            <a:spLocks noGrp="1"/>
          </p:cNvSpPr>
          <p:nvPr>
            <p:ph type="ftr" sz="quarter" idx="11"/>
          </p:nvPr>
        </p:nvSpPr>
        <p:spPr/>
        <p:txBody>
          <a:bodyPr/>
          <a:lstStyle/>
          <a:p>
            <a:r>
              <a:rPr lang="en-US"/>
              <a:t>QCD@LHC 2025, Stony Brook, EFT at ATLAS &amp; CMS, D. Wood</a:t>
            </a:r>
          </a:p>
        </p:txBody>
      </p:sp>
      <p:sp>
        <p:nvSpPr>
          <p:cNvPr id="9" name="Slide Number Placeholder 8"/>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609600"/>
          </a:xfrm>
        </p:spPr>
        <p:txBody>
          <a:bodyPr/>
          <a:lstStyle/>
          <a:p>
            <a:r>
              <a:rPr lang="en-US"/>
              <a:t>Click to edit Master title style</a:t>
            </a:r>
          </a:p>
        </p:txBody>
      </p:sp>
      <p:sp>
        <p:nvSpPr>
          <p:cNvPr id="3" name="Date Placeholder 2"/>
          <p:cNvSpPr>
            <a:spLocks noGrp="1"/>
          </p:cNvSpPr>
          <p:nvPr>
            <p:ph type="dt" sz="half" idx="10"/>
          </p:nvPr>
        </p:nvSpPr>
        <p:spPr>
          <a:xfrm>
            <a:off x="609600" y="6477000"/>
            <a:ext cx="838200" cy="244476"/>
          </a:xfrm>
        </p:spPr>
        <p:txBody>
          <a:bodyPr/>
          <a:lstStyle/>
          <a:p>
            <a:fld id="{0B077497-012A-5D4B-ACAC-2E0A2621126B}" type="datetime1">
              <a:rPr lang="en-US" smtClean="0"/>
              <a:t>9/8/25</a:t>
            </a:fld>
            <a:endParaRPr lang="en-US" dirty="0"/>
          </a:p>
        </p:txBody>
      </p:sp>
      <p:sp>
        <p:nvSpPr>
          <p:cNvPr id="4" name="Footer Placeholder 3"/>
          <p:cNvSpPr>
            <a:spLocks noGrp="1"/>
          </p:cNvSpPr>
          <p:nvPr>
            <p:ph type="ftr" sz="quarter" idx="11"/>
          </p:nvPr>
        </p:nvSpPr>
        <p:spPr>
          <a:xfrm>
            <a:off x="3581400" y="6477000"/>
            <a:ext cx="4572000" cy="244476"/>
          </a:xfrm>
        </p:spPr>
        <p:txBody>
          <a:bodyPr/>
          <a:lstStyle/>
          <a:p>
            <a:r>
              <a:rPr lang="en-US" dirty="0"/>
              <a:t>QCD@LHC 2025, Stony Brook, EFT at ATLAS &amp; CMS, D. Wood</a:t>
            </a:r>
          </a:p>
        </p:txBody>
      </p:sp>
      <p:sp>
        <p:nvSpPr>
          <p:cNvPr id="5" name="Slide Number Placeholder 4"/>
          <p:cNvSpPr>
            <a:spLocks noGrp="1"/>
          </p:cNvSpPr>
          <p:nvPr>
            <p:ph type="sldNum" sz="quarter" idx="12"/>
          </p:nvPr>
        </p:nvSpPr>
        <p:spPr>
          <a:xfrm>
            <a:off x="10591800" y="6477000"/>
            <a:ext cx="990600" cy="244476"/>
          </a:xfrm>
        </p:spPr>
        <p:txBody>
          <a:bodyPr/>
          <a:lstStyle/>
          <a:p>
            <a:fld id="{8055E9AD-FF6F-45A6-BEFC-71F94E00C9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FDA61D-A74A-794A-925A-699A067E8EA3}" type="datetime1">
              <a:rPr lang="en-US" smtClean="0"/>
              <a:t>9/8/25</a:t>
            </a:fld>
            <a:endParaRPr lang="en-US"/>
          </a:p>
        </p:txBody>
      </p:sp>
      <p:sp>
        <p:nvSpPr>
          <p:cNvPr id="3" name="Footer Placeholder 2"/>
          <p:cNvSpPr>
            <a:spLocks noGrp="1"/>
          </p:cNvSpPr>
          <p:nvPr>
            <p:ph type="ftr" sz="quarter" idx="11"/>
          </p:nvPr>
        </p:nvSpPr>
        <p:spPr/>
        <p:txBody>
          <a:bodyPr/>
          <a:lstStyle/>
          <a:p>
            <a:r>
              <a:rPr lang="en-US"/>
              <a:t>QCD@LHC 2025, Stony Brook, EFT at ATLAS &amp; CMS, D. Wood</a:t>
            </a:r>
          </a:p>
        </p:txBody>
      </p:sp>
      <p:sp>
        <p:nvSpPr>
          <p:cNvPr id="4" name="Slide Number Placeholder 3"/>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36F9C0-7DFB-3844-92C2-DD21B2713194}" type="datetime1">
              <a:rPr lang="en-US" smtClean="0"/>
              <a:t>9/8/25</a:t>
            </a:fld>
            <a:endParaRPr lang="en-US"/>
          </a:p>
        </p:txBody>
      </p:sp>
      <p:sp>
        <p:nvSpPr>
          <p:cNvPr id="6" name="Footer Placeholder 5"/>
          <p:cNvSpPr>
            <a:spLocks noGrp="1"/>
          </p:cNvSpPr>
          <p:nvPr>
            <p:ph type="ftr" sz="quarter" idx="11"/>
          </p:nvPr>
        </p:nvSpPr>
        <p:spPr/>
        <p:txBody>
          <a:bodyPr/>
          <a:lstStyle/>
          <a:p>
            <a:r>
              <a:rPr lang="en-US"/>
              <a:t>QCD@LHC 2025, Stony Brook, EFT at ATLAS &amp; CMS, D. Wood</a:t>
            </a:r>
          </a:p>
        </p:txBody>
      </p:sp>
      <p:sp>
        <p:nvSpPr>
          <p:cNvPr id="7" name="Slide Number Placeholder 6"/>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8B32A3A-6ACE-BF49-8E76-116064464E27}" type="datetime1">
              <a:rPr lang="en-US" smtClean="0"/>
              <a:t>9/8/25</a:t>
            </a:fld>
            <a:endParaRPr lang="en-US"/>
          </a:p>
        </p:txBody>
      </p:sp>
      <p:sp>
        <p:nvSpPr>
          <p:cNvPr id="6" name="Footer Placeholder 5"/>
          <p:cNvSpPr>
            <a:spLocks noGrp="1"/>
          </p:cNvSpPr>
          <p:nvPr>
            <p:ph type="ftr" sz="quarter" idx="11"/>
          </p:nvPr>
        </p:nvSpPr>
        <p:spPr/>
        <p:txBody>
          <a:bodyPr/>
          <a:lstStyle/>
          <a:p>
            <a:r>
              <a:rPr lang="en-US"/>
              <a:t>QCD@LHC 2025, Stony Brook, EFT at ATLAS &amp; CMS, D. Wood</a:t>
            </a:r>
          </a:p>
        </p:txBody>
      </p:sp>
      <p:sp>
        <p:nvSpPr>
          <p:cNvPr id="7" name="Slide Number Placeholder 6"/>
          <p:cNvSpPr>
            <a:spLocks noGrp="1"/>
          </p:cNvSpPr>
          <p:nvPr>
            <p:ph type="sldNum" sz="quarter" idx="12"/>
          </p:nvPr>
        </p:nvSpPr>
        <p:spPr/>
        <p:txBody>
          <a:bodyPr/>
          <a:lstStyle/>
          <a:p>
            <a:fld id="{8055E9AD-FF6F-45A6-BEFC-71F94E00C96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45719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838201"/>
            <a:ext cx="10972800" cy="528796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477000"/>
            <a:ext cx="2895600" cy="244476"/>
          </a:xfrm>
          <a:prstGeom prst="rect">
            <a:avLst/>
          </a:prstGeom>
        </p:spPr>
        <p:txBody>
          <a:bodyPr vert="horz" lIns="91440" tIns="45720" rIns="91440" bIns="45720" rtlCol="0" anchor="ctr"/>
          <a:lstStyle>
            <a:lvl1pPr algn="l">
              <a:defRPr sz="1200">
                <a:solidFill>
                  <a:schemeClr val="tx1">
                    <a:tint val="75000"/>
                  </a:schemeClr>
                </a:solidFill>
              </a:defRPr>
            </a:lvl1pPr>
          </a:lstStyle>
          <a:p>
            <a:fld id="{11B592F4-0DDD-E94A-9F2F-6D7265649589}" type="datetime1">
              <a:rPr lang="en-US" smtClean="0"/>
              <a:t>9/8/25</a:t>
            </a:fld>
            <a:endParaRPr lang="en-US"/>
          </a:p>
        </p:txBody>
      </p:sp>
      <p:sp>
        <p:nvSpPr>
          <p:cNvPr id="5" name="Footer Placeholder 4"/>
          <p:cNvSpPr>
            <a:spLocks noGrp="1"/>
          </p:cNvSpPr>
          <p:nvPr>
            <p:ph type="ftr" sz="quarter" idx="3"/>
          </p:nvPr>
        </p:nvSpPr>
        <p:spPr>
          <a:xfrm>
            <a:off x="3886200" y="6477000"/>
            <a:ext cx="4495800" cy="244476"/>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QCD@LHC 2025, Stony Brook, EFT at ATLAS &amp; CMS, D. Wood</a:t>
            </a:r>
            <a:endParaRPr lang="en-US" dirty="0"/>
          </a:p>
        </p:txBody>
      </p:sp>
      <p:sp>
        <p:nvSpPr>
          <p:cNvPr id="6" name="Slide Number Placeholder 5"/>
          <p:cNvSpPr>
            <a:spLocks noGrp="1"/>
          </p:cNvSpPr>
          <p:nvPr>
            <p:ph type="sldNum" sz="quarter" idx="4"/>
          </p:nvPr>
        </p:nvSpPr>
        <p:spPr>
          <a:xfrm>
            <a:off x="9296400" y="6477000"/>
            <a:ext cx="2286000" cy="244476"/>
          </a:xfrm>
          <a:prstGeom prst="rect">
            <a:avLst/>
          </a:prstGeom>
        </p:spPr>
        <p:txBody>
          <a:bodyPr vert="horz" lIns="91440" tIns="45720" rIns="91440" bIns="45720" rtlCol="0" anchor="ctr"/>
          <a:lstStyle>
            <a:lvl1pPr algn="r">
              <a:defRPr sz="1200">
                <a:solidFill>
                  <a:schemeClr val="tx1">
                    <a:tint val="75000"/>
                  </a:schemeClr>
                </a:solidFill>
              </a:defRPr>
            </a:lvl1pPr>
          </a:lstStyle>
          <a:p>
            <a:fld id="{8055E9AD-FF6F-45A6-BEFC-71F94E00C96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COS Brand Template</a:t>
            </a:r>
          </a:p>
        </p:txBody>
      </p:sp>
      <p:sp>
        <p:nvSpPr>
          <p:cNvPr id="3" name="Text Placeholder 2"/>
          <p:cNvSpPr>
            <a:spLocks noGrp="1"/>
          </p:cNvSpPr>
          <p:nvPr>
            <p:ph type="body" idx="1"/>
          </p:nvPr>
        </p:nvSpPr>
        <p:spPr>
          <a:xfrm>
            <a:off x="838200" y="1825625"/>
            <a:ext cx="10515600" cy="368179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4"/>
          </p:nvPr>
        </p:nvSpPr>
        <p:spPr>
          <a:xfrm>
            <a:off x="90170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E017B6-6466-CA44-A203-DCC007137B39}" type="slidenum">
              <a:rPr lang="en-US" smtClean="0"/>
              <a:t>‹#›</a:t>
            </a:fld>
            <a:endParaRPr lang="en-US" dirty="0"/>
          </a:p>
        </p:txBody>
      </p:sp>
      <p:grpSp>
        <p:nvGrpSpPr>
          <p:cNvPr id="5" name="Group 4">
            <a:extLst>
              <a:ext uri="{FF2B5EF4-FFF2-40B4-BE49-F238E27FC236}">
                <a16:creationId xmlns:a16="http://schemas.microsoft.com/office/drawing/2014/main" id="{98B36C67-457B-DAF6-C8F5-187B78E167D6}"/>
              </a:ext>
            </a:extLst>
          </p:cNvPr>
          <p:cNvGrpSpPr/>
          <p:nvPr userDrawn="1"/>
        </p:nvGrpSpPr>
        <p:grpSpPr>
          <a:xfrm>
            <a:off x="-1876" y="5599500"/>
            <a:ext cx="12708227" cy="1764630"/>
            <a:chOff x="-1876" y="5599500"/>
            <a:chExt cx="12708227" cy="1764630"/>
          </a:xfrm>
        </p:grpSpPr>
        <p:sp>
          <p:nvSpPr>
            <p:cNvPr id="6" name="Rectangle 5">
              <a:extLst>
                <a:ext uri="{FF2B5EF4-FFF2-40B4-BE49-F238E27FC236}">
                  <a16:creationId xmlns:a16="http://schemas.microsoft.com/office/drawing/2014/main" id="{30B3374A-9A10-B3BC-6BB8-E201EC62AF82}"/>
                </a:ext>
              </a:extLst>
            </p:cNvPr>
            <p:cNvSpPr/>
            <p:nvPr userDrawn="1"/>
          </p:nvSpPr>
          <p:spPr>
            <a:xfrm>
              <a:off x="-1876" y="6172934"/>
              <a:ext cx="12193875" cy="6972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Lato" panose="020F0502020204030203" pitchFamily="34" charset="0"/>
              </a:endParaRPr>
            </a:p>
          </p:txBody>
        </p:sp>
        <p:pic>
          <p:nvPicPr>
            <p:cNvPr id="10" name="Picture 9">
              <a:extLst>
                <a:ext uri="{FF2B5EF4-FFF2-40B4-BE49-F238E27FC236}">
                  <a16:creationId xmlns:a16="http://schemas.microsoft.com/office/drawing/2014/main" id="{977AA46C-FEB8-A6A7-1B63-81FE37AD9865}"/>
                </a:ext>
              </a:extLst>
            </p:cNvPr>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a:off x="0" y="6172935"/>
              <a:ext cx="2169884" cy="698396"/>
            </a:xfrm>
            <a:prstGeom prst="rect">
              <a:avLst/>
            </a:prstGeom>
          </p:spPr>
        </p:pic>
        <p:pic>
          <p:nvPicPr>
            <p:cNvPr id="9" name="Picture 8">
              <a:extLst>
                <a:ext uri="{FF2B5EF4-FFF2-40B4-BE49-F238E27FC236}">
                  <a16:creationId xmlns:a16="http://schemas.microsoft.com/office/drawing/2014/main" id="{93E75F56-6F1C-5F13-7FAD-4B8ABF4E2B90}"/>
                </a:ext>
              </a:extLst>
            </p:cNvPr>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a:off x="9177091" y="5599500"/>
              <a:ext cx="3529260" cy="1764630"/>
            </a:xfrm>
            <a:prstGeom prst="rect">
              <a:avLst/>
            </a:prstGeom>
          </p:spPr>
        </p:pic>
      </p:grpSp>
    </p:spTree>
    <p:extLst>
      <p:ext uri="{BB962C8B-B14F-4D97-AF65-F5344CB8AC3E}">
        <p14:creationId xmlns:p14="http://schemas.microsoft.com/office/powerpoint/2010/main" val="39225641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Lst>
  <p:hf hdr="0" dt="0"/>
  <p:txStyles>
    <p:titleStyle>
      <a:lvl1pPr algn="l" defTabSz="914377" rtl="0" eaLnBrk="1" latinLnBrk="0" hangingPunct="1">
        <a:lnSpc>
          <a:spcPct val="90000"/>
        </a:lnSpc>
        <a:spcBef>
          <a:spcPct val="0"/>
        </a:spcBef>
        <a:buNone/>
        <a:defRPr sz="4400" b="0" i="0" kern="1200">
          <a:solidFill>
            <a:schemeClr val="tx1"/>
          </a:solidFill>
          <a:latin typeface="Lato" panose="020F0502020204030203" pitchFamily="34" charset="0"/>
          <a:ea typeface="Lato" panose="020F0502020204030203" pitchFamily="34" charset="0"/>
          <a:cs typeface="Lato" panose="020F0502020204030203" pitchFamily="34" charset="0"/>
        </a:defRPr>
      </a:lvl1pPr>
    </p:titleStyle>
    <p:bodyStyle>
      <a:lvl1pPr marL="228594" indent="-228594" algn="l" defTabSz="914377" rtl="0" eaLnBrk="1" latinLnBrk="0" hangingPunct="1">
        <a:lnSpc>
          <a:spcPct val="110000"/>
        </a:lnSpc>
        <a:spcBef>
          <a:spcPts val="1000"/>
        </a:spcBef>
        <a:buFont typeface="Arial"/>
        <a:buChar char="•"/>
        <a:defRPr sz="2800" b="0"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783" indent="-228594" algn="l" defTabSz="914377" rtl="0" eaLnBrk="1" latinLnBrk="0" hangingPunct="1">
        <a:lnSpc>
          <a:spcPct val="110000"/>
        </a:lnSpc>
        <a:spcBef>
          <a:spcPts val="500"/>
        </a:spcBef>
        <a:buFont typeface="Arial"/>
        <a:buChar char="•"/>
        <a:defRPr sz="2400" b="0" i="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2971" indent="-228594" algn="l" defTabSz="914377" rtl="0" eaLnBrk="1" latinLnBrk="0" hangingPunct="1">
        <a:lnSpc>
          <a:spcPct val="110000"/>
        </a:lnSpc>
        <a:spcBef>
          <a:spcPts val="500"/>
        </a:spcBef>
        <a:buFont typeface="Arial"/>
        <a:buChar char="•"/>
        <a:defRPr sz="2000" b="0" i="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160" indent="-228594" algn="l" defTabSz="914377" rtl="0" eaLnBrk="1" latinLnBrk="0" hangingPunct="1">
        <a:lnSpc>
          <a:spcPct val="110000"/>
        </a:lnSpc>
        <a:spcBef>
          <a:spcPts val="500"/>
        </a:spcBef>
        <a:buFont typeface="Arial"/>
        <a:buChar char="•"/>
        <a:defRPr sz="1800" b="0" i="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349" indent="-228594" algn="l" defTabSz="914377" rtl="0" eaLnBrk="1" latinLnBrk="0" hangingPunct="1">
        <a:lnSpc>
          <a:spcPct val="110000"/>
        </a:lnSpc>
        <a:spcBef>
          <a:spcPts val="500"/>
        </a:spcBef>
        <a:buFont typeface="Arial"/>
        <a:buChar char="•"/>
        <a:defRPr sz="1800" b="0" i="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12.jpe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4.emf"/><Relationship Id="rId7" Type="http://schemas.openxmlformats.org/officeDocument/2006/relationships/hyperlink" Target="https://link.aps.org/doi/10.1103/PhysRevLett.133.101801" TargetMode="External"/><Relationship Id="rId2" Type="http://schemas.openxmlformats.org/officeDocument/2006/relationships/image" Target="../media/image33.emf"/><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36.emf"/><Relationship Id="rId4" Type="http://schemas.openxmlformats.org/officeDocument/2006/relationships/image" Target="../media/image35.emf"/></Relationships>
</file>

<file path=ppt/slides/_rels/slide1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39.emf"/></Relationships>
</file>

<file path=ppt/slides/_rels/slide15.xml.rels><?xml version="1.0" encoding="UTF-8" standalone="yes"?>
<Relationships xmlns="http://schemas.openxmlformats.org/package/2006/relationships"><Relationship Id="rId3" Type="http://schemas.openxmlformats.org/officeDocument/2006/relationships/image" Target="../media/image38.emf"/><Relationship Id="rId7" Type="http://schemas.openxmlformats.org/officeDocument/2006/relationships/image" Target="../media/image40.png"/><Relationship Id="rId2" Type="http://schemas.openxmlformats.org/officeDocument/2006/relationships/image" Target="../media/image37.emf"/><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39.emf"/></Relationships>
</file>

<file path=ppt/slides/_rels/slide16.xml.rels><?xml version="1.0" encoding="UTF-8" standalone="yes"?>
<Relationships xmlns="http://schemas.openxmlformats.org/package/2006/relationships"><Relationship Id="rId3" Type="http://schemas.openxmlformats.org/officeDocument/2006/relationships/hyperlink" Target="http://arxiv.org/abs/2504.02958" TargetMode="External"/><Relationship Id="rId2" Type="http://schemas.openxmlformats.org/officeDocument/2006/relationships/image" Target="../media/image41.emf"/><Relationship Id="rId1" Type="http://schemas.openxmlformats.org/officeDocument/2006/relationships/slideLayout" Target="../slideLayouts/slideLayout6.xml"/><Relationship Id="rId6" Type="http://schemas.openxmlformats.org/officeDocument/2006/relationships/image" Target="../media/image51.png"/><Relationship Id="rId5" Type="http://schemas.openxmlformats.org/officeDocument/2006/relationships/image" Target="../media/image43.emf"/><Relationship Id="rId4" Type="http://schemas.openxmlformats.org/officeDocument/2006/relationships/image" Target="../media/image42.emf"/></Relationships>
</file>

<file path=ppt/slides/_rels/slide17.xml.rels><?xml version="1.0" encoding="UTF-8" standalone="yes"?>
<Relationships xmlns="http://schemas.openxmlformats.org/package/2006/relationships"><Relationship Id="rId3" Type="http://schemas.openxmlformats.org/officeDocument/2006/relationships/image" Target="../media/image45.emf"/><Relationship Id="rId7" Type="http://schemas.openxmlformats.org/officeDocument/2006/relationships/hyperlink" Target="http://arxiv.org/abs/2504.02958" TargetMode="External"/><Relationship Id="rId2" Type="http://schemas.openxmlformats.org/officeDocument/2006/relationships/image" Target="../media/image44.emf"/><Relationship Id="rId1" Type="http://schemas.openxmlformats.org/officeDocument/2006/relationships/slideLayout" Target="../slideLayouts/slideLayout6.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6.emf"/></Relationships>
</file>

<file path=ppt/slides/_rels/slide1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5.emf"/><Relationship Id="rId7" Type="http://schemas.openxmlformats.org/officeDocument/2006/relationships/hyperlink" Target="http://arxiv.org/abs/2504.02958" TargetMode="External"/><Relationship Id="rId2" Type="http://schemas.openxmlformats.org/officeDocument/2006/relationships/image" Target="../media/image44.emf"/><Relationship Id="rId1" Type="http://schemas.openxmlformats.org/officeDocument/2006/relationships/slideLayout" Target="../slideLayouts/slideLayout6.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6.emf"/></Relationships>
</file>

<file path=ppt/slides/_rels/slide19.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6.xml"/><Relationship Id="rId4" Type="http://schemas.openxmlformats.org/officeDocument/2006/relationships/hyperlink" Target="https://cds.cern.ch/record/2816369/files/ATL-PHYS-PUB-2022-037.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inspirehep.net/conferences/968963"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s://cds.cern.ch/record/2926224" TargetMode="External"/><Relationship Id="rId3" Type="http://schemas.openxmlformats.org/officeDocument/2006/relationships/image" Target="../media/image50.emf"/><Relationship Id="rId7" Type="http://schemas.openxmlformats.org/officeDocument/2006/relationships/image" Target="../media/image62.png"/><Relationship Id="rId2" Type="http://schemas.openxmlformats.org/officeDocument/2006/relationships/slideLayout" Target="../slideLayouts/slideLayout6.xml"/><Relationship Id="rId1" Type="http://schemas.openxmlformats.org/officeDocument/2006/relationships/tags" Target="../tags/tag4.xml"/><Relationship Id="rId6" Type="http://schemas.openxmlformats.org/officeDocument/2006/relationships/image" Target="../media/image53.png"/><Relationship Id="rId5" Type="http://schemas.openxmlformats.org/officeDocument/2006/relationships/image" Target="../media/image52.emf"/><Relationship Id="rId4" Type="http://schemas.openxmlformats.org/officeDocument/2006/relationships/image" Target="../media/image51.emf"/></Relationships>
</file>

<file path=ppt/slides/_rels/slide21.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hyperlink" Target="https://link.springer.com/article/10.1007/JHEP06(2024)192" TargetMode="External"/><Relationship Id="rId7" Type="http://schemas.openxmlformats.org/officeDocument/2006/relationships/image" Target="../media/image65.png"/><Relationship Id="rId2" Type="http://schemas.openxmlformats.org/officeDocument/2006/relationships/image" Target="../media/image54.emf"/><Relationship Id="rId1" Type="http://schemas.openxmlformats.org/officeDocument/2006/relationships/slideLayout" Target="../slideLayouts/slideLayout6.xml"/><Relationship Id="rId6" Type="http://schemas.openxmlformats.org/officeDocument/2006/relationships/image" Target="../media/image64.png"/><Relationship Id="rId5" Type="http://schemas.openxmlformats.org/officeDocument/2006/relationships/image" Target="../media/image18.emf"/><Relationship Id="rId4" Type="http://schemas.openxmlformats.org/officeDocument/2006/relationships/hyperlink" Target="https://link.springer.com/article/10.1007/JHEP04(2024)026" TargetMode="External"/><Relationship Id="rId9" Type="http://schemas.openxmlformats.org/officeDocument/2006/relationships/image" Target="../media/image67.png"/></Relationships>
</file>

<file path=ppt/slides/_rels/slide22.xml.rels><?xml version="1.0" encoding="UTF-8" standalone="yes"?>
<Relationships xmlns="http://schemas.openxmlformats.org/package/2006/relationships"><Relationship Id="rId13" Type="http://schemas.openxmlformats.org/officeDocument/2006/relationships/hyperlink" Target="https://doi.org/10.1016/j.physletb.2020.135992" TargetMode="External"/><Relationship Id="rId18" Type="http://schemas.openxmlformats.org/officeDocument/2006/relationships/hyperlink" Target="http://dx.doi.org/10.1007/JHEP10(2021)174" TargetMode="External"/><Relationship Id="rId26" Type="http://schemas.openxmlformats.org/officeDocument/2006/relationships/hyperlink" Target="https://link.springer.com/article/10.1007/JHEP04(2024)026" TargetMode="External"/><Relationship Id="rId3" Type="http://schemas.openxmlformats.org/officeDocument/2006/relationships/hyperlink" Target="https://arxiv.org/abs/2410.04210" TargetMode="External"/><Relationship Id="rId21" Type="http://schemas.openxmlformats.org/officeDocument/2006/relationships/hyperlink" Target="https://link.springer.com/article/10.1007/JHEP01(2024)004" TargetMode="External"/><Relationship Id="rId7" Type="http://schemas.openxmlformats.org/officeDocument/2006/relationships/hyperlink" Target="https://cds.cern.ch/record/2926224" TargetMode="External"/><Relationship Id="rId12" Type="http://schemas.openxmlformats.org/officeDocument/2006/relationships/hyperlink" Target="https://arxiv.org/abs/2410.04210" TargetMode="External"/><Relationship Id="rId17" Type="http://schemas.openxmlformats.org/officeDocument/2006/relationships/hyperlink" Target="http://dx.doi.org/10.1103/cm24-665b" TargetMode="External"/><Relationship Id="rId25" Type="http://schemas.openxmlformats.org/officeDocument/2006/relationships/hyperlink" Target="https://www.sciencedirect.com/science/article/pii/S0370269325002886" TargetMode="External"/><Relationship Id="rId33" Type="http://schemas.openxmlformats.org/officeDocument/2006/relationships/hyperlink" Target="https://www.sciencedirect.com/science/article/pii/S0370269325002886" TargetMode="External"/><Relationship Id="rId2" Type="http://schemas.openxmlformats.org/officeDocument/2006/relationships/hyperlink" Target="https://doi.org/10.1016/j.physletb.2020.135710" TargetMode="External"/><Relationship Id="rId16" Type="http://schemas.openxmlformats.org/officeDocument/2006/relationships/hyperlink" Target="https://cds.cern.ch/record/2926224" TargetMode="External"/><Relationship Id="rId20" Type="http://schemas.openxmlformats.org/officeDocument/2006/relationships/hyperlink" Target="https://link.springer.com/article/10.1007/JHEP06(2024)192" TargetMode="External"/><Relationship Id="rId29" Type="http://schemas.openxmlformats.org/officeDocument/2006/relationships/hyperlink" Target="https://link.springer.com/article/10.1007/JHEP06(2023)082" TargetMode="External"/><Relationship Id="rId1" Type="http://schemas.openxmlformats.org/officeDocument/2006/relationships/slideLayout" Target="../slideLayouts/slideLayout6.xml"/><Relationship Id="rId6" Type="http://schemas.openxmlformats.org/officeDocument/2006/relationships/hyperlink" Target="https://journals.aps.org/prd/abstract/10.1103/PhysRevD.108.032017" TargetMode="External"/><Relationship Id="rId11" Type="http://schemas.openxmlformats.org/officeDocument/2006/relationships/hyperlink" Target="https://doi.org/10.1016/j.physletb.2020.135710" TargetMode="External"/><Relationship Id="rId24" Type="http://schemas.openxmlformats.org/officeDocument/2006/relationships/hyperlink" Target="https://link.springer.com/article/10.1140/epjc/s10052-023-11579-8" TargetMode="External"/><Relationship Id="rId32" Type="http://schemas.openxmlformats.org/officeDocument/2006/relationships/hyperlink" Target="https://link.springer.com/article/10.1140/epjc/s10052-023-11579-8" TargetMode="External"/><Relationship Id="rId5" Type="http://schemas.openxmlformats.org/officeDocument/2006/relationships/hyperlink" Target="https://link.springer.com/article/10.1007/JHEP06(2020)076" TargetMode="External"/><Relationship Id="rId15" Type="http://schemas.openxmlformats.org/officeDocument/2006/relationships/hyperlink" Target="https://journals.aps.org/prd/abstract/10.1103/PhysRevD.108.032017" TargetMode="External"/><Relationship Id="rId23" Type="http://schemas.openxmlformats.org/officeDocument/2006/relationships/hyperlink" Target="https://doi.org/10.1140/epjc/s10052-024-13311-6" TargetMode="External"/><Relationship Id="rId28" Type="http://schemas.openxmlformats.org/officeDocument/2006/relationships/hyperlink" Target="https://link.springer.com/article/10.1007/JHEP01(2024)004" TargetMode="External"/><Relationship Id="rId10" Type="http://schemas.openxmlformats.org/officeDocument/2006/relationships/image" Target="../media/image68.png"/><Relationship Id="rId19" Type="http://schemas.openxmlformats.org/officeDocument/2006/relationships/hyperlink" Target="https://link.springer.com/article/10.1007/JHEP04(2024)026" TargetMode="External"/><Relationship Id="rId31" Type="http://schemas.openxmlformats.org/officeDocument/2006/relationships/image" Target="../media/image69.png"/><Relationship Id="rId4" Type="http://schemas.openxmlformats.org/officeDocument/2006/relationships/hyperlink" Target="https://doi.org/10.1016/j.physletb.2020.135992" TargetMode="External"/><Relationship Id="rId9" Type="http://schemas.openxmlformats.org/officeDocument/2006/relationships/hyperlink" Target="http://dx.doi.org/10.1007/JHEP10(2021)174" TargetMode="External"/><Relationship Id="rId14" Type="http://schemas.openxmlformats.org/officeDocument/2006/relationships/hyperlink" Target="https://link.springer.com/article/10.1007/JHEP06(2020)076" TargetMode="External"/><Relationship Id="rId22" Type="http://schemas.openxmlformats.org/officeDocument/2006/relationships/hyperlink" Target="https://link.springer.com/article/10.1007/JHEP06(2023)082" TargetMode="External"/><Relationship Id="rId27" Type="http://schemas.openxmlformats.org/officeDocument/2006/relationships/hyperlink" Target="https://link.springer.com/article/10.1007/JHEP06(2024)192" TargetMode="External"/><Relationship Id="rId30" Type="http://schemas.openxmlformats.org/officeDocument/2006/relationships/hyperlink" Target="https://doi.org/10.1140/epjc/s10052-024-13311-6" TargetMode="External"/><Relationship Id="rId8" Type="http://schemas.openxmlformats.org/officeDocument/2006/relationships/hyperlink" Target="http://dx.doi.org/10.1103/cm24-665b"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670.png"/><Relationship Id="rId3" Type="http://schemas.openxmlformats.org/officeDocument/2006/relationships/image" Target="../media/image63.png"/><Relationship Id="rId7" Type="http://schemas.openxmlformats.org/officeDocument/2006/relationships/image" Target="../media/image660.png"/><Relationship Id="rId2" Type="http://schemas.openxmlformats.org/officeDocument/2006/relationships/image" Target="../media/image55.emf"/><Relationship Id="rId1" Type="http://schemas.openxmlformats.org/officeDocument/2006/relationships/slideLayout" Target="../slideLayouts/slideLayout6.xml"/><Relationship Id="rId6" Type="http://schemas.openxmlformats.org/officeDocument/2006/relationships/image" Target="../media/image56.emf"/><Relationship Id="rId5" Type="http://schemas.openxmlformats.org/officeDocument/2006/relationships/hyperlink" Target="https://arxiv.org/abs/2410.04210" TargetMode="External"/><Relationship Id="rId4" Type="http://schemas.openxmlformats.org/officeDocument/2006/relationships/image" Target="../media/image640.png"/></Relationships>
</file>

<file path=ppt/slides/_rels/slide24.xml.rels><?xml version="1.0" encoding="UTF-8" standalone="yes"?>
<Relationships xmlns="http://schemas.openxmlformats.org/package/2006/relationships"><Relationship Id="rId3" Type="http://schemas.openxmlformats.org/officeDocument/2006/relationships/image" Target="../media/image57.emf"/><Relationship Id="rId7" Type="http://schemas.openxmlformats.org/officeDocument/2006/relationships/hyperlink" Target="https://journals.aps.org/prd/abstract/10.1103/PhysRevD.101.113003" TargetMode="External"/><Relationship Id="rId2" Type="http://schemas.openxmlformats.org/officeDocument/2006/relationships/slideLayout" Target="../slideLayouts/slideLayout6.xml"/><Relationship Id="rId1" Type="http://schemas.openxmlformats.org/officeDocument/2006/relationships/tags" Target="../tags/tag5.xml"/><Relationship Id="rId6" Type="http://schemas.openxmlformats.org/officeDocument/2006/relationships/image" Target="../media/image59.png"/><Relationship Id="rId5" Type="http://schemas.openxmlformats.org/officeDocument/2006/relationships/hyperlink" Target="https://link.springer.com/article/10.1007/JHEP04(2024)026" TargetMode="External"/><Relationship Id="rId4" Type="http://schemas.openxmlformats.org/officeDocument/2006/relationships/image" Target="../media/image58.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60.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151.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6.emf"/><Relationship Id="rId7" Type="http://schemas.openxmlformats.org/officeDocument/2006/relationships/image" Target="../media/image19.png"/><Relationship Id="rId2" Type="http://schemas.openxmlformats.org/officeDocument/2006/relationships/slideLayout" Target="../slideLayouts/slideLayout6.xml"/><Relationship Id="rId1" Type="http://schemas.openxmlformats.org/officeDocument/2006/relationships/tags" Target="../tags/tag2.xml"/><Relationship Id="rId11" Type="http://schemas.openxmlformats.org/officeDocument/2006/relationships/hyperlink" Target="http://dx.doi.org/10.1007/JHEP03(2025)114" TargetMode="External"/><Relationship Id="rId5" Type="http://schemas.openxmlformats.org/officeDocument/2006/relationships/image" Target="../media/image17.png"/><Relationship Id="rId10" Type="http://schemas.openxmlformats.org/officeDocument/2006/relationships/image" Target="../media/image18.emf"/><Relationship Id="rId4" Type="http://schemas.openxmlformats.org/officeDocument/2006/relationships/image" Target="../media/image150.png"/><Relationship Id="rId9" Type="http://schemas.openxmlformats.org/officeDocument/2006/relationships/hyperlink" Target="https://link.springer.com/article/10.1007/JHEP04(2024)026"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emf"/><Relationship Id="rId7" Type="http://schemas.openxmlformats.org/officeDocument/2006/relationships/image" Target="../media/image21.emf"/><Relationship Id="rId2" Type="http://schemas.openxmlformats.org/officeDocument/2006/relationships/slideLayout" Target="../slideLayouts/slideLayout6.xml"/><Relationship Id="rId1" Type="http://schemas.openxmlformats.org/officeDocument/2006/relationships/tags" Target="../tags/tag3.xml"/><Relationship Id="rId6" Type="http://schemas.openxmlformats.org/officeDocument/2006/relationships/image" Target="../media/image20.emf"/><Relationship Id="rId11" Type="http://schemas.openxmlformats.org/officeDocument/2006/relationships/hyperlink" Target="http://dx.doi.org/10.1103/PhysRevLett.131.011803" TargetMode="External"/><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hyperlink" Target="https://doi.org/10.1016/j.physletb.2024.138865" TargetMode="External"/><Relationship Id="rId9" Type="http://schemas.openxmlformats.org/officeDocument/2006/relationships/image" Target="../media/image25.png"/></Relationships>
</file>

<file path=ppt/slides/_rels/slide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6.xml"/><Relationship Id="rId5" Type="http://schemas.openxmlformats.org/officeDocument/2006/relationships/hyperlink" Target="http://arxiv.org/abs/2504.13081" TargetMode="External"/><Relationship Id="rId4" Type="http://schemas.openxmlformats.org/officeDocument/2006/relationships/image" Target="../media/image43.png"/></Relationships>
</file>

<file path=ppt/slides/_rels/slide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6.xml"/><Relationship Id="rId4" Type="http://schemas.openxmlformats.org/officeDocument/2006/relationships/hyperlink" Target="http://arxiv.org/abs/2504.1308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EB8E4AE-2D06-29AC-D1F6-2D72712CA99D}"/>
              </a:ext>
            </a:extLst>
          </p:cNvPr>
          <p:cNvSpPr/>
          <p:nvPr/>
        </p:nvSpPr>
        <p:spPr>
          <a:xfrm>
            <a:off x="1943100" y="1600200"/>
            <a:ext cx="8305800" cy="2308324"/>
          </a:xfrm>
          <a:prstGeom prst="rect">
            <a:avLst/>
          </a:prstGeom>
        </p:spPr>
        <p:txBody>
          <a:bodyPr wrap="square">
            <a:spAutoFit/>
          </a:bodyPr>
          <a:lstStyle/>
          <a:p>
            <a:r>
              <a:rPr lang="en-US" sz="4800" b="1" dirty="0">
                <a:solidFill>
                  <a:srgbClr val="FF0000"/>
                </a:solidFill>
              </a:rPr>
              <a:t>EFT measurements and interpretations for Higgs &amp; EWK processes at ATLAS and CMS</a:t>
            </a:r>
          </a:p>
        </p:txBody>
      </p:sp>
      <p:sp>
        <p:nvSpPr>
          <p:cNvPr id="11" name="Text Box 4">
            <a:extLst>
              <a:ext uri="{FF2B5EF4-FFF2-40B4-BE49-F238E27FC236}">
                <a16:creationId xmlns:a16="http://schemas.microsoft.com/office/drawing/2014/main" id="{5F58C945-47D0-DADC-D636-9732326A17C2}"/>
              </a:ext>
            </a:extLst>
          </p:cNvPr>
          <p:cNvSpPr txBox="1">
            <a:spLocks noChangeArrowheads="1"/>
          </p:cNvSpPr>
          <p:nvPr/>
        </p:nvSpPr>
        <p:spPr bwMode="auto">
          <a:xfrm>
            <a:off x="2261936" y="3987287"/>
            <a:ext cx="7516900" cy="1200329"/>
          </a:xfrm>
          <a:prstGeom prst="rect">
            <a:avLst/>
          </a:prstGeom>
          <a:noFill/>
          <a:ln w="9525">
            <a:noFill/>
            <a:miter lim="800000"/>
            <a:headEnd/>
            <a:tailEnd/>
          </a:ln>
          <a:effectLst/>
        </p:spPr>
        <p:txBody>
          <a:bodyPr wrap="square">
            <a:spAutoFit/>
          </a:bodyPr>
          <a:lstStyle/>
          <a:p>
            <a:pPr algn="ctr" eaLnBrk="1" hangingPunct="1">
              <a:spcBef>
                <a:spcPct val="0"/>
              </a:spcBef>
            </a:pPr>
            <a:r>
              <a:rPr lang="en-US" sz="2400" dirty="0">
                <a:solidFill>
                  <a:srgbClr val="0070C0"/>
                </a:solidFill>
                <a:ea typeface="Futura Medium" charset="0"/>
                <a:cs typeface="Futura Medium" charset="0"/>
              </a:rPr>
              <a:t>Darien Wood</a:t>
            </a:r>
            <a:r>
              <a:rPr lang="en-US" dirty="0">
                <a:solidFill>
                  <a:srgbClr val="0070C0"/>
                </a:solidFill>
                <a:ea typeface="Futura Medium" charset="0"/>
                <a:cs typeface="Futura Medium" charset="0"/>
              </a:rPr>
              <a:t>*</a:t>
            </a:r>
            <a:endParaRPr lang="en-US" sz="2400" dirty="0">
              <a:solidFill>
                <a:srgbClr val="0070C0"/>
              </a:solidFill>
              <a:ea typeface="Futura Medium" charset="0"/>
              <a:cs typeface="Futura Medium" charset="0"/>
            </a:endParaRPr>
          </a:p>
          <a:p>
            <a:pPr algn="ctr" eaLnBrk="1" hangingPunct="1">
              <a:spcBef>
                <a:spcPct val="0"/>
              </a:spcBef>
            </a:pPr>
            <a:r>
              <a:rPr lang="en-US" sz="2400" dirty="0">
                <a:solidFill>
                  <a:srgbClr val="0070C0"/>
                </a:solidFill>
                <a:ea typeface="Futura Medium" charset="0"/>
                <a:cs typeface="Futura Medium" charset="0"/>
              </a:rPr>
              <a:t>Northeastern University </a:t>
            </a:r>
          </a:p>
          <a:p>
            <a:pPr algn="ctr" eaLnBrk="1" hangingPunct="1">
              <a:spcBef>
                <a:spcPct val="0"/>
              </a:spcBef>
            </a:pPr>
            <a:r>
              <a:rPr lang="en-US" sz="2400" dirty="0">
                <a:solidFill>
                  <a:srgbClr val="00B0F0"/>
                </a:solidFill>
                <a:ea typeface="Futura Medium" charset="0"/>
                <a:cs typeface="Futura Medium" charset="0"/>
              </a:rPr>
              <a:t>for the ATLAS and CMS Collaborations</a:t>
            </a:r>
          </a:p>
        </p:txBody>
      </p:sp>
      <p:pic>
        <p:nvPicPr>
          <p:cNvPr id="12" name="Content Placeholder 2" descr="A person in a garment&#10;&#10;Description automatically generated with low confidence">
            <a:extLst>
              <a:ext uri="{FF2B5EF4-FFF2-40B4-BE49-F238E27FC236}">
                <a16:creationId xmlns:a16="http://schemas.microsoft.com/office/drawing/2014/main" id="{0FABF334-A59F-0BBF-C016-CF686384C92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4191000"/>
            <a:ext cx="1779362" cy="2057400"/>
          </a:xfrm>
          <a:prstGeom prst="rect">
            <a:avLst/>
          </a:prstGeom>
          <a:noFill/>
        </p:spPr>
      </p:pic>
      <p:pic>
        <p:nvPicPr>
          <p:cNvPr id="13" name="Picture 2" descr="ATLAS images gallery | CERN">
            <a:extLst>
              <a:ext uri="{FF2B5EF4-FFF2-40B4-BE49-F238E27FC236}">
                <a16:creationId xmlns:a16="http://schemas.microsoft.com/office/drawing/2014/main" id="{EF235DB7-A0CA-D28D-1D6E-5274A237A0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6042"/>
            <a:ext cx="1988679"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Large Hadron Collider, CMS detector">
            <a:extLst>
              <a:ext uri="{FF2B5EF4-FFF2-40B4-BE49-F238E27FC236}">
                <a16:creationId xmlns:a16="http://schemas.microsoft.com/office/drawing/2014/main" id="{AE9D4DED-4055-7856-D4CB-B79329BC84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98889" y="64069"/>
            <a:ext cx="2261526" cy="124737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1807BD7-EF92-09A6-5C54-9521DCE25E32}"/>
              </a:ext>
            </a:extLst>
          </p:cNvPr>
          <p:cNvSpPr txBox="1"/>
          <p:nvPr/>
        </p:nvSpPr>
        <p:spPr>
          <a:xfrm>
            <a:off x="8001663" y="5879068"/>
            <a:ext cx="4116576" cy="369332"/>
          </a:xfrm>
          <a:prstGeom prst="rect">
            <a:avLst/>
          </a:prstGeom>
          <a:noFill/>
        </p:spPr>
        <p:txBody>
          <a:bodyPr wrap="none" rtlCol="0">
            <a:spAutoFit/>
          </a:bodyPr>
          <a:lstStyle/>
          <a:p>
            <a:r>
              <a:rPr lang="en-GB" dirty="0"/>
              <a:t>* Speaker supported by NSF PHY-2309945</a:t>
            </a:r>
          </a:p>
        </p:txBody>
      </p:sp>
      <p:sp>
        <p:nvSpPr>
          <p:cNvPr id="2" name="TextBox 1">
            <a:extLst>
              <a:ext uri="{FF2B5EF4-FFF2-40B4-BE49-F238E27FC236}">
                <a16:creationId xmlns:a16="http://schemas.microsoft.com/office/drawing/2014/main" id="{D1FA490C-3300-5069-AB69-A5D2963A841E}"/>
              </a:ext>
            </a:extLst>
          </p:cNvPr>
          <p:cNvSpPr txBox="1"/>
          <p:nvPr/>
        </p:nvSpPr>
        <p:spPr>
          <a:xfrm>
            <a:off x="10725665" y="3113903"/>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3474262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829FA-BB97-63F1-36FB-E50EB5A556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EFAAD0-DC99-0D71-FE35-A1333D3A93FB}"/>
              </a:ext>
            </a:extLst>
          </p:cNvPr>
          <p:cNvSpPr>
            <a:spLocks noGrp="1"/>
          </p:cNvSpPr>
          <p:nvPr>
            <p:ph type="title"/>
          </p:nvPr>
        </p:nvSpPr>
        <p:spPr/>
        <p:txBody>
          <a:bodyPr>
            <a:normAutofit fontScale="90000"/>
          </a:bodyPr>
          <a:lstStyle/>
          <a:p>
            <a:r>
              <a:rPr lang="en-US" dirty="0"/>
              <a:t>ATLAS SMEFT Higgs combination</a:t>
            </a:r>
          </a:p>
        </p:txBody>
      </p:sp>
      <p:sp>
        <p:nvSpPr>
          <p:cNvPr id="3" name="Footer Placeholder 2">
            <a:extLst>
              <a:ext uri="{FF2B5EF4-FFF2-40B4-BE49-F238E27FC236}">
                <a16:creationId xmlns:a16="http://schemas.microsoft.com/office/drawing/2014/main" id="{8D17B748-02DF-87E9-2798-78E07FAAA3D3}"/>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EC728F81-F903-63AB-5E25-E1C8FA621DC3}"/>
              </a:ext>
            </a:extLst>
          </p:cNvPr>
          <p:cNvSpPr>
            <a:spLocks noGrp="1"/>
          </p:cNvSpPr>
          <p:nvPr>
            <p:ph type="sldNum" sz="quarter" idx="12"/>
          </p:nvPr>
        </p:nvSpPr>
        <p:spPr/>
        <p:txBody>
          <a:bodyPr/>
          <a:lstStyle/>
          <a:p>
            <a:fld id="{8055E9AD-FF6F-45A6-BEFC-71F94E00C96F}" type="slidenum">
              <a:rPr lang="en-US" smtClean="0"/>
              <a:pPr/>
              <a:t>10</a:t>
            </a:fld>
            <a:endParaRPr lang="en-US"/>
          </a:p>
        </p:txBody>
      </p:sp>
      <p:pic>
        <p:nvPicPr>
          <p:cNvPr id="6" name="Picture 5">
            <a:extLst>
              <a:ext uri="{FF2B5EF4-FFF2-40B4-BE49-F238E27FC236}">
                <a16:creationId xmlns:a16="http://schemas.microsoft.com/office/drawing/2014/main" id="{A57809D7-CF56-EB93-5739-4D699AABBD37}"/>
              </a:ext>
            </a:extLst>
          </p:cNvPr>
          <p:cNvPicPr>
            <a:picLocks noChangeAspect="1"/>
          </p:cNvPicPr>
          <p:nvPr/>
        </p:nvPicPr>
        <p:blipFill>
          <a:blip r:embed="rId2"/>
          <a:stretch>
            <a:fillRect/>
          </a:stretch>
        </p:blipFill>
        <p:spPr>
          <a:xfrm rot="5400000">
            <a:off x="6132883" y="909531"/>
            <a:ext cx="5430762" cy="5921619"/>
          </a:xfrm>
          <a:prstGeom prst="rect">
            <a:avLst/>
          </a:prstGeom>
        </p:spPr>
      </p:pic>
      <p:sp>
        <p:nvSpPr>
          <p:cNvPr id="5" name="TextBox 4">
            <a:extLst>
              <a:ext uri="{FF2B5EF4-FFF2-40B4-BE49-F238E27FC236}">
                <a16:creationId xmlns:a16="http://schemas.microsoft.com/office/drawing/2014/main" id="{1589BF6E-3989-33AF-88E1-DC4193F2BCC9}"/>
              </a:ext>
            </a:extLst>
          </p:cNvPr>
          <p:cNvSpPr txBox="1"/>
          <p:nvPr/>
        </p:nvSpPr>
        <p:spPr>
          <a:xfrm>
            <a:off x="9525000" y="838200"/>
            <a:ext cx="1986441" cy="369332"/>
          </a:xfrm>
          <a:prstGeom prst="rect">
            <a:avLst/>
          </a:prstGeom>
          <a:noFill/>
        </p:spPr>
        <p:txBody>
          <a:bodyPr wrap="none" rtlCol="0">
            <a:spAutoFit/>
          </a:bodyPr>
          <a:lstStyle/>
          <a:p>
            <a:r>
              <a:rPr lang="en-US" dirty="0"/>
              <a:t>JHEP 11 (2024) 097</a:t>
            </a:r>
          </a:p>
        </p:txBody>
      </p:sp>
      <p:sp>
        <p:nvSpPr>
          <p:cNvPr id="7" name="TextBox 6">
            <a:extLst>
              <a:ext uri="{FF2B5EF4-FFF2-40B4-BE49-F238E27FC236}">
                <a16:creationId xmlns:a16="http://schemas.microsoft.com/office/drawing/2014/main" id="{C7F6EEE3-9944-88AD-3D9E-34075CA84443}"/>
              </a:ext>
            </a:extLst>
          </p:cNvPr>
          <p:cNvSpPr txBox="1"/>
          <p:nvPr/>
        </p:nvSpPr>
        <p:spPr>
          <a:xfrm>
            <a:off x="7298845" y="6216390"/>
            <a:ext cx="4452309" cy="369332"/>
          </a:xfrm>
          <a:prstGeom prst="rect">
            <a:avLst/>
          </a:prstGeom>
          <a:noFill/>
        </p:spPr>
        <p:txBody>
          <a:bodyPr wrap="none" rtlCol="0">
            <a:spAutoFit/>
          </a:bodyPr>
          <a:lstStyle/>
          <a:p>
            <a:r>
              <a:rPr lang="en-US" dirty="0"/>
              <a:t>Expected impact WCs on STXS measurements</a:t>
            </a:r>
          </a:p>
        </p:txBody>
      </p:sp>
      <p:pic>
        <p:nvPicPr>
          <p:cNvPr id="13" name="Picture 12">
            <a:extLst>
              <a:ext uri="{FF2B5EF4-FFF2-40B4-BE49-F238E27FC236}">
                <a16:creationId xmlns:a16="http://schemas.microsoft.com/office/drawing/2014/main" id="{A14B02EB-1857-A3A9-119B-8D08B76BF847}"/>
              </a:ext>
            </a:extLst>
          </p:cNvPr>
          <p:cNvPicPr>
            <a:picLocks noChangeAspect="1"/>
          </p:cNvPicPr>
          <p:nvPr/>
        </p:nvPicPr>
        <p:blipFill>
          <a:blip r:embed="rId3"/>
          <a:stretch>
            <a:fillRect/>
          </a:stretch>
        </p:blipFill>
        <p:spPr>
          <a:xfrm>
            <a:off x="701340" y="755683"/>
            <a:ext cx="3642059" cy="5171863"/>
          </a:xfrm>
          <a:prstGeom prst="rect">
            <a:avLst/>
          </a:prstGeom>
        </p:spPr>
      </p:pic>
      <p:sp>
        <p:nvSpPr>
          <p:cNvPr id="14" name="TextBox 13">
            <a:extLst>
              <a:ext uri="{FF2B5EF4-FFF2-40B4-BE49-F238E27FC236}">
                <a16:creationId xmlns:a16="http://schemas.microsoft.com/office/drawing/2014/main" id="{8F4A772E-4020-B591-96C2-F62B7B22A3C1}"/>
              </a:ext>
            </a:extLst>
          </p:cNvPr>
          <p:cNvSpPr txBox="1"/>
          <p:nvPr/>
        </p:nvSpPr>
        <p:spPr>
          <a:xfrm>
            <a:off x="304800" y="5893224"/>
            <a:ext cx="5124256" cy="646331"/>
          </a:xfrm>
          <a:prstGeom prst="rect">
            <a:avLst/>
          </a:prstGeom>
          <a:noFill/>
        </p:spPr>
        <p:txBody>
          <a:bodyPr wrap="square" rtlCol="0">
            <a:spAutoFit/>
          </a:bodyPr>
          <a:lstStyle/>
          <a:p>
            <a:r>
              <a:rPr lang="en-US" dirty="0"/>
              <a:t>Starting point: measurement of Simplified Template Cross Sections (STXS) for many processes</a:t>
            </a:r>
          </a:p>
        </p:txBody>
      </p:sp>
      <p:sp>
        <p:nvSpPr>
          <p:cNvPr id="10" name="Rectangle 9">
            <a:extLst>
              <a:ext uri="{FF2B5EF4-FFF2-40B4-BE49-F238E27FC236}">
                <a16:creationId xmlns:a16="http://schemas.microsoft.com/office/drawing/2014/main" id="{A9D787B4-E549-14A6-7C3B-9D39136BF7C4}"/>
              </a:ext>
            </a:extLst>
          </p:cNvPr>
          <p:cNvSpPr/>
          <p:nvPr/>
        </p:nvSpPr>
        <p:spPr>
          <a:xfrm>
            <a:off x="8534400" y="4343400"/>
            <a:ext cx="3048000" cy="3810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1232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7CF86-783B-D3A7-15FB-A79186D4A0C3}"/>
              </a:ext>
            </a:extLst>
          </p:cNvPr>
          <p:cNvSpPr>
            <a:spLocks noGrp="1"/>
          </p:cNvSpPr>
          <p:nvPr>
            <p:ph type="title"/>
          </p:nvPr>
        </p:nvSpPr>
        <p:spPr/>
        <p:txBody>
          <a:bodyPr>
            <a:normAutofit fontScale="90000"/>
          </a:bodyPr>
          <a:lstStyle/>
          <a:p>
            <a:r>
              <a:rPr lang="en-US" dirty="0"/>
              <a:t>ATLAS SMEFT Higgs combination</a:t>
            </a:r>
          </a:p>
        </p:txBody>
      </p:sp>
      <p:sp>
        <p:nvSpPr>
          <p:cNvPr id="3" name="Footer Placeholder 2">
            <a:extLst>
              <a:ext uri="{FF2B5EF4-FFF2-40B4-BE49-F238E27FC236}">
                <a16:creationId xmlns:a16="http://schemas.microsoft.com/office/drawing/2014/main" id="{121EF247-4EAC-24A3-E522-58C3BD5C6A9A}"/>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50013BF1-8BA0-8DED-6EE8-042C844BBB31}"/>
              </a:ext>
            </a:extLst>
          </p:cNvPr>
          <p:cNvSpPr>
            <a:spLocks noGrp="1"/>
          </p:cNvSpPr>
          <p:nvPr>
            <p:ph type="sldNum" sz="quarter" idx="12"/>
          </p:nvPr>
        </p:nvSpPr>
        <p:spPr/>
        <p:txBody>
          <a:bodyPr/>
          <a:lstStyle/>
          <a:p>
            <a:fld id="{8055E9AD-FF6F-45A6-BEFC-71F94E00C96F}" type="slidenum">
              <a:rPr lang="en-US" smtClean="0"/>
              <a:pPr/>
              <a:t>11</a:t>
            </a:fld>
            <a:endParaRPr lang="en-US"/>
          </a:p>
        </p:txBody>
      </p:sp>
      <p:pic>
        <p:nvPicPr>
          <p:cNvPr id="6" name="Picture 5">
            <a:extLst>
              <a:ext uri="{FF2B5EF4-FFF2-40B4-BE49-F238E27FC236}">
                <a16:creationId xmlns:a16="http://schemas.microsoft.com/office/drawing/2014/main" id="{4F5A2E12-2E27-7BC2-A3EF-4B671EEDE9E1}"/>
              </a:ext>
            </a:extLst>
          </p:cNvPr>
          <p:cNvPicPr>
            <a:picLocks noChangeAspect="1"/>
          </p:cNvPicPr>
          <p:nvPr/>
        </p:nvPicPr>
        <p:blipFill>
          <a:blip r:embed="rId2"/>
          <a:stretch>
            <a:fillRect/>
          </a:stretch>
        </p:blipFill>
        <p:spPr>
          <a:xfrm rot="5400000">
            <a:off x="6132883" y="909531"/>
            <a:ext cx="5430762" cy="5921619"/>
          </a:xfrm>
          <a:prstGeom prst="rect">
            <a:avLst/>
          </a:prstGeom>
        </p:spPr>
      </p:pic>
      <p:sp>
        <p:nvSpPr>
          <p:cNvPr id="5" name="TextBox 4">
            <a:extLst>
              <a:ext uri="{FF2B5EF4-FFF2-40B4-BE49-F238E27FC236}">
                <a16:creationId xmlns:a16="http://schemas.microsoft.com/office/drawing/2014/main" id="{82EA7ECA-49EB-1106-EB05-B613BC51D5F3}"/>
              </a:ext>
            </a:extLst>
          </p:cNvPr>
          <p:cNvSpPr txBox="1"/>
          <p:nvPr/>
        </p:nvSpPr>
        <p:spPr>
          <a:xfrm>
            <a:off x="9525000" y="838200"/>
            <a:ext cx="1986441" cy="369332"/>
          </a:xfrm>
          <a:prstGeom prst="rect">
            <a:avLst/>
          </a:prstGeom>
          <a:noFill/>
        </p:spPr>
        <p:txBody>
          <a:bodyPr wrap="none" rtlCol="0">
            <a:spAutoFit/>
          </a:bodyPr>
          <a:lstStyle/>
          <a:p>
            <a:r>
              <a:rPr lang="en-US" dirty="0"/>
              <a:t>JHEP 11 (2024) 097</a:t>
            </a:r>
          </a:p>
        </p:txBody>
      </p:sp>
      <p:sp>
        <p:nvSpPr>
          <p:cNvPr id="7" name="TextBox 6">
            <a:extLst>
              <a:ext uri="{FF2B5EF4-FFF2-40B4-BE49-F238E27FC236}">
                <a16:creationId xmlns:a16="http://schemas.microsoft.com/office/drawing/2014/main" id="{4257698D-8B67-B465-06F0-C95D12948A59}"/>
              </a:ext>
            </a:extLst>
          </p:cNvPr>
          <p:cNvSpPr txBox="1"/>
          <p:nvPr/>
        </p:nvSpPr>
        <p:spPr>
          <a:xfrm>
            <a:off x="7298845" y="6216390"/>
            <a:ext cx="4452309" cy="369332"/>
          </a:xfrm>
          <a:prstGeom prst="rect">
            <a:avLst/>
          </a:prstGeom>
          <a:noFill/>
        </p:spPr>
        <p:txBody>
          <a:bodyPr wrap="none" rtlCol="0">
            <a:spAutoFit/>
          </a:bodyPr>
          <a:lstStyle/>
          <a:p>
            <a:r>
              <a:rPr lang="en-US" dirty="0"/>
              <a:t>Expected impact WCs on STXS measurements</a:t>
            </a:r>
          </a:p>
        </p:txBody>
      </p:sp>
      <p:pic>
        <p:nvPicPr>
          <p:cNvPr id="13" name="Picture 12">
            <a:extLst>
              <a:ext uri="{FF2B5EF4-FFF2-40B4-BE49-F238E27FC236}">
                <a16:creationId xmlns:a16="http://schemas.microsoft.com/office/drawing/2014/main" id="{4093922F-E63E-02F2-B83F-C8D7D6D350EC}"/>
              </a:ext>
            </a:extLst>
          </p:cNvPr>
          <p:cNvPicPr>
            <a:picLocks noChangeAspect="1"/>
          </p:cNvPicPr>
          <p:nvPr/>
        </p:nvPicPr>
        <p:blipFill>
          <a:blip r:embed="rId3"/>
          <a:stretch>
            <a:fillRect/>
          </a:stretch>
        </p:blipFill>
        <p:spPr>
          <a:xfrm>
            <a:off x="701340" y="755683"/>
            <a:ext cx="3642059" cy="5171863"/>
          </a:xfrm>
          <a:prstGeom prst="rect">
            <a:avLst/>
          </a:prstGeom>
        </p:spPr>
      </p:pic>
      <p:sp>
        <p:nvSpPr>
          <p:cNvPr id="14" name="TextBox 13">
            <a:extLst>
              <a:ext uri="{FF2B5EF4-FFF2-40B4-BE49-F238E27FC236}">
                <a16:creationId xmlns:a16="http://schemas.microsoft.com/office/drawing/2014/main" id="{3CDDF763-BD03-35C7-094D-69162B3C15BC}"/>
              </a:ext>
            </a:extLst>
          </p:cNvPr>
          <p:cNvSpPr txBox="1"/>
          <p:nvPr/>
        </p:nvSpPr>
        <p:spPr>
          <a:xfrm>
            <a:off x="304800" y="5893224"/>
            <a:ext cx="5124256" cy="646331"/>
          </a:xfrm>
          <a:prstGeom prst="rect">
            <a:avLst/>
          </a:prstGeom>
          <a:noFill/>
        </p:spPr>
        <p:txBody>
          <a:bodyPr wrap="square" rtlCol="0">
            <a:spAutoFit/>
          </a:bodyPr>
          <a:lstStyle/>
          <a:p>
            <a:r>
              <a:rPr lang="en-US" dirty="0"/>
              <a:t>Starting point: measurement of Simplified Template Cross Sections (STXS) for many processes</a:t>
            </a:r>
          </a:p>
        </p:txBody>
      </p:sp>
      <p:pic>
        <p:nvPicPr>
          <p:cNvPr id="9" name="Picture 8">
            <a:extLst>
              <a:ext uri="{FF2B5EF4-FFF2-40B4-BE49-F238E27FC236}">
                <a16:creationId xmlns:a16="http://schemas.microsoft.com/office/drawing/2014/main" id="{32181F39-41C9-AE6D-CA01-99ECE53D08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8050" y="2425700"/>
            <a:ext cx="7772400" cy="1503107"/>
          </a:xfrm>
          <a:prstGeom prst="rect">
            <a:avLst/>
          </a:prstGeom>
          <a:ln w="38100">
            <a:solidFill>
              <a:srgbClr val="FF0000"/>
            </a:solidFill>
          </a:ln>
        </p:spPr>
      </p:pic>
      <p:sp>
        <p:nvSpPr>
          <p:cNvPr id="10" name="Rectangle 9">
            <a:extLst>
              <a:ext uri="{FF2B5EF4-FFF2-40B4-BE49-F238E27FC236}">
                <a16:creationId xmlns:a16="http://schemas.microsoft.com/office/drawing/2014/main" id="{B2AE8619-6E39-BD7F-F2ED-5FB95B5F0686}"/>
              </a:ext>
            </a:extLst>
          </p:cNvPr>
          <p:cNvSpPr/>
          <p:nvPr/>
        </p:nvSpPr>
        <p:spPr>
          <a:xfrm>
            <a:off x="8534400" y="4343400"/>
            <a:ext cx="3048000" cy="3810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9097C000-70B4-7CFF-D617-1901A1BD330A}"/>
              </a:ext>
            </a:extLst>
          </p:cNvPr>
          <p:cNvCxnSpPr/>
          <p:nvPr/>
        </p:nvCxnSpPr>
        <p:spPr>
          <a:xfrm>
            <a:off x="8680450" y="2425700"/>
            <a:ext cx="2901950" cy="19177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B73E83E-CFF7-502C-5AC1-9FF4ADBE628F}"/>
              </a:ext>
            </a:extLst>
          </p:cNvPr>
          <p:cNvCxnSpPr>
            <a:cxnSpLocks/>
          </p:cNvCxnSpPr>
          <p:nvPr/>
        </p:nvCxnSpPr>
        <p:spPr>
          <a:xfrm>
            <a:off x="908050" y="3975524"/>
            <a:ext cx="7626350" cy="7488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3C89654-127C-9018-6941-3911573067D4}"/>
              </a:ext>
            </a:extLst>
          </p:cNvPr>
          <p:cNvSpPr txBox="1"/>
          <p:nvPr/>
        </p:nvSpPr>
        <p:spPr>
          <a:xfrm>
            <a:off x="987832" y="1700787"/>
            <a:ext cx="6858000" cy="646331"/>
          </a:xfrm>
          <a:prstGeom prst="rect">
            <a:avLst/>
          </a:prstGeom>
          <a:solidFill>
            <a:schemeClr val="accent2">
              <a:lumMod val="20000"/>
              <a:lumOff val="80000"/>
            </a:schemeClr>
          </a:solidFill>
        </p:spPr>
        <p:txBody>
          <a:bodyPr wrap="square" rtlCol="0">
            <a:spAutoFit/>
          </a:bodyPr>
          <a:lstStyle/>
          <a:p>
            <a:r>
              <a:rPr lang="en-US" dirty="0"/>
              <a:t>Note that some STXS components receive comparable contributions from several EFT operators → Principal Component Analysis</a:t>
            </a:r>
          </a:p>
        </p:txBody>
      </p:sp>
      <p:sp>
        <p:nvSpPr>
          <p:cNvPr id="18" name="TextBox 17">
            <a:extLst>
              <a:ext uri="{FF2B5EF4-FFF2-40B4-BE49-F238E27FC236}">
                <a16:creationId xmlns:a16="http://schemas.microsoft.com/office/drawing/2014/main" id="{E93B5FA8-DD93-D9E7-9796-6F85BF3146BC}"/>
              </a:ext>
            </a:extLst>
          </p:cNvPr>
          <p:cNvSpPr txBox="1"/>
          <p:nvPr/>
        </p:nvSpPr>
        <p:spPr>
          <a:xfrm>
            <a:off x="4624961" y="5317432"/>
            <a:ext cx="3541354" cy="369332"/>
          </a:xfrm>
          <a:prstGeom prst="rect">
            <a:avLst/>
          </a:prstGeom>
          <a:solidFill>
            <a:schemeClr val="accent5">
              <a:lumMod val="20000"/>
              <a:lumOff val="80000"/>
            </a:schemeClr>
          </a:solidFill>
        </p:spPr>
        <p:txBody>
          <a:bodyPr wrap="none" rtlCol="0">
            <a:spAutoFit/>
          </a:bodyPr>
          <a:lstStyle/>
          <a:p>
            <a:r>
              <a:rPr lang="en-US" dirty="0"/>
              <a:t>shaded/open = linearized/quadratic</a:t>
            </a:r>
          </a:p>
        </p:txBody>
      </p:sp>
    </p:spTree>
    <p:extLst>
      <p:ext uri="{BB962C8B-B14F-4D97-AF65-F5344CB8AC3E}">
        <p14:creationId xmlns:p14="http://schemas.microsoft.com/office/powerpoint/2010/main" val="3489277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3F3B15-AA49-99FF-FD83-2AA01A79A1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941CBB-7AD4-7365-5839-77D823D25DE0}"/>
              </a:ext>
            </a:extLst>
          </p:cNvPr>
          <p:cNvSpPr>
            <a:spLocks noGrp="1"/>
          </p:cNvSpPr>
          <p:nvPr>
            <p:ph type="title"/>
          </p:nvPr>
        </p:nvSpPr>
        <p:spPr/>
        <p:txBody>
          <a:bodyPr>
            <a:normAutofit fontScale="90000"/>
          </a:bodyPr>
          <a:lstStyle/>
          <a:p>
            <a:r>
              <a:rPr lang="en-US" dirty="0"/>
              <a:t>ATLAS Higgs combination (cont.)</a:t>
            </a:r>
          </a:p>
        </p:txBody>
      </p:sp>
      <p:sp>
        <p:nvSpPr>
          <p:cNvPr id="3" name="Footer Placeholder 2">
            <a:extLst>
              <a:ext uri="{FF2B5EF4-FFF2-40B4-BE49-F238E27FC236}">
                <a16:creationId xmlns:a16="http://schemas.microsoft.com/office/drawing/2014/main" id="{AA111EC0-D8D3-A83B-908E-655EBAAB429A}"/>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A4EA1B67-B136-E8F3-6AF1-86D6A04EA0C9}"/>
              </a:ext>
            </a:extLst>
          </p:cNvPr>
          <p:cNvSpPr>
            <a:spLocks noGrp="1"/>
          </p:cNvSpPr>
          <p:nvPr>
            <p:ph type="sldNum" sz="quarter" idx="12"/>
          </p:nvPr>
        </p:nvSpPr>
        <p:spPr/>
        <p:txBody>
          <a:bodyPr/>
          <a:lstStyle/>
          <a:p>
            <a:fld id="{8055E9AD-FF6F-45A6-BEFC-71F94E00C96F}" type="slidenum">
              <a:rPr lang="en-US" smtClean="0"/>
              <a:pPr/>
              <a:t>12</a:t>
            </a:fld>
            <a:endParaRPr lang="en-US"/>
          </a:p>
        </p:txBody>
      </p:sp>
      <p:pic>
        <p:nvPicPr>
          <p:cNvPr id="8" name="Picture 7">
            <a:extLst>
              <a:ext uri="{FF2B5EF4-FFF2-40B4-BE49-F238E27FC236}">
                <a16:creationId xmlns:a16="http://schemas.microsoft.com/office/drawing/2014/main" id="{2FCBA1DF-6DDE-E251-F0D5-B58BA5A4D590}"/>
              </a:ext>
            </a:extLst>
          </p:cNvPr>
          <p:cNvPicPr>
            <a:picLocks noChangeAspect="1"/>
          </p:cNvPicPr>
          <p:nvPr/>
        </p:nvPicPr>
        <p:blipFill>
          <a:blip r:embed="rId2"/>
          <a:stretch>
            <a:fillRect/>
          </a:stretch>
        </p:blipFill>
        <p:spPr>
          <a:xfrm>
            <a:off x="324492" y="1003861"/>
            <a:ext cx="5021580" cy="4572000"/>
          </a:xfrm>
          <a:prstGeom prst="rect">
            <a:avLst/>
          </a:prstGeom>
        </p:spPr>
      </p:pic>
      <p:sp>
        <p:nvSpPr>
          <p:cNvPr id="5" name="TextBox 4">
            <a:extLst>
              <a:ext uri="{FF2B5EF4-FFF2-40B4-BE49-F238E27FC236}">
                <a16:creationId xmlns:a16="http://schemas.microsoft.com/office/drawing/2014/main" id="{1C99769F-CED2-CD2C-5A74-8F3A2A5906DC}"/>
              </a:ext>
            </a:extLst>
          </p:cNvPr>
          <p:cNvSpPr txBox="1"/>
          <p:nvPr/>
        </p:nvSpPr>
        <p:spPr>
          <a:xfrm>
            <a:off x="9525000" y="838200"/>
            <a:ext cx="1986441" cy="369332"/>
          </a:xfrm>
          <a:prstGeom prst="rect">
            <a:avLst/>
          </a:prstGeom>
          <a:noFill/>
        </p:spPr>
        <p:txBody>
          <a:bodyPr wrap="none" rtlCol="0">
            <a:spAutoFit/>
          </a:bodyPr>
          <a:lstStyle/>
          <a:p>
            <a:r>
              <a:rPr lang="en-US" dirty="0"/>
              <a:t>JHEP 11 (2024) 097</a:t>
            </a:r>
          </a:p>
        </p:txBody>
      </p:sp>
      <p:sp>
        <p:nvSpPr>
          <p:cNvPr id="7" name="TextBox 6">
            <a:extLst>
              <a:ext uri="{FF2B5EF4-FFF2-40B4-BE49-F238E27FC236}">
                <a16:creationId xmlns:a16="http://schemas.microsoft.com/office/drawing/2014/main" id="{AD6411AA-6943-3E8F-F8F6-4FFC7C8A1E6E}"/>
              </a:ext>
            </a:extLst>
          </p:cNvPr>
          <p:cNvSpPr txBox="1"/>
          <p:nvPr/>
        </p:nvSpPr>
        <p:spPr>
          <a:xfrm flipH="1">
            <a:off x="892181" y="5703265"/>
            <a:ext cx="3886201" cy="646331"/>
          </a:xfrm>
          <a:prstGeom prst="rect">
            <a:avLst/>
          </a:prstGeom>
          <a:solidFill>
            <a:schemeClr val="accent5">
              <a:lumMod val="20000"/>
              <a:lumOff val="80000"/>
            </a:schemeClr>
          </a:solidFill>
        </p:spPr>
        <p:txBody>
          <a:bodyPr wrap="square" rtlCol="0">
            <a:spAutoFit/>
          </a:bodyPr>
          <a:lstStyle/>
          <a:p>
            <a:r>
              <a:rPr lang="en-US" dirty="0"/>
              <a:t>WC basis is rotated to measure the most sensitive linear combinations</a:t>
            </a:r>
          </a:p>
        </p:txBody>
      </p:sp>
      <p:pic>
        <p:nvPicPr>
          <p:cNvPr id="9" name="Picture 8">
            <a:extLst>
              <a:ext uri="{FF2B5EF4-FFF2-40B4-BE49-F238E27FC236}">
                <a16:creationId xmlns:a16="http://schemas.microsoft.com/office/drawing/2014/main" id="{AC37F445-BF6B-A9EF-CF8E-EE8A14453795}"/>
              </a:ext>
            </a:extLst>
          </p:cNvPr>
          <p:cNvPicPr>
            <a:picLocks noChangeAspect="1"/>
          </p:cNvPicPr>
          <p:nvPr/>
        </p:nvPicPr>
        <p:blipFill>
          <a:blip r:embed="rId3"/>
          <a:stretch>
            <a:fillRect/>
          </a:stretch>
        </p:blipFill>
        <p:spPr>
          <a:xfrm>
            <a:off x="5389970" y="1203657"/>
            <a:ext cx="6683382" cy="4221083"/>
          </a:xfrm>
          <a:prstGeom prst="rect">
            <a:avLst/>
          </a:prstGeom>
        </p:spPr>
      </p:pic>
      <p:sp>
        <p:nvSpPr>
          <p:cNvPr id="6" name="TextBox 5">
            <a:extLst>
              <a:ext uri="{FF2B5EF4-FFF2-40B4-BE49-F238E27FC236}">
                <a16:creationId xmlns:a16="http://schemas.microsoft.com/office/drawing/2014/main" id="{5FA2265E-E95A-09CE-49B6-0B0793C16008}"/>
              </a:ext>
            </a:extLst>
          </p:cNvPr>
          <p:cNvSpPr txBox="1"/>
          <p:nvPr/>
        </p:nvSpPr>
        <p:spPr>
          <a:xfrm>
            <a:off x="6096000" y="5515772"/>
            <a:ext cx="5638800" cy="646331"/>
          </a:xfrm>
          <a:prstGeom prst="rect">
            <a:avLst/>
          </a:prstGeom>
          <a:solidFill>
            <a:schemeClr val="accent6">
              <a:lumMod val="20000"/>
              <a:lumOff val="80000"/>
            </a:schemeClr>
          </a:solidFill>
        </p:spPr>
        <p:txBody>
          <a:bodyPr wrap="square" rtlCol="0">
            <a:spAutoFit/>
          </a:bodyPr>
          <a:lstStyle/>
          <a:p>
            <a:r>
              <a:rPr lang="en-US" dirty="0"/>
              <a:t> Where there are tighter constraints in quadratic model → relatively weak impact from BSM-SM interference terms</a:t>
            </a:r>
          </a:p>
        </p:txBody>
      </p:sp>
    </p:spTree>
    <p:extLst>
      <p:ext uri="{BB962C8B-B14F-4D97-AF65-F5344CB8AC3E}">
        <p14:creationId xmlns:p14="http://schemas.microsoft.com/office/powerpoint/2010/main" val="2707656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D86A6-2C54-34BD-3F24-070A464A4733}"/>
              </a:ext>
            </a:extLst>
          </p:cNvPr>
          <p:cNvSpPr>
            <a:spLocks noGrp="1"/>
          </p:cNvSpPr>
          <p:nvPr>
            <p:ph type="title"/>
          </p:nvPr>
        </p:nvSpPr>
        <p:spPr/>
        <p:txBody>
          <a:bodyPr>
            <a:normAutofit fontScale="90000"/>
          </a:bodyPr>
          <a:lstStyle/>
          <a:p>
            <a:r>
              <a:rPr lang="en-US" dirty="0"/>
              <a:t>di-Higgs: HEFT combination</a:t>
            </a:r>
          </a:p>
        </p:txBody>
      </p:sp>
      <p:sp>
        <p:nvSpPr>
          <p:cNvPr id="3" name="Footer Placeholder 2">
            <a:extLst>
              <a:ext uri="{FF2B5EF4-FFF2-40B4-BE49-F238E27FC236}">
                <a16:creationId xmlns:a16="http://schemas.microsoft.com/office/drawing/2014/main" id="{2B85A7FC-610D-2CE1-FCB0-5BB6BAD13CC8}"/>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5730CCC0-966E-D003-B392-BCFCA024B675}"/>
              </a:ext>
            </a:extLst>
          </p:cNvPr>
          <p:cNvSpPr>
            <a:spLocks noGrp="1"/>
          </p:cNvSpPr>
          <p:nvPr>
            <p:ph type="sldNum" sz="quarter" idx="12"/>
          </p:nvPr>
        </p:nvSpPr>
        <p:spPr/>
        <p:txBody>
          <a:bodyPr/>
          <a:lstStyle/>
          <a:p>
            <a:fld id="{8055E9AD-FF6F-45A6-BEFC-71F94E00C96F}" type="slidenum">
              <a:rPr lang="en-US" smtClean="0"/>
              <a:pPr/>
              <a:t>13</a:t>
            </a:fld>
            <a:endParaRPr lang="en-US"/>
          </a:p>
        </p:txBody>
      </p:sp>
      <p:pic>
        <p:nvPicPr>
          <p:cNvPr id="6" name="Picture 5">
            <a:extLst>
              <a:ext uri="{FF2B5EF4-FFF2-40B4-BE49-F238E27FC236}">
                <a16:creationId xmlns:a16="http://schemas.microsoft.com/office/drawing/2014/main" id="{8BE01E25-A51D-84A0-B064-056A661A3F81}"/>
              </a:ext>
            </a:extLst>
          </p:cNvPr>
          <p:cNvPicPr>
            <a:picLocks noChangeAspect="1"/>
          </p:cNvPicPr>
          <p:nvPr/>
        </p:nvPicPr>
        <p:blipFill>
          <a:blip r:embed="rId2"/>
          <a:stretch>
            <a:fillRect/>
          </a:stretch>
        </p:blipFill>
        <p:spPr>
          <a:xfrm>
            <a:off x="381000" y="3759199"/>
            <a:ext cx="3200399" cy="2667000"/>
          </a:xfrm>
          <a:prstGeom prst="rect">
            <a:avLst/>
          </a:prstGeom>
        </p:spPr>
      </p:pic>
      <p:pic>
        <p:nvPicPr>
          <p:cNvPr id="8" name="Picture 7">
            <a:extLst>
              <a:ext uri="{FF2B5EF4-FFF2-40B4-BE49-F238E27FC236}">
                <a16:creationId xmlns:a16="http://schemas.microsoft.com/office/drawing/2014/main" id="{85968ADB-038C-88A0-D6D6-3FC8EFBBF408}"/>
              </a:ext>
            </a:extLst>
          </p:cNvPr>
          <p:cNvPicPr>
            <a:picLocks noChangeAspect="1"/>
          </p:cNvPicPr>
          <p:nvPr/>
        </p:nvPicPr>
        <p:blipFill>
          <a:blip r:embed="rId3"/>
          <a:stretch>
            <a:fillRect/>
          </a:stretch>
        </p:blipFill>
        <p:spPr>
          <a:xfrm>
            <a:off x="300381" y="762000"/>
            <a:ext cx="3535678" cy="2946398"/>
          </a:xfrm>
          <a:prstGeom prst="rect">
            <a:avLst/>
          </a:prstGeom>
        </p:spPr>
      </p:pic>
      <p:pic>
        <p:nvPicPr>
          <p:cNvPr id="10" name="Picture 9">
            <a:extLst>
              <a:ext uri="{FF2B5EF4-FFF2-40B4-BE49-F238E27FC236}">
                <a16:creationId xmlns:a16="http://schemas.microsoft.com/office/drawing/2014/main" id="{E4DFF2EC-44B7-8B98-7D26-0E7E032CC41C}"/>
              </a:ext>
            </a:extLst>
          </p:cNvPr>
          <p:cNvPicPr>
            <a:picLocks noChangeAspect="1"/>
          </p:cNvPicPr>
          <p:nvPr/>
        </p:nvPicPr>
        <p:blipFill>
          <a:blip r:embed="rId4"/>
          <a:stretch>
            <a:fillRect/>
          </a:stretch>
        </p:blipFill>
        <p:spPr>
          <a:xfrm>
            <a:off x="3722581" y="3806016"/>
            <a:ext cx="3245185" cy="2704321"/>
          </a:xfrm>
          <a:prstGeom prst="rect">
            <a:avLst/>
          </a:prstGeom>
        </p:spPr>
      </p:pic>
      <p:pic>
        <p:nvPicPr>
          <p:cNvPr id="12" name="Picture 11">
            <a:extLst>
              <a:ext uri="{FF2B5EF4-FFF2-40B4-BE49-F238E27FC236}">
                <a16:creationId xmlns:a16="http://schemas.microsoft.com/office/drawing/2014/main" id="{4EF4D99B-E3C2-5E92-865C-7C8CA1ED9DA3}"/>
              </a:ext>
            </a:extLst>
          </p:cNvPr>
          <p:cNvPicPr>
            <a:picLocks noChangeAspect="1"/>
          </p:cNvPicPr>
          <p:nvPr/>
        </p:nvPicPr>
        <p:blipFill>
          <a:blip r:embed="rId5"/>
          <a:stretch>
            <a:fillRect/>
          </a:stretch>
        </p:blipFill>
        <p:spPr>
          <a:xfrm>
            <a:off x="7194728" y="956182"/>
            <a:ext cx="4696891" cy="5181600"/>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CD4A67A-F012-FEDD-BEAD-217FF40D9272}"/>
                  </a:ext>
                </a:extLst>
              </p:cNvPr>
              <p:cNvSpPr txBox="1"/>
              <p:nvPr/>
            </p:nvSpPr>
            <p:spPr>
              <a:xfrm>
                <a:off x="4001319" y="1473980"/>
                <a:ext cx="3079928" cy="1323439"/>
              </a:xfrm>
              <a:prstGeom prst="rect">
                <a:avLst/>
              </a:prstGeom>
              <a:solidFill>
                <a:schemeClr val="accent6">
                  <a:lumMod val="20000"/>
                  <a:lumOff val="80000"/>
                </a:schemeClr>
              </a:solidFill>
            </p:spPr>
            <p:txBody>
              <a:bodyPr wrap="square" rtlCol="0">
                <a:spAutoFit/>
              </a:bodyPr>
              <a:lstStyle/>
              <a:p>
                <a:r>
                  <a:rPr lang="en-US" sz="2000" dirty="0"/>
                  <a:t>Combination of di-Higgs search results combined to set limits in </a:t>
                </a:r>
                <a14:m>
                  <m:oMath xmlns:m="http://schemas.openxmlformats.org/officeDocument/2006/math">
                    <m:r>
                      <a:rPr lang="en-US" sz="2000" i="1" smtClean="0">
                        <a:latin typeface="Cambria Math" panose="02040503050406030204" pitchFamily="18" charset="0"/>
                        <a:ea typeface="Cambria Math" panose="02040503050406030204" pitchFamily="18" charset="0"/>
                      </a:rPr>
                      <m:t>𝜅</m:t>
                    </m:r>
                  </m:oMath>
                </a14:m>
                <a:r>
                  <a:rPr lang="en-US" sz="2000" dirty="0"/>
                  <a:t> framework and HEFT framework</a:t>
                </a:r>
              </a:p>
            </p:txBody>
          </p:sp>
        </mc:Choice>
        <mc:Fallback xmlns="">
          <p:sp>
            <p:nvSpPr>
              <p:cNvPr id="13" name="TextBox 12">
                <a:extLst>
                  <a:ext uri="{FF2B5EF4-FFF2-40B4-BE49-F238E27FC236}">
                    <a16:creationId xmlns:a16="http://schemas.microsoft.com/office/drawing/2014/main" id="{2CD4A67A-F012-FEDD-BEAD-217FF40D9272}"/>
                  </a:ext>
                </a:extLst>
              </p:cNvPr>
              <p:cNvSpPr txBox="1">
                <a:spLocks noRot="1" noChangeAspect="1" noMove="1" noResize="1" noEditPoints="1" noAdjustHandles="1" noChangeArrowheads="1" noChangeShapeType="1" noTextEdit="1"/>
              </p:cNvSpPr>
              <p:nvPr/>
            </p:nvSpPr>
            <p:spPr>
              <a:xfrm>
                <a:off x="4001319" y="1473980"/>
                <a:ext cx="3079928" cy="1323439"/>
              </a:xfrm>
              <a:prstGeom prst="rect">
                <a:avLst/>
              </a:prstGeom>
              <a:blipFill>
                <a:blip r:embed="rId6"/>
                <a:stretch>
                  <a:fillRect l="-1639" t="-2857" r="-410" b="-7619"/>
                </a:stretch>
              </a:blipFill>
            </p:spPr>
            <p:txBody>
              <a:bodyPr/>
              <a:lstStyle/>
              <a:p>
                <a:r>
                  <a:rPr lang="en-US">
                    <a:noFill/>
                  </a:rPr>
                  <a:t> </a:t>
                </a:r>
              </a:p>
            </p:txBody>
          </p:sp>
        </mc:Fallback>
      </mc:AlternateContent>
      <p:sp>
        <p:nvSpPr>
          <p:cNvPr id="14" name="Rectangle 13">
            <a:extLst>
              <a:ext uri="{FF2B5EF4-FFF2-40B4-BE49-F238E27FC236}">
                <a16:creationId xmlns:a16="http://schemas.microsoft.com/office/drawing/2014/main" id="{A58A83A0-FBA7-363C-F450-72533F601095}"/>
              </a:ext>
            </a:extLst>
          </p:cNvPr>
          <p:cNvSpPr/>
          <p:nvPr/>
        </p:nvSpPr>
        <p:spPr>
          <a:xfrm>
            <a:off x="7194727" y="3810000"/>
            <a:ext cx="4605109" cy="266700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B02FE8C-BDEB-ED9D-47BC-9861E3C5D06A}"/>
              </a:ext>
            </a:extLst>
          </p:cNvPr>
          <p:cNvSpPr txBox="1"/>
          <p:nvPr/>
        </p:nvSpPr>
        <p:spPr>
          <a:xfrm>
            <a:off x="3923004" y="968930"/>
            <a:ext cx="3441583" cy="369332"/>
          </a:xfrm>
          <a:prstGeom prst="rect">
            <a:avLst/>
          </a:prstGeom>
          <a:noFill/>
        </p:spPr>
        <p:txBody>
          <a:bodyPr wrap="none" rtlCol="0">
            <a:spAutoFit/>
          </a:bodyPr>
          <a:lstStyle/>
          <a:p>
            <a:r>
              <a:rPr lang="en-US" b="1" dirty="0">
                <a:hlinkClick r:id="rId7"/>
              </a:rPr>
              <a:t>Phys. Rev. Lett. 133 (2024) 101801</a:t>
            </a:r>
            <a:endParaRPr lang="en-US" dirty="0"/>
          </a:p>
        </p:txBody>
      </p:sp>
      <p:sp>
        <p:nvSpPr>
          <p:cNvPr id="5" name="TextBox 4">
            <a:extLst>
              <a:ext uri="{FF2B5EF4-FFF2-40B4-BE49-F238E27FC236}">
                <a16:creationId xmlns:a16="http://schemas.microsoft.com/office/drawing/2014/main" id="{6E50962C-1C7B-6A25-0840-21925493C2AC}"/>
              </a:ext>
            </a:extLst>
          </p:cNvPr>
          <p:cNvSpPr txBox="1"/>
          <p:nvPr/>
        </p:nvSpPr>
        <p:spPr>
          <a:xfrm>
            <a:off x="3836059" y="2982970"/>
            <a:ext cx="3079927" cy="830997"/>
          </a:xfrm>
          <a:prstGeom prst="rect">
            <a:avLst/>
          </a:prstGeom>
          <a:noFill/>
        </p:spPr>
        <p:txBody>
          <a:bodyPr wrap="square" rtlCol="0">
            <a:spAutoFit/>
          </a:bodyPr>
          <a:lstStyle/>
          <a:p>
            <a:r>
              <a:rPr lang="en-US" sz="1600" dirty="0"/>
              <a:t>Note: Assumptions in HEFT differs from SMEFT.  Higgs is treated as an SU(2) singlet scalar field.</a:t>
            </a:r>
          </a:p>
        </p:txBody>
      </p:sp>
    </p:spTree>
    <p:extLst>
      <p:ext uri="{BB962C8B-B14F-4D97-AF65-F5344CB8AC3E}">
        <p14:creationId xmlns:p14="http://schemas.microsoft.com/office/powerpoint/2010/main" val="707884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B9178-19AB-A590-A09A-5208CCB5ACBD}"/>
              </a:ext>
            </a:extLst>
          </p:cNvPr>
          <p:cNvSpPr>
            <a:spLocks noGrp="1"/>
          </p:cNvSpPr>
          <p:nvPr>
            <p:ph type="title"/>
          </p:nvPr>
        </p:nvSpPr>
        <p:spPr/>
        <p:txBody>
          <a:bodyPr>
            <a:normAutofit fontScale="90000"/>
          </a:bodyPr>
          <a:lstStyle/>
          <a:p>
            <a:r>
              <a:rPr lang="en-US" dirty="0"/>
              <a:t>ATLAS di-Higgs 308 fb</a:t>
            </a:r>
            <a:r>
              <a:rPr lang="en-US" baseline="30000" dirty="0"/>
              <a:t>-1</a:t>
            </a:r>
            <a:r>
              <a:rPr lang="en-US" dirty="0"/>
              <a:t> (new result)</a:t>
            </a:r>
          </a:p>
        </p:txBody>
      </p:sp>
      <p:sp>
        <p:nvSpPr>
          <p:cNvPr id="3" name="Footer Placeholder 2">
            <a:extLst>
              <a:ext uri="{FF2B5EF4-FFF2-40B4-BE49-F238E27FC236}">
                <a16:creationId xmlns:a16="http://schemas.microsoft.com/office/drawing/2014/main" id="{772D41A8-D5BE-576B-6DB6-38D12B1B9527}"/>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FC85E1EF-76BE-9637-4B98-03AAFDADB277}"/>
              </a:ext>
            </a:extLst>
          </p:cNvPr>
          <p:cNvSpPr>
            <a:spLocks noGrp="1"/>
          </p:cNvSpPr>
          <p:nvPr>
            <p:ph type="sldNum" sz="quarter" idx="12"/>
          </p:nvPr>
        </p:nvSpPr>
        <p:spPr/>
        <p:txBody>
          <a:bodyPr/>
          <a:lstStyle/>
          <a:p>
            <a:fld id="{8055E9AD-FF6F-45A6-BEFC-71F94E00C96F}" type="slidenum">
              <a:rPr lang="en-US" smtClean="0"/>
              <a:pPr/>
              <a:t>14</a:t>
            </a:fld>
            <a:endParaRPr lang="en-US"/>
          </a:p>
        </p:txBody>
      </p:sp>
      <p:pic>
        <p:nvPicPr>
          <p:cNvPr id="8" name="Picture 7">
            <a:extLst>
              <a:ext uri="{FF2B5EF4-FFF2-40B4-BE49-F238E27FC236}">
                <a16:creationId xmlns:a16="http://schemas.microsoft.com/office/drawing/2014/main" id="{0856BF9C-DB3B-DDD9-A853-DFE91677F540}"/>
              </a:ext>
            </a:extLst>
          </p:cNvPr>
          <p:cNvPicPr>
            <a:picLocks noChangeAspect="1"/>
          </p:cNvPicPr>
          <p:nvPr/>
        </p:nvPicPr>
        <p:blipFill>
          <a:blip r:embed="rId2"/>
          <a:stretch>
            <a:fillRect/>
          </a:stretch>
        </p:blipFill>
        <p:spPr>
          <a:xfrm>
            <a:off x="8686800" y="2090806"/>
            <a:ext cx="3256104" cy="2504695"/>
          </a:xfrm>
          <a:prstGeom prst="rect">
            <a:avLst/>
          </a:prstGeom>
        </p:spPr>
      </p:pic>
      <p:pic>
        <p:nvPicPr>
          <p:cNvPr id="10" name="Picture 9">
            <a:extLst>
              <a:ext uri="{FF2B5EF4-FFF2-40B4-BE49-F238E27FC236}">
                <a16:creationId xmlns:a16="http://schemas.microsoft.com/office/drawing/2014/main" id="{69738861-E4C3-1A35-3E09-68C9BEB94008}"/>
              </a:ext>
            </a:extLst>
          </p:cNvPr>
          <p:cNvPicPr>
            <a:picLocks noChangeAspect="1"/>
          </p:cNvPicPr>
          <p:nvPr/>
        </p:nvPicPr>
        <p:blipFill>
          <a:blip r:embed="rId3"/>
          <a:stretch>
            <a:fillRect/>
          </a:stretch>
        </p:blipFill>
        <p:spPr>
          <a:xfrm>
            <a:off x="111421" y="1489753"/>
            <a:ext cx="3850979" cy="4954320"/>
          </a:xfrm>
          <a:prstGeom prst="rect">
            <a:avLst/>
          </a:prstGeom>
        </p:spPr>
      </p:pic>
      <p:pic>
        <p:nvPicPr>
          <p:cNvPr id="12" name="Picture 11">
            <a:extLst>
              <a:ext uri="{FF2B5EF4-FFF2-40B4-BE49-F238E27FC236}">
                <a16:creationId xmlns:a16="http://schemas.microsoft.com/office/drawing/2014/main" id="{76E2A8FE-3E52-D632-B1CE-1DFFBFD4E102}"/>
              </a:ext>
            </a:extLst>
          </p:cNvPr>
          <p:cNvPicPr>
            <a:picLocks noChangeAspect="1"/>
          </p:cNvPicPr>
          <p:nvPr/>
        </p:nvPicPr>
        <p:blipFill>
          <a:blip r:embed="rId4"/>
          <a:stretch>
            <a:fillRect/>
          </a:stretch>
        </p:blipFill>
        <p:spPr>
          <a:xfrm>
            <a:off x="4330150" y="1740259"/>
            <a:ext cx="4315088" cy="4555149"/>
          </a:xfrm>
          <a:prstGeom prst="rect">
            <a:avLst/>
          </a:prstGeom>
        </p:spPr>
      </p:pic>
      <p:sp>
        <p:nvSpPr>
          <p:cNvPr id="15" name="TextBox 14">
            <a:extLst>
              <a:ext uri="{FF2B5EF4-FFF2-40B4-BE49-F238E27FC236}">
                <a16:creationId xmlns:a16="http://schemas.microsoft.com/office/drawing/2014/main" id="{E0F83704-FE52-A016-3EDC-6E0096D35E77}"/>
              </a:ext>
            </a:extLst>
          </p:cNvPr>
          <p:cNvSpPr txBox="1"/>
          <p:nvPr/>
        </p:nvSpPr>
        <p:spPr>
          <a:xfrm>
            <a:off x="4476663" y="1358001"/>
            <a:ext cx="3600537" cy="369332"/>
          </a:xfrm>
          <a:prstGeom prst="rect">
            <a:avLst/>
          </a:prstGeom>
          <a:noFill/>
        </p:spPr>
        <p:txBody>
          <a:bodyPr wrap="none" rtlCol="0">
            <a:spAutoFit/>
          </a:bodyPr>
          <a:lstStyle/>
          <a:p>
            <a:r>
              <a:rPr lang="en-US" dirty="0"/>
              <a:t>Interpreted in both SMEFT and HEFT</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7DEFADB-FBA0-31CA-1508-6A7888AC629C}"/>
                  </a:ext>
                </a:extLst>
              </p:cNvPr>
              <p:cNvSpPr txBox="1"/>
              <p:nvPr/>
            </p:nvSpPr>
            <p:spPr>
              <a:xfrm>
                <a:off x="8839200" y="4800600"/>
                <a:ext cx="3241379" cy="646331"/>
              </a:xfrm>
              <a:prstGeom prst="rect">
                <a:avLst/>
              </a:prstGeom>
              <a:solidFill>
                <a:schemeClr val="accent4">
                  <a:lumMod val="20000"/>
                  <a:lumOff val="80000"/>
                </a:schemeClr>
              </a:solidFill>
            </p:spPr>
            <p:txBody>
              <a:bodyPr wrap="square" rtlCol="0">
                <a:spAutoFit/>
              </a:bodyPr>
              <a:lstStyle/>
              <a:p>
                <a:r>
                  <a:rPr lang="en-US" dirty="0"/>
                  <a:t>Includes limits 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hhh</m:t>
                        </m:r>
                      </m:sub>
                    </m:sSub>
                  </m:oMath>
                </a14:m>
                <a:r>
                  <a:rPr lang="en-US" dirty="0"/>
                  <a:t> (not studied in di-Higgs combination</a:t>
                </a:r>
              </a:p>
            </p:txBody>
          </p:sp>
        </mc:Choice>
        <mc:Fallback xmlns="">
          <p:sp>
            <p:nvSpPr>
              <p:cNvPr id="16" name="TextBox 15">
                <a:extLst>
                  <a:ext uri="{FF2B5EF4-FFF2-40B4-BE49-F238E27FC236}">
                    <a16:creationId xmlns:a16="http://schemas.microsoft.com/office/drawing/2014/main" id="{E7DEFADB-FBA0-31CA-1508-6A7888AC629C}"/>
                  </a:ext>
                </a:extLst>
              </p:cNvPr>
              <p:cNvSpPr txBox="1">
                <a:spLocks noRot="1" noChangeAspect="1" noMove="1" noResize="1" noEditPoints="1" noAdjustHandles="1" noChangeArrowheads="1" noChangeShapeType="1" noTextEdit="1"/>
              </p:cNvSpPr>
              <p:nvPr/>
            </p:nvSpPr>
            <p:spPr>
              <a:xfrm>
                <a:off x="8839200" y="4800600"/>
                <a:ext cx="3241379" cy="646331"/>
              </a:xfrm>
              <a:prstGeom prst="rect">
                <a:avLst/>
              </a:prstGeom>
              <a:blipFill>
                <a:blip r:embed="rId5"/>
                <a:stretch>
                  <a:fillRect l="-1563" t="-5769" b="-11538"/>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755A7E53-BB3A-46AA-2669-CA019F6E0EB2}"/>
              </a:ext>
            </a:extLst>
          </p:cNvPr>
          <p:cNvSpPr txBox="1"/>
          <p:nvPr/>
        </p:nvSpPr>
        <p:spPr>
          <a:xfrm>
            <a:off x="8839200" y="914400"/>
            <a:ext cx="2559740" cy="369332"/>
          </a:xfrm>
          <a:prstGeom prst="rect">
            <a:avLst/>
          </a:prstGeom>
          <a:noFill/>
        </p:spPr>
        <p:txBody>
          <a:bodyPr wrap="none" rtlCol="0">
            <a:spAutoFit/>
          </a:bodyPr>
          <a:lstStyle/>
          <a:p>
            <a:r>
              <a:rPr lang="en-US" dirty="0"/>
              <a:t>ATL-COM-PHYS-2025-585</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3D13396-1D00-AB37-D890-4F65E9746E91}"/>
                  </a:ext>
                </a:extLst>
              </p:cNvPr>
              <p:cNvSpPr txBox="1"/>
              <p:nvPr/>
            </p:nvSpPr>
            <p:spPr>
              <a:xfrm>
                <a:off x="793060" y="949650"/>
                <a:ext cx="4386265" cy="406971"/>
              </a:xfrm>
              <a:prstGeom prst="rect">
                <a:avLst/>
              </a:prstGeom>
              <a:solidFill>
                <a:schemeClr val="accent6">
                  <a:lumMod val="20000"/>
                  <a:lumOff val="80000"/>
                </a:schemeClr>
              </a:solidFill>
            </p:spPr>
            <p:txBody>
              <a:bodyPr wrap="none" rtlCol="0">
                <a:spAutoFit/>
              </a:bodyPr>
              <a:lstStyle/>
              <a:p>
                <a14:m>
                  <m:oMath xmlns:m="http://schemas.openxmlformats.org/officeDocument/2006/math">
                    <m:r>
                      <a:rPr lang="en-US" sz="2000" b="0" i="1" smtClean="0">
                        <a:latin typeface="Cambria Math" panose="02040503050406030204" pitchFamily="18" charset="0"/>
                      </a:rPr>
                      <m:t>𝐻𝐻</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𝑏</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𝑏</m:t>
                        </m:r>
                      </m:e>
                    </m:acc>
                    <m:r>
                      <a:rPr lang="en-US" sz="2000" b="0" i="1" smtClean="0">
                        <a:latin typeface="Cambria Math" panose="02040503050406030204" pitchFamily="18" charset="0"/>
                        <a:ea typeface="Cambria Math" panose="02040503050406030204" pitchFamily="18" charset="0"/>
                      </a:rPr>
                      <m:t>𝛾𝛾</m:t>
                    </m:r>
                  </m:oMath>
                </a14:m>
                <a:r>
                  <a:rPr lang="en-US" sz="2000" dirty="0"/>
                  <a:t> only  (13 TeV and 13.6 TeV</a:t>
                </a:r>
                <a:r>
                  <a:rPr lang="en-US" dirty="0"/>
                  <a:t>)</a:t>
                </a:r>
              </a:p>
            </p:txBody>
          </p:sp>
        </mc:Choice>
        <mc:Fallback xmlns="">
          <p:sp>
            <p:nvSpPr>
              <p:cNvPr id="18" name="TextBox 17">
                <a:extLst>
                  <a:ext uri="{FF2B5EF4-FFF2-40B4-BE49-F238E27FC236}">
                    <a16:creationId xmlns:a16="http://schemas.microsoft.com/office/drawing/2014/main" id="{53D13396-1D00-AB37-D890-4F65E9746E91}"/>
                  </a:ext>
                </a:extLst>
              </p:cNvPr>
              <p:cNvSpPr txBox="1">
                <a:spLocks noRot="1" noChangeAspect="1" noMove="1" noResize="1" noEditPoints="1" noAdjustHandles="1" noChangeArrowheads="1" noChangeShapeType="1" noTextEdit="1"/>
              </p:cNvSpPr>
              <p:nvPr/>
            </p:nvSpPr>
            <p:spPr>
              <a:xfrm>
                <a:off x="793060" y="949650"/>
                <a:ext cx="4386265" cy="406971"/>
              </a:xfrm>
              <a:prstGeom prst="rect">
                <a:avLst/>
              </a:prstGeom>
              <a:blipFill>
                <a:blip r:embed="rId6"/>
                <a:stretch>
                  <a:fillRect t="-5882" b="-20588"/>
                </a:stretch>
              </a:blipFill>
            </p:spPr>
            <p:txBody>
              <a:bodyPr/>
              <a:lstStyle/>
              <a:p>
                <a:r>
                  <a:rPr lang="en-US">
                    <a:noFill/>
                  </a:rPr>
                  <a:t> </a:t>
                </a:r>
              </a:p>
            </p:txBody>
          </p:sp>
        </mc:Fallback>
      </mc:AlternateContent>
      <p:sp>
        <p:nvSpPr>
          <p:cNvPr id="21" name="TextBox 20">
            <a:extLst>
              <a:ext uri="{FF2B5EF4-FFF2-40B4-BE49-F238E27FC236}">
                <a16:creationId xmlns:a16="http://schemas.microsoft.com/office/drawing/2014/main" id="{982BFDB8-4A05-2348-3490-5DD766C78FAF}"/>
              </a:ext>
            </a:extLst>
          </p:cNvPr>
          <p:cNvSpPr txBox="1"/>
          <p:nvPr/>
        </p:nvSpPr>
        <p:spPr>
          <a:xfrm>
            <a:off x="2535712" y="6392539"/>
            <a:ext cx="817853" cy="369332"/>
          </a:xfrm>
          <a:prstGeom prst="rect">
            <a:avLst/>
          </a:prstGeom>
          <a:solidFill>
            <a:schemeClr val="accent5">
              <a:lumMod val="20000"/>
              <a:lumOff val="80000"/>
            </a:schemeClr>
          </a:solidFill>
        </p:spPr>
        <p:txBody>
          <a:bodyPr wrap="none" rtlCol="0">
            <a:spAutoFit/>
          </a:bodyPr>
          <a:lstStyle/>
          <a:p>
            <a:r>
              <a:rPr lang="en-US" dirty="0"/>
              <a:t>SMEFT</a:t>
            </a:r>
          </a:p>
        </p:txBody>
      </p:sp>
      <p:sp>
        <p:nvSpPr>
          <p:cNvPr id="22" name="TextBox 21">
            <a:extLst>
              <a:ext uri="{FF2B5EF4-FFF2-40B4-BE49-F238E27FC236}">
                <a16:creationId xmlns:a16="http://schemas.microsoft.com/office/drawing/2014/main" id="{5FD2EDDE-098B-3E4A-DD9F-D1B5136A64E1}"/>
              </a:ext>
            </a:extLst>
          </p:cNvPr>
          <p:cNvSpPr txBox="1"/>
          <p:nvPr/>
        </p:nvSpPr>
        <p:spPr>
          <a:xfrm>
            <a:off x="8333585" y="6213992"/>
            <a:ext cx="636713" cy="369332"/>
          </a:xfrm>
          <a:prstGeom prst="rect">
            <a:avLst/>
          </a:prstGeom>
          <a:solidFill>
            <a:schemeClr val="accent5">
              <a:lumMod val="20000"/>
              <a:lumOff val="80000"/>
            </a:schemeClr>
          </a:solidFill>
        </p:spPr>
        <p:txBody>
          <a:bodyPr wrap="none" rtlCol="0">
            <a:spAutoFit/>
          </a:bodyPr>
          <a:lstStyle/>
          <a:p>
            <a:r>
              <a:rPr lang="en-US" dirty="0" err="1"/>
              <a:t>hEFT</a:t>
            </a:r>
            <a:endParaRPr lang="en-US" dirty="0"/>
          </a:p>
        </p:txBody>
      </p:sp>
    </p:spTree>
    <p:extLst>
      <p:ext uri="{BB962C8B-B14F-4D97-AF65-F5344CB8AC3E}">
        <p14:creationId xmlns:p14="http://schemas.microsoft.com/office/powerpoint/2010/main" val="2913406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5814A-4540-3443-FF57-B22A6C1F88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1A97BA-AB19-28AC-AF3B-AE5497B32BA0}"/>
              </a:ext>
            </a:extLst>
          </p:cNvPr>
          <p:cNvSpPr>
            <a:spLocks noGrp="1"/>
          </p:cNvSpPr>
          <p:nvPr>
            <p:ph type="title"/>
          </p:nvPr>
        </p:nvSpPr>
        <p:spPr/>
        <p:txBody>
          <a:bodyPr>
            <a:normAutofit fontScale="90000"/>
          </a:bodyPr>
          <a:lstStyle/>
          <a:p>
            <a:r>
              <a:rPr lang="en-US" dirty="0"/>
              <a:t>ATLAS di-Higgs 308 fb</a:t>
            </a:r>
            <a:r>
              <a:rPr lang="en-US" baseline="30000" dirty="0"/>
              <a:t>-1</a:t>
            </a:r>
            <a:r>
              <a:rPr lang="en-US" dirty="0"/>
              <a:t> (new result)</a:t>
            </a:r>
          </a:p>
        </p:txBody>
      </p:sp>
      <p:sp>
        <p:nvSpPr>
          <p:cNvPr id="3" name="Footer Placeholder 2">
            <a:extLst>
              <a:ext uri="{FF2B5EF4-FFF2-40B4-BE49-F238E27FC236}">
                <a16:creationId xmlns:a16="http://schemas.microsoft.com/office/drawing/2014/main" id="{2707DEE7-4442-1EE0-0E93-EBAC3D102A43}"/>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12F8458B-CBD2-088E-7024-9BE003826209}"/>
              </a:ext>
            </a:extLst>
          </p:cNvPr>
          <p:cNvSpPr>
            <a:spLocks noGrp="1"/>
          </p:cNvSpPr>
          <p:nvPr>
            <p:ph type="sldNum" sz="quarter" idx="12"/>
          </p:nvPr>
        </p:nvSpPr>
        <p:spPr/>
        <p:txBody>
          <a:bodyPr/>
          <a:lstStyle/>
          <a:p>
            <a:fld id="{8055E9AD-FF6F-45A6-BEFC-71F94E00C96F}" type="slidenum">
              <a:rPr lang="en-US" smtClean="0"/>
              <a:pPr/>
              <a:t>15</a:t>
            </a:fld>
            <a:endParaRPr lang="en-US"/>
          </a:p>
        </p:txBody>
      </p:sp>
      <p:pic>
        <p:nvPicPr>
          <p:cNvPr id="8" name="Picture 7">
            <a:extLst>
              <a:ext uri="{FF2B5EF4-FFF2-40B4-BE49-F238E27FC236}">
                <a16:creationId xmlns:a16="http://schemas.microsoft.com/office/drawing/2014/main" id="{9A2CB29B-F045-6B3A-BCBB-C4A637438939}"/>
              </a:ext>
            </a:extLst>
          </p:cNvPr>
          <p:cNvPicPr>
            <a:picLocks noChangeAspect="1"/>
          </p:cNvPicPr>
          <p:nvPr/>
        </p:nvPicPr>
        <p:blipFill>
          <a:blip r:embed="rId2"/>
          <a:stretch>
            <a:fillRect/>
          </a:stretch>
        </p:blipFill>
        <p:spPr>
          <a:xfrm>
            <a:off x="8686800" y="2090806"/>
            <a:ext cx="3256104" cy="2504695"/>
          </a:xfrm>
          <a:prstGeom prst="rect">
            <a:avLst/>
          </a:prstGeom>
        </p:spPr>
      </p:pic>
      <p:pic>
        <p:nvPicPr>
          <p:cNvPr id="10" name="Picture 9">
            <a:extLst>
              <a:ext uri="{FF2B5EF4-FFF2-40B4-BE49-F238E27FC236}">
                <a16:creationId xmlns:a16="http://schemas.microsoft.com/office/drawing/2014/main" id="{A1F772DE-FED0-DB92-90D2-B1FF75A83E64}"/>
              </a:ext>
            </a:extLst>
          </p:cNvPr>
          <p:cNvPicPr>
            <a:picLocks noChangeAspect="1"/>
          </p:cNvPicPr>
          <p:nvPr/>
        </p:nvPicPr>
        <p:blipFill>
          <a:blip r:embed="rId3"/>
          <a:stretch>
            <a:fillRect/>
          </a:stretch>
        </p:blipFill>
        <p:spPr>
          <a:xfrm>
            <a:off x="111421" y="1489753"/>
            <a:ext cx="3850979" cy="4954320"/>
          </a:xfrm>
          <a:prstGeom prst="rect">
            <a:avLst/>
          </a:prstGeom>
        </p:spPr>
      </p:pic>
      <p:pic>
        <p:nvPicPr>
          <p:cNvPr id="12" name="Picture 11">
            <a:extLst>
              <a:ext uri="{FF2B5EF4-FFF2-40B4-BE49-F238E27FC236}">
                <a16:creationId xmlns:a16="http://schemas.microsoft.com/office/drawing/2014/main" id="{92B2D77B-F23A-F9F2-0E9C-B741A84BF42E}"/>
              </a:ext>
            </a:extLst>
          </p:cNvPr>
          <p:cNvPicPr>
            <a:picLocks noChangeAspect="1"/>
          </p:cNvPicPr>
          <p:nvPr/>
        </p:nvPicPr>
        <p:blipFill>
          <a:blip r:embed="rId4"/>
          <a:stretch>
            <a:fillRect/>
          </a:stretch>
        </p:blipFill>
        <p:spPr>
          <a:xfrm>
            <a:off x="4330150" y="1740259"/>
            <a:ext cx="4315088" cy="4555149"/>
          </a:xfrm>
          <a:prstGeom prst="rect">
            <a:avLst/>
          </a:prstGeom>
        </p:spPr>
      </p:pic>
      <p:sp>
        <p:nvSpPr>
          <p:cNvPr id="15" name="TextBox 14">
            <a:extLst>
              <a:ext uri="{FF2B5EF4-FFF2-40B4-BE49-F238E27FC236}">
                <a16:creationId xmlns:a16="http://schemas.microsoft.com/office/drawing/2014/main" id="{21E69B95-0304-FD0B-5A93-13D4168B8515}"/>
              </a:ext>
            </a:extLst>
          </p:cNvPr>
          <p:cNvSpPr txBox="1"/>
          <p:nvPr/>
        </p:nvSpPr>
        <p:spPr>
          <a:xfrm>
            <a:off x="4476663" y="1358001"/>
            <a:ext cx="3600537" cy="369332"/>
          </a:xfrm>
          <a:prstGeom prst="rect">
            <a:avLst/>
          </a:prstGeom>
          <a:noFill/>
        </p:spPr>
        <p:txBody>
          <a:bodyPr wrap="none" rtlCol="0">
            <a:spAutoFit/>
          </a:bodyPr>
          <a:lstStyle/>
          <a:p>
            <a:r>
              <a:rPr lang="en-US" dirty="0"/>
              <a:t>Interpreted in both SMEFT and HEFT</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EC0D687-0AC4-301E-BE6E-D2AD219D349B}"/>
                  </a:ext>
                </a:extLst>
              </p:cNvPr>
              <p:cNvSpPr txBox="1"/>
              <p:nvPr/>
            </p:nvSpPr>
            <p:spPr>
              <a:xfrm>
                <a:off x="8839200" y="4800600"/>
                <a:ext cx="3241379" cy="646331"/>
              </a:xfrm>
              <a:prstGeom prst="rect">
                <a:avLst/>
              </a:prstGeom>
              <a:solidFill>
                <a:schemeClr val="accent4">
                  <a:lumMod val="20000"/>
                  <a:lumOff val="80000"/>
                </a:schemeClr>
              </a:solidFill>
            </p:spPr>
            <p:txBody>
              <a:bodyPr wrap="square" rtlCol="0">
                <a:spAutoFit/>
              </a:bodyPr>
              <a:lstStyle/>
              <a:p>
                <a:r>
                  <a:rPr lang="en-US" dirty="0"/>
                  <a:t>Includes limits 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hhh</m:t>
                        </m:r>
                      </m:sub>
                    </m:sSub>
                  </m:oMath>
                </a14:m>
                <a:r>
                  <a:rPr lang="en-US" dirty="0"/>
                  <a:t> (not studied in di-Higgs combination</a:t>
                </a:r>
              </a:p>
            </p:txBody>
          </p:sp>
        </mc:Choice>
        <mc:Fallback xmlns="">
          <p:sp>
            <p:nvSpPr>
              <p:cNvPr id="16" name="TextBox 15">
                <a:extLst>
                  <a:ext uri="{FF2B5EF4-FFF2-40B4-BE49-F238E27FC236}">
                    <a16:creationId xmlns:a16="http://schemas.microsoft.com/office/drawing/2014/main" id="{7EC0D687-0AC4-301E-BE6E-D2AD219D349B}"/>
                  </a:ext>
                </a:extLst>
              </p:cNvPr>
              <p:cNvSpPr txBox="1">
                <a:spLocks noRot="1" noChangeAspect="1" noMove="1" noResize="1" noEditPoints="1" noAdjustHandles="1" noChangeArrowheads="1" noChangeShapeType="1" noTextEdit="1"/>
              </p:cNvSpPr>
              <p:nvPr/>
            </p:nvSpPr>
            <p:spPr>
              <a:xfrm>
                <a:off x="8839200" y="4800600"/>
                <a:ext cx="3241379" cy="646331"/>
              </a:xfrm>
              <a:prstGeom prst="rect">
                <a:avLst/>
              </a:prstGeom>
              <a:blipFill>
                <a:blip r:embed="rId5"/>
                <a:stretch>
                  <a:fillRect l="-1563" t="-5769" b="-11538"/>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126AC7E6-03FC-010F-A542-78C571EF67EF}"/>
              </a:ext>
            </a:extLst>
          </p:cNvPr>
          <p:cNvSpPr txBox="1"/>
          <p:nvPr/>
        </p:nvSpPr>
        <p:spPr>
          <a:xfrm>
            <a:off x="8839200" y="914400"/>
            <a:ext cx="2559740" cy="369332"/>
          </a:xfrm>
          <a:prstGeom prst="rect">
            <a:avLst/>
          </a:prstGeom>
          <a:noFill/>
        </p:spPr>
        <p:txBody>
          <a:bodyPr wrap="none" rtlCol="0">
            <a:spAutoFit/>
          </a:bodyPr>
          <a:lstStyle/>
          <a:p>
            <a:r>
              <a:rPr lang="en-US" dirty="0"/>
              <a:t>ATL-COM-PHYS-2025-585</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D3FB8D7-D8FE-30CC-EB33-6DDCB02DB94F}"/>
                  </a:ext>
                </a:extLst>
              </p:cNvPr>
              <p:cNvSpPr txBox="1"/>
              <p:nvPr/>
            </p:nvSpPr>
            <p:spPr>
              <a:xfrm>
                <a:off x="793060" y="949650"/>
                <a:ext cx="4386265" cy="406971"/>
              </a:xfrm>
              <a:prstGeom prst="rect">
                <a:avLst/>
              </a:prstGeom>
              <a:solidFill>
                <a:schemeClr val="accent6">
                  <a:lumMod val="20000"/>
                  <a:lumOff val="80000"/>
                </a:schemeClr>
              </a:solidFill>
            </p:spPr>
            <p:txBody>
              <a:bodyPr wrap="none" rtlCol="0">
                <a:spAutoFit/>
              </a:bodyPr>
              <a:lstStyle/>
              <a:p>
                <a14:m>
                  <m:oMath xmlns:m="http://schemas.openxmlformats.org/officeDocument/2006/math">
                    <m:r>
                      <a:rPr lang="en-US" sz="2000" b="0" i="1" smtClean="0">
                        <a:latin typeface="Cambria Math" panose="02040503050406030204" pitchFamily="18" charset="0"/>
                      </a:rPr>
                      <m:t>𝐻𝐻</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𝑏</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𝑏</m:t>
                        </m:r>
                      </m:e>
                    </m:acc>
                    <m:r>
                      <a:rPr lang="en-US" sz="2000" b="0" i="1" smtClean="0">
                        <a:latin typeface="Cambria Math" panose="02040503050406030204" pitchFamily="18" charset="0"/>
                        <a:ea typeface="Cambria Math" panose="02040503050406030204" pitchFamily="18" charset="0"/>
                      </a:rPr>
                      <m:t>𝛾𝛾</m:t>
                    </m:r>
                  </m:oMath>
                </a14:m>
                <a:r>
                  <a:rPr lang="en-US" sz="2000" dirty="0"/>
                  <a:t> only  (13 TeV and 13.6 TeV</a:t>
                </a:r>
                <a:r>
                  <a:rPr lang="en-US" dirty="0"/>
                  <a:t>)</a:t>
                </a:r>
              </a:p>
            </p:txBody>
          </p:sp>
        </mc:Choice>
        <mc:Fallback xmlns="">
          <p:sp>
            <p:nvSpPr>
              <p:cNvPr id="18" name="TextBox 17">
                <a:extLst>
                  <a:ext uri="{FF2B5EF4-FFF2-40B4-BE49-F238E27FC236}">
                    <a16:creationId xmlns:a16="http://schemas.microsoft.com/office/drawing/2014/main" id="{2D3FB8D7-D8FE-30CC-EB33-6DDCB02DB94F}"/>
                  </a:ext>
                </a:extLst>
              </p:cNvPr>
              <p:cNvSpPr txBox="1">
                <a:spLocks noRot="1" noChangeAspect="1" noMove="1" noResize="1" noEditPoints="1" noAdjustHandles="1" noChangeArrowheads="1" noChangeShapeType="1" noTextEdit="1"/>
              </p:cNvSpPr>
              <p:nvPr/>
            </p:nvSpPr>
            <p:spPr>
              <a:xfrm>
                <a:off x="793060" y="949650"/>
                <a:ext cx="4386265" cy="406971"/>
              </a:xfrm>
              <a:prstGeom prst="rect">
                <a:avLst/>
              </a:prstGeom>
              <a:blipFill>
                <a:blip r:embed="rId6"/>
                <a:stretch>
                  <a:fillRect t="-5882" b="-20588"/>
                </a:stretch>
              </a:blipFill>
            </p:spPr>
            <p:txBody>
              <a:bodyPr/>
              <a:lstStyle/>
              <a:p>
                <a:r>
                  <a:rPr lang="en-US">
                    <a:noFill/>
                  </a:rPr>
                  <a:t> </a:t>
                </a:r>
              </a:p>
            </p:txBody>
          </p:sp>
        </mc:Fallback>
      </mc:AlternateContent>
      <p:pic>
        <p:nvPicPr>
          <p:cNvPr id="20" name="Picture 19">
            <a:extLst>
              <a:ext uri="{FF2B5EF4-FFF2-40B4-BE49-F238E27FC236}">
                <a16:creationId xmlns:a16="http://schemas.microsoft.com/office/drawing/2014/main" id="{6BF64ACA-95D0-CBF6-B284-466D401092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62258" y="3996168"/>
            <a:ext cx="6134100" cy="1905000"/>
          </a:xfrm>
          <a:prstGeom prst="rect">
            <a:avLst/>
          </a:prstGeom>
          <a:ln w="25400">
            <a:solidFill>
              <a:srgbClr val="FF0000"/>
            </a:solidFill>
          </a:ln>
        </p:spPr>
      </p:pic>
      <p:sp>
        <p:nvSpPr>
          <p:cNvPr id="21" name="TextBox 20">
            <a:extLst>
              <a:ext uri="{FF2B5EF4-FFF2-40B4-BE49-F238E27FC236}">
                <a16:creationId xmlns:a16="http://schemas.microsoft.com/office/drawing/2014/main" id="{71FFA70E-C4D2-B693-4E94-A45CAB130221}"/>
              </a:ext>
            </a:extLst>
          </p:cNvPr>
          <p:cNvSpPr txBox="1"/>
          <p:nvPr/>
        </p:nvSpPr>
        <p:spPr>
          <a:xfrm>
            <a:off x="2535712" y="6392539"/>
            <a:ext cx="817853" cy="369332"/>
          </a:xfrm>
          <a:prstGeom prst="rect">
            <a:avLst/>
          </a:prstGeom>
          <a:solidFill>
            <a:schemeClr val="accent5">
              <a:lumMod val="20000"/>
              <a:lumOff val="80000"/>
            </a:schemeClr>
          </a:solidFill>
        </p:spPr>
        <p:txBody>
          <a:bodyPr wrap="none" rtlCol="0">
            <a:spAutoFit/>
          </a:bodyPr>
          <a:lstStyle/>
          <a:p>
            <a:r>
              <a:rPr lang="en-US" dirty="0"/>
              <a:t>SMEFT</a:t>
            </a:r>
          </a:p>
        </p:txBody>
      </p:sp>
      <p:sp>
        <p:nvSpPr>
          <p:cNvPr id="22" name="TextBox 21">
            <a:extLst>
              <a:ext uri="{FF2B5EF4-FFF2-40B4-BE49-F238E27FC236}">
                <a16:creationId xmlns:a16="http://schemas.microsoft.com/office/drawing/2014/main" id="{EBDC85DF-889F-1D14-754E-CBA7D51F48C9}"/>
              </a:ext>
            </a:extLst>
          </p:cNvPr>
          <p:cNvSpPr txBox="1"/>
          <p:nvPr/>
        </p:nvSpPr>
        <p:spPr>
          <a:xfrm>
            <a:off x="8333585" y="6213992"/>
            <a:ext cx="636713" cy="369332"/>
          </a:xfrm>
          <a:prstGeom prst="rect">
            <a:avLst/>
          </a:prstGeom>
          <a:solidFill>
            <a:schemeClr val="accent5">
              <a:lumMod val="20000"/>
              <a:lumOff val="80000"/>
            </a:schemeClr>
          </a:solidFill>
        </p:spPr>
        <p:txBody>
          <a:bodyPr wrap="none" rtlCol="0">
            <a:spAutoFit/>
          </a:bodyPr>
          <a:lstStyle/>
          <a:p>
            <a:r>
              <a:rPr lang="en-US" dirty="0" err="1"/>
              <a:t>hEFT</a:t>
            </a:r>
            <a:endParaRPr lang="en-US" dirty="0"/>
          </a:p>
        </p:txBody>
      </p:sp>
    </p:spTree>
    <p:extLst>
      <p:ext uri="{BB962C8B-B14F-4D97-AF65-F5344CB8AC3E}">
        <p14:creationId xmlns:p14="http://schemas.microsoft.com/office/powerpoint/2010/main" val="3014969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7025F-4E3B-A686-947A-0C933E4A6A69}"/>
              </a:ext>
            </a:extLst>
          </p:cNvPr>
          <p:cNvSpPr>
            <a:spLocks noGrp="1"/>
          </p:cNvSpPr>
          <p:nvPr>
            <p:ph type="title"/>
          </p:nvPr>
        </p:nvSpPr>
        <p:spPr>
          <a:xfrm>
            <a:off x="609600" y="228600"/>
            <a:ext cx="11125200" cy="609600"/>
          </a:xfrm>
        </p:spPr>
        <p:txBody>
          <a:bodyPr>
            <a:normAutofit fontScale="90000"/>
          </a:bodyPr>
          <a:lstStyle/>
          <a:p>
            <a:r>
              <a:rPr lang="en-US" dirty="0"/>
              <a:t>CMS dim-6 SMEFT combination (EW, Higgs, top, jets)</a:t>
            </a:r>
          </a:p>
        </p:txBody>
      </p:sp>
      <p:sp>
        <p:nvSpPr>
          <p:cNvPr id="3" name="Footer Placeholder 2">
            <a:extLst>
              <a:ext uri="{FF2B5EF4-FFF2-40B4-BE49-F238E27FC236}">
                <a16:creationId xmlns:a16="http://schemas.microsoft.com/office/drawing/2014/main" id="{21EBC34B-FAEA-F989-5684-06BA2683F82B}"/>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7B64A2E3-444A-AE98-4F18-3FA34B0F88EA}"/>
              </a:ext>
            </a:extLst>
          </p:cNvPr>
          <p:cNvSpPr>
            <a:spLocks noGrp="1"/>
          </p:cNvSpPr>
          <p:nvPr>
            <p:ph type="sldNum" sz="quarter" idx="12"/>
          </p:nvPr>
        </p:nvSpPr>
        <p:spPr/>
        <p:txBody>
          <a:bodyPr/>
          <a:lstStyle/>
          <a:p>
            <a:fld id="{8055E9AD-FF6F-45A6-BEFC-71F94E00C96F}" type="slidenum">
              <a:rPr lang="en-US" smtClean="0"/>
              <a:pPr/>
              <a:t>16</a:t>
            </a:fld>
            <a:endParaRPr lang="en-US"/>
          </a:p>
        </p:txBody>
      </p:sp>
      <p:pic>
        <p:nvPicPr>
          <p:cNvPr id="6" name="Picture 5">
            <a:extLst>
              <a:ext uri="{FF2B5EF4-FFF2-40B4-BE49-F238E27FC236}">
                <a16:creationId xmlns:a16="http://schemas.microsoft.com/office/drawing/2014/main" id="{47D5E080-C2F6-4CCE-E823-2EC8510FE746}"/>
              </a:ext>
            </a:extLst>
          </p:cNvPr>
          <p:cNvPicPr>
            <a:picLocks noChangeAspect="1"/>
          </p:cNvPicPr>
          <p:nvPr/>
        </p:nvPicPr>
        <p:blipFill>
          <a:blip r:embed="rId2"/>
          <a:stretch>
            <a:fillRect/>
          </a:stretch>
        </p:blipFill>
        <p:spPr>
          <a:xfrm rot="5400000">
            <a:off x="1617518" y="-999342"/>
            <a:ext cx="5299364" cy="6858000"/>
          </a:xfrm>
          <a:prstGeom prst="rect">
            <a:avLst/>
          </a:prstGeom>
        </p:spPr>
      </p:pic>
      <p:sp>
        <p:nvSpPr>
          <p:cNvPr id="7" name="TextBox 6">
            <a:extLst>
              <a:ext uri="{FF2B5EF4-FFF2-40B4-BE49-F238E27FC236}">
                <a16:creationId xmlns:a16="http://schemas.microsoft.com/office/drawing/2014/main" id="{70E201F7-C3EE-20BA-ECA0-4D21DEE27C3D}"/>
              </a:ext>
            </a:extLst>
          </p:cNvPr>
          <p:cNvSpPr txBox="1"/>
          <p:nvPr/>
        </p:nvSpPr>
        <p:spPr>
          <a:xfrm>
            <a:off x="7696200" y="926068"/>
            <a:ext cx="2151936" cy="369332"/>
          </a:xfrm>
          <a:prstGeom prst="rect">
            <a:avLst/>
          </a:prstGeom>
          <a:noFill/>
        </p:spPr>
        <p:txBody>
          <a:bodyPr wrap="none" rtlCol="0">
            <a:spAutoFit/>
          </a:bodyPr>
          <a:lstStyle/>
          <a:p>
            <a:r>
              <a:rPr lang="en-US" dirty="0">
                <a:hlinkClick r:id="rId3"/>
              </a:rPr>
              <a:t>arxiv.org:2504.02958</a:t>
            </a:r>
            <a:endParaRPr lang="en-US" dirty="0"/>
          </a:p>
        </p:txBody>
      </p:sp>
      <p:pic>
        <p:nvPicPr>
          <p:cNvPr id="8" name="Picture 7">
            <a:extLst>
              <a:ext uri="{FF2B5EF4-FFF2-40B4-BE49-F238E27FC236}">
                <a16:creationId xmlns:a16="http://schemas.microsoft.com/office/drawing/2014/main" id="{61649019-8A81-03EB-C480-B3898F4E3FF6}"/>
              </a:ext>
            </a:extLst>
          </p:cNvPr>
          <p:cNvPicPr>
            <a:picLocks noChangeAspect="1"/>
          </p:cNvPicPr>
          <p:nvPr/>
        </p:nvPicPr>
        <p:blipFill>
          <a:blip r:embed="rId4"/>
          <a:stretch>
            <a:fillRect/>
          </a:stretch>
        </p:blipFill>
        <p:spPr>
          <a:xfrm>
            <a:off x="7371472" y="1383268"/>
            <a:ext cx="4111839" cy="5017532"/>
          </a:xfrm>
          <a:prstGeom prst="rect">
            <a:avLst/>
          </a:prstGeom>
          <a:ln>
            <a:solidFill>
              <a:srgbClr val="0070C0"/>
            </a:solidFill>
          </a:ln>
        </p:spPr>
      </p:pic>
      <p:pic>
        <p:nvPicPr>
          <p:cNvPr id="10" name="Picture 9">
            <a:extLst>
              <a:ext uri="{FF2B5EF4-FFF2-40B4-BE49-F238E27FC236}">
                <a16:creationId xmlns:a16="http://schemas.microsoft.com/office/drawing/2014/main" id="{CC1E4DC6-D7C4-C51B-FAEC-B1B48155D259}"/>
              </a:ext>
            </a:extLst>
          </p:cNvPr>
          <p:cNvPicPr>
            <a:picLocks noChangeAspect="1"/>
          </p:cNvPicPr>
          <p:nvPr/>
        </p:nvPicPr>
        <p:blipFill>
          <a:blip r:embed="rId5"/>
          <a:stretch>
            <a:fillRect/>
          </a:stretch>
        </p:blipFill>
        <p:spPr>
          <a:xfrm>
            <a:off x="762199" y="3881417"/>
            <a:ext cx="5765800" cy="1130300"/>
          </a:xfrm>
          <a:prstGeom prst="rect">
            <a:avLst/>
          </a:prstGeom>
          <a:ln w="38100">
            <a:solidFill>
              <a:srgbClr val="FFC000"/>
            </a:solidFill>
          </a:ln>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7E94B80-5450-23FD-7396-54ED35460476}"/>
                  </a:ext>
                </a:extLst>
              </p:cNvPr>
              <p:cNvSpPr txBox="1"/>
              <p:nvPr/>
            </p:nvSpPr>
            <p:spPr>
              <a:xfrm>
                <a:off x="1701672" y="5224172"/>
                <a:ext cx="3593548" cy="369332"/>
              </a:xfrm>
              <a:prstGeom prst="rect">
                <a:avLst/>
              </a:prstGeom>
              <a:noFill/>
              <a:ln w="38100">
                <a:solidFill>
                  <a:srgbClr val="FFC000"/>
                </a:solidFill>
              </a:ln>
            </p:spPr>
            <p:txBody>
              <a:bodyPr wrap="none" rtlCol="0">
                <a:spAutoFit/>
              </a:bodyPr>
              <a:lstStyle/>
              <a:p>
                <a:r>
                  <a:rPr lang="en-US" dirty="0"/>
                  <a:t>examples where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𝑊</m:t>
                        </m:r>
                      </m:sub>
                    </m:sSub>
                  </m:oMath>
                </a14:m>
                <a:r>
                  <a:rPr lang="en-US" dirty="0"/>
                  <a:t>could contribute</a:t>
                </a:r>
              </a:p>
            </p:txBody>
          </p:sp>
        </mc:Choice>
        <mc:Fallback xmlns="">
          <p:sp>
            <p:nvSpPr>
              <p:cNvPr id="11" name="TextBox 10">
                <a:extLst>
                  <a:ext uri="{FF2B5EF4-FFF2-40B4-BE49-F238E27FC236}">
                    <a16:creationId xmlns:a16="http://schemas.microsoft.com/office/drawing/2014/main" id="{57E94B80-5450-23FD-7396-54ED35460476}"/>
                  </a:ext>
                </a:extLst>
              </p:cNvPr>
              <p:cNvSpPr txBox="1">
                <a:spLocks noRot="1" noChangeAspect="1" noMove="1" noResize="1" noEditPoints="1" noAdjustHandles="1" noChangeArrowheads="1" noChangeShapeType="1" noTextEdit="1"/>
              </p:cNvSpPr>
              <p:nvPr/>
            </p:nvSpPr>
            <p:spPr>
              <a:xfrm>
                <a:off x="1701672" y="5224172"/>
                <a:ext cx="3593548" cy="369332"/>
              </a:xfrm>
              <a:prstGeom prst="rect">
                <a:avLst/>
              </a:prstGeom>
              <a:blipFill>
                <a:blip r:embed="rId6"/>
                <a:stretch>
                  <a:fillRect l="-697" b="-17647"/>
                </a:stretch>
              </a:blipFill>
              <a:ln w="38100">
                <a:solidFill>
                  <a:srgbClr val="FFC000"/>
                </a:solidFill>
              </a:ln>
            </p:spPr>
            <p:txBody>
              <a:bodyPr/>
              <a:lstStyle/>
              <a:p>
                <a:r>
                  <a:rPr lang="en-US">
                    <a:noFill/>
                  </a:rPr>
                  <a:t> </a:t>
                </a:r>
              </a:p>
            </p:txBody>
          </p:sp>
        </mc:Fallback>
      </mc:AlternateContent>
    </p:spTree>
    <p:extLst>
      <p:ext uri="{BB962C8B-B14F-4D97-AF65-F5344CB8AC3E}">
        <p14:creationId xmlns:p14="http://schemas.microsoft.com/office/powerpoint/2010/main" val="2261144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87ED40-879F-B743-09DE-79D72E3CC3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7B10D8-10CF-5090-FABC-A61ADFC9C7CF}"/>
              </a:ext>
            </a:extLst>
          </p:cNvPr>
          <p:cNvSpPr>
            <a:spLocks noGrp="1"/>
          </p:cNvSpPr>
          <p:nvPr>
            <p:ph type="title"/>
          </p:nvPr>
        </p:nvSpPr>
        <p:spPr/>
        <p:txBody>
          <a:bodyPr>
            <a:normAutofit fontScale="90000"/>
          </a:bodyPr>
          <a:lstStyle/>
          <a:p>
            <a:r>
              <a:rPr lang="en-US" dirty="0"/>
              <a:t>CMS dim-6 SMEFT combination (cont.)</a:t>
            </a:r>
          </a:p>
        </p:txBody>
      </p:sp>
      <p:sp>
        <p:nvSpPr>
          <p:cNvPr id="3" name="Footer Placeholder 2">
            <a:extLst>
              <a:ext uri="{FF2B5EF4-FFF2-40B4-BE49-F238E27FC236}">
                <a16:creationId xmlns:a16="http://schemas.microsoft.com/office/drawing/2014/main" id="{B4632722-41C2-3479-4A2C-B90CADD61ABA}"/>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67348264-FADA-6399-3000-DD075150D8E5}"/>
              </a:ext>
            </a:extLst>
          </p:cNvPr>
          <p:cNvSpPr>
            <a:spLocks noGrp="1"/>
          </p:cNvSpPr>
          <p:nvPr>
            <p:ph type="sldNum" sz="quarter" idx="12"/>
          </p:nvPr>
        </p:nvSpPr>
        <p:spPr/>
        <p:txBody>
          <a:bodyPr/>
          <a:lstStyle/>
          <a:p>
            <a:fld id="{8055E9AD-FF6F-45A6-BEFC-71F94E00C96F}" type="slidenum">
              <a:rPr lang="en-US" smtClean="0"/>
              <a:pPr/>
              <a:t>17</a:t>
            </a:fld>
            <a:endParaRPr lang="en-US"/>
          </a:p>
        </p:txBody>
      </p:sp>
      <p:pic>
        <p:nvPicPr>
          <p:cNvPr id="5" name="Picture 4">
            <a:extLst>
              <a:ext uri="{FF2B5EF4-FFF2-40B4-BE49-F238E27FC236}">
                <a16:creationId xmlns:a16="http://schemas.microsoft.com/office/drawing/2014/main" id="{0D605150-76D3-F7EF-AA36-CD0622BCC7B8}"/>
              </a:ext>
            </a:extLst>
          </p:cNvPr>
          <p:cNvPicPr>
            <a:picLocks noChangeAspect="1"/>
          </p:cNvPicPr>
          <p:nvPr/>
        </p:nvPicPr>
        <p:blipFill>
          <a:blip r:embed="rId2"/>
          <a:stretch>
            <a:fillRect/>
          </a:stretch>
        </p:blipFill>
        <p:spPr>
          <a:xfrm rot="5400000">
            <a:off x="8379179" y="3006747"/>
            <a:ext cx="1986844" cy="5029200"/>
          </a:xfrm>
          <a:prstGeom prst="rect">
            <a:avLst/>
          </a:prstGeom>
        </p:spPr>
      </p:pic>
      <p:pic>
        <p:nvPicPr>
          <p:cNvPr id="12" name="Picture 11">
            <a:extLst>
              <a:ext uri="{FF2B5EF4-FFF2-40B4-BE49-F238E27FC236}">
                <a16:creationId xmlns:a16="http://schemas.microsoft.com/office/drawing/2014/main" id="{0D538A18-D435-6A25-5E0A-2E13791F8493}"/>
              </a:ext>
            </a:extLst>
          </p:cNvPr>
          <p:cNvPicPr>
            <a:picLocks noChangeAspect="1"/>
          </p:cNvPicPr>
          <p:nvPr/>
        </p:nvPicPr>
        <p:blipFill>
          <a:blip r:embed="rId3"/>
          <a:stretch>
            <a:fillRect/>
          </a:stretch>
        </p:blipFill>
        <p:spPr>
          <a:xfrm rot="5400000">
            <a:off x="1710039" y="-490839"/>
            <a:ext cx="3419059" cy="6077137"/>
          </a:xfrm>
          <a:prstGeom prst="rect">
            <a:avLst/>
          </a:prstGeom>
        </p:spPr>
      </p:pic>
      <p:pic>
        <p:nvPicPr>
          <p:cNvPr id="14" name="Picture 13">
            <a:extLst>
              <a:ext uri="{FF2B5EF4-FFF2-40B4-BE49-F238E27FC236}">
                <a16:creationId xmlns:a16="http://schemas.microsoft.com/office/drawing/2014/main" id="{F64E9BC7-8471-A691-CBB5-0CD19F8176BE}"/>
              </a:ext>
            </a:extLst>
          </p:cNvPr>
          <p:cNvPicPr>
            <a:picLocks noChangeAspect="1"/>
          </p:cNvPicPr>
          <p:nvPr/>
        </p:nvPicPr>
        <p:blipFill>
          <a:blip r:embed="rId4"/>
          <a:stretch>
            <a:fillRect/>
          </a:stretch>
        </p:blipFill>
        <p:spPr>
          <a:xfrm rot="5400000">
            <a:off x="1023734" y="3386777"/>
            <a:ext cx="2315028" cy="4114800"/>
          </a:xfrm>
          <a:prstGeom prst="rect">
            <a:avLst/>
          </a:prstGeom>
        </p:spPr>
      </p:pic>
      <p:sp>
        <p:nvSpPr>
          <p:cNvPr id="15" name="TextBox 14">
            <a:extLst>
              <a:ext uri="{FF2B5EF4-FFF2-40B4-BE49-F238E27FC236}">
                <a16:creationId xmlns:a16="http://schemas.microsoft.com/office/drawing/2014/main" id="{63461292-A3AB-5F29-5691-156A2C7669B2}"/>
              </a:ext>
            </a:extLst>
          </p:cNvPr>
          <p:cNvSpPr txBox="1"/>
          <p:nvPr/>
        </p:nvSpPr>
        <p:spPr>
          <a:xfrm>
            <a:off x="6858001" y="1219200"/>
            <a:ext cx="4952999" cy="1754326"/>
          </a:xfrm>
          <a:prstGeom prst="rect">
            <a:avLst/>
          </a:prstGeom>
          <a:noFill/>
        </p:spPr>
        <p:txBody>
          <a:bodyPr wrap="square" rtlCol="0">
            <a:spAutoFit/>
          </a:bodyPr>
          <a:lstStyle/>
          <a:p>
            <a:pPr marL="285750" indent="-285750">
              <a:buFont typeface="Arial" panose="020B0604020202020204" pitchFamily="34" charset="0"/>
              <a:buChar char="•"/>
            </a:pPr>
            <a:r>
              <a:rPr lang="en-US" dirty="0"/>
              <a:t>Results of one-by-one fits to WCs in original Warsaw basis </a:t>
            </a:r>
          </a:p>
          <a:p>
            <a:pPr marL="742950" lvl="1" indent="-285750">
              <a:buFont typeface="Arial" panose="020B0604020202020204" pitchFamily="34" charset="0"/>
              <a:buChar char="•"/>
            </a:pPr>
            <a:r>
              <a:rPr lang="en-US" dirty="0"/>
              <a:t>(note factors of 10 scaling)</a:t>
            </a:r>
          </a:p>
          <a:p>
            <a:pPr marL="285750" indent="-285750">
              <a:buFont typeface="Arial" panose="020B0604020202020204" pitchFamily="34" charset="0"/>
              <a:buChar char="•"/>
            </a:pPr>
            <a:r>
              <a:rPr lang="en-US" dirty="0"/>
              <a:t>Low panel shows how individual processes contribute to the constraints</a:t>
            </a:r>
          </a:p>
          <a:p>
            <a:pPr marL="285750" indent="-285750">
              <a:buFont typeface="Arial" panose="020B0604020202020204" pitchFamily="34" charset="0"/>
              <a:buChar char="•"/>
            </a:pPr>
            <a:r>
              <a:rPr lang="en-US" dirty="0"/>
              <a:t>Consistency with SM: 26% (excluding multijet)</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AA27FF-CBAA-A92F-48EA-D0A14521FF5F}"/>
                  </a:ext>
                </a:extLst>
              </p:cNvPr>
              <p:cNvSpPr txBox="1"/>
              <p:nvPr/>
            </p:nvSpPr>
            <p:spPr>
              <a:xfrm>
                <a:off x="8305800" y="3587178"/>
                <a:ext cx="3505200" cy="923330"/>
              </a:xfrm>
              <a:prstGeom prst="rect">
                <a:avLst/>
              </a:prstGeom>
              <a:noFill/>
            </p:spPr>
            <p:txBody>
              <a:bodyPr wrap="square" rtlCol="0">
                <a:spAutoFit/>
              </a:bodyPr>
              <a:lstStyle/>
              <a:p>
                <a:r>
                  <a:rPr lang="en-US" dirty="0"/>
                  <a:t>Upper limits on WCs translated into lower limits on scale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Λ</m:t>
                    </m:r>
                  </m:oMath>
                </a14:m>
                <a:r>
                  <a:rPr lang="en-US" dirty="0"/>
                  <a:t> under various assumptions</a:t>
                </a:r>
              </a:p>
            </p:txBody>
          </p:sp>
        </mc:Choice>
        <mc:Fallback xmlns="">
          <p:sp>
            <p:nvSpPr>
              <p:cNvPr id="16" name="TextBox 15">
                <a:extLst>
                  <a:ext uri="{FF2B5EF4-FFF2-40B4-BE49-F238E27FC236}">
                    <a16:creationId xmlns:a16="http://schemas.microsoft.com/office/drawing/2014/main" id="{94FA07D1-54C9-B86A-AD7A-B2CD2894EC28}"/>
                  </a:ext>
                </a:extLst>
              </p:cNvPr>
              <p:cNvSpPr txBox="1">
                <a:spLocks noRot="1" noChangeAspect="1" noMove="1" noResize="1" noEditPoints="1" noAdjustHandles="1" noChangeArrowheads="1" noChangeShapeType="1" noTextEdit="1"/>
              </p:cNvSpPr>
              <p:nvPr/>
            </p:nvSpPr>
            <p:spPr>
              <a:xfrm>
                <a:off x="8305800" y="3587178"/>
                <a:ext cx="3505200" cy="923330"/>
              </a:xfrm>
              <a:prstGeom prst="rect">
                <a:avLst/>
              </a:prstGeom>
              <a:blipFill>
                <a:blip r:embed="rId5"/>
                <a:stretch>
                  <a:fillRect l="-1805" t="-2703" r="-2166" b="-9459"/>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7F1A5311-4196-7F1F-A4B1-DFEC2073A526}"/>
              </a:ext>
            </a:extLst>
          </p:cNvPr>
          <p:cNvSpPr txBox="1"/>
          <p:nvPr/>
        </p:nvSpPr>
        <p:spPr>
          <a:xfrm>
            <a:off x="3982339" y="4311454"/>
            <a:ext cx="2875662"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Simultaneous fit to 42 WCs carried out (largest number to date)</a:t>
            </a:r>
          </a:p>
          <a:p>
            <a:pPr marL="285750" indent="-285750">
              <a:buFont typeface="Arial" panose="020B0604020202020204" pitchFamily="34" charset="0"/>
              <a:buChar char="•"/>
            </a:pPr>
            <a:r>
              <a:rPr lang="en-US" dirty="0"/>
              <a:t>Linear combinations of WCs with the tightest constraints (for a subset of inputs)</a:t>
            </a:r>
          </a:p>
        </p:txBody>
      </p:sp>
      <p:sp>
        <p:nvSpPr>
          <p:cNvPr id="18" name="Rectangle 17">
            <a:extLst>
              <a:ext uri="{FF2B5EF4-FFF2-40B4-BE49-F238E27FC236}">
                <a16:creationId xmlns:a16="http://schemas.microsoft.com/office/drawing/2014/main" id="{49E5D8D7-32E2-F9B8-5289-5B85D700050F}"/>
              </a:ext>
            </a:extLst>
          </p:cNvPr>
          <p:cNvSpPr/>
          <p:nvPr/>
        </p:nvSpPr>
        <p:spPr>
          <a:xfrm>
            <a:off x="3124200" y="1447800"/>
            <a:ext cx="152400" cy="2774496"/>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9D565A9-7723-6C6B-897C-2BC9EE4ECD42}"/>
              </a:ext>
            </a:extLst>
          </p:cNvPr>
          <p:cNvSpPr/>
          <p:nvPr/>
        </p:nvSpPr>
        <p:spPr>
          <a:xfrm>
            <a:off x="9315494" y="5029200"/>
            <a:ext cx="152400" cy="1600200"/>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9000FF9C-FEA7-10FD-7A91-065B63F681DF}"/>
                  </a:ext>
                </a:extLst>
              </p:cNvPr>
              <p:cNvSpPr txBox="1"/>
              <p:nvPr/>
            </p:nvSpPr>
            <p:spPr>
              <a:xfrm>
                <a:off x="7467600" y="3124200"/>
                <a:ext cx="2786212" cy="369332"/>
              </a:xfrm>
              <a:prstGeom prst="rect">
                <a:avLst/>
              </a:prstGeom>
              <a:noFill/>
              <a:ln w="38100">
                <a:solidFill>
                  <a:srgbClr val="FFC000"/>
                </a:solidFill>
              </a:ln>
            </p:spPr>
            <p:txBody>
              <a:bodyPr wrap="none" rtlCol="0">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𝑊</m:t>
                        </m:r>
                      </m:sub>
                    </m:sSub>
                  </m:oMath>
                </a14:m>
                <a:r>
                  <a:rPr lang="en-US" dirty="0"/>
                  <a:t>highlighted for reference</a:t>
                </a:r>
              </a:p>
            </p:txBody>
          </p:sp>
        </mc:Choice>
        <mc:Fallback xmlns="">
          <p:sp>
            <p:nvSpPr>
              <p:cNvPr id="20" name="TextBox 19">
                <a:extLst>
                  <a:ext uri="{FF2B5EF4-FFF2-40B4-BE49-F238E27FC236}">
                    <a16:creationId xmlns:a16="http://schemas.microsoft.com/office/drawing/2014/main" id="{DAEC9577-F9BC-8E57-29EE-09F29DCD5D0A}"/>
                  </a:ext>
                </a:extLst>
              </p:cNvPr>
              <p:cNvSpPr txBox="1">
                <a:spLocks noRot="1" noChangeAspect="1" noMove="1" noResize="1" noEditPoints="1" noAdjustHandles="1" noChangeArrowheads="1" noChangeShapeType="1" noTextEdit="1"/>
              </p:cNvSpPr>
              <p:nvPr/>
            </p:nvSpPr>
            <p:spPr>
              <a:xfrm>
                <a:off x="7467600" y="3124200"/>
                <a:ext cx="2786212" cy="369332"/>
              </a:xfrm>
              <a:prstGeom prst="rect">
                <a:avLst/>
              </a:prstGeom>
              <a:blipFill>
                <a:blip r:embed="rId6"/>
                <a:stretch>
                  <a:fillRect t="-3030" r="-448" b="-18182"/>
                </a:stretch>
              </a:blipFill>
              <a:ln w="38100">
                <a:solidFill>
                  <a:srgbClr val="FFC000"/>
                </a:solidFill>
              </a:ln>
            </p:spPr>
            <p:txBody>
              <a:bodyPr/>
              <a:lstStyle/>
              <a:p>
                <a:r>
                  <a:rPr lang="en-US">
                    <a:noFill/>
                  </a:rPr>
                  <a:t> </a:t>
                </a:r>
              </a:p>
            </p:txBody>
          </p:sp>
        </mc:Fallback>
      </mc:AlternateContent>
      <p:sp>
        <p:nvSpPr>
          <p:cNvPr id="6" name="TextBox 5">
            <a:extLst>
              <a:ext uri="{FF2B5EF4-FFF2-40B4-BE49-F238E27FC236}">
                <a16:creationId xmlns:a16="http://schemas.microsoft.com/office/drawing/2014/main" id="{A347974E-306F-236E-70D9-08BCB150B93A}"/>
              </a:ext>
            </a:extLst>
          </p:cNvPr>
          <p:cNvSpPr txBox="1"/>
          <p:nvPr/>
        </p:nvSpPr>
        <p:spPr>
          <a:xfrm>
            <a:off x="9391694" y="783897"/>
            <a:ext cx="2151936" cy="369332"/>
          </a:xfrm>
          <a:prstGeom prst="rect">
            <a:avLst/>
          </a:prstGeom>
          <a:noFill/>
        </p:spPr>
        <p:txBody>
          <a:bodyPr wrap="none" rtlCol="0">
            <a:spAutoFit/>
          </a:bodyPr>
          <a:lstStyle/>
          <a:p>
            <a:r>
              <a:rPr lang="en-US" dirty="0">
                <a:hlinkClick r:id="rId7"/>
              </a:rPr>
              <a:t>arxiv.org:2504.02958</a:t>
            </a:r>
            <a:endParaRPr lang="en-US" dirty="0"/>
          </a:p>
        </p:txBody>
      </p:sp>
    </p:spTree>
    <p:extLst>
      <p:ext uri="{BB962C8B-B14F-4D97-AF65-F5344CB8AC3E}">
        <p14:creationId xmlns:p14="http://schemas.microsoft.com/office/powerpoint/2010/main" val="2339399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C1D1C-8BDA-5A0E-88A3-5FECD1F45705}"/>
              </a:ext>
            </a:extLst>
          </p:cNvPr>
          <p:cNvSpPr>
            <a:spLocks noGrp="1"/>
          </p:cNvSpPr>
          <p:nvPr>
            <p:ph type="title"/>
          </p:nvPr>
        </p:nvSpPr>
        <p:spPr/>
        <p:txBody>
          <a:bodyPr>
            <a:normAutofit fontScale="90000"/>
          </a:bodyPr>
          <a:lstStyle/>
          <a:p>
            <a:r>
              <a:rPr lang="en-US" dirty="0"/>
              <a:t>CMS dim-6 SMEFT combination (cont.)</a:t>
            </a:r>
          </a:p>
        </p:txBody>
      </p:sp>
      <p:sp>
        <p:nvSpPr>
          <p:cNvPr id="3" name="Footer Placeholder 2">
            <a:extLst>
              <a:ext uri="{FF2B5EF4-FFF2-40B4-BE49-F238E27FC236}">
                <a16:creationId xmlns:a16="http://schemas.microsoft.com/office/drawing/2014/main" id="{9ABADE47-7356-7577-3C7E-8E541306CFF1}"/>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D9F2E581-91E6-DB52-1423-77DE1BF80BB7}"/>
              </a:ext>
            </a:extLst>
          </p:cNvPr>
          <p:cNvSpPr>
            <a:spLocks noGrp="1"/>
          </p:cNvSpPr>
          <p:nvPr>
            <p:ph type="sldNum" sz="quarter" idx="12"/>
          </p:nvPr>
        </p:nvSpPr>
        <p:spPr/>
        <p:txBody>
          <a:bodyPr/>
          <a:lstStyle/>
          <a:p>
            <a:fld id="{8055E9AD-FF6F-45A6-BEFC-71F94E00C96F}" type="slidenum">
              <a:rPr lang="en-US" smtClean="0"/>
              <a:pPr/>
              <a:t>18</a:t>
            </a:fld>
            <a:endParaRPr lang="en-US"/>
          </a:p>
        </p:txBody>
      </p:sp>
      <p:pic>
        <p:nvPicPr>
          <p:cNvPr id="5" name="Picture 4">
            <a:extLst>
              <a:ext uri="{FF2B5EF4-FFF2-40B4-BE49-F238E27FC236}">
                <a16:creationId xmlns:a16="http://schemas.microsoft.com/office/drawing/2014/main" id="{3BA6F972-202D-0CE8-2D16-4DABFB3313F4}"/>
              </a:ext>
            </a:extLst>
          </p:cNvPr>
          <p:cNvPicPr>
            <a:picLocks noChangeAspect="1"/>
          </p:cNvPicPr>
          <p:nvPr/>
        </p:nvPicPr>
        <p:blipFill>
          <a:blip r:embed="rId2"/>
          <a:stretch>
            <a:fillRect/>
          </a:stretch>
        </p:blipFill>
        <p:spPr>
          <a:xfrm rot="5400000">
            <a:off x="8379179" y="3006747"/>
            <a:ext cx="1986844" cy="5029200"/>
          </a:xfrm>
          <a:prstGeom prst="rect">
            <a:avLst/>
          </a:prstGeom>
        </p:spPr>
      </p:pic>
      <p:pic>
        <p:nvPicPr>
          <p:cNvPr id="12" name="Picture 11">
            <a:extLst>
              <a:ext uri="{FF2B5EF4-FFF2-40B4-BE49-F238E27FC236}">
                <a16:creationId xmlns:a16="http://schemas.microsoft.com/office/drawing/2014/main" id="{2C95DD8A-CFE7-8EC4-94A5-9BC812DBD198}"/>
              </a:ext>
            </a:extLst>
          </p:cNvPr>
          <p:cNvPicPr>
            <a:picLocks noChangeAspect="1"/>
          </p:cNvPicPr>
          <p:nvPr/>
        </p:nvPicPr>
        <p:blipFill>
          <a:blip r:embed="rId3"/>
          <a:stretch>
            <a:fillRect/>
          </a:stretch>
        </p:blipFill>
        <p:spPr>
          <a:xfrm rot="5400000">
            <a:off x="1710039" y="-490839"/>
            <a:ext cx="3419059" cy="6077137"/>
          </a:xfrm>
          <a:prstGeom prst="rect">
            <a:avLst/>
          </a:prstGeom>
        </p:spPr>
      </p:pic>
      <p:pic>
        <p:nvPicPr>
          <p:cNvPr id="14" name="Picture 13">
            <a:extLst>
              <a:ext uri="{FF2B5EF4-FFF2-40B4-BE49-F238E27FC236}">
                <a16:creationId xmlns:a16="http://schemas.microsoft.com/office/drawing/2014/main" id="{2538E65F-C16F-7C55-4E28-C9AE267C880A}"/>
              </a:ext>
            </a:extLst>
          </p:cNvPr>
          <p:cNvPicPr>
            <a:picLocks noChangeAspect="1"/>
          </p:cNvPicPr>
          <p:nvPr/>
        </p:nvPicPr>
        <p:blipFill>
          <a:blip r:embed="rId4"/>
          <a:stretch>
            <a:fillRect/>
          </a:stretch>
        </p:blipFill>
        <p:spPr>
          <a:xfrm rot="5400000">
            <a:off x="1023734" y="3386777"/>
            <a:ext cx="2315028" cy="4114800"/>
          </a:xfrm>
          <a:prstGeom prst="rect">
            <a:avLst/>
          </a:prstGeom>
        </p:spPr>
      </p:pic>
      <p:sp>
        <p:nvSpPr>
          <p:cNvPr id="15" name="TextBox 14">
            <a:extLst>
              <a:ext uri="{FF2B5EF4-FFF2-40B4-BE49-F238E27FC236}">
                <a16:creationId xmlns:a16="http://schemas.microsoft.com/office/drawing/2014/main" id="{E102FAB5-E6C9-842D-6F82-608C0C284A0E}"/>
              </a:ext>
            </a:extLst>
          </p:cNvPr>
          <p:cNvSpPr txBox="1"/>
          <p:nvPr/>
        </p:nvSpPr>
        <p:spPr>
          <a:xfrm>
            <a:off x="6858001" y="1219200"/>
            <a:ext cx="4952999" cy="1754326"/>
          </a:xfrm>
          <a:prstGeom prst="rect">
            <a:avLst/>
          </a:prstGeom>
          <a:noFill/>
        </p:spPr>
        <p:txBody>
          <a:bodyPr wrap="square" rtlCol="0">
            <a:spAutoFit/>
          </a:bodyPr>
          <a:lstStyle/>
          <a:p>
            <a:pPr marL="285750" indent="-285750">
              <a:buFont typeface="Arial" panose="020B0604020202020204" pitchFamily="34" charset="0"/>
              <a:buChar char="•"/>
            </a:pPr>
            <a:r>
              <a:rPr lang="en-US" dirty="0"/>
              <a:t>Results of one-by-one fits to WCs in original Warsaw basis </a:t>
            </a:r>
          </a:p>
          <a:p>
            <a:pPr marL="742950" lvl="1" indent="-285750">
              <a:buFont typeface="Arial" panose="020B0604020202020204" pitchFamily="34" charset="0"/>
              <a:buChar char="•"/>
            </a:pPr>
            <a:r>
              <a:rPr lang="en-US" dirty="0"/>
              <a:t>(note factors of 10 scaling)</a:t>
            </a:r>
          </a:p>
          <a:p>
            <a:pPr marL="285750" indent="-285750">
              <a:buFont typeface="Arial" panose="020B0604020202020204" pitchFamily="34" charset="0"/>
              <a:buChar char="•"/>
            </a:pPr>
            <a:r>
              <a:rPr lang="en-US" dirty="0"/>
              <a:t>Low panel shows how individual processes contribute to the constraints</a:t>
            </a:r>
          </a:p>
          <a:p>
            <a:pPr marL="285750" indent="-285750">
              <a:buFont typeface="Arial" panose="020B0604020202020204" pitchFamily="34" charset="0"/>
              <a:buChar char="•"/>
            </a:pPr>
            <a:r>
              <a:rPr lang="en-US" dirty="0"/>
              <a:t>Consistency with SM: 26% (excluding multijet)</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4FA07D1-54C9-B86A-AD7A-B2CD2894EC28}"/>
                  </a:ext>
                </a:extLst>
              </p:cNvPr>
              <p:cNvSpPr txBox="1"/>
              <p:nvPr/>
            </p:nvSpPr>
            <p:spPr>
              <a:xfrm>
                <a:off x="8305800" y="3587178"/>
                <a:ext cx="3505200" cy="923330"/>
              </a:xfrm>
              <a:prstGeom prst="rect">
                <a:avLst/>
              </a:prstGeom>
              <a:noFill/>
            </p:spPr>
            <p:txBody>
              <a:bodyPr wrap="square" rtlCol="0">
                <a:spAutoFit/>
              </a:bodyPr>
              <a:lstStyle/>
              <a:p>
                <a:r>
                  <a:rPr lang="en-US" dirty="0"/>
                  <a:t>Upper limits on WCs translated into lower limits on scale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Λ</m:t>
                    </m:r>
                  </m:oMath>
                </a14:m>
                <a:r>
                  <a:rPr lang="en-US" dirty="0"/>
                  <a:t> under various assumptions</a:t>
                </a:r>
              </a:p>
            </p:txBody>
          </p:sp>
        </mc:Choice>
        <mc:Fallback xmlns="">
          <p:sp>
            <p:nvSpPr>
              <p:cNvPr id="16" name="TextBox 15">
                <a:extLst>
                  <a:ext uri="{FF2B5EF4-FFF2-40B4-BE49-F238E27FC236}">
                    <a16:creationId xmlns:a16="http://schemas.microsoft.com/office/drawing/2014/main" id="{94FA07D1-54C9-B86A-AD7A-B2CD2894EC28}"/>
                  </a:ext>
                </a:extLst>
              </p:cNvPr>
              <p:cNvSpPr txBox="1">
                <a:spLocks noRot="1" noChangeAspect="1" noMove="1" noResize="1" noEditPoints="1" noAdjustHandles="1" noChangeArrowheads="1" noChangeShapeType="1" noTextEdit="1"/>
              </p:cNvSpPr>
              <p:nvPr/>
            </p:nvSpPr>
            <p:spPr>
              <a:xfrm>
                <a:off x="8305800" y="3587178"/>
                <a:ext cx="3505200" cy="923330"/>
              </a:xfrm>
              <a:prstGeom prst="rect">
                <a:avLst/>
              </a:prstGeom>
              <a:blipFill>
                <a:blip r:embed="rId5"/>
                <a:stretch>
                  <a:fillRect l="-1805" t="-2703" r="-2166" b="-9459"/>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378AC90F-DC6C-9224-5722-3F8294BE4A2B}"/>
              </a:ext>
            </a:extLst>
          </p:cNvPr>
          <p:cNvSpPr txBox="1"/>
          <p:nvPr/>
        </p:nvSpPr>
        <p:spPr>
          <a:xfrm>
            <a:off x="3982339" y="4311454"/>
            <a:ext cx="2875662"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Simultaneous fit to 42 WCs carried out (largest number to date)</a:t>
            </a:r>
          </a:p>
          <a:p>
            <a:pPr marL="285750" indent="-285750">
              <a:buFont typeface="Arial" panose="020B0604020202020204" pitchFamily="34" charset="0"/>
              <a:buChar char="•"/>
            </a:pPr>
            <a:r>
              <a:rPr lang="en-US" dirty="0"/>
              <a:t>Linear combinations of WCs with the tightest constraints (for a subset of inputs)</a:t>
            </a:r>
          </a:p>
        </p:txBody>
      </p:sp>
      <p:sp>
        <p:nvSpPr>
          <p:cNvPr id="18" name="Rectangle 17">
            <a:extLst>
              <a:ext uri="{FF2B5EF4-FFF2-40B4-BE49-F238E27FC236}">
                <a16:creationId xmlns:a16="http://schemas.microsoft.com/office/drawing/2014/main" id="{18107AAD-D8D2-9151-B2C1-29C26B752347}"/>
              </a:ext>
            </a:extLst>
          </p:cNvPr>
          <p:cNvSpPr/>
          <p:nvPr/>
        </p:nvSpPr>
        <p:spPr>
          <a:xfrm>
            <a:off x="3124200" y="1447800"/>
            <a:ext cx="152400" cy="2774496"/>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B53B009-88DE-F44E-0415-ADA5CC024491}"/>
              </a:ext>
            </a:extLst>
          </p:cNvPr>
          <p:cNvSpPr/>
          <p:nvPr/>
        </p:nvSpPr>
        <p:spPr>
          <a:xfrm>
            <a:off x="9315494" y="5029200"/>
            <a:ext cx="152400" cy="1600200"/>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AEC9577-F9BC-8E57-29EE-09F29DCD5D0A}"/>
                  </a:ext>
                </a:extLst>
              </p:cNvPr>
              <p:cNvSpPr txBox="1"/>
              <p:nvPr/>
            </p:nvSpPr>
            <p:spPr>
              <a:xfrm>
                <a:off x="7467600" y="3124200"/>
                <a:ext cx="2786212" cy="369332"/>
              </a:xfrm>
              <a:prstGeom prst="rect">
                <a:avLst/>
              </a:prstGeom>
              <a:noFill/>
              <a:ln w="38100">
                <a:solidFill>
                  <a:srgbClr val="FFC000"/>
                </a:solidFill>
              </a:ln>
            </p:spPr>
            <p:txBody>
              <a:bodyPr wrap="none" rtlCol="0">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𝑊</m:t>
                        </m:r>
                      </m:sub>
                    </m:sSub>
                  </m:oMath>
                </a14:m>
                <a:r>
                  <a:rPr lang="en-US" dirty="0"/>
                  <a:t>highlighted for reference</a:t>
                </a:r>
              </a:p>
            </p:txBody>
          </p:sp>
        </mc:Choice>
        <mc:Fallback xmlns="">
          <p:sp>
            <p:nvSpPr>
              <p:cNvPr id="20" name="TextBox 19">
                <a:extLst>
                  <a:ext uri="{FF2B5EF4-FFF2-40B4-BE49-F238E27FC236}">
                    <a16:creationId xmlns:a16="http://schemas.microsoft.com/office/drawing/2014/main" id="{DAEC9577-F9BC-8E57-29EE-09F29DCD5D0A}"/>
                  </a:ext>
                </a:extLst>
              </p:cNvPr>
              <p:cNvSpPr txBox="1">
                <a:spLocks noRot="1" noChangeAspect="1" noMove="1" noResize="1" noEditPoints="1" noAdjustHandles="1" noChangeArrowheads="1" noChangeShapeType="1" noTextEdit="1"/>
              </p:cNvSpPr>
              <p:nvPr/>
            </p:nvSpPr>
            <p:spPr>
              <a:xfrm>
                <a:off x="7467600" y="3124200"/>
                <a:ext cx="2786212" cy="369332"/>
              </a:xfrm>
              <a:prstGeom prst="rect">
                <a:avLst/>
              </a:prstGeom>
              <a:blipFill>
                <a:blip r:embed="rId6"/>
                <a:stretch>
                  <a:fillRect t="-3030" r="-448" b="-18182"/>
                </a:stretch>
              </a:blipFill>
              <a:ln w="38100">
                <a:solidFill>
                  <a:srgbClr val="FFC000"/>
                </a:solidFill>
              </a:ln>
            </p:spPr>
            <p:txBody>
              <a:bodyPr/>
              <a:lstStyle/>
              <a:p>
                <a:r>
                  <a:rPr lang="en-US">
                    <a:noFill/>
                  </a:rPr>
                  <a:t> </a:t>
                </a:r>
              </a:p>
            </p:txBody>
          </p:sp>
        </mc:Fallback>
      </mc:AlternateContent>
      <p:sp>
        <p:nvSpPr>
          <p:cNvPr id="6" name="TextBox 5">
            <a:extLst>
              <a:ext uri="{FF2B5EF4-FFF2-40B4-BE49-F238E27FC236}">
                <a16:creationId xmlns:a16="http://schemas.microsoft.com/office/drawing/2014/main" id="{40C97572-EE4D-13F0-9BEA-34355DE902BD}"/>
              </a:ext>
            </a:extLst>
          </p:cNvPr>
          <p:cNvSpPr txBox="1"/>
          <p:nvPr/>
        </p:nvSpPr>
        <p:spPr>
          <a:xfrm>
            <a:off x="9391694" y="783897"/>
            <a:ext cx="2151936" cy="369332"/>
          </a:xfrm>
          <a:prstGeom prst="rect">
            <a:avLst/>
          </a:prstGeom>
          <a:noFill/>
        </p:spPr>
        <p:txBody>
          <a:bodyPr wrap="none" rtlCol="0">
            <a:spAutoFit/>
          </a:bodyPr>
          <a:lstStyle/>
          <a:p>
            <a:r>
              <a:rPr lang="en-US" dirty="0">
                <a:hlinkClick r:id="rId7"/>
              </a:rPr>
              <a:t>arxiv.org:2504.02958</a:t>
            </a:r>
            <a:endParaRPr lang="en-US" dirty="0"/>
          </a:p>
        </p:txBody>
      </p:sp>
      <p:pic>
        <p:nvPicPr>
          <p:cNvPr id="8" name="Picture 7">
            <a:extLst>
              <a:ext uri="{FF2B5EF4-FFF2-40B4-BE49-F238E27FC236}">
                <a16:creationId xmlns:a16="http://schemas.microsoft.com/office/drawing/2014/main" id="{A45C37FF-2416-8F35-416B-679BA16ED1A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57117" y="351873"/>
            <a:ext cx="470087" cy="6470609"/>
          </a:xfrm>
          <a:prstGeom prst="rect">
            <a:avLst/>
          </a:prstGeom>
        </p:spPr>
      </p:pic>
      <p:cxnSp>
        <p:nvCxnSpPr>
          <p:cNvPr id="10" name="Straight Connector 9">
            <a:extLst>
              <a:ext uri="{FF2B5EF4-FFF2-40B4-BE49-F238E27FC236}">
                <a16:creationId xmlns:a16="http://schemas.microsoft.com/office/drawing/2014/main" id="{4BEF653D-3F4F-A45E-9C75-45ECC4C3E8D6}"/>
              </a:ext>
            </a:extLst>
          </p:cNvPr>
          <p:cNvCxnSpPr>
            <a:cxnSpLocks/>
          </p:cNvCxnSpPr>
          <p:nvPr/>
        </p:nvCxnSpPr>
        <p:spPr>
          <a:xfrm>
            <a:off x="2327204" y="351873"/>
            <a:ext cx="949396" cy="1095927"/>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A555A23-633D-A8C8-2B22-AFA7D95B9F01}"/>
              </a:ext>
            </a:extLst>
          </p:cNvPr>
          <p:cNvCxnSpPr>
            <a:cxnSpLocks/>
          </p:cNvCxnSpPr>
          <p:nvPr/>
        </p:nvCxnSpPr>
        <p:spPr>
          <a:xfrm flipH="1">
            <a:off x="2278895" y="4222296"/>
            <a:ext cx="997705" cy="260018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693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88255-6BAF-61CD-0512-2523A03074E6}"/>
              </a:ext>
            </a:extLst>
          </p:cNvPr>
          <p:cNvSpPr>
            <a:spLocks noGrp="1"/>
          </p:cNvSpPr>
          <p:nvPr>
            <p:ph type="title"/>
          </p:nvPr>
        </p:nvSpPr>
        <p:spPr/>
        <p:txBody>
          <a:bodyPr>
            <a:normAutofit fontScale="90000"/>
          </a:bodyPr>
          <a:lstStyle/>
          <a:p>
            <a:r>
              <a:rPr lang="en-US" dirty="0"/>
              <a:t>ATLAS dim-6 SMEFT combination</a:t>
            </a:r>
          </a:p>
        </p:txBody>
      </p:sp>
      <p:sp>
        <p:nvSpPr>
          <p:cNvPr id="3" name="Footer Placeholder 2">
            <a:extLst>
              <a:ext uri="{FF2B5EF4-FFF2-40B4-BE49-F238E27FC236}">
                <a16:creationId xmlns:a16="http://schemas.microsoft.com/office/drawing/2014/main" id="{7598CE1D-EA98-0684-F399-C169CD7C76E5}"/>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161B4E3B-9F2A-32AC-5807-D844F55009DA}"/>
              </a:ext>
            </a:extLst>
          </p:cNvPr>
          <p:cNvSpPr>
            <a:spLocks noGrp="1"/>
          </p:cNvSpPr>
          <p:nvPr>
            <p:ph type="sldNum" sz="quarter" idx="12"/>
          </p:nvPr>
        </p:nvSpPr>
        <p:spPr/>
        <p:txBody>
          <a:bodyPr/>
          <a:lstStyle/>
          <a:p>
            <a:fld id="{8055E9AD-FF6F-45A6-BEFC-71F94E00C96F}" type="slidenum">
              <a:rPr lang="en-US" smtClean="0"/>
              <a:pPr/>
              <a:t>19</a:t>
            </a:fld>
            <a:endParaRPr lang="en-US"/>
          </a:p>
        </p:txBody>
      </p:sp>
      <p:pic>
        <p:nvPicPr>
          <p:cNvPr id="6" name="Picture 5">
            <a:extLst>
              <a:ext uri="{FF2B5EF4-FFF2-40B4-BE49-F238E27FC236}">
                <a16:creationId xmlns:a16="http://schemas.microsoft.com/office/drawing/2014/main" id="{2D60684B-45DE-52B1-CFDF-385FD2788A5B}"/>
              </a:ext>
            </a:extLst>
          </p:cNvPr>
          <p:cNvPicPr>
            <a:picLocks noChangeAspect="1"/>
          </p:cNvPicPr>
          <p:nvPr/>
        </p:nvPicPr>
        <p:blipFill>
          <a:blip r:embed="rId2"/>
          <a:stretch>
            <a:fillRect/>
          </a:stretch>
        </p:blipFill>
        <p:spPr>
          <a:xfrm>
            <a:off x="572146" y="948016"/>
            <a:ext cx="4571999" cy="5225141"/>
          </a:xfrm>
          <a:prstGeom prst="rect">
            <a:avLst/>
          </a:prstGeom>
        </p:spPr>
      </p:pic>
      <p:pic>
        <p:nvPicPr>
          <p:cNvPr id="8" name="Picture 7">
            <a:extLst>
              <a:ext uri="{FF2B5EF4-FFF2-40B4-BE49-F238E27FC236}">
                <a16:creationId xmlns:a16="http://schemas.microsoft.com/office/drawing/2014/main" id="{3A6B0FAB-75C9-DF47-7918-85F817DEDC4B}"/>
              </a:ext>
            </a:extLst>
          </p:cNvPr>
          <p:cNvPicPr>
            <a:picLocks noChangeAspect="1"/>
          </p:cNvPicPr>
          <p:nvPr/>
        </p:nvPicPr>
        <p:blipFill>
          <a:blip r:embed="rId3"/>
          <a:stretch>
            <a:fillRect/>
          </a:stretch>
        </p:blipFill>
        <p:spPr>
          <a:xfrm>
            <a:off x="5504416" y="948016"/>
            <a:ext cx="3533743" cy="5048204"/>
          </a:xfrm>
          <a:prstGeom prst="rect">
            <a:avLst/>
          </a:prstGeom>
        </p:spPr>
      </p:pic>
      <p:sp>
        <p:nvSpPr>
          <p:cNvPr id="9" name="TextBox 8">
            <a:extLst>
              <a:ext uri="{FF2B5EF4-FFF2-40B4-BE49-F238E27FC236}">
                <a16:creationId xmlns:a16="http://schemas.microsoft.com/office/drawing/2014/main" id="{4FE0B510-2516-24AE-9869-342EF16A9B2A}"/>
              </a:ext>
            </a:extLst>
          </p:cNvPr>
          <p:cNvSpPr txBox="1"/>
          <p:nvPr/>
        </p:nvSpPr>
        <p:spPr>
          <a:xfrm>
            <a:off x="810869" y="6140413"/>
            <a:ext cx="2485104" cy="369332"/>
          </a:xfrm>
          <a:prstGeom prst="rect">
            <a:avLst/>
          </a:prstGeom>
          <a:solidFill>
            <a:schemeClr val="accent6">
              <a:lumMod val="20000"/>
              <a:lumOff val="80000"/>
            </a:schemeClr>
          </a:solidFill>
        </p:spPr>
        <p:txBody>
          <a:bodyPr wrap="none" rtlCol="0">
            <a:spAutoFit/>
          </a:bodyPr>
          <a:lstStyle/>
          <a:p>
            <a:r>
              <a:rPr lang="en-US" dirty="0"/>
              <a:t>Higgs + EW ATLAS inputs</a:t>
            </a:r>
          </a:p>
        </p:txBody>
      </p:sp>
      <p:sp>
        <p:nvSpPr>
          <p:cNvPr id="10" name="TextBox 9">
            <a:extLst>
              <a:ext uri="{FF2B5EF4-FFF2-40B4-BE49-F238E27FC236}">
                <a16:creationId xmlns:a16="http://schemas.microsoft.com/office/drawing/2014/main" id="{784C24FF-369D-1CA4-BE25-488A81F0641B}"/>
              </a:ext>
            </a:extLst>
          </p:cNvPr>
          <p:cNvSpPr txBox="1"/>
          <p:nvPr/>
        </p:nvSpPr>
        <p:spPr>
          <a:xfrm>
            <a:off x="5715000" y="6045683"/>
            <a:ext cx="5681492" cy="369332"/>
          </a:xfrm>
          <a:prstGeom prst="rect">
            <a:avLst/>
          </a:prstGeom>
          <a:solidFill>
            <a:schemeClr val="accent6">
              <a:lumMod val="20000"/>
              <a:lumOff val="80000"/>
            </a:schemeClr>
          </a:solidFill>
        </p:spPr>
        <p:txBody>
          <a:bodyPr wrap="none" rtlCol="0">
            <a:spAutoFit/>
          </a:bodyPr>
          <a:lstStyle/>
          <a:p>
            <a:r>
              <a:rPr lang="en-US" dirty="0"/>
              <a:t>Higgs + EW ATLAS plus EW precision observables (LEP/SLD)</a:t>
            </a:r>
          </a:p>
        </p:txBody>
      </p:sp>
      <p:sp>
        <p:nvSpPr>
          <p:cNvPr id="11" name="TextBox 10">
            <a:extLst>
              <a:ext uri="{FF2B5EF4-FFF2-40B4-BE49-F238E27FC236}">
                <a16:creationId xmlns:a16="http://schemas.microsoft.com/office/drawing/2014/main" id="{31798310-5B63-0D9C-AC26-7D5D650A0593}"/>
              </a:ext>
            </a:extLst>
          </p:cNvPr>
          <p:cNvSpPr txBox="1"/>
          <p:nvPr/>
        </p:nvSpPr>
        <p:spPr>
          <a:xfrm>
            <a:off x="0" y="500177"/>
            <a:ext cx="2717860" cy="369332"/>
          </a:xfrm>
          <a:prstGeom prst="rect">
            <a:avLst/>
          </a:prstGeom>
          <a:noFill/>
        </p:spPr>
        <p:txBody>
          <a:bodyPr wrap="none" rtlCol="0">
            <a:spAutoFit/>
          </a:bodyPr>
          <a:lstStyle/>
          <a:p>
            <a:r>
              <a:rPr lang="en-US" dirty="0">
                <a:hlinkClick r:id="rId4"/>
              </a:rPr>
              <a:t>ATLAS-PHYS-PUB-2022-037</a:t>
            </a:r>
            <a:endParaRPr lang="en-US" dirty="0"/>
          </a:p>
        </p:txBody>
      </p:sp>
      <p:sp>
        <p:nvSpPr>
          <p:cNvPr id="12" name="TextBox 11">
            <a:extLst>
              <a:ext uri="{FF2B5EF4-FFF2-40B4-BE49-F238E27FC236}">
                <a16:creationId xmlns:a16="http://schemas.microsoft.com/office/drawing/2014/main" id="{215BBA6F-3B2A-94CB-1C96-2A264D087D7D}"/>
              </a:ext>
            </a:extLst>
          </p:cNvPr>
          <p:cNvSpPr txBox="1"/>
          <p:nvPr/>
        </p:nvSpPr>
        <p:spPr>
          <a:xfrm>
            <a:off x="9650123" y="352615"/>
            <a:ext cx="2364137" cy="646331"/>
          </a:xfrm>
          <a:prstGeom prst="rect">
            <a:avLst/>
          </a:prstGeom>
          <a:solidFill>
            <a:schemeClr val="accent1">
              <a:lumMod val="20000"/>
              <a:lumOff val="80000"/>
            </a:schemeClr>
          </a:solidFill>
          <a:ln>
            <a:solidFill>
              <a:schemeClr val="tx1"/>
            </a:solidFill>
          </a:ln>
        </p:spPr>
        <p:txBody>
          <a:bodyPr wrap="square" rtlCol="0">
            <a:spAutoFit/>
          </a:bodyPr>
          <a:lstStyle/>
          <a:p>
            <a:r>
              <a:rPr lang="en-US" dirty="0"/>
              <a:t>After principal component analysis</a:t>
            </a:r>
          </a:p>
        </p:txBody>
      </p:sp>
      <p:sp>
        <p:nvSpPr>
          <p:cNvPr id="5" name="TextBox 4">
            <a:extLst>
              <a:ext uri="{FF2B5EF4-FFF2-40B4-BE49-F238E27FC236}">
                <a16:creationId xmlns:a16="http://schemas.microsoft.com/office/drawing/2014/main" id="{FE2C5995-81F0-10B4-341E-58A8BE9D7156}"/>
              </a:ext>
            </a:extLst>
          </p:cNvPr>
          <p:cNvSpPr txBox="1"/>
          <p:nvPr/>
        </p:nvSpPr>
        <p:spPr>
          <a:xfrm>
            <a:off x="9296400" y="2026484"/>
            <a:ext cx="2717860" cy="3693319"/>
          </a:xfrm>
          <a:prstGeom prst="rect">
            <a:avLst/>
          </a:prstGeom>
          <a:solidFill>
            <a:schemeClr val="accent4">
              <a:lumMod val="20000"/>
              <a:lumOff val="80000"/>
            </a:schemeClr>
          </a:solidFill>
        </p:spPr>
        <p:txBody>
          <a:bodyPr wrap="square" rtlCol="0">
            <a:spAutoFit/>
          </a:bodyPr>
          <a:lstStyle/>
          <a:p>
            <a:pPr marL="285750" indent="-285750">
              <a:buFont typeface="Arial" panose="020B0604020202020204" pitchFamily="34" charset="0"/>
              <a:buChar char="•"/>
            </a:pPr>
            <a:r>
              <a:rPr lang="en-US" dirty="0"/>
              <a:t>Results derived from the full likelihood fit</a:t>
            </a:r>
          </a:p>
          <a:p>
            <a:pPr marL="285750" indent="-285750">
              <a:buFont typeface="Arial" panose="020B0604020202020204" pitchFamily="34" charset="0"/>
              <a:buChar char="•"/>
            </a:pPr>
            <a:r>
              <a:rPr lang="en-US" dirty="0"/>
              <a:t>Expected fractional contributions are derived from the simplified multivariate gaussian model (as in CMS)</a:t>
            </a:r>
          </a:p>
          <a:p>
            <a:pPr marL="285750" indent="-285750">
              <a:buFont typeface="Arial" panose="020B0604020202020204" pitchFamily="34" charset="0"/>
              <a:buChar char="•"/>
            </a:pPr>
            <a:r>
              <a:rPr lang="en-US" dirty="0"/>
              <a:t>Deviation from SM is driven by known discrepancy in FB asymmetry. </a:t>
            </a:r>
            <a:br>
              <a:rPr lang="en-US" dirty="0"/>
            </a:br>
            <a:endParaRPr lang="en-US" dirty="0"/>
          </a:p>
        </p:txBody>
      </p:sp>
    </p:spTree>
    <p:extLst>
      <p:ext uri="{BB962C8B-B14F-4D97-AF65-F5344CB8AC3E}">
        <p14:creationId xmlns:p14="http://schemas.microsoft.com/office/powerpoint/2010/main" val="703057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65AE7F3-0F9E-7F69-9C2B-30D9CF0C44EC}"/>
              </a:ext>
            </a:extLst>
          </p:cNvPr>
          <p:cNvSpPr>
            <a:spLocks noGrp="1"/>
          </p:cNvSpPr>
          <p:nvPr>
            <p:ph type="title"/>
          </p:nvPr>
        </p:nvSpPr>
        <p:spPr/>
        <p:txBody>
          <a:bodyPr>
            <a:normAutofit fontScale="90000"/>
          </a:bodyPr>
          <a:lstStyle/>
          <a:p>
            <a:r>
              <a:rPr lang="en-US" dirty="0"/>
              <a:t>Talk Outline</a:t>
            </a:r>
          </a:p>
        </p:txBody>
      </p:sp>
      <p:sp>
        <p:nvSpPr>
          <p:cNvPr id="10" name="Content Placeholder 9">
            <a:extLst>
              <a:ext uri="{FF2B5EF4-FFF2-40B4-BE49-F238E27FC236}">
                <a16:creationId xmlns:a16="http://schemas.microsoft.com/office/drawing/2014/main" id="{BD9C05DA-5FDC-F935-BBA9-731A2E995B4C}"/>
              </a:ext>
            </a:extLst>
          </p:cNvPr>
          <p:cNvSpPr>
            <a:spLocks noGrp="1"/>
          </p:cNvSpPr>
          <p:nvPr>
            <p:ph idx="1"/>
          </p:nvPr>
        </p:nvSpPr>
        <p:spPr>
          <a:xfrm>
            <a:off x="609600" y="838201"/>
            <a:ext cx="6858000" cy="5287964"/>
          </a:xfrm>
        </p:spPr>
        <p:txBody>
          <a:bodyPr/>
          <a:lstStyle/>
          <a:p>
            <a:r>
              <a:rPr lang="en-US" dirty="0"/>
              <a:t>Effective Field Theory introduction</a:t>
            </a:r>
          </a:p>
          <a:p>
            <a:r>
              <a:rPr lang="en-US" dirty="0"/>
              <a:t>Experimental probes of EFT</a:t>
            </a:r>
          </a:p>
          <a:p>
            <a:r>
              <a:rPr lang="en-US" dirty="0"/>
              <a:t>Dimension-5 operator studies </a:t>
            </a:r>
          </a:p>
          <a:p>
            <a:pPr lvl="1"/>
            <a:r>
              <a:rPr lang="en-US" dirty="0"/>
              <a:t>Majorana neutrino search</a:t>
            </a:r>
          </a:p>
          <a:p>
            <a:r>
              <a:rPr lang="en-US" dirty="0"/>
              <a:t>Dimension-6 operator studies</a:t>
            </a:r>
          </a:p>
          <a:p>
            <a:pPr lvl="1"/>
            <a:r>
              <a:rPr lang="en-US" dirty="0"/>
              <a:t>Higgs EFT combinations</a:t>
            </a:r>
          </a:p>
          <a:p>
            <a:pPr lvl="1"/>
            <a:r>
              <a:rPr lang="en-US" dirty="0"/>
              <a:t>Higgs + EW combinations</a:t>
            </a:r>
          </a:p>
          <a:p>
            <a:r>
              <a:rPr lang="en-US" dirty="0"/>
              <a:t>Dimension-8 operator studies</a:t>
            </a:r>
          </a:p>
          <a:p>
            <a:r>
              <a:rPr lang="en-US" dirty="0"/>
              <a:t>Progress and challenges</a:t>
            </a:r>
          </a:p>
        </p:txBody>
      </p:sp>
      <p:sp>
        <p:nvSpPr>
          <p:cNvPr id="4" name="Footer Placeholder 3">
            <a:extLst>
              <a:ext uri="{FF2B5EF4-FFF2-40B4-BE49-F238E27FC236}">
                <a16:creationId xmlns:a16="http://schemas.microsoft.com/office/drawing/2014/main" id="{11748F1E-4DA6-E7F3-2C5B-AF6253BA4BB7}"/>
              </a:ext>
            </a:extLst>
          </p:cNvPr>
          <p:cNvSpPr>
            <a:spLocks noGrp="1"/>
          </p:cNvSpPr>
          <p:nvPr>
            <p:ph type="ftr" sz="quarter" idx="11"/>
          </p:nvPr>
        </p:nvSpPr>
        <p:spPr/>
        <p:txBody>
          <a:bodyPr/>
          <a:lstStyle/>
          <a:p>
            <a:r>
              <a:rPr lang="en-US" dirty="0"/>
              <a:t>QCD@LHC 2025, Stony Brook, EFT at ATLAS &amp; CMS, D. Wood</a:t>
            </a:r>
          </a:p>
        </p:txBody>
      </p:sp>
      <p:sp>
        <p:nvSpPr>
          <p:cNvPr id="6" name="Slide Number Placeholder 3"/>
          <p:cNvSpPr>
            <a:spLocks noGrp="1"/>
          </p:cNvSpPr>
          <p:nvPr>
            <p:ph type="sldNum" sz="quarter" idx="12"/>
          </p:nvPr>
        </p:nvSpPr>
        <p:spPr/>
        <p:txBody>
          <a:bodyPr/>
          <a:lstStyle/>
          <a:p>
            <a:fld id="{0341D7A6-FE2F-4804-AA51-C2C311467403}" type="slidenum">
              <a:rPr lang="en-US"/>
              <a:pPr/>
              <a:t>2</a:t>
            </a:fld>
            <a:endParaRPr lang="en-US" dirty="0"/>
          </a:p>
        </p:txBody>
      </p:sp>
      <p:sp>
        <p:nvSpPr>
          <p:cNvPr id="12" name="TextBox 11">
            <a:extLst>
              <a:ext uri="{FF2B5EF4-FFF2-40B4-BE49-F238E27FC236}">
                <a16:creationId xmlns:a16="http://schemas.microsoft.com/office/drawing/2014/main" id="{2C4719EB-7FA5-7D1C-4C46-4F289BB81887}"/>
              </a:ext>
            </a:extLst>
          </p:cNvPr>
          <p:cNvSpPr txBox="1"/>
          <p:nvPr/>
        </p:nvSpPr>
        <p:spPr>
          <a:xfrm>
            <a:off x="6096000" y="5055087"/>
            <a:ext cx="5334000" cy="830997"/>
          </a:xfrm>
          <a:prstGeom prst="rect">
            <a:avLst/>
          </a:prstGeom>
          <a:solidFill>
            <a:schemeClr val="accent6">
              <a:lumMod val="60000"/>
              <a:lumOff val="40000"/>
            </a:schemeClr>
          </a:solidFill>
        </p:spPr>
        <p:txBody>
          <a:bodyPr wrap="square" rtlCol="0">
            <a:spAutoFit/>
          </a:bodyPr>
          <a:lstStyle/>
          <a:p>
            <a:r>
              <a:rPr lang="en-US" sz="2400" dirty="0"/>
              <a:t>The main highlights of this talk are the combined EFT fits to multiple processes</a:t>
            </a:r>
          </a:p>
        </p:txBody>
      </p:sp>
      <p:pic>
        <p:nvPicPr>
          <p:cNvPr id="3" name="Picture 2">
            <a:extLst>
              <a:ext uri="{FF2B5EF4-FFF2-40B4-BE49-F238E27FC236}">
                <a16:creationId xmlns:a16="http://schemas.microsoft.com/office/drawing/2014/main" id="{9531466A-0445-34FE-F9D7-D86898674D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5150" y="802483"/>
            <a:ext cx="4762500" cy="3746500"/>
          </a:xfrm>
          <a:prstGeom prst="rect">
            <a:avLst/>
          </a:prstGeom>
        </p:spPr>
      </p:pic>
      <p:sp>
        <p:nvSpPr>
          <p:cNvPr id="5" name="TextBox 4">
            <a:extLst>
              <a:ext uri="{FF2B5EF4-FFF2-40B4-BE49-F238E27FC236}">
                <a16:creationId xmlns:a16="http://schemas.microsoft.com/office/drawing/2014/main" id="{897E79DC-6E49-4031-751E-FC82E6CCAA43}"/>
              </a:ext>
            </a:extLst>
          </p:cNvPr>
          <p:cNvSpPr txBox="1"/>
          <p:nvPr/>
        </p:nvSpPr>
        <p:spPr>
          <a:xfrm>
            <a:off x="10591800" y="4548983"/>
            <a:ext cx="1479829" cy="369332"/>
          </a:xfrm>
          <a:prstGeom prst="rect">
            <a:avLst/>
          </a:prstGeom>
          <a:noFill/>
        </p:spPr>
        <p:txBody>
          <a:bodyPr wrap="none" rtlCol="0">
            <a:spAutoFit/>
          </a:bodyPr>
          <a:lstStyle/>
          <a:p>
            <a:r>
              <a:rPr lang="en-US" dirty="0">
                <a:hlinkClick r:id="rId4"/>
              </a:rPr>
              <a:t>TRISTAN expt</a:t>
            </a:r>
            <a:r>
              <a:rPr lang="en-US" dirty="0"/>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52594-BEF6-6413-FFF7-CDB223C5D397}"/>
              </a:ext>
            </a:extLst>
          </p:cNvPr>
          <p:cNvSpPr>
            <a:spLocks noGrp="1"/>
          </p:cNvSpPr>
          <p:nvPr>
            <p:ph type="title"/>
          </p:nvPr>
        </p:nvSpPr>
        <p:spPr/>
        <p:txBody>
          <a:bodyPr>
            <a:normAutofit fontScale="90000"/>
          </a:bodyPr>
          <a:lstStyle/>
          <a:p>
            <a:r>
              <a:rPr lang="en-US" dirty="0"/>
              <a:t>Dimension-8 EFT</a:t>
            </a:r>
          </a:p>
        </p:txBody>
      </p:sp>
      <p:sp>
        <p:nvSpPr>
          <p:cNvPr id="3" name="Footer Placeholder 2">
            <a:extLst>
              <a:ext uri="{FF2B5EF4-FFF2-40B4-BE49-F238E27FC236}">
                <a16:creationId xmlns:a16="http://schemas.microsoft.com/office/drawing/2014/main" id="{32606860-9BB4-A61B-29B6-1CA451D90B3B}"/>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8B57801D-F3AB-87DD-6D1C-456C5307C8BA}"/>
              </a:ext>
            </a:extLst>
          </p:cNvPr>
          <p:cNvSpPr>
            <a:spLocks noGrp="1"/>
          </p:cNvSpPr>
          <p:nvPr>
            <p:ph type="sldNum" sz="quarter" idx="12"/>
          </p:nvPr>
        </p:nvSpPr>
        <p:spPr/>
        <p:txBody>
          <a:bodyPr/>
          <a:lstStyle/>
          <a:p>
            <a:fld id="{8055E9AD-FF6F-45A6-BEFC-71F94E00C96F}" type="slidenum">
              <a:rPr lang="en-US" smtClean="0"/>
              <a:pPr/>
              <a:t>20</a:t>
            </a:fld>
            <a:endParaRPr lang="en-US"/>
          </a:p>
        </p:txBody>
      </p:sp>
      <p:pic>
        <p:nvPicPr>
          <p:cNvPr id="6" name="Picture 5">
            <a:extLst>
              <a:ext uri="{FF2B5EF4-FFF2-40B4-BE49-F238E27FC236}">
                <a16:creationId xmlns:a16="http://schemas.microsoft.com/office/drawing/2014/main" id="{ECAC20AE-DB1B-0CB9-CAEF-53F896369155}"/>
              </a:ext>
            </a:extLst>
          </p:cNvPr>
          <p:cNvPicPr>
            <a:picLocks noChangeAspect="1"/>
          </p:cNvPicPr>
          <p:nvPr/>
        </p:nvPicPr>
        <p:blipFill>
          <a:blip r:embed="rId3"/>
          <a:stretch>
            <a:fillRect/>
          </a:stretch>
        </p:blipFill>
        <p:spPr>
          <a:xfrm rot="5400000">
            <a:off x="4690889" y="2459356"/>
            <a:ext cx="3667128" cy="3780476"/>
          </a:xfrm>
          <a:prstGeom prst="rect">
            <a:avLst/>
          </a:prstGeom>
        </p:spPr>
      </p:pic>
      <p:pic>
        <p:nvPicPr>
          <p:cNvPr id="8" name="Picture 7">
            <a:extLst>
              <a:ext uri="{FF2B5EF4-FFF2-40B4-BE49-F238E27FC236}">
                <a16:creationId xmlns:a16="http://schemas.microsoft.com/office/drawing/2014/main" id="{EEDEDD18-DC0E-6BA7-0FE6-1A2C20DAD3A6}"/>
              </a:ext>
            </a:extLst>
          </p:cNvPr>
          <p:cNvPicPr>
            <a:picLocks noChangeAspect="1"/>
          </p:cNvPicPr>
          <p:nvPr/>
        </p:nvPicPr>
        <p:blipFill>
          <a:blip r:embed="rId4"/>
          <a:stretch>
            <a:fillRect/>
          </a:stretch>
        </p:blipFill>
        <p:spPr>
          <a:xfrm rot="5400000">
            <a:off x="8469871" y="2470416"/>
            <a:ext cx="3570404" cy="3680763"/>
          </a:xfrm>
          <a:prstGeom prst="rect">
            <a:avLst/>
          </a:prstGeom>
        </p:spPr>
      </p:pic>
      <p:pic>
        <p:nvPicPr>
          <p:cNvPr id="5" name="Picture 4">
            <a:extLst>
              <a:ext uri="{FF2B5EF4-FFF2-40B4-BE49-F238E27FC236}">
                <a16:creationId xmlns:a16="http://schemas.microsoft.com/office/drawing/2014/main" id="{C689FAE9-5636-AE5E-EB22-BF20C506968B}"/>
              </a:ext>
            </a:extLst>
          </p:cNvPr>
          <p:cNvPicPr>
            <a:picLocks noChangeAspect="1"/>
          </p:cNvPicPr>
          <p:nvPr/>
        </p:nvPicPr>
        <p:blipFill>
          <a:blip r:embed="rId5"/>
          <a:stretch>
            <a:fillRect/>
          </a:stretch>
        </p:blipFill>
        <p:spPr>
          <a:xfrm>
            <a:off x="1679786" y="1998050"/>
            <a:ext cx="2660227" cy="1660524"/>
          </a:xfrm>
          <a:prstGeom prst="rect">
            <a:avLst/>
          </a:prstGeom>
        </p:spPr>
      </p:pic>
      <p:sp>
        <p:nvSpPr>
          <p:cNvPr id="7" name="TextBox 6">
            <a:extLst>
              <a:ext uri="{FF2B5EF4-FFF2-40B4-BE49-F238E27FC236}">
                <a16:creationId xmlns:a16="http://schemas.microsoft.com/office/drawing/2014/main" id="{A6113389-FE91-45DC-23BC-CBF842D5EF09}"/>
              </a:ext>
            </a:extLst>
          </p:cNvPr>
          <p:cNvSpPr txBox="1"/>
          <p:nvPr/>
        </p:nvSpPr>
        <p:spPr>
          <a:xfrm>
            <a:off x="726280" y="3761717"/>
            <a:ext cx="3613733" cy="1015663"/>
          </a:xfrm>
          <a:prstGeom prst="rect">
            <a:avLst/>
          </a:prstGeom>
          <a:solidFill>
            <a:schemeClr val="accent6">
              <a:lumMod val="20000"/>
              <a:lumOff val="80000"/>
            </a:schemeClr>
          </a:solidFill>
        </p:spPr>
        <p:txBody>
          <a:bodyPr wrap="square" rtlCol="0">
            <a:spAutoFit/>
          </a:bodyPr>
          <a:lstStyle/>
          <a:p>
            <a:r>
              <a:rPr lang="en-US" sz="2000" dirty="0"/>
              <a:t>Without assuming additional symmetries, there are 44807 independent operators at dim-8</a:t>
            </a:r>
          </a:p>
        </p:txBody>
      </p:sp>
      <p:sp>
        <p:nvSpPr>
          <p:cNvPr id="9" name="TextBox 8">
            <a:extLst>
              <a:ext uri="{FF2B5EF4-FFF2-40B4-BE49-F238E27FC236}">
                <a16:creationId xmlns:a16="http://schemas.microsoft.com/office/drawing/2014/main" id="{39386B70-9478-63B9-DBAF-F0CBCA214CEC}"/>
              </a:ext>
            </a:extLst>
          </p:cNvPr>
          <p:cNvSpPr txBox="1"/>
          <p:nvPr/>
        </p:nvSpPr>
        <p:spPr>
          <a:xfrm>
            <a:off x="364728" y="4873652"/>
            <a:ext cx="4269487" cy="1323439"/>
          </a:xfrm>
          <a:prstGeom prst="rect">
            <a:avLst/>
          </a:prstGeom>
          <a:solidFill>
            <a:schemeClr val="accent1">
              <a:lumMod val="20000"/>
              <a:lumOff val="80000"/>
            </a:schemeClr>
          </a:solidFill>
        </p:spPr>
        <p:txBody>
          <a:bodyPr wrap="square" rtlCol="0">
            <a:spAutoFit/>
          </a:bodyPr>
          <a:lstStyle/>
          <a:p>
            <a:r>
              <a:rPr lang="en-US" sz="2000" dirty="0"/>
              <a:t>Recent ATLAS and CMS use the </a:t>
            </a:r>
            <a:r>
              <a:rPr lang="en-US" sz="2000" dirty="0" err="1"/>
              <a:t>Éboli</a:t>
            </a:r>
            <a:r>
              <a:rPr lang="en-US" sz="2000" dirty="0"/>
              <a:t> basis  operators (bosonic operators) with a reduced set the contributes to QGCs but not to TGCs</a:t>
            </a:r>
          </a:p>
        </p:txBody>
      </p:sp>
      <p:sp>
        <p:nvSpPr>
          <p:cNvPr id="10" name="TextBox 9">
            <a:extLst>
              <a:ext uri="{FF2B5EF4-FFF2-40B4-BE49-F238E27FC236}">
                <a16:creationId xmlns:a16="http://schemas.microsoft.com/office/drawing/2014/main" id="{45649B18-69A2-2A29-9D98-C239D018667A}"/>
              </a:ext>
            </a:extLst>
          </p:cNvPr>
          <p:cNvSpPr txBox="1"/>
          <p:nvPr/>
        </p:nvSpPr>
        <p:spPr>
          <a:xfrm>
            <a:off x="600727" y="847631"/>
            <a:ext cx="5715000" cy="1200329"/>
          </a:xfrm>
          <a:prstGeom prst="rect">
            <a:avLst/>
          </a:prstGeom>
          <a:solidFill>
            <a:schemeClr val="accent1">
              <a:lumMod val="20000"/>
              <a:lumOff val="80000"/>
            </a:schemeClr>
          </a:solidFill>
        </p:spPr>
        <p:txBody>
          <a:bodyPr wrap="square" rtlCol="0">
            <a:spAutoFit/>
          </a:bodyPr>
          <a:lstStyle/>
          <a:p>
            <a:r>
              <a:rPr lang="en-US" sz="2400" dirty="0"/>
              <a:t>Dim-8 operators are important in Quartic Gauge Couplings and are usually examined in Vector Boson Scatter (VBS) modes.</a:t>
            </a:r>
          </a:p>
        </p:txBody>
      </p:sp>
      <p:pic>
        <p:nvPicPr>
          <p:cNvPr id="15" name="Picture 14">
            <a:extLst>
              <a:ext uri="{FF2B5EF4-FFF2-40B4-BE49-F238E27FC236}">
                <a16:creationId xmlns:a16="http://schemas.microsoft.com/office/drawing/2014/main" id="{4437F6C9-2438-604D-46A8-6DFC0E6D3E39}"/>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7249786" y="1809555"/>
            <a:ext cx="4064000" cy="314960"/>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ECEA09B-ADD6-4A3E-E288-62885CC68896}"/>
                  </a:ext>
                </a:extLst>
              </p:cNvPr>
              <p:cNvSpPr txBox="1"/>
              <p:nvPr/>
            </p:nvSpPr>
            <p:spPr>
              <a:xfrm>
                <a:off x="6705600" y="1302617"/>
                <a:ext cx="5152373" cy="400110"/>
              </a:xfrm>
              <a:prstGeom prst="rect">
                <a:avLst/>
              </a:prstGeom>
              <a:solidFill>
                <a:schemeClr val="accent4">
                  <a:lumMod val="20000"/>
                  <a:lumOff val="80000"/>
                </a:schemeClr>
              </a:solidFill>
            </p:spPr>
            <p:txBody>
              <a:bodyPr wrap="none" rtlCol="0">
                <a:spAutoFit/>
              </a:bodyPr>
              <a:lstStyle/>
              <a:p>
                <a:r>
                  <a:rPr lang="en-US" sz="2000" dirty="0"/>
                  <a:t>Exampe: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𝑓</m:t>
                        </m:r>
                      </m:e>
                      <m:sub>
                        <m:r>
                          <a:rPr lang="en-US" sz="2000" b="0" i="1" smtClean="0">
                            <a:latin typeface="Cambria Math" panose="02040503050406030204" pitchFamily="18" charset="0"/>
                          </a:rPr>
                          <m:t>𝑇</m:t>
                        </m:r>
                        <m:r>
                          <a:rPr lang="en-US" sz="2000" b="0" i="1" smtClean="0">
                            <a:latin typeface="Cambria Math" panose="02040503050406030204" pitchFamily="18" charset="0"/>
                          </a:rPr>
                          <m:t>0</m:t>
                        </m:r>
                      </m:sub>
                    </m:sSub>
                  </m:oMath>
                </a14:m>
                <a:r>
                  <a:rPr lang="en-US" sz="2000" dirty="0"/>
                  <a:t> sensitivity in VBS production of </a:t>
                </a:r>
                <a14:m>
                  <m:oMath xmlns:m="http://schemas.openxmlformats.org/officeDocument/2006/math">
                    <m:r>
                      <a:rPr lang="en-US" sz="2000" b="0" i="1" smtClean="0">
                        <a:latin typeface="Cambria Math" panose="02040503050406030204" pitchFamily="18" charset="0"/>
                      </a:rPr>
                      <m:t>𝑍𝑉</m:t>
                    </m:r>
                  </m:oMath>
                </a14:m>
                <a:endParaRPr lang="en-US" sz="2000" dirty="0"/>
              </a:p>
            </p:txBody>
          </p:sp>
        </mc:Choice>
        <mc:Fallback xmlns="">
          <p:sp>
            <p:nvSpPr>
              <p:cNvPr id="16" name="TextBox 15">
                <a:extLst>
                  <a:ext uri="{FF2B5EF4-FFF2-40B4-BE49-F238E27FC236}">
                    <a16:creationId xmlns:a16="http://schemas.microsoft.com/office/drawing/2014/main" id="{CECEA09B-ADD6-4A3E-E288-62885CC68896}"/>
                  </a:ext>
                </a:extLst>
              </p:cNvPr>
              <p:cNvSpPr txBox="1">
                <a:spLocks noRot="1" noChangeAspect="1" noMove="1" noResize="1" noEditPoints="1" noAdjustHandles="1" noChangeArrowheads="1" noChangeShapeType="1" noTextEdit="1"/>
              </p:cNvSpPr>
              <p:nvPr/>
            </p:nvSpPr>
            <p:spPr>
              <a:xfrm>
                <a:off x="6705600" y="1302617"/>
                <a:ext cx="5152373" cy="400110"/>
              </a:xfrm>
              <a:prstGeom prst="rect">
                <a:avLst/>
              </a:prstGeom>
              <a:blipFill>
                <a:blip r:embed="rId7"/>
                <a:stretch>
                  <a:fillRect l="-1232" t="-9375" b="-28125"/>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13A05902-40DA-9051-0EDB-6002F99CEE12}"/>
              </a:ext>
            </a:extLst>
          </p:cNvPr>
          <p:cNvSpPr txBox="1"/>
          <p:nvPr/>
        </p:nvSpPr>
        <p:spPr>
          <a:xfrm>
            <a:off x="8016701" y="6069780"/>
            <a:ext cx="2231445" cy="369332"/>
          </a:xfrm>
          <a:prstGeom prst="rect">
            <a:avLst/>
          </a:prstGeom>
          <a:noFill/>
        </p:spPr>
        <p:txBody>
          <a:bodyPr wrap="none" rtlCol="0">
            <a:spAutoFit/>
          </a:bodyPr>
          <a:lstStyle/>
          <a:p>
            <a:r>
              <a:rPr lang="en-US" dirty="0">
                <a:hlinkClick r:id="rId8"/>
              </a:rPr>
              <a:t>CMS-PAS-SMP-22-011</a:t>
            </a:r>
            <a:endParaRPr lang="en-US" b="1" dirty="0">
              <a:solidFill>
                <a:srgbClr val="0070C0"/>
              </a:solidFill>
            </a:endParaRPr>
          </a:p>
        </p:txBody>
      </p:sp>
    </p:spTree>
    <p:extLst>
      <p:ext uri="{BB962C8B-B14F-4D97-AF65-F5344CB8AC3E}">
        <p14:creationId xmlns:p14="http://schemas.microsoft.com/office/powerpoint/2010/main" val="21613608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1CC56-D903-F322-E36F-6C7B3662FF3B}"/>
              </a:ext>
            </a:extLst>
          </p:cNvPr>
          <p:cNvSpPr>
            <a:spLocks noGrp="1"/>
          </p:cNvSpPr>
          <p:nvPr>
            <p:ph type="title"/>
          </p:nvPr>
        </p:nvSpPr>
        <p:spPr/>
        <p:txBody>
          <a:bodyPr>
            <a:normAutofit fontScale="90000"/>
          </a:bodyPr>
          <a:lstStyle/>
          <a:p>
            <a:r>
              <a:rPr lang="en-US" dirty="0"/>
              <a:t>More examples of dim-8 VBS results</a:t>
            </a:r>
          </a:p>
        </p:txBody>
      </p:sp>
      <p:sp>
        <p:nvSpPr>
          <p:cNvPr id="3" name="Footer Placeholder 2">
            <a:extLst>
              <a:ext uri="{FF2B5EF4-FFF2-40B4-BE49-F238E27FC236}">
                <a16:creationId xmlns:a16="http://schemas.microsoft.com/office/drawing/2014/main" id="{63C4540A-E906-7CF6-8C59-98D046203F0D}"/>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0F2E8C9A-98FF-16A6-B3B2-421752DE15AB}"/>
              </a:ext>
            </a:extLst>
          </p:cNvPr>
          <p:cNvSpPr>
            <a:spLocks noGrp="1"/>
          </p:cNvSpPr>
          <p:nvPr>
            <p:ph type="sldNum" sz="quarter" idx="12"/>
          </p:nvPr>
        </p:nvSpPr>
        <p:spPr/>
        <p:txBody>
          <a:bodyPr/>
          <a:lstStyle/>
          <a:p>
            <a:fld id="{8055E9AD-FF6F-45A6-BEFC-71F94E00C96F}" type="slidenum">
              <a:rPr lang="en-US" smtClean="0"/>
              <a:pPr/>
              <a:t>21</a:t>
            </a:fld>
            <a:endParaRPr lang="en-US"/>
          </a:p>
        </p:txBody>
      </p:sp>
      <p:pic>
        <p:nvPicPr>
          <p:cNvPr id="6" name="Picture 5">
            <a:extLst>
              <a:ext uri="{FF2B5EF4-FFF2-40B4-BE49-F238E27FC236}">
                <a16:creationId xmlns:a16="http://schemas.microsoft.com/office/drawing/2014/main" id="{13B539B4-98B3-D330-970E-3F61AD1C144A}"/>
              </a:ext>
            </a:extLst>
          </p:cNvPr>
          <p:cNvPicPr>
            <a:picLocks noChangeAspect="1"/>
          </p:cNvPicPr>
          <p:nvPr/>
        </p:nvPicPr>
        <p:blipFill>
          <a:blip r:embed="rId2"/>
          <a:stretch>
            <a:fillRect/>
          </a:stretch>
        </p:blipFill>
        <p:spPr>
          <a:xfrm>
            <a:off x="248776" y="1542014"/>
            <a:ext cx="4912669" cy="4141544"/>
          </a:xfrm>
          <a:prstGeom prst="rect">
            <a:avLst/>
          </a:prstGeom>
        </p:spPr>
      </p:pic>
      <p:sp>
        <p:nvSpPr>
          <p:cNvPr id="7" name="TextBox 6">
            <a:extLst>
              <a:ext uri="{FF2B5EF4-FFF2-40B4-BE49-F238E27FC236}">
                <a16:creationId xmlns:a16="http://schemas.microsoft.com/office/drawing/2014/main" id="{BFDF22FD-420E-5247-ED24-5BD845B0AADD}"/>
              </a:ext>
            </a:extLst>
          </p:cNvPr>
          <p:cNvSpPr txBox="1"/>
          <p:nvPr/>
        </p:nvSpPr>
        <p:spPr>
          <a:xfrm>
            <a:off x="2250242" y="1172682"/>
            <a:ext cx="1827744" cy="369332"/>
          </a:xfrm>
          <a:prstGeom prst="rect">
            <a:avLst/>
          </a:prstGeom>
          <a:noFill/>
        </p:spPr>
        <p:txBody>
          <a:bodyPr wrap="none" rtlCol="0">
            <a:spAutoFit/>
          </a:bodyPr>
          <a:lstStyle/>
          <a:p>
            <a:r>
              <a:rPr lang="en-US" dirty="0">
                <a:hlinkClick r:id="rId3"/>
              </a:rPr>
              <a:t>JHEP06(2024)192</a:t>
            </a:r>
            <a:endParaRPr lang="en-US" dirty="0"/>
          </a:p>
        </p:txBody>
      </p:sp>
      <p:sp>
        <p:nvSpPr>
          <p:cNvPr id="8" name="TextBox 7">
            <a:extLst>
              <a:ext uri="{FF2B5EF4-FFF2-40B4-BE49-F238E27FC236}">
                <a16:creationId xmlns:a16="http://schemas.microsoft.com/office/drawing/2014/main" id="{096E0670-8EA4-82A5-9D34-9EAC06D7302F}"/>
              </a:ext>
            </a:extLst>
          </p:cNvPr>
          <p:cNvSpPr txBox="1"/>
          <p:nvPr/>
        </p:nvSpPr>
        <p:spPr>
          <a:xfrm>
            <a:off x="7797652" y="1148716"/>
            <a:ext cx="1880643" cy="369332"/>
          </a:xfrm>
          <a:prstGeom prst="rect">
            <a:avLst/>
          </a:prstGeom>
          <a:noFill/>
        </p:spPr>
        <p:txBody>
          <a:bodyPr wrap="none" rtlCol="0">
            <a:spAutoFit/>
          </a:bodyPr>
          <a:lstStyle/>
          <a:p>
            <a:r>
              <a:rPr lang="en-US" dirty="0">
                <a:hlinkClick r:id="rId4"/>
              </a:rPr>
              <a:t>JHEP04(2024)026 </a:t>
            </a:r>
            <a:endParaRPr lang="en-US" dirty="0"/>
          </a:p>
        </p:txBody>
      </p:sp>
      <p:pic>
        <p:nvPicPr>
          <p:cNvPr id="16" name="Picture 15">
            <a:extLst>
              <a:ext uri="{FF2B5EF4-FFF2-40B4-BE49-F238E27FC236}">
                <a16:creationId xmlns:a16="http://schemas.microsoft.com/office/drawing/2014/main" id="{9130F4B7-C327-8012-380A-F813AA12A2D9}"/>
              </a:ext>
            </a:extLst>
          </p:cNvPr>
          <p:cNvPicPr>
            <a:picLocks noChangeAspect="1"/>
          </p:cNvPicPr>
          <p:nvPr/>
        </p:nvPicPr>
        <p:blipFill>
          <a:blip r:embed="rId5"/>
          <a:stretch>
            <a:fillRect/>
          </a:stretch>
        </p:blipFill>
        <p:spPr>
          <a:xfrm>
            <a:off x="5282838" y="1513600"/>
            <a:ext cx="4572000" cy="457200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F1F5E78-22CC-5D37-CA16-A04DB2525F1B}"/>
                  </a:ext>
                </a:extLst>
              </p:cNvPr>
              <p:cNvSpPr txBox="1"/>
              <p:nvPr/>
            </p:nvSpPr>
            <p:spPr>
              <a:xfrm>
                <a:off x="609600" y="1172682"/>
                <a:ext cx="1640642" cy="369332"/>
              </a:xfrm>
              <a:prstGeom prst="rect">
                <a:avLst/>
              </a:prstGeom>
              <a:noFill/>
            </p:spPr>
            <p:txBody>
              <a:bodyPr wrap="none" rtlCol="0">
                <a:spAutoFit/>
              </a:bodyPr>
              <a:lstStyle/>
              <a:p>
                <a:r>
                  <a:rPr lang="en-US" dirty="0"/>
                  <a:t>ATLAS: VBS </a:t>
                </a:r>
                <a14:m>
                  <m:oMath xmlns:m="http://schemas.openxmlformats.org/officeDocument/2006/math">
                    <m:r>
                      <a:rPr lang="en-US" b="0" i="1" smtClean="0">
                        <a:latin typeface="Cambria Math" panose="02040503050406030204" pitchFamily="18" charset="0"/>
                      </a:rPr>
                      <m:t>𝑊𝑍</m:t>
                    </m:r>
                  </m:oMath>
                </a14:m>
                <a:endParaRPr lang="en-US" dirty="0"/>
              </a:p>
            </p:txBody>
          </p:sp>
        </mc:Choice>
        <mc:Fallback xmlns="">
          <p:sp>
            <p:nvSpPr>
              <p:cNvPr id="5" name="TextBox 4">
                <a:extLst>
                  <a:ext uri="{FF2B5EF4-FFF2-40B4-BE49-F238E27FC236}">
                    <a16:creationId xmlns:a16="http://schemas.microsoft.com/office/drawing/2014/main" id="{7F1F5E78-22CC-5D37-CA16-A04DB2525F1B}"/>
                  </a:ext>
                </a:extLst>
              </p:cNvPr>
              <p:cNvSpPr txBox="1">
                <a:spLocks noRot="1" noChangeAspect="1" noMove="1" noResize="1" noEditPoints="1" noAdjustHandles="1" noChangeArrowheads="1" noChangeShapeType="1" noTextEdit="1"/>
              </p:cNvSpPr>
              <p:nvPr/>
            </p:nvSpPr>
            <p:spPr>
              <a:xfrm>
                <a:off x="609600" y="1172682"/>
                <a:ext cx="1640642" cy="369332"/>
              </a:xfrm>
              <a:prstGeom prst="rect">
                <a:avLst/>
              </a:prstGeom>
              <a:blipFill>
                <a:blip r:embed="rId6"/>
                <a:stretch>
                  <a:fillRect l="-3077"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962A5C3-D24B-A8AD-D12F-BD05B731734F}"/>
                  </a:ext>
                </a:extLst>
              </p:cNvPr>
              <p:cNvSpPr txBox="1"/>
              <p:nvPr/>
            </p:nvSpPr>
            <p:spPr>
              <a:xfrm>
                <a:off x="5778060" y="1153164"/>
                <a:ext cx="2019592" cy="372731"/>
              </a:xfrm>
              <a:prstGeom prst="rect">
                <a:avLst/>
              </a:prstGeom>
              <a:noFill/>
            </p:spPr>
            <p:txBody>
              <a:bodyPr wrap="none" rtlCol="0">
                <a:spAutoFit/>
              </a:bodyPr>
              <a:lstStyle/>
              <a:p>
                <a:r>
                  <a:rPr lang="en-US" dirty="0"/>
                  <a:t>ATLAS: VBS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𝑊</m:t>
                        </m:r>
                      </m:e>
                      <m:sup>
                        <m:r>
                          <a:rPr lang="en-US" i="1" smtClean="0">
                            <a:latin typeface="Cambria Math" panose="02040503050406030204" pitchFamily="18" charset="0"/>
                            <a:ea typeface="Cambria Math" panose="02040503050406030204" pitchFamily="18" charset="0"/>
                          </a:rPr>
                          <m:t>±</m:t>
                        </m:r>
                      </m:sup>
                    </m:sSup>
                    <m:sSup>
                      <m:sSupPr>
                        <m:ctrlPr>
                          <a:rPr lang="en-US" i="1" smtClean="0">
                            <a:latin typeface="Cambria Math" panose="02040503050406030204" pitchFamily="18" charset="0"/>
                          </a:rPr>
                        </m:ctrlPr>
                      </m:sSupPr>
                      <m:e>
                        <m:r>
                          <a:rPr lang="en-US" b="0" i="1" smtClean="0">
                            <a:latin typeface="Cambria Math" panose="02040503050406030204" pitchFamily="18" charset="0"/>
                          </a:rPr>
                          <m:t>𝑊</m:t>
                        </m:r>
                      </m:e>
                      <m:sup>
                        <m:r>
                          <a:rPr lang="en-US" i="1" smtClean="0">
                            <a:latin typeface="Cambria Math" panose="02040503050406030204" pitchFamily="18" charset="0"/>
                            <a:ea typeface="Cambria Math" panose="02040503050406030204" pitchFamily="18" charset="0"/>
                          </a:rPr>
                          <m:t>±</m:t>
                        </m:r>
                      </m:sup>
                    </m:sSup>
                  </m:oMath>
                </a14:m>
                <a:endParaRPr lang="en-US" dirty="0"/>
              </a:p>
            </p:txBody>
          </p:sp>
        </mc:Choice>
        <mc:Fallback xmlns="">
          <p:sp>
            <p:nvSpPr>
              <p:cNvPr id="9" name="TextBox 8">
                <a:extLst>
                  <a:ext uri="{FF2B5EF4-FFF2-40B4-BE49-F238E27FC236}">
                    <a16:creationId xmlns:a16="http://schemas.microsoft.com/office/drawing/2014/main" id="{B962A5C3-D24B-A8AD-D12F-BD05B731734F}"/>
                  </a:ext>
                </a:extLst>
              </p:cNvPr>
              <p:cNvSpPr txBox="1">
                <a:spLocks noRot="1" noChangeAspect="1" noMove="1" noResize="1" noEditPoints="1" noAdjustHandles="1" noChangeArrowheads="1" noChangeShapeType="1" noTextEdit="1"/>
              </p:cNvSpPr>
              <p:nvPr/>
            </p:nvSpPr>
            <p:spPr>
              <a:xfrm>
                <a:off x="5778060" y="1153164"/>
                <a:ext cx="2019592" cy="372731"/>
              </a:xfrm>
              <a:prstGeom prst="rect">
                <a:avLst/>
              </a:prstGeom>
              <a:blipFill>
                <a:blip r:embed="rId7"/>
                <a:stretch>
                  <a:fillRect l="-3145" t="-6452" b="-22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BC27694-0756-92E3-6BA7-8FEEEE81E175}"/>
                  </a:ext>
                </a:extLst>
              </p:cNvPr>
              <p:cNvSpPr txBox="1"/>
              <p:nvPr/>
            </p:nvSpPr>
            <p:spPr>
              <a:xfrm>
                <a:off x="596685" y="5744901"/>
                <a:ext cx="1897892" cy="400110"/>
              </a:xfrm>
              <a:prstGeom prst="rect">
                <a:avLst/>
              </a:prstGeom>
              <a:solidFill>
                <a:schemeClr val="accent6">
                  <a:lumMod val="20000"/>
                  <a:lumOff val="80000"/>
                </a:schemeClr>
              </a:solidFill>
            </p:spPr>
            <p:txBody>
              <a:bodyPr wrap="none" rtlCol="0">
                <a:spAutoFit/>
              </a:bodyPr>
              <a:lstStyle/>
              <a:p>
                <a:r>
                  <a:rPr lang="en-US" sz="2000" dirty="0"/>
                  <a:t>shown: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𝑓</m:t>
                        </m:r>
                      </m:e>
                      <m:sub>
                        <m:r>
                          <a:rPr lang="en-US" sz="2000" b="0" i="1" smtClean="0">
                            <a:latin typeface="Cambria Math" panose="02040503050406030204" pitchFamily="18" charset="0"/>
                          </a:rPr>
                          <m:t>𝑇</m:t>
                        </m:r>
                        <m:r>
                          <a:rPr lang="en-US" sz="2000" b="0" i="1" smtClean="0">
                            <a:latin typeface="Cambria Math" panose="02040503050406030204" pitchFamily="18" charset="0"/>
                          </a:rPr>
                          <m:t>0</m:t>
                        </m:r>
                      </m:sub>
                    </m:sSub>
                    <m:r>
                      <a:rPr lang="en-US" sz="2000" b="0" i="0" smtClean="0">
                        <a:latin typeface="Cambria Math" panose="02040503050406030204" pitchFamily="18" charset="0"/>
                      </a:rPr>
                      <m:t> ,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𝑓</m:t>
                        </m:r>
                      </m:e>
                      <m:sub>
                        <m:r>
                          <a:rPr lang="en-US" sz="2000" b="0" i="1" smtClean="0">
                            <a:latin typeface="Cambria Math" panose="02040503050406030204" pitchFamily="18" charset="0"/>
                          </a:rPr>
                          <m:t>𝑇</m:t>
                        </m:r>
                        <m:r>
                          <a:rPr lang="en-US" sz="2000" b="0" i="1" smtClean="0">
                            <a:latin typeface="Cambria Math" panose="02040503050406030204" pitchFamily="18" charset="0"/>
                          </a:rPr>
                          <m:t>1</m:t>
                        </m:r>
                      </m:sub>
                    </m:sSub>
                  </m:oMath>
                </a14:m>
                <a:endParaRPr lang="en-US" sz="2000" dirty="0"/>
              </a:p>
            </p:txBody>
          </p:sp>
        </mc:Choice>
        <mc:Fallback xmlns="">
          <p:sp>
            <p:nvSpPr>
              <p:cNvPr id="11" name="TextBox 10">
                <a:extLst>
                  <a:ext uri="{FF2B5EF4-FFF2-40B4-BE49-F238E27FC236}">
                    <a16:creationId xmlns:a16="http://schemas.microsoft.com/office/drawing/2014/main" id="{8BC27694-0756-92E3-6BA7-8FEEEE81E175}"/>
                  </a:ext>
                </a:extLst>
              </p:cNvPr>
              <p:cNvSpPr txBox="1">
                <a:spLocks noRot="1" noChangeAspect="1" noMove="1" noResize="1" noEditPoints="1" noAdjustHandles="1" noChangeArrowheads="1" noChangeShapeType="1" noTextEdit="1"/>
              </p:cNvSpPr>
              <p:nvPr/>
            </p:nvSpPr>
            <p:spPr>
              <a:xfrm>
                <a:off x="596685" y="5744901"/>
                <a:ext cx="1897892" cy="400110"/>
              </a:xfrm>
              <a:prstGeom prst="rect">
                <a:avLst/>
              </a:prstGeom>
              <a:blipFill>
                <a:blip r:embed="rId8"/>
                <a:stretch>
                  <a:fillRect l="-4000" t="-9375" b="-28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301AE8B-5A1E-CD6F-1EDD-850274C2D8D8}"/>
                  </a:ext>
                </a:extLst>
              </p:cNvPr>
              <p:cNvSpPr txBox="1"/>
              <p:nvPr/>
            </p:nvSpPr>
            <p:spPr>
              <a:xfrm>
                <a:off x="6096000" y="5859560"/>
                <a:ext cx="1383712" cy="400110"/>
              </a:xfrm>
              <a:prstGeom prst="rect">
                <a:avLst/>
              </a:prstGeom>
              <a:solidFill>
                <a:schemeClr val="accent6">
                  <a:lumMod val="20000"/>
                  <a:lumOff val="80000"/>
                </a:schemeClr>
              </a:solidFill>
            </p:spPr>
            <p:txBody>
              <a:bodyPr wrap="none" rtlCol="0">
                <a:spAutoFit/>
              </a:bodyPr>
              <a:lstStyle/>
              <a:p>
                <a:r>
                  <a:rPr lang="en-US" sz="2000" dirty="0"/>
                  <a:t>shown: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𝑓</m:t>
                        </m:r>
                      </m:e>
                      <m:sub>
                        <m:r>
                          <a:rPr lang="en-US" sz="2000" b="0" i="1" smtClean="0">
                            <a:latin typeface="Cambria Math" panose="02040503050406030204" pitchFamily="18" charset="0"/>
                          </a:rPr>
                          <m:t>𝑀</m:t>
                        </m:r>
                        <m:r>
                          <a:rPr lang="en-US" sz="2000" b="0" i="1" smtClean="0">
                            <a:latin typeface="Cambria Math" panose="02040503050406030204" pitchFamily="18" charset="0"/>
                          </a:rPr>
                          <m:t>0</m:t>
                        </m:r>
                      </m:sub>
                    </m:sSub>
                  </m:oMath>
                </a14:m>
                <a:endParaRPr lang="en-US" sz="2000" dirty="0"/>
              </a:p>
            </p:txBody>
          </p:sp>
        </mc:Choice>
        <mc:Fallback xmlns="">
          <p:sp>
            <p:nvSpPr>
              <p:cNvPr id="13" name="TextBox 12">
                <a:extLst>
                  <a:ext uri="{FF2B5EF4-FFF2-40B4-BE49-F238E27FC236}">
                    <a16:creationId xmlns:a16="http://schemas.microsoft.com/office/drawing/2014/main" id="{D301AE8B-5A1E-CD6F-1EDD-850274C2D8D8}"/>
                  </a:ext>
                </a:extLst>
              </p:cNvPr>
              <p:cNvSpPr txBox="1">
                <a:spLocks noRot="1" noChangeAspect="1" noMove="1" noResize="1" noEditPoints="1" noAdjustHandles="1" noChangeArrowheads="1" noChangeShapeType="1" noTextEdit="1"/>
              </p:cNvSpPr>
              <p:nvPr/>
            </p:nvSpPr>
            <p:spPr>
              <a:xfrm>
                <a:off x="6096000" y="5859560"/>
                <a:ext cx="1383712" cy="400110"/>
              </a:xfrm>
              <a:prstGeom prst="rect">
                <a:avLst/>
              </a:prstGeom>
              <a:blipFill>
                <a:blip r:embed="rId9"/>
                <a:stretch>
                  <a:fillRect l="-4587" t="-9375" b="-28125"/>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5D376A84-776A-5E67-D328-E7675679EEB3}"/>
              </a:ext>
            </a:extLst>
          </p:cNvPr>
          <p:cNvSpPr txBox="1"/>
          <p:nvPr/>
        </p:nvSpPr>
        <p:spPr>
          <a:xfrm>
            <a:off x="9854838" y="2274838"/>
            <a:ext cx="2250699" cy="2308324"/>
          </a:xfrm>
          <a:prstGeom prst="rect">
            <a:avLst/>
          </a:prstGeom>
          <a:solidFill>
            <a:schemeClr val="accent1">
              <a:lumMod val="20000"/>
              <a:lumOff val="80000"/>
            </a:schemeClr>
          </a:solidFill>
        </p:spPr>
        <p:txBody>
          <a:bodyPr wrap="square" rtlCol="0">
            <a:spAutoFit/>
          </a:bodyPr>
          <a:lstStyle/>
          <a:p>
            <a:r>
              <a:rPr lang="en-US" dirty="0"/>
              <a:t>Typical observations:</a:t>
            </a:r>
          </a:p>
          <a:p>
            <a:pPr marL="285750" indent="-285750">
              <a:buFont typeface="Arial" panose="020B0604020202020204" pitchFamily="34" charset="0"/>
              <a:buChar char="•"/>
            </a:pPr>
            <a:r>
              <a:rPr lang="en-US" dirty="0"/>
              <a:t>EFT fits consistent with SM</a:t>
            </a:r>
          </a:p>
          <a:p>
            <a:pPr marL="285750" indent="-285750">
              <a:buFont typeface="Arial" panose="020B0604020202020204" pitchFamily="34" charset="0"/>
              <a:buChar char="•"/>
            </a:pPr>
            <a:r>
              <a:rPr lang="en-US" dirty="0"/>
              <a:t>Quadratic term (BSM only) dominant constraints on dim-8  operators</a:t>
            </a:r>
          </a:p>
        </p:txBody>
      </p:sp>
    </p:spTree>
    <p:extLst>
      <p:ext uri="{BB962C8B-B14F-4D97-AF65-F5344CB8AC3E}">
        <p14:creationId xmlns:p14="http://schemas.microsoft.com/office/powerpoint/2010/main" val="10884300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B9C286C-0260-B3F6-1E89-57792C25B778}"/>
              </a:ext>
            </a:extLst>
          </p:cNvPr>
          <p:cNvSpPr>
            <a:spLocks noGrp="1"/>
          </p:cNvSpPr>
          <p:nvPr>
            <p:ph type="title"/>
          </p:nvPr>
        </p:nvSpPr>
        <p:spPr>
          <a:xfrm>
            <a:off x="609600" y="237980"/>
            <a:ext cx="10972800" cy="609600"/>
          </a:xfrm>
        </p:spPr>
        <p:txBody>
          <a:bodyPr>
            <a:normAutofit fontScale="90000"/>
          </a:bodyPr>
          <a:lstStyle/>
          <a:p>
            <a:r>
              <a:rPr lang="en-US" dirty="0"/>
              <a:t>CMS and ATLAS results with dim-8 limits</a:t>
            </a:r>
          </a:p>
        </p:txBody>
      </p:sp>
      <p:sp>
        <p:nvSpPr>
          <p:cNvPr id="2" name="Footer Placeholder 1">
            <a:extLst>
              <a:ext uri="{FF2B5EF4-FFF2-40B4-BE49-F238E27FC236}">
                <a16:creationId xmlns:a16="http://schemas.microsoft.com/office/drawing/2014/main" id="{60284202-BAC7-5603-2CA6-07537CD32C2B}"/>
              </a:ext>
            </a:extLst>
          </p:cNvPr>
          <p:cNvSpPr>
            <a:spLocks noGrp="1"/>
          </p:cNvSpPr>
          <p:nvPr>
            <p:ph type="ftr" sz="quarter" idx="11"/>
          </p:nvPr>
        </p:nvSpPr>
        <p:spPr/>
        <p:txBody>
          <a:bodyPr/>
          <a:lstStyle/>
          <a:p>
            <a:r>
              <a:rPr lang="en-US"/>
              <a:t>QCD@LHC 2025, Stony Brook, EFT at ATLAS &amp; CMS, D. Wood</a:t>
            </a:r>
          </a:p>
        </p:txBody>
      </p:sp>
      <p:sp>
        <p:nvSpPr>
          <p:cNvPr id="3" name="Slide Number Placeholder 2">
            <a:extLst>
              <a:ext uri="{FF2B5EF4-FFF2-40B4-BE49-F238E27FC236}">
                <a16:creationId xmlns:a16="http://schemas.microsoft.com/office/drawing/2014/main" id="{3CFB4C86-86C8-B70D-9E25-FEB1FA53560E}"/>
              </a:ext>
            </a:extLst>
          </p:cNvPr>
          <p:cNvSpPr>
            <a:spLocks noGrp="1"/>
          </p:cNvSpPr>
          <p:nvPr>
            <p:ph type="sldNum" sz="quarter" idx="12"/>
          </p:nvPr>
        </p:nvSpPr>
        <p:spPr/>
        <p:txBody>
          <a:bodyPr/>
          <a:lstStyle/>
          <a:p>
            <a:fld id="{8055E9AD-FF6F-45A6-BEFC-71F94E00C96F}" type="slidenum">
              <a:rPr lang="en-US" smtClean="0"/>
              <a:pPr/>
              <a:t>22</a:t>
            </a:fld>
            <a:endParaRPr lang="en-US"/>
          </a:p>
        </p:txBody>
      </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F06B64F2-3DC9-B709-EBF0-7C5491EE1BD6}"/>
                  </a:ext>
                </a:extLst>
              </p:cNvPr>
              <p:cNvGraphicFramePr>
                <a:graphicFrameLocks noGrp="1"/>
              </p:cNvGraphicFramePr>
              <p:nvPr>
                <p:extLst>
                  <p:ext uri="{D42A27DB-BD31-4B8C-83A1-F6EECF244321}">
                    <p14:modId xmlns:p14="http://schemas.microsoft.com/office/powerpoint/2010/main" val="1150348029"/>
                  </p:ext>
                </p:extLst>
              </p:nvPr>
            </p:nvGraphicFramePr>
            <p:xfrm>
              <a:off x="1143000" y="914164"/>
              <a:ext cx="10287000" cy="3023616"/>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val="2317634272"/>
                        </a:ext>
                      </a:extLst>
                    </a:gridCol>
                    <a:gridCol w="3429000">
                      <a:extLst>
                        <a:ext uri="{9D8B030D-6E8A-4147-A177-3AD203B41FA5}">
                          <a16:colId xmlns:a16="http://schemas.microsoft.com/office/drawing/2014/main" val="4134650385"/>
                        </a:ext>
                      </a:extLst>
                    </a:gridCol>
                    <a:gridCol w="3429000">
                      <a:extLst>
                        <a:ext uri="{9D8B030D-6E8A-4147-A177-3AD203B41FA5}">
                          <a16:colId xmlns:a16="http://schemas.microsoft.com/office/drawing/2014/main" val="4255626467"/>
                        </a:ext>
                      </a:extLst>
                    </a:gridCol>
                  </a:tblGrid>
                  <a:tr h="283289">
                    <a:tc>
                      <a:txBody>
                        <a:bodyPr/>
                        <a:lstStyle/>
                        <a:p>
                          <a:r>
                            <a:rPr lang="en-US" sz="1600" dirty="0"/>
                            <a:t>Process</a:t>
                          </a:r>
                        </a:p>
                      </a:txBody>
                      <a:tcPr/>
                    </a:tc>
                    <a:tc>
                      <a:txBody>
                        <a:bodyPr/>
                        <a:lstStyle/>
                        <a:p>
                          <a:r>
                            <a:rPr lang="en-US" sz="1600" dirty="0"/>
                            <a:t>Coupling examined</a:t>
                          </a:r>
                        </a:p>
                      </a:txBody>
                      <a:tcPr/>
                    </a:tc>
                    <a:tc>
                      <a:txBody>
                        <a:bodyPr/>
                        <a:lstStyle/>
                        <a:p>
                          <a:r>
                            <a:rPr lang="en-US" sz="1600" dirty="0"/>
                            <a:t>CMS Reference</a:t>
                          </a:r>
                        </a:p>
                      </a:txBody>
                      <a:tcPr/>
                    </a:tc>
                    <a:extLst>
                      <a:ext uri="{0D108BD9-81ED-4DB2-BD59-A6C34878D82A}">
                        <a16:rowId xmlns:a16="http://schemas.microsoft.com/office/drawing/2014/main" val="1696957321"/>
                      </a:ext>
                    </a:extLst>
                  </a:tr>
                  <a:tr h="283289">
                    <a:tc>
                      <a:txBody>
                        <a:bodyPr/>
                        <a:lstStyle/>
                        <a:p>
                          <a:r>
                            <a:rPr lang="en-US" sz="1600" dirty="0">
                              <a:solidFill>
                                <a:srgbClr val="000000"/>
                              </a:solidFill>
                              <a:effectLst/>
                              <a:latin typeface="Georgia" panose="02040502050405020303" pitchFamily="18" charset="0"/>
                            </a:rPr>
                            <a:t>VBS </a:t>
                          </a:r>
                          <a:r>
                            <a:rPr lang="el-GR" sz="1600" dirty="0">
                              <a:solidFill>
                                <a:srgbClr val="000000"/>
                              </a:solidFill>
                              <a:effectLst/>
                              <a:latin typeface="Georgia" panose="02040502050405020303" pitchFamily="18" charset="0"/>
                            </a:rPr>
                            <a:t> </a:t>
                          </a:r>
                          <a14:m>
                            <m:oMath xmlns:m="http://schemas.openxmlformats.org/officeDocument/2006/math">
                              <m:sSup>
                                <m:sSupPr>
                                  <m:ctrlPr>
                                    <a:rPr lang="el-GR" sz="1600" i="1" smtClean="0">
                                      <a:solidFill>
                                        <a:srgbClr val="000000"/>
                                      </a:solidFill>
                                      <a:effectLst/>
                                      <a:latin typeface="Cambria Math" panose="02040503050406030204" pitchFamily="18" charset="0"/>
                                    </a:rPr>
                                  </m:ctrlPr>
                                </m:sSupPr>
                                <m:e>
                                  <m:r>
                                    <a:rPr lang="en-US" sz="1600" b="0" i="1" smtClean="0">
                                      <a:solidFill>
                                        <a:srgbClr val="000000"/>
                                      </a:solidFill>
                                      <a:effectLst/>
                                      <a:latin typeface="Cambria Math" panose="02040503050406030204" pitchFamily="18" charset="0"/>
                                    </a:rPr>
                                    <m:t>𝑊</m:t>
                                  </m:r>
                                </m:e>
                                <m:sup>
                                  <m:r>
                                    <a:rPr lang="el-GR" sz="1600" i="1" smtClean="0">
                                      <a:solidFill>
                                        <a:srgbClr val="000000"/>
                                      </a:solidFill>
                                      <a:effectLst/>
                                      <a:latin typeface="Cambria Math" panose="02040503050406030204" pitchFamily="18" charset="0"/>
                                      <a:ea typeface="Cambria Math" panose="02040503050406030204" pitchFamily="18" charset="0"/>
                                    </a:rPr>
                                    <m:t>±</m:t>
                                  </m:r>
                                </m:sup>
                              </m:sSup>
                              <m:sSup>
                                <m:sSupPr>
                                  <m:ctrlPr>
                                    <a:rPr lang="el-GR" sz="1600" i="1" smtClean="0">
                                      <a:solidFill>
                                        <a:srgbClr val="000000"/>
                                      </a:solidFill>
                                      <a:effectLst/>
                                      <a:latin typeface="Cambria Math" panose="02040503050406030204" pitchFamily="18" charset="0"/>
                                    </a:rPr>
                                  </m:ctrlPr>
                                </m:sSupPr>
                                <m:e>
                                  <m:r>
                                    <a:rPr lang="en-US" sz="1600" b="0" i="1" smtClean="0">
                                      <a:solidFill>
                                        <a:srgbClr val="000000"/>
                                      </a:solidFill>
                                      <a:effectLst/>
                                      <a:latin typeface="Cambria Math" panose="02040503050406030204" pitchFamily="18" charset="0"/>
                                    </a:rPr>
                                    <m:t>𝑊</m:t>
                                  </m:r>
                                </m:e>
                                <m:sup>
                                  <m:r>
                                    <a:rPr lang="el-GR" sz="1600" i="1" smtClean="0">
                                      <a:solidFill>
                                        <a:srgbClr val="000000"/>
                                      </a:solidFill>
                                      <a:effectLst/>
                                      <a:latin typeface="Cambria Math" panose="02040503050406030204" pitchFamily="18" charset="0"/>
                                      <a:ea typeface="Cambria Math" panose="02040503050406030204" pitchFamily="18" charset="0"/>
                                    </a:rPr>
                                    <m:t>±</m:t>
                                  </m:r>
                                </m:sup>
                              </m:sSup>
                              <m:r>
                                <a:rPr lang="el-GR" sz="1600" i="1" smtClean="0">
                                  <a:solidFill>
                                    <a:srgbClr val="000000"/>
                                  </a:solidFill>
                                  <a:effectLst/>
                                  <a:latin typeface="Cambria Math" panose="02040503050406030204" pitchFamily="18" charset="0"/>
                                  <a:ea typeface="Cambria Math" panose="02040503050406030204" pitchFamily="18" charset="0"/>
                                </a:rPr>
                                <m:t>→</m:t>
                              </m:r>
                              <m:r>
                                <a:rPr lang="en-US" sz="1600" b="0" i="1" smtClean="0">
                                  <a:solidFill>
                                    <a:srgbClr val="000000"/>
                                  </a:solidFill>
                                  <a:effectLst/>
                                  <a:latin typeface="Cambria Math" panose="02040503050406030204" pitchFamily="18" charset="0"/>
                                  <a:ea typeface="Cambria Math" panose="02040503050406030204" pitchFamily="18" charset="0"/>
                                </a:rPr>
                                <m:t>2ℓ2</m:t>
                              </m:r>
                              <m:r>
                                <a:rPr lang="en-US" sz="1600" b="0" i="1" smtClean="0">
                                  <a:solidFill>
                                    <a:srgbClr val="000000"/>
                                  </a:solidFill>
                                  <a:effectLst/>
                                  <a:latin typeface="Cambria Math" panose="02040503050406030204" pitchFamily="18" charset="0"/>
                                  <a:ea typeface="Cambria Math" panose="02040503050406030204" pitchFamily="18" charset="0"/>
                                </a:rPr>
                                <m:t>𝜈</m:t>
                              </m:r>
                              <m:r>
                                <a:rPr lang="en-US" sz="1600" b="0" i="0" smtClean="0">
                                  <a:solidFill>
                                    <a:srgbClr val="000000"/>
                                  </a:solidFill>
                                  <a:effectLst/>
                                  <a:latin typeface="Cambria Math" panose="02040503050406030204" pitchFamily="18" charset="0"/>
                                  <a:ea typeface="Cambria Math" panose="02040503050406030204" pitchFamily="18" charset="0"/>
                                </a:rPr>
                                <m:t>, </m:t>
                              </m:r>
                              <m:r>
                                <m:rPr>
                                  <m:sty m:val="p"/>
                                </m:rPr>
                                <a:rPr lang="en-US" sz="1600" b="0" i="0" smtClean="0">
                                  <a:solidFill>
                                    <a:srgbClr val="000000"/>
                                  </a:solidFill>
                                  <a:effectLst/>
                                  <a:latin typeface="Cambria Math" panose="02040503050406030204" pitchFamily="18" charset="0"/>
                                  <a:ea typeface="Cambria Math" panose="02040503050406030204" pitchFamily="18" charset="0"/>
                                </a:rPr>
                                <m:t>WZ</m:t>
                              </m:r>
                              <m:r>
                                <a:rPr lang="el-GR" sz="1600" i="1" smtClean="0">
                                  <a:solidFill>
                                    <a:srgbClr val="000000"/>
                                  </a:solidFill>
                                  <a:effectLst/>
                                  <a:latin typeface="Cambria Math" panose="02040503050406030204" pitchFamily="18" charset="0"/>
                                  <a:ea typeface="Cambria Math" panose="02040503050406030204" pitchFamily="18" charset="0"/>
                                </a:rPr>
                                <m:t>→</m:t>
                              </m:r>
                              <m:r>
                                <a:rPr lang="en-US" sz="1600" b="0" i="1" smtClean="0">
                                  <a:solidFill>
                                    <a:srgbClr val="000000"/>
                                  </a:solidFill>
                                  <a:effectLst/>
                                  <a:latin typeface="Cambria Math" panose="02040503050406030204" pitchFamily="18" charset="0"/>
                                  <a:ea typeface="Cambria Math" panose="02040503050406030204" pitchFamily="18" charset="0"/>
                                </a:rPr>
                                <m:t>3ℓ</m:t>
                              </m:r>
                              <m:r>
                                <a:rPr lang="en-US" sz="1600" b="0" i="1" smtClean="0">
                                  <a:solidFill>
                                    <a:srgbClr val="000000"/>
                                  </a:solidFill>
                                  <a:effectLst/>
                                  <a:latin typeface="Cambria Math" panose="02040503050406030204" pitchFamily="18" charset="0"/>
                                  <a:ea typeface="Cambria Math" panose="02040503050406030204" pitchFamily="18" charset="0"/>
                                </a:rPr>
                                <m:t>𝜈</m:t>
                              </m:r>
                            </m:oMath>
                          </a14:m>
                          <a:endParaRPr lang="en-US" sz="1600" dirty="0"/>
                        </a:p>
                      </a:txBody>
                      <a:tcPr/>
                    </a:tc>
                    <a:tc>
                      <a:txBody>
                        <a:bodyPr/>
                        <a:lstStyle/>
                        <a:p>
                          <a:r>
                            <a:rPr lang="en-US" sz="1600" dirty="0"/>
                            <a:t>S(0,1), M(0,1,6,7), T(0-2)</a:t>
                          </a:r>
                        </a:p>
                      </a:txBody>
                      <a:tcPr/>
                    </a:tc>
                    <a:tc>
                      <a:txBody>
                        <a:bodyPr/>
                        <a:lstStyle/>
                        <a:p>
                          <a:r>
                            <a:rPr lang="en-US" sz="1600" b="0" dirty="0">
                              <a:solidFill>
                                <a:srgbClr val="0070C0"/>
                              </a:solidFill>
                              <a:effectLst/>
                              <a:latin typeface="+mn-lt"/>
                              <a:hlinkClick r:id="rId2">
                                <a:extLst>
                                  <a:ext uri="{A12FA001-AC4F-418D-AE19-62706E023703}">
                                    <ahyp:hlinkClr xmlns:ahyp="http://schemas.microsoft.com/office/drawing/2018/hyperlinkcolor" val="tx"/>
                                  </a:ext>
                                </a:extLst>
                              </a:hlinkClick>
                            </a:rPr>
                            <a:t>PhysLetB.2020.135710 </a:t>
                          </a:r>
                          <a:endParaRPr lang="en-US" sz="1600" b="0" dirty="0">
                            <a:solidFill>
                              <a:srgbClr val="0070C0"/>
                            </a:solidFill>
                            <a:latin typeface="+mn-lt"/>
                          </a:endParaRPr>
                        </a:p>
                      </a:txBody>
                      <a:tcPr/>
                    </a:tc>
                    <a:extLst>
                      <a:ext uri="{0D108BD9-81ED-4DB2-BD59-A6C34878D82A}">
                        <a16:rowId xmlns:a16="http://schemas.microsoft.com/office/drawing/2014/main" val="2002903054"/>
                      </a:ext>
                    </a:extLst>
                  </a:tr>
                  <a:tr h="283289">
                    <a:tc>
                      <a:txBody>
                        <a:bodyPr/>
                        <a:lstStyle/>
                        <a:p>
                          <a:r>
                            <a:rPr lang="en-US" sz="1600" dirty="0">
                              <a:solidFill>
                                <a:srgbClr val="000000"/>
                              </a:solidFill>
                              <a:effectLst/>
                              <a:latin typeface="Georgia" panose="02040502050405020303" pitchFamily="18" charset="0"/>
                            </a:rPr>
                            <a:t>VBS </a:t>
                          </a:r>
                          <a14:m>
                            <m:oMath xmlns:m="http://schemas.openxmlformats.org/officeDocument/2006/math">
                              <m:sSup>
                                <m:sSupPr>
                                  <m:ctrlPr>
                                    <a:rPr lang="el-GR" sz="1600" i="1" smtClean="0">
                                      <a:solidFill>
                                        <a:srgbClr val="000000"/>
                                      </a:solidFill>
                                      <a:effectLst/>
                                      <a:latin typeface="Cambria Math" panose="02040503050406030204" pitchFamily="18" charset="0"/>
                                    </a:rPr>
                                  </m:ctrlPr>
                                </m:sSupPr>
                                <m:e>
                                  <m:r>
                                    <a:rPr lang="en-US" sz="1600" b="0" i="1" smtClean="0">
                                      <a:solidFill>
                                        <a:srgbClr val="000000"/>
                                      </a:solidFill>
                                      <a:effectLst/>
                                      <a:latin typeface="Cambria Math" panose="02040503050406030204" pitchFamily="18" charset="0"/>
                                    </a:rPr>
                                    <m:t>𝑊</m:t>
                                  </m:r>
                                </m:e>
                                <m:sup>
                                  <m:r>
                                    <a:rPr lang="el-GR" sz="1600" i="1" smtClean="0">
                                      <a:solidFill>
                                        <a:srgbClr val="000000"/>
                                      </a:solidFill>
                                      <a:effectLst/>
                                      <a:latin typeface="Cambria Math" panose="02040503050406030204" pitchFamily="18" charset="0"/>
                                      <a:ea typeface="Cambria Math" panose="02040503050406030204" pitchFamily="18" charset="0"/>
                                    </a:rPr>
                                    <m:t>±</m:t>
                                  </m:r>
                                </m:sup>
                              </m:sSup>
                              <m:sSup>
                                <m:sSupPr>
                                  <m:ctrlPr>
                                    <a:rPr lang="el-GR" sz="1600" i="1" smtClean="0">
                                      <a:solidFill>
                                        <a:srgbClr val="000000"/>
                                      </a:solidFill>
                                      <a:effectLst/>
                                      <a:latin typeface="Cambria Math" panose="02040503050406030204" pitchFamily="18" charset="0"/>
                                    </a:rPr>
                                  </m:ctrlPr>
                                </m:sSupPr>
                                <m:e>
                                  <m:r>
                                    <a:rPr lang="en-US" sz="1600" b="0" i="1" smtClean="0">
                                      <a:solidFill>
                                        <a:srgbClr val="000000"/>
                                      </a:solidFill>
                                      <a:effectLst/>
                                      <a:latin typeface="Cambria Math" panose="02040503050406030204" pitchFamily="18" charset="0"/>
                                    </a:rPr>
                                    <m:t>𝑊</m:t>
                                  </m:r>
                                </m:e>
                                <m:sup>
                                  <m:r>
                                    <a:rPr lang="el-GR" sz="1600" i="1" smtClean="0">
                                      <a:solidFill>
                                        <a:srgbClr val="000000"/>
                                      </a:solidFill>
                                      <a:effectLst/>
                                      <a:latin typeface="Cambria Math" panose="02040503050406030204" pitchFamily="18" charset="0"/>
                                      <a:ea typeface="Cambria Math" panose="02040503050406030204" pitchFamily="18" charset="0"/>
                                    </a:rPr>
                                    <m:t>±</m:t>
                                  </m:r>
                                </m:sup>
                              </m:sSup>
                              <m:r>
                                <a:rPr lang="el-GR" sz="1600" i="1" smtClean="0">
                                  <a:solidFill>
                                    <a:srgbClr val="000000"/>
                                  </a:solidFill>
                                  <a:effectLst/>
                                  <a:latin typeface="Cambria Math" panose="02040503050406030204" pitchFamily="18" charset="0"/>
                                  <a:ea typeface="Cambria Math" panose="02040503050406030204" pitchFamily="18" charset="0"/>
                                </a:rPr>
                                <m:t>→</m:t>
                              </m:r>
                              <m:r>
                                <a:rPr lang="en-US" sz="1600" b="0" i="1" smtClean="0">
                                  <a:solidFill>
                                    <a:srgbClr val="000000"/>
                                  </a:solidFill>
                                  <a:effectLst/>
                                  <a:latin typeface="Cambria Math" panose="02040503050406030204" pitchFamily="18" charset="0"/>
                                  <a:ea typeface="Cambria Math" panose="02040503050406030204" pitchFamily="18" charset="0"/>
                                </a:rPr>
                                <m:t>ℓ</m:t>
                              </m:r>
                              <m:sSub>
                                <m:sSubPr>
                                  <m:ctrlPr>
                                    <a:rPr lang="en-US" sz="1600" b="0" i="1" smtClean="0">
                                      <a:solidFill>
                                        <a:srgbClr val="000000"/>
                                      </a:solidFill>
                                      <a:effectLst/>
                                      <a:latin typeface="Cambria Math" panose="02040503050406030204" pitchFamily="18" charset="0"/>
                                      <a:ea typeface="Cambria Math" panose="02040503050406030204" pitchFamily="18" charset="0"/>
                                    </a:rPr>
                                  </m:ctrlPr>
                                </m:sSubPr>
                                <m:e>
                                  <m:r>
                                    <a:rPr lang="en-US" sz="1600" b="0" i="1" smtClean="0">
                                      <a:solidFill>
                                        <a:srgbClr val="000000"/>
                                      </a:solidFill>
                                      <a:effectLst/>
                                      <a:latin typeface="Cambria Math" panose="02040503050406030204" pitchFamily="18" charset="0"/>
                                      <a:ea typeface="Cambria Math" panose="02040503050406030204" pitchFamily="18" charset="0"/>
                                    </a:rPr>
                                    <m:t>𝜏</m:t>
                                  </m:r>
                                </m:e>
                                <m:sub>
                                  <m:r>
                                    <a:rPr lang="en-US" sz="1600" b="0" i="1" smtClean="0">
                                      <a:solidFill>
                                        <a:srgbClr val="000000"/>
                                      </a:solidFill>
                                      <a:effectLst/>
                                      <a:latin typeface="Cambria Math" panose="02040503050406030204" pitchFamily="18" charset="0"/>
                                      <a:ea typeface="Cambria Math" panose="02040503050406030204" pitchFamily="18" charset="0"/>
                                    </a:rPr>
                                    <m:t>h</m:t>
                                  </m:r>
                                </m:sub>
                              </m:sSub>
                              <m:r>
                                <a:rPr lang="en-US" sz="1600" b="0" i="1" smtClean="0">
                                  <a:solidFill>
                                    <a:srgbClr val="000000"/>
                                  </a:solidFill>
                                  <a:effectLst/>
                                  <a:latin typeface="Cambria Math" panose="02040503050406030204" pitchFamily="18" charset="0"/>
                                  <a:ea typeface="Cambria Math" panose="02040503050406030204" pitchFamily="18" charset="0"/>
                                </a:rPr>
                                <m:t>2</m:t>
                              </m:r>
                              <m:r>
                                <a:rPr lang="en-US" sz="1600" b="0" i="1" smtClean="0">
                                  <a:solidFill>
                                    <a:srgbClr val="000000"/>
                                  </a:solidFill>
                                  <a:effectLst/>
                                  <a:latin typeface="Cambria Math" panose="02040503050406030204" pitchFamily="18" charset="0"/>
                                  <a:ea typeface="Cambria Math" panose="02040503050406030204" pitchFamily="18" charset="0"/>
                                </a:rPr>
                                <m:t>𝜈</m:t>
                              </m:r>
                            </m:oMath>
                          </a14:m>
                          <a:endParaRPr lang="en-US" sz="1600" dirty="0"/>
                        </a:p>
                      </a:txBody>
                      <a:tcPr/>
                    </a:tc>
                    <a:tc>
                      <a:txBody>
                        <a:bodyPr/>
                        <a:lstStyle/>
                        <a:p>
                          <a:r>
                            <a:rPr lang="en-US" sz="1600" dirty="0"/>
                            <a:t>S(0-2), M(0,1,7), T(0-2)</a:t>
                          </a:r>
                        </a:p>
                      </a:txBody>
                      <a:tcPr/>
                    </a:tc>
                    <a:tc>
                      <a:txBody>
                        <a:bodyPr/>
                        <a:lstStyle/>
                        <a:p>
                          <a:r>
                            <a:rPr lang="en-US" sz="1600" b="0" dirty="0">
                              <a:solidFill>
                                <a:srgbClr val="0070C0"/>
                              </a:solidFill>
                              <a:effectLst/>
                              <a:latin typeface="+mn-lt"/>
                              <a:hlinkClick r:id="rId3">
                                <a:extLst>
                                  <a:ext uri="{A12FA001-AC4F-418D-AE19-62706E023703}">
                                    <ahyp:hlinkClr xmlns:ahyp="http://schemas.microsoft.com/office/drawing/2018/hyperlinkcolor" val="tx"/>
                                  </a:ext>
                                </a:extLst>
                              </a:hlinkClick>
                            </a:rPr>
                            <a:t>arxiv.org:2410.04210</a:t>
                          </a:r>
                          <a:endParaRPr lang="en-US" sz="1600" b="0" dirty="0">
                            <a:solidFill>
                              <a:srgbClr val="0070C0"/>
                            </a:solidFill>
                            <a:latin typeface="+mn-lt"/>
                          </a:endParaRPr>
                        </a:p>
                      </a:txBody>
                      <a:tcPr/>
                    </a:tc>
                    <a:extLst>
                      <a:ext uri="{0D108BD9-81ED-4DB2-BD59-A6C34878D82A}">
                        <a16:rowId xmlns:a16="http://schemas.microsoft.com/office/drawing/2014/main" val="4200686357"/>
                      </a:ext>
                    </a:extLst>
                  </a:tr>
                  <a:tr h="283289">
                    <a:tc>
                      <a:txBody>
                        <a:bodyPr/>
                        <a:lstStyle/>
                        <a:p>
                          <a:r>
                            <a:rPr lang="en-US" sz="1600" dirty="0">
                              <a:solidFill>
                                <a:srgbClr val="000000"/>
                              </a:solidFill>
                              <a:effectLst/>
                              <a:latin typeface="Georgia" panose="02040502050405020303" pitchFamily="18" charset="0"/>
                            </a:rPr>
                            <a:t>VBS</a:t>
                          </a:r>
                          <a:r>
                            <a:rPr lang="el-GR" sz="1600" dirty="0">
                              <a:solidFill>
                                <a:srgbClr val="000000"/>
                              </a:solidFill>
                              <a:effectLst/>
                            </a:rPr>
                            <a:t> </a:t>
                          </a:r>
                          <a14:m>
                            <m:oMath xmlns:m="http://schemas.openxmlformats.org/officeDocument/2006/math">
                              <m:r>
                                <m:rPr>
                                  <m:sty m:val="p"/>
                                </m:rPr>
                                <a:rPr lang="en-US" sz="1600" b="0" i="0" smtClean="0">
                                  <a:solidFill>
                                    <a:srgbClr val="000000"/>
                                  </a:solidFill>
                                  <a:effectLst/>
                                  <a:latin typeface="Cambria Math" panose="02040503050406030204" pitchFamily="18" charset="0"/>
                                  <a:ea typeface="Cambria Math" panose="02040503050406030204" pitchFamily="18" charset="0"/>
                                </a:rPr>
                                <m:t>ZZ</m:t>
                              </m:r>
                              <m:r>
                                <a:rPr lang="el-GR" sz="1600" i="1" smtClean="0">
                                  <a:solidFill>
                                    <a:srgbClr val="000000"/>
                                  </a:solidFill>
                                  <a:effectLst/>
                                  <a:latin typeface="Cambria Math" panose="02040503050406030204" pitchFamily="18" charset="0"/>
                                  <a:ea typeface="Cambria Math" panose="02040503050406030204" pitchFamily="18" charset="0"/>
                                </a:rPr>
                                <m:t>→</m:t>
                              </m:r>
                              <m:r>
                                <a:rPr lang="en-US" sz="1600" b="0" i="1" smtClean="0">
                                  <a:solidFill>
                                    <a:srgbClr val="000000"/>
                                  </a:solidFill>
                                  <a:effectLst/>
                                  <a:latin typeface="Cambria Math" panose="02040503050406030204" pitchFamily="18" charset="0"/>
                                  <a:ea typeface="Cambria Math" panose="02040503050406030204" pitchFamily="18" charset="0"/>
                                </a:rPr>
                                <m:t>4ℓ</m:t>
                              </m:r>
                            </m:oMath>
                          </a14:m>
                          <a:endParaRPr lang="en-US" sz="1600" dirty="0"/>
                        </a:p>
                      </a:txBody>
                      <a:tcPr/>
                    </a:tc>
                    <a:tc>
                      <a:txBody>
                        <a:bodyPr/>
                        <a:lstStyle/>
                        <a:p>
                          <a:r>
                            <a:rPr lang="en-US" sz="1600" dirty="0"/>
                            <a:t>T(0,1,2,8,9)</a:t>
                          </a:r>
                        </a:p>
                      </a:txBody>
                      <a:tcPr/>
                    </a:tc>
                    <a:tc>
                      <a:txBody>
                        <a:bodyPr/>
                        <a:lstStyle/>
                        <a:p>
                          <a:r>
                            <a:rPr lang="en-US" sz="1600" b="0" dirty="0">
                              <a:solidFill>
                                <a:srgbClr val="0070C0"/>
                              </a:solidFill>
                              <a:effectLst/>
                              <a:latin typeface="+mn-lt"/>
                              <a:hlinkClick r:id="rId4">
                                <a:extLst>
                                  <a:ext uri="{A12FA001-AC4F-418D-AE19-62706E023703}">
                                    <ahyp:hlinkClr xmlns:ahyp="http://schemas.microsoft.com/office/drawing/2018/hyperlinkcolor" val="tx"/>
                                  </a:ext>
                                </a:extLst>
                              </a:hlinkClick>
                            </a:rPr>
                            <a:t>PhysLetB.2020.135992 </a:t>
                          </a:r>
                          <a:endParaRPr lang="en-US" sz="1600" b="0" dirty="0">
                            <a:solidFill>
                              <a:srgbClr val="0070C0"/>
                            </a:solidFill>
                            <a:latin typeface="+mn-lt"/>
                          </a:endParaRPr>
                        </a:p>
                      </a:txBody>
                      <a:tcPr/>
                    </a:tc>
                    <a:extLst>
                      <a:ext uri="{0D108BD9-81ED-4DB2-BD59-A6C34878D82A}">
                        <a16:rowId xmlns:a16="http://schemas.microsoft.com/office/drawing/2014/main" val="1115407417"/>
                      </a:ext>
                    </a:extLst>
                  </a:tr>
                  <a:tr h="283289">
                    <a:tc>
                      <a:txBody>
                        <a:bodyPr/>
                        <a:lstStyle/>
                        <a:p>
                          <a:r>
                            <a:rPr lang="en-US" sz="1600" dirty="0">
                              <a:solidFill>
                                <a:srgbClr val="000000"/>
                              </a:solidFill>
                              <a:effectLst/>
                              <a:latin typeface="Georgia" panose="02040502050405020303" pitchFamily="18" charset="0"/>
                            </a:rPr>
                            <a:t>VBS </a:t>
                          </a:r>
                          <a:r>
                            <a:rPr lang="el-GR" sz="1600" dirty="0">
                              <a:solidFill>
                                <a:srgbClr val="000000"/>
                              </a:solidFill>
                              <a:effectLst/>
                              <a:latin typeface="Georgia" panose="02040502050405020303" pitchFamily="18" charset="0"/>
                            </a:rPr>
                            <a:t> </a:t>
                          </a:r>
                          <a14:m>
                            <m:oMath xmlns:m="http://schemas.openxmlformats.org/officeDocument/2006/math">
                              <m:r>
                                <m:rPr>
                                  <m:sty m:val="p"/>
                                </m:rPr>
                                <a:rPr lang="en-US" sz="1600" b="0" i="0" smtClean="0">
                                  <a:solidFill>
                                    <a:srgbClr val="000000"/>
                                  </a:solidFill>
                                  <a:effectLst/>
                                  <a:latin typeface="Cambria Math" panose="02040503050406030204" pitchFamily="18" charset="0"/>
                                  <a:ea typeface="Cambria Math" panose="02040503050406030204" pitchFamily="18" charset="0"/>
                                </a:rPr>
                                <m:t>Z</m:t>
                              </m:r>
                              <m:r>
                                <a:rPr lang="en-US" sz="1600" b="0" i="1" smtClean="0">
                                  <a:solidFill>
                                    <a:srgbClr val="000000"/>
                                  </a:solidFill>
                                  <a:effectLst/>
                                  <a:latin typeface="Cambria Math" panose="02040503050406030204" pitchFamily="18" charset="0"/>
                                  <a:ea typeface="Cambria Math" panose="02040503050406030204" pitchFamily="18" charset="0"/>
                                </a:rPr>
                                <m:t>(</m:t>
                              </m:r>
                              <m:r>
                                <a:rPr lang="el-GR" sz="1600" i="1" smtClean="0">
                                  <a:solidFill>
                                    <a:srgbClr val="000000"/>
                                  </a:solidFill>
                                  <a:effectLst/>
                                  <a:latin typeface="Cambria Math" panose="02040503050406030204" pitchFamily="18" charset="0"/>
                                  <a:ea typeface="Cambria Math" panose="02040503050406030204" pitchFamily="18" charset="0"/>
                                </a:rPr>
                                <m:t>→</m:t>
                              </m:r>
                              <m:r>
                                <a:rPr lang="en-US" sz="1600" b="0" i="1" smtClean="0">
                                  <a:solidFill>
                                    <a:srgbClr val="000000"/>
                                  </a:solidFill>
                                  <a:effectLst/>
                                  <a:latin typeface="Cambria Math" panose="02040503050406030204" pitchFamily="18" charset="0"/>
                                  <a:ea typeface="Cambria Math" panose="02040503050406030204" pitchFamily="18" charset="0"/>
                                </a:rPr>
                                <m:t>ℓℓ)</m:t>
                              </m:r>
                              <m:r>
                                <a:rPr lang="en-US" sz="1600" b="0" i="1" smtClean="0">
                                  <a:solidFill>
                                    <a:srgbClr val="000000"/>
                                  </a:solidFill>
                                  <a:effectLst/>
                                  <a:latin typeface="Cambria Math" panose="02040503050406030204" pitchFamily="18" charset="0"/>
                                  <a:ea typeface="Cambria Math" panose="02040503050406030204" pitchFamily="18" charset="0"/>
                                </a:rPr>
                                <m:t>𝛾</m:t>
                              </m:r>
                            </m:oMath>
                          </a14:m>
                          <a:endParaRPr lang="en-US" sz="1600" dirty="0"/>
                        </a:p>
                      </a:txBody>
                      <a:tcPr/>
                    </a:tc>
                    <a:tc>
                      <a:txBody>
                        <a:bodyPr/>
                        <a:lstStyle/>
                        <a:p>
                          <a:r>
                            <a:rPr lang="en-US" sz="1600" dirty="0"/>
                            <a:t>M(0-7), T(0-9)</a:t>
                          </a:r>
                        </a:p>
                      </a:txBody>
                      <a:tcPr/>
                    </a:tc>
                    <a:tc>
                      <a:txBody>
                        <a:bodyPr/>
                        <a:lstStyle/>
                        <a:p>
                          <a:r>
                            <a:rPr lang="en-US" sz="1600" b="0" dirty="0">
                              <a:solidFill>
                                <a:srgbClr val="0070C0"/>
                              </a:solidFill>
                              <a:effectLst/>
                              <a:latin typeface="+mn-lt"/>
                              <a:hlinkClick r:id="rId5">
                                <a:extLst>
                                  <a:ext uri="{A12FA001-AC4F-418D-AE19-62706E023703}">
                                    <ahyp:hlinkClr xmlns:ahyp="http://schemas.microsoft.com/office/drawing/2018/hyperlinkcolor" val="tx"/>
                                  </a:ext>
                                </a:extLst>
                              </a:hlinkClick>
                            </a:rPr>
                            <a:t>JHEP06(2020)076</a:t>
                          </a:r>
                          <a:endParaRPr lang="en-US" sz="1600" b="0" dirty="0">
                            <a:solidFill>
                              <a:srgbClr val="0070C0"/>
                            </a:solidFill>
                            <a:latin typeface="+mn-lt"/>
                          </a:endParaRPr>
                        </a:p>
                      </a:txBody>
                      <a:tcPr/>
                    </a:tc>
                    <a:extLst>
                      <a:ext uri="{0D108BD9-81ED-4DB2-BD59-A6C34878D82A}">
                        <a16:rowId xmlns:a16="http://schemas.microsoft.com/office/drawing/2014/main" val="1704512881"/>
                      </a:ext>
                    </a:extLst>
                  </a:tr>
                  <a:tr h="2832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000000"/>
                              </a:solidFill>
                              <a:effectLst/>
                              <a:latin typeface="Georgia" panose="02040502050405020303" pitchFamily="18" charset="0"/>
                            </a:rPr>
                            <a:t>VBS </a:t>
                          </a:r>
                          <a14:m>
                            <m:oMath xmlns:m="http://schemas.openxmlformats.org/officeDocument/2006/math">
                              <m:r>
                                <m:rPr>
                                  <m:sty m:val="p"/>
                                </m:rPr>
                                <a:rPr lang="en-US" sz="1600" b="0" i="0" smtClean="0">
                                  <a:solidFill>
                                    <a:srgbClr val="000000"/>
                                  </a:solidFill>
                                  <a:effectLst/>
                                  <a:latin typeface="Cambria Math" panose="02040503050406030204" pitchFamily="18" charset="0"/>
                                  <a:ea typeface="Cambria Math" panose="02040503050406030204" pitchFamily="18" charset="0"/>
                                </a:rPr>
                                <m:t>W</m:t>
                              </m:r>
                              <m:r>
                                <a:rPr lang="en-US" sz="1600" b="0" i="1" smtClean="0">
                                  <a:solidFill>
                                    <a:srgbClr val="000000"/>
                                  </a:solidFill>
                                  <a:effectLst/>
                                  <a:latin typeface="Cambria Math" panose="02040503050406030204" pitchFamily="18" charset="0"/>
                                  <a:ea typeface="Cambria Math" panose="02040503050406030204" pitchFamily="18" charset="0"/>
                                </a:rPr>
                                <m:t>(</m:t>
                              </m:r>
                              <m:r>
                                <a:rPr lang="el-GR" sz="1600" i="1" smtClean="0">
                                  <a:solidFill>
                                    <a:srgbClr val="000000"/>
                                  </a:solidFill>
                                  <a:effectLst/>
                                  <a:latin typeface="Cambria Math" panose="02040503050406030204" pitchFamily="18" charset="0"/>
                                  <a:ea typeface="Cambria Math" panose="02040503050406030204" pitchFamily="18" charset="0"/>
                                </a:rPr>
                                <m:t>→</m:t>
                              </m:r>
                              <m:r>
                                <a:rPr lang="en-US" sz="1600" b="0" i="1" smtClean="0">
                                  <a:solidFill>
                                    <a:srgbClr val="000000"/>
                                  </a:solidFill>
                                  <a:effectLst/>
                                  <a:latin typeface="Cambria Math" panose="02040503050406030204" pitchFamily="18" charset="0"/>
                                  <a:ea typeface="Cambria Math" panose="02040503050406030204" pitchFamily="18" charset="0"/>
                                </a:rPr>
                                <m:t>ℓ</m:t>
                              </m:r>
                              <m:r>
                                <a:rPr lang="en-US" sz="1600" b="0" i="1" smtClean="0">
                                  <a:solidFill>
                                    <a:srgbClr val="000000"/>
                                  </a:solidFill>
                                  <a:effectLst/>
                                  <a:latin typeface="Cambria Math" panose="02040503050406030204" pitchFamily="18" charset="0"/>
                                  <a:ea typeface="Cambria Math" panose="02040503050406030204" pitchFamily="18" charset="0"/>
                                </a:rPr>
                                <m:t>𝜈</m:t>
                              </m:r>
                              <m:r>
                                <a:rPr lang="en-US" sz="1600" b="0" i="1" smtClean="0">
                                  <a:solidFill>
                                    <a:srgbClr val="000000"/>
                                  </a:solidFill>
                                  <a:effectLst/>
                                  <a:latin typeface="Cambria Math" panose="02040503050406030204" pitchFamily="18" charset="0"/>
                                  <a:ea typeface="Cambria Math" panose="02040503050406030204" pitchFamily="18" charset="0"/>
                                </a:rPr>
                                <m:t>)</m:t>
                              </m:r>
                              <m:r>
                                <a:rPr lang="en-US" sz="1600" b="0" i="1" smtClean="0">
                                  <a:solidFill>
                                    <a:srgbClr val="000000"/>
                                  </a:solidFill>
                                  <a:effectLst/>
                                  <a:latin typeface="Cambria Math" panose="02040503050406030204" pitchFamily="18" charset="0"/>
                                  <a:ea typeface="Cambria Math" panose="02040503050406030204" pitchFamily="18" charset="0"/>
                                </a:rPr>
                                <m:t>𝛾</m:t>
                              </m:r>
                            </m:oMath>
                          </a14:m>
                          <a:endParaRPr lang="en-US" sz="1600" dirty="0"/>
                        </a:p>
                      </a:txBody>
                      <a:tcPr/>
                    </a:tc>
                    <a:tc>
                      <a:txBody>
                        <a:bodyPr/>
                        <a:lstStyle/>
                        <a:p>
                          <a:r>
                            <a:rPr lang="en-US" sz="1600" dirty="0"/>
                            <a:t>M(0-2), T(0-9)</a:t>
                          </a:r>
                        </a:p>
                      </a:txBody>
                      <a:tcPr/>
                    </a:tc>
                    <a:tc>
                      <a:txBody>
                        <a:bodyPr/>
                        <a:lstStyle/>
                        <a:p>
                          <a:r>
                            <a:rPr lang="en-US" sz="1600" b="0" dirty="0">
                              <a:solidFill>
                                <a:srgbClr val="0070C0"/>
                              </a:solidFill>
                              <a:effectLst/>
                              <a:latin typeface="+mn-lt"/>
                              <a:hlinkClick r:id="rId6">
                                <a:extLst>
                                  <a:ext uri="{A12FA001-AC4F-418D-AE19-62706E023703}">
                                    <ahyp:hlinkClr xmlns:ahyp="http://schemas.microsoft.com/office/drawing/2018/hyperlinkcolor" val="tx"/>
                                  </a:ext>
                                </a:extLst>
                              </a:hlinkClick>
                            </a:rPr>
                            <a:t>PhysRevD.108.032017 </a:t>
                          </a:r>
                          <a:endParaRPr lang="en-US" sz="1600" b="0" dirty="0">
                            <a:solidFill>
                              <a:srgbClr val="0070C0"/>
                            </a:solidFill>
                            <a:latin typeface="+mn-lt"/>
                          </a:endParaRPr>
                        </a:p>
                      </a:txBody>
                      <a:tcPr/>
                    </a:tc>
                    <a:extLst>
                      <a:ext uri="{0D108BD9-81ED-4DB2-BD59-A6C34878D82A}">
                        <a16:rowId xmlns:a16="http://schemas.microsoft.com/office/drawing/2014/main" val="3210395787"/>
                      </a:ext>
                    </a:extLst>
                  </a:tr>
                  <a:tr h="2832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000000"/>
                              </a:solidFill>
                              <a:effectLst/>
                              <a:latin typeface="Georgia" panose="02040502050405020303" pitchFamily="18" charset="0"/>
                            </a:rPr>
                            <a:t>VBS </a:t>
                          </a:r>
                          <a14:m>
                            <m:oMath xmlns:m="http://schemas.openxmlformats.org/officeDocument/2006/math">
                              <m:r>
                                <a:rPr lang="en-US" sz="1600" b="0" i="1" smtClean="0">
                                  <a:solidFill>
                                    <a:srgbClr val="000000"/>
                                  </a:solidFill>
                                  <a:effectLst/>
                                  <a:latin typeface="Cambria Math" panose="02040503050406030204" pitchFamily="18" charset="0"/>
                                </a:rPr>
                                <m:t>𝑍𝑉</m:t>
                              </m:r>
                              <m:r>
                                <a:rPr lang="en-US" sz="1600" b="0" i="1" smtClean="0">
                                  <a:solidFill>
                                    <a:srgbClr val="000000"/>
                                  </a:solidFill>
                                  <a:effectLst/>
                                  <a:latin typeface="Cambria Math" panose="02040503050406030204" pitchFamily="18" charset="0"/>
                                </a:rPr>
                                <m:t>+</m:t>
                              </m:r>
                              <m:r>
                                <a:rPr lang="en-US" sz="1600" b="0" i="1" smtClean="0">
                                  <a:solidFill>
                                    <a:srgbClr val="000000"/>
                                  </a:solidFill>
                                  <a:effectLst/>
                                  <a:latin typeface="Cambria Math" panose="02040503050406030204" pitchFamily="18" charset="0"/>
                                </a:rPr>
                                <m:t>𝑊𝑉</m:t>
                              </m:r>
                            </m:oMath>
                          </a14:m>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S(0-2), M(0-7), T(0-9)</a:t>
                          </a:r>
                        </a:p>
                      </a:txBody>
                      <a:tcPr/>
                    </a:tc>
                    <a:tc>
                      <a:txBody>
                        <a:bodyPr/>
                        <a:lstStyle/>
                        <a:p>
                          <a:r>
                            <a:rPr lang="en-US" sz="1600" b="0" dirty="0">
                              <a:solidFill>
                                <a:srgbClr val="0070C0"/>
                              </a:solidFill>
                              <a:latin typeface="+mn-lt"/>
                              <a:hlinkClick r:id="rId7">
                                <a:extLst>
                                  <a:ext uri="{A12FA001-AC4F-418D-AE19-62706E023703}">
                                    <ahyp:hlinkClr xmlns:ahyp="http://schemas.microsoft.com/office/drawing/2018/hyperlinkcolor" val="tx"/>
                                  </a:ext>
                                </a:extLst>
                              </a:hlinkClick>
                            </a:rPr>
                            <a:t>CMS-PAS-SMP-22-011</a:t>
                          </a:r>
                          <a:endParaRPr lang="en-US" sz="1600" b="0" dirty="0">
                            <a:solidFill>
                              <a:srgbClr val="0070C0"/>
                            </a:solidFill>
                            <a:latin typeface="+mn-lt"/>
                          </a:endParaRPr>
                        </a:p>
                      </a:txBody>
                      <a:tcPr/>
                    </a:tc>
                    <a:extLst>
                      <a:ext uri="{0D108BD9-81ED-4DB2-BD59-A6C34878D82A}">
                        <a16:rowId xmlns:a16="http://schemas.microsoft.com/office/drawing/2014/main" val="1135859934"/>
                      </a:ext>
                    </a:extLst>
                  </a:tr>
                  <a:tr h="283289">
                    <a:tc>
                      <a:txBody>
                        <a:bodyPr/>
                        <a:lstStyle/>
                        <a:p>
                          <a:pPr/>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𝑊𝑍</m:t>
                                </m:r>
                                <m:r>
                                  <a:rPr lang="en-US" sz="1600" b="0" i="1" smtClean="0">
                                    <a:latin typeface="Cambria Math" panose="02040503050406030204" pitchFamily="18" charset="0"/>
                                    <a:ea typeface="Cambria Math" panose="02040503050406030204" pitchFamily="18" charset="0"/>
                                  </a:rPr>
                                  <m:t>𝛾</m:t>
                                </m:r>
                              </m:oMath>
                            </m:oMathPara>
                          </a14:m>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T(0-7)</a:t>
                          </a:r>
                        </a:p>
                      </a:txBody>
                      <a:tcPr/>
                    </a:tc>
                    <a:tc>
                      <a:txBody>
                        <a:bodyPr/>
                        <a:lstStyle/>
                        <a:p>
                          <a:r>
                            <a:rPr lang="en-US" sz="1600" b="0" dirty="0">
                              <a:solidFill>
                                <a:srgbClr val="0070C0"/>
                              </a:solidFill>
                              <a:latin typeface="+mn-lt"/>
                              <a:hlinkClick r:id="rId8">
                                <a:extLst>
                                  <a:ext uri="{A12FA001-AC4F-418D-AE19-62706E023703}">
                                    <ahyp:hlinkClr xmlns:ahyp="http://schemas.microsoft.com/office/drawing/2018/hyperlinkcolor" val="tx"/>
                                  </a:ext>
                                </a:extLst>
                              </a:hlinkClick>
                            </a:rPr>
                            <a:t>RD 112 (2025) 012009</a:t>
                          </a:r>
                          <a:endParaRPr lang="en-US" sz="1600" b="0" dirty="0">
                            <a:solidFill>
                              <a:srgbClr val="0070C0"/>
                            </a:solidFill>
                            <a:latin typeface="+mn-lt"/>
                          </a:endParaRPr>
                        </a:p>
                      </a:txBody>
                      <a:tcPr/>
                    </a:tc>
                    <a:extLst>
                      <a:ext uri="{0D108BD9-81ED-4DB2-BD59-A6C34878D82A}">
                        <a16:rowId xmlns:a16="http://schemas.microsoft.com/office/drawing/2014/main" val="3764293706"/>
                      </a:ext>
                    </a:extLst>
                  </a:tr>
                  <a:tr h="2832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b="0" i="1" smtClean="0">
                                  <a:latin typeface="Cambria Math" panose="02040503050406030204" pitchFamily="18" charset="0"/>
                                </a:rPr>
                                <m:t>𝑊</m:t>
                              </m:r>
                              <m:r>
                                <a:rPr lang="en-US" sz="1600" b="0" i="1" smtClean="0">
                                  <a:latin typeface="Cambria Math" panose="02040503050406030204" pitchFamily="18" charset="0"/>
                                  <a:ea typeface="Cambria Math" panose="02040503050406030204" pitchFamily="18" charset="0"/>
                                </a:rPr>
                                <m:t>𝛾𝛾</m:t>
                              </m:r>
                            </m:oMath>
                          </a14:m>
                          <a:r>
                            <a:rPr lang="en-US" sz="1600" dirty="0"/>
                            <a:t> and </a:t>
                          </a:r>
                          <a14:m>
                            <m:oMath xmlns:m="http://schemas.openxmlformats.org/officeDocument/2006/math">
                              <m:r>
                                <a:rPr lang="en-US" sz="1600" b="0" i="1" smtClean="0">
                                  <a:latin typeface="Cambria Math" panose="02040503050406030204" pitchFamily="18" charset="0"/>
                                </a:rPr>
                                <m:t>𝑍</m:t>
                              </m:r>
                              <m:r>
                                <a:rPr lang="en-US" sz="1600" b="0" i="1" smtClean="0">
                                  <a:latin typeface="Cambria Math" panose="02040503050406030204" pitchFamily="18" charset="0"/>
                                  <a:ea typeface="Cambria Math" panose="02040503050406030204" pitchFamily="18" charset="0"/>
                                </a:rPr>
                                <m:t>𝛾𝛾</m:t>
                              </m:r>
                            </m:oMath>
                          </a14:m>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M(2,3), T(0-2,5-9)</a:t>
                          </a:r>
                        </a:p>
                      </a:txBody>
                      <a:tcPr/>
                    </a:tc>
                    <a:tc>
                      <a:txBody>
                        <a:bodyPr/>
                        <a:lstStyle/>
                        <a:p>
                          <a:r>
                            <a:rPr lang="en-US" sz="1600" b="0" dirty="0">
                              <a:solidFill>
                                <a:srgbClr val="0070C0"/>
                              </a:solidFill>
                              <a:latin typeface="+mn-lt"/>
                              <a:hlinkClick r:id="rId9">
                                <a:extLst>
                                  <a:ext uri="{A12FA001-AC4F-418D-AE19-62706E023703}">
                                    <ahyp:hlinkClr xmlns:ahyp="http://schemas.microsoft.com/office/drawing/2018/hyperlinkcolor" val="tx"/>
                                  </a:ext>
                                </a:extLst>
                              </a:hlinkClick>
                            </a:rPr>
                            <a:t> JEHP 10 (2021) 174</a:t>
                          </a:r>
                          <a:endParaRPr lang="en-US" sz="1600" b="0" dirty="0">
                            <a:solidFill>
                              <a:srgbClr val="0070C0"/>
                            </a:solidFill>
                            <a:latin typeface="+mn-lt"/>
                          </a:endParaRPr>
                        </a:p>
                      </a:txBody>
                      <a:tcPr/>
                    </a:tc>
                    <a:extLst>
                      <a:ext uri="{0D108BD9-81ED-4DB2-BD59-A6C34878D82A}">
                        <a16:rowId xmlns:a16="http://schemas.microsoft.com/office/drawing/2014/main" val="2288855969"/>
                      </a:ext>
                    </a:extLst>
                  </a:tr>
                </a:tbl>
              </a:graphicData>
            </a:graphic>
          </p:graphicFrame>
        </mc:Choice>
        <mc:Fallback xmlns="">
          <p:graphicFrame>
            <p:nvGraphicFramePr>
              <p:cNvPr id="6" name="Table 5">
                <a:extLst>
                  <a:ext uri="{FF2B5EF4-FFF2-40B4-BE49-F238E27FC236}">
                    <a16:creationId xmlns:a16="http://schemas.microsoft.com/office/drawing/2014/main" id="{F06B64F2-3DC9-B709-EBF0-7C5491EE1BD6}"/>
                  </a:ext>
                </a:extLst>
              </p:cNvPr>
              <p:cNvGraphicFramePr>
                <a:graphicFrameLocks noGrp="1"/>
              </p:cNvGraphicFramePr>
              <p:nvPr>
                <p:extLst>
                  <p:ext uri="{D42A27DB-BD31-4B8C-83A1-F6EECF244321}">
                    <p14:modId xmlns:p14="http://schemas.microsoft.com/office/powerpoint/2010/main" val="1150348029"/>
                  </p:ext>
                </p:extLst>
              </p:nvPr>
            </p:nvGraphicFramePr>
            <p:xfrm>
              <a:off x="1143000" y="914164"/>
              <a:ext cx="10287000" cy="3023616"/>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val="2317634272"/>
                        </a:ext>
                      </a:extLst>
                    </a:gridCol>
                    <a:gridCol w="3429000">
                      <a:extLst>
                        <a:ext uri="{9D8B030D-6E8A-4147-A177-3AD203B41FA5}">
                          <a16:colId xmlns:a16="http://schemas.microsoft.com/office/drawing/2014/main" val="4134650385"/>
                        </a:ext>
                      </a:extLst>
                    </a:gridCol>
                    <a:gridCol w="3429000">
                      <a:extLst>
                        <a:ext uri="{9D8B030D-6E8A-4147-A177-3AD203B41FA5}">
                          <a16:colId xmlns:a16="http://schemas.microsoft.com/office/drawing/2014/main" val="4255626467"/>
                        </a:ext>
                      </a:extLst>
                    </a:gridCol>
                  </a:tblGrid>
                  <a:tr h="335280">
                    <a:tc>
                      <a:txBody>
                        <a:bodyPr/>
                        <a:lstStyle/>
                        <a:p>
                          <a:r>
                            <a:rPr lang="en-US" sz="1600" dirty="0"/>
                            <a:t>Process</a:t>
                          </a:r>
                        </a:p>
                      </a:txBody>
                      <a:tcPr/>
                    </a:tc>
                    <a:tc>
                      <a:txBody>
                        <a:bodyPr/>
                        <a:lstStyle/>
                        <a:p>
                          <a:r>
                            <a:rPr lang="en-US" sz="1600" dirty="0"/>
                            <a:t>Coupling examined</a:t>
                          </a:r>
                        </a:p>
                      </a:txBody>
                      <a:tcPr/>
                    </a:tc>
                    <a:tc>
                      <a:txBody>
                        <a:bodyPr/>
                        <a:lstStyle/>
                        <a:p>
                          <a:r>
                            <a:rPr lang="en-US" sz="1600" dirty="0"/>
                            <a:t>CMS Reference</a:t>
                          </a:r>
                        </a:p>
                      </a:txBody>
                      <a:tcPr/>
                    </a:tc>
                    <a:extLst>
                      <a:ext uri="{0D108BD9-81ED-4DB2-BD59-A6C34878D82A}">
                        <a16:rowId xmlns:a16="http://schemas.microsoft.com/office/drawing/2014/main" val="1696957321"/>
                      </a:ext>
                    </a:extLst>
                  </a:tr>
                  <a:tr h="338328">
                    <a:tc>
                      <a:txBody>
                        <a:bodyPr/>
                        <a:lstStyle/>
                        <a:p>
                          <a:endParaRPr lang="en-US"/>
                        </a:p>
                      </a:txBody>
                      <a:tcPr>
                        <a:blipFill>
                          <a:blip r:embed="rId10"/>
                          <a:stretch>
                            <a:fillRect l="-370" t="-107692" r="-201111" b="-738462"/>
                          </a:stretch>
                        </a:blipFill>
                      </a:tcPr>
                    </a:tc>
                    <a:tc>
                      <a:txBody>
                        <a:bodyPr/>
                        <a:lstStyle/>
                        <a:p>
                          <a:r>
                            <a:rPr lang="en-US" sz="1600" dirty="0"/>
                            <a:t>S(0,1), M(0,1,6,7), T(0-2)</a:t>
                          </a:r>
                        </a:p>
                      </a:txBody>
                      <a:tcPr/>
                    </a:tc>
                    <a:tc>
                      <a:txBody>
                        <a:bodyPr/>
                        <a:lstStyle/>
                        <a:p>
                          <a:r>
                            <a:rPr lang="en-US" sz="1600" b="0" dirty="0">
                              <a:solidFill>
                                <a:srgbClr val="0070C0"/>
                              </a:solidFill>
                              <a:effectLst/>
                              <a:latin typeface="+mn-lt"/>
                              <a:hlinkClick r:id="rId11">
                                <a:extLst>
                                  <a:ext uri="{A12FA001-AC4F-418D-AE19-62706E023703}">
                                    <ahyp:hlinkClr xmlns:ahyp="http://schemas.microsoft.com/office/drawing/2018/hyperlinkcolor" val="tx"/>
                                  </a:ext>
                                </a:extLst>
                              </a:hlinkClick>
                            </a:rPr>
                            <a:t>PhysLetB.2020.135710 </a:t>
                          </a:r>
                          <a:endParaRPr lang="en-US" sz="1600" b="0" dirty="0">
                            <a:solidFill>
                              <a:srgbClr val="0070C0"/>
                            </a:solidFill>
                            <a:latin typeface="+mn-lt"/>
                          </a:endParaRPr>
                        </a:p>
                      </a:txBody>
                      <a:tcPr/>
                    </a:tc>
                    <a:extLst>
                      <a:ext uri="{0D108BD9-81ED-4DB2-BD59-A6C34878D82A}">
                        <a16:rowId xmlns:a16="http://schemas.microsoft.com/office/drawing/2014/main" val="2002903054"/>
                      </a:ext>
                    </a:extLst>
                  </a:tr>
                  <a:tr h="338328">
                    <a:tc>
                      <a:txBody>
                        <a:bodyPr/>
                        <a:lstStyle/>
                        <a:p>
                          <a:endParaRPr lang="en-US"/>
                        </a:p>
                      </a:txBody>
                      <a:tcPr>
                        <a:blipFill>
                          <a:blip r:embed="rId10"/>
                          <a:stretch>
                            <a:fillRect l="-370" t="-200000" r="-201111" b="-611111"/>
                          </a:stretch>
                        </a:blipFill>
                      </a:tcPr>
                    </a:tc>
                    <a:tc>
                      <a:txBody>
                        <a:bodyPr/>
                        <a:lstStyle/>
                        <a:p>
                          <a:r>
                            <a:rPr lang="en-US" sz="1600" dirty="0"/>
                            <a:t>S(0-2), M(0,1,7), T(0-2)</a:t>
                          </a:r>
                        </a:p>
                      </a:txBody>
                      <a:tcPr/>
                    </a:tc>
                    <a:tc>
                      <a:txBody>
                        <a:bodyPr/>
                        <a:lstStyle/>
                        <a:p>
                          <a:r>
                            <a:rPr lang="en-US" sz="1600" b="0" dirty="0">
                              <a:solidFill>
                                <a:srgbClr val="0070C0"/>
                              </a:solidFill>
                              <a:effectLst/>
                              <a:latin typeface="+mn-lt"/>
                              <a:hlinkClick r:id="rId12">
                                <a:extLst>
                                  <a:ext uri="{A12FA001-AC4F-418D-AE19-62706E023703}">
                                    <ahyp:hlinkClr xmlns:ahyp="http://schemas.microsoft.com/office/drawing/2018/hyperlinkcolor" val="tx"/>
                                  </a:ext>
                                </a:extLst>
                              </a:hlinkClick>
                            </a:rPr>
                            <a:t>arxiv.org:2410.04210</a:t>
                          </a:r>
                          <a:endParaRPr lang="en-US" sz="1600" b="0" dirty="0">
                            <a:solidFill>
                              <a:srgbClr val="0070C0"/>
                            </a:solidFill>
                            <a:latin typeface="+mn-lt"/>
                          </a:endParaRPr>
                        </a:p>
                      </a:txBody>
                      <a:tcPr/>
                    </a:tc>
                    <a:extLst>
                      <a:ext uri="{0D108BD9-81ED-4DB2-BD59-A6C34878D82A}">
                        <a16:rowId xmlns:a16="http://schemas.microsoft.com/office/drawing/2014/main" val="4200686357"/>
                      </a:ext>
                    </a:extLst>
                  </a:tr>
                  <a:tr h="335280">
                    <a:tc>
                      <a:txBody>
                        <a:bodyPr/>
                        <a:lstStyle/>
                        <a:p>
                          <a:endParaRPr lang="en-US"/>
                        </a:p>
                      </a:txBody>
                      <a:tcPr>
                        <a:blipFill>
                          <a:blip r:embed="rId10"/>
                          <a:stretch>
                            <a:fillRect l="-370" t="-300000" r="-201111" b="-511111"/>
                          </a:stretch>
                        </a:blipFill>
                      </a:tcPr>
                    </a:tc>
                    <a:tc>
                      <a:txBody>
                        <a:bodyPr/>
                        <a:lstStyle/>
                        <a:p>
                          <a:r>
                            <a:rPr lang="en-US" sz="1600" dirty="0"/>
                            <a:t>T(0,1,2,8,9)</a:t>
                          </a:r>
                        </a:p>
                      </a:txBody>
                      <a:tcPr/>
                    </a:tc>
                    <a:tc>
                      <a:txBody>
                        <a:bodyPr/>
                        <a:lstStyle/>
                        <a:p>
                          <a:r>
                            <a:rPr lang="en-US" sz="1600" b="0" dirty="0">
                              <a:solidFill>
                                <a:srgbClr val="0070C0"/>
                              </a:solidFill>
                              <a:effectLst/>
                              <a:latin typeface="+mn-lt"/>
                              <a:hlinkClick r:id="rId13">
                                <a:extLst>
                                  <a:ext uri="{A12FA001-AC4F-418D-AE19-62706E023703}">
                                    <ahyp:hlinkClr xmlns:ahyp="http://schemas.microsoft.com/office/drawing/2018/hyperlinkcolor" val="tx"/>
                                  </a:ext>
                                </a:extLst>
                              </a:hlinkClick>
                            </a:rPr>
                            <a:t>PhysLetB.2020.135992 </a:t>
                          </a:r>
                          <a:endParaRPr lang="en-US" sz="1600" b="0" dirty="0">
                            <a:solidFill>
                              <a:srgbClr val="0070C0"/>
                            </a:solidFill>
                            <a:latin typeface="+mn-lt"/>
                          </a:endParaRPr>
                        </a:p>
                      </a:txBody>
                      <a:tcPr/>
                    </a:tc>
                    <a:extLst>
                      <a:ext uri="{0D108BD9-81ED-4DB2-BD59-A6C34878D82A}">
                        <a16:rowId xmlns:a16="http://schemas.microsoft.com/office/drawing/2014/main" val="1115407417"/>
                      </a:ext>
                    </a:extLst>
                  </a:tr>
                  <a:tr h="335280">
                    <a:tc>
                      <a:txBody>
                        <a:bodyPr/>
                        <a:lstStyle/>
                        <a:p>
                          <a:endParaRPr lang="en-US"/>
                        </a:p>
                      </a:txBody>
                      <a:tcPr>
                        <a:blipFill>
                          <a:blip r:embed="rId10"/>
                          <a:stretch>
                            <a:fillRect l="-370" t="-400000" r="-201111" b="-411111"/>
                          </a:stretch>
                        </a:blipFill>
                      </a:tcPr>
                    </a:tc>
                    <a:tc>
                      <a:txBody>
                        <a:bodyPr/>
                        <a:lstStyle/>
                        <a:p>
                          <a:r>
                            <a:rPr lang="en-US" sz="1600" dirty="0"/>
                            <a:t>M(0-7), T(0-9)</a:t>
                          </a:r>
                        </a:p>
                      </a:txBody>
                      <a:tcPr/>
                    </a:tc>
                    <a:tc>
                      <a:txBody>
                        <a:bodyPr/>
                        <a:lstStyle/>
                        <a:p>
                          <a:r>
                            <a:rPr lang="en-US" sz="1600" b="0" dirty="0">
                              <a:solidFill>
                                <a:srgbClr val="0070C0"/>
                              </a:solidFill>
                              <a:effectLst/>
                              <a:latin typeface="+mn-lt"/>
                              <a:hlinkClick r:id="rId14">
                                <a:extLst>
                                  <a:ext uri="{A12FA001-AC4F-418D-AE19-62706E023703}">
                                    <ahyp:hlinkClr xmlns:ahyp="http://schemas.microsoft.com/office/drawing/2018/hyperlinkcolor" val="tx"/>
                                  </a:ext>
                                </a:extLst>
                              </a:hlinkClick>
                            </a:rPr>
                            <a:t>JHEP06(2020)076</a:t>
                          </a:r>
                          <a:endParaRPr lang="en-US" sz="1600" b="0" dirty="0">
                            <a:solidFill>
                              <a:srgbClr val="0070C0"/>
                            </a:solidFill>
                            <a:latin typeface="+mn-lt"/>
                          </a:endParaRPr>
                        </a:p>
                      </a:txBody>
                      <a:tcPr/>
                    </a:tc>
                    <a:extLst>
                      <a:ext uri="{0D108BD9-81ED-4DB2-BD59-A6C34878D82A}">
                        <a16:rowId xmlns:a16="http://schemas.microsoft.com/office/drawing/2014/main" val="1704512881"/>
                      </a:ext>
                    </a:extLst>
                  </a:tr>
                  <a:tr h="335280">
                    <a:tc>
                      <a:txBody>
                        <a:bodyPr/>
                        <a:lstStyle/>
                        <a:p>
                          <a:endParaRPr lang="en-US"/>
                        </a:p>
                      </a:txBody>
                      <a:tcPr>
                        <a:blipFill>
                          <a:blip r:embed="rId10"/>
                          <a:stretch>
                            <a:fillRect l="-370" t="-519231" r="-201111" b="-326923"/>
                          </a:stretch>
                        </a:blipFill>
                      </a:tcPr>
                    </a:tc>
                    <a:tc>
                      <a:txBody>
                        <a:bodyPr/>
                        <a:lstStyle/>
                        <a:p>
                          <a:r>
                            <a:rPr lang="en-US" sz="1600" dirty="0"/>
                            <a:t>M(0-2), T(0-9)</a:t>
                          </a:r>
                        </a:p>
                      </a:txBody>
                      <a:tcPr/>
                    </a:tc>
                    <a:tc>
                      <a:txBody>
                        <a:bodyPr/>
                        <a:lstStyle/>
                        <a:p>
                          <a:r>
                            <a:rPr lang="en-US" sz="1600" b="0" dirty="0">
                              <a:solidFill>
                                <a:srgbClr val="0070C0"/>
                              </a:solidFill>
                              <a:effectLst/>
                              <a:latin typeface="+mn-lt"/>
                              <a:hlinkClick r:id="rId15">
                                <a:extLst>
                                  <a:ext uri="{A12FA001-AC4F-418D-AE19-62706E023703}">
                                    <ahyp:hlinkClr xmlns:ahyp="http://schemas.microsoft.com/office/drawing/2018/hyperlinkcolor" val="tx"/>
                                  </a:ext>
                                </a:extLst>
                              </a:hlinkClick>
                            </a:rPr>
                            <a:t>PhysRevD.108.032017 </a:t>
                          </a:r>
                          <a:endParaRPr lang="en-US" sz="1600" b="0" dirty="0">
                            <a:solidFill>
                              <a:srgbClr val="0070C0"/>
                            </a:solidFill>
                            <a:latin typeface="+mn-lt"/>
                          </a:endParaRPr>
                        </a:p>
                      </a:txBody>
                      <a:tcPr/>
                    </a:tc>
                    <a:extLst>
                      <a:ext uri="{0D108BD9-81ED-4DB2-BD59-A6C34878D82A}">
                        <a16:rowId xmlns:a16="http://schemas.microsoft.com/office/drawing/2014/main" val="3210395787"/>
                      </a:ext>
                    </a:extLst>
                  </a:tr>
                  <a:tr h="335280">
                    <a:tc>
                      <a:txBody>
                        <a:bodyPr/>
                        <a:lstStyle/>
                        <a:p>
                          <a:endParaRPr lang="en-US"/>
                        </a:p>
                      </a:txBody>
                      <a:tcPr>
                        <a:blipFill>
                          <a:blip r:embed="rId10"/>
                          <a:stretch>
                            <a:fillRect l="-370" t="-596296" r="-201111" b="-21481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S(0-2), M(0-7), T(0-9)</a:t>
                          </a:r>
                        </a:p>
                      </a:txBody>
                      <a:tcPr/>
                    </a:tc>
                    <a:tc>
                      <a:txBody>
                        <a:bodyPr/>
                        <a:lstStyle/>
                        <a:p>
                          <a:r>
                            <a:rPr lang="en-US" sz="1600" b="0" dirty="0">
                              <a:solidFill>
                                <a:srgbClr val="0070C0"/>
                              </a:solidFill>
                              <a:latin typeface="+mn-lt"/>
                              <a:hlinkClick r:id="rId16">
                                <a:extLst>
                                  <a:ext uri="{A12FA001-AC4F-418D-AE19-62706E023703}">
                                    <ahyp:hlinkClr xmlns:ahyp="http://schemas.microsoft.com/office/drawing/2018/hyperlinkcolor" val="tx"/>
                                  </a:ext>
                                </a:extLst>
                              </a:hlinkClick>
                            </a:rPr>
                            <a:t>CMS-PAS-SMP-22-011</a:t>
                          </a:r>
                          <a:endParaRPr lang="en-US" sz="1600" b="0" dirty="0">
                            <a:solidFill>
                              <a:srgbClr val="0070C0"/>
                            </a:solidFill>
                            <a:latin typeface="+mn-lt"/>
                          </a:endParaRPr>
                        </a:p>
                      </a:txBody>
                      <a:tcPr/>
                    </a:tc>
                    <a:extLst>
                      <a:ext uri="{0D108BD9-81ED-4DB2-BD59-A6C34878D82A}">
                        <a16:rowId xmlns:a16="http://schemas.microsoft.com/office/drawing/2014/main" val="1135859934"/>
                      </a:ext>
                    </a:extLst>
                  </a:tr>
                  <a:tr h="335280">
                    <a:tc>
                      <a:txBody>
                        <a:bodyPr/>
                        <a:lstStyle/>
                        <a:p>
                          <a:endParaRPr lang="en-US"/>
                        </a:p>
                      </a:txBody>
                      <a:tcPr>
                        <a:blipFill>
                          <a:blip r:embed="rId10"/>
                          <a:stretch>
                            <a:fillRect l="-370" t="-723077" r="-201111" b="-123077"/>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T(0-7)</a:t>
                          </a:r>
                        </a:p>
                      </a:txBody>
                      <a:tcPr/>
                    </a:tc>
                    <a:tc>
                      <a:txBody>
                        <a:bodyPr/>
                        <a:lstStyle/>
                        <a:p>
                          <a:r>
                            <a:rPr lang="en-US" sz="1600" b="0" dirty="0">
                              <a:solidFill>
                                <a:srgbClr val="0070C0"/>
                              </a:solidFill>
                              <a:latin typeface="+mn-lt"/>
                              <a:hlinkClick r:id="rId17">
                                <a:extLst>
                                  <a:ext uri="{A12FA001-AC4F-418D-AE19-62706E023703}">
                                    <ahyp:hlinkClr xmlns:ahyp="http://schemas.microsoft.com/office/drawing/2018/hyperlinkcolor" val="tx"/>
                                  </a:ext>
                                </a:extLst>
                              </a:hlinkClick>
                            </a:rPr>
                            <a:t>RD 112 (2025) 012009</a:t>
                          </a:r>
                          <a:endParaRPr lang="en-US" sz="1600" b="0" dirty="0">
                            <a:solidFill>
                              <a:srgbClr val="0070C0"/>
                            </a:solidFill>
                            <a:latin typeface="+mn-lt"/>
                          </a:endParaRPr>
                        </a:p>
                      </a:txBody>
                      <a:tcPr/>
                    </a:tc>
                    <a:extLst>
                      <a:ext uri="{0D108BD9-81ED-4DB2-BD59-A6C34878D82A}">
                        <a16:rowId xmlns:a16="http://schemas.microsoft.com/office/drawing/2014/main" val="3764293706"/>
                      </a:ext>
                    </a:extLst>
                  </a:tr>
                  <a:tr h="335280">
                    <a:tc>
                      <a:txBody>
                        <a:bodyPr/>
                        <a:lstStyle/>
                        <a:p>
                          <a:endParaRPr lang="en-US"/>
                        </a:p>
                      </a:txBody>
                      <a:tcPr>
                        <a:blipFill>
                          <a:blip r:embed="rId10"/>
                          <a:stretch>
                            <a:fillRect l="-370" t="-792593" r="-201111" b="-18519"/>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M(2,3), T(0-2,5-9)</a:t>
                          </a:r>
                        </a:p>
                      </a:txBody>
                      <a:tcPr/>
                    </a:tc>
                    <a:tc>
                      <a:txBody>
                        <a:bodyPr/>
                        <a:lstStyle/>
                        <a:p>
                          <a:r>
                            <a:rPr lang="en-US" sz="1600" b="0" dirty="0">
                              <a:solidFill>
                                <a:srgbClr val="0070C0"/>
                              </a:solidFill>
                              <a:latin typeface="+mn-lt"/>
                              <a:hlinkClick r:id="rId18">
                                <a:extLst>
                                  <a:ext uri="{A12FA001-AC4F-418D-AE19-62706E023703}">
                                    <ahyp:hlinkClr xmlns:ahyp="http://schemas.microsoft.com/office/drawing/2018/hyperlinkcolor" val="tx"/>
                                  </a:ext>
                                </a:extLst>
                              </a:hlinkClick>
                            </a:rPr>
                            <a:t> JEHP 10 (2021) 174</a:t>
                          </a:r>
                          <a:endParaRPr lang="en-US" sz="1600" b="0" dirty="0">
                            <a:solidFill>
                              <a:srgbClr val="0070C0"/>
                            </a:solidFill>
                            <a:latin typeface="+mn-lt"/>
                          </a:endParaRPr>
                        </a:p>
                      </a:txBody>
                      <a:tcPr/>
                    </a:tc>
                    <a:extLst>
                      <a:ext uri="{0D108BD9-81ED-4DB2-BD59-A6C34878D82A}">
                        <a16:rowId xmlns:a16="http://schemas.microsoft.com/office/drawing/2014/main" val="2288855969"/>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00DA04BF-E518-C25B-9C3F-1AF19364879E}"/>
                  </a:ext>
                </a:extLst>
              </p:cNvPr>
              <p:cNvGraphicFramePr>
                <a:graphicFrameLocks noGrp="1"/>
              </p:cNvGraphicFramePr>
              <p:nvPr>
                <p:extLst>
                  <p:ext uri="{D42A27DB-BD31-4B8C-83A1-F6EECF244321}">
                    <p14:modId xmlns:p14="http://schemas.microsoft.com/office/powerpoint/2010/main" val="920795892"/>
                  </p:ext>
                </p:extLst>
              </p:nvPr>
            </p:nvGraphicFramePr>
            <p:xfrm>
              <a:off x="1143000" y="3937780"/>
              <a:ext cx="10287000" cy="2682240"/>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val="2317634272"/>
                        </a:ext>
                      </a:extLst>
                    </a:gridCol>
                    <a:gridCol w="3429000">
                      <a:extLst>
                        <a:ext uri="{9D8B030D-6E8A-4147-A177-3AD203B41FA5}">
                          <a16:colId xmlns:a16="http://schemas.microsoft.com/office/drawing/2014/main" val="4134650385"/>
                        </a:ext>
                      </a:extLst>
                    </a:gridCol>
                    <a:gridCol w="3429000">
                      <a:extLst>
                        <a:ext uri="{9D8B030D-6E8A-4147-A177-3AD203B41FA5}">
                          <a16:colId xmlns:a16="http://schemas.microsoft.com/office/drawing/2014/main" val="4255626467"/>
                        </a:ext>
                      </a:extLst>
                    </a:gridCol>
                  </a:tblGrid>
                  <a:tr h="0">
                    <a:tc>
                      <a:txBody>
                        <a:bodyPr/>
                        <a:lstStyle/>
                        <a:p>
                          <a:r>
                            <a:rPr lang="en-US" sz="1600" dirty="0"/>
                            <a:t>Process</a:t>
                          </a:r>
                        </a:p>
                      </a:txBody>
                      <a:tcPr/>
                    </a:tc>
                    <a:tc>
                      <a:txBody>
                        <a:bodyPr/>
                        <a:lstStyle/>
                        <a:p>
                          <a:r>
                            <a:rPr lang="en-US" sz="1600" dirty="0"/>
                            <a:t>Coupling examined</a:t>
                          </a:r>
                        </a:p>
                      </a:txBody>
                      <a:tcPr/>
                    </a:tc>
                    <a:tc>
                      <a:txBody>
                        <a:bodyPr/>
                        <a:lstStyle/>
                        <a:p>
                          <a:r>
                            <a:rPr lang="en-US" sz="1600" dirty="0"/>
                            <a:t>ATLAS Reference</a:t>
                          </a:r>
                        </a:p>
                      </a:txBody>
                      <a:tcPr/>
                    </a:tc>
                    <a:extLst>
                      <a:ext uri="{0D108BD9-81ED-4DB2-BD59-A6C34878D82A}">
                        <a16:rowId xmlns:a16="http://schemas.microsoft.com/office/drawing/2014/main" val="1696957321"/>
                      </a:ext>
                    </a:extLst>
                  </a:tr>
                  <a:tr h="289016">
                    <a:tc>
                      <a:txBody>
                        <a:bodyPr/>
                        <a:lstStyle/>
                        <a:p>
                          <a:r>
                            <a:rPr lang="en-US" sz="1600" dirty="0">
                              <a:solidFill>
                                <a:srgbClr val="000000"/>
                              </a:solidFill>
                              <a:effectLst/>
                              <a:latin typeface="Georgia" panose="02040502050405020303" pitchFamily="18" charset="0"/>
                            </a:rPr>
                            <a:t>VBS W±W±(</a:t>
                          </a:r>
                          <a:r>
                            <a:rPr lang="en-US" sz="1600" dirty="0">
                              <a:solidFill>
                                <a:srgbClr val="000000"/>
                              </a:solidFill>
                              <a:effectLst/>
                              <a:latin typeface="Times"/>
                            </a:rPr>
                            <a:t>→</a:t>
                          </a:r>
                          <a:r>
                            <a:rPr lang="en-US" sz="1600" dirty="0">
                              <a:solidFill>
                                <a:srgbClr val="000000"/>
                              </a:solidFill>
                              <a:effectLst/>
                              <a:latin typeface="Georgia" panose="02040502050405020303" pitchFamily="18" charset="0"/>
                            </a:rPr>
                            <a:t>2l2</a:t>
                          </a:r>
                          <a:r>
                            <a:rPr lang="el-GR" sz="1600" dirty="0">
                              <a:solidFill>
                                <a:srgbClr val="000000"/>
                              </a:solidFill>
                              <a:effectLst/>
                              <a:latin typeface="Georgia" panose="02040502050405020303" pitchFamily="18" charset="0"/>
                            </a:rPr>
                            <a:t>ν) </a:t>
                          </a:r>
                          <a:endParaRPr lang="en-US" sz="1600" dirty="0"/>
                        </a:p>
                      </a:txBody>
                      <a:tcPr/>
                    </a:tc>
                    <a:tc>
                      <a:txBody>
                        <a:bodyPr/>
                        <a:lstStyle/>
                        <a:p>
                          <a:r>
                            <a:rPr lang="en-US" sz="1600" dirty="0"/>
                            <a:t>S(02,1),M(0,1,7),T(0-2)</a:t>
                          </a:r>
                        </a:p>
                      </a:txBody>
                      <a:tcPr/>
                    </a:tc>
                    <a:tc>
                      <a:txBody>
                        <a:bodyPr/>
                        <a:lstStyle/>
                        <a:p>
                          <a:r>
                            <a:rPr lang="en-US" sz="1600" b="0" u="none" dirty="0">
                              <a:solidFill>
                                <a:srgbClr val="0070C0"/>
                              </a:solidFill>
                              <a:latin typeface="+mn-lt"/>
                              <a:hlinkClick r:id="rId19">
                                <a:extLst>
                                  <a:ext uri="{A12FA001-AC4F-418D-AE19-62706E023703}">
                                    <ahyp:hlinkClr xmlns:ahyp="http://schemas.microsoft.com/office/drawing/2018/hyperlinkcolor" val="tx"/>
                                  </a:ext>
                                </a:extLst>
                              </a:hlinkClick>
                            </a:rPr>
                            <a:t>JHEP 04 (2024) 026</a:t>
                          </a:r>
                          <a:endParaRPr lang="en-US" sz="1600" b="0" u="none" dirty="0">
                            <a:solidFill>
                              <a:srgbClr val="0070C0"/>
                            </a:solidFill>
                            <a:latin typeface="+mn-lt"/>
                          </a:endParaRPr>
                        </a:p>
                      </a:txBody>
                      <a:tcPr/>
                    </a:tc>
                    <a:extLst>
                      <a:ext uri="{0D108BD9-81ED-4DB2-BD59-A6C34878D82A}">
                        <a16:rowId xmlns:a16="http://schemas.microsoft.com/office/drawing/2014/main" val="2002903054"/>
                      </a:ext>
                    </a:extLst>
                  </a:tr>
                  <a:tr h="289016">
                    <a:tc>
                      <a:txBody>
                        <a:bodyPr/>
                        <a:lstStyle/>
                        <a:p>
                          <a:r>
                            <a:rPr lang="en-US" sz="1600" dirty="0">
                              <a:solidFill>
                                <a:srgbClr val="000000"/>
                              </a:solidFill>
                              <a:effectLst/>
                              <a:latin typeface="Georgia" panose="02040502050405020303" pitchFamily="18" charset="0"/>
                            </a:rPr>
                            <a:t>VBS WZ(</a:t>
                          </a:r>
                          <a:r>
                            <a:rPr lang="en-US" sz="1600" dirty="0">
                              <a:solidFill>
                                <a:srgbClr val="000000"/>
                              </a:solidFill>
                              <a:effectLst/>
                              <a:latin typeface="Times"/>
                            </a:rPr>
                            <a:t>→</a:t>
                          </a:r>
                          <a:r>
                            <a:rPr lang="en-US" sz="1600" dirty="0">
                              <a:solidFill>
                                <a:srgbClr val="000000"/>
                              </a:solidFill>
                              <a:effectLst/>
                              <a:latin typeface="Georgia" panose="02040502050405020303" pitchFamily="18" charset="0"/>
                            </a:rPr>
                            <a:t>3l</a:t>
                          </a:r>
                          <a:r>
                            <a:rPr lang="el-GR" sz="1600" dirty="0">
                              <a:solidFill>
                                <a:srgbClr val="000000"/>
                              </a:solidFill>
                              <a:effectLst/>
                              <a:latin typeface="Georgia" panose="02040502050405020303" pitchFamily="18" charset="0"/>
                            </a:rPr>
                            <a:t>ν) </a:t>
                          </a:r>
                          <a:endParaRPr lang="en-US" sz="1600" dirty="0"/>
                        </a:p>
                      </a:txBody>
                      <a:tcPr/>
                    </a:tc>
                    <a:tc>
                      <a:txBody>
                        <a:bodyPr/>
                        <a:lstStyle/>
                        <a:p>
                          <a:r>
                            <a:rPr lang="en-US" sz="1600" dirty="0"/>
                            <a:t>S(02,1), M(0,1,7), T(0-2)</a:t>
                          </a:r>
                        </a:p>
                      </a:txBody>
                      <a:tcPr/>
                    </a:tc>
                    <a:tc>
                      <a:txBody>
                        <a:bodyPr/>
                        <a:lstStyle/>
                        <a:p>
                          <a:r>
                            <a:rPr lang="en-US" sz="1600" b="0" u="none" dirty="0">
                              <a:solidFill>
                                <a:srgbClr val="0070C0"/>
                              </a:solidFill>
                              <a:latin typeface="+mn-lt"/>
                              <a:hlinkClick r:id="rId20">
                                <a:extLst>
                                  <a:ext uri="{A12FA001-AC4F-418D-AE19-62706E023703}">
                                    <ahyp:hlinkClr xmlns:ahyp="http://schemas.microsoft.com/office/drawing/2018/hyperlinkcolor" val="tx"/>
                                  </a:ext>
                                </a:extLst>
                              </a:hlinkClick>
                            </a:rPr>
                            <a:t>JHEP 06 (2024) 192</a:t>
                          </a:r>
                          <a:endParaRPr lang="en-US" sz="1600" b="0" u="none" dirty="0">
                            <a:solidFill>
                              <a:srgbClr val="0070C0"/>
                            </a:solidFill>
                            <a:latin typeface="+mn-lt"/>
                          </a:endParaRPr>
                        </a:p>
                      </a:txBody>
                      <a:tcPr/>
                    </a:tc>
                    <a:extLst>
                      <a:ext uri="{0D108BD9-81ED-4DB2-BD59-A6C34878D82A}">
                        <a16:rowId xmlns:a16="http://schemas.microsoft.com/office/drawing/2014/main" val="639153321"/>
                      </a:ext>
                    </a:extLst>
                  </a:tr>
                  <a:tr h="289016">
                    <a:tc>
                      <a:txBody>
                        <a:bodyPr/>
                        <a:lstStyle/>
                        <a:p>
                          <a:r>
                            <a:rPr lang="en-US" sz="1600" dirty="0">
                              <a:solidFill>
                                <a:srgbClr val="000000"/>
                              </a:solidFill>
                              <a:effectLst/>
                              <a:latin typeface="Georgia" panose="02040502050405020303" pitchFamily="18" charset="0"/>
                            </a:rPr>
                            <a:t>VBS ZZ(</a:t>
                          </a:r>
                          <a:r>
                            <a:rPr lang="en-US" sz="1600" dirty="0">
                              <a:solidFill>
                                <a:srgbClr val="000000"/>
                              </a:solidFill>
                              <a:effectLst/>
                              <a:latin typeface="Times"/>
                            </a:rPr>
                            <a:t>→</a:t>
                          </a:r>
                          <a:r>
                            <a:rPr lang="en-US" sz="1600" dirty="0">
                              <a:solidFill>
                                <a:srgbClr val="000000"/>
                              </a:solidFill>
                              <a:effectLst/>
                              <a:latin typeface="Georgia" panose="02040502050405020303" pitchFamily="18" charset="0"/>
                            </a:rPr>
                            <a:t>4l)</a:t>
                          </a:r>
                          <a:endParaRPr lang="en-US" sz="1600" dirty="0"/>
                        </a:p>
                      </a:txBody>
                      <a:tcPr/>
                    </a:tc>
                    <a:tc>
                      <a:txBody>
                        <a:bodyPr/>
                        <a:lstStyle/>
                        <a:p>
                          <a:r>
                            <a:rPr lang="en-US" sz="1600" dirty="0"/>
                            <a:t>T(0-9)</a:t>
                          </a:r>
                        </a:p>
                      </a:txBody>
                      <a:tcPr/>
                    </a:tc>
                    <a:tc>
                      <a:txBody>
                        <a:bodyPr/>
                        <a:lstStyle/>
                        <a:p>
                          <a:r>
                            <a:rPr lang="en-US" sz="1600" b="0" u="none" dirty="0">
                              <a:solidFill>
                                <a:srgbClr val="0070C0"/>
                              </a:solidFill>
                              <a:latin typeface="+mn-lt"/>
                              <a:hlinkClick r:id="rId21">
                                <a:extLst>
                                  <a:ext uri="{A12FA001-AC4F-418D-AE19-62706E023703}">
                                    <ahyp:hlinkClr xmlns:ahyp="http://schemas.microsoft.com/office/drawing/2018/hyperlinkcolor" val="tx"/>
                                  </a:ext>
                                </a:extLst>
                              </a:hlinkClick>
                            </a:rPr>
                            <a:t>JHEP 01 (2024) 004</a:t>
                          </a:r>
                          <a:endParaRPr lang="en-US" sz="1600" b="0" u="none" dirty="0">
                            <a:solidFill>
                              <a:srgbClr val="0070C0"/>
                            </a:solidFill>
                            <a:latin typeface="+mn-lt"/>
                          </a:endParaRPr>
                        </a:p>
                      </a:txBody>
                      <a:tcPr/>
                    </a:tc>
                    <a:extLst>
                      <a:ext uri="{0D108BD9-81ED-4DB2-BD59-A6C34878D82A}">
                        <a16:rowId xmlns:a16="http://schemas.microsoft.com/office/drawing/2014/main" val="1115407417"/>
                      </a:ext>
                    </a:extLst>
                  </a:tr>
                  <a:tr h="289016">
                    <a:tc>
                      <a:txBody>
                        <a:bodyPr/>
                        <a:lstStyle/>
                        <a:p>
                          <a:r>
                            <a:rPr lang="en-US" sz="1600" dirty="0">
                              <a:solidFill>
                                <a:srgbClr val="000000"/>
                              </a:solidFill>
                              <a:effectLst/>
                              <a:latin typeface="Georgia" panose="02040502050405020303" pitchFamily="18" charset="0"/>
                            </a:rPr>
                            <a:t>VBS Z(</a:t>
                          </a:r>
                          <a:r>
                            <a:rPr lang="en-US" sz="1600" dirty="0">
                              <a:solidFill>
                                <a:srgbClr val="000000"/>
                              </a:solidFill>
                              <a:effectLst/>
                              <a:latin typeface="Times"/>
                            </a:rPr>
                            <a:t>→</a:t>
                          </a:r>
                          <a:r>
                            <a:rPr lang="en-US" sz="1600" dirty="0" err="1">
                              <a:solidFill>
                                <a:srgbClr val="000000"/>
                              </a:solidFill>
                              <a:effectLst/>
                              <a:latin typeface="Georgia" panose="02040502050405020303" pitchFamily="18" charset="0"/>
                            </a:rPr>
                            <a:t>vv</a:t>
                          </a:r>
                          <a:r>
                            <a:rPr lang="en-US" sz="1600" dirty="0">
                              <a:solidFill>
                                <a:srgbClr val="000000"/>
                              </a:solidFill>
                              <a:effectLst/>
                              <a:latin typeface="Georgia" panose="02040502050405020303" pitchFamily="18" charset="0"/>
                            </a:rPr>
                            <a:t>)</a:t>
                          </a:r>
                          <a:r>
                            <a:rPr lang="el-GR" sz="1600" dirty="0">
                              <a:solidFill>
                                <a:srgbClr val="000000"/>
                              </a:solidFill>
                              <a:effectLst/>
                              <a:latin typeface="Georgia" panose="02040502050405020303" pitchFamily="18" charset="0"/>
                            </a:rPr>
                            <a:t>γ </a:t>
                          </a:r>
                          <a:endParaRPr lang="en-US" sz="1600" dirty="0"/>
                        </a:p>
                      </a:txBody>
                      <a:tcPr/>
                    </a:tc>
                    <a:tc>
                      <a:txBody>
                        <a:bodyPr/>
                        <a:lstStyle/>
                        <a:p>
                          <a:r>
                            <a:rPr lang="en-US" sz="1600" dirty="0"/>
                            <a:t>M(0-2), T(0,5,8,9)</a:t>
                          </a:r>
                        </a:p>
                      </a:txBody>
                      <a:tcPr/>
                    </a:tc>
                    <a:tc>
                      <a:txBody>
                        <a:bodyPr/>
                        <a:lstStyle/>
                        <a:p>
                          <a:r>
                            <a:rPr lang="en-US" sz="1600" b="0" u="none" dirty="0">
                              <a:solidFill>
                                <a:srgbClr val="0070C0"/>
                              </a:solidFill>
                              <a:latin typeface="+mn-lt"/>
                              <a:hlinkClick r:id="rId22">
                                <a:extLst>
                                  <a:ext uri="{A12FA001-AC4F-418D-AE19-62706E023703}">
                                    <ahyp:hlinkClr xmlns:ahyp="http://schemas.microsoft.com/office/drawing/2018/hyperlinkcolor" val="tx"/>
                                  </a:ext>
                                </a:extLst>
                              </a:hlinkClick>
                            </a:rPr>
                            <a:t>JHEP 06 (2023) 082</a:t>
                          </a:r>
                          <a:endParaRPr lang="en-US" sz="1600" b="0" u="none" dirty="0">
                            <a:solidFill>
                              <a:srgbClr val="0070C0"/>
                            </a:solidFill>
                            <a:latin typeface="+mn-lt"/>
                          </a:endParaRPr>
                        </a:p>
                      </a:txBody>
                      <a:tcPr/>
                    </a:tc>
                    <a:extLst>
                      <a:ext uri="{0D108BD9-81ED-4DB2-BD59-A6C34878D82A}">
                        <a16:rowId xmlns:a16="http://schemas.microsoft.com/office/drawing/2014/main" val="1704512881"/>
                      </a:ext>
                    </a:extLst>
                  </a:tr>
                  <a:tr h="289016">
                    <a:tc>
                      <a:txBody>
                        <a:bodyPr/>
                        <a:lstStyle/>
                        <a:p>
                          <a:r>
                            <a:rPr lang="en-US" sz="1600" dirty="0">
                              <a:solidFill>
                                <a:srgbClr val="000000"/>
                              </a:solidFill>
                              <a:effectLst/>
                              <a:latin typeface="Georgia" panose="02040502050405020303" pitchFamily="18" charset="0"/>
                            </a:rPr>
                            <a:t>VBS W(</a:t>
                          </a:r>
                          <a:r>
                            <a:rPr lang="en-US" sz="1600" dirty="0">
                              <a:solidFill>
                                <a:srgbClr val="000000"/>
                              </a:solidFill>
                              <a:effectLst/>
                              <a:latin typeface="Times"/>
                            </a:rPr>
                            <a:t>→</a:t>
                          </a:r>
                          <a:r>
                            <a:rPr lang="en-US" sz="1600" dirty="0">
                              <a:solidFill>
                                <a:srgbClr val="000000"/>
                              </a:solidFill>
                              <a:effectLst/>
                              <a:latin typeface="Georgia" panose="02040502050405020303" pitchFamily="18" charset="0"/>
                            </a:rPr>
                            <a:t>l</a:t>
                          </a:r>
                          <a:r>
                            <a:rPr lang="el-GR" sz="1600" dirty="0">
                              <a:solidFill>
                                <a:srgbClr val="000000"/>
                              </a:solidFill>
                              <a:effectLst/>
                              <a:latin typeface="Georgia" panose="02040502050405020303" pitchFamily="18" charset="0"/>
                            </a:rPr>
                            <a:t>ν)γ</a:t>
                          </a:r>
                          <a:endParaRPr lang="en-US" sz="1600" dirty="0"/>
                        </a:p>
                      </a:txBody>
                      <a:tcPr/>
                    </a:tc>
                    <a:tc>
                      <a:txBody>
                        <a:bodyPr/>
                        <a:lstStyle/>
                        <a:p>
                          <a:r>
                            <a:rPr lang="en-US" sz="1600" dirty="0"/>
                            <a:t>M(0-5,7), T(0-7)</a:t>
                          </a:r>
                        </a:p>
                      </a:txBody>
                      <a:tcPr/>
                    </a:tc>
                    <a:tc>
                      <a:txBody>
                        <a:bodyPr/>
                        <a:lstStyle/>
                        <a:p>
                          <a:r>
                            <a:rPr lang="en-US" sz="1600" b="0" u="none" dirty="0">
                              <a:solidFill>
                                <a:srgbClr val="0070C0"/>
                              </a:solidFill>
                              <a:latin typeface="+mn-lt"/>
                              <a:hlinkClick r:id="rId23">
                                <a:extLst>
                                  <a:ext uri="{A12FA001-AC4F-418D-AE19-62706E023703}">
                                    <ahyp:hlinkClr xmlns:ahyp="http://schemas.microsoft.com/office/drawing/2018/hyperlinkcolor" val="tx"/>
                                  </a:ext>
                                </a:extLst>
                              </a:hlinkClick>
                            </a:rPr>
                            <a:t>Eur. Phys. J. C 84 (2024) 1064</a:t>
                          </a:r>
                          <a:endParaRPr lang="en-US" sz="1600" b="0" u="none" dirty="0">
                            <a:solidFill>
                              <a:srgbClr val="0070C0"/>
                            </a:solidFill>
                            <a:latin typeface="+mn-lt"/>
                          </a:endParaRPr>
                        </a:p>
                      </a:txBody>
                      <a:tcPr/>
                    </a:tc>
                    <a:extLst>
                      <a:ext uri="{0D108BD9-81ED-4DB2-BD59-A6C34878D82A}">
                        <a16:rowId xmlns:a16="http://schemas.microsoft.com/office/drawing/2014/main" val="3210395787"/>
                      </a:ext>
                    </a:extLst>
                  </a:tr>
                  <a:tr h="289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𝑍</m:t>
                                </m:r>
                                <m:r>
                                  <a:rPr lang="en-US" sz="1600" b="0" i="1" smtClean="0">
                                    <a:latin typeface="Cambria Math" panose="02040503050406030204" pitchFamily="18" charset="0"/>
                                    <a:ea typeface="Cambria Math" panose="02040503050406030204" pitchFamily="18" charset="0"/>
                                  </a:rPr>
                                  <m:t>𝛾𝛾</m:t>
                                </m:r>
                              </m:oMath>
                            </m:oMathPara>
                          </a14:m>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T(0-2,5-9)</a:t>
                          </a:r>
                        </a:p>
                      </a:txBody>
                      <a:tcPr/>
                    </a:tc>
                    <a:tc>
                      <a:txBody>
                        <a:bodyPr/>
                        <a:lstStyle/>
                        <a:p>
                          <a:r>
                            <a:rPr lang="en-US" sz="1600" b="0" u="none" dirty="0">
                              <a:solidFill>
                                <a:srgbClr val="0070C0"/>
                              </a:solidFill>
                              <a:latin typeface="+mn-lt"/>
                              <a:hlinkClick r:id="rId24">
                                <a:extLst>
                                  <a:ext uri="{A12FA001-AC4F-418D-AE19-62706E023703}">
                                    <ahyp:hlinkClr xmlns:ahyp="http://schemas.microsoft.com/office/drawing/2018/hyperlinkcolor" val="tx"/>
                                  </a:ext>
                                </a:extLst>
                              </a:hlinkClick>
                            </a:rPr>
                            <a:t>Eur. Phys. J. C 83 (2023) 539</a:t>
                          </a:r>
                          <a:endParaRPr lang="en-US" sz="1600" b="0" u="none" dirty="0">
                            <a:solidFill>
                              <a:srgbClr val="0070C0"/>
                            </a:solidFill>
                            <a:latin typeface="+mn-lt"/>
                          </a:endParaRPr>
                        </a:p>
                      </a:txBody>
                      <a:tcPr/>
                    </a:tc>
                    <a:extLst>
                      <a:ext uri="{0D108BD9-81ED-4DB2-BD59-A6C34878D82A}">
                        <a16:rowId xmlns:a16="http://schemas.microsoft.com/office/drawing/2014/main" val="122993939"/>
                      </a:ext>
                    </a:extLst>
                  </a:tr>
                  <a:tr h="289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𝑉𝑉𝑍</m:t>
                                </m:r>
                              </m:oMath>
                            </m:oMathPara>
                          </a14:m>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M(2-5)</a:t>
                          </a:r>
                        </a:p>
                      </a:txBody>
                      <a:tcPr/>
                    </a:tc>
                    <a:tc>
                      <a:txBody>
                        <a:bodyPr/>
                        <a:lstStyle/>
                        <a:p>
                          <a:r>
                            <a:rPr lang="en-US" sz="1600" b="0" u="none" dirty="0">
                              <a:solidFill>
                                <a:srgbClr val="0070C0"/>
                              </a:solidFill>
                              <a:latin typeface="+mn-lt"/>
                              <a:hlinkClick r:id="rId25">
                                <a:extLst>
                                  <a:ext uri="{A12FA001-AC4F-418D-AE19-62706E023703}">
                                    <ahyp:hlinkClr xmlns:ahyp="http://schemas.microsoft.com/office/drawing/2018/hyperlinkcolor" val="tx"/>
                                  </a:ext>
                                </a:extLst>
                              </a:hlinkClick>
                            </a:rPr>
                            <a:t>Phys. Lett. B 866 (2025) 139527</a:t>
                          </a:r>
                          <a:endParaRPr lang="en-US" sz="1600" b="0" u="none" dirty="0">
                            <a:solidFill>
                              <a:srgbClr val="0070C0"/>
                            </a:solidFill>
                            <a:latin typeface="+mn-lt"/>
                          </a:endParaRPr>
                        </a:p>
                      </a:txBody>
                      <a:tcPr/>
                    </a:tc>
                    <a:extLst>
                      <a:ext uri="{0D108BD9-81ED-4DB2-BD59-A6C34878D82A}">
                        <a16:rowId xmlns:a16="http://schemas.microsoft.com/office/drawing/2014/main" val="751327349"/>
                      </a:ext>
                    </a:extLst>
                  </a:tr>
                </a:tbl>
              </a:graphicData>
            </a:graphic>
          </p:graphicFrame>
        </mc:Choice>
        <mc:Fallback xmlns="">
          <p:graphicFrame>
            <p:nvGraphicFramePr>
              <p:cNvPr id="4" name="Table 3">
                <a:extLst>
                  <a:ext uri="{FF2B5EF4-FFF2-40B4-BE49-F238E27FC236}">
                    <a16:creationId xmlns:a16="http://schemas.microsoft.com/office/drawing/2014/main" id="{00DA04BF-E518-C25B-9C3F-1AF19364879E}"/>
                  </a:ext>
                </a:extLst>
              </p:cNvPr>
              <p:cNvGraphicFramePr>
                <a:graphicFrameLocks noGrp="1"/>
              </p:cNvGraphicFramePr>
              <p:nvPr>
                <p:extLst>
                  <p:ext uri="{D42A27DB-BD31-4B8C-83A1-F6EECF244321}">
                    <p14:modId xmlns:p14="http://schemas.microsoft.com/office/powerpoint/2010/main" val="920795892"/>
                  </p:ext>
                </p:extLst>
              </p:nvPr>
            </p:nvGraphicFramePr>
            <p:xfrm>
              <a:off x="1143000" y="3937780"/>
              <a:ext cx="10287000" cy="2682240"/>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val="2317634272"/>
                        </a:ext>
                      </a:extLst>
                    </a:gridCol>
                    <a:gridCol w="3429000">
                      <a:extLst>
                        <a:ext uri="{9D8B030D-6E8A-4147-A177-3AD203B41FA5}">
                          <a16:colId xmlns:a16="http://schemas.microsoft.com/office/drawing/2014/main" val="4134650385"/>
                        </a:ext>
                      </a:extLst>
                    </a:gridCol>
                    <a:gridCol w="3429000">
                      <a:extLst>
                        <a:ext uri="{9D8B030D-6E8A-4147-A177-3AD203B41FA5}">
                          <a16:colId xmlns:a16="http://schemas.microsoft.com/office/drawing/2014/main" val="4255626467"/>
                        </a:ext>
                      </a:extLst>
                    </a:gridCol>
                  </a:tblGrid>
                  <a:tr h="335280">
                    <a:tc>
                      <a:txBody>
                        <a:bodyPr/>
                        <a:lstStyle/>
                        <a:p>
                          <a:r>
                            <a:rPr lang="en-US" sz="1600" dirty="0"/>
                            <a:t>Process</a:t>
                          </a:r>
                        </a:p>
                      </a:txBody>
                      <a:tcPr/>
                    </a:tc>
                    <a:tc>
                      <a:txBody>
                        <a:bodyPr/>
                        <a:lstStyle/>
                        <a:p>
                          <a:r>
                            <a:rPr lang="en-US" sz="1600" dirty="0"/>
                            <a:t>Coupling examined</a:t>
                          </a:r>
                        </a:p>
                      </a:txBody>
                      <a:tcPr/>
                    </a:tc>
                    <a:tc>
                      <a:txBody>
                        <a:bodyPr/>
                        <a:lstStyle/>
                        <a:p>
                          <a:r>
                            <a:rPr lang="en-US" sz="1600" dirty="0"/>
                            <a:t>ATLAS Reference</a:t>
                          </a:r>
                        </a:p>
                      </a:txBody>
                      <a:tcPr/>
                    </a:tc>
                    <a:extLst>
                      <a:ext uri="{0D108BD9-81ED-4DB2-BD59-A6C34878D82A}">
                        <a16:rowId xmlns:a16="http://schemas.microsoft.com/office/drawing/2014/main" val="1696957321"/>
                      </a:ext>
                    </a:extLst>
                  </a:tr>
                  <a:tr h="335280">
                    <a:tc>
                      <a:txBody>
                        <a:bodyPr/>
                        <a:lstStyle/>
                        <a:p>
                          <a:r>
                            <a:rPr lang="en-US" sz="1600" dirty="0">
                              <a:solidFill>
                                <a:srgbClr val="000000"/>
                              </a:solidFill>
                              <a:effectLst/>
                              <a:latin typeface="Georgia" panose="02040502050405020303" pitchFamily="18" charset="0"/>
                            </a:rPr>
                            <a:t>VBS W±W±(</a:t>
                          </a:r>
                          <a:r>
                            <a:rPr lang="en-US" sz="1600" dirty="0">
                              <a:solidFill>
                                <a:srgbClr val="000000"/>
                              </a:solidFill>
                              <a:effectLst/>
                              <a:latin typeface="Times"/>
                            </a:rPr>
                            <a:t>→</a:t>
                          </a:r>
                          <a:r>
                            <a:rPr lang="en-US" sz="1600" dirty="0">
                              <a:solidFill>
                                <a:srgbClr val="000000"/>
                              </a:solidFill>
                              <a:effectLst/>
                              <a:latin typeface="Georgia" panose="02040502050405020303" pitchFamily="18" charset="0"/>
                            </a:rPr>
                            <a:t>2l2</a:t>
                          </a:r>
                          <a:r>
                            <a:rPr lang="el-GR" sz="1600" dirty="0">
                              <a:solidFill>
                                <a:srgbClr val="000000"/>
                              </a:solidFill>
                              <a:effectLst/>
                              <a:latin typeface="Georgia" panose="02040502050405020303" pitchFamily="18" charset="0"/>
                            </a:rPr>
                            <a:t>ν) </a:t>
                          </a:r>
                          <a:endParaRPr lang="en-US" sz="1600" dirty="0"/>
                        </a:p>
                      </a:txBody>
                      <a:tcPr/>
                    </a:tc>
                    <a:tc>
                      <a:txBody>
                        <a:bodyPr/>
                        <a:lstStyle/>
                        <a:p>
                          <a:r>
                            <a:rPr lang="en-US" sz="1600" dirty="0"/>
                            <a:t>S(02,1),M(0,1,7),T(0-2)</a:t>
                          </a:r>
                        </a:p>
                      </a:txBody>
                      <a:tcPr/>
                    </a:tc>
                    <a:tc>
                      <a:txBody>
                        <a:bodyPr/>
                        <a:lstStyle/>
                        <a:p>
                          <a:r>
                            <a:rPr lang="en-US" sz="1600" b="0" u="none" dirty="0">
                              <a:solidFill>
                                <a:srgbClr val="0070C0"/>
                              </a:solidFill>
                              <a:latin typeface="+mn-lt"/>
                              <a:hlinkClick r:id="rId26">
                                <a:extLst>
                                  <a:ext uri="{A12FA001-AC4F-418D-AE19-62706E023703}">
                                    <ahyp:hlinkClr xmlns:ahyp="http://schemas.microsoft.com/office/drawing/2018/hyperlinkcolor" val="tx"/>
                                  </a:ext>
                                </a:extLst>
                              </a:hlinkClick>
                            </a:rPr>
                            <a:t>JHEP 04 (2024) 026</a:t>
                          </a:r>
                          <a:endParaRPr lang="en-US" sz="1600" b="0" u="none" dirty="0">
                            <a:solidFill>
                              <a:srgbClr val="0070C0"/>
                            </a:solidFill>
                            <a:latin typeface="+mn-lt"/>
                          </a:endParaRPr>
                        </a:p>
                      </a:txBody>
                      <a:tcPr/>
                    </a:tc>
                    <a:extLst>
                      <a:ext uri="{0D108BD9-81ED-4DB2-BD59-A6C34878D82A}">
                        <a16:rowId xmlns:a16="http://schemas.microsoft.com/office/drawing/2014/main" val="2002903054"/>
                      </a:ext>
                    </a:extLst>
                  </a:tr>
                  <a:tr h="335280">
                    <a:tc>
                      <a:txBody>
                        <a:bodyPr/>
                        <a:lstStyle/>
                        <a:p>
                          <a:r>
                            <a:rPr lang="en-US" sz="1600" dirty="0">
                              <a:solidFill>
                                <a:srgbClr val="000000"/>
                              </a:solidFill>
                              <a:effectLst/>
                              <a:latin typeface="Georgia" panose="02040502050405020303" pitchFamily="18" charset="0"/>
                            </a:rPr>
                            <a:t>VBS WZ(</a:t>
                          </a:r>
                          <a:r>
                            <a:rPr lang="en-US" sz="1600" dirty="0">
                              <a:solidFill>
                                <a:srgbClr val="000000"/>
                              </a:solidFill>
                              <a:effectLst/>
                              <a:latin typeface="Times"/>
                            </a:rPr>
                            <a:t>→</a:t>
                          </a:r>
                          <a:r>
                            <a:rPr lang="en-US" sz="1600" dirty="0">
                              <a:solidFill>
                                <a:srgbClr val="000000"/>
                              </a:solidFill>
                              <a:effectLst/>
                              <a:latin typeface="Georgia" panose="02040502050405020303" pitchFamily="18" charset="0"/>
                            </a:rPr>
                            <a:t>3l</a:t>
                          </a:r>
                          <a:r>
                            <a:rPr lang="el-GR" sz="1600" dirty="0">
                              <a:solidFill>
                                <a:srgbClr val="000000"/>
                              </a:solidFill>
                              <a:effectLst/>
                              <a:latin typeface="Georgia" panose="02040502050405020303" pitchFamily="18" charset="0"/>
                            </a:rPr>
                            <a:t>ν) </a:t>
                          </a:r>
                          <a:endParaRPr lang="en-US" sz="1600" dirty="0"/>
                        </a:p>
                      </a:txBody>
                      <a:tcPr/>
                    </a:tc>
                    <a:tc>
                      <a:txBody>
                        <a:bodyPr/>
                        <a:lstStyle/>
                        <a:p>
                          <a:r>
                            <a:rPr lang="en-US" sz="1600" dirty="0"/>
                            <a:t>S(02,1), M(0,1,7), T(0-2)</a:t>
                          </a:r>
                        </a:p>
                      </a:txBody>
                      <a:tcPr/>
                    </a:tc>
                    <a:tc>
                      <a:txBody>
                        <a:bodyPr/>
                        <a:lstStyle/>
                        <a:p>
                          <a:r>
                            <a:rPr lang="en-US" sz="1600" b="0" u="none" dirty="0">
                              <a:solidFill>
                                <a:srgbClr val="0070C0"/>
                              </a:solidFill>
                              <a:latin typeface="+mn-lt"/>
                              <a:hlinkClick r:id="rId27">
                                <a:extLst>
                                  <a:ext uri="{A12FA001-AC4F-418D-AE19-62706E023703}">
                                    <ahyp:hlinkClr xmlns:ahyp="http://schemas.microsoft.com/office/drawing/2018/hyperlinkcolor" val="tx"/>
                                  </a:ext>
                                </a:extLst>
                              </a:hlinkClick>
                            </a:rPr>
                            <a:t>JHEP 06 (2024) 192</a:t>
                          </a:r>
                          <a:endParaRPr lang="en-US" sz="1600" b="0" u="none" dirty="0">
                            <a:solidFill>
                              <a:srgbClr val="0070C0"/>
                            </a:solidFill>
                            <a:latin typeface="+mn-lt"/>
                          </a:endParaRPr>
                        </a:p>
                      </a:txBody>
                      <a:tcPr/>
                    </a:tc>
                    <a:extLst>
                      <a:ext uri="{0D108BD9-81ED-4DB2-BD59-A6C34878D82A}">
                        <a16:rowId xmlns:a16="http://schemas.microsoft.com/office/drawing/2014/main" val="639153321"/>
                      </a:ext>
                    </a:extLst>
                  </a:tr>
                  <a:tr h="335280">
                    <a:tc>
                      <a:txBody>
                        <a:bodyPr/>
                        <a:lstStyle/>
                        <a:p>
                          <a:r>
                            <a:rPr lang="en-US" sz="1600" dirty="0">
                              <a:solidFill>
                                <a:srgbClr val="000000"/>
                              </a:solidFill>
                              <a:effectLst/>
                              <a:latin typeface="Georgia" panose="02040502050405020303" pitchFamily="18" charset="0"/>
                            </a:rPr>
                            <a:t>VBS ZZ(</a:t>
                          </a:r>
                          <a:r>
                            <a:rPr lang="en-US" sz="1600" dirty="0">
                              <a:solidFill>
                                <a:srgbClr val="000000"/>
                              </a:solidFill>
                              <a:effectLst/>
                              <a:latin typeface="Times"/>
                            </a:rPr>
                            <a:t>→</a:t>
                          </a:r>
                          <a:r>
                            <a:rPr lang="en-US" sz="1600" dirty="0">
                              <a:solidFill>
                                <a:srgbClr val="000000"/>
                              </a:solidFill>
                              <a:effectLst/>
                              <a:latin typeface="Georgia" panose="02040502050405020303" pitchFamily="18" charset="0"/>
                            </a:rPr>
                            <a:t>4l)</a:t>
                          </a:r>
                          <a:endParaRPr lang="en-US" sz="1600" dirty="0"/>
                        </a:p>
                      </a:txBody>
                      <a:tcPr/>
                    </a:tc>
                    <a:tc>
                      <a:txBody>
                        <a:bodyPr/>
                        <a:lstStyle/>
                        <a:p>
                          <a:r>
                            <a:rPr lang="en-US" sz="1600" dirty="0"/>
                            <a:t>T(0-9)</a:t>
                          </a:r>
                        </a:p>
                      </a:txBody>
                      <a:tcPr/>
                    </a:tc>
                    <a:tc>
                      <a:txBody>
                        <a:bodyPr/>
                        <a:lstStyle/>
                        <a:p>
                          <a:r>
                            <a:rPr lang="en-US" sz="1600" b="0" u="none" dirty="0">
                              <a:solidFill>
                                <a:srgbClr val="0070C0"/>
                              </a:solidFill>
                              <a:latin typeface="+mn-lt"/>
                              <a:hlinkClick r:id="rId28">
                                <a:extLst>
                                  <a:ext uri="{A12FA001-AC4F-418D-AE19-62706E023703}">
                                    <ahyp:hlinkClr xmlns:ahyp="http://schemas.microsoft.com/office/drawing/2018/hyperlinkcolor" val="tx"/>
                                  </a:ext>
                                </a:extLst>
                              </a:hlinkClick>
                            </a:rPr>
                            <a:t>JHEP 01 (2024) 004</a:t>
                          </a:r>
                          <a:endParaRPr lang="en-US" sz="1600" b="0" u="none" dirty="0">
                            <a:solidFill>
                              <a:srgbClr val="0070C0"/>
                            </a:solidFill>
                            <a:latin typeface="+mn-lt"/>
                          </a:endParaRPr>
                        </a:p>
                      </a:txBody>
                      <a:tcPr/>
                    </a:tc>
                    <a:extLst>
                      <a:ext uri="{0D108BD9-81ED-4DB2-BD59-A6C34878D82A}">
                        <a16:rowId xmlns:a16="http://schemas.microsoft.com/office/drawing/2014/main" val="1115407417"/>
                      </a:ext>
                    </a:extLst>
                  </a:tr>
                  <a:tr h="335280">
                    <a:tc>
                      <a:txBody>
                        <a:bodyPr/>
                        <a:lstStyle/>
                        <a:p>
                          <a:r>
                            <a:rPr lang="en-US" sz="1600" dirty="0">
                              <a:solidFill>
                                <a:srgbClr val="000000"/>
                              </a:solidFill>
                              <a:effectLst/>
                              <a:latin typeface="Georgia" panose="02040502050405020303" pitchFamily="18" charset="0"/>
                            </a:rPr>
                            <a:t>VBS Z(</a:t>
                          </a:r>
                          <a:r>
                            <a:rPr lang="en-US" sz="1600" dirty="0">
                              <a:solidFill>
                                <a:srgbClr val="000000"/>
                              </a:solidFill>
                              <a:effectLst/>
                              <a:latin typeface="Times"/>
                            </a:rPr>
                            <a:t>→</a:t>
                          </a:r>
                          <a:r>
                            <a:rPr lang="en-US" sz="1600" dirty="0" err="1">
                              <a:solidFill>
                                <a:srgbClr val="000000"/>
                              </a:solidFill>
                              <a:effectLst/>
                              <a:latin typeface="Georgia" panose="02040502050405020303" pitchFamily="18" charset="0"/>
                            </a:rPr>
                            <a:t>vv</a:t>
                          </a:r>
                          <a:r>
                            <a:rPr lang="en-US" sz="1600" dirty="0">
                              <a:solidFill>
                                <a:srgbClr val="000000"/>
                              </a:solidFill>
                              <a:effectLst/>
                              <a:latin typeface="Georgia" panose="02040502050405020303" pitchFamily="18" charset="0"/>
                            </a:rPr>
                            <a:t>)</a:t>
                          </a:r>
                          <a:r>
                            <a:rPr lang="el-GR" sz="1600" dirty="0">
                              <a:solidFill>
                                <a:srgbClr val="000000"/>
                              </a:solidFill>
                              <a:effectLst/>
                              <a:latin typeface="Georgia" panose="02040502050405020303" pitchFamily="18" charset="0"/>
                            </a:rPr>
                            <a:t>γ </a:t>
                          </a:r>
                          <a:endParaRPr lang="en-US" sz="1600" dirty="0"/>
                        </a:p>
                      </a:txBody>
                      <a:tcPr/>
                    </a:tc>
                    <a:tc>
                      <a:txBody>
                        <a:bodyPr/>
                        <a:lstStyle/>
                        <a:p>
                          <a:r>
                            <a:rPr lang="en-US" sz="1600" dirty="0"/>
                            <a:t>M(0-2), T(0,5,8,9)</a:t>
                          </a:r>
                        </a:p>
                      </a:txBody>
                      <a:tcPr/>
                    </a:tc>
                    <a:tc>
                      <a:txBody>
                        <a:bodyPr/>
                        <a:lstStyle/>
                        <a:p>
                          <a:r>
                            <a:rPr lang="en-US" sz="1600" b="0" u="none" dirty="0">
                              <a:solidFill>
                                <a:srgbClr val="0070C0"/>
                              </a:solidFill>
                              <a:latin typeface="+mn-lt"/>
                              <a:hlinkClick r:id="rId29">
                                <a:extLst>
                                  <a:ext uri="{A12FA001-AC4F-418D-AE19-62706E023703}">
                                    <ahyp:hlinkClr xmlns:ahyp="http://schemas.microsoft.com/office/drawing/2018/hyperlinkcolor" val="tx"/>
                                  </a:ext>
                                </a:extLst>
                              </a:hlinkClick>
                            </a:rPr>
                            <a:t>JHEP 06 (2023) 082</a:t>
                          </a:r>
                          <a:endParaRPr lang="en-US" sz="1600" b="0" u="none" dirty="0">
                            <a:solidFill>
                              <a:srgbClr val="0070C0"/>
                            </a:solidFill>
                            <a:latin typeface="+mn-lt"/>
                          </a:endParaRPr>
                        </a:p>
                      </a:txBody>
                      <a:tcPr/>
                    </a:tc>
                    <a:extLst>
                      <a:ext uri="{0D108BD9-81ED-4DB2-BD59-A6C34878D82A}">
                        <a16:rowId xmlns:a16="http://schemas.microsoft.com/office/drawing/2014/main" val="1704512881"/>
                      </a:ext>
                    </a:extLst>
                  </a:tr>
                  <a:tr h="335280">
                    <a:tc>
                      <a:txBody>
                        <a:bodyPr/>
                        <a:lstStyle/>
                        <a:p>
                          <a:r>
                            <a:rPr lang="en-US" sz="1600" dirty="0">
                              <a:solidFill>
                                <a:srgbClr val="000000"/>
                              </a:solidFill>
                              <a:effectLst/>
                              <a:latin typeface="Georgia" panose="02040502050405020303" pitchFamily="18" charset="0"/>
                            </a:rPr>
                            <a:t>VBS W(</a:t>
                          </a:r>
                          <a:r>
                            <a:rPr lang="en-US" sz="1600" dirty="0">
                              <a:solidFill>
                                <a:srgbClr val="000000"/>
                              </a:solidFill>
                              <a:effectLst/>
                              <a:latin typeface="Times"/>
                            </a:rPr>
                            <a:t>→</a:t>
                          </a:r>
                          <a:r>
                            <a:rPr lang="en-US" sz="1600" dirty="0">
                              <a:solidFill>
                                <a:srgbClr val="000000"/>
                              </a:solidFill>
                              <a:effectLst/>
                              <a:latin typeface="Georgia" panose="02040502050405020303" pitchFamily="18" charset="0"/>
                            </a:rPr>
                            <a:t>l</a:t>
                          </a:r>
                          <a:r>
                            <a:rPr lang="el-GR" sz="1600" dirty="0">
                              <a:solidFill>
                                <a:srgbClr val="000000"/>
                              </a:solidFill>
                              <a:effectLst/>
                              <a:latin typeface="Georgia" panose="02040502050405020303" pitchFamily="18" charset="0"/>
                            </a:rPr>
                            <a:t>ν)γ</a:t>
                          </a:r>
                          <a:endParaRPr lang="en-US" sz="1600" dirty="0"/>
                        </a:p>
                      </a:txBody>
                      <a:tcPr/>
                    </a:tc>
                    <a:tc>
                      <a:txBody>
                        <a:bodyPr/>
                        <a:lstStyle/>
                        <a:p>
                          <a:r>
                            <a:rPr lang="en-US" sz="1600" dirty="0"/>
                            <a:t>M(0-5,7), T(0-7)</a:t>
                          </a:r>
                        </a:p>
                      </a:txBody>
                      <a:tcPr/>
                    </a:tc>
                    <a:tc>
                      <a:txBody>
                        <a:bodyPr/>
                        <a:lstStyle/>
                        <a:p>
                          <a:r>
                            <a:rPr lang="en-US" sz="1600" b="0" u="none" dirty="0">
                              <a:solidFill>
                                <a:srgbClr val="0070C0"/>
                              </a:solidFill>
                              <a:latin typeface="+mn-lt"/>
                              <a:hlinkClick r:id="rId30">
                                <a:extLst>
                                  <a:ext uri="{A12FA001-AC4F-418D-AE19-62706E023703}">
                                    <ahyp:hlinkClr xmlns:ahyp="http://schemas.microsoft.com/office/drawing/2018/hyperlinkcolor" val="tx"/>
                                  </a:ext>
                                </a:extLst>
                              </a:hlinkClick>
                            </a:rPr>
                            <a:t>Eur. Phys. J. C 84 (2024) 1064</a:t>
                          </a:r>
                          <a:endParaRPr lang="en-US" sz="1600" b="0" u="none" dirty="0">
                            <a:solidFill>
                              <a:srgbClr val="0070C0"/>
                            </a:solidFill>
                            <a:latin typeface="+mn-lt"/>
                          </a:endParaRPr>
                        </a:p>
                      </a:txBody>
                      <a:tcPr/>
                    </a:tc>
                    <a:extLst>
                      <a:ext uri="{0D108BD9-81ED-4DB2-BD59-A6C34878D82A}">
                        <a16:rowId xmlns:a16="http://schemas.microsoft.com/office/drawing/2014/main" val="3210395787"/>
                      </a:ext>
                    </a:extLst>
                  </a:tr>
                  <a:tr h="335280">
                    <a:tc>
                      <a:txBody>
                        <a:bodyPr/>
                        <a:lstStyle/>
                        <a:p>
                          <a:endParaRPr lang="en-US"/>
                        </a:p>
                      </a:txBody>
                      <a:tcPr>
                        <a:blipFill>
                          <a:blip r:embed="rId31"/>
                          <a:stretch>
                            <a:fillRect l="-370" t="-596296" r="-201111" b="-118519"/>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T(0-2,5-9)</a:t>
                          </a:r>
                        </a:p>
                      </a:txBody>
                      <a:tcPr/>
                    </a:tc>
                    <a:tc>
                      <a:txBody>
                        <a:bodyPr/>
                        <a:lstStyle/>
                        <a:p>
                          <a:r>
                            <a:rPr lang="en-US" sz="1600" b="0" u="none" dirty="0">
                              <a:solidFill>
                                <a:srgbClr val="0070C0"/>
                              </a:solidFill>
                              <a:latin typeface="+mn-lt"/>
                              <a:hlinkClick r:id="rId32">
                                <a:extLst>
                                  <a:ext uri="{A12FA001-AC4F-418D-AE19-62706E023703}">
                                    <ahyp:hlinkClr xmlns:ahyp="http://schemas.microsoft.com/office/drawing/2018/hyperlinkcolor" val="tx"/>
                                  </a:ext>
                                </a:extLst>
                              </a:hlinkClick>
                            </a:rPr>
                            <a:t>Eur. Phys. J. C 83 (2023) 539</a:t>
                          </a:r>
                          <a:endParaRPr lang="en-US" sz="1600" b="0" u="none" dirty="0">
                            <a:solidFill>
                              <a:srgbClr val="0070C0"/>
                            </a:solidFill>
                            <a:latin typeface="+mn-lt"/>
                          </a:endParaRPr>
                        </a:p>
                      </a:txBody>
                      <a:tcPr/>
                    </a:tc>
                    <a:extLst>
                      <a:ext uri="{0D108BD9-81ED-4DB2-BD59-A6C34878D82A}">
                        <a16:rowId xmlns:a16="http://schemas.microsoft.com/office/drawing/2014/main" val="122993939"/>
                      </a:ext>
                    </a:extLst>
                  </a:tr>
                  <a:tr h="335280">
                    <a:tc>
                      <a:txBody>
                        <a:bodyPr/>
                        <a:lstStyle/>
                        <a:p>
                          <a:endParaRPr lang="en-US"/>
                        </a:p>
                      </a:txBody>
                      <a:tcPr>
                        <a:blipFill>
                          <a:blip r:embed="rId31"/>
                          <a:stretch>
                            <a:fillRect l="-370" t="-723077" r="-201111" b="-23077"/>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M(2-5)</a:t>
                          </a:r>
                        </a:p>
                      </a:txBody>
                      <a:tcPr/>
                    </a:tc>
                    <a:tc>
                      <a:txBody>
                        <a:bodyPr/>
                        <a:lstStyle/>
                        <a:p>
                          <a:r>
                            <a:rPr lang="en-US" sz="1600" b="0" u="none" dirty="0">
                              <a:solidFill>
                                <a:srgbClr val="0070C0"/>
                              </a:solidFill>
                              <a:latin typeface="+mn-lt"/>
                              <a:hlinkClick r:id="rId33">
                                <a:extLst>
                                  <a:ext uri="{A12FA001-AC4F-418D-AE19-62706E023703}">
                                    <ahyp:hlinkClr xmlns:ahyp="http://schemas.microsoft.com/office/drawing/2018/hyperlinkcolor" val="tx"/>
                                  </a:ext>
                                </a:extLst>
                              </a:hlinkClick>
                            </a:rPr>
                            <a:t>Phys. Lett. B 866 (2025) 139527</a:t>
                          </a:r>
                          <a:endParaRPr lang="en-US" sz="1600" b="0" u="none" dirty="0">
                            <a:solidFill>
                              <a:srgbClr val="0070C0"/>
                            </a:solidFill>
                            <a:latin typeface="+mn-lt"/>
                          </a:endParaRPr>
                        </a:p>
                      </a:txBody>
                      <a:tcPr/>
                    </a:tc>
                    <a:extLst>
                      <a:ext uri="{0D108BD9-81ED-4DB2-BD59-A6C34878D82A}">
                        <a16:rowId xmlns:a16="http://schemas.microsoft.com/office/drawing/2014/main" val="751327349"/>
                      </a:ext>
                    </a:extLst>
                  </a:tr>
                </a:tbl>
              </a:graphicData>
            </a:graphic>
          </p:graphicFrame>
        </mc:Fallback>
      </mc:AlternateContent>
    </p:spTree>
    <p:extLst>
      <p:ext uri="{BB962C8B-B14F-4D97-AF65-F5344CB8AC3E}">
        <p14:creationId xmlns:p14="http://schemas.microsoft.com/office/powerpoint/2010/main" val="373566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56783-F3CA-B909-BD50-3AE2F2A40095}"/>
              </a:ext>
            </a:extLst>
          </p:cNvPr>
          <p:cNvSpPr>
            <a:spLocks noGrp="1"/>
          </p:cNvSpPr>
          <p:nvPr>
            <p:ph type="title"/>
          </p:nvPr>
        </p:nvSpPr>
        <p:spPr/>
        <p:txBody>
          <a:bodyPr>
            <a:normAutofit fontScale="90000"/>
          </a:bodyPr>
          <a:lstStyle/>
          <a:p>
            <a:r>
              <a:rPr lang="en-US" dirty="0"/>
              <a:t>Challenge: interplay between dim-6 and dim-8</a:t>
            </a:r>
          </a:p>
        </p:txBody>
      </p:sp>
      <p:sp>
        <p:nvSpPr>
          <p:cNvPr id="3" name="Footer Placeholder 2">
            <a:extLst>
              <a:ext uri="{FF2B5EF4-FFF2-40B4-BE49-F238E27FC236}">
                <a16:creationId xmlns:a16="http://schemas.microsoft.com/office/drawing/2014/main" id="{42006696-CF12-03B7-3AF0-8A16FF6DDE58}"/>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FFDEC0F4-A6E3-7E72-4479-5DB02F8ACE98}"/>
              </a:ext>
            </a:extLst>
          </p:cNvPr>
          <p:cNvSpPr>
            <a:spLocks noGrp="1"/>
          </p:cNvSpPr>
          <p:nvPr>
            <p:ph type="sldNum" sz="quarter" idx="12"/>
          </p:nvPr>
        </p:nvSpPr>
        <p:spPr/>
        <p:txBody>
          <a:bodyPr/>
          <a:lstStyle/>
          <a:p>
            <a:fld id="{8055E9AD-FF6F-45A6-BEFC-71F94E00C96F}" type="slidenum">
              <a:rPr lang="en-US" smtClean="0"/>
              <a:pPr/>
              <a:t>23</a:t>
            </a:fld>
            <a:endParaRPr lang="en-US"/>
          </a:p>
        </p:txBody>
      </p:sp>
      <p:sp>
        <p:nvSpPr>
          <p:cNvPr id="5" name="TextBox 4">
            <a:extLst>
              <a:ext uri="{FF2B5EF4-FFF2-40B4-BE49-F238E27FC236}">
                <a16:creationId xmlns:a16="http://schemas.microsoft.com/office/drawing/2014/main" id="{06BEEDC1-3E2D-71C1-46A2-16BC4D28410A}"/>
              </a:ext>
            </a:extLst>
          </p:cNvPr>
          <p:cNvSpPr txBox="1"/>
          <p:nvPr/>
        </p:nvSpPr>
        <p:spPr>
          <a:xfrm>
            <a:off x="762000" y="950008"/>
            <a:ext cx="5105400" cy="1015663"/>
          </a:xfrm>
          <a:prstGeom prst="rect">
            <a:avLst/>
          </a:prstGeom>
          <a:solidFill>
            <a:schemeClr val="accent1">
              <a:lumMod val="20000"/>
              <a:lumOff val="80000"/>
            </a:schemeClr>
          </a:solidFill>
        </p:spPr>
        <p:txBody>
          <a:bodyPr wrap="square" rtlCol="0">
            <a:spAutoFit/>
          </a:bodyPr>
          <a:lstStyle/>
          <a:p>
            <a:r>
              <a:rPr lang="en-US" sz="2000" dirty="0"/>
              <a:t>Although VBS processes are used to explore dim-8 couplings, the same processes receive contributions from dim-6 operators</a:t>
            </a:r>
          </a:p>
        </p:txBody>
      </p:sp>
      <p:pic>
        <p:nvPicPr>
          <p:cNvPr id="7" name="Picture 6">
            <a:extLst>
              <a:ext uri="{FF2B5EF4-FFF2-40B4-BE49-F238E27FC236}">
                <a16:creationId xmlns:a16="http://schemas.microsoft.com/office/drawing/2014/main" id="{6FA25D58-F771-9CFE-900D-D0C5CF860E49}"/>
              </a:ext>
            </a:extLst>
          </p:cNvPr>
          <p:cNvPicPr>
            <a:picLocks noChangeAspect="1"/>
          </p:cNvPicPr>
          <p:nvPr/>
        </p:nvPicPr>
        <p:blipFill>
          <a:blip r:embed="rId2"/>
          <a:stretch>
            <a:fillRect/>
          </a:stretch>
        </p:blipFill>
        <p:spPr>
          <a:xfrm>
            <a:off x="7162800" y="992187"/>
            <a:ext cx="4395787" cy="4976728"/>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98CE08D-51C6-D4FD-6869-3915277B9EE1}"/>
                  </a:ext>
                </a:extLst>
              </p:cNvPr>
              <p:cNvSpPr txBox="1"/>
              <p:nvPr/>
            </p:nvSpPr>
            <p:spPr>
              <a:xfrm>
                <a:off x="8637225" y="6024003"/>
                <a:ext cx="1954575" cy="400110"/>
              </a:xfrm>
              <a:prstGeom prst="rect">
                <a:avLst/>
              </a:prstGeom>
              <a:solidFill>
                <a:schemeClr val="accent6">
                  <a:lumMod val="40000"/>
                  <a:lumOff val="60000"/>
                </a:schemeClr>
              </a:solidFill>
            </p:spPr>
            <p:txBody>
              <a:bodyPr wrap="square" rtlCol="0">
                <a:spAutoFit/>
              </a:bodyPr>
              <a:lstStyle/>
              <a:p>
                <a:r>
                  <a:rPr lang="en-US" sz="2000" dirty="0"/>
                  <a:t>dim-6 WCs </a:t>
                </a:r>
                <a14:m>
                  <m:oMath xmlns:m="http://schemas.openxmlformats.org/officeDocument/2006/math">
                    <m:r>
                      <a:rPr lang="en-US" sz="2000" i="1" smtClean="0">
                        <a:latin typeface="Cambria Math" panose="02040503050406030204" pitchFamily="18" charset="0"/>
                        <a:ea typeface="Cambria Math" panose="02040503050406030204" pitchFamily="18" charset="0"/>
                      </a:rPr>
                      <m:t>→</m:t>
                    </m:r>
                  </m:oMath>
                </a14:m>
                <a:endParaRPr lang="en-US" sz="2000" dirty="0"/>
              </a:p>
            </p:txBody>
          </p:sp>
        </mc:Choice>
        <mc:Fallback xmlns="">
          <p:sp>
            <p:nvSpPr>
              <p:cNvPr id="8" name="TextBox 7">
                <a:extLst>
                  <a:ext uri="{FF2B5EF4-FFF2-40B4-BE49-F238E27FC236}">
                    <a16:creationId xmlns:a16="http://schemas.microsoft.com/office/drawing/2014/main" id="{A98CE08D-51C6-D4FD-6869-3915277B9EE1}"/>
                  </a:ext>
                </a:extLst>
              </p:cNvPr>
              <p:cNvSpPr txBox="1">
                <a:spLocks noRot="1" noChangeAspect="1" noMove="1" noResize="1" noEditPoints="1" noAdjustHandles="1" noChangeArrowheads="1" noChangeShapeType="1" noTextEdit="1"/>
              </p:cNvSpPr>
              <p:nvPr/>
            </p:nvSpPr>
            <p:spPr>
              <a:xfrm>
                <a:off x="8637225" y="6024003"/>
                <a:ext cx="1954575" cy="400110"/>
              </a:xfrm>
              <a:prstGeom prst="rect">
                <a:avLst/>
              </a:prstGeom>
              <a:blipFill>
                <a:blip r:embed="rId3"/>
                <a:stretch>
                  <a:fillRect l="-3871" t="-9375" b="-28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2EEBACF-0BD5-14D0-C849-50BBFD55BCF4}"/>
                  </a:ext>
                </a:extLst>
              </p:cNvPr>
              <p:cNvSpPr txBox="1"/>
              <p:nvPr/>
            </p:nvSpPr>
            <p:spPr>
              <a:xfrm rot="16200000">
                <a:off x="5775969" y="2997826"/>
                <a:ext cx="1954575" cy="400110"/>
              </a:xfrm>
              <a:prstGeom prst="rect">
                <a:avLst/>
              </a:prstGeom>
              <a:solidFill>
                <a:schemeClr val="accent6">
                  <a:lumMod val="40000"/>
                  <a:lumOff val="60000"/>
                </a:schemeClr>
              </a:solidFill>
            </p:spPr>
            <p:txBody>
              <a:bodyPr wrap="square" rtlCol="0">
                <a:spAutoFit/>
              </a:bodyPr>
              <a:lstStyle/>
              <a:p>
                <a:r>
                  <a:rPr lang="en-US" sz="2000" dirty="0"/>
                  <a:t>dim-8 WCs </a:t>
                </a:r>
                <a14:m>
                  <m:oMath xmlns:m="http://schemas.openxmlformats.org/officeDocument/2006/math">
                    <m:r>
                      <a:rPr lang="en-US" sz="2000" i="1" smtClean="0">
                        <a:latin typeface="Cambria Math" panose="02040503050406030204" pitchFamily="18" charset="0"/>
                        <a:ea typeface="Cambria Math" panose="02040503050406030204" pitchFamily="18" charset="0"/>
                      </a:rPr>
                      <m:t>→</m:t>
                    </m:r>
                  </m:oMath>
                </a14:m>
                <a:endParaRPr lang="en-US" sz="2000" dirty="0"/>
              </a:p>
            </p:txBody>
          </p:sp>
        </mc:Choice>
        <mc:Fallback xmlns="">
          <p:sp>
            <p:nvSpPr>
              <p:cNvPr id="9" name="TextBox 8">
                <a:extLst>
                  <a:ext uri="{FF2B5EF4-FFF2-40B4-BE49-F238E27FC236}">
                    <a16:creationId xmlns:a16="http://schemas.microsoft.com/office/drawing/2014/main" id="{E2EEBACF-0BD5-14D0-C849-50BBFD55BCF4}"/>
                  </a:ext>
                </a:extLst>
              </p:cNvPr>
              <p:cNvSpPr txBox="1">
                <a:spLocks noRot="1" noChangeAspect="1" noMove="1" noResize="1" noEditPoints="1" noAdjustHandles="1" noChangeArrowheads="1" noChangeShapeType="1" noTextEdit="1"/>
              </p:cNvSpPr>
              <p:nvPr/>
            </p:nvSpPr>
            <p:spPr>
              <a:xfrm rot="16200000">
                <a:off x="5775969" y="2997826"/>
                <a:ext cx="1954575" cy="400110"/>
              </a:xfrm>
              <a:prstGeom prst="rect">
                <a:avLst/>
              </a:prstGeom>
              <a:blipFill>
                <a:blip r:embed="rId4"/>
                <a:stretch>
                  <a:fillRect l="-9375" r="-25000" b="-3226"/>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3725CD27-39A9-8CD4-7C87-D0DBB9672010}"/>
              </a:ext>
            </a:extLst>
          </p:cNvPr>
          <p:cNvSpPr txBox="1"/>
          <p:nvPr/>
        </p:nvSpPr>
        <p:spPr>
          <a:xfrm>
            <a:off x="8637225" y="700760"/>
            <a:ext cx="2790893" cy="369332"/>
          </a:xfrm>
          <a:prstGeom prst="rect">
            <a:avLst/>
          </a:prstGeom>
          <a:noFill/>
        </p:spPr>
        <p:txBody>
          <a:bodyPr wrap="square" rtlCol="0">
            <a:spAutoFit/>
          </a:bodyPr>
          <a:lstStyle/>
          <a:p>
            <a:r>
              <a:rPr lang="en-US" dirty="0">
                <a:solidFill>
                  <a:srgbClr val="0070C0"/>
                </a:solidFill>
                <a:hlinkClick r:id="rId5"/>
              </a:rPr>
              <a:t>CMS arxiv.org:2410.04210</a:t>
            </a:r>
            <a:r>
              <a:rPr lang="en-US" dirty="0"/>
              <a:t> </a:t>
            </a:r>
          </a:p>
        </p:txBody>
      </p:sp>
      <p:pic>
        <p:nvPicPr>
          <p:cNvPr id="12" name="Picture 11">
            <a:extLst>
              <a:ext uri="{FF2B5EF4-FFF2-40B4-BE49-F238E27FC236}">
                <a16:creationId xmlns:a16="http://schemas.microsoft.com/office/drawing/2014/main" id="{5D2385D2-8A9A-A196-A86F-63C394157C9F}"/>
              </a:ext>
            </a:extLst>
          </p:cNvPr>
          <p:cNvPicPr>
            <a:picLocks noChangeAspect="1"/>
          </p:cNvPicPr>
          <p:nvPr/>
        </p:nvPicPr>
        <p:blipFill>
          <a:blip r:embed="rId6"/>
          <a:stretch>
            <a:fillRect/>
          </a:stretch>
        </p:blipFill>
        <p:spPr>
          <a:xfrm>
            <a:off x="1143000" y="2594758"/>
            <a:ext cx="2767847" cy="1971719"/>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9F3C8B3-0222-517C-AAF9-552BD57363B8}"/>
                  </a:ext>
                </a:extLst>
              </p:cNvPr>
              <p:cNvSpPr txBox="1"/>
              <p:nvPr/>
            </p:nvSpPr>
            <p:spPr>
              <a:xfrm>
                <a:off x="736790" y="2036925"/>
                <a:ext cx="5105399" cy="711798"/>
              </a:xfrm>
              <a:prstGeom prst="rect">
                <a:avLst/>
              </a:prstGeom>
              <a:noFill/>
            </p:spPr>
            <p:txBody>
              <a:bodyPr wrap="square" rtlCol="0">
                <a:spAutoFit/>
              </a:bodyPr>
              <a:lstStyle/>
              <a:p>
                <a:r>
                  <a:rPr lang="en-US" sz="2000" dirty="0"/>
                  <a:t>Simultaneous fits to dim-6 and dim-8 WCs explored in CMS VBS </a:t>
                </a:r>
                <a14:m>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𝑊</m:t>
                        </m:r>
                      </m:e>
                      <m:sup>
                        <m:r>
                          <a:rPr lang="en-US" sz="2000" i="1" smtClean="0">
                            <a:latin typeface="Cambria Math" panose="02040503050406030204" pitchFamily="18" charset="0"/>
                            <a:ea typeface="Cambria Math" panose="02040503050406030204" pitchFamily="18" charset="0"/>
                          </a:rPr>
                          <m:t>±</m:t>
                        </m:r>
                      </m:sup>
                    </m:sSup>
                    <m:sSup>
                      <m:sSupPr>
                        <m:ctrlPr>
                          <a:rPr lang="en-US" sz="2000" i="1">
                            <a:latin typeface="Cambria Math" panose="02040503050406030204" pitchFamily="18" charset="0"/>
                          </a:rPr>
                        </m:ctrlPr>
                      </m:sSupPr>
                      <m:e>
                        <m:r>
                          <a:rPr lang="en-US" sz="2000" i="1">
                            <a:latin typeface="Cambria Math" panose="02040503050406030204" pitchFamily="18" charset="0"/>
                          </a:rPr>
                          <m:t>𝑊</m:t>
                        </m:r>
                      </m:e>
                      <m:sup>
                        <m:r>
                          <a:rPr lang="en-US" sz="2000" i="1">
                            <a:latin typeface="Cambria Math" panose="02040503050406030204" pitchFamily="18" charset="0"/>
                            <a:ea typeface="Cambria Math" panose="02040503050406030204" pitchFamily="18" charset="0"/>
                          </a:rPr>
                          <m:t>±</m:t>
                        </m:r>
                      </m:sup>
                    </m:sSup>
                    <m:r>
                      <a:rPr lang="en-US" sz="2000" b="0" i="1" smtClean="0">
                        <a:latin typeface="Cambria Math" panose="02040503050406030204" pitchFamily="18" charset="0"/>
                        <a:ea typeface="Cambria Math" panose="02040503050406030204" pitchFamily="18" charset="0"/>
                      </a:rPr>
                      <m:t>𝑗𝑗</m:t>
                    </m:r>
                    <m:r>
                      <a:rPr lang="en-US" sz="2000" b="0" i="1" smtClean="0">
                        <a:latin typeface="Cambria Math" panose="02040503050406030204" pitchFamily="18" charset="0"/>
                        <a:ea typeface="Cambria Math" panose="02040503050406030204" pitchFamily="18" charset="0"/>
                      </a:rPr>
                      <m:t>→</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𝜏</m:t>
                        </m:r>
                      </m:e>
                      <m:sup>
                        <m:r>
                          <a:rPr lang="en-US" sz="2000" b="0" i="1" smtClean="0">
                            <a:latin typeface="Cambria Math" panose="02040503050406030204" pitchFamily="18" charset="0"/>
                            <a:ea typeface="Cambria Math" panose="02040503050406030204" pitchFamily="18" charset="0"/>
                          </a:rPr>
                          <m:t>±</m:t>
                        </m:r>
                      </m:sup>
                    </m:sSup>
                    <m:r>
                      <a:rPr lang="en-US" sz="2000" b="0" i="1" smtClean="0">
                        <a:latin typeface="Cambria Math" panose="02040503050406030204" pitchFamily="18" charset="0"/>
                        <a:ea typeface="Cambria Math" panose="02040503050406030204" pitchFamily="18" charset="0"/>
                      </a:rPr>
                      <m:t>𝜈</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ℓ</m:t>
                        </m:r>
                      </m:e>
                      <m:sup>
                        <m:r>
                          <a:rPr lang="en-US" sz="2000" b="0" i="1" smtClean="0">
                            <a:latin typeface="Cambria Math" panose="02040503050406030204" pitchFamily="18" charset="0"/>
                            <a:ea typeface="Cambria Math" panose="02040503050406030204" pitchFamily="18" charset="0"/>
                          </a:rPr>
                          <m:t>±</m:t>
                        </m:r>
                      </m:sup>
                    </m:sSup>
                    <m:r>
                      <a:rPr lang="en-US" sz="2000" b="0" i="1" smtClean="0">
                        <a:latin typeface="Cambria Math" panose="02040503050406030204" pitchFamily="18" charset="0"/>
                        <a:ea typeface="Cambria Math" panose="02040503050406030204" pitchFamily="18" charset="0"/>
                      </a:rPr>
                      <m:t>𝜈</m:t>
                    </m:r>
                    <m:r>
                      <a:rPr lang="en-US" sz="2000" b="0" i="1" smtClean="0">
                        <a:latin typeface="Cambria Math" panose="02040503050406030204" pitchFamily="18" charset="0"/>
                        <a:ea typeface="Cambria Math" panose="02040503050406030204" pitchFamily="18" charset="0"/>
                      </a:rPr>
                      <m:t>𝑗𝑗</m:t>
                    </m:r>
                  </m:oMath>
                </a14:m>
                <a:endParaRPr lang="en-US" sz="2000" dirty="0"/>
              </a:p>
            </p:txBody>
          </p:sp>
        </mc:Choice>
        <mc:Fallback xmlns="">
          <p:sp>
            <p:nvSpPr>
              <p:cNvPr id="13" name="TextBox 12">
                <a:extLst>
                  <a:ext uri="{FF2B5EF4-FFF2-40B4-BE49-F238E27FC236}">
                    <a16:creationId xmlns:a16="http://schemas.microsoft.com/office/drawing/2014/main" id="{69F3C8B3-0222-517C-AAF9-552BD57363B8}"/>
                  </a:ext>
                </a:extLst>
              </p:cNvPr>
              <p:cNvSpPr txBox="1">
                <a:spLocks noRot="1" noChangeAspect="1" noMove="1" noResize="1" noEditPoints="1" noAdjustHandles="1" noChangeArrowheads="1" noChangeShapeType="1" noTextEdit="1"/>
              </p:cNvSpPr>
              <p:nvPr/>
            </p:nvSpPr>
            <p:spPr>
              <a:xfrm>
                <a:off x="736790" y="2036925"/>
                <a:ext cx="5105399" cy="711798"/>
              </a:xfrm>
              <a:prstGeom prst="rect">
                <a:avLst/>
              </a:prstGeom>
              <a:blipFill>
                <a:blip r:embed="rId7"/>
                <a:stretch>
                  <a:fillRect l="-1493" t="-5263" b="-140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618AD16-F5D5-BB7C-38DE-86705F87E281}"/>
                  </a:ext>
                </a:extLst>
              </p:cNvPr>
              <p:cNvSpPr txBox="1"/>
              <p:nvPr/>
            </p:nvSpPr>
            <p:spPr>
              <a:xfrm>
                <a:off x="1143001" y="4876800"/>
                <a:ext cx="4395788" cy="1542730"/>
              </a:xfrm>
              <a:prstGeom prst="rect">
                <a:avLst/>
              </a:prstGeom>
              <a:solidFill>
                <a:schemeClr val="accent4">
                  <a:lumMod val="20000"/>
                  <a:lumOff val="80000"/>
                </a:schemeClr>
              </a:solidFill>
            </p:spPr>
            <p:txBody>
              <a:bodyPr wrap="square" rtlCol="0">
                <a:spAutoFit/>
              </a:bodyPr>
              <a:lstStyle/>
              <a:p>
                <a:r>
                  <a:rPr lang="en-US" dirty="0"/>
                  <a:t>Note that this considers</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p>
                          <m:sSupPr>
                            <m:ctrlPr>
                              <a:rPr lang="en-US" b="0" i="1" smtClean="0">
                                <a:latin typeface="Cambria Math" panose="02040503050406030204" pitchFamily="18" charset="0"/>
                              </a:rPr>
                            </m:ctrlPr>
                          </m:sSupPr>
                          <m:e>
                            <m:r>
                              <m:rPr>
                                <m:sty m:val="p"/>
                              </m:rPr>
                              <a:rPr lang="el-GR" b="0" i="1" smtClean="0">
                                <a:latin typeface="Cambria Math" panose="02040503050406030204" pitchFamily="18" charset="0"/>
                                <a:ea typeface="Cambria Math" panose="02040503050406030204" pitchFamily="18" charset="0"/>
                              </a:rPr>
                              <m:t>Λ</m:t>
                            </m:r>
                          </m:e>
                          <m:sup>
                            <m:r>
                              <a:rPr lang="en-US" b="0" i="1" smtClean="0">
                                <a:latin typeface="Cambria Math" panose="02040503050406030204" pitchFamily="18" charset="0"/>
                              </a:rPr>
                              <m:t>2</m:t>
                            </m:r>
                          </m:sup>
                        </m:sSup>
                      </m:den>
                    </m:f>
                  </m:oMath>
                </a14:m>
                <a:r>
                  <a:rPr lang="en-US" dirty="0"/>
                  <a:t> and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sSup>
                          <m:sSupPr>
                            <m:ctrlPr>
                              <a:rPr lang="en-US" i="1">
                                <a:latin typeface="Cambria Math" panose="02040503050406030204" pitchFamily="18" charset="0"/>
                              </a:rPr>
                            </m:ctrlPr>
                          </m:sSupPr>
                          <m:e>
                            <m:r>
                              <m:rPr>
                                <m:sty m:val="p"/>
                              </m:rPr>
                              <a:rPr lang="el-GR" i="1">
                                <a:latin typeface="Cambria Math" panose="02040503050406030204" pitchFamily="18" charset="0"/>
                                <a:ea typeface="Cambria Math" panose="02040503050406030204" pitchFamily="18" charset="0"/>
                              </a:rPr>
                              <m:t>Λ</m:t>
                            </m:r>
                          </m:e>
                          <m:sup>
                            <m:r>
                              <a:rPr lang="en-US" b="0" i="1" smtClean="0">
                                <a:latin typeface="Cambria Math" panose="02040503050406030204" pitchFamily="18" charset="0"/>
                                <a:ea typeface="Cambria Math" panose="02040503050406030204" pitchFamily="18" charset="0"/>
                              </a:rPr>
                              <m:t>4</m:t>
                            </m:r>
                          </m:sup>
                        </m:sSup>
                      </m:den>
                    </m:f>
                  </m:oMath>
                </a14:m>
                <a:r>
                  <a:rPr lang="en-US" dirty="0"/>
                  <a:t> dim-6 contributions, as well as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sSup>
                          <m:sSupPr>
                            <m:ctrlPr>
                              <a:rPr lang="en-US" i="1">
                                <a:latin typeface="Cambria Math" panose="02040503050406030204" pitchFamily="18" charset="0"/>
                              </a:rPr>
                            </m:ctrlPr>
                          </m:sSupPr>
                          <m:e>
                            <m:r>
                              <m:rPr>
                                <m:sty m:val="p"/>
                              </m:rPr>
                              <a:rPr lang="el-GR" i="1">
                                <a:latin typeface="Cambria Math" panose="02040503050406030204" pitchFamily="18" charset="0"/>
                                <a:ea typeface="Cambria Math" panose="02040503050406030204" pitchFamily="18" charset="0"/>
                              </a:rPr>
                              <m:t>Λ</m:t>
                            </m:r>
                          </m:e>
                          <m:sup>
                            <m:r>
                              <a:rPr lang="en-US" b="0" i="1" smtClean="0">
                                <a:latin typeface="Cambria Math" panose="02040503050406030204" pitchFamily="18" charset="0"/>
                                <a:ea typeface="Cambria Math" panose="02040503050406030204" pitchFamily="18" charset="0"/>
                              </a:rPr>
                              <m:t>8</m:t>
                            </m:r>
                          </m:sup>
                        </m:sSup>
                      </m:den>
                    </m:f>
                  </m:oMath>
                </a14:m>
                <a:r>
                  <a:rPr lang="en-US" dirty="0"/>
                  <a:t> dim-8 contributions, but misses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sSup>
                          <m:sSupPr>
                            <m:ctrlPr>
                              <a:rPr lang="en-US" i="1">
                                <a:latin typeface="Cambria Math" panose="02040503050406030204" pitchFamily="18" charset="0"/>
                              </a:rPr>
                            </m:ctrlPr>
                          </m:sSupPr>
                          <m:e>
                            <m:r>
                              <m:rPr>
                                <m:sty m:val="p"/>
                              </m:rPr>
                              <a:rPr lang="el-GR" i="1">
                                <a:latin typeface="Cambria Math" panose="02040503050406030204" pitchFamily="18" charset="0"/>
                                <a:ea typeface="Cambria Math" panose="02040503050406030204" pitchFamily="18" charset="0"/>
                              </a:rPr>
                              <m:t>Λ</m:t>
                            </m:r>
                          </m:e>
                          <m:sup>
                            <m:r>
                              <a:rPr lang="en-US" b="0" i="1" smtClean="0">
                                <a:latin typeface="Cambria Math" panose="02040503050406030204" pitchFamily="18" charset="0"/>
                                <a:ea typeface="Cambria Math" panose="02040503050406030204" pitchFamily="18" charset="0"/>
                              </a:rPr>
                              <m:t>6</m:t>
                            </m:r>
                          </m:sup>
                        </m:sSup>
                      </m:den>
                    </m:f>
                  </m:oMath>
                </a14:m>
                <a:r>
                  <a:rPr lang="en-US" dirty="0"/>
                  <a:t> contribution from dim-6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dim-8 interference.</a:t>
                </a:r>
              </a:p>
            </p:txBody>
          </p:sp>
        </mc:Choice>
        <mc:Fallback xmlns="">
          <p:sp>
            <p:nvSpPr>
              <p:cNvPr id="14" name="TextBox 13">
                <a:extLst>
                  <a:ext uri="{FF2B5EF4-FFF2-40B4-BE49-F238E27FC236}">
                    <a16:creationId xmlns:a16="http://schemas.microsoft.com/office/drawing/2014/main" id="{4618AD16-F5D5-BB7C-38DE-86705F87E281}"/>
                  </a:ext>
                </a:extLst>
              </p:cNvPr>
              <p:cNvSpPr txBox="1">
                <a:spLocks noRot="1" noChangeAspect="1" noMove="1" noResize="1" noEditPoints="1" noAdjustHandles="1" noChangeArrowheads="1" noChangeShapeType="1" noTextEdit="1"/>
              </p:cNvSpPr>
              <p:nvPr/>
            </p:nvSpPr>
            <p:spPr>
              <a:xfrm>
                <a:off x="1143001" y="4876800"/>
                <a:ext cx="4395788" cy="1542730"/>
              </a:xfrm>
              <a:prstGeom prst="rect">
                <a:avLst/>
              </a:prstGeom>
              <a:blipFill>
                <a:blip r:embed="rId8"/>
                <a:stretch>
                  <a:fillRect l="-1441" b="-4918"/>
                </a:stretch>
              </a:blipFill>
            </p:spPr>
            <p:txBody>
              <a:bodyPr/>
              <a:lstStyle/>
              <a:p>
                <a:r>
                  <a:rPr lang="en-US">
                    <a:noFill/>
                  </a:rPr>
                  <a:t> </a:t>
                </a:r>
              </a:p>
            </p:txBody>
          </p:sp>
        </mc:Fallback>
      </mc:AlternateContent>
    </p:spTree>
    <p:extLst>
      <p:ext uri="{BB962C8B-B14F-4D97-AF65-F5344CB8AC3E}">
        <p14:creationId xmlns:p14="http://schemas.microsoft.com/office/powerpoint/2010/main" val="1081065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1D450-F8A5-46E2-85E3-CB4D3755B591}"/>
              </a:ext>
            </a:extLst>
          </p:cNvPr>
          <p:cNvSpPr>
            <a:spLocks noGrp="1"/>
          </p:cNvSpPr>
          <p:nvPr>
            <p:ph type="title"/>
          </p:nvPr>
        </p:nvSpPr>
        <p:spPr/>
        <p:txBody>
          <a:bodyPr>
            <a:normAutofit fontScale="90000"/>
          </a:bodyPr>
          <a:lstStyle/>
          <a:p>
            <a:r>
              <a:rPr lang="en-US" dirty="0"/>
              <a:t>Challenge: unitarity violation</a:t>
            </a:r>
          </a:p>
        </p:txBody>
      </p:sp>
      <p:sp>
        <p:nvSpPr>
          <p:cNvPr id="3" name="Footer Placeholder 2">
            <a:extLst>
              <a:ext uri="{FF2B5EF4-FFF2-40B4-BE49-F238E27FC236}">
                <a16:creationId xmlns:a16="http://schemas.microsoft.com/office/drawing/2014/main" id="{37C03BF2-021D-3021-AED1-C908F57F09BD}"/>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B4357797-EABC-8FA7-BE60-A3A5515BC663}"/>
              </a:ext>
            </a:extLst>
          </p:cNvPr>
          <p:cNvSpPr>
            <a:spLocks noGrp="1"/>
          </p:cNvSpPr>
          <p:nvPr>
            <p:ph type="sldNum" sz="quarter" idx="12"/>
          </p:nvPr>
        </p:nvSpPr>
        <p:spPr/>
        <p:txBody>
          <a:bodyPr/>
          <a:lstStyle/>
          <a:p>
            <a:fld id="{8055E9AD-FF6F-45A6-BEFC-71F94E00C96F}" type="slidenum">
              <a:rPr lang="en-US" smtClean="0"/>
              <a:pPr/>
              <a:t>24</a:t>
            </a:fld>
            <a:endParaRPr lang="en-US"/>
          </a:p>
        </p:txBody>
      </p:sp>
      <p:pic>
        <p:nvPicPr>
          <p:cNvPr id="6" name="Picture 5">
            <a:extLst>
              <a:ext uri="{FF2B5EF4-FFF2-40B4-BE49-F238E27FC236}">
                <a16:creationId xmlns:a16="http://schemas.microsoft.com/office/drawing/2014/main" id="{7AD93EE6-A352-4F0B-9D69-0509AA237E92}"/>
              </a:ext>
            </a:extLst>
          </p:cNvPr>
          <p:cNvPicPr>
            <a:picLocks noChangeAspect="1"/>
          </p:cNvPicPr>
          <p:nvPr/>
        </p:nvPicPr>
        <p:blipFill>
          <a:blip r:embed="rId3"/>
          <a:stretch>
            <a:fillRect/>
          </a:stretch>
        </p:blipFill>
        <p:spPr>
          <a:xfrm rot="5400000">
            <a:off x="3190175" y="1924426"/>
            <a:ext cx="2764434" cy="2881313"/>
          </a:xfrm>
          <a:prstGeom prst="rect">
            <a:avLst/>
          </a:prstGeom>
        </p:spPr>
      </p:pic>
      <p:pic>
        <p:nvPicPr>
          <p:cNvPr id="9" name="Picture 8">
            <a:extLst>
              <a:ext uri="{FF2B5EF4-FFF2-40B4-BE49-F238E27FC236}">
                <a16:creationId xmlns:a16="http://schemas.microsoft.com/office/drawing/2014/main" id="{21049A34-3104-798A-FD8B-C31B52F42B52}"/>
              </a:ext>
            </a:extLst>
          </p:cNvPr>
          <p:cNvPicPr>
            <a:picLocks noChangeAspect="1"/>
          </p:cNvPicPr>
          <p:nvPr/>
        </p:nvPicPr>
        <p:blipFill>
          <a:blip r:embed="rId4"/>
          <a:stretch>
            <a:fillRect/>
          </a:stretch>
        </p:blipFill>
        <p:spPr>
          <a:xfrm>
            <a:off x="6243638" y="2470508"/>
            <a:ext cx="5562600" cy="3263900"/>
          </a:xfrm>
          <a:prstGeom prst="rect">
            <a:avLst/>
          </a:prstGeom>
        </p:spPr>
      </p:pic>
      <p:sp>
        <p:nvSpPr>
          <p:cNvPr id="5" name="TextBox 4">
            <a:extLst>
              <a:ext uri="{FF2B5EF4-FFF2-40B4-BE49-F238E27FC236}">
                <a16:creationId xmlns:a16="http://schemas.microsoft.com/office/drawing/2014/main" id="{389F7AEF-FCD4-9CDA-993C-1636C7DAE827}"/>
              </a:ext>
            </a:extLst>
          </p:cNvPr>
          <p:cNvSpPr txBox="1"/>
          <p:nvPr/>
        </p:nvSpPr>
        <p:spPr>
          <a:xfrm>
            <a:off x="904875" y="964187"/>
            <a:ext cx="10210800" cy="1015663"/>
          </a:xfrm>
          <a:prstGeom prst="rect">
            <a:avLst/>
          </a:prstGeom>
          <a:solidFill>
            <a:schemeClr val="accent6">
              <a:lumMod val="40000"/>
              <a:lumOff val="60000"/>
            </a:schemeClr>
          </a:solidFill>
        </p:spPr>
        <p:txBody>
          <a:bodyPr wrap="square" rtlCol="0">
            <a:spAutoFit/>
          </a:bodyPr>
          <a:lstStyle/>
          <a:p>
            <a:r>
              <a:rPr lang="en-US" sz="2000" dirty="0"/>
              <a:t>Recall: EFT operators are just a low-energy approximation of unknown UV physics.  When EFT operators are extrapolated to high energy, the scatting amplitudes can violate unitary. At LHC energies, unitarity constraints can limit the range of validity of experimental constraints on WCs</a:t>
            </a:r>
          </a:p>
        </p:txBody>
      </p:sp>
      <p:sp>
        <p:nvSpPr>
          <p:cNvPr id="8" name="TextBox 7">
            <a:extLst>
              <a:ext uri="{FF2B5EF4-FFF2-40B4-BE49-F238E27FC236}">
                <a16:creationId xmlns:a16="http://schemas.microsoft.com/office/drawing/2014/main" id="{4CE0C6F5-80F8-D06E-3B12-AD1EC79F8B9F}"/>
              </a:ext>
            </a:extLst>
          </p:cNvPr>
          <p:cNvSpPr txBox="1"/>
          <p:nvPr/>
        </p:nvSpPr>
        <p:spPr>
          <a:xfrm>
            <a:off x="5900737" y="2096414"/>
            <a:ext cx="5442067" cy="369332"/>
          </a:xfrm>
          <a:prstGeom prst="rect">
            <a:avLst/>
          </a:prstGeom>
          <a:noFill/>
        </p:spPr>
        <p:txBody>
          <a:bodyPr wrap="none" rtlCol="0">
            <a:spAutoFit/>
          </a:bodyPr>
          <a:lstStyle/>
          <a:p>
            <a:r>
              <a:rPr lang="en-US" dirty="0"/>
              <a:t>Example of effects of unitarity constraints on dim-8 WCs</a:t>
            </a:r>
          </a:p>
        </p:txBody>
      </p:sp>
      <p:sp>
        <p:nvSpPr>
          <p:cNvPr id="10" name="TextBox 9">
            <a:extLst>
              <a:ext uri="{FF2B5EF4-FFF2-40B4-BE49-F238E27FC236}">
                <a16:creationId xmlns:a16="http://schemas.microsoft.com/office/drawing/2014/main" id="{C14519E0-4DF5-68CE-995B-72259B15EA78}"/>
              </a:ext>
            </a:extLst>
          </p:cNvPr>
          <p:cNvSpPr txBox="1"/>
          <p:nvPr/>
        </p:nvSpPr>
        <p:spPr>
          <a:xfrm>
            <a:off x="9448800" y="5893813"/>
            <a:ext cx="2507033" cy="369332"/>
          </a:xfrm>
          <a:prstGeom prst="rect">
            <a:avLst/>
          </a:prstGeom>
          <a:noFill/>
        </p:spPr>
        <p:txBody>
          <a:bodyPr wrap="none" rtlCol="0">
            <a:spAutoFit/>
          </a:bodyPr>
          <a:lstStyle/>
          <a:p>
            <a:r>
              <a:rPr lang="en-US" dirty="0"/>
              <a:t>ATLAS: </a:t>
            </a:r>
            <a:r>
              <a:rPr lang="en-US" dirty="0">
                <a:hlinkClick r:id="rId5"/>
              </a:rPr>
              <a:t>JHEP04(2024)026</a:t>
            </a:r>
            <a:endParaRPr lang="en-US" dirty="0"/>
          </a:p>
        </p:txBody>
      </p:sp>
      <p:pic>
        <p:nvPicPr>
          <p:cNvPr id="11" name="Picture 10">
            <a:extLst>
              <a:ext uri="{FF2B5EF4-FFF2-40B4-BE49-F238E27FC236}">
                <a16:creationId xmlns:a16="http://schemas.microsoft.com/office/drawing/2014/main" id="{4A4B1E8F-28B7-4699-EA75-115BA83D8CDB}"/>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585787" y="5104536"/>
            <a:ext cx="4352234" cy="1343028"/>
          </a:xfrm>
          <a:prstGeom prst="rect">
            <a:avLst/>
          </a:prstGeom>
        </p:spPr>
      </p:pic>
      <p:sp>
        <p:nvSpPr>
          <p:cNvPr id="12" name="TextBox 11">
            <a:extLst>
              <a:ext uri="{FF2B5EF4-FFF2-40B4-BE49-F238E27FC236}">
                <a16:creationId xmlns:a16="http://schemas.microsoft.com/office/drawing/2014/main" id="{CF43DBF2-81C1-9732-229F-7DD5C61977B0}"/>
              </a:ext>
            </a:extLst>
          </p:cNvPr>
          <p:cNvSpPr txBox="1"/>
          <p:nvPr/>
        </p:nvSpPr>
        <p:spPr>
          <a:xfrm>
            <a:off x="585787" y="4585763"/>
            <a:ext cx="4572000" cy="584775"/>
          </a:xfrm>
          <a:prstGeom prst="rect">
            <a:avLst/>
          </a:prstGeom>
          <a:noFill/>
        </p:spPr>
        <p:txBody>
          <a:bodyPr wrap="square" rtlCol="0">
            <a:spAutoFit/>
          </a:bodyPr>
          <a:lstStyle/>
          <a:p>
            <a:r>
              <a:rPr lang="en-US" sz="1600" dirty="0"/>
              <a:t>Example of S operator bounds from J=0, J=1 partial wave unitarity:  </a:t>
            </a:r>
            <a:r>
              <a:rPr lang="en-US" sz="1600" dirty="0">
                <a:hlinkClick r:id="rId7"/>
              </a:rPr>
              <a:t>Phys. Rev. D 101, 113003 (2020)  </a:t>
            </a:r>
            <a:endParaRPr lang="en-US" sz="1600" dirty="0"/>
          </a:p>
        </p:txBody>
      </p:sp>
      <p:sp>
        <p:nvSpPr>
          <p:cNvPr id="13" name="TextBox 12">
            <a:extLst>
              <a:ext uri="{FF2B5EF4-FFF2-40B4-BE49-F238E27FC236}">
                <a16:creationId xmlns:a16="http://schemas.microsoft.com/office/drawing/2014/main" id="{27DC376D-2B05-CBC6-75FB-6CFC346F9AB7}"/>
              </a:ext>
            </a:extLst>
          </p:cNvPr>
          <p:cNvSpPr txBox="1"/>
          <p:nvPr/>
        </p:nvSpPr>
        <p:spPr>
          <a:xfrm>
            <a:off x="609600" y="2082126"/>
            <a:ext cx="2667000" cy="2308324"/>
          </a:xfrm>
          <a:prstGeom prst="rect">
            <a:avLst/>
          </a:prstGeom>
          <a:solidFill>
            <a:schemeClr val="accent1">
              <a:lumMod val="20000"/>
              <a:lumOff val="80000"/>
            </a:schemeClr>
          </a:solidFill>
        </p:spPr>
        <p:txBody>
          <a:bodyPr wrap="square" rtlCol="0">
            <a:spAutoFit/>
          </a:bodyPr>
          <a:lstStyle/>
          <a:p>
            <a:r>
              <a:rPr lang="en-US" dirty="0"/>
              <a:t>Typical methods:</a:t>
            </a:r>
          </a:p>
          <a:p>
            <a:pPr marL="285750" indent="-285750">
              <a:buFont typeface="Arial" panose="020B0604020202020204" pitchFamily="34" charset="0"/>
              <a:buChar char="•"/>
            </a:pPr>
            <a:r>
              <a:rPr lang="en-US" dirty="0"/>
              <a:t>”Clipping” – zero out EFT contributions when a chosen kinematic variable exceeds a value</a:t>
            </a:r>
          </a:p>
          <a:p>
            <a:pPr marL="285750" indent="-285750">
              <a:buFont typeface="Arial" panose="020B0604020202020204" pitchFamily="34" charset="0"/>
              <a:buChar char="•"/>
            </a:pPr>
            <a:r>
              <a:rPr lang="en-US" dirty="0"/>
              <a:t>partial wave unitarity constraints </a:t>
            </a:r>
          </a:p>
        </p:txBody>
      </p:sp>
    </p:spTree>
    <p:extLst>
      <p:ext uri="{BB962C8B-B14F-4D97-AF65-F5344CB8AC3E}">
        <p14:creationId xmlns:p14="http://schemas.microsoft.com/office/powerpoint/2010/main" val="26241772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C675-EA36-A7FA-2F90-A62D4FFC417A}"/>
              </a:ext>
            </a:extLst>
          </p:cNvPr>
          <p:cNvSpPr>
            <a:spLocks noGrp="1"/>
          </p:cNvSpPr>
          <p:nvPr>
            <p:ph type="title"/>
          </p:nvPr>
        </p:nvSpPr>
        <p:spPr/>
        <p:txBody>
          <a:bodyPr>
            <a:normAutofit fontScale="90000"/>
          </a:bodyPr>
          <a:lstStyle/>
          <a:p>
            <a:r>
              <a:rPr lang="en-GB" dirty="0"/>
              <a:t>Closing remarks</a:t>
            </a:r>
          </a:p>
        </p:txBody>
      </p:sp>
      <p:sp>
        <p:nvSpPr>
          <p:cNvPr id="3" name="Footer Placeholder 2">
            <a:extLst>
              <a:ext uri="{FF2B5EF4-FFF2-40B4-BE49-F238E27FC236}">
                <a16:creationId xmlns:a16="http://schemas.microsoft.com/office/drawing/2014/main" id="{771D8FE0-8680-386C-51D0-CC69AB3452FF}"/>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D109A583-EB3C-36C4-4253-2BBF5E35F1CC}"/>
              </a:ext>
            </a:extLst>
          </p:cNvPr>
          <p:cNvSpPr>
            <a:spLocks noGrp="1"/>
          </p:cNvSpPr>
          <p:nvPr>
            <p:ph type="sldNum" sz="quarter" idx="12"/>
          </p:nvPr>
        </p:nvSpPr>
        <p:spPr/>
        <p:txBody>
          <a:bodyPr/>
          <a:lstStyle/>
          <a:p>
            <a:fld id="{8055E9AD-FF6F-45A6-BEFC-71F94E00C96F}" type="slidenum">
              <a:rPr lang="en-US" smtClean="0"/>
              <a:pPr/>
              <a:t>25</a:t>
            </a:fld>
            <a:endParaRPr lang="en-US"/>
          </a:p>
        </p:txBody>
      </p:sp>
      <p:sp>
        <p:nvSpPr>
          <p:cNvPr id="7" name="TextBox 6">
            <a:extLst>
              <a:ext uri="{FF2B5EF4-FFF2-40B4-BE49-F238E27FC236}">
                <a16:creationId xmlns:a16="http://schemas.microsoft.com/office/drawing/2014/main" id="{32CD3C5F-A3BE-9E95-E382-F0F4269CA64A}"/>
              </a:ext>
            </a:extLst>
          </p:cNvPr>
          <p:cNvSpPr txBox="1"/>
          <p:nvPr/>
        </p:nvSpPr>
        <p:spPr>
          <a:xfrm>
            <a:off x="1905000" y="1221979"/>
            <a:ext cx="7467600" cy="1938992"/>
          </a:xfrm>
          <a:prstGeom prst="rect">
            <a:avLst/>
          </a:prstGeom>
          <a:solidFill>
            <a:schemeClr val="accent6">
              <a:lumMod val="20000"/>
              <a:lumOff val="80000"/>
            </a:schemeClr>
          </a:solidFill>
        </p:spPr>
        <p:txBody>
          <a:bodyPr wrap="square" rtlCol="0">
            <a:spAutoFit/>
          </a:bodyPr>
          <a:lstStyle/>
          <a:p>
            <a:r>
              <a:rPr lang="en-US" sz="2000" dirty="0"/>
              <a:t>Other related talks at this conference: (list may be incomplete)</a:t>
            </a:r>
          </a:p>
          <a:p>
            <a:pPr marL="285750" indent="-285750">
              <a:buFont typeface="Arial" panose="020B0604020202020204" pitchFamily="34" charset="0"/>
              <a:buChar char="•"/>
            </a:pPr>
            <a:r>
              <a:rPr lang="en-US" sz="2000" dirty="0"/>
              <a:t>Measurements of multi-boson and rare electroweak processes at ATLAS and CMS (incl. VBS and polarization measurements)  </a:t>
            </a:r>
            <a:r>
              <a:rPr lang="en-GB" sz="2000" dirty="0"/>
              <a:t>(Jonny Allen</a:t>
            </a:r>
            <a:r>
              <a:rPr lang="en-US" sz="2000" b="1" dirty="0"/>
              <a:t>)</a:t>
            </a:r>
          </a:p>
          <a:p>
            <a:pPr marL="285750" indent="-285750">
              <a:buFont typeface="Arial" panose="020B0604020202020204" pitchFamily="34" charset="0"/>
              <a:buChar char="•"/>
            </a:pPr>
            <a:r>
              <a:rPr lang="en-US" sz="2000" dirty="0"/>
              <a:t>Polarized boson pairs at NLO in the SMEFT (Jakob Linder)</a:t>
            </a:r>
          </a:p>
          <a:p>
            <a:pPr marL="285750" indent="-285750">
              <a:buFont typeface="Arial" panose="020B0604020202020204" pitchFamily="34" charset="0"/>
              <a:buChar char="•"/>
            </a:pPr>
            <a:r>
              <a:rPr lang="en-US" sz="2000" dirty="0"/>
              <a:t>SMEFT at EIC and LHC (Anke </a:t>
            </a:r>
            <a:r>
              <a:rPr lang="en-US" sz="2000" dirty="0" err="1"/>
              <a:t>Biekoetter</a:t>
            </a:r>
            <a:r>
              <a:rPr lang="en-US" sz="2000" dirty="0"/>
              <a:t>)</a:t>
            </a:r>
            <a:endParaRPr lang="en-GB" sz="2000" dirty="0"/>
          </a:p>
        </p:txBody>
      </p:sp>
      <p:sp>
        <p:nvSpPr>
          <p:cNvPr id="9" name="AutoShape 2" descr="April Meeting 2024 icon">
            <a:extLst>
              <a:ext uri="{FF2B5EF4-FFF2-40B4-BE49-F238E27FC236}">
                <a16:creationId xmlns:a16="http://schemas.microsoft.com/office/drawing/2014/main" id="{658B0392-3319-A264-3DD2-DCBFAC884C43}"/>
              </a:ext>
            </a:extLst>
          </p:cNvPr>
          <p:cNvSpPr>
            <a:spLocks noChangeAspect="1" noChangeArrowheads="1"/>
          </p:cNvSpPr>
          <p:nvPr/>
        </p:nvSpPr>
        <p:spPr bwMode="auto">
          <a:xfrm>
            <a:off x="5943600" y="3276600"/>
            <a:ext cx="1828800" cy="1828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extBox 9">
            <a:extLst>
              <a:ext uri="{FF2B5EF4-FFF2-40B4-BE49-F238E27FC236}">
                <a16:creationId xmlns:a16="http://schemas.microsoft.com/office/drawing/2014/main" id="{442572B8-26F1-1634-2918-385C9ADEE849}"/>
              </a:ext>
            </a:extLst>
          </p:cNvPr>
          <p:cNvSpPr txBox="1"/>
          <p:nvPr/>
        </p:nvSpPr>
        <p:spPr>
          <a:xfrm>
            <a:off x="1562099" y="3697030"/>
            <a:ext cx="8610601" cy="2308324"/>
          </a:xfrm>
          <a:prstGeom prst="rect">
            <a:avLst/>
          </a:prstGeom>
          <a:solidFill>
            <a:srgbClr val="FFFF00"/>
          </a:solidFill>
          <a:ln>
            <a:solidFill>
              <a:schemeClr val="tx1"/>
            </a:solidFill>
          </a:ln>
        </p:spPr>
        <p:txBody>
          <a:bodyPr wrap="square" rtlCol="0">
            <a:spAutoFit/>
          </a:bodyPr>
          <a:lstStyle/>
          <a:p>
            <a:pPr algn="ctr"/>
            <a:r>
              <a:rPr lang="en-GB" sz="2400" dirty="0"/>
              <a:t>Main takeaways: </a:t>
            </a:r>
          </a:p>
          <a:p>
            <a:pPr marL="285750" indent="-285750" algn="ctr">
              <a:buFont typeface="Arial" panose="020B0604020202020204" pitchFamily="34" charset="0"/>
              <a:buChar char="•"/>
            </a:pPr>
            <a:r>
              <a:rPr lang="en-GB" sz="2400" dirty="0"/>
              <a:t>EFT formalism is being used broadly and is providing a way to combine results across channels and experiments to quantify constraints on BSM physics</a:t>
            </a:r>
          </a:p>
          <a:p>
            <a:pPr marL="285750" indent="-285750" algn="ctr">
              <a:buFont typeface="Arial" panose="020B0604020202020204" pitchFamily="34" charset="0"/>
              <a:buChar char="•"/>
            </a:pPr>
            <a:r>
              <a:rPr lang="en-GB" sz="2400" dirty="0"/>
              <a:t>Good ongoing collaboration among ATLAS, CMS, and theory community to refine and organize future analyses of EFT</a:t>
            </a:r>
          </a:p>
        </p:txBody>
      </p:sp>
    </p:spTree>
    <p:extLst>
      <p:ext uri="{BB962C8B-B14F-4D97-AF65-F5344CB8AC3E}">
        <p14:creationId xmlns:p14="http://schemas.microsoft.com/office/powerpoint/2010/main" val="41856754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E4EC4-122B-DE97-4A0C-9646950DF0CB}"/>
              </a:ext>
            </a:extLst>
          </p:cNvPr>
          <p:cNvSpPr>
            <a:spLocks noGrp="1"/>
          </p:cNvSpPr>
          <p:nvPr>
            <p:ph type="title"/>
          </p:nvPr>
        </p:nvSpPr>
        <p:spPr/>
        <p:txBody>
          <a:bodyPr>
            <a:normAutofit fontScale="90000"/>
          </a:bodyPr>
          <a:lstStyle/>
          <a:p>
            <a:r>
              <a:rPr lang="en-US" dirty="0"/>
              <a:t>backups</a:t>
            </a:r>
          </a:p>
        </p:txBody>
      </p:sp>
      <p:sp>
        <p:nvSpPr>
          <p:cNvPr id="3" name="Footer Placeholder 2">
            <a:extLst>
              <a:ext uri="{FF2B5EF4-FFF2-40B4-BE49-F238E27FC236}">
                <a16:creationId xmlns:a16="http://schemas.microsoft.com/office/drawing/2014/main" id="{F74AAD94-2EA3-2106-1FE7-4A96E32B2727}"/>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623DFB07-FC58-2290-52AE-EA5C25766413}"/>
              </a:ext>
            </a:extLst>
          </p:cNvPr>
          <p:cNvSpPr>
            <a:spLocks noGrp="1"/>
          </p:cNvSpPr>
          <p:nvPr>
            <p:ph type="sldNum" sz="quarter" idx="12"/>
          </p:nvPr>
        </p:nvSpPr>
        <p:spPr/>
        <p:txBody>
          <a:bodyPr/>
          <a:lstStyle/>
          <a:p>
            <a:fld id="{8055E9AD-FF6F-45A6-BEFC-71F94E00C96F}" type="slidenum">
              <a:rPr lang="en-US" smtClean="0"/>
              <a:pPr/>
              <a:t>26</a:t>
            </a:fld>
            <a:endParaRPr lang="en-US"/>
          </a:p>
        </p:txBody>
      </p:sp>
    </p:spTree>
    <p:extLst>
      <p:ext uri="{BB962C8B-B14F-4D97-AF65-F5344CB8AC3E}">
        <p14:creationId xmlns:p14="http://schemas.microsoft.com/office/powerpoint/2010/main" val="34534348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CC655-F050-0906-0FFC-447270AE95D7}"/>
              </a:ext>
            </a:extLst>
          </p:cNvPr>
          <p:cNvSpPr>
            <a:spLocks noGrp="1"/>
          </p:cNvSpPr>
          <p:nvPr>
            <p:ph type="title"/>
          </p:nvPr>
        </p:nvSpPr>
        <p:spPr/>
        <p:txBody>
          <a:bodyPr>
            <a:normAutofit fontScale="90000"/>
          </a:bodyPr>
          <a:lstStyle/>
          <a:p>
            <a:r>
              <a:rPr lang="en-US" dirty="0"/>
              <a:t>ATLAS Higgs combination</a:t>
            </a:r>
          </a:p>
        </p:txBody>
      </p:sp>
      <p:sp>
        <p:nvSpPr>
          <p:cNvPr id="3" name="Footer Placeholder 2">
            <a:extLst>
              <a:ext uri="{FF2B5EF4-FFF2-40B4-BE49-F238E27FC236}">
                <a16:creationId xmlns:a16="http://schemas.microsoft.com/office/drawing/2014/main" id="{214195D4-9FB4-7BA9-D36C-48CD17BAEEEA}"/>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E0CDA1EA-1E51-3147-750F-2E1317583BF3}"/>
              </a:ext>
            </a:extLst>
          </p:cNvPr>
          <p:cNvSpPr>
            <a:spLocks noGrp="1"/>
          </p:cNvSpPr>
          <p:nvPr>
            <p:ph type="sldNum" sz="quarter" idx="12"/>
          </p:nvPr>
        </p:nvSpPr>
        <p:spPr/>
        <p:txBody>
          <a:bodyPr/>
          <a:lstStyle/>
          <a:p>
            <a:fld id="{8055E9AD-FF6F-45A6-BEFC-71F94E00C96F}" type="slidenum">
              <a:rPr lang="en-US" smtClean="0"/>
              <a:pPr/>
              <a:t>27</a:t>
            </a:fld>
            <a:endParaRPr lang="en-US"/>
          </a:p>
        </p:txBody>
      </p:sp>
      <p:pic>
        <p:nvPicPr>
          <p:cNvPr id="6" name="Picture 5">
            <a:extLst>
              <a:ext uri="{FF2B5EF4-FFF2-40B4-BE49-F238E27FC236}">
                <a16:creationId xmlns:a16="http://schemas.microsoft.com/office/drawing/2014/main" id="{03AC04A1-5149-F307-C0F9-82CE20383F37}"/>
              </a:ext>
            </a:extLst>
          </p:cNvPr>
          <p:cNvPicPr>
            <a:picLocks noChangeAspect="1"/>
          </p:cNvPicPr>
          <p:nvPr/>
        </p:nvPicPr>
        <p:blipFill>
          <a:blip r:embed="rId2"/>
          <a:stretch>
            <a:fillRect/>
          </a:stretch>
        </p:blipFill>
        <p:spPr>
          <a:xfrm>
            <a:off x="152401" y="1143000"/>
            <a:ext cx="9427902" cy="41910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193C68D-FDA8-2C84-E82F-839521223B3E}"/>
                  </a:ext>
                </a:extLst>
              </p:cNvPr>
              <p:cNvSpPr txBox="1"/>
              <p:nvPr/>
            </p:nvSpPr>
            <p:spPr>
              <a:xfrm>
                <a:off x="9067800" y="1676400"/>
                <a:ext cx="2819400" cy="2585323"/>
              </a:xfrm>
              <a:prstGeom prst="rect">
                <a:avLst/>
              </a:prstGeom>
              <a:noFill/>
            </p:spPr>
            <p:txBody>
              <a:bodyPr wrap="square" rtlCol="0">
                <a:spAutoFit/>
              </a:bodyPr>
              <a:lstStyle/>
              <a:p>
                <a:r>
                  <a:rPr lang="en-US" dirty="0"/>
                  <a:t>illustration of binned cross section sensitivity to WCs</a:t>
                </a:r>
              </a:p>
              <a:p>
                <a:endParaRPr lang="en-US" dirty="0"/>
              </a:p>
              <a:p>
                <a:r>
                  <a:rPr lang="en-US" dirty="0"/>
                  <a:t>Note: This comes from a dedicated fit to the </a:t>
                </a:r>
                <a14:m>
                  <m:oMath xmlns:m="http://schemas.openxmlformats.org/officeDocument/2006/math">
                    <m:r>
                      <a:rPr lang="en-US" b="0" i="1" smtClean="0">
                        <a:latin typeface="Cambria Math" panose="02040503050406030204" pitchFamily="18" charset="0"/>
                      </a:rPr>
                      <m:t>𝐻</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𝛾𝛾</m:t>
                    </m:r>
                  </m:oMath>
                </a14:m>
                <a:r>
                  <a:rPr lang="en-US" dirty="0"/>
                  <a:t> and </a:t>
                </a:r>
                <a14:m>
                  <m:oMath xmlns:m="http://schemas.openxmlformats.org/officeDocument/2006/math">
                    <m:r>
                      <a:rPr lang="en-US" b="0" i="1" smtClean="0">
                        <a:latin typeface="Cambria Math" panose="02040503050406030204" pitchFamily="18" charset="0"/>
                      </a:rPr>
                      <m:t>𝐻</m:t>
                    </m:r>
                    <m:r>
                      <a:rPr lang="en-US" b="0" i="1" smtClean="0">
                        <a:latin typeface="Cambria Math" panose="02040503050406030204" pitchFamily="18" charset="0"/>
                        <a:ea typeface="Cambria Math" panose="02040503050406030204" pitchFamily="18" charset="0"/>
                      </a:rPr>
                      <m:t>→4ℓ</m:t>
                    </m:r>
                  </m:oMath>
                </a14:m>
                <a:r>
                  <a:rPr lang="en-US" dirty="0"/>
                  <a:t> differential cross section measurement and not part of the full combination fig</a:t>
                </a:r>
              </a:p>
            </p:txBody>
          </p:sp>
        </mc:Choice>
        <mc:Fallback xmlns="">
          <p:sp>
            <p:nvSpPr>
              <p:cNvPr id="7" name="TextBox 6">
                <a:extLst>
                  <a:ext uri="{FF2B5EF4-FFF2-40B4-BE49-F238E27FC236}">
                    <a16:creationId xmlns:a16="http://schemas.microsoft.com/office/drawing/2014/main" id="{7193C68D-FDA8-2C84-E82F-839521223B3E}"/>
                  </a:ext>
                </a:extLst>
              </p:cNvPr>
              <p:cNvSpPr txBox="1">
                <a:spLocks noRot="1" noChangeAspect="1" noMove="1" noResize="1" noEditPoints="1" noAdjustHandles="1" noChangeArrowheads="1" noChangeShapeType="1" noTextEdit="1"/>
              </p:cNvSpPr>
              <p:nvPr/>
            </p:nvSpPr>
            <p:spPr>
              <a:xfrm>
                <a:off x="9067800" y="1676400"/>
                <a:ext cx="2819400" cy="2585323"/>
              </a:xfrm>
              <a:prstGeom prst="rect">
                <a:avLst/>
              </a:prstGeom>
              <a:blipFill>
                <a:blip r:embed="rId3"/>
                <a:stretch>
                  <a:fillRect l="-2242" t="-980" b="-2941"/>
                </a:stretch>
              </a:blipFill>
            </p:spPr>
            <p:txBody>
              <a:bodyPr/>
              <a:lstStyle/>
              <a:p>
                <a:r>
                  <a:rPr lang="en-US">
                    <a:noFill/>
                  </a:rPr>
                  <a:t> </a:t>
                </a:r>
              </a:p>
            </p:txBody>
          </p:sp>
        </mc:Fallback>
      </mc:AlternateContent>
    </p:spTree>
    <p:extLst>
      <p:ext uri="{BB962C8B-B14F-4D97-AF65-F5344CB8AC3E}">
        <p14:creationId xmlns:p14="http://schemas.microsoft.com/office/powerpoint/2010/main" val="40907254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DA270-FF51-C4F0-794F-FB5D362E383E}"/>
              </a:ext>
            </a:extLst>
          </p:cNvPr>
          <p:cNvSpPr>
            <a:spLocks noGrp="1"/>
          </p:cNvSpPr>
          <p:nvPr>
            <p:ph type="title"/>
          </p:nvPr>
        </p:nvSpPr>
        <p:spPr/>
        <p:txBody>
          <a:bodyPr>
            <a:normAutofit fontScale="90000"/>
          </a:bodyPr>
          <a:lstStyle/>
          <a:p>
            <a:r>
              <a:rPr lang="en-US" dirty="0"/>
              <a:t>Principal component analysis</a:t>
            </a:r>
          </a:p>
        </p:txBody>
      </p:sp>
      <p:sp>
        <p:nvSpPr>
          <p:cNvPr id="3" name="Footer Placeholder 2">
            <a:extLst>
              <a:ext uri="{FF2B5EF4-FFF2-40B4-BE49-F238E27FC236}">
                <a16:creationId xmlns:a16="http://schemas.microsoft.com/office/drawing/2014/main" id="{20745D18-F5A9-D02E-A816-D45001394223}"/>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294BAD09-9488-F944-24DE-C0DE0A72B1F5}"/>
              </a:ext>
            </a:extLst>
          </p:cNvPr>
          <p:cNvSpPr>
            <a:spLocks noGrp="1"/>
          </p:cNvSpPr>
          <p:nvPr>
            <p:ph type="sldNum" sz="quarter" idx="12"/>
          </p:nvPr>
        </p:nvSpPr>
        <p:spPr/>
        <p:txBody>
          <a:bodyPr/>
          <a:lstStyle/>
          <a:p>
            <a:fld id="{8055E9AD-FF6F-45A6-BEFC-71F94E00C96F}" type="slidenum">
              <a:rPr lang="en-US" smtClean="0"/>
              <a:pPr/>
              <a:t>28</a:t>
            </a:fld>
            <a:endParaRPr lang="en-US"/>
          </a:p>
        </p:txBody>
      </p:sp>
      <p:sp>
        <p:nvSpPr>
          <p:cNvPr id="5" name="TextBox 4">
            <a:extLst>
              <a:ext uri="{FF2B5EF4-FFF2-40B4-BE49-F238E27FC236}">
                <a16:creationId xmlns:a16="http://schemas.microsoft.com/office/drawing/2014/main" id="{0427E39C-32D6-660A-FF70-FD055F541298}"/>
              </a:ext>
            </a:extLst>
          </p:cNvPr>
          <p:cNvSpPr txBox="1"/>
          <p:nvPr/>
        </p:nvSpPr>
        <p:spPr>
          <a:xfrm>
            <a:off x="609600" y="990600"/>
            <a:ext cx="9749015" cy="1292662"/>
          </a:xfrm>
          <a:prstGeom prst="rect">
            <a:avLst/>
          </a:prstGeom>
          <a:noFill/>
        </p:spPr>
        <p:txBody>
          <a:bodyPr wrap="none" rtlCol="0">
            <a:spAutoFit/>
          </a:bodyPr>
          <a:lstStyle/>
          <a:p>
            <a:pPr marL="342900" indent="-342900">
              <a:buFont typeface="Arial" panose="020B0604020202020204" pitchFamily="34" charset="0"/>
              <a:buChar char="•"/>
            </a:pPr>
            <a:r>
              <a:rPr lang="en-US" sz="2000" dirty="0"/>
              <a:t>Information matrix is the </a:t>
            </a:r>
            <a:r>
              <a:rPr lang="en-US" sz="2000" b="1" dirty="0"/>
              <a:t>Hessian of the combined measurements</a:t>
            </a:r>
            <a:r>
              <a:rPr lang="en-US" sz="2000" dirty="0"/>
              <a:t> with respect</a:t>
            </a:r>
            <a:r>
              <a:rPr lang="en-US" sz="2000" b="1" dirty="0"/>
              <a:t> the WCs</a:t>
            </a:r>
            <a:endParaRPr lang="en-US" sz="2000" dirty="0"/>
          </a:p>
          <a:p>
            <a:pPr marL="342900" indent="-342900">
              <a:buFont typeface="Arial" panose="020B0604020202020204" pitchFamily="34" charset="0"/>
              <a:buChar char="•"/>
            </a:pPr>
            <a:r>
              <a:rPr lang="en-US" sz="2000" dirty="0"/>
              <a:t>decomposed in eigenvalues and eigenvectors</a:t>
            </a:r>
          </a:p>
          <a:p>
            <a:pPr marL="342900" indent="-342900">
              <a:buFont typeface="Arial" panose="020B0604020202020204" pitchFamily="34" charset="0"/>
              <a:buChar char="•"/>
            </a:pPr>
            <a:r>
              <a:rPr lang="en-US" sz="2000" b="1" dirty="0"/>
              <a:t>linear-only </a:t>
            </a:r>
            <a:r>
              <a:rPr lang="en-US" sz="2000" dirty="0"/>
              <a:t>fit, as quadratic terms would ruin the orthogonality</a:t>
            </a:r>
          </a:p>
          <a:p>
            <a:endParaRPr lang="en-US" dirty="0"/>
          </a:p>
        </p:txBody>
      </p:sp>
      <p:pic>
        <p:nvPicPr>
          <p:cNvPr id="7" name="Picture 6">
            <a:extLst>
              <a:ext uri="{FF2B5EF4-FFF2-40B4-BE49-F238E27FC236}">
                <a16:creationId xmlns:a16="http://schemas.microsoft.com/office/drawing/2014/main" id="{75DAC8BE-E9E1-5F2C-5309-D0A38D948DEB}"/>
              </a:ext>
            </a:extLst>
          </p:cNvPr>
          <p:cNvPicPr>
            <a:picLocks noChangeAspect="1"/>
          </p:cNvPicPr>
          <p:nvPr/>
        </p:nvPicPr>
        <p:blipFill>
          <a:blip r:embed="rId2"/>
          <a:stretch>
            <a:fillRect/>
          </a:stretch>
        </p:blipFill>
        <p:spPr>
          <a:xfrm rot="5400000">
            <a:off x="2927684" y="501316"/>
            <a:ext cx="4267201" cy="7074571"/>
          </a:xfrm>
          <a:prstGeom prst="rect">
            <a:avLst/>
          </a:prstGeom>
        </p:spPr>
      </p:pic>
    </p:spTree>
    <p:extLst>
      <p:ext uri="{BB962C8B-B14F-4D97-AF65-F5344CB8AC3E}">
        <p14:creationId xmlns:p14="http://schemas.microsoft.com/office/powerpoint/2010/main" val="652054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B00C7D-2642-DB11-779A-E4C5D70C27FA}"/>
              </a:ext>
            </a:extLst>
          </p:cNvPr>
          <p:cNvSpPr>
            <a:spLocks noGrp="1"/>
          </p:cNvSpPr>
          <p:nvPr>
            <p:ph type="title"/>
          </p:nvPr>
        </p:nvSpPr>
        <p:spPr/>
        <p:txBody>
          <a:bodyPr>
            <a:noAutofit/>
          </a:bodyPr>
          <a:lstStyle/>
          <a:p>
            <a:r>
              <a:rPr lang="en-US" sz="3600" dirty="0"/>
              <a:t>EFT results shown earlier in this session (Jonny Allen)</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4A97595C-4D86-9413-FE31-4322A45A7B25}"/>
                  </a:ext>
                </a:extLst>
              </p:cNvPr>
              <p:cNvSpPr>
                <a:spLocks noGrp="1"/>
              </p:cNvSpPr>
              <p:nvPr>
                <p:ph idx="1"/>
              </p:nvPr>
            </p:nvSpPr>
            <p:spPr/>
            <p:txBody>
              <a:bodyPr/>
              <a:lstStyle/>
              <a:p>
                <a:pPr marL="0" indent="0">
                  <a:buNone/>
                </a:pPr>
                <a:r>
                  <a:rPr lang="en-US" dirty="0"/>
                  <a:t>ATLAS:</a:t>
                </a:r>
              </a:p>
              <a:p>
                <a:r>
                  <a:rPr lang="en-US" dirty="0"/>
                  <a:t>Inclusive and VBS </a:t>
                </a:r>
                <a14:m>
                  <m:oMath xmlns:m="http://schemas.openxmlformats.org/officeDocument/2006/math">
                    <m:r>
                      <a:rPr lang="en-US" b="0" i="1" smtClean="0">
                        <a:latin typeface="Cambria Math" panose="02040503050406030204" pitchFamily="18" charset="0"/>
                      </a:rPr>
                      <m:t>𝑍𝑍</m:t>
                    </m:r>
                  </m:oMath>
                </a14:m>
                <a:endParaRPr lang="en-US" dirty="0"/>
              </a:p>
              <a:p>
                <a14:m>
                  <m:oMath xmlns:m="http://schemas.openxmlformats.org/officeDocument/2006/math">
                    <m:r>
                      <a:rPr lang="en-US" b="0" i="1" smtClean="0">
                        <a:latin typeface="Cambria Math" panose="02040503050406030204" pitchFamily="18" charset="0"/>
                      </a:rPr>
                      <m:t>𝑊𝑊</m:t>
                    </m:r>
                    <m:r>
                      <a:rPr lang="en-US" b="0" i="1" smtClean="0">
                        <a:latin typeface="Cambria Math" panose="02040503050406030204" pitchFamily="18" charset="0"/>
                        <a:ea typeface="Cambria Math" panose="02040503050406030204" pitchFamily="18" charset="0"/>
                      </a:rPr>
                      <m:t>𝛾</m:t>
                    </m:r>
                  </m:oMath>
                </a14:m>
                <a:r>
                  <a:rPr lang="en-US" dirty="0"/>
                  <a:t> observation paper</a:t>
                </a:r>
              </a:p>
              <a:p>
                <a:pPr marL="0" indent="0">
                  <a:buNone/>
                </a:pPr>
                <a:r>
                  <a:rPr lang="en-US" dirty="0"/>
                  <a:t> </a:t>
                </a:r>
              </a:p>
              <a:p>
                <a:pPr marL="0" indent="0">
                  <a:buNone/>
                </a:pPr>
                <a:r>
                  <a:rPr lang="en-US" dirty="0"/>
                  <a:t>CMS</a:t>
                </a:r>
              </a:p>
              <a:p>
                <a:r>
                  <a:rPr lang="en-US" dirty="0"/>
                  <a:t>VBS </a:t>
                </a:r>
                <a14:m>
                  <m:oMath xmlns:m="http://schemas.openxmlformats.org/officeDocument/2006/math">
                    <m:r>
                      <a:rPr lang="en-US" b="0" i="1" smtClean="0">
                        <a:latin typeface="Cambria Math" panose="02040503050406030204" pitchFamily="18" charset="0"/>
                      </a:rPr>
                      <m:t>𝑍𝑉</m:t>
                    </m:r>
                  </m:oMath>
                </a14:m>
                <a:r>
                  <a:rPr lang="en-US" dirty="0"/>
                  <a:t> semi-leptonic final state </a:t>
                </a:r>
              </a:p>
              <a:p>
                <a:pPr marL="0" indent="0">
                  <a:buNone/>
                </a:pPr>
                <a:endParaRPr lang="en-US" dirty="0"/>
              </a:p>
            </p:txBody>
          </p:sp>
        </mc:Choice>
        <mc:Fallback xmlns="">
          <p:sp>
            <p:nvSpPr>
              <p:cNvPr id="6" name="Content Placeholder 5">
                <a:extLst>
                  <a:ext uri="{FF2B5EF4-FFF2-40B4-BE49-F238E27FC236}">
                    <a16:creationId xmlns:a16="http://schemas.microsoft.com/office/drawing/2014/main" id="{4A97595C-4D86-9413-FE31-4322A45A7B25}"/>
                  </a:ext>
                </a:extLst>
              </p:cNvPr>
              <p:cNvSpPr>
                <a:spLocks noGrp="1" noRot="1" noChangeAspect="1" noMove="1" noResize="1" noEditPoints="1" noAdjustHandles="1" noChangeArrowheads="1" noChangeShapeType="1" noTextEdit="1"/>
              </p:cNvSpPr>
              <p:nvPr>
                <p:ph idx="1"/>
              </p:nvPr>
            </p:nvSpPr>
            <p:spPr>
              <a:blipFill>
                <a:blip r:embed="rId2"/>
                <a:stretch>
                  <a:fillRect l="-1387" t="-1439"/>
                </a:stretch>
              </a:blipFill>
            </p:spPr>
            <p:txBody>
              <a:bodyPr/>
              <a:lstStyle/>
              <a:p>
                <a:r>
                  <a:rPr lang="en-US">
                    <a:noFill/>
                  </a:rPr>
                  <a:t> </a:t>
                </a:r>
              </a:p>
            </p:txBody>
          </p:sp>
        </mc:Fallback>
      </mc:AlternateContent>
      <p:sp>
        <p:nvSpPr>
          <p:cNvPr id="2" name="Footer Placeholder 1">
            <a:extLst>
              <a:ext uri="{FF2B5EF4-FFF2-40B4-BE49-F238E27FC236}">
                <a16:creationId xmlns:a16="http://schemas.microsoft.com/office/drawing/2014/main" id="{1F29F58F-6326-0DC8-746F-9B3357250B0F}"/>
              </a:ext>
            </a:extLst>
          </p:cNvPr>
          <p:cNvSpPr>
            <a:spLocks noGrp="1"/>
          </p:cNvSpPr>
          <p:nvPr>
            <p:ph type="ftr" sz="quarter" idx="11"/>
          </p:nvPr>
        </p:nvSpPr>
        <p:spPr/>
        <p:txBody>
          <a:bodyPr/>
          <a:lstStyle/>
          <a:p>
            <a:r>
              <a:rPr lang="en-US"/>
              <a:t>QCD@LHC 2025, Stony Brook, EFT at ATLAS &amp; CMS, D. Wood</a:t>
            </a:r>
          </a:p>
        </p:txBody>
      </p:sp>
      <p:sp>
        <p:nvSpPr>
          <p:cNvPr id="3" name="Slide Number Placeholder 2">
            <a:extLst>
              <a:ext uri="{FF2B5EF4-FFF2-40B4-BE49-F238E27FC236}">
                <a16:creationId xmlns:a16="http://schemas.microsoft.com/office/drawing/2014/main" id="{B9B80B8D-C3D4-BC6B-522D-62CF4BCDDFFB}"/>
              </a:ext>
            </a:extLst>
          </p:cNvPr>
          <p:cNvSpPr>
            <a:spLocks noGrp="1"/>
          </p:cNvSpPr>
          <p:nvPr>
            <p:ph type="sldNum" sz="quarter" idx="12"/>
          </p:nvPr>
        </p:nvSpPr>
        <p:spPr/>
        <p:txBody>
          <a:bodyPr/>
          <a:lstStyle/>
          <a:p>
            <a:fld id="{8055E9AD-FF6F-45A6-BEFC-71F94E00C96F}" type="slidenum">
              <a:rPr lang="en-US" smtClean="0"/>
              <a:pPr/>
              <a:t>3</a:t>
            </a:fld>
            <a:endParaRPr lang="en-US"/>
          </a:p>
        </p:txBody>
      </p:sp>
    </p:spTree>
    <p:extLst>
      <p:ext uri="{BB962C8B-B14F-4D97-AF65-F5344CB8AC3E}">
        <p14:creationId xmlns:p14="http://schemas.microsoft.com/office/powerpoint/2010/main" val="1215512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1A999-B54B-8477-745C-C9E95C0153F9}"/>
              </a:ext>
            </a:extLst>
          </p:cNvPr>
          <p:cNvSpPr>
            <a:spLocks noGrp="1"/>
          </p:cNvSpPr>
          <p:nvPr>
            <p:ph type="title"/>
          </p:nvPr>
        </p:nvSpPr>
        <p:spPr/>
        <p:txBody>
          <a:bodyPr>
            <a:normAutofit fontScale="90000"/>
          </a:bodyPr>
          <a:lstStyle/>
          <a:p>
            <a:r>
              <a:rPr lang="en-US" dirty="0"/>
              <a:t>Standard Model Effective Field Theory Expansion</a:t>
            </a:r>
          </a:p>
        </p:txBody>
      </p:sp>
      <p:sp>
        <p:nvSpPr>
          <p:cNvPr id="3" name="Footer Placeholder 2">
            <a:extLst>
              <a:ext uri="{FF2B5EF4-FFF2-40B4-BE49-F238E27FC236}">
                <a16:creationId xmlns:a16="http://schemas.microsoft.com/office/drawing/2014/main" id="{2C17F7AA-9419-7992-BCE2-D7E0BAFAC076}"/>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D070BC85-7F07-7C43-BD82-421E232636D1}"/>
              </a:ext>
            </a:extLst>
          </p:cNvPr>
          <p:cNvSpPr>
            <a:spLocks noGrp="1"/>
          </p:cNvSpPr>
          <p:nvPr>
            <p:ph type="sldNum" sz="quarter" idx="12"/>
          </p:nvPr>
        </p:nvSpPr>
        <p:spPr/>
        <p:txBody>
          <a:bodyPr/>
          <a:lstStyle/>
          <a:p>
            <a:fld id="{8055E9AD-FF6F-45A6-BEFC-71F94E00C96F}" type="slidenum">
              <a:rPr lang="en-US" smtClean="0"/>
              <a:pPr/>
              <a:t>4</a:t>
            </a:fld>
            <a:endParaRPr lang="en-US"/>
          </a:p>
        </p:txBody>
      </p:sp>
      <p:pic>
        <p:nvPicPr>
          <p:cNvPr id="20" name="Picture 19">
            <a:extLst>
              <a:ext uri="{FF2B5EF4-FFF2-40B4-BE49-F238E27FC236}">
                <a16:creationId xmlns:a16="http://schemas.microsoft.com/office/drawing/2014/main" id="{425D9821-CC09-BE29-5EDC-C5B310408BF9}"/>
              </a:ext>
            </a:extLst>
          </p:cNvPr>
          <p:cNvPicPr>
            <a:picLocks noChangeAspect="1"/>
          </p:cNvPicPr>
          <p:nvPr>
            <p:custDataLst>
              <p:tags r:id="rId1"/>
            </p:custDataLst>
          </p:nvPr>
        </p:nvPicPr>
        <p:blipFill>
          <a:blip r:embed="rId3">
            <a:extLst>
              <a:ext uri="{28A0092B-C50C-407E-A947-70E740481C1C}">
                <a14:useLocalDpi xmlns:a14="http://schemas.microsoft.com/office/drawing/2010/main" val="0"/>
              </a:ext>
            </a:extLst>
          </a:blip>
          <a:stretch>
            <a:fillRect/>
          </a:stretch>
        </p:blipFill>
        <p:spPr>
          <a:xfrm>
            <a:off x="703808" y="1195645"/>
            <a:ext cx="10160149" cy="1041401"/>
          </a:xfrm>
          <a:prstGeom prst="rect">
            <a:avLst/>
          </a:prstGeom>
        </p:spPr>
      </p:pic>
      <p:sp>
        <p:nvSpPr>
          <p:cNvPr id="13" name="TextBox 12">
            <a:extLst>
              <a:ext uri="{FF2B5EF4-FFF2-40B4-BE49-F238E27FC236}">
                <a16:creationId xmlns:a16="http://schemas.microsoft.com/office/drawing/2014/main" id="{3A10538F-EB1F-DEF5-E9AA-0EB9B63C6CF5}"/>
              </a:ext>
            </a:extLst>
          </p:cNvPr>
          <p:cNvSpPr txBox="1"/>
          <p:nvPr/>
        </p:nvSpPr>
        <p:spPr>
          <a:xfrm>
            <a:off x="703806" y="2358091"/>
            <a:ext cx="11183394" cy="1015663"/>
          </a:xfrm>
          <a:prstGeom prst="rect">
            <a:avLst/>
          </a:prstGeom>
          <a:noFill/>
        </p:spPr>
        <p:txBody>
          <a:bodyPr wrap="square" rtlCol="0">
            <a:spAutoFit/>
          </a:bodyPr>
          <a:lstStyle/>
          <a:p>
            <a:r>
              <a:rPr lang="en-US" sz="2000" dirty="0">
                <a:solidFill>
                  <a:srgbClr val="FF0000"/>
                </a:solidFill>
              </a:rPr>
              <a:t>Dimension 5: odd-dimensional operators violate lepton and/or baryon number conservation, so not used in most analyses</a:t>
            </a:r>
          </a:p>
          <a:p>
            <a:r>
              <a:rPr lang="en-US" sz="2000" dirty="0">
                <a:solidFill>
                  <a:srgbClr val="FF0000"/>
                </a:solidFill>
              </a:rPr>
              <a:t>Exception: Weinberg operator for generating Majorana neutrino mass</a:t>
            </a:r>
          </a:p>
        </p:txBody>
      </p:sp>
      <p:sp>
        <p:nvSpPr>
          <p:cNvPr id="14" name="TextBox 13">
            <a:extLst>
              <a:ext uri="{FF2B5EF4-FFF2-40B4-BE49-F238E27FC236}">
                <a16:creationId xmlns:a16="http://schemas.microsoft.com/office/drawing/2014/main" id="{625641CE-C99D-F233-4352-5CB6344BEED3}"/>
              </a:ext>
            </a:extLst>
          </p:cNvPr>
          <p:cNvSpPr txBox="1"/>
          <p:nvPr/>
        </p:nvSpPr>
        <p:spPr>
          <a:xfrm>
            <a:off x="703804" y="3517514"/>
            <a:ext cx="9887993" cy="707886"/>
          </a:xfrm>
          <a:prstGeom prst="rect">
            <a:avLst/>
          </a:prstGeom>
          <a:noFill/>
        </p:spPr>
        <p:txBody>
          <a:bodyPr wrap="square" rtlCol="0">
            <a:spAutoFit/>
          </a:bodyPr>
          <a:lstStyle/>
          <a:p>
            <a:r>
              <a:rPr lang="en-US" sz="2000" dirty="0">
                <a:solidFill>
                  <a:srgbClr val="0070C0"/>
                </a:solidFill>
              </a:rPr>
              <a:t>Dimension 6: Dominant EFT term for many processes, particularly anomalous trilinear gauge couplings (</a:t>
            </a:r>
            <a:r>
              <a:rPr lang="en-US" sz="2000" dirty="0" err="1">
                <a:solidFill>
                  <a:srgbClr val="0070C0"/>
                </a:solidFill>
              </a:rPr>
              <a:t>aTGCs</a:t>
            </a:r>
            <a:r>
              <a:rPr lang="en-US" sz="2000" dirty="0">
                <a:solidFill>
                  <a:srgbClr val="0070C0"/>
                </a:solidFill>
              </a:rPr>
              <a:t>)</a:t>
            </a:r>
          </a:p>
        </p:txBody>
      </p:sp>
      <p:sp>
        <p:nvSpPr>
          <p:cNvPr id="15" name="TextBox 14">
            <a:extLst>
              <a:ext uri="{FF2B5EF4-FFF2-40B4-BE49-F238E27FC236}">
                <a16:creationId xmlns:a16="http://schemas.microsoft.com/office/drawing/2014/main" id="{1274EF83-40AF-3014-E2F1-1EF2FD3A6949}"/>
              </a:ext>
            </a:extLst>
          </p:cNvPr>
          <p:cNvSpPr txBox="1"/>
          <p:nvPr/>
        </p:nvSpPr>
        <p:spPr>
          <a:xfrm>
            <a:off x="703804" y="4458664"/>
            <a:ext cx="9887993" cy="707886"/>
          </a:xfrm>
          <a:prstGeom prst="rect">
            <a:avLst/>
          </a:prstGeom>
          <a:noFill/>
        </p:spPr>
        <p:txBody>
          <a:bodyPr wrap="square" rtlCol="0">
            <a:spAutoFit/>
          </a:bodyPr>
          <a:lstStyle/>
          <a:p>
            <a:r>
              <a:rPr lang="en-US" sz="2000" dirty="0">
                <a:solidFill>
                  <a:srgbClr val="7030A0"/>
                </a:solidFill>
              </a:rPr>
              <a:t>Dimension 8:  particularly important for quartic gauge couplings (QGCs) and Vector  Boson Scattering (VBS) processes (although dim-6 can contribute as well)</a:t>
            </a:r>
          </a:p>
        </p:txBody>
      </p:sp>
      <p:sp>
        <p:nvSpPr>
          <p:cNvPr id="16" name="Rectangle 15">
            <a:extLst>
              <a:ext uri="{FF2B5EF4-FFF2-40B4-BE49-F238E27FC236}">
                <a16:creationId xmlns:a16="http://schemas.microsoft.com/office/drawing/2014/main" id="{DCC301AE-432D-03F4-F2E1-47D3074863F0}"/>
              </a:ext>
            </a:extLst>
          </p:cNvPr>
          <p:cNvSpPr/>
          <p:nvPr/>
        </p:nvSpPr>
        <p:spPr>
          <a:xfrm>
            <a:off x="3461656" y="1005352"/>
            <a:ext cx="1981200" cy="1346214"/>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6C80985-3A2D-7E94-CDDA-A7D8E46804B5}"/>
              </a:ext>
            </a:extLst>
          </p:cNvPr>
          <p:cNvSpPr/>
          <p:nvPr/>
        </p:nvSpPr>
        <p:spPr>
          <a:xfrm>
            <a:off x="5867400" y="998827"/>
            <a:ext cx="1905000" cy="1346214"/>
          </a:xfrm>
          <a:prstGeom prst="rect">
            <a:avLst/>
          </a:prstGeom>
          <a:no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FBD7D33-F68A-A133-202C-7ECADD7C7B11}"/>
              </a:ext>
            </a:extLst>
          </p:cNvPr>
          <p:cNvSpPr/>
          <p:nvPr/>
        </p:nvSpPr>
        <p:spPr>
          <a:xfrm>
            <a:off x="8153401" y="990600"/>
            <a:ext cx="1981200" cy="1346214"/>
          </a:xfrm>
          <a:prstGeom prst="rect">
            <a:avLst/>
          </a:prstGeom>
          <a:noFill/>
          <a:ln w="571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D1E3DE1-B061-915D-F618-E3591AA0497B}"/>
                  </a:ext>
                </a:extLst>
              </p:cNvPr>
              <p:cNvSpPr txBox="1"/>
              <p:nvPr/>
            </p:nvSpPr>
            <p:spPr>
              <a:xfrm>
                <a:off x="703804" y="5562600"/>
                <a:ext cx="10073014" cy="369332"/>
              </a:xfrm>
              <a:prstGeom prst="rect">
                <a:avLst/>
              </a:prstGeom>
              <a:noFill/>
            </p:spPr>
            <p:txBody>
              <a:bodyPr wrap="none" rtlCol="0">
                <a:spAutoFit/>
              </a:bodyPr>
              <a:lstStyle/>
              <a:p>
                <a:r>
                  <a:rPr lang="en-US" dirty="0"/>
                  <a:t>All SMEFT operators respect </a:t>
                </a:r>
                <a14:m>
                  <m:oMath xmlns:m="http://schemas.openxmlformats.org/officeDocument/2006/math">
                    <m:sSub>
                      <m:sSubPr>
                        <m:ctrlPr>
                          <a:rPr lang="en-US" b="0" i="1" smtClean="0">
                            <a:latin typeface="Cambria Math" panose="02040503050406030204" pitchFamily="18" charset="0"/>
                          </a:rPr>
                        </m:ctrlPr>
                      </m:sSubPr>
                      <m:e>
                        <m:r>
                          <a:rPr lang="en-US" i="1">
                            <a:latin typeface="Cambria Math" panose="02040503050406030204" pitchFamily="18" charset="0"/>
                          </a:rPr>
                          <m:t>𝑆𝑈</m:t>
                        </m:r>
                        <m:r>
                          <a:rPr lang="en-US" i="1">
                            <a:latin typeface="Cambria Math" panose="02040503050406030204" pitchFamily="18" charset="0"/>
                          </a:rPr>
                          <m:t>(2)</m:t>
                        </m:r>
                      </m:e>
                      <m:sub>
                        <m:r>
                          <a:rPr lang="en-US" b="0" i="1" smtClean="0">
                            <a:latin typeface="Cambria Math" panose="02040503050406030204" pitchFamily="18" charset="0"/>
                          </a:rPr>
                          <m:t>𝐿</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𝑈</m:t>
                        </m:r>
                        <m:r>
                          <a:rPr lang="en-US" b="0" i="1" smtClean="0">
                            <a:latin typeface="Cambria Math" panose="02040503050406030204" pitchFamily="18" charset="0"/>
                            <a:ea typeface="Cambria Math" panose="02040503050406030204" pitchFamily="18" charset="0"/>
                          </a:rPr>
                          <m:t>(1)</m:t>
                        </m:r>
                      </m:e>
                      <m:sub>
                        <m:r>
                          <a:rPr lang="en-US" b="0" i="1" smtClean="0">
                            <a:latin typeface="Cambria Math" panose="02040503050406030204" pitchFamily="18" charset="0"/>
                            <a:ea typeface="Cambria Math" panose="02040503050406030204" pitchFamily="18" charset="0"/>
                          </a:rPr>
                          <m:t>𝑌</m:t>
                        </m:r>
                      </m:sub>
                    </m:sSub>
                  </m:oMath>
                </a14:m>
                <a:r>
                  <a:rPr lang="en-US" dirty="0"/>
                  <a:t>symmetry and treat the Higgs field as a single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𝑆𝑈</m:t>
                        </m:r>
                        <m:r>
                          <a:rPr lang="en-US" b="0" i="1" smtClean="0">
                            <a:latin typeface="Cambria Math" panose="02040503050406030204" pitchFamily="18" charset="0"/>
                          </a:rPr>
                          <m:t>(2)</m:t>
                        </m:r>
                      </m:e>
                      <m:sub>
                        <m:r>
                          <a:rPr lang="en-US" b="0" i="1" smtClean="0">
                            <a:latin typeface="Cambria Math" panose="02040503050406030204" pitchFamily="18" charset="0"/>
                          </a:rPr>
                          <m:t>𝐿</m:t>
                        </m:r>
                      </m:sub>
                    </m:sSub>
                    <m:r>
                      <a:rPr lang="en-US" b="0" i="1" smtClean="0">
                        <a:latin typeface="Cambria Math" panose="02040503050406030204" pitchFamily="18" charset="0"/>
                      </a:rPr>
                      <m:t> </m:t>
                    </m:r>
                  </m:oMath>
                </a14:m>
                <a:r>
                  <a:rPr lang="en-US" dirty="0"/>
                  <a:t>doublet</a:t>
                </a:r>
              </a:p>
            </p:txBody>
          </p:sp>
        </mc:Choice>
        <mc:Fallback xmlns="">
          <p:sp>
            <p:nvSpPr>
              <p:cNvPr id="5" name="TextBox 4">
                <a:extLst>
                  <a:ext uri="{FF2B5EF4-FFF2-40B4-BE49-F238E27FC236}">
                    <a16:creationId xmlns:a16="http://schemas.microsoft.com/office/drawing/2014/main" id="{2D1E3DE1-B061-915D-F618-E3591AA0497B}"/>
                  </a:ext>
                </a:extLst>
              </p:cNvPr>
              <p:cNvSpPr txBox="1">
                <a:spLocks noRot="1" noChangeAspect="1" noMove="1" noResize="1" noEditPoints="1" noAdjustHandles="1" noChangeArrowheads="1" noChangeShapeType="1" noTextEdit="1"/>
              </p:cNvSpPr>
              <p:nvPr/>
            </p:nvSpPr>
            <p:spPr>
              <a:xfrm>
                <a:off x="703804" y="5562600"/>
                <a:ext cx="10073014" cy="369332"/>
              </a:xfrm>
              <a:prstGeom prst="rect">
                <a:avLst/>
              </a:prstGeom>
              <a:blipFill>
                <a:blip r:embed="rId4"/>
                <a:stretch>
                  <a:fillRect l="-504" t="-10000" r="-378" b="-23333"/>
                </a:stretch>
              </a:blipFill>
            </p:spPr>
            <p:txBody>
              <a:bodyPr/>
              <a:lstStyle/>
              <a:p>
                <a:r>
                  <a:rPr lang="en-US">
                    <a:noFill/>
                  </a:rPr>
                  <a:t> </a:t>
                </a:r>
              </a:p>
            </p:txBody>
          </p:sp>
        </mc:Fallback>
      </mc:AlternateContent>
    </p:spTree>
    <p:extLst>
      <p:ext uri="{BB962C8B-B14F-4D97-AF65-F5344CB8AC3E}">
        <p14:creationId xmlns:p14="http://schemas.microsoft.com/office/powerpoint/2010/main" val="4289099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6F3C05F-F564-7601-20FB-91A1570D7A34}"/>
              </a:ext>
            </a:extLst>
          </p:cNvPr>
          <p:cNvPicPr>
            <a:picLocks noGrp="1" noRot="1" noChangeAspect="1" noMove="1" noResize="1" noEditPoints="1" noAdjustHandles="1" noChangeArrowheads="1" noChangeShapeType="1" noCrop="1"/>
          </p:cNvPicPr>
          <p:nvPr/>
        </p:nvPicPr>
        <p:blipFill>
          <a:blip r:embed="rId3"/>
          <a:stretch>
            <a:fillRect/>
          </a:stretch>
        </p:blipFill>
        <p:spPr>
          <a:xfrm>
            <a:off x="7906764" y="4207983"/>
            <a:ext cx="3900407" cy="2193979"/>
          </a:xfrm>
          <a:prstGeom prst="rect">
            <a:avLst/>
          </a:prstGeom>
        </p:spPr>
      </p:pic>
      <p:sp>
        <p:nvSpPr>
          <p:cNvPr id="2" name="Title 1">
            <a:extLst>
              <a:ext uri="{FF2B5EF4-FFF2-40B4-BE49-F238E27FC236}">
                <a16:creationId xmlns:a16="http://schemas.microsoft.com/office/drawing/2014/main" id="{1EF65470-B2A2-2C6A-963D-E34284C1050E}"/>
              </a:ext>
            </a:extLst>
          </p:cNvPr>
          <p:cNvSpPr>
            <a:spLocks noGrp="1"/>
          </p:cNvSpPr>
          <p:nvPr>
            <p:ph type="title"/>
          </p:nvPr>
        </p:nvSpPr>
        <p:spPr/>
        <p:txBody>
          <a:bodyPr>
            <a:normAutofit fontScale="90000"/>
          </a:bodyPr>
          <a:lstStyle/>
          <a:p>
            <a:r>
              <a:rPr lang="en-US" dirty="0"/>
              <a:t>Experimental Probes of EFT</a:t>
            </a:r>
          </a:p>
        </p:txBody>
      </p:sp>
      <p:sp>
        <p:nvSpPr>
          <p:cNvPr id="3" name="Footer Placeholder 2">
            <a:extLst>
              <a:ext uri="{FF2B5EF4-FFF2-40B4-BE49-F238E27FC236}">
                <a16:creationId xmlns:a16="http://schemas.microsoft.com/office/drawing/2014/main" id="{5A910303-FC5C-D532-96FB-9F1925F352BA}"/>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C41006AF-52D7-2E84-67A6-CEBAA0D18671}"/>
              </a:ext>
            </a:extLst>
          </p:cNvPr>
          <p:cNvSpPr>
            <a:spLocks noGrp="1"/>
          </p:cNvSpPr>
          <p:nvPr>
            <p:ph type="sldNum" sz="quarter" idx="12"/>
          </p:nvPr>
        </p:nvSpPr>
        <p:spPr/>
        <p:txBody>
          <a:bodyPr/>
          <a:lstStyle/>
          <a:p>
            <a:fld id="{8055E9AD-FF6F-45A6-BEFC-71F94E00C96F}" type="slidenum">
              <a:rPr lang="en-US" smtClean="0"/>
              <a:pPr/>
              <a:t>5</a:t>
            </a:fld>
            <a:endParaRPr lang="en-US"/>
          </a:p>
        </p:txBody>
      </p:sp>
      <p:sp>
        <p:nvSpPr>
          <p:cNvPr id="6" name="TextBox 5">
            <a:extLst>
              <a:ext uri="{FF2B5EF4-FFF2-40B4-BE49-F238E27FC236}">
                <a16:creationId xmlns:a16="http://schemas.microsoft.com/office/drawing/2014/main" id="{7F748B23-62CF-0308-0F62-5E099D216961}"/>
              </a:ext>
            </a:extLst>
          </p:cNvPr>
          <p:cNvSpPr txBox="1"/>
          <p:nvPr/>
        </p:nvSpPr>
        <p:spPr>
          <a:xfrm>
            <a:off x="656000" y="889336"/>
            <a:ext cx="5002484" cy="1323439"/>
          </a:xfrm>
          <a:prstGeom prst="rect">
            <a:avLst/>
          </a:prstGeom>
          <a:noFill/>
        </p:spPr>
        <p:txBody>
          <a:bodyPr wrap="square" rtlCol="0">
            <a:spAutoFit/>
          </a:bodyPr>
          <a:lstStyle/>
          <a:p>
            <a:r>
              <a:rPr lang="en-US" sz="2000" dirty="0">
                <a:solidFill>
                  <a:srgbClr val="0070C0"/>
                </a:solidFill>
              </a:rPr>
              <a:t>Cross section: EFT operators can alter cross section through interference with SM (linear in coupling) or pure BSM (quadratic in coupling) contributions:</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22A48D0-5846-4C10-DFAA-8DBBCF5CF75B}"/>
                  </a:ext>
                </a:extLst>
              </p:cNvPr>
              <p:cNvSpPr txBox="1"/>
              <p:nvPr/>
            </p:nvSpPr>
            <p:spPr>
              <a:xfrm>
                <a:off x="622664" y="2595771"/>
                <a:ext cx="5002484" cy="1323439"/>
              </a:xfrm>
              <a:prstGeom prst="rect">
                <a:avLst/>
              </a:prstGeom>
              <a:noFill/>
            </p:spPr>
            <p:txBody>
              <a:bodyPr wrap="square" rtlCol="0">
                <a:spAutoFit/>
              </a:bodyPr>
              <a:lstStyle/>
              <a:p>
                <a:r>
                  <a:rPr lang="en-US" sz="2000" dirty="0">
                    <a:solidFill>
                      <a:srgbClr val="0070C0"/>
                    </a:solidFill>
                  </a:rPr>
                  <a:t>Kinematic distributions: Typically, EFT contributions are more important for high momentum transfer, so variables like invariant mass, transverse mass, </a:t>
                </a:r>
                <a14:m>
                  <m:oMath xmlns:m="http://schemas.openxmlformats.org/officeDocument/2006/math">
                    <m:sSub>
                      <m:sSubPr>
                        <m:ctrlPr>
                          <a:rPr lang="en-US" sz="2000" i="1" smtClean="0">
                            <a:solidFill>
                              <a:srgbClr val="0070C0"/>
                            </a:solidFill>
                            <a:latin typeface="Cambria Math" panose="02040503050406030204" pitchFamily="18" charset="0"/>
                          </a:rPr>
                        </m:ctrlPr>
                      </m:sSubPr>
                      <m:e>
                        <m:r>
                          <a:rPr lang="en-US" sz="2000" b="0" i="1" smtClean="0">
                            <a:solidFill>
                              <a:srgbClr val="0070C0"/>
                            </a:solidFill>
                            <a:latin typeface="Cambria Math" panose="02040503050406030204" pitchFamily="18" charset="0"/>
                          </a:rPr>
                          <m:t>𝐻</m:t>
                        </m:r>
                      </m:e>
                      <m:sub>
                        <m:r>
                          <a:rPr lang="en-US" sz="2000" b="0" i="1" smtClean="0">
                            <a:solidFill>
                              <a:srgbClr val="0070C0"/>
                            </a:solidFill>
                            <a:latin typeface="Cambria Math" panose="02040503050406030204" pitchFamily="18" charset="0"/>
                          </a:rPr>
                          <m:t>𝑇</m:t>
                        </m:r>
                      </m:sub>
                    </m:sSub>
                  </m:oMath>
                </a14:m>
                <a:r>
                  <a:rPr lang="en-US" sz="2000" dirty="0">
                    <a:solidFill>
                      <a:srgbClr val="0070C0"/>
                    </a:solidFill>
                  </a:rPr>
                  <a:t>, ... are fit</a:t>
                </a:r>
              </a:p>
            </p:txBody>
          </p:sp>
        </mc:Choice>
        <mc:Fallback xmlns="">
          <p:sp>
            <p:nvSpPr>
              <p:cNvPr id="7" name="TextBox 6">
                <a:extLst>
                  <a:ext uri="{FF2B5EF4-FFF2-40B4-BE49-F238E27FC236}">
                    <a16:creationId xmlns:a16="http://schemas.microsoft.com/office/drawing/2014/main" id="{422A48D0-5846-4C10-DFAA-8DBBCF5CF75B}"/>
                  </a:ext>
                </a:extLst>
              </p:cNvPr>
              <p:cNvSpPr txBox="1">
                <a:spLocks noRot="1" noChangeAspect="1" noMove="1" noResize="1" noEditPoints="1" noAdjustHandles="1" noChangeArrowheads="1" noChangeShapeType="1" noTextEdit="1"/>
              </p:cNvSpPr>
              <p:nvPr/>
            </p:nvSpPr>
            <p:spPr>
              <a:xfrm>
                <a:off x="622664" y="2595771"/>
                <a:ext cx="5002484" cy="1323439"/>
              </a:xfrm>
              <a:prstGeom prst="rect">
                <a:avLst/>
              </a:prstGeom>
              <a:blipFill>
                <a:blip r:embed="rId4"/>
                <a:stretch>
                  <a:fillRect l="-1010" t="-2857" r="-1263" b="-7619"/>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47EDFA8D-8608-75B7-DE0C-004E46A18288}"/>
              </a:ext>
            </a:extLst>
          </p:cNvPr>
          <p:cNvSpPr txBox="1"/>
          <p:nvPr/>
        </p:nvSpPr>
        <p:spPr>
          <a:xfrm>
            <a:off x="587829" y="4348372"/>
            <a:ext cx="5736771" cy="2246769"/>
          </a:xfrm>
          <a:prstGeom prst="rect">
            <a:avLst/>
          </a:prstGeom>
          <a:noFill/>
        </p:spPr>
        <p:txBody>
          <a:bodyPr wrap="square" rtlCol="0">
            <a:spAutoFit/>
          </a:bodyPr>
          <a:lstStyle/>
          <a:p>
            <a:r>
              <a:rPr lang="en-US" sz="2000" dirty="0">
                <a:solidFill>
                  <a:srgbClr val="0070C0"/>
                </a:solidFill>
              </a:rPr>
              <a:t>Matrix element: Matrix Element Likelihood Analysis (MELA): likelihood ration formed for BSM matrix element divided by SM matrix element using final state kinematic and angular variables. Similarly, the event momenta and angles can be used to train ML. Note: this can be important for untangling CP-even and CP-odd operators</a:t>
            </a:r>
          </a:p>
        </p:txBody>
      </p:sp>
      <p:pic>
        <p:nvPicPr>
          <p:cNvPr id="26" name="Picture 25">
            <a:extLst>
              <a:ext uri="{FF2B5EF4-FFF2-40B4-BE49-F238E27FC236}">
                <a16:creationId xmlns:a16="http://schemas.microsoft.com/office/drawing/2014/main" id="{31A2C2BF-C1E1-E2DD-A5BB-23622228E51D}"/>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5658484" y="1015134"/>
            <a:ext cx="6166768" cy="428343"/>
          </a:xfrm>
          <a:prstGeom prst="rect">
            <a:avLst/>
          </a:prstGeom>
        </p:spPr>
      </p:pic>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2704365-9421-06E4-7C34-1C8238706539}"/>
                  </a:ext>
                </a:extLst>
              </p:cNvPr>
              <p:cNvSpPr txBox="1"/>
              <p:nvPr/>
            </p:nvSpPr>
            <p:spPr>
              <a:xfrm>
                <a:off x="9296401" y="2595771"/>
                <a:ext cx="2667000" cy="649730"/>
              </a:xfrm>
              <a:prstGeom prst="rect">
                <a:avLst/>
              </a:prstGeom>
              <a:noFill/>
            </p:spPr>
            <p:txBody>
              <a:bodyPr wrap="square" rtlCol="0">
                <a:spAutoFit/>
              </a:bodyPr>
              <a:lstStyle/>
              <a:p>
                <a:r>
                  <a:rPr lang="en-US" dirty="0"/>
                  <a:t>Example: ATLAS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𝑊</m:t>
                        </m:r>
                      </m:e>
                      <m:sup>
                        <m:r>
                          <a:rPr lang="en-US" i="1" smtClean="0">
                            <a:latin typeface="Cambria Math" panose="02040503050406030204" pitchFamily="18" charset="0"/>
                            <a:ea typeface="Cambria Math" panose="02040503050406030204" pitchFamily="18" charset="0"/>
                          </a:rPr>
                          <m:t>±</m:t>
                        </m:r>
                      </m:sup>
                    </m:sSup>
                    <m:sSup>
                      <m:sSupPr>
                        <m:ctrlPr>
                          <a:rPr lang="en-US" i="1">
                            <a:latin typeface="Cambria Math" panose="02040503050406030204" pitchFamily="18" charset="0"/>
                          </a:rPr>
                        </m:ctrlPr>
                      </m:sSupPr>
                      <m:e>
                        <m:r>
                          <a:rPr lang="en-US" i="1">
                            <a:latin typeface="Cambria Math" panose="02040503050406030204" pitchFamily="18" charset="0"/>
                          </a:rPr>
                          <m:t>𝑊</m:t>
                        </m:r>
                      </m:e>
                      <m:sup>
                        <m:r>
                          <a:rPr lang="en-US" i="1">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𝑗𝑗</m:t>
                    </m:r>
                  </m:oMath>
                </a14:m>
                <a:endParaRPr lang="en-US" b="0" dirty="0">
                  <a:ea typeface="Cambria Math" panose="02040503050406030204" pitchFamily="18" charset="0"/>
                </a:endParaRPr>
              </a:p>
              <a:p>
                <a:endParaRPr lang="en-US" dirty="0"/>
              </a:p>
            </p:txBody>
          </p:sp>
        </mc:Choice>
        <mc:Fallback xmlns="">
          <p:sp>
            <p:nvSpPr>
              <p:cNvPr id="28" name="TextBox 27">
                <a:extLst>
                  <a:ext uri="{FF2B5EF4-FFF2-40B4-BE49-F238E27FC236}">
                    <a16:creationId xmlns:a16="http://schemas.microsoft.com/office/drawing/2014/main" id="{62704365-9421-06E4-7C34-1C8238706539}"/>
                  </a:ext>
                </a:extLst>
              </p:cNvPr>
              <p:cNvSpPr txBox="1">
                <a:spLocks noRot="1" noChangeAspect="1" noMove="1" noResize="1" noEditPoints="1" noAdjustHandles="1" noChangeArrowheads="1" noChangeShapeType="1" noTextEdit="1"/>
              </p:cNvSpPr>
              <p:nvPr/>
            </p:nvSpPr>
            <p:spPr>
              <a:xfrm>
                <a:off x="9296401" y="2595771"/>
                <a:ext cx="2667000" cy="649730"/>
              </a:xfrm>
              <a:prstGeom prst="rect">
                <a:avLst/>
              </a:prstGeom>
              <a:blipFill>
                <a:blip r:embed="rId7"/>
                <a:stretch>
                  <a:fillRect l="-1896" t="-38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12C8F86E-ABB2-2588-D756-206AB0075CE0}"/>
                  </a:ext>
                </a:extLst>
              </p:cNvPr>
              <p:cNvSpPr txBox="1"/>
              <p:nvPr/>
            </p:nvSpPr>
            <p:spPr>
              <a:xfrm>
                <a:off x="6553199" y="5102424"/>
                <a:ext cx="1600201" cy="923330"/>
              </a:xfrm>
              <a:prstGeom prst="rect">
                <a:avLst/>
              </a:prstGeom>
              <a:noFill/>
            </p:spPr>
            <p:txBody>
              <a:bodyPr wrap="square" rtlCol="0">
                <a:spAutoFit/>
              </a:bodyPr>
              <a:lstStyle/>
              <a:p>
                <a:r>
                  <a:rPr lang="en-US" dirty="0"/>
                  <a:t>Example: CMS  </a:t>
                </a:r>
                <a14:m>
                  <m:oMath xmlns:m="http://schemas.openxmlformats.org/officeDocument/2006/math">
                    <m:r>
                      <a:rPr lang="en-US" b="0" i="1" smtClean="0">
                        <a:latin typeface="Cambria Math" panose="02040503050406030204" pitchFamily="18" charset="0"/>
                      </a:rPr>
                      <m:t>𝑊𝐻</m:t>
                    </m:r>
                    <m:r>
                      <a:rPr lang="en-US" b="0" i="1" smtClean="0">
                        <a:latin typeface="Cambria Math" panose="02040503050406030204" pitchFamily="18" charset="0"/>
                      </a:rPr>
                      <m:t>, </m:t>
                    </m:r>
                    <m:r>
                      <a:rPr lang="en-US" b="0" i="1" smtClean="0">
                        <a:latin typeface="Cambria Math" panose="02040503050406030204" pitchFamily="18" charset="0"/>
                      </a:rPr>
                      <m:t>𝑍𝐻</m:t>
                    </m:r>
                  </m:oMath>
                </a14:m>
                <a:endParaRPr lang="en-US" b="0" dirty="0">
                  <a:ea typeface="Cambria Math" panose="02040503050406030204" pitchFamily="18" charset="0"/>
                </a:endParaRPr>
              </a:p>
              <a:p>
                <a:endParaRPr lang="en-US" dirty="0"/>
              </a:p>
            </p:txBody>
          </p:sp>
        </mc:Choice>
        <mc:Fallback xmlns="">
          <p:sp>
            <p:nvSpPr>
              <p:cNvPr id="29" name="TextBox 28">
                <a:extLst>
                  <a:ext uri="{FF2B5EF4-FFF2-40B4-BE49-F238E27FC236}">
                    <a16:creationId xmlns:a16="http://schemas.microsoft.com/office/drawing/2014/main" id="{12C8F86E-ABB2-2588-D756-206AB0075CE0}"/>
                  </a:ext>
                </a:extLst>
              </p:cNvPr>
              <p:cNvSpPr txBox="1">
                <a:spLocks noRot="1" noChangeAspect="1" noMove="1" noResize="1" noEditPoints="1" noAdjustHandles="1" noChangeArrowheads="1" noChangeShapeType="1" noTextEdit="1"/>
              </p:cNvSpPr>
              <p:nvPr/>
            </p:nvSpPr>
            <p:spPr>
              <a:xfrm>
                <a:off x="6553199" y="5102424"/>
                <a:ext cx="1600201" cy="923330"/>
              </a:xfrm>
              <a:prstGeom prst="rect">
                <a:avLst/>
              </a:prstGeom>
              <a:blipFill>
                <a:blip r:embed="rId8"/>
                <a:stretch>
                  <a:fillRect l="-3150" t="-2703" r="-3150"/>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8818EDF7-AD0A-765B-8E38-635C112EECDD}"/>
              </a:ext>
            </a:extLst>
          </p:cNvPr>
          <p:cNvSpPr txBox="1"/>
          <p:nvPr/>
        </p:nvSpPr>
        <p:spPr>
          <a:xfrm>
            <a:off x="9509068" y="2933336"/>
            <a:ext cx="2165463" cy="369332"/>
          </a:xfrm>
          <a:prstGeom prst="rect">
            <a:avLst/>
          </a:prstGeom>
          <a:noFill/>
        </p:spPr>
        <p:txBody>
          <a:bodyPr wrap="square" rtlCol="0">
            <a:spAutoFit/>
          </a:bodyPr>
          <a:lstStyle/>
          <a:p>
            <a:r>
              <a:rPr lang="en-US" b="1" dirty="0">
                <a:solidFill>
                  <a:srgbClr val="0070C0"/>
                </a:solidFill>
                <a:hlinkClick r:id="rId9">
                  <a:extLst>
                    <a:ext uri="{A12FA001-AC4F-418D-AE19-62706E023703}">
                      <ahyp:hlinkClr xmlns:ahyp="http://schemas.microsoft.com/office/drawing/2018/hyperlinkcolor" val="tx"/>
                    </a:ext>
                  </a:extLst>
                </a:hlinkClick>
              </a:rPr>
              <a:t>JHEP 04 (2024) 026</a:t>
            </a:r>
            <a:endParaRPr lang="en-US" dirty="0">
              <a:solidFill>
                <a:srgbClr val="0070C0"/>
              </a:solidFill>
            </a:endParaRPr>
          </a:p>
        </p:txBody>
      </p:sp>
      <p:pic>
        <p:nvPicPr>
          <p:cNvPr id="9" name="Picture 8">
            <a:extLst>
              <a:ext uri="{FF2B5EF4-FFF2-40B4-BE49-F238E27FC236}">
                <a16:creationId xmlns:a16="http://schemas.microsoft.com/office/drawing/2014/main" id="{17DCF107-1057-CAA3-DBE6-AC42D8F4FD6A}"/>
              </a:ext>
            </a:extLst>
          </p:cNvPr>
          <p:cNvPicPr>
            <a:picLocks noChangeAspect="1"/>
          </p:cNvPicPr>
          <p:nvPr/>
        </p:nvPicPr>
        <p:blipFill>
          <a:blip r:embed="rId10"/>
          <a:stretch>
            <a:fillRect/>
          </a:stretch>
        </p:blipFill>
        <p:spPr>
          <a:xfrm>
            <a:off x="5920936" y="1790539"/>
            <a:ext cx="3024258" cy="3024258"/>
          </a:xfrm>
          <a:prstGeom prst="rect">
            <a:avLst/>
          </a:prstGeom>
        </p:spPr>
      </p:pic>
      <p:sp>
        <p:nvSpPr>
          <p:cNvPr id="12" name="TextBox 11">
            <a:extLst>
              <a:ext uri="{FF2B5EF4-FFF2-40B4-BE49-F238E27FC236}">
                <a16:creationId xmlns:a16="http://schemas.microsoft.com/office/drawing/2014/main" id="{40D3EB55-1454-6828-C632-ED75EBC4A6D4}"/>
              </a:ext>
            </a:extLst>
          </p:cNvPr>
          <p:cNvSpPr txBox="1"/>
          <p:nvPr/>
        </p:nvSpPr>
        <p:spPr>
          <a:xfrm>
            <a:off x="6166959" y="5878607"/>
            <a:ext cx="1986441" cy="369332"/>
          </a:xfrm>
          <a:prstGeom prst="rect">
            <a:avLst/>
          </a:prstGeom>
          <a:noFill/>
        </p:spPr>
        <p:txBody>
          <a:bodyPr wrap="none" rtlCol="0">
            <a:spAutoFit/>
          </a:bodyPr>
          <a:lstStyle/>
          <a:p>
            <a:r>
              <a:rPr lang="en-US" i="1" dirty="0">
                <a:hlinkClick r:id="rId11"/>
              </a:rPr>
              <a:t>JHEP 03 (2025) 114</a:t>
            </a:r>
            <a:endParaRPr lang="en-US" dirty="0"/>
          </a:p>
        </p:txBody>
      </p:sp>
    </p:spTree>
    <p:extLst>
      <p:ext uri="{BB962C8B-B14F-4D97-AF65-F5344CB8AC3E}">
        <p14:creationId xmlns:p14="http://schemas.microsoft.com/office/powerpoint/2010/main" val="1499843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FFBF1-34BA-38EE-4246-B2019CE0E335}"/>
              </a:ext>
            </a:extLst>
          </p:cNvPr>
          <p:cNvSpPr>
            <a:spLocks noGrp="1"/>
          </p:cNvSpPr>
          <p:nvPr>
            <p:ph type="title"/>
          </p:nvPr>
        </p:nvSpPr>
        <p:spPr/>
        <p:txBody>
          <a:bodyPr>
            <a:normAutofit fontScale="90000"/>
          </a:bodyPr>
          <a:lstStyle/>
          <a:p>
            <a:r>
              <a:rPr lang="en-US" dirty="0"/>
              <a:t>Dimension 5 – Majorana neutrino searches</a:t>
            </a:r>
          </a:p>
        </p:txBody>
      </p:sp>
      <p:sp>
        <p:nvSpPr>
          <p:cNvPr id="3" name="Footer Placeholder 2">
            <a:extLst>
              <a:ext uri="{FF2B5EF4-FFF2-40B4-BE49-F238E27FC236}">
                <a16:creationId xmlns:a16="http://schemas.microsoft.com/office/drawing/2014/main" id="{4E9C775A-BE44-0BF3-80F2-2EBC6EA2177F}"/>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88065287-A063-BB66-A1FC-685979025CC1}"/>
              </a:ext>
            </a:extLst>
          </p:cNvPr>
          <p:cNvSpPr>
            <a:spLocks noGrp="1"/>
          </p:cNvSpPr>
          <p:nvPr>
            <p:ph type="sldNum" sz="quarter" idx="12"/>
          </p:nvPr>
        </p:nvSpPr>
        <p:spPr/>
        <p:txBody>
          <a:bodyPr/>
          <a:lstStyle/>
          <a:p>
            <a:fld id="{8055E9AD-FF6F-45A6-BEFC-71F94E00C96F}" type="slidenum">
              <a:rPr lang="en-US" smtClean="0"/>
              <a:pPr/>
              <a:t>6</a:t>
            </a:fld>
            <a:endParaRPr lang="en-US"/>
          </a:p>
        </p:txBody>
      </p:sp>
      <p:pic>
        <p:nvPicPr>
          <p:cNvPr id="8" name="Picture 7">
            <a:extLst>
              <a:ext uri="{FF2B5EF4-FFF2-40B4-BE49-F238E27FC236}">
                <a16:creationId xmlns:a16="http://schemas.microsoft.com/office/drawing/2014/main" id="{F8804B46-50B6-FCA0-7F3E-9D38523A2743}"/>
              </a:ext>
            </a:extLst>
          </p:cNvPr>
          <p:cNvPicPr>
            <a:picLocks noChangeAspect="1"/>
          </p:cNvPicPr>
          <p:nvPr/>
        </p:nvPicPr>
        <p:blipFill>
          <a:blip r:embed="rId3"/>
          <a:stretch>
            <a:fillRect/>
          </a:stretch>
        </p:blipFill>
        <p:spPr>
          <a:xfrm>
            <a:off x="174477" y="1139271"/>
            <a:ext cx="3875881" cy="4367190"/>
          </a:xfrm>
          <a:prstGeom prst="rect">
            <a:avLst/>
          </a:prstGeom>
        </p:spPr>
      </p:pic>
      <p:sp>
        <p:nvSpPr>
          <p:cNvPr id="9" name="TextBox 8">
            <a:extLst>
              <a:ext uri="{FF2B5EF4-FFF2-40B4-BE49-F238E27FC236}">
                <a16:creationId xmlns:a16="http://schemas.microsoft.com/office/drawing/2014/main" id="{274E5B5A-8A3F-998D-A8B6-6E0C6362F76E}"/>
              </a:ext>
            </a:extLst>
          </p:cNvPr>
          <p:cNvSpPr txBox="1"/>
          <p:nvPr/>
        </p:nvSpPr>
        <p:spPr>
          <a:xfrm>
            <a:off x="404248" y="864881"/>
            <a:ext cx="3177152" cy="369332"/>
          </a:xfrm>
          <a:prstGeom prst="rect">
            <a:avLst/>
          </a:prstGeom>
          <a:noFill/>
        </p:spPr>
        <p:txBody>
          <a:bodyPr wrap="none" rtlCol="0">
            <a:spAutoFit/>
          </a:bodyPr>
          <a:lstStyle/>
          <a:p>
            <a:r>
              <a:rPr lang="en-US" dirty="0">
                <a:hlinkClick r:id="rId4"/>
              </a:rPr>
              <a:t>Phys. Lett. B 856 (2024) 138865</a:t>
            </a:r>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AF03949-54CA-B5B9-E72C-B14B54E04B23}"/>
                  </a:ext>
                </a:extLst>
              </p:cNvPr>
              <p:cNvSpPr txBox="1"/>
              <p:nvPr/>
            </p:nvSpPr>
            <p:spPr>
              <a:xfrm>
                <a:off x="139841" y="5671820"/>
                <a:ext cx="4418305" cy="750014"/>
              </a:xfrm>
              <a:prstGeom prst="rect">
                <a:avLst/>
              </a:prstGeom>
              <a:solidFill>
                <a:schemeClr val="accent6">
                  <a:lumMod val="20000"/>
                  <a:lumOff val="80000"/>
                </a:schemeClr>
              </a:solidFill>
            </p:spPr>
            <p:txBody>
              <a:bodyPr wrap="square" rtlCol="0">
                <a:spAutoFit/>
              </a:bodyPr>
              <a:lstStyle/>
              <a:p>
                <a:r>
                  <a:rPr lang="en-US" sz="1600" dirty="0"/>
                  <a:t>ATLAS: observed (expected) 95% CL lower limits:</a:t>
                </a:r>
              </a:p>
              <a:p>
                <a:r>
                  <a:rPr lang="en-US" sz="1600" dirty="0"/>
                  <a:t> </a:t>
                </a:r>
                <a14:m>
                  <m:oMath xmlns:m="http://schemas.openxmlformats.org/officeDocument/2006/math">
                    <m:f>
                      <m:fPr>
                        <m:ctrlPr>
                          <a:rPr lang="en-US" sz="1600" b="0" i="1" smtClean="0">
                            <a:latin typeface="Cambria Math" panose="02040503050406030204" pitchFamily="18" charset="0"/>
                            <a:ea typeface="Cambria Math" panose="02040503050406030204" pitchFamily="18" charset="0"/>
                          </a:rPr>
                        </m:ctrlPr>
                      </m:fPr>
                      <m:num>
                        <m:r>
                          <m:rPr>
                            <m:sty m:val="p"/>
                          </m:rPr>
                          <a:rPr lang="el-GR" sz="1600" i="1" smtClean="0">
                            <a:latin typeface="Cambria Math" panose="02040503050406030204" pitchFamily="18" charset="0"/>
                            <a:ea typeface="Cambria Math" panose="02040503050406030204" pitchFamily="18" charset="0"/>
                          </a:rPr>
                          <m:t>Λ</m:t>
                        </m:r>
                      </m:num>
                      <m:den>
                        <m:sSubSup>
                          <m:sSubSupPr>
                            <m:ctrlPr>
                              <a:rPr lang="en-US" sz="1600" b="0" i="1" smtClean="0">
                                <a:latin typeface="Cambria Math" panose="02040503050406030204" pitchFamily="18" charset="0"/>
                                <a:ea typeface="Cambria Math" panose="02040503050406030204" pitchFamily="18" charset="0"/>
                              </a:rPr>
                            </m:ctrlPr>
                          </m:sSubSupPr>
                          <m:e>
                            <m:r>
                              <a:rPr lang="en-US" sz="1600" b="0" i="1" smtClean="0">
                                <a:latin typeface="Cambria Math" panose="02040503050406030204" pitchFamily="18" charset="0"/>
                                <a:ea typeface="Cambria Math" panose="02040503050406030204" pitchFamily="18" charset="0"/>
                              </a:rPr>
                              <m:t>𝐶</m:t>
                            </m:r>
                          </m:e>
                          <m:sub>
                            <m:r>
                              <a:rPr lang="en-US" sz="1600" b="0" i="1" smtClean="0">
                                <a:latin typeface="Cambria Math" panose="02040503050406030204" pitchFamily="18" charset="0"/>
                                <a:ea typeface="Cambria Math" panose="02040503050406030204" pitchFamily="18" charset="0"/>
                              </a:rPr>
                              <m:t>5</m:t>
                            </m:r>
                          </m:sub>
                          <m:sup>
                            <m:r>
                              <a:rPr lang="en-US" sz="1600" b="0" i="1" smtClean="0">
                                <a:latin typeface="Cambria Math" panose="02040503050406030204" pitchFamily="18" charset="0"/>
                                <a:ea typeface="Cambria Math" panose="02040503050406030204" pitchFamily="18" charset="0"/>
                              </a:rPr>
                              <m:t>𝑒𝑒</m:t>
                            </m:r>
                          </m:sup>
                        </m:sSubSup>
                      </m:den>
                    </m:f>
                    <m:r>
                      <a:rPr lang="en-US" sz="1600" b="0" i="1" smtClean="0">
                        <a:latin typeface="Cambria Math" panose="02040503050406030204" pitchFamily="18" charset="0"/>
                        <a:ea typeface="Cambria Math" panose="02040503050406030204" pitchFamily="18" charset="0"/>
                      </a:rPr>
                      <m:t>&gt;2.5 </m:t>
                    </m:r>
                    <m:r>
                      <m:rPr>
                        <m:nor/>
                      </m:rPr>
                      <a:rPr lang="en-US" sz="1600" b="0" i="0" smtClean="0">
                        <a:latin typeface="Cambria Math" panose="02040503050406030204" pitchFamily="18" charset="0"/>
                        <a:ea typeface="Cambria Math" panose="02040503050406030204" pitchFamily="18" charset="0"/>
                      </a:rPr>
                      <m:t>TeV</m:t>
                    </m:r>
                    <m:r>
                      <a:rPr lang="en-US" sz="1600" b="0" i="1" smtClean="0">
                        <a:latin typeface="Cambria Math" panose="02040503050406030204" pitchFamily="18" charset="0"/>
                        <a:ea typeface="Cambria Math" panose="02040503050406030204" pitchFamily="18" charset="0"/>
                      </a:rPr>
                      <m:t> </m:t>
                    </m:r>
                    <m:d>
                      <m:dPr>
                        <m:ctrlPr>
                          <a:rPr lang="en-US" sz="1600" b="0" i="1" smtClean="0">
                            <a:latin typeface="Cambria Math" panose="02040503050406030204" pitchFamily="18" charset="0"/>
                            <a:ea typeface="Cambria Math" panose="02040503050406030204" pitchFamily="18" charset="0"/>
                          </a:rPr>
                        </m:ctrlPr>
                      </m:dPr>
                      <m:e>
                        <m:r>
                          <a:rPr lang="en-US" sz="1600" b="0" i="1" smtClean="0">
                            <a:latin typeface="Cambria Math" panose="02040503050406030204" pitchFamily="18" charset="0"/>
                            <a:ea typeface="Cambria Math" panose="02040503050406030204" pitchFamily="18" charset="0"/>
                          </a:rPr>
                          <m:t>2.6 </m:t>
                        </m:r>
                        <m:r>
                          <m:rPr>
                            <m:nor/>
                          </m:rPr>
                          <a:rPr lang="en-US" sz="1600" b="0" i="0" smtClean="0">
                            <a:latin typeface="Cambria Math" panose="02040503050406030204" pitchFamily="18" charset="0"/>
                            <a:ea typeface="Cambria Math" panose="02040503050406030204" pitchFamily="18" charset="0"/>
                          </a:rPr>
                          <m:t>TeV</m:t>
                        </m:r>
                      </m:e>
                    </m:d>
                  </m:oMath>
                </a14:m>
                <a:r>
                  <a:rPr lang="en-US" sz="1600" b="0" dirty="0">
                    <a:ea typeface="Cambria Math" panose="02040503050406030204" pitchFamily="18" charset="0"/>
                  </a:rPr>
                  <a:t>, </a:t>
                </a:r>
                <a14:m>
                  <m:oMath xmlns:m="http://schemas.openxmlformats.org/officeDocument/2006/math">
                    <m:f>
                      <m:fPr>
                        <m:ctrlPr>
                          <a:rPr lang="en-US" sz="1600" i="1">
                            <a:latin typeface="Cambria Math" panose="02040503050406030204" pitchFamily="18" charset="0"/>
                            <a:ea typeface="Cambria Math" panose="02040503050406030204" pitchFamily="18" charset="0"/>
                          </a:rPr>
                        </m:ctrlPr>
                      </m:fPr>
                      <m:num>
                        <m:r>
                          <m:rPr>
                            <m:sty m:val="p"/>
                          </m:rPr>
                          <a:rPr lang="el-GR" sz="1600" i="1">
                            <a:latin typeface="Cambria Math" panose="02040503050406030204" pitchFamily="18" charset="0"/>
                            <a:ea typeface="Cambria Math" panose="02040503050406030204" pitchFamily="18" charset="0"/>
                          </a:rPr>
                          <m:t>Λ</m:t>
                        </m:r>
                      </m:num>
                      <m:den>
                        <m:sSubSup>
                          <m:sSubSupPr>
                            <m:ctrlPr>
                              <a:rPr lang="en-US" sz="1600" i="1">
                                <a:latin typeface="Cambria Math" panose="02040503050406030204" pitchFamily="18" charset="0"/>
                                <a:ea typeface="Cambria Math" panose="02040503050406030204" pitchFamily="18" charset="0"/>
                              </a:rPr>
                            </m:ctrlPr>
                          </m:sSubSupPr>
                          <m:e>
                            <m:r>
                              <a:rPr lang="en-US" sz="1600" i="1">
                                <a:latin typeface="Cambria Math" panose="02040503050406030204" pitchFamily="18" charset="0"/>
                                <a:ea typeface="Cambria Math" panose="02040503050406030204" pitchFamily="18" charset="0"/>
                              </a:rPr>
                              <m:t>𝐶</m:t>
                            </m:r>
                          </m:e>
                          <m:sub>
                            <m:r>
                              <a:rPr lang="en-US" sz="1600" i="1">
                                <a:latin typeface="Cambria Math" panose="02040503050406030204" pitchFamily="18" charset="0"/>
                                <a:ea typeface="Cambria Math" panose="02040503050406030204" pitchFamily="18" charset="0"/>
                              </a:rPr>
                              <m:t>5</m:t>
                            </m:r>
                          </m:sub>
                          <m:sup>
                            <m:r>
                              <a:rPr lang="en-US" sz="1600" i="1">
                                <a:latin typeface="Cambria Math" panose="02040503050406030204" pitchFamily="18" charset="0"/>
                                <a:ea typeface="Cambria Math" panose="02040503050406030204" pitchFamily="18" charset="0"/>
                              </a:rPr>
                              <m:t>𝑒</m:t>
                            </m:r>
                            <m:r>
                              <a:rPr lang="en-US" sz="1600" i="1" smtClean="0">
                                <a:latin typeface="Cambria Math" panose="02040503050406030204" pitchFamily="18" charset="0"/>
                                <a:ea typeface="Cambria Math" panose="02040503050406030204" pitchFamily="18" charset="0"/>
                              </a:rPr>
                              <m:t>𝜇</m:t>
                            </m:r>
                          </m:sup>
                        </m:sSubSup>
                      </m:den>
                    </m:f>
                    <m:r>
                      <a:rPr lang="en-US" sz="1600" i="1">
                        <a:latin typeface="Cambria Math" panose="02040503050406030204" pitchFamily="18" charset="0"/>
                        <a:ea typeface="Cambria Math" panose="02040503050406030204" pitchFamily="18" charset="0"/>
                      </a:rPr>
                      <m:t>&gt;</m:t>
                    </m:r>
                    <m:r>
                      <a:rPr lang="en-US" sz="1600" b="0" i="1" smtClean="0">
                        <a:latin typeface="Cambria Math" panose="02040503050406030204" pitchFamily="18" charset="0"/>
                        <a:ea typeface="Cambria Math" panose="02040503050406030204" pitchFamily="18" charset="0"/>
                      </a:rPr>
                      <m:t>4</m:t>
                    </m:r>
                    <m:r>
                      <a:rPr lang="en-US" sz="1600" i="1">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9</m:t>
                    </m:r>
                    <m:r>
                      <a:rPr lang="en-US" sz="1600" i="1">
                        <a:latin typeface="Cambria Math" panose="02040503050406030204" pitchFamily="18" charset="0"/>
                        <a:ea typeface="Cambria Math" panose="02040503050406030204" pitchFamily="18" charset="0"/>
                      </a:rPr>
                      <m:t> </m:t>
                    </m:r>
                    <m:r>
                      <m:rPr>
                        <m:nor/>
                      </m:rPr>
                      <a:rPr lang="en-US" sz="1600">
                        <a:latin typeface="Cambria Math" panose="02040503050406030204" pitchFamily="18" charset="0"/>
                        <a:ea typeface="Cambria Math" panose="02040503050406030204" pitchFamily="18" charset="0"/>
                      </a:rPr>
                      <m:t>TeV</m:t>
                    </m:r>
                    <m:r>
                      <a:rPr lang="en-US" sz="1600" i="1">
                        <a:latin typeface="Cambria Math" panose="02040503050406030204" pitchFamily="18" charset="0"/>
                        <a:ea typeface="Cambria Math" panose="02040503050406030204" pitchFamily="18" charset="0"/>
                      </a:rPr>
                      <m:t> </m:t>
                    </m:r>
                    <m:d>
                      <m:dPr>
                        <m:ctrlPr>
                          <a:rPr lang="en-US" sz="1600" i="1">
                            <a:latin typeface="Cambria Math" panose="02040503050406030204" pitchFamily="18" charset="0"/>
                            <a:ea typeface="Cambria Math" panose="02040503050406030204" pitchFamily="18" charset="0"/>
                          </a:rPr>
                        </m:ctrlPr>
                      </m:dPr>
                      <m:e>
                        <m:r>
                          <a:rPr lang="en-US" sz="1600" b="0" i="1" smtClean="0">
                            <a:latin typeface="Cambria Math" panose="02040503050406030204" pitchFamily="18" charset="0"/>
                            <a:ea typeface="Cambria Math" panose="02040503050406030204" pitchFamily="18" charset="0"/>
                          </a:rPr>
                          <m:t>4.3</m:t>
                        </m:r>
                        <m:r>
                          <a:rPr lang="en-US" sz="1600" i="1">
                            <a:latin typeface="Cambria Math" panose="02040503050406030204" pitchFamily="18" charset="0"/>
                            <a:ea typeface="Cambria Math" panose="02040503050406030204" pitchFamily="18" charset="0"/>
                          </a:rPr>
                          <m:t> </m:t>
                        </m:r>
                        <m:r>
                          <m:rPr>
                            <m:nor/>
                          </m:rPr>
                          <a:rPr lang="en-US" sz="1600">
                            <a:latin typeface="Cambria Math" panose="02040503050406030204" pitchFamily="18" charset="0"/>
                            <a:ea typeface="Cambria Math" panose="02040503050406030204" pitchFamily="18" charset="0"/>
                          </a:rPr>
                          <m:t>TeV</m:t>
                        </m:r>
                      </m:e>
                    </m:d>
                  </m:oMath>
                </a14:m>
                <a:endParaRPr lang="en-US" sz="1600" b="0" dirty="0">
                  <a:ea typeface="Cambria Math" panose="02040503050406030204" pitchFamily="18" charset="0"/>
                </a:endParaRPr>
              </a:p>
            </p:txBody>
          </p:sp>
        </mc:Choice>
        <mc:Fallback xmlns="">
          <p:sp>
            <p:nvSpPr>
              <p:cNvPr id="10" name="TextBox 9">
                <a:extLst>
                  <a:ext uri="{FF2B5EF4-FFF2-40B4-BE49-F238E27FC236}">
                    <a16:creationId xmlns:a16="http://schemas.microsoft.com/office/drawing/2014/main" id="{DAF03949-54CA-B5B9-E72C-B14B54E04B23}"/>
                  </a:ext>
                </a:extLst>
              </p:cNvPr>
              <p:cNvSpPr txBox="1">
                <a:spLocks noRot="1" noChangeAspect="1" noMove="1" noResize="1" noEditPoints="1" noAdjustHandles="1" noChangeArrowheads="1" noChangeShapeType="1" noTextEdit="1"/>
              </p:cNvSpPr>
              <p:nvPr/>
            </p:nvSpPr>
            <p:spPr>
              <a:xfrm>
                <a:off x="139841" y="5671820"/>
                <a:ext cx="4418305" cy="750014"/>
              </a:xfrm>
              <a:prstGeom prst="rect">
                <a:avLst/>
              </a:prstGeom>
              <a:blipFill>
                <a:blip r:embed="rId5"/>
                <a:stretch>
                  <a:fillRect l="-860" t="-1667"/>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C9F3FFFC-2BC8-EAEE-7869-DD53257DF700}"/>
              </a:ext>
            </a:extLst>
          </p:cNvPr>
          <p:cNvPicPr>
            <a:picLocks noChangeAspect="1"/>
          </p:cNvPicPr>
          <p:nvPr/>
        </p:nvPicPr>
        <p:blipFill>
          <a:blip r:embed="rId6"/>
          <a:stretch>
            <a:fillRect/>
          </a:stretch>
        </p:blipFill>
        <p:spPr>
          <a:xfrm>
            <a:off x="4800600" y="3814176"/>
            <a:ext cx="7272955" cy="2907300"/>
          </a:xfrm>
          <a:prstGeom prst="rect">
            <a:avLst/>
          </a:prstGeom>
        </p:spPr>
      </p:pic>
      <p:pic>
        <p:nvPicPr>
          <p:cNvPr id="15" name="Picture 14">
            <a:extLst>
              <a:ext uri="{FF2B5EF4-FFF2-40B4-BE49-F238E27FC236}">
                <a16:creationId xmlns:a16="http://schemas.microsoft.com/office/drawing/2014/main" id="{F6A63B2D-9F57-5033-7ABF-3F889A10FBC0}"/>
              </a:ext>
            </a:extLst>
          </p:cNvPr>
          <p:cNvPicPr>
            <a:picLocks noChangeAspect="1"/>
          </p:cNvPicPr>
          <p:nvPr/>
        </p:nvPicPr>
        <p:blipFill>
          <a:blip r:embed="rId7"/>
          <a:stretch>
            <a:fillRect/>
          </a:stretch>
        </p:blipFill>
        <p:spPr>
          <a:xfrm>
            <a:off x="4476808" y="1481808"/>
            <a:ext cx="2269610" cy="1893950"/>
          </a:xfrm>
          <a:prstGeom prst="rect">
            <a:avLst/>
          </a:prstGeom>
        </p:spPr>
      </p:pic>
      <p:pic>
        <p:nvPicPr>
          <p:cNvPr id="21" name="Picture 20">
            <a:extLst>
              <a:ext uri="{FF2B5EF4-FFF2-40B4-BE49-F238E27FC236}">
                <a16:creationId xmlns:a16="http://schemas.microsoft.com/office/drawing/2014/main" id="{FF871543-BBB9-6D45-F4B5-B5A7942A2650}"/>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7725724" y="1501860"/>
            <a:ext cx="2743200" cy="479531"/>
          </a:xfrm>
          <a:prstGeom prst="rect">
            <a:avLst/>
          </a:prstGeom>
        </p:spPr>
      </p:pic>
      <p:sp>
        <p:nvSpPr>
          <p:cNvPr id="14" name="TextBox 13">
            <a:extLst>
              <a:ext uri="{FF2B5EF4-FFF2-40B4-BE49-F238E27FC236}">
                <a16:creationId xmlns:a16="http://schemas.microsoft.com/office/drawing/2014/main" id="{5125FDDE-07D8-3782-193A-4312F59E5FF6}"/>
              </a:ext>
            </a:extLst>
          </p:cNvPr>
          <p:cNvSpPr txBox="1"/>
          <p:nvPr/>
        </p:nvSpPr>
        <p:spPr>
          <a:xfrm>
            <a:off x="8109805" y="1139271"/>
            <a:ext cx="2290435" cy="400110"/>
          </a:xfrm>
          <a:prstGeom prst="rect">
            <a:avLst/>
          </a:prstGeom>
          <a:noFill/>
        </p:spPr>
        <p:txBody>
          <a:bodyPr wrap="none" rtlCol="0">
            <a:spAutoFit/>
          </a:bodyPr>
          <a:lstStyle/>
          <a:p>
            <a:r>
              <a:rPr lang="en-US" sz="2000" dirty="0"/>
              <a:t>Weinberg operator: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B80FF38-CE8E-5AA2-BD3A-DBBA0C3A0751}"/>
                  </a:ext>
                </a:extLst>
              </p:cNvPr>
              <p:cNvSpPr txBox="1"/>
              <p:nvPr/>
            </p:nvSpPr>
            <p:spPr>
              <a:xfrm>
                <a:off x="4572001" y="917371"/>
                <a:ext cx="2317109" cy="461665"/>
              </a:xfrm>
              <a:prstGeom prst="rect">
                <a:avLst/>
              </a:prstGeom>
              <a:noFill/>
              <a:ln w="38100">
                <a:solidFill>
                  <a:schemeClr val="accent1"/>
                </a:solidFill>
              </a:ln>
            </p:spPr>
            <p:txBody>
              <a:bodyPr wrap="none" rtlCol="0">
                <a:spAutoFit/>
              </a:bodyPr>
              <a:lstStyle/>
              <a:p>
                <a:r>
                  <a:rPr lang="en-US" sz="2400" dirty="0"/>
                  <a:t>Same sign </a:t>
                </a:r>
                <a14:m>
                  <m:oMath xmlns:m="http://schemas.openxmlformats.org/officeDocument/2006/math">
                    <m:r>
                      <a:rPr lang="en-US" sz="2400" b="0" i="1" smtClean="0">
                        <a:latin typeface="Cambria Math" panose="02040503050406030204" pitchFamily="18" charset="0"/>
                      </a:rPr>
                      <m:t>𝑊𝑊𝑗𝑗</m:t>
                    </m:r>
                  </m:oMath>
                </a14:m>
                <a:endParaRPr lang="en-US" sz="2400" dirty="0"/>
              </a:p>
            </p:txBody>
          </p:sp>
        </mc:Choice>
        <mc:Fallback xmlns="">
          <p:sp>
            <p:nvSpPr>
              <p:cNvPr id="17" name="TextBox 16">
                <a:extLst>
                  <a:ext uri="{FF2B5EF4-FFF2-40B4-BE49-F238E27FC236}">
                    <a16:creationId xmlns:a16="http://schemas.microsoft.com/office/drawing/2014/main" id="{1B80FF38-CE8E-5AA2-BD3A-DBBA0C3A0751}"/>
                  </a:ext>
                </a:extLst>
              </p:cNvPr>
              <p:cNvSpPr txBox="1">
                <a:spLocks noRot="1" noChangeAspect="1" noMove="1" noResize="1" noEditPoints="1" noAdjustHandles="1" noChangeArrowheads="1" noChangeShapeType="1" noTextEdit="1"/>
              </p:cNvSpPr>
              <p:nvPr/>
            </p:nvSpPr>
            <p:spPr>
              <a:xfrm>
                <a:off x="4572001" y="917371"/>
                <a:ext cx="2317109" cy="461665"/>
              </a:xfrm>
              <a:prstGeom prst="rect">
                <a:avLst/>
              </a:prstGeom>
              <a:blipFill>
                <a:blip r:embed="rId9"/>
                <a:stretch>
                  <a:fillRect l="-3226" t="-2500" b="-25000"/>
                </a:stretch>
              </a:blipFill>
              <a:ln w="38100">
                <a:solidFill>
                  <a:schemeClr val="accent1"/>
                </a:solidFill>
              </a:ln>
            </p:spPr>
            <p:txBody>
              <a:bodyPr/>
              <a:lstStyle/>
              <a:p>
                <a:r>
                  <a:rPr lang="en-US">
                    <a:noFill/>
                  </a:rPr>
                  <a:t> </a:t>
                </a:r>
              </a:p>
            </p:txBody>
          </p:sp>
        </mc:Fallback>
      </mc:AlternateContent>
      <p:sp>
        <p:nvSpPr>
          <p:cNvPr id="18" name="Rectangle 17">
            <a:extLst>
              <a:ext uri="{FF2B5EF4-FFF2-40B4-BE49-F238E27FC236}">
                <a16:creationId xmlns:a16="http://schemas.microsoft.com/office/drawing/2014/main" id="{C67083A4-4FF6-76EB-FE95-4315D720743F}"/>
              </a:ext>
            </a:extLst>
          </p:cNvPr>
          <p:cNvSpPr/>
          <p:nvPr/>
        </p:nvSpPr>
        <p:spPr>
          <a:xfrm>
            <a:off x="6377609" y="3955525"/>
            <a:ext cx="2004389" cy="252147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CD6888B-C307-79FD-5194-E35098B7402C}"/>
                  </a:ext>
                </a:extLst>
              </p:cNvPr>
              <p:cNvSpPr txBox="1"/>
              <p:nvPr/>
            </p:nvSpPr>
            <p:spPr>
              <a:xfrm>
                <a:off x="7924800" y="2238743"/>
                <a:ext cx="4148756" cy="1285801"/>
              </a:xfrm>
              <a:prstGeom prst="rect">
                <a:avLst/>
              </a:prstGeom>
              <a:solidFill>
                <a:schemeClr val="accent6">
                  <a:lumMod val="20000"/>
                  <a:lumOff val="80000"/>
                </a:schemeClr>
              </a:solidFill>
            </p:spPr>
            <p:txBody>
              <a:bodyPr wrap="square" rtlCol="0">
                <a:spAutoFit/>
              </a:bodyPr>
              <a:lstStyle/>
              <a:p>
                <a:r>
                  <a:rPr lang="en-US" dirty="0"/>
                  <a:t> CMS: observed (expected) 95% CL limits:</a:t>
                </a:r>
              </a:p>
              <a:p>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𝑚</m:t>
                        </m:r>
                      </m:e>
                      <m:sup>
                        <m:r>
                          <a:rPr lang="en-US" i="1" smtClean="0">
                            <a:latin typeface="Cambria Math" panose="02040503050406030204" pitchFamily="18" charset="0"/>
                            <a:ea typeface="Cambria Math" panose="02040503050406030204" pitchFamily="18" charset="0"/>
                          </a:rPr>
                          <m:t>𝜇𝜇</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𝐶</m:t>
                            </m:r>
                          </m:e>
                          <m:sub>
                            <m:r>
                              <a:rPr lang="en-US" b="0" i="1" smtClean="0">
                                <a:latin typeface="Cambria Math" panose="02040503050406030204" pitchFamily="18" charset="0"/>
                              </a:rPr>
                              <m:t>5</m:t>
                            </m:r>
                          </m:sub>
                          <m:sup>
                            <m:r>
                              <a:rPr lang="en-US" b="0" i="1" smtClean="0">
                                <a:latin typeface="Cambria Math" panose="02040503050406030204" pitchFamily="18" charset="0"/>
                                <a:ea typeface="Cambria Math" panose="02040503050406030204" pitchFamily="18" charset="0"/>
                              </a:rPr>
                              <m:t>𝜇𝜇</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num>
                      <m:den>
                        <m:r>
                          <m:rPr>
                            <m:sty m:val="p"/>
                          </m:rPr>
                          <a:rPr lang="el-GR" b="0" i="1" smtClean="0">
                            <a:latin typeface="Cambria Math" panose="02040503050406030204" pitchFamily="18" charset="0"/>
                            <a:ea typeface="Cambria Math" panose="02040503050406030204" pitchFamily="18" charset="0"/>
                          </a:rPr>
                          <m:t>Λ</m:t>
                        </m:r>
                      </m:den>
                    </m:f>
                    <m:r>
                      <a:rPr lang="en-US" b="0" i="1" smtClean="0">
                        <a:latin typeface="Cambria Math" panose="02040503050406030204" pitchFamily="18" charset="0"/>
                        <a:ea typeface="Cambria Math" panose="02040503050406030204" pitchFamily="18" charset="0"/>
                      </a:rPr>
                      <m:t>&lt;</m:t>
                    </m:r>
                  </m:oMath>
                </a14:m>
                <a:r>
                  <a:rPr lang="en-US" dirty="0"/>
                  <a:t>10.8 GeV (12.8 GeV)</a:t>
                </a:r>
              </a:p>
              <a:p>
                <a14:m>
                  <m:oMath xmlns:m="http://schemas.openxmlformats.org/officeDocument/2006/math">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r>
                          <m:rPr>
                            <m:sty m:val="p"/>
                          </m:rPr>
                          <a:rPr lang="el-GR" i="1" smtClean="0">
                            <a:latin typeface="Cambria Math" panose="02040503050406030204" pitchFamily="18" charset="0"/>
                            <a:ea typeface="Cambria Math" panose="02040503050406030204" pitchFamily="18" charset="0"/>
                          </a:rPr>
                          <m:t>Λ</m:t>
                        </m:r>
                      </m:num>
                      <m:den>
                        <m:sSubSup>
                          <m:sSubSupPr>
                            <m:ctrlPr>
                              <a:rPr lang="en-US"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𝐶</m:t>
                            </m:r>
                          </m:e>
                          <m:sub>
                            <m:r>
                              <a:rPr lang="en-US" b="0" i="1" smtClean="0">
                                <a:latin typeface="Cambria Math" panose="02040503050406030204" pitchFamily="18" charset="0"/>
                                <a:ea typeface="Cambria Math" panose="02040503050406030204" pitchFamily="18" charset="0"/>
                              </a:rPr>
                              <m:t>5</m:t>
                            </m:r>
                          </m:sub>
                          <m:sup>
                            <m:r>
                              <a:rPr lang="en-US" i="1" smtClean="0">
                                <a:latin typeface="Cambria Math" panose="02040503050406030204" pitchFamily="18" charset="0"/>
                                <a:ea typeface="Cambria Math" panose="02040503050406030204" pitchFamily="18" charset="0"/>
                              </a:rPr>
                              <m:t>𝜇𝜇</m:t>
                            </m:r>
                          </m:sup>
                        </m:sSubSup>
                      </m:den>
                    </m:f>
                    <m:r>
                      <a:rPr lang="en-US" b="0" i="1" smtClean="0">
                        <a:latin typeface="Cambria Math" panose="02040503050406030204" pitchFamily="18" charset="0"/>
                        <a:ea typeface="Cambria Math" panose="02040503050406030204" pitchFamily="18" charset="0"/>
                      </a:rPr>
                      <m:t>&gt;</m:t>
                    </m:r>
                    <m:r>
                      <a:rPr lang="en-US" b="0" i="0" smtClean="0">
                        <a:latin typeface="Cambria Math" panose="02040503050406030204" pitchFamily="18" charset="0"/>
                        <a:ea typeface="Cambria Math" panose="02040503050406030204" pitchFamily="18" charset="0"/>
                      </a:rPr>
                      <m:t>5.6</m:t>
                    </m:r>
                  </m:oMath>
                </a14:m>
                <a:r>
                  <a:rPr lang="en-US" dirty="0"/>
                  <a:t> TeV (4.7 TeV)</a:t>
                </a:r>
              </a:p>
            </p:txBody>
          </p:sp>
        </mc:Choice>
        <mc:Fallback xmlns="">
          <p:sp>
            <p:nvSpPr>
              <p:cNvPr id="5" name="TextBox 4">
                <a:extLst>
                  <a:ext uri="{FF2B5EF4-FFF2-40B4-BE49-F238E27FC236}">
                    <a16:creationId xmlns:a16="http://schemas.microsoft.com/office/drawing/2014/main" id="{BCD6888B-C307-79FD-5194-E35098B7402C}"/>
                  </a:ext>
                </a:extLst>
              </p:cNvPr>
              <p:cNvSpPr txBox="1">
                <a:spLocks noRot="1" noChangeAspect="1" noMove="1" noResize="1" noEditPoints="1" noAdjustHandles="1" noChangeArrowheads="1" noChangeShapeType="1" noTextEdit="1"/>
              </p:cNvSpPr>
              <p:nvPr/>
            </p:nvSpPr>
            <p:spPr>
              <a:xfrm>
                <a:off x="7924800" y="2238743"/>
                <a:ext cx="4148756" cy="1285801"/>
              </a:xfrm>
              <a:prstGeom prst="rect">
                <a:avLst/>
              </a:prstGeom>
              <a:blipFill>
                <a:blip r:embed="rId10"/>
                <a:stretch>
                  <a:fillRect t="-1961"/>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688C3E3B-7596-1163-18C9-847B3B6E1798}"/>
              </a:ext>
            </a:extLst>
          </p:cNvPr>
          <p:cNvSpPr/>
          <p:nvPr/>
        </p:nvSpPr>
        <p:spPr>
          <a:xfrm>
            <a:off x="7467699" y="1049547"/>
            <a:ext cx="3476914" cy="1024327"/>
          </a:xfrm>
          <a:prstGeom prst="rect">
            <a:avLst/>
          </a:prstGeom>
          <a:no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B271CB3F-D70C-58BC-EDEF-3C870E0AF202}"/>
              </a:ext>
            </a:extLst>
          </p:cNvPr>
          <p:cNvSpPr txBox="1"/>
          <p:nvPr/>
        </p:nvSpPr>
        <p:spPr>
          <a:xfrm>
            <a:off x="5269558" y="3586637"/>
            <a:ext cx="3476914" cy="369332"/>
          </a:xfrm>
          <a:prstGeom prst="rect">
            <a:avLst/>
          </a:prstGeom>
          <a:noFill/>
        </p:spPr>
        <p:txBody>
          <a:bodyPr wrap="none" rtlCol="0">
            <a:spAutoFit/>
          </a:bodyPr>
          <a:lstStyle/>
          <a:p>
            <a:r>
              <a:rPr lang="en-US" dirty="0">
                <a:hlinkClick r:id="rId11"/>
              </a:rPr>
              <a:t>Phys. Rev. Lett. 131 (2023) 011803</a:t>
            </a:r>
            <a:endParaRPr lang="en-US" dirty="0"/>
          </a:p>
        </p:txBody>
      </p:sp>
    </p:spTree>
    <p:extLst>
      <p:ext uri="{BB962C8B-B14F-4D97-AF65-F5344CB8AC3E}">
        <p14:creationId xmlns:p14="http://schemas.microsoft.com/office/powerpoint/2010/main" val="546158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0BA62-DE09-E2CF-F462-2116135BD677}"/>
              </a:ext>
            </a:extLst>
          </p:cNvPr>
          <p:cNvSpPr>
            <a:spLocks noGrp="1"/>
          </p:cNvSpPr>
          <p:nvPr>
            <p:ph type="title"/>
          </p:nvPr>
        </p:nvSpPr>
        <p:spPr/>
        <p:txBody>
          <a:bodyPr>
            <a:normAutofit fontScale="90000"/>
          </a:bodyPr>
          <a:lstStyle/>
          <a:p>
            <a:r>
              <a:rPr lang="en-US" dirty="0"/>
              <a:t>Dimension-6 SMEFT</a:t>
            </a:r>
          </a:p>
        </p:txBody>
      </p:sp>
      <p:sp>
        <p:nvSpPr>
          <p:cNvPr id="3" name="Footer Placeholder 2">
            <a:extLst>
              <a:ext uri="{FF2B5EF4-FFF2-40B4-BE49-F238E27FC236}">
                <a16:creationId xmlns:a16="http://schemas.microsoft.com/office/drawing/2014/main" id="{35DED59B-8B4E-8533-C320-2DE88E6C4F1E}"/>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7F39B992-CC84-D0D1-AEFB-392104D752BF}"/>
              </a:ext>
            </a:extLst>
          </p:cNvPr>
          <p:cNvSpPr>
            <a:spLocks noGrp="1"/>
          </p:cNvSpPr>
          <p:nvPr>
            <p:ph type="sldNum" sz="quarter" idx="12"/>
          </p:nvPr>
        </p:nvSpPr>
        <p:spPr/>
        <p:txBody>
          <a:bodyPr/>
          <a:lstStyle/>
          <a:p>
            <a:fld id="{8055E9AD-FF6F-45A6-BEFC-71F94E00C96F}" type="slidenum">
              <a:rPr lang="en-US" smtClean="0"/>
              <a:pPr/>
              <a:t>7</a:t>
            </a:fld>
            <a:endParaRPr lang="en-US"/>
          </a:p>
        </p:txBody>
      </p:sp>
      <p:sp>
        <p:nvSpPr>
          <p:cNvPr id="5" name="TextBox 4">
            <a:extLst>
              <a:ext uri="{FF2B5EF4-FFF2-40B4-BE49-F238E27FC236}">
                <a16:creationId xmlns:a16="http://schemas.microsoft.com/office/drawing/2014/main" id="{54227728-60AA-30D9-DD76-7F913F5A6CB2}"/>
              </a:ext>
            </a:extLst>
          </p:cNvPr>
          <p:cNvSpPr txBox="1"/>
          <p:nvPr/>
        </p:nvSpPr>
        <p:spPr>
          <a:xfrm>
            <a:off x="1447801" y="1143000"/>
            <a:ext cx="4876799" cy="4893647"/>
          </a:xfrm>
          <a:prstGeom prst="rect">
            <a:avLst/>
          </a:prstGeom>
          <a:noFill/>
        </p:spPr>
        <p:txBody>
          <a:bodyPr wrap="square" rtlCol="0">
            <a:spAutoFit/>
          </a:bodyPr>
          <a:lstStyle/>
          <a:p>
            <a:r>
              <a:rPr lang="en-US" sz="2400" dirty="0"/>
              <a:t>Dimension 6 operators in Warsaw basis (mostly commonly used)</a:t>
            </a:r>
          </a:p>
          <a:p>
            <a:endParaRPr lang="en-US" sz="2400" dirty="0"/>
          </a:p>
          <a:p>
            <a:r>
              <a:rPr lang="en-US" sz="2400" dirty="0"/>
              <a:t>2499 individual operators</a:t>
            </a:r>
          </a:p>
          <a:p>
            <a:endParaRPr lang="en-US" sz="2400" dirty="0"/>
          </a:p>
          <a:p>
            <a:r>
              <a:rPr lang="en-US" sz="2400" dirty="0"/>
              <a:t>Reduced sets obtained by </a:t>
            </a:r>
          </a:p>
          <a:p>
            <a:pPr marL="342900" indent="-342900">
              <a:buFont typeface="Arial" panose="020B0604020202020204" pitchFamily="34" charset="0"/>
              <a:buChar char="•"/>
            </a:pPr>
            <a:r>
              <a:rPr lang="en-US" sz="2400" dirty="0"/>
              <a:t>requiring flavor symmetry in quark and/or lepton sectors</a:t>
            </a:r>
          </a:p>
          <a:p>
            <a:pPr marL="800100" lvl="1" indent="-342900">
              <a:buFont typeface="Arial" panose="020B0604020202020204" pitchFamily="34" charset="0"/>
              <a:buChar char="•"/>
            </a:pPr>
            <a:r>
              <a:rPr lang="en-US" sz="2400" dirty="0"/>
              <a:t>MVF – minimum flavor violation (Yukawa’s only)</a:t>
            </a:r>
          </a:p>
          <a:p>
            <a:pPr marL="800100" lvl="1" indent="-342900">
              <a:buFont typeface="Arial" panose="020B0604020202020204" pitchFamily="34" charset="0"/>
              <a:buChar char="•"/>
            </a:pPr>
            <a:r>
              <a:rPr lang="en-US" sz="2400" dirty="0"/>
              <a:t>TopU3l – 3</a:t>
            </a:r>
            <a:r>
              <a:rPr lang="en-US" sz="2400" baseline="30000" dirty="0"/>
              <a:t>rd</a:t>
            </a:r>
            <a:r>
              <a:rPr lang="en-US" sz="2400" dirty="0"/>
              <a:t> generate left as singlet</a:t>
            </a:r>
          </a:p>
          <a:p>
            <a:pPr marL="342900" indent="-342900">
              <a:buFont typeface="Arial" panose="020B0604020202020204" pitchFamily="34" charset="0"/>
              <a:buChar char="•"/>
            </a:pPr>
            <a:r>
              <a:rPr lang="en-US" sz="2400" dirty="0"/>
              <a:t>removing CP-odd operators</a:t>
            </a:r>
          </a:p>
        </p:txBody>
      </p:sp>
      <p:pic>
        <p:nvPicPr>
          <p:cNvPr id="7" name="Picture 6">
            <a:extLst>
              <a:ext uri="{FF2B5EF4-FFF2-40B4-BE49-F238E27FC236}">
                <a16:creationId xmlns:a16="http://schemas.microsoft.com/office/drawing/2014/main" id="{63F94119-502C-5371-E682-0BCFC746660F}"/>
              </a:ext>
            </a:extLst>
          </p:cNvPr>
          <p:cNvPicPr>
            <a:picLocks noChangeAspect="1"/>
          </p:cNvPicPr>
          <p:nvPr/>
        </p:nvPicPr>
        <p:blipFill>
          <a:blip r:embed="rId2"/>
          <a:stretch>
            <a:fillRect/>
          </a:stretch>
        </p:blipFill>
        <p:spPr>
          <a:xfrm>
            <a:off x="7119937" y="1079500"/>
            <a:ext cx="3962400" cy="5156200"/>
          </a:xfrm>
          <a:prstGeom prst="rect">
            <a:avLst/>
          </a:prstGeom>
        </p:spPr>
      </p:pic>
      <p:sp>
        <p:nvSpPr>
          <p:cNvPr id="8" name="TextBox 7">
            <a:extLst>
              <a:ext uri="{FF2B5EF4-FFF2-40B4-BE49-F238E27FC236}">
                <a16:creationId xmlns:a16="http://schemas.microsoft.com/office/drawing/2014/main" id="{BFC7E89F-9AA7-B73C-1CCF-86BE2897A063}"/>
              </a:ext>
            </a:extLst>
          </p:cNvPr>
          <p:cNvSpPr txBox="1"/>
          <p:nvPr/>
        </p:nvSpPr>
        <p:spPr>
          <a:xfrm>
            <a:off x="8874918" y="240784"/>
            <a:ext cx="3433763" cy="923330"/>
          </a:xfrm>
          <a:prstGeom prst="rect">
            <a:avLst/>
          </a:prstGeom>
          <a:noFill/>
        </p:spPr>
        <p:txBody>
          <a:bodyPr wrap="square" rtlCol="0">
            <a:spAutoFit/>
          </a:bodyPr>
          <a:lstStyle/>
          <a:p>
            <a:r>
              <a:rPr lang="en-US" dirty="0"/>
              <a:t>Example:  table of some of dim-6 operators considered in ATLAS EFT combination</a:t>
            </a:r>
          </a:p>
        </p:txBody>
      </p:sp>
      <p:sp>
        <p:nvSpPr>
          <p:cNvPr id="9" name="TextBox 8">
            <a:extLst>
              <a:ext uri="{FF2B5EF4-FFF2-40B4-BE49-F238E27FC236}">
                <a16:creationId xmlns:a16="http://schemas.microsoft.com/office/drawing/2014/main" id="{AA0AB134-DF13-3FE1-5D4D-865C9316AFC7}"/>
              </a:ext>
            </a:extLst>
          </p:cNvPr>
          <p:cNvSpPr txBox="1"/>
          <p:nvPr/>
        </p:nvSpPr>
        <p:spPr>
          <a:xfrm>
            <a:off x="9448800" y="2209800"/>
            <a:ext cx="1558632" cy="369332"/>
          </a:xfrm>
          <a:prstGeom prst="rect">
            <a:avLst/>
          </a:prstGeom>
          <a:solidFill>
            <a:schemeClr val="accent6">
              <a:lumMod val="60000"/>
              <a:lumOff val="40000"/>
            </a:schemeClr>
          </a:solidFill>
        </p:spPr>
        <p:txBody>
          <a:bodyPr wrap="none" rtlCol="0">
            <a:spAutoFit/>
          </a:bodyPr>
          <a:lstStyle/>
          <a:p>
            <a:r>
              <a:rPr lang="en-US" dirty="0"/>
              <a:t>purely bosonic</a:t>
            </a:r>
          </a:p>
        </p:txBody>
      </p:sp>
      <p:sp>
        <p:nvSpPr>
          <p:cNvPr id="10" name="TextBox 9">
            <a:extLst>
              <a:ext uri="{FF2B5EF4-FFF2-40B4-BE49-F238E27FC236}">
                <a16:creationId xmlns:a16="http://schemas.microsoft.com/office/drawing/2014/main" id="{A10F1D6A-253E-CA9B-3324-4EE89830E61E}"/>
              </a:ext>
            </a:extLst>
          </p:cNvPr>
          <p:cNvSpPr txBox="1"/>
          <p:nvPr/>
        </p:nvSpPr>
        <p:spPr>
          <a:xfrm>
            <a:off x="9432778" y="3215739"/>
            <a:ext cx="1417889" cy="369332"/>
          </a:xfrm>
          <a:prstGeom prst="rect">
            <a:avLst/>
          </a:prstGeom>
          <a:solidFill>
            <a:schemeClr val="accent5">
              <a:lumMod val="40000"/>
              <a:lumOff val="60000"/>
            </a:schemeClr>
          </a:solidFill>
        </p:spPr>
        <p:txBody>
          <a:bodyPr wrap="none" rtlCol="0">
            <a:spAutoFit/>
          </a:bodyPr>
          <a:lstStyle/>
          <a:p>
            <a:r>
              <a:rPr lang="en-US" dirty="0"/>
              <a:t>3 Higgs fields</a:t>
            </a:r>
          </a:p>
        </p:txBody>
      </p:sp>
      <p:sp>
        <p:nvSpPr>
          <p:cNvPr id="11" name="TextBox 10">
            <a:extLst>
              <a:ext uri="{FF2B5EF4-FFF2-40B4-BE49-F238E27FC236}">
                <a16:creationId xmlns:a16="http://schemas.microsoft.com/office/drawing/2014/main" id="{920A5EAC-347F-018A-B75C-EDEF28F322C8}"/>
              </a:ext>
            </a:extLst>
          </p:cNvPr>
          <p:cNvSpPr txBox="1"/>
          <p:nvPr/>
        </p:nvSpPr>
        <p:spPr>
          <a:xfrm>
            <a:off x="9589543" y="4404786"/>
            <a:ext cx="1417889" cy="369332"/>
          </a:xfrm>
          <a:prstGeom prst="rect">
            <a:avLst/>
          </a:prstGeom>
          <a:solidFill>
            <a:schemeClr val="accent4">
              <a:lumMod val="40000"/>
              <a:lumOff val="60000"/>
            </a:schemeClr>
          </a:solidFill>
        </p:spPr>
        <p:txBody>
          <a:bodyPr wrap="none" rtlCol="0">
            <a:spAutoFit/>
          </a:bodyPr>
          <a:lstStyle/>
          <a:p>
            <a:r>
              <a:rPr lang="en-US" dirty="0"/>
              <a:t>2 Higgs fields</a:t>
            </a:r>
          </a:p>
        </p:txBody>
      </p:sp>
      <p:sp>
        <p:nvSpPr>
          <p:cNvPr id="12" name="TextBox 11">
            <a:extLst>
              <a:ext uri="{FF2B5EF4-FFF2-40B4-BE49-F238E27FC236}">
                <a16:creationId xmlns:a16="http://schemas.microsoft.com/office/drawing/2014/main" id="{2671751E-9C11-2C2D-119C-174A93238CAF}"/>
              </a:ext>
            </a:extLst>
          </p:cNvPr>
          <p:cNvSpPr txBox="1"/>
          <p:nvPr/>
        </p:nvSpPr>
        <p:spPr>
          <a:xfrm>
            <a:off x="9683612" y="5593834"/>
            <a:ext cx="1570173" cy="369332"/>
          </a:xfrm>
          <a:prstGeom prst="rect">
            <a:avLst/>
          </a:prstGeom>
          <a:solidFill>
            <a:schemeClr val="bg2">
              <a:lumMod val="75000"/>
            </a:schemeClr>
          </a:solidFill>
        </p:spPr>
        <p:txBody>
          <a:bodyPr wrap="none" rtlCol="0">
            <a:spAutoFit/>
          </a:bodyPr>
          <a:lstStyle/>
          <a:p>
            <a:r>
              <a:rPr lang="en-US" dirty="0"/>
              <a:t>one Higgs field</a:t>
            </a:r>
          </a:p>
        </p:txBody>
      </p:sp>
      <p:sp>
        <p:nvSpPr>
          <p:cNvPr id="13" name="TextBox 12">
            <a:extLst>
              <a:ext uri="{FF2B5EF4-FFF2-40B4-BE49-F238E27FC236}">
                <a16:creationId xmlns:a16="http://schemas.microsoft.com/office/drawing/2014/main" id="{05257760-6812-FB40-E77F-E8F4D82A8EF9}"/>
              </a:ext>
            </a:extLst>
          </p:cNvPr>
          <p:cNvSpPr txBox="1"/>
          <p:nvPr/>
        </p:nvSpPr>
        <p:spPr>
          <a:xfrm>
            <a:off x="9987669" y="6068109"/>
            <a:ext cx="962058" cy="369332"/>
          </a:xfrm>
          <a:prstGeom prst="rect">
            <a:avLst/>
          </a:prstGeom>
          <a:solidFill>
            <a:schemeClr val="accent3">
              <a:lumMod val="40000"/>
              <a:lumOff val="60000"/>
            </a:schemeClr>
          </a:solidFill>
        </p:spPr>
        <p:txBody>
          <a:bodyPr wrap="none" rtlCol="0">
            <a:spAutoFit/>
          </a:bodyPr>
          <a:lstStyle/>
          <a:p>
            <a:r>
              <a:rPr lang="en-US" dirty="0"/>
              <a:t>4 lepton</a:t>
            </a:r>
          </a:p>
        </p:txBody>
      </p:sp>
    </p:spTree>
    <p:extLst>
      <p:ext uri="{BB962C8B-B14F-4D97-AF65-F5344CB8AC3E}">
        <p14:creationId xmlns:p14="http://schemas.microsoft.com/office/powerpoint/2010/main" val="2530239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4383F-1604-1E27-2D26-0E4F175F7AB3}"/>
              </a:ext>
            </a:extLst>
          </p:cNvPr>
          <p:cNvSpPr>
            <a:spLocks noGrp="1"/>
          </p:cNvSpPr>
          <p:nvPr>
            <p:ph type="title"/>
          </p:nvPr>
        </p:nvSpPr>
        <p:spPr/>
        <p:txBody>
          <a:bodyPr>
            <a:normAutofit fontScale="90000"/>
          </a:bodyPr>
          <a:lstStyle/>
          <a:p>
            <a:r>
              <a:rPr lang="en-US" dirty="0"/>
              <a:t>CMS Higgs SMEFT combination</a:t>
            </a:r>
          </a:p>
        </p:txBody>
      </p:sp>
      <p:sp>
        <p:nvSpPr>
          <p:cNvPr id="3" name="Footer Placeholder 2">
            <a:extLst>
              <a:ext uri="{FF2B5EF4-FFF2-40B4-BE49-F238E27FC236}">
                <a16:creationId xmlns:a16="http://schemas.microsoft.com/office/drawing/2014/main" id="{F82B2D17-9765-91EF-8BA8-5DC5AD326436}"/>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B0F83ECC-5551-A177-C4EB-78FED914055E}"/>
              </a:ext>
            </a:extLst>
          </p:cNvPr>
          <p:cNvSpPr>
            <a:spLocks noGrp="1"/>
          </p:cNvSpPr>
          <p:nvPr>
            <p:ph type="sldNum" sz="quarter" idx="12"/>
          </p:nvPr>
        </p:nvSpPr>
        <p:spPr/>
        <p:txBody>
          <a:bodyPr/>
          <a:lstStyle/>
          <a:p>
            <a:fld id="{8055E9AD-FF6F-45A6-BEFC-71F94E00C96F}" type="slidenum">
              <a:rPr lang="en-US" smtClean="0"/>
              <a:pPr/>
              <a:t>8</a:t>
            </a:fld>
            <a:endParaRPr lang="en-US"/>
          </a:p>
        </p:txBody>
      </p:sp>
      <p:pic>
        <p:nvPicPr>
          <p:cNvPr id="6" name="Picture 5">
            <a:extLst>
              <a:ext uri="{FF2B5EF4-FFF2-40B4-BE49-F238E27FC236}">
                <a16:creationId xmlns:a16="http://schemas.microsoft.com/office/drawing/2014/main" id="{38F5B261-3864-6343-4791-C4EAAC05B08C}"/>
              </a:ext>
            </a:extLst>
          </p:cNvPr>
          <p:cNvPicPr>
            <a:picLocks noChangeAspect="1"/>
          </p:cNvPicPr>
          <p:nvPr/>
        </p:nvPicPr>
        <p:blipFill>
          <a:blip r:embed="rId2"/>
          <a:stretch>
            <a:fillRect/>
          </a:stretch>
        </p:blipFill>
        <p:spPr>
          <a:xfrm>
            <a:off x="1066800" y="990600"/>
            <a:ext cx="3408606" cy="5105400"/>
          </a:xfrm>
          <a:prstGeom prst="rect">
            <a:avLst/>
          </a:prstGeom>
        </p:spPr>
      </p:pic>
      <p:pic>
        <p:nvPicPr>
          <p:cNvPr id="10" name="Picture 9">
            <a:extLst>
              <a:ext uri="{FF2B5EF4-FFF2-40B4-BE49-F238E27FC236}">
                <a16:creationId xmlns:a16="http://schemas.microsoft.com/office/drawing/2014/main" id="{193E2EB6-2E1E-CC71-D5F9-66EBC227114C}"/>
              </a:ext>
            </a:extLst>
          </p:cNvPr>
          <p:cNvPicPr>
            <a:picLocks noChangeAspect="1"/>
          </p:cNvPicPr>
          <p:nvPr/>
        </p:nvPicPr>
        <p:blipFill>
          <a:blip r:embed="rId3"/>
          <a:stretch>
            <a:fillRect/>
          </a:stretch>
        </p:blipFill>
        <p:spPr>
          <a:xfrm>
            <a:off x="4953000" y="1441450"/>
            <a:ext cx="5765800" cy="44323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12113FA-3B65-9D86-0A16-43DBDD6CAA2E}"/>
                  </a:ext>
                </a:extLst>
              </p:cNvPr>
              <p:cNvSpPr txBox="1"/>
              <p:nvPr/>
            </p:nvSpPr>
            <p:spPr>
              <a:xfrm>
                <a:off x="5462810" y="6096000"/>
                <a:ext cx="5522537" cy="373307"/>
              </a:xfrm>
              <a:prstGeom prst="rect">
                <a:avLst/>
              </a:prstGeom>
              <a:noFill/>
            </p:spPr>
            <p:txBody>
              <a:bodyPr wrap="none" rtlCol="0">
                <a:spAutoFit/>
              </a:bodyPr>
              <a:lstStyle/>
              <a:p>
                <a:r>
                  <a:rPr lang="en-US" dirty="0"/>
                  <a:t>2d scans of Wilson coefficients based on </a:t>
                </a:r>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𝑝</m:t>
                        </m:r>
                      </m:e>
                      <m:sub>
                        <m:r>
                          <a:rPr lang="en-US" b="0" i="1" smtClean="0">
                            <a:latin typeface="Cambria Math" panose="02040503050406030204" pitchFamily="18" charset="0"/>
                          </a:rPr>
                          <m:t>𝑇</m:t>
                        </m:r>
                      </m:sub>
                      <m:sup>
                        <m:r>
                          <a:rPr lang="en-US" b="0" i="1" smtClean="0">
                            <a:latin typeface="Cambria Math" panose="02040503050406030204" pitchFamily="18" charset="0"/>
                          </a:rPr>
                          <m:t>𝐻</m:t>
                        </m:r>
                      </m:sup>
                    </m:sSubSup>
                  </m:oMath>
                </a14:m>
                <a:r>
                  <a:rPr lang="en-US" dirty="0"/>
                  <a:t> distributions</a:t>
                </a:r>
              </a:p>
            </p:txBody>
          </p:sp>
        </mc:Choice>
        <mc:Fallback xmlns="">
          <p:sp>
            <p:nvSpPr>
              <p:cNvPr id="11" name="TextBox 10">
                <a:extLst>
                  <a:ext uri="{FF2B5EF4-FFF2-40B4-BE49-F238E27FC236}">
                    <a16:creationId xmlns:a16="http://schemas.microsoft.com/office/drawing/2014/main" id="{F12113FA-3B65-9D86-0A16-43DBDD6CAA2E}"/>
                  </a:ext>
                </a:extLst>
              </p:cNvPr>
              <p:cNvSpPr txBox="1">
                <a:spLocks noRot="1" noChangeAspect="1" noMove="1" noResize="1" noEditPoints="1" noAdjustHandles="1" noChangeArrowheads="1" noChangeShapeType="1" noTextEdit="1"/>
              </p:cNvSpPr>
              <p:nvPr/>
            </p:nvSpPr>
            <p:spPr>
              <a:xfrm>
                <a:off x="5462810" y="6096000"/>
                <a:ext cx="5522537" cy="373307"/>
              </a:xfrm>
              <a:prstGeom prst="rect">
                <a:avLst/>
              </a:prstGeom>
              <a:blipFill>
                <a:blip r:embed="rId4"/>
                <a:stretch>
                  <a:fillRect l="-920" t="-6667" b="-23333"/>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0A49A385-FCA7-3A7C-BF92-66D250A8BEDE}"/>
              </a:ext>
            </a:extLst>
          </p:cNvPr>
          <p:cNvSpPr txBox="1"/>
          <p:nvPr/>
        </p:nvSpPr>
        <p:spPr>
          <a:xfrm>
            <a:off x="9361883" y="816660"/>
            <a:ext cx="2151936" cy="646331"/>
          </a:xfrm>
          <a:prstGeom prst="rect">
            <a:avLst/>
          </a:prstGeom>
          <a:noFill/>
        </p:spPr>
        <p:txBody>
          <a:bodyPr wrap="none" rtlCol="0">
            <a:spAutoFit/>
          </a:bodyPr>
          <a:lstStyle/>
          <a:p>
            <a:r>
              <a:rPr lang="en-US" dirty="0"/>
              <a:t>CMS-HIG-23-013</a:t>
            </a:r>
          </a:p>
          <a:p>
            <a:r>
              <a:rPr lang="en-US" dirty="0">
                <a:hlinkClick r:id="rId5"/>
              </a:rPr>
              <a:t>arxiv.org:2504.13081</a:t>
            </a:r>
            <a:endParaRPr lang="en-US" dirty="0"/>
          </a:p>
        </p:txBody>
      </p:sp>
    </p:spTree>
    <p:extLst>
      <p:ext uri="{BB962C8B-B14F-4D97-AF65-F5344CB8AC3E}">
        <p14:creationId xmlns:p14="http://schemas.microsoft.com/office/powerpoint/2010/main" val="2765841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3CED-1D4A-1AC5-C754-435799FCE03B}"/>
              </a:ext>
            </a:extLst>
          </p:cNvPr>
          <p:cNvSpPr>
            <a:spLocks noGrp="1"/>
          </p:cNvSpPr>
          <p:nvPr>
            <p:ph type="title"/>
          </p:nvPr>
        </p:nvSpPr>
        <p:spPr/>
        <p:txBody>
          <a:bodyPr>
            <a:normAutofit fontScale="90000"/>
          </a:bodyPr>
          <a:lstStyle/>
          <a:p>
            <a:r>
              <a:rPr lang="en-US" dirty="0"/>
              <a:t>CMS Higgs SMEFT combination (cont.)</a:t>
            </a:r>
          </a:p>
        </p:txBody>
      </p:sp>
      <p:sp>
        <p:nvSpPr>
          <p:cNvPr id="3" name="Footer Placeholder 2">
            <a:extLst>
              <a:ext uri="{FF2B5EF4-FFF2-40B4-BE49-F238E27FC236}">
                <a16:creationId xmlns:a16="http://schemas.microsoft.com/office/drawing/2014/main" id="{C096D16F-FD7D-180E-C213-754E2442ECB4}"/>
              </a:ext>
            </a:extLst>
          </p:cNvPr>
          <p:cNvSpPr>
            <a:spLocks noGrp="1"/>
          </p:cNvSpPr>
          <p:nvPr>
            <p:ph type="ftr" sz="quarter" idx="11"/>
          </p:nvPr>
        </p:nvSpPr>
        <p:spPr/>
        <p:txBody>
          <a:bodyPr/>
          <a:lstStyle/>
          <a:p>
            <a:r>
              <a:rPr lang="en-US"/>
              <a:t>QCD@LHC 2025, Stony Brook, EFT at ATLAS &amp; CMS, D. Wood</a:t>
            </a:r>
            <a:endParaRPr lang="en-US" dirty="0"/>
          </a:p>
        </p:txBody>
      </p:sp>
      <p:sp>
        <p:nvSpPr>
          <p:cNvPr id="4" name="Slide Number Placeholder 3">
            <a:extLst>
              <a:ext uri="{FF2B5EF4-FFF2-40B4-BE49-F238E27FC236}">
                <a16:creationId xmlns:a16="http://schemas.microsoft.com/office/drawing/2014/main" id="{D671B39A-F918-1CDA-36DB-ADC8CA8F9B9E}"/>
              </a:ext>
            </a:extLst>
          </p:cNvPr>
          <p:cNvSpPr>
            <a:spLocks noGrp="1"/>
          </p:cNvSpPr>
          <p:nvPr>
            <p:ph type="sldNum" sz="quarter" idx="12"/>
          </p:nvPr>
        </p:nvSpPr>
        <p:spPr/>
        <p:txBody>
          <a:bodyPr/>
          <a:lstStyle/>
          <a:p>
            <a:fld id="{8055E9AD-FF6F-45A6-BEFC-71F94E00C96F}" type="slidenum">
              <a:rPr lang="en-US" smtClean="0"/>
              <a:pPr/>
              <a:t>9</a:t>
            </a:fld>
            <a:endParaRPr lang="en-US"/>
          </a:p>
        </p:txBody>
      </p:sp>
      <p:pic>
        <p:nvPicPr>
          <p:cNvPr id="6" name="Picture 5">
            <a:extLst>
              <a:ext uri="{FF2B5EF4-FFF2-40B4-BE49-F238E27FC236}">
                <a16:creationId xmlns:a16="http://schemas.microsoft.com/office/drawing/2014/main" id="{EB43C865-2960-E132-A3DA-EE49157A9573}"/>
              </a:ext>
            </a:extLst>
          </p:cNvPr>
          <p:cNvPicPr>
            <a:picLocks noChangeAspect="1"/>
          </p:cNvPicPr>
          <p:nvPr/>
        </p:nvPicPr>
        <p:blipFill>
          <a:blip r:embed="rId2"/>
          <a:stretch>
            <a:fillRect/>
          </a:stretch>
        </p:blipFill>
        <p:spPr>
          <a:xfrm>
            <a:off x="-12895" y="1809759"/>
            <a:ext cx="6934200" cy="2632333"/>
          </a:xfrm>
          <a:prstGeom prst="rect">
            <a:avLst/>
          </a:prstGeom>
        </p:spPr>
      </p:pic>
      <p:pic>
        <p:nvPicPr>
          <p:cNvPr id="8" name="Picture 7">
            <a:extLst>
              <a:ext uri="{FF2B5EF4-FFF2-40B4-BE49-F238E27FC236}">
                <a16:creationId xmlns:a16="http://schemas.microsoft.com/office/drawing/2014/main" id="{978996A8-B341-5E0E-9F11-AC1297EADBE4}"/>
              </a:ext>
            </a:extLst>
          </p:cNvPr>
          <p:cNvPicPr>
            <a:picLocks noChangeAspect="1"/>
          </p:cNvPicPr>
          <p:nvPr/>
        </p:nvPicPr>
        <p:blipFill>
          <a:blip r:embed="rId3"/>
          <a:stretch>
            <a:fillRect/>
          </a:stretch>
        </p:blipFill>
        <p:spPr>
          <a:xfrm>
            <a:off x="7374033" y="1109662"/>
            <a:ext cx="3136458" cy="5562600"/>
          </a:xfrm>
          <a:prstGeom prst="rect">
            <a:avLst/>
          </a:prstGeom>
        </p:spPr>
      </p:pic>
      <p:sp>
        <p:nvSpPr>
          <p:cNvPr id="5" name="TextBox 4">
            <a:extLst>
              <a:ext uri="{FF2B5EF4-FFF2-40B4-BE49-F238E27FC236}">
                <a16:creationId xmlns:a16="http://schemas.microsoft.com/office/drawing/2014/main" id="{D3FC162F-B80F-52EF-D348-26D9C7DACD93}"/>
              </a:ext>
            </a:extLst>
          </p:cNvPr>
          <p:cNvSpPr txBox="1"/>
          <p:nvPr/>
        </p:nvSpPr>
        <p:spPr>
          <a:xfrm>
            <a:off x="2781149" y="5602069"/>
            <a:ext cx="2151936" cy="646331"/>
          </a:xfrm>
          <a:prstGeom prst="rect">
            <a:avLst/>
          </a:prstGeom>
          <a:noFill/>
        </p:spPr>
        <p:txBody>
          <a:bodyPr wrap="none" rtlCol="0">
            <a:spAutoFit/>
          </a:bodyPr>
          <a:lstStyle/>
          <a:p>
            <a:r>
              <a:rPr lang="en-US" dirty="0"/>
              <a:t>CMS-HIG-23-013</a:t>
            </a:r>
          </a:p>
          <a:p>
            <a:r>
              <a:rPr lang="en-US" dirty="0">
                <a:hlinkClick r:id="rId4"/>
              </a:rPr>
              <a:t>arxiv.org:2504.13081</a:t>
            </a:r>
            <a:endParaRPr lang="en-US" dirty="0"/>
          </a:p>
        </p:txBody>
      </p:sp>
      <p:sp>
        <p:nvSpPr>
          <p:cNvPr id="7" name="TextBox 6">
            <a:extLst>
              <a:ext uri="{FF2B5EF4-FFF2-40B4-BE49-F238E27FC236}">
                <a16:creationId xmlns:a16="http://schemas.microsoft.com/office/drawing/2014/main" id="{8E0E36D3-C6B4-7137-48F8-97E6F785835C}"/>
              </a:ext>
            </a:extLst>
          </p:cNvPr>
          <p:cNvSpPr txBox="1"/>
          <p:nvPr/>
        </p:nvSpPr>
        <p:spPr>
          <a:xfrm>
            <a:off x="570950" y="4532192"/>
            <a:ext cx="2919774" cy="369332"/>
          </a:xfrm>
          <a:prstGeom prst="rect">
            <a:avLst/>
          </a:prstGeom>
          <a:noFill/>
        </p:spPr>
        <p:txBody>
          <a:bodyPr wrap="none" rtlCol="0">
            <a:spAutoFit/>
          </a:bodyPr>
          <a:lstStyle/>
          <a:p>
            <a:r>
              <a:rPr lang="en-US" dirty="0"/>
              <a:t>10 eigenvectors from 31 WCs</a:t>
            </a:r>
          </a:p>
        </p:txBody>
      </p:sp>
      <p:sp>
        <p:nvSpPr>
          <p:cNvPr id="9" name="TextBox 8">
            <a:extLst>
              <a:ext uri="{FF2B5EF4-FFF2-40B4-BE49-F238E27FC236}">
                <a16:creationId xmlns:a16="http://schemas.microsoft.com/office/drawing/2014/main" id="{188460A7-8F7F-037A-0A4E-DAA6B00B0F1C}"/>
              </a:ext>
            </a:extLst>
          </p:cNvPr>
          <p:cNvSpPr txBox="1"/>
          <p:nvPr/>
        </p:nvSpPr>
        <p:spPr>
          <a:xfrm>
            <a:off x="5733704" y="1066800"/>
            <a:ext cx="2362200" cy="646331"/>
          </a:xfrm>
          <a:prstGeom prst="rect">
            <a:avLst/>
          </a:prstGeom>
          <a:noFill/>
        </p:spPr>
        <p:txBody>
          <a:bodyPr wrap="square" rtlCol="0">
            <a:spAutoFit/>
          </a:bodyPr>
          <a:lstStyle/>
          <a:p>
            <a:r>
              <a:rPr lang="en-US" dirty="0"/>
              <a:t>Most constrained linear combinations</a:t>
            </a:r>
          </a:p>
        </p:txBody>
      </p:sp>
      <p:sp>
        <p:nvSpPr>
          <p:cNvPr id="10" name="TextBox 9">
            <a:extLst>
              <a:ext uri="{FF2B5EF4-FFF2-40B4-BE49-F238E27FC236}">
                <a16:creationId xmlns:a16="http://schemas.microsoft.com/office/drawing/2014/main" id="{4C72B36C-4431-A8DC-37A6-389C9113FE81}"/>
              </a:ext>
            </a:extLst>
          </p:cNvPr>
          <p:cNvSpPr txBox="1"/>
          <p:nvPr/>
        </p:nvSpPr>
        <p:spPr>
          <a:xfrm>
            <a:off x="1676400" y="1447800"/>
            <a:ext cx="2960041" cy="369332"/>
          </a:xfrm>
          <a:prstGeom prst="rect">
            <a:avLst/>
          </a:prstGeom>
          <a:noFill/>
        </p:spPr>
        <p:txBody>
          <a:bodyPr wrap="none" rtlCol="0">
            <a:spAutoFit/>
          </a:bodyPr>
          <a:lstStyle/>
          <a:p>
            <a:r>
              <a:rPr lang="en-US" dirty="0"/>
              <a:t>Principal Component Analysis</a:t>
            </a:r>
          </a:p>
        </p:txBody>
      </p:sp>
      <p:sp>
        <p:nvSpPr>
          <p:cNvPr id="11" name="Rectangle 10">
            <a:extLst>
              <a:ext uri="{FF2B5EF4-FFF2-40B4-BE49-F238E27FC236}">
                <a16:creationId xmlns:a16="http://schemas.microsoft.com/office/drawing/2014/main" id="{0E247ABB-ADF1-472B-2919-EE241C1171F6}"/>
              </a:ext>
            </a:extLst>
          </p:cNvPr>
          <p:cNvSpPr/>
          <p:nvPr/>
        </p:nvSpPr>
        <p:spPr>
          <a:xfrm>
            <a:off x="7944497" y="3857625"/>
            <a:ext cx="3050880" cy="459432"/>
          </a:xfrm>
          <a:prstGeom prst="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37A0DA6-1866-F150-4CB6-3D8E85708DA0}"/>
              </a:ext>
            </a:extLst>
          </p:cNvPr>
          <p:cNvSpPr txBox="1"/>
          <p:nvPr/>
        </p:nvSpPr>
        <p:spPr>
          <a:xfrm>
            <a:off x="10510491" y="4283719"/>
            <a:ext cx="1196725" cy="1200329"/>
          </a:xfrm>
          <a:prstGeom prst="rect">
            <a:avLst/>
          </a:prstGeom>
          <a:noFill/>
        </p:spPr>
        <p:txBody>
          <a:bodyPr wrap="square" rtlCol="0">
            <a:spAutoFit/>
          </a:bodyPr>
          <a:lstStyle/>
          <a:p>
            <a:r>
              <a:rPr lang="en-US" dirty="0"/>
              <a:t>strongest deviation from SM – Prob 3.6% </a:t>
            </a:r>
          </a:p>
        </p:txBody>
      </p:sp>
    </p:spTree>
    <p:extLst>
      <p:ext uri="{BB962C8B-B14F-4D97-AF65-F5344CB8AC3E}">
        <p14:creationId xmlns:p14="http://schemas.microsoft.com/office/powerpoint/2010/main" val="309370988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 1200"/>
  <p:tag name="ORIGINALHEIGHT" val=" 361"/>
  <p:tag name="ORIGINALWIDTH" val=" 3522"/>
  <p:tag name="OUTPUTTYPE" val="PNG"/>
  <p:tag name="IGUANATEXVERSION" val="162"/>
  <p:tag name="LATEXADDIN" val="\documentclass{article}&#10;\usepackage{amsmath}&#10;\pagestyle{empty}&#10;\begin{document}&#10;$$\mathcal{L}_{\text{SMEFT}}=\mathcal{L}_{\text{SM}}+\sum_i{{c_i^{(5)}\over\Lambda}\mathcal{O}_i^{(5)}}+\sum_i{{c_i^{(6)}\over\Lambda^2}\mathcal{O}_i^{(6)}}+\sum_i{{f_i^{(8)}\over\Lambda^4}\mathcal{O}_i^{(8)}}+...$$&#10;&#10;\end{document}"/>
  <p:tag name="IGUANATEXSIZE" val="20"/>
  <p:tag name="IGUANATEXCURSOR" val="246"/>
  <p:tag name="TRANSPARENCY" val="True"/>
  <p:tag name="CHOOSECOLOR" val="False"/>
  <p:tag name="COLORHEX" val="000000"/>
  <p:tag name="LATEXENGINEID" val="0"/>
  <p:tag name="TEMPFOLDER" val="/Users/d.wood/Library/Containers/com.microsoft.Powerpoint/Data/tmp/TemporaryItems/"/>
  <p:tag name="LATEXFORMHEIGHT" val=" 426.65"/>
  <p:tag name="LATEXFORMWIDTH" val=" 513.35"/>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 1200"/>
  <p:tag name="ORIGINALHEIGHT" val=" 189"/>
  <p:tag name="ORIGINALWIDTH" val=" 2721"/>
  <p:tag name="OUTPUTTYPE" val="PNG"/>
  <p:tag name="IGUANATEXVERSION" val="162"/>
  <p:tag name="LATEXADDIN" val="\documentclass{article}&#10;\usepackage{amsmath}&#10;\pagestyle{empty}&#10;\begin{document}&#10;&#10;$\sigma\propto|\mathcal{A}_{\text{SM}}|^2&#10;+\sum_i{{c_i\over\Lambda^2}2Re(\mathcal{A}_{\text{SM}}\mathcal{A}^{*}_{{\mathcal{O}}_i})}&#10;+\sum_i{{c_i^2\over\Lambda^4}|\mathcal{A}_{\mathcal{O}_i}|^2}$&#10;&#10;&#10;\end{document}"/>
  <p:tag name="IGUANATEXSIZE" val="20"/>
  <p:tag name="IGUANATEXCURSOR" val="150"/>
  <p:tag name="TRANSPARENCY" val="True"/>
  <p:tag name="CHOOSECOLOR" val="False"/>
  <p:tag name="COLORHEX" val="000000"/>
  <p:tag name="LATEXENGINEID" val="0"/>
  <p:tag name="TEMPFOLDER" val="/Users/d.wood/Library/Containers/com.microsoft.Powerpoint/Data/tmp/TemporaryItems/"/>
  <p:tag name="LATEXFORMHEIGHT" val=" 426.65"/>
  <p:tag name="LATEXFORMWIDTH" val=" 513.35"/>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 1200"/>
  <p:tag name="ORIGINALHEIGHT" val=" 204"/>
  <p:tag name="ORIGINALWIDTH" val=" 1167"/>
  <p:tag name="OUTPUTTYPE" val="PNG"/>
  <p:tag name="IGUANATEXVERSION" val="162"/>
  <p:tag name="LATEXADDIN" val="\documentclass{article}&#10;\usepackage{amsmath}&#10;\pagestyle{empty}&#10;\begin{document}&#10;&#10;$({C^{\ell\ell^{\prime}}_5\over\Lambda})\left[\Phi\cdot \bar{L}^c_{\ell}\right]\left[\Phi\cdot L_{\ell^{\prime}}\right]$&#10;&#10;&#10;\end{document}"/>
  <p:tag name="IGUANATEXSIZE" val="20"/>
  <p:tag name="IGUANATEXCURSOR" val="153"/>
  <p:tag name="TRANSPARENCY" val="True"/>
  <p:tag name="CHOOSECOLOR" val="False"/>
  <p:tag name="COLORHEX" val="000000"/>
  <p:tag name="LATEXENGINEID" val="0"/>
  <p:tag name="TEMPFOLDER" val="/Users/d.wood/Library/Containers/com.microsoft.Powerpoint/Data/tmp/TemporaryItems/"/>
  <p:tag name="LATEXFORMHEIGHT" val=" 426.65"/>
  <p:tag name="LATEXFORMWIDTH" val=" 513.35"/>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 1200"/>
  <p:tag name="ORIGINALHEIGHT" val=" 155"/>
  <p:tag name="ORIGINALWIDTH" val=" 2000"/>
  <p:tag name="OUTPUTTYPE" val="PNG"/>
  <p:tag name="IGUANATEXVERSION" val="162"/>
  <p:tag name="LATEXADDIN" val="\documentclass{article}&#10;\usepackage{amsmath}&#10;\pagestyle{empty}&#10;\begin{document}&#10;&#10;&#10;$\mathcal{O}_{T,0}=Tr[\hat{W}^{\mu\nu}\hat{W}_{\mu\nu}]\times&#10;Tr[\hat{W}^{\alpha\beta}\hat{W}_{\alpha\beta}]$&#10;&#10;\end{document}"/>
  <p:tag name="IGUANATEXSIZE" val="20"/>
  <p:tag name="IGUANATEXCURSOR" val="188"/>
  <p:tag name="TRANSPARENCY" val="True"/>
  <p:tag name="CHOOSECOLOR" val="False"/>
  <p:tag name="COLORHEX" val="000000"/>
  <p:tag name="LATEXENGINEID" val="0"/>
  <p:tag name="TEMPFOLDER" val="/Users/d.wood/Library/Containers/com.microsoft.Powerpoint/Data/tmp/TemporaryItems/"/>
  <p:tag name="LATEXFORMHEIGHT" val=" 426.65"/>
  <p:tag name="LATEXFORMWIDTH" val=" 513.35"/>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 1200"/>
  <p:tag name="ORIGINALHEIGHT" val=" 1438"/>
  <p:tag name="ORIGINALWIDTH" val=" 4660"/>
  <p:tag name="OUTPUTTYPE" val="PNG"/>
  <p:tag name="IGUANATEXVERSION" val="162"/>
  <p:tag name="LATEXADDIN" val="\documentclass{article}&#10;\usepackage{amsmath}&#10;\usepackage{graphicx}&#10;\usepackage{epsfig}&#10;\usepackage{xcolor}&#10;\usepackage{rotating}&#10;%\usepackage{amsmath}&#10;\usepackage{braket}&#10;\usepackage{caption}       % para maior controle sobre legendas&#10;%\usepackage{multicol}      % para ajustar alinhamentos de colunas &#10;\usepackage{multirow}      % para ajustar alinhamentos de colunas &#10;\usepackage{booktabs}      % pacote estético para tabelas&#10;\usepackage{array}         %&#10;\newcommand{\Frac}[2]{\frac{\displaystyle #1}{\displaystyle #2}}&#10;\pagestyle{empty}&#10;\begin{document}&#10;&#10;&#10;&#10;\begin{tabular}{|c|c|c|c|c|}&#10;\hline&#10; &amp; \multicolumn{4}{c|}{Bound}\\ \cline{2-5}&#10;Wilson &amp; \multicolumn{2}{c|}{1 operator} &amp; \multicolumn{2}{c|}&#10;{all 3 operators}&#10;\\\cline{2-5}&#10;Coefficient&amp;  &amp; &#10;For $\sqrt{s}&lt;1.5\, (3)$ TeV &amp;&#10;&amp; For $\sqrt{s}&lt;1.5\, (3)$ TeV&#10;\\\hline&#10;&amp;&amp;&amp;&amp;\\[-0.2cm]&#10;$\left|\Frac{f_{S,0}}{\Lambda^4}\right|$&#10;&amp; $32 \,\pi\,s^{-2}$ &#10;&amp; 20 (1.2)  TeV$^{-4}$&#10;  &amp; $48\,\pi\,s^{-2}$&#10;&amp; 30 (1.9) TeV$^{-4}$&#10;  \\[+0.2cm]&#10;  $\left|\Frac{f_{S,1}}{\Lambda^4}\right|$&amp;&#10;  $\Frac{96}{7} \,\pi\,s^{-2}$ &amp;&#10;8.5 (0.53) TeV$^{-4}$&#10;  &amp; &#10;$\Frac{288\, \pi}{5}\,s^{-2}$&#10;&amp; 35 (2.2) TeV$^{-4}$&#10;  \\[+0.2cm]&#10;  $\left|\Frac{f_{S,2}}{\Lambda^4}\right|$&amp;&#10;  $\Frac{96}{5} \,\pi \,s^{-2}$ &amp;&#10;  8.5 (0.53) TeV$^{-4}$&#10;  &amp;&#10;  $\Frac{288\, \pi}{5}\,s^{-2}$&#10;&amp;  35 (2.2) TeV$^{-4}$&#10;  \\&#10;  \hline&#10;\end{tabular}&#10;&#10;\end{document}"/>
  <p:tag name="IGUANATEXSIZE" val="20"/>
  <p:tag name="IGUANATEXCURSOR" val="521"/>
  <p:tag name="TRANSPARENCY" val="True"/>
  <p:tag name="CHOOSECOLOR" val="False"/>
  <p:tag name="COLORHEX" val="000000"/>
  <p:tag name="LATEXENGINEID" val="0"/>
  <p:tag name="TEMPFOLDER" val="/Users/d.wood/Library/Containers/com.microsoft.Powerpoint/Data/tmp/TemporaryItems/"/>
  <p:tag name="LATEXFORMHEIGHT" val=" 426.65"/>
  <p:tag name="LATEXFORMWIDTH" val=" 513.35"/>
  <p:tag name="LATEXFORMWRAP" val="True"/>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ortheastern Brand Theme">
  <a:themeElements>
    <a:clrScheme name="Brand">
      <a:dk1>
        <a:srgbClr val="000000"/>
      </a:dk1>
      <a:lt1>
        <a:srgbClr val="FFFFFF"/>
      </a:lt1>
      <a:dk2>
        <a:srgbClr val="000000"/>
      </a:dk2>
      <a:lt2>
        <a:srgbClr val="FFFFFF"/>
      </a:lt2>
      <a:accent1>
        <a:srgbClr val="2CBBAB"/>
      </a:accent1>
      <a:accent2>
        <a:srgbClr val="FDBB45"/>
      </a:accent2>
      <a:accent3>
        <a:srgbClr val="375575"/>
      </a:accent3>
      <a:accent4>
        <a:srgbClr val="F58155"/>
      </a:accent4>
      <a:accent5>
        <a:srgbClr val="5BC9E1"/>
      </a:accent5>
      <a:accent6>
        <a:srgbClr val="006DB7"/>
      </a:accent6>
      <a:hlink>
        <a:srgbClr val="D3192B"/>
      </a:hlink>
      <a:folHlink>
        <a:srgbClr val="DB192B"/>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C4460A-6710-1146-8863-0F9A6FDA9F11}" vid="{3C52ADA3-3064-4249-9D2B-2CA6EDD8E2B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F613B7B-FAAA-411F-A732-D6FF32BC5A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606C007-EBB9-47EE-AF77-DFD12A05866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27CF421-9480-4BC1-A60C-5CCC4EF833FC}">
  <ds:schemaRefs>
    <ds:schemaRef ds:uri="http://schemas.microsoft.com/sharepoint/v3/contenttype/forms"/>
  </ds:schemaRefs>
</ds:datastoreItem>
</file>

<file path=docMetadata/LabelInfo.xml><?xml version="1.0" encoding="utf-8"?>
<clbl:labelList xmlns:clbl="http://schemas.microsoft.com/office/2020/mipLabelMetadata">
  <clbl:label id="{7893ce20-a697-4fd6-a4da-14011f6a471d}" enabled="1" method="Standard" siteId="{a8eec281-aaa3-4dae-ac9b-9a398b9215e7}" contentBits="0" removed="0"/>
</clbl:labelList>
</file>

<file path=docProps/app.xml><?xml version="1.0" encoding="utf-8"?>
<Properties xmlns="http://schemas.openxmlformats.org/officeDocument/2006/extended-properties" xmlns:vt="http://schemas.openxmlformats.org/officeDocument/2006/docPropsVTypes">
  <TotalTime>63540</TotalTime>
  <Words>2379</Words>
  <Application>Microsoft Macintosh PowerPoint</Application>
  <PresentationFormat>Widescreen</PresentationFormat>
  <Paragraphs>294</Paragraphs>
  <Slides>28</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28</vt:i4>
      </vt:variant>
    </vt:vector>
  </HeadingPairs>
  <TitlesOfParts>
    <vt:vector size="37" baseType="lpstr">
      <vt:lpstr>Arial</vt:lpstr>
      <vt:lpstr>Calibri</vt:lpstr>
      <vt:lpstr>Cambria Math</vt:lpstr>
      <vt:lpstr>Futura Medium</vt:lpstr>
      <vt:lpstr>Georgia</vt:lpstr>
      <vt:lpstr>Lato</vt:lpstr>
      <vt:lpstr>Times</vt:lpstr>
      <vt:lpstr>Office Theme</vt:lpstr>
      <vt:lpstr>Northeastern Brand Theme</vt:lpstr>
      <vt:lpstr>PowerPoint Presentation</vt:lpstr>
      <vt:lpstr>Talk Outline</vt:lpstr>
      <vt:lpstr>EFT results shown earlier in this session (Jonny Allen)</vt:lpstr>
      <vt:lpstr>Standard Model Effective Field Theory Expansion</vt:lpstr>
      <vt:lpstr>Experimental Probes of EFT</vt:lpstr>
      <vt:lpstr>Dimension 5 – Majorana neutrino searches</vt:lpstr>
      <vt:lpstr>Dimension-6 SMEFT</vt:lpstr>
      <vt:lpstr>CMS Higgs SMEFT combination</vt:lpstr>
      <vt:lpstr>CMS Higgs SMEFT combination (cont.)</vt:lpstr>
      <vt:lpstr>ATLAS SMEFT Higgs combination</vt:lpstr>
      <vt:lpstr>ATLAS SMEFT Higgs combination</vt:lpstr>
      <vt:lpstr>ATLAS Higgs combination (cont.)</vt:lpstr>
      <vt:lpstr>di-Higgs: HEFT combination</vt:lpstr>
      <vt:lpstr>ATLAS di-Higgs 308 fb-1 (new result)</vt:lpstr>
      <vt:lpstr>ATLAS di-Higgs 308 fb-1 (new result)</vt:lpstr>
      <vt:lpstr>CMS dim-6 SMEFT combination (EW, Higgs, top, jets)</vt:lpstr>
      <vt:lpstr>CMS dim-6 SMEFT combination (cont.)</vt:lpstr>
      <vt:lpstr>CMS dim-6 SMEFT combination (cont.)</vt:lpstr>
      <vt:lpstr>ATLAS dim-6 SMEFT combination</vt:lpstr>
      <vt:lpstr>Dimension-8 EFT</vt:lpstr>
      <vt:lpstr>More examples of dim-8 VBS results</vt:lpstr>
      <vt:lpstr>CMS and ATLAS results with dim-8 limits</vt:lpstr>
      <vt:lpstr>Challenge: interplay between dim-6 and dim-8</vt:lpstr>
      <vt:lpstr>Challenge: unitarity violation</vt:lpstr>
      <vt:lpstr>Closing remarks</vt:lpstr>
      <vt:lpstr>backups</vt:lpstr>
      <vt:lpstr>ATLAS Higgs combination</vt:lpstr>
      <vt:lpstr>Principal component analysis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ela</dc:creator>
  <cp:lastModifiedBy>Wood, Darien</cp:lastModifiedBy>
  <cp:revision>1321</cp:revision>
  <cp:lastPrinted>2021-04-08T17:09:52Z</cp:lastPrinted>
  <dcterms:created xsi:type="dcterms:W3CDTF">2011-08-01T15:21:26Z</dcterms:created>
  <dcterms:modified xsi:type="dcterms:W3CDTF">2025-09-09T02:06:18Z</dcterms:modified>
</cp:coreProperties>
</file>