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5"/>
  </p:notesMasterIdLst>
  <p:sldIdLst>
    <p:sldId id="256" r:id="rId2"/>
    <p:sldId id="415" r:id="rId3"/>
    <p:sldId id="257" r:id="rId4"/>
    <p:sldId id="375" r:id="rId5"/>
    <p:sldId id="378" r:id="rId6"/>
    <p:sldId id="376" r:id="rId7"/>
    <p:sldId id="379" r:id="rId8"/>
    <p:sldId id="380" r:id="rId9"/>
    <p:sldId id="381" r:id="rId10"/>
    <p:sldId id="377" r:id="rId11"/>
    <p:sldId id="382" r:id="rId12"/>
    <p:sldId id="414" r:id="rId13"/>
    <p:sldId id="384" r:id="rId14"/>
    <p:sldId id="383" r:id="rId15"/>
    <p:sldId id="386" r:id="rId16"/>
    <p:sldId id="387" r:id="rId17"/>
    <p:sldId id="385" r:id="rId18"/>
    <p:sldId id="389" r:id="rId19"/>
    <p:sldId id="390" r:id="rId20"/>
    <p:sldId id="388" r:id="rId21"/>
    <p:sldId id="412" r:id="rId22"/>
    <p:sldId id="392" r:id="rId23"/>
    <p:sldId id="393" r:id="rId24"/>
    <p:sldId id="394" r:id="rId25"/>
    <p:sldId id="395" r:id="rId26"/>
    <p:sldId id="396" r:id="rId27"/>
    <p:sldId id="397" r:id="rId28"/>
    <p:sldId id="398" r:id="rId29"/>
    <p:sldId id="399" r:id="rId30"/>
    <p:sldId id="400" r:id="rId31"/>
    <p:sldId id="401" r:id="rId32"/>
    <p:sldId id="411" r:id="rId33"/>
    <p:sldId id="413" r:id="rId34"/>
    <p:sldId id="403" r:id="rId35"/>
    <p:sldId id="402" r:id="rId36"/>
    <p:sldId id="405" r:id="rId37"/>
    <p:sldId id="391" r:id="rId38"/>
    <p:sldId id="406" r:id="rId39"/>
    <p:sldId id="407" r:id="rId40"/>
    <p:sldId id="408" r:id="rId41"/>
    <p:sldId id="416" r:id="rId42"/>
    <p:sldId id="409" r:id="rId43"/>
    <p:sldId id="37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48"/>
    <p:restoredTop sz="86395"/>
  </p:normalViewPr>
  <p:slideViewPr>
    <p:cSldViewPr snapToGrid="0" snapToObjects="1">
      <p:cViewPr>
        <p:scale>
          <a:sx n="118" d="100"/>
          <a:sy n="118" d="100"/>
        </p:scale>
        <p:origin x="1136" y="0"/>
      </p:cViewPr>
      <p:guideLst>
        <p:guide orient="horz" pos="2160"/>
        <p:guide pos="2880"/>
      </p:guideLst>
    </p:cSldViewPr>
  </p:slideViewPr>
  <p:outlineViewPr>
    <p:cViewPr>
      <p:scale>
        <a:sx n="33" d="100"/>
        <a:sy n="33" d="100"/>
      </p:scale>
      <p:origin x="0" y="-35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B3930A-8D9E-7B46-989D-00D67E873668}" type="datetimeFigureOut">
              <a:rPr lang="en-US" smtClean="0"/>
              <a:t>3/10/25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4E0DEF-FE48-4C43-9430-F9767F464CCB}" type="slidenum">
              <a:rPr lang="en-US" smtClean="0"/>
              <a:t>‹#›</a:t>
            </a:fld>
            <a:endParaRPr lang="en-US"/>
          </a:p>
        </p:txBody>
      </p:sp>
    </p:spTree>
    <p:extLst>
      <p:ext uri="{BB962C8B-B14F-4D97-AF65-F5344CB8AC3E}">
        <p14:creationId xmlns:p14="http://schemas.microsoft.com/office/powerpoint/2010/main" val="774700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E0DEF-FE48-4C43-9430-F9767F464CCB}" type="slidenum">
              <a:rPr lang="en-US" smtClean="0"/>
              <a:t>1</a:t>
            </a:fld>
            <a:endParaRPr lang="en-US"/>
          </a:p>
        </p:txBody>
      </p:sp>
    </p:spTree>
    <p:extLst>
      <p:ext uri="{BB962C8B-B14F-4D97-AF65-F5344CB8AC3E}">
        <p14:creationId xmlns:p14="http://schemas.microsoft.com/office/powerpoint/2010/main" val="1866722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E0DEF-FE48-4C43-9430-F9767F464CCB}" type="slidenum">
              <a:rPr lang="en-US" smtClean="0"/>
              <a:t>34</a:t>
            </a:fld>
            <a:endParaRPr lang="en-US"/>
          </a:p>
        </p:txBody>
      </p:sp>
    </p:spTree>
    <p:extLst>
      <p:ext uri="{BB962C8B-B14F-4D97-AF65-F5344CB8AC3E}">
        <p14:creationId xmlns:p14="http://schemas.microsoft.com/office/powerpoint/2010/main" val="1453376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E0DEF-FE48-4C43-9430-F9767F464CCB}" type="slidenum">
              <a:rPr lang="en-US" smtClean="0"/>
              <a:t>36</a:t>
            </a:fld>
            <a:endParaRPr lang="en-US"/>
          </a:p>
        </p:txBody>
      </p:sp>
    </p:spTree>
    <p:extLst>
      <p:ext uri="{BB962C8B-B14F-4D97-AF65-F5344CB8AC3E}">
        <p14:creationId xmlns:p14="http://schemas.microsoft.com/office/powerpoint/2010/main" val="153603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A04E0DEF-FE48-4C43-9430-F9767F464CCB}" type="slidenum">
              <a:rPr lang="en-US" smtClean="0"/>
              <a:t>42</a:t>
            </a:fld>
            <a:endParaRPr lang="en-US"/>
          </a:p>
        </p:txBody>
      </p:sp>
    </p:spTree>
    <p:extLst>
      <p:ext uri="{BB962C8B-B14F-4D97-AF65-F5344CB8AC3E}">
        <p14:creationId xmlns:p14="http://schemas.microsoft.com/office/powerpoint/2010/main" val="4139137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E0DEF-FE48-4C43-9430-F9767F464CCB}" type="slidenum">
              <a:rPr lang="en-US" smtClean="0"/>
              <a:t>3</a:t>
            </a:fld>
            <a:endParaRPr lang="en-US"/>
          </a:p>
        </p:txBody>
      </p:sp>
    </p:spTree>
    <p:extLst>
      <p:ext uri="{BB962C8B-B14F-4D97-AF65-F5344CB8AC3E}">
        <p14:creationId xmlns:p14="http://schemas.microsoft.com/office/powerpoint/2010/main" val="1807857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E0DEF-FE48-4C43-9430-F9767F464CCB}" type="slidenum">
              <a:rPr lang="en-US" smtClean="0"/>
              <a:t>4</a:t>
            </a:fld>
            <a:endParaRPr lang="en-US"/>
          </a:p>
        </p:txBody>
      </p:sp>
    </p:spTree>
    <p:extLst>
      <p:ext uri="{BB962C8B-B14F-4D97-AF65-F5344CB8AC3E}">
        <p14:creationId xmlns:p14="http://schemas.microsoft.com/office/powerpoint/2010/main" val="970271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E0DEF-FE48-4C43-9430-F9767F464CCB}" type="slidenum">
              <a:rPr lang="en-US" smtClean="0"/>
              <a:t>5</a:t>
            </a:fld>
            <a:endParaRPr lang="en-US"/>
          </a:p>
        </p:txBody>
      </p:sp>
    </p:spTree>
    <p:extLst>
      <p:ext uri="{BB962C8B-B14F-4D97-AF65-F5344CB8AC3E}">
        <p14:creationId xmlns:p14="http://schemas.microsoft.com/office/powerpoint/2010/main" val="58529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4E0DEF-FE48-4C43-9430-F9767F464CCB}" type="slidenum">
              <a:rPr lang="en-US" smtClean="0"/>
              <a:t>9</a:t>
            </a:fld>
            <a:endParaRPr lang="en-US"/>
          </a:p>
        </p:txBody>
      </p:sp>
    </p:spTree>
    <p:extLst>
      <p:ext uri="{BB962C8B-B14F-4D97-AF65-F5344CB8AC3E}">
        <p14:creationId xmlns:p14="http://schemas.microsoft.com/office/powerpoint/2010/main" val="927327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4E0DEF-FE48-4C43-9430-F9767F464CCB}" type="slidenum">
              <a:rPr lang="en-US" smtClean="0"/>
              <a:t>15</a:t>
            </a:fld>
            <a:endParaRPr lang="en-US"/>
          </a:p>
        </p:txBody>
      </p:sp>
    </p:spTree>
    <p:extLst>
      <p:ext uri="{BB962C8B-B14F-4D97-AF65-F5344CB8AC3E}">
        <p14:creationId xmlns:p14="http://schemas.microsoft.com/office/powerpoint/2010/main" val="1369491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E0DEF-FE48-4C43-9430-F9767F464CCB}" type="slidenum">
              <a:rPr lang="en-US" smtClean="0"/>
              <a:t>23</a:t>
            </a:fld>
            <a:endParaRPr lang="en-US"/>
          </a:p>
        </p:txBody>
      </p:sp>
    </p:spTree>
    <p:extLst>
      <p:ext uri="{BB962C8B-B14F-4D97-AF65-F5344CB8AC3E}">
        <p14:creationId xmlns:p14="http://schemas.microsoft.com/office/powerpoint/2010/main" val="167045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A04E0DEF-FE48-4C43-9430-F9767F464CCB}" type="slidenum">
              <a:rPr lang="en-US" smtClean="0"/>
              <a:t>25</a:t>
            </a:fld>
            <a:endParaRPr lang="en-US"/>
          </a:p>
        </p:txBody>
      </p:sp>
    </p:spTree>
    <p:extLst>
      <p:ext uri="{BB962C8B-B14F-4D97-AF65-F5344CB8AC3E}">
        <p14:creationId xmlns:p14="http://schemas.microsoft.com/office/powerpoint/2010/main" val="2145305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A04E0DEF-FE48-4C43-9430-F9767F464CCB}" type="slidenum">
              <a:rPr lang="en-US" smtClean="0"/>
              <a:t>29</a:t>
            </a:fld>
            <a:endParaRPr lang="en-US"/>
          </a:p>
        </p:txBody>
      </p:sp>
    </p:spTree>
    <p:extLst>
      <p:ext uri="{BB962C8B-B14F-4D97-AF65-F5344CB8AC3E}">
        <p14:creationId xmlns:p14="http://schemas.microsoft.com/office/powerpoint/2010/main" val="30605289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Rende Steerenberg, BE-OP</a:t>
            </a:r>
            <a:endParaRPr lang="en-US" dirty="0"/>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Basics of Accelerator Physics and                             Technology - 10 March 2025</a:t>
            </a:r>
            <a:endParaRPr lang="en-US" dirty="0"/>
          </a:p>
        </p:txBody>
      </p:sp>
      <p:sp>
        <p:nvSpPr>
          <p:cNvPr id="7"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1"/>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Rende Steerenberg, BE-OP</a:t>
            </a:r>
            <a:endParaRPr lang="en-US" dirty="0"/>
          </a:p>
        </p:txBody>
      </p:sp>
      <p:sp>
        <p:nvSpPr>
          <p:cNvPr id="9" name="Footer Placeholder 2"/>
          <p:cNvSpPr>
            <a:spLocks noGrp="1"/>
          </p:cNvSpPr>
          <p:nvPr>
            <p:ph type="ftr" sz="quarter" idx="3"/>
          </p:nvPr>
        </p:nvSpPr>
        <p:spPr>
          <a:xfrm>
            <a:off x="5182756"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Basics of Accelerator Physics and                             Technology - 10 March 2025</a:t>
            </a:r>
            <a:endParaRPr lang="en-US" dirty="0"/>
          </a:p>
        </p:txBody>
      </p:sp>
      <p:sp>
        <p:nvSpPr>
          <p:cNvPr id="10"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3"/>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Rende Steerenberg, BE-OP</a:t>
            </a:r>
            <a:endParaRPr lang="en-US" dirty="0"/>
          </a:p>
        </p:txBody>
      </p:sp>
      <p:sp>
        <p:nvSpPr>
          <p:cNvPr id="9" name="Footer Placeholder 2"/>
          <p:cNvSpPr>
            <a:spLocks noGrp="1"/>
          </p:cNvSpPr>
          <p:nvPr>
            <p:ph type="ftr" sz="quarter" idx="3"/>
          </p:nvPr>
        </p:nvSpPr>
        <p:spPr>
          <a:xfrm>
            <a:off x="5182756"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Basics of Accelerator Physics and                             Technology - 10 March 2025</a:t>
            </a:r>
            <a:endParaRPr lang="en-US" dirty="0"/>
          </a:p>
        </p:txBody>
      </p:sp>
      <p:sp>
        <p:nvSpPr>
          <p:cNvPr id="10"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5"/>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de-CH"/>
              <a:t>Rende Steerenberg, BE-OP</a:t>
            </a:r>
            <a:endParaRPr lang="en-GB"/>
          </a:p>
        </p:txBody>
      </p:sp>
      <p:sp>
        <p:nvSpPr>
          <p:cNvPr id="4" name="Footer Placeholder 3"/>
          <p:cNvSpPr>
            <a:spLocks noGrp="1"/>
          </p:cNvSpPr>
          <p:nvPr>
            <p:ph type="ftr" sz="quarter" idx="11"/>
          </p:nvPr>
        </p:nvSpPr>
        <p:spPr/>
        <p:txBody>
          <a:bodyPr/>
          <a:lstStyle/>
          <a:p>
            <a:r>
              <a:rPr lang="de-DE"/>
              <a:t>Basics of Accelerator Physics and                             Technology - 10 March 2025</a:t>
            </a:r>
            <a:endParaRPr lang="en-GB"/>
          </a:p>
        </p:txBody>
      </p:sp>
      <p:sp>
        <p:nvSpPr>
          <p:cNvPr id="5" name="Slide Number Placeholder 4"/>
          <p:cNvSpPr>
            <a:spLocks noGrp="1"/>
          </p:cNvSpPr>
          <p:nvPr>
            <p:ph type="sldNum" sz="quarter" idx="12"/>
          </p:nvPr>
        </p:nvSpPr>
        <p:spPr/>
        <p:txBody>
          <a:bodyPr/>
          <a:lstStyle/>
          <a:p>
            <a:fld id="{D86EDE86-EC12-9345-82F6-36BD1B27AF79}" type="slidenum">
              <a:rPr lang="en-GB" smtClean="0"/>
              <a:t>‹#›</a:t>
            </a:fld>
            <a:endParaRPr lang="en-GB"/>
          </a:p>
        </p:txBody>
      </p:sp>
    </p:spTree>
    <p:extLst>
      <p:ext uri="{BB962C8B-B14F-4D97-AF65-F5344CB8AC3E}">
        <p14:creationId xmlns:p14="http://schemas.microsoft.com/office/powerpoint/2010/main" val="513104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de-CH"/>
              <a:t>Rende Steerenberg, BE-OP</a:t>
            </a:r>
            <a:endParaRPr lang="en-GB"/>
          </a:p>
        </p:txBody>
      </p:sp>
      <p:sp>
        <p:nvSpPr>
          <p:cNvPr id="5" name="Footer Placeholder 4"/>
          <p:cNvSpPr>
            <a:spLocks noGrp="1"/>
          </p:cNvSpPr>
          <p:nvPr>
            <p:ph type="ftr" sz="quarter" idx="11"/>
          </p:nvPr>
        </p:nvSpPr>
        <p:spPr/>
        <p:txBody>
          <a:bodyPr/>
          <a:lstStyle/>
          <a:p>
            <a:r>
              <a:rPr lang="en-GB"/>
              <a:t>Basics of Accelerator Physics and                             Technology - 10 March 2025</a:t>
            </a:r>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763425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5"/>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70"/>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5"/>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Rende Steerenberg, BE-OP</a:t>
            </a:r>
            <a:endParaRPr lang="en-US" dirty="0"/>
          </a:p>
        </p:txBody>
      </p:sp>
      <p:sp>
        <p:nvSpPr>
          <p:cNvPr id="8" name="Footer Placeholder 2"/>
          <p:cNvSpPr>
            <a:spLocks noGrp="1"/>
          </p:cNvSpPr>
          <p:nvPr>
            <p:ph type="ftr" sz="quarter" idx="3"/>
          </p:nvPr>
        </p:nvSpPr>
        <p:spPr>
          <a:xfrm>
            <a:off x="5182756"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Basics of Accelerator Physics and                             Technology - 10 March 2025</a:t>
            </a:r>
            <a:endParaRPr lang="en-US" dirty="0"/>
          </a:p>
        </p:txBody>
      </p:sp>
      <p:sp>
        <p:nvSpPr>
          <p:cNvPr id="9"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5"/>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Rende Steerenberg, BE-OP</a:t>
            </a:r>
            <a:endParaRPr lang="en-US" dirty="0"/>
          </a:p>
        </p:txBody>
      </p:sp>
      <p:sp>
        <p:nvSpPr>
          <p:cNvPr id="8" name="Footer Placeholder 2"/>
          <p:cNvSpPr>
            <a:spLocks noGrp="1"/>
          </p:cNvSpPr>
          <p:nvPr>
            <p:ph type="ftr" sz="quarter" idx="3"/>
          </p:nvPr>
        </p:nvSpPr>
        <p:spPr>
          <a:xfrm>
            <a:off x="5182756"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Basics of Accelerator Physics and                             Technology - 10 March 2025</a:t>
            </a:r>
            <a:endParaRPr lang="en-US" dirty="0"/>
          </a:p>
        </p:txBody>
      </p:sp>
      <p:sp>
        <p:nvSpPr>
          <p:cNvPr id="9"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9"/>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1"/>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Rende Steerenberg, BE-OP</a:t>
            </a:r>
            <a:endParaRPr lang="en-US" dirty="0"/>
          </a:p>
        </p:txBody>
      </p:sp>
      <p:sp>
        <p:nvSpPr>
          <p:cNvPr id="9" name="Footer Placeholder 2"/>
          <p:cNvSpPr>
            <a:spLocks noGrp="1"/>
          </p:cNvSpPr>
          <p:nvPr>
            <p:ph type="ftr" sz="quarter" idx="3"/>
          </p:nvPr>
        </p:nvSpPr>
        <p:spPr>
          <a:xfrm>
            <a:off x="5182756"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Basics of Accelerator Physics and                             Technology - 10 March 2025</a:t>
            </a:r>
            <a:endParaRPr lang="en-US" dirty="0"/>
          </a:p>
        </p:txBody>
      </p:sp>
      <p:sp>
        <p:nvSpPr>
          <p:cNvPr id="10"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2"/>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7"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8"/>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7" y="1269778"/>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Rende Steerenberg, BE-OP</a:t>
            </a:r>
            <a:endParaRPr lang="en-US" dirty="0"/>
          </a:p>
        </p:txBody>
      </p:sp>
      <p:sp>
        <p:nvSpPr>
          <p:cNvPr id="11" name="Footer Placeholder 2"/>
          <p:cNvSpPr>
            <a:spLocks noGrp="1"/>
          </p:cNvSpPr>
          <p:nvPr>
            <p:ph type="ftr" sz="quarter" idx="11"/>
          </p:nvPr>
        </p:nvSpPr>
        <p:spPr>
          <a:xfrm>
            <a:off x="5182756"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Basics of Accelerator Physics and                             Technology - 10 March 2025</a:t>
            </a:r>
            <a:endParaRPr lang="en-US" dirty="0"/>
          </a:p>
        </p:txBody>
      </p:sp>
      <p:sp>
        <p:nvSpPr>
          <p:cNvPr id="12" name="Slide Number Placeholder 3"/>
          <p:cNvSpPr>
            <a:spLocks noGrp="1"/>
          </p:cNvSpPr>
          <p:nvPr>
            <p:ph type="sldNum" sz="quarter" idx="12"/>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7"/>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6157663"/>
            <a:ext cx="9144000" cy="707203"/>
          </a:xfrm>
          <a:prstGeom prst="rect">
            <a:avLst/>
          </a:prstGeom>
        </p:spPr>
      </p:pic>
      <p:sp>
        <p:nvSpPr>
          <p:cNvPr id="2" name="Date Placeholder 1"/>
          <p:cNvSpPr>
            <a:spLocks noGrp="1"/>
          </p:cNvSpPr>
          <p:nvPr>
            <p:ph type="dt" sz="half" idx="2"/>
          </p:nvPr>
        </p:nvSpPr>
        <p:spPr>
          <a:xfrm>
            <a:off x="2969335" y="636237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Rende Steerenberg, BE-OP</a:t>
            </a:r>
            <a:endParaRPr lang="en-US" dirty="0"/>
          </a:p>
        </p:txBody>
      </p:sp>
      <p:sp>
        <p:nvSpPr>
          <p:cNvPr id="3" name="Footer Placeholder 2"/>
          <p:cNvSpPr>
            <a:spLocks noGrp="1"/>
          </p:cNvSpPr>
          <p:nvPr>
            <p:ph type="ftr" sz="quarter" idx="3"/>
          </p:nvPr>
        </p:nvSpPr>
        <p:spPr>
          <a:xfrm>
            <a:off x="5182756"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Basics of Accelerator Physics and                             Technology - 10 March 2025</a:t>
            </a:r>
            <a:endParaRPr lang="en-US" dirty="0"/>
          </a:p>
        </p:txBody>
      </p:sp>
      <p:sp>
        <p:nvSpPr>
          <p:cNvPr id="4"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64" indent="-457189"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oleObject" Target="../embeddings/oleObject4.bin"/><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oleObject" Target="../embeddings/oleObject4.bin"/><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19.png"/><Relationship Id="rId7" Type="http://schemas.openxmlformats.org/officeDocument/2006/relationships/image" Target="../media/image21.wmf"/><Relationship Id="rId2" Type="http://schemas.openxmlformats.org/officeDocument/2006/relationships/oleObject" Target="../embeddings/oleObject5.bin"/><Relationship Id="rId1" Type="http://schemas.openxmlformats.org/officeDocument/2006/relationships/slideLayout" Target="../slideLayouts/slideLayout7.xml"/><Relationship Id="rId6" Type="http://schemas.openxmlformats.org/officeDocument/2006/relationships/oleObject" Target="../embeddings/oleObject7.bin"/><Relationship Id="rId5" Type="http://schemas.openxmlformats.org/officeDocument/2006/relationships/image" Target="../media/image20.wmf"/><Relationship Id="rId4" Type="http://schemas.openxmlformats.org/officeDocument/2006/relationships/oleObject" Target="../embeddings/oleObject6.bin"/><Relationship Id="rId9" Type="http://schemas.openxmlformats.org/officeDocument/2006/relationships/image" Target="../media/image22.wmf"/></Relationships>
</file>

<file path=ppt/slides/_rels/slide14.xml.rels><?xml version="1.0" encoding="UTF-8" standalone="yes"?>
<Relationships xmlns="http://schemas.openxmlformats.org/package/2006/relationships"><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oleObject" Target="../embeddings/oleObject9.bin"/><Relationship Id="rId1" Type="http://schemas.openxmlformats.org/officeDocument/2006/relationships/slideLayout" Target="../slideLayouts/slideLayout7.xml"/><Relationship Id="rId6" Type="http://schemas.openxmlformats.org/officeDocument/2006/relationships/oleObject" Target="../embeddings/oleObject11.bin"/><Relationship Id="rId5" Type="http://schemas.openxmlformats.org/officeDocument/2006/relationships/image" Target="../media/image23.wmf"/><Relationship Id="rId4" Type="http://schemas.openxmlformats.org/officeDocument/2006/relationships/oleObject" Target="../embeddings/oleObject10.bin"/></Relationships>
</file>

<file path=ppt/slides/_rels/slide15.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2.bin"/><Relationship Id="rId7" Type="http://schemas.openxmlformats.org/officeDocument/2006/relationships/oleObject" Target="../embeddings/oleObject11.bin"/><Relationship Id="rId12"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0.wmf"/><Relationship Id="rId11" Type="http://schemas.openxmlformats.org/officeDocument/2006/relationships/oleObject" Target="../embeddings/oleObject15.bin"/><Relationship Id="rId5" Type="http://schemas.openxmlformats.org/officeDocument/2006/relationships/oleObject" Target="../embeddings/oleObject13.bin"/><Relationship Id="rId10" Type="http://schemas.openxmlformats.org/officeDocument/2006/relationships/image" Target="../media/image26.wmf"/><Relationship Id="rId4" Type="http://schemas.openxmlformats.org/officeDocument/2006/relationships/image" Target="../media/image25.wmf"/><Relationship Id="rId9" Type="http://schemas.openxmlformats.org/officeDocument/2006/relationships/oleObject" Target="../embeddings/oleObject14.bin"/></Relationships>
</file>

<file path=ppt/slides/_rels/slide16.x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29.wmf"/><Relationship Id="rId2" Type="http://schemas.openxmlformats.org/officeDocument/2006/relationships/oleObject" Target="../embeddings/oleObject16.bin"/><Relationship Id="rId1" Type="http://schemas.openxmlformats.org/officeDocument/2006/relationships/slideLayout" Target="../slideLayouts/slideLayout7.xml"/><Relationship Id="rId6" Type="http://schemas.openxmlformats.org/officeDocument/2006/relationships/oleObject" Target="../embeddings/oleObject18.bin"/><Relationship Id="rId5" Type="http://schemas.openxmlformats.org/officeDocument/2006/relationships/image" Target="../media/image28.wmf"/><Relationship Id="rId4" Type="http://schemas.openxmlformats.org/officeDocument/2006/relationships/oleObject" Target="../embeddings/oleObject17.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oleObject" Target="../embeddings/oleObject19.bin"/><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31.wmf"/><Relationship Id="rId7" Type="http://schemas.openxmlformats.org/officeDocument/2006/relationships/image" Target="../media/image33.wmf"/><Relationship Id="rId2" Type="http://schemas.openxmlformats.org/officeDocument/2006/relationships/oleObject" Target="../embeddings/oleObject20.bin"/><Relationship Id="rId1" Type="http://schemas.openxmlformats.org/officeDocument/2006/relationships/slideLayout" Target="../slideLayouts/slideLayout7.xml"/><Relationship Id="rId6" Type="http://schemas.openxmlformats.org/officeDocument/2006/relationships/oleObject" Target="../embeddings/oleObject22.bin"/><Relationship Id="rId11" Type="http://schemas.openxmlformats.org/officeDocument/2006/relationships/image" Target="../media/image23.wmf"/><Relationship Id="rId5" Type="http://schemas.openxmlformats.org/officeDocument/2006/relationships/image" Target="../media/image32.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34.wmf"/></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oleObject" Target="../embeddings/oleObject25.bin"/><Relationship Id="rId1" Type="http://schemas.openxmlformats.org/officeDocument/2006/relationships/slideLayout" Target="../slideLayouts/slideLayout7.xml"/><Relationship Id="rId5" Type="http://schemas.openxmlformats.org/officeDocument/2006/relationships/image" Target="../media/image36.emf"/><Relationship Id="rId4" Type="http://schemas.openxmlformats.org/officeDocument/2006/relationships/oleObject" Target="../embeddings/oleObject26.bin"/></Relationships>
</file>

<file path=ppt/slides/_rels/slide21.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oleObject" Target="../embeddings/oleObject27.bin"/><Relationship Id="rId1" Type="http://schemas.openxmlformats.org/officeDocument/2006/relationships/slideLayout" Target="../slideLayouts/slideLayout7.xml"/><Relationship Id="rId5" Type="http://schemas.openxmlformats.org/officeDocument/2006/relationships/image" Target="../media/image38.wmf"/><Relationship Id="rId4" Type="http://schemas.openxmlformats.org/officeDocument/2006/relationships/oleObject" Target="../embeddings/oleObject28.bin"/></Relationships>
</file>

<file path=ppt/slides/_rels/slide22.xml.rels><?xml version="1.0" encoding="UTF-8" standalone="yes"?>
<Relationships xmlns="http://schemas.openxmlformats.org/package/2006/relationships"><Relationship Id="rId3" Type="http://schemas.openxmlformats.org/officeDocument/2006/relationships/image" Target="../media/image39.wmf"/><Relationship Id="rId7" Type="http://schemas.openxmlformats.org/officeDocument/2006/relationships/image" Target="../media/image41.wmf"/><Relationship Id="rId2" Type="http://schemas.openxmlformats.org/officeDocument/2006/relationships/oleObject" Target="../embeddings/oleObject29.bin"/><Relationship Id="rId1" Type="http://schemas.openxmlformats.org/officeDocument/2006/relationships/slideLayout" Target="../slideLayouts/slideLayout7.xml"/><Relationship Id="rId6" Type="http://schemas.openxmlformats.org/officeDocument/2006/relationships/oleObject" Target="../embeddings/oleObject31.bin"/><Relationship Id="rId5" Type="http://schemas.openxmlformats.org/officeDocument/2006/relationships/image" Target="../media/image40.wmf"/><Relationship Id="rId4" Type="http://schemas.openxmlformats.org/officeDocument/2006/relationships/oleObject" Target="../embeddings/oleObject30.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4.wmf"/><Relationship Id="rId5" Type="http://schemas.openxmlformats.org/officeDocument/2006/relationships/oleObject" Target="../embeddings/oleObject33.bin"/><Relationship Id="rId10" Type="http://schemas.openxmlformats.org/officeDocument/2006/relationships/image" Target="../media/image46.wmf"/><Relationship Id="rId4" Type="http://schemas.openxmlformats.org/officeDocument/2006/relationships/image" Target="../media/image43.wmf"/><Relationship Id="rId9" Type="http://schemas.openxmlformats.org/officeDocument/2006/relationships/oleObject" Target="../embeddings/oleObject35.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image" Target="../media/image46.wmf"/><Relationship Id="rId7" Type="http://schemas.openxmlformats.org/officeDocument/2006/relationships/image" Target="../media/image48.wmf"/><Relationship Id="rId2" Type="http://schemas.openxmlformats.org/officeDocument/2006/relationships/oleObject" Target="../embeddings/oleObject36.bin"/><Relationship Id="rId1" Type="http://schemas.openxmlformats.org/officeDocument/2006/relationships/slideLayout" Target="../slideLayouts/slideLayout7.xml"/><Relationship Id="rId6" Type="http://schemas.openxmlformats.org/officeDocument/2006/relationships/oleObject" Target="../embeddings/oleObject38.bin"/><Relationship Id="rId11" Type="http://schemas.openxmlformats.org/officeDocument/2006/relationships/image" Target="../media/image50.wmf"/><Relationship Id="rId5" Type="http://schemas.openxmlformats.org/officeDocument/2006/relationships/image" Target="../media/image47.wmf"/><Relationship Id="rId10" Type="http://schemas.openxmlformats.org/officeDocument/2006/relationships/oleObject" Target="../embeddings/oleObject40.bin"/><Relationship Id="rId4" Type="http://schemas.openxmlformats.org/officeDocument/2006/relationships/oleObject" Target="../embeddings/oleObject37.bin"/><Relationship Id="rId9" Type="http://schemas.openxmlformats.org/officeDocument/2006/relationships/image" Target="../media/image49.wmf"/></Relationships>
</file>

<file path=ppt/slides/_rels/slide27.xml.rels><?xml version="1.0" encoding="UTF-8" standalone="yes"?>
<Relationships xmlns="http://schemas.openxmlformats.org/package/2006/relationships"><Relationship Id="rId3" Type="http://schemas.openxmlformats.org/officeDocument/2006/relationships/image" Target="../media/image50.wmf"/><Relationship Id="rId7" Type="http://schemas.openxmlformats.org/officeDocument/2006/relationships/image" Target="../media/image52.wmf"/><Relationship Id="rId2" Type="http://schemas.openxmlformats.org/officeDocument/2006/relationships/oleObject" Target="../embeddings/oleObject41.bin"/><Relationship Id="rId1" Type="http://schemas.openxmlformats.org/officeDocument/2006/relationships/slideLayout" Target="../slideLayouts/slideLayout7.xml"/><Relationship Id="rId6" Type="http://schemas.openxmlformats.org/officeDocument/2006/relationships/oleObject" Target="../embeddings/oleObject43.bin"/><Relationship Id="rId5" Type="http://schemas.openxmlformats.org/officeDocument/2006/relationships/image" Target="../media/image51.emf"/><Relationship Id="rId4" Type="http://schemas.openxmlformats.org/officeDocument/2006/relationships/oleObject" Target="../embeddings/oleObject42.bin"/></Relationships>
</file>

<file path=ppt/slides/_rels/slide28.xml.rels><?xml version="1.0" encoding="UTF-8" standalone="yes"?>
<Relationships xmlns="http://schemas.openxmlformats.org/package/2006/relationships"><Relationship Id="rId3" Type="http://schemas.openxmlformats.org/officeDocument/2006/relationships/image" Target="../media/image53.emf"/><Relationship Id="rId7" Type="http://schemas.openxmlformats.org/officeDocument/2006/relationships/image" Target="../media/image55.wmf"/><Relationship Id="rId2" Type="http://schemas.openxmlformats.org/officeDocument/2006/relationships/oleObject" Target="../embeddings/oleObject44.bin"/><Relationship Id="rId1" Type="http://schemas.openxmlformats.org/officeDocument/2006/relationships/slideLayout" Target="../slideLayouts/slideLayout7.xml"/><Relationship Id="rId6" Type="http://schemas.openxmlformats.org/officeDocument/2006/relationships/oleObject" Target="../embeddings/oleObject46.bin"/><Relationship Id="rId5" Type="http://schemas.openxmlformats.org/officeDocument/2006/relationships/image" Target="../media/image54.wmf"/><Relationship Id="rId4" Type="http://schemas.openxmlformats.org/officeDocument/2006/relationships/oleObject" Target="../embeddings/oleObject45.bin"/></Relationships>
</file>

<file path=ppt/slides/_rels/slide29.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oleObject" Target="../embeddings/oleObject45.bin"/><Relationship Id="rId7" Type="http://schemas.openxmlformats.org/officeDocument/2006/relationships/oleObject" Target="../embeddings/oleObject48.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5.wmf"/><Relationship Id="rId5" Type="http://schemas.openxmlformats.org/officeDocument/2006/relationships/oleObject" Target="../embeddings/oleObject47.bin"/><Relationship Id="rId4" Type="http://schemas.openxmlformats.org/officeDocument/2006/relationships/image" Target="../media/image54.wm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oleObject" Target="../embeddings/oleObject49.bin"/><Relationship Id="rId1" Type="http://schemas.openxmlformats.org/officeDocument/2006/relationships/slideLayout" Target="../slideLayouts/slideLayout7.xml"/><Relationship Id="rId5" Type="http://schemas.openxmlformats.org/officeDocument/2006/relationships/image" Target="../media/image58.emf"/><Relationship Id="rId4" Type="http://schemas.openxmlformats.org/officeDocument/2006/relationships/oleObject" Target="../embeddings/oleObject50.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9.wmf"/><Relationship Id="rId7" Type="http://schemas.openxmlformats.org/officeDocument/2006/relationships/image" Target="../media/image62.jpeg"/><Relationship Id="rId2" Type="http://schemas.openxmlformats.org/officeDocument/2006/relationships/oleObject" Target="../embeddings/oleObject51.bin"/><Relationship Id="rId1" Type="http://schemas.openxmlformats.org/officeDocument/2006/relationships/slideLayout" Target="../slideLayouts/slideLayout7.xml"/><Relationship Id="rId6" Type="http://schemas.openxmlformats.org/officeDocument/2006/relationships/image" Target="../media/image61.jpeg"/><Relationship Id="rId5" Type="http://schemas.openxmlformats.org/officeDocument/2006/relationships/image" Target="../media/image60.wmf"/><Relationship Id="rId4" Type="http://schemas.openxmlformats.org/officeDocument/2006/relationships/oleObject" Target="../embeddings/oleObject52.bin"/></Relationships>
</file>

<file path=ppt/slides/_rels/slide36.xml.rels><?xml version="1.0" encoding="UTF-8" standalone="yes"?>
<Relationships xmlns="http://schemas.openxmlformats.org/package/2006/relationships"><Relationship Id="rId3" Type="http://schemas.openxmlformats.org/officeDocument/2006/relationships/image" Target="../media/image63.tif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4.tif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56.bin"/><Relationship Id="rId13" Type="http://schemas.openxmlformats.org/officeDocument/2006/relationships/image" Target="../media/image69.wmf"/><Relationship Id="rId3" Type="http://schemas.openxmlformats.org/officeDocument/2006/relationships/image" Target="../media/image59.wmf"/><Relationship Id="rId7" Type="http://schemas.openxmlformats.org/officeDocument/2006/relationships/image" Target="../media/image66.wmf"/><Relationship Id="rId12" Type="http://schemas.openxmlformats.org/officeDocument/2006/relationships/oleObject" Target="../embeddings/oleObject58.bin"/><Relationship Id="rId17" Type="http://schemas.openxmlformats.org/officeDocument/2006/relationships/image" Target="../media/image71.wmf"/><Relationship Id="rId2" Type="http://schemas.openxmlformats.org/officeDocument/2006/relationships/oleObject" Target="../embeddings/oleObject53.bin"/><Relationship Id="rId16" Type="http://schemas.openxmlformats.org/officeDocument/2006/relationships/oleObject" Target="../embeddings/oleObject60.bin"/><Relationship Id="rId1" Type="http://schemas.openxmlformats.org/officeDocument/2006/relationships/slideLayout" Target="../slideLayouts/slideLayout7.xml"/><Relationship Id="rId6" Type="http://schemas.openxmlformats.org/officeDocument/2006/relationships/oleObject" Target="../embeddings/oleObject55.bin"/><Relationship Id="rId11" Type="http://schemas.openxmlformats.org/officeDocument/2006/relationships/image" Target="../media/image68.wmf"/><Relationship Id="rId5" Type="http://schemas.openxmlformats.org/officeDocument/2006/relationships/image" Target="../media/image65.wmf"/><Relationship Id="rId15" Type="http://schemas.openxmlformats.org/officeDocument/2006/relationships/image" Target="../media/image70.wmf"/><Relationship Id="rId10" Type="http://schemas.openxmlformats.org/officeDocument/2006/relationships/oleObject" Target="../embeddings/oleObject57.bin"/><Relationship Id="rId4" Type="http://schemas.openxmlformats.org/officeDocument/2006/relationships/oleObject" Target="../embeddings/oleObject54.bin"/><Relationship Id="rId9" Type="http://schemas.openxmlformats.org/officeDocument/2006/relationships/image" Target="../media/image67.wmf"/><Relationship Id="rId14" Type="http://schemas.openxmlformats.org/officeDocument/2006/relationships/oleObject" Target="../embeddings/oleObject59.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oleObject" Target="../embeddings/oleObject61.bin"/><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6.wmf"/><Relationship Id="rId7" Type="http://schemas.openxmlformats.org/officeDocument/2006/relationships/image" Target="../media/image72.wmf"/><Relationship Id="rId2" Type="http://schemas.openxmlformats.org/officeDocument/2006/relationships/oleObject" Target="../embeddings/oleObject55.bin"/><Relationship Id="rId1" Type="http://schemas.openxmlformats.org/officeDocument/2006/relationships/slideLayout" Target="../slideLayouts/slideLayout7.xml"/><Relationship Id="rId6" Type="http://schemas.openxmlformats.org/officeDocument/2006/relationships/oleObject" Target="../embeddings/oleObject61.bin"/><Relationship Id="rId5" Type="http://schemas.openxmlformats.org/officeDocument/2006/relationships/image" Target="../media/image73.wmf"/><Relationship Id="rId4" Type="http://schemas.openxmlformats.org/officeDocument/2006/relationships/oleObject" Target="../embeddings/oleObject62.bin"/></Relationships>
</file>

<file path=ppt/slides/_rels/slide42.xml.rels><?xml version="1.0" encoding="UTF-8" standalone="yes"?>
<Relationships xmlns="http://schemas.openxmlformats.org/package/2006/relationships"><Relationship Id="rId8" Type="http://schemas.openxmlformats.org/officeDocument/2006/relationships/image" Target="../media/image72.wmf"/><Relationship Id="rId3" Type="http://schemas.openxmlformats.org/officeDocument/2006/relationships/oleObject" Target="../embeddings/oleObject55.bin"/><Relationship Id="rId7" Type="http://schemas.openxmlformats.org/officeDocument/2006/relationships/oleObject" Target="../embeddings/oleObject61.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73.wmf"/><Relationship Id="rId5" Type="http://schemas.openxmlformats.org/officeDocument/2006/relationships/oleObject" Target="../embeddings/oleObject62.bin"/><Relationship Id="rId4" Type="http://schemas.openxmlformats.org/officeDocument/2006/relationships/image" Target="../media/image66.wmf"/></Relationships>
</file>

<file path=ppt/slides/_rels/slide4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oleObject" Target="../embeddings/oleObject1.bin"/><Relationship Id="rId1" Type="http://schemas.openxmlformats.org/officeDocument/2006/relationships/slideLayout" Target="../slideLayouts/slideLayout7.xml"/><Relationship Id="rId5" Type="http://schemas.openxmlformats.org/officeDocument/2006/relationships/image" Target="../media/image14.wmf"/><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oleObject" Target="../embeddings/oleObject3.bin"/><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oleObject" Target="../embeddings/oleObject4.bin"/><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Lorentz Force in Action</a:t>
            </a:r>
          </a:p>
        </p:txBody>
      </p:sp>
      <p:sp>
        <p:nvSpPr>
          <p:cNvPr id="3" name="Content Placeholder 2"/>
          <p:cNvSpPr>
            <a:spLocks noGrp="1"/>
          </p:cNvSpPr>
          <p:nvPr>
            <p:ph idx="1"/>
          </p:nvPr>
        </p:nvSpPr>
        <p:spPr>
          <a:xfrm>
            <a:off x="5852155" y="4312752"/>
            <a:ext cx="2831899" cy="1021447"/>
          </a:xfrm>
        </p:spPr>
        <p:txBody>
          <a:bodyPr>
            <a:normAutofit/>
          </a:bodyPr>
          <a:lstStyle/>
          <a:p>
            <a:pPr marL="36575" indent="0">
              <a:buNone/>
            </a:pPr>
            <a:r>
              <a:rPr lang="en-GB" sz="2400" i="1" dirty="0">
                <a:ln w="0"/>
                <a:effectLst>
                  <a:outerShdw blurRad="38100" dist="19050" dir="2700000" algn="tl" rotWithShape="0">
                    <a:schemeClr val="dk1">
                      <a:alpha val="40000"/>
                    </a:schemeClr>
                  </a:outerShdw>
                </a:effectLst>
              </a:rPr>
              <a:t>charge = 2e</a:t>
            </a:r>
            <a:endParaRPr lang="en-GB" sz="2400" dirty="0">
              <a:ln w="0"/>
              <a:effectLst>
                <a:outerShdw blurRad="38100" dist="19050" dir="2700000" algn="tl" rotWithShape="0">
                  <a:schemeClr val="dk1">
                    <a:alpha val="40000"/>
                  </a:schemeClr>
                </a:outerShdw>
              </a:effectLst>
            </a:endParaRPr>
          </a:p>
          <a:p>
            <a:endParaRPr lang="en-US" sz="1800" dirty="0">
              <a:ln w="0"/>
              <a:effectLst>
                <a:outerShdw blurRad="38100" dist="19050" dir="2700000" algn="tl" rotWithShape="0">
                  <a:schemeClr val="dk1">
                    <a:alpha val="40000"/>
                  </a:schemeClr>
                </a:outerShdw>
              </a:effectLst>
            </a:endParaRP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
        <p:nvSpPr>
          <p:cNvPr id="8" name="Rectangle 7"/>
          <p:cNvSpPr/>
          <p:nvPr/>
        </p:nvSpPr>
        <p:spPr>
          <a:xfrm>
            <a:off x="1842041" y="2163784"/>
            <a:ext cx="3952126" cy="2745838"/>
          </a:xfrm>
          <a:prstGeom prst="rect">
            <a:avLst/>
          </a:prstGeom>
          <a:solidFill>
            <a:schemeClr val="bg1">
              <a:lumMod val="85000"/>
            </a:schemeClr>
          </a:solidFill>
          <a:ln w="38100">
            <a:solidFill>
              <a:srgbClr val="FF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Text Box 27"/>
          <p:cNvSpPr txBox="1"/>
          <p:nvPr/>
        </p:nvSpPr>
        <p:spPr>
          <a:xfrm>
            <a:off x="1842041" y="2163784"/>
            <a:ext cx="1811391" cy="36611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0000"/>
              </a:lnSpc>
              <a:spcAft>
                <a:spcPts val="0"/>
              </a:spcAft>
            </a:pPr>
            <a:r>
              <a:rPr lang="en-GB" dirty="0">
                <a:effectLst/>
                <a:latin typeface="Tahoma" charset="0"/>
                <a:ea typeface="Times New Roman" charset="0"/>
                <a:cs typeface="Times New Roman" charset="0"/>
              </a:rPr>
              <a:t>Magnetic Field</a:t>
            </a:r>
          </a:p>
        </p:txBody>
      </p:sp>
      <p:cxnSp>
        <p:nvCxnSpPr>
          <p:cNvPr id="10" name="Straight Connector 9"/>
          <p:cNvCxnSpPr/>
          <p:nvPr/>
        </p:nvCxnSpPr>
        <p:spPr>
          <a:xfrm>
            <a:off x="359994" y="3079063"/>
            <a:ext cx="1482047" cy="0"/>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sp>
        <p:nvSpPr>
          <p:cNvPr id="11" name="Right Arrow 10"/>
          <p:cNvSpPr/>
          <p:nvPr/>
        </p:nvSpPr>
        <p:spPr>
          <a:xfrm>
            <a:off x="524666" y="2529896"/>
            <a:ext cx="988032" cy="366112"/>
          </a:xfrm>
          <a:prstGeom prst="righ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Freeform 11"/>
          <p:cNvSpPr/>
          <p:nvPr/>
        </p:nvSpPr>
        <p:spPr>
          <a:xfrm flipV="1">
            <a:off x="1842041" y="3079063"/>
            <a:ext cx="4010115" cy="549168"/>
          </a:xfrm>
          <a:custGeom>
            <a:avLst/>
            <a:gdLst>
              <a:gd name="connsiteX0" fmla="*/ 0 w 2783450"/>
              <a:gd name="connsiteY0" fmla="*/ 347133 h 347133"/>
              <a:gd name="connsiteX1" fmla="*/ 702734 w 2783450"/>
              <a:gd name="connsiteY1" fmla="*/ 313267 h 347133"/>
              <a:gd name="connsiteX2" fmla="*/ 1625600 w 2783450"/>
              <a:gd name="connsiteY2" fmla="*/ 220133 h 347133"/>
              <a:gd name="connsiteX3" fmla="*/ 2633134 w 2783450"/>
              <a:gd name="connsiteY3" fmla="*/ 42333 h 347133"/>
              <a:gd name="connsiteX4" fmla="*/ 2760134 w 2783450"/>
              <a:gd name="connsiteY4" fmla="*/ 0 h 3471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3450" h="347133">
                <a:moveTo>
                  <a:pt x="0" y="347133"/>
                </a:moveTo>
                <a:cubicBezTo>
                  <a:pt x="215900" y="340783"/>
                  <a:pt x="431801" y="334434"/>
                  <a:pt x="702734" y="313267"/>
                </a:cubicBezTo>
                <a:cubicBezTo>
                  <a:pt x="973667" y="292100"/>
                  <a:pt x="1303867" y="265289"/>
                  <a:pt x="1625600" y="220133"/>
                </a:cubicBezTo>
                <a:cubicBezTo>
                  <a:pt x="1947333" y="174977"/>
                  <a:pt x="2444045" y="79022"/>
                  <a:pt x="2633134" y="42333"/>
                </a:cubicBezTo>
                <a:cubicBezTo>
                  <a:pt x="2822223" y="5644"/>
                  <a:pt x="2791178" y="2822"/>
                  <a:pt x="2760134" y="0"/>
                </a:cubicBezTo>
              </a:path>
            </a:pathLst>
          </a:custGeom>
          <a:ln w="63500">
            <a:solidFill>
              <a:schemeClr val="tx2"/>
            </a:solidFill>
          </a:ln>
        </p:spPr>
        <p:style>
          <a:lnRef idx="2">
            <a:schemeClr val="accent1"/>
          </a:lnRef>
          <a:fillRef idx="0">
            <a:schemeClr val="accent1"/>
          </a:fillRef>
          <a:effectRef idx="1">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Freeform 12"/>
          <p:cNvSpPr/>
          <p:nvPr/>
        </p:nvSpPr>
        <p:spPr>
          <a:xfrm>
            <a:off x="1842041" y="2529896"/>
            <a:ext cx="4010115" cy="555947"/>
          </a:xfrm>
          <a:custGeom>
            <a:avLst/>
            <a:gdLst>
              <a:gd name="connsiteX0" fmla="*/ 0 w 2783450"/>
              <a:gd name="connsiteY0" fmla="*/ 347133 h 347133"/>
              <a:gd name="connsiteX1" fmla="*/ 702734 w 2783450"/>
              <a:gd name="connsiteY1" fmla="*/ 313267 h 347133"/>
              <a:gd name="connsiteX2" fmla="*/ 1625600 w 2783450"/>
              <a:gd name="connsiteY2" fmla="*/ 220133 h 347133"/>
              <a:gd name="connsiteX3" fmla="*/ 2633134 w 2783450"/>
              <a:gd name="connsiteY3" fmla="*/ 42333 h 347133"/>
              <a:gd name="connsiteX4" fmla="*/ 2760134 w 2783450"/>
              <a:gd name="connsiteY4" fmla="*/ 0 h 3471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3450" h="347133">
                <a:moveTo>
                  <a:pt x="0" y="347133"/>
                </a:moveTo>
                <a:cubicBezTo>
                  <a:pt x="215900" y="340783"/>
                  <a:pt x="431801" y="334434"/>
                  <a:pt x="702734" y="313267"/>
                </a:cubicBezTo>
                <a:cubicBezTo>
                  <a:pt x="973667" y="292100"/>
                  <a:pt x="1303867" y="265289"/>
                  <a:pt x="1625600" y="220133"/>
                </a:cubicBezTo>
                <a:cubicBezTo>
                  <a:pt x="1947333" y="174977"/>
                  <a:pt x="2444045" y="79022"/>
                  <a:pt x="2633134" y="42333"/>
                </a:cubicBezTo>
                <a:cubicBezTo>
                  <a:pt x="2822223" y="5644"/>
                  <a:pt x="2791178" y="2822"/>
                  <a:pt x="2760134" y="0"/>
                </a:cubicBezTo>
              </a:path>
            </a:pathLst>
          </a:custGeom>
          <a:ln w="63500">
            <a:solidFill>
              <a:schemeClr val="tx2"/>
            </a:solidFill>
          </a:ln>
        </p:spPr>
        <p:style>
          <a:lnRef idx="2">
            <a:schemeClr val="accent1"/>
          </a:lnRef>
          <a:fillRef idx="0">
            <a:schemeClr val="accent1"/>
          </a:fillRef>
          <a:effectRef idx="1">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Freeform 13"/>
          <p:cNvSpPr/>
          <p:nvPr/>
        </p:nvSpPr>
        <p:spPr>
          <a:xfrm>
            <a:off x="1829139" y="3085165"/>
            <a:ext cx="3952126" cy="1458345"/>
          </a:xfrm>
          <a:custGeom>
            <a:avLst/>
            <a:gdLst>
              <a:gd name="connsiteX0" fmla="*/ 0 w 2743200"/>
              <a:gd name="connsiteY0" fmla="*/ 0 h 728134"/>
              <a:gd name="connsiteX1" fmla="*/ 702734 w 2743200"/>
              <a:gd name="connsiteY1" fmla="*/ 118534 h 728134"/>
              <a:gd name="connsiteX2" fmla="*/ 1947334 w 2743200"/>
              <a:gd name="connsiteY2" fmla="*/ 448734 h 728134"/>
              <a:gd name="connsiteX3" fmla="*/ 2743200 w 2743200"/>
              <a:gd name="connsiteY3" fmla="*/ 728134 h 728134"/>
              <a:gd name="connsiteX4" fmla="*/ 2743200 w 2743200"/>
              <a:gd name="connsiteY4" fmla="*/ 728134 h 728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728134">
                <a:moveTo>
                  <a:pt x="0" y="0"/>
                </a:moveTo>
                <a:cubicBezTo>
                  <a:pt x="189089" y="21872"/>
                  <a:pt x="378178" y="43745"/>
                  <a:pt x="702734" y="118534"/>
                </a:cubicBezTo>
                <a:cubicBezTo>
                  <a:pt x="1027290" y="193323"/>
                  <a:pt x="1607256" y="347134"/>
                  <a:pt x="1947334" y="448734"/>
                </a:cubicBezTo>
                <a:cubicBezTo>
                  <a:pt x="2287412" y="550334"/>
                  <a:pt x="2743200" y="728134"/>
                  <a:pt x="2743200" y="728134"/>
                </a:cubicBezTo>
                <a:lnTo>
                  <a:pt x="2743200" y="728134"/>
                </a:lnTo>
              </a:path>
            </a:pathLst>
          </a:custGeom>
          <a:ln w="63500">
            <a:solidFill>
              <a:schemeClr val="tx2"/>
            </a:solidFill>
          </a:ln>
        </p:spPr>
        <p:style>
          <a:lnRef idx="2">
            <a:schemeClr val="accent1"/>
          </a:lnRef>
          <a:fillRef idx="0">
            <a:schemeClr val="accent1"/>
          </a:fillRef>
          <a:effectRef idx="1">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TextBox 14"/>
          <p:cNvSpPr txBox="1"/>
          <p:nvPr/>
        </p:nvSpPr>
        <p:spPr>
          <a:xfrm>
            <a:off x="359994" y="2154463"/>
            <a:ext cx="1253998" cy="369332"/>
          </a:xfrm>
          <a:prstGeom prst="rect">
            <a:avLst/>
          </a:prstGeom>
          <a:noFill/>
        </p:spPr>
        <p:txBody>
          <a:bodyPr wrap="none" rtlCol="0">
            <a:spAutoFit/>
          </a:bodyPr>
          <a:lstStyle/>
          <a:p>
            <a:r>
              <a:rPr lang="en-US"/>
              <a:t>Velocity ‘v’</a:t>
            </a:r>
          </a:p>
        </p:txBody>
      </p:sp>
      <p:sp>
        <p:nvSpPr>
          <p:cNvPr id="16" name="Content Placeholder 2"/>
          <p:cNvSpPr txBox="1">
            <a:spLocks/>
          </p:cNvSpPr>
          <p:nvPr/>
        </p:nvSpPr>
        <p:spPr>
          <a:xfrm>
            <a:off x="5894976" y="2253135"/>
            <a:ext cx="2969070" cy="742452"/>
          </a:xfrm>
          <a:prstGeom prst="rect">
            <a:avLst/>
          </a:prstGeom>
        </p:spPr>
        <p:txBody>
          <a:bodyPr vert="horz">
            <a:normAutofit/>
          </a:bodyPr>
          <a:lstStyle>
            <a:lvl1pPr marL="493764" indent="-457189"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indent="0">
              <a:buFont typeface="Arial"/>
              <a:buNone/>
            </a:pPr>
            <a:r>
              <a:rPr lang="en-GB" sz="2400" i="1" dirty="0">
                <a:ln w="0"/>
                <a:effectLst>
                  <a:outerShdw blurRad="38100" dist="19050" dir="2700000" algn="tl" rotWithShape="0">
                    <a:schemeClr val="dk1">
                      <a:alpha val="40000"/>
                    </a:schemeClr>
                  </a:outerShdw>
                </a:effectLst>
              </a:rPr>
              <a:t>charge = -e</a:t>
            </a:r>
            <a:endParaRPr lang="en-GB" sz="2400" dirty="0">
              <a:ln w="0"/>
              <a:effectLst>
                <a:outerShdw blurRad="38100" dist="19050" dir="2700000" algn="tl" rotWithShape="0">
                  <a:schemeClr val="dk1">
                    <a:alpha val="40000"/>
                  </a:schemeClr>
                </a:outerShdw>
              </a:effectLst>
            </a:endParaRPr>
          </a:p>
        </p:txBody>
      </p:sp>
      <p:sp>
        <p:nvSpPr>
          <p:cNvPr id="17" name="Content Placeholder 2"/>
          <p:cNvSpPr txBox="1">
            <a:spLocks/>
          </p:cNvSpPr>
          <p:nvPr/>
        </p:nvSpPr>
        <p:spPr>
          <a:xfrm>
            <a:off x="5894976" y="3391283"/>
            <a:ext cx="2290400" cy="713403"/>
          </a:xfrm>
          <a:prstGeom prst="rect">
            <a:avLst/>
          </a:prstGeom>
        </p:spPr>
        <p:txBody>
          <a:bodyPr vert="horz">
            <a:normAutofit/>
          </a:bodyPr>
          <a:lstStyle>
            <a:lvl1pPr marL="493764" indent="-457189"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indent="0">
              <a:buFont typeface="Arial"/>
              <a:buNone/>
            </a:pPr>
            <a:r>
              <a:rPr lang="en-GB" sz="2400" i="1">
                <a:ln w="0"/>
                <a:effectLst>
                  <a:outerShdw blurRad="38100" dist="19050" dir="2700000" algn="tl" rotWithShape="0">
                    <a:schemeClr val="dk1">
                      <a:alpha val="40000"/>
                    </a:schemeClr>
                  </a:outerShdw>
                </a:effectLst>
              </a:rPr>
              <a:t>charge </a:t>
            </a:r>
            <a:r>
              <a:rPr lang="en-GB" sz="2400" i="1" dirty="0">
                <a:ln w="0"/>
                <a:effectLst>
                  <a:outerShdw blurRad="38100" dist="19050" dir="2700000" algn="tl" rotWithShape="0">
                    <a:schemeClr val="dk1">
                      <a:alpha val="40000"/>
                    </a:schemeClr>
                  </a:outerShdw>
                </a:effectLst>
              </a:rPr>
              <a:t>= e</a:t>
            </a:r>
            <a:endParaRPr lang="en-GB" sz="2400" dirty="0">
              <a:ln w="0"/>
              <a:effectLst>
                <a:outerShdw blurRad="38100" dist="19050" dir="2700000" algn="tl" rotWithShape="0">
                  <a:schemeClr val="dk1">
                    <a:alpha val="40000"/>
                  </a:schemeClr>
                </a:outerShdw>
              </a:effectLst>
            </a:endParaRPr>
          </a:p>
          <a:p>
            <a:endParaRPr lang="en-US" sz="2400" dirty="0">
              <a:ln w="0"/>
              <a:effectLst>
                <a:outerShdw blurRad="38100" dist="19050" dir="2700000" algn="tl" rotWithShape="0">
                  <a:schemeClr val="dk1">
                    <a:alpha val="40000"/>
                  </a:schemeClr>
                </a:outerShdw>
              </a:effectLst>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1163104002"/>
              </p:ext>
            </p:extLst>
          </p:nvPr>
        </p:nvGraphicFramePr>
        <p:xfrm>
          <a:off x="3178792" y="1173936"/>
          <a:ext cx="2673364" cy="789214"/>
        </p:xfrm>
        <a:graphic>
          <a:graphicData uri="http://schemas.openxmlformats.org/presentationml/2006/ole">
            <mc:AlternateContent xmlns:mc="http://schemas.openxmlformats.org/markup-compatibility/2006">
              <mc:Choice xmlns:v="urn:schemas-microsoft-com:vml" Requires="v">
                <p:oleObj name="Equation" r:id="rId2" imgW="774700" imgH="228600" progId="Equation.3">
                  <p:embed/>
                </p:oleObj>
              </mc:Choice>
              <mc:Fallback>
                <p:oleObj name="Equation" r:id="rId2" imgW="774700" imgH="228600" progId="Equation.3">
                  <p:embed/>
                  <p:pic>
                    <p:nvPicPr>
                      <p:cNvPr id="0" name=""/>
                      <p:cNvPicPr/>
                      <p:nvPr/>
                    </p:nvPicPr>
                    <p:blipFill>
                      <a:blip r:embed="rId3"/>
                      <a:stretch>
                        <a:fillRect/>
                      </a:stretch>
                    </p:blipFill>
                    <p:spPr>
                      <a:xfrm>
                        <a:off x="3178792" y="1173936"/>
                        <a:ext cx="2673364" cy="789214"/>
                      </a:xfrm>
                      <a:prstGeom prst="rect">
                        <a:avLst/>
                      </a:prstGeom>
                    </p:spPr>
                  </p:pic>
                </p:oleObj>
              </mc:Fallback>
            </mc:AlternateContent>
          </a:graphicData>
        </a:graphic>
      </p:graphicFrame>
      <p:sp>
        <p:nvSpPr>
          <p:cNvPr id="20" name="TextBox 19"/>
          <p:cNvSpPr txBox="1"/>
          <p:nvPr/>
        </p:nvSpPr>
        <p:spPr>
          <a:xfrm>
            <a:off x="303722" y="3252542"/>
            <a:ext cx="1492716" cy="646331"/>
          </a:xfrm>
          <a:prstGeom prst="rect">
            <a:avLst/>
          </a:prstGeom>
          <a:noFill/>
        </p:spPr>
        <p:txBody>
          <a:bodyPr wrap="none" rtlCol="0">
            <a:spAutoFit/>
          </a:bodyPr>
          <a:lstStyle/>
          <a:p>
            <a:r>
              <a:rPr lang="en-US"/>
              <a:t>Particle with </a:t>
            </a:r>
          </a:p>
          <a:p>
            <a:pPr algn="ctr"/>
            <a:r>
              <a:rPr lang="en-US" dirty="0"/>
              <a:t>mass ‘m’</a:t>
            </a:r>
          </a:p>
        </p:txBody>
      </p:sp>
      <p:sp>
        <p:nvSpPr>
          <p:cNvPr id="21" name="TextBox 20"/>
          <p:cNvSpPr txBox="1"/>
          <p:nvPr/>
        </p:nvSpPr>
        <p:spPr>
          <a:xfrm>
            <a:off x="271962" y="5305318"/>
            <a:ext cx="8683787" cy="430887"/>
          </a:xfrm>
          <a:prstGeom prst="rect">
            <a:avLst/>
          </a:prstGeom>
          <a:solidFill>
            <a:srgbClr val="FFFF00"/>
          </a:solidFill>
        </p:spPr>
        <p:txBody>
          <a:bodyPr wrap="none" rtlCol="0">
            <a:spAutoFit/>
          </a:bodyPr>
          <a:lstStyle/>
          <a:p>
            <a:r>
              <a:rPr lang="en-US" sz="2200" dirty="0">
                <a:solidFill>
                  <a:srgbClr val="FF0000"/>
                </a:solidFill>
              </a:rPr>
              <a:t>The higher the energy of the beam the larger the radius of curvature</a:t>
            </a:r>
          </a:p>
        </p:txBody>
      </p:sp>
    </p:spTree>
    <p:extLst>
      <p:ext uri="{BB962C8B-B14F-4D97-AF65-F5344CB8AC3E}">
        <p14:creationId xmlns:p14="http://schemas.microsoft.com/office/powerpoint/2010/main" val="537742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Rotating Coordinate System</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7" name="Oval 6"/>
          <p:cNvSpPr/>
          <p:nvPr/>
        </p:nvSpPr>
        <p:spPr>
          <a:xfrm>
            <a:off x="1641550" y="3154035"/>
            <a:ext cx="5490610" cy="1890210"/>
          </a:xfrm>
          <a:prstGeom prst="ellipse">
            <a:avLst/>
          </a:prstGeom>
          <a:noFill/>
          <a:ln w="317500">
            <a:solidFill>
              <a:schemeClr val="accent1">
                <a:lumMod val="60000"/>
                <a:lumOff val="40000"/>
              </a:schemeClr>
            </a:solidFill>
          </a:ln>
          <a:effectLst>
            <a:glow rad="101600">
              <a:schemeClr val="tx2">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Freeform 46"/>
          <p:cNvSpPr>
            <a:spLocks/>
          </p:cNvSpPr>
          <p:nvPr/>
        </p:nvSpPr>
        <p:spPr bwMode="auto">
          <a:xfrm>
            <a:off x="6178703" y="4018602"/>
            <a:ext cx="133350" cy="122238"/>
          </a:xfrm>
          <a:custGeom>
            <a:avLst/>
            <a:gdLst>
              <a:gd name="T0" fmla="*/ 0 w 168"/>
              <a:gd name="T1" fmla="*/ 2147483647 h 154"/>
              <a:gd name="T2" fmla="*/ 2147483647 w 168"/>
              <a:gd name="T3" fmla="*/ 0 h 154"/>
              <a:gd name="T4" fmla="*/ 2147483647 w 168"/>
              <a:gd name="T5" fmla="*/ 2147483647 h 154"/>
              <a:gd name="T6" fmla="*/ 0 w 168"/>
              <a:gd name="T7" fmla="*/ 2147483647 h 154"/>
              <a:gd name="T8" fmla="*/ 0 w 168"/>
              <a:gd name="T9" fmla="*/ 2147483647 h 154"/>
              <a:gd name="T10" fmla="*/ 0 60000 65536"/>
              <a:gd name="T11" fmla="*/ 0 60000 65536"/>
              <a:gd name="T12" fmla="*/ 0 60000 65536"/>
              <a:gd name="T13" fmla="*/ 0 60000 65536"/>
              <a:gd name="T14" fmla="*/ 0 60000 65536"/>
              <a:gd name="T15" fmla="*/ 0 w 168"/>
              <a:gd name="T16" fmla="*/ 0 h 154"/>
              <a:gd name="T17" fmla="*/ 168 w 168"/>
              <a:gd name="T18" fmla="*/ 154 h 154"/>
            </a:gdLst>
            <a:ahLst/>
            <a:cxnLst>
              <a:cxn ang="T10">
                <a:pos x="T0" y="T1"/>
              </a:cxn>
              <a:cxn ang="T11">
                <a:pos x="T2" y="T3"/>
              </a:cxn>
              <a:cxn ang="T12">
                <a:pos x="T4" y="T5"/>
              </a:cxn>
              <a:cxn ang="T13">
                <a:pos x="T6" y="T7"/>
              </a:cxn>
              <a:cxn ang="T14">
                <a:pos x="T8" y="T9"/>
              </a:cxn>
            </a:cxnLst>
            <a:rect l="T15" t="T16" r="T17" b="T18"/>
            <a:pathLst>
              <a:path w="168" h="154">
                <a:moveTo>
                  <a:pt x="0" y="154"/>
                </a:moveTo>
                <a:lnTo>
                  <a:pt x="84" y="0"/>
                </a:lnTo>
                <a:lnTo>
                  <a:pt x="168" y="154"/>
                </a:lnTo>
                <a:lnTo>
                  <a:pt x="0" y="154"/>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 name="Rectangle 47"/>
          <p:cNvSpPr>
            <a:spLocks noChangeArrowheads="1"/>
          </p:cNvSpPr>
          <p:nvPr/>
        </p:nvSpPr>
        <p:spPr bwMode="auto">
          <a:xfrm>
            <a:off x="6232678" y="4018602"/>
            <a:ext cx="25400" cy="1497012"/>
          </a:xfrm>
          <a:prstGeom prst="rect">
            <a:avLst/>
          </a:prstGeom>
          <a:solidFill>
            <a:srgbClr val="EA157A"/>
          </a:solidFill>
          <a:ln w="9525">
            <a:solidFill>
              <a:srgbClr val="FF0000"/>
            </a:solidFill>
            <a:miter lim="800000"/>
            <a:headEnd/>
            <a:tailEnd/>
          </a:ln>
        </p:spPr>
        <p:txBody>
          <a:bodyPr/>
          <a:lstStyle/>
          <a:p>
            <a:endParaRPr lang="fr-FR"/>
          </a:p>
        </p:txBody>
      </p:sp>
      <p:sp>
        <p:nvSpPr>
          <p:cNvPr id="10" name="Freeform 48"/>
          <p:cNvSpPr>
            <a:spLocks/>
          </p:cNvSpPr>
          <p:nvPr/>
        </p:nvSpPr>
        <p:spPr bwMode="auto">
          <a:xfrm>
            <a:off x="6756552" y="4474162"/>
            <a:ext cx="131763" cy="120650"/>
          </a:xfrm>
          <a:custGeom>
            <a:avLst/>
            <a:gdLst>
              <a:gd name="T0" fmla="*/ 0 w 167"/>
              <a:gd name="T1" fmla="*/ 0 h 154"/>
              <a:gd name="T2" fmla="*/ 2147483647 w 167"/>
              <a:gd name="T3" fmla="*/ 2147483647 h 154"/>
              <a:gd name="T4" fmla="*/ 2147483647 w 167"/>
              <a:gd name="T5" fmla="*/ 2147483647 h 154"/>
              <a:gd name="T6" fmla="*/ 0 w 167"/>
              <a:gd name="T7" fmla="*/ 0 h 154"/>
              <a:gd name="T8" fmla="*/ 0 w 167"/>
              <a:gd name="T9" fmla="*/ 0 h 154"/>
              <a:gd name="T10" fmla="*/ 0 60000 65536"/>
              <a:gd name="T11" fmla="*/ 0 60000 65536"/>
              <a:gd name="T12" fmla="*/ 0 60000 65536"/>
              <a:gd name="T13" fmla="*/ 0 60000 65536"/>
              <a:gd name="T14" fmla="*/ 0 60000 65536"/>
              <a:gd name="T15" fmla="*/ 0 w 167"/>
              <a:gd name="T16" fmla="*/ 0 h 154"/>
              <a:gd name="T17" fmla="*/ 167 w 167"/>
              <a:gd name="T18" fmla="*/ 154 h 154"/>
            </a:gdLst>
            <a:ahLst/>
            <a:cxnLst>
              <a:cxn ang="T10">
                <a:pos x="T0" y="T1"/>
              </a:cxn>
              <a:cxn ang="T11">
                <a:pos x="T2" y="T3"/>
              </a:cxn>
              <a:cxn ang="T12">
                <a:pos x="T4" y="T5"/>
              </a:cxn>
              <a:cxn ang="T13">
                <a:pos x="T6" y="T7"/>
              </a:cxn>
              <a:cxn ang="T14">
                <a:pos x="T8" y="T9"/>
              </a:cxn>
            </a:cxnLst>
            <a:rect l="T15" t="T16" r="T17" b="T18"/>
            <a:pathLst>
              <a:path w="167" h="154">
                <a:moveTo>
                  <a:pt x="0" y="0"/>
                </a:moveTo>
                <a:lnTo>
                  <a:pt x="167" y="28"/>
                </a:lnTo>
                <a:lnTo>
                  <a:pt x="54" y="154"/>
                </a:lnTo>
                <a:lnTo>
                  <a:pt x="0" y="0"/>
                </a:lnTo>
                <a:close/>
              </a:path>
            </a:pathLst>
          </a:custGeom>
          <a:solidFill>
            <a:srgbClr val="EA157A"/>
          </a:solidFill>
          <a:ln w="9525">
            <a:solidFill>
              <a:srgbClr val="000000"/>
            </a:solidFill>
            <a:round/>
            <a:headEnd/>
            <a:tailEnd/>
          </a:ln>
        </p:spPr>
        <p:txBody>
          <a:bodyPr/>
          <a:lstStyle/>
          <a:p>
            <a:endParaRPr lang="en-US"/>
          </a:p>
        </p:txBody>
      </p:sp>
      <p:sp>
        <p:nvSpPr>
          <p:cNvPr id="11" name="Freeform 49"/>
          <p:cNvSpPr>
            <a:spLocks/>
          </p:cNvSpPr>
          <p:nvPr/>
        </p:nvSpPr>
        <p:spPr bwMode="auto">
          <a:xfrm>
            <a:off x="5786705" y="4484537"/>
            <a:ext cx="1103312" cy="425310"/>
          </a:xfrm>
          <a:custGeom>
            <a:avLst/>
            <a:gdLst>
              <a:gd name="T0" fmla="*/ 0 w 820"/>
              <a:gd name="T1" fmla="*/ 2147483647 h 313"/>
              <a:gd name="T2" fmla="*/ 2147483647 w 820"/>
              <a:gd name="T3" fmla="*/ 2147483647 h 313"/>
              <a:gd name="T4" fmla="*/ 2147483647 w 820"/>
              <a:gd name="T5" fmla="*/ 2147483647 h 313"/>
              <a:gd name="T6" fmla="*/ 2147483647 w 820"/>
              <a:gd name="T7" fmla="*/ 0 h 313"/>
              <a:gd name="T8" fmla="*/ 0 w 820"/>
              <a:gd name="T9" fmla="*/ 2147483647 h 313"/>
              <a:gd name="T10" fmla="*/ 0 60000 65536"/>
              <a:gd name="T11" fmla="*/ 0 60000 65536"/>
              <a:gd name="T12" fmla="*/ 0 60000 65536"/>
              <a:gd name="T13" fmla="*/ 0 60000 65536"/>
              <a:gd name="T14" fmla="*/ 0 60000 65536"/>
              <a:gd name="T15" fmla="*/ 0 w 820"/>
              <a:gd name="T16" fmla="*/ 0 h 313"/>
              <a:gd name="T17" fmla="*/ 820 w 820"/>
              <a:gd name="T18" fmla="*/ 313 h 313"/>
            </a:gdLst>
            <a:ahLst/>
            <a:cxnLst>
              <a:cxn ang="T10">
                <a:pos x="T0" y="T1"/>
              </a:cxn>
              <a:cxn ang="T11">
                <a:pos x="T2" y="T3"/>
              </a:cxn>
              <a:cxn ang="T12">
                <a:pos x="T4" y="T5"/>
              </a:cxn>
              <a:cxn ang="T13">
                <a:pos x="T6" y="T7"/>
              </a:cxn>
              <a:cxn ang="T14">
                <a:pos x="T8" y="T9"/>
              </a:cxn>
            </a:cxnLst>
            <a:rect l="T15" t="T16" r="T17" b="T18"/>
            <a:pathLst>
              <a:path w="820" h="313">
                <a:moveTo>
                  <a:pt x="0" y="283"/>
                </a:moveTo>
                <a:lnTo>
                  <a:pt x="9" y="313"/>
                </a:lnTo>
                <a:lnTo>
                  <a:pt x="820" y="30"/>
                </a:lnTo>
                <a:lnTo>
                  <a:pt x="811" y="0"/>
                </a:lnTo>
                <a:lnTo>
                  <a:pt x="0" y="283"/>
                </a:lnTo>
                <a:close/>
              </a:path>
            </a:pathLst>
          </a:custGeom>
          <a:solidFill>
            <a:srgbClr val="EA157A"/>
          </a:solidFill>
          <a:ln w="9525">
            <a:solidFill>
              <a:srgbClr val="FF0000"/>
            </a:solidFill>
            <a:round/>
            <a:headEnd/>
            <a:tailEnd/>
          </a:ln>
        </p:spPr>
        <p:txBody>
          <a:bodyPr/>
          <a:lstStyle/>
          <a:p>
            <a:endParaRPr lang="en-US"/>
          </a:p>
        </p:txBody>
      </p:sp>
      <p:sp>
        <p:nvSpPr>
          <p:cNvPr id="12" name="Freeform 50"/>
          <p:cNvSpPr>
            <a:spLocks/>
          </p:cNvSpPr>
          <p:nvPr/>
        </p:nvSpPr>
        <p:spPr bwMode="auto">
          <a:xfrm>
            <a:off x="6956835" y="4819837"/>
            <a:ext cx="123825" cy="122238"/>
          </a:xfrm>
          <a:custGeom>
            <a:avLst/>
            <a:gdLst>
              <a:gd name="T0" fmla="*/ 2147483647 w 158"/>
              <a:gd name="T1" fmla="*/ 0 h 153"/>
              <a:gd name="T2" fmla="*/ 2147483647 w 158"/>
              <a:gd name="T3" fmla="*/ 2147483647 h 153"/>
              <a:gd name="T4" fmla="*/ 0 w 158"/>
              <a:gd name="T5" fmla="*/ 2147483647 h 153"/>
              <a:gd name="T6" fmla="*/ 2147483647 w 158"/>
              <a:gd name="T7" fmla="*/ 0 h 153"/>
              <a:gd name="T8" fmla="*/ 2147483647 w 158"/>
              <a:gd name="T9" fmla="*/ 0 h 153"/>
              <a:gd name="T10" fmla="*/ 0 60000 65536"/>
              <a:gd name="T11" fmla="*/ 0 60000 65536"/>
              <a:gd name="T12" fmla="*/ 0 60000 65536"/>
              <a:gd name="T13" fmla="*/ 0 60000 65536"/>
              <a:gd name="T14" fmla="*/ 0 60000 65536"/>
              <a:gd name="T15" fmla="*/ 0 w 158"/>
              <a:gd name="T16" fmla="*/ 0 h 153"/>
              <a:gd name="T17" fmla="*/ 158 w 158"/>
              <a:gd name="T18" fmla="*/ 153 h 153"/>
            </a:gdLst>
            <a:ahLst/>
            <a:cxnLst>
              <a:cxn ang="T10">
                <a:pos x="T0" y="T1"/>
              </a:cxn>
              <a:cxn ang="T11">
                <a:pos x="T2" y="T3"/>
              </a:cxn>
              <a:cxn ang="T12">
                <a:pos x="T4" y="T5"/>
              </a:cxn>
              <a:cxn ang="T13">
                <a:pos x="T6" y="T7"/>
              </a:cxn>
              <a:cxn ang="T14">
                <a:pos x="T8" y="T9"/>
              </a:cxn>
            </a:cxnLst>
            <a:rect l="T15" t="T16" r="T17" b="T18"/>
            <a:pathLst>
              <a:path w="158" h="153">
                <a:moveTo>
                  <a:pt x="36" y="0"/>
                </a:moveTo>
                <a:lnTo>
                  <a:pt x="158" y="109"/>
                </a:lnTo>
                <a:lnTo>
                  <a:pt x="0" y="153"/>
                </a:lnTo>
                <a:lnTo>
                  <a:pt x="36" y="0"/>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3" name="Freeform 51"/>
          <p:cNvSpPr>
            <a:spLocks/>
          </p:cNvSpPr>
          <p:nvPr/>
        </p:nvSpPr>
        <p:spPr bwMode="auto">
          <a:xfrm>
            <a:off x="5870728" y="4625684"/>
            <a:ext cx="1131887" cy="284163"/>
          </a:xfrm>
          <a:custGeom>
            <a:avLst/>
            <a:gdLst>
              <a:gd name="T0" fmla="*/ 2147483647 w 1425"/>
              <a:gd name="T1" fmla="*/ 0 h 360"/>
              <a:gd name="T2" fmla="*/ 0 w 1425"/>
              <a:gd name="T3" fmla="*/ 2147483647 h 360"/>
              <a:gd name="T4" fmla="*/ 2147483647 w 1425"/>
              <a:gd name="T5" fmla="*/ 2147483647 h 360"/>
              <a:gd name="T6" fmla="*/ 2147483647 w 1425"/>
              <a:gd name="T7" fmla="*/ 2147483647 h 360"/>
              <a:gd name="T8" fmla="*/ 2147483647 w 1425"/>
              <a:gd name="T9" fmla="*/ 0 h 360"/>
              <a:gd name="T10" fmla="*/ 0 60000 65536"/>
              <a:gd name="T11" fmla="*/ 0 60000 65536"/>
              <a:gd name="T12" fmla="*/ 0 60000 65536"/>
              <a:gd name="T13" fmla="*/ 0 60000 65536"/>
              <a:gd name="T14" fmla="*/ 0 60000 65536"/>
              <a:gd name="T15" fmla="*/ 0 w 1425"/>
              <a:gd name="T16" fmla="*/ 0 h 360"/>
              <a:gd name="T17" fmla="*/ 1425 w 1425"/>
              <a:gd name="T18" fmla="*/ 360 h 360"/>
            </a:gdLst>
            <a:ahLst/>
            <a:cxnLst>
              <a:cxn ang="T10">
                <a:pos x="T0" y="T1"/>
              </a:cxn>
              <a:cxn ang="T11">
                <a:pos x="T2" y="T3"/>
              </a:cxn>
              <a:cxn ang="T12">
                <a:pos x="T4" y="T5"/>
              </a:cxn>
              <a:cxn ang="T13">
                <a:pos x="T6" y="T7"/>
              </a:cxn>
              <a:cxn ang="T14">
                <a:pos x="T8" y="T9"/>
              </a:cxn>
            </a:cxnLst>
            <a:rect l="T15" t="T16" r="T17" b="T18"/>
            <a:pathLst>
              <a:path w="1425" h="360">
                <a:moveTo>
                  <a:pt x="5" y="0"/>
                </a:moveTo>
                <a:lnTo>
                  <a:pt x="0" y="30"/>
                </a:lnTo>
                <a:lnTo>
                  <a:pt x="1421" y="360"/>
                </a:lnTo>
                <a:lnTo>
                  <a:pt x="1425" y="330"/>
                </a:lnTo>
                <a:lnTo>
                  <a:pt x="5" y="0"/>
                </a:lnTo>
                <a:close/>
              </a:path>
            </a:pathLst>
          </a:custGeom>
          <a:solidFill>
            <a:srgbClr val="EA157A"/>
          </a:solidFill>
          <a:ln w="9525">
            <a:solidFill>
              <a:srgbClr val="FF0000"/>
            </a:solidFill>
            <a:round/>
            <a:headEnd/>
            <a:tailEnd/>
          </a:ln>
        </p:spPr>
        <p:txBody>
          <a:bodyPr/>
          <a:lstStyle/>
          <a:p>
            <a:endParaRPr lang="en-US"/>
          </a:p>
        </p:txBody>
      </p:sp>
      <p:sp>
        <p:nvSpPr>
          <p:cNvPr id="14" name="Freeform 146"/>
          <p:cNvSpPr>
            <a:spLocks/>
          </p:cNvSpPr>
          <p:nvPr/>
        </p:nvSpPr>
        <p:spPr bwMode="auto">
          <a:xfrm>
            <a:off x="6056735" y="3964742"/>
            <a:ext cx="155575" cy="127000"/>
          </a:xfrm>
          <a:custGeom>
            <a:avLst/>
            <a:gdLst>
              <a:gd name="T0" fmla="*/ 0 w 194"/>
              <a:gd name="T1" fmla="*/ 0 h 159"/>
              <a:gd name="T2" fmla="*/ 0 w 194"/>
              <a:gd name="T3" fmla="*/ 2147483647 h 159"/>
              <a:gd name="T4" fmla="*/ 2147483647 w 194"/>
              <a:gd name="T5" fmla="*/ 2147483647 h 159"/>
              <a:gd name="T6" fmla="*/ 2147483647 w 194"/>
              <a:gd name="T7" fmla="*/ 2147483647 h 159"/>
              <a:gd name="T8" fmla="*/ 2147483647 w 194"/>
              <a:gd name="T9" fmla="*/ 2147483647 h 159"/>
              <a:gd name="T10" fmla="*/ 2147483647 w 194"/>
              <a:gd name="T11" fmla="*/ 2147483647 h 159"/>
              <a:gd name="T12" fmla="*/ 2147483647 w 194"/>
              <a:gd name="T13" fmla="*/ 2147483647 h 159"/>
              <a:gd name="T14" fmla="*/ 2147483647 w 194"/>
              <a:gd name="T15" fmla="*/ 2147483647 h 159"/>
              <a:gd name="T16" fmla="*/ 2147483647 w 194"/>
              <a:gd name="T17" fmla="*/ 2147483647 h 159"/>
              <a:gd name="T18" fmla="*/ 2147483647 w 194"/>
              <a:gd name="T19" fmla="*/ 2147483647 h 159"/>
              <a:gd name="T20" fmla="*/ 2147483647 w 194"/>
              <a:gd name="T21" fmla="*/ 2147483647 h 159"/>
              <a:gd name="T22" fmla="*/ 0 w 194"/>
              <a:gd name="T23" fmla="*/ 0 h 1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4"/>
              <a:gd name="T37" fmla="*/ 0 h 159"/>
              <a:gd name="T38" fmla="*/ 194 w 194"/>
              <a:gd name="T39" fmla="*/ 159 h 1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4" h="159">
                <a:moveTo>
                  <a:pt x="0" y="0"/>
                </a:moveTo>
                <a:lnTo>
                  <a:pt x="0" y="4"/>
                </a:lnTo>
                <a:lnTo>
                  <a:pt x="27" y="3"/>
                </a:lnTo>
                <a:lnTo>
                  <a:pt x="96" y="159"/>
                </a:lnTo>
                <a:lnTo>
                  <a:pt x="99" y="159"/>
                </a:lnTo>
                <a:lnTo>
                  <a:pt x="167" y="3"/>
                </a:lnTo>
                <a:lnTo>
                  <a:pt x="192" y="3"/>
                </a:lnTo>
                <a:lnTo>
                  <a:pt x="194" y="1"/>
                </a:lnTo>
                <a:lnTo>
                  <a:pt x="164" y="2"/>
                </a:lnTo>
                <a:lnTo>
                  <a:pt x="98" y="157"/>
                </a:lnTo>
                <a:lnTo>
                  <a:pt x="27" y="1"/>
                </a:lnTo>
                <a:lnTo>
                  <a:pt x="0" y="0"/>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5" name="Freeform 150"/>
          <p:cNvSpPr>
            <a:spLocks/>
          </p:cNvSpPr>
          <p:nvPr/>
        </p:nvSpPr>
        <p:spPr bwMode="auto">
          <a:xfrm>
            <a:off x="6907365" y="4188465"/>
            <a:ext cx="41275" cy="17463"/>
          </a:xfrm>
          <a:custGeom>
            <a:avLst/>
            <a:gdLst>
              <a:gd name="T0" fmla="*/ 2147483647 w 51"/>
              <a:gd name="T1" fmla="*/ 0 h 23"/>
              <a:gd name="T2" fmla="*/ 2147483647 w 51"/>
              <a:gd name="T3" fmla="*/ 0 h 23"/>
              <a:gd name="T4" fmla="*/ 2147483647 w 51"/>
              <a:gd name="T5" fmla="*/ 2147483647 h 23"/>
              <a:gd name="T6" fmla="*/ 2147483647 w 51"/>
              <a:gd name="T7" fmla="*/ 2147483647 h 23"/>
              <a:gd name="T8" fmla="*/ 2147483647 w 51"/>
              <a:gd name="T9" fmla="*/ 2147483647 h 23"/>
              <a:gd name="T10" fmla="*/ 2147483647 w 51"/>
              <a:gd name="T11" fmla="*/ 2147483647 h 23"/>
              <a:gd name="T12" fmla="*/ 2147483647 w 51"/>
              <a:gd name="T13" fmla="*/ 2147483647 h 23"/>
              <a:gd name="T14" fmla="*/ 2147483647 w 51"/>
              <a:gd name="T15" fmla="*/ 0 h 23"/>
              <a:gd name="T16" fmla="*/ 2147483647 w 51"/>
              <a:gd name="T17" fmla="*/ 0 h 23"/>
              <a:gd name="T18" fmla="*/ 2147483647 w 51"/>
              <a:gd name="T19" fmla="*/ 0 h 23"/>
              <a:gd name="T20" fmla="*/ 2147483647 w 51"/>
              <a:gd name="T21" fmla="*/ 0 h 23"/>
              <a:gd name="T22" fmla="*/ 0 w 51"/>
              <a:gd name="T23" fmla="*/ 0 h 23"/>
              <a:gd name="T24" fmla="*/ 0 w 51"/>
              <a:gd name="T25" fmla="*/ 0 h 23"/>
              <a:gd name="T26" fmla="*/ 0 w 51"/>
              <a:gd name="T27" fmla="*/ 0 h 23"/>
              <a:gd name="T28" fmla="*/ 2147483647 w 51"/>
              <a:gd name="T29" fmla="*/ 0 h 23"/>
              <a:gd name="T30" fmla="*/ 2147483647 w 51"/>
              <a:gd name="T31" fmla="*/ 0 h 23"/>
              <a:gd name="T32" fmla="*/ 2147483647 w 51"/>
              <a:gd name="T33" fmla="*/ 0 h 23"/>
              <a:gd name="T34" fmla="*/ 2147483647 w 51"/>
              <a:gd name="T35" fmla="*/ 2147483647 h 23"/>
              <a:gd name="T36" fmla="*/ 2147483647 w 51"/>
              <a:gd name="T37" fmla="*/ 2147483647 h 23"/>
              <a:gd name="T38" fmla="*/ 2147483647 w 51"/>
              <a:gd name="T39" fmla="*/ 2147483647 h 23"/>
              <a:gd name="T40" fmla="*/ 2147483647 w 51"/>
              <a:gd name="T41" fmla="*/ 2147483647 h 23"/>
              <a:gd name="T42" fmla="*/ 2147483647 w 51"/>
              <a:gd name="T43" fmla="*/ 2147483647 h 23"/>
              <a:gd name="T44" fmla="*/ 2147483647 w 51"/>
              <a:gd name="T45" fmla="*/ 2147483647 h 23"/>
              <a:gd name="T46" fmla="*/ 2147483647 w 51"/>
              <a:gd name="T47" fmla="*/ 0 h 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1"/>
              <a:gd name="T73" fmla="*/ 0 h 23"/>
              <a:gd name="T74" fmla="*/ 51 w 51"/>
              <a:gd name="T75" fmla="*/ 23 h 2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1" h="23">
                <a:moveTo>
                  <a:pt x="51" y="6"/>
                </a:moveTo>
                <a:lnTo>
                  <a:pt x="49" y="4"/>
                </a:lnTo>
                <a:lnTo>
                  <a:pt x="32" y="21"/>
                </a:lnTo>
                <a:lnTo>
                  <a:pt x="29" y="18"/>
                </a:lnTo>
                <a:lnTo>
                  <a:pt x="26" y="14"/>
                </a:lnTo>
                <a:lnTo>
                  <a:pt x="22" y="12"/>
                </a:lnTo>
                <a:lnTo>
                  <a:pt x="19" y="9"/>
                </a:lnTo>
                <a:lnTo>
                  <a:pt x="17" y="7"/>
                </a:lnTo>
                <a:lnTo>
                  <a:pt x="13" y="5"/>
                </a:lnTo>
                <a:lnTo>
                  <a:pt x="10" y="4"/>
                </a:lnTo>
                <a:lnTo>
                  <a:pt x="4" y="0"/>
                </a:lnTo>
                <a:lnTo>
                  <a:pt x="0" y="0"/>
                </a:lnTo>
                <a:lnTo>
                  <a:pt x="0" y="3"/>
                </a:lnTo>
                <a:lnTo>
                  <a:pt x="0" y="5"/>
                </a:lnTo>
                <a:lnTo>
                  <a:pt x="4" y="5"/>
                </a:lnTo>
                <a:lnTo>
                  <a:pt x="6" y="6"/>
                </a:lnTo>
                <a:lnTo>
                  <a:pt x="10" y="7"/>
                </a:lnTo>
                <a:lnTo>
                  <a:pt x="13" y="10"/>
                </a:lnTo>
                <a:lnTo>
                  <a:pt x="17" y="11"/>
                </a:lnTo>
                <a:lnTo>
                  <a:pt x="20" y="14"/>
                </a:lnTo>
                <a:lnTo>
                  <a:pt x="24" y="17"/>
                </a:lnTo>
                <a:lnTo>
                  <a:pt x="27" y="20"/>
                </a:lnTo>
                <a:lnTo>
                  <a:pt x="34" y="23"/>
                </a:lnTo>
                <a:lnTo>
                  <a:pt x="51" y="6"/>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6" name="Freeform 151"/>
          <p:cNvSpPr>
            <a:spLocks/>
          </p:cNvSpPr>
          <p:nvPr/>
        </p:nvSpPr>
        <p:spPr bwMode="auto">
          <a:xfrm>
            <a:off x="6905777" y="4188465"/>
            <a:ext cx="4763" cy="3175"/>
          </a:xfrm>
          <a:custGeom>
            <a:avLst/>
            <a:gdLst>
              <a:gd name="T0" fmla="*/ 0 w 7"/>
              <a:gd name="T1" fmla="*/ 0 h 5"/>
              <a:gd name="T2" fmla="*/ 0 w 7"/>
              <a:gd name="T3" fmla="*/ 0 h 5"/>
              <a:gd name="T4" fmla="*/ 0 w 7"/>
              <a:gd name="T5" fmla="*/ 0 h 5"/>
              <a:gd name="T6" fmla="*/ 0 w 7"/>
              <a:gd name="T7" fmla="*/ 0 h 5"/>
              <a:gd name="T8" fmla="*/ 0 w 7"/>
              <a:gd name="T9" fmla="*/ 0 h 5"/>
              <a:gd name="T10" fmla="*/ 0 w 7"/>
              <a:gd name="T11" fmla="*/ 0 h 5"/>
              <a:gd name="T12" fmla="*/ 0 w 7"/>
              <a:gd name="T13" fmla="*/ 0 h 5"/>
              <a:gd name="T14" fmla="*/ 0 w 7"/>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3"/>
                </a:moveTo>
                <a:lnTo>
                  <a:pt x="3" y="2"/>
                </a:lnTo>
                <a:lnTo>
                  <a:pt x="0" y="0"/>
                </a:lnTo>
                <a:lnTo>
                  <a:pt x="0" y="2"/>
                </a:lnTo>
                <a:lnTo>
                  <a:pt x="0" y="3"/>
                </a:lnTo>
                <a:lnTo>
                  <a:pt x="7" y="5"/>
                </a:lnTo>
                <a:lnTo>
                  <a:pt x="3" y="5"/>
                </a:lnTo>
                <a:lnTo>
                  <a:pt x="3"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7" name="Freeform 152"/>
          <p:cNvSpPr>
            <a:spLocks/>
          </p:cNvSpPr>
          <p:nvPr/>
        </p:nvSpPr>
        <p:spPr bwMode="auto">
          <a:xfrm>
            <a:off x="6893077" y="4186877"/>
            <a:ext cx="12700" cy="3175"/>
          </a:xfrm>
          <a:custGeom>
            <a:avLst/>
            <a:gdLst>
              <a:gd name="T0" fmla="*/ 2147483647 w 15"/>
              <a:gd name="T1" fmla="*/ 0 h 5"/>
              <a:gd name="T2" fmla="*/ 2147483647 w 15"/>
              <a:gd name="T3" fmla="*/ 0 h 5"/>
              <a:gd name="T4" fmla="*/ 0 w 15"/>
              <a:gd name="T5" fmla="*/ 0 h 5"/>
              <a:gd name="T6" fmla="*/ 0 w 15"/>
              <a:gd name="T7" fmla="*/ 0 h 5"/>
              <a:gd name="T8" fmla="*/ 0 w 15"/>
              <a:gd name="T9" fmla="*/ 0 h 5"/>
              <a:gd name="T10" fmla="*/ 2147483647 w 15"/>
              <a:gd name="T11" fmla="*/ 0 h 5"/>
              <a:gd name="T12" fmla="*/ 2147483647 w 15"/>
              <a:gd name="T13" fmla="*/ 0 h 5"/>
              <a:gd name="T14" fmla="*/ 2147483647 w 15"/>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5"/>
              <a:gd name="T26" fmla="*/ 15 w 15"/>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5">
                <a:moveTo>
                  <a:pt x="15" y="1"/>
                </a:moveTo>
                <a:lnTo>
                  <a:pt x="12" y="0"/>
                </a:lnTo>
                <a:lnTo>
                  <a:pt x="0" y="0"/>
                </a:lnTo>
                <a:lnTo>
                  <a:pt x="0" y="3"/>
                </a:lnTo>
                <a:lnTo>
                  <a:pt x="0" y="5"/>
                </a:lnTo>
                <a:lnTo>
                  <a:pt x="15" y="5"/>
                </a:lnTo>
                <a:lnTo>
                  <a:pt x="15" y="3"/>
                </a:lnTo>
                <a:lnTo>
                  <a:pt x="15"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8" name="Freeform 153"/>
          <p:cNvSpPr>
            <a:spLocks/>
          </p:cNvSpPr>
          <p:nvPr/>
        </p:nvSpPr>
        <p:spPr bwMode="auto">
          <a:xfrm>
            <a:off x="6891490" y="4186877"/>
            <a:ext cx="3175" cy="3175"/>
          </a:xfrm>
          <a:custGeom>
            <a:avLst/>
            <a:gdLst>
              <a:gd name="T0" fmla="*/ 2147483647 w 3"/>
              <a:gd name="T1" fmla="*/ 0 h 5"/>
              <a:gd name="T2" fmla="*/ 2147483647 w 3"/>
              <a:gd name="T3" fmla="*/ 0 h 5"/>
              <a:gd name="T4" fmla="*/ 0 w 3"/>
              <a:gd name="T5" fmla="*/ 0 h 5"/>
              <a:gd name="T6" fmla="*/ 2147483647 w 3"/>
              <a:gd name="T7" fmla="*/ 0 h 5"/>
              <a:gd name="T8" fmla="*/ 2147483647 w 3"/>
              <a:gd name="T9" fmla="*/ 0 h 5"/>
              <a:gd name="T10" fmla="*/ 2147483647 w 3"/>
              <a:gd name="T11" fmla="*/ 0 h 5"/>
              <a:gd name="T12" fmla="*/ 2147483647 w 3"/>
              <a:gd name="T13" fmla="*/ 0 h 5"/>
              <a:gd name="T14" fmla="*/ 2147483647 w 3"/>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3"/>
              <a:gd name="T25" fmla="*/ 0 h 5"/>
              <a:gd name="T26" fmla="*/ 3 w 3"/>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 h="5">
                <a:moveTo>
                  <a:pt x="2" y="0"/>
                </a:moveTo>
                <a:lnTo>
                  <a:pt x="2" y="0"/>
                </a:lnTo>
                <a:lnTo>
                  <a:pt x="0" y="3"/>
                </a:lnTo>
                <a:lnTo>
                  <a:pt x="1" y="4"/>
                </a:lnTo>
                <a:lnTo>
                  <a:pt x="2" y="5"/>
                </a:lnTo>
                <a:lnTo>
                  <a:pt x="3" y="4"/>
                </a:lnTo>
                <a:lnTo>
                  <a:pt x="2" y="3"/>
                </a:lnTo>
                <a:lnTo>
                  <a:pt x="2" y="0"/>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9" name="Freeform 154"/>
          <p:cNvSpPr>
            <a:spLocks/>
          </p:cNvSpPr>
          <p:nvPr/>
        </p:nvSpPr>
        <p:spPr bwMode="auto">
          <a:xfrm>
            <a:off x="6889902" y="4188465"/>
            <a:ext cx="4763" cy="3175"/>
          </a:xfrm>
          <a:custGeom>
            <a:avLst/>
            <a:gdLst>
              <a:gd name="T0" fmla="*/ 2147483647 w 4"/>
              <a:gd name="T1" fmla="*/ 2147483647 h 3"/>
              <a:gd name="T2" fmla="*/ 2147483647 w 4"/>
              <a:gd name="T3" fmla="*/ 0 h 3"/>
              <a:gd name="T4" fmla="*/ 0 w 4"/>
              <a:gd name="T5" fmla="*/ 2147483647 h 3"/>
              <a:gd name="T6" fmla="*/ 0 w 4"/>
              <a:gd name="T7" fmla="*/ 2147483647 h 3"/>
              <a:gd name="T8" fmla="*/ 0 w 4"/>
              <a:gd name="T9" fmla="*/ 2147483647 h 3"/>
              <a:gd name="T10" fmla="*/ 2147483647 w 4"/>
              <a:gd name="T11" fmla="*/ 2147483647 h 3"/>
              <a:gd name="T12" fmla="*/ 2147483647 w 4"/>
              <a:gd name="T13" fmla="*/ 2147483647 h 3"/>
              <a:gd name="T14" fmla="*/ 2147483647 w 4"/>
              <a:gd name="T15" fmla="*/ 2147483647 h 3"/>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3"/>
              <a:gd name="T26" fmla="*/ 4 w 4"/>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3">
                <a:moveTo>
                  <a:pt x="2" y="1"/>
                </a:moveTo>
                <a:lnTo>
                  <a:pt x="2" y="0"/>
                </a:lnTo>
                <a:lnTo>
                  <a:pt x="0" y="1"/>
                </a:lnTo>
                <a:lnTo>
                  <a:pt x="0" y="2"/>
                </a:lnTo>
                <a:lnTo>
                  <a:pt x="0" y="3"/>
                </a:lnTo>
                <a:lnTo>
                  <a:pt x="4" y="1"/>
                </a:lnTo>
                <a:lnTo>
                  <a:pt x="3" y="2"/>
                </a:lnTo>
                <a:lnTo>
                  <a:pt x="2"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0" name="Freeform 155"/>
          <p:cNvSpPr>
            <a:spLocks/>
          </p:cNvSpPr>
          <p:nvPr/>
        </p:nvSpPr>
        <p:spPr bwMode="auto">
          <a:xfrm>
            <a:off x="6888315" y="4188465"/>
            <a:ext cx="1588" cy="4763"/>
          </a:xfrm>
          <a:custGeom>
            <a:avLst/>
            <a:gdLst>
              <a:gd name="T0" fmla="*/ 0 w 3"/>
              <a:gd name="T1" fmla="*/ 2147483647 h 4"/>
              <a:gd name="T2" fmla="*/ 0 w 3"/>
              <a:gd name="T3" fmla="*/ 0 h 4"/>
              <a:gd name="T4" fmla="*/ 0 w 3"/>
              <a:gd name="T5" fmla="*/ 0 h 4"/>
              <a:gd name="T6" fmla="*/ 0 w 3"/>
              <a:gd name="T7" fmla="*/ 2147483647 h 4"/>
              <a:gd name="T8" fmla="*/ 0 w 3"/>
              <a:gd name="T9" fmla="*/ 2147483647 h 4"/>
              <a:gd name="T10" fmla="*/ 0 w 3"/>
              <a:gd name="T11" fmla="*/ 2147483647 h 4"/>
              <a:gd name="T12" fmla="*/ 0 w 3"/>
              <a:gd name="T13" fmla="*/ 2147483647 h 4"/>
              <a:gd name="T14" fmla="*/ 0 w 3"/>
              <a:gd name="T15" fmla="*/ 2147483647 h 4"/>
              <a:gd name="T16" fmla="*/ 0 60000 65536"/>
              <a:gd name="T17" fmla="*/ 0 60000 65536"/>
              <a:gd name="T18" fmla="*/ 0 60000 65536"/>
              <a:gd name="T19" fmla="*/ 0 60000 65536"/>
              <a:gd name="T20" fmla="*/ 0 60000 65536"/>
              <a:gd name="T21" fmla="*/ 0 60000 65536"/>
              <a:gd name="T22" fmla="*/ 0 60000 65536"/>
              <a:gd name="T23" fmla="*/ 0 60000 65536"/>
              <a:gd name="T24" fmla="*/ 0 w 3"/>
              <a:gd name="T25" fmla="*/ 0 h 4"/>
              <a:gd name="T26" fmla="*/ 3 w 3"/>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 h="4">
                <a:moveTo>
                  <a:pt x="3" y="2"/>
                </a:moveTo>
                <a:lnTo>
                  <a:pt x="3" y="0"/>
                </a:lnTo>
                <a:lnTo>
                  <a:pt x="1" y="0"/>
                </a:lnTo>
                <a:lnTo>
                  <a:pt x="1" y="2"/>
                </a:lnTo>
                <a:lnTo>
                  <a:pt x="1" y="4"/>
                </a:lnTo>
                <a:lnTo>
                  <a:pt x="0" y="4"/>
                </a:lnTo>
                <a:lnTo>
                  <a:pt x="3" y="3"/>
                </a:lnTo>
                <a:lnTo>
                  <a:pt x="3"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1" name="Freeform 156"/>
          <p:cNvSpPr>
            <a:spLocks/>
          </p:cNvSpPr>
          <p:nvPr/>
        </p:nvSpPr>
        <p:spPr bwMode="auto">
          <a:xfrm>
            <a:off x="6888315" y="4188465"/>
            <a:ext cx="3175" cy="4763"/>
          </a:xfrm>
          <a:custGeom>
            <a:avLst/>
            <a:gdLst>
              <a:gd name="T0" fmla="*/ 0 w 5"/>
              <a:gd name="T1" fmla="*/ 0 h 4"/>
              <a:gd name="T2" fmla="*/ 0 w 5"/>
              <a:gd name="T3" fmla="*/ 0 h 4"/>
              <a:gd name="T4" fmla="*/ 0 w 5"/>
              <a:gd name="T5" fmla="*/ 2147483647 h 4"/>
              <a:gd name="T6" fmla="*/ 0 w 5"/>
              <a:gd name="T7" fmla="*/ 2147483647 h 4"/>
              <a:gd name="T8" fmla="*/ 0 w 5"/>
              <a:gd name="T9" fmla="*/ 2147483647 h 4"/>
              <a:gd name="T10" fmla="*/ 0 w 5"/>
              <a:gd name="T11" fmla="*/ 2147483647 h 4"/>
              <a:gd name="T12" fmla="*/ 0 w 5"/>
              <a:gd name="T13" fmla="*/ 2147483647 h 4"/>
              <a:gd name="T14" fmla="*/ 0 w 5"/>
              <a:gd name="T15" fmla="*/ 0 h 4"/>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4"/>
              <a:gd name="T26" fmla="*/ 5 w 5"/>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4">
                <a:moveTo>
                  <a:pt x="2" y="0"/>
                </a:moveTo>
                <a:lnTo>
                  <a:pt x="5" y="0"/>
                </a:lnTo>
                <a:lnTo>
                  <a:pt x="0" y="2"/>
                </a:lnTo>
                <a:lnTo>
                  <a:pt x="0" y="3"/>
                </a:lnTo>
                <a:lnTo>
                  <a:pt x="0" y="4"/>
                </a:lnTo>
                <a:lnTo>
                  <a:pt x="2" y="3"/>
                </a:lnTo>
                <a:lnTo>
                  <a:pt x="2" y="2"/>
                </a:lnTo>
                <a:lnTo>
                  <a:pt x="2" y="0"/>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2" name="Freeform 157"/>
          <p:cNvSpPr>
            <a:spLocks/>
          </p:cNvSpPr>
          <p:nvPr/>
        </p:nvSpPr>
        <p:spPr bwMode="auto">
          <a:xfrm>
            <a:off x="6885140" y="4190052"/>
            <a:ext cx="3175" cy="3175"/>
          </a:xfrm>
          <a:custGeom>
            <a:avLst/>
            <a:gdLst>
              <a:gd name="T0" fmla="*/ 2147483647 w 3"/>
              <a:gd name="T1" fmla="*/ 0 h 3"/>
              <a:gd name="T2" fmla="*/ 0 w 3"/>
              <a:gd name="T3" fmla="*/ 2147483647 h 3"/>
              <a:gd name="T4" fmla="*/ 0 w 3"/>
              <a:gd name="T5" fmla="*/ 2147483647 h 3"/>
              <a:gd name="T6" fmla="*/ 2147483647 w 3"/>
              <a:gd name="T7" fmla="*/ 2147483647 h 3"/>
              <a:gd name="T8" fmla="*/ 2147483647 w 3"/>
              <a:gd name="T9" fmla="*/ 2147483647 h 3"/>
              <a:gd name="T10" fmla="*/ 2147483647 w 3"/>
              <a:gd name="T11" fmla="*/ 2147483647 h 3"/>
              <a:gd name="T12" fmla="*/ 2147483647 w 3"/>
              <a:gd name="T13" fmla="*/ 2147483647 h 3"/>
              <a:gd name="T14" fmla="*/ 2147483647 w 3"/>
              <a:gd name="T15" fmla="*/ 0 h 3"/>
              <a:gd name="T16" fmla="*/ 0 60000 65536"/>
              <a:gd name="T17" fmla="*/ 0 60000 65536"/>
              <a:gd name="T18" fmla="*/ 0 60000 65536"/>
              <a:gd name="T19" fmla="*/ 0 60000 65536"/>
              <a:gd name="T20" fmla="*/ 0 60000 65536"/>
              <a:gd name="T21" fmla="*/ 0 60000 65536"/>
              <a:gd name="T22" fmla="*/ 0 60000 65536"/>
              <a:gd name="T23" fmla="*/ 0 60000 65536"/>
              <a:gd name="T24" fmla="*/ 0 w 3"/>
              <a:gd name="T25" fmla="*/ 0 h 3"/>
              <a:gd name="T26" fmla="*/ 3 w 3"/>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 h="3">
                <a:moveTo>
                  <a:pt x="2" y="0"/>
                </a:moveTo>
                <a:lnTo>
                  <a:pt x="0" y="1"/>
                </a:lnTo>
                <a:lnTo>
                  <a:pt x="1" y="2"/>
                </a:lnTo>
                <a:lnTo>
                  <a:pt x="2" y="3"/>
                </a:lnTo>
                <a:lnTo>
                  <a:pt x="3" y="2"/>
                </a:lnTo>
                <a:lnTo>
                  <a:pt x="2" y="1"/>
                </a:lnTo>
                <a:lnTo>
                  <a:pt x="2" y="0"/>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3" name="Freeform 158"/>
          <p:cNvSpPr>
            <a:spLocks/>
          </p:cNvSpPr>
          <p:nvPr/>
        </p:nvSpPr>
        <p:spPr bwMode="auto">
          <a:xfrm>
            <a:off x="6885140" y="4191640"/>
            <a:ext cx="3175" cy="3175"/>
          </a:xfrm>
          <a:custGeom>
            <a:avLst/>
            <a:gdLst>
              <a:gd name="T0" fmla="*/ 2147483647 w 4"/>
              <a:gd name="T1" fmla="*/ 2147483647 h 4"/>
              <a:gd name="T2" fmla="*/ 2147483647 w 4"/>
              <a:gd name="T3" fmla="*/ 0 h 4"/>
              <a:gd name="T4" fmla="*/ 0 w 4"/>
              <a:gd name="T5" fmla="*/ 2147483647 h 4"/>
              <a:gd name="T6" fmla="*/ 0 w 4"/>
              <a:gd name="T7" fmla="*/ 2147483647 h 4"/>
              <a:gd name="T8" fmla="*/ 0 w 4"/>
              <a:gd name="T9" fmla="*/ 2147483647 h 4"/>
              <a:gd name="T10" fmla="*/ 2147483647 w 4"/>
              <a:gd name="T11" fmla="*/ 2147483647 h 4"/>
              <a:gd name="T12" fmla="*/ 2147483647 w 4"/>
              <a:gd name="T13" fmla="*/ 2147483647 h 4"/>
              <a:gd name="T14" fmla="*/ 2147483647 w 4"/>
              <a:gd name="T15" fmla="*/ 2147483647 h 4"/>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4"/>
              <a:gd name="T26" fmla="*/ 4 w 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4">
                <a:moveTo>
                  <a:pt x="2" y="1"/>
                </a:moveTo>
                <a:lnTo>
                  <a:pt x="2" y="0"/>
                </a:lnTo>
                <a:lnTo>
                  <a:pt x="0" y="1"/>
                </a:lnTo>
                <a:lnTo>
                  <a:pt x="0" y="2"/>
                </a:lnTo>
                <a:lnTo>
                  <a:pt x="0" y="4"/>
                </a:lnTo>
                <a:lnTo>
                  <a:pt x="4" y="1"/>
                </a:lnTo>
                <a:lnTo>
                  <a:pt x="3" y="2"/>
                </a:lnTo>
                <a:lnTo>
                  <a:pt x="2"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4" name="Freeform 159"/>
          <p:cNvSpPr>
            <a:spLocks/>
          </p:cNvSpPr>
          <p:nvPr/>
        </p:nvSpPr>
        <p:spPr bwMode="auto">
          <a:xfrm>
            <a:off x="6883552" y="4193227"/>
            <a:ext cx="1588" cy="1588"/>
          </a:xfrm>
          <a:custGeom>
            <a:avLst/>
            <a:gdLst>
              <a:gd name="T0" fmla="*/ 0 w 4"/>
              <a:gd name="T1" fmla="*/ 0 h 4"/>
              <a:gd name="T2" fmla="*/ 0 w 4"/>
              <a:gd name="T3" fmla="*/ 0 h 4"/>
              <a:gd name="T4" fmla="*/ 0 w 4"/>
              <a:gd name="T5" fmla="*/ 0 h 4"/>
              <a:gd name="T6" fmla="*/ 0 w 4"/>
              <a:gd name="T7" fmla="*/ 0 h 4"/>
              <a:gd name="T8" fmla="*/ 0 w 4"/>
              <a:gd name="T9" fmla="*/ 0 h 4"/>
              <a:gd name="T10" fmla="*/ 0 w 4"/>
              <a:gd name="T11" fmla="*/ 0 h 4"/>
              <a:gd name="T12" fmla="*/ 0 w 4"/>
              <a:gd name="T13" fmla="*/ 0 h 4"/>
              <a:gd name="T14" fmla="*/ 0 w 4"/>
              <a:gd name="T15" fmla="*/ 0 h 4"/>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4"/>
              <a:gd name="T26" fmla="*/ 4 w 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4">
                <a:moveTo>
                  <a:pt x="3" y="0"/>
                </a:moveTo>
                <a:lnTo>
                  <a:pt x="0" y="1"/>
                </a:lnTo>
                <a:lnTo>
                  <a:pt x="2" y="3"/>
                </a:lnTo>
                <a:lnTo>
                  <a:pt x="3" y="4"/>
                </a:lnTo>
                <a:lnTo>
                  <a:pt x="4" y="3"/>
                </a:lnTo>
                <a:lnTo>
                  <a:pt x="3" y="1"/>
                </a:lnTo>
                <a:lnTo>
                  <a:pt x="3" y="0"/>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5" name="Freeform 160"/>
          <p:cNvSpPr>
            <a:spLocks/>
          </p:cNvSpPr>
          <p:nvPr/>
        </p:nvSpPr>
        <p:spPr bwMode="auto">
          <a:xfrm>
            <a:off x="6881965" y="4193227"/>
            <a:ext cx="3175" cy="4763"/>
          </a:xfrm>
          <a:custGeom>
            <a:avLst/>
            <a:gdLst>
              <a:gd name="T0" fmla="*/ 0 w 5"/>
              <a:gd name="T1" fmla="*/ 0 h 7"/>
              <a:gd name="T2" fmla="*/ 0 w 5"/>
              <a:gd name="T3" fmla="*/ 0 h 7"/>
              <a:gd name="T4" fmla="*/ 0 w 5"/>
              <a:gd name="T5" fmla="*/ 0 h 7"/>
              <a:gd name="T6" fmla="*/ 0 w 5"/>
              <a:gd name="T7" fmla="*/ 0 h 7"/>
              <a:gd name="T8" fmla="*/ 0 w 5"/>
              <a:gd name="T9" fmla="*/ 0 h 7"/>
              <a:gd name="T10" fmla="*/ 0 w 5"/>
              <a:gd name="T11" fmla="*/ 0 h 7"/>
              <a:gd name="T12" fmla="*/ 0 w 5"/>
              <a:gd name="T13" fmla="*/ 0 h 7"/>
              <a:gd name="T14" fmla="*/ 0 w 5"/>
              <a:gd name="T15" fmla="*/ 0 h 7"/>
              <a:gd name="T16" fmla="*/ 0 w 5"/>
              <a:gd name="T17" fmla="*/ 0 h 7"/>
              <a:gd name="T18" fmla="*/ 0 w 5"/>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
              <a:gd name="T31" fmla="*/ 0 h 7"/>
              <a:gd name="T32" fmla="*/ 5 w 5"/>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 h="7">
                <a:moveTo>
                  <a:pt x="2" y="1"/>
                </a:moveTo>
                <a:lnTo>
                  <a:pt x="4" y="0"/>
                </a:lnTo>
                <a:lnTo>
                  <a:pt x="1" y="5"/>
                </a:lnTo>
                <a:lnTo>
                  <a:pt x="0" y="5"/>
                </a:lnTo>
                <a:lnTo>
                  <a:pt x="0" y="6"/>
                </a:lnTo>
                <a:lnTo>
                  <a:pt x="0" y="7"/>
                </a:lnTo>
                <a:lnTo>
                  <a:pt x="4" y="5"/>
                </a:lnTo>
                <a:lnTo>
                  <a:pt x="5" y="3"/>
                </a:lnTo>
                <a:lnTo>
                  <a:pt x="4" y="3"/>
                </a:lnTo>
                <a:lnTo>
                  <a:pt x="2"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6" name="Freeform 161"/>
          <p:cNvSpPr>
            <a:spLocks/>
          </p:cNvSpPr>
          <p:nvPr/>
        </p:nvSpPr>
        <p:spPr bwMode="auto">
          <a:xfrm>
            <a:off x="6878790" y="4196402"/>
            <a:ext cx="3175" cy="3175"/>
          </a:xfrm>
          <a:custGeom>
            <a:avLst/>
            <a:gdLst>
              <a:gd name="T0" fmla="*/ 2147483647 w 4"/>
              <a:gd name="T1" fmla="*/ 0 h 4"/>
              <a:gd name="T2" fmla="*/ 2147483647 w 4"/>
              <a:gd name="T3" fmla="*/ 2147483647 h 4"/>
              <a:gd name="T4" fmla="*/ 0 w 4"/>
              <a:gd name="T5" fmla="*/ 2147483647 h 4"/>
              <a:gd name="T6" fmla="*/ 2147483647 w 4"/>
              <a:gd name="T7" fmla="*/ 2147483647 h 4"/>
              <a:gd name="T8" fmla="*/ 2147483647 w 4"/>
              <a:gd name="T9" fmla="*/ 2147483647 h 4"/>
              <a:gd name="T10" fmla="*/ 2147483647 w 4"/>
              <a:gd name="T11" fmla="*/ 2147483647 h 4"/>
              <a:gd name="T12" fmla="*/ 2147483647 w 4"/>
              <a:gd name="T13" fmla="*/ 2147483647 h 4"/>
              <a:gd name="T14" fmla="*/ 2147483647 w 4"/>
              <a:gd name="T15" fmla="*/ 0 h 4"/>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4"/>
              <a:gd name="T26" fmla="*/ 4 w 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4">
                <a:moveTo>
                  <a:pt x="3" y="0"/>
                </a:moveTo>
                <a:lnTo>
                  <a:pt x="1" y="1"/>
                </a:lnTo>
                <a:lnTo>
                  <a:pt x="0" y="2"/>
                </a:lnTo>
                <a:lnTo>
                  <a:pt x="1" y="3"/>
                </a:lnTo>
                <a:lnTo>
                  <a:pt x="2" y="4"/>
                </a:lnTo>
                <a:lnTo>
                  <a:pt x="4" y="2"/>
                </a:lnTo>
                <a:lnTo>
                  <a:pt x="3" y="1"/>
                </a:lnTo>
                <a:lnTo>
                  <a:pt x="3" y="0"/>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7" name="Freeform 162"/>
          <p:cNvSpPr>
            <a:spLocks/>
          </p:cNvSpPr>
          <p:nvPr/>
        </p:nvSpPr>
        <p:spPr bwMode="auto">
          <a:xfrm>
            <a:off x="6877202" y="4196402"/>
            <a:ext cx="3175" cy="4763"/>
          </a:xfrm>
          <a:custGeom>
            <a:avLst/>
            <a:gdLst>
              <a:gd name="T0" fmla="*/ 2147483647 w 4"/>
              <a:gd name="T1" fmla="*/ 2147483647 h 5"/>
              <a:gd name="T2" fmla="*/ 2147483647 w 4"/>
              <a:gd name="T3" fmla="*/ 0 h 5"/>
              <a:gd name="T4" fmla="*/ 0 w 4"/>
              <a:gd name="T5" fmla="*/ 2147483647 h 5"/>
              <a:gd name="T6" fmla="*/ 2147483647 w 4"/>
              <a:gd name="T7" fmla="*/ 2147483647 h 5"/>
              <a:gd name="T8" fmla="*/ 2147483647 w 4"/>
              <a:gd name="T9" fmla="*/ 2147483647 h 5"/>
              <a:gd name="T10" fmla="*/ 2147483647 w 4"/>
              <a:gd name="T11" fmla="*/ 2147483647 h 5"/>
              <a:gd name="T12" fmla="*/ 2147483647 w 4"/>
              <a:gd name="T13" fmla="*/ 2147483647 h 5"/>
              <a:gd name="T14" fmla="*/ 2147483647 w 4"/>
              <a:gd name="T15" fmla="*/ 2147483647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2" y="1"/>
                </a:moveTo>
                <a:lnTo>
                  <a:pt x="3" y="0"/>
                </a:lnTo>
                <a:lnTo>
                  <a:pt x="0" y="5"/>
                </a:lnTo>
                <a:lnTo>
                  <a:pt x="2" y="5"/>
                </a:lnTo>
                <a:lnTo>
                  <a:pt x="3" y="5"/>
                </a:lnTo>
                <a:lnTo>
                  <a:pt x="4" y="2"/>
                </a:lnTo>
                <a:lnTo>
                  <a:pt x="3" y="2"/>
                </a:lnTo>
                <a:lnTo>
                  <a:pt x="2"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8" name="Freeform 163"/>
          <p:cNvSpPr>
            <a:spLocks/>
          </p:cNvSpPr>
          <p:nvPr/>
        </p:nvSpPr>
        <p:spPr bwMode="auto">
          <a:xfrm>
            <a:off x="6875615" y="4199577"/>
            <a:ext cx="3175" cy="17463"/>
          </a:xfrm>
          <a:custGeom>
            <a:avLst/>
            <a:gdLst>
              <a:gd name="T0" fmla="*/ 0 w 6"/>
              <a:gd name="T1" fmla="*/ 2147483647 h 21"/>
              <a:gd name="T2" fmla="*/ 0 w 6"/>
              <a:gd name="T3" fmla="*/ 0 h 21"/>
              <a:gd name="T4" fmla="*/ 0 w 6"/>
              <a:gd name="T5" fmla="*/ 2147483647 h 21"/>
              <a:gd name="T6" fmla="*/ 0 w 6"/>
              <a:gd name="T7" fmla="*/ 2147483647 h 21"/>
              <a:gd name="T8" fmla="*/ 0 w 6"/>
              <a:gd name="T9" fmla="*/ 2147483647 h 21"/>
              <a:gd name="T10" fmla="*/ 0 w 6"/>
              <a:gd name="T11" fmla="*/ 2147483647 h 21"/>
              <a:gd name="T12" fmla="*/ 0 w 6"/>
              <a:gd name="T13" fmla="*/ 2147483647 h 21"/>
              <a:gd name="T14" fmla="*/ 0 w 6"/>
              <a:gd name="T15" fmla="*/ 2147483647 h 21"/>
              <a:gd name="T16" fmla="*/ 0 w 6"/>
              <a:gd name="T17" fmla="*/ 2147483647 h 21"/>
              <a:gd name="T18" fmla="*/ 0 w 6"/>
              <a:gd name="T19" fmla="*/ 2147483647 h 21"/>
              <a:gd name="T20" fmla="*/ 0 w 6"/>
              <a:gd name="T21" fmla="*/ 2147483647 h 21"/>
              <a:gd name="T22" fmla="*/ 0 w 6"/>
              <a:gd name="T23" fmla="*/ 2147483647 h 21"/>
              <a:gd name="T24" fmla="*/ 0 w 6"/>
              <a:gd name="T25" fmla="*/ 2147483647 h 21"/>
              <a:gd name="T26" fmla="*/ 0 w 6"/>
              <a:gd name="T27" fmla="*/ 2147483647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
              <a:gd name="T43" fmla="*/ 0 h 21"/>
              <a:gd name="T44" fmla="*/ 6 w 6"/>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 h="21">
                <a:moveTo>
                  <a:pt x="5" y="2"/>
                </a:moveTo>
                <a:lnTo>
                  <a:pt x="3" y="0"/>
                </a:lnTo>
                <a:lnTo>
                  <a:pt x="1" y="3"/>
                </a:lnTo>
                <a:lnTo>
                  <a:pt x="1" y="5"/>
                </a:lnTo>
                <a:lnTo>
                  <a:pt x="0" y="6"/>
                </a:lnTo>
                <a:lnTo>
                  <a:pt x="0" y="21"/>
                </a:lnTo>
                <a:lnTo>
                  <a:pt x="1" y="21"/>
                </a:lnTo>
                <a:lnTo>
                  <a:pt x="2" y="21"/>
                </a:lnTo>
                <a:lnTo>
                  <a:pt x="2" y="8"/>
                </a:lnTo>
                <a:lnTo>
                  <a:pt x="3" y="7"/>
                </a:lnTo>
                <a:lnTo>
                  <a:pt x="3" y="5"/>
                </a:lnTo>
                <a:lnTo>
                  <a:pt x="5" y="4"/>
                </a:lnTo>
                <a:lnTo>
                  <a:pt x="6" y="2"/>
                </a:lnTo>
                <a:lnTo>
                  <a:pt x="5"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9" name="Freeform 164"/>
          <p:cNvSpPr>
            <a:spLocks/>
          </p:cNvSpPr>
          <p:nvPr/>
        </p:nvSpPr>
        <p:spPr bwMode="auto">
          <a:xfrm>
            <a:off x="6875615" y="4215452"/>
            <a:ext cx="1588" cy="1588"/>
          </a:xfrm>
          <a:custGeom>
            <a:avLst/>
            <a:gdLst>
              <a:gd name="T0" fmla="*/ 0 w 2"/>
              <a:gd name="T1" fmla="*/ 2147483647 h 2"/>
              <a:gd name="T2" fmla="*/ 0 w 2"/>
              <a:gd name="T3" fmla="*/ 2147483647 h 2"/>
              <a:gd name="T4" fmla="*/ 2147483647 w 2"/>
              <a:gd name="T5" fmla="*/ 0 h 2"/>
              <a:gd name="T6" fmla="*/ 2147483647 w 2"/>
              <a:gd name="T7" fmla="*/ 2147483647 h 2"/>
              <a:gd name="T8" fmla="*/ 0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0" y="1"/>
                </a:moveTo>
                <a:lnTo>
                  <a:pt x="0" y="2"/>
                </a:lnTo>
                <a:lnTo>
                  <a:pt x="2" y="0"/>
                </a:lnTo>
                <a:lnTo>
                  <a:pt x="1" y="1"/>
                </a:lnTo>
                <a:lnTo>
                  <a:pt x="0"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0" name="Freeform 165"/>
          <p:cNvSpPr>
            <a:spLocks/>
          </p:cNvSpPr>
          <p:nvPr/>
        </p:nvSpPr>
        <p:spPr bwMode="auto">
          <a:xfrm>
            <a:off x="6875615" y="4215452"/>
            <a:ext cx="9525" cy="14288"/>
          </a:xfrm>
          <a:custGeom>
            <a:avLst/>
            <a:gdLst>
              <a:gd name="T0" fmla="*/ 0 w 13"/>
              <a:gd name="T1" fmla="*/ 2147483647 h 17"/>
              <a:gd name="T2" fmla="*/ 0 w 13"/>
              <a:gd name="T3" fmla="*/ 2147483647 h 17"/>
              <a:gd name="T4" fmla="*/ 0 w 13"/>
              <a:gd name="T5" fmla="*/ 2147483647 h 17"/>
              <a:gd name="T6" fmla="*/ 0 w 13"/>
              <a:gd name="T7" fmla="*/ 2147483647 h 17"/>
              <a:gd name="T8" fmla="*/ 0 w 13"/>
              <a:gd name="T9" fmla="*/ 2147483647 h 17"/>
              <a:gd name="T10" fmla="*/ 2147483647 w 13"/>
              <a:gd name="T11" fmla="*/ 2147483647 h 17"/>
              <a:gd name="T12" fmla="*/ 2147483647 w 13"/>
              <a:gd name="T13" fmla="*/ 2147483647 h 17"/>
              <a:gd name="T14" fmla="*/ 2147483647 w 13"/>
              <a:gd name="T15" fmla="*/ 2147483647 h 17"/>
              <a:gd name="T16" fmla="*/ 0 w 13"/>
              <a:gd name="T17" fmla="*/ 2147483647 h 17"/>
              <a:gd name="T18" fmla="*/ 0 w 13"/>
              <a:gd name="T19" fmla="*/ 2147483647 h 17"/>
              <a:gd name="T20" fmla="*/ 0 w 13"/>
              <a:gd name="T21" fmla="*/ 2147483647 h 17"/>
              <a:gd name="T22" fmla="*/ 0 w 13"/>
              <a:gd name="T23" fmla="*/ 2147483647 h 17"/>
              <a:gd name="T24" fmla="*/ 0 w 13"/>
              <a:gd name="T25" fmla="*/ 0 h 17"/>
              <a:gd name="T26" fmla="*/ 0 w 13"/>
              <a:gd name="T27" fmla="*/ 2147483647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
              <a:gd name="T43" fmla="*/ 0 h 17"/>
              <a:gd name="T44" fmla="*/ 13 w 13"/>
              <a:gd name="T45" fmla="*/ 17 h 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 h="17">
                <a:moveTo>
                  <a:pt x="0" y="2"/>
                </a:moveTo>
                <a:lnTo>
                  <a:pt x="1" y="3"/>
                </a:lnTo>
                <a:lnTo>
                  <a:pt x="1" y="6"/>
                </a:lnTo>
                <a:lnTo>
                  <a:pt x="3" y="8"/>
                </a:lnTo>
                <a:lnTo>
                  <a:pt x="3" y="10"/>
                </a:lnTo>
                <a:lnTo>
                  <a:pt x="10" y="17"/>
                </a:lnTo>
                <a:lnTo>
                  <a:pt x="12" y="16"/>
                </a:lnTo>
                <a:lnTo>
                  <a:pt x="13" y="15"/>
                </a:lnTo>
                <a:lnTo>
                  <a:pt x="6" y="8"/>
                </a:lnTo>
                <a:lnTo>
                  <a:pt x="6" y="6"/>
                </a:lnTo>
                <a:lnTo>
                  <a:pt x="3" y="3"/>
                </a:lnTo>
                <a:lnTo>
                  <a:pt x="3" y="1"/>
                </a:lnTo>
                <a:lnTo>
                  <a:pt x="2" y="0"/>
                </a:lnTo>
                <a:lnTo>
                  <a:pt x="0"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1" name="Freeform 166"/>
          <p:cNvSpPr>
            <a:spLocks/>
          </p:cNvSpPr>
          <p:nvPr/>
        </p:nvSpPr>
        <p:spPr bwMode="auto">
          <a:xfrm>
            <a:off x="6883552" y="4226565"/>
            <a:ext cx="3175" cy="4763"/>
          </a:xfrm>
          <a:custGeom>
            <a:avLst/>
            <a:gdLst>
              <a:gd name="T0" fmla="*/ 0 w 5"/>
              <a:gd name="T1" fmla="*/ 0 h 7"/>
              <a:gd name="T2" fmla="*/ 0 w 5"/>
              <a:gd name="T3" fmla="*/ 0 h 7"/>
              <a:gd name="T4" fmla="*/ 0 w 5"/>
              <a:gd name="T5" fmla="*/ 0 h 7"/>
              <a:gd name="T6" fmla="*/ 0 w 5"/>
              <a:gd name="T7" fmla="*/ 0 h 7"/>
              <a:gd name="T8" fmla="*/ 0 w 5"/>
              <a:gd name="T9" fmla="*/ 0 h 7"/>
              <a:gd name="T10" fmla="*/ 0 w 5"/>
              <a:gd name="T11" fmla="*/ 0 h 7"/>
              <a:gd name="T12" fmla="*/ 0 w 5"/>
              <a:gd name="T13" fmla="*/ 0 h 7"/>
              <a:gd name="T14" fmla="*/ 0 w 5"/>
              <a:gd name="T15" fmla="*/ 0 h 7"/>
              <a:gd name="T16" fmla="*/ 0 w 5"/>
              <a:gd name="T17" fmla="*/ 0 h 7"/>
              <a:gd name="T18" fmla="*/ 0 w 5"/>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
              <a:gd name="T31" fmla="*/ 0 h 7"/>
              <a:gd name="T32" fmla="*/ 5 w 5"/>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 h="7">
                <a:moveTo>
                  <a:pt x="2" y="2"/>
                </a:moveTo>
                <a:lnTo>
                  <a:pt x="0" y="2"/>
                </a:lnTo>
                <a:lnTo>
                  <a:pt x="2" y="4"/>
                </a:lnTo>
                <a:lnTo>
                  <a:pt x="5" y="7"/>
                </a:lnTo>
                <a:lnTo>
                  <a:pt x="5" y="6"/>
                </a:lnTo>
                <a:lnTo>
                  <a:pt x="5" y="4"/>
                </a:lnTo>
                <a:lnTo>
                  <a:pt x="4" y="4"/>
                </a:lnTo>
                <a:lnTo>
                  <a:pt x="2" y="0"/>
                </a:lnTo>
                <a:lnTo>
                  <a:pt x="3" y="1"/>
                </a:lnTo>
                <a:lnTo>
                  <a:pt x="2"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2" name="Freeform 167"/>
          <p:cNvSpPr>
            <a:spLocks/>
          </p:cNvSpPr>
          <p:nvPr/>
        </p:nvSpPr>
        <p:spPr bwMode="auto">
          <a:xfrm>
            <a:off x="6885140" y="4229740"/>
            <a:ext cx="4763" cy="4763"/>
          </a:xfrm>
          <a:custGeom>
            <a:avLst/>
            <a:gdLst>
              <a:gd name="T0" fmla="*/ 2147483647 w 4"/>
              <a:gd name="T1" fmla="*/ 2147483647 h 5"/>
              <a:gd name="T2" fmla="*/ 0 w 4"/>
              <a:gd name="T3" fmla="*/ 2147483647 h 5"/>
              <a:gd name="T4" fmla="*/ 2147483647 w 4"/>
              <a:gd name="T5" fmla="*/ 2147483647 h 5"/>
              <a:gd name="T6" fmla="*/ 2147483647 w 4"/>
              <a:gd name="T7" fmla="*/ 2147483647 h 5"/>
              <a:gd name="T8" fmla="*/ 2147483647 w 4"/>
              <a:gd name="T9" fmla="*/ 2147483647 h 5"/>
              <a:gd name="T10" fmla="*/ 2147483647 w 4"/>
              <a:gd name="T11" fmla="*/ 2147483647 h 5"/>
              <a:gd name="T12" fmla="*/ 2147483647 w 4"/>
              <a:gd name="T13" fmla="*/ 0 h 5"/>
              <a:gd name="T14" fmla="*/ 2147483647 w 4"/>
              <a:gd name="T15" fmla="*/ 2147483647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1" y="2"/>
                </a:moveTo>
                <a:lnTo>
                  <a:pt x="0" y="3"/>
                </a:lnTo>
                <a:lnTo>
                  <a:pt x="2" y="5"/>
                </a:lnTo>
                <a:lnTo>
                  <a:pt x="3" y="4"/>
                </a:lnTo>
                <a:lnTo>
                  <a:pt x="4" y="3"/>
                </a:lnTo>
                <a:lnTo>
                  <a:pt x="3" y="2"/>
                </a:lnTo>
                <a:lnTo>
                  <a:pt x="1" y="0"/>
                </a:lnTo>
                <a:lnTo>
                  <a:pt x="1"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3" name="Freeform 168"/>
          <p:cNvSpPr>
            <a:spLocks/>
          </p:cNvSpPr>
          <p:nvPr/>
        </p:nvSpPr>
        <p:spPr bwMode="auto">
          <a:xfrm>
            <a:off x="6886727" y="4231327"/>
            <a:ext cx="3175" cy="3175"/>
          </a:xfrm>
          <a:custGeom>
            <a:avLst/>
            <a:gdLst>
              <a:gd name="T0" fmla="*/ 0 w 5"/>
              <a:gd name="T1" fmla="*/ 2147483647 h 3"/>
              <a:gd name="T2" fmla="*/ 0 w 5"/>
              <a:gd name="T3" fmla="*/ 2147483647 h 3"/>
              <a:gd name="T4" fmla="*/ 0 w 5"/>
              <a:gd name="T5" fmla="*/ 2147483647 h 3"/>
              <a:gd name="T6" fmla="*/ 0 w 5"/>
              <a:gd name="T7" fmla="*/ 2147483647 h 3"/>
              <a:gd name="T8" fmla="*/ 0 w 5"/>
              <a:gd name="T9" fmla="*/ 2147483647 h 3"/>
              <a:gd name="T10" fmla="*/ 0 w 5"/>
              <a:gd name="T11" fmla="*/ 0 h 3"/>
              <a:gd name="T12" fmla="*/ 0 w 5"/>
              <a:gd name="T13" fmla="*/ 2147483647 h 3"/>
              <a:gd name="T14" fmla="*/ 0 w 5"/>
              <a:gd name="T15" fmla="*/ 2147483647 h 3"/>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3"/>
              <a:gd name="T26" fmla="*/ 5 w 5"/>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3">
                <a:moveTo>
                  <a:pt x="1" y="2"/>
                </a:moveTo>
                <a:lnTo>
                  <a:pt x="0" y="1"/>
                </a:lnTo>
                <a:lnTo>
                  <a:pt x="5" y="3"/>
                </a:lnTo>
                <a:lnTo>
                  <a:pt x="5" y="2"/>
                </a:lnTo>
                <a:lnTo>
                  <a:pt x="5" y="1"/>
                </a:lnTo>
                <a:lnTo>
                  <a:pt x="2" y="0"/>
                </a:lnTo>
                <a:lnTo>
                  <a:pt x="2" y="1"/>
                </a:lnTo>
                <a:lnTo>
                  <a:pt x="1"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4" name="Freeform 169"/>
          <p:cNvSpPr>
            <a:spLocks/>
          </p:cNvSpPr>
          <p:nvPr/>
        </p:nvSpPr>
        <p:spPr bwMode="auto">
          <a:xfrm>
            <a:off x="6889902" y="4232915"/>
            <a:ext cx="14288" cy="9525"/>
          </a:xfrm>
          <a:custGeom>
            <a:avLst/>
            <a:gdLst>
              <a:gd name="T0" fmla="*/ 0 w 19"/>
              <a:gd name="T1" fmla="*/ 0 h 13"/>
              <a:gd name="T2" fmla="*/ 0 w 19"/>
              <a:gd name="T3" fmla="*/ 0 h 13"/>
              <a:gd name="T4" fmla="*/ 0 w 19"/>
              <a:gd name="T5" fmla="*/ 0 h 13"/>
              <a:gd name="T6" fmla="*/ 0 w 19"/>
              <a:gd name="T7" fmla="*/ 0 h 13"/>
              <a:gd name="T8" fmla="*/ 2147483647 w 19"/>
              <a:gd name="T9" fmla="*/ 2147483647 h 13"/>
              <a:gd name="T10" fmla="*/ 2147483647 w 19"/>
              <a:gd name="T11" fmla="*/ 2147483647 h 13"/>
              <a:gd name="T12" fmla="*/ 2147483647 w 19"/>
              <a:gd name="T13" fmla="*/ 2147483647 h 13"/>
              <a:gd name="T14" fmla="*/ 2147483647 w 19"/>
              <a:gd name="T15" fmla="*/ 2147483647 h 13"/>
              <a:gd name="T16" fmla="*/ 2147483647 w 19"/>
              <a:gd name="T17" fmla="*/ 0 h 13"/>
              <a:gd name="T18" fmla="*/ 2147483647 w 19"/>
              <a:gd name="T19" fmla="*/ 0 h 13"/>
              <a:gd name="T20" fmla="*/ 0 w 19"/>
              <a:gd name="T21" fmla="*/ 0 h 13"/>
              <a:gd name="T22" fmla="*/ 0 w 19"/>
              <a:gd name="T23" fmla="*/ 0 h 13"/>
              <a:gd name="T24" fmla="*/ 0 w 19"/>
              <a:gd name="T25" fmla="*/ 0 h 13"/>
              <a:gd name="T26" fmla="*/ 0 w 19"/>
              <a:gd name="T27" fmla="*/ 0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13"/>
              <a:gd name="T44" fmla="*/ 19 w 19"/>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13">
                <a:moveTo>
                  <a:pt x="2" y="1"/>
                </a:moveTo>
                <a:lnTo>
                  <a:pt x="0" y="2"/>
                </a:lnTo>
                <a:lnTo>
                  <a:pt x="4" y="5"/>
                </a:lnTo>
                <a:lnTo>
                  <a:pt x="6" y="7"/>
                </a:lnTo>
                <a:lnTo>
                  <a:pt x="9" y="8"/>
                </a:lnTo>
                <a:lnTo>
                  <a:pt x="17" y="13"/>
                </a:lnTo>
                <a:lnTo>
                  <a:pt x="18" y="11"/>
                </a:lnTo>
                <a:lnTo>
                  <a:pt x="19" y="10"/>
                </a:lnTo>
                <a:lnTo>
                  <a:pt x="12" y="6"/>
                </a:lnTo>
                <a:lnTo>
                  <a:pt x="9" y="5"/>
                </a:lnTo>
                <a:lnTo>
                  <a:pt x="6" y="2"/>
                </a:lnTo>
                <a:lnTo>
                  <a:pt x="2" y="0"/>
                </a:lnTo>
                <a:lnTo>
                  <a:pt x="2"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5" name="Freeform 171"/>
          <p:cNvSpPr>
            <a:spLocks/>
          </p:cNvSpPr>
          <p:nvPr/>
        </p:nvSpPr>
        <p:spPr bwMode="auto">
          <a:xfrm>
            <a:off x="6908952" y="4244027"/>
            <a:ext cx="4763" cy="4763"/>
          </a:xfrm>
          <a:custGeom>
            <a:avLst/>
            <a:gdLst>
              <a:gd name="T0" fmla="*/ 2147483647 w 6"/>
              <a:gd name="T1" fmla="*/ 2147483647 h 4"/>
              <a:gd name="T2" fmla="*/ 0 w 6"/>
              <a:gd name="T3" fmla="*/ 2147483647 h 4"/>
              <a:gd name="T4" fmla="*/ 2147483647 w 6"/>
              <a:gd name="T5" fmla="*/ 2147483647 h 4"/>
              <a:gd name="T6" fmla="*/ 2147483647 w 6"/>
              <a:gd name="T7" fmla="*/ 2147483647 h 4"/>
              <a:gd name="T8" fmla="*/ 2147483647 w 6"/>
              <a:gd name="T9" fmla="*/ 2147483647 h 4"/>
              <a:gd name="T10" fmla="*/ 2147483647 w 6"/>
              <a:gd name="T11" fmla="*/ 2147483647 h 4"/>
              <a:gd name="T12" fmla="*/ 2147483647 w 6"/>
              <a:gd name="T13" fmla="*/ 0 h 4"/>
              <a:gd name="T14" fmla="*/ 2147483647 w 6"/>
              <a:gd name="T15" fmla="*/ 2147483647 h 4"/>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4"/>
              <a:gd name="T26" fmla="*/ 6 w 6"/>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4">
                <a:moveTo>
                  <a:pt x="1" y="1"/>
                </a:moveTo>
                <a:lnTo>
                  <a:pt x="0" y="2"/>
                </a:lnTo>
                <a:lnTo>
                  <a:pt x="3" y="4"/>
                </a:lnTo>
                <a:lnTo>
                  <a:pt x="4" y="3"/>
                </a:lnTo>
                <a:lnTo>
                  <a:pt x="6" y="2"/>
                </a:lnTo>
                <a:lnTo>
                  <a:pt x="1" y="0"/>
                </a:lnTo>
                <a:lnTo>
                  <a:pt x="1"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6" name="Freeform 172"/>
          <p:cNvSpPr>
            <a:spLocks/>
          </p:cNvSpPr>
          <p:nvPr/>
        </p:nvSpPr>
        <p:spPr bwMode="auto">
          <a:xfrm>
            <a:off x="6908952" y="4247202"/>
            <a:ext cx="11113" cy="4763"/>
          </a:xfrm>
          <a:custGeom>
            <a:avLst/>
            <a:gdLst>
              <a:gd name="T0" fmla="*/ 2147483647 w 14"/>
              <a:gd name="T1" fmla="*/ 0 h 7"/>
              <a:gd name="T2" fmla="*/ 0 w 14"/>
              <a:gd name="T3" fmla="*/ 0 h 7"/>
              <a:gd name="T4" fmla="*/ 2147483647 w 14"/>
              <a:gd name="T5" fmla="*/ 0 h 7"/>
              <a:gd name="T6" fmla="*/ 2147483647 w 14"/>
              <a:gd name="T7" fmla="*/ 0 h 7"/>
              <a:gd name="T8" fmla="*/ 2147483647 w 14"/>
              <a:gd name="T9" fmla="*/ 0 h 7"/>
              <a:gd name="T10" fmla="*/ 2147483647 w 14"/>
              <a:gd name="T11" fmla="*/ 0 h 7"/>
              <a:gd name="T12" fmla="*/ 2147483647 w 14"/>
              <a:gd name="T13" fmla="*/ 0 h 7"/>
              <a:gd name="T14" fmla="*/ 2147483647 w 14"/>
              <a:gd name="T15" fmla="*/ 0 h 7"/>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7"/>
              <a:gd name="T26" fmla="*/ 14 w 14"/>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7">
                <a:moveTo>
                  <a:pt x="3" y="2"/>
                </a:moveTo>
                <a:lnTo>
                  <a:pt x="0" y="0"/>
                </a:lnTo>
                <a:lnTo>
                  <a:pt x="14" y="7"/>
                </a:lnTo>
                <a:lnTo>
                  <a:pt x="14" y="6"/>
                </a:lnTo>
                <a:lnTo>
                  <a:pt x="14" y="5"/>
                </a:lnTo>
                <a:lnTo>
                  <a:pt x="4" y="0"/>
                </a:lnTo>
                <a:lnTo>
                  <a:pt x="4" y="1"/>
                </a:lnTo>
                <a:lnTo>
                  <a:pt x="3"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7" name="Freeform 173"/>
          <p:cNvSpPr>
            <a:spLocks/>
          </p:cNvSpPr>
          <p:nvPr/>
        </p:nvSpPr>
        <p:spPr bwMode="auto">
          <a:xfrm>
            <a:off x="6920065" y="4250377"/>
            <a:ext cx="19050" cy="17463"/>
          </a:xfrm>
          <a:custGeom>
            <a:avLst/>
            <a:gdLst>
              <a:gd name="T0" fmla="*/ 0 w 26"/>
              <a:gd name="T1" fmla="*/ 2147483647 h 22"/>
              <a:gd name="T2" fmla="*/ 0 w 26"/>
              <a:gd name="T3" fmla="*/ 2147483647 h 22"/>
              <a:gd name="T4" fmla="*/ 2147483647 w 26"/>
              <a:gd name="T5" fmla="*/ 2147483647 h 22"/>
              <a:gd name="T6" fmla="*/ 2147483647 w 26"/>
              <a:gd name="T7" fmla="*/ 2147483647 h 22"/>
              <a:gd name="T8" fmla="*/ 2147483647 w 26"/>
              <a:gd name="T9" fmla="*/ 2147483647 h 22"/>
              <a:gd name="T10" fmla="*/ 2147483647 w 26"/>
              <a:gd name="T11" fmla="*/ 2147483647 h 22"/>
              <a:gd name="T12" fmla="*/ 2147483647 w 26"/>
              <a:gd name="T13" fmla="*/ 2147483647 h 22"/>
              <a:gd name="T14" fmla="*/ 2147483647 w 26"/>
              <a:gd name="T15" fmla="*/ 2147483647 h 22"/>
              <a:gd name="T16" fmla="*/ 2147483647 w 26"/>
              <a:gd name="T17" fmla="*/ 2147483647 h 22"/>
              <a:gd name="T18" fmla="*/ 2147483647 w 26"/>
              <a:gd name="T19" fmla="*/ 2147483647 h 22"/>
              <a:gd name="T20" fmla="*/ 2147483647 w 26"/>
              <a:gd name="T21" fmla="*/ 2147483647 h 22"/>
              <a:gd name="T22" fmla="*/ 2147483647 w 26"/>
              <a:gd name="T23" fmla="*/ 2147483647 h 22"/>
              <a:gd name="T24" fmla="*/ 2147483647 w 26"/>
              <a:gd name="T25" fmla="*/ 2147483647 h 22"/>
              <a:gd name="T26" fmla="*/ 0 w 26"/>
              <a:gd name="T27" fmla="*/ 2147483647 h 22"/>
              <a:gd name="T28" fmla="*/ 0 w 26"/>
              <a:gd name="T29" fmla="*/ 0 h 22"/>
              <a:gd name="T30" fmla="*/ 0 w 26"/>
              <a:gd name="T31" fmla="*/ 2147483647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
              <a:gd name="T49" fmla="*/ 0 h 22"/>
              <a:gd name="T50" fmla="*/ 26 w 26"/>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 h="22">
                <a:moveTo>
                  <a:pt x="2" y="1"/>
                </a:moveTo>
                <a:lnTo>
                  <a:pt x="0" y="2"/>
                </a:lnTo>
                <a:lnTo>
                  <a:pt x="11" y="9"/>
                </a:lnTo>
                <a:lnTo>
                  <a:pt x="13" y="11"/>
                </a:lnTo>
                <a:lnTo>
                  <a:pt x="17" y="14"/>
                </a:lnTo>
                <a:lnTo>
                  <a:pt x="21" y="18"/>
                </a:lnTo>
                <a:lnTo>
                  <a:pt x="24" y="22"/>
                </a:lnTo>
                <a:lnTo>
                  <a:pt x="25" y="21"/>
                </a:lnTo>
                <a:lnTo>
                  <a:pt x="26" y="19"/>
                </a:lnTo>
                <a:lnTo>
                  <a:pt x="24" y="16"/>
                </a:lnTo>
                <a:lnTo>
                  <a:pt x="19" y="11"/>
                </a:lnTo>
                <a:lnTo>
                  <a:pt x="15" y="9"/>
                </a:lnTo>
                <a:lnTo>
                  <a:pt x="13" y="7"/>
                </a:lnTo>
                <a:lnTo>
                  <a:pt x="6" y="2"/>
                </a:lnTo>
                <a:lnTo>
                  <a:pt x="2" y="0"/>
                </a:lnTo>
                <a:lnTo>
                  <a:pt x="2"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8" name="Freeform 174"/>
          <p:cNvSpPr>
            <a:spLocks/>
          </p:cNvSpPr>
          <p:nvPr/>
        </p:nvSpPr>
        <p:spPr bwMode="auto">
          <a:xfrm>
            <a:off x="6937527" y="4263077"/>
            <a:ext cx="4763" cy="9525"/>
          </a:xfrm>
          <a:custGeom>
            <a:avLst/>
            <a:gdLst>
              <a:gd name="T0" fmla="*/ 2147483647 w 5"/>
              <a:gd name="T1" fmla="*/ 2147483647 h 11"/>
              <a:gd name="T2" fmla="*/ 0 w 5"/>
              <a:gd name="T3" fmla="*/ 2147483647 h 11"/>
              <a:gd name="T4" fmla="*/ 2147483647 w 5"/>
              <a:gd name="T5" fmla="*/ 2147483647 h 11"/>
              <a:gd name="T6" fmla="*/ 2147483647 w 5"/>
              <a:gd name="T7" fmla="*/ 2147483647 h 11"/>
              <a:gd name="T8" fmla="*/ 2147483647 w 5"/>
              <a:gd name="T9" fmla="*/ 2147483647 h 11"/>
              <a:gd name="T10" fmla="*/ 0 w 5"/>
              <a:gd name="T11" fmla="*/ 0 h 11"/>
              <a:gd name="T12" fmla="*/ 2147483647 w 5"/>
              <a:gd name="T13" fmla="*/ 2147483647 h 11"/>
              <a:gd name="T14" fmla="*/ 2147483647 w 5"/>
              <a:gd name="T15" fmla="*/ 2147483647 h 11"/>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11"/>
              <a:gd name="T26" fmla="*/ 5 w 5"/>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11">
                <a:moveTo>
                  <a:pt x="1" y="5"/>
                </a:moveTo>
                <a:lnTo>
                  <a:pt x="0" y="5"/>
                </a:lnTo>
                <a:lnTo>
                  <a:pt x="3" y="11"/>
                </a:lnTo>
                <a:lnTo>
                  <a:pt x="4" y="11"/>
                </a:lnTo>
                <a:lnTo>
                  <a:pt x="5" y="11"/>
                </a:lnTo>
                <a:lnTo>
                  <a:pt x="0" y="0"/>
                </a:lnTo>
                <a:lnTo>
                  <a:pt x="2" y="3"/>
                </a:lnTo>
                <a:lnTo>
                  <a:pt x="1" y="5"/>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9" name="Freeform 175"/>
          <p:cNvSpPr>
            <a:spLocks/>
          </p:cNvSpPr>
          <p:nvPr/>
        </p:nvSpPr>
        <p:spPr bwMode="auto">
          <a:xfrm>
            <a:off x="6907365" y="4271015"/>
            <a:ext cx="41275" cy="68263"/>
          </a:xfrm>
          <a:custGeom>
            <a:avLst/>
            <a:gdLst>
              <a:gd name="T0" fmla="*/ 2147483647 w 52"/>
              <a:gd name="T1" fmla="*/ 0 h 87"/>
              <a:gd name="T2" fmla="*/ 2147483647 w 52"/>
              <a:gd name="T3" fmla="*/ 0 h 87"/>
              <a:gd name="T4" fmla="*/ 2147483647 w 52"/>
              <a:gd name="T5" fmla="*/ 0 h 87"/>
              <a:gd name="T6" fmla="*/ 2147483647 w 52"/>
              <a:gd name="T7" fmla="*/ 0 h 87"/>
              <a:gd name="T8" fmla="*/ 2147483647 w 52"/>
              <a:gd name="T9" fmla="*/ 2147483647 h 87"/>
              <a:gd name="T10" fmla="*/ 2147483647 w 52"/>
              <a:gd name="T11" fmla="*/ 2147483647 h 87"/>
              <a:gd name="T12" fmla="*/ 2147483647 w 52"/>
              <a:gd name="T13" fmla="*/ 2147483647 h 87"/>
              <a:gd name="T14" fmla="*/ 2147483647 w 52"/>
              <a:gd name="T15" fmla="*/ 2147483647 h 87"/>
              <a:gd name="T16" fmla="*/ 2147483647 w 52"/>
              <a:gd name="T17" fmla="*/ 2147483647 h 87"/>
              <a:gd name="T18" fmla="*/ 2147483647 w 52"/>
              <a:gd name="T19" fmla="*/ 2147483647 h 87"/>
              <a:gd name="T20" fmla="*/ 2147483647 w 52"/>
              <a:gd name="T21" fmla="*/ 2147483647 h 87"/>
              <a:gd name="T22" fmla="*/ 2147483647 w 52"/>
              <a:gd name="T23" fmla="*/ 2147483647 h 87"/>
              <a:gd name="T24" fmla="*/ 2147483647 w 52"/>
              <a:gd name="T25" fmla="*/ 2147483647 h 87"/>
              <a:gd name="T26" fmla="*/ 2147483647 w 52"/>
              <a:gd name="T27" fmla="*/ 2147483647 h 87"/>
              <a:gd name="T28" fmla="*/ 2147483647 w 52"/>
              <a:gd name="T29" fmla="*/ 2147483647 h 87"/>
              <a:gd name="T30" fmla="*/ 2147483647 w 52"/>
              <a:gd name="T31" fmla="*/ 2147483647 h 87"/>
              <a:gd name="T32" fmla="*/ 2147483647 w 52"/>
              <a:gd name="T33" fmla="*/ 2147483647 h 87"/>
              <a:gd name="T34" fmla="*/ 2147483647 w 52"/>
              <a:gd name="T35" fmla="*/ 2147483647 h 87"/>
              <a:gd name="T36" fmla="*/ 2147483647 w 52"/>
              <a:gd name="T37" fmla="*/ 2147483647 h 87"/>
              <a:gd name="T38" fmla="*/ 2147483647 w 52"/>
              <a:gd name="T39" fmla="*/ 2147483647 h 87"/>
              <a:gd name="T40" fmla="*/ 2147483647 w 52"/>
              <a:gd name="T41" fmla="*/ 2147483647 h 87"/>
              <a:gd name="T42" fmla="*/ 2147483647 w 52"/>
              <a:gd name="T43" fmla="*/ 2147483647 h 87"/>
              <a:gd name="T44" fmla="*/ 2147483647 w 52"/>
              <a:gd name="T45" fmla="*/ 2147483647 h 87"/>
              <a:gd name="T46" fmla="*/ 0 w 52"/>
              <a:gd name="T47" fmla="*/ 2147483647 h 87"/>
              <a:gd name="T48" fmla="*/ 0 w 52"/>
              <a:gd name="T49" fmla="*/ 2147483647 h 87"/>
              <a:gd name="T50" fmla="*/ 0 w 52"/>
              <a:gd name="T51" fmla="*/ 2147483647 h 87"/>
              <a:gd name="T52" fmla="*/ 2147483647 w 52"/>
              <a:gd name="T53" fmla="*/ 2147483647 h 87"/>
              <a:gd name="T54" fmla="*/ 2147483647 w 52"/>
              <a:gd name="T55" fmla="*/ 2147483647 h 87"/>
              <a:gd name="T56" fmla="*/ 2147483647 w 52"/>
              <a:gd name="T57" fmla="*/ 2147483647 h 87"/>
              <a:gd name="T58" fmla="*/ 2147483647 w 52"/>
              <a:gd name="T59" fmla="*/ 2147483647 h 87"/>
              <a:gd name="T60" fmla="*/ 2147483647 w 52"/>
              <a:gd name="T61" fmla="*/ 2147483647 h 87"/>
              <a:gd name="T62" fmla="*/ 2147483647 w 52"/>
              <a:gd name="T63" fmla="*/ 2147483647 h 87"/>
              <a:gd name="T64" fmla="*/ 2147483647 w 52"/>
              <a:gd name="T65" fmla="*/ 2147483647 h 87"/>
              <a:gd name="T66" fmla="*/ 2147483647 w 52"/>
              <a:gd name="T67" fmla="*/ 2147483647 h 87"/>
              <a:gd name="T68" fmla="*/ 2147483647 w 52"/>
              <a:gd name="T69" fmla="*/ 2147483647 h 87"/>
              <a:gd name="T70" fmla="*/ 2147483647 w 52"/>
              <a:gd name="T71" fmla="*/ 2147483647 h 87"/>
              <a:gd name="T72" fmla="*/ 2147483647 w 52"/>
              <a:gd name="T73" fmla="*/ 2147483647 h 87"/>
              <a:gd name="T74" fmla="*/ 2147483647 w 52"/>
              <a:gd name="T75" fmla="*/ 2147483647 h 87"/>
              <a:gd name="T76" fmla="*/ 2147483647 w 52"/>
              <a:gd name="T77" fmla="*/ 2147483647 h 87"/>
              <a:gd name="T78" fmla="*/ 2147483647 w 52"/>
              <a:gd name="T79" fmla="*/ 2147483647 h 87"/>
              <a:gd name="T80" fmla="*/ 2147483647 w 52"/>
              <a:gd name="T81" fmla="*/ 2147483647 h 87"/>
              <a:gd name="T82" fmla="*/ 2147483647 w 52"/>
              <a:gd name="T83" fmla="*/ 2147483647 h 87"/>
              <a:gd name="T84" fmla="*/ 2147483647 w 52"/>
              <a:gd name="T85" fmla="*/ 2147483647 h 87"/>
              <a:gd name="T86" fmla="*/ 2147483647 w 52"/>
              <a:gd name="T87" fmla="*/ 2147483647 h 87"/>
              <a:gd name="T88" fmla="*/ 2147483647 w 52"/>
              <a:gd name="T89" fmla="*/ 2147483647 h 87"/>
              <a:gd name="T90" fmla="*/ 2147483647 w 52"/>
              <a:gd name="T91" fmla="*/ 0 h 87"/>
              <a:gd name="T92" fmla="*/ 2147483647 w 52"/>
              <a:gd name="T93" fmla="*/ 0 h 87"/>
              <a:gd name="T94" fmla="*/ 2147483647 w 52"/>
              <a:gd name="T95" fmla="*/ 0 h 87"/>
              <a:gd name="T96" fmla="*/ 2147483647 w 52"/>
              <a:gd name="T97" fmla="*/ 0 h 87"/>
              <a:gd name="T98" fmla="*/ 2147483647 w 52"/>
              <a:gd name="T99" fmla="*/ 0 h 8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
              <a:gd name="T151" fmla="*/ 0 h 87"/>
              <a:gd name="T152" fmla="*/ 52 w 52"/>
              <a:gd name="T153" fmla="*/ 87 h 8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 h="87">
                <a:moveTo>
                  <a:pt x="43" y="1"/>
                </a:moveTo>
                <a:lnTo>
                  <a:pt x="44" y="4"/>
                </a:lnTo>
                <a:lnTo>
                  <a:pt x="45" y="5"/>
                </a:lnTo>
                <a:lnTo>
                  <a:pt x="45" y="7"/>
                </a:lnTo>
                <a:lnTo>
                  <a:pt x="48" y="12"/>
                </a:lnTo>
                <a:lnTo>
                  <a:pt x="49" y="15"/>
                </a:lnTo>
                <a:lnTo>
                  <a:pt x="49" y="23"/>
                </a:lnTo>
                <a:lnTo>
                  <a:pt x="50" y="27"/>
                </a:lnTo>
                <a:lnTo>
                  <a:pt x="49" y="30"/>
                </a:lnTo>
                <a:lnTo>
                  <a:pt x="49" y="35"/>
                </a:lnTo>
                <a:lnTo>
                  <a:pt x="48" y="38"/>
                </a:lnTo>
                <a:lnTo>
                  <a:pt x="48" y="42"/>
                </a:lnTo>
                <a:lnTo>
                  <a:pt x="46" y="45"/>
                </a:lnTo>
                <a:lnTo>
                  <a:pt x="44" y="48"/>
                </a:lnTo>
                <a:lnTo>
                  <a:pt x="43" y="51"/>
                </a:lnTo>
                <a:lnTo>
                  <a:pt x="38" y="59"/>
                </a:lnTo>
                <a:lnTo>
                  <a:pt x="36" y="61"/>
                </a:lnTo>
                <a:lnTo>
                  <a:pt x="31" y="68"/>
                </a:lnTo>
                <a:lnTo>
                  <a:pt x="21" y="75"/>
                </a:lnTo>
                <a:lnTo>
                  <a:pt x="19" y="77"/>
                </a:lnTo>
                <a:lnTo>
                  <a:pt x="16" y="79"/>
                </a:lnTo>
                <a:lnTo>
                  <a:pt x="12" y="81"/>
                </a:lnTo>
                <a:lnTo>
                  <a:pt x="5" y="83"/>
                </a:lnTo>
                <a:lnTo>
                  <a:pt x="0" y="84"/>
                </a:lnTo>
                <a:lnTo>
                  <a:pt x="0" y="86"/>
                </a:lnTo>
                <a:lnTo>
                  <a:pt x="0" y="87"/>
                </a:lnTo>
                <a:lnTo>
                  <a:pt x="5" y="86"/>
                </a:lnTo>
                <a:lnTo>
                  <a:pt x="12" y="83"/>
                </a:lnTo>
                <a:lnTo>
                  <a:pt x="16" y="81"/>
                </a:lnTo>
                <a:lnTo>
                  <a:pt x="21" y="80"/>
                </a:lnTo>
                <a:lnTo>
                  <a:pt x="23" y="77"/>
                </a:lnTo>
                <a:lnTo>
                  <a:pt x="34" y="71"/>
                </a:lnTo>
                <a:lnTo>
                  <a:pt x="38" y="64"/>
                </a:lnTo>
                <a:lnTo>
                  <a:pt x="41" y="61"/>
                </a:lnTo>
                <a:lnTo>
                  <a:pt x="45" y="54"/>
                </a:lnTo>
                <a:lnTo>
                  <a:pt x="46" y="51"/>
                </a:lnTo>
                <a:lnTo>
                  <a:pt x="49" y="48"/>
                </a:lnTo>
                <a:lnTo>
                  <a:pt x="50" y="42"/>
                </a:lnTo>
                <a:lnTo>
                  <a:pt x="50" y="38"/>
                </a:lnTo>
                <a:lnTo>
                  <a:pt x="51" y="35"/>
                </a:lnTo>
                <a:lnTo>
                  <a:pt x="51" y="30"/>
                </a:lnTo>
                <a:lnTo>
                  <a:pt x="52" y="27"/>
                </a:lnTo>
                <a:lnTo>
                  <a:pt x="51" y="23"/>
                </a:lnTo>
                <a:lnTo>
                  <a:pt x="51" y="15"/>
                </a:lnTo>
                <a:lnTo>
                  <a:pt x="50" y="12"/>
                </a:lnTo>
                <a:lnTo>
                  <a:pt x="48" y="7"/>
                </a:lnTo>
                <a:lnTo>
                  <a:pt x="48" y="3"/>
                </a:lnTo>
                <a:lnTo>
                  <a:pt x="45" y="0"/>
                </a:lnTo>
                <a:lnTo>
                  <a:pt x="44" y="1"/>
                </a:lnTo>
                <a:lnTo>
                  <a:pt x="43"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0" name="Freeform 176"/>
          <p:cNvSpPr>
            <a:spLocks/>
          </p:cNvSpPr>
          <p:nvPr/>
        </p:nvSpPr>
        <p:spPr bwMode="auto">
          <a:xfrm>
            <a:off x="6901015" y="4337690"/>
            <a:ext cx="6350" cy="3175"/>
          </a:xfrm>
          <a:custGeom>
            <a:avLst/>
            <a:gdLst>
              <a:gd name="T0" fmla="*/ 2147483647 w 8"/>
              <a:gd name="T1" fmla="*/ 0 h 5"/>
              <a:gd name="T2" fmla="*/ 2147483647 w 8"/>
              <a:gd name="T3" fmla="*/ 0 h 5"/>
              <a:gd name="T4" fmla="*/ 0 w 8"/>
              <a:gd name="T5" fmla="*/ 0 h 5"/>
              <a:gd name="T6" fmla="*/ 0 w 8"/>
              <a:gd name="T7" fmla="*/ 0 h 5"/>
              <a:gd name="T8" fmla="*/ 0 w 8"/>
              <a:gd name="T9" fmla="*/ 0 h 5"/>
              <a:gd name="T10" fmla="*/ 2147483647 w 8"/>
              <a:gd name="T11" fmla="*/ 0 h 5"/>
              <a:gd name="T12" fmla="*/ 2147483647 w 8"/>
              <a:gd name="T13" fmla="*/ 0 h 5"/>
              <a:gd name="T14" fmla="*/ 2147483647 w 8"/>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5"/>
              <a:gd name="T26" fmla="*/ 8 w 8"/>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5">
                <a:moveTo>
                  <a:pt x="8" y="3"/>
                </a:moveTo>
                <a:lnTo>
                  <a:pt x="8" y="0"/>
                </a:lnTo>
                <a:lnTo>
                  <a:pt x="0" y="0"/>
                </a:lnTo>
                <a:lnTo>
                  <a:pt x="0" y="3"/>
                </a:lnTo>
                <a:lnTo>
                  <a:pt x="0" y="5"/>
                </a:lnTo>
                <a:lnTo>
                  <a:pt x="4" y="5"/>
                </a:lnTo>
                <a:lnTo>
                  <a:pt x="8" y="4"/>
                </a:lnTo>
                <a:lnTo>
                  <a:pt x="8"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1" name="Freeform 177"/>
          <p:cNvSpPr>
            <a:spLocks/>
          </p:cNvSpPr>
          <p:nvPr/>
        </p:nvSpPr>
        <p:spPr bwMode="auto">
          <a:xfrm>
            <a:off x="6897840" y="4337690"/>
            <a:ext cx="4763" cy="3175"/>
          </a:xfrm>
          <a:custGeom>
            <a:avLst/>
            <a:gdLst>
              <a:gd name="T0" fmla="*/ 0 w 7"/>
              <a:gd name="T1" fmla="*/ 0 h 5"/>
              <a:gd name="T2" fmla="*/ 0 w 7"/>
              <a:gd name="T3" fmla="*/ 0 h 5"/>
              <a:gd name="T4" fmla="*/ 0 w 7"/>
              <a:gd name="T5" fmla="*/ 0 h 5"/>
              <a:gd name="T6" fmla="*/ 0 w 7"/>
              <a:gd name="T7" fmla="*/ 0 h 5"/>
              <a:gd name="T8" fmla="*/ 0 w 7"/>
              <a:gd name="T9" fmla="*/ 0 h 5"/>
              <a:gd name="T10" fmla="*/ 0 w 7"/>
              <a:gd name="T11" fmla="*/ 0 h 5"/>
              <a:gd name="T12" fmla="*/ 0 w 7"/>
              <a:gd name="T13" fmla="*/ 0 h 5"/>
              <a:gd name="T14" fmla="*/ 0 60000 65536"/>
              <a:gd name="T15" fmla="*/ 0 60000 65536"/>
              <a:gd name="T16" fmla="*/ 0 60000 65536"/>
              <a:gd name="T17" fmla="*/ 0 60000 65536"/>
              <a:gd name="T18" fmla="*/ 0 60000 65536"/>
              <a:gd name="T19" fmla="*/ 0 60000 65536"/>
              <a:gd name="T20" fmla="*/ 0 60000 65536"/>
              <a:gd name="T21" fmla="*/ 0 w 7"/>
              <a:gd name="T22" fmla="*/ 0 h 5"/>
              <a:gd name="T23" fmla="*/ 7 w 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5">
                <a:moveTo>
                  <a:pt x="3" y="0"/>
                </a:moveTo>
                <a:lnTo>
                  <a:pt x="7" y="0"/>
                </a:lnTo>
                <a:lnTo>
                  <a:pt x="0" y="3"/>
                </a:lnTo>
                <a:lnTo>
                  <a:pt x="0" y="5"/>
                </a:lnTo>
                <a:lnTo>
                  <a:pt x="3" y="4"/>
                </a:lnTo>
                <a:lnTo>
                  <a:pt x="3" y="3"/>
                </a:lnTo>
                <a:lnTo>
                  <a:pt x="3" y="0"/>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2" name="Freeform 178"/>
          <p:cNvSpPr>
            <a:spLocks/>
          </p:cNvSpPr>
          <p:nvPr/>
        </p:nvSpPr>
        <p:spPr bwMode="auto">
          <a:xfrm>
            <a:off x="6894665" y="4337690"/>
            <a:ext cx="3175" cy="3175"/>
          </a:xfrm>
          <a:custGeom>
            <a:avLst/>
            <a:gdLst>
              <a:gd name="T0" fmla="*/ 2147483647 w 4"/>
              <a:gd name="T1" fmla="*/ 2147483647 h 4"/>
              <a:gd name="T2" fmla="*/ 0 w 4"/>
              <a:gd name="T3" fmla="*/ 0 h 4"/>
              <a:gd name="T4" fmla="*/ 0 w 4"/>
              <a:gd name="T5" fmla="*/ 2147483647 h 4"/>
              <a:gd name="T6" fmla="*/ 0 w 4"/>
              <a:gd name="T7" fmla="*/ 2147483647 h 4"/>
              <a:gd name="T8" fmla="*/ 2147483647 w 4"/>
              <a:gd name="T9" fmla="*/ 2147483647 h 4"/>
              <a:gd name="T10" fmla="*/ 2147483647 w 4"/>
              <a:gd name="T11" fmla="*/ 2147483647 h 4"/>
              <a:gd name="T12" fmla="*/ 0 60000 65536"/>
              <a:gd name="T13" fmla="*/ 0 60000 65536"/>
              <a:gd name="T14" fmla="*/ 0 60000 65536"/>
              <a:gd name="T15" fmla="*/ 0 60000 65536"/>
              <a:gd name="T16" fmla="*/ 0 60000 65536"/>
              <a:gd name="T17" fmla="*/ 0 60000 65536"/>
              <a:gd name="T18" fmla="*/ 0 w 4"/>
              <a:gd name="T19" fmla="*/ 0 h 4"/>
              <a:gd name="T20" fmla="*/ 4 w 4"/>
              <a:gd name="T21" fmla="*/ 4 h 4"/>
            </a:gdLst>
            <a:ahLst/>
            <a:cxnLst>
              <a:cxn ang="T12">
                <a:pos x="T0" y="T1"/>
              </a:cxn>
              <a:cxn ang="T13">
                <a:pos x="T2" y="T3"/>
              </a:cxn>
              <a:cxn ang="T14">
                <a:pos x="T4" y="T5"/>
              </a:cxn>
              <a:cxn ang="T15">
                <a:pos x="T6" y="T7"/>
              </a:cxn>
              <a:cxn ang="T16">
                <a:pos x="T8" y="T9"/>
              </a:cxn>
              <a:cxn ang="T17">
                <a:pos x="T10" y="T11"/>
              </a:cxn>
            </a:cxnLst>
            <a:rect l="T18" t="T19" r="T20" b="T21"/>
            <a:pathLst>
              <a:path w="4" h="4">
                <a:moveTo>
                  <a:pt x="4" y="2"/>
                </a:moveTo>
                <a:lnTo>
                  <a:pt x="0" y="0"/>
                </a:lnTo>
                <a:lnTo>
                  <a:pt x="0" y="2"/>
                </a:lnTo>
                <a:lnTo>
                  <a:pt x="0" y="3"/>
                </a:lnTo>
                <a:lnTo>
                  <a:pt x="4" y="4"/>
                </a:lnTo>
                <a:lnTo>
                  <a:pt x="4"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3" name="Freeform 179"/>
          <p:cNvSpPr>
            <a:spLocks/>
          </p:cNvSpPr>
          <p:nvPr/>
        </p:nvSpPr>
        <p:spPr bwMode="auto">
          <a:xfrm>
            <a:off x="6888315" y="4337690"/>
            <a:ext cx="6350" cy="3175"/>
          </a:xfrm>
          <a:custGeom>
            <a:avLst/>
            <a:gdLst>
              <a:gd name="T0" fmla="*/ 2147483647 w 8"/>
              <a:gd name="T1" fmla="*/ 0 h 5"/>
              <a:gd name="T2" fmla="*/ 2147483647 w 8"/>
              <a:gd name="T3" fmla="*/ 0 h 5"/>
              <a:gd name="T4" fmla="*/ 0 w 8"/>
              <a:gd name="T5" fmla="*/ 0 h 5"/>
              <a:gd name="T6" fmla="*/ 0 w 8"/>
              <a:gd name="T7" fmla="*/ 0 h 5"/>
              <a:gd name="T8" fmla="*/ 0 w 8"/>
              <a:gd name="T9" fmla="*/ 0 h 5"/>
              <a:gd name="T10" fmla="*/ 2147483647 w 8"/>
              <a:gd name="T11" fmla="*/ 0 h 5"/>
              <a:gd name="T12" fmla="*/ 2147483647 w 8"/>
              <a:gd name="T13" fmla="*/ 0 h 5"/>
              <a:gd name="T14" fmla="*/ 2147483647 w 8"/>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5"/>
              <a:gd name="T26" fmla="*/ 8 w 8"/>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5">
                <a:moveTo>
                  <a:pt x="8" y="1"/>
                </a:moveTo>
                <a:lnTo>
                  <a:pt x="5" y="0"/>
                </a:lnTo>
                <a:lnTo>
                  <a:pt x="0" y="0"/>
                </a:lnTo>
                <a:lnTo>
                  <a:pt x="0" y="3"/>
                </a:lnTo>
                <a:lnTo>
                  <a:pt x="0" y="5"/>
                </a:lnTo>
                <a:lnTo>
                  <a:pt x="8" y="5"/>
                </a:lnTo>
                <a:lnTo>
                  <a:pt x="8" y="3"/>
                </a:lnTo>
                <a:lnTo>
                  <a:pt x="8"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4" name="Freeform 180"/>
          <p:cNvSpPr>
            <a:spLocks/>
          </p:cNvSpPr>
          <p:nvPr/>
        </p:nvSpPr>
        <p:spPr bwMode="auto">
          <a:xfrm>
            <a:off x="6885140" y="4337690"/>
            <a:ext cx="6350" cy="3175"/>
          </a:xfrm>
          <a:custGeom>
            <a:avLst/>
            <a:gdLst>
              <a:gd name="T0" fmla="*/ 2147483647 w 7"/>
              <a:gd name="T1" fmla="*/ 0 h 5"/>
              <a:gd name="T2" fmla="*/ 2147483647 w 7"/>
              <a:gd name="T3" fmla="*/ 0 h 5"/>
              <a:gd name="T4" fmla="*/ 0 w 7"/>
              <a:gd name="T5" fmla="*/ 0 h 5"/>
              <a:gd name="T6" fmla="*/ 0 w 7"/>
              <a:gd name="T7" fmla="*/ 0 h 5"/>
              <a:gd name="T8" fmla="*/ 0 w 7"/>
              <a:gd name="T9" fmla="*/ 0 h 5"/>
              <a:gd name="T10" fmla="*/ 2147483647 w 7"/>
              <a:gd name="T11" fmla="*/ 0 h 5"/>
              <a:gd name="T12" fmla="*/ 2147483647 w 7"/>
              <a:gd name="T13" fmla="*/ 0 h 5"/>
              <a:gd name="T14" fmla="*/ 2147483647 w 7"/>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3"/>
                </a:moveTo>
                <a:lnTo>
                  <a:pt x="3" y="1"/>
                </a:lnTo>
                <a:lnTo>
                  <a:pt x="0" y="0"/>
                </a:lnTo>
                <a:lnTo>
                  <a:pt x="0" y="1"/>
                </a:lnTo>
                <a:lnTo>
                  <a:pt x="0" y="3"/>
                </a:lnTo>
                <a:lnTo>
                  <a:pt x="7" y="5"/>
                </a:lnTo>
                <a:lnTo>
                  <a:pt x="3" y="5"/>
                </a:lnTo>
                <a:lnTo>
                  <a:pt x="3"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5" name="Freeform 181"/>
          <p:cNvSpPr>
            <a:spLocks/>
          </p:cNvSpPr>
          <p:nvPr/>
        </p:nvSpPr>
        <p:spPr bwMode="auto">
          <a:xfrm>
            <a:off x="6883552" y="4336102"/>
            <a:ext cx="1588" cy="3175"/>
          </a:xfrm>
          <a:custGeom>
            <a:avLst/>
            <a:gdLst>
              <a:gd name="T0" fmla="*/ 0 w 4"/>
              <a:gd name="T1" fmla="*/ 0 h 5"/>
              <a:gd name="T2" fmla="*/ 0 w 4"/>
              <a:gd name="T3" fmla="*/ 0 h 5"/>
              <a:gd name="T4" fmla="*/ 0 w 4"/>
              <a:gd name="T5" fmla="*/ 0 h 5"/>
              <a:gd name="T6" fmla="*/ 0 w 4"/>
              <a:gd name="T7" fmla="*/ 0 h 5"/>
              <a:gd name="T8" fmla="*/ 0 w 4"/>
              <a:gd name="T9" fmla="*/ 0 h 5"/>
              <a:gd name="T10" fmla="*/ 0 w 4"/>
              <a:gd name="T11" fmla="*/ 0 h 5"/>
              <a:gd name="T12" fmla="*/ 0 w 4"/>
              <a:gd name="T13" fmla="*/ 0 h 5"/>
              <a:gd name="T14" fmla="*/ 0 w 4"/>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4" y="1"/>
                </a:moveTo>
                <a:lnTo>
                  <a:pt x="0" y="0"/>
                </a:lnTo>
                <a:lnTo>
                  <a:pt x="2" y="0"/>
                </a:lnTo>
                <a:lnTo>
                  <a:pt x="2" y="2"/>
                </a:lnTo>
                <a:lnTo>
                  <a:pt x="2" y="5"/>
                </a:lnTo>
                <a:lnTo>
                  <a:pt x="4" y="5"/>
                </a:lnTo>
                <a:lnTo>
                  <a:pt x="4" y="2"/>
                </a:lnTo>
                <a:lnTo>
                  <a:pt x="4"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6" name="Freeform 182"/>
          <p:cNvSpPr>
            <a:spLocks/>
          </p:cNvSpPr>
          <p:nvPr/>
        </p:nvSpPr>
        <p:spPr bwMode="auto">
          <a:xfrm>
            <a:off x="6878790" y="4334515"/>
            <a:ext cx="7938" cy="4763"/>
          </a:xfrm>
          <a:custGeom>
            <a:avLst/>
            <a:gdLst>
              <a:gd name="T0" fmla="*/ 2147483647 w 9"/>
              <a:gd name="T1" fmla="*/ 2147483647 h 6"/>
              <a:gd name="T2" fmla="*/ 2147483647 w 9"/>
              <a:gd name="T3" fmla="*/ 2147483647 h 6"/>
              <a:gd name="T4" fmla="*/ 2147483647 w 9"/>
              <a:gd name="T5" fmla="*/ 2147483647 h 6"/>
              <a:gd name="T6" fmla="*/ 0 w 9"/>
              <a:gd name="T7" fmla="*/ 0 h 6"/>
              <a:gd name="T8" fmla="*/ 0 w 9"/>
              <a:gd name="T9" fmla="*/ 2147483647 h 6"/>
              <a:gd name="T10" fmla="*/ 0 w 9"/>
              <a:gd name="T11" fmla="*/ 2147483647 h 6"/>
              <a:gd name="T12" fmla="*/ 2147483647 w 9"/>
              <a:gd name="T13" fmla="*/ 2147483647 h 6"/>
              <a:gd name="T14" fmla="*/ 2147483647 w 9"/>
              <a:gd name="T15" fmla="*/ 2147483647 h 6"/>
              <a:gd name="T16" fmla="*/ 2147483647 w 9"/>
              <a:gd name="T17" fmla="*/ 2147483647 h 6"/>
              <a:gd name="T18" fmla="*/ 2147483647 w 9"/>
              <a:gd name="T19" fmla="*/ 2147483647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6"/>
              <a:gd name="T32" fmla="*/ 9 w 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6">
                <a:moveTo>
                  <a:pt x="6" y="3"/>
                </a:moveTo>
                <a:lnTo>
                  <a:pt x="6" y="2"/>
                </a:lnTo>
                <a:lnTo>
                  <a:pt x="2" y="1"/>
                </a:lnTo>
                <a:lnTo>
                  <a:pt x="0" y="0"/>
                </a:lnTo>
                <a:lnTo>
                  <a:pt x="0" y="1"/>
                </a:lnTo>
                <a:lnTo>
                  <a:pt x="0" y="2"/>
                </a:lnTo>
                <a:lnTo>
                  <a:pt x="2" y="3"/>
                </a:lnTo>
                <a:lnTo>
                  <a:pt x="9" y="6"/>
                </a:lnTo>
                <a:lnTo>
                  <a:pt x="6" y="6"/>
                </a:lnTo>
                <a:lnTo>
                  <a:pt x="6"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7" name="Freeform 183"/>
          <p:cNvSpPr>
            <a:spLocks/>
          </p:cNvSpPr>
          <p:nvPr/>
        </p:nvSpPr>
        <p:spPr bwMode="auto">
          <a:xfrm>
            <a:off x="6877202" y="4334515"/>
            <a:ext cx="1588" cy="3175"/>
          </a:xfrm>
          <a:custGeom>
            <a:avLst/>
            <a:gdLst>
              <a:gd name="T0" fmla="*/ 0 w 3"/>
              <a:gd name="T1" fmla="*/ 2147483647 h 4"/>
              <a:gd name="T2" fmla="*/ 0 w 3"/>
              <a:gd name="T3" fmla="*/ 0 h 4"/>
              <a:gd name="T4" fmla="*/ 0 w 3"/>
              <a:gd name="T5" fmla="*/ 0 h 4"/>
              <a:gd name="T6" fmla="*/ 0 w 3"/>
              <a:gd name="T7" fmla="*/ 2147483647 h 4"/>
              <a:gd name="T8" fmla="*/ 0 w 3"/>
              <a:gd name="T9" fmla="*/ 2147483647 h 4"/>
              <a:gd name="T10" fmla="*/ 0 w 3"/>
              <a:gd name="T11" fmla="*/ 2147483647 h 4"/>
              <a:gd name="T12" fmla="*/ 0 w 3"/>
              <a:gd name="T13" fmla="*/ 2147483647 h 4"/>
              <a:gd name="T14" fmla="*/ 0 w 3"/>
              <a:gd name="T15" fmla="*/ 2147483647 h 4"/>
              <a:gd name="T16" fmla="*/ 0 60000 65536"/>
              <a:gd name="T17" fmla="*/ 0 60000 65536"/>
              <a:gd name="T18" fmla="*/ 0 60000 65536"/>
              <a:gd name="T19" fmla="*/ 0 60000 65536"/>
              <a:gd name="T20" fmla="*/ 0 60000 65536"/>
              <a:gd name="T21" fmla="*/ 0 60000 65536"/>
              <a:gd name="T22" fmla="*/ 0 60000 65536"/>
              <a:gd name="T23" fmla="*/ 0 60000 65536"/>
              <a:gd name="T24" fmla="*/ 0 w 3"/>
              <a:gd name="T25" fmla="*/ 0 h 4"/>
              <a:gd name="T26" fmla="*/ 3 w 3"/>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 h="4">
                <a:moveTo>
                  <a:pt x="3" y="1"/>
                </a:moveTo>
                <a:lnTo>
                  <a:pt x="0" y="0"/>
                </a:lnTo>
                <a:lnTo>
                  <a:pt x="0" y="2"/>
                </a:lnTo>
                <a:lnTo>
                  <a:pt x="0" y="4"/>
                </a:lnTo>
                <a:lnTo>
                  <a:pt x="3" y="4"/>
                </a:lnTo>
                <a:lnTo>
                  <a:pt x="3" y="2"/>
                </a:lnTo>
                <a:lnTo>
                  <a:pt x="3"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8" name="Freeform 184"/>
          <p:cNvSpPr>
            <a:spLocks/>
          </p:cNvSpPr>
          <p:nvPr/>
        </p:nvSpPr>
        <p:spPr bwMode="auto">
          <a:xfrm>
            <a:off x="6870852" y="4332927"/>
            <a:ext cx="9525" cy="4763"/>
          </a:xfrm>
          <a:custGeom>
            <a:avLst/>
            <a:gdLst>
              <a:gd name="T0" fmla="*/ 2147483647 w 12"/>
              <a:gd name="T1" fmla="*/ 0 h 7"/>
              <a:gd name="T2" fmla="*/ 2147483647 w 12"/>
              <a:gd name="T3" fmla="*/ 0 h 7"/>
              <a:gd name="T4" fmla="*/ 2147483647 w 12"/>
              <a:gd name="T5" fmla="*/ 0 h 7"/>
              <a:gd name="T6" fmla="*/ 0 w 12"/>
              <a:gd name="T7" fmla="*/ 0 h 7"/>
              <a:gd name="T8" fmla="*/ 0 w 12"/>
              <a:gd name="T9" fmla="*/ 0 h 7"/>
              <a:gd name="T10" fmla="*/ 0 w 12"/>
              <a:gd name="T11" fmla="*/ 0 h 7"/>
              <a:gd name="T12" fmla="*/ 2147483647 w 12"/>
              <a:gd name="T13" fmla="*/ 0 h 7"/>
              <a:gd name="T14" fmla="*/ 2147483647 w 12"/>
              <a:gd name="T15" fmla="*/ 0 h 7"/>
              <a:gd name="T16" fmla="*/ 2147483647 w 12"/>
              <a:gd name="T17" fmla="*/ 0 h 7"/>
              <a:gd name="T18" fmla="*/ 2147483647 w 12"/>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7"/>
              <a:gd name="T32" fmla="*/ 12 w 12"/>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7">
                <a:moveTo>
                  <a:pt x="8" y="5"/>
                </a:moveTo>
                <a:lnTo>
                  <a:pt x="8" y="4"/>
                </a:lnTo>
                <a:lnTo>
                  <a:pt x="5" y="3"/>
                </a:lnTo>
                <a:lnTo>
                  <a:pt x="0" y="0"/>
                </a:lnTo>
                <a:lnTo>
                  <a:pt x="0" y="2"/>
                </a:lnTo>
                <a:lnTo>
                  <a:pt x="0" y="3"/>
                </a:lnTo>
                <a:lnTo>
                  <a:pt x="5" y="5"/>
                </a:lnTo>
                <a:lnTo>
                  <a:pt x="12" y="7"/>
                </a:lnTo>
                <a:lnTo>
                  <a:pt x="8" y="7"/>
                </a:lnTo>
                <a:lnTo>
                  <a:pt x="8" y="5"/>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9" name="Freeform 185"/>
          <p:cNvSpPr>
            <a:spLocks/>
          </p:cNvSpPr>
          <p:nvPr/>
        </p:nvSpPr>
        <p:spPr bwMode="auto">
          <a:xfrm>
            <a:off x="6867677" y="4331340"/>
            <a:ext cx="4763" cy="3175"/>
          </a:xfrm>
          <a:custGeom>
            <a:avLst/>
            <a:gdLst>
              <a:gd name="T0" fmla="*/ 2147483647 w 6"/>
              <a:gd name="T1" fmla="*/ 0 h 5"/>
              <a:gd name="T2" fmla="*/ 2147483647 w 6"/>
              <a:gd name="T3" fmla="*/ 0 h 5"/>
              <a:gd name="T4" fmla="*/ 2147483647 w 6"/>
              <a:gd name="T5" fmla="*/ 0 h 5"/>
              <a:gd name="T6" fmla="*/ 2147483647 w 6"/>
              <a:gd name="T7" fmla="*/ 0 h 5"/>
              <a:gd name="T8" fmla="*/ 0 w 6"/>
              <a:gd name="T9" fmla="*/ 0 h 5"/>
              <a:gd name="T10" fmla="*/ 0 w 6"/>
              <a:gd name="T11" fmla="*/ 0 h 5"/>
              <a:gd name="T12" fmla="*/ 2147483647 w 6"/>
              <a:gd name="T13" fmla="*/ 0 h 5"/>
              <a:gd name="T14" fmla="*/ 2147483647 w 6"/>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5"/>
              <a:gd name="T26" fmla="*/ 6 w 6"/>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5">
                <a:moveTo>
                  <a:pt x="4" y="4"/>
                </a:moveTo>
                <a:lnTo>
                  <a:pt x="6" y="2"/>
                </a:lnTo>
                <a:lnTo>
                  <a:pt x="2" y="0"/>
                </a:lnTo>
                <a:lnTo>
                  <a:pt x="1" y="1"/>
                </a:lnTo>
                <a:lnTo>
                  <a:pt x="0" y="2"/>
                </a:lnTo>
                <a:lnTo>
                  <a:pt x="4" y="5"/>
                </a:lnTo>
                <a:lnTo>
                  <a:pt x="4" y="4"/>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0" name="Freeform 186"/>
          <p:cNvSpPr>
            <a:spLocks/>
          </p:cNvSpPr>
          <p:nvPr/>
        </p:nvSpPr>
        <p:spPr bwMode="auto">
          <a:xfrm>
            <a:off x="6862915" y="4328165"/>
            <a:ext cx="9525" cy="4763"/>
          </a:xfrm>
          <a:custGeom>
            <a:avLst/>
            <a:gdLst>
              <a:gd name="T0" fmla="*/ 2147483647 w 12"/>
              <a:gd name="T1" fmla="*/ 2147483647 h 5"/>
              <a:gd name="T2" fmla="*/ 2147483647 w 12"/>
              <a:gd name="T3" fmla="*/ 2147483647 h 5"/>
              <a:gd name="T4" fmla="*/ 0 w 12"/>
              <a:gd name="T5" fmla="*/ 0 h 5"/>
              <a:gd name="T6" fmla="*/ 0 w 12"/>
              <a:gd name="T7" fmla="*/ 2147483647 h 5"/>
              <a:gd name="T8" fmla="*/ 0 w 12"/>
              <a:gd name="T9" fmla="*/ 2147483647 h 5"/>
              <a:gd name="T10" fmla="*/ 2147483647 w 12"/>
              <a:gd name="T11" fmla="*/ 2147483647 h 5"/>
              <a:gd name="T12" fmla="*/ 2147483647 w 12"/>
              <a:gd name="T13" fmla="*/ 2147483647 h 5"/>
              <a:gd name="T14" fmla="*/ 2147483647 w 12"/>
              <a:gd name="T15" fmla="*/ 2147483647 h 5"/>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5"/>
              <a:gd name="T26" fmla="*/ 12 w 12"/>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5">
                <a:moveTo>
                  <a:pt x="8" y="3"/>
                </a:moveTo>
                <a:lnTo>
                  <a:pt x="12" y="5"/>
                </a:lnTo>
                <a:lnTo>
                  <a:pt x="0" y="0"/>
                </a:lnTo>
                <a:lnTo>
                  <a:pt x="0" y="1"/>
                </a:lnTo>
                <a:lnTo>
                  <a:pt x="0" y="2"/>
                </a:lnTo>
                <a:lnTo>
                  <a:pt x="7" y="5"/>
                </a:lnTo>
                <a:lnTo>
                  <a:pt x="7" y="4"/>
                </a:lnTo>
                <a:lnTo>
                  <a:pt x="8"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1" name="Freeform 187"/>
          <p:cNvSpPr>
            <a:spLocks/>
          </p:cNvSpPr>
          <p:nvPr/>
        </p:nvSpPr>
        <p:spPr bwMode="auto">
          <a:xfrm>
            <a:off x="6859740" y="4326577"/>
            <a:ext cx="4763" cy="3175"/>
          </a:xfrm>
          <a:custGeom>
            <a:avLst/>
            <a:gdLst>
              <a:gd name="T0" fmla="*/ 2147483647 w 4"/>
              <a:gd name="T1" fmla="*/ 0 h 5"/>
              <a:gd name="T2" fmla="*/ 2147483647 w 4"/>
              <a:gd name="T3" fmla="*/ 0 h 5"/>
              <a:gd name="T4" fmla="*/ 2147483647 w 4"/>
              <a:gd name="T5" fmla="*/ 0 h 5"/>
              <a:gd name="T6" fmla="*/ 2147483647 w 4"/>
              <a:gd name="T7" fmla="*/ 0 h 5"/>
              <a:gd name="T8" fmla="*/ 0 w 4"/>
              <a:gd name="T9" fmla="*/ 0 h 5"/>
              <a:gd name="T10" fmla="*/ 2147483647 w 4"/>
              <a:gd name="T11" fmla="*/ 0 h 5"/>
              <a:gd name="T12" fmla="*/ 2147483647 w 4"/>
              <a:gd name="T13" fmla="*/ 0 h 5"/>
              <a:gd name="T14" fmla="*/ 2147483647 w 4"/>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4"/>
                </a:moveTo>
                <a:lnTo>
                  <a:pt x="4" y="3"/>
                </a:lnTo>
                <a:lnTo>
                  <a:pt x="2" y="0"/>
                </a:lnTo>
                <a:lnTo>
                  <a:pt x="1" y="2"/>
                </a:lnTo>
                <a:lnTo>
                  <a:pt x="0" y="3"/>
                </a:lnTo>
                <a:lnTo>
                  <a:pt x="1" y="4"/>
                </a:lnTo>
                <a:lnTo>
                  <a:pt x="3" y="5"/>
                </a:lnTo>
                <a:lnTo>
                  <a:pt x="3" y="4"/>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2" name="Freeform 188"/>
          <p:cNvSpPr>
            <a:spLocks/>
          </p:cNvSpPr>
          <p:nvPr/>
        </p:nvSpPr>
        <p:spPr bwMode="auto">
          <a:xfrm>
            <a:off x="6859740" y="4324990"/>
            <a:ext cx="3175" cy="3175"/>
          </a:xfrm>
          <a:custGeom>
            <a:avLst/>
            <a:gdLst>
              <a:gd name="T0" fmla="*/ 0 w 5"/>
              <a:gd name="T1" fmla="*/ 2147483647 h 4"/>
              <a:gd name="T2" fmla="*/ 0 w 5"/>
              <a:gd name="T3" fmla="*/ 2147483647 h 4"/>
              <a:gd name="T4" fmla="*/ 0 w 5"/>
              <a:gd name="T5" fmla="*/ 0 h 4"/>
              <a:gd name="T6" fmla="*/ 0 w 5"/>
              <a:gd name="T7" fmla="*/ 2147483647 h 4"/>
              <a:gd name="T8" fmla="*/ 0 w 5"/>
              <a:gd name="T9" fmla="*/ 2147483647 h 4"/>
              <a:gd name="T10" fmla="*/ 0 w 5"/>
              <a:gd name="T11" fmla="*/ 2147483647 h 4"/>
              <a:gd name="T12" fmla="*/ 0 w 5"/>
              <a:gd name="T13" fmla="*/ 2147483647 h 4"/>
              <a:gd name="T14" fmla="*/ 0 w 5"/>
              <a:gd name="T15" fmla="*/ 2147483647 h 4"/>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4"/>
              <a:gd name="T26" fmla="*/ 5 w 5"/>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4">
                <a:moveTo>
                  <a:pt x="4" y="1"/>
                </a:moveTo>
                <a:lnTo>
                  <a:pt x="5" y="3"/>
                </a:lnTo>
                <a:lnTo>
                  <a:pt x="0" y="0"/>
                </a:lnTo>
                <a:lnTo>
                  <a:pt x="0" y="1"/>
                </a:lnTo>
                <a:lnTo>
                  <a:pt x="0" y="3"/>
                </a:lnTo>
                <a:lnTo>
                  <a:pt x="3" y="4"/>
                </a:lnTo>
                <a:lnTo>
                  <a:pt x="3" y="3"/>
                </a:lnTo>
                <a:lnTo>
                  <a:pt x="4"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3" name="Freeform 189"/>
          <p:cNvSpPr>
            <a:spLocks/>
          </p:cNvSpPr>
          <p:nvPr/>
        </p:nvSpPr>
        <p:spPr bwMode="auto">
          <a:xfrm>
            <a:off x="6856565" y="4323402"/>
            <a:ext cx="3175" cy="3175"/>
          </a:xfrm>
          <a:custGeom>
            <a:avLst/>
            <a:gdLst>
              <a:gd name="T0" fmla="*/ 0 w 5"/>
              <a:gd name="T1" fmla="*/ 0 h 5"/>
              <a:gd name="T2" fmla="*/ 0 w 5"/>
              <a:gd name="T3" fmla="*/ 0 h 5"/>
              <a:gd name="T4" fmla="*/ 0 w 5"/>
              <a:gd name="T5" fmla="*/ 0 h 5"/>
              <a:gd name="T6" fmla="*/ 0 w 5"/>
              <a:gd name="T7" fmla="*/ 0 h 5"/>
              <a:gd name="T8" fmla="*/ 0 w 5"/>
              <a:gd name="T9" fmla="*/ 0 h 5"/>
              <a:gd name="T10" fmla="*/ 0 w 5"/>
              <a:gd name="T11" fmla="*/ 0 h 5"/>
              <a:gd name="T12" fmla="*/ 0 w 5"/>
              <a:gd name="T13" fmla="*/ 0 h 5"/>
              <a:gd name="T14" fmla="*/ 0 w 5"/>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5"/>
              <a:gd name="T26" fmla="*/ 5 w 5"/>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5">
                <a:moveTo>
                  <a:pt x="3" y="3"/>
                </a:moveTo>
                <a:lnTo>
                  <a:pt x="5" y="2"/>
                </a:lnTo>
                <a:lnTo>
                  <a:pt x="2" y="0"/>
                </a:lnTo>
                <a:lnTo>
                  <a:pt x="1" y="1"/>
                </a:lnTo>
                <a:lnTo>
                  <a:pt x="0" y="2"/>
                </a:lnTo>
                <a:lnTo>
                  <a:pt x="1" y="3"/>
                </a:lnTo>
                <a:lnTo>
                  <a:pt x="3" y="5"/>
                </a:lnTo>
                <a:lnTo>
                  <a:pt x="3"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4" name="Freeform 190"/>
          <p:cNvSpPr>
            <a:spLocks/>
          </p:cNvSpPr>
          <p:nvPr/>
        </p:nvSpPr>
        <p:spPr bwMode="auto">
          <a:xfrm>
            <a:off x="6854977" y="4321815"/>
            <a:ext cx="4763" cy="3175"/>
          </a:xfrm>
          <a:custGeom>
            <a:avLst/>
            <a:gdLst>
              <a:gd name="T0" fmla="*/ 2147483647 w 4"/>
              <a:gd name="T1" fmla="*/ 2147483647 h 3"/>
              <a:gd name="T2" fmla="*/ 2147483647 w 4"/>
              <a:gd name="T3" fmla="*/ 2147483647 h 3"/>
              <a:gd name="T4" fmla="*/ 0 w 4"/>
              <a:gd name="T5" fmla="*/ 0 h 3"/>
              <a:gd name="T6" fmla="*/ 0 w 4"/>
              <a:gd name="T7" fmla="*/ 2147483647 h 3"/>
              <a:gd name="T8" fmla="*/ 0 w 4"/>
              <a:gd name="T9" fmla="*/ 2147483647 h 3"/>
              <a:gd name="T10" fmla="*/ 2147483647 w 4"/>
              <a:gd name="T11" fmla="*/ 2147483647 h 3"/>
              <a:gd name="T12" fmla="*/ 2147483647 w 4"/>
              <a:gd name="T13" fmla="*/ 2147483647 h 3"/>
              <a:gd name="T14" fmla="*/ 2147483647 w 4"/>
              <a:gd name="T15" fmla="*/ 2147483647 h 3"/>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3"/>
              <a:gd name="T26" fmla="*/ 4 w 4"/>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3">
                <a:moveTo>
                  <a:pt x="3" y="1"/>
                </a:moveTo>
                <a:lnTo>
                  <a:pt x="4" y="2"/>
                </a:lnTo>
                <a:lnTo>
                  <a:pt x="0" y="0"/>
                </a:lnTo>
                <a:lnTo>
                  <a:pt x="0" y="1"/>
                </a:lnTo>
                <a:lnTo>
                  <a:pt x="0" y="2"/>
                </a:lnTo>
                <a:lnTo>
                  <a:pt x="2" y="3"/>
                </a:lnTo>
                <a:lnTo>
                  <a:pt x="2" y="2"/>
                </a:lnTo>
                <a:lnTo>
                  <a:pt x="3" y="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5" name="Freeform 191"/>
          <p:cNvSpPr>
            <a:spLocks/>
          </p:cNvSpPr>
          <p:nvPr/>
        </p:nvSpPr>
        <p:spPr bwMode="auto">
          <a:xfrm>
            <a:off x="6853390" y="4320227"/>
            <a:ext cx="3175" cy="4763"/>
          </a:xfrm>
          <a:custGeom>
            <a:avLst/>
            <a:gdLst>
              <a:gd name="T0" fmla="*/ 0 w 5"/>
              <a:gd name="T1" fmla="*/ 2147483647 h 4"/>
              <a:gd name="T2" fmla="*/ 0 w 5"/>
              <a:gd name="T3" fmla="*/ 2147483647 h 4"/>
              <a:gd name="T4" fmla="*/ 0 w 5"/>
              <a:gd name="T5" fmla="*/ 0 h 4"/>
              <a:gd name="T6" fmla="*/ 0 w 5"/>
              <a:gd name="T7" fmla="*/ 2147483647 h 4"/>
              <a:gd name="T8" fmla="*/ 0 w 5"/>
              <a:gd name="T9" fmla="*/ 2147483647 h 4"/>
              <a:gd name="T10" fmla="*/ 0 w 5"/>
              <a:gd name="T11" fmla="*/ 2147483647 h 4"/>
              <a:gd name="T12" fmla="*/ 0 w 5"/>
              <a:gd name="T13" fmla="*/ 2147483647 h 4"/>
              <a:gd name="T14" fmla="*/ 0 w 5"/>
              <a:gd name="T15" fmla="*/ 2147483647 h 4"/>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4"/>
              <a:gd name="T26" fmla="*/ 5 w 5"/>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4">
                <a:moveTo>
                  <a:pt x="4" y="3"/>
                </a:moveTo>
                <a:lnTo>
                  <a:pt x="5" y="2"/>
                </a:lnTo>
                <a:lnTo>
                  <a:pt x="3" y="0"/>
                </a:lnTo>
                <a:lnTo>
                  <a:pt x="2" y="1"/>
                </a:lnTo>
                <a:lnTo>
                  <a:pt x="0" y="2"/>
                </a:lnTo>
                <a:lnTo>
                  <a:pt x="2" y="3"/>
                </a:lnTo>
                <a:lnTo>
                  <a:pt x="4" y="4"/>
                </a:lnTo>
                <a:lnTo>
                  <a:pt x="4"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6" name="Freeform 192"/>
          <p:cNvSpPr>
            <a:spLocks/>
          </p:cNvSpPr>
          <p:nvPr/>
        </p:nvSpPr>
        <p:spPr bwMode="auto">
          <a:xfrm>
            <a:off x="6851802" y="4320227"/>
            <a:ext cx="3175" cy="3175"/>
          </a:xfrm>
          <a:custGeom>
            <a:avLst/>
            <a:gdLst>
              <a:gd name="T0" fmla="*/ 2147483647 w 4"/>
              <a:gd name="T1" fmla="*/ 0 h 5"/>
              <a:gd name="T2" fmla="*/ 2147483647 w 4"/>
              <a:gd name="T3" fmla="*/ 0 h 5"/>
              <a:gd name="T4" fmla="*/ 2147483647 w 4"/>
              <a:gd name="T5" fmla="*/ 0 h 5"/>
              <a:gd name="T6" fmla="*/ 2147483647 w 4"/>
              <a:gd name="T7" fmla="*/ 0 h 5"/>
              <a:gd name="T8" fmla="*/ 0 w 4"/>
              <a:gd name="T9" fmla="*/ 0 h 5"/>
              <a:gd name="T10" fmla="*/ 2147483647 w 4"/>
              <a:gd name="T11" fmla="*/ 0 h 5"/>
              <a:gd name="T12" fmla="*/ 2147483647 w 4"/>
              <a:gd name="T13" fmla="*/ 0 h 5"/>
              <a:gd name="T14" fmla="*/ 2147483647 w 4"/>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3"/>
                </a:moveTo>
                <a:lnTo>
                  <a:pt x="4" y="3"/>
                </a:lnTo>
                <a:lnTo>
                  <a:pt x="3" y="0"/>
                </a:lnTo>
                <a:lnTo>
                  <a:pt x="1" y="0"/>
                </a:lnTo>
                <a:lnTo>
                  <a:pt x="0" y="0"/>
                </a:lnTo>
                <a:lnTo>
                  <a:pt x="3" y="5"/>
                </a:lnTo>
                <a:lnTo>
                  <a:pt x="1" y="4"/>
                </a:lnTo>
                <a:lnTo>
                  <a:pt x="3"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7" name="Freeform 193"/>
          <p:cNvSpPr>
            <a:spLocks/>
          </p:cNvSpPr>
          <p:nvPr/>
        </p:nvSpPr>
        <p:spPr bwMode="auto">
          <a:xfrm>
            <a:off x="6848627" y="4301177"/>
            <a:ext cx="14288" cy="19050"/>
          </a:xfrm>
          <a:custGeom>
            <a:avLst/>
            <a:gdLst>
              <a:gd name="T0" fmla="*/ 2147483647 w 17"/>
              <a:gd name="T1" fmla="*/ 2147483647 h 26"/>
              <a:gd name="T2" fmla="*/ 2147483647 w 17"/>
              <a:gd name="T3" fmla="*/ 2147483647 h 26"/>
              <a:gd name="T4" fmla="*/ 2147483647 w 17"/>
              <a:gd name="T5" fmla="*/ 2147483647 h 26"/>
              <a:gd name="T6" fmla="*/ 2147483647 w 17"/>
              <a:gd name="T7" fmla="*/ 0 h 26"/>
              <a:gd name="T8" fmla="*/ 2147483647 w 17"/>
              <a:gd name="T9" fmla="*/ 0 h 26"/>
              <a:gd name="T10" fmla="*/ 0 w 17"/>
              <a:gd name="T11" fmla="*/ 2147483647 h 26"/>
              <a:gd name="T12" fmla="*/ 2147483647 w 17"/>
              <a:gd name="T13" fmla="*/ 2147483647 h 26"/>
              <a:gd name="T14" fmla="*/ 2147483647 w 17"/>
              <a:gd name="T15" fmla="*/ 2147483647 h 26"/>
              <a:gd name="T16" fmla="*/ 2147483647 w 17"/>
              <a:gd name="T17" fmla="*/ 2147483647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26"/>
              <a:gd name="T29" fmla="*/ 17 w 17"/>
              <a:gd name="T30" fmla="*/ 26 h 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26">
                <a:moveTo>
                  <a:pt x="6" y="24"/>
                </a:moveTo>
                <a:lnTo>
                  <a:pt x="4" y="22"/>
                </a:lnTo>
                <a:lnTo>
                  <a:pt x="2" y="20"/>
                </a:lnTo>
                <a:lnTo>
                  <a:pt x="17" y="5"/>
                </a:lnTo>
                <a:lnTo>
                  <a:pt x="17" y="0"/>
                </a:lnTo>
                <a:lnTo>
                  <a:pt x="0" y="22"/>
                </a:lnTo>
                <a:lnTo>
                  <a:pt x="3" y="26"/>
                </a:lnTo>
                <a:lnTo>
                  <a:pt x="4" y="24"/>
                </a:lnTo>
                <a:lnTo>
                  <a:pt x="6" y="24"/>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8" name="Freeform 194"/>
          <p:cNvSpPr>
            <a:spLocks/>
          </p:cNvSpPr>
          <p:nvPr/>
        </p:nvSpPr>
        <p:spPr bwMode="auto">
          <a:xfrm>
            <a:off x="6862915" y="4301177"/>
            <a:ext cx="7938" cy="9525"/>
          </a:xfrm>
          <a:custGeom>
            <a:avLst/>
            <a:gdLst>
              <a:gd name="T0" fmla="*/ 0 w 10"/>
              <a:gd name="T1" fmla="*/ 0 h 13"/>
              <a:gd name="T2" fmla="*/ 2147483647 w 10"/>
              <a:gd name="T3" fmla="*/ 0 h 13"/>
              <a:gd name="T4" fmla="*/ 2147483647 w 10"/>
              <a:gd name="T5" fmla="*/ 2147483647 h 13"/>
              <a:gd name="T6" fmla="*/ 2147483647 w 10"/>
              <a:gd name="T7" fmla="*/ 2147483647 h 13"/>
              <a:gd name="T8" fmla="*/ 2147483647 w 10"/>
              <a:gd name="T9" fmla="*/ 2147483647 h 13"/>
              <a:gd name="T10" fmla="*/ 2147483647 w 10"/>
              <a:gd name="T11" fmla="*/ 0 h 13"/>
              <a:gd name="T12" fmla="*/ 2147483647 w 10"/>
              <a:gd name="T13" fmla="*/ 0 h 13"/>
              <a:gd name="T14" fmla="*/ 0 w 10"/>
              <a:gd name="T15" fmla="*/ 0 h 13"/>
              <a:gd name="T16" fmla="*/ 0 w 10"/>
              <a:gd name="T17" fmla="*/ 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3"/>
              <a:gd name="T29" fmla="*/ 10 w 10"/>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3">
                <a:moveTo>
                  <a:pt x="0" y="5"/>
                </a:moveTo>
                <a:lnTo>
                  <a:pt x="1" y="7"/>
                </a:lnTo>
                <a:lnTo>
                  <a:pt x="5" y="9"/>
                </a:lnTo>
                <a:lnTo>
                  <a:pt x="8" y="13"/>
                </a:lnTo>
                <a:lnTo>
                  <a:pt x="10" y="11"/>
                </a:lnTo>
                <a:lnTo>
                  <a:pt x="7" y="7"/>
                </a:lnTo>
                <a:lnTo>
                  <a:pt x="4" y="5"/>
                </a:lnTo>
                <a:lnTo>
                  <a:pt x="0" y="0"/>
                </a:lnTo>
                <a:lnTo>
                  <a:pt x="0" y="5"/>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9" name="Freeform 195"/>
          <p:cNvSpPr>
            <a:spLocks/>
          </p:cNvSpPr>
          <p:nvPr/>
        </p:nvSpPr>
        <p:spPr bwMode="auto">
          <a:xfrm>
            <a:off x="6869265" y="4309115"/>
            <a:ext cx="44450" cy="11113"/>
          </a:xfrm>
          <a:custGeom>
            <a:avLst/>
            <a:gdLst>
              <a:gd name="T0" fmla="*/ 0 w 55"/>
              <a:gd name="T1" fmla="*/ 0 h 15"/>
              <a:gd name="T2" fmla="*/ 2147483647 w 55"/>
              <a:gd name="T3" fmla="*/ 2147483647 h 15"/>
              <a:gd name="T4" fmla="*/ 2147483647 w 55"/>
              <a:gd name="T5" fmla="*/ 2147483647 h 15"/>
              <a:gd name="T6" fmla="*/ 2147483647 w 55"/>
              <a:gd name="T7" fmla="*/ 2147483647 h 15"/>
              <a:gd name="T8" fmla="*/ 2147483647 w 55"/>
              <a:gd name="T9" fmla="*/ 2147483647 h 15"/>
              <a:gd name="T10" fmla="*/ 2147483647 w 55"/>
              <a:gd name="T11" fmla="*/ 2147483647 h 15"/>
              <a:gd name="T12" fmla="*/ 2147483647 w 55"/>
              <a:gd name="T13" fmla="*/ 2147483647 h 15"/>
              <a:gd name="T14" fmla="*/ 2147483647 w 55"/>
              <a:gd name="T15" fmla="*/ 2147483647 h 15"/>
              <a:gd name="T16" fmla="*/ 2147483647 w 55"/>
              <a:gd name="T17" fmla="*/ 2147483647 h 15"/>
              <a:gd name="T18" fmla="*/ 2147483647 w 55"/>
              <a:gd name="T19" fmla="*/ 2147483647 h 15"/>
              <a:gd name="T20" fmla="*/ 2147483647 w 55"/>
              <a:gd name="T21" fmla="*/ 2147483647 h 15"/>
              <a:gd name="T22" fmla="*/ 2147483647 w 55"/>
              <a:gd name="T23" fmla="*/ 2147483647 h 15"/>
              <a:gd name="T24" fmla="*/ 2147483647 w 55"/>
              <a:gd name="T25" fmla="*/ 2147483647 h 15"/>
              <a:gd name="T26" fmla="*/ 2147483647 w 55"/>
              <a:gd name="T27" fmla="*/ 0 h 15"/>
              <a:gd name="T28" fmla="*/ 2147483647 w 55"/>
              <a:gd name="T29" fmla="*/ 2147483647 h 15"/>
              <a:gd name="T30" fmla="*/ 2147483647 w 55"/>
              <a:gd name="T31" fmla="*/ 2147483647 h 15"/>
              <a:gd name="T32" fmla="*/ 2147483647 w 55"/>
              <a:gd name="T33" fmla="*/ 2147483647 h 15"/>
              <a:gd name="T34" fmla="*/ 2147483647 w 55"/>
              <a:gd name="T35" fmla="*/ 2147483647 h 15"/>
              <a:gd name="T36" fmla="*/ 2147483647 w 55"/>
              <a:gd name="T37" fmla="*/ 2147483647 h 15"/>
              <a:gd name="T38" fmla="*/ 2147483647 w 55"/>
              <a:gd name="T39" fmla="*/ 2147483647 h 15"/>
              <a:gd name="T40" fmla="*/ 2147483647 w 55"/>
              <a:gd name="T41" fmla="*/ 2147483647 h 15"/>
              <a:gd name="T42" fmla="*/ 2147483647 w 55"/>
              <a:gd name="T43" fmla="*/ 2147483647 h 15"/>
              <a:gd name="T44" fmla="*/ 2147483647 w 55"/>
              <a:gd name="T45" fmla="*/ 2147483647 h 15"/>
              <a:gd name="T46" fmla="*/ 2147483647 w 55"/>
              <a:gd name="T47" fmla="*/ 0 h 15"/>
              <a:gd name="T48" fmla="*/ 2147483647 w 55"/>
              <a:gd name="T49" fmla="*/ 0 h 15"/>
              <a:gd name="T50" fmla="*/ 0 w 55"/>
              <a:gd name="T51" fmla="*/ 0 h 1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5"/>
              <a:gd name="T79" fmla="*/ 0 h 15"/>
              <a:gd name="T80" fmla="*/ 55 w 55"/>
              <a:gd name="T81" fmla="*/ 15 h 1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5" h="15">
                <a:moveTo>
                  <a:pt x="0" y="2"/>
                </a:moveTo>
                <a:lnTo>
                  <a:pt x="9" y="9"/>
                </a:lnTo>
                <a:lnTo>
                  <a:pt x="15" y="10"/>
                </a:lnTo>
                <a:lnTo>
                  <a:pt x="20" y="11"/>
                </a:lnTo>
                <a:lnTo>
                  <a:pt x="27" y="13"/>
                </a:lnTo>
                <a:lnTo>
                  <a:pt x="30" y="13"/>
                </a:lnTo>
                <a:lnTo>
                  <a:pt x="35" y="15"/>
                </a:lnTo>
                <a:lnTo>
                  <a:pt x="37" y="13"/>
                </a:lnTo>
                <a:lnTo>
                  <a:pt x="44" y="13"/>
                </a:lnTo>
                <a:lnTo>
                  <a:pt x="48" y="11"/>
                </a:lnTo>
                <a:lnTo>
                  <a:pt x="51" y="11"/>
                </a:lnTo>
                <a:lnTo>
                  <a:pt x="55" y="9"/>
                </a:lnTo>
                <a:lnTo>
                  <a:pt x="55" y="8"/>
                </a:lnTo>
                <a:lnTo>
                  <a:pt x="55" y="6"/>
                </a:lnTo>
                <a:lnTo>
                  <a:pt x="51" y="9"/>
                </a:lnTo>
                <a:lnTo>
                  <a:pt x="48" y="9"/>
                </a:lnTo>
                <a:lnTo>
                  <a:pt x="44" y="11"/>
                </a:lnTo>
                <a:lnTo>
                  <a:pt x="37" y="11"/>
                </a:lnTo>
                <a:lnTo>
                  <a:pt x="35" y="12"/>
                </a:lnTo>
                <a:lnTo>
                  <a:pt x="30" y="11"/>
                </a:lnTo>
                <a:lnTo>
                  <a:pt x="27" y="11"/>
                </a:lnTo>
                <a:lnTo>
                  <a:pt x="20" y="9"/>
                </a:lnTo>
                <a:lnTo>
                  <a:pt x="15" y="8"/>
                </a:lnTo>
                <a:lnTo>
                  <a:pt x="13" y="6"/>
                </a:lnTo>
                <a:lnTo>
                  <a:pt x="2" y="0"/>
                </a:lnTo>
                <a:lnTo>
                  <a:pt x="0"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0" name="Freeform 196"/>
          <p:cNvSpPr>
            <a:spLocks/>
          </p:cNvSpPr>
          <p:nvPr/>
        </p:nvSpPr>
        <p:spPr bwMode="auto">
          <a:xfrm>
            <a:off x="6912127" y="4313877"/>
            <a:ext cx="3175" cy="1588"/>
          </a:xfrm>
          <a:custGeom>
            <a:avLst/>
            <a:gdLst>
              <a:gd name="T0" fmla="*/ 2147483647 w 4"/>
              <a:gd name="T1" fmla="*/ 0 h 4"/>
              <a:gd name="T2" fmla="*/ 2147483647 w 4"/>
              <a:gd name="T3" fmla="*/ 0 h 4"/>
              <a:gd name="T4" fmla="*/ 2147483647 w 4"/>
              <a:gd name="T5" fmla="*/ 0 h 4"/>
              <a:gd name="T6" fmla="*/ 2147483647 w 4"/>
              <a:gd name="T7" fmla="*/ 0 h 4"/>
              <a:gd name="T8" fmla="*/ 2147483647 w 4"/>
              <a:gd name="T9" fmla="*/ 0 h 4"/>
              <a:gd name="T10" fmla="*/ 0 w 4"/>
              <a:gd name="T11" fmla="*/ 0 h 4"/>
              <a:gd name="T12" fmla="*/ 2147483647 w 4"/>
              <a:gd name="T13" fmla="*/ 0 h 4"/>
              <a:gd name="T14" fmla="*/ 2147483647 w 4"/>
              <a:gd name="T15" fmla="*/ 0 h 4"/>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4"/>
              <a:gd name="T26" fmla="*/ 4 w 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4">
                <a:moveTo>
                  <a:pt x="1" y="4"/>
                </a:moveTo>
                <a:lnTo>
                  <a:pt x="4" y="3"/>
                </a:lnTo>
                <a:lnTo>
                  <a:pt x="3" y="1"/>
                </a:lnTo>
                <a:lnTo>
                  <a:pt x="1" y="0"/>
                </a:lnTo>
                <a:lnTo>
                  <a:pt x="0" y="1"/>
                </a:lnTo>
                <a:lnTo>
                  <a:pt x="1" y="3"/>
                </a:lnTo>
                <a:lnTo>
                  <a:pt x="1" y="4"/>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1" name="Freeform 197"/>
          <p:cNvSpPr>
            <a:spLocks/>
          </p:cNvSpPr>
          <p:nvPr/>
        </p:nvSpPr>
        <p:spPr bwMode="auto">
          <a:xfrm>
            <a:off x="6912127" y="4310702"/>
            <a:ext cx="7938" cy="4763"/>
          </a:xfrm>
          <a:custGeom>
            <a:avLst/>
            <a:gdLst>
              <a:gd name="T0" fmla="*/ 2147483647 w 9"/>
              <a:gd name="T1" fmla="*/ 2147483647 h 6"/>
              <a:gd name="T2" fmla="*/ 2147483647 w 9"/>
              <a:gd name="T3" fmla="*/ 2147483647 h 6"/>
              <a:gd name="T4" fmla="*/ 2147483647 w 9"/>
              <a:gd name="T5" fmla="*/ 2147483647 h 6"/>
              <a:gd name="T6" fmla="*/ 2147483647 w 9"/>
              <a:gd name="T7" fmla="*/ 0 h 6"/>
              <a:gd name="T8" fmla="*/ 2147483647 w 9"/>
              <a:gd name="T9" fmla="*/ 0 h 6"/>
              <a:gd name="T10" fmla="*/ 2147483647 w 9"/>
              <a:gd name="T11" fmla="*/ 0 h 6"/>
              <a:gd name="T12" fmla="*/ 2147483647 w 9"/>
              <a:gd name="T13" fmla="*/ 2147483647 h 6"/>
              <a:gd name="T14" fmla="*/ 0 w 9"/>
              <a:gd name="T15" fmla="*/ 2147483647 h 6"/>
              <a:gd name="T16" fmla="*/ 2147483647 w 9"/>
              <a:gd name="T17" fmla="*/ 2147483647 h 6"/>
              <a:gd name="T18" fmla="*/ 2147483647 w 9"/>
              <a:gd name="T19" fmla="*/ 2147483647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6"/>
              <a:gd name="T32" fmla="*/ 9 w 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6">
                <a:moveTo>
                  <a:pt x="3" y="4"/>
                </a:moveTo>
                <a:lnTo>
                  <a:pt x="3" y="6"/>
                </a:lnTo>
                <a:lnTo>
                  <a:pt x="7" y="3"/>
                </a:lnTo>
                <a:lnTo>
                  <a:pt x="9" y="0"/>
                </a:lnTo>
                <a:lnTo>
                  <a:pt x="8" y="0"/>
                </a:lnTo>
                <a:lnTo>
                  <a:pt x="7" y="0"/>
                </a:lnTo>
                <a:lnTo>
                  <a:pt x="7" y="1"/>
                </a:lnTo>
                <a:lnTo>
                  <a:pt x="0" y="4"/>
                </a:lnTo>
                <a:lnTo>
                  <a:pt x="1" y="3"/>
                </a:lnTo>
                <a:lnTo>
                  <a:pt x="3" y="4"/>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2" name="Freeform 198"/>
          <p:cNvSpPr>
            <a:spLocks/>
          </p:cNvSpPr>
          <p:nvPr/>
        </p:nvSpPr>
        <p:spPr bwMode="auto">
          <a:xfrm>
            <a:off x="6918477" y="4307527"/>
            <a:ext cx="3175" cy="3175"/>
          </a:xfrm>
          <a:custGeom>
            <a:avLst/>
            <a:gdLst>
              <a:gd name="T0" fmla="*/ 0 w 6"/>
              <a:gd name="T1" fmla="*/ 0 h 6"/>
              <a:gd name="T2" fmla="*/ 0 w 6"/>
              <a:gd name="T3" fmla="*/ 0 h 6"/>
              <a:gd name="T4" fmla="*/ 0 w 6"/>
              <a:gd name="T5" fmla="*/ 0 h 6"/>
              <a:gd name="T6" fmla="*/ 0 w 6"/>
              <a:gd name="T7" fmla="*/ 0 h 6"/>
              <a:gd name="T8" fmla="*/ 0 w 6"/>
              <a:gd name="T9" fmla="*/ 0 h 6"/>
              <a:gd name="T10" fmla="*/ 0 w 6"/>
              <a:gd name="T11" fmla="*/ 0 h 6"/>
              <a:gd name="T12" fmla="*/ 0 w 6"/>
              <a:gd name="T13" fmla="*/ 0 h 6"/>
              <a:gd name="T14" fmla="*/ 0 w 6"/>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6"/>
              <a:gd name="T26" fmla="*/ 6 w 6"/>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6">
                <a:moveTo>
                  <a:pt x="1" y="5"/>
                </a:moveTo>
                <a:lnTo>
                  <a:pt x="2" y="6"/>
                </a:lnTo>
                <a:lnTo>
                  <a:pt x="6" y="3"/>
                </a:lnTo>
                <a:lnTo>
                  <a:pt x="5" y="1"/>
                </a:lnTo>
                <a:lnTo>
                  <a:pt x="4" y="0"/>
                </a:lnTo>
                <a:lnTo>
                  <a:pt x="1" y="3"/>
                </a:lnTo>
                <a:lnTo>
                  <a:pt x="0" y="5"/>
                </a:lnTo>
                <a:lnTo>
                  <a:pt x="1" y="5"/>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3" name="Freeform 199"/>
          <p:cNvSpPr>
            <a:spLocks/>
          </p:cNvSpPr>
          <p:nvPr/>
        </p:nvSpPr>
        <p:spPr bwMode="auto">
          <a:xfrm>
            <a:off x="6920065" y="4304352"/>
            <a:ext cx="4763" cy="4763"/>
          </a:xfrm>
          <a:custGeom>
            <a:avLst/>
            <a:gdLst>
              <a:gd name="T0" fmla="*/ 2147483647 w 4"/>
              <a:gd name="T1" fmla="*/ 0 h 7"/>
              <a:gd name="T2" fmla="*/ 2147483647 w 4"/>
              <a:gd name="T3" fmla="*/ 0 h 7"/>
              <a:gd name="T4" fmla="*/ 2147483647 w 4"/>
              <a:gd name="T5" fmla="*/ 0 h 7"/>
              <a:gd name="T6" fmla="*/ 2147483647 w 4"/>
              <a:gd name="T7" fmla="*/ 0 h 7"/>
              <a:gd name="T8" fmla="*/ 2147483647 w 4"/>
              <a:gd name="T9" fmla="*/ 0 h 7"/>
              <a:gd name="T10" fmla="*/ 0 w 4"/>
              <a:gd name="T11" fmla="*/ 0 h 7"/>
              <a:gd name="T12" fmla="*/ 2147483647 w 4"/>
              <a:gd name="T13" fmla="*/ 0 h 7"/>
              <a:gd name="T14" fmla="*/ 2147483647 w 4"/>
              <a:gd name="T15" fmla="*/ 0 h 7"/>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7"/>
              <a:gd name="T26" fmla="*/ 4 w 4"/>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7">
                <a:moveTo>
                  <a:pt x="2" y="6"/>
                </a:moveTo>
                <a:lnTo>
                  <a:pt x="1" y="7"/>
                </a:lnTo>
                <a:lnTo>
                  <a:pt x="4" y="0"/>
                </a:lnTo>
                <a:lnTo>
                  <a:pt x="3" y="0"/>
                </a:lnTo>
                <a:lnTo>
                  <a:pt x="2" y="0"/>
                </a:lnTo>
                <a:lnTo>
                  <a:pt x="0" y="4"/>
                </a:lnTo>
                <a:lnTo>
                  <a:pt x="1" y="4"/>
                </a:lnTo>
                <a:lnTo>
                  <a:pt x="2" y="6"/>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4" name="Freeform 200"/>
          <p:cNvSpPr>
            <a:spLocks/>
          </p:cNvSpPr>
          <p:nvPr/>
        </p:nvSpPr>
        <p:spPr bwMode="auto">
          <a:xfrm>
            <a:off x="6921652" y="4302765"/>
            <a:ext cx="3175" cy="1588"/>
          </a:xfrm>
          <a:custGeom>
            <a:avLst/>
            <a:gdLst>
              <a:gd name="T0" fmla="*/ 2147483647 w 3"/>
              <a:gd name="T1" fmla="*/ 0 h 4"/>
              <a:gd name="T2" fmla="*/ 2147483647 w 3"/>
              <a:gd name="T3" fmla="*/ 0 h 4"/>
              <a:gd name="T4" fmla="*/ 2147483647 w 3"/>
              <a:gd name="T5" fmla="*/ 0 h 4"/>
              <a:gd name="T6" fmla="*/ 2147483647 w 3"/>
              <a:gd name="T7" fmla="*/ 0 h 4"/>
              <a:gd name="T8" fmla="*/ 2147483647 w 3"/>
              <a:gd name="T9" fmla="*/ 0 h 4"/>
              <a:gd name="T10" fmla="*/ 2147483647 w 3"/>
              <a:gd name="T11" fmla="*/ 0 h 4"/>
              <a:gd name="T12" fmla="*/ 0 w 3"/>
              <a:gd name="T13" fmla="*/ 0 h 4"/>
              <a:gd name="T14" fmla="*/ 2147483647 w 3"/>
              <a:gd name="T15" fmla="*/ 0 h 4"/>
              <a:gd name="T16" fmla="*/ 0 60000 65536"/>
              <a:gd name="T17" fmla="*/ 0 60000 65536"/>
              <a:gd name="T18" fmla="*/ 0 60000 65536"/>
              <a:gd name="T19" fmla="*/ 0 60000 65536"/>
              <a:gd name="T20" fmla="*/ 0 60000 65536"/>
              <a:gd name="T21" fmla="*/ 0 60000 65536"/>
              <a:gd name="T22" fmla="*/ 0 60000 65536"/>
              <a:gd name="T23" fmla="*/ 0 60000 65536"/>
              <a:gd name="T24" fmla="*/ 0 w 3"/>
              <a:gd name="T25" fmla="*/ 0 h 4"/>
              <a:gd name="T26" fmla="*/ 3 w 3"/>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 h="4">
                <a:moveTo>
                  <a:pt x="1" y="3"/>
                </a:moveTo>
                <a:lnTo>
                  <a:pt x="2" y="4"/>
                </a:lnTo>
                <a:lnTo>
                  <a:pt x="3" y="3"/>
                </a:lnTo>
                <a:lnTo>
                  <a:pt x="2" y="2"/>
                </a:lnTo>
                <a:lnTo>
                  <a:pt x="1" y="0"/>
                </a:lnTo>
                <a:lnTo>
                  <a:pt x="0" y="3"/>
                </a:lnTo>
                <a:lnTo>
                  <a:pt x="1"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5" name="Freeform 201"/>
          <p:cNvSpPr>
            <a:spLocks/>
          </p:cNvSpPr>
          <p:nvPr/>
        </p:nvSpPr>
        <p:spPr bwMode="auto">
          <a:xfrm>
            <a:off x="6923240" y="4282127"/>
            <a:ext cx="4763" cy="22225"/>
          </a:xfrm>
          <a:custGeom>
            <a:avLst/>
            <a:gdLst>
              <a:gd name="T0" fmla="*/ 2147483647 w 6"/>
              <a:gd name="T1" fmla="*/ 2147483647 h 29"/>
              <a:gd name="T2" fmla="*/ 2147483647 w 6"/>
              <a:gd name="T3" fmla="*/ 2147483647 h 29"/>
              <a:gd name="T4" fmla="*/ 2147483647 w 6"/>
              <a:gd name="T5" fmla="*/ 2147483647 h 29"/>
              <a:gd name="T6" fmla="*/ 2147483647 w 6"/>
              <a:gd name="T7" fmla="*/ 2147483647 h 29"/>
              <a:gd name="T8" fmla="*/ 2147483647 w 6"/>
              <a:gd name="T9" fmla="*/ 2147483647 h 29"/>
              <a:gd name="T10" fmla="*/ 2147483647 w 6"/>
              <a:gd name="T11" fmla="*/ 2147483647 h 29"/>
              <a:gd name="T12" fmla="*/ 2147483647 w 6"/>
              <a:gd name="T13" fmla="*/ 2147483647 h 29"/>
              <a:gd name="T14" fmla="*/ 2147483647 w 6"/>
              <a:gd name="T15" fmla="*/ 2147483647 h 29"/>
              <a:gd name="T16" fmla="*/ 2147483647 w 6"/>
              <a:gd name="T17" fmla="*/ 0 h 29"/>
              <a:gd name="T18" fmla="*/ 2147483647 w 6"/>
              <a:gd name="T19" fmla="*/ 0 h 29"/>
              <a:gd name="T20" fmla="*/ 2147483647 w 6"/>
              <a:gd name="T21" fmla="*/ 0 h 29"/>
              <a:gd name="T22" fmla="*/ 2147483647 w 6"/>
              <a:gd name="T23" fmla="*/ 0 h 29"/>
              <a:gd name="T24" fmla="*/ 2147483647 w 6"/>
              <a:gd name="T25" fmla="*/ 0 h 29"/>
              <a:gd name="T26" fmla="*/ 0 w 6"/>
              <a:gd name="T27" fmla="*/ 0 h 29"/>
              <a:gd name="T28" fmla="*/ 2147483647 w 6"/>
              <a:gd name="T29" fmla="*/ 0 h 29"/>
              <a:gd name="T30" fmla="*/ 2147483647 w 6"/>
              <a:gd name="T31" fmla="*/ 0 h 29"/>
              <a:gd name="T32" fmla="*/ 2147483647 w 6"/>
              <a:gd name="T33" fmla="*/ 0 h 29"/>
              <a:gd name="T34" fmla="*/ 2147483647 w 6"/>
              <a:gd name="T35" fmla="*/ 2147483647 h 29"/>
              <a:gd name="T36" fmla="*/ 2147483647 w 6"/>
              <a:gd name="T37" fmla="*/ 2147483647 h 29"/>
              <a:gd name="T38" fmla="*/ 2147483647 w 6"/>
              <a:gd name="T39" fmla="*/ 2147483647 h 29"/>
              <a:gd name="T40" fmla="*/ 2147483647 w 6"/>
              <a:gd name="T41" fmla="*/ 2147483647 h 29"/>
              <a:gd name="T42" fmla="*/ 2147483647 w 6"/>
              <a:gd name="T43" fmla="*/ 2147483647 h 29"/>
              <a:gd name="T44" fmla="*/ 2147483647 w 6"/>
              <a:gd name="T45" fmla="*/ 2147483647 h 29"/>
              <a:gd name="T46" fmla="*/ 0 w 6"/>
              <a:gd name="T47" fmla="*/ 2147483647 h 29"/>
              <a:gd name="T48" fmla="*/ 2147483647 w 6"/>
              <a:gd name="T49" fmla="*/ 2147483647 h 29"/>
              <a:gd name="T50" fmla="*/ 2147483647 w 6"/>
              <a:gd name="T51" fmla="*/ 2147483647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
              <a:gd name="T79" fmla="*/ 0 h 29"/>
              <a:gd name="T80" fmla="*/ 6 w 6"/>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 h="29">
                <a:moveTo>
                  <a:pt x="2" y="28"/>
                </a:moveTo>
                <a:lnTo>
                  <a:pt x="1" y="29"/>
                </a:lnTo>
                <a:lnTo>
                  <a:pt x="4" y="24"/>
                </a:lnTo>
                <a:lnTo>
                  <a:pt x="4" y="22"/>
                </a:lnTo>
                <a:lnTo>
                  <a:pt x="5" y="20"/>
                </a:lnTo>
                <a:lnTo>
                  <a:pt x="5" y="16"/>
                </a:lnTo>
                <a:lnTo>
                  <a:pt x="6" y="15"/>
                </a:lnTo>
                <a:lnTo>
                  <a:pt x="5" y="12"/>
                </a:lnTo>
                <a:lnTo>
                  <a:pt x="5" y="5"/>
                </a:lnTo>
                <a:lnTo>
                  <a:pt x="4" y="4"/>
                </a:lnTo>
                <a:lnTo>
                  <a:pt x="4" y="1"/>
                </a:lnTo>
                <a:lnTo>
                  <a:pt x="2" y="0"/>
                </a:lnTo>
                <a:lnTo>
                  <a:pt x="1" y="1"/>
                </a:lnTo>
                <a:lnTo>
                  <a:pt x="0" y="2"/>
                </a:lnTo>
                <a:lnTo>
                  <a:pt x="1" y="4"/>
                </a:lnTo>
                <a:lnTo>
                  <a:pt x="1" y="6"/>
                </a:lnTo>
                <a:lnTo>
                  <a:pt x="2" y="7"/>
                </a:lnTo>
                <a:lnTo>
                  <a:pt x="2" y="12"/>
                </a:lnTo>
                <a:lnTo>
                  <a:pt x="4" y="13"/>
                </a:lnTo>
                <a:lnTo>
                  <a:pt x="2" y="14"/>
                </a:lnTo>
                <a:lnTo>
                  <a:pt x="2" y="20"/>
                </a:lnTo>
                <a:lnTo>
                  <a:pt x="1" y="22"/>
                </a:lnTo>
                <a:lnTo>
                  <a:pt x="1" y="24"/>
                </a:lnTo>
                <a:lnTo>
                  <a:pt x="0" y="27"/>
                </a:lnTo>
                <a:lnTo>
                  <a:pt x="1" y="27"/>
                </a:lnTo>
                <a:lnTo>
                  <a:pt x="2" y="28"/>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6" name="Freeform 202"/>
          <p:cNvSpPr>
            <a:spLocks/>
          </p:cNvSpPr>
          <p:nvPr/>
        </p:nvSpPr>
        <p:spPr bwMode="auto">
          <a:xfrm>
            <a:off x="6921652" y="4280540"/>
            <a:ext cx="3175" cy="4763"/>
          </a:xfrm>
          <a:custGeom>
            <a:avLst/>
            <a:gdLst>
              <a:gd name="T0" fmla="*/ 2147483647 w 3"/>
              <a:gd name="T1" fmla="*/ 2147483647 h 6"/>
              <a:gd name="T2" fmla="*/ 2147483647 w 3"/>
              <a:gd name="T3" fmla="*/ 2147483647 h 6"/>
              <a:gd name="T4" fmla="*/ 2147483647 w 3"/>
              <a:gd name="T5" fmla="*/ 2147483647 h 6"/>
              <a:gd name="T6" fmla="*/ 2147483647 w 3"/>
              <a:gd name="T7" fmla="*/ 0 h 6"/>
              <a:gd name="T8" fmla="*/ 2147483647 w 3"/>
              <a:gd name="T9" fmla="*/ 0 h 6"/>
              <a:gd name="T10" fmla="*/ 0 w 3"/>
              <a:gd name="T11" fmla="*/ 0 h 6"/>
              <a:gd name="T12" fmla="*/ 0 w 3"/>
              <a:gd name="T13" fmla="*/ 2147483647 h 6"/>
              <a:gd name="T14" fmla="*/ 2147483647 w 3"/>
              <a:gd name="T15" fmla="*/ 2147483647 h 6"/>
              <a:gd name="T16" fmla="*/ 2147483647 w 3"/>
              <a:gd name="T17" fmla="*/ 2147483647 h 6"/>
              <a:gd name="T18" fmla="*/ 2147483647 w 3"/>
              <a:gd name="T19" fmla="*/ 2147483647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
              <a:gd name="T31" fmla="*/ 0 h 6"/>
              <a:gd name="T32" fmla="*/ 3 w 3"/>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 h="6">
                <a:moveTo>
                  <a:pt x="2" y="3"/>
                </a:moveTo>
                <a:lnTo>
                  <a:pt x="3" y="3"/>
                </a:lnTo>
                <a:lnTo>
                  <a:pt x="2" y="1"/>
                </a:lnTo>
                <a:lnTo>
                  <a:pt x="2" y="0"/>
                </a:lnTo>
                <a:lnTo>
                  <a:pt x="1" y="0"/>
                </a:lnTo>
                <a:lnTo>
                  <a:pt x="0" y="0"/>
                </a:lnTo>
                <a:lnTo>
                  <a:pt x="0" y="1"/>
                </a:lnTo>
                <a:lnTo>
                  <a:pt x="2" y="6"/>
                </a:lnTo>
                <a:lnTo>
                  <a:pt x="1" y="4"/>
                </a:lnTo>
                <a:lnTo>
                  <a:pt x="2" y="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7" name="Freeform 203"/>
          <p:cNvSpPr>
            <a:spLocks/>
          </p:cNvSpPr>
          <p:nvPr/>
        </p:nvSpPr>
        <p:spPr bwMode="auto">
          <a:xfrm>
            <a:off x="6912127" y="4269427"/>
            <a:ext cx="12700" cy="11113"/>
          </a:xfrm>
          <a:custGeom>
            <a:avLst/>
            <a:gdLst>
              <a:gd name="T0" fmla="*/ 2147483647 w 15"/>
              <a:gd name="T1" fmla="*/ 2147483647 h 15"/>
              <a:gd name="T2" fmla="*/ 2147483647 w 15"/>
              <a:gd name="T3" fmla="*/ 2147483647 h 15"/>
              <a:gd name="T4" fmla="*/ 2147483647 w 15"/>
              <a:gd name="T5" fmla="*/ 0 h 15"/>
              <a:gd name="T6" fmla="*/ 0 w 15"/>
              <a:gd name="T7" fmla="*/ 0 h 15"/>
              <a:gd name="T8" fmla="*/ 2147483647 w 15"/>
              <a:gd name="T9" fmla="*/ 2147483647 h 15"/>
              <a:gd name="T10" fmla="*/ 2147483647 w 15"/>
              <a:gd name="T11" fmla="*/ 2147483647 h 15"/>
              <a:gd name="T12" fmla="*/ 2147483647 w 15"/>
              <a:gd name="T13" fmla="*/ 2147483647 h 15"/>
              <a:gd name="T14" fmla="*/ 0 60000 65536"/>
              <a:gd name="T15" fmla="*/ 0 60000 65536"/>
              <a:gd name="T16" fmla="*/ 0 60000 65536"/>
              <a:gd name="T17" fmla="*/ 0 60000 65536"/>
              <a:gd name="T18" fmla="*/ 0 60000 65536"/>
              <a:gd name="T19" fmla="*/ 0 60000 65536"/>
              <a:gd name="T20" fmla="*/ 0 60000 65536"/>
              <a:gd name="T21" fmla="*/ 0 w 15"/>
              <a:gd name="T22" fmla="*/ 0 h 15"/>
              <a:gd name="T23" fmla="*/ 15 w 15"/>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5">
                <a:moveTo>
                  <a:pt x="15" y="14"/>
                </a:moveTo>
                <a:lnTo>
                  <a:pt x="15" y="13"/>
                </a:lnTo>
                <a:lnTo>
                  <a:pt x="3" y="0"/>
                </a:lnTo>
                <a:lnTo>
                  <a:pt x="0" y="2"/>
                </a:lnTo>
                <a:lnTo>
                  <a:pt x="13" y="15"/>
                </a:lnTo>
                <a:lnTo>
                  <a:pt x="14" y="14"/>
                </a:lnTo>
                <a:lnTo>
                  <a:pt x="15" y="14"/>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8" name="Freeform 204"/>
          <p:cNvSpPr>
            <a:spLocks/>
          </p:cNvSpPr>
          <p:nvPr/>
        </p:nvSpPr>
        <p:spPr bwMode="auto">
          <a:xfrm>
            <a:off x="6883552" y="4253552"/>
            <a:ext cx="30163" cy="17463"/>
          </a:xfrm>
          <a:custGeom>
            <a:avLst/>
            <a:gdLst>
              <a:gd name="T0" fmla="*/ 2147483647 w 38"/>
              <a:gd name="T1" fmla="*/ 2147483647 h 23"/>
              <a:gd name="T2" fmla="*/ 2147483647 w 38"/>
              <a:gd name="T3" fmla="*/ 2147483647 h 23"/>
              <a:gd name="T4" fmla="*/ 2147483647 w 38"/>
              <a:gd name="T5" fmla="*/ 2147483647 h 23"/>
              <a:gd name="T6" fmla="*/ 2147483647 w 38"/>
              <a:gd name="T7" fmla="*/ 2147483647 h 23"/>
              <a:gd name="T8" fmla="*/ 2147483647 w 38"/>
              <a:gd name="T9" fmla="*/ 2147483647 h 23"/>
              <a:gd name="T10" fmla="*/ 2147483647 w 38"/>
              <a:gd name="T11" fmla="*/ 2147483647 h 23"/>
              <a:gd name="T12" fmla="*/ 2147483647 w 38"/>
              <a:gd name="T13" fmla="*/ 2147483647 h 23"/>
              <a:gd name="T14" fmla="*/ 2147483647 w 38"/>
              <a:gd name="T15" fmla="*/ 0 h 23"/>
              <a:gd name="T16" fmla="*/ 0 w 38"/>
              <a:gd name="T17" fmla="*/ 0 h 23"/>
              <a:gd name="T18" fmla="*/ 0 w 38"/>
              <a:gd name="T19" fmla="*/ 0 h 23"/>
              <a:gd name="T20" fmla="*/ 0 w 38"/>
              <a:gd name="T21" fmla="*/ 0 h 23"/>
              <a:gd name="T22" fmla="*/ 2147483647 w 38"/>
              <a:gd name="T23" fmla="*/ 0 h 23"/>
              <a:gd name="T24" fmla="*/ 2147483647 w 38"/>
              <a:gd name="T25" fmla="*/ 2147483647 h 23"/>
              <a:gd name="T26" fmla="*/ 2147483647 w 38"/>
              <a:gd name="T27" fmla="*/ 2147483647 h 23"/>
              <a:gd name="T28" fmla="*/ 2147483647 w 38"/>
              <a:gd name="T29" fmla="*/ 2147483647 h 23"/>
              <a:gd name="T30" fmla="*/ 2147483647 w 38"/>
              <a:gd name="T31" fmla="*/ 2147483647 h 23"/>
              <a:gd name="T32" fmla="*/ 2147483647 w 38"/>
              <a:gd name="T33" fmla="*/ 2147483647 h 23"/>
              <a:gd name="T34" fmla="*/ 2147483647 w 38"/>
              <a:gd name="T35" fmla="*/ 2147483647 h 23"/>
              <a:gd name="T36" fmla="*/ 2147483647 w 38"/>
              <a:gd name="T37" fmla="*/ 2147483647 h 23"/>
              <a:gd name="T38" fmla="*/ 2147483647 w 38"/>
              <a:gd name="T39" fmla="*/ 2147483647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8"/>
              <a:gd name="T61" fmla="*/ 0 h 23"/>
              <a:gd name="T62" fmla="*/ 38 w 38"/>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8" h="23">
                <a:moveTo>
                  <a:pt x="38" y="21"/>
                </a:moveTo>
                <a:lnTo>
                  <a:pt x="34" y="20"/>
                </a:lnTo>
                <a:lnTo>
                  <a:pt x="32" y="18"/>
                </a:lnTo>
                <a:lnTo>
                  <a:pt x="29" y="15"/>
                </a:lnTo>
                <a:lnTo>
                  <a:pt x="26" y="14"/>
                </a:lnTo>
                <a:lnTo>
                  <a:pt x="19" y="9"/>
                </a:lnTo>
                <a:lnTo>
                  <a:pt x="15" y="8"/>
                </a:lnTo>
                <a:lnTo>
                  <a:pt x="12" y="6"/>
                </a:lnTo>
                <a:lnTo>
                  <a:pt x="0" y="0"/>
                </a:lnTo>
                <a:lnTo>
                  <a:pt x="0" y="1"/>
                </a:lnTo>
                <a:lnTo>
                  <a:pt x="0" y="3"/>
                </a:lnTo>
                <a:lnTo>
                  <a:pt x="5" y="6"/>
                </a:lnTo>
                <a:lnTo>
                  <a:pt x="12" y="11"/>
                </a:lnTo>
                <a:lnTo>
                  <a:pt x="16" y="12"/>
                </a:lnTo>
                <a:lnTo>
                  <a:pt x="23" y="16"/>
                </a:lnTo>
                <a:lnTo>
                  <a:pt x="26" y="18"/>
                </a:lnTo>
                <a:lnTo>
                  <a:pt x="29" y="20"/>
                </a:lnTo>
                <a:lnTo>
                  <a:pt x="32" y="22"/>
                </a:lnTo>
                <a:lnTo>
                  <a:pt x="35" y="23"/>
                </a:lnTo>
                <a:lnTo>
                  <a:pt x="38" y="21"/>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9" name="Freeform 205"/>
          <p:cNvSpPr>
            <a:spLocks/>
          </p:cNvSpPr>
          <p:nvPr/>
        </p:nvSpPr>
        <p:spPr bwMode="auto">
          <a:xfrm>
            <a:off x="6861327" y="4234502"/>
            <a:ext cx="23813" cy="20638"/>
          </a:xfrm>
          <a:custGeom>
            <a:avLst/>
            <a:gdLst>
              <a:gd name="T0" fmla="*/ 2147483647 w 29"/>
              <a:gd name="T1" fmla="*/ 2147483647 h 26"/>
              <a:gd name="T2" fmla="*/ 2147483647 w 29"/>
              <a:gd name="T3" fmla="*/ 2147483647 h 26"/>
              <a:gd name="T4" fmla="*/ 2147483647 w 29"/>
              <a:gd name="T5" fmla="*/ 2147483647 h 26"/>
              <a:gd name="T6" fmla="*/ 2147483647 w 29"/>
              <a:gd name="T7" fmla="*/ 2147483647 h 26"/>
              <a:gd name="T8" fmla="*/ 2147483647 w 29"/>
              <a:gd name="T9" fmla="*/ 2147483647 h 26"/>
              <a:gd name="T10" fmla="*/ 2147483647 w 29"/>
              <a:gd name="T11" fmla="*/ 2147483647 h 26"/>
              <a:gd name="T12" fmla="*/ 2147483647 w 29"/>
              <a:gd name="T13" fmla="*/ 0 h 26"/>
              <a:gd name="T14" fmla="*/ 2147483647 w 29"/>
              <a:gd name="T15" fmla="*/ 2147483647 h 26"/>
              <a:gd name="T16" fmla="*/ 0 w 29"/>
              <a:gd name="T17" fmla="*/ 2147483647 h 26"/>
              <a:gd name="T18" fmla="*/ 2147483647 w 29"/>
              <a:gd name="T19" fmla="*/ 2147483647 h 26"/>
              <a:gd name="T20" fmla="*/ 2147483647 w 29"/>
              <a:gd name="T21" fmla="*/ 2147483647 h 26"/>
              <a:gd name="T22" fmla="*/ 2147483647 w 29"/>
              <a:gd name="T23" fmla="*/ 2147483647 h 26"/>
              <a:gd name="T24" fmla="*/ 2147483647 w 29"/>
              <a:gd name="T25" fmla="*/ 2147483647 h 26"/>
              <a:gd name="T26" fmla="*/ 2147483647 w 29"/>
              <a:gd name="T27" fmla="*/ 2147483647 h 26"/>
              <a:gd name="T28" fmla="*/ 2147483647 w 29"/>
              <a:gd name="T29" fmla="*/ 2147483647 h 26"/>
              <a:gd name="T30" fmla="*/ 2147483647 w 29"/>
              <a:gd name="T31" fmla="*/ 2147483647 h 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
              <a:gd name="T49" fmla="*/ 0 h 26"/>
              <a:gd name="T50" fmla="*/ 29 w 29"/>
              <a:gd name="T51" fmla="*/ 26 h 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 h="26">
                <a:moveTo>
                  <a:pt x="28" y="24"/>
                </a:moveTo>
                <a:lnTo>
                  <a:pt x="29" y="23"/>
                </a:lnTo>
                <a:lnTo>
                  <a:pt x="18" y="16"/>
                </a:lnTo>
                <a:lnTo>
                  <a:pt x="16" y="14"/>
                </a:lnTo>
                <a:lnTo>
                  <a:pt x="13" y="12"/>
                </a:lnTo>
                <a:lnTo>
                  <a:pt x="5" y="4"/>
                </a:lnTo>
                <a:lnTo>
                  <a:pt x="2" y="0"/>
                </a:lnTo>
                <a:lnTo>
                  <a:pt x="1" y="1"/>
                </a:lnTo>
                <a:lnTo>
                  <a:pt x="0" y="3"/>
                </a:lnTo>
                <a:lnTo>
                  <a:pt x="2" y="6"/>
                </a:lnTo>
                <a:lnTo>
                  <a:pt x="10" y="14"/>
                </a:lnTo>
                <a:lnTo>
                  <a:pt x="14" y="16"/>
                </a:lnTo>
                <a:lnTo>
                  <a:pt x="16" y="19"/>
                </a:lnTo>
                <a:lnTo>
                  <a:pt x="23" y="23"/>
                </a:lnTo>
                <a:lnTo>
                  <a:pt x="28" y="26"/>
                </a:lnTo>
                <a:lnTo>
                  <a:pt x="28" y="24"/>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70" name="Freeform 206"/>
          <p:cNvSpPr>
            <a:spLocks/>
          </p:cNvSpPr>
          <p:nvPr/>
        </p:nvSpPr>
        <p:spPr bwMode="auto">
          <a:xfrm>
            <a:off x="6856565" y="4185290"/>
            <a:ext cx="9525" cy="53975"/>
          </a:xfrm>
          <a:custGeom>
            <a:avLst/>
            <a:gdLst>
              <a:gd name="T0" fmla="*/ 2147483647 w 13"/>
              <a:gd name="T1" fmla="*/ 2147483647 h 68"/>
              <a:gd name="T2" fmla="*/ 2147483647 w 13"/>
              <a:gd name="T3" fmla="*/ 2147483647 h 68"/>
              <a:gd name="T4" fmla="*/ 0 w 13"/>
              <a:gd name="T5" fmla="*/ 2147483647 h 68"/>
              <a:gd name="T6" fmla="*/ 0 w 13"/>
              <a:gd name="T7" fmla="*/ 2147483647 h 68"/>
              <a:gd name="T8" fmla="*/ 0 w 13"/>
              <a:gd name="T9" fmla="*/ 2147483647 h 68"/>
              <a:gd name="T10" fmla="*/ 0 w 13"/>
              <a:gd name="T11" fmla="*/ 2147483647 h 68"/>
              <a:gd name="T12" fmla="*/ 0 w 13"/>
              <a:gd name="T13" fmla="*/ 2147483647 h 68"/>
              <a:gd name="T14" fmla="*/ 0 w 13"/>
              <a:gd name="T15" fmla="*/ 2147483647 h 68"/>
              <a:gd name="T16" fmla="*/ 0 w 13"/>
              <a:gd name="T17" fmla="*/ 2147483647 h 68"/>
              <a:gd name="T18" fmla="*/ 2147483647 w 13"/>
              <a:gd name="T19" fmla="*/ 2147483647 h 68"/>
              <a:gd name="T20" fmla="*/ 2147483647 w 13"/>
              <a:gd name="T21" fmla="*/ 2147483647 h 68"/>
              <a:gd name="T22" fmla="*/ 2147483647 w 13"/>
              <a:gd name="T23" fmla="*/ 2147483647 h 68"/>
              <a:gd name="T24" fmla="*/ 2147483647 w 13"/>
              <a:gd name="T25" fmla="*/ 2147483647 h 68"/>
              <a:gd name="T26" fmla="*/ 2147483647 w 13"/>
              <a:gd name="T27" fmla="*/ 0 h 68"/>
              <a:gd name="T28" fmla="*/ 2147483647 w 13"/>
              <a:gd name="T29" fmla="*/ 2147483647 h 68"/>
              <a:gd name="T30" fmla="*/ 0 w 13"/>
              <a:gd name="T31" fmla="*/ 2147483647 h 68"/>
              <a:gd name="T32" fmla="*/ 0 w 13"/>
              <a:gd name="T33" fmla="*/ 2147483647 h 68"/>
              <a:gd name="T34" fmla="*/ 0 w 13"/>
              <a:gd name="T35" fmla="*/ 2147483647 h 68"/>
              <a:gd name="T36" fmla="*/ 0 w 13"/>
              <a:gd name="T37" fmla="*/ 2147483647 h 68"/>
              <a:gd name="T38" fmla="*/ 0 w 13"/>
              <a:gd name="T39" fmla="*/ 2147483647 h 68"/>
              <a:gd name="T40" fmla="*/ 0 w 13"/>
              <a:gd name="T41" fmla="*/ 2147483647 h 68"/>
              <a:gd name="T42" fmla="*/ 0 w 13"/>
              <a:gd name="T43" fmla="*/ 2147483647 h 68"/>
              <a:gd name="T44" fmla="*/ 0 w 13"/>
              <a:gd name="T45" fmla="*/ 2147483647 h 68"/>
              <a:gd name="T46" fmla="*/ 2147483647 w 13"/>
              <a:gd name="T47" fmla="*/ 2147483647 h 68"/>
              <a:gd name="T48" fmla="*/ 0 w 13"/>
              <a:gd name="T49" fmla="*/ 2147483647 h 68"/>
              <a:gd name="T50" fmla="*/ 2147483647 w 13"/>
              <a:gd name="T51" fmla="*/ 2147483647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
              <a:gd name="T79" fmla="*/ 0 h 68"/>
              <a:gd name="T80" fmla="*/ 13 w 13"/>
              <a:gd name="T81" fmla="*/ 68 h 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 h="68">
                <a:moveTo>
                  <a:pt x="8" y="63"/>
                </a:moveTo>
                <a:lnTo>
                  <a:pt x="9" y="63"/>
                </a:lnTo>
                <a:lnTo>
                  <a:pt x="5" y="54"/>
                </a:lnTo>
                <a:lnTo>
                  <a:pt x="3" y="51"/>
                </a:lnTo>
                <a:lnTo>
                  <a:pt x="3" y="48"/>
                </a:lnTo>
                <a:lnTo>
                  <a:pt x="2" y="46"/>
                </a:lnTo>
                <a:lnTo>
                  <a:pt x="2" y="23"/>
                </a:lnTo>
                <a:lnTo>
                  <a:pt x="6" y="13"/>
                </a:lnTo>
                <a:lnTo>
                  <a:pt x="7" y="10"/>
                </a:lnTo>
                <a:lnTo>
                  <a:pt x="8" y="9"/>
                </a:lnTo>
                <a:lnTo>
                  <a:pt x="10" y="5"/>
                </a:lnTo>
                <a:lnTo>
                  <a:pt x="13" y="2"/>
                </a:lnTo>
                <a:lnTo>
                  <a:pt x="12" y="1"/>
                </a:lnTo>
                <a:lnTo>
                  <a:pt x="10" y="0"/>
                </a:lnTo>
                <a:lnTo>
                  <a:pt x="8" y="2"/>
                </a:lnTo>
                <a:lnTo>
                  <a:pt x="6" y="6"/>
                </a:lnTo>
                <a:lnTo>
                  <a:pt x="5" y="10"/>
                </a:lnTo>
                <a:lnTo>
                  <a:pt x="3" y="13"/>
                </a:lnTo>
                <a:lnTo>
                  <a:pt x="0" y="23"/>
                </a:lnTo>
                <a:lnTo>
                  <a:pt x="0" y="46"/>
                </a:lnTo>
                <a:lnTo>
                  <a:pt x="1" y="48"/>
                </a:lnTo>
                <a:lnTo>
                  <a:pt x="1" y="51"/>
                </a:lnTo>
                <a:lnTo>
                  <a:pt x="2" y="54"/>
                </a:lnTo>
                <a:lnTo>
                  <a:pt x="9" y="68"/>
                </a:lnTo>
                <a:lnTo>
                  <a:pt x="7" y="65"/>
                </a:lnTo>
                <a:lnTo>
                  <a:pt x="8" y="6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71" name="Freeform 207"/>
          <p:cNvSpPr>
            <a:spLocks/>
          </p:cNvSpPr>
          <p:nvPr/>
        </p:nvSpPr>
        <p:spPr bwMode="auto">
          <a:xfrm>
            <a:off x="6864502" y="4169415"/>
            <a:ext cx="50800" cy="19050"/>
          </a:xfrm>
          <a:custGeom>
            <a:avLst/>
            <a:gdLst>
              <a:gd name="T0" fmla="*/ 0 w 65"/>
              <a:gd name="T1" fmla="*/ 2147483647 h 24"/>
              <a:gd name="T2" fmla="*/ 0 w 65"/>
              <a:gd name="T3" fmla="*/ 2147483647 h 24"/>
              <a:gd name="T4" fmla="*/ 0 w 65"/>
              <a:gd name="T5" fmla="*/ 2147483647 h 24"/>
              <a:gd name="T6" fmla="*/ 0 w 65"/>
              <a:gd name="T7" fmla="*/ 2147483647 h 24"/>
              <a:gd name="T8" fmla="*/ 2147483647 w 65"/>
              <a:gd name="T9" fmla="*/ 2147483647 h 24"/>
              <a:gd name="T10" fmla="*/ 2147483647 w 65"/>
              <a:gd name="T11" fmla="*/ 2147483647 h 24"/>
              <a:gd name="T12" fmla="*/ 2147483647 w 65"/>
              <a:gd name="T13" fmla="*/ 2147483647 h 24"/>
              <a:gd name="T14" fmla="*/ 2147483647 w 65"/>
              <a:gd name="T15" fmla="*/ 2147483647 h 24"/>
              <a:gd name="T16" fmla="*/ 2147483647 w 65"/>
              <a:gd name="T17" fmla="*/ 2147483647 h 24"/>
              <a:gd name="T18" fmla="*/ 2147483647 w 65"/>
              <a:gd name="T19" fmla="*/ 2147483647 h 24"/>
              <a:gd name="T20" fmla="*/ 2147483647 w 65"/>
              <a:gd name="T21" fmla="*/ 2147483647 h 24"/>
              <a:gd name="T22" fmla="*/ 2147483647 w 65"/>
              <a:gd name="T23" fmla="*/ 2147483647 h 24"/>
              <a:gd name="T24" fmla="*/ 2147483647 w 65"/>
              <a:gd name="T25" fmla="*/ 2147483647 h 24"/>
              <a:gd name="T26" fmla="*/ 2147483647 w 65"/>
              <a:gd name="T27" fmla="*/ 0 h 24"/>
              <a:gd name="T28" fmla="*/ 2147483647 w 65"/>
              <a:gd name="T29" fmla="*/ 0 h 24"/>
              <a:gd name="T30" fmla="*/ 2147483647 w 65"/>
              <a:gd name="T31" fmla="*/ 2147483647 h 24"/>
              <a:gd name="T32" fmla="*/ 2147483647 w 65"/>
              <a:gd name="T33" fmla="*/ 2147483647 h 24"/>
              <a:gd name="T34" fmla="*/ 2147483647 w 65"/>
              <a:gd name="T35" fmla="*/ 2147483647 h 24"/>
              <a:gd name="T36" fmla="*/ 2147483647 w 65"/>
              <a:gd name="T37" fmla="*/ 2147483647 h 24"/>
              <a:gd name="T38" fmla="*/ 0 w 65"/>
              <a:gd name="T39" fmla="*/ 2147483647 h 24"/>
              <a:gd name="T40" fmla="*/ 0 w 65"/>
              <a:gd name="T41" fmla="*/ 2147483647 h 24"/>
              <a:gd name="T42" fmla="*/ 0 w 65"/>
              <a:gd name="T43" fmla="*/ 2147483647 h 24"/>
              <a:gd name="T44" fmla="*/ 0 w 65"/>
              <a:gd name="T45" fmla="*/ 2147483647 h 24"/>
              <a:gd name="T46" fmla="*/ 0 w 65"/>
              <a:gd name="T47" fmla="*/ 2147483647 h 24"/>
              <a:gd name="T48" fmla="*/ 0 w 65"/>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5"/>
              <a:gd name="T76" fmla="*/ 0 h 24"/>
              <a:gd name="T77" fmla="*/ 65 w 65"/>
              <a:gd name="T78" fmla="*/ 24 h 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5" h="24">
                <a:moveTo>
                  <a:pt x="3" y="23"/>
                </a:moveTo>
                <a:lnTo>
                  <a:pt x="2" y="24"/>
                </a:lnTo>
                <a:lnTo>
                  <a:pt x="4" y="21"/>
                </a:lnTo>
                <a:lnTo>
                  <a:pt x="7" y="19"/>
                </a:lnTo>
                <a:lnTo>
                  <a:pt x="10" y="15"/>
                </a:lnTo>
                <a:lnTo>
                  <a:pt x="12" y="13"/>
                </a:lnTo>
                <a:lnTo>
                  <a:pt x="15" y="11"/>
                </a:lnTo>
                <a:lnTo>
                  <a:pt x="19" y="9"/>
                </a:lnTo>
                <a:lnTo>
                  <a:pt x="21" y="7"/>
                </a:lnTo>
                <a:lnTo>
                  <a:pt x="34" y="3"/>
                </a:lnTo>
                <a:lnTo>
                  <a:pt x="56" y="3"/>
                </a:lnTo>
                <a:lnTo>
                  <a:pt x="65" y="5"/>
                </a:lnTo>
                <a:lnTo>
                  <a:pt x="65" y="3"/>
                </a:lnTo>
                <a:lnTo>
                  <a:pt x="56" y="0"/>
                </a:lnTo>
                <a:lnTo>
                  <a:pt x="34" y="0"/>
                </a:lnTo>
                <a:lnTo>
                  <a:pt x="19" y="5"/>
                </a:lnTo>
                <a:lnTo>
                  <a:pt x="16" y="7"/>
                </a:lnTo>
                <a:lnTo>
                  <a:pt x="12" y="8"/>
                </a:lnTo>
                <a:lnTo>
                  <a:pt x="10" y="11"/>
                </a:lnTo>
                <a:lnTo>
                  <a:pt x="7" y="13"/>
                </a:lnTo>
                <a:lnTo>
                  <a:pt x="5" y="16"/>
                </a:lnTo>
                <a:lnTo>
                  <a:pt x="2" y="19"/>
                </a:lnTo>
                <a:lnTo>
                  <a:pt x="0" y="22"/>
                </a:lnTo>
                <a:lnTo>
                  <a:pt x="2" y="22"/>
                </a:lnTo>
                <a:lnTo>
                  <a:pt x="3" y="23"/>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72" name="Freeform 208"/>
          <p:cNvSpPr>
            <a:spLocks/>
          </p:cNvSpPr>
          <p:nvPr/>
        </p:nvSpPr>
        <p:spPr bwMode="auto">
          <a:xfrm>
            <a:off x="6915302" y="4171002"/>
            <a:ext cx="33338" cy="22225"/>
          </a:xfrm>
          <a:custGeom>
            <a:avLst/>
            <a:gdLst>
              <a:gd name="T0" fmla="*/ 0 w 41"/>
              <a:gd name="T1" fmla="*/ 2147483647 h 27"/>
              <a:gd name="T2" fmla="*/ 2147483647 w 41"/>
              <a:gd name="T3" fmla="*/ 2147483647 h 27"/>
              <a:gd name="T4" fmla="*/ 2147483647 w 41"/>
              <a:gd name="T5" fmla="*/ 2147483647 h 27"/>
              <a:gd name="T6" fmla="*/ 2147483647 w 41"/>
              <a:gd name="T7" fmla="*/ 2147483647 h 27"/>
              <a:gd name="T8" fmla="*/ 2147483647 w 41"/>
              <a:gd name="T9" fmla="*/ 2147483647 h 27"/>
              <a:gd name="T10" fmla="*/ 2147483647 w 41"/>
              <a:gd name="T11" fmla="*/ 2147483647 h 27"/>
              <a:gd name="T12" fmla="*/ 2147483647 w 41"/>
              <a:gd name="T13" fmla="*/ 2147483647 h 27"/>
              <a:gd name="T14" fmla="*/ 2147483647 w 41"/>
              <a:gd name="T15" fmla="*/ 2147483647 h 27"/>
              <a:gd name="T16" fmla="*/ 2147483647 w 41"/>
              <a:gd name="T17" fmla="*/ 2147483647 h 27"/>
              <a:gd name="T18" fmla="*/ 2147483647 w 41"/>
              <a:gd name="T19" fmla="*/ 2147483647 h 27"/>
              <a:gd name="T20" fmla="*/ 2147483647 w 41"/>
              <a:gd name="T21" fmla="*/ 2147483647 h 27"/>
              <a:gd name="T22" fmla="*/ 2147483647 w 41"/>
              <a:gd name="T23" fmla="*/ 2147483647 h 27"/>
              <a:gd name="T24" fmla="*/ 2147483647 w 41"/>
              <a:gd name="T25" fmla="*/ 2147483647 h 27"/>
              <a:gd name="T26" fmla="*/ 2147483647 w 41"/>
              <a:gd name="T27" fmla="*/ 2147483647 h 27"/>
              <a:gd name="T28" fmla="*/ 0 w 41"/>
              <a:gd name="T29" fmla="*/ 0 h 27"/>
              <a:gd name="T30" fmla="*/ 0 w 41"/>
              <a:gd name="T31" fmla="*/ 2147483647 h 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1"/>
              <a:gd name="T49" fmla="*/ 0 h 27"/>
              <a:gd name="T50" fmla="*/ 41 w 41"/>
              <a:gd name="T51" fmla="*/ 27 h 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1" h="27">
                <a:moveTo>
                  <a:pt x="0" y="2"/>
                </a:moveTo>
                <a:lnTo>
                  <a:pt x="4" y="4"/>
                </a:lnTo>
                <a:lnTo>
                  <a:pt x="10" y="6"/>
                </a:lnTo>
                <a:lnTo>
                  <a:pt x="16" y="10"/>
                </a:lnTo>
                <a:lnTo>
                  <a:pt x="28" y="18"/>
                </a:lnTo>
                <a:lnTo>
                  <a:pt x="32" y="23"/>
                </a:lnTo>
                <a:lnTo>
                  <a:pt x="37" y="27"/>
                </a:lnTo>
                <a:lnTo>
                  <a:pt x="40" y="27"/>
                </a:lnTo>
                <a:lnTo>
                  <a:pt x="41" y="25"/>
                </a:lnTo>
                <a:lnTo>
                  <a:pt x="34" y="20"/>
                </a:lnTo>
                <a:lnTo>
                  <a:pt x="30" y="16"/>
                </a:lnTo>
                <a:lnTo>
                  <a:pt x="23" y="10"/>
                </a:lnTo>
                <a:lnTo>
                  <a:pt x="10" y="4"/>
                </a:lnTo>
                <a:lnTo>
                  <a:pt x="4" y="2"/>
                </a:lnTo>
                <a:lnTo>
                  <a:pt x="0" y="0"/>
                </a:lnTo>
                <a:lnTo>
                  <a:pt x="0" y="2"/>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73" name="Freeform 211"/>
          <p:cNvSpPr>
            <a:spLocks/>
          </p:cNvSpPr>
          <p:nvPr/>
        </p:nvSpPr>
        <p:spPr bwMode="auto">
          <a:xfrm>
            <a:off x="6910540" y="4929826"/>
            <a:ext cx="136525" cy="63500"/>
          </a:xfrm>
          <a:custGeom>
            <a:avLst/>
            <a:gdLst>
              <a:gd name="T0" fmla="*/ 0 w 172"/>
              <a:gd name="T1" fmla="*/ 0 h 79"/>
              <a:gd name="T2" fmla="*/ 0 w 172"/>
              <a:gd name="T3" fmla="*/ 2147483647 h 79"/>
              <a:gd name="T4" fmla="*/ 2147483647 w 172"/>
              <a:gd name="T5" fmla="*/ 2147483647 h 79"/>
              <a:gd name="T6" fmla="*/ 2147483647 w 172"/>
              <a:gd name="T7" fmla="*/ 2147483647 h 79"/>
              <a:gd name="T8" fmla="*/ 2147483647 w 172"/>
              <a:gd name="T9" fmla="*/ 2147483647 h 79"/>
              <a:gd name="T10" fmla="*/ 2147483647 w 172"/>
              <a:gd name="T11" fmla="*/ 2147483647 h 79"/>
              <a:gd name="T12" fmla="*/ 2147483647 w 172"/>
              <a:gd name="T13" fmla="*/ 2147483647 h 79"/>
              <a:gd name="T14" fmla="*/ 2147483647 w 172"/>
              <a:gd name="T15" fmla="*/ 2147483647 h 79"/>
              <a:gd name="T16" fmla="*/ 2147483647 w 172"/>
              <a:gd name="T17" fmla="*/ 2147483647 h 79"/>
              <a:gd name="T18" fmla="*/ 2147483647 w 172"/>
              <a:gd name="T19" fmla="*/ 2147483647 h 79"/>
              <a:gd name="T20" fmla="*/ 2147483647 w 172"/>
              <a:gd name="T21" fmla="*/ 2147483647 h 79"/>
              <a:gd name="T22" fmla="*/ 0 w 172"/>
              <a:gd name="T23" fmla="*/ 0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2"/>
              <a:gd name="T37" fmla="*/ 0 h 79"/>
              <a:gd name="T38" fmla="*/ 172 w 172"/>
              <a:gd name="T39" fmla="*/ 79 h 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2" h="79">
                <a:moveTo>
                  <a:pt x="0" y="0"/>
                </a:moveTo>
                <a:lnTo>
                  <a:pt x="0" y="5"/>
                </a:lnTo>
                <a:lnTo>
                  <a:pt x="31" y="3"/>
                </a:lnTo>
                <a:lnTo>
                  <a:pt x="86" y="79"/>
                </a:lnTo>
                <a:lnTo>
                  <a:pt x="141" y="3"/>
                </a:lnTo>
                <a:lnTo>
                  <a:pt x="168" y="3"/>
                </a:lnTo>
                <a:lnTo>
                  <a:pt x="172" y="3"/>
                </a:lnTo>
                <a:lnTo>
                  <a:pt x="170" y="1"/>
                </a:lnTo>
                <a:lnTo>
                  <a:pt x="138" y="1"/>
                </a:lnTo>
                <a:lnTo>
                  <a:pt x="86" y="75"/>
                </a:lnTo>
                <a:lnTo>
                  <a:pt x="32" y="1"/>
                </a:lnTo>
                <a:lnTo>
                  <a:pt x="0" y="0"/>
                </a:lnTo>
                <a:close/>
              </a:path>
            </a:pathLst>
          </a:custGeom>
          <a:solidFill>
            <a:srgbClr val="EA15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74" name="Freeform 39"/>
          <p:cNvSpPr>
            <a:spLocks/>
          </p:cNvSpPr>
          <p:nvPr/>
        </p:nvSpPr>
        <p:spPr bwMode="auto">
          <a:xfrm>
            <a:off x="4446740" y="3918589"/>
            <a:ext cx="385763" cy="906463"/>
          </a:xfrm>
          <a:custGeom>
            <a:avLst/>
            <a:gdLst>
              <a:gd name="T0" fmla="*/ 1 w 486"/>
              <a:gd name="T1" fmla="*/ 0 h 1141"/>
              <a:gd name="T2" fmla="*/ 0 w 486"/>
              <a:gd name="T3" fmla="*/ 1 h 1141"/>
              <a:gd name="T4" fmla="*/ 2 w 486"/>
              <a:gd name="T5" fmla="*/ 5 h 1141"/>
              <a:gd name="T6" fmla="*/ 2 w 486"/>
              <a:gd name="T7" fmla="*/ 5 h 1141"/>
              <a:gd name="T8" fmla="*/ 1 w 486"/>
              <a:gd name="T9" fmla="*/ 0 h 1141"/>
              <a:gd name="T10" fmla="*/ 0 60000 65536"/>
              <a:gd name="T11" fmla="*/ 0 60000 65536"/>
              <a:gd name="T12" fmla="*/ 0 60000 65536"/>
              <a:gd name="T13" fmla="*/ 0 60000 65536"/>
              <a:gd name="T14" fmla="*/ 0 60000 65536"/>
              <a:gd name="T15" fmla="*/ 0 w 486"/>
              <a:gd name="T16" fmla="*/ 0 h 1141"/>
              <a:gd name="T17" fmla="*/ 486 w 486"/>
              <a:gd name="T18" fmla="*/ 1141 h 1141"/>
            </a:gdLst>
            <a:ahLst/>
            <a:cxnLst>
              <a:cxn ang="T10">
                <a:pos x="T0" y="T1"/>
              </a:cxn>
              <a:cxn ang="T11">
                <a:pos x="T2" y="T3"/>
              </a:cxn>
              <a:cxn ang="T12">
                <a:pos x="T4" y="T5"/>
              </a:cxn>
              <a:cxn ang="T13">
                <a:pos x="T6" y="T7"/>
              </a:cxn>
              <a:cxn ang="T14">
                <a:pos x="T8" y="T9"/>
              </a:cxn>
            </a:cxnLst>
            <a:rect l="T15" t="T16" r="T17" b="T18"/>
            <a:pathLst>
              <a:path w="486" h="1141">
                <a:moveTo>
                  <a:pt x="27" y="0"/>
                </a:moveTo>
                <a:lnTo>
                  <a:pt x="0" y="11"/>
                </a:lnTo>
                <a:lnTo>
                  <a:pt x="458" y="1141"/>
                </a:lnTo>
                <a:lnTo>
                  <a:pt x="486" y="1130"/>
                </a:lnTo>
                <a:lnTo>
                  <a:pt x="27" y="0"/>
                </a:lnTo>
                <a:close/>
              </a:path>
            </a:pathLst>
          </a:custGeom>
          <a:solidFill>
            <a:schemeClr val="bg2"/>
          </a:solidFill>
          <a:ln w="9525">
            <a:solidFill>
              <a:srgbClr val="000000"/>
            </a:solidFill>
            <a:round/>
            <a:headEnd/>
            <a:tailEnd/>
          </a:ln>
        </p:spPr>
        <p:txBody>
          <a:bodyPr/>
          <a:lstStyle/>
          <a:p>
            <a:endParaRPr lang="en-US"/>
          </a:p>
        </p:txBody>
      </p:sp>
      <p:sp>
        <p:nvSpPr>
          <p:cNvPr id="75" name="Freeform 41"/>
          <p:cNvSpPr>
            <a:spLocks/>
          </p:cNvSpPr>
          <p:nvPr/>
        </p:nvSpPr>
        <p:spPr bwMode="auto">
          <a:xfrm>
            <a:off x="4246715" y="3934464"/>
            <a:ext cx="182563" cy="209550"/>
          </a:xfrm>
          <a:custGeom>
            <a:avLst/>
            <a:gdLst>
              <a:gd name="T0" fmla="*/ 0 w 232"/>
              <a:gd name="T1" fmla="*/ 0 h 265"/>
              <a:gd name="T2" fmla="*/ 0 w 232"/>
              <a:gd name="T3" fmla="*/ 0 h 265"/>
              <a:gd name="T4" fmla="*/ 0 w 232"/>
              <a:gd name="T5" fmla="*/ 0 h 265"/>
              <a:gd name="T6" fmla="*/ 0 w 232"/>
              <a:gd name="T7" fmla="*/ 1 h 265"/>
              <a:gd name="T8" fmla="*/ 0 w 232"/>
              <a:gd name="T9" fmla="*/ 0 h 265"/>
              <a:gd name="T10" fmla="*/ 0 60000 65536"/>
              <a:gd name="T11" fmla="*/ 0 60000 65536"/>
              <a:gd name="T12" fmla="*/ 0 60000 65536"/>
              <a:gd name="T13" fmla="*/ 0 60000 65536"/>
              <a:gd name="T14" fmla="*/ 0 60000 65536"/>
              <a:gd name="T15" fmla="*/ 0 w 232"/>
              <a:gd name="T16" fmla="*/ 0 h 265"/>
              <a:gd name="T17" fmla="*/ 232 w 232"/>
              <a:gd name="T18" fmla="*/ 265 h 265"/>
            </a:gdLst>
            <a:ahLst/>
            <a:cxnLst>
              <a:cxn ang="T10">
                <a:pos x="T0" y="T1"/>
              </a:cxn>
              <a:cxn ang="T11">
                <a:pos x="T2" y="T3"/>
              </a:cxn>
              <a:cxn ang="T12">
                <a:pos x="T4" y="T5"/>
              </a:cxn>
              <a:cxn ang="T13">
                <a:pos x="T6" y="T7"/>
              </a:cxn>
              <a:cxn ang="T14">
                <a:pos x="T8" y="T9"/>
              </a:cxn>
            </a:cxnLst>
            <a:rect l="T15" t="T16" r="T17" b="T18"/>
            <a:pathLst>
              <a:path w="232" h="265">
                <a:moveTo>
                  <a:pt x="232" y="21"/>
                </a:moveTo>
                <a:lnTo>
                  <a:pt x="209" y="0"/>
                </a:lnTo>
                <a:lnTo>
                  <a:pt x="0" y="244"/>
                </a:lnTo>
                <a:lnTo>
                  <a:pt x="23" y="265"/>
                </a:lnTo>
                <a:lnTo>
                  <a:pt x="232" y="21"/>
                </a:lnTo>
                <a:close/>
              </a:path>
            </a:pathLst>
          </a:custGeom>
          <a:solidFill>
            <a:schemeClr val="bg2"/>
          </a:solidFill>
          <a:ln w="9525">
            <a:solidFill>
              <a:srgbClr val="000000"/>
            </a:solidFill>
            <a:round/>
            <a:headEnd/>
            <a:tailEnd/>
          </a:ln>
        </p:spPr>
        <p:txBody>
          <a:bodyPr/>
          <a:lstStyle/>
          <a:p>
            <a:endParaRPr lang="en-US">
              <a:solidFill>
                <a:schemeClr val="tx2"/>
              </a:solidFill>
            </a:endParaRPr>
          </a:p>
        </p:txBody>
      </p:sp>
      <p:sp>
        <p:nvSpPr>
          <p:cNvPr id="76" name="Freeform 42"/>
          <p:cNvSpPr>
            <a:spLocks/>
          </p:cNvSpPr>
          <p:nvPr/>
        </p:nvSpPr>
        <p:spPr bwMode="auto">
          <a:xfrm>
            <a:off x="3995890" y="4224977"/>
            <a:ext cx="185738" cy="211138"/>
          </a:xfrm>
          <a:custGeom>
            <a:avLst/>
            <a:gdLst>
              <a:gd name="T0" fmla="*/ 1 w 233"/>
              <a:gd name="T1" fmla="*/ 1 h 266"/>
              <a:gd name="T2" fmla="*/ 1 w 233"/>
              <a:gd name="T3" fmla="*/ 0 h 266"/>
              <a:gd name="T4" fmla="*/ 0 w 233"/>
              <a:gd name="T5" fmla="*/ 1 h 266"/>
              <a:gd name="T6" fmla="*/ 1 w 233"/>
              <a:gd name="T7" fmla="*/ 1 h 266"/>
              <a:gd name="T8" fmla="*/ 1 w 233"/>
              <a:gd name="T9" fmla="*/ 1 h 266"/>
              <a:gd name="T10" fmla="*/ 0 60000 65536"/>
              <a:gd name="T11" fmla="*/ 0 60000 65536"/>
              <a:gd name="T12" fmla="*/ 0 60000 65536"/>
              <a:gd name="T13" fmla="*/ 0 60000 65536"/>
              <a:gd name="T14" fmla="*/ 0 60000 65536"/>
              <a:gd name="T15" fmla="*/ 0 w 233"/>
              <a:gd name="T16" fmla="*/ 0 h 266"/>
              <a:gd name="T17" fmla="*/ 233 w 233"/>
              <a:gd name="T18" fmla="*/ 266 h 266"/>
            </a:gdLst>
            <a:ahLst/>
            <a:cxnLst>
              <a:cxn ang="T10">
                <a:pos x="T0" y="T1"/>
              </a:cxn>
              <a:cxn ang="T11">
                <a:pos x="T2" y="T3"/>
              </a:cxn>
              <a:cxn ang="T12">
                <a:pos x="T4" y="T5"/>
              </a:cxn>
              <a:cxn ang="T13">
                <a:pos x="T6" y="T7"/>
              </a:cxn>
              <a:cxn ang="T14">
                <a:pos x="T8" y="T9"/>
              </a:cxn>
            </a:cxnLst>
            <a:rect l="T15" t="T16" r="T17" b="T18"/>
            <a:pathLst>
              <a:path w="233" h="266">
                <a:moveTo>
                  <a:pt x="233" y="20"/>
                </a:moveTo>
                <a:lnTo>
                  <a:pt x="210" y="0"/>
                </a:lnTo>
                <a:lnTo>
                  <a:pt x="0" y="245"/>
                </a:lnTo>
                <a:lnTo>
                  <a:pt x="23" y="266"/>
                </a:lnTo>
                <a:lnTo>
                  <a:pt x="233" y="20"/>
                </a:lnTo>
                <a:close/>
              </a:path>
            </a:pathLst>
          </a:custGeom>
          <a:solidFill>
            <a:schemeClr val="bg2"/>
          </a:solidFill>
          <a:ln w="9525">
            <a:solidFill>
              <a:srgbClr val="000000"/>
            </a:solidFill>
            <a:round/>
            <a:headEnd/>
            <a:tailEnd/>
          </a:ln>
        </p:spPr>
        <p:txBody>
          <a:bodyPr/>
          <a:lstStyle/>
          <a:p>
            <a:endParaRPr lang="en-US"/>
          </a:p>
        </p:txBody>
      </p:sp>
      <p:sp>
        <p:nvSpPr>
          <p:cNvPr id="77" name="Freeform 44"/>
          <p:cNvSpPr>
            <a:spLocks/>
          </p:cNvSpPr>
          <p:nvPr/>
        </p:nvSpPr>
        <p:spPr bwMode="auto">
          <a:xfrm>
            <a:off x="4307040" y="4096389"/>
            <a:ext cx="227013" cy="42863"/>
          </a:xfrm>
          <a:custGeom>
            <a:avLst/>
            <a:gdLst>
              <a:gd name="T0" fmla="*/ 0 w 285"/>
              <a:gd name="T1" fmla="*/ 0 h 54"/>
              <a:gd name="T2" fmla="*/ 1 w 285"/>
              <a:gd name="T3" fmla="*/ 1 h 54"/>
              <a:gd name="T4" fmla="*/ 1 w 285"/>
              <a:gd name="T5" fmla="*/ 1 h 54"/>
              <a:gd name="T6" fmla="*/ 1 w 285"/>
              <a:gd name="T7" fmla="*/ 1 h 54"/>
              <a:gd name="T8" fmla="*/ 1 w 285"/>
              <a:gd name="T9" fmla="*/ 1 h 54"/>
              <a:gd name="T10" fmla="*/ 1 w 285"/>
              <a:gd name="T11" fmla="*/ 1 h 54"/>
              <a:gd name="T12" fmla="*/ 1 w 285"/>
              <a:gd name="T13" fmla="*/ 1 h 54"/>
              <a:gd name="T14" fmla="*/ 1 w 285"/>
              <a:gd name="T15" fmla="*/ 1 h 54"/>
              <a:gd name="T16" fmla="*/ 1 w 285"/>
              <a:gd name="T17" fmla="*/ 1 h 54"/>
              <a:gd name="T18" fmla="*/ 1 w 285"/>
              <a:gd name="T19" fmla="*/ 1 h 54"/>
              <a:gd name="T20" fmla="*/ 1 w 285"/>
              <a:gd name="T21" fmla="*/ 1 h 54"/>
              <a:gd name="T22" fmla="*/ 2 w 285"/>
              <a:gd name="T23" fmla="*/ 1 h 54"/>
              <a:gd name="T24" fmla="*/ 2 w 285"/>
              <a:gd name="T25" fmla="*/ 1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5"/>
              <a:gd name="T40" fmla="*/ 0 h 54"/>
              <a:gd name="T41" fmla="*/ 285 w 285"/>
              <a:gd name="T42" fmla="*/ 54 h 5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5" h="54">
                <a:moveTo>
                  <a:pt x="0" y="0"/>
                </a:moveTo>
                <a:lnTo>
                  <a:pt x="23" y="14"/>
                </a:lnTo>
                <a:lnTo>
                  <a:pt x="44" y="25"/>
                </a:lnTo>
                <a:lnTo>
                  <a:pt x="68" y="36"/>
                </a:lnTo>
                <a:lnTo>
                  <a:pt x="91" y="43"/>
                </a:lnTo>
                <a:lnTo>
                  <a:pt x="115" y="48"/>
                </a:lnTo>
                <a:lnTo>
                  <a:pt x="139" y="53"/>
                </a:lnTo>
                <a:lnTo>
                  <a:pt x="163" y="54"/>
                </a:lnTo>
                <a:lnTo>
                  <a:pt x="186" y="54"/>
                </a:lnTo>
                <a:lnTo>
                  <a:pt x="210" y="51"/>
                </a:lnTo>
                <a:lnTo>
                  <a:pt x="236" y="46"/>
                </a:lnTo>
                <a:lnTo>
                  <a:pt x="260" y="39"/>
                </a:lnTo>
                <a:lnTo>
                  <a:pt x="285" y="31"/>
                </a:lnTo>
              </a:path>
            </a:pathLst>
          </a:custGeom>
          <a:noFill/>
          <a:ln w="3175">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solidFill>
                <a:schemeClr val="tx2"/>
              </a:solidFill>
            </a:endParaRPr>
          </a:p>
        </p:txBody>
      </p:sp>
      <p:sp>
        <p:nvSpPr>
          <p:cNvPr id="78" name="Freeform 45"/>
          <p:cNvSpPr>
            <a:spLocks/>
          </p:cNvSpPr>
          <p:nvPr/>
        </p:nvSpPr>
        <p:spPr bwMode="auto">
          <a:xfrm>
            <a:off x="4307040" y="4094802"/>
            <a:ext cx="227013" cy="44450"/>
          </a:xfrm>
          <a:custGeom>
            <a:avLst/>
            <a:gdLst>
              <a:gd name="T0" fmla="*/ 0 w 287"/>
              <a:gd name="T1" fmla="*/ 0 h 56"/>
              <a:gd name="T2" fmla="*/ 0 w 287"/>
              <a:gd name="T3" fmla="*/ 1 h 56"/>
              <a:gd name="T4" fmla="*/ 0 w 287"/>
              <a:gd name="T5" fmla="*/ 1 h 56"/>
              <a:gd name="T6" fmla="*/ 0 w 287"/>
              <a:gd name="T7" fmla="*/ 1 h 56"/>
              <a:gd name="T8" fmla="*/ 0 w 287"/>
              <a:gd name="T9" fmla="*/ 1 h 56"/>
              <a:gd name="T10" fmla="*/ 0 w 287"/>
              <a:gd name="T11" fmla="*/ 1 h 56"/>
              <a:gd name="T12" fmla="*/ 0 w 287"/>
              <a:gd name="T13" fmla="*/ 1 h 56"/>
              <a:gd name="T14" fmla="*/ 0 w 287"/>
              <a:gd name="T15" fmla="*/ 1 h 56"/>
              <a:gd name="T16" fmla="*/ 0 w 287"/>
              <a:gd name="T17" fmla="*/ 1 h 56"/>
              <a:gd name="T18" fmla="*/ 0 w 287"/>
              <a:gd name="T19" fmla="*/ 1 h 56"/>
              <a:gd name="T20" fmla="*/ 0 w 287"/>
              <a:gd name="T21" fmla="*/ 1 h 56"/>
              <a:gd name="T22" fmla="*/ 0 w 287"/>
              <a:gd name="T23" fmla="*/ 1 h 56"/>
              <a:gd name="T24" fmla="*/ 1 w 287"/>
              <a:gd name="T25" fmla="*/ 1 h 56"/>
              <a:gd name="T26" fmla="*/ 1 w 287"/>
              <a:gd name="T27" fmla="*/ 1 h 56"/>
              <a:gd name="T28" fmla="*/ 1 w 287"/>
              <a:gd name="T29" fmla="*/ 1 h 56"/>
              <a:gd name="T30" fmla="*/ 1 w 287"/>
              <a:gd name="T31" fmla="*/ 1 h 56"/>
              <a:gd name="T32" fmla="*/ 0 w 287"/>
              <a:gd name="T33" fmla="*/ 1 h 56"/>
              <a:gd name="T34" fmla="*/ 0 w 287"/>
              <a:gd name="T35" fmla="*/ 1 h 56"/>
              <a:gd name="T36" fmla="*/ 0 w 287"/>
              <a:gd name="T37" fmla="*/ 1 h 56"/>
              <a:gd name="T38" fmla="*/ 0 w 287"/>
              <a:gd name="T39" fmla="*/ 1 h 56"/>
              <a:gd name="T40" fmla="*/ 0 w 287"/>
              <a:gd name="T41" fmla="*/ 1 h 56"/>
              <a:gd name="T42" fmla="*/ 0 w 287"/>
              <a:gd name="T43" fmla="*/ 1 h 56"/>
              <a:gd name="T44" fmla="*/ 0 w 287"/>
              <a:gd name="T45" fmla="*/ 1 h 56"/>
              <a:gd name="T46" fmla="*/ 0 w 287"/>
              <a:gd name="T47" fmla="*/ 1 h 56"/>
              <a:gd name="T48" fmla="*/ 0 w 287"/>
              <a:gd name="T49" fmla="*/ 1 h 56"/>
              <a:gd name="T50" fmla="*/ 0 w 287"/>
              <a:gd name="T51" fmla="*/ 1 h 56"/>
              <a:gd name="T52" fmla="*/ 0 w 287"/>
              <a:gd name="T53" fmla="*/ 0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87"/>
              <a:gd name="T82" fmla="*/ 0 h 56"/>
              <a:gd name="T83" fmla="*/ 287 w 287"/>
              <a:gd name="T84" fmla="*/ 56 h 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87" h="56">
                <a:moveTo>
                  <a:pt x="3" y="0"/>
                </a:moveTo>
                <a:lnTo>
                  <a:pt x="0" y="2"/>
                </a:lnTo>
                <a:lnTo>
                  <a:pt x="15" y="11"/>
                </a:lnTo>
                <a:lnTo>
                  <a:pt x="46" y="28"/>
                </a:lnTo>
                <a:lnTo>
                  <a:pt x="70" y="38"/>
                </a:lnTo>
                <a:lnTo>
                  <a:pt x="93" y="45"/>
                </a:lnTo>
                <a:lnTo>
                  <a:pt x="117" y="51"/>
                </a:lnTo>
                <a:lnTo>
                  <a:pt x="141" y="55"/>
                </a:lnTo>
                <a:lnTo>
                  <a:pt x="165" y="56"/>
                </a:lnTo>
                <a:lnTo>
                  <a:pt x="188" y="56"/>
                </a:lnTo>
                <a:lnTo>
                  <a:pt x="212" y="53"/>
                </a:lnTo>
                <a:lnTo>
                  <a:pt x="238" y="48"/>
                </a:lnTo>
                <a:lnTo>
                  <a:pt x="262" y="41"/>
                </a:lnTo>
                <a:lnTo>
                  <a:pt x="287" y="33"/>
                </a:lnTo>
                <a:lnTo>
                  <a:pt x="287" y="31"/>
                </a:lnTo>
                <a:lnTo>
                  <a:pt x="262" y="39"/>
                </a:lnTo>
                <a:lnTo>
                  <a:pt x="238" y="46"/>
                </a:lnTo>
                <a:lnTo>
                  <a:pt x="212" y="51"/>
                </a:lnTo>
                <a:lnTo>
                  <a:pt x="188" y="54"/>
                </a:lnTo>
                <a:lnTo>
                  <a:pt x="165" y="54"/>
                </a:lnTo>
                <a:lnTo>
                  <a:pt x="141" y="53"/>
                </a:lnTo>
                <a:lnTo>
                  <a:pt x="117" y="48"/>
                </a:lnTo>
                <a:lnTo>
                  <a:pt x="93" y="43"/>
                </a:lnTo>
                <a:lnTo>
                  <a:pt x="70" y="36"/>
                </a:lnTo>
                <a:lnTo>
                  <a:pt x="46" y="25"/>
                </a:lnTo>
                <a:lnTo>
                  <a:pt x="34" y="18"/>
                </a:lnTo>
                <a:lnTo>
                  <a:pt x="3" y="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solidFill>
                <a:schemeClr val="tx2"/>
              </a:solidFill>
            </a:endParaRPr>
          </a:p>
        </p:txBody>
      </p:sp>
      <p:sp>
        <p:nvSpPr>
          <p:cNvPr id="79" name="Freeform 214"/>
          <p:cNvSpPr>
            <a:spLocks noEditPoints="1"/>
          </p:cNvSpPr>
          <p:nvPr/>
        </p:nvSpPr>
        <p:spPr bwMode="auto">
          <a:xfrm>
            <a:off x="4267353" y="4158302"/>
            <a:ext cx="200025" cy="323850"/>
          </a:xfrm>
          <a:custGeom>
            <a:avLst/>
            <a:gdLst>
              <a:gd name="T0" fmla="*/ 1 w 251"/>
              <a:gd name="T1" fmla="*/ 1 h 408"/>
              <a:gd name="T2" fmla="*/ 1 w 251"/>
              <a:gd name="T3" fmla="*/ 1 h 408"/>
              <a:gd name="T4" fmla="*/ 1 w 251"/>
              <a:gd name="T5" fmla="*/ 1 h 408"/>
              <a:gd name="T6" fmla="*/ 1 w 251"/>
              <a:gd name="T7" fmla="*/ 1 h 408"/>
              <a:gd name="T8" fmla="*/ 1 w 251"/>
              <a:gd name="T9" fmla="*/ 0 h 408"/>
              <a:gd name="T10" fmla="*/ 1 w 251"/>
              <a:gd name="T11" fmla="*/ 1 h 408"/>
              <a:gd name="T12" fmla="*/ 1 w 251"/>
              <a:gd name="T13" fmla="*/ 1 h 408"/>
              <a:gd name="T14" fmla="*/ 1 w 251"/>
              <a:gd name="T15" fmla="*/ 1 h 408"/>
              <a:gd name="T16" fmla="*/ 1 w 251"/>
              <a:gd name="T17" fmla="*/ 1 h 408"/>
              <a:gd name="T18" fmla="*/ 1 w 251"/>
              <a:gd name="T19" fmla="*/ 1 h 408"/>
              <a:gd name="T20" fmla="*/ 1 w 251"/>
              <a:gd name="T21" fmla="*/ 2 h 408"/>
              <a:gd name="T22" fmla="*/ 1 w 251"/>
              <a:gd name="T23" fmla="*/ 2 h 408"/>
              <a:gd name="T24" fmla="*/ 1 w 251"/>
              <a:gd name="T25" fmla="*/ 2 h 408"/>
              <a:gd name="T26" fmla="*/ 1 w 251"/>
              <a:gd name="T27" fmla="*/ 2 h 408"/>
              <a:gd name="T28" fmla="*/ 1 w 251"/>
              <a:gd name="T29" fmla="*/ 2 h 408"/>
              <a:gd name="T30" fmla="*/ 1 w 251"/>
              <a:gd name="T31" fmla="*/ 2 h 408"/>
              <a:gd name="T32" fmla="*/ 1 w 251"/>
              <a:gd name="T33" fmla="*/ 2 h 408"/>
              <a:gd name="T34" fmla="*/ 1 w 251"/>
              <a:gd name="T35" fmla="*/ 2 h 408"/>
              <a:gd name="T36" fmla="*/ 1 w 251"/>
              <a:gd name="T37" fmla="*/ 2 h 408"/>
              <a:gd name="T38" fmla="*/ 1 w 251"/>
              <a:gd name="T39" fmla="*/ 2 h 408"/>
              <a:gd name="T40" fmla="*/ 1 w 251"/>
              <a:gd name="T41" fmla="*/ 2 h 408"/>
              <a:gd name="T42" fmla="*/ 1 w 251"/>
              <a:gd name="T43" fmla="*/ 2 h 408"/>
              <a:gd name="T44" fmla="*/ 1 w 251"/>
              <a:gd name="T45" fmla="*/ 2 h 408"/>
              <a:gd name="T46" fmla="*/ 1 w 251"/>
              <a:gd name="T47" fmla="*/ 1 h 408"/>
              <a:gd name="T48" fmla="*/ 1 w 251"/>
              <a:gd name="T49" fmla="*/ 1 h 408"/>
              <a:gd name="T50" fmla="*/ 1 w 251"/>
              <a:gd name="T51" fmla="*/ 1 h 408"/>
              <a:gd name="T52" fmla="*/ 1 w 251"/>
              <a:gd name="T53" fmla="*/ 1 h 408"/>
              <a:gd name="T54" fmla="*/ 1 w 251"/>
              <a:gd name="T55" fmla="*/ 1 h 408"/>
              <a:gd name="T56" fmla="*/ 1 w 251"/>
              <a:gd name="T57" fmla="*/ 1 h 408"/>
              <a:gd name="T58" fmla="*/ 1 w 251"/>
              <a:gd name="T59" fmla="*/ 1 h 408"/>
              <a:gd name="T60" fmla="*/ 1 w 251"/>
              <a:gd name="T61" fmla="*/ 1 h 408"/>
              <a:gd name="T62" fmla="*/ 1 w 251"/>
              <a:gd name="T63" fmla="*/ 1 h 408"/>
              <a:gd name="T64" fmla="*/ 1 w 251"/>
              <a:gd name="T65" fmla="*/ 1 h 408"/>
              <a:gd name="T66" fmla="*/ 1 w 251"/>
              <a:gd name="T67" fmla="*/ 1 h 408"/>
              <a:gd name="T68" fmla="*/ 1 w 251"/>
              <a:gd name="T69" fmla="*/ 1 h 408"/>
              <a:gd name="T70" fmla="*/ 1 w 251"/>
              <a:gd name="T71" fmla="*/ 1 h 408"/>
              <a:gd name="T72" fmla="*/ 1 w 251"/>
              <a:gd name="T73" fmla="*/ 1 h 408"/>
              <a:gd name="T74" fmla="*/ 1 w 251"/>
              <a:gd name="T75" fmla="*/ 1 h 408"/>
              <a:gd name="T76" fmla="*/ 1 w 251"/>
              <a:gd name="T77" fmla="*/ 1 h 408"/>
              <a:gd name="T78" fmla="*/ 1 w 251"/>
              <a:gd name="T79" fmla="*/ 1 h 408"/>
              <a:gd name="T80" fmla="*/ 1 w 251"/>
              <a:gd name="T81" fmla="*/ 2 h 408"/>
              <a:gd name="T82" fmla="*/ 1 w 251"/>
              <a:gd name="T83" fmla="*/ 2 h 408"/>
              <a:gd name="T84" fmla="*/ 1 w 251"/>
              <a:gd name="T85" fmla="*/ 2 h 408"/>
              <a:gd name="T86" fmla="*/ 1 w 251"/>
              <a:gd name="T87" fmla="*/ 2 h 408"/>
              <a:gd name="T88" fmla="*/ 1 w 251"/>
              <a:gd name="T89" fmla="*/ 2 h 408"/>
              <a:gd name="T90" fmla="*/ 1 w 251"/>
              <a:gd name="T91" fmla="*/ 2 h 408"/>
              <a:gd name="T92" fmla="*/ 1 w 251"/>
              <a:gd name="T93" fmla="*/ 2 h 408"/>
              <a:gd name="T94" fmla="*/ 1 w 251"/>
              <a:gd name="T95" fmla="*/ 2 h 408"/>
              <a:gd name="T96" fmla="*/ 1 w 251"/>
              <a:gd name="T97" fmla="*/ 2 h 408"/>
              <a:gd name="T98" fmla="*/ 1 w 251"/>
              <a:gd name="T99" fmla="*/ 2 h 408"/>
              <a:gd name="T100" fmla="*/ 1 w 251"/>
              <a:gd name="T101" fmla="*/ 2 h 408"/>
              <a:gd name="T102" fmla="*/ 1 w 251"/>
              <a:gd name="T103" fmla="*/ 2 h 408"/>
              <a:gd name="T104" fmla="*/ 1 w 251"/>
              <a:gd name="T105" fmla="*/ 2 h 408"/>
              <a:gd name="T106" fmla="*/ 1 w 251"/>
              <a:gd name="T107" fmla="*/ 2 h 408"/>
              <a:gd name="T108" fmla="*/ 1 w 251"/>
              <a:gd name="T109" fmla="*/ 2 h 408"/>
              <a:gd name="T110" fmla="*/ 1 w 251"/>
              <a:gd name="T111" fmla="*/ 1 h 4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1"/>
              <a:gd name="T169" fmla="*/ 0 h 408"/>
              <a:gd name="T170" fmla="*/ 251 w 251"/>
              <a:gd name="T171" fmla="*/ 408 h 40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1" h="408">
                <a:moveTo>
                  <a:pt x="0" y="217"/>
                </a:moveTo>
                <a:lnTo>
                  <a:pt x="1" y="199"/>
                </a:lnTo>
                <a:lnTo>
                  <a:pt x="2" y="180"/>
                </a:lnTo>
                <a:lnTo>
                  <a:pt x="3" y="164"/>
                </a:lnTo>
                <a:lnTo>
                  <a:pt x="6" y="148"/>
                </a:lnTo>
                <a:lnTo>
                  <a:pt x="8" y="132"/>
                </a:lnTo>
                <a:lnTo>
                  <a:pt x="11" y="118"/>
                </a:lnTo>
                <a:lnTo>
                  <a:pt x="16" y="104"/>
                </a:lnTo>
                <a:lnTo>
                  <a:pt x="21" y="90"/>
                </a:lnTo>
                <a:lnTo>
                  <a:pt x="25" y="78"/>
                </a:lnTo>
                <a:lnTo>
                  <a:pt x="32" y="66"/>
                </a:lnTo>
                <a:lnTo>
                  <a:pt x="38" y="56"/>
                </a:lnTo>
                <a:lnTo>
                  <a:pt x="45" y="45"/>
                </a:lnTo>
                <a:lnTo>
                  <a:pt x="52" y="37"/>
                </a:lnTo>
                <a:lnTo>
                  <a:pt x="57" y="32"/>
                </a:lnTo>
                <a:lnTo>
                  <a:pt x="63" y="25"/>
                </a:lnTo>
                <a:lnTo>
                  <a:pt x="70" y="20"/>
                </a:lnTo>
                <a:lnTo>
                  <a:pt x="77" y="15"/>
                </a:lnTo>
                <a:lnTo>
                  <a:pt x="83" y="11"/>
                </a:lnTo>
                <a:lnTo>
                  <a:pt x="90" y="7"/>
                </a:lnTo>
                <a:lnTo>
                  <a:pt x="98" y="5"/>
                </a:lnTo>
                <a:lnTo>
                  <a:pt x="105" y="3"/>
                </a:lnTo>
                <a:lnTo>
                  <a:pt x="112" y="2"/>
                </a:lnTo>
                <a:lnTo>
                  <a:pt x="120" y="0"/>
                </a:lnTo>
                <a:lnTo>
                  <a:pt x="127" y="0"/>
                </a:lnTo>
                <a:lnTo>
                  <a:pt x="135" y="0"/>
                </a:lnTo>
                <a:lnTo>
                  <a:pt x="143" y="2"/>
                </a:lnTo>
                <a:lnTo>
                  <a:pt x="150" y="3"/>
                </a:lnTo>
                <a:lnTo>
                  <a:pt x="157" y="5"/>
                </a:lnTo>
                <a:lnTo>
                  <a:pt x="163" y="7"/>
                </a:lnTo>
                <a:lnTo>
                  <a:pt x="170" y="11"/>
                </a:lnTo>
                <a:lnTo>
                  <a:pt x="177" y="15"/>
                </a:lnTo>
                <a:lnTo>
                  <a:pt x="183" y="20"/>
                </a:lnTo>
                <a:lnTo>
                  <a:pt x="190" y="25"/>
                </a:lnTo>
                <a:lnTo>
                  <a:pt x="196" y="30"/>
                </a:lnTo>
                <a:lnTo>
                  <a:pt x="201" y="37"/>
                </a:lnTo>
                <a:lnTo>
                  <a:pt x="206" y="44"/>
                </a:lnTo>
                <a:lnTo>
                  <a:pt x="214" y="55"/>
                </a:lnTo>
                <a:lnTo>
                  <a:pt x="220" y="65"/>
                </a:lnTo>
                <a:lnTo>
                  <a:pt x="226" y="76"/>
                </a:lnTo>
                <a:lnTo>
                  <a:pt x="230" y="89"/>
                </a:lnTo>
                <a:lnTo>
                  <a:pt x="235" y="102"/>
                </a:lnTo>
                <a:lnTo>
                  <a:pt x="238" y="115"/>
                </a:lnTo>
                <a:lnTo>
                  <a:pt x="242" y="128"/>
                </a:lnTo>
                <a:lnTo>
                  <a:pt x="245" y="143"/>
                </a:lnTo>
                <a:lnTo>
                  <a:pt x="248" y="158"/>
                </a:lnTo>
                <a:lnTo>
                  <a:pt x="249" y="174"/>
                </a:lnTo>
                <a:lnTo>
                  <a:pt x="250" y="192"/>
                </a:lnTo>
                <a:lnTo>
                  <a:pt x="251" y="209"/>
                </a:lnTo>
                <a:lnTo>
                  <a:pt x="250" y="225"/>
                </a:lnTo>
                <a:lnTo>
                  <a:pt x="249" y="240"/>
                </a:lnTo>
                <a:lnTo>
                  <a:pt x="248" y="255"/>
                </a:lnTo>
                <a:lnTo>
                  <a:pt x="245" y="270"/>
                </a:lnTo>
                <a:lnTo>
                  <a:pt x="243" y="284"/>
                </a:lnTo>
                <a:lnTo>
                  <a:pt x="239" y="297"/>
                </a:lnTo>
                <a:lnTo>
                  <a:pt x="235" y="310"/>
                </a:lnTo>
                <a:lnTo>
                  <a:pt x="230" y="322"/>
                </a:lnTo>
                <a:lnTo>
                  <a:pt x="227" y="333"/>
                </a:lnTo>
                <a:lnTo>
                  <a:pt x="221" y="345"/>
                </a:lnTo>
                <a:lnTo>
                  <a:pt x="214" y="355"/>
                </a:lnTo>
                <a:lnTo>
                  <a:pt x="207" y="366"/>
                </a:lnTo>
                <a:lnTo>
                  <a:pt x="201" y="371"/>
                </a:lnTo>
                <a:lnTo>
                  <a:pt x="196" y="378"/>
                </a:lnTo>
                <a:lnTo>
                  <a:pt x="190" y="384"/>
                </a:lnTo>
                <a:lnTo>
                  <a:pt x="183" y="389"/>
                </a:lnTo>
                <a:lnTo>
                  <a:pt x="176" y="393"/>
                </a:lnTo>
                <a:lnTo>
                  <a:pt x="169" y="397"/>
                </a:lnTo>
                <a:lnTo>
                  <a:pt x="162" y="400"/>
                </a:lnTo>
                <a:lnTo>
                  <a:pt x="155" y="403"/>
                </a:lnTo>
                <a:lnTo>
                  <a:pt x="148" y="405"/>
                </a:lnTo>
                <a:lnTo>
                  <a:pt x="140" y="406"/>
                </a:lnTo>
                <a:lnTo>
                  <a:pt x="132" y="407"/>
                </a:lnTo>
                <a:lnTo>
                  <a:pt x="124" y="408"/>
                </a:lnTo>
                <a:lnTo>
                  <a:pt x="121" y="407"/>
                </a:lnTo>
                <a:lnTo>
                  <a:pt x="116" y="407"/>
                </a:lnTo>
                <a:lnTo>
                  <a:pt x="113" y="407"/>
                </a:lnTo>
                <a:lnTo>
                  <a:pt x="108" y="406"/>
                </a:lnTo>
                <a:lnTo>
                  <a:pt x="105" y="406"/>
                </a:lnTo>
                <a:lnTo>
                  <a:pt x="100" y="405"/>
                </a:lnTo>
                <a:lnTo>
                  <a:pt x="97" y="404"/>
                </a:lnTo>
                <a:lnTo>
                  <a:pt x="93" y="403"/>
                </a:lnTo>
                <a:lnTo>
                  <a:pt x="90" y="401"/>
                </a:lnTo>
                <a:lnTo>
                  <a:pt x="86" y="400"/>
                </a:lnTo>
                <a:lnTo>
                  <a:pt x="83" y="399"/>
                </a:lnTo>
                <a:lnTo>
                  <a:pt x="78" y="398"/>
                </a:lnTo>
                <a:lnTo>
                  <a:pt x="75" y="394"/>
                </a:lnTo>
                <a:lnTo>
                  <a:pt x="71" y="392"/>
                </a:lnTo>
                <a:lnTo>
                  <a:pt x="68" y="390"/>
                </a:lnTo>
                <a:lnTo>
                  <a:pt x="64" y="388"/>
                </a:lnTo>
                <a:lnTo>
                  <a:pt x="61" y="384"/>
                </a:lnTo>
                <a:lnTo>
                  <a:pt x="59" y="382"/>
                </a:lnTo>
                <a:lnTo>
                  <a:pt x="55" y="378"/>
                </a:lnTo>
                <a:lnTo>
                  <a:pt x="52" y="376"/>
                </a:lnTo>
                <a:lnTo>
                  <a:pt x="49" y="373"/>
                </a:lnTo>
                <a:lnTo>
                  <a:pt x="46" y="369"/>
                </a:lnTo>
                <a:lnTo>
                  <a:pt x="44" y="366"/>
                </a:lnTo>
                <a:lnTo>
                  <a:pt x="40" y="362"/>
                </a:lnTo>
                <a:lnTo>
                  <a:pt x="38" y="358"/>
                </a:lnTo>
                <a:lnTo>
                  <a:pt x="36" y="353"/>
                </a:lnTo>
                <a:lnTo>
                  <a:pt x="33" y="350"/>
                </a:lnTo>
                <a:lnTo>
                  <a:pt x="31" y="345"/>
                </a:lnTo>
                <a:lnTo>
                  <a:pt x="29" y="341"/>
                </a:lnTo>
                <a:lnTo>
                  <a:pt x="26" y="337"/>
                </a:lnTo>
                <a:lnTo>
                  <a:pt x="24" y="333"/>
                </a:lnTo>
                <a:lnTo>
                  <a:pt x="22" y="329"/>
                </a:lnTo>
                <a:lnTo>
                  <a:pt x="21" y="325"/>
                </a:lnTo>
                <a:lnTo>
                  <a:pt x="18" y="321"/>
                </a:lnTo>
                <a:lnTo>
                  <a:pt x="17" y="316"/>
                </a:lnTo>
                <a:lnTo>
                  <a:pt x="15" y="313"/>
                </a:lnTo>
                <a:lnTo>
                  <a:pt x="14" y="305"/>
                </a:lnTo>
                <a:lnTo>
                  <a:pt x="11" y="297"/>
                </a:lnTo>
                <a:lnTo>
                  <a:pt x="9" y="288"/>
                </a:lnTo>
                <a:lnTo>
                  <a:pt x="8" y="280"/>
                </a:lnTo>
                <a:lnTo>
                  <a:pt x="6" y="273"/>
                </a:lnTo>
                <a:lnTo>
                  <a:pt x="4" y="265"/>
                </a:lnTo>
                <a:lnTo>
                  <a:pt x="3" y="257"/>
                </a:lnTo>
                <a:lnTo>
                  <a:pt x="2" y="249"/>
                </a:lnTo>
                <a:lnTo>
                  <a:pt x="1" y="241"/>
                </a:lnTo>
                <a:lnTo>
                  <a:pt x="1" y="233"/>
                </a:lnTo>
                <a:lnTo>
                  <a:pt x="1" y="225"/>
                </a:lnTo>
                <a:lnTo>
                  <a:pt x="0" y="217"/>
                </a:lnTo>
                <a:close/>
                <a:moveTo>
                  <a:pt x="203" y="199"/>
                </a:moveTo>
                <a:lnTo>
                  <a:pt x="203" y="186"/>
                </a:lnTo>
                <a:lnTo>
                  <a:pt x="203" y="174"/>
                </a:lnTo>
                <a:lnTo>
                  <a:pt x="203" y="163"/>
                </a:lnTo>
                <a:lnTo>
                  <a:pt x="201" y="151"/>
                </a:lnTo>
                <a:lnTo>
                  <a:pt x="200" y="141"/>
                </a:lnTo>
                <a:lnTo>
                  <a:pt x="199" y="131"/>
                </a:lnTo>
                <a:lnTo>
                  <a:pt x="198" y="121"/>
                </a:lnTo>
                <a:lnTo>
                  <a:pt x="196" y="111"/>
                </a:lnTo>
                <a:lnTo>
                  <a:pt x="195" y="103"/>
                </a:lnTo>
                <a:lnTo>
                  <a:pt x="192" y="94"/>
                </a:lnTo>
                <a:lnTo>
                  <a:pt x="190" y="86"/>
                </a:lnTo>
                <a:lnTo>
                  <a:pt x="188" y="79"/>
                </a:lnTo>
                <a:lnTo>
                  <a:pt x="186" y="73"/>
                </a:lnTo>
                <a:lnTo>
                  <a:pt x="184" y="67"/>
                </a:lnTo>
                <a:lnTo>
                  <a:pt x="182" y="63"/>
                </a:lnTo>
                <a:lnTo>
                  <a:pt x="180" y="57"/>
                </a:lnTo>
                <a:lnTo>
                  <a:pt x="177" y="53"/>
                </a:lnTo>
                <a:lnTo>
                  <a:pt x="175" y="49"/>
                </a:lnTo>
                <a:lnTo>
                  <a:pt x="172" y="44"/>
                </a:lnTo>
                <a:lnTo>
                  <a:pt x="169" y="41"/>
                </a:lnTo>
                <a:lnTo>
                  <a:pt x="166" y="37"/>
                </a:lnTo>
                <a:lnTo>
                  <a:pt x="163" y="34"/>
                </a:lnTo>
                <a:lnTo>
                  <a:pt x="160" y="32"/>
                </a:lnTo>
                <a:lnTo>
                  <a:pt x="157" y="29"/>
                </a:lnTo>
                <a:lnTo>
                  <a:pt x="155" y="27"/>
                </a:lnTo>
                <a:lnTo>
                  <a:pt x="153" y="26"/>
                </a:lnTo>
                <a:lnTo>
                  <a:pt x="151" y="23"/>
                </a:lnTo>
                <a:lnTo>
                  <a:pt x="148" y="22"/>
                </a:lnTo>
                <a:lnTo>
                  <a:pt x="145" y="21"/>
                </a:lnTo>
                <a:lnTo>
                  <a:pt x="143" y="20"/>
                </a:lnTo>
                <a:lnTo>
                  <a:pt x="140" y="19"/>
                </a:lnTo>
                <a:lnTo>
                  <a:pt x="137" y="19"/>
                </a:lnTo>
                <a:lnTo>
                  <a:pt x="135" y="18"/>
                </a:lnTo>
                <a:lnTo>
                  <a:pt x="131" y="18"/>
                </a:lnTo>
                <a:lnTo>
                  <a:pt x="129" y="18"/>
                </a:lnTo>
                <a:lnTo>
                  <a:pt x="125" y="18"/>
                </a:lnTo>
                <a:lnTo>
                  <a:pt x="123" y="18"/>
                </a:lnTo>
                <a:lnTo>
                  <a:pt x="120" y="18"/>
                </a:lnTo>
                <a:lnTo>
                  <a:pt x="116" y="18"/>
                </a:lnTo>
                <a:lnTo>
                  <a:pt x="113" y="19"/>
                </a:lnTo>
                <a:lnTo>
                  <a:pt x="109" y="20"/>
                </a:lnTo>
                <a:lnTo>
                  <a:pt x="106" y="21"/>
                </a:lnTo>
                <a:lnTo>
                  <a:pt x="104" y="22"/>
                </a:lnTo>
                <a:lnTo>
                  <a:pt x="100" y="25"/>
                </a:lnTo>
                <a:lnTo>
                  <a:pt x="97" y="27"/>
                </a:lnTo>
                <a:lnTo>
                  <a:pt x="94" y="28"/>
                </a:lnTo>
                <a:lnTo>
                  <a:pt x="91" y="30"/>
                </a:lnTo>
                <a:lnTo>
                  <a:pt x="87" y="34"/>
                </a:lnTo>
                <a:lnTo>
                  <a:pt x="85" y="36"/>
                </a:lnTo>
                <a:lnTo>
                  <a:pt x="83" y="38"/>
                </a:lnTo>
                <a:lnTo>
                  <a:pt x="79" y="42"/>
                </a:lnTo>
                <a:lnTo>
                  <a:pt x="77" y="45"/>
                </a:lnTo>
                <a:lnTo>
                  <a:pt x="75" y="49"/>
                </a:lnTo>
                <a:lnTo>
                  <a:pt x="72" y="53"/>
                </a:lnTo>
                <a:lnTo>
                  <a:pt x="70" y="57"/>
                </a:lnTo>
                <a:lnTo>
                  <a:pt x="68" y="63"/>
                </a:lnTo>
                <a:lnTo>
                  <a:pt x="67" y="67"/>
                </a:lnTo>
                <a:lnTo>
                  <a:pt x="64" y="73"/>
                </a:lnTo>
                <a:lnTo>
                  <a:pt x="63" y="78"/>
                </a:lnTo>
                <a:lnTo>
                  <a:pt x="61" y="85"/>
                </a:lnTo>
                <a:lnTo>
                  <a:pt x="60" y="90"/>
                </a:lnTo>
                <a:lnTo>
                  <a:pt x="59" y="97"/>
                </a:lnTo>
                <a:lnTo>
                  <a:pt x="57" y="104"/>
                </a:lnTo>
                <a:lnTo>
                  <a:pt x="56" y="112"/>
                </a:lnTo>
                <a:lnTo>
                  <a:pt x="55" y="120"/>
                </a:lnTo>
                <a:lnTo>
                  <a:pt x="54" y="129"/>
                </a:lnTo>
                <a:lnTo>
                  <a:pt x="54" y="140"/>
                </a:lnTo>
                <a:lnTo>
                  <a:pt x="53" y="150"/>
                </a:lnTo>
                <a:lnTo>
                  <a:pt x="52" y="161"/>
                </a:lnTo>
                <a:lnTo>
                  <a:pt x="52" y="173"/>
                </a:lnTo>
                <a:lnTo>
                  <a:pt x="51" y="185"/>
                </a:lnTo>
                <a:lnTo>
                  <a:pt x="49" y="199"/>
                </a:lnTo>
                <a:lnTo>
                  <a:pt x="203" y="199"/>
                </a:lnTo>
                <a:close/>
                <a:moveTo>
                  <a:pt x="49" y="216"/>
                </a:moveTo>
                <a:lnTo>
                  <a:pt x="51" y="224"/>
                </a:lnTo>
                <a:lnTo>
                  <a:pt x="51" y="232"/>
                </a:lnTo>
                <a:lnTo>
                  <a:pt x="51" y="240"/>
                </a:lnTo>
                <a:lnTo>
                  <a:pt x="52" y="248"/>
                </a:lnTo>
                <a:lnTo>
                  <a:pt x="52" y="256"/>
                </a:lnTo>
                <a:lnTo>
                  <a:pt x="53" y="263"/>
                </a:lnTo>
                <a:lnTo>
                  <a:pt x="53" y="271"/>
                </a:lnTo>
                <a:lnTo>
                  <a:pt x="54" y="278"/>
                </a:lnTo>
                <a:lnTo>
                  <a:pt x="55" y="286"/>
                </a:lnTo>
                <a:lnTo>
                  <a:pt x="56" y="293"/>
                </a:lnTo>
                <a:lnTo>
                  <a:pt x="57" y="300"/>
                </a:lnTo>
                <a:lnTo>
                  <a:pt x="57" y="307"/>
                </a:lnTo>
                <a:lnTo>
                  <a:pt x="59" y="312"/>
                </a:lnTo>
                <a:lnTo>
                  <a:pt x="60" y="316"/>
                </a:lnTo>
                <a:lnTo>
                  <a:pt x="61" y="321"/>
                </a:lnTo>
                <a:lnTo>
                  <a:pt x="62" y="325"/>
                </a:lnTo>
                <a:lnTo>
                  <a:pt x="63" y="330"/>
                </a:lnTo>
                <a:lnTo>
                  <a:pt x="66" y="335"/>
                </a:lnTo>
                <a:lnTo>
                  <a:pt x="67" y="339"/>
                </a:lnTo>
                <a:lnTo>
                  <a:pt x="68" y="344"/>
                </a:lnTo>
                <a:lnTo>
                  <a:pt x="70" y="347"/>
                </a:lnTo>
                <a:lnTo>
                  <a:pt x="72" y="352"/>
                </a:lnTo>
                <a:lnTo>
                  <a:pt x="75" y="355"/>
                </a:lnTo>
                <a:lnTo>
                  <a:pt x="76" y="360"/>
                </a:lnTo>
                <a:lnTo>
                  <a:pt x="78" y="361"/>
                </a:lnTo>
                <a:lnTo>
                  <a:pt x="79" y="363"/>
                </a:lnTo>
                <a:lnTo>
                  <a:pt x="81" y="366"/>
                </a:lnTo>
                <a:lnTo>
                  <a:pt x="82" y="367"/>
                </a:lnTo>
                <a:lnTo>
                  <a:pt x="84" y="369"/>
                </a:lnTo>
                <a:lnTo>
                  <a:pt x="85" y="371"/>
                </a:lnTo>
                <a:lnTo>
                  <a:pt x="87" y="373"/>
                </a:lnTo>
                <a:lnTo>
                  <a:pt x="89" y="375"/>
                </a:lnTo>
                <a:lnTo>
                  <a:pt x="91" y="376"/>
                </a:lnTo>
                <a:lnTo>
                  <a:pt x="93" y="378"/>
                </a:lnTo>
                <a:lnTo>
                  <a:pt x="95" y="379"/>
                </a:lnTo>
                <a:lnTo>
                  <a:pt x="98" y="382"/>
                </a:lnTo>
                <a:lnTo>
                  <a:pt x="101" y="383"/>
                </a:lnTo>
                <a:lnTo>
                  <a:pt x="104" y="384"/>
                </a:lnTo>
                <a:lnTo>
                  <a:pt x="106" y="385"/>
                </a:lnTo>
                <a:lnTo>
                  <a:pt x="108" y="386"/>
                </a:lnTo>
                <a:lnTo>
                  <a:pt x="110" y="388"/>
                </a:lnTo>
                <a:lnTo>
                  <a:pt x="113" y="389"/>
                </a:lnTo>
                <a:lnTo>
                  <a:pt x="116" y="390"/>
                </a:lnTo>
                <a:lnTo>
                  <a:pt x="119" y="390"/>
                </a:lnTo>
                <a:lnTo>
                  <a:pt x="121" y="391"/>
                </a:lnTo>
                <a:lnTo>
                  <a:pt x="124" y="391"/>
                </a:lnTo>
                <a:lnTo>
                  <a:pt x="127" y="391"/>
                </a:lnTo>
                <a:lnTo>
                  <a:pt x="129" y="392"/>
                </a:lnTo>
                <a:lnTo>
                  <a:pt x="132" y="391"/>
                </a:lnTo>
                <a:lnTo>
                  <a:pt x="136" y="391"/>
                </a:lnTo>
                <a:lnTo>
                  <a:pt x="139" y="391"/>
                </a:lnTo>
                <a:lnTo>
                  <a:pt x="142" y="390"/>
                </a:lnTo>
                <a:lnTo>
                  <a:pt x="145" y="389"/>
                </a:lnTo>
                <a:lnTo>
                  <a:pt x="148" y="388"/>
                </a:lnTo>
                <a:lnTo>
                  <a:pt x="152" y="385"/>
                </a:lnTo>
                <a:lnTo>
                  <a:pt x="154" y="384"/>
                </a:lnTo>
                <a:lnTo>
                  <a:pt x="158" y="382"/>
                </a:lnTo>
                <a:lnTo>
                  <a:pt x="160" y="379"/>
                </a:lnTo>
                <a:lnTo>
                  <a:pt x="163" y="377"/>
                </a:lnTo>
                <a:lnTo>
                  <a:pt x="166" y="375"/>
                </a:lnTo>
                <a:lnTo>
                  <a:pt x="169" y="371"/>
                </a:lnTo>
                <a:lnTo>
                  <a:pt x="172" y="368"/>
                </a:lnTo>
                <a:lnTo>
                  <a:pt x="175" y="365"/>
                </a:lnTo>
                <a:lnTo>
                  <a:pt x="177" y="361"/>
                </a:lnTo>
                <a:lnTo>
                  <a:pt x="180" y="356"/>
                </a:lnTo>
                <a:lnTo>
                  <a:pt x="182" y="352"/>
                </a:lnTo>
                <a:lnTo>
                  <a:pt x="184" y="347"/>
                </a:lnTo>
                <a:lnTo>
                  <a:pt x="185" y="343"/>
                </a:lnTo>
                <a:lnTo>
                  <a:pt x="188" y="337"/>
                </a:lnTo>
                <a:lnTo>
                  <a:pt x="189" y="332"/>
                </a:lnTo>
                <a:lnTo>
                  <a:pt x="190" y="326"/>
                </a:lnTo>
                <a:lnTo>
                  <a:pt x="191" y="321"/>
                </a:lnTo>
                <a:lnTo>
                  <a:pt x="193" y="314"/>
                </a:lnTo>
                <a:lnTo>
                  <a:pt x="195" y="307"/>
                </a:lnTo>
                <a:lnTo>
                  <a:pt x="196" y="299"/>
                </a:lnTo>
                <a:lnTo>
                  <a:pt x="198" y="292"/>
                </a:lnTo>
                <a:lnTo>
                  <a:pt x="199" y="284"/>
                </a:lnTo>
                <a:lnTo>
                  <a:pt x="199" y="275"/>
                </a:lnTo>
                <a:lnTo>
                  <a:pt x="200" y="267"/>
                </a:lnTo>
                <a:lnTo>
                  <a:pt x="201" y="257"/>
                </a:lnTo>
                <a:lnTo>
                  <a:pt x="201" y="247"/>
                </a:lnTo>
                <a:lnTo>
                  <a:pt x="203" y="237"/>
                </a:lnTo>
                <a:lnTo>
                  <a:pt x="203" y="226"/>
                </a:lnTo>
                <a:lnTo>
                  <a:pt x="203" y="216"/>
                </a:lnTo>
                <a:lnTo>
                  <a:pt x="49" y="21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0" name="Freeform 215"/>
          <p:cNvSpPr>
            <a:spLocks/>
          </p:cNvSpPr>
          <p:nvPr/>
        </p:nvSpPr>
        <p:spPr bwMode="auto">
          <a:xfrm>
            <a:off x="4267353" y="4158302"/>
            <a:ext cx="200025" cy="323850"/>
          </a:xfrm>
          <a:custGeom>
            <a:avLst/>
            <a:gdLst>
              <a:gd name="T0" fmla="*/ 1 w 251"/>
              <a:gd name="T1" fmla="*/ 1 h 408"/>
              <a:gd name="T2" fmla="*/ 1 w 251"/>
              <a:gd name="T3" fmla="*/ 1 h 408"/>
              <a:gd name="T4" fmla="*/ 1 w 251"/>
              <a:gd name="T5" fmla="*/ 1 h 408"/>
              <a:gd name="T6" fmla="*/ 1 w 251"/>
              <a:gd name="T7" fmla="*/ 1 h 408"/>
              <a:gd name="T8" fmla="*/ 1 w 251"/>
              <a:gd name="T9" fmla="*/ 1 h 408"/>
              <a:gd name="T10" fmla="*/ 1 w 251"/>
              <a:gd name="T11" fmla="*/ 1 h 408"/>
              <a:gd name="T12" fmla="*/ 1 w 251"/>
              <a:gd name="T13" fmla="*/ 1 h 408"/>
              <a:gd name="T14" fmla="*/ 1 w 251"/>
              <a:gd name="T15" fmla="*/ 1 h 408"/>
              <a:gd name="T16" fmla="*/ 1 w 251"/>
              <a:gd name="T17" fmla="*/ 1 h 408"/>
              <a:gd name="T18" fmla="*/ 1 w 251"/>
              <a:gd name="T19" fmla="*/ 1 h 408"/>
              <a:gd name="T20" fmla="*/ 1 w 251"/>
              <a:gd name="T21" fmla="*/ 1 h 408"/>
              <a:gd name="T22" fmla="*/ 1 w 251"/>
              <a:gd name="T23" fmla="*/ 0 h 408"/>
              <a:gd name="T24" fmla="*/ 1 w 251"/>
              <a:gd name="T25" fmla="*/ 0 h 408"/>
              <a:gd name="T26" fmla="*/ 1 w 251"/>
              <a:gd name="T27" fmla="*/ 1 h 408"/>
              <a:gd name="T28" fmla="*/ 1 w 251"/>
              <a:gd name="T29" fmla="*/ 1 h 408"/>
              <a:gd name="T30" fmla="*/ 1 w 251"/>
              <a:gd name="T31" fmla="*/ 1 h 408"/>
              <a:gd name="T32" fmla="*/ 1 w 251"/>
              <a:gd name="T33" fmla="*/ 1 h 408"/>
              <a:gd name="T34" fmla="*/ 1 w 251"/>
              <a:gd name="T35" fmla="*/ 1 h 408"/>
              <a:gd name="T36" fmla="*/ 1 w 251"/>
              <a:gd name="T37" fmla="*/ 1 h 408"/>
              <a:gd name="T38" fmla="*/ 1 w 251"/>
              <a:gd name="T39" fmla="*/ 1 h 408"/>
              <a:gd name="T40" fmla="*/ 1 w 251"/>
              <a:gd name="T41" fmla="*/ 1 h 408"/>
              <a:gd name="T42" fmla="*/ 1 w 251"/>
              <a:gd name="T43" fmla="*/ 1 h 408"/>
              <a:gd name="T44" fmla="*/ 1 w 251"/>
              <a:gd name="T45" fmla="*/ 1 h 408"/>
              <a:gd name="T46" fmla="*/ 1 w 251"/>
              <a:gd name="T47" fmla="*/ 1 h 408"/>
              <a:gd name="T48" fmla="*/ 1 w 251"/>
              <a:gd name="T49" fmla="*/ 1 h 408"/>
              <a:gd name="T50" fmla="*/ 1 w 251"/>
              <a:gd name="T51" fmla="*/ 1 h 408"/>
              <a:gd name="T52" fmla="*/ 1 w 251"/>
              <a:gd name="T53" fmla="*/ 2 h 408"/>
              <a:gd name="T54" fmla="*/ 1 w 251"/>
              <a:gd name="T55" fmla="*/ 2 h 408"/>
              <a:gd name="T56" fmla="*/ 1 w 251"/>
              <a:gd name="T57" fmla="*/ 2 h 408"/>
              <a:gd name="T58" fmla="*/ 1 w 251"/>
              <a:gd name="T59" fmla="*/ 2 h 408"/>
              <a:gd name="T60" fmla="*/ 1 w 251"/>
              <a:gd name="T61" fmla="*/ 2 h 408"/>
              <a:gd name="T62" fmla="*/ 1 w 251"/>
              <a:gd name="T63" fmla="*/ 2 h 408"/>
              <a:gd name="T64" fmla="*/ 1 w 251"/>
              <a:gd name="T65" fmla="*/ 2 h 408"/>
              <a:gd name="T66" fmla="*/ 1 w 251"/>
              <a:gd name="T67" fmla="*/ 2 h 408"/>
              <a:gd name="T68" fmla="*/ 1 w 251"/>
              <a:gd name="T69" fmla="*/ 2 h 408"/>
              <a:gd name="T70" fmla="*/ 1 w 251"/>
              <a:gd name="T71" fmla="*/ 2 h 408"/>
              <a:gd name="T72" fmla="*/ 1 w 251"/>
              <a:gd name="T73" fmla="*/ 2 h 408"/>
              <a:gd name="T74" fmla="*/ 1 w 251"/>
              <a:gd name="T75" fmla="*/ 2 h 408"/>
              <a:gd name="T76" fmla="*/ 1 w 251"/>
              <a:gd name="T77" fmla="*/ 2 h 408"/>
              <a:gd name="T78" fmla="*/ 1 w 251"/>
              <a:gd name="T79" fmla="*/ 2 h 408"/>
              <a:gd name="T80" fmla="*/ 1 w 251"/>
              <a:gd name="T81" fmla="*/ 2 h 408"/>
              <a:gd name="T82" fmla="*/ 1 w 251"/>
              <a:gd name="T83" fmla="*/ 2 h 408"/>
              <a:gd name="T84" fmla="*/ 1 w 251"/>
              <a:gd name="T85" fmla="*/ 2 h 408"/>
              <a:gd name="T86" fmla="*/ 1 w 251"/>
              <a:gd name="T87" fmla="*/ 2 h 408"/>
              <a:gd name="T88" fmla="*/ 1 w 251"/>
              <a:gd name="T89" fmla="*/ 2 h 408"/>
              <a:gd name="T90" fmla="*/ 1 w 251"/>
              <a:gd name="T91" fmla="*/ 2 h 408"/>
              <a:gd name="T92" fmla="*/ 1 w 251"/>
              <a:gd name="T93" fmla="*/ 2 h 408"/>
              <a:gd name="T94" fmla="*/ 1 w 251"/>
              <a:gd name="T95" fmla="*/ 2 h 408"/>
              <a:gd name="T96" fmla="*/ 1 w 251"/>
              <a:gd name="T97" fmla="*/ 2 h 408"/>
              <a:gd name="T98" fmla="*/ 1 w 251"/>
              <a:gd name="T99" fmla="*/ 2 h 408"/>
              <a:gd name="T100" fmla="*/ 1 w 251"/>
              <a:gd name="T101" fmla="*/ 2 h 408"/>
              <a:gd name="T102" fmla="*/ 1 w 251"/>
              <a:gd name="T103" fmla="*/ 2 h 408"/>
              <a:gd name="T104" fmla="*/ 1 w 251"/>
              <a:gd name="T105" fmla="*/ 2 h 408"/>
              <a:gd name="T106" fmla="*/ 1 w 251"/>
              <a:gd name="T107" fmla="*/ 2 h 408"/>
              <a:gd name="T108" fmla="*/ 1 w 251"/>
              <a:gd name="T109" fmla="*/ 2 h 408"/>
              <a:gd name="T110" fmla="*/ 1 w 251"/>
              <a:gd name="T111" fmla="*/ 2 h 408"/>
              <a:gd name="T112" fmla="*/ 1 w 251"/>
              <a:gd name="T113" fmla="*/ 2 h 408"/>
              <a:gd name="T114" fmla="*/ 1 w 251"/>
              <a:gd name="T115" fmla="*/ 2 h 408"/>
              <a:gd name="T116" fmla="*/ 1 w 251"/>
              <a:gd name="T117" fmla="*/ 1 h 408"/>
              <a:gd name="T118" fmla="*/ 1 w 251"/>
              <a:gd name="T119" fmla="*/ 1 h 408"/>
              <a:gd name="T120" fmla="*/ 0 w 251"/>
              <a:gd name="T121" fmla="*/ 1 h 40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51"/>
              <a:gd name="T184" fmla="*/ 0 h 408"/>
              <a:gd name="T185" fmla="*/ 251 w 251"/>
              <a:gd name="T186" fmla="*/ 408 h 40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51" h="408">
                <a:moveTo>
                  <a:pt x="0" y="217"/>
                </a:moveTo>
                <a:lnTo>
                  <a:pt x="1" y="199"/>
                </a:lnTo>
                <a:lnTo>
                  <a:pt x="2" y="180"/>
                </a:lnTo>
                <a:lnTo>
                  <a:pt x="3" y="164"/>
                </a:lnTo>
                <a:lnTo>
                  <a:pt x="6" y="148"/>
                </a:lnTo>
                <a:lnTo>
                  <a:pt x="8" y="132"/>
                </a:lnTo>
                <a:lnTo>
                  <a:pt x="11" y="118"/>
                </a:lnTo>
                <a:lnTo>
                  <a:pt x="16" y="104"/>
                </a:lnTo>
                <a:lnTo>
                  <a:pt x="21" y="90"/>
                </a:lnTo>
                <a:lnTo>
                  <a:pt x="25" y="78"/>
                </a:lnTo>
                <a:lnTo>
                  <a:pt x="32" y="66"/>
                </a:lnTo>
                <a:lnTo>
                  <a:pt x="38" y="56"/>
                </a:lnTo>
                <a:lnTo>
                  <a:pt x="45" y="45"/>
                </a:lnTo>
                <a:lnTo>
                  <a:pt x="52" y="37"/>
                </a:lnTo>
                <a:lnTo>
                  <a:pt x="57" y="32"/>
                </a:lnTo>
                <a:lnTo>
                  <a:pt x="63" y="25"/>
                </a:lnTo>
                <a:lnTo>
                  <a:pt x="70" y="20"/>
                </a:lnTo>
                <a:lnTo>
                  <a:pt x="77" y="15"/>
                </a:lnTo>
                <a:lnTo>
                  <a:pt x="83" y="11"/>
                </a:lnTo>
                <a:lnTo>
                  <a:pt x="90" y="7"/>
                </a:lnTo>
                <a:lnTo>
                  <a:pt x="98" y="5"/>
                </a:lnTo>
                <a:lnTo>
                  <a:pt x="105" y="3"/>
                </a:lnTo>
                <a:lnTo>
                  <a:pt x="112" y="2"/>
                </a:lnTo>
                <a:lnTo>
                  <a:pt x="120" y="0"/>
                </a:lnTo>
                <a:lnTo>
                  <a:pt x="127" y="0"/>
                </a:lnTo>
                <a:lnTo>
                  <a:pt x="135" y="0"/>
                </a:lnTo>
                <a:lnTo>
                  <a:pt x="143" y="2"/>
                </a:lnTo>
                <a:lnTo>
                  <a:pt x="150" y="3"/>
                </a:lnTo>
                <a:lnTo>
                  <a:pt x="157" y="5"/>
                </a:lnTo>
                <a:lnTo>
                  <a:pt x="163" y="7"/>
                </a:lnTo>
                <a:lnTo>
                  <a:pt x="170" y="11"/>
                </a:lnTo>
                <a:lnTo>
                  <a:pt x="177" y="15"/>
                </a:lnTo>
                <a:lnTo>
                  <a:pt x="183" y="20"/>
                </a:lnTo>
                <a:lnTo>
                  <a:pt x="190" y="25"/>
                </a:lnTo>
                <a:lnTo>
                  <a:pt x="196" y="30"/>
                </a:lnTo>
                <a:lnTo>
                  <a:pt x="201" y="37"/>
                </a:lnTo>
                <a:lnTo>
                  <a:pt x="206" y="44"/>
                </a:lnTo>
                <a:lnTo>
                  <a:pt x="214" y="55"/>
                </a:lnTo>
                <a:lnTo>
                  <a:pt x="220" y="65"/>
                </a:lnTo>
                <a:lnTo>
                  <a:pt x="226" y="76"/>
                </a:lnTo>
                <a:lnTo>
                  <a:pt x="230" y="89"/>
                </a:lnTo>
                <a:lnTo>
                  <a:pt x="235" y="102"/>
                </a:lnTo>
                <a:lnTo>
                  <a:pt x="238" y="115"/>
                </a:lnTo>
                <a:lnTo>
                  <a:pt x="242" y="128"/>
                </a:lnTo>
                <a:lnTo>
                  <a:pt x="245" y="143"/>
                </a:lnTo>
                <a:lnTo>
                  <a:pt x="248" y="158"/>
                </a:lnTo>
                <a:lnTo>
                  <a:pt x="249" y="174"/>
                </a:lnTo>
                <a:lnTo>
                  <a:pt x="250" y="192"/>
                </a:lnTo>
                <a:lnTo>
                  <a:pt x="251" y="209"/>
                </a:lnTo>
                <a:lnTo>
                  <a:pt x="250" y="225"/>
                </a:lnTo>
                <a:lnTo>
                  <a:pt x="249" y="240"/>
                </a:lnTo>
                <a:lnTo>
                  <a:pt x="248" y="255"/>
                </a:lnTo>
                <a:lnTo>
                  <a:pt x="245" y="270"/>
                </a:lnTo>
                <a:lnTo>
                  <a:pt x="243" y="284"/>
                </a:lnTo>
                <a:lnTo>
                  <a:pt x="239" y="297"/>
                </a:lnTo>
                <a:lnTo>
                  <a:pt x="235" y="310"/>
                </a:lnTo>
                <a:lnTo>
                  <a:pt x="230" y="322"/>
                </a:lnTo>
                <a:lnTo>
                  <a:pt x="227" y="333"/>
                </a:lnTo>
                <a:lnTo>
                  <a:pt x="221" y="345"/>
                </a:lnTo>
                <a:lnTo>
                  <a:pt x="214" y="355"/>
                </a:lnTo>
                <a:lnTo>
                  <a:pt x="207" y="366"/>
                </a:lnTo>
                <a:lnTo>
                  <a:pt x="201" y="371"/>
                </a:lnTo>
                <a:lnTo>
                  <a:pt x="196" y="378"/>
                </a:lnTo>
                <a:lnTo>
                  <a:pt x="190" y="384"/>
                </a:lnTo>
                <a:lnTo>
                  <a:pt x="183" y="389"/>
                </a:lnTo>
                <a:lnTo>
                  <a:pt x="176" y="393"/>
                </a:lnTo>
                <a:lnTo>
                  <a:pt x="169" y="397"/>
                </a:lnTo>
                <a:lnTo>
                  <a:pt x="162" y="400"/>
                </a:lnTo>
                <a:lnTo>
                  <a:pt x="155" y="403"/>
                </a:lnTo>
                <a:lnTo>
                  <a:pt x="148" y="405"/>
                </a:lnTo>
                <a:lnTo>
                  <a:pt x="140" y="406"/>
                </a:lnTo>
                <a:lnTo>
                  <a:pt x="132" y="407"/>
                </a:lnTo>
                <a:lnTo>
                  <a:pt x="124" y="408"/>
                </a:lnTo>
                <a:lnTo>
                  <a:pt x="121" y="407"/>
                </a:lnTo>
                <a:lnTo>
                  <a:pt x="116" y="407"/>
                </a:lnTo>
                <a:lnTo>
                  <a:pt x="113" y="407"/>
                </a:lnTo>
                <a:lnTo>
                  <a:pt x="108" y="406"/>
                </a:lnTo>
                <a:lnTo>
                  <a:pt x="105" y="406"/>
                </a:lnTo>
                <a:lnTo>
                  <a:pt x="100" y="405"/>
                </a:lnTo>
                <a:lnTo>
                  <a:pt x="97" y="404"/>
                </a:lnTo>
                <a:lnTo>
                  <a:pt x="93" y="403"/>
                </a:lnTo>
                <a:lnTo>
                  <a:pt x="90" y="401"/>
                </a:lnTo>
                <a:lnTo>
                  <a:pt x="86" y="400"/>
                </a:lnTo>
                <a:lnTo>
                  <a:pt x="83" y="399"/>
                </a:lnTo>
                <a:lnTo>
                  <a:pt x="78" y="398"/>
                </a:lnTo>
                <a:lnTo>
                  <a:pt x="75" y="394"/>
                </a:lnTo>
                <a:lnTo>
                  <a:pt x="71" y="392"/>
                </a:lnTo>
                <a:lnTo>
                  <a:pt x="68" y="390"/>
                </a:lnTo>
                <a:lnTo>
                  <a:pt x="64" y="388"/>
                </a:lnTo>
                <a:lnTo>
                  <a:pt x="61" y="384"/>
                </a:lnTo>
                <a:lnTo>
                  <a:pt x="59" y="382"/>
                </a:lnTo>
                <a:lnTo>
                  <a:pt x="55" y="378"/>
                </a:lnTo>
                <a:lnTo>
                  <a:pt x="52" y="376"/>
                </a:lnTo>
                <a:lnTo>
                  <a:pt x="49" y="373"/>
                </a:lnTo>
                <a:lnTo>
                  <a:pt x="46" y="369"/>
                </a:lnTo>
                <a:lnTo>
                  <a:pt x="44" y="366"/>
                </a:lnTo>
                <a:lnTo>
                  <a:pt x="40" y="362"/>
                </a:lnTo>
                <a:lnTo>
                  <a:pt x="38" y="358"/>
                </a:lnTo>
                <a:lnTo>
                  <a:pt x="36" y="353"/>
                </a:lnTo>
                <a:lnTo>
                  <a:pt x="33" y="350"/>
                </a:lnTo>
                <a:lnTo>
                  <a:pt x="31" y="345"/>
                </a:lnTo>
                <a:lnTo>
                  <a:pt x="29" y="341"/>
                </a:lnTo>
                <a:lnTo>
                  <a:pt x="26" y="337"/>
                </a:lnTo>
                <a:lnTo>
                  <a:pt x="24" y="333"/>
                </a:lnTo>
                <a:lnTo>
                  <a:pt x="22" y="329"/>
                </a:lnTo>
                <a:lnTo>
                  <a:pt x="21" y="325"/>
                </a:lnTo>
                <a:lnTo>
                  <a:pt x="18" y="321"/>
                </a:lnTo>
                <a:lnTo>
                  <a:pt x="17" y="316"/>
                </a:lnTo>
                <a:lnTo>
                  <a:pt x="15" y="313"/>
                </a:lnTo>
                <a:lnTo>
                  <a:pt x="14" y="305"/>
                </a:lnTo>
                <a:lnTo>
                  <a:pt x="11" y="297"/>
                </a:lnTo>
                <a:lnTo>
                  <a:pt x="9" y="288"/>
                </a:lnTo>
                <a:lnTo>
                  <a:pt x="8" y="280"/>
                </a:lnTo>
                <a:lnTo>
                  <a:pt x="6" y="273"/>
                </a:lnTo>
                <a:lnTo>
                  <a:pt x="4" y="265"/>
                </a:lnTo>
                <a:lnTo>
                  <a:pt x="3" y="257"/>
                </a:lnTo>
                <a:lnTo>
                  <a:pt x="2" y="249"/>
                </a:lnTo>
                <a:lnTo>
                  <a:pt x="1" y="241"/>
                </a:lnTo>
                <a:lnTo>
                  <a:pt x="1" y="233"/>
                </a:lnTo>
                <a:lnTo>
                  <a:pt x="1" y="225"/>
                </a:lnTo>
                <a:lnTo>
                  <a:pt x="0" y="217"/>
                </a:lnTo>
              </a:path>
            </a:pathLst>
          </a:custGeom>
          <a:noFill/>
          <a:ln w="317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81" name="Freeform 216"/>
          <p:cNvSpPr>
            <a:spLocks/>
          </p:cNvSpPr>
          <p:nvPr/>
        </p:nvSpPr>
        <p:spPr bwMode="auto">
          <a:xfrm>
            <a:off x="4265765" y="4209102"/>
            <a:ext cx="28575" cy="120650"/>
          </a:xfrm>
          <a:custGeom>
            <a:avLst/>
            <a:gdLst>
              <a:gd name="T0" fmla="*/ 0 w 34"/>
              <a:gd name="T1" fmla="*/ 1 h 152"/>
              <a:gd name="T2" fmla="*/ 1 w 34"/>
              <a:gd name="T3" fmla="*/ 1 h 152"/>
              <a:gd name="T4" fmla="*/ 1 w 34"/>
              <a:gd name="T5" fmla="*/ 1 h 152"/>
              <a:gd name="T6" fmla="*/ 1 w 34"/>
              <a:gd name="T7" fmla="*/ 1 h 152"/>
              <a:gd name="T8" fmla="*/ 1 w 34"/>
              <a:gd name="T9" fmla="*/ 1 h 152"/>
              <a:gd name="T10" fmla="*/ 1 w 34"/>
              <a:gd name="T11" fmla="*/ 1 h 152"/>
              <a:gd name="T12" fmla="*/ 1 w 34"/>
              <a:gd name="T13" fmla="*/ 1 h 152"/>
              <a:gd name="T14" fmla="*/ 1 w 34"/>
              <a:gd name="T15" fmla="*/ 1 h 152"/>
              <a:gd name="T16" fmla="*/ 1 w 34"/>
              <a:gd name="T17" fmla="*/ 1 h 152"/>
              <a:gd name="T18" fmla="*/ 1 w 34"/>
              <a:gd name="T19" fmla="*/ 1 h 152"/>
              <a:gd name="T20" fmla="*/ 1 w 34"/>
              <a:gd name="T21" fmla="*/ 0 h 152"/>
              <a:gd name="T22" fmla="*/ 1 w 34"/>
              <a:gd name="T23" fmla="*/ 1 h 152"/>
              <a:gd name="T24" fmla="*/ 1 w 34"/>
              <a:gd name="T25" fmla="*/ 1 h 152"/>
              <a:gd name="T26" fmla="*/ 1 w 34"/>
              <a:gd name="T27" fmla="*/ 1 h 152"/>
              <a:gd name="T28" fmla="*/ 1 w 34"/>
              <a:gd name="T29" fmla="*/ 1 h 152"/>
              <a:gd name="T30" fmla="*/ 1 w 34"/>
              <a:gd name="T31" fmla="*/ 1 h 152"/>
              <a:gd name="T32" fmla="*/ 1 w 34"/>
              <a:gd name="T33" fmla="*/ 1 h 152"/>
              <a:gd name="T34" fmla="*/ 0 w 34"/>
              <a:gd name="T35" fmla="*/ 1 h 15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52"/>
              <a:gd name="T56" fmla="*/ 34 w 34"/>
              <a:gd name="T57" fmla="*/ 152 h 15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52">
                <a:moveTo>
                  <a:pt x="0" y="152"/>
                </a:moveTo>
                <a:lnTo>
                  <a:pt x="2" y="152"/>
                </a:lnTo>
                <a:lnTo>
                  <a:pt x="4" y="115"/>
                </a:lnTo>
                <a:lnTo>
                  <a:pt x="5" y="99"/>
                </a:lnTo>
                <a:lnTo>
                  <a:pt x="10" y="67"/>
                </a:lnTo>
                <a:lnTo>
                  <a:pt x="14" y="53"/>
                </a:lnTo>
                <a:lnTo>
                  <a:pt x="23" y="25"/>
                </a:lnTo>
                <a:lnTo>
                  <a:pt x="27" y="15"/>
                </a:lnTo>
                <a:lnTo>
                  <a:pt x="34" y="2"/>
                </a:lnTo>
                <a:lnTo>
                  <a:pt x="33" y="1"/>
                </a:lnTo>
                <a:lnTo>
                  <a:pt x="32" y="0"/>
                </a:lnTo>
                <a:lnTo>
                  <a:pt x="25" y="10"/>
                </a:lnTo>
                <a:lnTo>
                  <a:pt x="20" y="25"/>
                </a:lnTo>
                <a:lnTo>
                  <a:pt x="11" y="53"/>
                </a:lnTo>
                <a:lnTo>
                  <a:pt x="8" y="67"/>
                </a:lnTo>
                <a:lnTo>
                  <a:pt x="3" y="99"/>
                </a:lnTo>
                <a:lnTo>
                  <a:pt x="2" y="115"/>
                </a:lnTo>
                <a:lnTo>
                  <a:pt x="0" y="15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2" name="Freeform 217"/>
          <p:cNvSpPr>
            <a:spLocks/>
          </p:cNvSpPr>
          <p:nvPr/>
        </p:nvSpPr>
        <p:spPr bwMode="auto">
          <a:xfrm>
            <a:off x="4287990" y="4156714"/>
            <a:ext cx="179388" cy="166688"/>
          </a:xfrm>
          <a:custGeom>
            <a:avLst/>
            <a:gdLst>
              <a:gd name="T0" fmla="*/ 0 w 227"/>
              <a:gd name="T1" fmla="*/ 1 h 210"/>
              <a:gd name="T2" fmla="*/ 0 w 227"/>
              <a:gd name="T3" fmla="*/ 1 h 210"/>
              <a:gd name="T4" fmla="*/ 0 w 227"/>
              <a:gd name="T5" fmla="*/ 1 h 210"/>
              <a:gd name="T6" fmla="*/ 0 w 227"/>
              <a:gd name="T7" fmla="*/ 1 h 210"/>
              <a:gd name="T8" fmla="*/ 0 w 227"/>
              <a:gd name="T9" fmla="*/ 1 h 210"/>
              <a:gd name="T10" fmla="*/ 0 w 227"/>
              <a:gd name="T11" fmla="*/ 1 h 210"/>
              <a:gd name="T12" fmla="*/ 0 w 227"/>
              <a:gd name="T13" fmla="*/ 1 h 210"/>
              <a:gd name="T14" fmla="*/ 0 w 227"/>
              <a:gd name="T15" fmla="*/ 1 h 210"/>
              <a:gd name="T16" fmla="*/ 0 w 227"/>
              <a:gd name="T17" fmla="*/ 1 h 210"/>
              <a:gd name="T18" fmla="*/ 0 w 227"/>
              <a:gd name="T19" fmla="*/ 1 h 210"/>
              <a:gd name="T20" fmla="*/ 0 w 227"/>
              <a:gd name="T21" fmla="*/ 1 h 210"/>
              <a:gd name="T22" fmla="*/ 0 w 227"/>
              <a:gd name="T23" fmla="*/ 1 h 210"/>
              <a:gd name="T24" fmla="*/ 0 w 227"/>
              <a:gd name="T25" fmla="*/ 1 h 210"/>
              <a:gd name="T26" fmla="*/ 0 w 227"/>
              <a:gd name="T27" fmla="*/ 1 h 210"/>
              <a:gd name="T28" fmla="*/ 0 w 227"/>
              <a:gd name="T29" fmla="*/ 1 h 210"/>
              <a:gd name="T30" fmla="*/ 0 w 227"/>
              <a:gd name="T31" fmla="*/ 1 h 210"/>
              <a:gd name="T32" fmla="*/ 0 w 227"/>
              <a:gd name="T33" fmla="*/ 1 h 210"/>
              <a:gd name="T34" fmla="*/ 0 w 227"/>
              <a:gd name="T35" fmla="*/ 1 h 210"/>
              <a:gd name="T36" fmla="*/ 0 w 227"/>
              <a:gd name="T37" fmla="*/ 1 h 210"/>
              <a:gd name="T38" fmla="*/ 0 w 227"/>
              <a:gd name="T39" fmla="*/ 1 h 210"/>
              <a:gd name="T40" fmla="*/ 0 w 227"/>
              <a:gd name="T41" fmla="*/ 1 h 210"/>
              <a:gd name="T42" fmla="*/ 0 w 227"/>
              <a:gd name="T43" fmla="*/ 1 h 210"/>
              <a:gd name="T44" fmla="*/ 0 w 227"/>
              <a:gd name="T45" fmla="*/ 1 h 210"/>
              <a:gd name="T46" fmla="*/ 0 w 227"/>
              <a:gd name="T47" fmla="*/ 1 h 210"/>
              <a:gd name="T48" fmla="*/ 0 w 227"/>
              <a:gd name="T49" fmla="*/ 1 h 210"/>
              <a:gd name="T50" fmla="*/ 0 w 227"/>
              <a:gd name="T51" fmla="*/ 1 h 210"/>
              <a:gd name="T52" fmla="*/ 0 w 227"/>
              <a:gd name="T53" fmla="*/ 1 h 210"/>
              <a:gd name="T54" fmla="*/ 0 w 227"/>
              <a:gd name="T55" fmla="*/ 0 h 210"/>
              <a:gd name="T56" fmla="*/ 0 w 227"/>
              <a:gd name="T57" fmla="*/ 1 h 210"/>
              <a:gd name="T58" fmla="*/ 0 w 227"/>
              <a:gd name="T59" fmla="*/ 1 h 210"/>
              <a:gd name="T60" fmla="*/ 0 w 227"/>
              <a:gd name="T61" fmla="*/ 1 h 210"/>
              <a:gd name="T62" fmla="*/ 0 w 227"/>
              <a:gd name="T63" fmla="*/ 1 h 210"/>
              <a:gd name="T64" fmla="*/ 0 w 227"/>
              <a:gd name="T65" fmla="*/ 1 h 210"/>
              <a:gd name="T66" fmla="*/ 0 w 227"/>
              <a:gd name="T67" fmla="*/ 1 h 210"/>
              <a:gd name="T68" fmla="*/ 0 w 227"/>
              <a:gd name="T69" fmla="*/ 1 h 21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27"/>
              <a:gd name="T106" fmla="*/ 0 h 210"/>
              <a:gd name="T107" fmla="*/ 227 w 227"/>
              <a:gd name="T108" fmla="*/ 210 h 21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27" h="210">
                <a:moveTo>
                  <a:pt x="8" y="68"/>
                </a:moveTo>
                <a:lnTo>
                  <a:pt x="0" y="82"/>
                </a:lnTo>
                <a:lnTo>
                  <a:pt x="11" y="64"/>
                </a:lnTo>
                <a:lnTo>
                  <a:pt x="21" y="48"/>
                </a:lnTo>
                <a:lnTo>
                  <a:pt x="28" y="39"/>
                </a:lnTo>
                <a:lnTo>
                  <a:pt x="34" y="34"/>
                </a:lnTo>
                <a:lnTo>
                  <a:pt x="39" y="27"/>
                </a:lnTo>
                <a:lnTo>
                  <a:pt x="53" y="18"/>
                </a:lnTo>
                <a:lnTo>
                  <a:pt x="60" y="12"/>
                </a:lnTo>
                <a:lnTo>
                  <a:pt x="65" y="10"/>
                </a:lnTo>
                <a:lnTo>
                  <a:pt x="73" y="7"/>
                </a:lnTo>
                <a:lnTo>
                  <a:pt x="80" y="5"/>
                </a:lnTo>
                <a:lnTo>
                  <a:pt x="87" y="4"/>
                </a:lnTo>
                <a:lnTo>
                  <a:pt x="95" y="3"/>
                </a:lnTo>
                <a:lnTo>
                  <a:pt x="110" y="3"/>
                </a:lnTo>
                <a:lnTo>
                  <a:pt x="118" y="4"/>
                </a:lnTo>
                <a:lnTo>
                  <a:pt x="125" y="5"/>
                </a:lnTo>
                <a:lnTo>
                  <a:pt x="138" y="10"/>
                </a:lnTo>
                <a:lnTo>
                  <a:pt x="141" y="11"/>
                </a:lnTo>
                <a:lnTo>
                  <a:pt x="151" y="18"/>
                </a:lnTo>
                <a:lnTo>
                  <a:pt x="157" y="22"/>
                </a:lnTo>
                <a:lnTo>
                  <a:pt x="164" y="27"/>
                </a:lnTo>
                <a:lnTo>
                  <a:pt x="170" y="33"/>
                </a:lnTo>
                <a:lnTo>
                  <a:pt x="175" y="39"/>
                </a:lnTo>
                <a:lnTo>
                  <a:pt x="180" y="46"/>
                </a:lnTo>
                <a:lnTo>
                  <a:pt x="189" y="59"/>
                </a:lnTo>
                <a:lnTo>
                  <a:pt x="194" y="66"/>
                </a:lnTo>
                <a:lnTo>
                  <a:pt x="200" y="77"/>
                </a:lnTo>
                <a:lnTo>
                  <a:pt x="209" y="103"/>
                </a:lnTo>
                <a:lnTo>
                  <a:pt x="212" y="116"/>
                </a:lnTo>
                <a:lnTo>
                  <a:pt x="216" y="129"/>
                </a:lnTo>
                <a:lnTo>
                  <a:pt x="219" y="144"/>
                </a:lnTo>
                <a:lnTo>
                  <a:pt x="221" y="159"/>
                </a:lnTo>
                <a:lnTo>
                  <a:pt x="223" y="175"/>
                </a:lnTo>
                <a:lnTo>
                  <a:pt x="225" y="210"/>
                </a:lnTo>
                <a:lnTo>
                  <a:pt x="227" y="210"/>
                </a:lnTo>
                <a:lnTo>
                  <a:pt x="225" y="175"/>
                </a:lnTo>
                <a:lnTo>
                  <a:pt x="224" y="159"/>
                </a:lnTo>
                <a:lnTo>
                  <a:pt x="221" y="144"/>
                </a:lnTo>
                <a:lnTo>
                  <a:pt x="218" y="129"/>
                </a:lnTo>
                <a:lnTo>
                  <a:pt x="214" y="116"/>
                </a:lnTo>
                <a:lnTo>
                  <a:pt x="211" y="103"/>
                </a:lnTo>
                <a:lnTo>
                  <a:pt x="202" y="77"/>
                </a:lnTo>
                <a:lnTo>
                  <a:pt x="196" y="66"/>
                </a:lnTo>
                <a:lnTo>
                  <a:pt x="189" y="52"/>
                </a:lnTo>
                <a:lnTo>
                  <a:pt x="182" y="44"/>
                </a:lnTo>
                <a:lnTo>
                  <a:pt x="178" y="37"/>
                </a:lnTo>
                <a:lnTo>
                  <a:pt x="172" y="30"/>
                </a:lnTo>
                <a:lnTo>
                  <a:pt x="166" y="24"/>
                </a:lnTo>
                <a:lnTo>
                  <a:pt x="159" y="20"/>
                </a:lnTo>
                <a:lnTo>
                  <a:pt x="153" y="15"/>
                </a:lnTo>
                <a:lnTo>
                  <a:pt x="149" y="12"/>
                </a:lnTo>
                <a:lnTo>
                  <a:pt x="138" y="7"/>
                </a:lnTo>
                <a:lnTo>
                  <a:pt x="125" y="3"/>
                </a:lnTo>
                <a:lnTo>
                  <a:pt x="118" y="1"/>
                </a:lnTo>
                <a:lnTo>
                  <a:pt x="110" y="0"/>
                </a:lnTo>
                <a:lnTo>
                  <a:pt x="95" y="0"/>
                </a:lnTo>
                <a:lnTo>
                  <a:pt x="87" y="1"/>
                </a:lnTo>
                <a:lnTo>
                  <a:pt x="80" y="3"/>
                </a:lnTo>
                <a:lnTo>
                  <a:pt x="73" y="5"/>
                </a:lnTo>
                <a:lnTo>
                  <a:pt x="65" y="7"/>
                </a:lnTo>
                <a:lnTo>
                  <a:pt x="56" y="12"/>
                </a:lnTo>
                <a:lnTo>
                  <a:pt x="51" y="15"/>
                </a:lnTo>
                <a:lnTo>
                  <a:pt x="37" y="24"/>
                </a:lnTo>
                <a:lnTo>
                  <a:pt x="31" y="31"/>
                </a:lnTo>
                <a:lnTo>
                  <a:pt x="26" y="37"/>
                </a:lnTo>
                <a:lnTo>
                  <a:pt x="19" y="45"/>
                </a:lnTo>
                <a:lnTo>
                  <a:pt x="15" y="51"/>
                </a:lnTo>
                <a:lnTo>
                  <a:pt x="6" y="67"/>
                </a:lnTo>
                <a:lnTo>
                  <a:pt x="7" y="67"/>
                </a:lnTo>
                <a:lnTo>
                  <a:pt x="8" y="6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3" name="Freeform 218"/>
          <p:cNvSpPr>
            <a:spLocks/>
          </p:cNvSpPr>
          <p:nvPr/>
        </p:nvSpPr>
        <p:spPr bwMode="auto">
          <a:xfrm>
            <a:off x="4362603" y="4323402"/>
            <a:ext cx="104775" cy="158750"/>
          </a:xfrm>
          <a:custGeom>
            <a:avLst/>
            <a:gdLst>
              <a:gd name="T0" fmla="*/ 1 w 131"/>
              <a:gd name="T1" fmla="*/ 0 h 200"/>
              <a:gd name="T2" fmla="*/ 1 w 131"/>
              <a:gd name="T3" fmla="*/ 1 h 200"/>
              <a:gd name="T4" fmla="*/ 1 w 131"/>
              <a:gd name="T5" fmla="*/ 1 h 200"/>
              <a:gd name="T6" fmla="*/ 1 w 131"/>
              <a:gd name="T7" fmla="*/ 1 h 200"/>
              <a:gd name="T8" fmla="*/ 1 w 131"/>
              <a:gd name="T9" fmla="*/ 1 h 200"/>
              <a:gd name="T10" fmla="*/ 1 w 131"/>
              <a:gd name="T11" fmla="*/ 1 h 200"/>
              <a:gd name="T12" fmla="*/ 1 w 131"/>
              <a:gd name="T13" fmla="*/ 1 h 200"/>
              <a:gd name="T14" fmla="*/ 1 w 131"/>
              <a:gd name="T15" fmla="*/ 1 h 200"/>
              <a:gd name="T16" fmla="*/ 1 w 131"/>
              <a:gd name="T17" fmla="*/ 1 h 200"/>
              <a:gd name="T18" fmla="*/ 1 w 131"/>
              <a:gd name="T19" fmla="*/ 1 h 200"/>
              <a:gd name="T20" fmla="*/ 1 w 131"/>
              <a:gd name="T21" fmla="*/ 1 h 200"/>
              <a:gd name="T22" fmla="*/ 1 w 131"/>
              <a:gd name="T23" fmla="*/ 1 h 200"/>
              <a:gd name="T24" fmla="*/ 1 w 131"/>
              <a:gd name="T25" fmla="*/ 1 h 200"/>
              <a:gd name="T26" fmla="*/ 1 w 131"/>
              <a:gd name="T27" fmla="*/ 1 h 200"/>
              <a:gd name="T28" fmla="*/ 1 w 131"/>
              <a:gd name="T29" fmla="*/ 1 h 200"/>
              <a:gd name="T30" fmla="*/ 1 w 131"/>
              <a:gd name="T31" fmla="*/ 1 h 200"/>
              <a:gd name="T32" fmla="*/ 1 w 131"/>
              <a:gd name="T33" fmla="*/ 1 h 200"/>
              <a:gd name="T34" fmla="*/ 1 w 131"/>
              <a:gd name="T35" fmla="*/ 1 h 200"/>
              <a:gd name="T36" fmla="*/ 0 w 131"/>
              <a:gd name="T37" fmla="*/ 1 h 200"/>
              <a:gd name="T38" fmla="*/ 0 w 131"/>
              <a:gd name="T39" fmla="*/ 1 h 200"/>
              <a:gd name="T40" fmla="*/ 0 w 131"/>
              <a:gd name="T41" fmla="*/ 1 h 200"/>
              <a:gd name="T42" fmla="*/ 1 w 131"/>
              <a:gd name="T43" fmla="*/ 1 h 200"/>
              <a:gd name="T44" fmla="*/ 1 w 131"/>
              <a:gd name="T45" fmla="*/ 1 h 200"/>
              <a:gd name="T46" fmla="*/ 1 w 131"/>
              <a:gd name="T47" fmla="*/ 1 h 200"/>
              <a:gd name="T48" fmla="*/ 1 w 131"/>
              <a:gd name="T49" fmla="*/ 1 h 200"/>
              <a:gd name="T50" fmla="*/ 1 w 131"/>
              <a:gd name="T51" fmla="*/ 1 h 200"/>
              <a:gd name="T52" fmla="*/ 1 w 131"/>
              <a:gd name="T53" fmla="*/ 1 h 200"/>
              <a:gd name="T54" fmla="*/ 1 w 131"/>
              <a:gd name="T55" fmla="*/ 1 h 200"/>
              <a:gd name="T56" fmla="*/ 1 w 131"/>
              <a:gd name="T57" fmla="*/ 1 h 200"/>
              <a:gd name="T58" fmla="*/ 1 w 131"/>
              <a:gd name="T59" fmla="*/ 1 h 200"/>
              <a:gd name="T60" fmla="*/ 1 w 131"/>
              <a:gd name="T61" fmla="*/ 1 h 200"/>
              <a:gd name="T62" fmla="*/ 1 w 131"/>
              <a:gd name="T63" fmla="*/ 1 h 200"/>
              <a:gd name="T64" fmla="*/ 1 w 131"/>
              <a:gd name="T65" fmla="*/ 1 h 200"/>
              <a:gd name="T66" fmla="*/ 1 w 131"/>
              <a:gd name="T67" fmla="*/ 1 h 200"/>
              <a:gd name="T68" fmla="*/ 1 w 131"/>
              <a:gd name="T69" fmla="*/ 1 h 200"/>
              <a:gd name="T70" fmla="*/ 1 w 131"/>
              <a:gd name="T71" fmla="*/ 1 h 200"/>
              <a:gd name="T72" fmla="*/ 1 w 131"/>
              <a:gd name="T73" fmla="*/ 1 h 200"/>
              <a:gd name="T74" fmla="*/ 1 w 131"/>
              <a:gd name="T75" fmla="*/ 1 h 200"/>
              <a:gd name="T76" fmla="*/ 1 w 131"/>
              <a:gd name="T77" fmla="*/ 0 h 200"/>
              <a:gd name="T78" fmla="*/ 1 w 131"/>
              <a:gd name="T79" fmla="*/ 0 h 2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1"/>
              <a:gd name="T121" fmla="*/ 0 h 200"/>
              <a:gd name="T122" fmla="*/ 131 w 131"/>
              <a:gd name="T123" fmla="*/ 200 h 2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1" h="200">
                <a:moveTo>
                  <a:pt x="129" y="0"/>
                </a:moveTo>
                <a:lnTo>
                  <a:pt x="128" y="16"/>
                </a:lnTo>
                <a:lnTo>
                  <a:pt x="125" y="46"/>
                </a:lnTo>
                <a:lnTo>
                  <a:pt x="123" y="61"/>
                </a:lnTo>
                <a:lnTo>
                  <a:pt x="121" y="75"/>
                </a:lnTo>
                <a:lnTo>
                  <a:pt x="117" y="88"/>
                </a:lnTo>
                <a:lnTo>
                  <a:pt x="113" y="101"/>
                </a:lnTo>
                <a:lnTo>
                  <a:pt x="108" y="113"/>
                </a:lnTo>
                <a:lnTo>
                  <a:pt x="105" y="124"/>
                </a:lnTo>
                <a:lnTo>
                  <a:pt x="101" y="131"/>
                </a:lnTo>
                <a:lnTo>
                  <a:pt x="85" y="156"/>
                </a:lnTo>
                <a:lnTo>
                  <a:pt x="79" y="161"/>
                </a:lnTo>
                <a:lnTo>
                  <a:pt x="74" y="168"/>
                </a:lnTo>
                <a:lnTo>
                  <a:pt x="68" y="174"/>
                </a:lnTo>
                <a:lnTo>
                  <a:pt x="51" y="185"/>
                </a:lnTo>
                <a:lnTo>
                  <a:pt x="41" y="190"/>
                </a:lnTo>
                <a:lnTo>
                  <a:pt x="27" y="195"/>
                </a:lnTo>
                <a:lnTo>
                  <a:pt x="3" y="198"/>
                </a:lnTo>
                <a:lnTo>
                  <a:pt x="0" y="197"/>
                </a:lnTo>
                <a:lnTo>
                  <a:pt x="0" y="198"/>
                </a:lnTo>
                <a:lnTo>
                  <a:pt x="0" y="199"/>
                </a:lnTo>
                <a:lnTo>
                  <a:pt x="3" y="200"/>
                </a:lnTo>
                <a:lnTo>
                  <a:pt x="27" y="197"/>
                </a:lnTo>
                <a:lnTo>
                  <a:pt x="41" y="192"/>
                </a:lnTo>
                <a:lnTo>
                  <a:pt x="60" y="183"/>
                </a:lnTo>
                <a:lnTo>
                  <a:pt x="70" y="176"/>
                </a:lnTo>
                <a:lnTo>
                  <a:pt x="76" y="170"/>
                </a:lnTo>
                <a:lnTo>
                  <a:pt x="82" y="164"/>
                </a:lnTo>
                <a:lnTo>
                  <a:pt x="87" y="158"/>
                </a:lnTo>
                <a:lnTo>
                  <a:pt x="100" y="139"/>
                </a:lnTo>
                <a:lnTo>
                  <a:pt x="107" y="124"/>
                </a:lnTo>
                <a:lnTo>
                  <a:pt x="110" y="113"/>
                </a:lnTo>
                <a:lnTo>
                  <a:pt x="115" y="101"/>
                </a:lnTo>
                <a:lnTo>
                  <a:pt x="120" y="88"/>
                </a:lnTo>
                <a:lnTo>
                  <a:pt x="123" y="75"/>
                </a:lnTo>
                <a:lnTo>
                  <a:pt x="125" y="61"/>
                </a:lnTo>
                <a:lnTo>
                  <a:pt x="128" y="46"/>
                </a:lnTo>
                <a:lnTo>
                  <a:pt x="130" y="16"/>
                </a:lnTo>
                <a:lnTo>
                  <a:pt x="131" y="0"/>
                </a:lnTo>
                <a:lnTo>
                  <a:pt x="129"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4" name="Freeform 227"/>
          <p:cNvSpPr>
            <a:spLocks/>
          </p:cNvSpPr>
          <p:nvPr/>
        </p:nvSpPr>
        <p:spPr bwMode="auto">
          <a:xfrm>
            <a:off x="4265765" y="4329752"/>
            <a:ext cx="22225" cy="96838"/>
          </a:xfrm>
          <a:custGeom>
            <a:avLst/>
            <a:gdLst>
              <a:gd name="T0" fmla="*/ 1 w 26"/>
              <a:gd name="T1" fmla="*/ 1 h 121"/>
              <a:gd name="T2" fmla="*/ 1 w 26"/>
              <a:gd name="T3" fmla="*/ 1 h 121"/>
              <a:gd name="T4" fmla="*/ 1 w 26"/>
              <a:gd name="T5" fmla="*/ 1 h 121"/>
              <a:gd name="T6" fmla="*/ 1 w 26"/>
              <a:gd name="T7" fmla="*/ 1 h 121"/>
              <a:gd name="T8" fmla="*/ 1 w 26"/>
              <a:gd name="T9" fmla="*/ 1 h 121"/>
              <a:gd name="T10" fmla="*/ 1 w 26"/>
              <a:gd name="T11" fmla="*/ 1 h 121"/>
              <a:gd name="T12" fmla="*/ 1 w 26"/>
              <a:gd name="T13" fmla="*/ 1 h 121"/>
              <a:gd name="T14" fmla="*/ 1 w 26"/>
              <a:gd name="T15" fmla="*/ 1 h 121"/>
              <a:gd name="T16" fmla="*/ 1 w 26"/>
              <a:gd name="T17" fmla="*/ 1 h 121"/>
              <a:gd name="T18" fmla="*/ 1 w 26"/>
              <a:gd name="T19" fmla="*/ 1 h 121"/>
              <a:gd name="T20" fmla="*/ 1 w 26"/>
              <a:gd name="T21" fmla="*/ 1 h 121"/>
              <a:gd name="T22" fmla="*/ 1 w 26"/>
              <a:gd name="T23" fmla="*/ 1 h 121"/>
              <a:gd name="T24" fmla="*/ 1 w 26"/>
              <a:gd name="T25" fmla="*/ 1 h 121"/>
              <a:gd name="T26" fmla="*/ 1 w 26"/>
              <a:gd name="T27" fmla="*/ 0 h 121"/>
              <a:gd name="T28" fmla="*/ 0 w 26"/>
              <a:gd name="T29" fmla="*/ 0 h 121"/>
              <a:gd name="T30" fmla="*/ 0 w 26"/>
              <a:gd name="T31" fmla="*/ 0 h 121"/>
              <a:gd name="T32" fmla="*/ 1 w 26"/>
              <a:gd name="T33" fmla="*/ 1 h 121"/>
              <a:gd name="T34" fmla="*/ 1 w 26"/>
              <a:gd name="T35" fmla="*/ 1 h 121"/>
              <a:gd name="T36" fmla="*/ 1 w 26"/>
              <a:gd name="T37" fmla="*/ 1 h 121"/>
              <a:gd name="T38" fmla="*/ 1 w 26"/>
              <a:gd name="T39" fmla="*/ 1 h 121"/>
              <a:gd name="T40" fmla="*/ 1 w 26"/>
              <a:gd name="T41" fmla="*/ 1 h 121"/>
              <a:gd name="T42" fmla="*/ 1 w 26"/>
              <a:gd name="T43" fmla="*/ 1 h 121"/>
              <a:gd name="T44" fmla="*/ 1 w 26"/>
              <a:gd name="T45" fmla="*/ 1 h 121"/>
              <a:gd name="T46" fmla="*/ 1 w 26"/>
              <a:gd name="T47" fmla="*/ 1 h 121"/>
              <a:gd name="T48" fmla="*/ 1 w 26"/>
              <a:gd name="T49" fmla="*/ 1 h 121"/>
              <a:gd name="T50" fmla="*/ 1 w 26"/>
              <a:gd name="T51" fmla="*/ 1 h 121"/>
              <a:gd name="T52" fmla="*/ 1 w 26"/>
              <a:gd name="T53" fmla="*/ 1 h 121"/>
              <a:gd name="T54" fmla="*/ 1 w 26"/>
              <a:gd name="T55" fmla="*/ 1 h 121"/>
              <a:gd name="T56" fmla="*/ 1 w 26"/>
              <a:gd name="T57" fmla="*/ 1 h 121"/>
              <a:gd name="T58" fmla="*/ 1 w 26"/>
              <a:gd name="T59" fmla="*/ 1 h 1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6"/>
              <a:gd name="T91" fmla="*/ 0 h 121"/>
              <a:gd name="T92" fmla="*/ 26 w 26"/>
              <a:gd name="T93" fmla="*/ 121 h 1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6" h="121">
                <a:moveTo>
                  <a:pt x="25" y="116"/>
                </a:moveTo>
                <a:lnTo>
                  <a:pt x="26" y="116"/>
                </a:lnTo>
                <a:lnTo>
                  <a:pt x="24" y="112"/>
                </a:lnTo>
                <a:lnTo>
                  <a:pt x="23" y="108"/>
                </a:lnTo>
                <a:lnTo>
                  <a:pt x="20" y="104"/>
                </a:lnTo>
                <a:lnTo>
                  <a:pt x="19" y="98"/>
                </a:lnTo>
                <a:lnTo>
                  <a:pt x="17" y="95"/>
                </a:lnTo>
                <a:lnTo>
                  <a:pt x="16" y="88"/>
                </a:lnTo>
                <a:lnTo>
                  <a:pt x="11" y="71"/>
                </a:lnTo>
                <a:lnTo>
                  <a:pt x="10" y="63"/>
                </a:lnTo>
                <a:lnTo>
                  <a:pt x="8" y="56"/>
                </a:lnTo>
                <a:lnTo>
                  <a:pt x="3" y="24"/>
                </a:lnTo>
                <a:lnTo>
                  <a:pt x="3" y="8"/>
                </a:lnTo>
                <a:lnTo>
                  <a:pt x="2" y="0"/>
                </a:lnTo>
                <a:lnTo>
                  <a:pt x="0" y="0"/>
                </a:lnTo>
                <a:lnTo>
                  <a:pt x="1" y="8"/>
                </a:lnTo>
                <a:lnTo>
                  <a:pt x="1" y="24"/>
                </a:lnTo>
                <a:lnTo>
                  <a:pt x="5" y="56"/>
                </a:lnTo>
                <a:lnTo>
                  <a:pt x="8" y="63"/>
                </a:lnTo>
                <a:lnTo>
                  <a:pt x="9" y="71"/>
                </a:lnTo>
                <a:lnTo>
                  <a:pt x="14" y="88"/>
                </a:lnTo>
                <a:lnTo>
                  <a:pt x="15" y="97"/>
                </a:lnTo>
                <a:lnTo>
                  <a:pt x="17" y="100"/>
                </a:lnTo>
                <a:lnTo>
                  <a:pt x="18" y="104"/>
                </a:lnTo>
                <a:lnTo>
                  <a:pt x="20" y="108"/>
                </a:lnTo>
                <a:lnTo>
                  <a:pt x="22" y="112"/>
                </a:lnTo>
                <a:lnTo>
                  <a:pt x="26" y="121"/>
                </a:lnTo>
                <a:lnTo>
                  <a:pt x="24" y="118"/>
                </a:lnTo>
                <a:lnTo>
                  <a:pt x="25" y="11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5" name="Freeform 229"/>
          <p:cNvSpPr>
            <a:spLocks/>
          </p:cNvSpPr>
          <p:nvPr/>
        </p:nvSpPr>
        <p:spPr bwMode="auto">
          <a:xfrm>
            <a:off x="4407053" y="4199577"/>
            <a:ext cx="22225" cy="115888"/>
          </a:xfrm>
          <a:custGeom>
            <a:avLst/>
            <a:gdLst>
              <a:gd name="T0" fmla="*/ 1 w 28"/>
              <a:gd name="T1" fmla="*/ 0 h 147"/>
              <a:gd name="T2" fmla="*/ 1 w 28"/>
              <a:gd name="T3" fmla="*/ 0 h 147"/>
              <a:gd name="T4" fmla="*/ 1 w 28"/>
              <a:gd name="T5" fmla="*/ 0 h 147"/>
              <a:gd name="T6" fmla="*/ 1 w 28"/>
              <a:gd name="T7" fmla="*/ 0 h 147"/>
              <a:gd name="T8" fmla="*/ 1 w 28"/>
              <a:gd name="T9" fmla="*/ 0 h 147"/>
              <a:gd name="T10" fmla="*/ 1 w 28"/>
              <a:gd name="T11" fmla="*/ 0 h 147"/>
              <a:gd name="T12" fmla="*/ 1 w 28"/>
              <a:gd name="T13" fmla="*/ 0 h 147"/>
              <a:gd name="T14" fmla="*/ 1 w 28"/>
              <a:gd name="T15" fmla="*/ 0 h 147"/>
              <a:gd name="T16" fmla="*/ 1 w 28"/>
              <a:gd name="T17" fmla="*/ 0 h 147"/>
              <a:gd name="T18" fmla="*/ 1 w 28"/>
              <a:gd name="T19" fmla="*/ 0 h 147"/>
              <a:gd name="T20" fmla="*/ 1 w 28"/>
              <a:gd name="T21" fmla="*/ 0 h 147"/>
              <a:gd name="T22" fmla="*/ 1 w 28"/>
              <a:gd name="T23" fmla="*/ 0 h 147"/>
              <a:gd name="T24" fmla="*/ 1 w 28"/>
              <a:gd name="T25" fmla="*/ 0 h 147"/>
              <a:gd name="T26" fmla="*/ 1 w 28"/>
              <a:gd name="T27" fmla="*/ 0 h 147"/>
              <a:gd name="T28" fmla="*/ 1 w 28"/>
              <a:gd name="T29" fmla="*/ 0 h 147"/>
              <a:gd name="T30" fmla="*/ 1 w 28"/>
              <a:gd name="T31" fmla="*/ 0 h 147"/>
              <a:gd name="T32" fmla="*/ 1 w 28"/>
              <a:gd name="T33" fmla="*/ 0 h 147"/>
              <a:gd name="T34" fmla="*/ 0 w 28"/>
              <a:gd name="T35" fmla="*/ 0 h 147"/>
              <a:gd name="T36" fmla="*/ 1 w 28"/>
              <a:gd name="T37" fmla="*/ 0 h 147"/>
              <a:gd name="T38" fmla="*/ 1 w 28"/>
              <a:gd name="T39" fmla="*/ 0 h 147"/>
              <a:gd name="T40" fmla="*/ 1 w 28"/>
              <a:gd name="T41" fmla="*/ 0 h 147"/>
              <a:gd name="T42" fmla="*/ 1 w 28"/>
              <a:gd name="T43" fmla="*/ 0 h 147"/>
              <a:gd name="T44" fmla="*/ 1 w 28"/>
              <a:gd name="T45" fmla="*/ 0 h 147"/>
              <a:gd name="T46" fmla="*/ 1 w 28"/>
              <a:gd name="T47" fmla="*/ 0 h 147"/>
              <a:gd name="T48" fmla="*/ 1 w 28"/>
              <a:gd name="T49" fmla="*/ 0 h 147"/>
              <a:gd name="T50" fmla="*/ 1 w 28"/>
              <a:gd name="T51" fmla="*/ 0 h 147"/>
              <a:gd name="T52" fmla="*/ 1 w 28"/>
              <a:gd name="T53" fmla="*/ 0 h 147"/>
              <a:gd name="T54" fmla="*/ 1 w 28"/>
              <a:gd name="T55" fmla="*/ 0 h 147"/>
              <a:gd name="T56" fmla="*/ 1 w 28"/>
              <a:gd name="T57" fmla="*/ 0 h 147"/>
              <a:gd name="T58" fmla="*/ 1 w 28"/>
              <a:gd name="T59" fmla="*/ 0 h 147"/>
              <a:gd name="T60" fmla="*/ 1 w 28"/>
              <a:gd name="T61" fmla="*/ 0 h 147"/>
              <a:gd name="T62" fmla="*/ 1 w 28"/>
              <a:gd name="T63" fmla="*/ 0 h 1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8"/>
              <a:gd name="T97" fmla="*/ 0 h 147"/>
              <a:gd name="T98" fmla="*/ 28 w 28"/>
              <a:gd name="T99" fmla="*/ 147 h 14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8" h="147">
                <a:moveTo>
                  <a:pt x="25" y="147"/>
                </a:moveTo>
                <a:lnTo>
                  <a:pt x="28" y="147"/>
                </a:lnTo>
                <a:lnTo>
                  <a:pt x="28" y="111"/>
                </a:lnTo>
                <a:lnTo>
                  <a:pt x="27" y="99"/>
                </a:lnTo>
                <a:lnTo>
                  <a:pt x="24" y="79"/>
                </a:lnTo>
                <a:lnTo>
                  <a:pt x="23" y="69"/>
                </a:lnTo>
                <a:lnTo>
                  <a:pt x="21" y="59"/>
                </a:lnTo>
                <a:lnTo>
                  <a:pt x="20" y="51"/>
                </a:lnTo>
                <a:lnTo>
                  <a:pt x="17" y="42"/>
                </a:lnTo>
                <a:lnTo>
                  <a:pt x="15" y="34"/>
                </a:lnTo>
                <a:lnTo>
                  <a:pt x="13" y="27"/>
                </a:lnTo>
                <a:lnTo>
                  <a:pt x="12" y="21"/>
                </a:lnTo>
                <a:lnTo>
                  <a:pt x="9" y="15"/>
                </a:lnTo>
                <a:lnTo>
                  <a:pt x="7" y="11"/>
                </a:lnTo>
                <a:lnTo>
                  <a:pt x="4" y="3"/>
                </a:lnTo>
                <a:lnTo>
                  <a:pt x="2" y="0"/>
                </a:lnTo>
                <a:lnTo>
                  <a:pt x="1" y="1"/>
                </a:lnTo>
                <a:lnTo>
                  <a:pt x="0" y="3"/>
                </a:lnTo>
                <a:lnTo>
                  <a:pt x="4" y="7"/>
                </a:lnTo>
                <a:lnTo>
                  <a:pt x="5" y="11"/>
                </a:lnTo>
                <a:lnTo>
                  <a:pt x="7" y="15"/>
                </a:lnTo>
                <a:lnTo>
                  <a:pt x="9" y="21"/>
                </a:lnTo>
                <a:lnTo>
                  <a:pt x="10" y="27"/>
                </a:lnTo>
                <a:lnTo>
                  <a:pt x="13" y="34"/>
                </a:lnTo>
                <a:lnTo>
                  <a:pt x="15" y="42"/>
                </a:lnTo>
                <a:lnTo>
                  <a:pt x="17" y="51"/>
                </a:lnTo>
                <a:lnTo>
                  <a:pt x="19" y="59"/>
                </a:lnTo>
                <a:lnTo>
                  <a:pt x="21" y="69"/>
                </a:lnTo>
                <a:lnTo>
                  <a:pt x="22" y="79"/>
                </a:lnTo>
                <a:lnTo>
                  <a:pt x="24" y="99"/>
                </a:lnTo>
                <a:lnTo>
                  <a:pt x="25" y="111"/>
                </a:lnTo>
                <a:lnTo>
                  <a:pt x="25" y="14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6" name="Freeform 230"/>
          <p:cNvSpPr>
            <a:spLocks/>
          </p:cNvSpPr>
          <p:nvPr/>
        </p:nvSpPr>
        <p:spPr bwMode="auto">
          <a:xfrm>
            <a:off x="4389590" y="4177352"/>
            <a:ext cx="19050" cy="26988"/>
          </a:xfrm>
          <a:custGeom>
            <a:avLst/>
            <a:gdLst>
              <a:gd name="T0" fmla="*/ 0 w 25"/>
              <a:gd name="T1" fmla="*/ 1 h 33"/>
              <a:gd name="T2" fmla="*/ 0 w 25"/>
              <a:gd name="T3" fmla="*/ 1 h 33"/>
              <a:gd name="T4" fmla="*/ 0 w 25"/>
              <a:gd name="T5" fmla="*/ 1 h 33"/>
              <a:gd name="T6" fmla="*/ 0 w 25"/>
              <a:gd name="T7" fmla="*/ 1 h 33"/>
              <a:gd name="T8" fmla="*/ 0 w 25"/>
              <a:gd name="T9" fmla="*/ 1 h 33"/>
              <a:gd name="T10" fmla="*/ 0 w 25"/>
              <a:gd name="T11" fmla="*/ 1 h 33"/>
              <a:gd name="T12" fmla="*/ 0 w 25"/>
              <a:gd name="T13" fmla="*/ 1 h 33"/>
              <a:gd name="T14" fmla="*/ 0 w 25"/>
              <a:gd name="T15" fmla="*/ 1 h 33"/>
              <a:gd name="T16" fmla="*/ 0 w 25"/>
              <a:gd name="T17" fmla="*/ 1 h 33"/>
              <a:gd name="T18" fmla="*/ 0 w 25"/>
              <a:gd name="T19" fmla="*/ 0 h 33"/>
              <a:gd name="T20" fmla="*/ 0 w 25"/>
              <a:gd name="T21" fmla="*/ 1 h 33"/>
              <a:gd name="T22" fmla="*/ 0 w 25"/>
              <a:gd name="T23" fmla="*/ 1 h 33"/>
              <a:gd name="T24" fmla="*/ 0 w 25"/>
              <a:gd name="T25" fmla="*/ 1 h 33"/>
              <a:gd name="T26" fmla="*/ 0 w 25"/>
              <a:gd name="T27" fmla="*/ 1 h 33"/>
              <a:gd name="T28" fmla="*/ 0 w 25"/>
              <a:gd name="T29" fmla="*/ 1 h 33"/>
              <a:gd name="T30" fmla="*/ 0 w 25"/>
              <a:gd name="T31" fmla="*/ 1 h 33"/>
              <a:gd name="T32" fmla="*/ 0 w 25"/>
              <a:gd name="T33" fmla="*/ 1 h 33"/>
              <a:gd name="T34" fmla="*/ 0 w 25"/>
              <a:gd name="T35" fmla="*/ 1 h 33"/>
              <a:gd name="T36" fmla="*/ 0 w 25"/>
              <a:gd name="T37" fmla="*/ 1 h 33"/>
              <a:gd name="T38" fmla="*/ 0 w 25"/>
              <a:gd name="T39" fmla="*/ 1 h 33"/>
              <a:gd name="T40" fmla="*/ 0 w 25"/>
              <a:gd name="T41" fmla="*/ 1 h 33"/>
              <a:gd name="T42" fmla="*/ 0 w 25"/>
              <a:gd name="T43" fmla="*/ 1 h 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5"/>
              <a:gd name="T67" fmla="*/ 0 h 33"/>
              <a:gd name="T68" fmla="*/ 25 w 25"/>
              <a:gd name="T69" fmla="*/ 33 h 3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5" h="33">
                <a:moveTo>
                  <a:pt x="24" y="28"/>
                </a:moveTo>
                <a:lnTo>
                  <a:pt x="25" y="28"/>
                </a:lnTo>
                <a:lnTo>
                  <a:pt x="22" y="20"/>
                </a:lnTo>
                <a:lnTo>
                  <a:pt x="20" y="18"/>
                </a:lnTo>
                <a:lnTo>
                  <a:pt x="17" y="15"/>
                </a:lnTo>
                <a:lnTo>
                  <a:pt x="14" y="11"/>
                </a:lnTo>
                <a:lnTo>
                  <a:pt x="12" y="8"/>
                </a:lnTo>
                <a:lnTo>
                  <a:pt x="5" y="3"/>
                </a:lnTo>
                <a:lnTo>
                  <a:pt x="4" y="2"/>
                </a:lnTo>
                <a:lnTo>
                  <a:pt x="0" y="0"/>
                </a:lnTo>
                <a:lnTo>
                  <a:pt x="0" y="1"/>
                </a:lnTo>
                <a:lnTo>
                  <a:pt x="0" y="2"/>
                </a:lnTo>
                <a:lnTo>
                  <a:pt x="1" y="2"/>
                </a:lnTo>
                <a:lnTo>
                  <a:pt x="2" y="5"/>
                </a:lnTo>
                <a:lnTo>
                  <a:pt x="9" y="10"/>
                </a:lnTo>
                <a:lnTo>
                  <a:pt x="12" y="13"/>
                </a:lnTo>
                <a:lnTo>
                  <a:pt x="15" y="17"/>
                </a:lnTo>
                <a:lnTo>
                  <a:pt x="17" y="20"/>
                </a:lnTo>
                <a:lnTo>
                  <a:pt x="22" y="27"/>
                </a:lnTo>
                <a:lnTo>
                  <a:pt x="25" y="33"/>
                </a:lnTo>
                <a:lnTo>
                  <a:pt x="23" y="30"/>
                </a:lnTo>
                <a:lnTo>
                  <a:pt x="24"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7" name="Freeform 231"/>
          <p:cNvSpPr>
            <a:spLocks/>
          </p:cNvSpPr>
          <p:nvPr/>
        </p:nvSpPr>
        <p:spPr bwMode="auto">
          <a:xfrm>
            <a:off x="4386415" y="4175764"/>
            <a:ext cx="3175" cy="3175"/>
          </a:xfrm>
          <a:custGeom>
            <a:avLst/>
            <a:gdLst>
              <a:gd name="T0" fmla="*/ 1 w 4"/>
              <a:gd name="T1" fmla="*/ 0 h 5"/>
              <a:gd name="T2" fmla="*/ 1 w 4"/>
              <a:gd name="T3" fmla="*/ 0 h 5"/>
              <a:gd name="T4" fmla="*/ 1 w 4"/>
              <a:gd name="T5" fmla="*/ 0 h 5"/>
              <a:gd name="T6" fmla="*/ 1 w 4"/>
              <a:gd name="T7" fmla="*/ 0 h 5"/>
              <a:gd name="T8" fmla="*/ 0 w 4"/>
              <a:gd name="T9" fmla="*/ 0 h 5"/>
              <a:gd name="T10" fmla="*/ 1 w 4"/>
              <a:gd name="T11" fmla="*/ 0 h 5"/>
              <a:gd name="T12" fmla="*/ 1 w 4"/>
              <a:gd name="T13" fmla="*/ 0 h 5"/>
              <a:gd name="T14" fmla="*/ 1 w 4"/>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4"/>
                </a:moveTo>
                <a:lnTo>
                  <a:pt x="4" y="3"/>
                </a:lnTo>
                <a:lnTo>
                  <a:pt x="2" y="0"/>
                </a:lnTo>
                <a:lnTo>
                  <a:pt x="1" y="1"/>
                </a:lnTo>
                <a:lnTo>
                  <a:pt x="0" y="3"/>
                </a:lnTo>
                <a:lnTo>
                  <a:pt x="1" y="4"/>
                </a:lnTo>
                <a:lnTo>
                  <a:pt x="3" y="5"/>
                </a:lnTo>
                <a:lnTo>
                  <a:pt x="3" y="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8" name="Freeform 232"/>
          <p:cNvSpPr>
            <a:spLocks/>
          </p:cNvSpPr>
          <p:nvPr/>
        </p:nvSpPr>
        <p:spPr bwMode="auto">
          <a:xfrm>
            <a:off x="4378478" y="4171002"/>
            <a:ext cx="11113" cy="6350"/>
          </a:xfrm>
          <a:custGeom>
            <a:avLst/>
            <a:gdLst>
              <a:gd name="T0" fmla="*/ 1 w 13"/>
              <a:gd name="T1" fmla="*/ 1 h 7"/>
              <a:gd name="T2" fmla="*/ 1 w 13"/>
              <a:gd name="T3" fmla="*/ 1 h 7"/>
              <a:gd name="T4" fmla="*/ 1 w 13"/>
              <a:gd name="T5" fmla="*/ 1 h 7"/>
              <a:gd name="T6" fmla="*/ 1 w 13"/>
              <a:gd name="T7" fmla="*/ 1 h 7"/>
              <a:gd name="T8" fmla="*/ 0 w 13"/>
              <a:gd name="T9" fmla="*/ 0 h 7"/>
              <a:gd name="T10" fmla="*/ 0 w 13"/>
              <a:gd name="T11" fmla="*/ 1 h 7"/>
              <a:gd name="T12" fmla="*/ 0 w 13"/>
              <a:gd name="T13" fmla="*/ 1 h 7"/>
              <a:gd name="T14" fmla="*/ 1 w 13"/>
              <a:gd name="T15" fmla="*/ 1 h 7"/>
              <a:gd name="T16" fmla="*/ 1 w 13"/>
              <a:gd name="T17" fmla="*/ 1 h 7"/>
              <a:gd name="T18" fmla="*/ 1 w 13"/>
              <a:gd name="T19" fmla="*/ 1 h 7"/>
              <a:gd name="T20" fmla="*/ 1 w 13"/>
              <a:gd name="T21" fmla="*/ 1 h 7"/>
              <a:gd name="T22" fmla="*/ 1 w 13"/>
              <a:gd name="T23" fmla="*/ 1 h 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
              <a:gd name="T37" fmla="*/ 0 h 7"/>
              <a:gd name="T38" fmla="*/ 13 w 13"/>
              <a:gd name="T39" fmla="*/ 7 h 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 h="7">
                <a:moveTo>
                  <a:pt x="12" y="4"/>
                </a:moveTo>
                <a:lnTo>
                  <a:pt x="13" y="5"/>
                </a:lnTo>
                <a:lnTo>
                  <a:pt x="8" y="3"/>
                </a:lnTo>
                <a:lnTo>
                  <a:pt x="5" y="2"/>
                </a:lnTo>
                <a:lnTo>
                  <a:pt x="0" y="0"/>
                </a:lnTo>
                <a:lnTo>
                  <a:pt x="0" y="1"/>
                </a:lnTo>
                <a:lnTo>
                  <a:pt x="0" y="2"/>
                </a:lnTo>
                <a:lnTo>
                  <a:pt x="5" y="4"/>
                </a:lnTo>
                <a:lnTo>
                  <a:pt x="8" y="5"/>
                </a:lnTo>
                <a:lnTo>
                  <a:pt x="11" y="7"/>
                </a:lnTo>
                <a:lnTo>
                  <a:pt x="11" y="5"/>
                </a:lnTo>
                <a:lnTo>
                  <a:pt x="12" y="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9" name="Freeform 233"/>
          <p:cNvSpPr>
            <a:spLocks/>
          </p:cNvSpPr>
          <p:nvPr/>
        </p:nvSpPr>
        <p:spPr bwMode="auto">
          <a:xfrm>
            <a:off x="4373715" y="4171002"/>
            <a:ext cx="4763" cy="3175"/>
          </a:xfrm>
          <a:custGeom>
            <a:avLst/>
            <a:gdLst>
              <a:gd name="T0" fmla="*/ 1 w 5"/>
              <a:gd name="T1" fmla="*/ 1 h 4"/>
              <a:gd name="T2" fmla="*/ 1 w 5"/>
              <a:gd name="T3" fmla="*/ 0 h 4"/>
              <a:gd name="T4" fmla="*/ 1 w 5"/>
              <a:gd name="T5" fmla="*/ 0 h 4"/>
              <a:gd name="T6" fmla="*/ 0 w 5"/>
              <a:gd name="T7" fmla="*/ 0 h 4"/>
              <a:gd name="T8" fmla="*/ 0 w 5"/>
              <a:gd name="T9" fmla="*/ 1 h 4"/>
              <a:gd name="T10" fmla="*/ 0 w 5"/>
              <a:gd name="T11" fmla="*/ 1 h 4"/>
              <a:gd name="T12" fmla="*/ 1 w 5"/>
              <a:gd name="T13" fmla="*/ 1 h 4"/>
              <a:gd name="T14" fmla="*/ 1 w 5"/>
              <a:gd name="T15" fmla="*/ 1 h 4"/>
              <a:gd name="T16" fmla="*/ 1 w 5"/>
              <a:gd name="T17" fmla="*/ 1 h 4"/>
              <a:gd name="T18" fmla="*/ 1 w 5"/>
              <a:gd name="T19" fmla="*/ 1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
              <a:gd name="T31" fmla="*/ 0 h 4"/>
              <a:gd name="T32" fmla="*/ 5 w 5"/>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 h="4">
                <a:moveTo>
                  <a:pt x="5" y="1"/>
                </a:moveTo>
                <a:lnTo>
                  <a:pt x="3" y="0"/>
                </a:lnTo>
                <a:lnTo>
                  <a:pt x="1" y="0"/>
                </a:lnTo>
                <a:lnTo>
                  <a:pt x="0" y="0"/>
                </a:lnTo>
                <a:lnTo>
                  <a:pt x="0" y="1"/>
                </a:lnTo>
                <a:lnTo>
                  <a:pt x="0" y="2"/>
                </a:lnTo>
                <a:lnTo>
                  <a:pt x="4" y="4"/>
                </a:lnTo>
                <a:lnTo>
                  <a:pt x="5" y="4"/>
                </a:lnTo>
                <a:lnTo>
                  <a:pt x="5" y="2"/>
                </a:lnTo>
                <a:lnTo>
                  <a:pt x="5" y="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0" name="Freeform 234"/>
          <p:cNvSpPr>
            <a:spLocks/>
          </p:cNvSpPr>
          <p:nvPr/>
        </p:nvSpPr>
        <p:spPr bwMode="auto">
          <a:xfrm>
            <a:off x="4359428" y="4169414"/>
            <a:ext cx="14288" cy="4763"/>
          </a:xfrm>
          <a:custGeom>
            <a:avLst/>
            <a:gdLst>
              <a:gd name="T0" fmla="*/ 0 w 19"/>
              <a:gd name="T1" fmla="*/ 1 h 5"/>
              <a:gd name="T2" fmla="*/ 0 w 19"/>
              <a:gd name="T3" fmla="*/ 0 h 5"/>
              <a:gd name="T4" fmla="*/ 0 w 19"/>
              <a:gd name="T5" fmla="*/ 0 h 5"/>
              <a:gd name="T6" fmla="*/ 0 w 19"/>
              <a:gd name="T7" fmla="*/ 1 h 5"/>
              <a:gd name="T8" fmla="*/ 0 w 19"/>
              <a:gd name="T9" fmla="*/ 1 h 5"/>
              <a:gd name="T10" fmla="*/ 0 w 19"/>
              <a:gd name="T11" fmla="*/ 1 h 5"/>
              <a:gd name="T12" fmla="*/ 0 w 19"/>
              <a:gd name="T13" fmla="*/ 1 h 5"/>
              <a:gd name="T14" fmla="*/ 0 w 19"/>
              <a:gd name="T15" fmla="*/ 1 h 5"/>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5"/>
              <a:gd name="T26" fmla="*/ 19 w 19"/>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5">
                <a:moveTo>
                  <a:pt x="19" y="2"/>
                </a:moveTo>
                <a:lnTo>
                  <a:pt x="16" y="0"/>
                </a:lnTo>
                <a:lnTo>
                  <a:pt x="0" y="0"/>
                </a:lnTo>
                <a:lnTo>
                  <a:pt x="0" y="3"/>
                </a:lnTo>
                <a:lnTo>
                  <a:pt x="0" y="5"/>
                </a:lnTo>
                <a:lnTo>
                  <a:pt x="19" y="5"/>
                </a:lnTo>
                <a:lnTo>
                  <a:pt x="19" y="3"/>
                </a:lnTo>
                <a:lnTo>
                  <a:pt x="19" y="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1" name="Freeform 235"/>
          <p:cNvSpPr>
            <a:spLocks/>
          </p:cNvSpPr>
          <p:nvPr/>
        </p:nvSpPr>
        <p:spPr bwMode="auto">
          <a:xfrm>
            <a:off x="4349903" y="4169414"/>
            <a:ext cx="12700" cy="6350"/>
          </a:xfrm>
          <a:custGeom>
            <a:avLst/>
            <a:gdLst>
              <a:gd name="T0" fmla="*/ 1 w 16"/>
              <a:gd name="T1" fmla="*/ 0 h 8"/>
              <a:gd name="T2" fmla="*/ 1 w 16"/>
              <a:gd name="T3" fmla="*/ 0 h 8"/>
              <a:gd name="T4" fmla="*/ 1 w 16"/>
              <a:gd name="T5" fmla="*/ 1 h 8"/>
              <a:gd name="T6" fmla="*/ 0 w 16"/>
              <a:gd name="T7" fmla="*/ 1 h 8"/>
              <a:gd name="T8" fmla="*/ 0 w 16"/>
              <a:gd name="T9" fmla="*/ 1 h 8"/>
              <a:gd name="T10" fmla="*/ 0 w 16"/>
              <a:gd name="T11" fmla="*/ 1 h 8"/>
              <a:gd name="T12" fmla="*/ 1 w 16"/>
              <a:gd name="T13" fmla="*/ 1 h 8"/>
              <a:gd name="T14" fmla="*/ 1 w 16"/>
              <a:gd name="T15" fmla="*/ 1 h 8"/>
              <a:gd name="T16" fmla="*/ 1 w 16"/>
              <a:gd name="T17" fmla="*/ 1 h 8"/>
              <a:gd name="T18" fmla="*/ 1 w 16"/>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8"/>
              <a:gd name="T32" fmla="*/ 16 w 16"/>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8">
                <a:moveTo>
                  <a:pt x="12" y="0"/>
                </a:moveTo>
                <a:lnTo>
                  <a:pt x="16" y="0"/>
                </a:lnTo>
                <a:lnTo>
                  <a:pt x="2" y="5"/>
                </a:lnTo>
                <a:lnTo>
                  <a:pt x="0" y="6"/>
                </a:lnTo>
                <a:lnTo>
                  <a:pt x="0" y="7"/>
                </a:lnTo>
                <a:lnTo>
                  <a:pt x="0" y="8"/>
                </a:lnTo>
                <a:lnTo>
                  <a:pt x="2" y="7"/>
                </a:lnTo>
                <a:lnTo>
                  <a:pt x="12" y="4"/>
                </a:lnTo>
                <a:lnTo>
                  <a:pt x="12" y="3"/>
                </a:lnTo>
                <a:lnTo>
                  <a:pt x="12"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2" name="Freeform 236"/>
          <p:cNvSpPr>
            <a:spLocks/>
          </p:cNvSpPr>
          <p:nvPr/>
        </p:nvSpPr>
        <p:spPr bwMode="auto">
          <a:xfrm>
            <a:off x="4343553" y="4174177"/>
            <a:ext cx="6350" cy="6350"/>
          </a:xfrm>
          <a:custGeom>
            <a:avLst/>
            <a:gdLst>
              <a:gd name="T0" fmla="*/ 0 w 10"/>
              <a:gd name="T1" fmla="*/ 0 h 7"/>
              <a:gd name="T2" fmla="*/ 0 w 10"/>
              <a:gd name="T3" fmla="*/ 1 h 7"/>
              <a:gd name="T4" fmla="*/ 0 w 10"/>
              <a:gd name="T5" fmla="*/ 1 h 7"/>
              <a:gd name="T6" fmla="*/ 0 w 10"/>
              <a:gd name="T7" fmla="*/ 1 h 7"/>
              <a:gd name="T8" fmla="*/ 0 w 10"/>
              <a:gd name="T9" fmla="*/ 1 h 7"/>
              <a:gd name="T10" fmla="*/ 0 w 10"/>
              <a:gd name="T11" fmla="*/ 1 h 7"/>
              <a:gd name="T12" fmla="*/ 0 w 10"/>
              <a:gd name="T13" fmla="*/ 1 h 7"/>
              <a:gd name="T14" fmla="*/ 0 w 10"/>
              <a:gd name="T15" fmla="*/ 0 h 7"/>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7"/>
              <a:gd name="T26" fmla="*/ 10 w 10"/>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7">
                <a:moveTo>
                  <a:pt x="9" y="0"/>
                </a:moveTo>
                <a:lnTo>
                  <a:pt x="4" y="2"/>
                </a:lnTo>
                <a:lnTo>
                  <a:pt x="0" y="5"/>
                </a:lnTo>
                <a:lnTo>
                  <a:pt x="2" y="6"/>
                </a:lnTo>
                <a:lnTo>
                  <a:pt x="3" y="7"/>
                </a:lnTo>
                <a:lnTo>
                  <a:pt x="10" y="2"/>
                </a:lnTo>
                <a:lnTo>
                  <a:pt x="9" y="1"/>
                </a:lnTo>
                <a:lnTo>
                  <a:pt x="9"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3" name="Freeform 237"/>
          <p:cNvSpPr>
            <a:spLocks/>
          </p:cNvSpPr>
          <p:nvPr/>
        </p:nvSpPr>
        <p:spPr bwMode="auto">
          <a:xfrm>
            <a:off x="4341965" y="4177352"/>
            <a:ext cx="6350" cy="3175"/>
          </a:xfrm>
          <a:custGeom>
            <a:avLst/>
            <a:gdLst>
              <a:gd name="T0" fmla="*/ 1 w 7"/>
              <a:gd name="T1" fmla="*/ 1 h 3"/>
              <a:gd name="T2" fmla="*/ 1 w 7"/>
              <a:gd name="T3" fmla="*/ 0 h 3"/>
              <a:gd name="T4" fmla="*/ 0 w 7"/>
              <a:gd name="T5" fmla="*/ 1 h 3"/>
              <a:gd name="T6" fmla="*/ 0 w 7"/>
              <a:gd name="T7" fmla="*/ 1 h 3"/>
              <a:gd name="T8" fmla="*/ 0 w 7"/>
              <a:gd name="T9" fmla="*/ 1 h 3"/>
              <a:gd name="T10" fmla="*/ 1 w 7"/>
              <a:gd name="T11" fmla="*/ 0 h 3"/>
              <a:gd name="T12" fmla="*/ 1 w 7"/>
              <a:gd name="T13" fmla="*/ 1 h 3"/>
              <a:gd name="T14" fmla="*/ 1 w 7"/>
              <a:gd name="T15" fmla="*/ 1 h 3"/>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3"/>
              <a:gd name="T26" fmla="*/ 7 w 7"/>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3">
                <a:moveTo>
                  <a:pt x="3" y="1"/>
                </a:moveTo>
                <a:lnTo>
                  <a:pt x="3" y="0"/>
                </a:lnTo>
                <a:lnTo>
                  <a:pt x="0" y="1"/>
                </a:lnTo>
                <a:lnTo>
                  <a:pt x="0" y="2"/>
                </a:lnTo>
                <a:lnTo>
                  <a:pt x="0" y="3"/>
                </a:lnTo>
                <a:lnTo>
                  <a:pt x="7" y="0"/>
                </a:lnTo>
                <a:lnTo>
                  <a:pt x="4" y="2"/>
                </a:lnTo>
                <a:lnTo>
                  <a:pt x="3" y="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4" name="Freeform 238"/>
          <p:cNvSpPr>
            <a:spLocks/>
          </p:cNvSpPr>
          <p:nvPr/>
        </p:nvSpPr>
        <p:spPr bwMode="auto">
          <a:xfrm>
            <a:off x="4326090" y="4178939"/>
            <a:ext cx="17463" cy="17463"/>
          </a:xfrm>
          <a:custGeom>
            <a:avLst/>
            <a:gdLst>
              <a:gd name="T0" fmla="*/ 1 w 21"/>
              <a:gd name="T1" fmla="*/ 0 h 23"/>
              <a:gd name="T2" fmla="*/ 1 w 21"/>
              <a:gd name="T3" fmla="*/ 0 h 23"/>
              <a:gd name="T4" fmla="*/ 1 w 21"/>
              <a:gd name="T5" fmla="*/ 0 h 23"/>
              <a:gd name="T6" fmla="*/ 1 w 21"/>
              <a:gd name="T7" fmla="*/ 0 h 23"/>
              <a:gd name="T8" fmla="*/ 0 w 21"/>
              <a:gd name="T9" fmla="*/ 0 h 23"/>
              <a:gd name="T10" fmla="*/ 1 w 21"/>
              <a:gd name="T11" fmla="*/ 0 h 23"/>
              <a:gd name="T12" fmla="*/ 1 w 21"/>
              <a:gd name="T13" fmla="*/ 0 h 23"/>
              <a:gd name="T14" fmla="*/ 1 w 21"/>
              <a:gd name="T15" fmla="*/ 0 h 23"/>
              <a:gd name="T16" fmla="*/ 1 w 21"/>
              <a:gd name="T17" fmla="*/ 0 h 23"/>
              <a:gd name="T18" fmla="*/ 1 w 21"/>
              <a:gd name="T19" fmla="*/ 0 h 23"/>
              <a:gd name="T20" fmla="*/ 1 w 21"/>
              <a:gd name="T21" fmla="*/ 0 h 23"/>
              <a:gd name="T22" fmla="*/ 1 w 21"/>
              <a:gd name="T23" fmla="*/ 0 h 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23"/>
              <a:gd name="T38" fmla="*/ 21 w 21"/>
              <a:gd name="T39" fmla="*/ 23 h 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23">
                <a:moveTo>
                  <a:pt x="20" y="0"/>
                </a:moveTo>
                <a:lnTo>
                  <a:pt x="16" y="2"/>
                </a:lnTo>
                <a:lnTo>
                  <a:pt x="4" y="14"/>
                </a:lnTo>
                <a:lnTo>
                  <a:pt x="0" y="21"/>
                </a:lnTo>
                <a:lnTo>
                  <a:pt x="1" y="22"/>
                </a:lnTo>
                <a:lnTo>
                  <a:pt x="2" y="23"/>
                </a:lnTo>
                <a:lnTo>
                  <a:pt x="7" y="16"/>
                </a:lnTo>
                <a:lnTo>
                  <a:pt x="18" y="5"/>
                </a:lnTo>
                <a:lnTo>
                  <a:pt x="21" y="2"/>
                </a:lnTo>
                <a:lnTo>
                  <a:pt x="20" y="1"/>
                </a:lnTo>
                <a:lnTo>
                  <a:pt x="2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5" name="Freeform 239"/>
          <p:cNvSpPr>
            <a:spLocks/>
          </p:cNvSpPr>
          <p:nvPr/>
        </p:nvSpPr>
        <p:spPr bwMode="auto">
          <a:xfrm>
            <a:off x="4324503" y="4193227"/>
            <a:ext cx="3175" cy="6350"/>
          </a:xfrm>
          <a:custGeom>
            <a:avLst/>
            <a:gdLst>
              <a:gd name="T0" fmla="*/ 0 w 5"/>
              <a:gd name="T1" fmla="*/ 0 h 9"/>
              <a:gd name="T2" fmla="*/ 0 w 5"/>
              <a:gd name="T3" fmla="*/ 0 h 9"/>
              <a:gd name="T4" fmla="*/ 0 w 5"/>
              <a:gd name="T5" fmla="*/ 0 h 9"/>
              <a:gd name="T6" fmla="*/ 0 w 5"/>
              <a:gd name="T7" fmla="*/ 0 h 9"/>
              <a:gd name="T8" fmla="*/ 0 w 5"/>
              <a:gd name="T9" fmla="*/ 0 h 9"/>
              <a:gd name="T10" fmla="*/ 0 w 5"/>
              <a:gd name="T11" fmla="*/ 0 h 9"/>
              <a:gd name="T12" fmla="*/ 0 w 5"/>
              <a:gd name="T13" fmla="*/ 0 h 9"/>
              <a:gd name="T14" fmla="*/ 0 w 5"/>
              <a:gd name="T15" fmla="*/ 0 h 9"/>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9"/>
              <a:gd name="T26" fmla="*/ 5 w 5"/>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9">
                <a:moveTo>
                  <a:pt x="3" y="4"/>
                </a:moveTo>
                <a:lnTo>
                  <a:pt x="5" y="0"/>
                </a:lnTo>
                <a:lnTo>
                  <a:pt x="0" y="9"/>
                </a:lnTo>
                <a:lnTo>
                  <a:pt x="1" y="9"/>
                </a:lnTo>
                <a:lnTo>
                  <a:pt x="3" y="9"/>
                </a:lnTo>
                <a:lnTo>
                  <a:pt x="5" y="5"/>
                </a:lnTo>
                <a:lnTo>
                  <a:pt x="4" y="5"/>
                </a:lnTo>
                <a:lnTo>
                  <a:pt x="3" y="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6" name="Freeform 240"/>
          <p:cNvSpPr>
            <a:spLocks/>
          </p:cNvSpPr>
          <p:nvPr/>
        </p:nvSpPr>
        <p:spPr bwMode="auto">
          <a:xfrm>
            <a:off x="4308628" y="4199577"/>
            <a:ext cx="17463" cy="60325"/>
          </a:xfrm>
          <a:custGeom>
            <a:avLst/>
            <a:gdLst>
              <a:gd name="T0" fmla="*/ 1 w 21"/>
              <a:gd name="T1" fmla="*/ 0 h 77"/>
              <a:gd name="T2" fmla="*/ 1 w 21"/>
              <a:gd name="T3" fmla="*/ 0 h 77"/>
              <a:gd name="T4" fmla="*/ 1 w 21"/>
              <a:gd name="T5" fmla="*/ 0 h 77"/>
              <a:gd name="T6" fmla="*/ 1 w 21"/>
              <a:gd name="T7" fmla="*/ 0 h 77"/>
              <a:gd name="T8" fmla="*/ 1 w 21"/>
              <a:gd name="T9" fmla="*/ 0 h 77"/>
              <a:gd name="T10" fmla="*/ 1 w 21"/>
              <a:gd name="T11" fmla="*/ 0 h 77"/>
              <a:gd name="T12" fmla="*/ 1 w 21"/>
              <a:gd name="T13" fmla="*/ 0 h 77"/>
              <a:gd name="T14" fmla="*/ 1 w 21"/>
              <a:gd name="T15" fmla="*/ 0 h 77"/>
              <a:gd name="T16" fmla="*/ 1 w 21"/>
              <a:gd name="T17" fmla="*/ 0 h 77"/>
              <a:gd name="T18" fmla="*/ 1 w 21"/>
              <a:gd name="T19" fmla="*/ 0 h 77"/>
              <a:gd name="T20" fmla="*/ 1 w 21"/>
              <a:gd name="T21" fmla="*/ 0 h 77"/>
              <a:gd name="T22" fmla="*/ 0 w 21"/>
              <a:gd name="T23" fmla="*/ 0 h 77"/>
              <a:gd name="T24" fmla="*/ 1 w 21"/>
              <a:gd name="T25" fmla="*/ 0 h 77"/>
              <a:gd name="T26" fmla="*/ 1 w 21"/>
              <a:gd name="T27" fmla="*/ 0 h 77"/>
              <a:gd name="T28" fmla="*/ 1 w 21"/>
              <a:gd name="T29" fmla="*/ 0 h 77"/>
              <a:gd name="T30" fmla="*/ 1 w 21"/>
              <a:gd name="T31" fmla="*/ 0 h 77"/>
              <a:gd name="T32" fmla="*/ 1 w 21"/>
              <a:gd name="T33" fmla="*/ 0 h 77"/>
              <a:gd name="T34" fmla="*/ 1 w 21"/>
              <a:gd name="T35" fmla="*/ 0 h 77"/>
              <a:gd name="T36" fmla="*/ 1 w 21"/>
              <a:gd name="T37" fmla="*/ 0 h 77"/>
              <a:gd name="T38" fmla="*/ 1 w 21"/>
              <a:gd name="T39" fmla="*/ 0 h 77"/>
              <a:gd name="T40" fmla="*/ 1 w 21"/>
              <a:gd name="T41" fmla="*/ 0 h 77"/>
              <a:gd name="T42" fmla="*/ 1 w 21"/>
              <a:gd name="T43" fmla="*/ 0 h 77"/>
              <a:gd name="T44" fmla="*/ 1 w 21"/>
              <a:gd name="T45" fmla="*/ 0 h 77"/>
              <a:gd name="T46" fmla="*/ 1 w 21"/>
              <a:gd name="T47" fmla="*/ 0 h 77"/>
              <a:gd name="T48" fmla="*/ 1 w 21"/>
              <a:gd name="T49" fmla="*/ 0 h 7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
              <a:gd name="T76" fmla="*/ 0 h 77"/>
              <a:gd name="T77" fmla="*/ 21 w 21"/>
              <a:gd name="T78" fmla="*/ 77 h 7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 h="77">
                <a:moveTo>
                  <a:pt x="19" y="1"/>
                </a:moveTo>
                <a:lnTo>
                  <a:pt x="18" y="0"/>
                </a:lnTo>
                <a:lnTo>
                  <a:pt x="17" y="3"/>
                </a:lnTo>
                <a:lnTo>
                  <a:pt x="14" y="11"/>
                </a:lnTo>
                <a:lnTo>
                  <a:pt x="13" y="15"/>
                </a:lnTo>
                <a:lnTo>
                  <a:pt x="10" y="21"/>
                </a:lnTo>
                <a:lnTo>
                  <a:pt x="9" y="26"/>
                </a:lnTo>
                <a:lnTo>
                  <a:pt x="7" y="33"/>
                </a:lnTo>
                <a:lnTo>
                  <a:pt x="6" y="38"/>
                </a:lnTo>
                <a:lnTo>
                  <a:pt x="3" y="52"/>
                </a:lnTo>
                <a:lnTo>
                  <a:pt x="1" y="68"/>
                </a:lnTo>
                <a:lnTo>
                  <a:pt x="0" y="77"/>
                </a:lnTo>
                <a:lnTo>
                  <a:pt x="2" y="77"/>
                </a:lnTo>
                <a:lnTo>
                  <a:pt x="3" y="68"/>
                </a:lnTo>
                <a:lnTo>
                  <a:pt x="6" y="52"/>
                </a:lnTo>
                <a:lnTo>
                  <a:pt x="8" y="38"/>
                </a:lnTo>
                <a:lnTo>
                  <a:pt x="9" y="33"/>
                </a:lnTo>
                <a:lnTo>
                  <a:pt x="11" y="26"/>
                </a:lnTo>
                <a:lnTo>
                  <a:pt x="13" y="21"/>
                </a:lnTo>
                <a:lnTo>
                  <a:pt x="15" y="15"/>
                </a:lnTo>
                <a:lnTo>
                  <a:pt x="16" y="11"/>
                </a:lnTo>
                <a:lnTo>
                  <a:pt x="17" y="7"/>
                </a:lnTo>
                <a:lnTo>
                  <a:pt x="18" y="6"/>
                </a:lnTo>
                <a:lnTo>
                  <a:pt x="21" y="1"/>
                </a:lnTo>
                <a:lnTo>
                  <a:pt x="19" y="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7" name="Freeform 241"/>
          <p:cNvSpPr>
            <a:spLocks/>
          </p:cNvSpPr>
          <p:nvPr/>
        </p:nvSpPr>
        <p:spPr bwMode="auto">
          <a:xfrm>
            <a:off x="4305453" y="4259902"/>
            <a:ext cx="123825" cy="55563"/>
          </a:xfrm>
          <a:custGeom>
            <a:avLst/>
            <a:gdLst>
              <a:gd name="T0" fmla="*/ 1 w 156"/>
              <a:gd name="T1" fmla="*/ 0 h 71"/>
              <a:gd name="T2" fmla="*/ 1 w 156"/>
              <a:gd name="T3" fmla="*/ 0 h 71"/>
              <a:gd name="T4" fmla="*/ 1 w 156"/>
              <a:gd name="T5" fmla="*/ 0 h 71"/>
              <a:gd name="T6" fmla="*/ 1 w 156"/>
              <a:gd name="T7" fmla="*/ 0 h 71"/>
              <a:gd name="T8" fmla="*/ 1 w 156"/>
              <a:gd name="T9" fmla="*/ 0 h 71"/>
              <a:gd name="T10" fmla="*/ 0 w 156"/>
              <a:gd name="T11" fmla="*/ 0 h 71"/>
              <a:gd name="T12" fmla="*/ 1 w 156"/>
              <a:gd name="T13" fmla="*/ 0 h 71"/>
              <a:gd name="T14" fmla="*/ 1 w 156"/>
              <a:gd name="T15" fmla="*/ 0 h 71"/>
              <a:gd name="T16" fmla="*/ 1 w 156"/>
              <a:gd name="T17" fmla="*/ 0 h 71"/>
              <a:gd name="T18" fmla="*/ 1 w 156"/>
              <a:gd name="T19" fmla="*/ 0 h 71"/>
              <a:gd name="T20" fmla="*/ 1 w 156"/>
              <a:gd name="T21" fmla="*/ 0 h 71"/>
              <a:gd name="T22" fmla="*/ 1 w 156"/>
              <a:gd name="T23" fmla="*/ 0 h 71"/>
              <a:gd name="T24" fmla="*/ 1 w 156"/>
              <a:gd name="T25" fmla="*/ 0 h 71"/>
              <a:gd name="T26" fmla="*/ 1 w 156"/>
              <a:gd name="T27" fmla="*/ 0 h 71"/>
              <a:gd name="T28" fmla="*/ 1 w 156"/>
              <a:gd name="T29" fmla="*/ 0 h 71"/>
              <a:gd name="T30" fmla="*/ 1 w 156"/>
              <a:gd name="T31" fmla="*/ 0 h 7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6"/>
              <a:gd name="T49" fmla="*/ 0 h 71"/>
              <a:gd name="T50" fmla="*/ 156 w 156"/>
              <a:gd name="T51" fmla="*/ 71 h 7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6" h="71">
                <a:moveTo>
                  <a:pt x="5" y="0"/>
                </a:moveTo>
                <a:lnTo>
                  <a:pt x="5" y="11"/>
                </a:lnTo>
                <a:lnTo>
                  <a:pt x="3" y="32"/>
                </a:lnTo>
                <a:lnTo>
                  <a:pt x="3" y="44"/>
                </a:lnTo>
                <a:lnTo>
                  <a:pt x="1" y="56"/>
                </a:lnTo>
                <a:lnTo>
                  <a:pt x="0" y="70"/>
                </a:lnTo>
                <a:lnTo>
                  <a:pt x="155" y="71"/>
                </a:lnTo>
                <a:lnTo>
                  <a:pt x="156" y="70"/>
                </a:lnTo>
                <a:lnTo>
                  <a:pt x="153" y="68"/>
                </a:lnTo>
                <a:lnTo>
                  <a:pt x="3" y="68"/>
                </a:lnTo>
                <a:lnTo>
                  <a:pt x="4" y="56"/>
                </a:lnTo>
                <a:lnTo>
                  <a:pt x="5" y="44"/>
                </a:lnTo>
                <a:lnTo>
                  <a:pt x="5" y="32"/>
                </a:lnTo>
                <a:lnTo>
                  <a:pt x="7" y="11"/>
                </a:lnTo>
                <a:lnTo>
                  <a:pt x="7" y="0"/>
                </a:lnTo>
                <a:lnTo>
                  <a:pt x="5"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8" name="Freeform 242"/>
          <p:cNvSpPr>
            <a:spLocks/>
          </p:cNvSpPr>
          <p:nvPr/>
        </p:nvSpPr>
        <p:spPr bwMode="auto">
          <a:xfrm>
            <a:off x="4307040" y="4328164"/>
            <a:ext cx="120650" cy="141288"/>
          </a:xfrm>
          <a:custGeom>
            <a:avLst/>
            <a:gdLst>
              <a:gd name="T0" fmla="*/ 0 w 154"/>
              <a:gd name="T1" fmla="*/ 1 h 176"/>
              <a:gd name="T2" fmla="*/ 0 w 154"/>
              <a:gd name="T3" fmla="*/ 1 h 176"/>
              <a:gd name="T4" fmla="*/ 0 w 154"/>
              <a:gd name="T5" fmla="*/ 1 h 176"/>
              <a:gd name="T6" fmla="*/ 0 w 154"/>
              <a:gd name="T7" fmla="*/ 1 h 176"/>
              <a:gd name="T8" fmla="*/ 0 w 154"/>
              <a:gd name="T9" fmla="*/ 1 h 176"/>
              <a:gd name="T10" fmla="*/ 0 w 154"/>
              <a:gd name="T11" fmla="*/ 1 h 176"/>
              <a:gd name="T12" fmla="*/ 0 w 154"/>
              <a:gd name="T13" fmla="*/ 1 h 176"/>
              <a:gd name="T14" fmla="*/ 0 w 154"/>
              <a:gd name="T15" fmla="*/ 1 h 176"/>
              <a:gd name="T16" fmla="*/ 0 w 154"/>
              <a:gd name="T17" fmla="*/ 1 h 176"/>
              <a:gd name="T18" fmla="*/ 0 w 154"/>
              <a:gd name="T19" fmla="*/ 1 h 176"/>
              <a:gd name="T20" fmla="*/ 0 w 154"/>
              <a:gd name="T21" fmla="*/ 1 h 176"/>
              <a:gd name="T22" fmla="*/ 0 w 154"/>
              <a:gd name="T23" fmla="*/ 1 h 176"/>
              <a:gd name="T24" fmla="*/ 0 w 154"/>
              <a:gd name="T25" fmla="*/ 1 h 176"/>
              <a:gd name="T26" fmla="*/ 0 w 154"/>
              <a:gd name="T27" fmla="*/ 1 h 176"/>
              <a:gd name="T28" fmla="*/ 0 w 154"/>
              <a:gd name="T29" fmla="*/ 1 h 176"/>
              <a:gd name="T30" fmla="*/ 0 w 154"/>
              <a:gd name="T31" fmla="*/ 1 h 176"/>
              <a:gd name="T32" fmla="*/ 0 w 154"/>
              <a:gd name="T33" fmla="*/ 1 h 176"/>
              <a:gd name="T34" fmla="*/ 0 w 154"/>
              <a:gd name="T35" fmla="*/ 1 h 176"/>
              <a:gd name="T36" fmla="*/ 0 w 154"/>
              <a:gd name="T37" fmla="*/ 1 h 176"/>
              <a:gd name="T38" fmla="*/ 0 w 154"/>
              <a:gd name="T39" fmla="*/ 1 h 176"/>
              <a:gd name="T40" fmla="*/ 0 w 154"/>
              <a:gd name="T41" fmla="*/ 1 h 176"/>
              <a:gd name="T42" fmla="*/ 0 w 154"/>
              <a:gd name="T43" fmla="*/ 1 h 176"/>
              <a:gd name="T44" fmla="*/ 0 w 154"/>
              <a:gd name="T45" fmla="*/ 1 h 176"/>
              <a:gd name="T46" fmla="*/ 0 w 154"/>
              <a:gd name="T47" fmla="*/ 1 h 176"/>
              <a:gd name="T48" fmla="*/ 0 w 154"/>
              <a:gd name="T49" fmla="*/ 1 h 176"/>
              <a:gd name="T50" fmla="*/ 0 w 154"/>
              <a:gd name="T51" fmla="*/ 1 h 176"/>
              <a:gd name="T52" fmla="*/ 0 w 154"/>
              <a:gd name="T53" fmla="*/ 1 h 176"/>
              <a:gd name="T54" fmla="*/ 0 w 154"/>
              <a:gd name="T55" fmla="*/ 1 h 176"/>
              <a:gd name="T56" fmla="*/ 0 w 154"/>
              <a:gd name="T57" fmla="*/ 1 h 176"/>
              <a:gd name="T58" fmla="*/ 0 w 154"/>
              <a:gd name="T59" fmla="*/ 1 h 176"/>
              <a:gd name="T60" fmla="*/ 0 w 154"/>
              <a:gd name="T61" fmla="*/ 1 h 176"/>
              <a:gd name="T62" fmla="*/ 0 w 154"/>
              <a:gd name="T63" fmla="*/ 1 h 176"/>
              <a:gd name="T64" fmla="*/ 0 w 154"/>
              <a:gd name="T65" fmla="*/ 1 h 176"/>
              <a:gd name="T66" fmla="*/ 0 w 154"/>
              <a:gd name="T67" fmla="*/ 1 h 176"/>
              <a:gd name="T68" fmla="*/ 0 w 154"/>
              <a:gd name="T69" fmla="*/ 1 h 176"/>
              <a:gd name="T70" fmla="*/ 0 w 154"/>
              <a:gd name="T71" fmla="*/ 1 h 176"/>
              <a:gd name="T72" fmla="*/ 0 w 154"/>
              <a:gd name="T73" fmla="*/ 1 h 176"/>
              <a:gd name="T74" fmla="*/ 0 w 154"/>
              <a:gd name="T75" fmla="*/ 1 h 176"/>
              <a:gd name="T76" fmla="*/ 0 w 154"/>
              <a:gd name="T77" fmla="*/ 1 h 176"/>
              <a:gd name="T78" fmla="*/ 0 w 154"/>
              <a:gd name="T79" fmla="*/ 1 h 176"/>
              <a:gd name="T80" fmla="*/ 0 w 154"/>
              <a:gd name="T81" fmla="*/ 1 h 176"/>
              <a:gd name="T82" fmla="*/ 0 w 154"/>
              <a:gd name="T83" fmla="*/ 1 h 176"/>
              <a:gd name="T84" fmla="*/ 0 w 154"/>
              <a:gd name="T85" fmla="*/ 0 h 17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54"/>
              <a:gd name="T130" fmla="*/ 0 h 176"/>
              <a:gd name="T131" fmla="*/ 154 w 154"/>
              <a:gd name="T132" fmla="*/ 176 h 17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54" h="176">
                <a:moveTo>
                  <a:pt x="0" y="0"/>
                </a:moveTo>
                <a:lnTo>
                  <a:pt x="2" y="8"/>
                </a:lnTo>
                <a:lnTo>
                  <a:pt x="2" y="16"/>
                </a:lnTo>
                <a:lnTo>
                  <a:pt x="2" y="24"/>
                </a:lnTo>
                <a:lnTo>
                  <a:pt x="3" y="32"/>
                </a:lnTo>
                <a:lnTo>
                  <a:pt x="3" y="40"/>
                </a:lnTo>
                <a:lnTo>
                  <a:pt x="4" y="47"/>
                </a:lnTo>
                <a:lnTo>
                  <a:pt x="4" y="55"/>
                </a:lnTo>
                <a:lnTo>
                  <a:pt x="5" y="62"/>
                </a:lnTo>
                <a:lnTo>
                  <a:pt x="6" y="70"/>
                </a:lnTo>
                <a:lnTo>
                  <a:pt x="7" y="77"/>
                </a:lnTo>
                <a:lnTo>
                  <a:pt x="8" y="84"/>
                </a:lnTo>
                <a:lnTo>
                  <a:pt x="8" y="91"/>
                </a:lnTo>
                <a:lnTo>
                  <a:pt x="10" y="96"/>
                </a:lnTo>
                <a:lnTo>
                  <a:pt x="11" y="100"/>
                </a:lnTo>
                <a:lnTo>
                  <a:pt x="12" y="105"/>
                </a:lnTo>
                <a:lnTo>
                  <a:pt x="13" y="109"/>
                </a:lnTo>
                <a:lnTo>
                  <a:pt x="14" y="114"/>
                </a:lnTo>
                <a:lnTo>
                  <a:pt x="17" y="119"/>
                </a:lnTo>
                <a:lnTo>
                  <a:pt x="18" y="123"/>
                </a:lnTo>
                <a:lnTo>
                  <a:pt x="19" y="128"/>
                </a:lnTo>
                <a:lnTo>
                  <a:pt x="21" y="131"/>
                </a:lnTo>
                <a:lnTo>
                  <a:pt x="23" y="136"/>
                </a:lnTo>
                <a:lnTo>
                  <a:pt x="26" y="139"/>
                </a:lnTo>
                <a:lnTo>
                  <a:pt x="27" y="144"/>
                </a:lnTo>
                <a:lnTo>
                  <a:pt x="29" y="145"/>
                </a:lnTo>
                <a:lnTo>
                  <a:pt x="30" y="147"/>
                </a:lnTo>
                <a:lnTo>
                  <a:pt x="32" y="150"/>
                </a:lnTo>
                <a:lnTo>
                  <a:pt x="33" y="151"/>
                </a:lnTo>
                <a:lnTo>
                  <a:pt x="35" y="153"/>
                </a:lnTo>
                <a:lnTo>
                  <a:pt x="36" y="155"/>
                </a:lnTo>
                <a:lnTo>
                  <a:pt x="38" y="157"/>
                </a:lnTo>
                <a:lnTo>
                  <a:pt x="40" y="159"/>
                </a:lnTo>
                <a:lnTo>
                  <a:pt x="42" y="160"/>
                </a:lnTo>
                <a:lnTo>
                  <a:pt x="44" y="162"/>
                </a:lnTo>
                <a:lnTo>
                  <a:pt x="46" y="163"/>
                </a:lnTo>
                <a:lnTo>
                  <a:pt x="49" y="166"/>
                </a:lnTo>
                <a:lnTo>
                  <a:pt x="52" y="167"/>
                </a:lnTo>
                <a:lnTo>
                  <a:pt x="55" y="168"/>
                </a:lnTo>
                <a:lnTo>
                  <a:pt x="57" y="169"/>
                </a:lnTo>
                <a:lnTo>
                  <a:pt x="59" y="170"/>
                </a:lnTo>
                <a:lnTo>
                  <a:pt x="61" y="172"/>
                </a:lnTo>
                <a:lnTo>
                  <a:pt x="64" y="173"/>
                </a:lnTo>
                <a:lnTo>
                  <a:pt x="67" y="174"/>
                </a:lnTo>
                <a:lnTo>
                  <a:pt x="70" y="174"/>
                </a:lnTo>
                <a:lnTo>
                  <a:pt x="72" y="175"/>
                </a:lnTo>
                <a:lnTo>
                  <a:pt x="75" y="175"/>
                </a:lnTo>
                <a:lnTo>
                  <a:pt x="78" y="175"/>
                </a:lnTo>
                <a:lnTo>
                  <a:pt x="80" y="176"/>
                </a:lnTo>
                <a:lnTo>
                  <a:pt x="83" y="175"/>
                </a:lnTo>
                <a:lnTo>
                  <a:pt x="87" y="175"/>
                </a:lnTo>
                <a:lnTo>
                  <a:pt x="90" y="175"/>
                </a:lnTo>
                <a:lnTo>
                  <a:pt x="93" y="174"/>
                </a:lnTo>
                <a:lnTo>
                  <a:pt x="96" y="173"/>
                </a:lnTo>
                <a:lnTo>
                  <a:pt x="99" y="172"/>
                </a:lnTo>
                <a:lnTo>
                  <a:pt x="103" y="169"/>
                </a:lnTo>
                <a:lnTo>
                  <a:pt x="105" y="168"/>
                </a:lnTo>
                <a:lnTo>
                  <a:pt x="109" y="166"/>
                </a:lnTo>
                <a:lnTo>
                  <a:pt x="111" y="163"/>
                </a:lnTo>
                <a:lnTo>
                  <a:pt x="114" y="161"/>
                </a:lnTo>
                <a:lnTo>
                  <a:pt x="117" y="159"/>
                </a:lnTo>
                <a:lnTo>
                  <a:pt x="120" y="155"/>
                </a:lnTo>
                <a:lnTo>
                  <a:pt x="123" y="152"/>
                </a:lnTo>
                <a:lnTo>
                  <a:pt x="126" y="149"/>
                </a:lnTo>
                <a:lnTo>
                  <a:pt x="128" y="145"/>
                </a:lnTo>
                <a:lnTo>
                  <a:pt x="131" y="140"/>
                </a:lnTo>
                <a:lnTo>
                  <a:pt x="133" y="136"/>
                </a:lnTo>
                <a:lnTo>
                  <a:pt x="135" y="131"/>
                </a:lnTo>
                <a:lnTo>
                  <a:pt x="136" y="127"/>
                </a:lnTo>
                <a:lnTo>
                  <a:pt x="139" y="121"/>
                </a:lnTo>
                <a:lnTo>
                  <a:pt x="140" y="116"/>
                </a:lnTo>
                <a:lnTo>
                  <a:pt x="141" y="110"/>
                </a:lnTo>
                <a:lnTo>
                  <a:pt x="142" y="105"/>
                </a:lnTo>
                <a:lnTo>
                  <a:pt x="144" y="98"/>
                </a:lnTo>
                <a:lnTo>
                  <a:pt x="146" y="91"/>
                </a:lnTo>
                <a:lnTo>
                  <a:pt x="147" y="83"/>
                </a:lnTo>
                <a:lnTo>
                  <a:pt x="149" y="76"/>
                </a:lnTo>
                <a:lnTo>
                  <a:pt x="150" y="68"/>
                </a:lnTo>
                <a:lnTo>
                  <a:pt x="150" y="59"/>
                </a:lnTo>
                <a:lnTo>
                  <a:pt x="151" y="51"/>
                </a:lnTo>
                <a:lnTo>
                  <a:pt x="152" y="41"/>
                </a:lnTo>
                <a:lnTo>
                  <a:pt x="152" y="31"/>
                </a:lnTo>
                <a:lnTo>
                  <a:pt x="154" y="21"/>
                </a:lnTo>
                <a:lnTo>
                  <a:pt x="154" y="10"/>
                </a:lnTo>
                <a:lnTo>
                  <a:pt x="154" y="0"/>
                </a:lnTo>
                <a:lnTo>
                  <a:pt x="0" y="0"/>
                </a:lnTo>
              </a:path>
            </a:pathLst>
          </a:custGeom>
          <a:noFill/>
          <a:ln w="317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99" name="Freeform 243"/>
          <p:cNvSpPr>
            <a:spLocks/>
          </p:cNvSpPr>
          <p:nvPr/>
        </p:nvSpPr>
        <p:spPr bwMode="auto">
          <a:xfrm>
            <a:off x="4305453" y="4328164"/>
            <a:ext cx="3175" cy="20638"/>
          </a:xfrm>
          <a:custGeom>
            <a:avLst/>
            <a:gdLst>
              <a:gd name="T0" fmla="*/ 1 w 4"/>
              <a:gd name="T1" fmla="*/ 0 h 24"/>
              <a:gd name="T2" fmla="*/ 0 w 4"/>
              <a:gd name="T3" fmla="*/ 0 h 24"/>
              <a:gd name="T4" fmla="*/ 1 w 4"/>
              <a:gd name="T5" fmla="*/ 1 h 24"/>
              <a:gd name="T6" fmla="*/ 1 w 4"/>
              <a:gd name="T7" fmla="*/ 1 h 24"/>
              <a:gd name="T8" fmla="*/ 1 w 4"/>
              <a:gd name="T9" fmla="*/ 1 h 24"/>
              <a:gd name="T10" fmla="*/ 1 w 4"/>
              <a:gd name="T11" fmla="*/ 1 h 24"/>
              <a:gd name="T12" fmla="*/ 1 w 4"/>
              <a:gd name="T13" fmla="*/ 0 h 24"/>
              <a:gd name="T14" fmla="*/ 0 60000 65536"/>
              <a:gd name="T15" fmla="*/ 0 60000 65536"/>
              <a:gd name="T16" fmla="*/ 0 60000 65536"/>
              <a:gd name="T17" fmla="*/ 0 60000 65536"/>
              <a:gd name="T18" fmla="*/ 0 60000 65536"/>
              <a:gd name="T19" fmla="*/ 0 60000 65536"/>
              <a:gd name="T20" fmla="*/ 0 60000 65536"/>
              <a:gd name="T21" fmla="*/ 0 w 4"/>
              <a:gd name="T22" fmla="*/ 0 h 24"/>
              <a:gd name="T23" fmla="*/ 4 w 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4">
                <a:moveTo>
                  <a:pt x="3" y="0"/>
                </a:moveTo>
                <a:lnTo>
                  <a:pt x="0" y="0"/>
                </a:lnTo>
                <a:lnTo>
                  <a:pt x="1" y="8"/>
                </a:lnTo>
                <a:lnTo>
                  <a:pt x="1" y="24"/>
                </a:lnTo>
                <a:lnTo>
                  <a:pt x="4" y="24"/>
                </a:lnTo>
                <a:lnTo>
                  <a:pt x="4" y="8"/>
                </a:lnTo>
                <a:lnTo>
                  <a:pt x="3"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0" name="Freeform 244"/>
          <p:cNvSpPr>
            <a:spLocks/>
          </p:cNvSpPr>
          <p:nvPr/>
        </p:nvSpPr>
        <p:spPr bwMode="auto">
          <a:xfrm>
            <a:off x="4307040" y="4348802"/>
            <a:ext cx="3175" cy="23813"/>
          </a:xfrm>
          <a:custGeom>
            <a:avLst/>
            <a:gdLst>
              <a:gd name="T0" fmla="*/ 0 w 5"/>
              <a:gd name="T1" fmla="*/ 0 h 31"/>
              <a:gd name="T2" fmla="*/ 0 w 5"/>
              <a:gd name="T3" fmla="*/ 0 h 31"/>
              <a:gd name="T4" fmla="*/ 0 w 5"/>
              <a:gd name="T5" fmla="*/ 0 h 31"/>
              <a:gd name="T6" fmla="*/ 0 w 5"/>
              <a:gd name="T7" fmla="*/ 0 h 31"/>
              <a:gd name="T8" fmla="*/ 0 w 5"/>
              <a:gd name="T9" fmla="*/ 0 h 31"/>
              <a:gd name="T10" fmla="*/ 0 w 5"/>
              <a:gd name="T11" fmla="*/ 0 h 31"/>
              <a:gd name="T12" fmla="*/ 0 w 5"/>
              <a:gd name="T13" fmla="*/ 0 h 31"/>
              <a:gd name="T14" fmla="*/ 0 w 5"/>
              <a:gd name="T15" fmla="*/ 0 h 31"/>
              <a:gd name="T16" fmla="*/ 0 w 5"/>
              <a:gd name="T17" fmla="*/ 0 h 31"/>
              <a:gd name="T18" fmla="*/ 0 w 5"/>
              <a:gd name="T19" fmla="*/ 0 h 31"/>
              <a:gd name="T20" fmla="*/ 0 w 5"/>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31"/>
              <a:gd name="T35" fmla="*/ 5 w 5"/>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31">
                <a:moveTo>
                  <a:pt x="0" y="0"/>
                </a:moveTo>
                <a:lnTo>
                  <a:pt x="2" y="8"/>
                </a:lnTo>
                <a:lnTo>
                  <a:pt x="2" y="16"/>
                </a:lnTo>
                <a:lnTo>
                  <a:pt x="3" y="23"/>
                </a:lnTo>
                <a:lnTo>
                  <a:pt x="3" y="31"/>
                </a:lnTo>
                <a:lnTo>
                  <a:pt x="5" y="31"/>
                </a:lnTo>
                <a:lnTo>
                  <a:pt x="5" y="23"/>
                </a:lnTo>
                <a:lnTo>
                  <a:pt x="4" y="16"/>
                </a:lnTo>
                <a:lnTo>
                  <a:pt x="4" y="8"/>
                </a:lnTo>
                <a:lnTo>
                  <a:pt x="3" y="0"/>
                </a:ln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1" name="Freeform 245"/>
          <p:cNvSpPr>
            <a:spLocks/>
          </p:cNvSpPr>
          <p:nvPr/>
        </p:nvSpPr>
        <p:spPr bwMode="auto">
          <a:xfrm>
            <a:off x="4308628" y="4372614"/>
            <a:ext cx="15875" cy="61913"/>
          </a:xfrm>
          <a:custGeom>
            <a:avLst/>
            <a:gdLst>
              <a:gd name="T0" fmla="*/ 0 w 19"/>
              <a:gd name="T1" fmla="*/ 0 h 77"/>
              <a:gd name="T2" fmla="*/ 1 w 19"/>
              <a:gd name="T3" fmla="*/ 1 h 77"/>
              <a:gd name="T4" fmla="*/ 1 w 19"/>
              <a:gd name="T5" fmla="*/ 1 h 77"/>
              <a:gd name="T6" fmla="*/ 1 w 19"/>
              <a:gd name="T7" fmla="*/ 1 h 77"/>
              <a:gd name="T8" fmla="*/ 1 w 19"/>
              <a:gd name="T9" fmla="*/ 1 h 77"/>
              <a:gd name="T10" fmla="*/ 1 w 19"/>
              <a:gd name="T11" fmla="*/ 1 h 77"/>
              <a:gd name="T12" fmla="*/ 1 w 19"/>
              <a:gd name="T13" fmla="*/ 1 h 77"/>
              <a:gd name="T14" fmla="*/ 1 w 19"/>
              <a:gd name="T15" fmla="*/ 1 h 77"/>
              <a:gd name="T16" fmla="*/ 1 w 19"/>
              <a:gd name="T17" fmla="*/ 1 h 77"/>
              <a:gd name="T18" fmla="*/ 1 w 19"/>
              <a:gd name="T19" fmla="*/ 1 h 77"/>
              <a:gd name="T20" fmla="*/ 1 w 19"/>
              <a:gd name="T21" fmla="*/ 1 h 77"/>
              <a:gd name="T22" fmla="*/ 1 w 19"/>
              <a:gd name="T23" fmla="*/ 1 h 77"/>
              <a:gd name="T24" fmla="*/ 1 w 19"/>
              <a:gd name="T25" fmla="*/ 1 h 77"/>
              <a:gd name="T26" fmla="*/ 1 w 19"/>
              <a:gd name="T27" fmla="*/ 1 h 77"/>
              <a:gd name="T28" fmla="*/ 1 w 19"/>
              <a:gd name="T29" fmla="*/ 1 h 77"/>
              <a:gd name="T30" fmla="*/ 1 w 19"/>
              <a:gd name="T31" fmla="*/ 1 h 77"/>
              <a:gd name="T32" fmla="*/ 1 w 19"/>
              <a:gd name="T33" fmla="*/ 1 h 77"/>
              <a:gd name="T34" fmla="*/ 1 w 19"/>
              <a:gd name="T35" fmla="*/ 1 h 77"/>
              <a:gd name="T36" fmla="*/ 1 w 19"/>
              <a:gd name="T37" fmla="*/ 0 h 77"/>
              <a:gd name="T38" fmla="*/ 0 w 19"/>
              <a:gd name="T39" fmla="*/ 0 h 7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
              <a:gd name="T61" fmla="*/ 0 h 77"/>
              <a:gd name="T62" fmla="*/ 19 w 19"/>
              <a:gd name="T63" fmla="*/ 77 h 7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 h="77">
                <a:moveTo>
                  <a:pt x="0" y="0"/>
                </a:moveTo>
                <a:lnTo>
                  <a:pt x="1" y="7"/>
                </a:lnTo>
                <a:lnTo>
                  <a:pt x="2" y="15"/>
                </a:lnTo>
                <a:lnTo>
                  <a:pt x="4" y="29"/>
                </a:lnTo>
                <a:lnTo>
                  <a:pt x="4" y="36"/>
                </a:lnTo>
                <a:lnTo>
                  <a:pt x="10" y="59"/>
                </a:lnTo>
                <a:lnTo>
                  <a:pt x="12" y="64"/>
                </a:lnTo>
                <a:lnTo>
                  <a:pt x="15" y="74"/>
                </a:lnTo>
                <a:lnTo>
                  <a:pt x="17" y="77"/>
                </a:lnTo>
                <a:lnTo>
                  <a:pt x="18" y="76"/>
                </a:lnTo>
                <a:lnTo>
                  <a:pt x="19" y="75"/>
                </a:lnTo>
                <a:lnTo>
                  <a:pt x="17" y="72"/>
                </a:lnTo>
                <a:lnTo>
                  <a:pt x="15" y="64"/>
                </a:lnTo>
                <a:lnTo>
                  <a:pt x="12" y="59"/>
                </a:lnTo>
                <a:lnTo>
                  <a:pt x="7" y="36"/>
                </a:lnTo>
                <a:lnTo>
                  <a:pt x="7" y="29"/>
                </a:lnTo>
                <a:lnTo>
                  <a:pt x="4" y="15"/>
                </a:lnTo>
                <a:lnTo>
                  <a:pt x="3" y="7"/>
                </a:lnTo>
                <a:lnTo>
                  <a:pt x="2" y="0"/>
                </a:ln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2" name="Freeform 258"/>
          <p:cNvSpPr>
            <a:spLocks/>
          </p:cNvSpPr>
          <p:nvPr/>
        </p:nvSpPr>
        <p:spPr bwMode="auto">
          <a:xfrm>
            <a:off x="4407053" y="4328164"/>
            <a:ext cx="22225" cy="119063"/>
          </a:xfrm>
          <a:custGeom>
            <a:avLst/>
            <a:gdLst>
              <a:gd name="T0" fmla="*/ 1 w 28"/>
              <a:gd name="T1" fmla="*/ 0 h 151"/>
              <a:gd name="T2" fmla="*/ 0 w 28"/>
              <a:gd name="T3" fmla="*/ 0 h 151"/>
              <a:gd name="T4" fmla="*/ 1 w 28"/>
              <a:gd name="T5" fmla="*/ 0 h 151"/>
              <a:gd name="T6" fmla="*/ 1 w 28"/>
              <a:gd name="T7" fmla="*/ 0 h 151"/>
              <a:gd name="T8" fmla="*/ 1 w 28"/>
              <a:gd name="T9" fmla="*/ 0 h 151"/>
              <a:gd name="T10" fmla="*/ 1 w 28"/>
              <a:gd name="T11" fmla="*/ 0 h 151"/>
              <a:gd name="T12" fmla="*/ 1 w 28"/>
              <a:gd name="T13" fmla="*/ 0 h 151"/>
              <a:gd name="T14" fmla="*/ 1 w 28"/>
              <a:gd name="T15" fmla="*/ 0 h 151"/>
              <a:gd name="T16" fmla="*/ 1 w 28"/>
              <a:gd name="T17" fmla="*/ 0 h 151"/>
              <a:gd name="T18" fmla="*/ 1 w 28"/>
              <a:gd name="T19" fmla="*/ 0 h 151"/>
              <a:gd name="T20" fmla="*/ 1 w 28"/>
              <a:gd name="T21" fmla="*/ 0 h 151"/>
              <a:gd name="T22" fmla="*/ 1 w 28"/>
              <a:gd name="T23" fmla="*/ 0 h 151"/>
              <a:gd name="T24" fmla="*/ 1 w 28"/>
              <a:gd name="T25" fmla="*/ 0 h 151"/>
              <a:gd name="T26" fmla="*/ 1 w 28"/>
              <a:gd name="T27" fmla="*/ 0 h 151"/>
              <a:gd name="T28" fmla="*/ 1 w 28"/>
              <a:gd name="T29" fmla="*/ 0 h 151"/>
              <a:gd name="T30" fmla="*/ 1 w 28"/>
              <a:gd name="T31" fmla="*/ 0 h 151"/>
              <a:gd name="T32" fmla="*/ 1 w 28"/>
              <a:gd name="T33" fmla="*/ 0 h 151"/>
              <a:gd name="T34" fmla="*/ 1 w 28"/>
              <a:gd name="T35" fmla="*/ 0 h 151"/>
              <a:gd name="T36" fmla="*/ 1 w 28"/>
              <a:gd name="T37" fmla="*/ 0 h 151"/>
              <a:gd name="T38" fmla="*/ 1 w 28"/>
              <a:gd name="T39" fmla="*/ 0 h 151"/>
              <a:gd name="T40" fmla="*/ 1 w 28"/>
              <a:gd name="T41" fmla="*/ 0 h 151"/>
              <a:gd name="T42" fmla="*/ 1 w 28"/>
              <a:gd name="T43" fmla="*/ 0 h 151"/>
              <a:gd name="T44" fmla="*/ 1 w 28"/>
              <a:gd name="T45" fmla="*/ 0 h 151"/>
              <a:gd name="T46" fmla="*/ 1 w 28"/>
              <a:gd name="T47" fmla="*/ 0 h 151"/>
              <a:gd name="T48" fmla="*/ 1 w 28"/>
              <a:gd name="T49" fmla="*/ 0 h 151"/>
              <a:gd name="T50" fmla="*/ 1 w 28"/>
              <a:gd name="T51" fmla="*/ 0 h 151"/>
              <a:gd name="T52" fmla="*/ 1 w 28"/>
              <a:gd name="T53" fmla="*/ 0 h 151"/>
              <a:gd name="T54" fmla="*/ 1 w 28"/>
              <a:gd name="T55" fmla="*/ 0 h 151"/>
              <a:gd name="T56" fmla="*/ 1 w 28"/>
              <a:gd name="T57" fmla="*/ 0 h 151"/>
              <a:gd name="T58" fmla="*/ 1 w 28"/>
              <a:gd name="T59" fmla="*/ 0 h 151"/>
              <a:gd name="T60" fmla="*/ 1 w 28"/>
              <a:gd name="T61" fmla="*/ 0 h 151"/>
              <a:gd name="T62" fmla="*/ 1 w 28"/>
              <a:gd name="T63" fmla="*/ 0 h 151"/>
              <a:gd name="T64" fmla="*/ 1 w 28"/>
              <a:gd name="T65" fmla="*/ 0 h 151"/>
              <a:gd name="T66" fmla="*/ 1 w 28"/>
              <a:gd name="T67" fmla="*/ 0 h 151"/>
              <a:gd name="T68" fmla="*/ 0 w 28"/>
              <a:gd name="T69" fmla="*/ 0 h 151"/>
              <a:gd name="T70" fmla="*/ 1 w 28"/>
              <a:gd name="T71" fmla="*/ 0 h 151"/>
              <a:gd name="T72" fmla="*/ 1 w 28"/>
              <a:gd name="T73" fmla="*/ 0 h 15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
              <a:gd name="T112" fmla="*/ 0 h 151"/>
              <a:gd name="T113" fmla="*/ 28 w 28"/>
              <a:gd name="T114" fmla="*/ 151 h 15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 h="151">
                <a:moveTo>
                  <a:pt x="2" y="147"/>
                </a:moveTo>
                <a:lnTo>
                  <a:pt x="0" y="151"/>
                </a:lnTo>
                <a:lnTo>
                  <a:pt x="9" y="132"/>
                </a:lnTo>
                <a:lnTo>
                  <a:pt x="10" y="128"/>
                </a:lnTo>
                <a:lnTo>
                  <a:pt x="13" y="122"/>
                </a:lnTo>
                <a:lnTo>
                  <a:pt x="14" y="117"/>
                </a:lnTo>
                <a:lnTo>
                  <a:pt x="16" y="106"/>
                </a:lnTo>
                <a:lnTo>
                  <a:pt x="19" y="99"/>
                </a:lnTo>
                <a:lnTo>
                  <a:pt x="20" y="92"/>
                </a:lnTo>
                <a:lnTo>
                  <a:pt x="21" y="84"/>
                </a:lnTo>
                <a:lnTo>
                  <a:pt x="23" y="77"/>
                </a:lnTo>
                <a:lnTo>
                  <a:pt x="24" y="69"/>
                </a:lnTo>
                <a:lnTo>
                  <a:pt x="24" y="60"/>
                </a:lnTo>
                <a:lnTo>
                  <a:pt x="25" y="52"/>
                </a:lnTo>
                <a:lnTo>
                  <a:pt x="27" y="42"/>
                </a:lnTo>
                <a:lnTo>
                  <a:pt x="27" y="32"/>
                </a:lnTo>
                <a:lnTo>
                  <a:pt x="28" y="22"/>
                </a:lnTo>
                <a:lnTo>
                  <a:pt x="28" y="0"/>
                </a:lnTo>
                <a:lnTo>
                  <a:pt x="25" y="3"/>
                </a:lnTo>
                <a:lnTo>
                  <a:pt x="25" y="22"/>
                </a:lnTo>
                <a:lnTo>
                  <a:pt x="24" y="32"/>
                </a:lnTo>
                <a:lnTo>
                  <a:pt x="24" y="42"/>
                </a:lnTo>
                <a:lnTo>
                  <a:pt x="23" y="52"/>
                </a:lnTo>
                <a:lnTo>
                  <a:pt x="22" y="60"/>
                </a:lnTo>
                <a:lnTo>
                  <a:pt x="22" y="69"/>
                </a:lnTo>
                <a:lnTo>
                  <a:pt x="21" y="77"/>
                </a:lnTo>
                <a:lnTo>
                  <a:pt x="19" y="84"/>
                </a:lnTo>
                <a:lnTo>
                  <a:pt x="17" y="92"/>
                </a:lnTo>
                <a:lnTo>
                  <a:pt x="16" y="99"/>
                </a:lnTo>
                <a:lnTo>
                  <a:pt x="14" y="106"/>
                </a:lnTo>
                <a:lnTo>
                  <a:pt x="12" y="117"/>
                </a:lnTo>
                <a:lnTo>
                  <a:pt x="10" y="122"/>
                </a:lnTo>
                <a:lnTo>
                  <a:pt x="8" y="128"/>
                </a:lnTo>
                <a:lnTo>
                  <a:pt x="7" y="132"/>
                </a:lnTo>
                <a:lnTo>
                  <a:pt x="0" y="146"/>
                </a:lnTo>
                <a:lnTo>
                  <a:pt x="1" y="146"/>
                </a:lnTo>
                <a:lnTo>
                  <a:pt x="2" y="14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3" name="Freeform 259"/>
          <p:cNvSpPr>
            <a:spLocks/>
          </p:cNvSpPr>
          <p:nvPr/>
        </p:nvSpPr>
        <p:spPr bwMode="auto">
          <a:xfrm>
            <a:off x="4305453" y="4326577"/>
            <a:ext cx="123825" cy="4763"/>
          </a:xfrm>
          <a:custGeom>
            <a:avLst/>
            <a:gdLst>
              <a:gd name="T0" fmla="*/ 1 w 156"/>
              <a:gd name="T1" fmla="*/ 1 h 4"/>
              <a:gd name="T2" fmla="*/ 0 w 156"/>
              <a:gd name="T3" fmla="*/ 0 h 4"/>
              <a:gd name="T4" fmla="*/ 0 w 156"/>
              <a:gd name="T5" fmla="*/ 2 h 4"/>
              <a:gd name="T6" fmla="*/ 1 w 156"/>
              <a:gd name="T7" fmla="*/ 2 h 4"/>
              <a:gd name="T8" fmla="*/ 1 w 156"/>
              <a:gd name="T9" fmla="*/ 2 h 4"/>
              <a:gd name="T10" fmla="*/ 1 w 156"/>
              <a:gd name="T11" fmla="*/ 1 h 4"/>
              <a:gd name="T12" fmla="*/ 0 60000 65536"/>
              <a:gd name="T13" fmla="*/ 0 60000 65536"/>
              <a:gd name="T14" fmla="*/ 0 60000 65536"/>
              <a:gd name="T15" fmla="*/ 0 60000 65536"/>
              <a:gd name="T16" fmla="*/ 0 60000 65536"/>
              <a:gd name="T17" fmla="*/ 0 60000 65536"/>
              <a:gd name="T18" fmla="*/ 0 w 156"/>
              <a:gd name="T19" fmla="*/ 0 h 4"/>
              <a:gd name="T20" fmla="*/ 156 w 156"/>
              <a:gd name="T21" fmla="*/ 4 h 4"/>
            </a:gdLst>
            <a:ahLst/>
            <a:cxnLst>
              <a:cxn ang="T12">
                <a:pos x="T0" y="T1"/>
              </a:cxn>
              <a:cxn ang="T13">
                <a:pos x="T2" y="T3"/>
              </a:cxn>
              <a:cxn ang="T14">
                <a:pos x="T4" y="T5"/>
              </a:cxn>
              <a:cxn ang="T15">
                <a:pos x="T6" y="T7"/>
              </a:cxn>
              <a:cxn ang="T16">
                <a:pos x="T8" y="T9"/>
              </a:cxn>
              <a:cxn ang="T17">
                <a:pos x="T10" y="T11"/>
              </a:cxn>
            </a:cxnLst>
            <a:rect l="T18" t="T19" r="T20" b="T21"/>
            <a:pathLst>
              <a:path w="156" h="4">
                <a:moveTo>
                  <a:pt x="156" y="1"/>
                </a:moveTo>
                <a:lnTo>
                  <a:pt x="0" y="0"/>
                </a:lnTo>
                <a:lnTo>
                  <a:pt x="0" y="2"/>
                </a:lnTo>
                <a:lnTo>
                  <a:pt x="3" y="4"/>
                </a:lnTo>
                <a:lnTo>
                  <a:pt x="153" y="4"/>
                </a:lnTo>
                <a:lnTo>
                  <a:pt x="156" y="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4" name="AutoShape 272"/>
          <p:cNvSpPr>
            <a:spLocks/>
          </p:cNvSpPr>
          <p:nvPr/>
        </p:nvSpPr>
        <p:spPr bwMode="auto">
          <a:xfrm>
            <a:off x="5399146" y="1893423"/>
            <a:ext cx="2743075" cy="932483"/>
          </a:xfrm>
          <a:prstGeom prst="borderCallout2">
            <a:avLst>
              <a:gd name="adj1" fmla="val 17264"/>
              <a:gd name="adj2" fmla="val -3287"/>
              <a:gd name="adj3" fmla="val 17264"/>
              <a:gd name="adj4" fmla="val -22149"/>
              <a:gd name="adj5" fmla="val 130562"/>
              <a:gd name="adj6" fmla="val -66907"/>
            </a:avLst>
          </a:prstGeom>
          <a:noFill/>
          <a:ln w="9525">
            <a:solidFill>
              <a:schemeClr val="tx1"/>
            </a:solidFill>
            <a:miter lim="800000"/>
            <a:headEnd/>
            <a:tailEnd/>
          </a:ln>
        </p:spPr>
        <p:txBody>
          <a:bodyPr anchor="ctr"/>
          <a:lstStyle/>
          <a:p>
            <a:pPr algn="ctr" eaLnBrk="0" hangingPunct="0"/>
            <a:r>
              <a:rPr lang="en-US" sz="2000" dirty="0">
                <a:solidFill>
                  <a:srgbClr val="1F497D"/>
                </a:solidFill>
              </a:rPr>
              <a:t>It travels on the central orbit</a:t>
            </a:r>
          </a:p>
        </p:txBody>
      </p:sp>
      <p:sp>
        <p:nvSpPr>
          <p:cNvPr id="105" name="Freeform 28"/>
          <p:cNvSpPr>
            <a:spLocks/>
          </p:cNvSpPr>
          <p:nvPr/>
        </p:nvSpPr>
        <p:spPr bwMode="auto">
          <a:xfrm>
            <a:off x="3403753" y="2359665"/>
            <a:ext cx="133350" cy="122238"/>
          </a:xfrm>
          <a:custGeom>
            <a:avLst/>
            <a:gdLst>
              <a:gd name="T0" fmla="*/ 0 w 169"/>
              <a:gd name="T1" fmla="*/ 1 h 153"/>
              <a:gd name="T2" fmla="*/ 0 w 169"/>
              <a:gd name="T3" fmla="*/ 0 h 153"/>
              <a:gd name="T4" fmla="*/ 0 w 169"/>
              <a:gd name="T5" fmla="*/ 1 h 153"/>
              <a:gd name="T6" fmla="*/ 0 w 169"/>
              <a:gd name="T7" fmla="*/ 1 h 153"/>
              <a:gd name="T8" fmla="*/ 0 w 169"/>
              <a:gd name="T9" fmla="*/ 1 h 153"/>
              <a:gd name="T10" fmla="*/ 0 60000 65536"/>
              <a:gd name="T11" fmla="*/ 0 60000 65536"/>
              <a:gd name="T12" fmla="*/ 0 60000 65536"/>
              <a:gd name="T13" fmla="*/ 0 60000 65536"/>
              <a:gd name="T14" fmla="*/ 0 60000 65536"/>
              <a:gd name="T15" fmla="*/ 0 w 169"/>
              <a:gd name="T16" fmla="*/ 0 h 153"/>
              <a:gd name="T17" fmla="*/ 169 w 169"/>
              <a:gd name="T18" fmla="*/ 153 h 153"/>
            </a:gdLst>
            <a:ahLst/>
            <a:cxnLst>
              <a:cxn ang="T10">
                <a:pos x="T0" y="T1"/>
              </a:cxn>
              <a:cxn ang="T11">
                <a:pos x="T2" y="T3"/>
              </a:cxn>
              <a:cxn ang="T12">
                <a:pos x="T4" y="T5"/>
              </a:cxn>
              <a:cxn ang="T13">
                <a:pos x="T6" y="T7"/>
              </a:cxn>
              <a:cxn ang="T14">
                <a:pos x="T8" y="T9"/>
              </a:cxn>
            </a:cxnLst>
            <a:rect l="T15" t="T16" r="T17" b="T18"/>
            <a:pathLst>
              <a:path w="169" h="153">
                <a:moveTo>
                  <a:pt x="0" y="153"/>
                </a:moveTo>
                <a:lnTo>
                  <a:pt x="84" y="0"/>
                </a:lnTo>
                <a:lnTo>
                  <a:pt x="169" y="153"/>
                </a:lnTo>
                <a:lnTo>
                  <a:pt x="0" y="153"/>
                </a:lnTo>
                <a:close/>
              </a:path>
            </a:pathLst>
          </a:custGeom>
          <a:solidFill>
            <a:srgbClr val="EA157A"/>
          </a:solidFill>
          <a:ln>
            <a:noFill/>
          </a:ln>
        </p:spPr>
        <p:txBody>
          <a:bodyPr/>
          <a:lstStyle/>
          <a:p>
            <a:endParaRPr lang="en-US">
              <a:solidFill>
                <a:schemeClr val="tx2"/>
              </a:solidFill>
            </a:endParaRPr>
          </a:p>
        </p:txBody>
      </p:sp>
      <p:sp>
        <p:nvSpPr>
          <p:cNvPr id="106" name="Rectangle 29"/>
          <p:cNvSpPr>
            <a:spLocks noChangeArrowheads="1"/>
          </p:cNvSpPr>
          <p:nvPr/>
        </p:nvSpPr>
        <p:spPr bwMode="auto">
          <a:xfrm>
            <a:off x="3457728" y="2381890"/>
            <a:ext cx="25400" cy="1355726"/>
          </a:xfrm>
          <a:prstGeom prst="rect">
            <a:avLst/>
          </a:prstGeom>
          <a:solidFill>
            <a:srgbClr val="EA157A"/>
          </a:solidFill>
          <a:ln>
            <a:noFill/>
          </a:ln>
        </p:spPr>
        <p:txBody>
          <a:bodyPr/>
          <a:lstStyle/>
          <a:p>
            <a:endParaRPr lang="fr-FR">
              <a:solidFill>
                <a:schemeClr val="tx2"/>
              </a:solidFill>
            </a:endParaRPr>
          </a:p>
        </p:txBody>
      </p:sp>
      <p:sp>
        <p:nvSpPr>
          <p:cNvPr id="107" name="Freeform 30"/>
          <p:cNvSpPr>
            <a:spLocks/>
          </p:cNvSpPr>
          <p:nvPr/>
        </p:nvSpPr>
        <p:spPr bwMode="auto">
          <a:xfrm>
            <a:off x="2762403" y="3278828"/>
            <a:ext cx="123825" cy="122238"/>
          </a:xfrm>
          <a:custGeom>
            <a:avLst/>
            <a:gdLst>
              <a:gd name="T0" fmla="*/ 1 w 156"/>
              <a:gd name="T1" fmla="*/ 1 h 154"/>
              <a:gd name="T2" fmla="*/ 0 w 156"/>
              <a:gd name="T3" fmla="*/ 1 h 154"/>
              <a:gd name="T4" fmla="*/ 1 w 156"/>
              <a:gd name="T5" fmla="*/ 0 h 154"/>
              <a:gd name="T6" fmla="*/ 1 w 156"/>
              <a:gd name="T7" fmla="*/ 1 h 154"/>
              <a:gd name="T8" fmla="*/ 1 w 156"/>
              <a:gd name="T9" fmla="*/ 1 h 154"/>
              <a:gd name="T10" fmla="*/ 0 60000 65536"/>
              <a:gd name="T11" fmla="*/ 0 60000 65536"/>
              <a:gd name="T12" fmla="*/ 0 60000 65536"/>
              <a:gd name="T13" fmla="*/ 0 60000 65536"/>
              <a:gd name="T14" fmla="*/ 0 60000 65536"/>
              <a:gd name="T15" fmla="*/ 0 w 156"/>
              <a:gd name="T16" fmla="*/ 0 h 154"/>
              <a:gd name="T17" fmla="*/ 156 w 156"/>
              <a:gd name="T18" fmla="*/ 154 h 154"/>
            </a:gdLst>
            <a:ahLst/>
            <a:cxnLst>
              <a:cxn ang="T10">
                <a:pos x="T0" y="T1"/>
              </a:cxn>
              <a:cxn ang="T11">
                <a:pos x="T2" y="T3"/>
              </a:cxn>
              <a:cxn ang="T12">
                <a:pos x="T4" y="T5"/>
              </a:cxn>
              <a:cxn ang="T13">
                <a:pos x="T6" y="T7"/>
              </a:cxn>
              <a:cxn ang="T14">
                <a:pos x="T8" y="T9"/>
              </a:cxn>
            </a:cxnLst>
            <a:rect l="T15" t="T16" r="T17" b="T18"/>
            <a:pathLst>
              <a:path w="156" h="154">
                <a:moveTo>
                  <a:pt x="156" y="154"/>
                </a:moveTo>
                <a:lnTo>
                  <a:pt x="0" y="107"/>
                </a:lnTo>
                <a:lnTo>
                  <a:pt x="123" y="0"/>
                </a:lnTo>
                <a:lnTo>
                  <a:pt x="156" y="154"/>
                </a:lnTo>
                <a:close/>
              </a:path>
            </a:pathLst>
          </a:custGeom>
          <a:solidFill>
            <a:srgbClr val="EA157A"/>
          </a:solidFill>
          <a:ln>
            <a:noFill/>
          </a:ln>
        </p:spPr>
        <p:txBody>
          <a:bodyPr/>
          <a:lstStyle/>
          <a:p>
            <a:endParaRPr lang="en-US">
              <a:solidFill>
                <a:schemeClr val="tx2"/>
              </a:solidFill>
            </a:endParaRPr>
          </a:p>
        </p:txBody>
      </p:sp>
      <p:sp>
        <p:nvSpPr>
          <p:cNvPr id="108" name="Freeform 31"/>
          <p:cNvSpPr>
            <a:spLocks/>
          </p:cNvSpPr>
          <p:nvPr/>
        </p:nvSpPr>
        <p:spPr bwMode="auto">
          <a:xfrm>
            <a:off x="2760815" y="3045466"/>
            <a:ext cx="1368425" cy="330200"/>
          </a:xfrm>
          <a:custGeom>
            <a:avLst/>
            <a:gdLst>
              <a:gd name="T0" fmla="*/ 95 w 885"/>
              <a:gd name="T1" fmla="*/ 3 h 218"/>
              <a:gd name="T2" fmla="*/ 95 w 885"/>
              <a:gd name="T3" fmla="*/ 0 h 218"/>
              <a:gd name="T4" fmla="*/ 0 w 885"/>
              <a:gd name="T5" fmla="*/ 19 h 218"/>
              <a:gd name="T6" fmla="*/ 0 w 885"/>
              <a:gd name="T7" fmla="*/ 22 h 218"/>
              <a:gd name="T8" fmla="*/ 95 w 885"/>
              <a:gd name="T9" fmla="*/ 3 h 218"/>
              <a:gd name="T10" fmla="*/ 0 60000 65536"/>
              <a:gd name="T11" fmla="*/ 0 60000 65536"/>
              <a:gd name="T12" fmla="*/ 0 60000 65536"/>
              <a:gd name="T13" fmla="*/ 0 60000 65536"/>
              <a:gd name="T14" fmla="*/ 0 60000 65536"/>
              <a:gd name="T15" fmla="*/ 0 w 885"/>
              <a:gd name="T16" fmla="*/ 0 h 218"/>
              <a:gd name="T17" fmla="*/ 885 w 885"/>
              <a:gd name="T18" fmla="*/ 218 h 218"/>
            </a:gdLst>
            <a:ahLst/>
            <a:cxnLst>
              <a:cxn ang="T10">
                <a:pos x="T0" y="T1"/>
              </a:cxn>
              <a:cxn ang="T11">
                <a:pos x="T2" y="T3"/>
              </a:cxn>
              <a:cxn ang="T12">
                <a:pos x="T4" y="T5"/>
              </a:cxn>
              <a:cxn ang="T13">
                <a:pos x="T6" y="T7"/>
              </a:cxn>
              <a:cxn ang="T14">
                <a:pos x="T8" y="T9"/>
              </a:cxn>
            </a:cxnLst>
            <a:rect l="T15" t="T16" r="T17" b="T18"/>
            <a:pathLst>
              <a:path w="885" h="218">
                <a:moveTo>
                  <a:pt x="885" y="29"/>
                </a:moveTo>
                <a:lnTo>
                  <a:pt x="880" y="0"/>
                </a:lnTo>
                <a:lnTo>
                  <a:pt x="0" y="188"/>
                </a:lnTo>
                <a:lnTo>
                  <a:pt x="5" y="218"/>
                </a:lnTo>
                <a:lnTo>
                  <a:pt x="885" y="29"/>
                </a:lnTo>
                <a:close/>
              </a:path>
            </a:pathLst>
          </a:custGeom>
          <a:solidFill>
            <a:srgbClr val="FF0000"/>
          </a:solidFill>
          <a:ln>
            <a:noFill/>
          </a:ln>
        </p:spPr>
        <p:txBody>
          <a:bodyPr/>
          <a:lstStyle/>
          <a:p>
            <a:endParaRPr lang="en-US">
              <a:solidFill>
                <a:schemeClr val="tx2"/>
              </a:solidFill>
            </a:endParaRPr>
          </a:p>
        </p:txBody>
      </p:sp>
      <p:sp>
        <p:nvSpPr>
          <p:cNvPr id="109" name="Freeform 32"/>
          <p:cNvSpPr>
            <a:spLocks/>
          </p:cNvSpPr>
          <p:nvPr/>
        </p:nvSpPr>
        <p:spPr bwMode="auto">
          <a:xfrm>
            <a:off x="2911628" y="2569215"/>
            <a:ext cx="117475" cy="123825"/>
          </a:xfrm>
          <a:custGeom>
            <a:avLst/>
            <a:gdLst>
              <a:gd name="T0" fmla="*/ 0 w 149"/>
              <a:gd name="T1" fmla="*/ 0 h 157"/>
              <a:gd name="T2" fmla="*/ 0 w 149"/>
              <a:gd name="T3" fmla="*/ 0 h 157"/>
              <a:gd name="T4" fmla="*/ 0 w 149"/>
              <a:gd name="T5" fmla="*/ 0 h 157"/>
              <a:gd name="T6" fmla="*/ 0 w 149"/>
              <a:gd name="T7" fmla="*/ 0 h 157"/>
              <a:gd name="T8" fmla="*/ 0 w 149"/>
              <a:gd name="T9" fmla="*/ 0 h 157"/>
              <a:gd name="T10" fmla="*/ 0 60000 65536"/>
              <a:gd name="T11" fmla="*/ 0 60000 65536"/>
              <a:gd name="T12" fmla="*/ 0 60000 65536"/>
              <a:gd name="T13" fmla="*/ 0 60000 65536"/>
              <a:gd name="T14" fmla="*/ 0 60000 65536"/>
              <a:gd name="T15" fmla="*/ 0 w 149"/>
              <a:gd name="T16" fmla="*/ 0 h 157"/>
              <a:gd name="T17" fmla="*/ 149 w 149"/>
              <a:gd name="T18" fmla="*/ 157 h 157"/>
            </a:gdLst>
            <a:ahLst/>
            <a:cxnLst>
              <a:cxn ang="T10">
                <a:pos x="T0" y="T1"/>
              </a:cxn>
              <a:cxn ang="T11">
                <a:pos x="T2" y="T3"/>
              </a:cxn>
              <a:cxn ang="T12">
                <a:pos x="T4" y="T5"/>
              </a:cxn>
              <a:cxn ang="T13">
                <a:pos x="T6" y="T7"/>
              </a:cxn>
              <a:cxn ang="T14">
                <a:pos x="T8" y="T9"/>
              </a:cxn>
            </a:cxnLst>
            <a:rect l="T15" t="T16" r="T17" b="T18"/>
            <a:pathLst>
              <a:path w="149" h="157">
                <a:moveTo>
                  <a:pt x="29" y="157"/>
                </a:moveTo>
                <a:lnTo>
                  <a:pt x="0" y="0"/>
                </a:lnTo>
                <a:lnTo>
                  <a:pt x="149" y="59"/>
                </a:lnTo>
                <a:lnTo>
                  <a:pt x="29" y="157"/>
                </a:lnTo>
                <a:close/>
              </a:path>
            </a:pathLst>
          </a:custGeom>
          <a:solidFill>
            <a:srgbClr val="EA157A"/>
          </a:solidFill>
          <a:ln>
            <a:noFill/>
          </a:ln>
        </p:spPr>
        <p:txBody>
          <a:bodyPr/>
          <a:lstStyle/>
          <a:p>
            <a:endParaRPr lang="en-US">
              <a:solidFill>
                <a:schemeClr val="tx2"/>
              </a:solidFill>
            </a:endParaRPr>
          </a:p>
        </p:txBody>
      </p:sp>
      <p:sp>
        <p:nvSpPr>
          <p:cNvPr id="110" name="Freeform 33"/>
          <p:cNvSpPr>
            <a:spLocks/>
          </p:cNvSpPr>
          <p:nvPr/>
        </p:nvSpPr>
        <p:spPr bwMode="auto">
          <a:xfrm>
            <a:off x="2902103" y="2562865"/>
            <a:ext cx="968375" cy="1109663"/>
          </a:xfrm>
          <a:custGeom>
            <a:avLst/>
            <a:gdLst>
              <a:gd name="T0" fmla="*/ 5 w 1185"/>
              <a:gd name="T1" fmla="*/ 5 h 1431"/>
              <a:gd name="T2" fmla="*/ 6 w 1185"/>
              <a:gd name="T3" fmla="*/ 5 h 1431"/>
              <a:gd name="T4" fmla="*/ 1 w 1185"/>
              <a:gd name="T5" fmla="*/ 0 h 1431"/>
              <a:gd name="T6" fmla="*/ 0 w 1185"/>
              <a:gd name="T7" fmla="*/ 0 h 1431"/>
              <a:gd name="T8" fmla="*/ 5 w 1185"/>
              <a:gd name="T9" fmla="*/ 5 h 1431"/>
              <a:gd name="T10" fmla="*/ 0 60000 65536"/>
              <a:gd name="T11" fmla="*/ 0 60000 65536"/>
              <a:gd name="T12" fmla="*/ 0 60000 65536"/>
              <a:gd name="T13" fmla="*/ 0 60000 65536"/>
              <a:gd name="T14" fmla="*/ 0 60000 65536"/>
              <a:gd name="T15" fmla="*/ 0 w 1185"/>
              <a:gd name="T16" fmla="*/ 0 h 1431"/>
              <a:gd name="T17" fmla="*/ 1185 w 1185"/>
              <a:gd name="T18" fmla="*/ 1431 h 1431"/>
            </a:gdLst>
            <a:ahLst/>
            <a:cxnLst>
              <a:cxn ang="T10">
                <a:pos x="T0" y="T1"/>
              </a:cxn>
              <a:cxn ang="T11">
                <a:pos x="T2" y="T3"/>
              </a:cxn>
              <a:cxn ang="T12">
                <a:pos x="T4" y="T5"/>
              </a:cxn>
              <a:cxn ang="T13">
                <a:pos x="T6" y="T7"/>
              </a:cxn>
              <a:cxn ang="T14">
                <a:pos x="T8" y="T9"/>
              </a:cxn>
            </a:cxnLst>
            <a:rect l="T15" t="T16" r="T17" b="T18"/>
            <a:pathLst>
              <a:path w="1185" h="1431">
                <a:moveTo>
                  <a:pt x="1162" y="1431"/>
                </a:moveTo>
                <a:lnTo>
                  <a:pt x="1185" y="1413"/>
                </a:lnTo>
                <a:lnTo>
                  <a:pt x="23" y="0"/>
                </a:lnTo>
                <a:lnTo>
                  <a:pt x="0" y="19"/>
                </a:lnTo>
                <a:lnTo>
                  <a:pt x="1162" y="1431"/>
                </a:lnTo>
                <a:close/>
              </a:path>
            </a:pathLst>
          </a:custGeom>
          <a:solidFill>
            <a:srgbClr val="EA157A"/>
          </a:solidFill>
          <a:ln>
            <a:noFill/>
          </a:ln>
        </p:spPr>
        <p:txBody>
          <a:bodyPr/>
          <a:lstStyle/>
          <a:p>
            <a:endParaRPr lang="en-US">
              <a:solidFill>
                <a:schemeClr val="tx2"/>
              </a:solidFill>
            </a:endParaRPr>
          </a:p>
        </p:txBody>
      </p:sp>
      <p:sp>
        <p:nvSpPr>
          <p:cNvPr id="111" name="Text Box 261"/>
          <p:cNvSpPr txBox="1">
            <a:spLocks noChangeArrowheads="1"/>
          </p:cNvSpPr>
          <p:nvPr/>
        </p:nvSpPr>
        <p:spPr bwMode="auto">
          <a:xfrm>
            <a:off x="3362478" y="2073915"/>
            <a:ext cx="10509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2000" dirty="0">
                <a:solidFill>
                  <a:schemeClr val="tx2"/>
                </a:solidFill>
                <a:latin typeface="Times New Roman" charset="0"/>
              </a:rPr>
              <a:t>Vertical</a:t>
            </a:r>
          </a:p>
        </p:txBody>
      </p:sp>
      <p:sp>
        <p:nvSpPr>
          <p:cNvPr id="112" name="Text Box 262"/>
          <p:cNvSpPr txBox="1">
            <a:spLocks noChangeArrowheads="1"/>
          </p:cNvSpPr>
          <p:nvPr/>
        </p:nvSpPr>
        <p:spPr bwMode="auto">
          <a:xfrm>
            <a:off x="1874990" y="2243778"/>
            <a:ext cx="130333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2000" dirty="0">
                <a:solidFill>
                  <a:srgbClr val="1F497D"/>
                </a:solidFill>
                <a:latin typeface="Times New Roman" charset="0"/>
              </a:rPr>
              <a:t>Horizontal</a:t>
            </a:r>
          </a:p>
        </p:txBody>
      </p:sp>
      <p:sp>
        <p:nvSpPr>
          <p:cNvPr id="113" name="Text Box 263"/>
          <p:cNvSpPr txBox="1">
            <a:spLocks noChangeArrowheads="1"/>
          </p:cNvSpPr>
          <p:nvPr/>
        </p:nvSpPr>
        <p:spPr bwMode="auto">
          <a:xfrm>
            <a:off x="2155184" y="3595052"/>
            <a:ext cx="151288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2000" dirty="0">
                <a:solidFill>
                  <a:srgbClr val="1F497D"/>
                </a:solidFill>
                <a:latin typeface="Times New Roman" charset="0"/>
              </a:rPr>
              <a:t>Longitudinal</a:t>
            </a:r>
          </a:p>
        </p:txBody>
      </p:sp>
      <p:sp>
        <p:nvSpPr>
          <p:cNvPr id="114" name="Text Box 261"/>
          <p:cNvSpPr txBox="1">
            <a:spLocks noChangeArrowheads="1"/>
          </p:cNvSpPr>
          <p:nvPr/>
        </p:nvSpPr>
        <p:spPr bwMode="auto">
          <a:xfrm>
            <a:off x="5870728" y="3701757"/>
            <a:ext cx="46586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2800" dirty="0">
                <a:solidFill>
                  <a:srgbClr val="1F497D"/>
                </a:solidFill>
                <a:latin typeface="+mn-lt"/>
              </a:rPr>
              <a:t>y</a:t>
            </a:r>
          </a:p>
        </p:txBody>
      </p:sp>
      <p:sp>
        <p:nvSpPr>
          <p:cNvPr id="115" name="Text Box 261"/>
          <p:cNvSpPr txBox="1">
            <a:spLocks noChangeArrowheads="1"/>
          </p:cNvSpPr>
          <p:nvPr/>
        </p:nvSpPr>
        <p:spPr bwMode="auto">
          <a:xfrm>
            <a:off x="6889588" y="4177284"/>
            <a:ext cx="1224311"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2800" dirty="0">
                <a:solidFill>
                  <a:srgbClr val="1F497D"/>
                </a:solidFill>
                <a:latin typeface="+mn-lt"/>
              </a:rPr>
              <a:t>s or z</a:t>
            </a:r>
          </a:p>
        </p:txBody>
      </p:sp>
      <p:sp>
        <p:nvSpPr>
          <p:cNvPr id="116" name="Text Box 261"/>
          <p:cNvSpPr txBox="1">
            <a:spLocks noChangeArrowheads="1"/>
          </p:cNvSpPr>
          <p:nvPr/>
        </p:nvSpPr>
        <p:spPr bwMode="auto">
          <a:xfrm>
            <a:off x="7046845" y="4684822"/>
            <a:ext cx="46586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2800" dirty="0">
                <a:solidFill>
                  <a:srgbClr val="1F497D"/>
                </a:solidFill>
                <a:latin typeface="+mn-lt"/>
              </a:rPr>
              <a:t>x</a:t>
            </a:r>
          </a:p>
        </p:txBody>
      </p:sp>
      <p:sp>
        <p:nvSpPr>
          <p:cNvPr id="117" name="Text Box 261"/>
          <p:cNvSpPr txBox="1">
            <a:spLocks noChangeArrowheads="1"/>
          </p:cNvSpPr>
          <p:nvPr/>
        </p:nvSpPr>
        <p:spPr bwMode="auto">
          <a:xfrm>
            <a:off x="4161830" y="4099140"/>
            <a:ext cx="46586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2000" dirty="0">
                <a:solidFill>
                  <a:srgbClr val="FFFFFF"/>
                </a:solidFill>
                <a:latin typeface="Symbol" charset="2"/>
                <a:cs typeface="Symbol" charset="2"/>
              </a:rPr>
              <a:t>q</a:t>
            </a:r>
          </a:p>
        </p:txBody>
      </p:sp>
      <p:sp>
        <p:nvSpPr>
          <p:cNvPr id="118" name="Freeform 34"/>
          <p:cNvSpPr>
            <a:spLocks/>
          </p:cNvSpPr>
          <p:nvPr/>
        </p:nvSpPr>
        <p:spPr bwMode="auto">
          <a:xfrm>
            <a:off x="5003953" y="4740914"/>
            <a:ext cx="169863" cy="139700"/>
          </a:xfrm>
          <a:custGeom>
            <a:avLst/>
            <a:gdLst>
              <a:gd name="T0" fmla="*/ 0 w 216"/>
              <a:gd name="T1" fmla="*/ 0 h 178"/>
              <a:gd name="T2" fmla="*/ 0 w 216"/>
              <a:gd name="T3" fmla="*/ 0 h 178"/>
              <a:gd name="T4" fmla="*/ 0 w 216"/>
              <a:gd name="T5" fmla="*/ 0 h 178"/>
              <a:gd name="T6" fmla="*/ 0 w 216"/>
              <a:gd name="T7" fmla="*/ 0 h 178"/>
              <a:gd name="T8" fmla="*/ 0 w 216"/>
              <a:gd name="T9" fmla="*/ 0 h 178"/>
              <a:gd name="T10" fmla="*/ 0 w 216"/>
              <a:gd name="T11" fmla="*/ 0 h 178"/>
              <a:gd name="T12" fmla="*/ 0 w 216"/>
              <a:gd name="T13" fmla="*/ 0 h 178"/>
              <a:gd name="T14" fmla="*/ 0 w 216"/>
              <a:gd name="T15" fmla="*/ 0 h 178"/>
              <a:gd name="T16" fmla="*/ 0 w 216"/>
              <a:gd name="T17" fmla="*/ 0 h 178"/>
              <a:gd name="T18" fmla="*/ 0 w 216"/>
              <a:gd name="T19" fmla="*/ 0 h 178"/>
              <a:gd name="T20" fmla="*/ 0 w 216"/>
              <a:gd name="T21" fmla="*/ 0 h 178"/>
              <a:gd name="T22" fmla="*/ 0 w 216"/>
              <a:gd name="T23" fmla="*/ 0 h 178"/>
              <a:gd name="T24" fmla="*/ 0 w 216"/>
              <a:gd name="T25" fmla="*/ 0 h 178"/>
              <a:gd name="T26" fmla="*/ 0 w 216"/>
              <a:gd name="T27" fmla="*/ 0 h 178"/>
              <a:gd name="T28" fmla="*/ 0 w 216"/>
              <a:gd name="T29" fmla="*/ 0 h 178"/>
              <a:gd name="T30" fmla="*/ 0 w 216"/>
              <a:gd name="T31" fmla="*/ 0 h 1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6"/>
              <a:gd name="T49" fmla="*/ 0 h 178"/>
              <a:gd name="T50" fmla="*/ 216 w 216"/>
              <a:gd name="T51" fmla="*/ 178 h 1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6" h="178">
                <a:moveTo>
                  <a:pt x="216" y="72"/>
                </a:moveTo>
                <a:lnTo>
                  <a:pt x="0" y="0"/>
                </a:lnTo>
                <a:lnTo>
                  <a:pt x="8" y="14"/>
                </a:lnTo>
                <a:lnTo>
                  <a:pt x="15" y="29"/>
                </a:lnTo>
                <a:lnTo>
                  <a:pt x="21" y="43"/>
                </a:lnTo>
                <a:lnTo>
                  <a:pt x="26" y="58"/>
                </a:lnTo>
                <a:lnTo>
                  <a:pt x="28" y="72"/>
                </a:lnTo>
                <a:lnTo>
                  <a:pt x="30" y="87"/>
                </a:lnTo>
                <a:lnTo>
                  <a:pt x="30" y="102"/>
                </a:lnTo>
                <a:lnTo>
                  <a:pt x="30" y="117"/>
                </a:lnTo>
                <a:lnTo>
                  <a:pt x="28" y="132"/>
                </a:lnTo>
                <a:lnTo>
                  <a:pt x="26" y="147"/>
                </a:lnTo>
                <a:lnTo>
                  <a:pt x="21" y="162"/>
                </a:lnTo>
                <a:lnTo>
                  <a:pt x="15" y="178"/>
                </a:lnTo>
                <a:lnTo>
                  <a:pt x="216" y="72"/>
                </a:lnTo>
                <a:close/>
              </a:path>
            </a:pathLst>
          </a:custGeom>
          <a:solidFill>
            <a:schemeClr val="accent2"/>
          </a:solidFill>
          <a:ln>
            <a:solidFill>
              <a:srgbClr val="FF0000"/>
            </a:solidFill>
          </a:ln>
        </p:spPr>
        <p:txBody>
          <a:bodyPr/>
          <a:lstStyle/>
          <a:p>
            <a:endParaRPr lang="en-US"/>
          </a:p>
        </p:txBody>
      </p:sp>
      <p:sp>
        <p:nvSpPr>
          <p:cNvPr id="119" name="Freeform 35"/>
          <p:cNvSpPr>
            <a:spLocks/>
          </p:cNvSpPr>
          <p:nvPr/>
        </p:nvSpPr>
        <p:spPr bwMode="auto">
          <a:xfrm>
            <a:off x="3710140" y="4788539"/>
            <a:ext cx="247650" cy="41275"/>
          </a:xfrm>
          <a:custGeom>
            <a:avLst/>
            <a:gdLst>
              <a:gd name="T0" fmla="*/ 0 w 312"/>
              <a:gd name="T1" fmla="*/ 0 h 51"/>
              <a:gd name="T2" fmla="*/ 0 w 312"/>
              <a:gd name="T3" fmla="*/ 1 h 51"/>
              <a:gd name="T4" fmla="*/ 1 w 312"/>
              <a:gd name="T5" fmla="*/ 1 h 51"/>
              <a:gd name="T6" fmla="*/ 1 w 312"/>
              <a:gd name="T7" fmla="*/ 1 h 51"/>
              <a:gd name="T8" fmla="*/ 1 w 312"/>
              <a:gd name="T9" fmla="*/ 1 h 51"/>
              <a:gd name="T10" fmla="*/ 1 w 312"/>
              <a:gd name="T11" fmla="*/ 1 h 51"/>
              <a:gd name="T12" fmla="*/ 0 w 312"/>
              <a:gd name="T13" fmla="*/ 0 h 51"/>
              <a:gd name="T14" fmla="*/ 0 60000 65536"/>
              <a:gd name="T15" fmla="*/ 0 60000 65536"/>
              <a:gd name="T16" fmla="*/ 0 60000 65536"/>
              <a:gd name="T17" fmla="*/ 0 60000 65536"/>
              <a:gd name="T18" fmla="*/ 0 60000 65536"/>
              <a:gd name="T19" fmla="*/ 0 60000 65536"/>
              <a:gd name="T20" fmla="*/ 0 60000 65536"/>
              <a:gd name="T21" fmla="*/ 0 w 312"/>
              <a:gd name="T22" fmla="*/ 0 h 51"/>
              <a:gd name="T23" fmla="*/ 312 w 312"/>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2" h="51">
                <a:moveTo>
                  <a:pt x="0" y="0"/>
                </a:moveTo>
                <a:lnTo>
                  <a:pt x="0" y="30"/>
                </a:lnTo>
                <a:lnTo>
                  <a:pt x="158" y="42"/>
                </a:lnTo>
                <a:lnTo>
                  <a:pt x="312" y="51"/>
                </a:lnTo>
                <a:lnTo>
                  <a:pt x="312" y="21"/>
                </a:lnTo>
                <a:lnTo>
                  <a:pt x="158" y="12"/>
                </a:lnTo>
                <a:lnTo>
                  <a:pt x="0" y="0"/>
                </a:lnTo>
                <a:close/>
              </a:path>
            </a:pathLst>
          </a:custGeom>
          <a:solidFill>
            <a:schemeClr val="accent2"/>
          </a:solidFill>
          <a:ln>
            <a:solidFill>
              <a:srgbClr val="FF0000"/>
            </a:solidFill>
          </a:ln>
        </p:spPr>
        <p:txBody>
          <a:bodyPr/>
          <a:lstStyle/>
          <a:p>
            <a:endParaRPr lang="en-US"/>
          </a:p>
        </p:txBody>
      </p:sp>
      <p:sp>
        <p:nvSpPr>
          <p:cNvPr id="120" name="Freeform 36"/>
          <p:cNvSpPr>
            <a:spLocks/>
          </p:cNvSpPr>
          <p:nvPr/>
        </p:nvSpPr>
        <p:spPr bwMode="auto">
          <a:xfrm>
            <a:off x="4094315" y="4812352"/>
            <a:ext cx="255588" cy="30163"/>
          </a:xfrm>
          <a:custGeom>
            <a:avLst/>
            <a:gdLst>
              <a:gd name="T0" fmla="*/ 0 w 323"/>
              <a:gd name="T1" fmla="*/ 0 h 38"/>
              <a:gd name="T2" fmla="*/ 0 w 323"/>
              <a:gd name="T3" fmla="*/ 1 h 38"/>
              <a:gd name="T4" fmla="*/ 0 w 323"/>
              <a:gd name="T5" fmla="*/ 1 h 38"/>
              <a:gd name="T6" fmla="*/ 1 w 323"/>
              <a:gd name="T7" fmla="*/ 1 h 38"/>
              <a:gd name="T8" fmla="*/ 1 w 323"/>
              <a:gd name="T9" fmla="*/ 1 h 38"/>
              <a:gd name="T10" fmla="*/ 1 w 323"/>
              <a:gd name="T11" fmla="*/ 1 h 38"/>
              <a:gd name="T12" fmla="*/ 1 w 323"/>
              <a:gd name="T13" fmla="*/ 1 h 38"/>
              <a:gd name="T14" fmla="*/ 0 w 323"/>
              <a:gd name="T15" fmla="*/ 1 h 38"/>
              <a:gd name="T16" fmla="*/ 0 w 323"/>
              <a:gd name="T17" fmla="*/ 0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3"/>
              <a:gd name="T28" fmla="*/ 0 h 38"/>
              <a:gd name="T29" fmla="*/ 323 w 323"/>
              <a:gd name="T30" fmla="*/ 38 h 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3" h="38">
                <a:moveTo>
                  <a:pt x="0" y="0"/>
                </a:moveTo>
                <a:lnTo>
                  <a:pt x="0" y="30"/>
                </a:lnTo>
                <a:lnTo>
                  <a:pt x="136" y="35"/>
                </a:lnTo>
                <a:lnTo>
                  <a:pt x="288" y="38"/>
                </a:lnTo>
                <a:lnTo>
                  <a:pt x="323" y="37"/>
                </a:lnTo>
                <a:lnTo>
                  <a:pt x="323" y="7"/>
                </a:lnTo>
                <a:lnTo>
                  <a:pt x="288" y="8"/>
                </a:lnTo>
                <a:lnTo>
                  <a:pt x="136" y="5"/>
                </a:lnTo>
                <a:lnTo>
                  <a:pt x="0" y="0"/>
                </a:lnTo>
                <a:close/>
              </a:path>
            </a:pathLst>
          </a:custGeom>
          <a:solidFill>
            <a:schemeClr val="accent2"/>
          </a:solidFill>
          <a:ln>
            <a:solidFill>
              <a:srgbClr val="FF0000"/>
            </a:solidFill>
          </a:ln>
        </p:spPr>
        <p:txBody>
          <a:bodyPr/>
          <a:lstStyle/>
          <a:p>
            <a:endParaRPr lang="en-US"/>
          </a:p>
        </p:txBody>
      </p:sp>
      <p:sp>
        <p:nvSpPr>
          <p:cNvPr id="121" name="Freeform 37"/>
          <p:cNvSpPr>
            <a:spLocks/>
          </p:cNvSpPr>
          <p:nvPr/>
        </p:nvSpPr>
        <p:spPr bwMode="auto">
          <a:xfrm>
            <a:off x="4476903" y="4812352"/>
            <a:ext cx="257175" cy="30163"/>
          </a:xfrm>
          <a:custGeom>
            <a:avLst/>
            <a:gdLst>
              <a:gd name="T0" fmla="*/ 0 w 322"/>
              <a:gd name="T1" fmla="*/ 1 h 38"/>
              <a:gd name="T2" fmla="*/ 0 w 322"/>
              <a:gd name="T3" fmla="*/ 1 h 38"/>
              <a:gd name="T4" fmla="*/ 1 w 322"/>
              <a:gd name="T5" fmla="*/ 1 h 38"/>
              <a:gd name="T6" fmla="*/ 2 w 322"/>
              <a:gd name="T7" fmla="*/ 1 h 38"/>
              <a:gd name="T8" fmla="*/ 2 w 322"/>
              <a:gd name="T9" fmla="*/ 1 h 38"/>
              <a:gd name="T10" fmla="*/ 2 w 322"/>
              <a:gd name="T11" fmla="*/ 0 h 38"/>
              <a:gd name="T12" fmla="*/ 2 w 322"/>
              <a:gd name="T13" fmla="*/ 1 h 38"/>
              <a:gd name="T14" fmla="*/ 1 w 322"/>
              <a:gd name="T15" fmla="*/ 1 h 38"/>
              <a:gd name="T16" fmla="*/ 0 w 322"/>
              <a:gd name="T17" fmla="*/ 1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2"/>
              <a:gd name="T28" fmla="*/ 0 h 38"/>
              <a:gd name="T29" fmla="*/ 322 w 322"/>
              <a:gd name="T30" fmla="*/ 38 h 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2" h="38">
                <a:moveTo>
                  <a:pt x="0" y="6"/>
                </a:moveTo>
                <a:lnTo>
                  <a:pt x="0" y="38"/>
                </a:lnTo>
                <a:lnTo>
                  <a:pt x="108" y="37"/>
                </a:lnTo>
                <a:lnTo>
                  <a:pt x="260" y="34"/>
                </a:lnTo>
                <a:lnTo>
                  <a:pt x="322" y="30"/>
                </a:lnTo>
                <a:lnTo>
                  <a:pt x="322" y="0"/>
                </a:lnTo>
                <a:lnTo>
                  <a:pt x="260" y="4"/>
                </a:lnTo>
                <a:lnTo>
                  <a:pt x="108" y="7"/>
                </a:lnTo>
                <a:lnTo>
                  <a:pt x="0" y="6"/>
                </a:lnTo>
                <a:close/>
              </a:path>
            </a:pathLst>
          </a:custGeom>
          <a:solidFill>
            <a:schemeClr val="accent2"/>
          </a:solidFill>
          <a:ln>
            <a:solidFill>
              <a:srgbClr val="FF0000"/>
            </a:solidFill>
          </a:ln>
        </p:spPr>
        <p:txBody>
          <a:bodyPr/>
          <a:lstStyle/>
          <a:p>
            <a:endParaRPr lang="en-US"/>
          </a:p>
        </p:txBody>
      </p:sp>
      <p:sp>
        <p:nvSpPr>
          <p:cNvPr id="122" name="Freeform 40"/>
          <p:cNvSpPr>
            <a:spLocks/>
          </p:cNvSpPr>
          <p:nvPr/>
        </p:nvSpPr>
        <p:spPr bwMode="auto">
          <a:xfrm>
            <a:off x="4830915" y="4802827"/>
            <a:ext cx="158750" cy="33338"/>
          </a:xfrm>
          <a:custGeom>
            <a:avLst/>
            <a:gdLst>
              <a:gd name="T0" fmla="*/ 0 w 199"/>
              <a:gd name="T1" fmla="*/ 1 h 42"/>
              <a:gd name="T2" fmla="*/ 0 w 199"/>
              <a:gd name="T3" fmla="*/ 1 h 42"/>
              <a:gd name="T4" fmla="*/ 1 w 199"/>
              <a:gd name="T5" fmla="*/ 1 h 42"/>
              <a:gd name="T6" fmla="*/ 1 w 199"/>
              <a:gd name="T7" fmla="*/ 0 h 42"/>
              <a:gd name="T8" fmla="*/ 0 w 199"/>
              <a:gd name="T9" fmla="*/ 1 h 42"/>
              <a:gd name="T10" fmla="*/ 0 60000 65536"/>
              <a:gd name="T11" fmla="*/ 0 60000 65536"/>
              <a:gd name="T12" fmla="*/ 0 60000 65536"/>
              <a:gd name="T13" fmla="*/ 0 60000 65536"/>
              <a:gd name="T14" fmla="*/ 0 60000 65536"/>
              <a:gd name="T15" fmla="*/ 0 w 199"/>
              <a:gd name="T16" fmla="*/ 0 h 42"/>
              <a:gd name="T17" fmla="*/ 199 w 199"/>
              <a:gd name="T18" fmla="*/ 42 h 42"/>
            </a:gdLst>
            <a:ahLst/>
            <a:cxnLst>
              <a:cxn ang="T10">
                <a:pos x="T0" y="T1"/>
              </a:cxn>
              <a:cxn ang="T11">
                <a:pos x="T2" y="T3"/>
              </a:cxn>
              <a:cxn ang="T12">
                <a:pos x="T4" y="T5"/>
              </a:cxn>
              <a:cxn ang="T13">
                <a:pos x="T6" y="T7"/>
              </a:cxn>
              <a:cxn ang="T14">
                <a:pos x="T8" y="T9"/>
              </a:cxn>
            </a:cxnLst>
            <a:rect l="T15" t="T16" r="T17" b="T18"/>
            <a:pathLst>
              <a:path w="199" h="42">
                <a:moveTo>
                  <a:pt x="0" y="12"/>
                </a:moveTo>
                <a:lnTo>
                  <a:pt x="0" y="42"/>
                </a:lnTo>
                <a:lnTo>
                  <a:pt x="199" y="29"/>
                </a:lnTo>
                <a:lnTo>
                  <a:pt x="199" y="0"/>
                </a:lnTo>
                <a:lnTo>
                  <a:pt x="0" y="12"/>
                </a:lnTo>
                <a:close/>
              </a:path>
            </a:pathLst>
          </a:custGeom>
          <a:solidFill>
            <a:schemeClr val="accent2"/>
          </a:solidFill>
          <a:ln>
            <a:solidFill>
              <a:srgbClr val="FF0000"/>
            </a:solidFill>
          </a:ln>
        </p:spPr>
        <p:txBody>
          <a:bodyPr/>
          <a:lstStyle/>
          <a:p>
            <a:endParaRPr lang="en-US"/>
          </a:p>
        </p:txBody>
      </p:sp>
      <p:sp>
        <p:nvSpPr>
          <p:cNvPr id="123" name="Freeform 43"/>
          <p:cNvSpPr>
            <a:spLocks/>
          </p:cNvSpPr>
          <p:nvPr/>
        </p:nvSpPr>
        <p:spPr bwMode="auto">
          <a:xfrm>
            <a:off x="3748240" y="4517077"/>
            <a:ext cx="184150" cy="211138"/>
          </a:xfrm>
          <a:custGeom>
            <a:avLst/>
            <a:gdLst>
              <a:gd name="T0" fmla="*/ 1 w 231"/>
              <a:gd name="T1" fmla="*/ 1 h 266"/>
              <a:gd name="T2" fmla="*/ 1 w 231"/>
              <a:gd name="T3" fmla="*/ 0 h 266"/>
              <a:gd name="T4" fmla="*/ 0 w 231"/>
              <a:gd name="T5" fmla="*/ 1 h 266"/>
              <a:gd name="T6" fmla="*/ 1 w 231"/>
              <a:gd name="T7" fmla="*/ 1 h 266"/>
              <a:gd name="T8" fmla="*/ 1 w 231"/>
              <a:gd name="T9" fmla="*/ 1 h 266"/>
              <a:gd name="T10" fmla="*/ 0 60000 65536"/>
              <a:gd name="T11" fmla="*/ 0 60000 65536"/>
              <a:gd name="T12" fmla="*/ 0 60000 65536"/>
              <a:gd name="T13" fmla="*/ 0 60000 65536"/>
              <a:gd name="T14" fmla="*/ 0 60000 65536"/>
              <a:gd name="T15" fmla="*/ 0 w 231"/>
              <a:gd name="T16" fmla="*/ 0 h 266"/>
              <a:gd name="T17" fmla="*/ 231 w 231"/>
              <a:gd name="T18" fmla="*/ 266 h 266"/>
            </a:gdLst>
            <a:ahLst/>
            <a:cxnLst>
              <a:cxn ang="T10">
                <a:pos x="T0" y="T1"/>
              </a:cxn>
              <a:cxn ang="T11">
                <a:pos x="T2" y="T3"/>
              </a:cxn>
              <a:cxn ang="T12">
                <a:pos x="T4" y="T5"/>
              </a:cxn>
              <a:cxn ang="T13">
                <a:pos x="T6" y="T7"/>
              </a:cxn>
              <a:cxn ang="T14">
                <a:pos x="T8" y="T9"/>
              </a:cxn>
            </a:cxnLst>
            <a:rect l="T15" t="T16" r="T17" b="T18"/>
            <a:pathLst>
              <a:path w="231" h="266">
                <a:moveTo>
                  <a:pt x="231" y="21"/>
                </a:moveTo>
                <a:lnTo>
                  <a:pt x="208" y="0"/>
                </a:lnTo>
                <a:lnTo>
                  <a:pt x="0" y="246"/>
                </a:lnTo>
                <a:lnTo>
                  <a:pt x="23" y="266"/>
                </a:lnTo>
                <a:lnTo>
                  <a:pt x="231" y="21"/>
                </a:lnTo>
                <a:close/>
              </a:path>
            </a:pathLst>
          </a:custGeom>
          <a:solidFill>
            <a:schemeClr val="bg2"/>
          </a:solidFill>
          <a:ln w="9525">
            <a:solidFill>
              <a:schemeClr val="tx1"/>
            </a:solidFill>
            <a:round/>
            <a:headEnd/>
            <a:tailEnd/>
          </a:ln>
        </p:spPr>
        <p:txBody>
          <a:bodyPr/>
          <a:lstStyle/>
          <a:p>
            <a:endParaRPr lang="en-US"/>
          </a:p>
        </p:txBody>
      </p:sp>
      <p:sp>
        <p:nvSpPr>
          <p:cNvPr id="124" name="Freeform 219"/>
          <p:cNvSpPr>
            <a:spLocks/>
          </p:cNvSpPr>
          <p:nvPr/>
        </p:nvSpPr>
        <p:spPr bwMode="auto">
          <a:xfrm>
            <a:off x="4353078" y="4478977"/>
            <a:ext cx="9525" cy="3175"/>
          </a:xfrm>
          <a:custGeom>
            <a:avLst/>
            <a:gdLst>
              <a:gd name="T0" fmla="*/ 0 w 13"/>
              <a:gd name="T1" fmla="*/ 1 h 4"/>
              <a:gd name="T2" fmla="*/ 0 w 13"/>
              <a:gd name="T3" fmla="*/ 0 h 4"/>
              <a:gd name="T4" fmla="*/ 0 w 13"/>
              <a:gd name="T5" fmla="*/ 0 h 4"/>
              <a:gd name="T6" fmla="*/ 0 w 13"/>
              <a:gd name="T7" fmla="*/ 0 h 4"/>
              <a:gd name="T8" fmla="*/ 0 w 13"/>
              <a:gd name="T9" fmla="*/ 1 h 4"/>
              <a:gd name="T10" fmla="*/ 0 w 13"/>
              <a:gd name="T11" fmla="*/ 1 h 4"/>
              <a:gd name="T12" fmla="*/ 0 w 13"/>
              <a:gd name="T13" fmla="*/ 1 h 4"/>
              <a:gd name="T14" fmla="*/ 0 w 13"/>
              <a:gd name="T15" fmla="*/ 1 h 4"/>
              <a:gd name="T16" fmla="*/ 0 w 13"/>
              <a:gd name="T17" fmla="*/ 1 h 4"/>
              <a:gd name="T18" fmla="*/ 0 w 13"/>
              <a:gd name="T19" fmla="*/ 1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4"/>
              <a:gd name="T32" fmla="*/ 13 w 13"/>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4">
                <a:moveTo>
                  <a:pt x="13" y="1"/>
                </a:moveTo>
                <a:lnTo>
                  <a:pt x="9" y="0"/>
                </a:lnTo>
                <a:lnTo>
                  <a:pt x="1" y="0"/>
                </a:lnTo>
                <a:lnTo>
                  <a:pt x="0" y="0"/>
                </a:lnTo>
                <a:lnTo>
                  <a:pt x="0" y="1"/>
                </a:lnTo>
                <a:lnTo>
                  <a:pt x="0" y="2"/>
                </a:lnTo>
                <a:lnTo>
                  <a:pt x="9" y="4"/>
                </a:lnTo>
                <a:lnTo>
                  <a:pt x="13" y="4"/>
                </a:lnTo>
                <a:lnTo>
                  <a:pt x="13" y="2"/>
                </a:lnTo>
                <a:lnTo>
                  <a:pt x="13" y="1"/>
                </a:lnTo>
                <a:close/>
              </a:path>
            </a:pathLst>
          </a:custGeom>
          <a:solidFill>
            <a:srgbClr val="000000"/>
          </a:solidFill>
          <a:ln w="9525">
            <a:solidFill>
              <a:srgbClr val="000000"/>
            </a:solidFill>
            <a:round/>
            <a:headEnd/>
            <a:tailEnd/>
          </a:ln>
        </p:spPr>
        <p:txBody>
          <a:bodyPr/>
          <a:lstStyle/>
          <a:p>
            <a:endParaRPr lang="en-US"/>
          </a:p>
        </p:txBody>
      </p:sp>
      <p:sp>
        <p:nvSpPr>
          <p:cNvPr id="125" name="Freeform 220"/>
          <p:cNvSpPr>
            <a:spLocks/>
          </p:cNvSpPr>
          <p:nvPr/>
        </p:nvSpPr>
        <p:spPr bwMode="auto">
          <a:xfrm>
            <a:off x="4294340" y="4437702"/>
            <a:ext cx="60325" cy="44450"/>
          </a:xfrm>
          <a:custGeom>
            <a:avLst/>
            <a:gdLst>
              <a:gd name="T0" fmla="*/ 1 w 75"/>
              <a:gd name="T1" fmla="*/ 1 h 55"/>
              <a:gd name="T2" fmla="*/ 1 w 75"/>
              <a:gd name="T3" fmla="*/ 1 h 55"/>
              <a:gd name="T4" fmla="*/ 1 w 75"/>
              <a:gd name="T5" fmla="*/ 1 h 55"/>
              <a:gd name="T6" fmla="*/ 1 w 75"/>
              <a:gd name="T7" fmla="*/ 1 h 55"/>
              <a:gd name="T8" fmla="*/ 1 w 75"/>
              <a:gd name="T9" fmla="*/ 1 h 55"/>
              <a:gd name="T10" fmla="*/ 1 w 75"/>
              <a:gd name="T11" fmla="*/ 1 h 55"/>
              <a:gd name="T12" fmla="*/ 1 w 75"/>
              <a:gd name="T13" fmla="*/ 1 h 55"/>
              <a:gd name="T14" fmla="*/ 1 w 75"/>
              <a:gd name="T15" fmla="*/ 1 h 55"/>
              <a:gd name="T16" fmla="*/ 1 w 75"/>
              <a:gd name="T17" fmla="*/ 1 h 55"/>
              <a:gd name="T18" fmla="*/ 1 w 75"/>
              <a:gd name="T19" fmla="*/ 1 h 55"/>
              <a:gd name="T20" fmla="*/ 1 w 75"/>
              <a:gd name="T21" fmla="*/ 1 h 55"/>
              <a:gd name="T22" fmla="*/ 1 w 75"/>
              <a:gd name="T23" fmla="*/ 1 h 55"/>
              <a:gd name="T24" fmla="*/ 1 w 75"/>
              <a:gd name="T25" fmla="*/ 1 h 55"/>
              <a:gd name="T26" fmla="*/ 1 w 75"/>
              <a:gd name="T27" fmla="*/ 1 h 55"/>
              <a:gd name="T28" fmla="*/ 1 w 75"/>
              <a:gd name="T29" fmla="*/ 0 h 55"/>
              <a:gd name="T30" fmla="*/ 1 w 75"/>
              <a:gd name="T31" fmla="*/ 0 h 55"/>
              <a:gd name="T32" fmla="*/ 0 w 75"/>
              <a:gd name="T33" fmla="*/ 0 h 55"/>
              <a:gd name="T34" fmla="*/ 1 w 75"/>
              <a:gd name="T35" fmla="*/ 1 h 55"/>
              <a:gd name="T36" fmla="*/ 1 w 75"/>
              <a:gd name="T37" fmla="*/ 1 h 55"/>
              <a:gd name="T38" fmla="*/ 1 w 75"/>
              <a:gd name="T39" fmla="*/ 1 h 55"/>
              <a:gd name="T40" fmla="*/ 1 w 75"/>
              <a:gd name="T41" fmla="*/ 1 h 55"/>
              <a:gd name="T42" fmla="*/ 1 w 75"/>
              <a:gd name="T43" fmla="*/ 1 h 55"/>
              <a:gd name="T44" fmla="*/ 1 w 75"/>
              <a:gd name="T45" fmla="*/ 1 h 55"/>
              <a:gd name="T46" fmla="*/ 1 w 75"/>
              <a:gd name="T47" fmla="*/ 1 h 55"/>
              <a:gd name="T48" fmla="*/ 1 w 75"/>
              <a:gd name="T49" fmla="*/ 1 h 55"/>
              <a:gd name="T50" fmla="*/ 1 w 75"/>
              <a:gd name="T51" fmla="*/ 1 h 55"/>
              <a:gd name="T52" fmla="*/ 1 w 75"/>
              <a:gd name="T53" fmla="*/ 1 h 55"/>
              <a:gd name="T54" fmla="*/ 1 w 75"/>
              <a:gd name="T55" fmla="*/ 1 h 55"/>
              <a:gd name="T56" fmla="*/ 1 w 75"/>
              <a:gd name="T57" fmla="*/ 1 h 55"/>
              <a:gd name="T58" fmla="*/ 1 w 75"/>
              <a:gd name="T59" fmla="*/ 1 h 55"/>
              <a:gd name="T60" fmla="*/ 1 w 75"/>
              <a:gd name="T61" fmla="*/ 1 h 55"/>
              <a:gd name="T62" fmla="*/ 1 w 75"/>
              <a:gd name="T63" fmla="*/ 1 h 5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5"/>
              <a:gd name="T97" fmla="*/ 0 h 55"/>
              <a:gd name="T98" fmla="*/ 75 w 75"/>
              <a:gd name="T99" fmla="*/ 55 h 5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5" h="55">
                <a:moveTo>
                  <a:pt x="74" y="52"/>
                </a:moveTo>
                <a:lnTo>
                  <a:pt x="70" y="51"/>
                </a:lnTo>
                <a:lnTo>
                  <a:pt x="67" y="51"/>
                </a:lnTo>
                <a:lnTo>
                  <a:pt x="66" y="51"/>
                </a:lnTo>
                <a:lnTo>
                  <a:pt x="49" y="45"/>
                </a:lnTo>
                <a:lnTo>
                  <a:pt x="45" y="44"/>
                </a:lnTo>
                <a:lnTo>
                  <a:pt x="42" y="40"/>
                </a:lnTo>
                <a:lnTo>
                  <a:pt x="32" y="33"/>
                </a:lnTo>
                <a:lnTo>
                  <a:pt x="22" y="24"/>
                </a:lnTo>
                <a:lnTo>
                  <a:pt x="19" y="22"/>
                </a:lnTo>
                <a:lnTo>
                  <a:pt x="17" y="18"/>
                </a:lnTo>
                <a:lnTo>
                  <a:pt x="13" y="15"/>
                </a:lnTo>
                <a:lnTo>
                  <a:pt x="11" y="12"/>
                </a:lnTo>
                <a:lnTo>
                  <a:pt x="7" y="8"/>
                </a:lnTo>
                <a:lnTo>
                  <a:pt x="3" y="0"/>
                </a:lnTo>
                <a:lnTo>
                  <a:pt x="2" y="0"/>
                </a:lnTo>
                <a:lnTo>
                  <a:pt x="0" y="0"/>
                </a:lnTo>
                <a:lnTo>
                  <a:pt x="6" y="12"/>
                </a:lnTo>
                <a:lnTo>
                  <a:pt x="8" y="14"/>
                </a:lnTo>
                <a:lnTo>
                  <a:pt x="11" y="17"/>
                </a:lnTo>
                <a:lnTo>
                  <a:pt x="14" y="21"/>
                </a:lnTo>
                <a:lnTo>
                  <a:pt x="17" y="24"/>
                </a:lnTo>
                <a:lnTo>
                  <a:pt x="20" y="26"/>
                </a:lnTo>
                <a:lnTo>
                  <a:pt x="29" y="36"/>
                </a:lnTo>
                <a:lnTo>
                  <a:pt x="40" y="43"/>
                </a:lnTo>
                <a:lnTo>
                  <a:pt x="43" y="46"/>
                </a:lnTo>
                <a:lnTo>
                  <a:pt x="49" y="47"/>
                </a:lnTo>
                <a:lnTo>
                  <a:pt x="66" y="53"/>
                </a:lnTo>
                <a:lnTo>
                  <a:pt x="75" y="55"/>
                </a:lnTo>
                <a:lnTo>
                  <a:pt x="74" y="55"/>
                </a:lnTo>
                <a:lnTo>
                  <a:pt x="74" y="53"/>
                </a:lnTo>
                <a:lnTo>
                  <a:pt x="74" y="52"/>
                </a:lnTo>
                <a:close/>
              </a:path>
            </a:pathLst>
          </a:custGeom>
          <a:solidFill>
            <a:srgbClr val="000000"/>
          </a:solidFill>
          <a:ln w="9525">
            <a:solidFill>
              <a:srgbClr val="000000"/>
            </a:solidFill>
            <a:round/>
            <a:headEnd/>
            <a:tailEnd/>
          </a:ln>
        </p:spPr>
        <p:txBody>
          <a:bodyPr/>
          <a:lstStyle/>
          <a:p>
            <a:endParaRPr lang="en-US"/>
          </a:p>
        </p:txBody>
      </p:sp>
      <p:sp>
        <p:nvSpPr>
          <p:cNvPr id="126" name="Freeform 221"/>
          <p:cNvSpPr>
            <a:spLocks/>
          </p:cNvSpPr>
          <p:nvPr/>
        </p:nvSpPr>
        <p:spPr bwMode="auto">
          <a:xfrm>
            <a:off x="4292753" y="4434527"/>
            <a:ext cx="3175" cy="4763"/>
          </a:xfrm>
          <a:custGeom>
            <a:avLst/>
            <a:gdLst>
              <a:gd name="T0" fmla="*/ 0 w 5"/>
              <a:gd name="T1" fmla="*/ 1 h 6"/>
              <a:gd name="T2" fmla="*/ 0 w 5"/>
              <a:gd name="T3" fmla="*/ 0 h 6"/>
              <a:gd name="T4" fmla="*/ 0 w 5"/>
              <a:gd name="T5" fmla="*/ 0 h 6"/>
              <a:gd name="T6" fmla="*/ 0 w 5"/>
              <a:gd name="T7" fmla="*/ 1 h 6"/>
              <a:gd name="T8" fmla="*/ 0 w 5"/>
              <a:gd name="T9" fmla="*/ 1 h 6"/>
              <a:gd name="T10" fmla="*/ 0 w 5"/>
              <a:gd name="T11" fmla="*/ 1 h 6"/>
              <a:gd name="T12" fmla="*/ 0 w 5"/>
              <a:gd name="T13" fmla="*/ 1 h 6"/>
              <a:gd name="T14" fmla="*/ 0 w 5"/>
              <a:gd name="T15" fmla="*/ 1 h 6"/>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6"/>
              <a:gd name="T26" fmla="*/ 5 w 5"/>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6">
                <a:moveTo>
                  <a:pt x="5" y="5"/>
                </a:moveTo>
                <a:lnTo>
                  <a:pt x="2" y="0"/>
                </a:lnTo>
                <a:lnTo>
                  <a:pt x="1" y="2"/>
                </a:lnTo>
                <a:lnTo>
                  <a:pt x="0" y="3"/>
                </a:lnTo>
                <a:lnTo>
                  <a:pt x="2" y="6"/>
                </a:lnTo>
                <a:lnTo>
                  <a:pt x="4" y="5"/>
                </a:lnTo>
                <a:lnTo>
                  <a:pt x="5" y="5"/>
                </a:lnTo>
                <a:close/>
              </a:path>
            </a:pathLst>
          </a:custGeom>
          <a:solidFill>
            <a:srgbClr val="000000"/>
          </a:solidFill>
          <a:ln w="9525">
            <a:solidFill>
              <a:srgbClr val="000000"/>
            </a:solidFill>
            <a:round/>
            <a:headEnd/>
            <a:tailEnd/>
          </a:ln>
        </p:spPr>
        <p:txBody>
          <a:bodyPr/>
          <a:lstStyle/>
          <a:p>
            <a:endParaRPr lang="en-US"/>
          </a:p>
        </p:txBody>
      </p:sp>
      <p:sp>
        <p:nvSpPr>
          <p:cNvPr id="127" name="Freeform 223"/>
          <p:cNvSpPr>
            <a:spLocks/>
          </p:cNvSpPr>
          <p:nvPr/>
        </p:nvSpPr>
        <p:spPr bwMode="auto">
          <a:xfrm>
            <a:off x="4291165" y="4431352"/>
            <a:ext cx="3175" cy="7938"/>
          </a:xfrm>
          <a:custGeom>
            <a:avLst/>
            <a:gdLst>
              <a:gd name="T0" fmla="*/ 1 w 4"/>
              <a:gd name="T1" fmla="*/ 1 h 9"/>
              <a:gd name="T2" fmla="*/ 1 w 4"/>
              <a:gd name="T3" fmla="*/ 1 h 9"/>
              <a:gd name="T4" fmla="*/ 1 w 4"/>
              <a:gd name="T5" fmla="*/ 0 h 9"/>
              <a:gd name="T6" fmla="*/ 1 w 4"/>
              <a:gd name="T7" fmla="*/ 0 h 9"/>
              <a:gd name="T8" fmla="*/ 0 w 4"/>
              <a:gd name="T9" fmla="*/ 0 h 9"/>
              <a:gd name="T10" fmla="*/ 1 w 4"/>
              <a:gd name="T11" fmla="*/ 1 h 9"/>
              <a:gd name="T12" fmla="*/ 1 w 4"/>
              <a:gd name="T13" fmla="*/ 1 h 9"/>
              <a:gd name="T14" fmla="*/ 1 w 4"/>
              <a:gd name="T15" fmla="*/ 1 h 9"/>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9"/>
              <a:gd name="T26" fmla="*/ 4 w 4"/>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9">
                <a:moveTo>
                  <a:pt x="3" y="5"/>
                </a:moveTo>
                <a:lnTo>
                  <a:pt x="4" y="5"/>
                </a:lnTo>
                <a:lnTo>
                  <a:pt x="2" y="0"/>
                </a:lnTo>
                <a:lnTo>
                  <a:pt x="1" y="0"/>
                </a:lnTo>
                <a:lnTo>
                  <a:pt x="0" y="0"/>
                </a:lnTo>
                <a:lnTo>
                  <a:pt x="4" y="9"/>
                </a:lnTo>
                <a:lnTo>
                  <a:pt x="2" y="6"/>
                </a:lnTo>
                <a:lnTo>
                  <a:pt x="3" y="5"/>
                </a:lnTo>
                <a:close/>
              </a:path>
            </a:pathLst>
          </a:custGeom>
          <a:solidFill>
            <a:srgbClr val="000000"/>
          </a:solidFill>
          <a:ln w="9525">
            <a:solidFill>
              <a:srgbClr val="000000"/>
            </a:solidFill>
            <a:round/>
            <a:headEnd/>
            <a:tailEnd/>
          </a:ln>
        </p:spPr>
        <p:txBody>
          <a:bodyPr/>
          <a:lstStyle/>
          <a:p>
            <a:endParaRPr lang="en-US"/>
          </a:p>
        </p:txBody>
      </p:sp>
      <p:sp>
        <p:nvSpPr>
          <p:cNvPr id="128" name="Freeform 224"/>
          <p:cNvSpPr>
            <a:spLocks/>
          </p:cNvSpPr>
          <p:nvPr/>
        </p:nvSpPr>
        <p:spPr bwMode="auto">
          <a:xfrm>
            <a:off x="4289578" y="4428177"/>
            <a:ext cx="3175" cy="4763"/>
          </a:xfrm>
          <a:custGeom>
            <a:avLst/>
            <a:gdLst>
              <a:gd name="T0" fmla="*/ 1 w 4"/>
              <a:gd name="T1" fmla="*/ 1 h 6"/>
              <a:gd name="T2" fmla="*/ 1 w 4"/>
              <a:gd name="T3" fmla="*/ 0 h 6"/>
              <a:gd name="T4" fmla="*/ 1 w 4"/>
              <a:gd name="T5" fmla="*/ 0 h 6"/>
              <a:gd name="T6" fmla="*/ 1 w 4"/>
              <a:gd name="T7" fmla="*/ 1 h 6"/>
              <a:gd name="T8" fmla="*/ 0 w 4"/>
              <a:gd name="T9" fmla="*/ 1 h 6"/>
              <a:gd name="T10" fmla="*/ 1 w 4"/>
              <a:gd name="T11" fmla="*/ 1 h 6"/>
              <a:gd name="T12" fmla="*/ 1 w 4"/>
              <a:gd name="T13" fmla="*/ 1 h 6"/>
              <a:gd name="T14" fmla="*/ 1 w 4"/>
              <a:gd name="T15" fmla="*/ 1 h 6"/>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6"/>
              <a:gd name="T26" fmla="*/ 4 w 4"/>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6">
                <a:moveTo>
                  <a:pt x="4" y="5"/>
                </a:moveTo>
                <a:lnTo>
                  <a:pt x="2" y="0"/>
                </a:lnTo>
                <a:lnTo>
                  <a:pt x="1" y="1"/>
                </a:lnTo>
                <a:lnTo>
                  <a:pt x="0" y="3"/>
                </a:lnTo>
                <a:lnTo>
                  <a:pt x="2" y="6"/>
                </a:lnTo>
                <a:lnTo>
                  <a:pt x="3" y="5"/>
                </a:lnTo>
                <a:lnTo>
                  <a:pt x="4" y="5"/>
                </a:lnTo>
                <a:close/>
              </a:path>
            </a:pathLst>
          </a:custGeom>
          <a:solidFill>
            <a:srgbClr val="000000"/>
          </a:solidFill>
          <a:ln w="9525">
            <a:solidFill>
              <a:srgbClr val="000000"/>
            </a:solidFill>
            <a:round/>
            <a:headEnd/>
            <a:tailEnd/>
          </a:ln>
        </p:spPr>
        <p:txBody>
          <a:bodyPr/>
          <a:lstStyle/>
          <a:p>
            <a:endParaRPr lang="en-US"/>
          </a:p>
        </p:txBody>
      </p:sp>
      <p:sp>
        <p:nvSpPr>
          <p:cNvPr id="129" name="Freeform 225"/>
          <p:cNvSpPr>
            <a:spLocks/>
          </p:cNvSpPr>
          <p:nvPr/>
        </p:nvSpPr>
        <p:spPr bwMode="auto">
          <a:xfrm>
            <a:off x="4287990" y="4425002"/>
            <a:ext cx="3175" cy="7938"/>
          </a:xfrm>
          <a:custGeom>
            <a:avLst/>
            <a:gdLst>
              <a:gd name="T0" fmla="*/ 0 w 5"/>
              <a:gd name="T1" fmla="*/ 1 h 9"/>
              <a:gd name="T2" fmla="*/ 0 w 5"/>
              <a:gd name="T3" fmla="*/ 1 h 9"/>
              <a:gd name="T4" fmla="*/ 0 w 5"/>
              <a:gd name="T5" fmla="*/ 0 h 9"/>
              <a:gd name="T6" fmla="*/ 0 w 5"/>
              <a:gd name="T7" fmla="*/ 0 h 9"/>
              <a:gd name="T8" fmla="*/ 0 w 5"/>
              <a:gd name="T9" fmla="*/ 0 h 9"/>
              <a:gd name="T10" fmla="*/ 0 w 5"/>
              <a:gd name="T11" fmla="*/ 1 h 9"/>
              <a:gd name="T12" fmla="*/ 0 w 5"/>
              <a:gd name="T13" fmla="*/ 1 h 9"/>
              <a:gd name="T14" fmla="*/ 0 w 5"/>
              <a:gd name="T15" fmla="*/ 1 h 9"/>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9"/>
              <a:gd name="T26" fmla="*/ 5 w 5"/>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9">
                <a:moveTo>
                  <a:pt x="4" y="4"/>
                </a:moveTo>
                <a:lnTo>
                  <a:pt x="5" y="4"/>
                </a:lnTo>
                <a:lnTo>
                  <a:pt x="3" y="0"/>
                </a:lnTo>
                <a:lnTo>
                  <a:pt x="1" y="0"/>
                </a:lnTo>
                <a:lnTo>
                  <a:pt x="0" y="0"/>
                </a:lnTo>
                <a:lnTo>
                  <a:pt x="5" y="9"/>
                </a:lnTo>
                <a:lnTo>
                  <a:pt x="3" y="6"/>
                </a:lnTo>
                <a:lnTo>
                  <a:pt x="4" y="4"/>
                </a:lnTo>
                <a:close/>
              </a:path>
            </a:pathLst>
          </a:custGeom>
          <a:solidFill>
            <a:srgbClr val="000000"/>
          </a:solidFill>
          <a:ln w="9525">
            <a:solidFill>
              <a:srgbClr val="000000"/>
            </a:solidFill>
            <a:round/>
            <a:headEnd/>
            <a:tailEnd/>
          </a:ln>
        </p:spPr>
        <p:txBody>
          <a:bodyPr/>
          <a:lstStyle/>
          <a:p>
            <a:endParaRPr lang="en-US"/>
          </a:p>
        </p:txBody>
      </p:sp>
      <p:sp>
        <p:nvSpPr>
          <p:cNvPr id="130" name="Freeform 226"/>
          <p:cNvSpPr>
            <a:spLocks/>
          </p:cNvSpPr>
          <p:nvPr/>
        </p:nvSpPr>
        <p:spPr bwMode="auto">
          <a:xfrm>
            <a:off x="4284815" y="4421827"/>
            <a:ext cx="4763" cy="4763"/>
          </a:xfrm>
          <a:custGeom>
            <a:avLst/>
            <a:gdLst>
              <a:gd name="T0" fmla="*/ 1 w 5"/>
              <a:gd name="T1" fmla="*/ 1 h 6"/>
              <a:gd name="T2" fmla="*/ 1 w 5"/>
              <a:gd name="T3" fmla="*/ 0 h 6"/>
              <a:gd name="T4" fmla="*/ 1 w 5"/>
              <a:gd name="T5" fmla="*/ 0 h 6"/>
              <a:gd name="T6" fmla="*/ 1 w 5"/>
              <a:gd name="T7" fmla="*/ 1 h 6"/>
              <a:gd name="T8" fmla="*/ 0 w 5"/>
              <a:gd name="T9" fmla="*/ 1 h 6"/>
              <a:gd name="T10" fmla="*/ 1 w 5"/>
              <a:gd name="T11" fmla="*/ 1 h 6"/>
              <a:gd name="T12" fmla="*/ 1 w 5"/>
              <a:gd name="T13" fmla="*/ 1 h 6"/>
              <a:gd name="T14" fmla="*/ 1 w 5"/>
              <a:gd name="T15" fmla="*/ 1 h 6"/>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6"/>
              <a:gd name="T26" fmla="*/ 5 w 5"/>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6">
                <a:moveTo>
                  <a:pt x="5" y="5"/>
                </a:moveTo>
                <a:lnTo>
                  <a:pt x="2" y="0"/>
                </a:lnTo>
                <a:lnTo>
                  <a:pt x="1" y="1"/>
                </a:lnTo>
                <a:lnTo>
                  <a:pt x="0" y="3"/>
                </a:lnTo>
                <a:lnTo>
                  <a:pt x="2" y="6"/>
                </a:lnTo>
                <a:lnTo>
                  <a:pt x="3" y="5"/>
                </a:lnTo>
                <a:lnTo>
                  <a:pt x="5" y="5"/>
                </a:lnTo>
                <a:close/>
              </a:path>
            </a:pathLst>
          </a:custGeom>
          <a:solidFill>
            <a:srgbClr val="000000"/>
          </a:solidFill>
          <a:ln w="9525">
            <a:solidFill>
              <a:srgbClr val="000000"/>
            </a:solidFill>
            <a:round/>
            <a:headEnd/>
            <a:tailEnd/>
          </a:ln>
        </p:spPr>
        <p:txBody>
          <a:bodyPr/>
          <a:lstStyle/>
          <a:p>
            <a:endParaRPr lang="en-US"/>
          </a:p>
        </p:txBody>
      </p:sp>
      <p:sp>
        <p:nvSpPr>
          <p:cNvPr id="131" name="Freeform 246"/>
          <p:cNvSpPr>
            <a:spLocks/>
          </p:cNvSpPr>
          <p:nvPr/>
        </p:nvSpPr>
        <p:spPr bwMode="auto">
          <a:xfrm>
            <a:off x="4321328" y="4429764"/>
            <a:ext cx="4763" cy="6350"/>
          </a:xfrm>
          <a:custGeom>
            <a:avLst/>
            <a:gdLst>
              <a:gd name="T0" fmla="*/ 1 w 5"/>
              <a:gd name="T1" fmla="*/ 0 h 9"/>
              <a:gd name="T2" fmla="*/ 0 w 5"/>
              <a:gd name="T3" fmla="*/ 0 h 9"/>
              <a:gd name="T4" fmla="*/ 1 w 5"/>
              <a:gd name="T5" fmla="*/ 0 h 9"/>
              <a:gd name="T6" fmla="*/ 1 w 5"/>
              <a:gd name="T7" fmla="*/ 0 h 9"/>
              <a:gd name="T8" fmla="*/ 1 w 5"/>
              <a:gd name="T9" fmla="*/ 0 h 9"/>
              <a:gd name="T10" fmla="*/ 0 w 5"/>
              <a:gd name="T11" fmla="*/ 0 h 9"/>
              <a:gd name="T12" fmla="*/ 1 w 5"/>
              <a:gd name="T13" fmla="*/ 0 h 9"/>
              <a:gd name="T14" fmla="*/ 1 w 5"/>
              <a:gd name="T15" fmla="*/ 0 h 9"/>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9"/>
              <a:gd name="T26" fmla="*/ 5 w 5"/>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9">
                <a:moveTo>
                  <a:pt x="1" y="4"/>
                </a:moveTo>
                <a:lnTo>
                  <a:pt x="0" y="4"/>
                </a:lnTo>
                <a:lnTo>
                  <a:pt x="2" y="9"/>
                </a:lnTo>
                <a:lnTo>
                  <a:pt x="3" y="9"/>
                </a:lnTo>
                <a:lnTo>
                  <a:pt x="5" y="9"/>
                </a:lnTo>
                <a:lnTo>
                  <a:pt x="0" y="0"/>
                </a:lnTo>
                <a:lnTo>
                  <a:pt x="2" y="3"/>
                </a:lnTo>
                <a:lnTo>
                  <a:pt x="1" y="4"/>
                </a:lnTo>
                <a:close/>
              </a:path>
            </a:pathLst>
          </a:custGeom>
          <a:solidFill>
            <a:srgbClr val="000000"/>
          </a:solidFill>
          <a:ln w="9525">
            <a:solidFill>
              <a:srgbClr val="000000"/>
            </a:solidFill>
            <a:round/>
            <a:headEnd/>
            <a:tailEnd/>
          </a:ln>
        </p:spPr>
        <p:txBody>
          <a:bodyPr/>
          <a:lstStyle/>
          <a:p>
            <a:endParaRPr lang="en-US"/>
          </a:p>
        </p:txBody>
      </p:sp>
      <p:sp>
        <p:nvSpPr>
          <p:cNvPr id="132" name="Freeform 247"/>
          <p:cNvSpPr>
            <a:spLocks/>
          </p:cNvSpPr>
          <p:nvPr/>
        </p:nvSpPr>
        <p:spPr bwMode="auto">
          <a:xfrm>
            <a:off x="4324503" y="4436114"/>
            <a:ext cx="1588" cy="4763"/>
          </a:xfrm>
          <a:custGeom>
            <a:avLst/>
            <a:gdLst>
              <a:gd name="T0" fmla="*/ 0 w 3"/>
              <a:gd name="T1" fmla="*/ 1 h 5"/>
              <a:gd name="T2" fmla="*/ 0 w 3"/>
              <a:gd name="T3" fmla="*/ 1 h 5"/>
              <a:gd name="T4" fmla="*/ 0 w 3"/>
              <a:gd name="T5" fmla="*/ 0 h 5"/>
              <a:gd name="T6" fmla="*/ 0 w 3"/>
              <a:gd name="T7" fmla="*/ 1 h 5"/>
              <a:gd name="T8" fmla="*/ 0 w 3"/>
              <a:gd name="T9" fmla="*/ 1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1"/>
                </a:moveTo>
                <a:lnTo>
                  <a:pt x="3" y="5"/>
                </a:lnTo>
                <a:lnTo>
                  <a:pt x="3" y="0"/>
                </a:lnTo>
                <a:lnTo>
                  <a:pt x="1" y="1"/>
                </a:lnTo>
                <a:lnTo>
                  <a:pt x="0" y="1"/>
                </a:lnTo>
                <a:close/>
              </a:path>
            </a:pathLst>
          </a:custGeom>
          <a:solidFill>
            <a:srgbClr val="000000"/>
          </a:solidFill>
          <a:ln w="9525">
            <a:solidFill>
              <a:srgbClr val="000000"/>
            </a:solidFill>
            <a:round/>
            <a:headEnd/>
            <a:tailEnd/>
          </a:ln>
        </p:spPr>
        <p:txBody>
          <a:bodyPr/>
          <a:lstStyle/>
          <a:p>
            <a:endParaRPr lang="en-US"/>
          </a:p>
        </p:txBody>
      </p:sp>
      <p:sp>
        <p:nvSpPr>
          <p:cNvPr id="133" name="Freeform 248"/>
          <p:cNvSpPr>
            <a:spLocks/>
          </p:cNvSpPr>
          <p:nvPr/>
        </p:nvSpPr>
        <p:spPr bwMode="auto">
          <a:xfrm>
            <a:off x="4326090" y="4436114"/>
            <a:ext cx="6350" cy="11113"/>
          </a:xfrm>
          <a:custGeom>
            <a:avLst/>
            <a:gdLst>
              <a:gd name="T0" fmla="*/ 0 w 8"/>
              <a:gd name="T1" fmla="*/ 0 h 15"/>
              <a:gd name="T2" fmla="*/ 0 w 8"/>
              <a:gd name="T3" fmla="*/ 0 h 15"/>
              <a:gd name="T4" fmla="*/ 1 w 8"/>
              <a:gd name="T5" fmla="*/ 0 h 15"/>
              <a:gd name="T6" fmla="*/ 1 w 8"/>
              <a:gd name="T7" fmla="*/ 0 h 15"/>
              <a:gd name="T8" fmla="*/ 1 w 8"/>
              <a:gd name="T9" fmla="*/ 0 h 15"/>
              <a:gd name="T10" fmla="*/ 1 w 8"/>
              <a:gd name="T11" fmla="*/ 0 h 15"/>
              <a:gd name="T12" fmla="*/ 1 w 8"/>
              <a:gd name="T13" fmla="*/ 0 h 15"/>
              <a:gd name="T14" fmla="*/ 1 w 8"/>
              <a:gd name="T15" fmla="*/ 0 h 15"/>
              <a:gd name="T16" fmla="*/ 1 w 8"/>
              <a:gd name="T17" fmla="*/ 0 h 15"/>
              <a:gd name="T18" fmla="*/ 1 w 8"/>
              <a:gd name="T19" fmla="*/ 0 h 15"/>
              <a:gd name="T20" fmla="*/ 0 w 8"/>
              <a:gd name="T21" fmla="*/ 0 h 15"/>
              <a:gd name="T22" fmla="*/ 0 w 8"/>
              <a:gd name="T23" fmla="*/ 0 h 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5"/>
              <a:gd name="T38" fmla="*/ 8 w 8"/>
              <a:gd name="T39" fmla="*/ 15 h 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5">
                <a:moveTo>
                  <a:pt x="0" y="5"/>
                </a:moveTo>
                <a:lnTo>
                  <a:pt x="0" y="5"/>
                </a:lnTo>
                <a:lnTo>
                  <a:pt x="1" y="9"/>
                </a:lnTo>
                <a:lnTo>
                  <a:pt x="4" y="11"/>
                </a:lnTo>
                <a:lnTo>
                  <a:pt x="5" y="15"/>
                </a:lnTo>
                <a:lnTo>
                  <a:pt x="7" y="15"/>
                </a:lnTo>
                <a:lnTo>
                  <a:pt x="8" y="15"/>
                </a:lnTo>
                <a:lnTo>
                  <a:pt x="4" y="9"/>
                </a:lnTo>
                <a:lnTo>
                  <a:pt x="3" y="9"/>
                </a:lnTo>
                <a:lnTo>
                  <a:pt x="2" y="3"/>
                </a:lnTo>
                <a:lnTo>
                  <a:pt x="0" y="0"/>
                </a:lnTo>
                <a:lnTo>
                  <a:pt x="0" y="5"/>
                </a:lnTo>
                <a:close/>
              </a:path>
            </a:pathLst>
          </a:custGeom>
          <a:solidFill>
            <a:srgbClr val="000000"/>
          </a:solidFill>
          <a:ln w="9525">
            <a:solidFill>
              <a:srgbClr val="000000"/>
            </a:solidFill>
            <a:round/>
            <a:headEnd/>
            <a:tailEnd/>
          </a:ln>
        </p:spPr>
        <p:txBody>
          <a:bodyPr/>
          <a:lstStyle/>
          <a:p>
            <a:endParaRPr lang="en-US"/>
          </a:p>
        </p:txBody>
      </p:sp>
      <p:sp>
        <p:nvSpPr>
          <p:cNvPr id="134" name="Freeform 249"/>
          <p:cNvSpPr>
            <a:spLocks/>
          </p:cNvSpPr>
          <p:nvPr/>
        </p:nvSpPr>
        <p:spPr bwMode="auto">
          <a:xfrm>
            <a:off x="4330853" y="4447227"/>
            <a:ext cx="4763" cy="4763"/>
          </a:xfrm>
          <a:custGeom>
            <a:avLst/>
            <a:gdLst>
              <a:gd name="T0" fmla="*/ 0 w 6"/>
              <a:gd name="T1" fmla="*/ 1 h 5"/>
              <a:gd name="T2" fmla="*/ 1 w 6"/>
              <a:gd name="T3" fmla="*/ 1 h 5"/>
              <a:gd name="T4" fmla="*/ 1 w 6"/>
              <a:gd name="T5" fmla="*/ 1 h 5"/>
              <a:gd name="T6" fmla="*/ 1 w 6"/>
              <a:gd name="T7" fmla="*/ 1 h 5"/>
              <a:gd name="T8" fmla="*/ 1 w 6"/>
              <a:gd name="T9" fmla="*/ 1 h 5"/>
              <a:gd name="T10" fmla="*/ 1 w 6"/>
              <a:gd name="T11" fmla="*/ 0 h 5"/>
              <a:gd name="T12" fmla="*/ 1 w 6"/>
              <a:gd name="T13" fmla="*/ 1 h 5"/>
              <a:gd name="T14" fmla="*/ 0 w 6"/>
              <a:gd name="T15" fmla="*/ 1 h 5"/>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5"/>
              <a:gd name="T26" fmla="*/ 6 w 6"/>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5">
                <a:moveTo>
                  <a:pt x="0" y="1"/>
                </a:moveTo>
                <a:lnTo>
                  <a:pt x="2" y="3"/>
                </a:lnTo>
                <a:lnTo>
                  <a:pt x="4" y="5"/>
                </a:lnTo>
                <a:lnTo>
                  <a:pt x="5" y="4"/>
                </a:lnTo>
                <a:lnTo>
                  <a:pt x="6" y="3"/>
                </a:lnTo>
                <a:lnTo>
                  <a:pt x="3" y="0"/>
                </a:lnTo>
                <a:lnTo>
                  <a:pt x="2" y="1"/>
                </a:lnTo>
                <a:lnTo>
                  <a:pt x="0" y="1"/>
                </a:lnTo>
                <a:close/>
              </a:path>
            </a:pathLst>
          </a:custGeom>
          <a:solidFill>
            <a:srgbClr val="000000"/>
          </a:solidFill>
          <a:ln w="9525">
            <a:solidFill>
              <a:srgbClr val="000000"/>
            </a:solidFill>
            <a:round/>
            <a:headEnd/>
            <a:tailEnd/>
          </a:ln>
        </p:spPr>
        <p:txBody>
          <a:bodyPr/>
          <a:lstStyle/>
          <a:p>
            <a:endParaRPr lang="en-US"/>
          </a:p>
        </p:txBody>
      </p:sp>
      <p:sp>
        <p:nvSpPr>
          <p:cNvPr id="135" name="Freeform 250"/>
          <p:cNvSpPr>
            <a:spLocks/>
          </p:cNvSpPr>
          <p:nvPr/>
        </p:nvSpPr>
        <p:spPr bwMode="auto">
          <a:xfrm>
            <a:off x="4332440" y="4448814"/>
            <a:ext cx="3175" cy="3175"/>
          </a:xfrm>
          <a:custGeom>
            <a:avLst/>
            <a:gdLst>
              <a:gd name="T0" fmla="*/ 1 w 3"/>
              <a:gd name="T1" fmla="*/ 1 h 4"/>
              <a:gd name="T2" fmla="*/ 0 w 3"/>
              <a:gd name="T3" fmla="*/ 1 h 4"/>
              <a:gd name="T4" fmla="*/ 1 w 3"/>
              <a:gd name="T5" fmla="*/ 1 h 4"/>
              <a:gd name="T6" fmla="*/ 1 w 3"/>
              <a:gd name="T7" fmla="*/ 1 h 4"/>
              <a:gd name="T8" fmla="*/ 1 w 3"/>
              <a:gd name="T9" fmla="*/ 0 h 4"/>
              <a:gd name="T10" fmla="*/ 1 w 3"/>
              <a:gd name="T11" fmla="*/ 1 h 4"/>
              <a:gd name="T12" fmla="*/ 1 w 3"/>
              <a:gd name="T13" fmla="*/ 1 h 4"/>
              <a:gd name="T14" fmla="*/ 0 60000 65536"/>
              <a:gd name="T15" fmla="*/ 0 60000 65536"/>
              <a:gd name="T16" fmla="*/ 0 60000 65536"/>
              <a:gd name="T17" fmla="*/ 0 60000 65536"/>
              <a:gd name="T18" fmla="*/ 0 60000 65536"/>
              <a:gd name="T19" fmla="*/ 0 60000 65536"/>
              <a:gd name="T20" fmla="*/ 0 60000 65536"/>
              <a:gd name="T21" fmla="*/ 0 w 3"/>
              <a:gd name="T22" fmla="*/ 0 h 4"/>
              <a:gd name="T23" fmla="*/ 3 w 3"/>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4">
                <a:moveTo>
                  <a:pt x="1" y="2"/>
                </a:moveTo>
                <a:lnTo>
                  <a:pt x="0" y="2"/>
                </a:lnTo>
                <a:lnTo>
                  <a:pt x="1" y="4"/>
                </a:lnTo>
                <a:lnTo>
                  <a:pt x="3" y="4"/>
                </a:lnTo>
                <a:lnTo>
                  <a:pt x="1" y="0"/>
                </a:lnTo>
                <a:lnTo>
                  <a:pt x="2" y="1"/>
                </a:lnTo>
                <a:lnTo>
                  <a:pt x="1" y="2"/>
                </a:lnTo>
                <a:close/>
              </a:path>
            </a:pathLst>
          </a:custGeom>
          <a:solidFill>
            <a:srgbClr val="000000"/>
          </a:solidFill>
          <a:ln w="9525">
            <a:solidFill>
              <a:srgbClr val="000000"/>
            </a:solidFill>
            <a:round/>
            <a:headEnd/>
            <a:tailEnd/>
          </a:ln>
        </p:spPr>
        <p:txBody>
          <a:bodyPr/>
          <a:lstStyle/>
          <a:p>
            <a:endParaRPr lang="en-US"/>
          </a:p>
        </p:txBody>
      </p:sp>
      <p:sp>
        <p:nvSpPr>
          <p:cNvPr id="136" name="Freeform 251"/>
          <p:cNvSpPr>
            <a:spLocks/>
          </p:cNvSpPr>
          <p:nvPr/>
        </p:nvSpPr>
        <p:spPr bwMode="auto">
          <a:xfrm>
            <a:off x="4334028" y="4451989"/>
            <a:ext cx="4763" cy="3175"/>
          </a:xfrm>
          <a:custGeom>
            <a:avLst/>
            <a:gdLst>
              <a:gd name="T0" fmla="*/ 0 w 6"/>
              <a:gd name="T1" fmla="*/ 0 h 4"/>
              <a:gd name="T2" fmla="*/ 1 w 6"/>
              <a:gd name="T3" fmla="*/ 1 h 4"/>
              <a:gd name="T4" fmla="*/ 1 w 6"/>
              <a:gd name="T5" fmla="*/ 1 h 4"/>
              <a:gd name="T6" fmla="*/ 1 w 6"/>
              <a:gd name="T7" fmla="*/ 1 h 4"/>
              <a:gd name="T8" fmla="*/ 1 w 6"/>
              <a:gd name="T9" fmla="*/ 0 h 4"/>
              <a:gd name="T10" fmla="*/ 1 w 6"/>
              <a:gd name="T11" fmla="*/ 0 h 4"/>
              <a:gd name="T12" fmla="*/ 0 w 6"/>
              <a:gd name="T13" fmla="*/ 0 h 4"/>
              <a:gd name="T14" fmla="*/ 0 60000 65536"/>
              <a:gd name="T15" fmla="*/ 0 60000 65536"/>
              <a:gd name="T16" fmla="*/ 0 60000 65536"/>
              <a:gd name="T17" fmla="*/ 0 60000 65536"/>
              <a:gd name="T18" fmla="*/ 0 60000 65536"/>
              <a:gd name="T19" fmla="*/ 0 60000 65536"/>
              <a:gd name="T20" fmla="*/ 0 60000 65536"/>
              <a:gd name="T21" fmla="*/ 0 w 6"/>
              <a:gd name="T22" fmla="*/ 0 h 4"/>
              <a:gd name="T23" fmla="*/ 6 w 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4">
                <a:moveTo>
                  <a:pt x="0" y="0"/>
                </a:moveTo>
                <a:lnTo>
                  <a:pt x="3" y="3"/>
                </a:lnTo>
                <a:lnTo>
                  <a:pt x="3" y="4"/>
                </a:lnTo>
                <a:lnTo>
                  <a:pt x="6" y="4"/>
                </a:lnTo>
                <a:lnTo>
                  <a:pt x="3" y="0"/>
                </a:lnTo>
                <a:lnTo>
                  <a:pt x="2" y="0"/>
                </a:lnTo>
                <a:lnTo>
                  <a:pt x="0" y="0"/>
                </a:lnTo>
                <a:close/>
              </a:path>
            </a:pathLst>
          </a:custGeom>
          <a:solidFill>
            <a:srgbClr val="000000"/>
          </a:solidFill>
          <a:ln w="9525">
            <a:solidFill>
              <a:srgbClr val="000000"/>
            </a:solidFill>
            <a:round/>
            <a:headEnd/>
            <a:tailEnd/>
          </a:ln>
        </p:spPr>
        <p:txBody>
          <a:bodyPr/>
          <a:lstStyle/>
          <a:p>
            <a:endParaRPr lang="en-US"/>
          </a:p>
        </p:txBody>
      </p:sp>
      <p:sp>
        <p:nvSpPr>
          <p:cNvPr id="137" name="Freeform 252"/>
          <p:cNvSpPr>
            <a:spLocks/>
          </p:cNvSpPr>
          <p:nvPr/>
        </p:nvSpPr>
        <p:spPr bwMode="auto">
          <a:xfrm>
            <a:off x="4337203" y="4455164"/>
            <a:ext cx="1588" cy="1588"/>
          </a:xfrm>
          <a:custGeom>
            <a:avLst/>
            <a:gdLst>
              <a:gd name="T0" fmla="*/ 0 w 4"/>
              <a:gd name="T1" fmla="*/ 0 h 2"/>
              <a:gd name="T2" fmla="*/ 0 w 4"/>
              <a:gd name="T3" fmla="*/ 1 h 2"/>
              <a:gd name="T4" fmla="*/ 0 w 4"/>
              <a:gd name="T5" fmla="*/ 1 h 2"/>
              <a:gd name="T6" fmla="*/ 0 w 4"/>
              <a:gd name="T7" fmla="*/ 0 h 2"/>
              <a:gd name="T8" fmla="*/ 0 w 4"/>
              <a:gd name="T9" fmla="*/ 0 h 2"/>
              <a:gd name="T10" fmla="*/ 0 w 4"/>
              <a:gd name="T11" fmla="*/ 0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0" y="0"/>
                </a:moveTo>
                <a:lnTo>
                  <a:pt x="4" y="2"/>
                </a:lnTo>
                <a:lnTo>
                  <a:pt x="4" y="1"/>
                </a:lnTo>
                <a:lnTo>
                  <a:pt x="4" y="0"/>
                </a:lnTo>
                <a:lnTo>
                  <a:pt x="3" y="0"/>
                </a:lnTo>
                <a:lnTo>
                  <a:pt x="0" y="0"/>
                </a:lnTo>
                <a:close/>
              </a:path>
            </a:pathLst>
          </a:custGeom>
          <a:solidFill>
            <a:srgbClr val="000000"/>
          </a:solidFill>
          <a:ln w="9525">
            <a:solidFill>
              <a:srgbClr val="000000"/>
            </a:solidFill>
            <a:round/>
            <a:headEnd/>
            <a:tailEnd/>
          </a:ln>
        </p:spPr>
        <p:txBody>
          <a:bodyPr/>
          <a:lstStyle/>
          <a:p>
            <a:endParaRPr lang="en-US"/>
          </a:p>
        </p:txBody>
      </p:sp>
      <p:sp>
        <p:nvSpPr>
          <p:cNvPr id="138" name="Freeform 253"/>
          <p:cNvSpPr>
            <a:spLocks/>
          </p:cNvSpPr>
          <p:nvPr/>
        </p:nvSpPr>
        <p:spPr bwMode="auto">
          <a:xfrm>
            <a:off x="4338790" y="4455164"/>
            <a:ext cx="3175" cy="3175"/>
          </a:xfrm>
          <a:custGeom>
            <a:avLst/>
            <a:gdLst>
              <a:gd name="T0" fmla="*/ 1 w 4"/>
              <a:gd name="T1" fmla="*/ 1 h 4"/>
              <a:gd name="T2" fmla="*/ 0 w 4"/>
              <a:gd name="T3" fmla="*/ 1 h 4"/>
              <a:gd name="T4" fmla="*/ 1 w 4"/>
              <a:gd name="T5" fmla="*/ 1 h 4"/>
              <a:gd name="T6" fmla="*/ 1 w 4"/>
              <a:gd name="T7" fmla="*/ 1 h 4"/>
              <a:gd name="T8" fmla="*/ 1 w 4"/>
              <a:gd name="T9" fmla="*/ 1 h 4"/>
              <a:gd name="T10" fmla="*/ 1 w 4"/>
              <a:gd name="T11" fmla="*/ 1 h 4"/>
              <a:gd name="T12" fmla="*/ 1 w 4"/>
              <a:gd name="T13" fmla="*/ 0 h 4"/>
              <a:gd name="T14" fmla="*/ 1 w 4"/>
              <a:gd name="T15" fmla="*/ 1 h 4"/>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4"/>
              <a:gd name="T26" fmla="*/ 4 w 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4">
                <a:moveTo>
                  <a:pt x="1" y="1"/>
                </a:moveTo>
                <a:lnTo>
                  <a:pt x="0" y="2"/>
                </a:lnTo>
                <a:lnTo>
                  <a:pt x="2" y="4"/>
                </a:lnTo>
                <a:lnTo>
                  <a:pt x="3" y="3"/>
                </a:lnTo>
                <a:lnTo>
                  <a:pt x="4" y="2"/>
                </a:lnTo>
                <a:lnTo>
                  <a:pt x="3" y="1"/>
                </a:lnTo>
                <a:lnTo>
                  <a:pt x="1" y="0"/>
                </a:lnTo>
                <a:lnTo>
                  <a:pt x="1" y="1"/>
                </a:lnTo>
                <a:close/>
              </a:path>
            </a:pathLst>
          </a:custGeom>
          <a:solidFill>
            <a:srgbClr val="000000"/>
          </a:solidFill>
          <a:ln w="9525">
            <a:solidFill>
              <a:srgbClr val="000000"/>
            </a:solidFill>
            <a:round/>
            <a:headEnd/>
            <a:tailEnd/>
          </a:ln>
        </p:spPr>
        <p:txBody>
          <a:bodyPr/>
          <a:lstStyle/>
          <a:p>
            <a:endParaRPr lang="en-US"/>
          </a:p>
        </p:txBody>
      </p:sp>
      <p:sp>
        <p:nvSpPr>
          <p:cNvPr id="139" name="Freeform 254"/>
          <p:cNvSpPr>
            <a:spLocks/>
          </p:cNvSpPr>
          <p:nvPr/>
        </p:nvSpPr>
        <p:spPr bwMode="auto">
          <a:xfrm>
            <a:off x="4338790" y="4456752"/>
            <a:ext cx="4763" cy="3175"/>
          </a:xfrm>
          <a:custGeom>
            <a:avLst/>
            <a:gdLst>
              <a:gd name="T0" fmla="*/ 1 w 4"/>
              <a:gd name="T1" fmla="*/ 1 h 4"/>
              <a:gd name="T2" fmla="*/ 0 w 4"/>
              <a:gd name="T3" fmla="*/ 1 h 4"/>
              <a:gd name="T4" fmla="*/ 2 w 4"/>
              <a:gd name="T5" fmla="*/ 1 h 4"/>
              <a:gd name="T6" fmla="*/ 2 w 4"/>
              <a:gd name="T7" fmla="*/ 1 h 4"/>
              <a:gd name="T8" fmla="*/ 2 w 4"/>
              <a:gd name="T9" fmla="*/ 1 h 4"/>
              <a:gd name="T10" fmla="*/ 2 w 4"/>
              <a:gd name="T11" fmla="*/ 0 h 4"/>
              <a:gd name="T12" fmla="*/ 2 w 4"/>
              <a:gd name="T13" fmla="*/ 1 h 4"/>
              <a:gd name="T14" fmla="*/ 1 w 4"/>
              <a:gd name="T15" fmla="*/ 1 h 4"/>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4"/>
              <a:gd name="T26" fmla="*/ 4 w 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4">
                <a:moveTo>
                  <a:pt x="1" y="2"/>
                </a:moveTo>
                <a:lnTo>
                  <a:pt x="0" y="1"/>
                </a:lnTo>
                <a:lnTo>
                  <a:pt x="4" y="4"/>
                </a:lnTo>
                <a:lnTo>
                  <a:pt x="4" y="2"/>
                </a:lnTo>
                <a:lnTo>
                  <a:pt x="4" y="1"/>
                </a:lnTo>
                <a:lnTo>
                  <a:pt x="2" y="0"/>
                </a:lnTo>
                <a:lnTo>
                  <a:pt x="2" y="1"/>
                </a:lnTo>
                <a:lnTo>
                  <a:pt x="1" y="2"/>
                </a:lnTo>
                <a:close/>
              </a:path>
            </a:pathLst>
          </a:custGeom>
          <a:solidFill>
            <a:srgbClr val="000000"/>
          </a:solidFill>
          <a:ln w="9525">
            <a:solidFill>
              <a:srgbClr val="000000"/>
            </a:solidFill>
            <a:round/>
            <a:headEnd/>
            <a:tailEnd/>
          </a:ln>
        </p:spPr>
        <p:txBody>
          <a:bodyPr/>
          <a:lstStyle/>
          <a:p>
            <a:endParaRPr lang="en-US"/>
          </a:p>
        </p:txBody>
      </p:sp>
      <p:sp>
        <p:nvSpPr>
          <p:cNvPr id="140" name="Freeform 255"/>
          <p:cNvSpPr>
            <a:spLocks/>
          </p:cNvSpPr>
          <p:nvPr/>
        </p:nvSpPr>
        <p:spPr bwMode="auto">
          <a:xfrm>
            <a:off x="4341965" y="4458339"/>
            <a:ext cx="47625" cy="11113"/>
          </a:xfrm>
          <a:custGeom>
            <a:avLst/>
            <a:gdLst>
              <a:gd name="T0" fmla="*/ 1 w 59"/>
              <a:gd name="T1" fmla="*/ 0 h 15"/>
              <a:gd name="T2" fmla="*/ 0 w 59"/>
              <a:gd name="T3" fmla="*/ 0 h 15"/>
              <a:gd name="T4" fmla="*/ 1 w 59"/>
              <a:gd name="T5" fmla="*/ 0 h 15"/>
              <a:gd name="T6" fmla="*/ 1 w 59"/>
              <a:gd name="T7" fmla="*/ 0 h 15"/>
              <a:gd name="T8" fmla="*/ 1 w 59"/>
              <a:gd name="T9" fmla="*/ 0 h 15"/>
              <a:gd name="T10" fmla="*/ 1 w 59"/>
              <a:gd name="T11" fmla="*/ 0 h 15"/>
              <a:gd name="T12" fmla="*/ 1 w 59"/>
              <a:gd name="T13" fmla="*/ 0 h 15"/>
              <a:gd name="T14" fmla="*/ 1 w 59"/>
              <a:gd name="T15" fmla="*/ 0 h 15"/>
              <a:gd name="T16" fmla="*/ 1 w 59"/>
              <a:gd name="T17" fmla="*/ 0 h 15"/>
              <a:gd name="T18" fmla="*/ 1 w 59"/>
              <a:gd name="T19" fmla="*/ 0 h 15"/>
              <a:gd name="T20" fmla="*/ 1 w 59"/>
              <a:gd name="T21" fmla="*/ 0 h 15"/>
              <a:gd name="T22" fmla="*/ 1 w 59"/>
              <a:gd name="T23" fmla="*/ 0 h 15"/>
              <a:gd name="T24" fmla="*/ 1 w 59"/>
              <a:gd name="T25" fmla="*/ 0 h 15"/>
              <a:gd name="T26" fmla="*/ 1 w 59"/>
              <a:gd name="T27" fmla="*/ 0 h 15"/>
              <a:gd name="T28" fmla="*/ 1 w 59"/>
              <a:gd name="T29" fmla="*/ 0 h 15"/>
              <a:gd name="T30" fmla="*/ 1 w 59"/>
              <a:gd name="T31" fmla="*/ 0 h 15"/>
              <a:gd name="T32" fmla="*/ 1 w 59"/>
              <a:gd name="T33" fmla="*/ 0 h 15"/>
              <a:gd name="T34" fmla="*/ 1 w 59"/>
              <a:gd name="T35" fmla="*/ 0 h 15"/>
              <a:gd name="T36" fmla="*/ 1 w 59"/>
              <a:gd name="T37" fmla="*/ 0 h 15"/>
              <a:gd name="T38" fmla="*/ 1 w 59"/>
              <a:gd name="T39" fmla="*/ 0 h 15"/>
              <a:gd name="T40" fmla="*/ 1 w 59"/>
              <a:gd name="T41" fmla="*/ 0 h 15"/>
              <a:gd name="T42" fmla="*/ 1 w 59"/>
              <a:gd name="T43" fmla="*/ 0 h 15"/>
              <a:gd name="T44" fmla="*/ 1 w 59"/>
              <a:gd name="T45" fmla="*/ 0 h 15"/>
              <a:gd name="T46" fmla="*/ 1 w 59"/>
              <a:gd name="T47" fmla="*/ 0 h 15"/>
              <a:gd name="T48" fmla="*/ 1 w 59"/>
              <a:gd name="T49" fmla="*/ 0 h 15"/>
              <a:gd name="T50" fmla="*/ 1 w 59"/>
              <a:gd name="T51" fmla="*/ 0 h 15"/>
              <a:gd name="T52" fmla="*/ 1 w 59"/>
              <a:gd name="T53" fmla="*/ 0 h 15"/>
              <a:gd name="T54" fmla="*/ 1 w 59"/>
              <a:gd name="T55" fmla="*/ 0 h 15"/>
              <a:gd name="T56" fmla="*/ 1 w 59"/>
              <a:gd name="T57" fmla="*/ 0 h 15"/>
              <a:gd name="T58" fmla="*/ 1 w 59"/>
              <a:gd name="T59" fmla="*/ 0 h 15"/>
              <a:gd name="T60" fmla="*/ 1 w 59"/>
              <a:gd name="T61" fmla="*/ 0 h 15"/>
              <a:gd name="T62" fmla="*/ 1 w 59"/>
              <a:gd name="T63" fmla="*/ 0 h 1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9"/>
              <a:gd name="T97" fmla="*/ 0 h 15"/>
              <a:gd name="T98" fmla="*/ 59 w 59"/>
              <a:gd name="T99" fmla="*/ 15 h 1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9" h="15">
                <a:moveTo>
                  <a:pt x="1" y="1"/>
                </a:moveTo>
                <a:lnTo>
                  <a:pt x="0" y="3"/>
                </a:lnTo>
                <a:lnTo>
                  <a:pt x="3" y="5"/>
                </a:lnTo>
                <a:lnTo>
                  <a:pt x="7" y="6"/>
                </a:lnTo>
                <a:lnTo>
                  <a:pt x="19" y="12"/>
                </a:lnTo>
                <a:lnTo>
                  <a:pt x="22" y="13"/>
                </a:lnTo>
                <a:lnTo>
                  <a:pt x="25" y="13"/>
                </a:lnTo>
                <a:lnTo>
                  <a:pt x="27" y="14"/>
                </a:lnTo>
                <a:lnTo>
                  <a:pt x="33" y="14"/>
                </a:lnTo>
                <a:lnTo>
                  <a:pt x="35" y="15"/>
                </a:lnTo>
                <a:lnTo>
                  <a:pt x="38" y="14"/>
                </a:lnTo>
                <a:lnTo>
                  <a:pt x="45" y="14"/>
                </a:lnTo>
                <a:lnTo>
                  <a:pt x="48" y="13"/>
                </a:lnTo>
                <a:lnTo>
                  <a:pt x="56" y="11"/>
                </a:lnTo>
                <a:lnTo>
                  <a:pt x="59" y="8"/>
                </a:lnTo>
                <a:lnTo>
                  <a:pt x="58" y="7"/>
                </a:lnTo>
                <a:lnTo>
                  <a:pt x="57" y="6"/>
                </a:lnTo>
                <a:lnTo>
                  <a:pt x="52" y="8"/>
                </a:lnTo>
                <a:lnTo>
                  <a:pt x="48" y="11"/>
                </a:lnTo>
                <a:lnTo>
                  <a:pt x="45" y="12"/>
                </a:lnTo>
                <a:lnTo>
                  <a:pt x="38" y="12"/>
                </a:lnTo>
                <a:lnTo>
                  <a:pt x="35" y="13"/>
                </a:lnTo>
                <a:lnTo>
                  <a:pt x="33" y="12"/>
                </a:lnTo>
                <a:lnTo>
                  <a:pt x="27" y="12"/>
                </a:lnTo>
                <a:lnTo>
                  <a:pt x="25" y="11"/>
                </a:lnTo>
                <a:lnTo>
                  <a:pt x="22" y="11"/>
                </a:lnTo>
                <a:lnTo>
                  <a:pt x="19" y="10"/>
                </a:lnTo>
                <a:lnTo>
                  <a:pt x="7" y="4"/>
                </a:lnTo>
                <a:lnTo>
                  <a:pt x="5" y="3"/>
                </a:lnTo>
                <a:lnTo>
                  <a:pt x="4" y="1"/>
                </a:lnTo>
                <a:lnTo>
                  <a:pt x="1" y="0"/>
                </a:lnTo>
                <a:lnTo>
                  <a:pt x="1" y="1"/>
                </a:lnTo>
                <a:close/>
              </a:path>
            </a:pathLst>
          </a:custGeom>
          <a:solidFill>
            <a:srgbClr val="000000"/>
          </a:solidFill>
          <a:ln w="9525">
            <a:solidFill>
              <a:srgbClr val="000000"/>
            </a:solidFill>
            <a:round/>
            <a:headEnd/>
            <a:tailEnd/>
          </a:ln>
        </p:spPr>
        <p:txBody>
          <a:bodyPr/>
          <a:lstStyle/>
          <a:p>
            <a:endParaRPr lang="en-US"/>
          </a:p>
        </p:txBody>
      </p:sp>
      <p:sp>
        <p:nvSpPr>
          <p:cNvPr id="141" name="Freeform 256"/>
          <p:cNvSpPr>
            <a:spLocks/>
          </p:cNvSpPr>
          <p:nvPr/>
        </p:nvSpPr>
        <p:spPr bwMode="auto">
          <a:xfrm>
            <a:off x="4384828" y="4461514"/>
            <a:ext cx="4763" cy="3175"/>
          </a:xfrm>
          <a:custGeom>
            <a:avLst/>
            <a:gdLst>
              <a:gd name="T0" fmla="*/ 0 w 7"/>
              <a:gd name="T1" fmla="*/ 1 h 3"/>
              <a:gd name="T2" fmla="*/ 0 w 7"/>
              <a:gd name="T3" fmla="*/ 1 h 3"/>
              <a:gd name="T4" fmla="*/ 0 w 7"/>
              <a:gd name="T5" fmla="*/ 1 h 3"/>
              <a:gd name="T6" fmla="*/ 0 w 7"/>
              <a:gd name="T7" fmla="*/ 1 h 3"/>
              <a:gd name="T8" fmla="*/ 0 w 7"/>
              <a:gd name="T9" fmla="*/ 0 h 3"/>
              <a:gd name="T10" fmla="*/ 0 w 7"/>
              <a:gd name="T11" fmla="*/ 1 h 3"/>
              <a:gd name="T12" fmla="*/ 0 w 7"/>
              <a:gd name="T13" fmla="*/ 1 h 3"/>
              <a:gd name="T14" fmla="*/ 0 w 7"/>
              <a:gd name="T15" fmla="*/ 1 h 3"/>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3"/>
              <a:gd name="T26" fmla="*/ 7 w 7"/>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3">
                <a:moveTo>
                  <a:pt x="5" y="2"/>
                </a:moveTo>
                <a:lnTo>
                  <a:pt x="5" y="3"/>
                </a:lnTo>
                <a:lnTo>
                  <a:pt x="7" y="2"/>
                </a:lnTo>
                <a:lnTo>
                  <a:pt x="7" y="1"/>
                </a:lnTo>
                <a:lnTo>
                  <a:pt x="7" y="0"/>
                </a:lnTo>
                <a:lnTo>
                  <a:pt x="0" y="3"/>
                </a:lnTo>
                <a:lnTo>
                  <a:pt x="4" y="1"/>
                </a:lnTo>
                <a:lnTo>
                  <a:pt x="5" y="2"/>
                </a:lnTo>
                <a:close/>
              </a:path>
            </a:pathLst>
          </a:custGeom>
          <a:solidFill>
            <a:srgbClr val="000000"/>
          </a:solidFill>
          <a:ln w="9525">
            <a:solidFill>
              <a:srgbClr val="000000"/>
            </a:solidFill>
            <a:round/>
            <a:headEnd/>
            <a:tailEnd/>
          </a:ln>
        </p:spPr>
        <p:txBody>
          <a:bodyPr/>
          <a:lstStyle/>
          <a:p>
            <a:endParaRPr lang="en-US"/>
          </a:p>
        </p:txBody>
      </p:sp>
      <p:sp>
        <p:nvSpPr>
          <p:cNvPr id="142" name="Freeform 257"/>
          <p:cNvSpPr>
            <a:spLocks/>
          </p:cNvSpPr>
          <p:nvPr/>
        </p:nvSpPr>
        <p:spPr bwMode="auto">
          <a:xfrm>
            <a:off x="4389590" y="4442464"/>
            <a:ext cx="19050" cy="20638"/>
          </a:xfrm>
          <a:custGeom>
            <a:avLst/>
            <a:gdLst>
              <a:gd name="T0" fmla="*/ 0 w 25"/>
              <a:gd name="T1" fmla="*/ 1 h 25"/>
              <a:gd name="T2" fmla="*/ 0 w 25"/>
              <a:gd name="T3" fmla="*/ 1 h 25"/>
              <a:gd name="T4" fmla="*/ 0 w 25"/>
              <a:gd name="T5" fmla="*/ 1 h 25"/>
              <a:gd name="T6" fmla="*/ 0 w 25"/>
              <a:gd name="T7" fmla="*/ 1 h 25"/>
              <a:gd name="T8" fmla="*/ 0 w 25"/>
              <a:gd name="T9" fmla="*/ 1 h 25"/>
              <a:gd name="T10" fmla="*/ 0 w 25"/>
              <a:gd name="T11" fmla="*/ 1 h 25"/>
              <a:gd name="T12" fmla="*/ 0 w 25"/>
              <a:gd name="T13" fmla="*/ 1 h 25"/>
              <a:gd name="T14" fmla="*/ 0 w 25"/>
              <a:gd name="T15" fmla="*/ 1 h 25"/>
              <a:gd name="T16" fmla="*/ 0 w 25"/>
              <a:gd name="T17" fmla="*/ 1 h 25"/>
              <a:gd name="T18" fmla="*/ 0 w 25"/>
              <a:gd name="T19" fmla="*/ 1 h 25"/>
              <a:gd name="T20" fmla="*/ 0 w 25"/>
              <a:gd name="T21" fmla="*/ 0 h 25"/>
              <a:gd name="T22" fmla="*/ 0 w 25"/>
              <a:gd name="T23" fmla="*/ 1 h 25"/>
              <a:gd name="T24" fmla="*/ 0 w 25"/>
              <a:gd name="T25" fmla="*/ 1 h 25"/>
              <a:gd name="T26" fmla="*/ 0 w 25"/>
              <a:gd name="T27" fmla="*/ 1 h 25"/>
              <a:gd name="T28" fmla="*/ 0 w 25"/>
              <a:gd name="T29" fmla="*/ 1 h 25"/>
              <a:gd name="T30" fmla="*/ 0 w 25"/>
              <a:gd name="T31" fmla="*/ 1 h 25"/>
              <a:gd name="T32" fmla="*/ 0 w 25"/>
              <a:gd name="T33" fmla="*/ 1 h 25"/>
              <a:gd name="T34" fmla="*/ 0 w 25"/>
              <a:gd name="T35" fmla="*/ 1 h 25"/>
              <a:gd name="T36" fmla="*/ 0 w 25"/>
              <a:gd name="T37" fmla="*/ 1 h 25"/>
              <a:gd name="T38" fmla="*/ 0 w 25"/>
              <a:gd name="T39" fmla="*/ 1 h 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
              <a:gd name="T61" fmla="*/ 0 h 25"/>
              <a:gd name="T62" fmla="*/ 25 w 25"/>
              <a:gd name="T63" fmla="*/ 25 h 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 h="25">
                <a:moveTo>
                  <a:pt x="1" y="25"/>
                </a:moveTo>
                <a:lnTo>
                  <a:pt x="6" y="23"/>
                </a:lnTo>
                <a:lnTo>
                  <a:pt x="8" y="21"/>
                </a:lnTo>
                <a:lnTo>
                  <a:pt x="12" y="18"/>
                </a:lnTo>
                <a:lnTo>
                  <a:pt x="17" y="13"/>
                </a:lnTo>
                <a:lnTo>
                  <a:pt x="20" y="9"/>
                </a:lnTo>
                <a:lnTo>
                  <a:pt x="23" y="6"/>
                </a:lnTo>
                <a:lnTo>
                  <a:pt x="25" y="2"/>
                </a:lnTo>
                <a:lnTo>
                  <a:pt x="24" y="1"/>
                </a:lnTo>
                <a:lnTo>
                  <a:pt x="23" y="0"/>
                </a:lnTo>
                <a:lnTo>
                  <a:pt x="21" y="3"/>
                </a:lnTo>
                <a:lnTo>
                  <a:pt x="17" y="7"/>
                </a:lnTo>
                <a:lnTo>
                  <a:pt x="15" y="10"/>
                </a:lnTo>
                <a:lnTo>
                  <a:pt x="9" y="16"/>
                </a:lnTo>
                <a:lnTo>
                  <a:pt x="6" y="18"/>
                </a:lnTo>
                <a:lnTo>
                  <a:pt x="4" y="21"/>
                </a:lnTo>
                <a:lnTo>
                  <a:pt x="0" y="23"/>
                </a:lnTo>
                <a:lnTo>
                  <a:pt x="1" y="24"/>
                </a:lnTo>
                <a:lnTo>
                  <a:pt x="1" y="25"/>
                </a:lnTo>
                <a:close/>
              </a:path>
            </a:pathLst>
          </a:custGeom>
          <a:solidFill>
            <a:srgbClr val="000000"/>
          </a:solidFill>
          <a:ln w="9525">
            <a:solidFill>
              <a:srgbClr val="000000"/>
            </a:solidFill>
            <a:round/>
            <a:headEnd/>
            <a:tailEnd/>
          </a:ln>
        </p:spPr>
        <p:txBody>
          <a:bodyPr/>
          <a:lstStyle/>
          <a:p>
            <a:endParaRPr lang="en-US"/>
          </a:p>
        </p:txBody>
      </p:sp>
    </p:spTree>
    <p:extLst>
      <p:ext uri="{BB962C8B-B14F-4D97-AF65-F5344CB8AC3E}">
        <p14:creationId xmlns:p14="http://schemas.microsoft.com/office/powerpoint/2010/main" val="328969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DBE34-AB73-7A42-9EF9-66E1ED6669A3}"/>
              </a:ext>
            </a:extLst>
          </p:cNvPr>
          <p:cNvSpPr>
            <a:spLocks noGrp="1"/>
          </p:cNvSpPr>
          <p:nvPr>
            <p:ph type="title"/>
          </p:nvPr>
        </p:nvSpPr>
        <p:spPr/>
        <p:txBody>
          <a:bodyPr/>
          <a:lstStyle/>
          <a:p>
            <a:r>
              <a:rPr lang="en-US" dirty="0"/>
              <a:t>Magnetic Rigidity</a:t>
            </a:r>
          </a:p>
        </p:txBody>
      </p:sp>
      <p:sp>
        <p:nvSpPr>
          <p:cNvPr id="4" name="Date Placeholder 3">
            <a:extLst>
              <a:ext uri="{FF2B5EF4-FFF2-40B4-BE49-F238E27FC236}">
                <a16:creationId xmlns:a16="http://schemas.microsoft.com/office/drawing/2014/main" id="{D33CFE6C-BC1A-9846-90F5-4A6C7E043C39}"/>
              </a:ext>
            </a:extLst>
          </p:cNvPr>
          <p:cNvSpPr>
            <a:spLocks noGrp="1"/>
          </p:cNvSpPr>
          <p:nvPr>
            <p:ph type="dt" sz="half" idx="2"/>
          </p:nvPr>
        </p:nvSpPr>
        <p:spPr/>
        <p:txBody>
          <a:bodyPr/>
          <a:lstStyle/>
          <a:p>
            <a:r>
              <a:rPr lang="de-CH"/>
              <a:t>Rende Steerenberg, BE-OP</a:t>
            </a:r>
            <a:endParaRPr lang="en-US" dirty="0"/>
          </a:p>
        </p:txBody>
      </p:sp>
      <p:sp>
        <p:nvSpPr>
          <p:cNvPr id="5" name="Footer Placeholder 4">
            <a:extLst>
              <a:ext uri="{FF2B5EF4-FFF2-40B4-BE49-F238E27FC236}">
                <a16:creationId xmlns:a16="http://schemas.microsoft.com/office/drawing/2014/main" id="{308C8885-30CF-7F41-982A-6D59E37049D5}"/>
              </a:ext>
            </a:extLst>
          </p:cNvPr>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a:extLst>
              <a:ext uri="{FF2B5EF4-FFF2-40B4-BE49-F238E27FC236}">
                <a16:creationId xmlns:a16="http://schemas.microsoft.com/office/drawing/2014/main" id="{E8A908D1-3D93-854E-95F4-E23B8B5BA841}"/>
              </a:ext>
            </a:extLst>
          </p:cNvPr>
          <p:cNvSpPr>
            <a:spLocks noGrp="1"/>
          </p:cNvSpPr>
          <p:nvPr>
            <p:ph type="sldNum" sz="quarter" idx="4"/>
          </p:nvPr>
        </p:nvSpPr>
        <p:spPr/>
        <p:txBody>
          <a:bodyPr/>
          <a:lstStyle/>
          <a:p>
            <a:fld id="{17918391-D411-FE40-AAD7-861AE5233E0E}" type="slidenum">
              <a:rPr lang="en-US" smtClean="0"/>
              <a:pPr/>
              <a:t>12</a:t>
            </a:fld>
            <a:endParaRPr lang="en-US" dirty="0"/>
          </a:p>
        </p:txBody>
      </p:sp>
      <p:graphicFrame>
        <p:nvGraphicFramePr>
          <p:cNvPr id="7" name="Object 6">
            <a:extLst>
              <a:ext uri="{FF2B5EF4-FFF2-40B4-BE49-F238E27FC236}">
                <a16:creationId xmlns:a16="http://schemas.microsoft.com/office/drawing/2014/main" id="{DECB8128-27B7-2948-831C-8919FF0C98B5}"/>
              </a:ext>
            </a:extLst>
          </p:cNvPr>
          <p:cNvGraphicFramePr>
            <a:graphicFrameLocks noChangeAspect="1"/>
          </p:cNvGraphicFramePr>
          <p:nvPr>
            <p:extLst>
              <p:ext uri="{D42A27DB-BD31-4B8C-83A1-F6EECF244321}">
                <p14:modId xmlns:p14="http://schemas.microsoft.com/office/powerpoint/2010/main" val="518987458"/>
              </p:ext>
            </p:extLst>
          </p:nvPr>
        </p:nvGraphicFramePr>
        <p:xfrm>
          <a:off x="3233945" y="1173936"/>
          <a:ext cx="2673364" cy="789214"/>
        </p:xfrm>
        <a:graphic>
          <a:graphicData uri="http://schemas.openxmlformats.org/presentationml/2006/ole">
            <mc:AlternateContent xmlns:mc="http://schemas.openxmlformats.org/markup-compatibility/2006">
              <mc:Choice xmlns:v="urn:schemas-microsoft-com:vml" Requires="v">
                <p:oleObj name="Equation" r:id="rId2" imgW="774700" imgH="228600" progId="Equation.3">
                  <p:embed/>
                </p:oleObj>
              </mc:Choice>
              <mc:Fallback>
                <p:oleObj name="Equation" r:id="rId2" imgW="774700" imgH="228600" progId="Equation.3">
                  <p:embed/>
                  <p:pic>
                    <p:nvPicPr>
                      <p:cNvPr id="18" name="Object 17"/>
                      <p:cNvPicPr/>
                      <p:nvPr/>
                    </p:nvPicPr>
                    <p:blipFill>
                      <a:blip r:embed="rId3"/>
                      <a:stretch>
                        <a:fillRect/>
                      </a:stretch>
                    </p:blipFill>
                    <p:spPr>
                      <a:xfrm>
                        <a:off x="3233945" y="1173936"/>
                        <a:ext cx="2673364" cy="789214"/>
                      </a:xfrm>
                      <a:prstGeom prst="rect">
                        <a:avLst/>
                      </a:prstGeom>
                    </p:spPr>
                  </p:pic>
                </p:oleObj>
              </mc:Fallback>
            </mc:AlternateContent>
          </a:graphicData>
        </a:graphic>
      </p:graphicFrame>
      <p:sp>
        <p:nvSpPr>
          <p:cNvPr id="9" name="Content Placeholder 8">
            <a:extLst>
              <a:ext uri="{FF2B5EF4-FFF2-40B4-BE49-F238E27FC236}">
                <a16:creationId xmlns:a16="http://schemas.microsoft.com/office/drawing/2014/main" id="{B6412BBB-4F41-714B-B0EB-F9794FEA32AC}"/>
              </a:ext>
            </a:extLst>
          </p:cNvPr>
          <p:cNvSpPr>
            <a:spLocks noGrp="1"/>
          </p:cNvSpPr>
          <p:nvPr>
            <p:ph idx="1"/>
          </p:nvPr>
        </p:nvSpPr>
        <p:spPr>
          <a:xfrm>
            <a:off x="457200" y="4897463"/>
            <a:ext cx="8226854" cy="1157557"/>
          </a:xfrm>
        </p:spPr>
        <p:txBody>
          <a:bodyPr>
            <a:normAutofit/>
          </a:bodyPr>
          <a:lstStyle/>
          <a:p>
            <a:r>
              <a:rPr lang="en-US" sz="2000" dirty="0"/>
              <a:t>B</a:t>
            </a:r>
            <a:r>
              <a:rPr lang="el-GR" sz="2000" dirty="0"/>
              <a:t>ρ </a:t>
            </a:r>
            <a:r>
              <a:rPr lang="en-US" sz="2000" dirty="0"/>
              <a:t>is called the magnetic rigidity, and if we put in all the correct units we get:</a:t>
            </a:r>
          </a:p>
          <a:p>
            <a:r>
              <a:rPr lang="en-US" sz="2000" dirty="0"/>
              <a:t>B</a:t>
            </a:r>
            <a:r>
              <a:rPr lang="el-GR" sz="2000" dirty="0"/>
              <a:t>ρ = 33.356·</a:t>
            </a:r>
            <a:r>
              <a:rPr lang="en-US" sz="2000" dirty="0"/>
              <a:t>p [</a:t>
            </a:r>
            <a:r>
              <a:rPr lang="en-US" sz="2000" dirty="0" err="1"/>
              <a:t>kG·m</a:t>
            </a:r>
            <a:r>
              <a:rPr lang="en-US" sz="2000" dirty="0"/>
              <a:t>] = 3.3356·p [</a:t>
            </a:r>
            <a:r>
              <a:rPr lang="en-US" sz="2000" dirty="0" err="1"/>
              <a:t>T·m</a:t>
            </a:r>
            <a:r>
              <a:rPr lang="en-US" sz="2000" dirty="0"/>
              <a:t>] (if p is in [GeV/c])</a:t>
            </a:r>
          </a:p>
          <a:p>
            <a:endParaRPr lang="en-US" sz="2000" dirty="0"/>
          </a:p>
        </p:txBody>
      </p:sp>
      <p:sp>
        <p:nvSpPr>
          <p:cNvPr id="10" name="Rectangle 8">
            <a:extLst>
              <a:ext uri="{FF2B5EF4-FFF2-40B4-BE49-F238E27FC236}">
                <a16:creationId xmlns:a16="http://schemas.microsoft.com/office/drawing/2014/main" id="{EC8223D8-6DDD-4F42-8036-95D25FED2C39}"/>
              </a:ext>
            </a:extLst>
          </p:cNvPr>
          <p:cNvSpPr>
            <a:spLocks noChangeArrowheads="1"/>
          </p:cNvSpPr>
          <p:nvPr/>
        </p:nvSpPr>
        <p:spPr bwMode="auto">
          <a:xfrm>
            <a:off x="457200" y="2361057"/>
            <a:ext cx="3038475"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 typeface="Arial" panose="020B0604020202020204" pitchFamily="34" charset="0"/>
              <a:buChar char="•"/>
            </a:pPr>
            <a:r>
              <a:rPr lang="en-US" sz="2000" dirty="0"/>
              <a:t>As a formula this is:</a:t>
            </a:r>
            <a:endParaRPr lang="en-US" sz="2000" dirty="0">
              <a:sym typeface="Math1" charset="0"/>
            </a:endParaRPr>
          </a:p>
        </p:txBody>
      </p:sp>
      <p:sp>
        <p:nvSpPr>
          <p:cNvPr id="11" name="Rectangle 11">
            <a:extLst>
              <a:ext uri="{FF2B5EF4-FFF2-40B4-BE49-F238E27FC236}">
                <a16:creationId xmlns:a16="http://schemas.microsoft.com/office/drawing/2014/main" id="{D3E14E25-58EC-9C4E-B707-3B545F8602BF}"/>
              </a:ext>
            </a:extLst>
          </p:cNvPr>
          <p:cNvSpPr>
            <a:spLocks noChangeArrowheads="1"/>
          </p:cNvSpPr>
          <p:nvPr/>
        </p:nvSpPr>
        <p:spPr bwMode="auto">
          <a:xfrm>
            <a:off x="452438" y="4144976"/>
            <a:ext cx="3517900"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 typeface="Arial" panose="020B0604020202020204" pitchFamily="34" charset="0"/>
              <a:buChar char="•"/>
            </a:pPr>
            <a:r>
              <a:rPr lang="en-US" sz="2000" dirty="0"/>
              <a:t>Which can be written as:</a:t>
            </a:r>
            <a:endParaRPr lang="en-US" sz="2000" dirty="0">
              <a:sym typeface="Math1" charset="0"/>
            </a:endParaRPr>
          </a:p>
        </p:txBody>
      </p:sp>
      <p:sp>
        <p:nvSpPr>
          <p:cNvPr id="12" name="AutoShape 16">
            <a:extLst>
              <a:ext uri="{FF2B5EF4-FFF2-40B4-BE49-F238E27FC236}">
                <a16:creationId xmlns:a16="http://schemas.microsoft.com/office/drawing/2014/main" id="{098E2E50-A0BE-C14F-A0E6-196802A783E3}"/>
              </a:ext>
            </a:extLst>
          </p:cNvPr>
          <p:cNvSpPr>
            <a:spLocks/>
          </p:cNvSpPr>
          <p:nvPr/>
        </p:nvSpPr>
        <p:spPr bwMode="auto">
          <a:xfrm>
            <a:off x="7102475" y="4227513"/>
            <a:ext cx="1389063" cy="609600"/>
          </a:xfrm>
          <a:prstGeom prst="borderCallout2">
            <a:avLst>
              <a:gd name="adj1" fmla="val 18750"/>
              <a:gd name="adj2" fmla="val -5486"/>
              <a:gd name="adj3" fmla="val 18750"/>
              <a:gd name="adj4" fmla="val -47088"/>
              <a:gd name="adj5" fmla="val -259"/>
              <a:gd name="adj6" fmla="val -90287"/>
            </a:avLst>
          </a:prstGeom>
          <a:solidFill>
            <a:schemeClr val="bg1"/>
          </a:solidFill>
          <a:ln w="9525">
            <a:solidFill>
              <a:schemeClr val="tx1"/>
            </a:solidFill>
            <a:miter lim="800000"/>
            <a:headEnd/>
            <a:tailEnd/>
          </a:ln>
        </p:spPr>
        <p:txBody>
          <a:bodyPr anchor="ctr"/>
          <a:lstStyle/>
          <a:p>
            <a:pPr algn="ctr" eaLnBrk="0" hangingPunct="0"/>
            <a:r>
              <a:rPr lang="en-US" sz="2000" dirty="0">
                <a:latin typeface="Times New Roman" charset="0"/>
              </a:rPr>
              <a:t>Momentum</a:t>
            </a:r>
          </a:p>
          <a:p>
            <a:pPr algn="ctr" eaLnBrk="0" hangingPunct="0"/>
            <a:r>
              <a:rPr lang="en-US" sz="2000" dirty="0">
                <a:latin typeface="Times New Roman" charset="0"/>
              </a:rPr>
              <a:t>p=mv</a:t>
            </a:r>
          </a:p>
        </p:txBody>
      </p:sp>
      <p:sp>
        <p:nvSpPr>
          <p:cNvPr id="13" name="AutoShape 20">
            <a:extLst>
              <a:ext uri="{FF2B5EF4-FFF2-40B4-BE49-F238E27FC236}">
                <a16:creationId xmlns:a16="http://schemas.microsoft.com/office/drawing/2014/main" id="{5EA54CD3-52E8-C743-8C42-519663A8FAEE}"/>
              </a:ext>
            </a:extLst>
          </p:cNvPr>
          <p:cNvSpPr>
            <a:spLocks noChangeArrowheads="1"/>
          </p:cNvSpPr>
          <p:nvPr/>
        </p:nvSpPr>
        <p:spPr bwMode="auto">
          <a:xfrm>
            <a:off x="396875" y="2713038"/>
            <a:ext cx="3171825" cy="1371600"/>
          </a:xfrm>
          <a:prstGeom prst="cloudCallout">
            <a:avLst>
              <a:gd name="adj1" fmla="val 75745"/>
              <a:gd name="adj2" fmla="val -54236"/>
            </a:avLst>
          </a:prstGeom>
          <a:solidFill>
            <a:schemeClr val="hlink">
              <a:alpha val="50195"/>
            </a:schemeClr>
          </a:solidFill>
          <a:ln w="9525">
            <a:solidFill>
              <a:schemeClr val="tx1"/>
            </a:solidFill>
            <a:round/>
            <a:headEnd/>
            <a:tailEnd/>
          </a:ln>
        </p:spPr>
        <p:txBody>
          <a:bodyPr anchor="ctr"/>
          <a:lstStyle/>
          <a:p>
            <a:pPr algn="ctr" eaLnBrk="0" hangingPunct="0"/>
            <a:r>
              <a:rPr lang="en-US" sz="2000" b="1" i="1" dirty="0">
                <a:solidFill>
                  <a:schemeClr val="bg2"/>
                </a:solidFill>
                <a:latin typeface="Times New Roman" charset="0"/>
              </a:rPr>
              <a:t>Like for a stone attached to a rotating rope</a:t>
            </a:r>
          </a:p>
        </p:txBody>
      </p:sp>
      <p:grpSp>
        <p:nvGrpSpPr>
          <p:cNvPr id="14" name="Group 42">
            <a:extLst>
              <a:ext uri="{FF2B5EF4-FFF2-40B4-BE49-F238E27FC236}">
                <a16:creationId xmlns:a16="http://schemas.microsoft.com/office/drawing/2014/main" id="{8E73C78A-2F89-1644-A82E-4C13F516B2AD}"/>
              </a:ext>
            </a:extLst>
          </p:cNvPr>
          <p:cNvGrpSpPr>
            <a:grpSpLocks/>
          </p:cNvGrpSpPr>
          <p:nvPr/>
        </p:nvGrpSpPr>
        <p:grpSpPr bwMode="auto">
          <a:xfrm>
            <a:off x="4414838" y="3994150"/>
            <a:ext cx="1585912" cy="693738"/>
            <a:chOff x="2781" y="2258"/>
            <a:chExt cx="999" cy="437"/>
          </a:xfrm>
        </p:grpSpPr>
        <p:sp>
          <p:nvSpPr>
            <p:cNvPr id="15" name="Rectangle 13">
              <a:extLst>
                <a:ext uri="{FF2B5EF4-FFF2-40B4-BE49-F238E27FC236}">
                  <a16:creationId xmlns:a16="http://schemas.microsoft.com/office/drawing/2014/main" id="{DC6AB01C-80D9-D042-9F87-E25F9B90C2BA}"/>
                </a:ext>
              </a:extLst>
            </p:cNvPr>
            <p:cNvSpPr>
              <a:spLocks noChangeArrowheads="1"/>
            </p:cNvSpPr>
            <p:nvPr/>
          </p:nvSpPr>
          <p:spPr bwMode="auto">
            <a:xfrm>
              <a:off x="2781" y="2258"/>
              <a:ext cx="999" cy="437"/>
            </a:xfrm>
            <a:prstGeom prst="rect">
              <a:avLst/>
            </a:prstGeom>
            <a:solidFill>
              <a:schemeClr val="bg1">
                <a:lumMod val="95000"/>
              </a:schemeClr>
            </a:solidFill>
            <a:ln w="9525">
              <a:solidFill>
                <a:schemeClr val="tx1"/>
              </a:solidFill>
              <a:miter lim="800000"/>
              <a:headEnd/>
              <a:tailEnd/>
            </a:ln>
          </p:spPr>
          <p:txBody>
            <a:bodyPr wrap="none" anchor="ctr"/>
            <a:lstStyle/>
            <a:p>
              <a:endParaRPr lang="fr-FR"/>
            </a:p>
          </p:txBody>
        </p:sp>
        <p:sp>
          <p:nvSpPr>
            <p:cNvPr id="16" name="Line 24">
              <a:extLst>
                <a:ext uri="{FF2B5EF4-FFF2-40B4-BE49-F238E27FC236}">
                  <a16:creationId xmlns:a16="http://schemas.microsoft.com/office/drawing/2014/main" id="{D616D483-4A72-3F4C-A9B6-AC03EFABD4D2}"/>
                </a:ext>
              </a:extLst>
            </p:cNvPr>
            <p:cNvSpPr>
              <a:spLocks noChangeShapeType="1"/>
            </p:cNvSpPr>
            <p:nvPr/>
          </p:nvSpPr>
          <p:spPr bwMode="auto">
            <a:xfrm>
              <a:off x="3173" y="2480"/>
              <a:ext cx="196" cy="1"/>
            </a:xfrm>
            <a:prstGeom prst="line">
              <a:avLst/>
            </a:prstGeom>
            <a:noFill/>
            <a:ln w="63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7" name="Line 25">
              <a:extLst>
                <a:ext uri="{FF2B5EF4-FFF2-40B4-BE49-F238E27FC236}">
                  <a16:creationId xmlns:a16="http://schemas.microsoft.com/office/drawing/2014/main" id="{6644A89D-ACBF-164F-B0EF-913A6390E560}"/>
                </a:ext>
              </a:extLst>
            </p:cNvPr>
            <p:cNvSpPr>
              <a:spLocks noChangeShapeType="1"/>
            </p:cNvSpPr>
            <p:nvPr/>
          </p:nvSpPr>
          <p:spPr bwMode="auto">
            <a:xfrm>
              <a:off x="3539" y="2480"/>
              <a:ext cx="111" cy="1"/>
            </a:xfrm>
            <a:prstGeom prst="line">
              <a:avLst/>
            </a:prstGeom>
            <a:noFill/>
            <a:ln w="63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8" name="Rectangle 26">
              <a:extLst>
                <a:ext uri="{FF2B5EF4-FFF2-40B4-BE49-F238E27FC236}">
                  <a16:creationId xmlns:a16="http://schemas.microsoft.com/office/drawing/2014/main" id="{B56FAACC-293F-804A-9BBD-87285E70E26F}"/>
                </a:ext>
              </a:extLst>
            </p:cNvPr>
            <p:cNvSpPr>
              <a:spLocks noChangeArrowheads="1"/>
            </p:cNvSpPr>
            <p:nvPr/>
          </p:nvSpPr>
          <p:spPr bwMode="auto">
            <a:xfrm>
              <a:off x="3560" y="2500"/>
              <a:ext cx="71"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Times New Roman" charset="0"/>
                </a:rPr>
                <a:t>e</a:t>
              </a:r>
              <a:endParaRPr lang="en-US"/>
            </a:p>
          </p:txBody>
        </p:sp>
        <p:sp>
          <p:nvSpPr>
            <p:cNvPr id="19" name="Rectangle 27">
              <a:extLst>
                <a:ext uri="{FF2B5EF4-FFF2-40B4-BE49-F238E27FC236}">
                  <a16:creationId xmlns:a16="http://schemas.microsoft.com/office/drawing/2014/main" id="{FEEEFD90-3A37-6649-AC6D-26DFAFA2C2CB}"/>
                </a:ext>
              </a:extLst>
            </p:cNvPr>
            <p:cNvSpPr>
              <a:spLocks noChangeArrowheads="1"/>
            </p:cNvSpPr>
            <p:nvPr/>
          </p:nvSpPr>
          <p:spPr bwMode="auto">
            <a:xfrm>
              <a:off x="3565" y="2278"/>
              <a:ext cx="80"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Times New Roman" charset="0"/>
                </a:rPr>
                <a:t>p</a:t>
              </a:r>
              <a:endParaRPr lang="en-US"/>
            </a:p>
          </p:txBody>
        </p:sp>
        <p:sp>
          <p:nvSpPr>
            <p:cNvPr id="20" name="Rectangle 28">
              <a:extLst>
                <a:ext uri="{FF2B5EF4-FFF2-40B4-BE49-F238E27FC236}">
                  <a16:creationId xmlns:a16="http://schemas.microsoft.com/office/drawing/2014/main" id="{CB2E860A-E13A-114F-BA9E-7DF438EAF3CA}"/>
                </a:ext>
              </a:extLst>
            </p:cNvPr>
            <p:cNvSpPr>
              <a:spLocks noChangeArrowheads="1"/>
            </p:cNvSpPr>
            <p:nvPr/>
          </p:nvSpPr>
          <p:spPr bwMode="auto">
            <a:xfrm>
              <a:off x="3236" y="2500"/>
              <a:ext cx="71"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Times New Roman" charset="0"/>
                </a:rPr>
                <a:t>e</a:t>
              </a:r>
              <a:endParaRPr lang="en-US"/>
            </a:p>
          </p:txBody>
        </p:sp>
        <p:sp>
          <p:nvSpPr>
            <p:cNvPr id="21" name="Rectangle 29">
              <a:extLst>
                <a:ext uri="{FF2B5EF4-FFF2-40B4-BE49-F238E27FC236}">
                  <a16:creationId xmlns:a16="http://schemas.microsoft.com/office/drawing/2014/main" id="{97072E8C-F51D-7846-BD4E-4A2C7AE71B58}"/>
                </a:ext>
              </a:extLst>
            </p:cNvPr>
            <p:cNvSpPr>
              <a:spLocks noChangeArrowheads="1"/>
            </p:cNvSpPr>
            <p:nvPr/>
          </p:nvSpPr>
          <p:spPr bwMode="auto">
            <a:xfrm>
              <a:off x="3179" y="2278"/>
              <a:ext cx="187"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Times New Roman" charset="0"/>
                </a:rPr>
                <a:t>mv</a:t>
              </a:r>
              <a:endParaRPr lang="en-US"/>
            </a:p>
          </p:txBody>
        </p:sp>
        <p:sp>
          <p:nvSpPr>
            <p:cNvPr id="22" name="Rectangle 30">
              <a:extLst>
                <a:ext uri="{FF2B5EF4-FFF2-40B4-BE49-F238E27FC236}">
                  <a16:creationId xmlns:a16="http://schemas.microsoft.com/office/drawing/2014/main" id="{F0B47292-B0B2-8247-BD1F-92C21E5FBF25}"/>
                </a:ext>
              </a:extLst>
            </p:cNvPr>
            <p:cNvSpPr>
              <a:spLocks noChangeArrowheads="1"/>
            </p:cNvSpPr>
            <p:nvPr/>
          </p:nvSpPr>
          <p:spPr bwMode="auto">
            <a:xfrm>
              <a:off x="2811" y="2377"/>
              <a:ext cx="98"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Times New Roman" charset="0"/>
                </a:rPr>
                <a:t>B</a:t>
              </a:r>
              <a:endParaRPr lang="en-US"/>
            </a:p>
          </p:txBody>
        </p:sp>
        <p:sp>
          <p:nvSpPr>
            <p:cNvPr id="23" name="Rectangle 34">
              <a:extLst>
                <a:ext uri="{FF2B5EF4-FFF2-40B4-BE49-F238E27FC236}">
                  <a16:creationId xmlns:a16="http://schemas.microsoft.com/office/drawing/2014/main" id="{52F95DD4-BD6D-214C-8D3F-2D53C1FD0206}"/>
                </a:ext>
              </a:extLst>
            </p:cNvPr>
            <p:cNvSpPr>
              <a:spLocks noChangeArrowheads="1"/>
            </p:cNvSpPr>
            <p:nvPr/>
          </p:nvSpPr>
          <p:spPr bwMode="auto">
            <a:xfrm>
              <a:off x="3412" y="2359"/>
              <a:ext cx="88"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a:solidFill>
                    <a:srgbClr val="000000"/>
                  </a:solidFill>
                  <a:latin typeface="Symbol" charset="0"/>
                </a:rPr>
                <a:t>=</a:t>
              </a:r>
              <a:endParaRPr lang="en-US"/>
            </a:p>
          </p:txBody>
        </p:sp>
        <p:sp>
          <p:nvSpPr>
            <p:cNvPr id="24" name="Rectangle 35">
              <a:extLst>
                <a:ext uri="{FF2B5EF4-FFF2-40B4-BE49-F238E27FC236}">
                  <a16:creationId xmlns:a16="http://schemas.microsoft.com/office/drawing/2014/main" id="{243003E0-EFD8-1743-A719-2937A10BF3E4}"/>
                </a:ext>
              </a:extLst>
            </p:cNvPr>
            <p:cNvSpPr>
              <a:spLocks noChangeArrowheads="1"/>
            </p:cNvSpPr>
            <p:nvPr/>
          </p:nvSpPr>
          <p:spPr bwMode="auto">
            <a:xfrm>
              <a:off x="3046" y="2359"/>
              <a:ext cx="88"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a:solidFill>
                    <a:srgbClr val="000000"/>
                  </a:solidFill>
                  <a:latin typeface="Symbol" charset="0"/>
                </a:rPr>
                <a:t>=</a:t>
              </a:r>
              <a:endParaRPr lang="en-US"/>
            </a:p>
          </p:txBody>
        </p:sp>
        <p:sp>
          <p:nvSpPr>
            <p:cNvPr id="25" name="Rectangle 38">
              <a:extLst>
                <a:ext uri="{FF2B5EF4-FFF2-40B4-BE49-F238E27FC236}">
                  <a16:creationId xmlns:a16="http://schemas.microsoft.com/office/drawing/2014/main" id="{1B39B0FF-4A0A-0647-A282-2E2D0ED9BDFE}"/>
                </a:ext>
              </a:extLst>
            </p:cNvPr>
            <p:cNvSpPr>
              <a:spLocks noChangeArrowheads="1"/>
            </p:cNvSpPr>
            <p:nvPr/>
          </p:nvSpPr>
          <p:spPr bwMode="auto">
            <a:xfrm>
              <a:off x="2908" y="2359"/>
              <a:ext cx="88"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Symbol" charset="0"/>
                </a:rPr>
                <a:t>r</a:t>
              </a:r>
              <a:endParaRPr lang="en-US"/>
            </a:p>
          </p:txBody>
        </p:sp>
      </p:grpSp>
      <p:grpSp>
        <p:nvGrpSpPr>
          <p:cNvPr id="26" name="Group 41">
            <a:extLst>
              <a:ext uri="{FF2B5EF4-FFF2-40B4-BE49-F238E27FC236}">
                <a16:creationId xmlns:a16="http://schemas.microsoft.com/office/drawing/2014/main" id="{CE7BB99E-551F-8449-AC47-7F975B1215A5}"/>
              </a:ext>
            </a:extLst>
          </p:cNvPr>
          <p:cNvGrpSpPr>
            <a:grpSpLocks/>
          </p:cNvGrpSpPr>
          <p:nvPr/>
        </p:nvGrpSpPr>
        <p:grpSpPr bwMode="auto">
          <a:xfrm>
            <a:off x="4413250" y="2244725"/>
            <a:ext cx="1608138" cy="746125"/>
            <a:chOff x="2774" y="1534"/>
            <a:chExt cx="1013" cy="470"/>
          </a:xfrm>
        </p:grpSpPr>
        <p:sp>
          <p:nvSpPr>
            <p:cNvPr id="27" name="Rectangle 12">
              <a:extLst>
                <a:ext uri="{FF2B5EF4-FFF2-40B4-BE49-F238E27FC236}">
                  <a16:creationId xmlns:a16="http://schemas.microsoft.com/office/drawing/2014/main" id="{9C295582-5C3E-7E45-BA10-402D60F73366}"/>
                </a:ext>
              </a:extLst>
            </p:cNvPr>
            <p:cNvSpPr>
              <a:spLocks noChangeArrowheads="1"/>
            </p:cNvSpPr>
            <p:nvPr/>
          </p:nvSpPr>
          <p:spPr bwMode="auto">
            <a:xfrm>
              <a:off x="2774" y="1534"/>
              <a:ext cx="1013" cy="470"/>
            </a:xfrm>
            <a:prstGeom prst="rect">
              <a:avLst/>
            </a:prstGeom>
            <a:solidFill>
              <a:schemeClr val="bg1">
                <a:lumMod val="95000"/>
              </a:schemeClr>
            </a:solidFill>
            <a:ln w="9525">
              <a:solidFill>
                <a:schemeClr val="tx1"/>
              </a:solidFill>
              <a:miter lim="800000"/>
              <a:headEnd/>
              <a:tailEnd/>
            </a:ln>
          </p:spPr>
          <p:txBody>
            <a:bodyPr wrap="none" anchor="ctr"/>
            <a:lstStyle/>
            <a:p>
              <a:endParaRPr lang="fr-FR"/>
            </a:p>
          </p:txBody>
        </p:sp>
        <p:sp>
          <p:nvSpPr>
            <p:cNvPr id="28" name="Line 23">
              <a:extLst>
                <a:ext uri="{FF2B5EF4-FFF2-40B4-BE49-F238E27FC236}">
                  <a16:creationId xmlns:a16="http://schemas.microsoft.com/office/drawing/2014/main" id="{5F482A5F-191F-E240-95D4-77F0198C08A4}"/>
                </a:ext>
              </a:extLst>
            </p:cNvPr>
            <p:cNvSpPr>
              <a:spLocks noChangeShapeType="1"/>
            </p:cNvSpPr>
            <p:nvPr/>
          </p:nvSpPr>
          <p:spPr bwMode="auto">
            <a:xfrm>
              <a:off x="3488" y="1781"/>
              <a:ext cx="251" cy="1"/>
            </a:xfrm>
            <a:prstGeom prst="line">
              <a:avLst/>
            </a:prstGeom>
            <a:noFill/>
            <a:ln w="63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9" name="Rectangle 31">
              <a:extLst>
                <a:ext uri="{FF2B5EF4-FFF2-40B4-BE49-F238E27FC236}">
                  <a16:creationId xmlns:a16="http://schemas.microsoft.com/office/drawing/2014/main" id="{7B10EF68-B8C9-0741-AD68-965E2E431FB5}"/>
                </a:ext>
              </a:extLst>
            </p:cNvPr>
            <p:cNvSpPr>
              <a:spLocks noChangeArrowheads="1"/>
            </p:cNvSpPr>
            <p:nvPr/>
          </p:nvSpPr>
          <p:spPr bwMode="auto">
            <a:xfrm>
              <a:off x="3494" y="1579"/>
              <a:ext cx="187"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Times New Roman" charset="0"/>
                </a:rPr>
                <a:t>mv</a:t>
              </a:r>
              <a:endParaRPr lang="en-US"/>
            </a:p>
          </p:txBody>
        </p:sp>
        <p:sp>
          <p:nvSpPr>
            <p:cNvPr id="30" name="Rectangle 32">
              <a:extLst>
                <a:ext uri="{FF2B5EF4-FFF2-40B4-BE49-F238E27FC236}">
                  <a16:creationId xmlns:a16="http://schemas.microsoft.com/office/drawing/2014/main" id="{04E3C208-0B51-A740-AD8D-BF1FD3319B7C}"/>
                </a:ext>
              </a:extLst>
            </p:cNvPr>
            <p:cNvSpPr>
              <a:spLocks noChangeArrowheads="1"/>
            </p:cNvSpPr>
            <p:nvPr/>
          </p:nvSpPr>
          <p:spPr bwMode="auto">
            <a:xfrm>
              <a:off x="3083" y="1678"/>
              <a:ext cx="240"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Times New Roman" charset="0"/>
                </a:rPr>
                <a:t>evB</a:t>
              </a:r>
              <a:endParaRPr lang="en-US"/>
            </a:p>
          </p:txBody>
        </p:sp>
        <p:sp>
          <p:nvSpPr>
            <p:cNvPr id="31" name="Rectangle 33">
              <a:extLst>
                <a:ext uri="{FF2B5EF4-FFF2-40B4-BE49-F238E27FC236}">
                  <a16:creationId xmlns:a16="http://schemas.microsoft.com/office/drawing/2014/main" id="{AD48CC54-E2BC-6949-A046-86011F0B770F}"/>
                </a:ext>
              </a:extLst>
            </p:cNvPr>
            <p:cNvSpPr>
              <a:spLocks noChangeArrowheads="1"/>
            </p:cNvSpPr>
            <p:nvPr/>
          </p:nvSpPr>
          <p:spPr bwMode="auto">
            <a:xfrm>
              <a:off x="2811" y="1678"/>
              <a:ext cx="98"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Times New Roman" charset="0"/>
                </a:rPr>
                <a:t>F</a:t>
              </a:r>
              <a:endParaRPr lang="en-US"/>
            </a:p>
          </p:txBody>
        </p:sp>
        <p:sp>
          <p:nvSpPr>
            <p:cNvPr id="32" name="Rectangle 36">
              <a:extLst>
                <a:ext uri="{FF2B5EF4-FFF2-40B4-BE49-F238E27FC236}">
                  <a16:creationId xmlns:a16="http://schemas.microsoft.com/office/drawing/2014/main" id="{18B6307D-DCA9-C94B-AA68-5F707ECE1688}"/>
                </a:ext>
              </a:extLst>
            </p:cNvPr>
            <p:cNvSpPr>
              <a:spLocks noChangeArrowheads="1"/>
            </p:cNvSpPr>
            <p:nvPr/>
          </p:nvSpPr>
          <p:spPr bwMode="auto">
            <a:xfrm>
              <a:off x="3361" y="1660"/>
              <a:ext cx="88"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a:solidFill>
                    <a:srgbClr val="000000"/>
                  </a:solidFill>
                  <a:latin typeface="Symbol" charset="0"/>
                </a:rPr>
                <a:t>=</a:t>
              </a:r>
              <a:endParaRPr lang="en-US"/>
            </a:p>
          </p:txBody>
        </p:sp>
        <p:sp>
          <p:nvSpPr>
            <p:cNvPr id="33" name="Rectangle 37">
              <a:extLst>
                <a:ext uri="{FF2B5EF4-FFF2-40B4-BE49-F238E27FC236}">
                  <a16:creationId xmlns:a16="http://schemas.microsoft.com/office/drawing/2014/main" id="{356127C1-E201-5942-8B9D-B0C895AC297C}"/>
                </a:ext>
              </a:extLst>
            </p:cNvPr>
            <p:cNvSpPr>
              <a:spLocks noChangeArrowheads="1"/>
            </p:cNvSpPr>
            <p:nvPr/>
          </p:nvSpPr>
          <p:spPr bwMode="auto">
            <a:xfrm>
              <a:off x="2961" y="1660"/>
              <a:ext cx="88"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a:solidFill>
                    <a:srgbClr val="000000"/>
                  </a:solidFill>
                  <a:latin typeface="Symbol" charset="0"/>
                </a:rPr>
                <a:t>=</a:t>
              </a:r>
              <a:endParaRPr lang="en-US"/>
            </a:p>
          </p:txBody>
        </p:sp>
        <p:sp>
          <p:nvSpPr>
            <p:cNvPr id="34" name="Rectangle 39">
              <a:extLst>
                <a:ext uri="{FF2B5EF4-FFF2-40B4-BE49-F238E27FC236}">
                  <a16:creationId xmlns:a16="http://schemas.microsoft.com/office/drawing/2014/main" id="{C536C066-86A2-0246-92A5-5C3B9813B940}"/>
                </a:ext>
              </a:extLst>
            </p:cNvPr>
            <p:cNvSpPr>
              <a:spLocks noChangeArrowheads="1"/>
            </p:cNvSpPr>
            <p:nvPr/>
          </p:nvSpPr>
          <p:spPr bwMode="auto">
            <a:xfrm>
              <a:off x="3568" y="1783"/>
              <a:ext cx="88"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Symbol" charset="0"/>
                </a:rPr>
                <a:t>r</a:t>
              </a:r>
              <a:endParaRPr lang="en-US"/>
            </a:p>
          </p:txBody>
        </p:sp>
        <p:sp>
          <p:nvSpPr>
            <p:cNvPr id="35" name="Rectangle 40">
              <a:extLst>
                <a:ext uri="{FF2B5EF4-FFF2-40B4-BE49-F238E27FC236}">
                  <a16:creationId xmlns:a16="http://schemas.microsoft.com/office/drawing/2014/main" id="{903F3B67-3FAD-2B46-A6DB-58CF632FB054}"/>
                </a:ext>
              </a:extLst>
            </p:cNvPr>
            <p:cNvSpPr>
              <a:spLocks noChangeArrowheads="1"/>
            </p:cNvSpPr>
            <p:nvPr/>
          </p:nvSpPr>
          <p:spPr bwMode="auto">
            <a:xfrm>
              <a:off x="3690" y="1600"/>
              <a:ext cx="28" cy="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700">
                  <a:solidFill>
                    <a:srgbClr val="000000"/>
                  </a:solidFill>
                  <a:latin typeface="Times New Roman" charset="0"/>
                </a:rPr>
                <a:t>2</a:t>
              </a:r>
              <a:endParaRPr lang="en-US"/>
            </a:p>
          </p:txBody>
        </p:sp>
      </p:grpSp>
      <p:sp>
        <p:nvSpPr>
          <p:cNvPr id="36" name="AutoShape 15">
            <a:extLst>
              <a:ext uri="{FF2B5EF4-FFF2-40B4-BE49-F238E27FC236}">
                <a16:creationId xmlns:a16="http://schemas.microsoft.com/office/drawing/2014/main" id="{3C69602A-D758-DD46-B6DC-3B5D48AD5521}"/>
              </a:ext>
            </a:extLst>
          </p:cNvPr>
          <p:cNvSpPr>
            <a:spLocks/>
          </p:cNvSpPr>
          <p:nvPr/>
        </p:nvSpPr>
        <p:spPr bwMode="auto">
          <a:xfrm>
            <a:off x="7212013" y="2314575"/>
            <a:ext cx="1282700" cy="609600"/>
          </a:xfrm>
          <a:prstGeom prst="borderCallout2">
            <a:avLst>
              <a:gd name="adj1" fmla="val 18750"/>
              <a:gd name="adj2" fmla="val -5940"/>
              <a:gd name="adj3" fmla="val 18750"/>
              <a:gd name="adj4" fmla="val -54454"/>
              <a:gd name="adj5" fmla="val 75782"/>
              <a:gd name="adj6" fmla="val -105074"/>
            </a:avLst>
          </a:prstGeom>
          <a:solidFill>
            <a:schemeClr val="bg1"/>
          </a:solidFill>
          <a:ln w="9525">
            <a:solidFill>
              <a:schemeClr val="tx1"/>
            </a:solidFill>
            <a:miter lim="800000"/>
            <a:headEnd/>
            <a:tailEnd/>
          </a:ln>
        </p:spPr>
        <p:txBody>
          <a:bodyPr anchor="ctr"/>
          <a:lstStyle/>
          <a:p>
            <a:pPr algn="ctr" eaLnBrk="0" hangingPunct="0"/>
            <a:r>
              <a:rPr lang="en-US" sz="2000">
                <a:latin typeface="Times New Roman" charset="0"/>
              </a:rPr>
              <a:t>Radius of curvature</a:t>
            </a:r>
          </a:p>
        </p:txBody>
      </p:sp>
    </p:spTree>
    <p:extLst>
      <p:ext uri="{BB962C8B-B14F-4D97-AF65-F5344CB8AC3E}">
        <p14:creationId xmlns:p14="http://schemas.microsoft.com/office/powerpoint/2010/main" val="2476159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224" y="50263"/>
            <a:ext cx="8688326" cy="940443"/>
          </a:xfrm>
        </p:spPr>
        <p:txBody>
          <a:bodyPr>
            <a:noAutofit/>
          </a:bodyPr>
          <a:lstStyle/>
          <a:p>
            <a:r>
              <a:rPr lang="en-US" sz="3800" dirty="0"/>
              <a:t>Moving a Point in </a:t>
            </a:r>
            <a:r>
              <a:rPr lang="en-US" sz="3800"/>
              <a:t>a Coordinate System</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Rectangle 36"/>
          <p:cNvSpPr txBox="1">
            <a:spLocks noChangeArrowheads="1"/>
          </p:cNvSpPr>
          <p:nvPr/>
        </p:nvSpPr>
        <p:spPr>
          <a:xfrm>
            <a:off x="525516" y="920367"/>
            <a:ext cx="8287975" cy="973694"/>
          </a:xfrm>
          <a:prstGeom prst="rect">
            <a:avLst/>
          </a:prstGeom>
          <a:solidFill>
            <a:schemeClr val="tx2">
              <a:lumMod val="20000"/>
              <a:lumOff val="80000"/>
            </a:schemeClr>
          </a:solidFill>
          <a:ln>
            <a:solidFill>
              <a:srgbClr val="4F81BD"/>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solidFill>
                  <a:srgbClr val="1F497D"/>
                </a:solidFill>
              </a:rPr>
              <a:t>To move from one point (A) to any other point (B) one needs control of both </a:t>
            </a:r>
            <a:r>
              <a:rPr lang="en-US" sz="2400" b="1" u="sng" dirty="0">
                <a:solidFill>
                  <a:srgbClr val="1F497D"/>
                </a:solidFill>
              </a:rPr>
              <a:t>Length</a:t>
            </a:r>
            <a:r>
              <a:rPr lang="en-US" sz="2400" dirty="0">
                <a:solidFill>
                  <a:srgbClr val="1F497D"/>
                </a:solidFill>
              </a:rPr>
              <a:t> and </a:t>
            </a:r>
            <a:r>
              <a:rPr lang="en-US" sz="2400" b="1" u="sng" dirty="0">
                <a:solidFill>
                  <a:srgbClr val="1F497D"/>
                </a:solidFill>
              </a:rPr>
              <a:t>Direction</a:t>
            </a:r>
            <a:r>
              <a:rPr lang="en-US" sz="2400" dirty="0">
                <a:solidFill>
                  <a:srgbClr val="1F497D"/>
                </a:solidFill>
              </a:rPr>
              <a:t>.</a:t>
            </a:r>
          </a:p>
        </p:txBody>
      </p:sp>
      <p:graphicFrame>
        <p:nvGraphicFramePr>
          <p:cNvPr id="8" name="Object 32"/>
          <p:cNvGraphicFramePr>
            <a:graphicFrameLocks noChangeAspect="1"/>
          </p:cNvGraphicFramePr>
          <p:nvPr>
            <p:extLst>
              <p:ext uri="{D42A27DB-BD31-4B8C-83A1-F6EECF244321}">
                <p14:modId xmlns:p14="http://schemas.microsoft.com/office/powerpoint/2010/main" val="1004416230"/>
              </p:ext>
            </p:extLst>
          </p:nvPr>
        </p:nvGraphicFramePr>
        <p:xfrm>
          <a:off x="6999287" y="4366357"/>
          <a:ext cx="2144713" cy="1801813"/>
        </p:xfrm>
        <a:graphic>
          <a:graphicData uri="http://schemas.openxmlformats.org/presentationml/2006/ole">
            <mc:AlternateContent xmlns:mc="http://schemas.openxmlformats.org/markup-compatibility/2006">
              <mc:Choice xmlns:v="urn:schemas-microsoft-com:vml" Requires="v">
                <p:oleObj name="Clip" r:id="rId2" imgW="1428571" imgH="1200000" progId="MS_ClipArt_Gallery.2">
                  <p:embed/>
                </p:oleObj>
              </mc:Choice>
              <mc:Fallback>
                <p:oleObj name="Clip" r:id="rId2" imgW="1428571" imgH="1200000" progId="MS_ClipArt_Gallery.2">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9287" y="4366357"/>
                        <a:ext cx="2144713" cy="18018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 name="AutoShape 31"/>
          <p:cNvSpPr>
            <a:spLocks noChangeArrowheads="1"/>
          </p:cNvSpPr>
          <p:nvPr/>
        </p:nvSpPr>
        <p:spPr bwMode="auto">
          <a:xfrm>
            <a:off x="5805488" y="1373920"/>
            <a:ext cx="3260725" cy="1970087"/>
          </a:xfrm>
          <a:prstGeom prst="cloudCallout">
            <a:avLst>
              <a:gd name="adj1" fmla="val 10819"/>
              <a:gd name="adj2" fmla="val 112287"/>
            </a:avLst>
          </a:prstGeom>
          <a:solidFill>
            <a:schemeClr val="accent1">
              <a:lumMod val="20000"/>
              <a:lumOff val="80000"/>
            </a:schemeClr>
          </a:solidFill>
          <a:ln w="9525">
            <a:solidFill>
              <a:schemeClr val="tx1"/>
            </a:solidFill>
            <a:round/>
            <a:headEnd/>
            <a:tailEnd/>
          </a:ln>
        </p:spPr>
        <p:txBody>
          <a:bodyPr anchor="ctr"/>
          <a:lstStyle/>
          <a:p>
            <a:pPr algn="ctr" eaLnBrk="0" hangingPunct="0"/>
            <a:r>
              <a:rPr lang="en-US" sz="2000" b="1" dirty="0">
                <a:solidFill>
                  <a:schemeClr val="accent2"/>
                </a:solidFill>
              </a:rPr>
              <a:t>Rather clumsy !</a:t>
            </a:r>
          </a:p>
          <a:p>
            <a:pPr algn="ctr" eaLnBrk="0" hangingPunct="0"/>
            <a:r>
              <a:rPr lang="en-US" sz="2000" dirty="0">
                <a:solidFill>
                  <a:schemeClr val="accent2"/>
                </a:solidFill>
              </a:rPr>
              <a:t>Is there a more efficient way of doing this ?</a:t>
            </a:r>
          </a:p>
        </p:txBody>
      </p:sp>
      <p:grpSp>
        <p:nvGrpSpPr>
          <p:cNvPr id="10" name="Group 38"/>
          <p:cNvGrpSpPr>
            <a:grpSpLocks/>
          </p:cNvGrpSpPr>
          <p:nvPr/>
        </p:nvGrpSpPr>
        <p:grpSpPr bwMode="auto">
          <a:xfrm>
            <a:off x="984250" y="2132745"/>
            <a:ext cx="4981575" cy="3929062"/>
            <a:chOff x="639" y="1505"/>
            <a:chExt cx="3138" cy="2475"/>
          </a:xfrm>
        </p:grpSpPr>
        <p:sp>
          <p:nvSpPr>
            <p:cNvPr id="11" name="Text Box 30"/>
            <p:cNvSpPr txBox="1">
              <a:spLocks noChangeArrowheads="1"/>
            </p:cNvSpPr>
            <p:nvPr/>
          </p:nvSpPr>
          <p:spPr bwMode="auto">
            <a:xfrm>
              <a:off x="936" y="3730"/>
              <a:ext cx="2638"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2000" b="1" i="1" dirty="0">
                  <a:solidFill>
                    <a:srgbClr val="1F497D"/>
                  </a:solidFill>
                  <a:latin typeface="+mn-lt"/>
                </a:rPr>
                <a:t>2 equations needed !!!</a:t>
              </a:r>
            </a:p>
          </p:txBody>
        </p:sp>
        <p:sp>
          <p:nvSpPr>
            <p:cNvPr id="12" name="Line 5"/>
            <p:cNvSpPr>
              <a:spLocks noChangeShapeType="1"/>
            </p:cNvSpPr>
            <p:nvPr/>
          </p:nvSpPr>
          <p:spPr bwMode="auto">
            <a:xfrm flipV="1">
              <a:off x="2097" y="1505"/>
              <a:ext cx="0" cy="144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 name="Line 6"/>
            <p:cNvSpPr>
              <a:spLocks noChangeShapeType="1"/>
            </p:cNvSpPr>
            <p:nvPr/>
          </p:nvSpPr>
          <p:spPr bwMode="auto">
            <a:xfrm>
              <a:off x="2097" y="2945"/>
              <a:ext cx="1680"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4" name="Line 7"/>
            <p:cNvSpPr>
              <a:spLocks noChangeShapeType="1"/>
            </p:cNvSpPr>
            <p:nvPr/>
          </p:nvSpPr>
          <p:spPr bwMode="auto">
            <a:xfrm>
              <a:off x="2097" y="1793"/>
              <a:ext cx="1104" cy="0"/>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5" name="Line 8"/>
            <p:cNvSpPr>
              <a:spLocks noChangeShapeType="1"/>
            </p:cNvSpPr>
            <p:nvPr/>
          </p:nvSpPr>
          <p:spPr bwMode="auto">
            <a:xfrm>
              <a:off x="3201" y="1793"/>
              <a:ext cx="0" cy="1152"/>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6" name="Rectangle 9"/>
            <p:cNvSpPr>
              <a:spLocks noChangeArrowheads="1"/>
            </p:cNvSpPr>
            <p:nvPr/>
          </p:nvSpPr>
          <p:spPr bwMode="auto">
            <a:xfrm>
              <a:off x="3153" y="1793"/>
              <a:ext cx="48" cy="48"/>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17" name="Text Box 10"/>
            <p:cNvSpPr txBox="1">
              <a:spLocks noChangeArrowheads="1"/>
            </p:cNvSpPr>
            <p:nvPr/>
          </p:nvSpPr>
          <p:spPr bwMode="auto">
            <a:xfrm>
              <a:off x="1847" y="1531"/>
              <a:ext cx="191"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y</a:t>
              </a:r>
              <a:endParaRPr lang="en-US"/>
            </a:p>
          </p:txBody>
        </p:sp>
        <p:sp>
          <p:nvSpPr>
            <p:cNvPr id="18" name="Text Box 11"/>
            <p:cNvSpPr txBox="1">
              <a:spLocks noChangeArrowheads="1"/>
            </p:cNvSpPr>
            <p:nvPr/>
          </p:nvSpPr>
          <p:spPr bwMode="auto">
            <a:xfrm>
              <a:off x="3469" y="2926"/>
              <a:ext cx="201"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x</a:t>
              </a:r>
              <a:endParaRPr lang="en-US"/>
            </a:p>
          </p:txBody>
        </p:sp>
        <p:sp>
          <p:nvSpPr>
            <p:cNvPr id="19" name="Line 12"/>
            <p:cNvSpPr>
              <a:spLocks noChangeShapeType="1"/>
            </p:cNvSpPr>
            <p:nvPr/>
          </p:nvSpPr>
          <p:spPr bwMode="auto">
            <a:xfrm flipH="1">
              <a:off x="743" y="2945"/>
              <a:ext cx="1344"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0" name="Line 13"/>
            <p:cNvSpPr>
              <a:spLocks noChangeShapeType="1"/>
            </p:cNvSpPr>
            <p:nvPr/>
          </p:nvSpPr>
          <p:spPr bwMode="auto">
            <a:xfrm flipV="1">
              <a:off x="1079" y="2321"/>
              <a:ext cx="0" cy="624"/>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1" name="Line 14"/>
            <p:cNvSpPr>
              <a:spLocks noChangeShapeType="1"/>
            </p:cNvSpPr>
            <p:nvPr/>
          </p:nvSpPr>
          <p:spPr bwMode="auto">
            <a:xfrm>
              <a:off x="1079" y="2321"/>
              <a:ext cx="1008" cy="0"/>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2" name="Rectangle 15"/>
            <p:cNvSpPr>
              <a:spLocks noChangeArrowheads="1"/>
            </p:cNvSpPr>
            <p:nvPr/>
          </p:nvSpPr>
          <p:spPr bwMode="auto">
            <a:xfrm>
              <a:off x="1079" y="2321"/>
              <a:ext cx="48" cy="48"/>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23" name="Text Box 16"/>
            <p:cNvSpPr txBox="1">
              <a:spLocks noChangeArrowheads="1"/>
            </p:cNvSpPr>
            <p:nvPr/>
          </p:nvSpPr>
          <p:spPr bwMode="auto">
            <a:xfrm>
              <a:off x="2959" y="1570"/>
              <a:ext cx="205" cy="2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dirty="0">
                  <a:latin typeface="+mn-lt"/>
                </a:rPr>
                <a:t>A</a:t>
              </a:r>
              <a:endParaRPr lang="en-US" dirty="0">
                <a:latin typeface="+mn-lt"/>
              </a:endParaRPr>
            </a:p>
          </p:txBody>
        </p:sp>
        <p:sp>
          <p:nvSpPr>
            <p:cNvPr id="24" name="Text Box 17"/>
            <p:cNvSpPr txBox="1">
              <a:spLocks noChangeArrowheads="1"/>
            </p:cNvSpPr>
            <p:nvPr/>
          </p:nvSpPr>
          <p:spPr bwMode="auto">
            <a:xfrm>
              <a:off x="639" y="2049"/>
              <a:ext cx="198" cy="2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dirty="0">
                  <a:latin typeface="+mn-lt"/>
                </a:rPr>
                <a:t>B</a:t>
              </a:r>
            </a:p>
          </p:txBody>
        </p:sp>
        <p:sp>
          <p:nvSpPr>
            <p:cNvPr id="25" name="Line 18"/>
            <p:cNvSpPr>
              <a:spLocks noChangeShapeType="1"/>
            </p:cNvSpPr>
            <p:nvPr/>
          </p:nvSpPr>
          <p:spPr bwMode="auto">
            <a:xfrm flipH="1">
              <a:off x="1127" y="1803"/>
              <a:ext cx="2064" cy="518"/>
            </a:xfrm>
            <a:prstGeom prst="line">
              <a:avLst/>
            </a:prstGeom>
            <a:noFill/>
            <a:ln w="19050">
              <a:solidFill>
                <a:srgbClr val="FF0000"/>
              </a:solidFill>
              <a:prstDash val="dashDot"/>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aphicFrame>
          <p:nvGraphicFramePr>
            <p:cNvPr id="26" name="Object 19"/>
            <p:cNvGraphicFramePr>
              <a:graphicFrameLocks noChangeAspect="1"/>
            </p:cNvGraphicFramePr>
            <p:nvPr/>
          </p:nvGraphicFramePr>
          <p:xfrm>
            <a:off x="1475" y="2993"/>
            <a:ext cx="1559" cy="699"/>
          </p:xfrm>
          <a:graphic>
            <a:graphicData uri="http://schemas.openxmlformats.org/presentationml/2006/ole">
              <mc:AlternateContent xmlns:mc="http://schemas.openxmlformats.org/markup-compatibility/2006">
                <mc:Choice xmlns:v="urn:schemas-microsoft-com:vml" Requires="v">
                  <p:oleObj name="Equation" r:id="rId4" imgW="1587500" imgH="711200" progId="Equation.3">
                    <p:embed/>
                  </p:oleObj>
                </mc:Choice>
                <mc:Fallback>
                  <p:oleObj name="Equation" r:id="rId4" imgW="1587500" imgH="71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 y="2993"/>
                          <a:ext cx="1559" cy="6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7" name="Object 20"/>
            <p:cNvGraphicFramePr>
              <a:graphicFrameLocks noChangeAspect="1"/>
            </p:cNvGraphicFramePr>
            <p:nvPr/>
          </p:nvGraphicFramePr>
          <p:xfrm>
            <a:off x="3124" y="1586"/>
            <a:ext cx="552" cy="208"/>
          </p:xfrm>
          <a:graphic>
            <a:graphicData uri="http://schemas.openxmlformats.org/presentationml/2006/ole">
              <mc:AlternateContent xmlns:mc="http://schemas.openxmlformats.org/markup-compatibility/2006">
                <mc:Choice xmlns:v="urn:schemas-microsoft-com:vml" Requires="v">
                  <p:oleObj name="Equation" r:id="rId6" imgW="876300" imgH="330200" progId="Equation.3">
                    <p:embed/>
                  </p:oleObj>
                </mc:Choice>
                <mc:Fallback>
                  <p:oleObj name="Equation" r:id="rId6" imgW="876300" imgH="330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 y="1586"/>
                          <a:ext cx="552" cy="20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8" name="Object 21"/>
            <p:cNvGraphicFramePr>
              <a:graphicFrameLocks noChangeAspect="1"/>
            </p:cNvGraphicFramePr>
            <p:nvPr/>
          </p:nvGraphicFramePr>
          <p:xfrm>
            <a:off x="806" y="2060"/>
            <a:ext cx="576" cy="208"/>
          </p:xfrm>
          <a:graphic>
            <a:graphicData uri="http://schemas.openxmlformats.org/presentationml/2006/ole">
              <mc:AlternateContent xmlns:mc="http://schemas.openxmlformats.org/markup-compatibility/2006">
                <mc:Choice xmlns:v="urn:schemas-microsoft-com:vml" Requires="v">
                  <p:oleObj name="Equation" r:id="rId8" imgW="914400" imgH="330200" progId="Equation.3">
                    <p:embed/>
                  </p:oleObj>
                </mc:Choice>
                <mc:Fallback>
                  <p:oleObj name="Equation" r:id="rId8" imgW="914400" imgH="330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6" y="2060"/>
                          <a:ext cx="576" cy="20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9" name="Line 23"/>
            <p:cNvSpPr>
              <a:spLocks noChangeShapeType="1"/>
            </p:cNvSpPr>
            <p:nvPr/>
          </p:nvSpPr>
          <p:spPr bwMode="auto">
            <a:xfrm flipH="1">
              <a:off x="2087" y="1841"/>
              <a:ext cx="1056" cy="1104"/>
            </a:xfrm>
            <a:prstGeom prst="line">
              <a:avLst/>
            </a:prstGeom>
            <a:noFill/>
            <a:ln w="38100">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0" name="Line 24"/>
            <p:cNvSpPr>
              <a:spLocks noChangeShapeType="1"/>
            </p:cNvSpPr>
            <p:nvPr/>
          </p:nvSpPr>
          <p:spPr bwMode="auto">
            <a:xfrm>
              <a:off x="1127" y="2369"/>
              <a:ext cx="960" cy="576"/>
            </a:xfrm>
            <a:prstGeom prst="line">
              <a:avLst/>
            </a:prstGeom>
            <a:noFill/>
            <a:ln w="38100">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 name="Line 25"/>
            <p:cNvSpPr>
              <a:spLocks noChangeShapeType="1"/>
            </p:cNvSpPr>
            <p:nvPr/>
          </p:nvSpPr>
          <p:spPr bwMode="auto">
            <a:xfrm flipH="1" flipV="1">
              <a:off x="1127" y="2753"/>
              <a:ext cx="401" cy="682"/>
            </a:xfrm>
            <a:prstGeom prst="line">
              <a:avLst/>
            </a:prstGeom>
            <a:noFill/>
            <a:ln w="19050">
              <a:solidFill>
                <a:schemeClr val="hlink"/>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2" name="Line 26"/>
            <p:cNvSpPr>
              <a:spLocks noChangeShapeType="1"/>
            </p:cNvSpPr>
            <p:nvPr/>
          </p:nvSpPr>
          <p:spPr bwMode="auto">
            <a:xfrm flipH="1" flipV="1">
              <a:off x="1559" y="2369"/>
              <a:ext cx="6" cy="680"/>
            </a:xfrm>
            <a:prstGeom prst="line">
              <a:avLst/>
            </a:prstGeom>
            <a:noFill/>
            <a:ln w="19050">
              <a:solidFill>
                <a:schemeClr val="hlink"/>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3" name="Line 27"/>
            <p:cNvSpPr>
              <a:spLocks noChangeShapeType="1"/>
            </p:cNvSpPr>
            <p:nvPr/>
          </p:nvSpPr>
          <p:spPr bwMode="auto">
            <a:xfrm flipV="1">
              <a:off x="2257" y="1841"/>
              <a:ext cx="406" cy="1207"/>
            </a:xfrm>
            <a:prstGeom prst="line">
              <a:avLst/>
            </a:prstGeom>
            <a:noFill/>
            <a:ln w="19050">
              <a:solidFill>
                <a:schemeClr val="hlink"/>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4" name="Line 28"/>
            <p:cNvSpPr>
              <a:spLocks noChangeShapeType="1"/>
            </p:cNvSpPr>
            <p:nvPr/>
          </p:nvSpPr>
          <p:spPr bwMode="auto">
            <a:xfrm flipV="1">
              <a:off x="2817" y="2561"/>
              <a:ext cx="230" cy="499"/>
            </a:xfrm>
            <a:prstGeom prst="line">
              <a:avLst/>
            </a:prstGeom>
            <a:noFill/>
            <a:ln w="19050">
              <a:solidFill>
                <a:schemeClr val="hlink"/>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5" name="Line 29"/>
            <p:cNvSpPr>
              <a:spLocks noChangeShapeType="1"/>
            </p:cNvSpPr>
            <p:nvPr/>
          </p:nvSpPr>
          <p:spPr bwMode="auto">
            <a:xfrm>
              <a:off x="3047" y="2561"/>
              <a:ext cx="144" cy="0"/>
            </a:xfrm>
            <a:prstGeom prst="line">
              <a:avLst/>
            </a:prstGeom>
            <a:noFill/>
            <a:ln w="19050">
              <a:solidFill>
                <a:schemeClr val="hlink"/>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Tree>
    <p:extLst>
      <p:ext uri="{BB962C8B-B14F-4D97-AF65-F5344CB8AC3E}">
        <p14:creationId xmlns:p14="http://schemas.microsoft.com/office/powerpoint/2010/main" val="30624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882"/>
            <a:ext cx="8226854" cy="940443"/>
          </a:xfrm>
        </p:spPr>
        <p:txBody>
          <a:bodyPr/>
          <a:lstStyle/>
          <a:p>
            <a:r>
              <a:rPr lang="en-US" dirty="0"/>
              <a:t>Matrices &amp; Vectors</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grpSp>
        <p:nvGrpSpPr>
          <p:cNvPr id="7" name="Group 41"/>
          <p:cNvGrpSpPr>
            <a:grpSpLocks/>
          </p:cNvGrpSpPr>
          <p:nvPr/>
        </p:nvGrpSpPr>
        <p:grpSpPr bwMode="auto">
          <a:xfrm>
            <a:off x="568241" y="1078059"/>
            <a:ext cx="4802188" cy="1127125"/>
            <a:chOff x="526" y="809"/>
            <a:chExt cx="3025" cy="710"/>
          </a:xfrm>
        </p:grpSpPr>
        <p:graphicFrame>
          <p:nvGraphicFramePr>
            <p:cNvPr id="8" name="Object 3"/>
            <p:cNvGraphicFramePr>
              <a:graphicFrameLocks noChangeAspect="1"/>
            </p:cNvGraphicFramePr>
            <p:nvPr/>
          </p:nvGraphicFramePr>
          <p:xfrm>
            <a:off x="1967" y="809"/>
            <a:ext cx="1584" cy="710"/>
          </p:xfrm>
          <a:graphic>
            <a:graphicData uri="http://schemas.openxmlformats.org/presentationml/2006/ole">
              <mc:AlternateContent xmlns:mc="http://schemas.openxmlformats.org/markup-compatibility/2006">
                <mc:Choice xmlns:v="urn:schemas-microsoft-com:vml" Requires="v">
                  <p:oleObj name="Equation" r:id="rId2" imgW="1587500" imgH="711200" progId="Equation.3">
                    <p:embed/>
                  </p:oleObj>
                </mc:Choice>
                <mc:Fallback>
                  <p:oleObj name="Equation" r:id="rId2" imgW="1587500" imgH="7112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7" y="809"/>
                          <a:ext cx="1584" cy="71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 name="Rectangle 37"/>
            <p:cNvSpPr>
              <a:spLocks noChangeArrowheads="1"/>
            </p:cNvSpPr>
            <p:nvPr/>
          </p:nvSpPr>
          <p:spPr bwMode="auto">
            <a:xfrm>
              <a:off x="526" y="1026"/>
              <a:ext cx="1958" cy="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20000"/>
                </a:spcBef>
              </a:pPr>
              <a:r>
                <a:rPr lang="en-US" sz="2400" dirty="0">
                  <a:solidFill>
                    <a:srgbClr val="1F497D"/>
                  </a:solidFill>
                </a:rPr>
                <a:t>So, we have:</a:t>
              </a:r>
            </a:p>
          </p:txBody>
        </p:sp>
      </p:grpSp>
      <p:grpSp>
        <p:nvGrpSpPr>
          <p:cNvPr id="10" name="Group 43"/>
          <p:cNvGrpSpPr>
            <a:grpSpLocks/>
          </p:cNvGrpSpPr>
          <p:nvPr/>
        </p:nvGrpSpPr>
        <p:grpSpPr bwMode="auto">
          <a:xfrm>
            <a:off x="543933" y="2450295"/>
            <a:ext cx="8389937" cy="2740025"/>
            <a:chOff x="515" y="1645"/>
            <a:chExt cx="5285" cy="1726"/>
          </a:xfrm>
        </p:grpSpPr>
        <p:graphicFrame>
          <p:nvGraphicFramePr>
            <p:cNvPr id="11" name="Object 6"/>
            <p:cNvGraphicFramePr>
              <a:graphicFrameLocks noChangeAspect="1"/>
            </p:cNvGraphicFramePr>
            <p:nvPr>
              <p:extLst>
                <p:ext uri="{D42A27DB-BD31-4B8C-83A1-F6EECF244321}">
                  <p14:modId xmlns:p14="http://schemas.microsoft.com/office/powerpoint/2010/main" val="701705630"/>
                </p:ext>
              </p:extLst>
            </p:nvPr>
          </p:nvGraphicFramePr>
          <p:xfrm>
            <a:off x="4225" y="1646"/>
            <a:ext cx="996" cy="287"/>
          </p:xfrm>
          <a:graphic>
            <a:graphicData uri="http://schemas.openxmlformats.org/presentationml/2006/ole">
              <mc:AlternateContent xmlns:mc="http://schemas.openxmlformats.org/markup-compatibility/2006">
                <mc:Choice xmlns:v="urn:schemas-microsoft-com:vml" Requires="v">
                  <p:oleObj name="Equation" r:id="rId4" imgW="875920" imgH="253890" progId="Equation.3">
                    <p:embed/>
                  </p:oleObj>
                </mc:Choice>
                <mc:Fallback>
                  <p:oleObj name="Equation" r:id="rId4" imgW="875920" imgH="253890" progId="Equation.3">
                    <p:embed/>
                    <p:pic>
                      <p:nvPicPr>
                        <p:cNvPr id="0" name=""/>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4225" y="1646"/>
                          <a:ext cx="996" cy="287"/>
                        </a:xfrm>
                        <a:prstGeom prst="rect">
                          <a:avLst/>
                        </a:prstGeom>
                        <a:solidFill>
                          <a:schemeClr val="tx2">
                            <a:lumMod val="20000"/>
                            <a:lumOff val="80000"/>
                            <a:alpha val="50195"/>
                          </a:schemeClr>
                        </a:solidFill>
                        <a:ln>
                          <a:noFill/>
                        </a:ln>
                        <a:effectLst/>
                      </p:spPr>
                    </p:pic>
                  </p:oleObj>
                </mc:Fallback>
              </mc:AlternateContent>
            </a:graphicData>
          </a:graphic>
        </p:graphicFrame>
        <p:graphicFrame>
          <p:nvGraphicFramePr>
            <p:cNvPr id="12" name="Object 7"/>
            <p:cNvGraphicFramePr>
              <a:graphicFrameLocks noChangeAspect="1"/>
            </p:cNvGraphicFramePr>
            <p:nvPr>
              <p:extLst>
                <p:ext uri="{D42A27DB-BD31-4B8C-83A1-F6EECF244321}">
                  <p14:modId xmlns:p14="http://schemas.microsoft.com/office/powerpoint/2010/main" val="4293073"/>
                </p:ext>
              </p:extLst>
            </p:nvPr>
          </p:nvGraphicFramePr>
          <p:xfrm>
            <a:off x="3700" y="2102"/>
            <a:ext cx="2100" cy="717"/>
          </p:xfrm>
          <a:graphic>
            <a:graphicData uri="http://schemas.openxmlformats.org/presentationml/2006/ole">
              <mc:AlternateContent xmlns:mc="http://schemas.openxmlformats.org/markup-compatibility/2006">
                <mc:Choice xmlns:v="urn:schemas-microsoft-com:vml" Requires="v">
                  <p:oleObj name="Equation" r:id="rId6" imgW="2159000" imgH="736600" progId="Equation.3">
                    <p:embed/>
                  </p:oleObj>
                </mc:Choice>
                <mc:Fallback>
                  <p:oleObj name="Equation" r:id="rId6" imgW="2159000" imgH="736600" progId="Equation.3">
                    <p:embed/>
                    <p:pic>
                      <p:nvPicPr>
                        <p:cNvPr id="0" name=""/>
                        <p:cNvPicPr>
                          <a:picLocks noChangeAspect="1" noChangeArrowheads="1"/>
                        </p:cNvPicPr>
                        <p:nvPr/>
                      </p:nvPicPr>
                      <p:blipFill>
                        <a:blip r:embed="rId7">
                          <a:alphaModFix amt="50000"/>
                          <a:extLst>
                            <a:ext uri="{28A0092B-C50C-407E-A947-70E740481C1C}">
                              <a14:useLocalDpi xmlns:a14="http://schemas.microsoft.com/office/drawing/2010/main" val="0"/>
                            </a:ext>
                          </a:extLst>
                        </a:blip>
                        <a:srcRect/>
                        <a:stretch>
                          <a:fillRect/>
                        </a:stretch>
                      </p:blipFill>
                      <p:spPr bwMode="auto">
                        <a:xfrm>
                          <a:off x="3700" y="2102"/>
                          <a:ext cx="2100" cy="717"/>
                        </a:xfrm>
                        <a:prstGeom prst="rect">
                          <a:avLst/>
                        </a:prstGeom>
                        <a:solidFill>
                          <a:srgbClr val="C6D9F1">
                            <a:alpha val="50195"/>
                          </a:srgbClr>
                        </a:solidFill>
                        <a:ln>
                          <a:noFill/>
                        </a:ln>
                        <a:effectLst/>
                      </p:spPr>
                    </p:pic>
                  </p:oleObj>
                </mc:Fallback>
              </mc:AlternateContent>
            </a:graphicData>
          </a:graphic>
        </p:graphicFrame>
        <p:sp>
          <p:nvSpPr>
            <p:cNvPr id="13" name="Line 8"/>
            <p:cNvSpPr>
              <a:spLocks noChangeShapeType="1"/>
            </p:cNvSpPr>
            <p:nvPr/>
          </p:nvSpPr>
          <p:spPr bwMode="auto">
            <a:xfrm flipH="1">
              <a:off x="4068" y="1941"/>
              <a:ext cx="153" cy="239"/>
            </a:xfrm>
            <a:prstGeom prst="line">
              <a:avLst/>
            </a:prstGeom>
            <a:noFill/>
            <a:ln w="38100">
              <a:solidFill>
                <a:schemeClr val="hlink"/>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14" name="Line 9"/>
            <p:cNvSpPr>
              <a:spLocks noChangeShapeType="1"/>
            </p:cNvSpPr>
            <p:nvPr/>
          </p:nvSpPr>
          <p:spPr bwMode="auto">
            <a:xfrm>
              <a:off x="5221" y="1915"/>
              <a:ext cx="305" cy="254"/>
            </a:xfrm>
            <a:prstGeom prst="line">
              <a:avLst/>
            </a:prstGeom>
            <a:noFill/>
            <a:ln w="38100">
              <a:solidFill>
                <a:schemeClr val="hlink"/>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15" name="Line 10"/>
            <p:cNvSpPr>
              <a:spLocks noChangeShapeType="1"/>
            </p:cNvSpPr>
            <p:nvPr/>
          </p:nvSpPr>
          <p:spPr bwMode="auto">
            <a:xfrm>
              <a:off x="4874" y="1933"/>
              <a:ext cx="6" cy="247"/>
            </a:xfrm>
            <a:prstGeom prst="line">
              <a:avLst/>
            </a:prstGeom>
            <a:noFill/>
            <a:ln w="38100">
              <a:solidFill>
                <a:schemeClr val="hlink"/>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16" name="Line 13"/>
            <p:cNvSpPr>
              <a:spLocks noChangeShapeType="1"/>
            </p:cNvSpPr>
            <p:nvPr/>
          </p:nvSpPr>
          <p:spPr bwMode="auto">
            <a:xfrm>
              <a:off x="3215" y="2307"/>
              <a:ext cx="410" cy="0"/>
            </a:xfrm>
            <a:prstGeom prst="line">
              <a:avLst/>
            </a:prstGeom>
            <a:noFill/>
            <a:ln w="28575">
              <a:solidFill>
                <a:schemeClr val="tx1"/>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17" name="Text Box 16"/>
            <p:cNvSpPr txBox="1">
              <a:spLocks noChangeArrowheads="1"/>
            </p:cNvSpPr>
            <p:nvPr/>
          </p:nvSpPr>
          <p:spPr bwMode="auto">
            <a:xfrm>
              <a:off x="3020" y="2348"/>
              <a:ext cx="582"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2000" dirty="0">
                  <a:solidFill>
                    <a:srgbClr val="1F497D"/>
                  </a:solidFill>
                  <a:latin typeface="+mn-lt"/>
                </a:rPr>
                <a:t>Rows</a:t>
              </a:r>
            </a:p>
          </p:txBody>
        </p:sp>
        <p:grpSp>
          <p:nvGrpSpPr>
            <p:cNvPr id="18" name="Group 29"/>
            <p:cNvGrpSpPr>
              <a:grpSpLocks/>
            </p:cNvGrpSpPr>
            <p:nvPr/>
          </p:nvGrpSpPr>
          <p:grpSpPr bwMode="auto">
            <a:xfrm>
              <a:off x="4495" y="2788"/>
              <a:ext cx="750" cy="583"/>
              <a:chOff x="1757" y="3172"/>
              <a:chExt cx="750" cy="583"/>
            </a:xfrm>
          </p:grpSpPr>
          <p:sp>
            <p:nvSpPr>
              <p:cNvPr id="21" name="Line 17"/>
              <p:cNvSpPr>
                <a:spLocks noChangeShapeType="1"/>
              </p:cNvSpPr>
              <p:nvPr/>
            </p:nvSpPr>
            <p:spPr bwMode="auto">
              <a:xfrm flipV="1">
                <a:off x="1935" y="3172"/>
                <a:ext cx="1" cy="381"/>
              </a:xfrm>
              <a:prstGeom prst="line">
                <a:avLst/>
              </a:prstGeom>
              <a:noFill/>
              <a:ln w="28575">
                <a:solidFill>
                  <a:schemeClr val="tx1"/>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22" name="Line 18"/>
              <p:cNvSpPr>
                <a:spLocks noChangeShapeType="1"/>
              </p:cNvSpPr>
              <p:nvPr/>
            </p:nvSpPr>
            <p:spPr bwMode="auto">
              <a:xfrm flipH="1" flipV="1">
                <a:off x="2306" y="3175"/>
                <a:ext cx="6" cy="374"/>
              </a:xfrm>
              <a:prstGeom prst="line">
                <a:avLst/>
              </a:prstGeom>
              <a:noFill/>
              <a:ln w="28575">
                <a:solidFill>
                  <a:schemeClr val="tx1"/>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23" name="Text Box 20"/>
              <p:cNvSpPr txBox="1">
                <a:spLocks noChangeArrowheads="1"/>
              </p:cNvSpPr>
              <p:nvPr/>
            </p:nvSpPr>
            <p:spPr bwMode="auto">
              <a:xfrm>
                <a:off x="1757" y="3505"/>
                <a:ext cx="750"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2000" dirty="0">
                    <a:solidFill>
                      <a:schemeClr val="tx2"/>
                    </a:solidFill>
                    <a:latin typeface="+mn-lt"/>
                  </a:rPr>
                  <a:t>Columns</a:t>
                </a:r>
              </a:p>
            </p:txBody>
          </p:sp>
        </p:grpSp>
        <p:sp>
          <p:nvSpPr>
            <p:cNvPr id="19" name="Line 30"/>
            <p:cNvSpPr>
              <a:spLocks noChangeShapeType="1"/>
            </p:cNvSpPr>
            <p:nvPr/>
          </p:nvSpPr>
          <p:spPr bwMode="auto">
            <a:xfrm>
              <a:off x="3218" y="2644"/>
              <a:ext cx="410" cy="0"/>
            </a:xfrm>
            <a:prstGeom prst="line">
              <a:avLst/>
            </a:prstGeom>
            <a:noFill/>
            <a:ln w="28575">
              <a:solidFill>
                <a:schemeClr val="tx1"/>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20" name="Rectangle 40"/>
            <p:cNvSpPr>
              <a:spLocks noChangeArrowheads="1"/>
            </p:cNvSpPr>
            <p:nvPr/>
          </p:nvSpPr>
          <p:spPr bwMode="auto">
            <a:xfrm>
              <a:off x="515" y="1645"/>
              <a:ext cx="3185" cy="2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20000"/>
                </a:spcBef>
              </a:pPr>
              <a:r>
                <a:rPr lang="en-US" sz="2400" dirty="0">
                  <a:solidFill>
                    <a:srgbClr val="1F497D"/>
                  </a:solidFill>
                </a:rPr>
                <a:t>Let’</a:t>
              </a:r>
              <a:r>
                <a:rPr lang="en-US" altLang="ja-JP" sz="2400" dirty="0">
                  <a:solidFill>
                    <a:srgbClr val="1F497D"/>
                  </a:solidFill>
                </a:rPr>
                <a:t>s write this as </a:t>
              </a:r>
              <a:r>
                <a:rPr lang="en-US" altLang="ja-JP" sz="2400" b="1" u="sng" dirty="0">
                  <a:solidFill>
                    <a:srgbClr val="1F497D"/>
                  </a:solidFill>
                </a:rPr>
                <a:t>one</a:t>
              </a:r>
              <a:r>
                <a:rPr lang="en-US" altLang="ja-JP" sz="2400" dirty="0">
                  <a:solidFill>
                    <a:srgbClr val="1F497D"/>
                  </a:solidFill>
                </a:rPr>
                <a:t> equation:</a:t>
              </a:r>
              <a:endParaRPr lang="en-US" sz="2400" dirty="0">
                <a:solidFill>
                  <a:srgbClr val="1F497D"/>
                </a:solidFill>
              </a:endParaRPr>
            </a:p>
          </p:txBody>
        </p:sp>
      </p:grpSp>
      <p:sp>
        <p:nvSpPr>
          <p:cNvPr id="24" name="Rectangle 42"/>
          <p:cNvSpPr>
            <a:spLocks noChangeArrowheads="1"/>
          </p:cNvSpPr>
          <p:nvPr/>
        </p:nvSpPr>
        <p:spPr bwMode="auto">
          <a:xfrm>
            <a:off x="182880" y="4570706"/>
            <a:ext cx="6613208" cy="1465262"/>
          </a:xfrm>
          <a:prstGeom prst="rect">
            <a:avLst/>
          </a:prstGeom>
          <a:solidFill>
            <a:schemeClr val="tx2">
              <a:lumMod val="20000"/>
              <a:lumOff val="80000"/>
            </a:schemeClr>
          </a:solidFill>
          <a:ln>
            <a:solidFill>
              <a:srgbClr val="4F81BD"/>
            </a:solidFill>
          </a:ln>
        </p:spPr>
        <p:txBody>
          <a:bodyPr/>
          <a:lstStyle/>
          <a:p>
            <a:pPr marL="342900" indent="-342900">
              <a:spcBef>
                <a:spcPct val="20000"/>
              </a:spcBef>
              <a:buFont typeface="Arial"/>
              <a:buChar char="•"/>
            </a:pPr>
            <a:r>
              <a:rPr lang="en-US" sz="2400" b="1" dirty="0">
                <a:solidFill>
                  <a:srgbClr val="1F497D"/>
                </a:solidFill>
              </a:rPr>
              <a:t>A</a:t>
            </a:r>
            <a:r>
              <a:rPr lang="en-US" sz="2400" dirty="0">
                <a:solidFill>
                  <a:srgbClr val="1F497D"/>
                </a:solidFill>
              </a:rPr>
              <a:t> and </a:t>
            </a:r>
            <a:r>
              <a:rPr lang="en-US" sz="2400" b="1" dirty="0">
                <a:solidFill>
                  <a:srgbClr val="1F497D"/>
                </a:solidFill>
              </a:rPr>
              <a:t>B</a:t>
            </a:r>
            <a:r>
              <a:rPr lang="en-US" sz="2400" dirty="0">
                <a:solidFill>
                  <a:srgbClr val="1F497D"/>
                </a:solidFill>
              </a:rPr>
              <a:t> are</a:t>
            </a:r>
            <a:r>
              <a:rPr lang="en-US" sz="2400" b="1" dirty="0">
                <a:solidFill>
                  <a:srgbClr val="1F497D"/>
                </a:solidFill>
              </a:rPr>
              <a:t> </a:t>
            </a:r>
            <a:r>
              <a:rPr lang="en-US" sz="2400" b="1" u="sng" dirty="0">
                <a:solidFill>
                  <a:srgbClr val="1F497D"/>
                </a:solidFill>
              </a:rPr>
              <a:t>Vectors</a:t>
            </a:r>
            <a:r>
              <a:rPr lang="en-US" sz="2400" b="1" dirty="0">
                <a:solidFill>
                  <a:srgbClr val="1F497D"/>
                </a:solidFill>
              </a:rPr>
              <a:t> </a:t>
            </a:r>
            <a:r>
              <a:rPr lang="en-US" sz="2400" dirty="0">
                <a:solidFill>
                  <a:srgbClr val="1F497D"/>
                </a:solidFill>
              </a:rPr>
              <a:t>or</a:t>
            </a:r>
            <a:r>
              <a:rPr lang="en-US" sz="2400" b="1" dirty="0">
                <a:solidFill>
                  <a:srgbClr val="1F497D"/>
                </a:solidFill>
              </a:rPr>
              <a:t> </a:t>
            </a:r>
            <a:r>
              <a:rPr lang="en-US" sz="2400" b="1" u="sng" dirty="0">
                <a:solidFill>
                  <a:srgbClr val="1F497D"/>
                </a:solidFill>
              </a:rPr>
              <a:t>Matrices</a:t>
            </a:r>
          </a:p>
          <a:p>
            <a:pPr marL="342900" indent="-342900">
              <a:spcBef>
                <a:spcPct val="20000"/>
              </a:spcBef>
              <a:buFont typeface="Arial"/>
              <a:buChar char="•"/>
            </a:pPr>
            <a:r>
              <a:rPr kumimoji="1" lang="en-US" sz="2400" b="1" dirty="0">
                <a:solidFill>
                  <a:srgbClr val="1F497D"/>
                </a:solidFill>
              </a:rPr>
              <a:t>A</a:t>
            </a:r>
            <a:r>
              <a:rPr kumimoji="1" lang="en-US" sz="2400" dirty="0">
                <a:solidFill>
                  <a:srgbClr val="1F497D"/>
                </a:solidFill>
              </a:rPr>
              <a:t> and </a:t>
            </a:r>
            <a:r>
              <a:rPr kumimoji="1" lang="en-US" sz="2400" b="1" dirty="0">
                <a:solidFill>
                  <a:srgbClr val="1F497D"/>
                </a:solidFill>
              </a:rPr>
              <a:t>B</a:t>
            </a:r>
            <a:r>
              <a:rPr kumimoji="1" lang="en-US" sz="2400" dirty="0">
                <a:solidFill>
                  <a:srgbClr val="1F497D"/>
                </a:solidFill>
              </a:rPr>
              <a:t> have 2 rows and 1 column</a:t>
            </a:r>
            <a:endParaRPr lang="en-US" sz="2400" b="1" dirty="0">
              <a:solidFill>
                <a:srgbClr val="1F497D"/>
              </a:solidFill>
            </a:endParaRPr>
          </a:p>
          <a:p>
            <a:pPr marL="342900" indent="-342900">
              <a:spcBef>
                <a:spcPct val="20000"/>
              </a:spcBef>
              <a:buFont typeface="Arial"/>
              <a:buChar char="•"/>
            </a:pPr>
            <a:r>
              <a:rPr lang="en-US" sz="2400" b="1" dirty="0">
                <a:solidFill>
                  <a:srgbClr val="1F497D"/>
                </a:solidFill>
              </a:rPr>
              <a:t>M</a:t>
            </a:r>
            <a:r>
              <a:rPr lang="en-US" sz="2400" dirty="0">
                <a:solidFill>
                  <a:srgbClr val="1F497D"/>
                </a:solidFill>
              </a:rPr>
              <a:t> is a </a:t>
            </a:r>
            <a:r>
              <a:rPr lang="en-US" sz="2400" b="1" u="sng" dirty="0">
                <a:solidFill>
                  <a:srgbClr val="1F497D"/>
                </a:solidFill>
              </a:rPr>
              <a:t>Matrix</a:t>
            </a:r>
            <a:r>
              <a:rPr lang="en-US" sz="2400" dirty="0">
                <a:solidFill>
                  <a:srgbClr val="1F497D"/>
                </a:solidFill>
              </a:rPr>
              <a:t> and has </a:t>
            </a:r>
            <a:r>
              <a:rPr kumimoji="1" lang="en-US" sz="2400" dirty="0">
                <a:solidFill>
                  <a:srgbClr val="1F497D"/>
                </a:solidFill>
              </a:rPr>
              <a:t>2 rows and 2 columns</a:t>
            </a:r>
          </a:p>
        </p:txBody>
      </p:sp>
      <p:cxnSp>
        <p:nvCxnSpPr>
          <p:cNvPr id="25" name="Straight Connector 25"/>
          <p:cNvCxnSpPr>
            <a:cxnSpLocks noChangeShapeType="1"/>
          </p:cNvCxnSpPr>
          <p:nvPr/>
        </p:nvCxnSpPr>
        <p:spPr bwMode="auto">
          <a:xfrm flipV="1">
            <a:off x="592625" y="4651680"/>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cxnSp>
      <p:cxnSp>
        <p:nvCxnSpPr>
          <p:cNvPr id="26" name="Straight Connector 31"/>
          <p:cNvCxnSpPr>
            <a:cxnSpLocks noChangeShapeType="1"/>
          </p:cNvCxnSpPr>
          <p:nvPr/>
        </p:nvCxnSpPr>
        <p:spPr bwMode="auto">
          <a:xfrm flipV="1">
            <a:off x="1477684" y="4651680"/>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cxnSp>
      <p:cxnSp>
        <p:nvCxnSpPr>
          <p:cNvPr id="27" name="Straight Connector 32"/>
          <p:cNvCxnSpPr>
            <a:cxnSpLocks noChangeShapeType="1"/>
          </p:cNvCxnSpPr>
          <p:nvPr/>
        </p:nvCxnSpPr>
        <p:spPr bwMode="auto">
          <a:xfrm flipV="1">
            <a:off x="592625" y="5077118"/>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cxnSp>
      <p:cxnSp>
        <p:nvCxnSpPr>
          <p:cNvPr id="28" name="Straight Connector 33"/>
          <p:cNvCxnSpPr>
            <a:cxnSpLocks noChangeShapeType="1"/>
          </p:cNvCxnSpPr>
          <p:nvPr/>
        </p:nvCxnSpPr>
        <p:spPr bwMode="auto">
          <a:xfrm flipV="1">
            <a:off x="1494448" y="5078144"/>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cxnSp>
      <p:sp>
        <p:nvSpPr>
          <p:cNvPr id="29" name="Left Brace 28"/>
          <p:cNvSpPr/>
          <p:nvPr/>
        </p:nvSpPr>
        <p:spPr>
          <a:xfrm>
            <a:off x="2654838" y="1159803"/>
            <a:ext cx="328661" cy="102774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368655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839"/>
            <a:ext cx="8226854" cy="940443"/>
          </a:xfrm>
        </p:spPr>
        <p:txBody>
          <a:bodyPr/>
          <a:lstStyle/>
          <a:p>
            <a:r>
              <a:rPr lang="en-US" dirty="0"/>
              <a:t>Matrix Multiplications</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graphicFrame>
        <p:nvGraphicFramePr>
          <p:cNvPr id="7" name="Object 26"/>
          <p:cNvGraphicFramePr>
            <a:graphicFrameLocks noChangeAspect="1"/>
          </p:cNvGraphicFramePr>
          <p:nvPr>
            <p:extLst>
              <p:ext uri="{D42A27DB-BD31-4B8C-83A1-F6EECF244321}">
                <p14:modId xmlns:p14="http://schemas.microsoft.com/office/powerpoint/2010/main" val="19549241"/>
              </p:ext>
            </p:extLst>
          </p:nvPr>
        </p:nvGraphicFramePr>
        <p:xfrm>
          <a:off x="2590801" y="3922693"/>
          <a:ext cx="4059237" cy="1098550"/>
        </p:xfrm>
        <a:graphic>
          <a:graphicData uri="http://schemas.openxmlformats.org/presentationml/2006/ole">
            <mc:AlternateContent xmlns:mc="http://schemas.openxmlformats.org/markup-compatibility/2006">
              <mc:Choice xmlns:v="urn:schemas-microsoft-com:vml" Requires="v">
                <p:oleObj name="Equation" r:id="rId3" imgW="2628900" imgH="711200" progId="Equation.3">
                  <p:embed/>
                </p:oleObj>
              </mc:Choice>
              <mc:Fallback>
                <p:oleObj name="Equation" r:id="rId3" imgW="2628900" imgH="71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1" y="3922693"/>
                        <a:ext cx="4059237" cy="1098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8" name="Rectangle 27"/>
          <p:cNvSpPr>
            <a:spLocks noChangeArrowheads="1"/>
          </p:cNvSpPr>
          <p:nvPr/>
        </p:nvSpPr>
        <p:spPr bwMode="auto">
          <a:xfrm>
            <a:off x="457201" y="5171907"/>
            <a:ext cx="8361364" cy="461665"/>
          </a:xfrm>
          <a:prstGeom prst="rect">
            <a:avLst/>
          </a:prstGeom>
          <a:solidFill>
            <a:schemeClr val="tx2">
              <a:lumMod val="20000"/>
              <a:lumOff val="80000"/>
            </a:schemeClr>
          </a:solidFill>
          <a:ln>
            <a:solidFill>
              <a:srgbClr val="1F497D"/>
            </a:solidFill>
          </a:ln>
        </p:spPr>
        <p:txBody>
          <a:bodyPr wrap="square">
            <a:spAutoFit/>
          </a:bodyPr>
          <a:lstStyle/>
          <a:p>
            <a:pPr eaLnBrk="0" hangingPunct="0"/>
            <a:r>
              <a:rPr kumimoji="1" lang="en-US" sz="2400" dirty="0">
                <a:solidFill>
                  <a:srgbClr val="1F497D"/>
                </a:solidFill>
              </a:rPr>
              <a:t>This matrix multiplication results in:</a:t>
            </a:r>
          </a:p>
        </p:txBody>
      </p:sp>
      <p:grpSp>
        <p:nvGrpSpPr>
          <p:cNvPr id="9" name="Group 41"/>
          <p:cNvGrpSpPr>
            <a:grpSpLocks/>
          </p:cNvGrpSpPr>
          <p:nvPr/>
        </p:nvGrpSpPr>
        <p:grpSpPr bwMode="auto">
          <a:xfrm>
            <a:off x="917576" y="1918786"/>
            <a:ext cx="7769225" cy="1163638"/>
            <a:chOff x="584" y="1090"/>
            <a:chExt cx="4894" cy="733"/>
          </a:xfrm>
        </p:grpSpPr>
        <p:graphicFrame>
          <p:nvGraphicFramePr>
            <p:cNvPr id="10" name="Object 3"/>
            <p:cNvGraphicFramePr>
              <a:graphicFrameLocks noChangeAspect="1"/>
            </p:cNvGraphicFramePr>
            <p:nvPr/>
          </p:nvGraphicFramePr>
          <p:xfrm>
            <a:off x="584" y="1090"/>
            <a:ext cx="1634" cy="733"/>
          </p:xfrm>
          <a:graphic>
            <a:graphicData uri="http://schemas.openxmlformats.org/presentationml/2006/ole">
              <mc:AlternateContent xmlns:mc="http://schemas.openxmlformats.org/markup-compatibility/2006">
                <mc:Choice xmlns:v="urn:schemas-microsoft-com:vml" Requires="v">
                  <p:oleObj name="Equation" r:id="rId5" imgW="1587500" imgH="711200" progId="Equation.3">
                    <p:embed/>
                  </p:oleObj>
                </mc:Choice>
                <mc:Fallback>
                  <p:oleObj name="Equation" r:id="rId5" imgW="1587500" imgH="71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4" y="1090"/>
                          <a:ext cx="1634" cy="733"/>
                        </a:xfrm>
                        <a:prstGeom prst="rect">
                          <a:avLst/>
                        </a:prstGeom>
                        <a:noFill/>
                        <a:ln>
                          <a:noFill/>
                        </a:ln>
                        <a:effectLst/>
                      </p:spPr>
                    </p:pic>
                  </p:oleObj>
                </mc:Fallback>
              </mc:AlternateContent>
            </a:graphicData>
          </a:graphic>
        </p:graphicFrame>
        <p:sp>
          <p:nvSpPr>
            <p:cNvPr id="11" name="Text Box 21"/>
            <p:cNvSpPr txBox="1">
              <a:spLocks noChangeArrowheads="1"/>
            </p:cNvSpPr>
            <p:nvPr/>
          </p:nvSpPr>
          <p:spPr bwMode="auto">
            <a:xfrm>
              <a:off x="2353" y="1305"/>
              <a:ext cx="864" cy="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2800" dirty="0">
                  <a:latin typeface="+mn-lt"/>
                </a:rPr>
                <a:t>Equals</a:t>
              </a:r>
            </a:p>
          </p:txBody>
        </p:sp>
        <p:graphicFrame>
          <p:nvGraphicFramePr>
            <p:cNvPr id="12" name="Object 7"/>
            <p:cNvGraphicFramePr>
              <a:graphicFrameLocks noChangeAspect="1"/>
            </p:cNvGraphicFramePr>
            <p:nvPr/>
          </p:nvGraphicFramePr>
          <p:xfrm>
            <a:off x="3378" y="1090"/>
            <a:ext cx="2100" cy="717"/>
          </p:xfrm>
          <a:graphic>
            <a:graphicData uri="http://schemas.openxmlformats.org/presentationml/2006/ole">
              <mc:AlternateContent xmlns:mc="http://schemas.openxmlformats.org/markup-compatibility/2006">
                <mc:Choice xmlns:v="urn:schemas-microsoft-com:vml" Requires="v">
                  <p:oleObj name="Equation" r:id="rId7" imgW="2159000" imgH="736600" progId="Equation.3">
                    <p:embed/>
                  </p:oleObj>
                </mc:Choice>
                <mc:Fallback>
                  <p:oleObj name="Equation" r:id="rId7" imgW="2159000" imgH="736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78" y="1090"/>
                          <a:ext cx="2100" cy="7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pSp>
      <p:sp>
        <p:nvSpPr>
          <p:cNvPr id="13" name="Rectangle 37"/>
          <p:cNvSpPr>
            <a:spLocks noChangeArrowheads="1"/>
          </p:cNvSpPr>
          <p:nvPr/>
        </p:nvSpPr>
        <p:spPr bwMode="auto">
          <a:xfrm>
            <a:off x="457200" y="1173936"/>
            <a:ext cx="8361363" cy="522288"/>
          </a:xfrm>
          <a:prstGeom prst="rect">
            <a:avLst/>
          </a:prstGeom>
          <a:solidFill>
            <a:schemeClr val="tx2">
              <a:lumMod val="20000"/>
              <a:lumOff val="80000"/>
            </a:schemeClr>
          </a:solidFill>
          <a:ln>
            <a:solidFill>
              <a:srgbClr val="4F81BD"/>
            </a:solidFill>
          </a:ln>
        </p:spPr>
        <p:txBody>
          <a:bodyPr/>
          <a:lstStyle/>
          <a:p>
            <a:pPr>
              <a:spcBef>
                <a:spcPct val="20000"/>
              </a:spcBef>
            </a:pPr>
            <a:r>
              <a:rPr lang="en-US" sz="2400" dirty="0">
                <a:solidFill>
                  <a:srgbClr val="1F497D"/>
                </a:solidFill>
              </a:rPr>
              <a:t>This implies:</a:t>
            </a:r>
          </a:p>
        </p:txBody>
      </p:sp>
      <p:sp>
        <p:nvSpPr>
          <p:cNvPr id="14" name="Rectangle 38"/>
          <p:cNvSpPr>
            <a:spLocks noChangeArrowheads="1"/>
          </p:cNvSpPr>
          <p:nvPr/>
        </p:nvSpPr>
        <p:spPr bwMode="auto">
          <a:xfrm>
            <a:off x="457200" y="3328324"/>
            <a:ext cx="8361362" cy="502937"/>
          </a:xfrm>
          <a:prstGeom prst="rect">
            <a:avLst/>
          </a:prstGeom>
          <a:solidFill>
            <a:schemeClr val="tx2">
              <a:lumMod val="20000"/>
              <a:lumOff val="80000"/>
            </a:schemeClr>
          </a:solidFill>
          <a:ln>
            <a:solidFill>
              <a:srgbClr val="4F81BD"/>
            </a:solidFill>
          </a:ln>
        </p:spPr>
        <p:txBody>
          <a:bodyPr/>
          <a:lstStyle/>
          <a:p>
            <a:pPr>
              <a:spcBef>
                <a:spcPct val="20000"/>
              </a:spcBef>
            </a:pPr>
            <a:r>
              <a:rPr lang="en-US" sz="2400" dirty="0">
                <a:solidFill>
                  <a:srgbClr val="1F497D"/>
                </a:solidFill>
              </a:rPr>
              <a:t>This </a:t>
            </a:r>
            <a:r>
              <a:rPr kumimoji="1" lang="en-US" sz="2400" dirty="0">
                <a:solidFill>
                  <a:srgbClr val="1F497D"/>
                </a:solidFill>
              </a:rPr>
              <a:t>defines the rules for </a:t>
            </a:r>
            <a:r>
              <a:rPr kumimoji="1" lang="en-US" sz="2400" b="1" u="sng" dirty="0">
                <a:solidFill>
                  <a:srgbClr val="1F497D"/>
                </a:solidFill>
              </a:rPr>
              <a:t>matrix multiplication</a:t>
            </a:r>
            <a:endParaRPr kumimoji="1" lang="en-US" sz="2400" dirty="0">
              <a:solidFill>
                <a:srgbClr val="1F497D"/>
              </a:solidFill>
            </a:endParaRPr>
          </a:p>
        </p:txBody>
      </p:sp>
      <p:graphicFrame>
        <p:nvGraphicFramePr>
          <p:cNvPr id="15" name="Object 39"/>
          <p:cNvGraphicFramePr>
            <a:graphicFrameLocks noChangeAspect="1"/>
          </p:cNvGraphicFramePr>
          <p:nvPr>
            <p:extLst>
              <p:ext uri="{D42A27DB-BD31-4B8C-83A1-F6EECF244321}">
                <p14:modId xmlns:p14="http://schemas.microsoft.com/office/powerpoint/2010/main" val="2146579143"/>
              </p:ext>
            </p:extLst>
          </p:nvPr>
        </p:nvGraphicFramePr>
        <p:xfrm>
          <a:off x="519285" y="5749331"/>
          <a:ext cx="5675312" cy="373063"/>
        </p:xfrm>
        <a:graphic>
          <a:graphicData uri="http://schemas.openxmlformats.org/presentationml/2006/ole">
            <mc:AlternateContent xmlns:mc="http://schemas.openxmlformats.org/markup-compatibility/2006">
              <mc:Choice xmlns:v="urn:schemas-microsoft-com:vml" Requires="v">
                <p:oleObj name="Equation" r:id="rId9" imgW="4660900" imgH="304800" progId="Equation.3">
                  <p:embed/>
                </p:oleObj>
              </mc:Choice>
              <mc:Fallback>
                <p:oleObj name="Equation" r:id="rId9" imgW="4660900" imgH="304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9285" y="5749331"/>
                        <a:ext cx="5675312" cy="3730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7" name="Right Brace 16"/>
          <p:cNvSpPr/>
          <p:nvPr/>
        </p:nvSpPr>
        <p:spPr>
          <a:xfrm>
            <a:off x="3556001" y="2018792"/>
            <a:ext cx="304800" cy="1085481"/>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8" name="Left Brace 17"/>
          <p:cNvSpPr/>
          <p:nvPr/>
        </p:nvSpPr>
        <p:spPr>
          <a:xfrm>
            <a:off x="4993641" y="2018792"/>
            <a:ext cx="349250" cy="106363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9" name="AutoShape 31"/>
          <p:cNvSpPr>
            <a:spLocks noChangeArrowheads="1"/>
          </p:cNvSpPr>
          <p:nvPr/>
        </p:nvSpPr>
        <p:spPr bwMode="auto">
          <a:xfrm>
            <a:off x="6689007" y="3064045"/>
            <a:ext cx="2386013" cy="1135075"/>
          </a:xfrm>
          <a:prstGeom prst="cloudCallout">
            <a:avLst>
              <a:gd name="adj1" fmla="val 1987"/>
              <a:gd name="adj2" fmla="val 90984"/>
            </a:avLst>
          </a:prstGeom>
          <a:solidFill>
            <a:schemeClr val="accent1">
              <a:lumMod val="20000"/>
              <a:lumOff val="80000"/>
            </a:schemeClr>
          </a:solidFill>
          <a:ln w="9525">
            <a:solidFill>
              <a:schemeClr val="tx1"/>
            </a:solidFill>
            <a:round/>
            <a:headEnd/>
            <a:tailEnd/>
          </a:ln>
        </p:spPr>
        <p:txBody>
          <a:bodyPr anchor="ctr"/>
          <a:lstStyle/>
          <a:p>
            <a:pPr algn="ctr" eaLnBrk="0" hangingPunct="0"/>
            <a:r>
              <a:rPr lang="en-US" sz="2000" b="1" dirty="0">
                <a:solidFill>
                  <a:schemeClr val="accent2"/>
                </a:solidFill>
              </a:rPr>
              <a:t>Is this really simpler ?</a:t>
            </a:r>
          </a:p>
        </p:txBody>
      </p:sp>
      <p:graphicFrame>
        <p:nvGraphicFramePr>
          <p:cNvPr id="20" name="Object 32"/>
          <p:cNvGraphicFramePr>
            <a:graphicFrameLocks noChangeAspect="1"/>
          </p:cNvGraphicFramePr>
          <p:nvPr>
            <p:extLst>
              <p:ext uri="{D42A27DB-BD31-4B8C-83A1-F6EECF244321}">
                <p14:modId xmlns:p14="http://schemas.microsoft.com/office/powerpoint/2010/main" val="643552370"/>
              </p:ext>
            </p:extLst>
          </p:nvPr>
        </p:nvGraphicFramePr>
        <p:xfrm>
          <a:off x="7005418" y="4336669"/>
          <a:ext cx="2144713" cy="1801813"/>
        </p:xfrm>
        <a:graphic>
          <a:graphicData uri="http://schemas.openxmlformats.org/presentationml/2006/ole">
            <mc:AlternateContent xmlns:mc="http://schemas.openxmlformats.org/markup-compatibility/2006">
              <mc:Choice xmlns:v="urn:schemas-microsoft-com:vml" Requires="v">
                <p:oleObj name="Clip" r:id="rId11" imgW="1428571" imgH="1200000" progId="MS_ClipArt_Gallery.2">
                  <p:embed/>
                </p:oleObj>
              </mc:Choice>
              <mc:Fallback>
                <p:oleObj name="Clip" r:id="rId11" imgW="1428571" imgH="1200000" progId="MS_ClipArt_Gallery.2">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05418" y="4336669"/>
                        <a:ext cx="2144713" cy="18018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1095418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15"/>
            <a:ext cx="8226854" cy="940443"/>
          </a:xfrm>
        </p:spPr>
        <p:txBody>
          <a:bodyPr/>
          <a:lstStyle/>
          <a:p>
            <a:r>
              <a:rPr lang="en-US" dirty="0"/>
              <a:t>Moving a Point &amp; Matrices</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grpSp>
        <p:nvGrpSpPr>
          <p:cNvPr id="7" name="Group 60"/>
          <p:cNvGrpSpPr>
            <a:grpSpLocks/>
          </p:cNvGrpSpPr>
          <p:nvPr/>
        </p:nvGrpSpPr>
        <p:grpSpPr bwMode="auto">
          <a:xfrm>
            <a:off x="1535113" y="1535535"/>
            <a:ext cx="4054475" cy="2744787"/>
            <a:chOff x="848" y="1116"/>
            <a:chExt cx="2554" cy="1729"/>
          </a:xfrm>
        </p:grpSpPr>
        <p:sp>
          <p:nvSpPr>
            <p:cNvPr id="8" name="Line 17"/>
            <p:cNvSpPr>
              <a:spLocks noChangeShapeType="1"/>
            </p:cNvSpPr>
            <p:nvPr/>
          </p:nvSpPr>
          <p:spPr bwMode="auto">
            <a:xfrm flipV="1">
              <a:off x="2003" y="1175"/>
              <a:ext cx="0" cy="1598"/>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9" name="Line 18"/>
            <p:cNvSpPr>
              <a:spLocks noChangeShapeType="1"/>
            </p:cNvSpPr>
            <p:nvPr/>
          </p:nvSpPr>
          <p:spPr bwMode="auto">
            <a:xfrm>
              <a:off x="848" y="2211"/>
              <a:ext cx="2554"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0" name="Text Box 19"/>
            <p:cNvSpPr txBox="1">
              <a:spLocks noChangeArrowheads="1"/>
            </p:cNvSpPr>
            <p:nvPr/>
          </p:nvSpPr>
          <p:spPr bwMode="auto">
            <a:xfrm>
              <a:off x="3179" y="2230"/>
              <a:ext cx="201"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x</a:t>
              </a:r>
              <a:endParaRPr lang="en-US"/>
            </a:p>
          </p:txBody>
        </p:sp>
        <p:sp>
          <p:nvSpPr>
            <p:cNvPr id="11" name="Text Box 20"/>
            <p:cNvSpPr txBox="1">
              <a:spLocks noChangeArrowheads="1"/>
            </p:cNvSpPr>
            <p:nvPr/>
          </p:nvSpPr>
          <p:spPr bwMode="auto">
            <a:xfrm>
              <a:off x="2028" y="1116"/>
              <a:ext cx="191"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y</a:t>
              </a:r>
              <a:endParaRPr lang="en-US"/>
            </a:p>
          </p:txBody>
        </p:sp>
        <p:sp>
          <p:nvSpPr>
            <p:cNvPr id="12" name="Rectangle 21"/>
            <p:cNvSpPr>
              <a:spLocks noChangeArrowheads="1"/>
            </p:cNvSpPr>
            <p:nvPr/>
          </p:nvSpPr>
          <p:spPr bwMode="auto">
            <a:xfrm>
              <a:off x="2867" y="1353"/>
              <a:ext cx="48" cy="48"/>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13" name="Rectangle 22"/>
            <p:cNvSpPr>
              <a:spLocks noChangeArrowheads="1"/>
            </p:cNvSpPr>
            <p:nvPr/>
          </p:nvSpPr>
          <p:spPr bwMode="auto">
            <a:xfrm>
              <a:off x="1091" y="1833"/>
              <a:ext cx="48" cy="48"/>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14" name="Rectangle 23"/>
            <p:cNvSpPr>
              <a:spLocks noChangeArrowheads="1"/>
            </p:cNvSpPr>
            <p:nvPr/>
          </p:nvSpPr>
          <p:spPr bwMode="auto">
            <a:xfrm>
              <a:off x="2291" y="2649"/>
              <a:ext cx="48" cy="48"/>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15" name="Line 24"/>
            <p:cNvSpPr>
              <a:spLocks noChangeShapeType="1"/>
            </p:cNvSpPr>
            <p:nvPr/>
          </p:nvSpPr>
          <p:spPr bwMode="auto">
            <a:xfrm>
              <a:off x="2915" y="1449"/>
              <a:ext cx="0" cy="768"/>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6" name="Line 25"/>
            <p:cNvSpPr>
              <a:spLocks noChangeShapeType="1"/>
            </p:cNvSpPr>
            <p:nvPr/>
          </p:nvSpPr>
          <p:spPr bwMode="auto">
            <a:xfrm>
              <a:off x="2051" y="1353"/>
              <a:ext cx="816" cy="0"/>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7" name="Line 26"/>
            <p:cNvSpPr>
              <a:spLocks noChangeShapeType="1"/>
            </p:cNvSpPr>
            <p:nvPr/>
          </p:nvSpPr>
          <p:spPr bwMode="auto">
            <a:xfrm>
              <a:off x="2339" y="2217"/>
              <a:ext cx="0" cy="384"/>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8" name="Line 27"/>
            <p:cNvSpPr>
              <a:spLocks noChangeShapeType="1"/>
            </p:cNvSpPr>
            <p:nvPr/>
          </p:nvSpPr>
          <p:spPr bwMode="auto">
            <a:xfrm>
              <a:off x="2003" y="2697"/>
              <a:ext cx="240" cy="0"/>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9" name="Line 28"/>
            <p:cNvSpPr>
              <a:spLocks noChangeShapeType="1"/>
            </p:cNvSpPr>
            <p:nvPr/>
          </p:nvSpPr>
          <p:spPr bwMode="auto">
            <a:xfrm>
              <a:off x="1187" y="1833"/>
              <a:ext cx="768" cy="0"/>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0" name="Line 29"/>
            <p:cNvSpPr>
              <a:spLocks noChangeShapeType="1"/>
            </p:cNvSpPr>
            <p:nvPr/>
          </p:nvSpPr>
          <p:spPr bwMode="auto">
            <a:xfrm>
              <a:off x="1091" y="1929"/>
              <a:ext cx="0" cy="288"/>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1" name="Text Box 30"/>
            <p:cNvSpPr txBox="1">
              <a:spLocks noChangeArrowheads="1"/>
            </p:cNvSpPr>
            <p:nvPr/>
          </p:nvSpPr>
          <p:spPr bwMode="auto">
            <a:xfrm>
              <a:off x="2809" y="2195"/>
              <a:ext cx="266"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x1</a:t>
              </a:r>
            </a:p>
          </p:txBody>
        </p:sp>
        <p:sp>
          <p:nvSpPr>
            <p:cNvPr id="22" name="Text Box 31"/>
            <p:cNvSpPr txBox="1">
              <a:spLocks noChangeArrowheads="1"/>
            </p:cNvSpPr>
            <p:nvPr/>
          </p:nvSpPr>
          <p:spPr bwMode="auto">
            <a:xfrm>
              <a:off x="2185" y="1955"/>
              <a:ext cx="289"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x3</a:t>
              </a:r>
            </a:p>
          </p:txBody>
        </p:sp>
        <p:sp>
          <p:nvSpPr>
            <p:cNvPr id="23" name="Text Box 32"/>
            <p:cNvSpPr txBox="1">
              <a:spLocks noChangeArrowheads="1"/>
            </p:cNvSpPr>
            <p:nvPr/>
          </p:nvSpPr>
          <p:spPr bwMode="auto">
            <a:xfrm>
              <a:off x="985" y="2243"/>
              <a:ext cx="289"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x2</a:t>
              </a:r>
            </a:p>
          </p:txBody>
        </p:sp>
        <p:sp>
          <p:nvSpPr>
            <p:cNvPr id="24" name="Text Box 33"/>
            <p:cNvSpPr txBox="1">
              <a:spLocks noChangeArrowheads="1"/>
            </p:cNvSpPr>
            <p:nvPr/>
          </p:nvSpPr>
          <p:spPr bwMode="auto">
            <a:xfrm>
              <a:off x="1667" y="2601"/>
              <a:ext cx="339"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y3</a:t>
              </a:r>
            </a:p>
          </p:txBody>
        </p:sp>
        <p:sp>
          <p:nvSpPr>
            <p:cNvPr id="25" name="Text Box 34"/>
            <p:cNvSpPr txBox="1">
              <a:spLocks noChangeArrowheads="1"/>
            </p:cNvSpPr>
            <p:nvPr/>
          </p:nvSpPr>
          <p:spPr bwMode="auto">
            <a:xfrm>
              <a:off x="2051" y="1691"/>
              <a:ext cx="279"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y2</a:t>
              </a:r>
            </a:p>
          </p:txBody>
        </p:sp>
        <p:sp>
          <p:nvSpPr>
            <p:cNvPr id="26" name="Text Box 35"/>
            <p:cNvSpPr txBox="1">
              <a:spLocks noChangeArrowheads="1"/>
            </p:cNvSpPr>
            <p:nvPr/>
          </p:nvSpPr>
          <p:spPr bwMode="auto">
            <a:xfrm>
              <a:off x="1657" y="1235"/>
              <a:ext cx="256"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y1</a:t>
              </a:r>
            </a:p>
          </p:txBody>
        </p:sp>
        <p:sp>
          <p:nvSpPr>
            <p:cNvPr id="27" name="Line 36"/>
            <p:cNvSpPr>
              <a:spLocks noChangeShapeType="1"/>
            </p:cNvSpPr>
            <p:nvPr/>
          </p:nvSpPr>
          <p:spPr bwMode="auto">
            <a:xfrm flipH="1">
              <a:off x="1187" y="1401"/>
              <a:ext cx="1632" cy="432"/>
            </a:xfrm>
            <a:prstGeom prst="line">
              <a:avLst/>
            </a:prstGeom>
            <a:noFill/>
            <a:ln w="19050">
              <a:solidFill>
                <a:srgbClr val="FF0000"/>
              </a:solidFill>
              <a:prstDash val="dashDot"/>
              <a:round/>
              <a:headEnd/>
              <a:tailEnd type="triangle" w="med" len="lg"/>
            </a:ln>
            <a:extLst>
              <a:ext uri="{909E8E84-426E-40dd-AFC4-6F175D3DCCD1}">
                <a14:hiddenFill xmlns:a14="http://schemas.microsoft.com/office/drawing/2010/main" xmlns="">
                  <a:noFill/>
                </a14:hiddenFill>
              </a:ext>
            </a:extLst>
          </p:spPr>
          <p:txBody>
            <a:bodyPr wrap="none" anchor="ctr"/>
            <a:lstStyle/>
            <a:p>
              <a:endParaRPr lang="en-US"/>
            </a:p>
          </p:txBody>
        </p:sp>
        <p:sp>
          <p:nvSpPr>
            <p:cNvPr id="28" name="Line 37"/>
            <p:cNvSpPr>
              <a:spLocks noChangeShapeType="1"/>
            </p:cNvSpPr>
            <p:nvPr/>
          </p:nvSpPr>
          <p:spPr bwMode="auto">
            <a:xfrm>
              <a:off x="1187" y="1929"/>
              <a:ext cx="1056" cy="720"/>
            </a:xfrm>
            <a:prstGeom prst="line">
              <a:avLst/>
            </a:prstGeom>
            <a:noFill/>
            <a:ln w="19050">
              <a:solidFill>
                <a:srgbClr val="FF0000"/>
              </a:solidFill>
              <a:prstDash val="dashDot"/>
              <a:round/>
              <a:headEnd/>
              <a:tailEnd type="triangle" w="med" len="lg"/>
            </a:ln>
            <a:extLst>
              <a:ext uri="{909E8E84-426E-40dd-AFC4-6F175D3DCCD1}">
                <a14:hiddenFill xmlns:a14="http://schemas.microsoft.com/office/drawing/2010/main" xmlns="">
                  <a:noFill/>
                </a14:hiddenFill>
              </a:ext>
            </a:extLst>
          </p:spPr>
          <p:txBody>
            <a:bodyPr wrap="none" anchor="ctr"/>
            <a:lstStyle/>
            <a:p>
              <a:endParaRPr lang="en-US"/>
            </a:p>
          </p:txBody>
        </p:sp>
        <p:sp>
          <p:nvSpPr>
            <p:cNvPr id="29" name="Text Box 38"/>
            <p:cNvSpPr txBox="1">
              <a:spLocks noChangeArrowheads="1"/>
            </p:cNvSpPr>
            <p:nvPr/>
          </p:nvSpPr>
          <p:spPr bwMode="auto">
            <a:xfrm>
              <a:off x="2917" y="1187"/>
              <a:ext cx="181"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1</a:t>
              </a:r>
            </a:p>
          </p:txBody>
        </p:sp>
        <p:sp>
          <p:nvSpPr>
            <p:cNvPr id="30" name="Text Box 39"/>
            <p:cNvSpPr txBox="1">
              <a:spLocks noChangeArrowheads="1"/>
            </p:cNvSpPr>
            <p:nvPr/>
          </p:nvSpPr>
          <p:spPr bwMode="auto">
            <a:xfrm>
              <a:off x="2335" y="2614"/>
              <a:ext cx="204"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3</a:t>
              </a:r>
            </a:p>
          </p:txBody>
        </p:sp>
        <p:sp>
          <p:nvSpPr>
            <p:cNvPr id="31" name="Text Box 40"/>
            <p:cNvSpPr txBox="1">
              <a:spLocks noChangeArrowheads="1"/>
            </p:cNvSpPr>
            <p:nvPr/>
          </p:nvSpPr>
          <p:spPr bwMode="auto">
            <a:xfrm>
              <a:off x="897" y="1639"/>
              <a:ext cx="204"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2</a:t>
              </a:r>
            </a:p>
          </p:txBody>
        </p:sp>
      </p:grpSp>
      <p:sp>
        <p:nvSpPr>
          <p:cNvPr id="32" name="Rectangle 54"/>
          <p:cNvSpPr>
            <a:spLocks noChangeArrowheads="1"/>
          </p:cNvSpPr>
          <p:nvPr/>
        </p:nvSpPr>
        <p:spPr bwMode="auto">
          <a:xfrm>
            <a:off x="597695" y="1063699"/>
            <a:ext cx="8285162" cy="522288"/>
          </a:xfrm>
          <a:prstGeom prst="rect">
            <a:avLst/>
          </a:prstGeom>
          <a:solidFill>
            <a:schemeClr val="tx2">
              <a:lumMod val="20000"/>
              <a:lumOff val="80000"/>
            </a:schemeClr>
          </a:solidFill>
          <a:ln>
            <a:solidFill>
              <a:srgbClr val="1F497D"/>
            </a:solidFill>
          </a:ln>
        </p:spPr>
        <p:txBody>
          <a:bodyPr/>
          <a:lstStyle/>
          <a:p>
            <a:pPr>
              <a:spcBef>
                <a:spcPct val="20000"/>
              </a:spcBef>
            </a:pPr>
            <a:r>
              <a:rPr lang="en-US" sz="2400" dirty="0">
                <a:solidFill>
                  <a:srgbClr val="1F497D"/>
                </a:solidFill>
              </a:rPr>
              <a:t>Let</a:t>
            </a:r>
            <a:r>
              <a:rPr lang="en-US" altLang="ja-JP" sz="2400" dirty="0">
                <a:solidFill>
                  <a:srgbClr val="1F497D"/>
                </a:solidFill>
              </a:rPr>
              <a:t>s apply what we just learned and move a point around:</a:t>
            </a:r>
            <a:endParaRPr lang="en-US" sz="2400" dirty="0">
              <a:solidFill>
                <a:srgbClr val="1F497D"/>
              </a:solidFill>
            </a:endParaRPr>
          </a:p>
        </p:txBody>
      </p:sp>
      <p:grpSp>
        <p:nvGrpSpPr>
          <p:cNvPr id="33" name="Group 59"/>
          <p:cNvGrpSpPr>
            <a:grpSpLocks/>
          </p:cNvGrpSpPr>
          <p:nvPr/>
        </p:nvGrpSpPr>
        <p:grpSpPr bwMode="auto">
          <a:xfrm>
            <a:off x="517691" y="3734271"/>
            <a:ext cx="8304223" cy="2386013"/>
            <a:chOff x="346" y="2582"/>
            <a:chExt cx="5231" cy="1503"/>
          </a:xfrm>
        </p:grpSpPr>
        <p:graphicFrame>
          <p:nvGraphicFramePr>
            <p:cNvPr id="34" name="Object 43"/>
            <p:cNvGraphicFramePr>
              <a:graphicFrameLocks noChangeAspect="1"/>
            </p:cNvGraphicFramePr>
            <p:nvPr/>
          </p:nvGraphicFramePr>
          <p:xfrm>
            <a:off x="3577" y="2582"/>
            <a:ext cx="1008" cy="483"/>
          </p:xfrm>
          <a:graphic>
            <a:graphicData uri="http://schemas.openxmlformats.org/presentationml/2006/ole">
              <mc:AlternateContent xmlns:mc="http://schemas.openxmlformats.org/markup-compatibility/2006">
                <mc:Choice xmlns:v="urn:schemas-microsoft-com:vml" Requires="v">
                  <p:oleObj name="Equation" r:id="rId2" imgW="1536700" imgH="736600" progId="Equation.3">
                    <p:embed/>
                  </p:oleObj>
                </mc:Choice>
                <mc:Fallback>
                  <p:oleObj name="Equation" r:id="rId2" imgW="1536700" imgH="736600" progId="Equation.3">
                    <p:embed/>
                    <p:pic>
                      <p:nvPicPr>
                        <p:cNvPr id="0" name=""/>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3577" y="2582"/>
                          <a:ext cx="1008" cy="483"/>
                        </a:xfrm>
                        <a:prstGeom prst="rect">
                          <a:avLst/>
                        </a:prstGeom>
                        <a:noFill/>
                        <a:ln>
                          <a:noFill/>
                        </a:ln>
                        <a:effectLst/>
                      </p:spPr>
                    </p:pic>
                  </p:oleObj>
                </mc:Fallback>
              </mc:AlternateContent>
            </a:graphicData>
          </a:graphic>
        </p:graphicFrame>
        <p:graphicFrame>
          <p:nvGraphicFramePr>
            <p:cNvPr id="35" name="Object 46"/>
            <p:cNvGraphicFramePr>
              <a:graphicFrameLocks noChangeAspect="1"/>
            </p:cNvGraphicFramePr>
            <p:nvPr/>
          </p:nvGraphicFramePr>
          <p:xfrm>
            <a:off x="3554" y="3093"/>
            <a:ext cx="2023" cy="483"/>
          </p:xfrm>
          <a:graphic>
            <a:graphicData uri="http://schemas.openxmlformats.org/presentationml/2006/ole">
              <mc:AlternateContent xmlns:mc="http://schemas.openxmlformats.org/markup-compatibility/2006">
                <mc:Choice xmlns:v="urn:schemas-microsoft-com:vml" Requires="v">
                  <p:oleObj name="Equation" r:id="rId4" imgW="3086100" imgH="736600" progId="Equation.3">
                    <p:embed/>
                  </p:oleObj>
                </mc:Choice>
                <mc:Fallback>
                  <p:oleObj name="Equation" r:id="rId4" imgW="3086100" imgH="736600" progId="Equation.3">
                    <p:embed/>
                    <p:pic>
                      <p:nvPicPr>
                        <p:cNvPr id="0" name=""/>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3554" y="3093"/>
                          <a:ext cx="2023" cy="483"/>
                        </a:xfrm>
                        <a:prstGeom prst="rect">
                          <a:avLst/>
                        </a:prstGeom>
                        <a:solidFill>
                          <a:srgbClr val="FFFFFF">
                            <a:alpha val="50195"/>
                          </a:srgbClr>
                        </a:solidFill>
                        <a:ln>
                          <a:noFill/>
                        </a:ln>
                        <a:effectLst/>
                      </p:spPr>
                    </p:pic>
                  </p:oleObj>
                </mc:Fallback>
              </mc:AlternateContent>
            </a:graphicData>
          </a:graphic>
        </p:graphicFrame>
        <p:graphicFrame>
          <p:nvGraphicFramePr>
            <p:cNvPr id="36" name="Object 47"/>
            <p:cNvGraphicFramePr>
              <a:graphicFrameLocks noChangeAspect="1"/>
            </p:cNvGraphicFramePr>
            <p:nvPr/>
          </p:nvGraphicFramePr>
          <p:xfrm>
            <a:off x="3555" y="3602"/>
            <a:ext cx="1025" cy="483"/>
          </p:xfrm>
          <a:graphic>
            <a:graphicData uri="http://schemas.openxmlformats.org/presentationml/2006/ole">
              <mc:AlternateContent xmlns:mc="http://schemas.openxmlformats.org/markup-compatibility/2006">
                <mc:Choice xmlns:v="urn:schemas-microsoft-com:vml" Requires="v">
                  <p:oleObj name="Equation" r:id="rId6" imgW="1562100" imgH="736600" progId="Equation.3">
                    <p:embed/>
                  </p:oleObj>
                </mc:Choice>
                <mc:Fallback>
                  <p:oleObj name="Equation" r:id="rId6" imgW="1562100" imgH="736600" progId="Equation.3">
                    <p:embed/>
                    <p:pic>
                      <p:nvPicPr>
                        <p:cNvPr id="0" name=""/>
                        <p:cNvPicPr>
                          <a:picLocks noChangeAspect="1" noChangeArrowheads="1"/>
                        </p:cNvPicPr>
                        <p:nvPr/>
                      </p:nvPicPr>
                      <p:blipFill>
                        <a:blip r:embed="rId7">
                          <a:alphaModFix amt="50000"/>
                          <a:extLst>
                            <a:ext uri="{28A0092B-C50C-407E-A947-70E740481C1C}">
                              <a14:useLocalDpi xmlns:a14="http://schemas.microsoft.com/office/drawing/2010/main" val="0"/>
                            </a:ext>
                          </a:extLst>
                        </a:blip>
                        <a:srcRect/>
                        <a:stretch>
                          <a:fillRect/>
                        </a:stretch>
                      </p:blipFill>
                      <p:spPr bwMode="auto">
                        <a:xfrm>
                          <a:off x="3555" y="3602"/>
                          <a:ext cx="1025" cy="483"/>
                        </a:xfrm>
                        <a:prstGeom prst="rect">
                          <a:avLst/>
                        </a:prstGeom>
                        <a:solidFill>
                          <a:srgbClr val="FFFFFF">
                            <a:alpha val="50195"/>
                          </a:srgbClr>
                        </a:solidFill>
                        <a:ln>
                          <a:noFill/>
                        </a:ln>
                        <a:effectLst/>
                      </p:spPr>
                    </p:pic>
                  </p:oleObj>
                </mc:Fallback>
              </mc:AlternateContent>
            </a:graphicData>
          </a:graphic>
        </p:graphicFrame>
        <p:sp>
          <p:nvSpPr>
            <p:cNvPr id="37" name="Line 48"/>
            <p:cNvSpPr>
              <a:spLocks noChangeShapeType="1"/>
            </p:cNvSpPr>
            <p:nvPr/>
          </p:nvSpPr>
          <p:spPr bwMode="auto">
            <a:xfrm>
              <a:off x="2613" y="3318"/>
              <a:ext cx="876" cy="0"/>
            </a:xfrm>
            <a:prstGeom prst="line">
              <a:avLst/>
            </a:prstGeom>
            <a:noFill/>
            <a:ln w="38100">
              <a:solidFill>
                <a:schemeClr val="hlink"/>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38" name="Line 49"/>
            <p:cNvSpPr>
              <a:spLocks noChangeShapeType="1"/>
            </p:cNvSpPr>
            <p:nvPr/>
          </p:nvSpPr>
          <p:spPr bwMode="auto">
            <a:xfrm flipV="1">
              <a:off x="2590" y="2841"/>
              <a:ext cx="954" cy="233"/>
            </a:xfrm>
            <a:prstGeom prst="line">
              <a:avLst/>
            </a:prstGeom>
            <a:noFill/>
            <a:ln w="38100">
              <a:solidFill>
                <a:schemeClr val="hlink"/>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39" name="Line 50"/>
            <p:cNvSpPr>
              <a:spLocks noChangeShapeType="1"/>
            </p:cNvSpPr>
            <p:nvPr/>
          </p:nvSpPr>
          <p:spPr bwMode="auto">
            <a:xfrm>
              <a:off x="2678" y="3623"/>
              <a:ext cx="800" cy="194"/>
            </a:xfrm>
            <a:prstGeom prst="line">
              <a:avLst/>
            </a:prstGeom>
            <a:noFill/>
            <a:ln w="38100">
              <a:solidFill>
                <a:schemeClr val="hlink"/>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40" name="Line 51"/>
            <p:cNvSpPr>
              <a:spLocks noChangeShapeType="1"/>
            </p:cNvSpPr>
            <p:nvPr/>
          </p:nvSpPr>
          <p:spPr bwMode="auto">
            <a:xfrm>
              <a:off x="5105" y="2824"/>
              <a:ext cx="157" cy="217"/>
            </a:xfrm>
            <a:prstGeom prst="line">
              <a:avLst/>
            </a:prstGeom>
            <a:noFill/>
            <a:ln w="38100">
              <a:solidFill>
                <a:schemeClr val="hlink"/>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41" name="Line 57"/>
            <p:cNvSpPr>
              <a:spLocks noChangeShapeType="1"/>
            </p:cNvSpPr>
            <p:nvPr/>
          </p:nvSpPr>
          <p:spPr bwMode="auto">
            <a:xfrm flipH="1">
              <a:off x="4601" y="2822"/>
              <a:ext cx="508" cy="1"/>
            </a:xfrm>
            <a:prstGeom prst="line">
              <a:avLst/>
            </a:prstGeom>
            <a:noFill/>
            <a:ln w="38100">
              <a:solidFill>
                <a:schemeClr val="hlink"/>
              </a:solidFill>
              <a:round/>
              <a:headEnd/>
              <a:tailEnd/>
            </a:ln>
            <a:extLst>
              <a:ext uri="{909E8E84-426E-40dd-AFC4-6F175D3DCCD1}">
                <a14:hiddenFill xmlns:a14="http://schemas.microsoft.com/office/drawing/2010/main" xmlns="">
                  <a:noFill/>
                </a14:hiddenFill>
              </a:ext>
            </a:extLst>
          </p:spPr>
          <p:txBody>
            <a:bodyPr wrap="none"/>
            <a:lstStyle/>
            <a:p>
              <a:endParaRPr lang="en-US"/>
            </a:p>
          </p:txBody>
        </p:sp>
        <p:sp>
          <p:nvSpPr>
            <p:cNvPr id="42" name="Rectangle 58"/>
            <p:cNvSpPr>
              <a:spLocks noChangeArrowheads="1"/>
            </p:cNvSpPr>
            <p:nvPr/>
          </p:nvSpPr>
          <p:spPr bwMode="auto">
            <a:xfrm>
              <a:off x="346" y="2928"/>
              <a:ext cx="2490" cy="1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Arial"/>
                <a:buChar char="•"/>
              </a:pPr>
              <a:r>
                <a:rPr kumimoji="1" lang="en-US" sz="2400" dirty="0">
                  <a:solidFill>
                    <a:srgbClr val="1F497D"/>
                  </a:solidFill>
                </a:rPr>
                <a:t>M1 transforms 1 to 2 </a:t>
              </a:r>
            </a:p>
            <a:p>
              <a:pPr marL="342900" indent="-342900">
                <a:spcBef>
                  <a:spcPct val="20000"/>
                </a:spcBef>
                <a:buFont typeface="Arial"/>
                <a:buChar char="•"/>
              </a:pPr>
              <a:r>
                <a:rPr kumimoji="1" lang="en-US" sz="2400" dirty="0">
                  <a:solidFill>
                    <a:srgbClr val="1F497D"/>
                  </a:solidFill>
                </a:rPr>
                <a:t>M2 transforms 2 to 3</a:t>
              </a:r>
            </a:p>
            <a:p>
              <a:pPr marL="342900" indent="-342900">
                <a:spcBef>
                  <a:spcPct val="20000"/>
                </a:spcBef>
                <a:buFont typeface="Arial"/>
                <a:buChar char="•"/>
              </a:pPr>
              <a:r>
                <a:rPr kumimoji="1" lang="en-US" sz="2400" dirty="0">
                  <a:solidFill>
                    <a:srgbClr val="1F497D"/>
                  </a:solidFill>
                </a:rPr>
                <a:t>This defines M3=M2M1</a:t>
              </a:r>
              <a:endParaRPr lang="en-US" sz="2400" dirty="0">
                <a:solidFill>
                  <a:srgbClr val="1F497D"/>
                </a:solidFill>
              </a:endParaRPr>
            </a:p>
          </p:txBody>
        </p:sp>
      </p:grpSp>
    </p:spTree>
    <p:extLst>
      <p:ext uri="{BB962C8B-B14F-4D97-AF65-F5344CB8AC3E}">
        <p14:creationId xmlns:p14="http://schemas.microsoft.com/office/powerpoint/2010/main" val="632893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Matrices &amp; Accelerators</a:t>
            </a:r>
            <a:endParaRPr lang="en-US" dirty="0"/>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
        <p:nvSpPr>
          <p:cNvPr id="7" name="Rectangle 41"/>
          <p:cNvSpPr>
            <a:spLocks noChangeArrowheads="1"/>
          </p:cNvSpPr>
          <p:nvPr/>
        </p:nvSpPr>
        <p:spPr bwMode="auto">
          <a:xfrm>
            <a:off x="473979" y="1403145"/>
            <a:ext cx="8285162" cy="2766224"/>
          </a:xfrm>
          <a:prstGeom prst="rect">
            <a:avLst/>
          </a:prstGeom>
          <a:solidFill>
            <a:schemeClr val="tx2">
              <a:lumMod val="20000"/>
              <a:lumOff val="80000"/>
            </a:schemeClr>
          </a:solidFill>
          <a:ln>
            <a:solidFill>
              <a:srgbClr val="1F497D"/>
            </a:solidFill>
          </a:ln>
        </p:spPr>
        <p:txBody>
          <a:bodyPr/>
          <a:lstStyle/>
          <a:p>
            <a:pPr marL="342900" indent="-342900">
              <a:spcBef>
                <a:spcPct val="20000"/>
              </a:spcBef>
              <a:buFont typeface="Arial"/>
              <a:buChar char="•"/>
            </a:pPr>
            <a:r>
              <a:rPr lang="en-US" sz="2000" dirty="0">
                <a:solidFill>
                  <a:srgbClr val="1F497D"/>
                </a:solidFill>
              </a:rPr>
              <a:t>We use matrices to describe the various magnetic elements in our accelerator. </a:t>
            </a:r>
          </a:p>
          <a:p>
            <a:pPr marL="800100" lvl="1" indent="-342900">
              <a:spcBef>
                <a:spcPct val="20000"/>
              </a:spcBef>
              <a:buSzPct val="80000"/>
              <a:buFont typeface="Arial"/>
              <a:buChar char="•"/>
            </a:pPr>
            <a:r>
              <a:rPr lang="en-US" sz="2000" dirty="0">
                <a:solidFill>
                  <a:srgbClr val="1F497D"/>
                </a:solidFill>
              </a:rPr>
              <a:t>The </a:t>
            </a:r>
            <a:r>
              <a:rPr lang="en-US" sz="2000" b="1" dirty="0">
                <a:solidFill>
                  <a:srgbClr val="1F497D"/>
                </a:solidFill>
              </a:rPr>
              <a:t>x </a:t>
            </a:r>
            <a:r>
              <a:rPr lang="en-US" sz="2000" dirty="0">
                <a:solidFill>
                  <a:srgbClr val="1F497D"/>
                </a:solidFill>
              </a:rPr>
              <a:t>and </a:t>
            </a:r>
            <a:r>
              <a:rPr lang="en-US" sz="2000" b="1" dirty="0">
                <a:solidFill>
                  <a:srgbClr val="1F497D"/>
                </a:solidFill>
              </a:rPr>
              <a:t>y </a:t>
            </a:r>
            <a:r>
              <a:rPr lang="en-US" sz="2000" dirty="0">
                <a:solidFill>
                  <a:srgbClr val="1F497D"/>
                </a:solidFill>
              </a:rPr>
              <a:t>co-ordinates are the </a:t>
            </a:r>
            <a:r>
              <a:rPr lang="en-US" sz="2000" b="1" u="sng" dirty="0">
                <a:solidFill>
                  <a:srgbClr val="1F497D"/>
                </a:solidFill>
              </a:rPr>
              <a:t>position</a:t>
            </a:r>
            <a:r>
              <a:rPr lang="en-US" sz="2000" b="1" dirty="0">
                <a:solidFill>
                  <a:srgbClr val="1F497D"/>
                </a:solidFill>
              </a:rPr>
              <a:t> </a:t>
            </a:r>
            <a:r>
              <a:rPr lang="en-US" sz="2000" dirty="0">
                <a:solidFill>
                  <a:srgbClr val="1F497D"/>
                </a:solidFill>
              </a:rPr>
              <a:t>and</a:t>
            </a:r>
            <a:r>
              <a:rPr lang="en-US" sz="2000" b="1" dirty="0">
                <a:solidFill>
                  <a:srgbClr val="1F497D"/>
                </a:solidFill>
              </a:rPr>
              <a:t> </a:t>
            </a:r>
            <a:r>
              <a:rPr lang="en-US" sz="2000" b="1" u="sng" dirty="0">
                <a:solidFill>
                  <a:srgbClr val="1F497D"/>
                </a:solidFill>
              </a:rPr>
              <a:t>angle</a:t>
            </a:r>
            <a:r>
              <a:rPr lang="en-US" sz="2000" b="1" dirty="0">
                <a:solidFill>
                  <a:srgbClr val="1F497D"/>
                </a:solidFill>
              </a:rPr>
              <a:t> </a:t>
            </a:r>
            <a:r>
              <a:rPr lang="en-US" sz="2000" dirty="0">
                <a:solidFill>
                  <a:srgbClr val="1F497D"/>
                </a:solidFill>
              </a:rPr>
              <a:t>of each individual particle. </a:t>
            </a:r>
          </a:p>
          <a:p>
            <a:pPr marL="800100" lvl="1" indent="-342900">
              <a:spcBef>
                <a:spcPct val="20000"/>
              </a:spcBef>
              <a:buSzPct val="80000"/>
              <a:buFont typeface="Arial"/>
              <a:buChar char="•"/>
            </a:pPr>
            <a:r>
              <a:rPr lang="en-US" sz="2000" dirty="0">
                <a:solidFill>
                  <a:srgbClr val="1F497D"/>
                </a:solidFill>
              </a:rPr>
              <a:t>If we know the position and angle of any particle at one point, then to calculate its position and angle at another point we</a:t>
            </a:r>
            <a:r>
              <a:rPr lang="en-US" sz="2000" b="1" dirty="0">
                <a:solidFill>
                  <a:srgbClr val="1F497D"/>
                </a:solidFill>
              </a:rPr>
              <a:t> </a:t>
            </a:r>
            <a:r>
              <a:rPr lang="en-US" sz="2000" b="1" u="sng" dirty="0">
                <a:solidFill>
                  <a:srgbClr val="1F497D"/>
                </a:solidFill>
              </a:rPr>
              <a:t>multiply all the matrices</a:t>
            </a:r>
            <a:r>
              <a:rPr lang="en-US" sz="2000" b="1" dirty="0">
                <a:solidFill>
                  <a:srgbClr val="1F497D"/>
                </a:solidFill>
              </a:rPr>
              <a:t> </a:t>
            </a:r>
            <a:r>
              <a:rPr lang="en-US" sz="2000" dirty="0">
                <a:solidFill>
                  <a:srgbClr val="1F497D"/>
                </a:solidFill>
              </a:rPr>
              <a:t>describing the magnetic elements between the two points to give a single matrix</a:t>
            </a:r>
          </a:p>
        </p:txBody>
      </p:sp>
      <p:sp>
        <p:nvSpPr>
          <p:cNvPr id="8" name="Rectangle 42"/>
          <p:cNvSpPr>
            <a:spLocks noChangeArrowheads="1"/>
          </p:cNvSpPr>
          <p:nvPr/>
        </p:nvSpPr>
        <p:spPr bwMode="auto">
          <a:xfrm>
            <a:off x="473979" y="4463740"/>
            <a:ext cx="8285162" cy="1243013"/>
          </a:xfrm>
          <a:prstGeom prst="rect">
            <a:avLst/>
          </a:prstGeom>
          <a:solidFill>
            <a:schemeClr val="tx2">
              <a:lumMod val="20000"/>
              <a:lumOff val="80000"/>
            </a:schemeClr>
          </a:solidFill>
          <a:ln>
            <a:solidFill>
              <a:srgbClr val="1F497D"/>
            </a:solidFill>
          </a:ln>
        </p:spPr>
        <p:txBody>
          <a:bodyPr/>
          <a:lstStyle/>
          <a:p>
            <a:pPr marL="342900" indent="-342900">
              <a:spcBef>
                <a:spcPct val="20000"/>
              </a:spcBef>
              <a:buFont typeface="Arial"/>
              <a:buChar char="•"/>
            </a:pPr>
            <a:r>
              <a:rPr lang="en-US" sz="2400" dirty="0">
                <a:solidFill>
                  <a:srgbClr val="1F497D"/>
                </a:solidFill>
              </a:rPr>
              <a:t>Now we are able to calculate the final co-ordinates for any initial pair of particle co-ordinates, provided all the element matrices are known.</a:t>
            </a:r>
          </a:p>
        </p:txBody>
      </p:sp>
    </p:spTree>
    <p:extLst>
      <p:ext uri="{BB962C8B-B14F-4D97-AF65-F5344CB8AC3E}">
        <p14:creationId xmlns:p14="http://schemas.microsoft.com/office/powerpoint/2010/main" val="147018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Unit Matrix</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
        <p:nvSpPr>
          <p:cNvPr id="7" name="Text Box 5"/>
          <p:cNvSpPr txBox="1">
            <a:spLocks noChangeArrowheads="1"/>
          </p:cNvSpPr>
          <p:nvPr/>
        </p:nvSpPr>
        <p:spPr bwMode="auto">
          <a:xfrm>
            <a:off x="3111212" y="3822385"/>
            <a:ext cx="189865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2800" dirty="0" err="1">
                <a:latin typeface="+mn-lt"/>
              </a:rPr>
              <a:t>X</a:t>
            </a:r>
            <a:r>
              <a:rPr lang="en-US" sz="2800" baseline="-25000" dirty="0" err="1">
                <a:latin typeface="+mn-lt"/>
              </a:rPr>
              <a:t>new</a:t>
            </a:r>
            <a:r>
              <a:rPr lang="en-US" sz="2800" baseline="-25000" dirty="0">
                <a:latin typeface="+mn-lt"/>
              </a:rPr>
              <a:t> </a:t>
            </a:r>
            <a:r>
              <a:rPr lang="en-US" sz="2800" dirty="0">
                <a:latin typeface="+mn-lt"/>
              </a:rPr>
              <a:t>= </a:t>
            </a:r>
            <a:r>
              <a:rPr lang="en-US" sz="2800" dirty="0" err="1">
                <a:latin typeface="+mn-lt"/>
              </a:rPr>
              <a:t>X</a:t>
            </a:r>
            <a:r>
              <a:rPr lang="en-US" sz="2800" baseline="-25000" dirty="0" err="1">
                <a:latin typeface="+mn-lt"/>
              </a:rPr>
              <a:t>old</a:t>
            </a:r>
            <a:endParaRPr lang="en-US" sz="2800" dirty="0">
              <a:latin typeface="+mn-lt"/>
            </a:endParaRPr>
          </a:p>
          <a:p>
            <a:r>
              <a:rPr lang="en-US" sz="2800" dirty="0" err="1">
                <a:latin typeface="+mn-lt"/>
              </a:rPr>
              <a:t>Y</a:t>
            </a:r>
            <a:r>
              <a:rPr lang="en-US" sz="2800" baseline="-25000" dirty="0" err="1">
                <a:latin typeface="+mn-lt"/>
              </a:rPr>
              <a:t>new</a:t>
            </a:r>
            <a:r>
              <a:rPr lang="en-US" sz="2800" baseline="-25000" dirty="0">
                <a:latin typeface="+mn-lt"/>
              </a:rPr>
              <a:t> </a:t>
            </a:r>
            <a:r>
              <a:rPr lang="en-US" sz="2800" dirty="0">
                <a:latin typeface="+mn-lt"/>
              </a:rPr>
              <a:t>= </a:t>
            </a:r>
            <a:r>
              <a:rPr lang="en-US" sz="2800" dirty="0" err="1">
                <a:latin typeface="+mn-lt"/>
              </a:rPr>
              <a:t>Y</a:t>
            </a:r>
            <a:r>
              <a:rPr lang="en-US" sz="2800" baseline="-25000" dirty="0" err="1">
                <a:latin typeface="+mn-lt"/>
              </a:rPr>
              <a:t>old</a:t>
            </a:r>
            <a:endParaRPr lang="en-US" sz="2800" dirty="0">
              <a:latin typeface="+mn-lt"/>
            </a:endParaRPr>
          </a:p>
        </p:txBody>
      </p:sp>
      <p:sp>
        <p:nvSpPr>
          <p:cNvPr id="8" name="Rectangle 12"/>
          <p:cNvSpPr>
            <a:spLocks noChangeArrowheads="1"/>
          </p:cNvSpPr>
          <p:nvPr/>
        </p:nvSpPr>
        <p:spPr bwMode="auto">
          <a:xfrm>
            <a:off x="568783" y="1141315"/>
            <a:ext cx="8209457" cy="811212"/>
          </a:xfrm>
          <a:prstGeom prst="rect">
            <a:avLst/>
          </a:prstGeom>
          <a:solidFill>
            <a:schemeClr val="tx2">
              <a:lumMod val="20000"/>
              <a:lumOff val="80000"/>
            </a:schemeClr>
          </a:solidFill>
          <a:ln>
            <a:solidFill>
              <a:srgbClr val="1F497D"/>
            </a:solidFill>
          </a:ln>
        </p:spPr>
        <p:txBody>
          <a:bodyPr/>
          <a:lstStyle/>
          <a:p>
            <a:pPr>
              <a:spcBef>
                <a:spcPct val="20000"/>
              </a:spcBef>
            </a:pPr>
            <a:r>
              <a:rPr lang="en-US" sz="2400" dirty="0">
                <a:solidFill>
                  <a:srgbClr val="1F497D"/>
                </a:solidFill>
              </a:rPr>
              <a:t>There is a special matrix that when multiplied with an initial point will result in the same final point.</a:t>
            </a:r>
          </a:p>
        </p:txBody>
      </p:sp>
      <p:graphicFrame>
        <p:nvGraphicFramePr>
          <p:cNvPr id="9" name="Object 4"/>
          <p:cNvGraphicFramePr>
            <a:graphicFrameLocks noChangeAspect="1"/>
          </p:cNvGraphicFramePr>
          <p:nvPr>
            <p:extLst>
              <p:ext uri="{D42A27DB-BD31-4B8C-83A1-F6EECF244321}">
                <p14:modId xmlns:p14="http://schemas.microsoft.com/office/powerpoint/2010/main" val="745861489"/>
              </p:ext>
            </p:extLst>
          </p:nvPr>
        </p:nvGraphicFramePr>
        <p:xfrm>
          <a:off x="3175953" y="2239320"/>
          <a:ext cx="3254375" cy="1138237"/>
        </p:xfrm>
        <a:graphic>
          <a:graphicData uri="http://schemas.openxmlformats.org/presentationml/2006/ole">
            <mc:AlternateContent xmlns:mc="http://schemas.openxmlformats.org/markup-compatibility/2006">
              <mc:Choice xmlns:v="urn:schemas-microsoft-com:vml" Requires="v">
                <p:oleObj name="Equation" r:id="rId2" imgW="2108200" imgH="736600" progId="Equation.3">
                  <p:embed/>
                </p:oleObj>
              </mc:Choice>
              <mc:Fallback>
                <p:oleObj name="Equation" r:id="rId2" imgW="2108200" imgH="7366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953" y="2239320"/>
                        <a:ext cx="3254375" cy="1138237"/>
                      </a:xfrm>
                      <a:prstGeom prst="rect">
                        <a:avLst/>
                      </a:prstGeom>
                      <a:noFill/>
                      <a:ln>
                        <a:noFill/>
                      </a:ln>
                      <a:effectLst/>
                    </p:spPr>
                  </p:pic>
                </p:oleObj>
              </mc:Fallback>
            </mc:AlternateContent>
          </a:graphicData>
        </a:graphic>
      </p:graphicFrame>
      <p:sp>
        <p:nvSpPr>
          <p:cNvPr id="10" name="Rectangle 15"/>
          <p:cNvSpPr>
            <a:spLocks noChangeArrowheads="1"/>
          </p:cNvSpPr>
          <p:nvPr/>
        </p:nvSpPr>
        <p:spPr bwMode="auto">
          <a:xfrm>
            <a:off x="874713" y="4054458"/>
            <a:ext cx="2741612" cy="465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20000"/>
              </a:spcBef>
            </a:pPr>
            <a:r>
              <a:rPr lang="en-US" sz="2400" dirty="0">
                <a:solidFill>
                  <a:srgbClr val="1F497D"/>
                </a:solidFill>
              </a:rPr>
              <a:t>The result is :</a:t>
            </a:r>
          </a:p>
        </p:txBody>
      </p:sp>
      <p:sp>
        <p:nvSpPr>
          <p:cNvPr id="11" name="Rectangle 17"/>
          <p:cNvSpPr>
            <a:spLocks noChangeArrowheads="1"/>
          </p:cNvSpPr>
          <p:nvPr/>
        </p:nvSpPr>
        <p:spPr bwMode="auto">
          <a:xfrm>
            <a:off x="568784" y="5406503"/>
            <a:ext cx="8209456" cy="608083"/>
          </a:xfrm>
          <a:prstGeom prst="rect">
            <a:avLst/>
          </a:prstGeom>
          <a:solidFill>
            <a:schemeClr val="tx2">
              <a:lumMod val="20000"/>
              <a:lumOff val="80000"/>
            </a:schemeClr>
          </a:solidFill>
          <a:ln>
            <a:solidFill>
              <a:srgbClr val="1F497D"/>
            </a:solidFill>
          </a:ln>
        </p:spPr>
        <p:txBody>
          <a:bodyPr/>
          <a:lstStyle/>
          <a:p>
            <a:pPr>
              <a:spcBef>
                <a:spcPct val="20000"/>
              </a:spcBef>
            </a:pPr>
            <a:r>
              <a:rPr lang="en-US" sz="2800" dirty="0">
                <a:solidFill>
                  <a:srgbClr val="1F497D"/>
                </a:solidFill>
              </a:rPr>
              <a:t>The </a:t>
            </a:r>
            <a:r>
              <a:rPr lang="en-US" sz="2800" b="1" u="sng" dirty="0">
                <a:solidFill>
                  <a:srgbClr val="1F497D"/>
                </a:solidFill>
              </a:rPr>
              <a:t>Unit matrix</a:t>
            </a:r>
            <a:r>
              <a:rPr lang="en-US" sz="2800" dirty="0">
                <a:solidFill>
                  <a:srgbClr val="1F497D"/>
                </a:solidFill>
              </a:rPr>
              <a:t> has </a:t>
            </a:r>
            <a:r>
              <a:rPr lang="en-US" sz="2800" b="1" u="sng" dirty="0">
                <a:solidFill>
                  <a:srgbClr val="1F497D"/>
                </a:solidFill>
              </a:rPr>
              <a:t>no effect</a:t>
            </a:r>
            <a:r>
              <a:rPr lang="en-US" sz="2800" dirty="0">
                <a:solidFill>
                  <a:srgbClr val="1F497D"/>
                </a:solidFill>
              </a:rPr>
              <a:t> on x and y</a:t>
            </a:r>
          </a:p>
        </p:txBody>
      </p:sp>
      <p:sp>
        <p:nvSpPr>
          <p:cNvPr id="12" name="Left Brace 11"/>
          <p:cNvSpPr/>
          <p:nvPr/>
        </p:nvSpPr>
        <p:spPr>
          <a:xfrm>
            <a:off x="2739659" y="3852865"/>
            <a:ext cx="365174" cy="95410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522998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748"/>
            <a:ext cx="8226854" cy="940443"/>
          </a:xfrm>
        </p:spPr>
        <p:txBody>
          <a:bodyPr/>
          <a:lstStyle/>
          <a:p>
            <a:r>
              <a:rPr lang="en-US" dirty="0"/>
              <a:t>Going Backwards</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graphicFrame>
        <p:nvGraphicFramePr>
          <p:cNvPr id="7" name="Object 1038"/>
          <p:cNvGraphicFramePr>
            <a:graphicFrameLocks noChangeAspect="1"/>
          </p:cNvGraphicFramePr>
          <p:nvPr>
            <p:extLst>
              <p:ext uri="{D42A27DB-BD31-4B8C-83A1-F6EECF244321}">
                <p14:modId xmlns:p14="http://schemas.microsoft.com/office/powerpoint/2010/main" val="1932328425"/>
              </p:ext>
            </p:extLst>
          </p:nvPr>
        </p:nvGraphicFramePr>
        <p:xfrm>
          <a:off x="1763030" y="3553462"/>
          <a:ext cx="1620837" cy="387350"/>
        </p:xfrm>
        <a:graphic>
          <a:graphicData uri="http://schemas.openxmlformats.org/presentationml/2006/ole">
            <mc:AlternateContent xmlns:mc="http://schemas.openxmlformats.org/markup-compatibility/2006">
              <mc:Choice xmlns:v="urn:schemas-microsoft-com:vml" Requires="v">
                <p:oleObj name="Equation" r:id="rId2" imgW="1054100" imgH="254000" progId="Equation.3">
                  <p:embed/>
                </p:oleObj>
              </mc:Choice>
              <mc:Fallback>
                <p:oleObj name="Equation" r:id="rId2" imgW="1054100" imgH="254000" progId="Equation.3">
                  <p:embed/>
                  <p:pic>
                    <p:nvPicPr>
                      <p:cNvPr id="0" name=""/>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1763030" y="3553462"/>
                        <a:ext cx="1620837" cy="387350"/>
                      </a:xfrm>
                      <a:prstGeom prst="rect">
                        <a:avLst/>
                      </a:prstGeom>
                      <a:solidFill>
                        <a:srgbClr val="FFFFFF"/>
                      </a:solidFill>
                      <a:ln>
                        <a:noFill/>
                      </a:ln>
                      <a:effectLst/>
                    </p:spPr>
                  </p:pic>
                </p:oleObj>
              </mc:Fallback>
            </mc:AlternateContent>
          </a:graphicData>
        </a:graphic>
      </p:graphicFrame>
      <p:graphicFrame>
        <p:nvGraphicFramePr>
          <p:cNvPr id="8" name="Object 1040"/>
          <p:cNvGraphicFramePr>
            <a:graphicFrameLocks noChangeAspect="1"/>
          </p:cNvGraphicFramePr>
          <p:nvPr>
            <p:extLst>
              <p:ext uri="{D42A27DB-BD31-4B8C-83A1-F6EECF244321}">
                <p14:modId xmlns:p14="http://schemas.microsoft.com/office/powerpoint/2010/main" val="248645394"/>
              </p:ext>
            </p:extLst>
          </p:nvPr>
        </p:nvGraphicFramePr>
        <p:xfrm>
          <a:off x="5249663" y="3563115"/>
          <a:ext cx="1941513" cy="390525"/>
        </p:xfrm>
        <a:graphic>
          <a:graphicData uri="http://schemas.openxmlformats.org/presentationml/2006/ole">
            <mc:AlternateContent xmlns:mc="http://schemas.openxmlformats.org/markup-compatibility/2006">
              <mc:Choice xmlns:v="urn:schemas-microsoft-com:vml" Requires="v">
                <p:oleObj name="Equation" r:id="rId4" imgW="1256755" imgH="253890" progId="Equation.3">
                  <p:embed/>
                </p:oleObj>
              </mc:Choice>
              <mc:Fallback>
                <p:oleObj name="Equation" r:id="rId4" imgW="1256755" imgH="253890" progId="Equation.3">
                  <p:embed/>
                  <p:pic>
                    <p:nvPicPr>
                      <p:cNvPr id="0" name=""/>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5249663" y="3563115"/>
                        <a:ext cx="1941513" cy="390525"/>
                      </a:xfrm>
                      <a:prstGeom prst="rect">
                        <a:avLst/>
                      </a:prstGeom>
                      <a:noFill/>
                      <a:ln>
                        <a:noFill/>
                      </a:ln>
                      <a:effectLst/>
                    </p:spPr>
                  </p:pic>
                </p:oleObj>
              </mc:Fallback>
            </mc:AlternateContent>
          </a:graphicData>
        </a:graphic>
      </p:graphicFrame>
      <p:graphicFrame>
        <p:nvGraphicFramePr>
          <p:cNvPr id="9" name="Object 1042"/>
          <p:cNvGraphicFramePr>
            <a:graphicFrameLocks noChangeAspect="1"/>
          </p:cNvGraphicFramePr>
          <p:nvPr>
            <p:extLst>
              <p:ext uri="{D42A27DB-BD31-4B8C-83A1-F6EECF244321}">
                <p14:modId xmlns:p14="http://schemas.microsoft.com/office/powerpoint/2010/main" val="2127443543"/>
              </p:ext>
            </p:extLst>
          </p:nvPr>
        </p:nvGraphicFramePr>
        <p:xfrm>
          <a:off x="2837159" y="4868042"/>
          <a:ext cx="3365500" cy="512763"/>
        </p:xfrm>
        <a:graphic>
          <a:graphicData uri="http://schemas.openxmlformats.org/presentationml/2006/ole">
            <mc:AlternateContent xmlns:mc="http://schemas.openxmlformats.org/markup-compatibility/2006">
              <mc:Choice xmlns:v="urn:schemas-microsoft-com:vml" Requires="v">
                <p:oleObj name="Equation" r:id="rId6" imgW="2070100" imgH="317500" progId="Equation.3">
                  <p:embed/>
                </p:oleObj>
              </mc:Choice>
              <mc:Fallback>
                <p:oleObj name="Equation" r:id="rId6" imgW="2070100" imgH="317500" progId="Equation.3">
                  <p:embed/>
                  <p:pic>
                    <p:nvPicPr>
                      <p:cNvPr id="0" name=""/>
                      <p:cNvPicPr>
                        <a:picLocks noChangeAspect="1" noChangeArrowheads="1"/>
                      </p:cNvPicPr>
                      <p:nvPr/>
                    </p:nvPicPr>
                    <p:blipFill>
                      <a:blip r:embed="rId7">
                        <a:alphaModFix amt="50000"/>
                        <a:extLst>
                          <a:ext uri="{28A0092B-C50C-407E-A947-70E740481C1C}">
                            <a14:useLocalDpi xmlns:a14="http://schemas.microsoft.com/office/drawing/2010/main" val="0"/>
                          </a:ext>
                        </a:extLst>
                      </a:blip>
                      <a:srcRect/>
                      <a:stretch>
                        <a:fillRect/>
                      </a:stretch>
                    </p:blipFill>
                    <p:spPr bwMode="auto">
                      <a:xfrm>
                        <a:off x="2837159" y="4868042"/>
                        <a:ext cx="3365500" cy="512763"/>
                      </a:xfrm>
                      <a:prstGeom prst="rect">
                        <a:avLst/>
                      </a:prstGeom>
                      <a:noFill/>
                      <a:ln>
                        <a:noFill/>
                      </a:ln>
                      <a:effectLst/>
                    </p:spPr>
                  </p:pic>
                </p:oleObj>
              </mc:Fallback>
            </mc:AlternateContent>
          </a:graphicData>
        </a:graphic>
      </p:graphicFrame>
      <p:sp>
        <p:nvSpPr>
          <p:cNvPr id="10" name="Rectangle 1047"/>
          <p:cNvSpPr>
            <a:spLocks noChangeArrowheads="1"/>
          </p:cNvSpPr>
          <p:nvPr/>
        </p:nvSpPr>
        <p:spPr bwMode="auto">
          <a:xfrm>
            <a:off x="140677" y="1070916"/>
            <a:ext cx="8862645" cy="499864"/>
          </a:xfrm>
          <a:prstGeom prst="rect">
            <a:avLst/>
          </a:prstGeom>
          <a:solidFill>
            <a:schemeClr val="tx2">
              <a:lumMod val="20000"/>
              <a:lumOff val="80000"/>
            </a:schemeClr>
          </a:solidFill>
          <a:ln>
            <a:solidFill>
              <a:srgbClr val="1F497D"/>
            </a:solidFill>
          </a:ln>
        </p:spPr>
        <p:txBody>
          <a:bodyPr/>
          <a:lstStyle/>
          <a:p>
            <a:pPr>
              <a:spcBef>
                <a:spcPct val="20000"/>
              </a:spcBef>
            </a:pPr>
            <a:r>
              <a:rPr lang="en-US" sz="2000" dirty="0">
                <a:solidFill>
                  <a:srgbClr val="1F497D"/>
                </a:solidFill>
              </a:rPr>
              <a:t>What about </a:t>
            </a:r>
            <a:r>
              <a:rPr lang="en-US" sz="2000" b="1" dirty="0">
                <a:solidFill>
                  <a:srgbClr val="1F497D"/>
                </a:solidFill>
              </a:rPr>
              <a:t>going</a:t>
            </a:r>
            <a:r>
              <a:rPr lang="en-US" sz="2000" dirty="0">
                <a:solidFill>
                  <a:srgbClr val="1F497D"/>
                </a:solidFill>
              </a:rPr>
              <a:t> </a:t>
            </a:r>
            <a:r>
              <a:rPr lang="en-US" sz="2000" b="1" dirty="0">
                <a:solidFill>
                  <a:srgbClr val="1F497D"/>
                </a:solidFill>
              </a:rPr>
              <a:t>back</a:t>
            </a:r>
            <a:r>
              <a:rPr lang="en-US" sz="2000" dirty="0">
                <a:solidFill>
                  <a:srgbClr val="1F497D"/>
                </a:solidFill>
              </a:rPr>
              <a:t> from a </a:t>
            </a:r>
            <a:r>
              <a:rPr lang="en-US" sz="2000" b="1" dirty="0">
                <a:solidFill>
                  <a:srgbClr val="1F497D"/>
                </a:solidFill>
              </a:rPr>
              <a:t>final</a:t>
            </a:r>
            <a:r>
              <a:rPr lang="en-US" sz="2000" dirty="0">
                <a:solidFill>
                  <a:srgbClr val="1F497D"/>
                </a:solidFill>
              </a:rPr>
              <a:t> point to the corresponding </a:t>
            </a:r>
            <a:r>
              <a:rPr lang="en-US" sz="2000" b="1" dirty="0">
                <a:solidFill>
                  <a:srgbClr val="1F497D"/>
                </a:solidFill>
              </a:rPr>
              <a:t>initial</a:t>
            </a:r>
            <a:r>
              <a:rPr lang="en-US" sz="2000" dirty="0">
                <a:solidFill>
                  <a:srgbClr val="1F497D"/>
                </a:solidFill>
              </a:rPr>
              <a:t> point ?</a:t>
            </a:r>
          </a:p>
        </p:txBody>
      </p:sp>
      <p:graphicFrame>
        <p:nvGraphicFramePr>
          <p:cNvPr id="11" name="Object 1033"/>
          <p:cNvGraphicFramePr>
            <a:graphicFrameLocks noChangeAspect="1"/>
          </p:cNvGraphicFramePr>
          <p:nvPr>
            <p:extLst>
              <p:ext uri="{D42A27DB-BD31-4B8C-83A1-F6EECF244321}">
                <p14:modId xmlns:p14="http://schemas.microsoft.com/office/powerpoint/2010/main" val="340904651"/>
              </p:ext>
            </p:extLst>
          </p:nvPr>
        </p:nvGraphicFramePr>
        <p:xfrm>
          <a:off x="1496514" y="1687304"/>
          <a:ext cx="2820988" cy="963613"/>
        </p:xfrm>
        <a:graphic>
          <a:graphicData uri="http://schemas.openxmlformats.org/presentationml/2006/ole">
            <mc:AlternateContent xmlns:mc="http://schemas.openxmlformats.org/markup-compatibility/2006">
              <mc:Choice xmlns:v="urn:schemas-microsoft-com:vml" Requires="v">
                <p:oleObj name="Equation" r:id="rId8" imgW="2159000" imgH="736600" progId="Equation.3">
                  <p:embed/>
                </p:oleObj>
              </mc:Choice>
              <mc:Fallback>
                <p:oleObj name="Equation" r:id="rId8" imgW="2159000" imgH="736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96514" y="1687304"/>
                        <a:ext cx="2820988" cy="9636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2" name="Rectangle 1035"/>
          <p:cNvSpPr>
            <a:spLocks noChangeArrowheads="1"/>
          </p:cNvSpPr>
          <p:nvPr/>
        </p:nvSpPr>
        <p:spPr bwMode="auto">
          <a:xfrm>
            <a:off x="4730115" y="1967234"/>
            <a:ext cx="566737"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Wingdings" charset="0"/>
              <a:buNone/>
            </a:pPr>
            <a:r>
              <a:rPr lang="en-US" sz="2000" dirty="0"/>
              <a:t>or</a:t>
            </a:r>
            <a:endParaRPr lang="en-US" sz="2000" b="1" dirty="0"/>
          </a:p>
        </p:txBody>
      </p:sp>
      <p:graphicFrame>
        <p:nvGraphicFramePr>
          <p:cNvPr id="13" name="Object 1036"/>
          <p:cNvGraphicFramePr>
            <a:graphicFrameLocks noChangeAspect="1"/>
          </p:cNvGraphicFramePr>
          <p:nvPr>
            <p:extLst>
              <p:ext uri="{D42A27DB-BD31-4B8C-83A1-F6EECF244321}">
                <p14:modId xmlns:p14="http://schemas.microsoft.com/office/powerpoint/2010/main" val="98099161"/>
              </p:ext>
            </p:extLst>
          </p:nvPr>
        </p:nvGraphicFramePr>
        <p:xfrm>
          <a:off x="5587160" y="1977673"/>
          <a:ext cx="1308100" cy="377825"/>
        </p:xfrm>
        <a:graphic>
          <a:graphicData uri="http://schemas.openxmlformats.org/presentationml/2006/ole">
            <mc:AlternateContent xmlns:mc="http://schemas.openxmlformats.org/markup-compatibility/2006">
              <mc:Choice xmlns:v="urn:schemas-microsoft-com:vml" Requires="v">
                <p:oleObj name="Equation" r:id="rId10" imgW="875920" imgH="253890" progId="Equation.3">
                  <p:embed/>
                </p:oleObj>
              </mc:Choice>
              <mc:Fallback>
                <p:oleObj name="Equation" r:id="rId10" imgW="875920" imgH="25389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87160" y="1977673"/>
                        <a:ext cx="1308100" cy="3778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4" name="Rectangle 1050"/>
          <p:cNvSpPr>
            <a:spLocks noChangeArrowheads="1"/>
          </p:cNvSpPr>
          <p:nvPr/>
        </p:nvSpPr>
        <p:spPr bwMode="auto">
          <a:xfrm>
            <a:off x="140676" y="2812389"/>
            <a:ext cx="8862645" cy="493712"/>
          </a:xfrm>
          <a:prstGeom prst="rect">
            <a:avLst/>
          </a:prstGeom>
          <a:solidFill>
            <a:schemeClr val="tx2">
              <a:lumMod val="20000"/>
              <a:lumOff val="80000"/>
            </a:schemeClr>
          </a:solidFill>
          <a:ln>
            <a:solidFill>
              <a:srgbClr val="1F497D"/>
            </a:solidFill>
          </a:ln>
        </p:spPr>
        <p:txBody>
          <a:bodyPr/>
          <a:lstStyle/>
          <a:p>
            <a:pPr>
              <a:spcBef>
                <a:spcPct val="20000"/>
              </a:spcBef>
            </a:pPr>
            <a:r>
              <a:rPr lang="en-US" sz="2000" dirty="0">
                <a:solidFill>
                  <a:srgbClr val="1F497D"/>
                </a:solidFill>
              </a:rPr>
              <a:t>For the reverse we need another matrix M</a:t>
            </a:r>
            <a:r>
              <a:rPr lang="en-US" sz="2000" baseline="30000" dirty="0">
                <a:solidFill>
                  <a:srgbClr val="1F497D"/>
                </a:solidFill>
              </a:rPr>
              <a:t>-1</a:t>
            </a:r>
          </a:p>
        </p:txBody>
      </p:sp>
      <p:sp>
        <p:nvSpPr>
          <p:cNvPr id="15" name="Rectangle 1052"/>
          <p:cNvSpPr>
            <a:spLocks noChangeArrowheads="1"/>
          </p:cNvSpPr>
          <p:nvPr/>
        </p:nvSpPr>
        <p:spPr bwMode="auto">
          <a:xfrm>
            <a:off x="140676" y="4291086"/>
            <a:ext cx="8862645" cy="444500"/>
          </a:xfrm>
          <a:prstGeom prst="rect">
            <a:avLst/>
          </a:prstGeom>
          <a:solidFill>
            <a:schemeClr val="tx2">
              <a:lumMod val="20000"/>
              <a:lumOff val="80000"/>
            </a:schemeClr>
          </a:solidFill>
          <a:ln>
            <a:solidFill>
              <a:srgbClr val="1F497D"/>
            </a:solidFill>
          </a:ln>
        </p:spPr>
        <p:txBody>
          <a:bodyPr/>
          <a:lstStyle/>
          <a:p>
            <a:pPr>
              <a:spcBef>
                <a:spcPct val="20000"/>
              </a:spcBef>
            </a:pPr>
            <a:r>
              <a:rPr lang="en-US" sz="2000" dirty="0">
                <a:solidFill>
                  <a:srgbClr val="1F497D"/>
                </a:solidFill>
              </a:rPr>
              <a:t>The combination of M and M</a:t>
            </a:r>
            <a:r>
              <a:rPr lang="en-US" sz="2000" baseline="30000" dirty="0">
                <a:solidFill>
                  <a:srgbClr val="1F497D"/>
                </a:solidFill>
              </a:rPr>
              <a:t>-1</a:t>
            </a:r>
            <a:r>
              <a:rPr lang="en-US" sz="2000" dirty="0">
                <a:solidFill>
                  <a:srgbClr val="1F497D"/>
                </a:solidFill>
              </a:rPr>
              <a:t> does have no effect</a:t>
            </a:r>
          </a:p>
        </p:txBody>
      </p:sp>
      <p:sp>
        <p:nvSpPr>
          <p:cNvPr id="16" name="Rectangle 1054"/>
          <p:cNvSpPr>
            <a:spLocks noChangeArrowheads="1"/>
          </p:cNvSpPr>
          <p:nvPr/>
        </p:nvSpPr>
        <p:spPr bwMode="auto">
          <a:xfrm>
            <a:off x="140676" y="5604048"/>
            <a:ext cx="8862645" cy="442813"/>
          </a:xfrm>
          <a:prstGeom prst="rect">
            <a:avLst/>
          </a:prstGeom>
          <a:solidFill>
            <a:schemeClr val="tx2">
              <a:lumMod val="20000"/>
              <a:lumOff val="80000"/>
            </a:schemeClr>
          </a:solidFill>
          <a:ln>
            <a:solidFill>
              <a:srgbClr val="1F497D"/>
            </a:solidFill>
          </a:ln>
        </p:spPr>
        <p:txBody>
          <a:bodyPr/>
          <a:lstStyle/>
          <a:p>
            <a:pPr>
              <a:spcBef>
                <a:spcPct val="20000"/>
              </a:spcBef>
            </a:pPr>
            <a:r>
              <a:rPr lang="en-US" sz="2000" b="1" u="sng" dirty="0">
                <a:solidFill>
                  <a:srgbClr val="1F497D"/>
                </a:solidFill>
              </a:rPr>
              <a:t>M</a:t>
            </a:r>
            <a:r>
              <a:rPr lang="en-US" sz="2000" b="1" u="sng" baseline="30000" dirty="0">
                <a:solidFill>
                  <a:srgbClr val="1F497D"/>
                </a:solidFill>
              </a:rPr>
              <a:t>-1</a:t>
            </a:r>
            <a:r>
              <a:rPr lang="en-US" sz="2000" b="1" baseline="30000" dirty="0">
                <a:solidFill>
                  <a:srgbClr val="1F497D"/>
                </a:solidFill>
              </a:rPr>
              <a:t> </a:t>
            </a:r>
            <a:r>
              <a:rPr lang="en-US" sz="2000" dirty="0">
                <a:solidFill>
                  <a:srgbClr val="1F497D"/>
                </a:solidFill>
              </a:rPr>
              <a:t>is the </a:t>
            </a:r>
            <a:r>
              <a:rPr lang="ja-JP" altLang="en-US" sz="2000" dirty="0">
                <a:solidFill>
                  <a:srgbClr val="1F497D"/>
                </a:solidFill>
              </a:rPr>
              <a:t>“</a:t>
            </a:r>
            <a:r>
              <a:rPr lang="en-US" altLang="ja-JP" sz="2000" b="1" u="sng" dirty="0">
                <a:solidFill>
                  <a:srgbClr val="1F497D"/>
                </a:solidFill>
              </a:rPr>
              <a:t>inverse</a:t>
            </a:r>
            <a:r>
              <a:rPr lang="ja-JP" altLang="en-US" sz="2000" dirty="0">
                <a:solidFill>
                  <a:srgbClr val="1F497D"/>
                </a:solidFill>
              </a:rPr>
              <a:t>”</a:t>
            </a:r>
            <a:r>
              <a:rPr lang="en-US" altLang="ja-JP" sz="2000" dirty="0">
                <a:solidFill>
                  <a:srgbClr val="1F497D"/>
                </a:solidFill>
              </a:rPr>
              <a:t> or </a:t>
            </a:r>
            <a:r>
              <a:rPr lang="ja-JP" altLang="en-US" sz="2000" dirty="0">
                <a:solidFill>
                  <a:srgbClr val="1F497D"/>
                </a:solidFill>
              </a:rPr>
              <a:t>“</a:t>
            </a:r>
            <a:r>
              <a:rPr lang="en-US" altLang="ja-JP" sz="2000" b="1" u="sng" dirty="0">
                <a:solidFill>
                  <a:srgbClr val="1F497D"/>
                </a:solidFill>
              </a:rPr>
              <a:t>reciprocal</a:t>
            </a:r>
            <a:r>
              <a:rPr lang="ja-JP" altLang="en-US" sz="2000" dirty="0">
                <a:solidFill>
                  <a:srgbClr val="1F497D"/>
                </a:solidFill>
              </a:rPr>
              <a:t>”</a:t>
            </a:r>
            <a:r>
              <a:rPr lang="en-US" altLang="ja-JP" sz="2000" dirty="0">
                <a:solidFill>
                  <a:srgbClr val="1F497D"/>
                </a:solidFill>
              </a:rPr>
              <a:t> matrix of </a:t>
            </a:r>
            <a:r>
              <a:rPr lang="en-US" altLang="ja-JP" sz="2000" b="1" dirty="0">
                <a:solidFill>
                  <a:srgbClr val="1F497D"/>
                </a:solidFill>
              </a:rPr>
              <a:t>M.</a:t>
            </a:r>
            <a:endParaRPr lang="en-US" sz="2000" b="1" dirty="0">
              <a:solidFill>
                <a:srgbClr val="1F497D"/>
              </a:solidFill>
            </a:endParaRPr>
          </a:p>
        </p:txBody>
      </p:sp>
      <p:sp>
        <p:nvSpPr>
          <p:cNvPr id="17" name="Rectangle 1035"/>
          <p:cNvSpPr>
            <a:spLocks noChangeArrowheads="1"/>
          </p:cNvSpPr>
          <p:nvPr/>
        </p:nvSpPr>
        <p:spPr bwMode="auto">
          <a:xfrm>
            <a:off x="3685184" y="3535436"/>
            <a:ext cx="1264635"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Wingdings" charset="0"/>
              <a:buNone/>
            </a:pPr>
            <a:r>
              <a:rPr lang="en-US" sz="2000" dirty="0"/>
              <a:t>such that</a:t>
            </a:r>
            <a:endParaRPr lang="en-US" sz="2000" b="1" dirty="0"/>
          </a:p>
        </p:txBody>
      </p:sp>
    </p:spTree>
    <p:extLst>
      <p:ext uri="{BB962C8B-B14F-4D97-AF65-F5344CB8AC3E}">
        <p14:creationId xmlns:p14="http://schemas.microsoft.com/office/powerpoint/2010/main" val="620379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6620" y="2385456"/>
            <a:ext cx="7869088" cy="3293209"/>
          </a:xfrm>
          <a:prstGeom prst="rect">
            <a:avLst/>
          </a:prstGeom>
        </p:spPr>
        <p:txBody>
          <a:bodyPr wrap="square">
            <a:spAutoFit/>
          </a:bodyPr>
          <a:lstStyle/>
          <a:p>
            <a:pPr lvl="0"/>
            <a:r>
              <a:rPr lang="en-US" sz="1600" dirty="0"/>
              <a:t>The author consents to the photographic, audio and video recording of this lecture at the CERN Accelerator School. The term “lecture” includes any material incorporated therein including but not limited to text, images and references. </a:t>
            </a:r>
            <a:endParaRPr lang="fr-FR" sz="1600" dirty="0"/>
          </a:p>
          <a:p>
            <a:r>
              <a:rPr lang="en-US" sz="1600" dirty="0"/>
              <a:t> </a:t>
            </a:r>
            <a:endParaRPr lang="fr-FR" sz="1600" dirty="0"/>
          </a:p>
          <a:p>
            <a:pPr lvl="0"/>
            <a:r>
              <a:rPr lang="en-US" sz="1600" dirty="0"/>
              <a:t>The author hereby grants CERN a royalty-free license to use his image and name as well as the recordings mentioned above, in order to broadcast them online to all registered students and to post them without any further processing on the CAS website.</a:t>
            </a:r>
            <a:endParaRPr lang="fr-FR" sz="1600" dirty="0"/>
          </a:p>
          <a:p>
            <a:r>
              <a:rPr lang="en-US" sz="1600" dirty="0"/>
              <a:t> </a:t>
            </a:r>
            <a:endParaRPr lang="fr-FR" sz="1600" dirty="0"/>
          </a:p>
          <a:p>
            <a:pPr lvl="0"/>
            <a:r>
              <a:rPr lang="en-US" sz="1600" dirty="0"/>
              <a:t>The author hereby confirms that the content of the lecture does not infringe the copyright, intellectual property or privacy rights of any third party. The author has cited and credited any third-party contribution in accordance with applicable professional standards and legislation in matters of attribution. </a:t>
            </a:r>
            <a:endParaRPr lang="fr-FR" sz="1600" dirty="0"/>
          </a:p>
        </p:txBody>
      </p:sp>
      <p:sp>
        <p:nvSpPr>
          <p:cNvPr id="5" name="TextBox 4"/>
          <p:cNvSpPr txBox="1"/>
          <p:nvPr/>
        </p:nvSpPr>
        <p:spPr>
          <a:xfrm>
            <a:off x="1475656" y="1484804"/>
            <a:ext cx="6192688" cy="369332"/>
          </a:xfrm>
          <a:prstGeom prst="rect">
            <a:avLst/>
          </a:prstGeom>
          <a:noFill/>
        </p:spPr>
        <p:txBody>
          <a:bodyPr wrap="square" rtlCol="0">
            <a:spAutoFit/>
          </a:bodyPr>
          <a:lstStyle/>
          <a:p>
            <a:r>
              <a:rPr lang="en-GB" b="1" dirty="0"/>
              <a:t>Copyright statement and speaker’s release for video publishing</a:t>
            </a:r>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a:extLst>
              <a:ext uri="{FF2B5EF4-FFF2-40B4-BE49-F238E27FC236}">
                <a16:creationId xmlns:a16="http://schemas.microsoft.com/office/drawing/2014/main" id="{B541CCE7-290A-254E-87DE-1CAD476F6384}"/>
              </a:ext>
            </a:extLst>
          </p:cNvPr>
          <p:cNvSpPr>
            <a:spLocks noGrp="1"/>
          </p:cNvSpPr>
          <p:nvPr>
            <p:ph type="dt" sz="half" idx="10"/>
          </p:nvPr>
        </p:nvSpPr>
        <p:spPr/>
        <p:txBody>
          <a:bodyPr/>
          <a:lstStyle/>
          <a:p>
            <a:r>
              <a:rPr lang="de-CH"/>
              <a:t>Rende Steerenberg, BE-OP</a:t>
            </a:r>
            <a:endParaRPr lang="en-GB"/>
          </a:p>
        </p:txBody>
      </p:sp>
      <p:sp>
        <p:nvSpPr>
          <p:cNvPr id="3" name="Footer Placeholder 2">
            <a:extLst>
              <a:ext uri="{FF2B5EF4-FFF2-40B4-BE49-F238E27FC236}">
                <a16:creationId xmlns:a16="http://schemas.microsoft.com/office/drawing/2014/main" id="{AC3CDA17-4787-C948-8DCD-DA58D82CB74D}"/>
              </a:ext>
            </a:extLst>
          </p:cNvPr>
          <p:cNvSpPr>
            <a:spLocks noGrp="1"/>
          </p:cNvSpPr>
          <p:nvPr>
            <p:ph type="ftr" sz="quarter" idx="11"/>
          </p:nvPr>
        </p:nvSpPr>
        <p:spPr/>
        <p:txBody>
          <a:bodyPr/>
          <a:lstStyle/>
          <a:p>
            <a:r>
              <a:rPr lang="en-GB"/>
              <a:t>Basics of Accelerator Physics and                             Technology - 10 March 2025</a:t>
            </a:r>
          </a:p>
        </p:txBody>
      </p:sp>
      <p:sp>
        <p:nvSpPr>
          <p:cNvPr id="6" name="Slide Number Placeholder 5">
            <a:extLst>
              <a:ext uri="{FF2B5EF4-FFF2-40B4-BE49-F238E27FC236}">
                <a16:creationId xmlns:a16="http://schemas.microsoft.com/office/drawing/2014/main" id="{87FDEAAB-1EBC-A647-8339-3426C4E09376}"/>
              </a:ext>
            </a:extLst>
          </p:cNvPr>
          <p:cNvSpPr>
            <a:spLocks noGrp="1"/>
          </p:cNvSpPr>
          <p:nvPr>
            <p:ph type="sldNum" sz="quarter" idx="12"/>
          </p:nvPr>
        </p:nvSpPr>
        <p:spPr/>
        <p:txBody>
          <a:bodyPr/>
          <a:lstStyle/>
          <a:p>
            <a:fld id="{08A850B5-19C7-453A-85AA-ED131563F004}" type="slidenum">
              <a:rPr lang="en-GB" smtClean="0"/>
              <a:t>2</a:t>
            </a:fld>
            <a:endParaRPr lang="en-GB"/>
          </a:p>
        </p:txBody>
      </p:sp>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613"/>
            <a:ext cx="8226854" cy="940443"/>
          </a:xfrm>
        </p:spPr>
        <p:txBody>
          <a:bodyPr/>
          <a:lstStyle/>
          <a:p>
            <a:r>
              <a:rPr lang="en-US" dirty="0"/>
              <a:t>Calculating the Inverse Matrix</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
        <p:nvSpPr>
          <p:cNvPr id="7" name="Rectangle 15"/>
          <p:cNvSpPr>
            <a:spLocks noChangeArrowheads="1"/>
          </p:cNvSpPr>
          <p:nvPr/>
        </p:nvSpPr>
        <p:spPr bwMode="auto">
          <a:xfrm>
            <a:off x="585216" y="1120683"/>
            <a:ext cx="8280183" cy="493712"/>
          </a:xfrm>
          <a:prstGeom prst="rect">
            <a:avLst/>
          </a:prstGeom>
          <a:solidFill>
            <a:schemeClr val="tx2">
              <a:lumMod val="20000"/>
              <a:lumOff val="80000"/>
            </a:schemeClr>
          </a:solidFill>
          <a:ln>
            <a:solidFill>
              <a:srgbClr val="1F497D"/>
            </a:solidFill>
          </a:ln>
        </p:spPr>
        <p:txBody>
          <a:bodyPr/>
          <a:lstStyle/>
          <a:p>
            <a:pPr>
              <a:spcBef>
                <a:spcPct val="20000"/>
              </a:spcBef>
            </a:pPr>
            <a:r>
              <a:rPr lang="en-US" sz="2400" dirty="0">
                <a:solidFill>
                  <a:srgbClr val="1F497D"/>
                </a:solidFill>
              </a:rPr>
              <a:t>If we have a 2 x 2 matrix:</a:t>
            </a:r>
            <a:endParaRPr lang="en-US" sz="2400" baseline="30000" dirty="0">
              <a:solidFill>
                <a:srgbClr val="1F497D"/>
              </a:solidFill>
            </a:endParaRPr>
          </a:p>
        </p:txBody>
      </p:sp>
      <p:sp>
        <p:nvSpPr>
          <p:cNvPr id="8" name="Rectangle 16"/>
          <p:cNvSpPr>
            <a:spLocks noChangeArrowheads="1"/>
          </p:cNvSpPr>
          <p:nvPr/>
        </p:nvSpPr>
        <p:spPr bwMode="auto">
          <a:xfrm>
            <a:off x="547863" y="3095781"/>
            <a:ext cx="8280183" cy="493713"/>
          </a:xfrm>
          <a:prstGeom prst="rect">
            <a:avLst/>
          </a:prstGeom>
          <a:solidFill>
            <a:schemeClr val="tx2">
              <a:lumMod val="20000"/>
              <a:lumOff val="80000"/>
            </a:schemeClr>
          </a:solidFill>
          <a:ln>
            <a:solidFill>
              <a:srgbClr val="1F497D"/>
            </a:solidFill>
          </a:ln>
        </p:spPr>
        <p:txBody>
          <a:bodyPr/>
          <a:lstStyle/>
          <a:p>
            <a:pPr>
              <a:spcBef>
                <a:spcPct val="20000"/>
              </a:spcBef>
            </a:pPr>
            <a:r>
              <a:rPr lang="en-US" sz="2400" dirty="0">
                <a:solidFill>
                  <a:srgbClr val="1F497D"/>
                </a:solidFill>
              </a:rPr>
              <a:t>Then the </a:t>
            </a:r>
            <a:r>
              <a:rPr lang="en-US" sz="2400" b="1" u="sng" dirty="0">
                <a:solidFill>
                  <a:srgbClr val="1F497D"/>
                </a:solidFill>
              </a:rPr>
              <a:t>inverse matrix</a:t>
            </a:r>
            <a:r>
              <a:rPr lang="en-US" sz="2400" dirty="0">
                <a:solidFill>
                  <a:srgbClr val="1F497D"/>
                </a:solidFill>
              </a:rPr>
              <a:t> is calculated by:</a:t>
            </a:r>
          </a:p>
        </p:txBody>
      </p:sp>
      <p:sp>
        <p:nvSpPr>
          <p:cNvPr id="9" name="Rectangle 17"/>
          <p:cNvSpPr>
            <a:spLocks noChangeArrowheads="1"/>
          </p:cNvSpPr>
          <p:nvPr/>
        </p:nvSpPr>
        <p:spPr bwMode="auto">
          <a:xfrm>
            <a:off x="547862" y="5044487"/>
            <a:ext cx="8280183" cy="1044575"/>
          </a:xfrm>
          <a:prstGeom prst="rect">
            <a:avLst/>
          </a:prstGeom>
          <a:solidFill>
            <a:schemeClr val="tx2">
              <a:lumMod val="20000"/>
              <a:lumOff val="80000"/>
            </a:schemeClr>
          </a:solidFill>
          <a:ln>
            <a:solidFill>
              <a:srgbClr val="1F497D"/>
            </a:solidFill>
          </a:ln>
        </p:spPr>
        <p:txBody>
          <a:bodyPr/>
          <a:lstStyle/>
          <a:p>
            <a:pPr>
              <a:spcBef>
                <a:spcPct val="20000"/>
              </a:spcBef>
            </a:pPr>
            <a:r>
              <a:rPr lang="en-US" sz="2400" dirty="0">
                <a:solidFill>
                  <a:srgbClr val="1F497D"/>
                </a:solidFill>
              </a:rPr>
              <a:t>The term </a:t>
            </a:r>
            <a:r>
              <a:rPr lang="en-US" sz="2400" b="1" u="sng" dirty="0">
                <a:solidFill>
                  <a:srgbClr val="1F497D"/>
                </a:solidFill>
              </a:rPr>
              <a:t>(ad – </a:t>
            </a:r>
            <a:r>
              <a:rPr lang="en-US" sz="2400" b="1" u="sng" dirty="0" err="1">
                <a:solidFill>
                  <a:srgbClr val="1F497D"/>
                </a:solidFill>
              </a:rPr>
              <a:t>bc</a:t>
            </a:r>
            <a:r>
              <a:rPr lang="en-US" sz="2400" b="1" u="sng" dirty="0">
                <a:solidFill>
                  <a:srgbClr val="1F497D"/>
                </a:solidFill>
              </a:rPr>
              <a:t>)</a:t>
            </a:r>
            <a:r>
              <a:rPr lang="en-US" sz="2400" dirty="0">
                <a:solidFill>
                  <a:srgbClr val="1F497D"/>
                </a:solidFill>
              </a:rPr>
              <a:t> is called the </a:t>
            </a:r>
            <a:r>
              <a:rPr lang="en-US" sz="2400" b="1" u="sng" dirty="0">
                <a:solidFill>
                  <a:srgbClr val="1F497D"/>
                </a:solidFill>
              </a:rPr>
              <a:t>determinate</a:t>
            </a:r>
            <a:r>
              <a:rPr lang="en-US" sz="2400" dirty="0">
                <a:solidFill>
                  <a:srgbClr val="1F497D"/>
                </a:solidFill>
              </a:rPr>
              <a:t>, which is just a </a:t>
            </a:r>
            <a:r>
              <a:rPr lang="en-US" sz="2400" b="1" u="sng" dirty="0">
                <a:solidFill>
                  <a:srgbClr val="1F497D"/>
                </a:solidFill>
              </a:rPr>
              <a:t>number</a:t>
            </a:r>
            <a:r>
              <a:rPr lang="en-US" sz="2400" dirty="0">
                <a:solidFill>
                  <a:srgbClr val="1F497D"/>
                </a:solidFill>
              </a:rPr>
              <a:t> (scalar).</a:t>
            </a:r>
          </a:p>
        </p:txBody>
      </p:sp>
      <p:graphicFrame>
        <p:nvGraphicFramePr>
          <p:cNvPr id="10" name="Object 9"/>
          <p:cNvGraphicFramePr>
            <a:graphicFrameLocks noChangeAspect="1"/>
          </p:cNvGraphicFramePr>
          <p:nvPr>
            <p:extLst>
              <p:ext uri="{D42A27DB-BD31-4B8C-83A1-F6EECF244321}">
                <p14:modId xmlns:p14="http://schemas.microsoft.com/office/powerpoint/2010/main" val="674156883"/>
              </p:ext>
            </p:extLst>
          </p:nvPr>
        </p:nvGraphicFramePr>
        <p:xfrm>
          <a:off x="2316438" y="3680758"/>
          <a:ext cx="4594871" cy="1308029"/>
        </p:xfrm>
        <a:graphic>
          <a:graphicData uri="http://schemas.openxmlformats.org/presentationml/2006/ole">
            <mc:AlternateContent xmlns:mc="http://schemas.openxmlformats.org/markup-compatibility/2006">
              <mc:Choice xmlns:v="urn:schemas-microsoft-com:vml" Requires="v">
                <p:oleObj name="Equation" r:id="rId2" imgW="1739900" imgH="495300" progId="Equation.3">
                  <p:embed/>
                </p:oleObj>
              </mc:Choice>
              <mc:Fallback>
                <p:oleObj name="Equation" r:id="rId2" imgW="1739900" imgH="495300" progId="Equation.3">
                  <p:embed/>
                  <p:pic>
                    <p:nvPicPr>
                      <p:cNvPr id="0" name=""/>
                      <p:cNvPicPr/>
                      <p:nvPr/>
                    </p:nvPicPr>
                    <p:blipFill>
                      <a:blip r:embed="rId3"/>
                      <a:stretch>
                        <a:fillRect/>
                      </a:stretch>
                    </p:blipFill>
                    <p:spPr>
                      <a:xfrm>
                        <a:off x="2316438" y="3680758"/>
                        <a:ext cx="4594871" cy="1308029"/>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31011009"/>
              </p:ext>
            </p:extLst>
          </p:nvPr>
        </p:nvGraphicFramePr>
        <p:xfrm>
          <a:off x="3201947" y="1720437"/>
          <a:ext cx="2333437" cy="1263945"/>
        </p:xfrm>
        <a:graphic>
          <a:graphicData uri="http://schemas.openxmlformats.org/presentationml/2006/ole">
            <mc:AlternateContent xmlns:mc="http://schemas.openxmlformats.org/markup-compatibility/2006">
              <mc:Choice xmlns:v="urn:schemas-microsoft-com:vml" Requires="v">
                <p:oleObj name="Equation" r:id="rId4" imgW="914400" imgH="495300" progId="Equation.3">
                  <p:embed/>
                </p:oleObj>
              </mc:Choice>
              <mc:Fallback>
                <p:oleObj name="Equation" r:id="rId4" imgW="914400" imgH="495300" progId="Equation.3">
                  <p:embed/>
                  <p:pic>
                    <p:nvPicPr>
                      <p:cNvPr id="0" name=""/>
                      <p:cNvPicPr/>
                      <p:nvPr/>
                    </p:nvPicPr>
                    <p:blipFill>
                      <a:blip r:embed="rId5"/>
                      <a:stretch>
                        <a:fillRect/>
                      </a:stretch>
                    </p:blipFill>
                    <p:spPr>
                      <a:xfrm>
                        <a:off x="3201947" y="1720437"/>
                        <a:ext cx="2333437" cy="1263945"/>
                      </a:xfrm>
                      <a:prstGeom prst="rect">
                        <a:avLst/>
                      </a:prstGeom>
                    </p:spPr>
                  </p:pic>
                </p:oleObj>
              </mc:Fallback>
            </mc:AlternateContent>
          </a:graphicData>
        </a:graphic>
      </p:graphicFrame>
    </p:spTree>
    <p:extLst>
      <p:ext uri="{BB962C8B-B14F-4D97-AF65-F5344CB8AC3E}">
        <p14:creationId xmlns:p14="http://schemas.microsoft.com/office/powerpoint/2010/main" val="2021918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Drift Space Matrix</a:t>
            </a:r>
          </a:p>
        </p:txBody>
      </p:sp>
      <p:sp>
        <p:nvSpPr>
          <p:cNvPr id="3" name="Content Placeholder 2"/>
          <p:cNvSpPr>
            <a:spLocks noGrp="1"/>
          </p:cNvSpPr>
          <p:nvPr>
            <p:ph idx="1"/>
          </p:nvPr>
        </p:nvSpPr>
        <p:spPr>
          <a:xfrm>
            <a:off x="457200" y="1325607"/>
            <a:ext cx="8226854" cy="939414"/>
          </a:xfrm>
        </p:spPr>
        <p:txBody>
          <a:bodyPr>
            <a:normAutofit fontScale="92500" lnSpcReduction="20000"/>
          </a:bodyPr>
          <a:lstStyle/>
          <a:p>
            <a:r>
              <a:rPr lang="en-US" dirty="0"/>
              <a:t>A drift space contains no magnetic field.</a:t>
            </a:r>
          </a:p>
          <a:p>
            <a:r>
              <a:rPr lang="en-US" dirty="0"/>
              <a:t>A drift space has length L. </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grpSp>
        <p:nvGrpSpPr>
          <p:cNvPr id="7" name="Group 23"/>
          <p:cNvGrpSpPr>
            <a:grpSpLocks/>
          </p:cNvGrpSpPr>
          <p:nvPr/>
        </p:nvGrpSpPr>
        <p:grpSpPr bwMode="auto">
          <a:xfrm>
            <a:off x="1553334" y="2017883"/>
            <a:ext cx="6430962" cy="2303463"/>
            <a:chOff x="1457" y="1489"/>
            <a:chExt cx="4051" cy="1451"/>
          </a:xfrm>
        </p:grpSpPr>
        <p:sp>
          <p:nvSpPr>
            <p:cNvPr id="8" name="Line 4"/>
            <p:cNvSpPr>
              <a:spLocks noChangeShapeType="1"/>
            </p:cNvSpPr>
            <p:nvPr/>
          </p:nvSpPr>
          <p:spPr bwMode="auto">
            <a:xfrm>
              <a:off x="1457" y="2353"/>
              <a:ext cx="3379" cy="0"/>
            </a:xfrm>
            <a:prstGeom prst="line">
              <a:avLst/>
            </a:prstGeom>
            <a:noFill/>
            <a:ln w="28575">
              <a:solidFill>
                <a:srgbClr val="000066"/>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 name="Line 5"/>
            <p:cNvSpPr>
              <a:spLocks noChangeShapeType="1"/>
            </p:cNvSpPr>
            <p:nvPr/>
          </p:nvSpPr>
          <p:spPr bwMode="auto">
            <a:xfrm flipV="1">
              <a:off x="1867" y="1489"/>
              <a:ext cx="2640" cy="864"/>
            </a:xfrm>
            <a:prstGeom prst="line">
              <a:avLst/>
            </a:prstGeom>
            <a:noFill/>
            <a:ln w="28575">
              <a:solidFill>
                <a:srgbClr val="C0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0" name="Line 6"/>
            <p:cNvSpPr>
              <a:spLocks noChangeShapeType="1"/>
            </p:cNvSpPr>
            <p:nvPr/>
          </p:nvSpPr>
          <p:spPr bwMode="auto">
            <a:xfrm>
              <a:off x="2155" y="2257"/>
              <a:ext cx="48" cy="96"/>
            </a:xfrm>
            <a:prstGeom prst="line">
              <a:avLst/>
            </a:prstGeom>
            <a:noFill/>
            <a:ln w="19050">
              <a:solidFill>
                <a:srgbClr val="000066"/>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 name="Line 7"/>
            <p:cNvSpPr>
              <a:spLocks noChangeShapeType="1"/>
            </p:cNvSpPr>
            <p:nvPr/>
          </p:nvSpPr>
          <p:spPr bwMode="auto">
            <a:xfrm>
              <a:off x="1867" y="2737"/>
              <a:ext cx="2592" cy="0"/>
            </a:xfrm>
            <a:prstGeom prst="line">
              <a:avLst/>
            </a:prstGeom>
            <a:noFill/>
            <a:ln w="38100">
              <a:solidFill>
                <a:srgbClr val="000066"/>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2" name="Line 8"/>
            <p:cNvSpPr>
              <a:spLocks noChangeShapeType="1"/>
            </p:cNvSpPr>
            <p:nvPr/>
          </p:nvSpPr>
          <p:spPr bwMode="auto">
            <a:xfrm>
              <a:off x="1915" y="2353"/>
              <a:ext cx="0" cy="384"/>
            </a:xfrm>
            <a:prstGeom prst="line">
              <a:avLst/>
            </a:prstGeom>
            <a:noFill/>
            <a:ln w="19050">
              <a:solidFill>
                <a:srgbClr val="000066"/>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 name="Line 9"/>
            <p:cNvSpPr>
              <a:spLocks noChangeShapeType="1"/>
            </p:cNvSpPr>
            <p:nvPr/>
          </p:nvSpPr>
          <p:spPr bwMode="auto">
            <a:xfrm>
              <a:off x="4459" y="1537"/>
              <a:ext cx="0" cy="1152"/>
            </a:xfrm>
            <a:prstGeom prst="line">
              <a:avLst/>
            </a:prstGeom>
            <a:noFill/>
            <a:ln w="19050">
              <a:solidFill>
                <a:srgbClr val="000066"/>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4" name="Text Box 10"/>
            <p:cNvSpPr txBox="1">
              <a:spLocks noChangeArrowheads="1"/>
            </p:cNvSpPr>
            <p:nvPr/>
          </p:nvSpPr>
          <p:spPr bwMode="auto">
            <a:xfrm>
              <a:off x="4566" y="1961"/>
              <a:ext cx="942"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latin typeface="Times New Roman" charset="0"/>
                </a:rPr>
                <a:t>x</a:t>
              </a:r>
              <a:r>
                <a:rPr lang="en-US" sz="1800" baseline="-25000">
                  <a:latin typeface="Times New Roman" charset="0"/>
                </a:rPr>
                <a:t>2 </a:t>
              </a:r>
              <a:r>
                <a:rPr lang="en-US" sz="1800">
                  <a:latin typeface="Times New Roman" charset="0"/>
                </a:rPr>
                <a:t>= x</a:t>
              </a:r>
              <a:r>
                <a:rPr lang="en-US" sz="1800" baseline="-25000">
                  <a:latin typeface="Times New Roman" charset="0"/>
                </a:rPr>
                <a:t>1</a:t>
              </a:r>
              <a:r>
                <a:rPr lang="en-US" sz="1800">
                  <a:latin typeface="Times New Roman" charset="0"/>
                </a:rPr>
                <a:t> + L.x</a:t>
              </a:r>
              <a:r>
                <a:rPr lang="en-US" sz="1800" baseline="-25000">
                  <a:latin typeface="Times New Roman" charset="0"/>
                </a:rPr>
                <a:t>1</a:t>
              </a:r>
              <a:r>
                <a:rPr lang="ja-JP" altLang="en-US" sz="1800">
                  <a:latin typeface="Times New Roman" charset="0"/>
                </a:rPr>
                <a:t>’</a:t>
              </a:r>
              <a:endParaRPr lang="en-US" sz="1800">
                <a:latin typeface="Times New Roman" charset="0"/>
              </a:endParaRPr>
            </a:p>
          </p:txBody>
        </p:sp>
        <p:sp>
          <p:nvSpPr>
            <p:cNvPr id="15" name="Text Box 11"/>
            <p:cNvSpPr txBox="1">
              <a:spLocks noChangeArrowheads="1"/>
            </p:cNvSpPr>
            <p:nvPr/>
          </p:nvSpPr>
          <p:spPr bwMode="auto">
            <a:xfrm>
              <a:off x="2913" y="2728"/>
              <a:ext cx="194"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L</a:t>
              </a:r>
            </a:p>
          </p:txBody>
        </p:sp>
        <p:sp>
          <p:nvSpPr>
            <p:cNvPr id="16" name="Text Box 12"/>
            <p:cNvSpPr txBox="1">
              <a:spLocks noChangeArrowheads="1"/>
            </p:cNvSpPr>
            <p:nvPr/>
          </p:nvSpPr>
          <p:spPr bwMode="auto">
            <a:xfrm>
              <a:off x="2299" y="2113"/>
              <a:ext cx="365"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dirty="0">
                  <a:latin typeface="Times New Roman" charset="0"/>
                </a:rPr>
                <a:t>x</a:t>
              </a:r>
              <a:r>
                <a:rPr lang="en-US" sz="1800" baseline="-25000" dirty="0">
                  <a:latin typeface="Times New Roman" charset="0"/>
                </a:rPr>
                <a:t>1</a:t>
              </a:r>
              <a:r>
                <a:rPr lang="ja-JP" altLang="en-US" sz="1800" dirty="0">
                  <a:latin typeface="Times New Roman" charset="0"/>
                </a:rPr>
                <a:t>’</a:t>
              </a:r>
              <a:endParaRPr lang="en-US" sz="1800" dirty="0">
                <a:latin typeface="Times New Roman" charset="0"/>
              </a:endParaRPr>
            </a:p>
          </p:txBody>
        </p:sp>
        <p:sp>
          <p:nvSpPr>
            <p:cNvPr id="17" name="Text Box 13"/>
            <p:cNvSpPr txBox="1">
              <a:spLocks noChangeArrowheads="1"/>
            </p:cNvSpPr>
            <p:nvPr/>
          </p:nvSpPr>
          <p:spPr bwMode="auto">
            <a:xfrm>
              <a:off x="1915" y="2449"/>
              <a:ext cx="236"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latin typeface="Times New Roman" charset="0"/>
                </a:rPr>
                <a:t>x</a:t>
              </a:r>
              <a:r>
                <a:rPr lang="en-US" sz="1800" baseline="-25000">
                  <a:latin typeface="Times New Roman" charset="0"/>
                </a:rPr>
                <a:t>1</a:t>
              </a:r>
            </a:p>
          </p:txBody>
        </p:sp>
      </p:grpSp>
      <p:grpSp>
        <p:nvGrpSpPr>
          <p:cNvPr id="18" name="Group 24"/>
          <p:cNvGrpSpPr>
            <a:grpSpLocks/>
          </p:cNvGrpSpPr>
          <p:nvPr/>
        </p:nvGrpSpPr>
        <p:grpSpPr bwMode="auto">
          <a:xfrm>
            <a:off x="1066800" y="4137025"/>
            <a:ext cx="6727825" cy="1930400"/>
            <a:chOff x="672" y="2704"/>
            <a:chExt cx="4238" cy="1216"/>
          </a:xfrm>
        </p:grpSpPr>
        <p:graphicFrame>
          <p:nvGraphicFramePr>
            <p:cNvPr id="19" name="Object 16"/>
            <p:cNvGraphicFramePr>
              <a:graphicFrameLocks noChangeAspect="1"/>
            </p:cNvGraphicFramePr>
            <p:nvPr/>
          </p:nvGraphicFramePr>
          <p:xfrm>
            <a:off x="1006" y="3168"/>
            <a:ext cx="944" cy="690"/>
          </p:xfrm>
          <a:graphic>
            <a:graphicData uri="http://schemas.openxmlformats.org/presentationml/2006/ole">
              <mc:AlternateContent xmlns:mc="http://schemas.openxmlformats.org/markup-compatibility/2006">
                <mc:Choice xmlns:v="urn:schemas-microsoft-com:vml" Requires="v">
                  <p:oleObj name="Equation" r:id="rId2" imgW="1180588" imgH="863225" progId="Equation.3">
                    <p:embed/>
                  </p:oleObj>
                </mc:Choice>
                <mc:Fallback>
                  <p:oleObj name="Equation" r:id="rId2" imgW="1180588" imgH="863225"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 y="3168"/>
                          <a:ext cx="944" cy="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0" name="AutoShape 17"/>
            <p:cNvSpPr>
              <a:spLocks/>
            </p:cNvSpPr>
            <p:nvPr/>
          </p:nvSpPr>
          <p:spPr bwMode="auto">
            <a:xfrm>
              <a:off x="672" y="2704"/>
              <a:ext cx="847" cy="285"/>
            </a:xfrm>
            <a:prstGeom prst="borderCallout2">
              <a:avLst>
                <a:gd name="adj1" fmla="val 25264"/>
                <a:gd name="adj2" fmla="val 105667"/>
                <a:gd name="adj3" fmla="val 25264"/>
                <a:gd name="adj4" fmla="val 111454"/>
                <a:gd name="adj5" fmla="val 161051"/>
                <a:gd name="adj6" fmla="val 132111"/>
              </a:avLst>
            </a:prstGeom>
            <a:solidFill>
              <a:schemeClr val="tx2">
                <a:lumMod val="20000"/>
                <a:lumOff val="80000"/>
              </a:schemeClr>
            </a:solidFill>
            <a:ln w="9525">
              <a:solidFill>
                <a:schemeClr val="tx1"/>
              </a:solidFill>
              <a:miter lim="800000"/>
              <a:headEnd/>
              <a:tailEnd/>
            </a:ln>
          </p:spPr>
          <p:txBody>
            <a:bodyPr anchor="ctr"/>
            <a:lstStyle/>
            <a:p>
              <a:pPr algn="ctr" eaLnBrk="0" hangingPunct="0"/>
              <a:r>
                <a:rPr lang="en-US" sz="2000" dirty="0">
                  <a:latin typeface="Times New Roman" charset="0"/>
                </a:rPr>
                <a:t>x</a:t>
              </a:r>
              <a:r>
                <a:rPr lang="en-US" sz="2000" baseline="-25000" dirty="0">
                  <a:latin typeface="Times New Roman" charset="0"/>
                </a:rPr>
                <a:t>1</a:t>
              </a:r>
              <a:r>
                <a:rPr lang="ja-JP" altLang="en-US" sz="2000" dirty="0">
                  <a:latin typeface="Times New Roman" charset="0"/>
                </a:rPr>
                <a:t>’</a:t>
              </a:r>
              <a:r>
                <a:rPr lang="en-US" sz="2000" dirty="0">
                  <a:latin typeface="Times New Roman" charset="0"/>
                </a:rPr>
                <a:t> small</a:t>
              </a:r>
            </a:p>
          </p:txBody>
        </p:sp>
        <p:sp>
          <p:nvSpPr>
            <p:cNvPr id="21" name="Line 18"/>
            <p:cNvSpPr>
              <a:spLocks noChangeShapeType="1"/>
            </p:cNvSpPr>
            <p:nvPr/>
          </p:nvSpPr>
          <p:spPr bwMode="auto">
            <a:xfrm>
              <a:off x="2468" y="3526"/>
              <a:ext cx="596" cy="0"/>
            </a:xfrm>
            <a:prstGeom prst="line">
              <a:avLst/>
            </a:prstGeom>
            <a:noFill/>
            <a:ln w="63500">
              <a:solidFill>
                <a:schemeClr val="tx1"/>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graphicFrame>
          <p:nvGraphicFramePr>
            <p:cNvPr id="25" name="Object 19"/>
            <p:cNvGraphicFramePr>
              <a:graphicFrameLocks noChangeAspect="1"/>
            </p:cNvGraphicFramePr>
            <p:nvPr>
              <p:extLst>
                <p:ext uri="{D42A27DB-BD31-4B8C-83A1-F6EECF244321}">
                  <p14:modId xmlns:p14="http://schemas.microsoft.com/office/powerpoint/2010/main" val="347842245"/>
                </p:ext>
              </p:extLst>
            </p:nvPr>
          </p:nvGraphicFramePr>
          <p:xfrm>
            <a:off x="3610" y="3247"/>
            <a:ext cx="1300" cy="548"/>
          </p:xfrm>
          <a:graphic>
            <a:graphicData uri="http://schemas.openxmlformats.org/presentationml/2006/ole">
              <mc:AlternateContent xmlns:mc="http://schemas.openxmlformats.org/markup-compatibility/2006">
                <mc:Choice xmlns:v="urn:schemas-microsoft-com:vml" Requires="v">
                  <p:oleObj name="Equation" r:id="rId4" imgW="1625600" imgH="685800" progId="Equation.3">
                    <p:embed/>
                  </p:oleObj>
                </mc:Choice>
                <mc:Fallback>
                  <p:oleObj name="Equation" r:id="rId4" imgW="1625600" imgH="685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0" y="3247"/>
                          <a:ext cx="1300" cy="548"/>
                        </a:xfrm>
                        <a:prstGeom prst="rect">
                          <a:avLst/>
                        </a:prstGeom>
                        <a:solidFill>
                          <a:schemeClr val="tx2">
                            <a:lumMod val="20000"/>
                            <a:lumOff val="80000"/>
                          </a:scheme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3" name="Text Box 22"/>
            <p:cNvSpPr txBox="1">
              <a:spLocks noChangeArrowheads="1"/>
            </p:cNvSpPr>
            <p:nvPr/>
          </p:nvSpPr>
          <p:spPr bwMode="auto">
            <a:xfrm>
              <a:off x="1877" y="2940"/>
              <a:ext cx="436" cy="9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9600">
                  <a:latin typeface="Times New Roman" charset="0"/>
                </a:rPr>
                <a:t>}</a:t>
              </a:r>
            </a:p>
          </p:txBody>
        </p:sp>
      </p:grpSp>
    </p:spTree>
    <p:extLst>
      <p:ext uri="{BB962C8B-B14F-4D97-AF65-F5344CB8AC3E}">
        <p14:creationId xmlns:p14="http://schemas.microsoft.com/office/powerpoint/2010/main" val="1391507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613"/>
            <a:ext cx="8226854" cy="940443"/>
          </a:xfrm>
        </p:spPr>
        <p:txBody>
          <a:bodyPr/>
          <a:lstStyle/>
          <a:p>
            <a:r>
              <a:rPr lang="en-US" dirty="0"/>
              <a:t>A Practical Example </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sp>
        <p:nvSpPr>
          <p:cNvPr id="7" name="Rectangle 16"/>
          <p:cNvSpPr>
            <a:spLocks noChangeArrowheads="1"/>
          </p:cNvSpPr>
          <p:nvPr/>
        </p:nvSpPr>
        <p:spPr bwMode="auto">
          <a:xfrm>
            <a:off x="1809750" y="2287926"/>
            <a:ext cx="5783263" cy="1044575"/>
          </a:xfrm>
          <a:prstGeom prst="rect">
            <a:avLst/>
          </a:prstGeom>
          <a:solidFill>
            <a:srgbClr val="FFFFFF">
              <a:alpha val="50195"/>
            </a:srgbClr>
          </a:solidFill>
          <a:ln>
            <a:noFill/>
          </a:ln>
        </p:spPr>
        <p:txBody>
          <a:bodyPr wrap="none" anchor="ct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117719709"/>
              </p:ext>
            </p:extLst>
          </p:nvPr>
        </p:nvGraphicFramePr>
        <p:xfrm>
          <a:off x="1933575" y="2351426"/>
          <a:ext cx="3041650" cy="939800"/>
        </p:xfrm>
        <a:graphic>
          <a:graphicData uri="http://schemas.openxmlformats.org/presentationml/2006/ole">
            <mc:AlternateContent xmlns:mc="http://schemas.openxmlformats.org/markup-compatibility/2006">
              <mc:Choice xmlns:v="urn:schemas-microsoft-com:vml" Requires="v">
                <p:oleObj name="Equation" r:id="rId2" imgW="2387600" imgH="736600" progId="Equation.3">
                  <p:embed/>
                </p:oleObj>
              </mc:Choice>
              <mc:Fallback>
                <p:oleObj name="Equation" r:id="rId2" imgW="2387600" imgH="7366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3575" y="2351426"/>
                        <a:ext cx="3041650" cy="939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 name="Rectangle 8"/>
          <p:cNvSpPr>
            <a:spLocks noChangeArrowheads="1"/>
          </p:cNvSpPr>
          <p:nvPr/>
        </p:nvSpPr>
        <p:spPr bwMode="auto">
          <a:xfrm>
            <a:off x="5187950" y="2559389"/>
            <a:ext cx="566738"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Lst>
        </p:spPr>
        <p:txBody>
          <a:bodyPr/>
          <a:lstStyle/>
          <a:p>
            <a:pPr marL="342900" indent="-342900">
              <a:spcBef>
                <a:spcPct val="20000"/>
              </a:spcBef>
              <a:buFont typeface="Wingdings" charset="0"/>
              <a:buNone/>
            </a:pPr>
            <a:r>
              <a:rPr lang="en-US" sz="2400" dirty="0"/>
              <a:t>or</a:t>
            </a:r>
            <a:endParaRPr lang="en-US" sz="2400" b="1" dirty="0"/>
          </a:p>
        </p:txBody>
      </p:sp>
      <p:graphicFrame>
        <p:nvGraphicFramePr>
          <p:cNvPr id="10" name="Object 9"/>
          <p:cNvGraphicFramePr>
            <a:graphicFrameLocks noChangeAspect="1"/>
          </p:cNvGraphicFramePr>
          <p:nvPr>
            <p:extLst>
              <p:ext uri="{D42A27DB-BD31-4B8C-83A1-F6EECF244321}">
                <p14:modId xmlns:p14="http://schemas.microsoft.com/office/powerpoint/2010/main" val="1475688854"/>
              </p:ext>
            </p:extLst>
          </p:nvPr>
        </p:nvGraphicFramePr>
        <p:xfrm>
          <a:off x="5949950" y="2575264"/>
          <a:ext cx="1522413" cy="444500"/>
        </p:xfrm>
        <a:graphic>
          <a:graphicData uri="http://schemas.openxmlformats.org/presentationml/2006/ole">
            <mc:AlternateContent xmlns:mc="http://schemas.openxmlformats.org/markup-compatibility/2006">
              <mc:Choice xmlns:v="urn:schemas-microsoft-com:vml" Requires="v">
                <p:oleObj name="Equation" r:id="rId4" imgW="1167893" imgH="342751" progId="Equation.3">
                  <p:embed/>
                </p:oleObj>
              </mc:Choice>
              <mc:Fallback>
                <p:oleObj name="Equation" r:id="rId4" imgW="1167893" imgH="34275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9950" y="2575264"/>
                        <a:ext cx="1522413" cy="444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613929975"/>
              </p:ext>
            </p:extLst>
          </p:nvPr>
        </p:nvGraphicFramePr>
        <p:xfrm>
          <a:off x="3757613" y="5470863"/>
          <a:ext cx="2201862" cy="579438"/>
        </p:xfrm>
        <a:graphic>
          <a:graphicData uri="http://schemas.openxmlformats.org/presentationml/2006/ole">
            <mc:AlternateContent xmlns:mc="http://schemas.openxmlformats.org/markup-compatibility/2006">
              <mc:Choice xmlns:v="urn:schemas-microsoft-com:vml" Requires="v">
                <p:oleObj name="Equation" r:id="rId6" imgW="1345616" imgH="355446" progId="Equation.3">
                  <p:embed/>
                </p:oleObj>
              </mc:Choice>
              <mc:Fallback>
                <p:oleObj name="Equation" r:id="rId6" imgW="1345616" imgH="355446" progId="Equation.3">
                  <p:embed/>
                  <p:pic>
                    <p:nvPicPr>
                      <p:cNvPr id="0" name=""/>
                      <p:cNvPicPr>
                        <a:picLocks noChangeAspect="1" noChangeArrowheads="1"/>
                      </p:cNvPicPr>
                      <p:nvPr/>
                    </p:nvPicPr>
                    <p:blipFill>
                      <a:blip r:embed="rId7">
                        <a:alphaModFix amt="50000"/>
                        <a:extLst>
                          <a:ext uri="{28A0092B-C50C-407E-A947-70E740481C1C}">
                            <a14:useLocalDpi xmlns:a14="http://schemas.microsoft.com/office/drawing/2010/main" val="0"/>
                          </a:ext>
                        </a:extLst>
                      </a:blip>
                      <a:srcRect/>
                      <a:stretch>
                        <a:fillRect/>
                      </a:stretch>
                    </p:blipFill>
                    <p:spPr bwMode="auto">
                      <a:xfrm>
                        <a:off x="3757613" y="5470863"/>
                        <a:ext cx="2201862" cy="579438"/>
                      </a:xfrm>
                      <a:prstGeom prst="rect">
                        <a:avLst/>
                      </a:prstGeom>
                      <a:solidFill>
                        <a:srgbClr val="FFFFFF"/>
                      </a:solidFill>
                      <a:ln>
                        <a:noFill/>
                      </a:ln>
                      <a:effectLst/>
                    </p:spPr>
                  </p:pic>
                </p:oleObj>
              </mc:Fallback>
            </mc:AlternateContent>
          </a:graphicData>
        </a:graphic>
      </p:graphicFrame>
      <p:sp>
        <p:nvSpPr>
          <p:cNvPr id="12" name="Rectangle 14"/>
          <p:cNvSpPr>
            <a:spLocks noChangeArrowheads="1"/>
          </p:cNvSpPr>
          <p:nvPr/>
        </p:nvSpPr>
        <p:spPr bwMode="auto">
          <a:xfrm>
            <a:off x="547868" y="1119873"/>
            <a:ext cx="8292630" cy="1120557"/>
          </a:xfrm>
          <a:prstGeom prst="rect">
            <a:avLst/>
          </a:prstGeom>
          <a:solidFill>
            <a:schemeClr val="tx2">
              <a:lumMod val="20000"/>
              <a:lumOff val="80000"/>
            </a:schemeClr>
          </a:solidFill>
          <a:ln>
            <a:solidFill>
              <a:schemeClr val="tx2"/>
            </a:solidFill>
          </a:ln>
        </p:spPr>
        <p:txBody>
          <a:bodyPr/>
          <a:lstStyle/>
          <a:p>
            <a:pPr marL="342900" indent="-342900">
              <a:spcBef>
                <a:spcPct val="20000"/>
              </a:spcBef>
              <a:buFont typeface="Arial"/>
              <a:buChar char="•"/>
            </a:pPr>
            <a:r>
              <a:rPr lang="en-US" sz="2000" dirty="0">
                <a:solidFill>
                  <a:srgbClr val="1F497D"/>
                </a:solidFill>
              </a:rPr>
              <a:t>Changing the current in two sets of </a:t>
            </a:r>
            <a:r>
              <a:rPr lang="en-US" sz="2000" dirty="0" err="1">
                <a:solidFill>
                  <a:srgbClr val="1F497D"/>
                </a:solidFill>
              </a:rPr>
              <a:t>quadrupole</a:t>
            </a:r>
            <a:r>
              <a:rPr lang="en-US" sz="2000" dirty="0">
                <a:solidFill>
                  <a:srgbClr val="1F497D"/>
                </a:solidFill>
              </a:rPr>
              <a:t> magnets (F &amp; D) changes the horizontal and vertical tunes (</a:t>
            </a:r>
            <a:r>
              <a:rPr lang="en-US" sz="2000" dirty="0" err="1">
                <a:solidFill>
                  <a:srgbClr val="1F497D"/>
                </a:solidFill>
              </a:rPr>
              <a:t>Q</a:t>
            </a:r>
            <a:r>
              <a:rPr lang="en-US" sz="2000" baseline="-25000" dirty="0" err="1">
                <a:solidFill>
                  <a:srgbClr val="1F497D"/>
                </a:solidFill>
              </a:rPr>
              <a:t>h</a:t>
            </a:r>
            <a:r>
              <a:rPr lang="en-US" sz="2000" dirty="0">
                <a:solidFill>
                  <a:srgbClr val="1F497D"/>
                </a:solidFill>
              </a:rPr>
              <a:t> &amp; Q</a:t>
            </a:r>
            <a:r>
              <a:rPr lang="en-US" sz="2000" baseline="-25000" dirty="0">
                <a:solidFill>
                  <a:srgbClr val="1F497D"/>
                </a:solidFill>
              </a:rPr>
              <a:t>v</a:t>
            </a:r>
            <a:r>
              <a:rPr lang="en-US" sz="2000" dirty="0">
                <a:solidFill>
                  <a:srgbClr val="1F497D"/>
                </a:solidFill>
              </a:rPr>
              <a:t>).</a:t>
            </a:r>
          </a:p>
          <a:p>
            <a:pPr marL="342900" indent="-342900">
              <a:spcBef>
                <a:spcPct val="20000"/>
              </a:spcBef>
              <a:buFont typeface="Arial"/>
              <a:buChar char="•"/>
            </a:pPr>
            <a:r>
              <a:rPr lang="en-US" sz="2000" dirty="0">
                <a:solidFill>
                  <a:srgbClr val="1F497D"/>
                </a:solidFill>
              </a:rPr>
              <a:t>This can be expressed by the following matrix relationship:</a:t>
            </a:r>
          </a:p>
        </p:txBody>
      </p:sp>
      <p:sp>
        <p:nvSpPr>
          <p:cNvPr id="13" name="Rectangle 19"/>
          <p:cNvSpPr>
            <a:spLocks noChangeArrowheads="1"/>
          </p:cNvSpPr>
          <p:nvPr/>
        </p:nvSpPr>
        <p:spPr bwMode="auto">
          <a:xfrm>
            <a:off x="547868" y="3454394"/>
            <a:ext cx="8292630" cy="1836737"/>
          </a:xfrm>
          <a:prstGeom prst="rect">
            <a:avLst/>
          </a:prstGeom>
          <a:solidFill>
            <a:schemeClr val="tx2">
              <a:lumMod val="20000"/>
              <a:lumOff val="80000"/>
            </a:schemeClr>
          </a:solidFill>
          <a:ln>
            <a:solidFill>
              <a:srgbClr val="1F497D"/>
            </a:solidFill>
          </a:ln>
        </p:spPr>
        <p:txBody>
          <a:bodyPr/>
          <a:lstStyle/>
          <a:p>
            <a:pPr marL="342900" indent="-342900">
              <a:spcBef>
                <a:spcPct val="20000"/>
              </a:spcBef>
              <a:buFont typeface="Arial"/>
              <a:buChar char="•"/>
            </a:pPr>
            <a:r>
              <a:rPr lang="en-US" sz="2000" dirty="0">
                <a:solidFill>
                  <a:srgbClr val="1F497D"/>
                </a:solidFill>
              </a:rPr>
              <a:t>Change I</a:t>
            </a:r>
            <a:r>
              <a:rPr lang="en-US" sz="2000" baseline="-25000" dirty="0">
                <a:solidFill>
                  <a:srgbClr val="1F497D"/>
                </a:solidFill>
              </a:rPr>
              <a:t>F</a:t>
            </a:r>
            <a:r>
              <a:rPr lang="en-US" sz="2000" dirty="0">
                <a:solidFill>
                  <a:srgbClr val="1F497D"/>
                </a:solidFill>
              </a:rPr>
              <a:t> then I</a:t>
            </a:r>
            <a:r>
              <a:rPr lang="en-US" sz="2000" baseline="-25000" dirty="0">
                <a:solidFill>
                  <a:srgbClr val="1F497D"/>
                </a:solidFill>
              </a:rPr>
              <a:t>D</a:t>
            </a:r>
            <a:r>
              <a:rPr lang="en-US" sz="2000" dirty="0">
                <a:solidFill>
                  <a:srgbClr val="1F497D"/>
                </a:solidFill>
              </a:rPr>
              <a:t> and measure the changes in </a:t>
            </a:r>
            <a:r>
              <a:rPr lang="en-US" sz="2000" dirty="0" err="1">
                <a:solidFill>
                  <a:srgbClr val="1F497D"/>
                </a:solidFill>
              </a:rPr>
              <a:t>Q</a:t>
            </a:r>
            <a:r>
              <a:rPr lang="en-US" sz="2000" baseline="-25000" dirty="0" err="1">
                <a:solidFill>
                  <a:srgbClr val="1F497D"/>
                </a:solidFill>
              </a:rPr>
              <a:t>h</a:t>
            </a:r>
            <a:r>
              <a:rPr lang="en-US" sz="2000" dirty="0">
                <a:solidFill>
                  <a:srgbClr val="1F497D"/>
                </a:solidFill>
              </a:rPr>
              <a:t> and Q</a:t>
            </a:r>
            <a:r>
              <a:rPr lang="en-US" sz="2000" baseline="-25000" dirty="0">
                <a:solidFill>
                  <a:srgbClr val="1F497D"/>
                </a:solidFill>
              </a:rPr>
              <a:t>v</a:t>
            </a:r>
          </a:p>
          <a:p>
            <a:pPr marL="342900" indent="-342900">
              <a:spcBef>
                <a:spcPct val="20000"/>
              </a:spcBef>
              <a:buFont typeface="Arial"/>
              <a:buChar char="•"/>
            </a:pPr>
            <a:r>
              <a:rPr lang="en-US" sz="2000" dirty="0">
                <a:solidFill>
                  <a:srgbClr val="1F497D"/>
                </a:solidFill>
              </a:rPr>
              <a:t>Calculate the matrix M</a:t>
            </a:r>
          </a:p>
          <a:p>
            <a:pPr marL="342900" indent="-342900">
              <a:spcBef>
                <a:spcPct val="20000"/>
              </a:spcBef>
              <a:buFont typeface="Arial"/>
              <a:buChar char="•"/>
            </a:pPr>
            <a:r>
              <a:rPr lang="en-US" sz="2000" dirty="0">
                <a:solidFill>
                  <a:srgbClr val="1F497D"/>
                </a:solidFill>
              </a:rPr>
              <a:t>Calculate the inverse matrix M</a:t>
            </a:r>
            <a:r>
              <a:rPr lang="en-US" sz="2000" baseline="30000" dirty="0">
                <a:solidFill>
                  <a:srgbClr val="1F497D"/>
                </a:solidFill>
              </a:rPr>
              <a:t>-1 </a:t>
            </a:r>
          </a:p>
          <a:p>
            <a:pPr marL="342900" indent="-342900">
              <a:spcBef>
                <a:spcPct val="20000"/>
              </a:spcBef>
              <a:buFont typeface="Arial"/>
              <a:buChar char="•"/>
            </a:pPr>
            <a:r>
              <a:rPr lang="en-US" sz="2000" dirty="0">
                <a:solidFill>
                  <a:srgbClr val="1F497D"/>
                </a:solidFill>
              </a:rPr>
              <a:t>Use now M</a:t>
            </a:r>
            <a:r>
              <a:rPr lang="en-US" sz="2000" baseline="30000" dirty="0">
                <a:solidFill>
                  <a:srgbClr val="1F497D"/>
                </a:solidFill>
              </a:rPr>
              <a:t>-1</a:t>
            </a:r>
            <a:r>
              <a:rPr lang="en-US" sz="2000" dirty="0">
                <a:solidFill>
                  <a:srgbClr val="1F497D"/>
                </a:solidFill>
              </a:rPr>
              <a:t> to calculate the current changes (</a:t>
            </a:r>
            <a:r>
              <a:rPr lang="en-US" sz="2000" dirty="0">
                <a:solidFill>
                  <a:srgbClr val="1F497D"/>
                </a:solidFill>
                <a:latin typeface="Math1" charset="0"/>
                <a:sym typeface="Math1" charset="0"/>
              </a:rPr>
              <a:t>Δ</a:t>
            </a:r>
            <a:r>
              <a:rPr lang="en-US" sz="2000" dirty="0">
                <a:solidFill>
                  <a:srgbClr val="1F497D"/>
                </a:solidFill>
                <a:sym typeface="Math1" charset="0"/>
              </a:rPr>
              <a:t>I</a:t>
            </a:r>
            <a:r>
              <a:rPr lang="en-US" sz="2000" baseline="-25000" dirty="0">
                <a:solidFill>
                  <a:srgbClr val="1F497D"/>
                </a:solidFill>
                <a:sym typeface="Math1" charset="0"/>
              </a:rPr>
              <a:t>F</a:t>
            </a:r>
            <a:r>
              <a:rPr lang="en-US" sz="2000" dirty="0">
                <a:solidFill>
                  <a:srgbClr val="1F497D"/>
                </a:solidFill>
                <a:sym typeface="Math1" charset="0"/>
              </a:rPr>
              <a:t> and </a:t>
            </a:r>
            <a:r>
              <a:rPr lang="en-US" sz="2000" dirty="0">
                <a:solidFill>
                  <a:srgbClr val="1F497D"/>
                </a:solidFill>
                <a:latin typeface="Math1" charset="0"/>
                <a:sym typeface="Math1" charset="0"/>
              </a:rPr>
              <a:t>Δ</a:t>
            </a:r>
            <a:r>
              <a:rPr lang="en-US" sz="2000" dirty="0">
                <a:solidFill>
                  <a:srgbClr val="1F497D"/>
                </a:solidFill>
                <a:sym typeface="Math1" charset="0"/>
              </a:rPr>
              <a:t>I</a:t>
            </a:r>
            <a:r>
              <a:rPr lang="en-US" sz="2000" baseline="-25000" dirty="0">
                <a:solidFill>
                  <a:srgbClr val="1F497D"/>
                </a:solidFill>
                <a:sym typeface="Math1" charset="0"/>
              </a:rPr>
              <a:t>D</a:t>
            </a:r>
            <a:r>
              <a:rPr lang="en-US" sz="2000" dirty="0">
                <a:solidFill>
                  <a:srgbClr val="1F497D"/>
                </a:solidFill>
                <a:sym typeface="Math1" charset="0"/>
              </a:rPr>
              <a:t>) needed for any required change in tune (</a:t>
            </a:r>
            <a:r>
              <a:rPr lang="en-US" sz="2000" dirty="0" err="1">
                <a:solidFill>
                  <a:srgbClr val="1F497D"/>
                </a:solidFill>
                <a:latin typeface="Math1" charset="0"/>
                <a:sym typeface="Math1" charset="0"/>
              </a:rPr>
              <a:t>Δ</a:t>
            </a:r>
            <a:r>
              <a:rPr lang="en-US" sz="2000" dirty="0" err="1">
                <a:solidFill>
                  <a:srgbClr val="1F497D"/>
                </a:solidFill>
                <a:sym typeface="Math1" charset="0"/>
              </a:rPr>
              <a:t>Q</a:t>
            </a:r>
            <a:r>
              <a:rPr lang="en-US" sz="2000" baseline="-25000" dirty="0" err="1">
                <a:solidFill>
                  <a:srgbClr val="1F497D"/>
                </a:solidFill>
                <a:sym typeface="Math1" charset="0"/>
              </a:rPr>
              <a:t>h</a:t>
            </a:r>
            <a:r>
              <a:rPr lang="en-US" sz="2000" dirty="0">
                <a:solidFill>
                  <a:srgbClr val="1F497D"/>
                </a:solidFill>
                <a:sym typeface="Math1" charset="0"/>
              </a:rPr>
              <a:t> and </a:t>
            </a:r>
            <a:r>
              <a:rPr lang="en-US" sz="2000" dirty="0" err="1">
                <a:solidFill>
                  <a:srgbClr val="1F497D"/>
                </a:solidFill>
                <a:latin typeface="Math1" charset="0"/>
                <a:sym typeface="Math1" charset="0"/>
              </a:rPr>
              <a:t>Δ</a:t>
            </a:r>
            <a:r>
              <a:rPr lang="en-US" sz="2000" dirty="0" err="1">
                <a:solidFill>
                  <a:srgbClr val="1F497D"/>
                </a:solidFill>
                <a:sym typeface="Math1" charset="0"/>
              </a:rPr>
              <a:t>Q</a:t>
            </a:r>
            <a:r>
              <a:rPr lang="en-US" sz="2000" baseline="-25000" dirty="0" err="1">
                <a:solidFill>
                  <a:srgbClr val="1F497D"/>
                </a:solidFill>
                <a:sym typeface="Math1" charset="0"/>
              </a:rPr>
              <a:t>v</a:t>
            </a:r>
            <a:r>
              <a:rPr lang="en-US" sz="2000" dirty="0">
                <a:solidFill>
                  <a:srgbClr val="1F497D"/>
                </a:solidFill>
                <a:sym typeface="Math1" charset="0"/>
              </a:rPr>
              <a:t>).</a:t>
            </a:r>
            <a:endParaRPr lang="en-US" sz="2000" dirty="0">
              <a:solidFill>
                <a:srgbClr val="1F497D"/>
              </a:solidFill>
            </a:endParaRPr>
          </a:p>
        </p:txBody>
      </p:sp>
    </p:spTree>
    <p:extLst>
      <p:ext uri="{BB962C8B-B14F-4D97-AF65-F5344CB8AC3E}">
        <p14:creationId xmlns:p14="http://schemas.microsoft.com/office/powerpoint/2010/main" val="1610091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1142727"/>
            <a:ext cx="8226855" cy="4667421"/>
          </a:xfrm>
        </p:spPr>
        <p:txBody>
          <a:bodyPr>
            <a:normAutofit/>
          </a:bodyPr>
          <a:lstStyle/>
          <a:p>
            <a:pPr marL="36575" indent="0">
              <a:buNone/>
            </a:pPr>
            <a:endParaRPr lang="en-GB" dirty="0"/>
          </a:p>
          <a:p>
            <a:r>
              <a:rPr lang="en-GB" dirty="0">
                <a:solidFill>
                  <a:schemeClr val="bg1">
                    <a:lumMod val="65000"/>
                  </a:schemeClr>
                </a:solidFill>
              </a:rPr>
              <a:t>Vectors &amp; Matrices</a:t>
            </a:r>
          </a:p>
          <a:p>
            <a:endParaRPr lang="en-GB" dirty="0"/>
          </a:p>
          <a:p>
            <a:r>
              <a:rPr lang="en-GB" b="1" dirty="0"/>
              <a:t>Differential Equations</a:t>
            </a:r>
          </a:p>
          <a:p>
            <a:endParaRPr lang="en-GB" dirty="0"/>
          </a:p>
          <a:p>
            <a:r>
              <a:rPr lang="en-GB" dirty="0">
                <a:solidFill>
                  <a:schemeClr val="bg1">
                    <a:lumMod val="65000"/>
                  </a:schemeClr>
                </a:solidFill>
              </a:rPr>
              <a:t>A word on the units we use</a:t>
            </a:r>
          </a:p>
          <a:p>
            <a:pPr marL="36575" indent="0">
              <a:buNone/>
            </a:pPr>
            <a:endParaRPr lang="en-US" dirty="0"/>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7057011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884"/>
            <a:ext cx="8226854" cy="940443"/>
          </a:xfrm>
        </p:spPr>
        <p:txBody>
          <a:bodyPr/>
          <a:lstStyle/>
          <a:p>
            <a:r>
              <a:rPr lang="en-US" dirty="0"/>
              <a:t>The Pendulum</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sp>
        <p:nvSpPr>
          <p:cNvPr id="7" name="Content Placeholder 2"/>
          <p:cNvSpPr>
            <a:spLocks noGrp="1"/>
          </p:cNvSpPr>
          <p:nvPr>
            <p:ph idx="1"/>
          </p:nvPr>
        </p:nvSpPr>
        <p:spPr>
          <a:xfrm>
            <a:off x="382460" y="1147316"/>
            <a:ext cx="5362713" cy="3023182"/>
          </a:xfrm>
          <a:solidFill>
            <a:schemeClr val="tx2">
              <a:lumMod val="20000"/>
              <a:lumOff val="80000"/>
            </a:schemeClr>
          </a:solidFill>
          <a:ln>
            <a:solidFill>
              <a:srgbClr val="1F497D"/>
            </a:solidFill>
          </a:ln>
        </p:spPr>
        <p:txBody>
          <a:bodyPr>
            <a:noAutofit/>
          </a:bodyPr>
          <a:lstStyle/>
          <a:p>
            <a:r>
              <a:rPr lang="en-GB" sz="2400" dirty="0">
                <a:solidFill>
                  <a:srgbClr val="1F497D"/>
                </a:solidFill>
              </a:rPr>
              <a:t>Lets use a </a:t>
            </a:r>
            <a:r>
              <a:rPr lang="en-GB" sz="2800" dirty="0">
                <a:solidFill>
                  <a:srgbClr val="1F497D"/>
                </a:solidFill>
              </a:rPr>
              <a:t>pendulum</a:t>
            </a:r>
            <a:r>
              <a:rPr lang="en-GB" sz="2400" dirty="0">
                <a:solidFill>
                  <a:srgbClr val="1F497D"/>
                </a:solidFill>
              </a:rPr>
              <a:t> as example</a:t>
            </a:r>
          </a:p>
          <a:p>
            <a:r>
              <a:rPr lang="en-GB" sz="2400" dirty="0">
                <a:solidFill>
                  <a:srgbClr val="1F497D"/>
                </a:solidFill>
              </a:rPr>
              <a:t>The </a:t>
            </a:r>
            <a:r>
              <a:rPr lang="en-GB" sz="2400" b="1" dirty="0">
                <a:solidFill>
                  <a:srgbClr val="1F497D"/>
                </a:solidFill>
              </a:rPr>
              <a:t>length</a:t>
            </a:r>
            <a:r>
              <a:rPr lang="en-GB" sz="2400" dirty="0">
                <a:solidFill>
                  <a:srgbClr val="1F497D"/>
                </a:solidFill>
              </a:rPr>
              <a:t> of the pendulum is </a:t>
            </a:r>
            <a:r>
              <a:rPr lang="en-GB" sz="2400" b="1" dirty="0">
                <a:solidFill>
                  <a:srgbClr val="1F497D"/>
                </a:solidFill>
              </a:rPr>
              <a:t>L</a:t>
            </a:r>
          </a:p>
          <a:p>
            <a:r>
              <a:rPr lang="en-GB" sz="2400" dirty="0">
                <a:solidFill>
                  <a:srgbClr val="1F497D"/>
                </a:solidFill>
              </a:rPr>
              <a:t>It has a </a:t>
            </a:r>
            <a:r>
              <a:rPr lang="en-GB" sz="2400" b="1" dirty="0">
                <a:solidFill>
                  <a:srgbClr val="1F497D"/>
                </a:solidFill>
              </a:rPr>
              <a:t>mass m</a:t>
            </a:r>
            <a:r>
              <a:rPr lang="en-GB" sz="2400" dirty="0">
                <a:solidFill>
                  <a:srgbClr val="1F497D"/>
                </a:solidFill>
              </a:rPr>
              <a:t> attached to it</a:t>
            </a:r>
          </a:p>
          <a:p>
            <a:r>
              <a:rPr lang="en-GB" sz="2400" dirty="0">
                <a:solidFill>
                  <a:srgbClr val="1F497D"/>
                </a:solidFill>
              </a:rPr>
              <a:t>It moves back and forth under the </a:t>
            </a:r>
            <a:r>
              <a:rPr lang="en-GB" sz="2400" b="1" dirty="0">
                <a:solidFill>
                  <a:srgbClr val="1F497D"/>
                </a:solidFill>
              </a:rPr>
              <a:t>influence of gravity</a:t>
            </a:r>
            <a:endParaRPr lang="en-GB" sz="2400" dirty="0">
              <a:solidFill>
                <a:srgbClr val="1F497D"/>
              </a:solidFill>
            </a:endParaRPr>
          </a:p>
        </p:txBody>
      </p:sp>
      <p:grpSp>
        <p:nvGrpSpPr>
          <p:cNvPr id="8" name="Group 75"/>
          <p:cNvGrpSpPr>
            <a:grpSpLocks/>
          </p:cNvGrpSpPr>
          <p:nvPr/>
        </p:nvGrpSpPr>
        <p:grpSpPr bwMode="auto">
          <a:xfrm>
            <a:off x="5913422" y="1013053"/>
            <a:ext cx="3075970" cy="3276859"/>
            <a:chOff x="1847" y="1455"/>
            <a:chExt cx="1500" cy="1747"/>
          </a:xfrm>
        </p:grpSpPr>
        <p:pic>
          <p:nvPicPr>
            <p:cNvPr id="9" name="Picture 71" descr="pendulum"/>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847" y="1580"/>
              <a:ext cx="1500" cy="1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 Box 33"/>
            <p:cNvSpPr txBox="1">
              <a:spLocks noChangeArrowheads="1"/>
            </p:cNvSpPr>
            <p:nvPr/>
          </p:nvSpPr>
          <p:spPr bwMode="auto">
            <a:xfrm>
              <a:off x="2232" y="1943"/>
              <a:ext cx="178" cy="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dirty="0">
                  <a:solidFill>
                    <a:srgbClr val="D9D9D9"/>
                  </a:solidFill>
                </a:rPr>
                <a:t>L</a:t>
              </a:r>
              <a:endParaRPr lang="en-US" dirty="0">
                <a:solidFill>
                  <a:srgbClr val="D9D9D9"/>
                </a:solidFill>
              </a:endParaRPr>
            </a:p>
          </p:txBody>
        </p:sp>
        <p:sp>
          <p:nvSpPr>
            <p:cNvPr id="11" name="Text Box 34"/>
            <p:cNvSpPr txBox="1">
              <a:spLocks noChangeArrowheads="1"/>
            </p:cNvSpPr>
            <p:nvPr/>
          </p:nvSpPr>
          <p:spPr bwMode="auto">
            <a:xfrm>
              <a:off x="2016" y="2828"/>
              <a:ext cx="222" cy="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dirty="0">
                  <a:solidFill>
                    <a:srgbClr val="D9D9D9"/>
                  </a:solidFill>
                </a:rPr>
                <a:t>M</a:t>
              </a:r>
            </a:p>
          </p:txBody>
        </p:sp>
        <p:sp>
          <p:nvSpPr>
            <p:cNvPr id="12" name="Freeform 52"/>
            <p:cNvSpPr>
              <a:spLocks/>
            </p:cNvSpPr>
            <p:nvPr/>
          </p:nvSpPr>
          <p:spPr bwMode="auto">
            <a:xfrm>
              <a:off x="2197" y="3041"/>
              <a:ext cx="762" cy="126"/>
            </a:xfrm>
            <a:custGeom>
              <a:avLst/>
              <a:gdLst>
                <a:gd name="T0" fmla="*/ 0 w 1327"/>
                <a:gd name="T1" fmla="*/ 0 h 195"/>
                <a:gd name="T2" fmla="*/ 75 w 1327"/>
                <a:gd name="T3" fmla="*/ 34 h 195"/>
                <a:gd name="T4" fmla="*/ 145 w 1327"/>
                <a:gd name="T5" fmla="*/ 0 h 195"/>
                <a:gd name="T6" fmla="*/ 0 60000 65536"/>
                <a:gd name="T7" fmla="*/ 0 60000 65536"/>
                <a:gd name="T8" fmla="*/ 0 60000 65536"/>
                <a:gd name="T9" fmla="*/ 0 w 1327"/>
                <a:gd name="T10" fmla="*/ 0 h 195"/>
                <a:gd name="T11" fmla="*/ 1327 w 1327"/>
                <a:gd name="T12" fmla="*/ 195 h 195"/>
              </a:gdLst>
              <a:ahLst/>
              <a:cxnLst>
                <a:cxn ang="T6">
                  <a:pos x="T0" y="T1"/>
                </a:cxn>
                <a:cxn ang="T7">
                  <a:pos x="T2" y="T3"/>
                </a:cxn>
                <a:cxn ang="T8">
                  <a:pos x="T4" y="T5"/>
                </a:cxn>
              </a:cxnLst>
              <a:rect l="T9" t="T10" r="T11" b="T12"/>
              <a:pathLst>
                <a:path w="1327" h="195">
                  <a:moveTo>
                    <a:pt x="0" y="0"/>
                  </a:moveTo>
                  <a:cubicBezTo>
                    <a:pt x="231" y="97"/>
                    <a:pt x="463" y="195"/>
                    <a:pt x="684" y="195"/>
                  </a:cubicBezTo>
                  <a:cubicBezTo>
                    <a:pt x="905" y="195"/>
                    <a:pt x="1116" y="97"/>
                    <a:pt x="1327" y="0"/>
                  </a:cubicBezTo>
                </a:path>
              </a:pathLst>
            </a:custGeom>
            <a:noFill/>
            <a:ln w="31750">
              <a:solidFill>
                <a:schemeClr val="tx1"/>
              </a:solidFill>
              <a:round/>
              <a:headEnd type="stealth" w="med" len="med"/>
              <a:tailEnd type="stealth" w="med" len="me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13" name="Line 30"/>
            <p:cNvSpPr>
              <a:spLocks noChangeShapeType="1"/>
            </p:cNvSpPr>
            <p:nvPr/>
          </p:nvSpPr>
          <p:spPr bwMode="auto">
            <a:xfrm>
              <a:off x="2589" y="1464"/>
              <a:ext cx="0" cy="1696"/>
            </a:xfrm>
            <a:prstGeom prst="line">
              <a:avLst/>
            </a:prstGeom>
            <a:noFill/>
            <a:ln w="19050" cap="rnd">
              <a:solidFill>
                <a:srgbClr val="DCE6F2"/>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4" name="Line 35"/>
            <p:cNvSpPr>
              <a:spLocks noChangeShapeType="1"/>
            </p:cNvSpPr>
            <p:nvPr/>
          </p:nvSpPr>
          <p:spPr bwMode="auto">
            <a:xfrm flipH="1">
              <a:off x="2157" y="1469"/>
              <a:ext cx="485" cy="1733"/>
            </a:xfrm>
            <a:prstGeom prst="line">
              <a:avLst/>
            </a:prstGeom>
            <a:noFill/>
            <a:ln w="19050" cap="rnd">
              <a:solidFill>
                <a:schemeClr val="bg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5" name="Line 72"/>
            <p:cNvSpPr>
              <a:spLocks noChangeShapeType="1"/>
            </p:cNvSpPr>
            <p:nvPr/>
          </p:nvSpPr>
          <p:spPr bwMode="auto">
            <a:xfrm>
              <a:off x="2551" y="1455"/>
              <a:ext cx="439" cy="1739"/>
            </a:xfrm>
            <a:prstGeom prst="line">
              <a:avLst/>
            </a:prstGeom>
            <a:noFill/>
            <a:ln w="19050" cap="rnd">
              <a:solidFill>
                <a:srgbClr val="DCE6F2"/>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6" name="Line 73"/>
            <p:cNvSpPr>
              <a:spLocks noChangeShapeType="1"/>
            </p:cNvSpPr>
            <p:nvPr/>
          </p:nvSpPr>
          <p:spPr bwMode="auto">
            <a:xfrm flipV="1">
              <a:off x="2357" y="1595"/>
              <a:ext cx="139" cy="384"/>
            </a:xfrm>
            <a:prstGeom prst="line">
              <a:avLst/>
            </a:prstGeom>
            <a:noFill/>
            <a:ln w="9525">
              <a:solidFill>
                <a:schemeClr val="accent1">
                  <a:lumMod val="20000"/>
                  <a:lumOff val="80000"/>
                </a:schemeClr>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n-US"/>
            </a:p>
          </p:txBody>
        </p:sp>
        <p:sp>
          <p:nvSpPr>
            <p:cNvPr id="17" name="Line 74"/>
            <p:cNvSpPr>
              <a:spLocks noChangeShapeType="1"/>
            </p:cNvSpPr>
            <p:nvPr/>
          </p:nvSpPr>
          <p:spPr bwMode="auto">
            <a:xfrm flipH="1">
              <a:off x="2027" y="2160"/>
              <a:ext cx="256" cy="725"/>
            </a:xfrm>
            <a:prstGeom prst="line">
              <a:avLst/>
            </a:prstGeom>
            <a:noFill/>
            <a:ln w="9525">
              <a:solidFill>
                <a:srgbClr val="DCE6F2"/>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n-US"/>
            </a:p>
          </p:txBody>
        </p:sp>
      </p:grpSp>
      <p:sp>
        <p:nvSpPr>
          <p:cNvPr id="18" name="Content Placeholder 2"/>
          <p:cNvSpPr txBox="1">
            <a:spLocks/>
          </p:cNvSpPr>
          <p:nvPr/>
        </p:nvSpPr>
        <p:spPr>
          <a:xfrm>
            <a:off x="457200" y="4591362"/>
            <a:ext cx="8532192" cy="1469566"/>
          </a:xfrm>
          <a:prstGeom prst="rect">
            <a:avLst/>
          </a:prstGeom>
          <a:solidFill>
            <a:schemeClr val="tx2">
              <a:lumMod val="20000"/>
              <a:lumOff val="80000"/>
            </a:schemeClr>
          </a:solidFill>
          <a:ln>
            <a:solidFill>
              <a:srgbClr val="1F497D"/>
            </a:solid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800" dirty="0">
                <a:solidFill>
                  <a:schemeClr val="tx2"/>
                </a:solidFill>
              </a:rPr>
              <a:t>Lets try to find an </a:t>
            </a:r>
            <a:r>
              <a:rPr lang="en-GB" sz="2800" b="1" dirty="0">
                <a:solidFill>
                  <a:schemeClr val="tx2"/>
                </a:solidFill>
              </a:rPr>
              <a:t>equation</a:t>
            </a:r>
            <a:r>
              <a:rPr lang="en-GB" sz="2800" dirty="0">
                <a:solidFill>
                  <a:schemeClr val="tx2"/>
                </a:solidFill>
              </a:rPr>
              <a:t> that </a:t>
            </a:r>
            <a:r>
              <a:rPr lang="en-GB" sz="2800" b="1" dirty="0">
                <a:solidFill>
                  <a:schemeClr val="tx2"/>
                </a:solidFill>
              </a:rPr>
              <a:t>describes</a:t>
            </a:r>
            <a:r>
              <a:rPr lang="en-GB" sz="2800" dirty="0">
                <a:solidFill>
                  <a:schemeClr val="tx2"/>
                </a:solidFill>
              </a:rPr>
              <a:t> the </a:t>
            </a:r>
            <a:r>
              <a:rPr lang="en-GB" sz="2800" b="1" dirty="0">
                <a:solidFill>
                  <a:schemeClr val="tx2"/>
                </a:solidFill>
              </a:rPr>
              <a:t>motion</a:t>
            </a:r>
            <a:r>
              <a:rPr lang="en-GB" sz="2800" dirty="0">
                <a:solidFill>
                  <a:schemeClr val="tx2"/>
                </a:solidFill>
              </a:rPr>
              <a:t> of the mass </a:t>
            </a:r>
            <a:r>
              <a:rPr lang="en-GB" sz="2800" b="1" dirty="0">
                <a:solidFill>
                  <a:schemeClr val="tx2"/>
                </a:solidFill>
              </a:rPr>
              <a:t>m</a:t>
            </a:r>
            <a:r>
              <a:rPr lang="en-GB" sz="2800" dirty="0">
                <a:solidFill>
                  <a:schemeClr val="tx2"/>
                </a:solidFill>
              </a:rPr>
              <a:t> makes.</a:t>
            </a:r>
          </a:p>
          <a:p>
            <a:r>
              <a:rPr lang="en-GB" sz="2800" dirty="0">
                <a:solidFill>
                  <a:schemeClr val="tx2"/>
                </a:solidFill>
              </a:rPr>
              <a:t>This will result in a </a:t>
            </a:r>
            <a:r>
              <a:rPr lang="en-GB" sz="2800" b="1" u="sng" dirty="0">
                <a:solidFill>
                  <a:schemeClr val="tx2"/>
                </a:solidFill>
              </a:rPr>
              <a:t>Differential Equation</a:t>
            </a:r>
          </a:p>
        </p:txBody>
      </p:sp>
    </p:spTree>
    <p:extLst>
      <p:ext uri="{BB962C8B-B14F-4D97-AF65-F5344CB8AC3E}">
        <p14:creationId xmlns:p14="http://schemas.microsoft.com/office/powerpoint/2010/main" val="3477782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Differential Equation</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graphicFrame>
        <p:nvGraphicFramePr>
          <p:cNvPr id="7" name="Object 43"/>
          <p:cNvGraphicFramePr>
            <a:graphicFrameLocks noChangeAspect="1"/>
          </p:cNvGraphicFramePr>
          <p:nvPr>
            <p:extLst>
              <p:ext uri="{D42A27DB-BD31-4B8C-83A1-F6EECF244321}">
                <p14:modId xmlns:p14="http://schemas.microsoft.com/office/powerpoint/2010/main" val="1415863103"/>
              </p:ext>
            </p:extLst>
          </p:nvPr>
        </p:nvGraphicFramePr>
        <p:xfrm>
          <a:off x="5834381" y="1666027"/>
          <a:ext cx="1500187" cy="838200"/>
        </p:xfrm>
        <a:graphic>
          <a:graphicData uri="http://schemas.openxmlformats.org/presentationml/2006/ole">
            <mc:AlternateContent xmlns:mc="http://schemas.openxmlformats.org/markup-compatibility/2006">
              <mc:Choice xmlns:v="urn:schemas-microsoft-com:vml" Requires="v">
                <p:oleObj name="Equation" r:id="rId3" imgW="1091726" imgH="609336" progId="Equation.3">
                  <p:embed/>
                </p:oleObj>
              </mc:Choice>
              <mc:Fallback>
                <p:oleObj name="Equation" r:id="rId3" imgW="1091726" imgH="609336" progId="Equation.3">
                  <p:embed/>
                  <p:pic>
                    <p:nvPicPr>
                      <p:cNvPr id="0" name=""/>
                      <p:cNvPicPr>
                        <a:picLocks noChangeAspect="1" noChangeArrowheads="1"/>
                      </p:cNvPicPr>
                      <p:nvPr/>
                    </p:nvPicPr>
                    <p:blipFill>
                      <a:blip r:embed="rId4">
                        <a:alphaModFix amt="50000"/>
                        <a:extLst>
                          <a:ext uri="{28A0092B-C50C-407E-A947-70E740481C1C}">
                            <a14:useLocalDpi xmlns:a14="http://schemas.microsoft.com/office/drawing/2010/main" val="0"/>
                          </a:ext>
                        </a:extLst>
                      </a:blip>
                      <a:srcRect/>
                      <a:stretch>
                        <a:fillRect/>
                      </a:stretch>
                    </p:blipFill>
                    <p:spPr bwMode="auto">
                      <a:xfrm>
                        <a:off x="5834381" y="1666027"/>
                        <a:ext cx="1500187" cy="838200"/>
                      </a:xfrm>
                      <a:prstGeom prst="rect">
                        <a:avLst/>
                      </a:prstGeom>
                      <a:solidFill>
                        <a:srgbClr val="FFFFFF">
                          <a:alpha val="50195"/>
                        </a:srgbClr>
                      </a:solidFill>
                      <a:ln>
                        <a:noFill/>
                      </a:ln>
                      <a:effectLst/>
                    </p:spPr>
                  </p:pic>
                </p:oleObj>
              </mc:Fallback>
            </mc:AlternateContent>
          </a:graphicData>
        </a:graphic>
      </p:graphicFrame>
      <p:graphicFrame>
        <p:nvGraphicFramePr>
          <p:cNvPr id="8" name="Object 45"/>
          <p:cNvGraphicFramePr>
            <a:graphicFrameLocks noChangeAspect="1"/>
          </p:cNvGraphicFramePr>
          <p:nvPr>
            <p:extLst>
              <p:ext uri="{D42A27DB-BD31-4B8C-83A1-F6EECF244321}">
                <p14:modId xmlns:p14="http://schemas.microsoft.com/office/powerpoint/2010/main" val="144879714"/>
              </p:ext>
            </p:extLst>
          </p:nvPr>
        </p:nvGraphicFramePr>
        <p:xfrm>
          <a:off x="7181850" y="2471585"/>
          <a:ext cx="1533525" cy="698500"/>
        </p:xfrm>
        <a:graphic>
          <a:graphicData uri="http://schemas.openxmlformats.org/presentationml/2006/ole">
            <mc:AlternateContent xmlns:mc="http://schemas.openxmlformats.org/markup-compatibility/2006">
              <mc:Choice xmlns:v="urn:schemas-microsoft-com:vml" Requires="v">
                <p:oleObj name="Equation" r:id="rId5" imgW="1117600" imgH="508000" progId="Equation.3">
                  <p:embed/>
                </p:oleObj>
              </mc:Choice>
              <mc:Fallback>
                <p:oleObj name="Equation" r:id="rId5" imgW="1117600" imgH="508000" progId="Equation.3">
                  <p:embed/>
                  <p:pic>
                    <p:nvPicPr>
                      <p:cNvPr id="0" name=""/>
                      <p:cNvPicPr>
                        <a:picLocks noChangeAspect="1" noChangeArrowheads="1"/>
                      </p:cNvPicPr>
                      <p:nvPr/>
                    </p:nvPicPr>
                    <p:blipFill>
                      <a:blip r:embed="rId6">
                        <a:alphaModFix amt="60000"/>
                        <a:extLst>
                          <a:ext uri="{28A0092B-C50C-407E-A947-70E740481C1C}">
                            <a14:useLocalDpi xmlns:a14="http://schemas.microsoft.com/office/drawing/2010/main" val="0"/>
                          </a:ext>
                        </a:extLst>
                      </a:blip>
                      <a:srcRect/>
                      <a:stretch>
                        <a:fillRect/>
                      </a:stretch>
                    </p:blipFill>
                    <p:spPr bwMode="auto">
                      <a:xfrm>
                        <a:off x="7181850" y="2471585"/>
                        <a:ext cx="1533525" cy="698500"/>
                      </a:xfrm>
                      <a:prstGeom prst="rect">
                        <a:avLst/>
                      </a:prstGeom>
                      <a:solidFill>
                        <a:srgbClr val="FFFFFF">
                          <a:alpha val="59999"/>
                        </a:srgbClr>
                      </a:solidFill>
                      <a:ln>
                        <a:noFill/>
                      </a:ln>
                      <a:effectLst/>
                    </p:spPr>
                  </p:pic>
                </p:oleObj>
              </mc:Fallback>
            </mc:AlternateContent>
          </a:graphicData>
        </a:graphic>
      </p:graphicFrame>
      <p:graphicFrame>
        <p:nvGraphicFramePr>
          <p:cNvPr id="9" name="Object 47"/>
          <p:cNvGraphicFramePr>
            <a:graphicFrameLocks noChangeAspect="1"/>
          </p:cNvGraphicFramePr>
          <p:nvPr>
            <p:extLst>
              <p:ext uri="{D42A27DB-BD31-4B8C-83A1-F6EECF244321}">
                <p14:modId xmlns:p14="http://schemas.microsoft.com/office/powerpoint/2010/main" val="1894381147"/>
              </p:ext>
            </p:extLst>
          </p:nvPr>
        </p:nvGraphicFramePr>
        <p:xfrm>
          <a:off x="3883025" y="3755872"/>
          <a:ext cx="3319463" cy="890588"/>
        </p:xfrm>
        <a:graphic>
          <a:graphicData uri="http://schemas.openxmlformats.org/presentationml/2006/ole">
            <mc:AlternateContent xmlns:mc="http://schemas.openxmlformats.org/markup-compatibility/2006">
              <mc:Choice xmlns:v="urn:schemas-microsoft-com:vml" Requires="v">
                <p:oleObj name="Equation" r:id="rId7" imgW="2413000" imgH="647700" progId="Equation.3">
                  <p:embed/>
                </p:oleObj>
              </mc:Choice>
              <mc:Fallback>
                <p:oleObj name="Equation" r:id="rId7" imgW="2413000" imgH="647700" progId="Equation.3">
                  <p:embed/>
                  <p:pic>
                    <p:nvPicPr>
                      <p:cNvPr id="0" name=""/>
                      <p:cNvPicPr>
                        <a:picLocks noChangeAspect="1" noChangeArrowheads="1"/>
                      </p:cNvPicPr>
                      <p:nvPr/>
                    </p:nvPicPr>
                    <p:blipFill>
                      <a:blip r:embed="rId8">
                        <a:alphaModFix amt="50000"/>
                        <a:extLst>
                          <a:ext uri="{28A0092B-C50C-407E-A947-70E740481C1C}">
                            <a14:useLocalDpi xmlns:a14="http://schemas.microsoft.com/office/drawing/2010/main" val="0"/>
                          </a:ext>
                        </a:extLst>
                      </a:blip>
                      <a:srcRect/>
                      <a:stretch>
                        <a:fillRect/>
                      </a:stretch>
                    </p:blipFill>
                    <p:spPr bwMode="auto">
                      <a:xfrm>
                        <a:off x="3883025" y="3755872"/>
                        <a:ext cx="3319463" cy="890588"/>
                      </a:xfrm>
                      <a:prstGeom prst="rect">
                        <a:avLst/>
                      </a:prstGeom>
                      <a:solidFill>
                        <a:srgbClr val="FFFFFF">
                          <a:alpha val="50195"/>
                        </a:srgbClr>
                      </a:solidFill>
                      <a:ln>
                        <a:noFill/>
                      </a:ln>
                      <a:effectLst/>
                    </p:spPr>
                  </p:pic>
                </p:oleObj>
              </mc:Fallback>
            </mc:AlternateContent>
          </a:graphicData>
        </a:graphic>
      </p:graphicFrame>
      <p:sp>
        <p:nvSpPr>
          <p:cNvPr id="10" name="Text Box 49"/>
          <p:cNvSpPr txBox="1">
            <a:spLocks noChangeArrowheads="1"/>
          </p:cNvSpPr>
          <p:nvPr/>
        </p:nvSpPr>
        <p:spPr bwMode="auto">
          <a:xfrm>
            <a:off x="782319" y="5046510"/>
            <a:ext cx="3466123" cy="683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nSpc>
                <a:spcPct val="80000"/>
              </a:lnSpc>
              <a:spcBef>
                <a:spcPct val="50000"/>
              </a:spcBef>
            </a:pPr>
            <a:r>
              <a:rPr lang="en-US" sz="1800" dirty="0">
                <a:solidFill>
                  <a:schemeClr val="tx2"/>
                </a:solidFill>
                <a:latin typeface="+mn-lt"/>
              </a:rPr>
              <a:t>Restoring force due to gravity is</a:t>
            </a:r>
          </a:p>
          <a:p>
            <a:pPr algn="ctr">
              <a:lnSpc>
                <a:spcPct val="80000"/>
              </a:lnSpc>
              <a:spcBef>
                <a:spcPct val="50000"/>
              </a:spcBef>
            </a:pPr>
            <a:r>
              <a:rPr lang="en-US" sz="1800" dirty="0">
                <a:solidFill>
                  <a:schemeClr val="tx2"/>
                </a:solidFill>
                <a:latin typeface="+mn-lt"/>
              </a:rPr>
              <a:t> </a:t>
            </a:r>
            <a:r>
              <a:rPr lang="en-US" sz="1800" b="1" dirty="0">
                <a:solidFill>
                  <a:schemeClr val="tx2"/>
                </a:solidFill>
                <a:latin typeface="+mn-lt"/>
              </a:rPr>
              <a:t>-M g sin</a:t>
            </a:r>
            <a:r>
              <a:rPr kumimoji="1" lang="el-GR" sz="1800" b="1" dirty="0">
                <a:solidFill>
                  <a:schemeClr val="tx2"/>
                </a:solidFill>
                <a:latin typeface="+mn-lt"/>
                <a:sym typeface="Math1" charset="0"/>
              </a:rPr>
              <a:t>θ</a:t>
            </a:r>
          </a:p>
        </p:txBody>
      </p:sp>
      <p:sp>
        <p:nvSpPr>
          <p:cNvPr id="11" name="Line 51"/>
          <p:cNvSpPr>
            <a:spLocks noChangeShapeType="1"/>
          </p:cNvSpPr>
          <p:nvPr/>
        </p:nvSpPr>
        <p:spPr bwMode="auto">
          <a:xfrm flipV="1">
            <a:off x="3500438" y="4427384"/>
            <a:ext cx="1136650" cy="657225"/>
          </a:xfrm>
          <a:prstGeom prst="line">
            <a:avLst/>
          </a:prstGeom>
          <a:noFill/>
          <a:ln w="19050">
            <a:solidFill>
              <a:schemeClr val="hlink"/>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2" name="Rectangle 53"/>
          <p:cNvSpPr>
            <a:spLocks noChangeArrowheads="1"/>
          </p:cNvSpPr>
          <p:nvPr/>
        </p:nvSpPr>
        <p:spPr bwMode="auto">
          <a:xfrm>
            <a:off x="1200930" y="5691300"/>
            <a:ext cx="26289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eaLnBrk="0" hangingPunct="0">
              <a:spcBef>
                <a:spcPct val="50000"/>
              </a:spcBef>
            </a:pPr>
            <a:r>
              <a:rPr kumimoji="1" lang="en-US" sz="1800" dirty="0">
                <a:solidFill>
                  <a:schemeClr val="tx2"/>
                </a:solidFill>
                <a:sym typeface="Math1" charset="0"/>
              </a:rPr>
              <a:t>(force opposes motion)</a:t>
            </a:r>
          </a:p>
        </p:txBody>
      </p:sp>
      <p:grpSp>
        <p:nvGrpSpPr>
          <p:cNvPr id="13" name="Group 57"/>
          <p:cNvGrpSpPr>
            <a:grpSpLocks/>
          </p:cNvGrpSpPr>
          <p:nvPr/>
        </p:nvGrpSpPr>
        <p:grpSpPr bwMode="auto">
          <a:xfrm>
            <a:off x="706064" y="1196127"/>
            <a:ext cx="1828800" cy="3733800"/>
            <a:chOff x="633" y="1018"/>
            <a:chExt cx="1152" cy="2352"/>
          </a:xfrm>
        </p:grpSpPr>
        <p:sp>
          <p:nvSpPr>
            <p:cNvPr id="14" name="Text Box 8"/>
            <p:cNvSpPr txBox="1">
              <a:spLocks noChangeArrowheads="1"/>
            </p:cNvSpPr>
            <p:nvPr/>
          </p:nvSpPr>
          <p:spPr bwMode="auto">
            <a:xfrm>
              <a:off x="1080" y="2359"/>
              <a:ext cx="243"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M</a:t>
              </a:r>
            </a:p>
          </p:txBody>
        </p:sp>
        <p:sp>
          <p:nvSpPr>
            <p:cNvPr id="15" name="Line 25"/>
            <p:cNvSpPr>
              <a:spLocks noChangeShapeType="1"/>
            </p:cNvSpPr>
            <p:nvPr/>
          </p:nvSpPr>
          <p:spPr bwMode="auto">
            <a:xfrm>
              <a:off x="633" y="1018"/>
              <a:ext cx="0" cy="1920"/>
            </a:xfrm>
            <a:prstGeom prst="line">
              <a:avLst/>
            </a:prstGeom>
            <a:noFill/>
            <a:ln w="1905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6" name="Line 26"/>
            <p:cNvSpPr>
              <a:spLocks noChangeShapeType="1"/>
            </p:cNvSpPr>
            <p:nvPr/>
          </p:nvSpPr>
          <p:spPr bwMode="auto">
            <a:xfrm>
              <a:off x="633" y="1018"/>
              <a:ext cx="768" cy="1488"/>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7" name="Rectangle 27"/>
            <p:cNvSpPr>
              <a:spLocks noChangeArrowheads="1"/>
            </p:cNvSpPr>
            <p:nvPr/>
          </p:nvSpPr>
          <p:spPr bwMode="auto">
            <a:xfrm>
              <a:off x="1353" y="2506"/>
              <a:ext cx="96" cy="48"/>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18" name="Line 28"/>
            <p:cNvSpPr>
              <a:spLocks noChangeShapeType="1"/>
            </p:cNvSpPr>
            <p:nvPr/>
          </p:nvSpPr>
          <p:spPr bwMode="auto">
            <a:xfrm>
              <a:off x="1401" y="2554"/>
              <a:ext cx="0" cy="528"/>
            </a:xfrm>
            <a:prstGeom prst="line">
              <a:avLst/>
            </a:prstGeom>
            <a:noFill/>
            <a:ln w="19050">
              <a:solidFill>
                <a:schemeClr val="tx1"/>
              </a:solidFill>
              <a:prstDash val="dash"/>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9" name="Line 29"/>
            <p:cNvSpPr>
              <a:spLocks noChangeShapeType="1"/>
            </p:cNvSpPr>
            <p:nvPr/>
          </p:nvSpPr>
          <p:spPr bwMode="auto">
            <a:xfrm flipH="1">
              <a:off x="1161" y="2554"/>
              <a:ext cx="240" cy="144"/>
            </a:xfrm>
            <a:prstGeom prst="line">
              <a:avLst/>
            </a:prstGeom>
            <a:noFill/>
            <a:ln w="19050">
              <a:solidFill>
                <a:schemeClr val="tx1"/>
              </a:solidFill>
              <a:prstDash val="dash"/>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0" name="Line 30"/>
            <p:cNvSpPr>
              <a:spLocks noChangeShapeType="1"/>
            </p:cNvSpPr>
            <p:nvPr/>
          </p:nvSpPr>
          <p:spPr bwMode="auto">
            <a:xfrm>
              <a:off x="1401" y="2506"/>
              <a:ext cx="384" cy="720"/>
            </a:xfrm>
            <a:prstGeom prst="line">
              <a:avLst/>
            </a:prstGeom>
            <a:noFill/>
            <a:ln w="1905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1" name="Freeform 31"/>
            <p:cNvSpPr>
              <a:spLocks/>
            </p:cNvSpPr>
            <p:nvPr/>
          </p:nvSpPr>
          <p:spPr bwMode="auto">
            <a:xfrm>
              <a:off x="633" y="1258"/>
              <a:ext cx="144" cy="56"/>
            </a:xfrm>
            <a:custGeom>
              <a:avLst/>
              <a:gdLst>
                <a:gd name="T0" fmla="*/ 0 w 144"/>
                <a:gd name="T1" fmla="*/ 48 h 56"/>
                <a:gd name="T2" fmla="*/ 48 w 144"/>
                <a:gd name="T3" fmla="*/ 48 h 56"/>
                <a:gd name="T4" fmla="*/ 144 w 144"/>
                <a:gd name="T5" fmla="*/ 0 h 56"/>
                <a:gd name="T6" fmla="*/ 0 60000 65536"/>
                <a:gd name="T7" fmla="*/ 0 60000 65536"/>
                <a:gd name="T8" fmla="*/ 0 60000 65536"/>
                <a:gd name="T9" fmla="*/ 0 w 144"/>
                <a:gd name="T10" fmla="*/ 0 h 56"/>
                <a:gd name="T11" fmla="*/ 144 w 144"/>
                <a:gd name="T12" fmla="*/ 56 h 56"/>
              </a:gdLst>
              <a:ahLst/>
              <a:cxnLst>
                <a:cxn ang="T6">
                  <a:pos x="T0" y="T1"/>
                </a:cxn>
                <a:cxn ang="T7">
                  <a:pos x="T2" y="T3"/>
                </a:cxn>
                <a:cxn ang="T8">
                  <a:pos x="T4" y="T5"/>
                </a:cxn>
              </a:cxnLst>
              <a:rect l="T9" t="T10" r="T11" b="T12"/>
              <a:pathLst>
                <a:path w="144" h="56">
                  <a:moveTo>
                    <a:pt x="0" y="48"/>
                  </a:moveTo>
                  <a:cubicBezTo>
                    <a:pt x="12" y="52"/>
                    <a:pt x="24" y="56"/>
                    <a:pt x="48" y="48"/>
                  </a:cubicBezTo>
                  <a:cubicBezTo>
                    <a:pt x="72" y="40"/>
                    <a:pt x="108" y="20"/>
                    <a:pt x="144" y="0"/>
                  </a:cubicBezTo>
                </a:path>
              </a:pathLst>
            </a:custGeom>
            <a:noFill/>
            <a:ln w="190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2" name="Freeform 32"/>
            <p:cNvSpPr>
              <a:spLocks/>
            </p:cNvSpPr>
            <p:nvPr/>
          </p:nvSpPr>
          <p:spPr bwMode="auto">
            <a:xfrm>
              <a:off x="1401" y="2746"/>
              <a:ext cx="144" cy="56"/>
            </a:xfrm>
            <a:custGeom>
              <a:avLst/>
              <a:gdLst>
                <a:gd name="T0" fmla="*/ 0 w 144"/>
                <a:gd name="T1" fmla="*/ 48 h 56"/>
                <a:gd name="T2" fmla="*/ 48 w 144"/>
                <a:gd name="T3" fmla="*/ 48 h 56"/>
                <a:gd name="T4" fmla="*/ 144 w 144"/>
                <a:gd name="T5" fmla="*/ 0 h 56"/>
                <a:gd name="T6" fmla="*/ 0 60000 65536"/>
                <a:gd name="T7" fmla="*/ 0 60000 65536"/>
                <a:gd name="T8" fmla="*/ 0 60000 65536"/>
                <a:gd name="T9" fmla="*/ 0 w 144"/>
                <a:gd name="T10" fmla="*/ 0 h 56"/>
                <a:gd name="T11" fmla="*/ 144 w 144"/>
                <a:gd name="T12" fmla="*/ 56 h 56"/>
              </a:gdLst>
              <a:ahLst/>
              <a:cxnLst>
                <a:cxn ang="T6">
                  <a:pos x="T0" y="T1"/>
                </a:cxn>
                <a:cxn ang="T7">
                  <a:pos x="T2" y="T3"/>
                </a:cxn>
                <a:cxn ang="T8">
                  <a:pos x="T4" y="T5"/>
                </a:cxn>
              </a:cxnLst>
              <a:rect l="T9" t="T10" r="T11" b="T12"/>
              <a:pathLst>
                <a:path w="144" h="56">
                  <a:moveTo>
                    <a:pt x="0" y="48"/>
                  </a:moveTo>
                  <a:cubicBezTo>
                    <a:pt x="12" y="52"/>
                    <a:pt x="24" y="56"/>
                    <a:pt x="48" y="48"/>
                  </a:cubicBezTo>
                  <a:cubicBezTo>
                    <a:pt x="72" y="40"/>
                    <a:pt x="108" y="20"/>
                    <a:pt x="144" y="0"/>
                  </a:cubicBezTo>
                </a:path>
              </a:pathLst>
            </a:cu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3" name="Text Box 33"/>
            <p:cNvSpPr txBox="1">
              <a:spLocks noChangeArrowheads="1"/>
            </p:cNvSpPr>
            <p:nvPr/>
          </p:nvSpPr>
          <p:spPr bwMode="auto">
            <a:xfrm>
              <a:off x="1017" y="1564"/>
              <a:ext cx="195"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L</a:t>
              </a:r>
              <a:endParaRPr lang="en-US"/>
            </a:p>
          </p:txBody>
        </p:sp>
        <p:sp>
          <p:nvSpPr>
            <p:cNvPr id="24" name="Text Box 34"/>
            <p:cNvSpPr txBox="1">
              <a:spLocks noChangeArrowheads="1"/>
            </p:cNvSpPr>
            <p:nvPr/>
          </p:nvSpPr>
          <p:spPr bwMode="auto">
            <a:xfrm>
              <a:off x="1295" y="3060"/>
              <a:ext cx="319"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t>Mg</a:t>
              </a:r>
            </a:p>
          </p:txBody>
        </p:sp>
        <p:sp>
          <p:nvSpPr>
            <p:cNvPr id="25" name="Text Box 35"/>
            <p:cNvSpPr txBox="1">
              <a:spLocks noChangeArrowheads="1"/>
            </p:cNvSpPr>
            <p:nvPr/>
          </p:nvSpPr>
          <p:spPr bwMode="auto">
            <a:xfrm>
              <a:off x="1439" y="1472"/>
              <a:ext cx="216"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latin typeface="Times New Roman" charset="0"/>
                  <a:sym typeface="Symbol" charset="0"/>
                </a:rPr>
                <a:t></a:t>
              </a:r>
              <a:endParaRPr lang="en-US" dirty="0">
                <a:latin typeface="Times New Roman" charset="0"/>
              </a:endParaRPr>
            </a:p>
          </p:txBody>
        </p:sp>
        <p:sp>
          <p:nvSpPr>
            <p:cNvPr id="26" name="Line 36"/>
            <p:cNvSpPr>
              <a:spLocks noChangeShapeType="1"/>
            </p:cNvSpPr>
            <p:nvPr/>
          </p:nvSpPr>
          <p:spPr bwMode="auto">
            <a:xfrm flipH="1" flipV="1">
              <a:off x="729" y="1306"/>
              <a:ext cx="720" cy="24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7" name="Line 37"/>
            <p:cNvSpPr>
              <a:spLocks noChangeShapeType="1"/>
            </p:cNvSpPr>
            <p:nvPr/>
          </p:nvSpPr>
          <p:spPr bwMode="auto">
            <a:xfrm flipH="1">
              <a:off x="1497" y="1738"/>
              <a:ext cx="48" cy="1008"/>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 name="Line 38"/>
            <p:cNvSpPr>
              <a:spLocks noChangeShapeType="1"/>
            </p:cNvSpPr>
            <p:nvPr/>
          </p:nvSpPr>
          <p:spPr bwMode="auto">
            <a:xfrm flipV="1">
              <a:off x="1065" y="2698"/>
              <a:ext cx="192" cy="672"/>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aphicFrame>
        <p:nvGraphicFramePr>
          <p:cNvPr id="29" name="Object 55"/>
          <p:cNvGraphicFramePr>
            <a:graphicFrameLocks noChangeAspect="1"/>
          </p:cNvGraphicFramePr>
          <p:nvPr>
            <p:extLst>
              <p:ext uri="{D42A27DB-BD31-4B8C-83A1-F6EECF244321}">
                <p14:modId xmlns:p14="http://schemas.microsoft.com/office/powerpoint/2010/main" val="271387207"/>
              </p:ext>
            </p:extLst>
          </p:nvPr>
        </p:nvGraphicFramePr>
        <p:xfrm>
          <a:off x="4501516" y="5054129"/>
          <a:ext cx="2482850" cy="908050"/>
        </p:xfrm>
        <a:graphic>
          <a:graphicData uri="http://schemas.openxmlformats.org/presentationml/2006/ole">
            <mc:AlternateContent xmlns:mc="http://schemas.openxmlformats.org/markup-compatibility/2006">
              <mc:Choice xmlns:v="urn:schemas-microsoft-com:vml" Requires="v">
                <p:oleObj name="Equation" r:id="rId9" imgW="1803400" imgH="660400" progId="Equation.3">
                  <p:embed/>
                </p:oleObj>
              </mc:Choice>
              <mc:Fallback>
                <p:oleObj name="Equation" r:id="rId9" imgW="1803400" imgH="6604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01516" y="5054129"/>
                        <a:ext cx="2482850" cy="908050"/>
                      </a:xfrm>
                      <a:prstGeom prst="rect">
                        <a:avLst/>
                      </a:prstGeom>
                      <a:solidFill>
                        <a:srgbClr val="FFFFFF"/>
                      </a:solidFill>
                      <a:ln>
                        <a:noFill/>
                      </a:ln>
                      <a:effectLst/>
                    </p:spPr>
                  </p:pic>
                </p:oleObj>
              </mc:Fallback>
            </mc:AlternateContent>
          </a:graphicData>
        </a:graphic>
      </p:graphicFrame>
      <p:sp>
        <p:nvSpPr>
          <p:cNvPr id="30" name="Rectangle 60"/>
          <p:cNvSpPr>
            <a:spLocks noChangeArrowheads="1"/>
          </p:cNvSpPr>
          <p:nvPr/>
        </p:nvSpPr>
        <p:spPr bwMode="auto">
          <a:xfrm>
            <a:off x="7354887" y="5054130"/>
            <a:ext cx="1660207" cy="8617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eaLnBrk="0" hangingPunct="0">
              <a:spcBef>
                <a:spcPct val="50000"/>
              </a:spcBef>
            </a:pPr>
            <a:r>
              <a:rPr kumimoji="1" lang="en-US" sz="2000" dirty="0" err="1">
                <a:solidFill>
                  <a:schemeClr val="tx2"/>
                </a:solidFill>
                <a:latin typeface="Math1" charset="0"/>
                <a:sym typeface="Math1" charset="0"/>
              </a:rPr>
              <a:t>θ</a:t>
            </a:r>
            <a:r>
              <a:rPr kumimoji="1" lang="en-US" sz="2000" dirty="0">
                <a:solidFill>
                  <a:schemeClr val="tx2"/>
                </a:solidFill>
                <a:latin typeface="Math1" charset="0"/>
                <a:sym typeface="Math1" charset="0"/>
              </a:rPr>
              <a:t> </a:t>
            </a:r>
            <a:r>
              <a:rPr kumimoji="1" lang="en-US" sz="2000" dirty="0">
                <a:solidFill>
                  <a:schemeClr val="tx2"/>
                </a:solidFill>
                <a:sym typeface="Math1" charset="0"/>
              </a:rPr>
              <a:t>is small</a:t>
            </a:r>
          </a:p>
          <a:p>
            <a:pPr eaLnBrk="0" hangingPunct="0">
              <a:spcBef>
                <a:spcPct val="50000"/>
              </a:spcBef>
            </a:pPr>
            <a:r>
              <a:rPr kumimoji="1" lang="en-US" sz="2000" dirty="0">
                <a:solidFill>
                  <a:schemeClr val="tx2"/>
                </a:solidFill>
                <a:sym typeface="Math1" charset="0"/>
              </a:rPr>
              <a:t>L is constant</a:t>
            </a:r>
          </a:p>
        </p:txBody>
      </p:sp>
      <p:sp>
        <p:nvSpPr>
          <p:cNvPr id="31" name="Line 64"/>
          <p:cNvSpPr>
            <a:spLocks noChangeShapeType="1"/>
          </p:cNvSpPr>
          <p:nvPr/>
        </p:nvSpPr>
        <p:spPr bwMode="auto">
          <a:xfrm>
            <a:off x="5527040" y="4472727"/>
            <a:ext cx="0" cy="611882"/>
          </a:xfrm>
          <a:prstGeom prst="line">
            <a:avLst/>
          </a:prstGeom>
          <a:noFill/>
          <a:ln w="19050">
            <a:solidFill>
              <a:schemeClr val="hlink"/>
            </a:solidFill>
            <a:round/>
            <a:headEnd/>
            <a:tailEnd type="triangle" w="med" len="med"/>
          </a:ln>
          <a:extLst>
            <a:ext uri="{909E8E84-426E-40dd-AFC4-6F175D3DCCD1}">
              <a14:hiddenFill xmlns:a14="http://schemas.microsoft.com/office/drawing/2010/main" xmlns="">
                <a:noFill/>
              </a14:hiddenFill>
            </a:ext>
          </a:extLst>
        </p:spPr>
        <p:txBody>
          <a:bodyPr wrap="none"/>
          <a:lstStyle/>
          <a:p>
            <a:endParaRPr lang="en-US"/>
          </a:p>
        </p:txBody>
      </p:sp>
      <p:sp>
        <p:nvSpPr>
          <p:cNvPr id="32" name="Rectangle 67"/>
          <p:cNvSpPr>
            <a:spLocks noChangeArrowheads="1"/>
          </p:cNvSpPr>
          <p:nvPr/>
        </p:nvSpPr>
        <p:spPr bwMode="auto">
          <a:xfrm>
            <a:off x="1719636" y="1059238"/>
            <a:ext cx="7214814" cy="542230"/>
          </a:xfrm>
          <a:prstGeom prst="rect">
            <a:avLst/>
          </a:prstGeom>
          <a:solidFill>
            <a:schemeClr val="tx2">
              <a:lumMod val="20000"/>
              <a:lumOff val="80000"/>
            </a:schemeClr>
          </a:solidFill>
          <a:ln>
            <a:solidFill>
              <a:srgbClr val="1F497D"/>
            </a:solidFill>
          </a:ln>
        </p:spPr>
        <p:txBody>
          <a:bodyPr/>
          <a:lstStyle/>
          <a:p>
            <a:pPr>
              <a:spcBef>
                <a:spcPct val="20000"/>
              </a:spcBef>
            </a:pPr>
            <a:r>
              <a:rPr lang="en-GB" sz="2400">
                <a:solidFill>
                  <a:srgbClr val="1F497D"/>
                </a:solidFill>
              </a:rPr>
              <a:t>The </a:t>
            </a:r>
            <a:r>
              <a:rPr lang="en-GB" sz="2400" b="1" u="sng">
                <a:solidFill>
                  <a:srgbClr val="1F497D"/>
                </a:solidFill>
              </a:rPr>
              <a:t>distance </a:t>
            </a:r>
            <a:r>
              <a:rPr lang="en-GB" sz="2400">
                <a:solidFill>
                  <a:srgbClr val="1F497D"/>
                </a:solidFill>
              </a:rPr>
              <a:t>from the centre = </a:t>
            </a:r>
            <a:r>
              <a:rPr lang="en-GB" sz="2400" b="1" u="sng">
                <a:solidFill>
                  <a:srgbClr val="1F497D"/>
                </a:solidFill>
              </a:rPr>
              <a:t>L</a:t>
            </a:r>
            <a:r>
              <a:rPr lang="en-GB" sz="2400" b="1" u="sng">
                <a:solidFill>
                  <a:srgbClr val="1F497D"/>
                </a:solidFill>
                <a:latin typeface="Math1" charset="0"/>
                <a:sym typeface="Math1" charset="0"/>
              </a:rPr>
              <a:t>θ</a:t>
            </a:r>
            <a:r>
              <a:rPr lang="en-GB" sz="2400">
                <a:solidFill>
                  <a:srgbClr val="1F497D"/>
                </a:solidFill>
                <a:sym typeface="Math1" charset="0"/>
              </a:rPr>
              <a:t> (since </a:t>
            </a:r>
            <a:r>
              <a:rPr lang="en-GB" sz="2400">
                <a:solidFill>
                  <a:srgbClr val="1F497D"/>
                </a:solidFill>
                <a:latin typeface="Math1" charset="0"/>
                <a:sym typeface="Math1" charset="0"/>
              </a:rPr>
              <a:t>θ</a:t>
            </a:r>
            <a:r>
              <a:rPr lang="en-GB" sz="2400">
                <a:solidFill>
                  <a:srgbClr val="1F497D"/>
                </a:solidFill>
              </a:rPr>
              <a:t> is small)</a:t>
            </a:r>
          </a:p>
        </p:txBody>
      </p:sp>
      <p:sp>
        <p:nvSpPr>
          <p:cNvPr id="33" name="Rectangle 68"/>
          <p:cNvSpPr>
            <a:spLocks noChangeArrowheads="1"/>
          </p:cNvSpPr>
          <p:nvPr/>
        </p:nvSpPr>
        <p:spPr bwMode="auto">
          <a:xfrm>
            <a:off x="2360678" y="1894188"/>
            <a:ext cx="3813845" cy="380206"/>
          </a:xfrm>
          <a:prstGeom prst="rect">
            <a:avLst/>
          </a:prstGeom>
          <a:noFill/>
          <a:ln>
            <a:noFill/>
          </a:ln>
        </p:spPr>
        <p:txBody>
          <a:bodyPr/>
          <a:lstStyle/>
          <a:p>
            <a:pPr marL="342900" indent="-342900">
              <a:spcBef>
                <a:spcPct val="20000"/>
              </a:spcBef>
              <a:buFont typeface="Arial"/>
              <a:buChar char="•"/>
            </a:pPr>
            <a:r>
              <a:rPr lang="en-US" sz="2000" dirty="0">
                <a:solidFill>
                  <a:srgbClr val="1F497D"/>
                </a:solidFill>
              </a:rPr>
              <a:t>The </a:t>
            </a:r>
            <a:r>
              <a:rPr lang="en-US" sz="2000" b="1" u="sng" dirty="0">
                <a:solidFill>
                  <a:srgbClr val="1F497D"/>
                </a:solidFill>
              </a:rPr>
              <a:t>velocity</a:t>
            </a:r>
            <a:r>
              <a:rPr lang="en-US" sz="2000" dirty="0">
                <a:solidFill>
                  <a:srgbClr val="1F497D"/>
                </a:solidFill>
              </a:rPr>
              <a:t> of mass M is:</a:t>
            </a:r>
          </a:p>
        </p:txBody>
      </p:sp>
      <p:sp>
        <p:nvSpPr>
          <p:cNvPr id="34" name="Rectangle 69"/>
          <p:cNvSpPr>
            <a:spLocks noChangeArrowheads="1"/>
          </p:cNvSpPr>
          <p:nvPr/>
        </p:nvSpPr>
        <p:spPr bwMode="auto">
          <a:xfrm>
            <a:off x="3149624" y="2611089"/>
            <a:ext cx="418147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Arial"/>
              <a:buChar char="•"/>
            </a:pPr>
            <a:r>
              <a:rPr lang="en-US" sz="2000" dirty="0">
                <a:solidFill>
                  <a:srgbClr val="1F497D"/>
                </a:solidFill>
              </a:rPr>
              <a:t>The </a:t>
            </a:r>
            <a:r>
              <a:rPr lang="en-US" sz="2000" b="1" u="sng" dirty="0">
                <a:solidFill>
                  <a:srgbClr val="1F497D"/>
                </a:solidFill>
              </a:rPr>
              <a:t>acceleration</a:t>
            </a:r>
            <a:r>
              <a:rPr lang="en-US" sz="2000" dirty="0">
                <a:solidFill>
                  <a:srgbClr val="1F497D"/>
                </a:solidFill>
              </a:rPr>
              <a:t> of mass M is:</a:t>
            </a:r>
          </a:p>
        </p:txBody>
      </p:sp>
      <p:sp>
        <p:nvSpPr>
          <p:cNvPr id="35" name="Rectangle 70"/>
          <p:cNvSpPr>
            <a:spLocks noChangeArrowheads="1"/>
          </p:cNvSpPr>
          <p:nvPr/>
        </p:nvSpPr>
        <p:spPr bwMode="auto">
          <a:xfrm>
            <a:off x="3591243" y="3279622"/>
            <a:ext cx="5021262"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Arial"/>
              <a:buChar char="•"/>
            </a:pPr>
            <a:r>
              <a:rPr lang="en-US" sz="2000" dirty="0">
                <a:solidFill>
                  <a:srgbClr val="1F497D"/>
                </a:solidFill>
              </a:rPr>
              <a:t>Newton:  </a:t>
            </a:r>
            <a:r>
              <a:rPr lang="en-US" sz="2000" b="1" dirty="0">
                <a:solidFill>
                  <a:srgbClr val="1F497D"/>
                </a:solidFill>
              </a:rPr>
              <a:t>F</a:t>
            </a:r>
            <a:r>
              <a:rPr lang="en-US" sz="2000" dirty="0">
                <a:solidFill>
                  <a:srgbClr val="1F497D"/>
                </a:solidFill>
              </a:rPr>
              <a:t>orce = </a:t>
            </a:r>
            <a:r>
              <a:rPr lang="en-US" sz="2000" b="1" dirty="0">
                <a:solidFill>
                  <a:srgbClr val="1F497D"/>
                </a:solidFill>
              </a:rPr>
              <a:t>m</a:t>
            </a:r>
            <a:r>
              <a:rPr lang="en-US" sz="2000" dirty="0">
                <a:solidFill>
                  <a:srgbClr val="1F497D"/>
                </a:solidFill>
              </a:rPr>
              <a:t>ass x </a:t>
            </a:r>
            <a:r>
              <a:rPr lang="en-US" sz="2000" b="1" dirty="0">
                <a:solidFill>
                  <a:srgbClr val="1F497D"/>
                </a:solidFill>
              </a:rPr>
              <a:t>a</a:t>
            </a:r>
            <a:r>
              <a:rPr lang="en-US" sz="2000" dirty="0">
                <a:solidFill>
                  <a:srgbClr val="1F497D"/>
                </a:solidFill>
              </a:rPr>
              <a:t>cceleration</a:t>
            </a:r>
          </a:p>
        </p:txBody>
      </p:sp>
      <p:sp>
        <p:nvSpPr>
          <p:cNvPr id="36" name="Left Brace 35"/>
          <p:cNvSpPr/>
          <p:nvPr/>
        </p:nvSpPr>
        <p:spPr>
          <a:xfrm>
            <a:off x="7116128" y="5043969"/>
            <a:ext cx="309880" cy="87153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8409160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Solving a Differential Equation</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sp>
        <p:nvSpPr>
          <p:cNvPr id="7" name="Line 27"/>
          <p:cNvSpPr>
            <a:spLocks noChangeShapeType="1"/>
          </p:cNvSpPr>
          <p:nvPr/>
        </p:nvSpPr>
        <p:spPr bwMode="auto">
          <a:xfrm flipV="1">
            <a:off x="543111" y="5573294"/>
            <a:ext cx="1843117" cy="4763"/>
          </a:xfrm>
          <a:prstGeom prst="line">
            <a:avLst/>
          </a:prstGeom>
          <a:noFill/>
          <a:ln w="19050">
            <a:solidFill>
              <a:schemeClr val="tx1"/>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8" name="Line 29"/>
          <p:cNvSpPr>
            <a:spLocks noChangeShapeType="1"/>
          </p:cNvSpPr>
          <p:nvPr/>
        </p:nvSpPr>
        <p:spPr bwMode="auto">
          <a:xfrm flipV="1">
            <a:off x="543111" y="1728993"/>
            <a:ext cx="365842" cy="4763"/>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aphicFrame>
        <p:nvGraphicFramePr>
          <p:cNvPr id="9" name="Object 32"/>
          <p:cNvGraphicFramePr>
            <a:graphicFrameLocks noChangeAspect="1"/>
          </p:cNvGraphicFramePr>
          <p:nvPr>
            <p:extLst>
              <p:ext uri="{D42A27DB-BD31-4B8C-83A1-F6EECF244321}">
                <p14:modId xmlns:p14="http://schemas.microsoft.com/office/powerpoint/2010/main" val="1343067632"/>
              </p:ext>
            </p:extLst>
          </p:nvPr>
        </p:nvGraphicFramePr>
        <p:xfrm>
          <a:off x="1038660" y="1277308"/>
          <a:ext cx="2482850" cy="908050"/>
        </p:xfrm>
        <a:graphic>
          <a:graphicData uri="http://schemas.openxmlformats.org/presentationml/2006/ole">
            <mc:AlternateContent xmlns:mc="http://schemas.openxmlformats.org/markup-compatibility/2006">
              <mc:Choice xmlns:v="urn:schemas-microsoft-com:vml" Requires="v">
                <p:oleObj name="Equation" r:id="rId2" imgW="1803400" imgH="660400" progId="Equation.3">
                  <p:embed/>
                </p:oleObj>
              </mc:Choice>
              <mc:Fallback>
                <p:oleObj name="Equation" r:id="rId2" imgW="1803400" imgH="6604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660" y="1277308"/>
                        <a:ext cx="2482850" cy="908050"/>
                      </a:xfrm>
                      <a:prstGeom prst="rect">
                        <a:avLst/>
                      </a:prstGeom>
                      <a:solidFill>
                        <a:srgbClr val="FFFFFF"/>
                      </a:solidFill>
                      <a:ln>
                        <a:noFill/>
                      </a:ln>
                      <a:effectLst/>
                    </p:spPr>
                  </p:pic>
                </p:oleObj>
              </mc:Fallback>
            </mc:AlternateContent>
          </a:graphicData>
        </a:graphic>
      </p:graphicFrame>
      <p:graphicFrame>
        <p:nvGraphicFramePr>
          <p:cNvPr id="10" name="Object 35"/>
          <p:cNvGraphicFramePr>
            <a:graphicFrameLocks noChangeAspect="1"/>
          </p:cNvGraphicFramePr>
          <p:nvPr>
            <p:extLst>
              <p:ext uri="{D42A27DB-BD31-4B8C-83A1-F6EECF244321}">
                <p14:modId xmlns:p14="http://schemas.microsoft.com/office/powerpoint/2010/main" val="737077407"/>
              </p:ext>
            </p:extLst>
          </p:nvPr>
        </p:nvGraphicFramePr>
        <p:xfrm>
          <a:off x="6189055" y="2315513"/>
          <a:ext cx="2063750" cy="452438"/>
        </p:xfrm>
        <a:graphic>
          <a:graphicData uri="http://schemas.openxmlformats.org/presentationml/2006/ole">
            <mc:AlternateContent xmlns:mc="http://schemas.openxmlformats.org/markup-compatibility/2006">
              <mc:Choice xmlns:v="urn:schemas-microsoft-com:vml" Requires="v">
                <p:oleObj name="Equation" r:id="rId4" imgW="1384300" imgH="304800" progId="Equation.3">
                  <p:embed/>
                </p:oleObj>
              </mc:Choice>
              <mc:Fallback>
                <p:oleObj name="Equation" r:id="rId4" imgW="1384300" imgH="304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89055" y="2315513"/>
                        <a:ext cx="2063750" cy="452438"/>
                      </a:xfrm>
                      <a:prstGeom prst="rect">
                        <a:avLst/>
                      </a:prstGeom>
                      <a:solidFill>
                        <a:srgbClr val="FFFFFF"/>
                      </a:solidFill>
                      <a:ln>
                        <a:noFill/>
                      </a:ln>
                      <a:effectLst/>
                    </p:spPr>
                  </p:pic>
                </p:oleObj>
              </mc:Fallback>
            </mc:AlternateContent>
          </a:graphicData>
        </a:graphic>
      </p:graphicFrame>
      <p:sp>
        <p:nvSpPr>
          <p:cNvPr id="11" name="Line 36"/>
          <p:cNvSpPr>
            <a:spLocks noChangeShapeType="1"/>
          </p:cNvSpPr>
          <p:nvPr/>
        </p:nvSpPr>
        <p:spPr bwMode="auto">
          <a:xfrm flipH="1">
            <a:off x="527483" y="1733756"/>
            <a:ext cx="9525" cy="3839538"/>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aphicFrame>
        <p:nvGraphicFramePr>
          <p:cNvPr id="12" name="Object 41"/>
          <p:cNvGraphicFramePr>
            <a:graphicFrameLocks noChangeAspect="1"/>
          </p:cNvGraphicFramePr>
          <p:nvPr>
            <p:extLst>
              <p:ext uri="{D42A27DB-BD31-4B8C-83A1-F6EECF244321}">
                <p14:modId xmlns:p14="http://schemas.microsoft.com/office/powerpoint/2010/main" val="1374303553"/>
              </p:ext>
            </p:extLst>
          </p:nvPr>
        </p:nvGraphicFramePr>
        <p:xfrm>
          <a:off x="1241762" y="3562504"/>
          <a:ext cx="2833688" cy="838200"/>
        </p:xfrm>
        <a:graphic>
          <a:graphicData uri="http://schemas.openxmlformats.org/presentationml/2006/ole">
            <mc:AlternateContent xmlns:mc="http://schemas.openxmlformats.org/markup-compatibility/2006">
              <mc:Choice xmlns:v="urn:schemas-microsoft-com:vml" Requires="v">
                <p:oleObj name="Equation" r:id="rId6" imgW="2057400" imgH="609600" progId="Equation.3">
                  <p:embed/>
                </p:oleObj>
              </mc:Choice>
              <mc:Fallback>
                <p:oleObj name="Equation" r:id="rId6" imgW="2057400" imgH="609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41762" y="3562504"/>
                        <a:ext cx="2833688" cy="838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3" name="Rectangle 43"/>
          <p:cNvSpPr>
            <a:spLocks noChangeArrowheads="1"/>
          </p:cNvSpPr>
          <p:nvPr/>
        </p:nvSpPr>
        <p:spPr bwMode="auto">
          <a:xfrm>
            <a:off x="4306282" y="3809079"/>
            <a:ext cx="661988"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Wingdings" charset="0"/>
              <a:buNone/>
            </a:pPr>
            <a:r>
              <a:rPr lang="en-US" sz="2000" dirty="0"/>
              <a:t>and</a:t>
            </a:r>
          </a:p>
        </p:txBody>
      </p:sp>
      <p:graphicFrame>
        <p:nvGraphicFramePr>
          <p:cNvPr id="14" name="Object 44"/>
          <p:cNvGraphicFramePr>
            <a:graphicFrameLocks noChangeAspect="1"/>
          </p:cNvGraphicFramePr>
          <p:nvPr>
            <p:extLst>
              <p:ext uri="{D42A27DB-BD31-4B8C-83A1-F6EECF244321}">
                <p14:modId xmlns:p14="http://schemas.microsoft.com/office/powerpoint/2010/main" val="1733191786"/>
              </p:ext>
            </p:extLst>
          </p:nvPr>
        </p:nvGraphicFramePr>
        <p:xfrm>
          <a:off x="5082439" y="3575332"/>
          <a:ext cx="3132137" cy="838200"/>
        </p:xfrm>
        <a:graphic>
          <a:graphicData uri="http://schemas.openxmlformats.org/presentationml/2006/ole">
            <mc:AlternateContent xmlns:mc="http://schemas.openxmlformats.org/markup-compatibility/2006">
              <mc:Choice xmlns:v="urn:schemas-microsoft-com:vml" Requires="v">
                <p:oleObj name="Equation" r:id="rId8" imgW="2273300" imgH="609600" progId="Equation.3">
                  <p:embed/>
                </p:oleObj>
              </mc:Choice>
              <mc:Fallback>
                <p:oleObj name="Equation" r:id="rId8" imgW="2273300" imgH="609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82439" y="3575332"/>
                        <a:ext cx="3132137" cy="838200"/>
                      </a:xfrm>
                      <a:prstGeom prst="rect">
                        <a:avLst/>
                      </a:prstGeom>
                      <a:noFill/>
                      <a:ln>
                        <a:noFill/>
                      </a:ln>
                      <a:effectLst/>
                    </p:spPr>
                  </p:pic>
                </p:oleObj>
              </mc:Fallback>
            </mc:AlternateContent>
          </a:graphicData>
        </a:graphic>
      </p:graphicFrame>
      <p:sp>
        <p:nvSpPr>
          <p:cNvPr id="15" name="Line 48"/>
          <p:cNvSpPr>
            <a:spLocks noChangeShapeType="1"/>
          </p:cNvSpPr>
          <p:nvPr/>
        </p:nvSpPr>
        <p:spPr bwMode="auto">
          <a:xfrm>
            <a:off x="8433445" y="2571648"/>
            <a:ext cx="498436"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6" name="Line 49"/>
          <p:cNvSpPr>
            <a:spLocks noChangeShapeType="1"/>
          </p:cNvSpPr>
          <p:nvPr/>
        </p:nvSpPr>
        <p:spPr bwMode="auto">
          <a:xfrm flipH="1">
            <a:off x="8931881" y="2574695"/>
            <a:ext cx="9525" cy="311150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7" name="Line 50"/>
          <p:cNvSpPr>
            <a:spLocks noChangeShapeType="1"/>
          </p:cNvSpPr>
          <p:nvPr/>
        </p:nvSpPr>
        <p:spPr bwMode="auto">
          <a:xfrm>
            <a:off x="8763773" y="4036183"/>
            <a:ext cx="14726" cy="1318353"/>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8" name="Line 51"/>
          <p:cNvSpPr>
            <a:spLocks noChangeShapeType="1"/>
          </p:cNvSpPr>
          <p:nvPr/>
        </p:nvSpPr>
        <p:spPr bwMode="auto">
          <a:xfrm flipH="1" flipV="1">
            <a:off x="7234882" y="5684735"/>
            <a:ext cx="1696998" cy="14287"/>
          </a:xfrm>
          <a:prstGeom prst="line">
            <a:avLst/>
          </a:prstGeom>
          <a:noFill/>
          <a:ln w="19050">
            <a:solidFill>
              <a:schemeClr val="tx1"/>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sp>
        <p:nvSpPr>
          <p:cNvPr id="19" name="Line 52"/>
          <p:cNvSpPr>
            <a:spLocks noChangeShapeType="1"/>
          </p:cNvSpPr>
          <p:nvPr/>
        </p:nvSpPr>
        <p:spPr bwMode="auto">
          <a:xfrm flipH="1" flipV="1">
            <a:off x="7244663" y="5343422"/>
            <a:ext cx="1519109" cy="11113"/>
          </a:xfrm>
          <a:prstGeom prst="line">
            <a:avLst/>
          </a:prstGeom>
          <a:noFill/>
          <a:ln w="19050">
            <a:solidFill>
              <a:schemeClr val="tx1"/>
            </a:solidFill>
            <a:round/>
            <a:headEnd/>
            <a:tailEnd type="stealth" w="lg" len="lg"/>
          </a:ln>
          <a:extLst>
            <a:ext uri="{909E8E84-426E-40dd-AFC4-6F175D3DCCD1}">
              <a14:hiddenFill xmlns:a14="http://schemas.microsoft.com/office/drawing/2010/main" xmlns="">
                <a:noFill/>
              </a14:hiddenFill>
            </a:ext>
          </a:extLst>
        </p:spPr>
        <p:txBody>
          <a:bodyPr wrap="none" anchor="ctr"/>
          <a:lstStyle/>
          <a:p>
            <a:endParaRPr lang="en-US"/>
          </a:p>
        </p:txBody>
      </p:sp>
      <p:graphicFrame>
        <p:nvGraphicFramePr>
          <p:cNvPr id="20" name="Object 53"/>
          <p:cNvGraphicFramePr>
            <a:graphicFrameLocks noChangeAspect="1"/>
          </p:cNvGraphicFramePr>
          <p:nvPr>
            <p:extLst>
              <p:ext uri="{D42A27DB-BD31-4B8C-83A1-F6EECF244321}">
                <p14:modId xmlns:p14="http://schemas.microsoft.com/office/powerpoint/2010/main" val="1286159394"/>
              </p:ext>
            </p:extLst>
          </p:nvPr>
        </p:nvGraphicFramePr>
        <p:xfrm>
          <a:off x="2579911" y="5101032"/>
          <a:ext cx="4248150" cy="908050"/>
        </p:xfrm>
        <a:graphic>
          <a:graphicData uri="http://schemas.openxmlformats.org/presentationml/2006/ole">
            <mc:AlternateContent xmlns:mc="http://schemas.openxmlformats.org/markup-compatibility/2006">
              <mc:Choice xmlns:v="urn:schemas-microsoft-com:vml" Requires="v">
                <p:oleObj name="Equation" r:id="rId10" imgW="3086100" imgH="660400" progId="Equation.3">
                  <p:embed/>
                </p:oleObj>
              </mc:Choice>
              <mc:Fallback>
                <p:oleObj name="Equation" r:id="rId10" imgW="3086100" imgH="6604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79911" y="5101032"/>
                        <a:ext cx="4248150" cy="908050"/>
                      </a:xfrm>
                      <a:prstGeom prst="rect">
                        <a:avLst/>
                      </a:prstGeom>
                      <a:noFill/>
                      <a:ln>
                        <a:noFill/>
                      </a:ln>
                      <a:effectLst/>
                    </p:spPr>
                  </p:pic>
                </p:oleObj>
              </mc:Fallback>
            </mc:AlternateContent>
          </a:graphicData>
        </a:graphic>
      </p:graphicFrame>
      <p:sp>
        <p:nvSpPr>
          <p:cNvPr id="21" name="Rectangle 57"/>
          <p:cNvSpPr>
            <a:spLocks noChangeArrowheads="1"/>
          </p:cNvSpPr>
          <p:nvPr/>
        </p:nvSpPr>
        <p:spPr bwMode="auto">
          <a:xfrm>
            <a:off x="3813905" y="1365519"/>
            <a:ext cx="5117975" cy="736474"/>
          </a:xfrm>
          <a:prstGeom prst="rect">
            <a:avLst/>
          </a:prstGeom>
          <a:solidFill>
            <a:schemeClr val="tx2">
              <a:lumMod val="20000"/>
              <a:lumOff val="80000"/>
            </a:schemeClr>
          </a:solidFill>
          <a:ln>
            <a:solidFill>
              <a:srgbClr val="1F497D"/>
            </a:solidFill>
          </a:ln>
        </p:spPr>
        <p:txBody>
          <a:bodyPr/>
          <a:lstStyle/>
          <a:p>
            <a:pPr algn="ctr">
              <a:spcBef>
                <a:spcPct val="20000"/>
              </a:spcBef>
            </a:pPr>
            <a:r>
              <a:rPr lang="en-US" sz="2000" b="1" u="sng" dirty="0">
                <a:solidFill>
                  <a:srgbClr val="1F497D"/>
                </a:solidFill>
              </a:rPr>
              <a:t>Differential equation</a:t>
            </a:r>
            <a:r>
              <a:rPr lang="en-US" sz="2000" dirty="0">
                <a:solidFill>
                  <a:srgbClr val="1F497D"/>
                </a:solidFill>
              </a:rPr>
              <a:t> describing the motion of a pendulum at small amplitudes.</a:t>
            </a:r>
          </a:p>
        </p:txBody>
      </p:sp>
      <p:sp>
        <p:nvSpPr>
          <p:cNvPr id="22" name="Rectangle 59"/>
          <p:cNvSpPr>
            <a:spLocks noChangeArrowheads="1"/>
          </p:cNvSpPr>
          <p:nvPr/>
        </p:nvSpPr>
        <p:spPr bwMode="auto">
          <a:xfrm>
            <a:off x="791530" y="2306453"/>
            <a:ext cx="5257800" cy="446170"/>
          </a:xfrm>
          <a:prstGeom prst="rect">
            <a:avLst/>
          </a:prstGeom>
          <a:solidFill>
            <a:schemeClr val="tx2">
              <a:lumMod val="20000"/>
              <a:lumOff val="80000"/>
            </a:schemeClr>
          </a:solidFill>
          <a:ln>
            <a:solidFill>
              <a:srgbClr val="1F497D"/>
            </a:solidFill>
          </a:ln>
        </p:spPr>
        <p:txBody>
          <a:bodyPr/>
          <a:lstStyle/>
          <a:p>
            <a:pPr>
              <a:spcBef>
                <a:spcPct val="20000"/>
              </a:spcBef>
            </a:pPr>
            <a:r>
              <a:rPr lang="en-US" sz="2000" dirty="0">
                <a:solidFill>
                  <a:srgbClr val="1F497D"/>
                </a:solidFill>
              </a:rPr>
              <a:t>Find a solution……Try a good </a:t>
            </a:r>
            <a:r>
              <a:rPr lang="ja-JP" altLang="en-US" sz="2000" dirty="0">
                <a:solidFill>
                  <a:srgbClr val="1F497D"/>
                </a:solidFill>
              </a:rPr>
              <a:t>“</a:t>
            </a:r>
            <a:r>
              <a:rPr lang="en-US" altLang="ja-JP" sz="2000" dirty="0">
                <a:solidFill>
                  <a:srgbClr val="1F497D"/>
                </a:solidFill>
              </a:rPr>
              <a:t>guess</a:t>
            </a:r>
            <a:r>
              <a:rPr lang="ja-JP" altLang="en-US" sz="2000" dirty="0">
                <a:solidFill>
                  <a:srgbClr val="1F497D"/>
                </a:solidFill>
              </a:rPr>
              <a:t>”</a:t>
            </a:r>
            <a:r>
              <a:rPr lang="en-US" altLang="ja-JP" sz="2000" dirty="0">
                <a:solidFill>
                  <a:srgbClr val="1F497D"/>
                </a:solidFill>
              </a:rPr>
              <a:t>……</a:t>
            </a:r>
            <a:endParaRPr lang="en-US" sz="2000" dirty="0">
              <a:solidFill>
                <a:srgbClr val="1F497D"/>
              </a:solidFill>
            </a:endParaRPr>
          </a:p>
        </p:txBody>
      </p:sp>
      <p:sp>
        <p:nvSpPr>
          <p:cNvPr id="23" name="Rectangle 61"/>
          <p:cNvSpPr>
            <a:spLocks noChangeArrowheads="1"/>
          </p:cNvSpPr>
          <p:nvPr/>
        </p:nvSpPr>
        <p:spPr bwMode="auto">
          <a:xfrm>
            <a:off x="814388" y="3002424"/>
            <a:ext cx="7775277" cy="431800"/>
          </a:xfrm>
          <a:prstGeom prst="rect">
            <a:avLst/>
          </a:prstGeom>
          <a:solidFill>
            <a:schemeClr val="tx2">
              <a:lumMod val="20000"/>
              <a:lumOff val="80000"/>
            </a:schemeClr>
          </a:solidFill>
          <a:ln>
            <a:solidFill>
              <a:srgbClr val="1F497D"/>
            </a:solidFill>
          </a:ln>
        </p:spPr>
        <p:txBody>
          <a:bodyPr/>
          <a:lstStyle/>
          <a:p>
            <a:pPr>
              <a:spcBef>
                <a:spcPct val="20000"/>
              </a:spcBef>
            </a:pPr>
            <a:r>
              <a:rPr lang="en-US" sz="2000" dirty="0">
                <a:solidFill>
                  <a:srgbClr val="1F497D"/>
                </a:solidFill>
              </a:rPr>
              <a:t>Differentiate our guess (twice)</a:t>
            </a:r>
          </a:p>
        </p:txBody>
      </p:sp>
      <p:sp>
        <p:nvSpPr>
          <p:cNvPr id="24" name="Rectangle 62"/>
          <p:cNvSpPr>
            <a:spLocks noChangeArrowheads="1"/>
          </p:cNvSpPr>
          <p:nvPr/>
        </p:nvSpPr>
        <p:spPr bwMode="auto">
          <a:xfrm>
            <a:off x="814387" y="4531391"/>
            <a:ext cx="7775277" cy="428387"/>
          </a:xfrm>
          <a:prstGeom prst="rect">
            <a:avLst/>
          </a:prstGeom>
          <a:solidFill>
            <a:schemeClr val="tx2">
              <a:lumMod val="20000"/>
              <a:lumOff val="80000"/>
            </a:schemeClr>
          </a:solidFill>
          <a:ln>
            <a:solidFill>
              <a:srgbClr val="1F497D"/>
            </a:solidFill>
          </a:ln>
        </p:spPr>
        <p:txBody>
          <a:bodyPr/>
          <a:lstStyle/>
          <a:p>
            <a:pPr>
              <a:spcBef>
                <a:spcPct val="20000"/>
              </a:spcBef>
            </a:pPr>
            <a:r>
              <a:rPr lang="en-US" sz="2000" dirty="0">
                <a:solidFill>
                  <a:srgbClr val="1F497D"/>
                </a:solidFill>
              </a:rPr>
              <a:t>Put this and our </a:t>
            </a:r>
            <a:r>
              <a:rPr lang="ja-JP" altLang="en-US" sz="2000" dirty="0">
                <a:solidFill>
                  <a:srgbClr val="1F497D"/>
                </a:solidFill>
              </a:rPr>
              <a:t>“</a:t>
            </a:r>
            <a:r>
              <a:rPr lang="en-US" altLang="ja-JP" sz="2000" dirty="0">
                <a:solidFill>
                  <a:srgbClr val="1F497D"/>
                </a:solidFill>
              </a:rPr>
              <a:t>guess</a:t>
            </a:r>
            <a:r>
              <a:rPr lang="ja-JP" altLang="en-US" sz="2000" dirty="0">
                <a:solidFill>
                  <a:srgbClr val="1F497D"/>
                </a:solidFill>
              </a:rPr>
              <a:t>”</a:t>
            </a:r>
            <a:r>
              <a:rPr lang="en-US" altLang="ja-JP" sz="2000" dirty="0">
                <a:solidFill>
                  <a:srgbClr val="1F497D"/>
                </a:solidFill>
              </a:rPr>
              <a:t> back in the original Differential equation.</a:t>
            </a:r>
            <a:endParaRPr lang="en-US" sz="2000" dirty="0">
              <a:solidFill>
                <a:srgbClr val="1F497D"/>
              </a:solidFill>
            </a:endParaRPr>
          </a:p>
        </p:txBody>
      </p:sp>
      <p:sp>
        <p:nvSpPr>
          <p:cNvPr id="25" name="Line 48"/>
          <p:cNvSpPr>
            <a:spLocks noChangeShapeType="1"/>
          </p:cNvSpPr>
          <p:nvPr/>
        </p:nvSpPr>
        <p:spPr bwMode="auto">
          <a:xfrm>
            <a:off x="8484761" y="4036183"/>
            <a:ext cx="293738"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Tree>
    <p:extLst>
      <p:ext uri="{BB962C8B-B14F-4D97-AF65-F5344CB8AC3E}">
        <p14:creationId xmlns:p14="http://schemas.microsoft.com/office/powerpoint/2010/main" val="667839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Solving a Differential Equation</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graphicFrame>
        <p:nvGraphicFramePr>
          <p:cNvPr id="7" name="Object 1026"/>
          <p:cNvGraphicFramePr>
            <a:graphicFrameLocks noChangeAspect="1"/>
          </p:cNvGraphicFramePr>
          <p:nvPr>
            <p:extLst>
              <p:ext uri="{D42A27DB-BD31-4B8C-83A1-F6EECF244321}">
                <p14:modId xmlns:p14="http://schemas.microsoft.com/office/powerpoint/2010/main" val="1281757317"/>
              </p:ext>
            </p:extLst>
          </p:nvPr>
        </p:nvGraphicFramePr>
        <p:xfrm>
          <a:off x="2590800" y="1794513"/>
          <a:ext cx="4248150" cy="908050"/>
        </p:xfrm>
        <a:graphic>
          <a:graphicData uri="http://schemas.openxmlformats.org/presentationml/2006/ole">
            <mc:AlternateContent xmlns:mc="http://schemas.openxmlformats.org/markup-compatibility/2006">
              <mc:Choice xmlns:v="urn:schemas-microsoft-com:vml" Requires="v">
                <p:oleObj name="Equation" r:id="rId2" imgW="3086100" imgH="660400" progId="Equation.3">
                  <p:embed/>
                </p:oleObj>
              </mc:Choice>
              <mc:Fallback>
                <p:oleObj name="Equation" r:id="rId2" imgW="3086100" imgH="6604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794513"/>
                        <a:ext cx="4248150" cy="908050"/>
                      </a:xfrm>
                      <a:prstGeom prst="rect">
                        <a:avLst/>
                      </a:prstGeom>
                      <a:noFill/>
                      <a:ln>
                        <a:noFill/>
                      </a:ln>
                      <a:effectLst/>
                    </p:spPr>
                  </p:pic>
                </p:oleObj>
              </mc:Fallback>
            </mc:AlternateContent>
          </a:graphicData>
        </a:graphic>
      </p:graphicFrame>
      <p:graphicFrame>
        <p:nvGraphicFramePr>
          <p:cNvPr id="8" name="Object 1024"/>
          <p:cNvGraphicFramePr>
            <a:graphicFrameLocks noChangeAspect="1"/>
          </p:cNvGraphicFramePr>
          <p:nvPr>
            <p:extLst>
              <p:ext uri="{D42A27DB-BD31-4B8C-83A1-F6EECF244321}">
                <p14:modId xmlns:p14="http://schemas.microsoft.com/office/powerpoint/2010/main" val="1086763762"/>
              </p:ext>
            </p:extLst>
          </p:nvPr>
        </p:nvGraphicFramePr>
        <p:xfrm>
          <a:off x="3899819" y="2933837"/>
          <a:ext cx="1206499" cy="976690"/>
        </p:xfrm>
        <a:graphic>
          <a:graphicData uri="http://schemas.openxmlformats.org/presentationml/2006/ole">
            <mc:AlternateContent xmlns:mc="http://schemas.openxmlformats.org/markup-compatibility/2006">
              <mc:Choice xmlns:v="urn:schemas-microsoft-com:vml" Requires="v">
                <p:oleObj name="Equation" r:id="rId4" imgW="533400" imgH="431800" progId="Equation.3">
                  <p:embed/>
                </p:oleObj>
              </mc:Choice>
              <mc:Fallback>
                <p:oleObj name="Equation" r:id="rId4" imgW="533400" imgH="431800" progId="Equation.3">
                  <p:embed/>
                  <p:pic>
                    <p:nvPicPr>
                      <p:cNvPr id="0" name=""/>
                      <p:cNvPicPr>
                        <a:picLocks noChangeAspect="1" noChangeArrowheads="1"/>
                      </p:cNvPicPr>
                      <p:nvPr/>
                    </p:nvPicPr>
                    <p:blipFill>
                      <a:blip r:embed="rId5">
                        <a:alphaModFix amt="50000"/>
                      </a:blip>
                      <a:srcRect/>
                      <a:stretch>
                        <a:fillRect/>
                      </a:stretch>
                    </p:blipFill>
                    <p:spPr bwMode="auto">
                      <a:xfrm>
                        <a:off x="3899819" y="2933837"/>
                        <a:ext cx="1206499" cy="976690"/>
                      </a:xfrm>
                      <a:prstGeom prst="rect">
                        <a:avLst/>
                      </a:prstGeom>
                      <a:solidFill>
                        <a:srgbClr val="FFFFFF">
                          <a:alpha val="50195"/>
                        </a:srgbClr>
                      </a:solidFill>
                      <a:ln>
                        <a:noFill/>
                      </a:ln>
                      <a:effectLst/>
                    </p:spPr>
                  </p:pic>
                </p:oleObj>
              </mc:Fallback>
            </mc:AlternateContent>
          </a:graphicData>
        </a:graphic>
      </p:graphicFrame>
      <p:sp>
        <p:nvSpPr>
          <p:cNvPr id="9" name="Rectangle 7"/>
          <p:cNvSpPr>
            <a:spLocks noChangeArrowheads="1"/>
          </p:cNvSpPr>
          <p:nvPr/>
        </p:nvSpPr>
        <p:spPr bwMode="auto">
          <a:xfrm>
            <a:off x="1265338" y="5745615"/>
            <a:ext cx="24193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spcBef>
                <a:spcPct val="50000"/>
              </a:spcBef>
            </a:pPr>
            <a:r>
              <a:rPr kumimoji="1" lang="en-US" sz="1800" dirty="0">
                <a:solidFill>
                  <a:schemeClr val="tx2"/>
                </a:solidFill>
                <a:sym typeface="Math1" charset="0"/>
              </a:rPr>
              <a:t>Oscillation amplitude</a:t>
            </a:r>
          </a:p>
        </p:txBody>
      </p:sp>
      <p:graphicFrame>
        <p:nvGraphicFramePr>
          <p:cNvPr id="10" name="Object 1025"/>
          <p:cNvGraphicFramePr>
            <a:graphicFrameLocks noChangeAspect="1"/>
          </p:cNvGraphicFramePr>
          <p:nvPr>
            <p:extLst>
              <p:ext uri="{D42A27DB-BD31-4B8C-83A1-F6EECF244321}">
                <p14:modId xmlns:p14="http://schemas.microsoft.com/office/powerpoint/2010/main" val="890130199"/>
              </p:ext>
            </p:extLst>
          </p:nvPr>
        </p:nvGraphicFramePr>
        <p:xfrm>
          <a:off x="3185006" y="4864512"/>
          <a:ext cx="2574925" cy="1062038"/>
        </p:xfrm>
        <a:graphic>
          <a:graphicData uri="http://schemas.openxmlformats.org/presentationml/2006/ole">
            <mc:AlternateContent xmlns:mc="http://schemas.openxmlformats.org/markup-compatibility/2006">
              <mc:Choice xmlns:v="urn:schemas-microsoft-com:vml" Requires="v">
                <p:oleObj name="Equation" r:id="rId6" imgW="1727200" imgH="711200" progId="Equation.3">
                  <p:embed/>
                </p:oleObj>
              </mc:Choice>
              <mc:Fallback>
                <p:oleObj name="Equation" r:id="rId6" imgW="1727200" imgH="711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85006" y="4864512"/>
                        <a:ext cx="2574925" cy="1062038"/>
                      </a:xfrm>
                      <a:prstGeom prst="rect">
                        <a:avLst/>
                      </a:prstGeom>
                      <a:noFill/>
                      <a:ln>
                        <a:noFill/>
                      </a:ln>
                      <a:effectLst/>
                    </p:spPr>
                  </p:pic>
                </p:oleObj>
              </mc:Fallback>
            </mc:AlternateContent>
          </a:graphicData>
        </a:graphic>
      </p:graphicFrame>
      <p:sp>
        <p:nvSpPr>
          <p:cNvPr id="11" name="Line 16"/>
          <p:cNvSpPr>
            <a:spLocks noChangeShapeType="1"/>
          </p:cNvSpPr>
          <p:nvPr/>
        </p:nvSpPr>
        <p:spPr bwMode="auto">
          <a:xfrm flipV="1">
            <a:off x="3486393" y="5553858"/>
            <a:ext cx="413426" cy="372692"/>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2" name="Rectangle 35"/>
          <p:cNvSpPr>
            <a:spLocks noChangeArrowheads="1"/>
          </p:cNvSpPr>
          <p:nvPr/>
        </p:nvSpPr>
        <p:spPr bwMode="auto">
          <a:xfrm>
            <a:off x="5959153" y="5680637"/>
            <a:ext cx="2513013"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spcBef>
                <a:spcPct val="50000"/>
              </a:spcBef>
            </a:pPr>
            <a:r>
              <a:rPr kumimoji="1" lang="en-US" sz="1800" dirty="0">
                <a:solidFill>
                  <a:schemeClr val="tx2"/>
                </a:solidFill>
                <a:sym typeface="Math1" charset="0"/>
              </a:rPr>
              <a:t>Oscillation frequency</a:t>
            </a:r>
          </a:p>
        </p:txBody>
      </p:sp>
      <p:sp>
        <p:nvSpPr>
          <p:cNvPr id="13" name="Line 37"/>
          <p:cNvSpPr>
            <a:spLocks noChangeShapeType="1"/>
          </p:cNvSpPr>
          <p:nvPr/>
        </p:nvSpPr>
        <p:spPr bwMode="auto">
          <a:xfrm flipH="1" flipV="1">
            <a:off x="5612849" y="5702414"/>
            <a:ext cx="346301" cy="16158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4" name="Rectangle 42"/>
          <p:cNvSpPr>
            <a:spLocks noChangeArrowheads="1"/>
          </p:cNvSpPr>
          <p:nvPr/>
        </p:nvSpPr>
        <p:spPr bwMode="auto">
          <a:xfrm>
            <a:off x="610120" y="1204852"/>
            <a:ext cx="8205474" cy="425423"/>
          </a:xfrm>
          <a:prstGeom prst="rect">
            <a:avLst/>
          </a:prstGeom>
          <a:solidFill>
            <a:schemeClr val="tx2">
              <a:lumMod val="20000"/>
              <a:lumOff val="80000"/>
            </a:schemeClr>
          </a:solidFill>
          <a:ln>
            <a:solidFill>
              <a:srgbClr val="1F497D"/>
            </a:solidFill>
          </a:ln>
        </p:spPr>
        <p:txBody>
          <a:bodyPr/>
          <a:lstStyle/>
          <a:p>
            <a:pPr>
              <a:spcBef>
                <a:spcPct val="20000"/>
              </a:spcBef>
            </a:pPr>
            <a:r>
              <a:rPr lang="en-US" sz="2400" dirty="0">
                <a:solidFill>
                  <a:srgbClr val="1F497D"/>
                </a:solidFill>
              </a:rPr>
              <a:t>Now we have to find the solution for the following equation:</a:t>
            </a:r>
          </a:p>
        </p:txBody>
      </p:sp>
      <p:sp>
        <p:nvSpPr>
          <p:cNvPr id="15" name="Rectangle 43"/>
          <p:cNvSpPr>
            <a:spLocks noChangeArrowheads="1"/>
          </p:cNvSpPr>
          <p:nvPr/>
        </p:nvSpPr>
        <p:spPr bwMode="auto">
          <a:xfrm>
            <a:off x="578334" y="3206243"/>
            <a:ext cx="3321485" cy="466179"/>
          </a:xfrm>
          <a:prstGeom prst="rect">
            <a:avLst/>
          </a:prstGeom>
          <a:solidFill>
            <a:schemeClr val="tx2">
              <a:lumMod val="20000"/>
              <a:lumOff val="80000"/>
            </a:schemeClr>
          </a:solidFill>
          <a:ln>
            <a:solidFill>
              <a:srgbClr val="1F497D"/>
            </a:solidFill>
          </a:ln>
        </p:spPr>
        <p:txBody>
          <a:bodyPr/>
          <a:lstStyle/>
          <a:p>
            <a:pPr>
              <a:spcBef>
                <a:spcPct val="20000"/>
              </a:spcBef>
            </a:pPr>
            <a:r>
              <a:rPr lang="en-US" sz="2000" dirty="0">
                <a:solidFill>
                  <a:srgbClr val="1F497D"/>
                </a:solidFill>
              </a:rPr>
              <a:t>Solving this equation gives:</a:t>
            </a:r>
          </a:p>
        </p:txBody>
      </p:sp>
      <p:sp>
        <p:nvSpPr>
          <p:cNvPr id="16" name="Rectangle 44"/>
          <p:cNvSpPr>
            <a:spLocks noChangeArrowheads="1"/>
          </p:cNvSpPr>
          <p:nvPr/>
        </p:nvSpPr>
        <p:spPr bwMode="auto">
          <a:xfrm>
            <a:off x="610118" y="4089737"/>
            <a:ext cx="8205475" cy="685800"/>
          </a:xfrm>
          <a:prstGeom prst="rect">
            <a:avLst/>
          </a:prstGeom>
          <a:solidFill>
            <a:schemeClr val="tx2">
              <a:lumMod val="20000"/>
              <a:lumOff val="80000"/>
            </a:schemeClr>
          </a:solidFill>
          <a:ln>
            <a:solidFill>
              <a:srgbClr val="1F497D"/>
            </a:solidFill>
          </a:ln>
        </p:spPr>
        <p:txBody>
          <a:bodyPr/>
          <a:lstStyle/>
          <a:p>
            <a:pPr>
              <a:spcBef>
                <a:spcPct val="20000"/>
              </a:spcBef>
            </a:pPr>
            <a:r>
              <a:rPr lang="en-US" sz="2000" dirty="0">
                <a:solidFill>
                  <a:srgbClr val="1F497D"/>
                </a:solidFill>
              </a:rPr>
              <a:t>The final solution of our differential  equation, describing the motion of a pendulum is as we expected :</a:t>
            </a:r>
          </a:p>
        </p:txBody>
      </p:sp>
    </p:spTree>
    <p:extLst>
      <p:ext uri="{BB962C8B-B14F-4D97-AF65-F5344CB8AC3E}">
        <p14:creationId xmlns:p14="http://schemas.microsoft.com/office/powerpoint/2010/main" val="13157275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Position &amp; Velocity</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graphicFrame>
        <p:nvGraphicFramePr>
          <p:cNvPr id="7" name="Object 1026"/>
          <p:cNvGraphicFramePr>
            <a:graphicFrameLocks noChangeAspect="1"/>
          </p:cNvGraphicFramePr>
          <p:nvPr>
            <p:extLst>
              <p:ext uri="{D42A27DB-BD31-4B8C-83A1-F6EECF244321}">
                <p14:modId xmlns:p14="http://schemas.microsoft.com/office/powerpoint/2010/main" val="923153161"/>
              </p:ext>
            </p:extLst>
          </p:nvPr>
        </p:nvGraphicFramePr>
        <p:xfrm>
          <a:off x="3415386" y="2150647"/>
          <a:ext cx="2479836" cy="932588"/>
        </p:xfrm>
        <a:graphic>
          <a:graphicData uri="http://schemas.openxmlformats.org/presentationml/2006/ole">
            <mc:AlternateContent xmlns:mc="http://schemas.openxmlformats.org/markup-compatibility/2006">
              <mc:Choice xmlns:v="urn:schemas-microsoft-com:vml" Requires="v">
                <p:oleObj name="Equation" r:id="rId2" imgW="1079500" imgH="406400" progId="Equation.3">
                  <p:embed/>
                </p:oleObj>
              </mc:Choice>
              <mc:Fallback>
                <p:oleObj name="Equation" r:id="rId2" imgW="1079500" imgH="406400" progId="Equation.3">
                  <p:embed/>
                  <p:pic>
                    <p:nvPicPr>
                      <p:cNvPr id="0" name=""/>
                      <p:cNvPicPr>
                        <a:picLocks noChangeAspect="1" noChangeArrowheads="1"/>
                      </p:cNvPicPr>
                      <p:nvPr/>
                    </p:nvPicPr>
                    <p:blipFill>
                      <a:blip r:embed="rId3"/>
                      <a:srcRect/>
                      <a:stretch>
                        <a:fillRect/>
                      </a:stretch>
                    </p:blipFill>
                    <p:spPr bwMode="auto">
                      <a:xfrm>
                        <a:off x="3415386" y="2150647"/>
                        <a:ext cx="2479836" cy="932588"/>
                      </a:xfrm>
                      <a:prstGeom prst="rect">
                        <a:avLst/>
                      </a:prstGeom>
                      <a:solidFill>
                        <a:srgbClr val="FFFFFF"/>
                      </a:solidFill>
                      <a:ln>
                        <a:noFill/>
                      </a:ln>
                      <a:effectLst/>
                    </p:spPr>
                  </p:pic>
                </p:oleObj>
              </mc:Fallback>
            </mc:AlternateContent>
          </a:graphicData>
        </a:graphic>
      </p:graphicFrame>
      <p:graphicFrame>
        <p:nvGraphicFramePr>
          <p:cNvPr id="8" name="Object 1024"/>
          <p:cNvGraphicFramePr>
            <a:graphicFrameLocks noChangeAspect="1"/>
          </p:cNvGraphicFramePr>
          <p:nvPr>
            <p:extLst>
              <p:ext uri="{D42A27DB-BD31-4B8C-83A1-F6EECF244321}">
                <p14:modId xmlns:p14="http://schemas.microsoft.com/office/powerpoint/2010/main" val="2013310999"/>
              </p:ext>
            </p:extLst>
          </p:nvPr>
        </p:nvGraphicFramePr>
        <p:xfrm>
          <a:off x="1496514" y="5325374"/>
          <a:ext cx="2101850" cy="492125"/>
        </p:xfrm>
        <a:graphic>
          <a:graphicData uri="http://schemas.openxmlformats.org/presentationml/2006/ole">
            <mc:AlternateContent xmlns:mc="http://schemas.openxmlformats.org/markup-compatibility/2006">
              <mc:Choice xmlns:v="urn:schemas-microsoft-com:vml" Requires="v">
                <p:oleObj name="Equation" r:id="rId4" imgW="1409088" imgH="330057" progId="Equation.3">
                  <p:embed/>
                </p:oleObj>
              </mc:Choice>
              <mc:Fallback>
                <p:oleObj name="Equation" r:id="rId4" imgW="1409088" imgH="330057" progId="Equation.3">
                  <p:embed/>
                  <p:pic>
                    <p:nvPicPr>
                      <p:cNvPr id="0" name=""/>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1496514" y="5325374"/>
                        <a:ext cx="2101850" cy="492125"/>
                      </a:xfrm>
                      <a:prstGeom prst="rect">
                        <a:avLst/>
                      </a:prstGeom>
                      <a:noFill/>
                      <a:ln>
                        <a:noFill/>
                      </a:ln>
                      <a:effectLst/>
                    </p:spPr>
                  </p:pic>
                </p:oleObj>
              </mc:Fallback>
            </mc:AlternateContent>
          </a:graphicData>
        </a:graphic>
      </p:graphicFrame>
      <p:graphicFrame>
        <p:nvGraphicFramePr>
          <p:cNvPr id="9" name="Object 1025"/>
          <p:cNvGraphicFramePr>
            <a:graphicFrameLocks noChangeAspect="1"/>
          </p:cNvGraphicFramePr>
          <p:nvPr>
            <p:extLst>
              <p:ext uri="{D42A27DB-BD31-4B8C-83A1-F6EECF244321}">
                <p14:modId xmlns:p14="http://schemas.microsoft.com/office/powerpoint/2010/main" val="1965618061"/>
              </p:ext>
            </p:extLst>
          </p:nvPr>
        </p:nvGraphicFramePr>
        <p:xfrm>
          <a:off x="4951709" y="5154024"/>
          <a:ext cx="2501900" cy="838200"/>
        </p:xfrm>
        <a:graphic>
          <a:graphicData uri="http://schemas.openxmlformats.org/presentationml/2006/ole">
            <mc:AlternateContent xmlns:mc="http://schemas.openxmlformats.org/markup-compatibility/2006">
              <mc:Choice xmlns:v="urn:schemas-microsoft-com:vml" Requires="v">
                <p:oleObj name="Equation" r:id="rId6" imgW="1816100" imgH="609600" progId="Equation.3">
                  <p:embed/>
                </p:oleObj>
              </mc:Choice>
              <mc:Fallback>
                <p:oleObj name="Equation" r:id="rId6" imgW="1816100" imgH="609600" progId="Equation.3">
                  <p:embed/>
                  <p:pic>
                    <p:nvPicPr>
                      <p:cNvPr id="0" name=""/>
                      <p:cNvPicPr>
                        <a:picLocks noChangeAspect="1" noChangeArrowheads="1"/>
                      </p:cNvPicPr>
                      <p:nvPr/>
                    </p:nvPicPr>
                    <p:blipFill>
                      <a:blip r:embed="rId7">
                        <a:alphaModFix amt="50000"/>
                        <a:extLst>
                          <a:ext uri="{28A0092B-C50C-407E-A947-70E740481C1C}">
                            <a14:useLocalDpi xmlns:a14="http://schemas.microsoft.com/office/drawing/2010/main" val="0"/>
                          </a:ext>
                        </a:extLst>
                      </a:blip>
                      <a:srcRect/>
                      <a:stretch>
                        <a:fillRect/>
                      </a:stretch>
                    </p:blipFill>
                    <p:spPr bwMode="auto">
                      <a:xfrm>
                        <a:off x="4951709" y="5154024"/>
                        <a:ext cx="2501900" cy="838200"/>
                      </a:xfrm>
                      <a:prstGeom prst="rect">
                        <a:avLst/>
                      </a:prstGeom>
                      <a:solidFill>
                        <a:srgbClr val="FFFFFF">
                          <a:alpha val="50195"/>
                        </a:srgbClr>
                      </a:solidFill>
                      <a:ln>
                        <a:noFill/>
                      </a:ln>
                      <a:effectLst/>
                    </p:spPr>
                  </p:pic>
                </p:oleObj>
              </mc:Fallback>
            </mc:AlternateContent>
          </a:graphicData>
        </a:graphic>
      </p:graphicFrame>
      <p:sp>
        <p:nvSpPr>
          <p:cNvPr id="10" name="Rectangle 1038"/>
          <p:cNvSpPr>
            <a:spLocks noChangeArrowheads="1"/>
          </p:cNvSpPr>
          <p:nvPr/>
        </p:nvSpPr>
        <p:spPr bwMode="auto">
          <a:xfrm>
            <a:off x="239151" y="1207234"/>
            <a:ext cx="8721968" cy="907527"/>
          </a:xfrm>
          <a:prstGeom prst="rect">
            <a:avLst/>
          </a:prstGeom>
          <a:solidFill>
            <a:schemeClr val="tx2">
              <a:lumMod val="20000"/>
              <a:lumOff val="80000"/>
            </a:schemeClr>
          </a:solidFill>
          <a:ln>
            <a:solidFill>
              <a:srgbClr val="1F497D"/>
            </a:solidFill>
          </a:ln>
        </p:spPr>
        <p:txBody>
          <a:bodyPr/>
          <a:lstStyle/>
          <a:p>
            <a:pPr algn="ctr">
              <a:spcBef>
                <a:spcPct val="20000"/>
              </a:spcBef>
            </a:pPr>
            <a:r>
              <a:rPr lang="en-US" sz="2400" dirty="0">
                <a:solidFill>
                  <a:srgbClr val="1F497D"/>
                </a:solidFill>
              </a:rPr>
              <a:t>The differential equation that describes the transverse motion of the particles as they move around our accelerator. </a:t>
            </a:r>
          </a:p>
        </p:txBody>
      </p:sp>
      <p:sp>
        <p:nvSpPr>
          <p:cNvPr id="11" name="Rectangle 1039"/>
          <p:cNvSpPr>
            <a:spLocks noChangeArrowheads="1"/>
          </p:cNvSpPr>
          <p:nvPr/>
        </p:nvSpPr>
        <p:spPr bwMode="auto">
          <a:xfrm>
            <a:off x="239150" y="3270015"/>
            <a:ext cx="8721969" cy="534532"/>
          </a:xfrm>
          <a:prstGeom prst="rect">
            <a:avLst/>
          </a:prstGeom>
          <a:solidFill>
            <a:schemeClr val="tx2">
              <a:lumMod val="20000"/>
              <a:lumOff val="80000"/>
            </a:schemeClr>
          </a:solidFill>
          <a:ln>
            <a:solidFill>
              <a:srgbClr val="1F497D"/>
            </a:solidFill>
          </a:ln>
        </p:spPr>
        <p:txBody>
          <a:bodyPr/>
          <a:lstStyle/>
          <a:p>
            <a:pPr>
              <a:spcBef>
                <a:spcPct val="20000"/>
              </a:spcBef>
            </a:pPr>
            <a:r>
              <a:rPr lang="en-US" sz="2400" dirty="0">
                <a:solidFill>
                  <a:srgbClr val="1F497D"/>
                </a:solidFill>
              </a:rPr>
              <a:t>The solution of this second order describes </a:t>
            </a:r>
            <a:r>
              <a:rPr lang="en-US" sz="2400" b="1" u="sng" dirty="0">
                <a:solidFill>
                  <a:srgbClr val="1F497D"/>
                </a:solidFill>
              </a:rPr>
              <a:t>oscillatory motion</a:t>
            </a:r>
          </a:p>
        </p:txBody>
      </p:sp>
      <p:sp>
        <p:nvSpPr>
          <p:cNvPr id="12" name="Rectangle 1040"/>
          <p:cNvSpPr>
            <a:spLocks noChangeArrowheads="1"/>
          </p:cNvSpPr>
          <p:nvPr/>
        </p:nvSpPr>
        <p:spPr bwMode="auto">
          <a:xfrm>
            <a:off x="239149" y="4135354"/>
            <a:ext cx="8721969" cy="749300"/>
          </a:xfrm>
          <a:prstGeom prst="rect">
            <a:avLst/>
          </a:prstGeom>
          <a:solidFill>
            <a:schemeClr val="tx2">
              <a:lumMod val="20000"/>
              <a:lumOff val="80000"/>
            </a:schemeClr>
          </a:solidFill>
          <a:ln>
            <a:solidFill>
              <a:srgbClr val="1F497D"/>
            </a:solidFill>
          </a:ln>
        </p:spPr>
        <p:txBody>
          <a:bodyPr/>
          <a:lstStyle/>
          <a:p>
            <a:pPr>
              <a:spcBef>
                <a:spcPct val="20000"/>
              </a:spcBef>
            </a:pPr>
            <a:r>
              <a:rPr lang="en-US" sz="2000" dirty="0">
                <a:solidFill>
                  <a:srgbClr val="1F497D"/>
                </a:solidFill>
              </a:rPr>
              <a:t>For any system, where the restoring force </a:t>
            </a:r>
            <a:r>
              <a:rPr lang="en-US" sz="2000" dirty="0">
                <a:solidFill>
                  <a:srgbClr val="1F497D"/>
                </a:solidFill>
                <a:sym typeface="Symbol" charset="0"/>
              </a:rPr>
              <a:t>is proportional to the displacement, the solution for the displacement will be of the form:</a:t>
            </a:r>
          </a:p>
        </p:txBody>
      </p:sp>
    </p:spTree>
    <p:extLst>
      <p:ext uri="{BB962C8B-B14F-4D97-AF65-F5344CB8AC3E}">
        <p14:creationId xmlns:p14="http://schemas.microsoft.com/office/powerpoint/2010/main" val="6701188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Space Plot</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sp>
        <p:nvSpPr>
          <p:cNvPr id="7" name="Rectangle 28"/>
          <p:cNvSpPr>
            <a:spLocks noChangeArrowheads="1"/>
          </p:cNvSpPr>
          <p:nvPr/>
        </p:nvSpPr>
        <p:spPr bwMode="auto">
          <a:xfrm>
            <a:off x="868613" y="1149509"/>
            <a:ext cx="7757228" cy="568325"/>
          </a:xfrm>
          <a:prstGeom prst="rect">
            <a:avLst/>
          </a:prstGeom>
          <a:solidFill>
            <a:schemeClr val="tx2">
              <a:lumMod val="20000"/>
              <a:lumOff val="80000"/>
            </a:schemeClr>
          </a:solidFill>
          <a:ln>
            <a:solidFill>
              <a:schemeClr val="tx2"/>
            </a:solidFill>
          </a:ln>
        </p:spPr>
        <p:txBody>
          <a:bodyPr/>
          <a:lstStyle/>
          <a:p>
            <a:pPr>
              <a:spcBef>
                <a:spcPct val="20000"/>
              </a:spcBef>
            </a:pPr>
            <a:r>
              <a:rPr lang="en-US" sz="2400" dirty="0">
                <a:solidFill>
                  <a:srgbClr val="1F497D"/>
                </a:solidFill>
              </a:rPr>
              <a:t>Plot the </a:t>
            </a:r>
            <a:r>
              <a:rPr lang="en-US" sz="2400" b="1" u="sng" dirty="0">
                <a:solidFill>
                  <a:srgbClr val="1F497D"/>
                </a:solidFill>
              </a:rPr>
              <a:t>velocity</a:t>
            </a:r>
            <a:r>
              <a:rPr lang="en-US" sz="2400" dirty="0">
                <a:solidFill>
                  <a:srgbClr val="1F497D"/>
                </a:solidFill>
              </a:rPr>
              <a:t> as a function of </a:t>
            </a:r>
            <a:r>
              <a:rPr lang="en-US" sz="2400" b="1" u="sng" dirty="0">
                <a:solidFill>
                  <a:srgbClr val="1F497D"/>
                </a:solidFill>
              </a:rPr>
              <a:t>displacement</a:t>
            </a:r>
            <a:r>
              <a:rPr lang="en-US" sz="2400" dirty="0">
                <a:solidFill>
                  <a:srgbClr val="1F497D"/>
                </a:solidFill>
              </a:rPr>
              <a:t>:  </a:t>
            </a:r>
          </a:p>
        </p:txBody>
      </p:sp>
      <p:graphicFrame>
        <p:nvGraphicFramePr>
          <p:cNvPr id="8" name="Object 9"/>
          <p:cNvGraphicFramePr>
            <a:graphicFrameLocks noChangeAspect="1"/>
          </p:cNvGraphicFramePr>
          <p:nvPr>
            <p:extLst>
              <p:ext uri="{D42A27DB-BD31-4B8C-83A1-F6EECF244321}">
                <p14:modId xmlns:p14="http://schemas.microsoft.com/office/powerpoint/2010/main" val="625077277"/>
              </p:ext>
            </p:extLst>
          </p:nvPr>
        </p:nvGraphicFramePr>
        <p:xfrm>
          <a:off x="1057910" y="2175877"/>
          <a:ext cx="2101850" cy="492125"/>
        </p:xfrm>
        <a:graphic>
          <a:graphicData uri="http://schemas.openxmlformats.org/presentationml/2006/ole">
            <mc:AlternateContent xmlns:mc="http://schemas.openxmlformats.org/markup-compatibility/2006">
              <mc:Choice xmlns:v="urn:schemas-microsoft-com:vml" Requires="v">
                <p:oleObj name="Equation" r:id="rId3" imgW="1409088" imgH="330057" progId="Equation.3">
                  <p:embed/>
                </p:oleObj>
              </mc:Choice>
              <mc:Fallback>
                <p:oleObj name="Equation" r:id="rId3" imgW="1409088" imgH="330057" progId="Equation.3">
                  <p:embed/>
                  <p:pic>
                    <p:nvPicPr>
                      <p:cNvPr id="0" name=""/>
                      <p:cNvPicPr>
                        <a:picLocks noChangeAspect="1" noChangeArrowheads="1"/>
                      </p:cNvPicPr>
                      <p:nvPr/>
                    </p:nvPicPr>
                    <p:blipFill>
                      <a:blip r:embed="rId4">
                        <a:alphaModFix amt="50000"/>
                        <a:extLst>
                          <a:ext uri="{28A0092B-C50C-407E-A947-70E740481C1C}">
                            <a14:useLocalDpi xmlns:a14="http://schemas.microsoft.com/office/drawing/2010/main" val="0"/>
                          </a:ext>
                        </a:extLst>
                      </a:blip>
                      <a:srcRect/>
                      <a:stretch>
                        <a:fillRect/>
                      </a:stretch>
                    </p:blipFill>
                    <p:spPr bwMode="auto">
                      <a:xfrm>
                        <a:off x="1057910" y="2175877"/>
                        <a:ext cx="2101850" cy="492125"/>
                      </a:xfrm>
                      <a:prstGeom prst="rect">
                        <a:avLst/>
                      </a:prstGeom>
                      <a:noFill/>
                      <a:ln>
                        <a:noFill/>
                      </a:ln>
                      <a:effectLst/>
                    </p:spPr>
                  </p:pic>
                </p:oleObj>
              </mc:Fallback>
            </mc:AlternateContent>
          </a:graphicData>
        </a:graphic>
      </p:graphicFrame>
      <p:graphicFrame>
        <p:nvGraphicFramePr>
          <p:cNvPr id="9" name="Object 10"/>
          <p:cNvGraphicFramePr>
            <a:graphicFrameLocks noChangeAspect="1"/>
          </p:cNvGraphicFramePr>
          <p:nvPr>
            <p:extLst>
              <p:ext uri="{D42A27DB-BD31-4B8C-83A1-F6EECF244321}">
                <p14:modId xmlns:p14="http://schemas.microsoft.com/office/powerpoint/2010/main" val="183793415"/>
              </p:ext>
            </p:extLst>
          </p:nvPr>
        </p:nvGraphicFramePr>
        <p:xfrm>
          <a:off x="993638" y="3532525"/>
          <a:ext cx="2501900" cy="838200"/>
        </p:xfrm>
        <a:graphic>
          <a:graphicData uri="http://schemas.openxmlformats.org/presentationml/2006/ole">
            <mc:AlternateContent xmlns:mc="http://schemas.openxmlformats.org/markup-compatibility/2006">
              <mc:Choice xmlns:v="urn:schemas-microsoft-com:vml" Requires="v">
                <p:oleObj name="Equation" r:id="rId5" imgW="1816100" imgH="609600" progId="Equation.3">
                  <p:embed/>
                </p:oleObj>
              </mc:Choice>
              <mc:Fallback>
                <p:oleObj name="Equation" r:id="rId5" imgW="1816100" imgH="609600" progId="Equation.3">
                  <p:embed/>
                  <p:pic>
                    <p:nvPicPr>
                      <p:cNvPr id="0" name=""/>
                      <p:cNvPicPr>
                        <a:picLocks noChangeAspect="1" noChangeArrowheads="1"/>
                      </p:cNvPicPr>
                      <p:nvPr/>
                    </p:nvPicPr>
                    <p:blipFill>
                      <a:blip r:embed="rId6">
                        <a:alphaModFix amt="50000"/>
                        <a:extLst>
                          <a:ext uri="{28A0092B-C50C-407E-A947-70E740481C1C}">
                            <a14:useLocalDpi xmlns:a14="http://schemas.microsoft.com/office/drawing/2010/main" val="0"/>
                          </a:ext>
                        </a:extLst>
                      </a:blip>
                      <a:srcRect/>
                      <a:stretch>
                        <a:fillRect/>
                      </a:stretch>
                    </p:blipFill>
                    <p:spPr bwMode="auto">
                      <a:xfrm>
                        <a:off x="993638" y="3532525"/>
                        <a:ext cx="2501900" cy="838200"/>
                      </a:xfrm>
                      <a:prstGeom prst="rect">
                        <a:avLst/>
                      </a:prstGeom>
                      <a:noFill/>
                      <a:ln>
                        <a:noFill/>
                      </a:ln>
                      <a:effectLst/>
                    </p:spPr>
                  </p:pic>
                </p:oleObj>
              </mc:Fallback>
            </mc:AlternateContent>
          </a:graphicData>
        </a:graphic>
      </p:graphicFrame>
      <p:grpSp>
        <p:nvGrpSpPr>
          <p:cNvPr id="10" name="Group 25"/>
          <p:cNvGrpSpPr>
            <a:grpSpLocks/>
          </p:cNvGrpSpPr>
          <p:nvPr/>
        </p:nvGrpSpPr>
        <p:grpSpPr bwMode="auto">
          <a:xfrm>
            <a:off x="3794013" y="1692930"/>
            <a:ext cx="4595813" cy="2871788"/>
            <a:chOff x="2677" y="1366"/>
            <a:chExt cx="2895" cy="1809"/>
          </a:xfrm>
        </p:grpSpPr>
        <p:sp>
          <p:nvSpPr>
            <p:cNvPr id="11" name="Line 12"/>
            <p:cNvSpPr>
              <a:spLocks noChangeShapeType="1"/>
            </p:cNvSpPr>
            <p:nvPr/>
          </p:nvSpPr>
          <p:spPr bwMode="auto">
            <a:xfrm>
              <a:off x="3960" y="1489"/>
              <a:ext cx="1" cy="1620"/>
            </a:xfrm>
            <a:prstGeom prst="line">
              <a:avLst/>
            </a:prstGeom>
            <a:noFill/>
            <a:ln w="28575">
              <a:solidFill>
                <a:srgbClr val="1F497D"/>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2" name="Line 13"/>
            <p:cNvSpPr>
              <a:spLocks noChangeShapeType="1"/>
            </p:cNvSpPr>
            <p:nvPr/>
          </p:nvSpPr>
          <p:spPr bwMode="auto">
            <a:xfrm>
              <a:off x="2677" y="2354"/>
              <a:ext cx="2712" cy="2"/>
            </a:xfrm>
            <a:prstGeom prst="line">
              <a:avLst/>
            </a:prstGeom>
            <a:noFill/>
            <a:ln w="28575">
              <a:solidFill>
                <a:schemeClr val="tx2"/>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 name="Oval 14"/>
            <p:cNvSpPr>
              <a:spLocks noChangeArrowheads="1"/>
            </p:cNvSpPr>
            <p:nvPr/>
          </p:nvSpPr>
          <p:spPr bwMode="auto">
            <a:xfrm>
              <a:off x="2769" y="1753"/>
              <a:ext cx="2381" cy="1167"/>
            </a:xfrm>
            <a:prstGeom prst="ellipse">
              <a:avLst/>
            </a:prstGeom>
            <a:noFill/>
            <a:ln w="1905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14" name="Text Box 15"/>
            <p:cNvSpPr txBox="1">
              <a:spLocks noChangeArrowheads="1"/>
            </p:cNvSpPr>
            <p:nvPr/>
          </p:nvSpPr>
          <p:spPr bwMode="auto">
            <a:xfrm>
              <a:off x="5268" y="2379"/>
              <a:ext cx="188"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latin typeface="Times New Roman" charset="0"/>
                </a:rPr>
                <a:t>x</a:t>
              </a:r>
              <a:endParaRPr lang="en-US">
                <a:latin typeface="Times New Roman" charset="0"/>
              </a:endParaRPr>
            </a:p>
          </p:txBody>
        </p:sp>
        <p:graphicFrame>
          <p:nvGraphicFramePr>
            <p:cNvPr id="15" name="Object 16"/>
            <p:cNvGraphicFramePr>
              <a:graphicFrameLocks noChangeAspect="1"/>
            </p:cNvGraphicFramePr>
            <p:nvPr/>
          </p:nvGraphicFramePr>
          <p:xfrm>
            <a:off x="4069" y="1366"/>
            <a:ext cx="231" cy="384"/>
          </p:xfrm>
          <a:graphic>
            <a:graphicData uri="http://schemas.openxmlformats.org/presentationml/2006/ole">
              <mc:AlternateContent xmlns:mc="http://schemas.openxmlformats.org/markup-compatibility/2006">
                <mc:Choice xmlns:v="urn:schemas-microsoft-com:vml" Requires="v">
                  <p:oleObj name="Equation" r:id="rId7" imgW="317362" imgH="609336" progId="Equation.3">
                    <p:embed/>
                  </p:oleObj>
                </mc:Choice>
                <mc:Fallback>
                  <p:oleObj name="Equation" r:id="rId7" imgW="317362" imgH="609336"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69" y="1366"/>
                          <a:ext cx="231" cy="38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6" name="Line 17"/>
            <p:cNvSpPr>
              <a:spLocks noChangeShapeType="1"/>
            </p:cNvSpPr>
            <p:nvPr/>
          </p:nvSpPr>
          <p:spPr bwMode="auto">
            <a:xfrm>
              <a:off x="3960" y="1753"/>
              <a:ext cx="1281" cy="1"/>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7" name="Line 18"/>
            <p:cNvSpPr>
              <a:spLocks noChangeShapeType="1"/>
            </p:cNvSpPr>
            <p:nvPr/>
          </p:nvSpPr>
          <p:spPr bwMode="auto">
            <a:xfrm>
              <a:off x="5156" y="2349"/>
              <a:ext cx="1" cy="727"/>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8" name="Line 19"/>
            <p:cNvSpPr>
              <a:spLocks noChangeShapeType="1"/>
            </p:cNvSpPr>
            <p:nvPr/>
          </p:nvSpPr>
          <p:spPr bwMode="auto">
            <a:xfrm>
              <a:off x="5233" y="1790"/>
              <a:ext cx="1" cy="528"/>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9" name="Line 20"/>
            <p:cNvSpPr>
              <a:spLocks noChangeShapeType="1"/>
            </p:cNvSpPr>
            <p:nvPr/>
          </p:nvSpPr>
          <p:spPr bwMode="auto">
            <a:xfrm flipV="1">
              <a:off x="4010" y="2986"/>
              <a:ext cx="1092" cy="0"/>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0" name="Text Box 21"/>
            <p:cNvSpPr txBox="1">
              <a:spLocks noChangeArrowheads="1"/>
            </p:cNvSpPr>
            <p:nvPr/>
          </p:nvSpPr>
          <p:spPr bwMode="auto">
            <a:xfrm>
              <a:off x="5237" y="1931"/>
              <a:ext cx="335"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dirty="0">
                  <a:latin typeface="Times New Roman" charset="0"/>
                  <a:sym typeface="Symbol" charset="0"/>
                </a:rPr>
                <a:t></a:t>
              </a:r>
              <a:r>
                <a:rPr lang="en-US" sz="1800" dirty="0">
                  <a:latin typeface="Times New Roman" charset="0"/>
                </a:rPr>
                <a:t>x</a:t>
              </a:r>
              <a:r>
                <a:rPr lang="en-US" sz="1800" baseline="-25000" dirty="0">
                  <a:latin typeface="Times New Roman" charset="0"/>
                </a:rPr>
                <a:t>0</a:t>
              </a:r>
              <a:endParaRPr lang="en-US" dirty="0">
                <a:latin typeface="Times New Roman" charset="0"/>
              </a:endParaRPr>
            </a:p>
          </p:txBody>
        </p:sp>
        <p:sp>
          <p:nvSpPr>
            <p:cNvPr id="21" name="Text Box 22"/>
            <p:cNvSpPr txBox="1">
              <a:spLocks noChangeArrowheads="1"/>
            </p:cNvSpPr>
            <p:nvPr/>
          </p:nvSpPr>
          <p:spPr bwMode="auto">
            <a:xfrm>
              <a:off x="4487" y="2944"/>
              <a:ext cx="236"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a:latin typeface="Times New Roman" charset="0"/>
                </a:rPr>
                <a:t>x</a:t>
              </a:r>
              <a:r>
                <a:rPr lang="en-US" sz="1800" baseline="-25000">
                  <a:latin typeface="Times New Roman" charset="0"/>
                </a:rPr>
                <a:t>0</a:t>
              </a:r>
            </a:p>
          </p:txBody>
        </p:sp>
      </p:grpSp>
      <p:sp>
        <p:nvSpPr>
          <p:cNvPr id="22" name="Rectangle 30"/>
          <p:cNvSpPr>
            <a:spLocks noChangeArrowheads="1"/>
          </p:cNvSpPr>
          <p:nvPr/>
        </p:nvSpPr>
        <p:spPr bwMode="auto">
          <a:xfrm>
            <a:off x="868612" y="4590465"/>
            <a:ext cx="7757228" cy="1498600"/>
          </a:xfrm>
          <a:prstGeom prst="rect">
            <a:avLst/>
          </a:prstGeom>
          <a:solidFill>
            <a:schemeClr val="tx2">
              <a:lumMod val="20000"/>
              <a:lumOff val="80000"/>
            </a:schemeClr>
          </a:solidFill>
          <a:ln>
            <a:solidFill>
              <a:srgbClr val="1F497D"/>
            </a:solidFill>
          </a:ln>
        </p:spPr>
        <p:txBody>
          <a:bodyPr/>
          <a:lstStyle/>
          <a:p>
            <a:pPr marL="342900" indent="-342900">
              <a:spcBef>
                <a:spcPct val="20000"/>
              </a:spcBef>
              <a:buFont typeface="Arial"/>
              <a:buChar char="•"/>
            </a:pPr>
            <a:r>
              <a:rPr lang="en-US" sz="2400" dirty="0">
                <a:solidFill>
                  <a:srgbClr val="1F497D"/>
                </a:solidFill>
              </a:rPr>
              <a:t>It is an ellipse.</a:t>
            </a:r>
          </a:p>
          <a:p>
            <a:pPr marL="342900" indent="-342900">
              <a:spcBef>
                <a:spcPct val="20000"/>
              </a:spcBef>
              <a:buFont typeface="Arial"/>
              <a:buChar char="•"/>
            </a:pPr>
            <a:r>
              <a:rPr lang="en-US" sz="2400" dirty="0">
                <a:solidFill>
                  <a:srgbClr val="1F497D"/>
                </a:solidFill>
              </a:rPr>
              <a:t>As </a:t>
            </a:r>
            <a:r>
              <a:rPr lang="el-GR" sz="2400" dirty="0">
                <a:solidFill>
                  <a:srgbClr val="1F497D"/>
                </a:solidFill>
                <a:sym typeface="Math1" charset="0"/>
              </a:rPr>
              <a:t>ω</a:t>
            </a:r>
            <a:r>
              <a:rPr lang="en-US" sz="2400" dirty="0">
                <a:solidFill>
                  <a:srgbClr val="1F497D"/>
                </a:solidFill>
                <a:sym typeface="Math1" charset="0"/>
              </a:rPr>
              <a:t>t</a:t>
            </a:r>
            <a:r>
              <a:rPr lang="en-US" sz="2400" dirty="0">
                <a:solidFill>
                  <a:srgbClr val="1F497D"/>
                </a:solidFill>
              </a:rPr>
              <a:t> advances by 2 </a:t>
            </a:r>
            <a:r>
              <a:rPr lang="el-GR" sz="2400" dirty="0">
                <a:solidFill>
                  <a:srgbClr val="1F497D"/>
                </a:solidFill>
                <a:sym typeface="Math1" charset="0"/>
              </a:rPr>
              <a:t>π</a:t>
            </a:r>
            <a:r>
              <a:rPr lang="en-US" sz="2400" dirty="0">
                <a:solidFill>
                  <a:srgbClr val="1F497D"/>
                </a:solidFill>
                <a:sym typeface="Math1" charset="0"/>
              </a:rPr>
              <a:t> it repeats itself.</a:t>
            </a:r>
          </a:p>
          <a:p>
            <a:pPr marL="342900" indent="-342900">
              <a:spcBef>
                <a:spcPct val="20000"/>
              </a:spcBef>
              <a:buFont typeface="Arial"/>
              <a:buChar char="•"/>
            </a:pPr>
            <a:r>
              <a:rPr lang="en-US" sz="2400" dirty="0">
                <a:solidFill>
                  <a:srgbClr val="1F497D"/>
                </a:solidFill>
                <a:sym typeface="Math1" charset="0"/>
              </a:rPr>
              <a:t>This continues for (</a:t>
            </a:r>
            <a:r>
              <a:rPr lang="el-GR" sz="2400" dirty="0">
                <a:solidFill>
                  <a:srgbClr val="1F497D"/>
                </a:solidFill>
                <a:sym typeface="Math1" charset="0"/>
              </a:rPr>
              <a:t>ω</a:t>
            </a:r>
            <a:r>
              <a:rPr lang="en-US" sz="2400" dirty="0">
                <a:solidFill>
                  <a:srgbClr val="1F497D"/>
                </a:solidFill>
                <a:latin typeface="Math1" charset="0"/>
                <a:sym typeface="Math1" charset="0"/>
              </a:rPr>
              <a:t> </a:t>
            </a:r>
            <a:r>
              <a:rPr lang="en-US" sz="2400" dirty="0">
                <a:solidFill>
                  <a:srgbClr val="1F497D"/>
                </a:solidFill>
                <a:sym typeface="Math1" charset="0"/>
              </a:rPr>
              <a:t>t</a:t>
            </a:r>
            <a:r>
              <a:rPr lang="en-US" sz="2400" dirty="0">
                <a:solidFill>
                  <a:srgbClr val="1F497D"/>
                </a:solidFill>
              </a:rPr>
              <a:t> + k 2</a:t>
            </a:r>
            <a:r>
              <a:rPr lang="el-GR" sz="2400" dirty="0">
                <a:solidFill>
                  <a:srgbClr val="1F497D"/>
                </a:solidFill>
                <a:sym typeface="Math1" charset="0"/>
              </a:rPr>
              <a:t>π</a:t>
            </a:r>
            <a:r>
              <a:rPr lang="en-US" sz="2400" dirty="0">
                <a:solidFill>
                  <a:srgbClr val="1F497D"/>
                </a:solidFill>
                <a:sym typeface="Math1" charset="0"/>
              </a:rPr>
              <a:t>), with k=0,±1, ±2,..,..etc</a:t>
            </a:r>
          </a:p>
        </p:txBody>
      </p:sp>
    </p:spTree>
    <p:extLst>
      <p:ext uri="{BB962C8B-B14F-4D97-AF65-F5344CB8AC3E}">
        <p14:creationId xmlns:p14="http://schemas.microsoft.com/office/powerpoint/2010/main" val="2092037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Diffused/>
                    </a14:imgEffect>
                  </a14:imgLayer>
                </a14:imgProps>
              </a:ext>
            </a:extLst>
          </a:blip>
          <a:stretch>
            <a:fillRect/>
          </a:stretch>
        </p:blipFill>
        <p:spPr>
          <a:xfrm>
            <a:off x="126844" y="327485"/>
            <a:ext cx="8890312" cy="5680710"/>
          </a:xfrm>
          <a:prstGeom prst="rect">
            <a:avLst/>
          </a:prstGeom>
        </p:spPr>
      </p:pic>
      <p:sp>
        <p:nvSpPr>
          <p:cNvPr id="2" name="Title 1"/>
          <p:cNvSpPr>
            <a:spLocks noGrp="1"/>
          </p:cNvSpPr>
          <p:nvPr>
            <p:ph type="title"/>
          </p:nvPr>
        </p:nvSpPr>
        <p:spPr>
          <a:xfrm>
            <a:off x="457200" y="2669898"/>
            <a:ext cx="8226854" cy="940443"/>
          </a:xfrm>
        </p:spPr>
        <p:txBody>
          <a:bodyPr>
            <a:noAutofit/>
          </a:bodyPr>
          <a:lstStyle/>
          <a:p>
            <a:r>
              <a:rPr lang="en-US" sz="4400" b="1" dirty="0"/>
              <a:t>Basic Mathematics and Units</a:t>
            </a:r>
            <a:br>
              <a:rPr lang="en-US" sz="4400" b="1" dirty="0"/>
            </a:br>
            <a:endParaRPr lang="en-US" sz="4400" b="1" dirty="0"/>
          </a:p>
        </p:txBody>
      </p:sp>
      <p:sp>
        <p:nvSpPr>
          <p:cNvPr id="3" name="Date Placeholder 2"/>
          <p:cNvSpPr>
            <a:spLocks noGrp="1"/>
          </p:cNvSpPr>
          <p:nvPr>
            <p:ph type="dt" sz="half" idx="2"/>
          </p:nvPr>
        </p:nvSpPr>
        <p:spPr/>
        <p:txBody>
          <a:bodyPr/>
          <a:lstStyle/>
          <a:p>
            <a:r>
              <a:rPr lang="de-CH"/>
              <a:t>Rende Steerenberg, BE-OP</a:t>
            </a:r>
            <a:endParaRPr lang="en-US" dirty="0"/>
          </a:p>
        </p:txBody>
      </p:sp>
      <p:sp>
        <p:nvSpPr>
          <p:cNvPr id="4" name="Footer Placeholder 3"/>
          <p:cNvSpPr>
            <a:spLocks noGrp="1"/>
          </p:cNvSpPr>
          <p:nvPr>
            <p:ph type="ftr" sz="quarter" idx="3"/>
          </p:nvPr>
        </p:nvSpPr>
        <p:spPr/>
        <p:txBody>
          <a:bodyPr/>
          <a:lstStyle/>
          <a:p>
            <a:r>
              <a:rPr lang="de-DE"/>
              <a:t>Basics of Accelerator Physics and                             Technology - 10 March 2025</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Text Placeholder 5"/>
          <p:cNvSpPr>
            <a:spLocks noGrp="1"/>
          </p:cNvSpPr>
          <p:nvPr>
            <p:ph type="body" idx="10"/>
          </p:nvPr>
        </p:nvSpPr>
        <p:spPr>
          <a:xfrm>
            <a:off x="457199" y="3802092"/>
            <a:ext cx="4114801" cy="419653"/>
          </a:xfrm>
        </p:spPr>
        <p:txBody>
          <a:bodyPr>
            <a:noAutofit/>
          </a:bodyPr>
          <a:lstStyle/>
          <a:p>
            <a:r>
              <a:rPr lang="en-US" sz="1800" dirty="0"/>
              <a:t>Rende Steerenberg – CERN BE/OP</a:t>
            </a:r>
          </a:p>
        </p:txBody>
      </p:sp>
    </p:spTree>
    <p:extLst>
      <p:ext uri="{BB962C8B-B14F-4D97-AF65-F5344CB8AC3E}">
        <p14:creationId xmlns:p14="http://schemas.microsoft.com/office/powerpoint/2010/main" val="15650336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Oscillations in Accelerators</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sp>
        <p:nvSpPr>
          <p:cNvPr id="7" name="Rectangle 6"/>
          <p:cNvSpPr>
            <a:spLocks noChangeArrowheads="1"/>
          </p:cNvSpPr>
          <p:nvPr/>
        </p:nvSpPr>
        <p:spPr bwMode="auto">
          <a:xfrm>
            <a:off x="513014" y="4289685"/>
            <a:ext cx="4203222" cy="1227742"/>
          </a:xfrm>
          <a:prstGeom prst="rect">
            <a:avLst/>
          </a:prstGeom>
          <a:solidFill>
            <a:schemeClr val="tx2">
              <a:lumMod val="20000"/>
              <a:lumOff val="80000"/>
            </a:schemeClr>
          </a:solidFill>
          <a:ln>
            <a:solidFill>
              <a:srgbClr val="1F497D"/>
            </a:solidFill>
          </a:ln>
        </p:spPr>
        <p:txBody>
          <a:bodyPr/>
          <a:lstStyle/>
          <a:p>
            <a:pPr algn="ctr">
              <a:lnSpc>
                <a:spcPct val="90000"/>
              </a:lnSpc>
              <a:spcBef>
                <a:spcPct val="20000"/>
              </a:spcBef>
            </a:pPr>
            <a:r>
              <a:rPr lang="en-US" sz="3200" dirty="0">
                <a:solidFill>
                  <a:srgbClr val="1F497D"/>
                </a:solidFill>
              </a:rPr>
              <a:t>x = displacement</a:t>
            </a:r>
          </a:p>
          <a:p>
            <a:pPr algn="ctr">
              <a:lnSpc>
                <a:spcPct val="90000"/>
              </a:lnSpc>
              <a:spcBef>
                <a:spcPct val="20000"/>
              </a:spcBef>
            </a:pPr>
            <a:r>
              <a:rPr lang="en-US" sz="3200" dirty="0">
                <a:solidFill>
                  <a:srgbClr val="1F497D"/>
                </a:solidFill>
              </a:rPr>
              <a:t>x’ = angle = dx/ds</a:t>
            </a:r>
          </a:p>
        </p:txBody>
      </p:sp>
      <p:grpSp>
        <p:nvGrpSpPr>
          <p:cNvPr id="8" name="Group 29"/>
          <p:cNvGrpSpPr>
            <a:grpSpLocks/>
          </p:cNvGrpSpPr>
          <p:nvPr/>
        </p:nvGrpSpPr>
        <p:grpSpPr bwMode="auto">
          <a:xfrm>
            <a:off x="1711193" y="2120353"/>
            <a:ext cx="6773169" cy="2848892"/>
            <a:chOff x="971" y="1820"/>
            <a:chExt cx="3951" cy="1709"/>
          </a:xfrm>
        </p:grpSpPr>
        <p:sp>
          <p:nvSpPr>
            <p:cNvPr id="9" name="Text Box 9"/>
            <p:cNvSpPr txBox="1">
              <a:spLocks noChangeArrowheads="1"/>
            </p:cNvSpPr>
            <p:nvPr/>
          </p:nvSpPr>
          <p:spPr bwMode="auto">
            <a:xfrm>
              <a:off x="3376" y="2666"/>
              <a:ext cx="309" cy="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b="1" dirty="0">
                  <a:latin typeface="+mn-lt"/>
                </a:rPr>
                <a:t>ds</a:t>
              </a:r>
            </a:p>
          </p:txBody>
        </p:sp>
        <p:sp>
          <p:nvSpPr>
            <p:cNvPr id="10" name="Text Box 10"/>
            <p:cNvSpPr txBox="1">
              <a:spLocks noChangeArrowheads="1"/>
            </p:cNvSpPr>
            <p:nvPr/>
          </p:nvSpPr>
          <p:spPr bwMode="auto">
            <a:xfrm>
              <a:off x="1499" y="2096"/>
              <a:ext cx="319" cy="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b="1" dirty="0">
                  <a:latin typeface="+mn-lt"/>
                </a:rPr>
                <a:t>x</a:t>
              </a:r>
              <a:r>
                <a:rPr lang="ja-JP" altLang="en-US" b="1" dirty="0">
                  <a:latin typeface="+mn-lt"/>
                </a:rPr>
                <a:t>’</a:t>
              </a:r>
              <a:endParaRPr lang="en-US" b="1" dirty="0">
                <a:latin typeface="+mn-lt"/>
              </a:endParaRPr>
            </a:p>
          </p:txBody>
        </p:sp>
        <p:sp>
          <p:nvSpPr>
            <p:cNvPr id="11" name="Text Box 11"/>
            <p:cNvSpPr txBox="1">
              <a:spLocks noChangeArrowheads="1"/>
            </p:cNvSpPr>
            <p:nvPr/>
          </p:nvSpPr>
          <p:spPr bwMode="auto">
            <a:xfrm>
              <a:off x="1351" y="2338"/>
              <a:ext cx="212" cy="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b="1" dirty="0">
                  <a:latin typeface="+mn-lt"/>
                </a:rPr>
                <a:t>x</a:t>
              </a:r>
            </a:p>
          </p:txBody>
        </p:sp>
        <p:sp>
          <p:nvSpPr>
            <p:cNvPr id="12" name="Line 12"/>
            <p:cNvSpPr>
              <a:spLocks noChangeShapeType="1"/>
            </p:cNvSpPr>
            <p:nvPr/>
          </p:nvSpPr>
          <p:spPr bwMode="auto">
            <a:xfrm>
              <a:off x="971" y="2621"/>
              <a:ext cx="3906" cy="6"/>
            </a:xfrm>
            <a:prstGeom prst="line">
              <a:avLst/>
            </a:prstGeom>
            <a:noFill/>
            <a:ln w="31750">
              <a:solidFill>
                <a:schemeClr val="tx1"/>
              </a:solidFill>
              <a:prstDash val="dash"/>
              <a:round/>
              <a:headEnd/>
              <a:tailEnd type="stealth" w="med" len="lg"/>
            </a:ln>
            <a:extLst>
              <a:ext uri="{909E8E84-426E-40dd-AFC4-6F175D3DCCD1}">
                <a14:hiddenFill xmlns:a14="http://schemas.microsoft.com/office/drawing/2010/main" xmlns="">
                  <a:noFill/>
                </a14:hiddenFill>
              </a:ext>
            </a:extLst>
          </p:spPr>
          <p:txBody>
            <a:bodyPr wrap="none" anchor="ctr"/>
            <a:lstStyle/>
            <a:p>
              <a:endParaRPr lang="en-US"/>
            </a:p>
          </p:txBody>
        </p:sp>
        <p:sp>
          <p:nvSpPr>
            <p:cNvPr id="13" name="Freeform 12"/>
            <p:cNvSpPr>
              <a:spLocks/>
            </p:cNvSpPr>
            <p:nvPr/>
          </p:nvSpPr>
          <p:spPr bwMode="auto">
            <a:xfrm>
              <a:off x="1124" y="1939"/>
              <a:ext cx="3456" cy="1357"/>
            </a:xfrm>
            <a:custGeom>
              <a:avLst/>
              <a:gdLst>
                <a:gd name="T0" fmla="*/ 0 w 3456"/>
                <a:gd name="T1" fmla="*/ 689 h 1357"/>
                <a:gd name="T2" fmla="*/ 860 w 3456"/>
                <a:gd name="T3" fmla="*/ 0 h 1357"/>
                <a:gd name="T4" fmla="*/ 1708 w 3456"/>
                <a:gd name="T5" fmla="*/ 689 h 1357"/>
                <a:gd name="T6" fmla="*/ 2582 w 3456"/>
                <a:gd name="T7" fmla="*/ 1357 h 1357"/>
                <a:gd name="T8" fmla="*/ 3456 w 3456"/>
                <a:gd name="T9" fmla="*/ 689 h 1357"/>
                <a:gd name="T10" fmla="*/ 0 60000 65536"/>
                <a:gd name="T11" fmla="*/ 0 60000 65536"/>
                <a:gd name="T12" fmla="*/ 0 60000 65536"/>
                <a:gd name="T13" fmla="*/ 0 60000 65536"/>
                <a:gd name="T14" fmla="*/ 0 60000 65536"/>
                <a:gd name="T15" fmla="*/ 0 w 3456"/>
                <a:gd name="T16" fmla="*/ 0 h 1357"/>
                <a:gd name="T17" fmla="*/ 3456 w 3456"/>
                <a:gd name="T18" fmla="*/ 1357 h 1357"/>
              </a:gdLst>
              <a:ahLst/>
              <a:cxnLst>
                <a:cxn ang="T10">
                  <a:pos x="T0" y="T1"/>
                </a:cxn>
                <a:cxn ang="T11">
                  <a:pos x="T2" y="T3"/>
                </a:cxn>
                <a:cxn ang="T12">
                  <a:pos x="T4" y="T5"/>
                </a:cxn>
                <a:cxn ang="T13">
                  <a:pos x="T6" y="T7"/>
                </a:cxn>
                <a:cxn ang="T14">
                  <a:pos x="T8" y="T9"/>
                </a:cxn>
              </a:cxnLst>
              <a:rect l="T15" t="T16" r="T17" b="T18"/>
              <a:pathLst>
                <a:path w="3456" h="1357">
                  <a:moveTo>
                    <a:pt x="0" y="689"/>
                  </a:moveTo>
                  <a:cubicBezTo>
                    <a:pt x="287" y="344"/>
                    <a:pt x="575" y="0"/>
                    <a:pt x="860" y="0"/>
                  </a:cubicBezTo>
                  <a:cubicBezTo>
                    <a:pt x="1145" y="0"/>
                    <a:pt x="1421" y="463"/>
                    <a:pt x="1708" y="689"/>
                  </a:cubicBezTo>
                  <a:cubicBezTo>
                    <a:pt x="1995" y="915"/>
                    <a:pt x="2291" y="1357"/>
                    <a:pt x="2582" y="1357"/>
                  </a:cubicBezTo>
                  <a:cubicBezTo>
                    <a:pt x="2873" y="1357"/>
                    <a:pt x="3164" y="1023"/>
                    <a:pt x="3456" y="689"/>
                  </a:cubicBezTo>
                </a:path>
              </a:pathLst>
            </a:custGeom>
            <a:noFill/>
            <a:ln w="19050">
              <a:solidFill>
                <a:srgbClr val="1F497D"/>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14" name="Line 16"/>
            <p:cNvSpPr>
              <a:spLocks noChangeShapeType="1"/>
            </p:cNvSpPr>
            <p:nvPr/>
          </p:nvSpPr>
          <p:spPr bwMode="auto">
            <a:xfrm>
              <a:off x="1348" y="2363"/>
              <a:ext cx="523" cy="0"/>
            </a:xfrm>
            <a:prstGeom prst="line">
              <a:avLst/>
            </a:prstGeom>
            <a:noFill/>
            <a:ln w="19050">
              <a:solidFill>
                <a:schemeClr val="accent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5" name="Line 17"/>
            <p:cNvSpPr>
              <a:spLocks noChangeShapeType="1"/>
            </p:cNvSpPr>
            <p:nvPr/>
          </p:nvSpPr>
          <p:spPr bwMode="auto">
            <a:xfrm flipV="1">
              <a:off x="1355" y="1820"/>
              <a:ext cx="476" cy="537"/>
            </a:xfrm>
            <a:prstGeom prst="line">
              <a:avLst/>
            </a:prstGeom>
            <a:noFill/>
            <a:ln w="25400">
              <a:solidFill>
                <a:srgbClr val="FF0000"/>
              </a:solidFill>
              <a:round/>
              <a:headEnd/>
              <a:tailEnd type="stealth" w="med" len="lg"/>
            </a:ln>
            <a:extLst>
              <a:ext uri="{909E8E84-426E-40dd-AFC4-6F175D3DCCD1}">
                <a14:hiddenFill xmlns:a14="http://schemas.microsoft.com/office/drawing/2010/main" xmlns="">
                  <a:noFill/>
                </a14:hiddenFill>
              </a:ext>
            </a:extLst>
          </p:spPr>
          <p:txBody>
            <a:bodyPr wrap="none" anchor="ctr"/>
            <a:lstStyle/>
            <a:p>
              <a:endParaRPr lang="en-US"/>
            </a:p>
          </p:txBody>
        </p:sp>
        <p:sp>
          <p:nvSpPr>
            <p:cNvPr id="16" name="Freeform 18"/>
            <p:cNvSpPr>
              <a:spLocks/>
            </p:cNvSpPr>
            <p:nvPr/>
          </p:nvSpPr>
          <p:spPr bwMode="auto">
            <a:xfrm>
              <a:off x="1467" y="2237"/>
              <a:ext cx="62" cy="120"/>
            </a:xfrm>
            <a:custGeom>
              <a:avLst/>
              <a:gdLst>
                <a:gd name="T0" fmla="*/ 0 w 62"/>
                <a:gd name="T1" fmla="*/ 0 h 120"/>
                <a:gd name="T2" fmla="*/ 40 w 62"/>
                <a:gd name="T3" fmla="*/ 20 h 120"/>
                <a:gd name="T4" fmla="*/ 60 w 62"/>
                <a:gd name="T5" fmla="*/ 60 h 120"/>
                <a:gd name="T6" fmla="*/ 53 w 62"/>
                <a:gd name="T7" fmla="*/ 120 h 120"/>
                <a:gd name="T8" fmla="*/ 0 60000 65536"/>
                <a:gd name="T9" fmla="*/ 0 60000 65536"/>
                <a:gd name="T10" fmla="*/ 0 60000 65536"/>
                <a:gd name="T11" fmla="*/ 0 60000 65536"/>
                <a:gd name="T12" fmla="*/ 0 w 62"/>
                <a:gd name="T13" fmla="*/ 0 h 120"/>
                <a:gd name="T14" fmla="*/ 62 w 62"/>
                <a:gd name="T15" fmla="*/ 120 h 120"/>
              </a:gdLst>
              <a:ahLst/>
              <a:cxnLst>
                <a:cxn ang="T8">
                  <a:pos x="T0" y="T1"/>
                </a:cxn>
                <a:cxn ang="T9">
                  <a:pos x="T2" y="T3"/>
                </a:cxn>
                <a:cxn ang="T10">
                  <a:pos x="T4" y="T5"/>
                </a:cxn>
                <a:cxn ang="T11">
                  <a:pos x="T6" y="T7"/>
                </a:cxn>
              </a:cxnLst>
              <a:rect l="T12" t="T13" r="T14" b="T15"/>
              <a:pathLst>
                <a:path w="62" h="120">
                  <a:moveTo>
                    <a:pt x="0" y="0"/>
                  </a:moveTo>
                  <a:cubicBezTo>
                    <a:pt x="15" y="5"/>
                    <a:pt x="30" y="10"/>
                    <a:pt x="40" y="20"/>
                  </a:cubicBezTo>
                  <a:cubicBezTo>
                    <a:pt x="50" y="30"/>
                    <a:pt x="58" y="43"/>
                    <a:pt x="60" y="60"/>
                  </a:cubicBezTo>
                  <a:cubicBezTo>
                    <a:pt x="62" y="77"/>
                    <a:pt x="55" y="109"/>
                    <a:pt x="53" y="120"/>
                  </a:cubicBezTo>
                </a:path>
              </a:pathLst>
            </a:custGeom>
            <a:noFill/>
            <a:ln w="19050">
              <a:solidFill>
                <a:schemeClr val="accent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17" name="Line 20"/>
            <p:cNvSpPr>
              <a:spLocks noChangeShapeType="1"/>
            </p:cNvSpPr>
            <p:nvPr/>
          </p:nvSpPr>
          <p:spPr bwMode="auto">
            <a:xfrm>
              <a:off x="3140" y="2937"/>
              <a:ext cx="661" cy="587"/>
            </a:xfrm>
            <a:prstGeom prst="line">
              <a:avLst/>
            </a:prstGeom>
            <a:noFill/>
            <a:ln w="25400">
              <a:solidFill>
                <a:srgbClr val="FF0000"/>
              </a:solidFill>
              <a:round/>
              <a:headEnd/>
              <a:tailEnd type="stealth" w="med" len="lg"/>
            </a:ln>
            <a:extLst>
              <a:ext uri="{909E8E84-426E-40dd-AFC4-6F175D3DCCD1}">
                <a14:hiddenFill xmlns:a14="http://schemas.microsoft.com/office/drawing/2010/main" xmlns="">
                  <a:noFill/>
                </a14:hiddenFill>
              </a:ext>
            </a:extLst>
          </p:spPr>
          <p:txBody>
            <a:bodyPr wrap="none" anchor="ctr"/>
            <a:lstStyle/>
            <a:p>
              <a:endParaRPr lang="en-US"/>
            </a:p>
          </p:txBody>
        </p:sp>
        <p:sp>
          <p:nvSpPr>
            <p:cNvPr id="18" name="Line 21"/>
            <p:cNvSpPr>
              <a:spLocks noChangeShapeType="1"/>
            </p:cNvSpPr>
            <p:nvPr/>
          </p:nvSpPr>
          <p:spPr bwMode="auto">
            <a:xfrm>
              <a:off x="3142" y="2926"/>
              <a:ext cx="782" cy="0"/>
            </a:xfrm>
            <a:prstGeom prst="line">
              <a:avLst/>
            </a:prstGeom>
            <a:noFill/>
            <a:ln w="19050">
              <a:solidFill>
                <a:schemeClr val="accent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9" name="Line 22"/>
            <p:cNvSpPr>
              <a:spLocks noChangeShapeType="1"/>
            </p:cNvSpPr>
            <p:nvPr/>
          </p:nvSpPr>
          <p:spPr bwMode="auto">
            <a:xfrm flipH="1" flipV="1">
              <a:off x="3791" y="2813"/>
              <a:ext cx="7" cy="716"/>
            </a:xfrm>
            <a:prstGeom prst="line">
              <a:avLst/>
            </a:prstGeom>
            <a:noFill/>
            <a:ln w="19050">
              <a:solidFill>
                <a:schemeClr val="accent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0" name="Text Box 23"/>
            <p:cNvSpPr txBox="1">
              <a:spLocks noChangeArrowheads="1"/>
            </p:cNvSpPr>
            <p:nvPr/>
          </p:nvSpPr>
          <p:spPr bwMode="auto">
            <a:xfrm>
              <a:off x="3799" y="2867"/>
              <a:ext cx="319" cy="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b="1" dirty="0">
                  <a:latin typeface="+mn-lt"/>
                </a:rPr>
                <a:t>dx</a:t>
              </a:r>
            </a:p>
          </p:txBody>
        </p:sp>
        <p:sp>
          <p:nvSpPr>
            <p:cNvPr id="21" name="Line 24"/>
            <p:cNvSpPr>
              <a:spLocks noChangeShapeType="1"/>
            </p:cNvSpPr>
            <p:nvPr/>
          </p:nvSpPr>
          <p:spPr bwMode="auto">
            <a:xfrm flipH="1" flipV="1">
              <a:off x="3146" y="2638"/>
              <a:ext cx="0" cy="292"/>
            </a:xfrm>
            <a:prstGeom prst="line">
              <a:avLst/>
            </a:prstGeom>
            <a:noFill/>
            <a:ln w="19050">
              <a:solidFill>
                <a:schemeClr val="accent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2" name="Text Box 25"/>
            <p:cNvSpPr txBox="1">
              <a:spLocks noChangeArrowheads="1"/>
            </p:cNvSpPr>
            <p:nvPr/>
          </p:nvSpPr>
          <p:spPr bwMode="auto">
            <a:xfrm>
              <a:off x="3141" y="2587"/>
              <a:ext cx="212" cy="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b="1" dirty="0">
                  <a:latin typeface="+mn-lt"/>
                </a:rPr>
                <a:t>x</a:t>
              </a:r>
            </a:p>
          </p:txBody>
        </p:sp>
        <p:sp>
          <p:nvSpPr>
            <p:cNvPr id="23" name="Freeform 26"/>
            <p:cNvSpPr>
              <a:spLocks/>
            </p:cNvSpPr>
            <p:nvPr/>
          </p:nvSpPr>
          <p:spPr bwMode="auto">
            <a:xfrm>
              <a:off x="3242" y="2926"/>
              <a:ext cx="46" cy="113"/>
            </a:xfrm>
            <a:custGeom>
              <a:avLst/>
              <a:gdLst>
                <a:gd name="T0" fmla="*/ 46 w 46"/>
                <a:gd name="T1" fmla="*/ 0 h 113"/>
                <a:gd name="T2" fmla="*/ 33 w 46"/>
                <a:gd name="T3" fmla="*/ 73 h 113"/>
                <a:gd name="T4" fmla="*/ 0 w 46"/>
                <a:gd name="T5" fmla="*/ 113 h 113"/>
                <a:gd name="T6" fmla="*/ 0 60000 65536"/>
                <a:gd name="T7" fmla="*/ 0 60000 65536"/>
                <a:gd name="T8" fmla="*/ 0 60000 65536"/>
                <a:gd name="T9" fmla="*/ 0 w 46"/>
                <a:gd name="T10" fmla="*/ 0 h 113"/>
                <a:gd name="T11" fmla="*/ 46 w 46"/>
                <a:gd name="T12" fmla="*/ 113 h 113"/>
              </a:gdLst>
              <a:ahLst/>
              <a:cxnLst>
                <a:cxn ang="T6">
                  <a:pos x="T0" y="T1"/>
                </a:cxn>
                <a:cxn ang="T7">
                  <a:pos x="T2" y="T3"/>
                </a:cxn>
                <a:cxn ang="T8">
                  <a:pos x="T4" y="T5"/>
                </a:cxn>
              </a:cxnLst>
              <a:rect l="T9" t="T10" r="T11" b="T12"/>
              <a:pathLst>
                <a:path w="46" h="113">
                  <a:moveTo>
                    <a:pt x="46" y="0"/>
                  </a:moveTo>
                  <a:cubicBezTo>
                    <a:pt x="43" y="27"/>
                    <a:pt x="41" y="54"/>
                    <a:pt x="33" y="73"/>
                  </a:cubicBezTo>
                  <a:cubicBezTo>
                    <a:pt x="25" y="92"/>
                    <a:pt x="12" y="102"/>
                    <a:pt x="0" y="113"/>
                  </a:cubicBezTo>
                </a:path>
              </a:pathLst>
            </a:custGeom>
            <a:noFill/>
            <a:ln w="19050">
              <a:solidFill>
                <a:schemeClr val="accent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4" name="Text Box 27"/>
            <p:cNvSpPr txBox="1">
              <a:spLocks noChangeArrowheads="1"/>
            </p:cNvSpPr>
            <p:nvPr/>
          </p:nvSpPr>
          <p:spPr bwMode="auto">
            <a:xfrm>
              <a:off x="4725" y="2597"/>
              <a:ext cx="197" cy="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dirty="0">
                  <a:latin typeface="+mn-lt"/>
                </a:rPr>
                <a:t>s</a:t>
              </a:r>
            </a:p>
          </p:txBody>
        </p:sp>
        <p:sp>
          <p:nvSpPr>
            <p:cNvPr id="25" name="Line 15"/>
            <p:cNvSpPr>
              <a:spLocks noChangeShapeType="1"/>
            </p:cNvSpPr>
            <p:nvPr/>
          </p:nvSpPr>
          <p:spPr bwMode="auto">
            <a:xfrm>
              <a:off x="1355" y="2357"/>
              <a:ext cx="0" cy="264"/>
            </a:xfrm>
            <a:prstGeom prst="line">
              <a:avLst/>
            </a:prstGeom>
            <a:noFill/>
            <a:ln w="19050">
              <a:solidFill>
                <a:schemeClr val="accent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6" name="Oval 14"/>
            <p:cNvSpPr>
              <a:spLocks noChangeArrowheads="1"/>
            </p:cNvSpPr>
            <p:nvPr/>
          </p:nvSpPr>
          <p:spPr bwMode="auto">
            <a:xfrm>
              <a:off x="1322" y="2316"/>
              <a:ext cx="73" cy="80"/>
            </a:xfrm>
            <a:prstGeom prst="ellipse">
              <a:avLst/>
            </a:prstGeom>
            <a:solidFill>
              <a:schemeClr val="tx2">
                <a:lumMod val="50000"/>
              </a:schemeClr>
            </a:solidFill>
            <a:ln w="9525">
              <a:solidFill>
                <a:schemeClr val="tx1"/>
              </a:solidFill>
              <a:round/>
              <a:headEnd/>
              <a:tailEnd/>
            </a:ln>
          </p:spPr>
          <p:txBody>
            <a:bodyPr wrap="none" anchor="ctr"/>
            <a:lstStyle/>
            <a:p>
              <a:endParaRPr lang="fr-FR"/>
            </a:p>
          </p:txBody>
        </p:sp>
        <p:sp>
          <p:nvSpPr>
            <p:cNvPr id="27" name="Oval 19"/>
            <p:cNvSpPr>
              <a:spLocks noChangeArrowheads="1"/>
            </p:cNvSpPr>
            <p:nvPr/>
          </p:nvSpPr>
          <p:spPr bwMode="auto">
            <a:xfrm>
              <a:off x="3106" y="2895"/>
              <a:ext cx="73" cy="80"/>
            </a:xfrm>
            <a:prstGeom prst="ellipse">
              <a:avLst/>
            </a:prstGeom>
            <a:solidFill>
              <a:schemeClr val="tx2">
                <a:lumMod val="50000"/>
              </a:schemeClr>
            </a:solidFill>
            <a:ln w="9525">
              <a:solidFill>
                <a:schemeClr val="tx1"/>
              </a:solidFill>
              <a:round/>
              <a:headEnd/>
              <a:tailEnd/>
            </a:ln>
          </p:spPr>
          <p:txBody>
            <a:bodyPr wrap="none" anchor="ctr"/>
            <a:lstStyle/>
            <a:p>
              <a:pPr algn="ctr"/>
              <a:endParaRPr lang="fr-FR">
                <a:solidFill>
                  <a:schemeClr val="hlink"/>
                </a:solidFill>
              </a:endParaRPr>
            </a:p>
          </p:txBody>
        </p:sp>
      </p:grpSp>
      <p:sp>
        <p:nvSpPr>
          <p:cNvPr id="28" name="Rectangle 27"/>
          <p:cNvSpPr>
            <a:spLocks noChangeArrowheads="1"/>
          </p:cNvSpPr>
          <p:nvPr/>
        </p:nvSpPr>
        <p:spPr bwMode="auto">
          <a:xfrm>
            <a:off x="174472" y="1273690"/>
            <a:ext cx="8792309" cy="458253"/>
          </a:xfrm>
          <a:prstGeom prst="rect">
            <a:avLst/>
          </a:prstGeom>
          <a:solidFill>
            <a:schemeClr val="tx2">
              <a:lumMod val="20000"/>
              <a:lumOff val="80000"/>
            </a:schemeClr>
          </a:solidFill>
          <a:ln>
            <a:solidFill>
              <a:schemeClr val="tx2"/>
            </a:solidFill>
          </a:ln>
        </p:spPr>
        <p:txBody>
          <a:bodyPr/>
          <a:lstStyle/>
          <a:p>
            <a:pPr algn="ctr">
              <a:spcBef>
                <a:spcPct val="20000"/>
              </a:spcBef>
            </a:pPr>
            <a:r>
              <a:rPr lang="en-US" sz="2300" dirty="0">
                <a:solidFill>
                  <a:srgbClr val="1F497D"/>
                </a:solidFill>
              </a:rPr>
              <a:t>Under the influence of the </a:t>
            </a:r>
            <a:r>
              <a:rPr lang="en-US" sz="2300" b="1" dirty="0">
                <a:solidFill>
                  <a:srgbClr val="1F497D"/>
                </a:solidFill>
              </a:rPr>
              <a:t>magnetic fields </a:t>
            </a:r>
            <a:r>
              <a:rPr lang="en-US" sz="2300" dirty="0">
                <a:solidFill>
                  <a:srgbClr val="1F497D"/>
                </a:solidFill>
              </a:rPr>
              <a:t>the </a:t>
            </a:r>
            <a:r>
              <a:rPr lang="en-US" sz="2300" b="1" dirty="0">
                <a:solidFill>
                  <a:srgbClr val="1F497D"/>
                </a:solidFill>
              </a:rPr>
              <a:t>particle oscillate</a:t>
            </a:r>
            <a:r>
              <a:rPr lang="en-US" sz="2300" dirty="0">
                <a:solidFill>
                  <a:srgbClr val="1F497D"/>
                </a:solidFill>
              </a:rPr>
              <a:t>   </a:t>
            </a:r>
          </a:p>
        </p:txBody>
      </p:sp>
    </p:spTree>
    <p:extLst>
      <p:ext uri="{BB962C8B-B14F-4D97-AF65-F5344CB8AC3E}">
        <p14:creationId xmlns:p14="http://schemas.microsoft.com/office/powerpoint/2010/main" val="5531909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Transverse Phase Space Plot</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1548473511"/>
              </p:ext>
            </p:extLst>
          </p:nvPr>
        </p:nvGraphicFramePr>
        <p:xfrm>
          <a:off x="1847818" y="3204663"/>
          <a:ext cx="1389555" cy="1128188"/>
        </p:xfrm>
        <a:graphic>
          <a:graphicData uri="http://schemas.openxmlformats.org/presentationml/2006/ole">
            <mc:AlternateContent xmlns:mc="http://schemas.openxmlformats.org/markup-compatibility/2006">
              <mc:Choice xmlns:v="urn:schemas-microsoft-com:vml" Requires="v">
                <p:oleObj name="Equation" r:id="rId2" imgW="482600" imgH="393700" progId="Equation.3">
                  <p:embed/>
                </p:oleObj>
              </mc:Choice>
              <mc:Fallback>
                <p:oleObj name="Equation" r:id="rId2" imgW="482600" imgH="393700" progId="Equation.3">
                  <p:embed/>
                  <p:pic>
                    <p:nvPicPr>
                      <p:cNvPr id="0" name=""/>
                      <p:cNvPicPr>
                        <a:picLocks noChangeAspect="1" noChangeArrowheads="1"/>
                      </p:cNvPicPr>
                      <p:nvPr/>
                    </p:nvPicPr>
                    <p:blipFill>
                      <a:blip r:embed="rId3"/>
                      <a:srcRect/>
                      <a:stretch>
                        <a:fillRect/>
                      </a:stretch>
                    </p:blipFill>
                    <p:spPr bwMode="auto">
                      <a:xfrm>
                        <a:off x="1847818" y="3204663"/>
                        <a:ext cx="1389555" cy="1128188"/>
                      </a:xfrm>
                      <a:prstGeom prst="rect">
                        <a:avLst/>
                      </a:prstGeom>
                      <a:solidFill>
                        <a:srgbClr val="FFFFFF"/>
                      </a:solidFill>
                      <a:ln>
                        <a:noFill/>
                      </a:ln>
                      <a:effectLst/>
                    </p:spPr>
                  </p:pic>
                </p:oleObj>
              </mc:Fallback>
            </mc:AlternateContent>
          </a:graphicData>
        </a:graphic>
      </p:graphicFrame>
      <p:grpSp>
        <p:nvGrpSpPr>
          <p:cNvPr id="8" name="Group 48"/>
          <p:cNvGrpSpPr>
            <a:grpSpLocks/>
          </p:cNvGrpSpPr>
          <p:nvPr/>
        </p:nvGrpSpPr>
        <p:grpSpPr bwMode="auto">
          <a:xfrm>
            <a:off x="3913051" y="1879579"/>
            <a:ext cx="4579216" cy="2679922"/>
            <a:chOff x="1696" y="1125"/>
            <a:chExt cx="2724" cy="1538"/>
          </a:xfrm>
        </p:grpSpPr>
        <p:sp>
          <p:nvSpPr>
            <p:cNvPr id="9" name="Line 20"/>
            <p:cNvSpPr>
              <a:spLocks noChangeShapeType="1"/>
            </p:cNvSpPr>
            <p:nvPr/>
          </p:nvSpPr>
          <p:spPr bwMode="auto">
            <a:xfrm>
              <a:off x="2987" y="1125"/>
              <a:ext cx="0" cy="1538"/>
            </a:xfrm>
            <a:prstGeom prst="line">
              <a:avLst/>
            </a:prstGeom>
            <a:noFill/>
            <a:ln w="28575">
              <a:solidFill>
                <a:srgbClr val="1F497D"/>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0" name="Line 21"/>
            <p:cNvSpPr>
              <a:spLocks noChangeShapeType="1"/>
            </p:cNvSpPr>
            <p:nvPr/>
          </p:nvSpPr>
          <p:spPr bwMode="auto">
            <a:xfrm>
              <a:off x="1696" y="1878"/>
              <a:ext cx="2629" cy="2"/>
            </a:xfrm>
            <a:prstGeom prst="line">
              <a:avLst/>
            </a:prstGeom>
            <a:noFill/>
            <a:ln w="28575">
              <a:solidFill>
                <a:schemeClr val="tx2"/>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1" name="Oval 22"/>
            <p:cNvSpPr>
              <a:spLocks noChangeArrowheads="1"/>
            </p:cNvSpPr>
            <p:nvPr/>
          </p:nvSpPr>
          <p:spPr bwMode="auto">
            <a:xfrm>
              <a:off x="1854" y="1355"/>
              <a:ext cx="2265" cy="1064"/>
            </a:xfrm>
            <a:prstGeom prst="ellipse">
              <a:avLst/>
            </a:prstGeom>
            <a:noFill/>
            <a:ln w="1905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12" name="Text Box 23"/>
            <p:cNvSpPr txBox="1">
              <a:spLocks noChangeArrowheads="1"/>
            </p:cNvSpPr>
            <p:nvPr/>
          </p:nvSpPr>
          <p:spPr bwMode="auto">
            <a:xfrm>
              <a:off x="4223" y="1909"/>
              <a:ext cx="197" cy="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2000" dirty="0">
                  <a:latin typeface="Times New Roman" charset="0"/>
                </a:rPr>
                <a:t>x</a:t>
              </a:r>
              <a:endParaRPr lang="en-US" sz="2800" dirty="0">
                <a:latin typeface="Times New Roman" charset="0"/>
              </a:endParaRPr>
            </a:p>
          </p:txBody>
        </p:sp>
        <p:sp>
          <p:nvSpPr>
            <p:cNvPr id="13" name="Line 40"/>
            <p:cNvSpPr>
              <a:spLocks noChangeShapeType="1"/>
            </p:cNvSpPr>
            <p:nvPr/>
          </p:nvSpPr>
          <p:spPr bwMode="auto">
            <a:xfrm>
              <a:off x="3009" y="1887"/>
              <a:ext cx="682" cy="420"/>
            </a:xfrm>
            <a:prstGeom prst="line">
              <a:avLst/>
            </a:prstGeom>
            <a:noFill/>
            <a:ln w="254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4" name="Freeform 43"/>
            <p:cNvSpPr>
              <a:spLocks/>
            </p:cNvSpPr>
            <p:nvPr/>
          </p:nvSpPr>
          <p:spPr bwMode="auto">
            <a:xfrm>
              <a:off x="3284" y="1889"/>
              <a:ext cx="84" cy="172"/>
            </a:xfrm>
            <a:custGeom>
              <a:avLst/>
              <a:gdLst>
                <a:gd name="T0" fmla="*/ 33 w 84"/>
                <a:gd name="T1" fmla="*/ 0 h 172"/>
                <a:gd name="T2" fmla="*/ 79 w 84"/>
                <a:gd name="T3" fmla="*/ 100 h 172"/>
                <a:gd name="T4" fmla="*/ 0 w 84"/>
                <a:gd name="T5" fmla="*/ 172 h 172"/>
                <a:gd name="T6" fmla="*/ 0 60000 65536"/>
                <a:gd name="T7" fmla="*/ 0 60000 65536"/>
                <a:gd name="T8" fmla="*/ 0 60000 65536"/>
                <a:gd name="T9" fmla="*/ 0 w 84"/>
                <a:gd name="T10" fmla="*/ 0 h 172"/>
                <a:gd name="T11" fmla="*/ 84 w 84"/>
                <a:gd name="T12" fmla="*/ 172 h 172"/>
              </a:gdLst>
              <a:ahLst/>
              <a:cxnLst>
                <a:cxn ang="T6">
                  <a:pos x="T0" y="T1"/>
                </a:cxn>
                <a:cxn ang="T7">
                  <a:pos x="T2" y="T3"/>
                </a:cxn>
                <a:cxn ang="T8">
                  <a:pos x="T4" y="T5"/>
                </a:cxn>
              </a:cxnLst>
              <a:rect l="T9" t="T10" r="T11" b="T12"/>
              <a:pathLst>
                <a:path w="84" h="172">
                  <a:moveTo>
                    <a:pt x="33" y="0"/>
                  </a:moveTo>
                  <a:cubicBezTo>
                    <a:pt x="58" y="35"/>
                    <a:pt x="84" y="71"/>
                    <a:pt x="79" y="100"/>
                  </a:cubicBezTo>
                  <a:cubicBezTo>
                    <a:pt x="74" y="129"/>
                    <a:pt x="37" y="150"/>
                    <a:pt x="0" y="172"/>
                  </a:cubicBezTo>
                </a:path>
              </a:pathLst>
            </a:cu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15" name="Rectangle 44"/>
            <p:cNvSpPr>
              <a:spLocks noChangeArrowheads="1"/>
            </p:cNvSpPr>
            <p:nvPr/>
          </p:nvSpPr>
          <p:spPr bwMode="auto">
            <a:xfrm>
              <a:off x="3365" y="1859"/>
              <a:ext cx="222" cy="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0" hangingPunct="0"/>
              <a:r>
                <a:rPr kumimoji="1" lang="el-GR" sz="2000" dirty="0">
                  <a:sym typeface="Math1" charset="0"/>
                </a:rPr>
                <a:t>φ</a:t>
              </a:r>
            </a:p>
          </p:txBody>
        </p:sp>
      </p:grpSp>
      <p:sp>
        <p:nvSpPr>
          <p:cNvPr id="16" name="Rectangle 51"/>
          <p:cNvSpPr>
            <a:spLocks noChangeArrowheads="1"/>
          </p:cNvSpPr>
          <p:nvPr/>
        </p:nvSpPr>
        <p:spPr bwMode="auto">
          <a:xfrm>
            <a:off x="659925" y="4736654"/>
            <a:ext cx="8073706" cy="1281141"/>
          </a:xfrm>
          <a:prstGeom prst="rect">
            <a:avLst/>
          </a:prstGeom>
          <a:solidFill>
            <a:schemeClr val="tx2">
              <a:lumMod val="20000"/>
              <a:lumOff val="80000"/>
            </a:schemeClr>
          </a:solidFill>
          <a:ln>
            <a:solidFill>
              <a:srgbClr val="1F497D"/>
            </a:solidFill>
          </a:ln>
        </p:spPr>
        <p:txBody>
          <a:bodyPr/>
          <a:lstStyle/>
          <a:p>
            <a:pPr marL="342900" indent="-342900">
              <a:spcBef>
                <a:spcPct val="20000"/>
              </a:spcBef>
              <a:buFont typeface="Arial"/>
              <a:buChar char="•"/>
            </a:pPr>
            <a:r>
              <a:rPr lang="el-GR" sz="2000" dirty="0">
                <a:solidFill>
                  <a:srgbClr val="1F497D"/>
                </a:solidFill>
                <a:sym typeface="Math1" charset="0"/>
              </a:rPr>
              <a:t>φ</a:t>
            </a:r>
            <a:r>
              <a:rPr lang="en-US" sz="2000" dirty="0">
                <a:solidFill>
                  <a:srgbClr val="1F497D"/>
                </a:solidFill>
                <a:sym typeface="Math1" charset="0"/>
              </a:rPr>
              <a:t> = </a:t>
            </a:r>
            <a:r>
              <a:rPr lang="el-GR" sz="2000" dirty="0">
                <a:solidFill>
                  <a:srgbClr val="1F497D"/>
                </a:solidFill>
                <a:sym typeface="Math1" charset="0"/>
              </a:rPr>
              <a:t>ω</a:t>
            </a:r>
            <a:r>
              <a:rPr lang="en-US" sz="2000" dirty="0">
                <a:solidFill>
                  <a:srgbClr val="1F497D"/>
                </a:solidFill>
              </a:rPr>
              <a:t>t is called the </a:t>
            </a:r>
            <a:r>
              <a:rPr lang="en-US" sz="2000" b="1" u="sng" dirty="0">
                <a:solidFill>
                  <a:srgbClr val="1F497D"/>
                </a:solidFill>
              </a:rPr>
              <a:t>phase angle</a:t>
            </a:r>
            <a:endParaRPr lang="en-US" sz="2000" dirty="0">
              <a:solidFill>
                <a:srgbClr val="1F497D"/>
              </a:solidFill>
            </a:endParaRPr>
          </a:p>
          <a:p>
            <a:pPr marL="342900" indent="-342900">
              <a:spcBef>
                <a:spcPct val="20000"/>
              </a:spcBef>
              <a:buSzPct val="80000"/>
              <a:buFont typeface="Arial"/>
              <a:buChar char="•"/>
            </a:pPr>
            <a:r>
              <a:rPr lang="en-US" sz="2000" dirty="0">
                <a:solidFill>
                  <a:srgbClr val="1F497D"/>
                </a:solidFill>
              </a:rPr>
              <a:t>X-axis is the horizontal or vertical position (or time).</a:t>
            </a:r>
          </a:p>
          <a:p>
            <a:pPr marL="342900" indent="-342900">
              <a:spcBef>
                <a:spcPct val="20000"/>
              </a:spcBef>
              <a:buSzPct val="80000"/>
              <a:buFont typeface="Arial"/>
              <a:buChar char="•"/>
            </a:pPr>
            <a:r>
              <a:rPr lang="en-US" sz="2000" dirty="0">
                <a:solidFill>
                  <a:srgbClr val="1F497D"/>
                </a:solidFill>
                <a:sym typeface="Math1" charset="0"/>
              </a:rPr>
              <a:t>Y-axis is the horizontal or vertical phase angle (or energy).</a:t>
            </a:r>
          </a:p>
        </p:txBody>
      </p:sp>
      <p:sp>
        <p:nvSpPr>
          <p:cNvPr id="17" name="Rectangle 52"/>
          <p:cNvSpPr>
            <a:spLocks noChangeArrowheads="1"/>
          </p:cNvSpPr>
          <p:nvPr/>
        </p:nvSpPr>
        <p:spPr bwMode="auto">
          <a:xfrm>
            <a:off x="622571" y="1252533"/>
            <a:ext cx="8214201" cy="550936"/>
          </a:xfrm>
          <a:prstGeom prst="rect">
            <a:avLst/>
          </a:prstGeom>
          <a:solidFill>
            <a:schemeClr val="tx2">
              <a:lumMod val="20000"/>
              <a:lumOff val="80000"/>
            </a:schemeClr>
          </a:solidFill>
          <a:ln>
            <a:solidFill>
              <a:schemeClr val="tx2"/>
            </a:solidFill>
          </a:ln>
        </p:spPr>
        <p:txBody>
          <a:bodyPr/>
          <a:lstStyle/>
          <a:p>
            <a:pPr algn="ctr">
              <a:spcBef>
                <a:spcPct val="20000"/>
              </a:spcBef>
            </a:pPr>
            <a:r>
              <a:rPr lang="en-US" sz="2400" dirty="0">
                <a:solidFill>
                  <a:srgbClr val="1F497D"/>
                </a:solidFill>
              </a:rPr>
              <a:t>This changes slightly the Phase Space plot</a:t>
            </a:r>
            <a:endParaRPr lang="en-US" sz="2400" dirty="0">
              <a:solidFill>
                <a:srgbClr val="1F497D"/>
              </a:solidFill>
              <a:sym typeface="Math1" charset="0"/>
            </a:endParaRPr>
          </a:p>
        </p:txBody>
      </p:sp>
      <p:sp>
        <p:nvSpPr>
          <p:cNvPr id="18" name="TextBox 17"/>
          <p:cNvSpPr txBox="1"/>
          <p:nvPr/>
        </p:nvSpPr>
        <p:spPr>
          <a:xfrm>
            <a:off x="6170091" y="1792415"/>
            <a:ext cx="535410" cy="400110"/>
          </a:xfrm>
          <a:prstGeom prst="rect">
            <a:avLst/>
          </a:prstGeom>
          <a:noFill/>
        </p:spPr>
        <p:txBody>
          <a:bodyPr wrap="square" rtlCol="0">
            <a:spAutoFit/>
          </a:bodyPr>
          <a:lstStyle/>
          <a:p>
            <a:r>
              <a:rPr lang="en-GB" sz="2000" dirty="0"/>
              <a:t>X’</a:t>
            </a:r>
          </a:p>
        </p:txBody>
      </p:sp>
      <p:graphicFrame>
        <p:nvGraphicFramePr>
          <p:cNvPr id="19" name="Object 1"/>
          <p:cNvGraphicFramePr>
            <a:graphicFrameLocks noChangeAspect="1"/>
          </p:cNvGraphicFramePr>
          <p:nvPr>
            <p:extLst>
              <p:ext uri="{D42A27DB-BD31-4B8C-83A1-F6EECF244321}">
                <p14:modId xmlns:p14="http://schemas.microsoft.com/office/powerpoint/2010/main" val="1987465031"/>
              </p:ext>
            </p:extLst>
          </p:nvPr>
        </p:nvGraphicFramePr>
        <p:xfrm>
          <a:off x="1847818" y="2305450"/>
          <a:ext cx="456422" cy="499892"/>
        </p:xfrm>
        <a:graphic>
          <a:graphicData uri="http://schemas.openxmlformats.org/presentationml/2006/ole">
            <mc:AlternateContent xmlns:mc="http://schemas.openxmlformats.org/markup-compatibility/2006">
              <mc:Choice xmlns:v="urn:schemas-microsoft-com:vml" Requires="v">
                <p:oleObj name="Equation" r:id="rId4" imgW="127000" imgH="139700" progId="Equation.3">
                  <p:embed/>
                </p:oleObj>
              </mc:Choice>
              <mc:Fallback>
                <p:oleObj name="Equation" r:id="rId4" imgW="127000" imgH="139700" progId="Equation.3">
                  <p:embed/>
                  <p:pic>
                    <p:nvPicPr>
                      <p:cNvPr id="0" name=""/>
                      <p:cNvPicPr>
                        <a:picLocks noChangeAspect="1" noChangeArrowheads="1"/>
                      </p:cNvPicPr>
                      <p:nvPr/>
                    </p:nvPicPr>
                    <p:blipFill>
                      <a:blip r:embed="rId5"/>
                      <a:srcRect/>
                      <a:stretch>
                        <a:fillRect/>
                      </a:stretch>
                    </p:blipFill>
                    <p:spPr bwMode="auto">
                      <a:xfrm>
                        <a:off x="1847818" y="2305450"/>
                        <a:ext cx="456422" cy="499892"/>
                      </a:xfrm>
                      <a:prstGeom prst="rect">
                        <a:avLst/>
                      </a:prstGeom>
                      <a:solidFill>
                        <a:srgbClr val="FFFFFF"/>
                      </a:solidFill>
                      <a:ln>
                        <a:noFill/>
                      </a:ln>
                      <a:effectLst/>
                    </p:spPr>
                  </p:pic>
                </p:oleObj>
              </mc:Fallback>
            </mc:AlternateContent>
          </a:graphicData>
        </a:graphic>
      </p:graphicFrame>
      <p:sp>
        <p:nvSpPr>
          <p:cNvPr id="20" name="Rectangle 52"/>
          <p:cNvSpPr>
            <a:spLocks noChangeArrowheads="1"/>
          </p:cNvSpPr>
          <p:nvPr/>
        </p:nvSpPr>
        <p:spPr bwMode="auto">
          <a:xfrm>
            <a:off x="659926" y="2280604"/>
            <a:ext cx="1294944" cy="550936"/>
          </a:xfrm>
          <a:prstGeom prst="rect">
            <a:avLst/>
          </a:prstGeom>
          <a:solidFill>
            <a:srgbClr val="FFFFFF"/>
          </a:solidFill>
          <a:ln>
            <a:solidFill>
              <a:srgbClr val="FFFFFF"/>
            </a:solidFill>
          </a:ln>
        </p:spPr>
        <p:txBody>
          <a:bodyPr/>
          <a:lstStyle/>
          <a:p>
            <a:pPr>
              <a:spcBef>
                <a:spcPct val="20000"/>
              </a:spcBef>
            </a:pPr>
            <a:r>
              <a:rPr lang="en-US" sz="2400" dirty="0">
                <a:solidFill>
                  <a:srgbClr val="1F497D"/>
                </a:solidFill>
              </a:rPr>
              <a:t>Position</a:t>
            </a:r>
            <a:endParaRPr lang="en-US" sz="2400" dirty="0">
              <a:solidFill>
                <a:srgbClr val="1F497D"/>
              </a:solidFill>
              <a:sym typeface="Math1" charset="0"/>
            </a:endParaRPr>
          </a:p>
        </p:txBody>
      </p:sp>
      <p:sp>
        <p:nvSpPr>
          <p:cNvPr id="21" name="Rectangle 52"/>
          <p:cNvSpPr>
            <a:spLocks noChangeArrowheads="1"/>
          </p:cNvSpPr>
          <p:nvPr/>
        </p:nvSpPr>
        <p:spPr bwMode="auto">
          <a:xfrm>
            <a:off x="659925" y="3520324"/>
            <a:ext cx="1294945" cy="550936"/>
          </a:xfrm>
          <a:prstGeom prst="rect">
            <a:avLst/>
          </a:prstGeom>
          <a:noFill/>
          <a:ln>
            <a:noFill/>
          </a:ln>
        </p:spPr>
        <p:txBody>
          <a:bodyPr/>
          <a:lstStyle/>
          <a:p>
            <a:pPr>
              <a:spcBef>
                <a:spcPct val="20000"/>
              </a:spcBef>
            </a:pPr>
            <a:r>
              <a:rPr lang="en-US" sz="2400" dirty="0">
                <a:solidFill>
                  <a:srgbClr val="1F497D"/>
                </a:solidFill>
                <a:sym typeface="Math1" charset="0"/>
              </a:rPr>
              <a:t>Angle</a:t>
            </a:r>
          </a:p>
        </p:txBody>
      </p:sp>
    </p:spTree>
    <p:extLst>
      <p:ext uri="{BB962C8B-B14F-4D97-AF65-F5344CB8AC3E}">
        <p14:creationId xmlns:p14="http://schemas.microsoft.com/office/powerpoint/2010/main" val="17894724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Transverse Phase Space Plot</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sp>
        <p:nvSpPr>
          <p:cNvPr id="16" name="Rectangle 51"/>
          <p:cNvSpPr>
            <a:spLocks noChangeArrowheads="1"/>
          </p:cNvSpPr>
          <p:nvPr/>
        </p:nvSpPr>
        <p:spPr bwMode="auto">
          <a:xfrm>
            <a:off x="841194" y="5142051"/>
            <a:ext cx="3335300" cy="412266"/>
          </a:xfrm>
          <a:prstGeom prst="rect">
            <a:avLst/>
          </a:prstGeom>
          <a:solidFill>
            <a:schemeClr val="tx2">
              <a:lumMod val="20000"/>
              <a:lumOff val="80000"/>
            </a:schemeClr>
          </a:solidFill>
          <a:ln>
            <a:solidFill>
              <a:srgbClr val="1F497D"/>
            </a:solidFill>
          </a:ln>
        </p:spPr>
        <p:txBody>
          <a:bodyPr/>
          <a:lstStyle/>
          <a:p>
            <a:pPr algn="ctr">
              <a:spcBef>
                <a:spcPct val="20000"/>
              </a:spcBef>
            </a:pPr>
            <a:r>
              <a:rPr lang="en-US" sz="2000">
                <a:solidFill>
                  <a:srgbClr val="1F497D"/>
                </a:solidFill>
                <a:sym typeface="Math1" charset="0"/>
              </a:rPr>
              <a:t>Horizontal Phase Space </a:t>
            </a:r>
            <a:endParaRPr lang="en-US" sz="2000" dirty="0">
              <a:solidFill>
                <a:srgbClr val="1F497D"/>
              </a:solidFill>
              <a:sym typeface="Math1" charset="0"/>
            </a:endParaRPr>
          </a:p>
        </p:txBody>
      </p:sp>
      <p:sp>
        <p:nvSpPr>
          <p:cNvPr id="17" name="Rectangle 52"/>
          <p:cNvSpPr>
            <a:spLocks noChangeArrowheads="1"/>
          </p:cNvSpPr>
          <p:nvPr/>
        </p:nvSpPr>
        <p:spPr bwMode="auto">
          <a:xfrm>
            <a:off x="622571" y="1505753"/>
            <a:ext cx="8214201" cy="550936"/>
          </a:xfrm>
          <a:prstGeom prst="rect">
            <a:avLst/>
          </a:prstGeom>
          <a:solidFill>
            <a:schemeClr val="tx2">
              <a:lumMod val="20000"/>
              <a:lumOff val="80000"/>
            </a:schemeClr>
          </a:solidFill>
          <a:ln>
            <a:solidFill>
              <a:schemeClr val="tx2"/>
            </a:solidFill>
          </a:ln>
        </p:spPr>
        <p:txBody>
          <a:bodyPr/>
          <a:lstStyle/>
          <a:p>
            <a:pPr algn="ctr">
              <a:spcBef>
                <a:spcPct val="20000"/>
              </a:spcBef>
            </a:pPr>
            <a:r>
              <a:rPr lang="en-US" sz="2400" dirty="0">
                <a:solidFill>
                  <a:srgbClr val="1F497D"/>
                </a:solidFill>
                <a:sym typeface="Math1" charset="0"/>
              </a:rPr>
              <a:t>We distinguish motion in the Horizontal &amp; Vertical Plane</a:t>
            </a:r>
          </a:p>
        </p:txBody>
      </p:sp>
      <p:grpSp>
        <p:nvGrpSpPr>
          <p:cNvPr id="22" name="Group 48"/>
          <p:cNvGrpSpPr>
            <a:grpSpLocks/>
          </p:cNvGrpSpPr>
          <p:nvPr/>
        </p:nvGrpSpPr>
        <p:grpSpPr bwMode="auto">
          <a:xfrm>
            <a:off x="728665" y="2329749"/>
            <a:ext cx="3851396" cy="2679922"/>
            <a:chOff x="1696" y="1125"/>
            <a:chExt cx="2771" cy="1538"/>
          </a:xfrm>
        </p:grpSpPr>
        <p:sp>
          <p:nvSpPr>
            <p:cNvPr id="23" name="Line 20"/>
            <p:cNvSpPr>
              <a:spLocks noChangeShapeType="1"/>
            </p:cNvSpPr>
            <p:nvPr/>
          </p:nvSpPr>
          <p:spPr bwMode="auto">
            <a:xfrm>
              <a:off x="2987" y="1125"/>
              <a:ext cx="0" cy="1538"/>
            </a:xfrm>
            <a:prstGeom prst="line">
              <a:avLst/>
            </a:prstGeom>
            <a:noFill/>
            <a:ln w="28575">
              <a:solidFill>
                <a:srgbClr val="1F497D"/>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4" name="Line 21"/>
            <p:cNvSpPr>
              <a:spLocks noChangeShapeType="1"/>
            </p:cNvSpPr>
            <p:nvPr/>
          </p:nvSpPr>
          <p:spPr bwMode="auto">
            <a:xfrm>
              <a:off x="1696" y="1878"/>
              <a:ext cx="2629" cy="2"/>
            </a:xfrm>
            <a:prstGeom prst="line">
              <a:avLst/>
            </a:prstGeom>
            <a:noFill/>
            <a:ln w="28575">
              <a:solidFill>
                <a:schemeClr val="tx2"/>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5" name="Oval 22"/>
            <p:cNvSpPr>
              <a:spLocks noChangeArrowheads="1"/>
            </p:cNvSpPr>
            <p:nvPr/>
          </p:nvSpPr>
          <p:spPr bwMode="auto">
            <a:xfrm>
              <a:off x="1854" y="1355"/>
              <a:ext cx="2265" cy="1064"/>
            </a:xfrm>
            <a:prstGeom prst="ellipse">
              <a:avLst/>
            </a:prstGeom>
            <a:noFill/>
            <a:ln w="1905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6" name="Text Box 23"/>
            <p:cNvSpPr txBox="1">
              <a:spLocks noChangeArrowheads="1"/>
            </p:cNvSpPr>
            <p:nvPr/>
          </p:nvSpPr>
          <p:spPr bwMode="auto">
            <a:xfrm>
              <a:off x="4223" y="1909"/>
              <a:ext cx="244" cy="2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latin typeface="Times New Roman" charset="0"/>
                </a:rPr>
                <a:t>x</a:t>
              </a:r>
              <a:endParaRPr lang="en-US" sz="3200" dirty="0">
                <a:latin typeface="Times New Roman" charset="0"/>
              </a:endParaRPr>
            </a:p>
          </p:txBody>
        </p:sp>
        <p:sp>
          <p:nvSpPr>
            <p:cNvPr id="27" name="Line 40"/>
            <p:cNvSpPr>
              <a:spLocks noChangeShapeType="1"/>
            </p:cNvSpPr>
            <p:nvPr/>
          </p:nvSpPr>
          <p:spPr bwMode="auto">
            <a:xfrm>
              <a:off x="3009" y="1887"/>
              <a:ext cx="682" cy="420"/>
            </a:xfrm>
            <a:prstGeom prst="line">
              <a:avLst/>
            </a:prstGeom>
            <a:noFill/>
            <a:ln w="254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8" name="Freeform 43"/>
            <p:cNvSpPr>
              <a:spLocks/>
            </p:cNvSpPr>
            <p:nvPr/>
          </p:nvSpPr>
          <p:spPr bwMode="auto">
            <a:xfrm>
              <a:off x="3284" y="1889"/>
              <a:ext cx="84" cy="172"/>
            </a:xfrm>
            <a:custGeom>
              <a:avLst/>
              <a:gdLst>
                <a:gd name="T0" fmla="*/ 33 w 84"/>
                <a:gd name="T1" fmla="*/ 0 h 172"/>
                <a:gd name="T2" fmla="*/ 79 w 84"/>
                <a:gd name="T3" fmla="*/ 100 h 172"/>
                <a:gd name="T4" fmla="*/ 0 w 84"/>
                <a:gd name="T5" fmla="*/ 172 h 172"/>
                <a:gd name="T6" fmla="*/ 0 60000 65536"/>
                <a:gd name="T7" fmla="*/ 0 60000 65536"/>
                <a:gd name="T8" fmla="*/ 0 60000 65536"/>
                <a:gd name="T9" fmla="*/ 0 w 84"/>
                <a:gd name="T10" fmla="*/ 0 h 172"/>
                <a:gd name="T11" fmla="*/ 84 w 84"/>
                <a:gd name="T12" fmla="*/ 172 h 172"/>
              </a:gdLst>
              <a:ahLst/>
              <a:cxnLst>
                <a:cxn ang="T6">
                  <a:pos x="T0" y="T1"/>
                </a:cxn>
                <a:cxn ang="T7">
                  <a:pos x="T2" y="T3"/>
                </a:cxn>
                <a:cxn ang="T8">
                  <a:pos x="T4" y="T5"/>
                </a:cxn>
              </a:cxnLst>
              <a:rect l="T9" t="T10" r="T11" b="T12"/>
              <a:pathLst>
                <a:path w="84" h="172">
                  <a:moveTo>
                    <a:pt x="33" y="0"/>
                  </a:moveTo>
                  <a:cubicBezTo>
                    <a:pt x="58" y="35"/>
                    <a:pt x="84" y="71"/>
                    <a:pt x="79" y="100"/>
                  </a:cubicBezTo>
                  <a:cubicBezTo>
                    <a:pt x="74" y="129"/>
                    <a:pt x="37" y="150"/>
                    <a:pt x="0" y="172"/>
                  </a:cubicBezTo>
                </a:path>
              </a:pathLst>
            </a:cu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9" name="Rectangle 44"/>
            <p:cNvSpPr>
              <a:spLocks noChangeArrowheads="1"/>
            </p:cNvSpPr>
            <p:nvPr/>
          </p:nvSpPr>
          <p:spPr bwMode="auto">
            <a:xfrm>
              <a:off x="3365" y="1859"/>
              <a:ext cx="222" cy="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0" hangingPunct="0"/>
              <a:r>
                <a:rPr kumimoji="1" lang="el-GR" sz="2000" dirty="0">
                  <a:sym typeface="Math1" charset="0"/>
                </a:rPr>
                <a:t>φ</a:t>
              </a:r>
            </a:p>
          </p:txBody>
        </p:sp>
      </p:grpSp>
      <p:sp>
        <p:nvSpPr>
          <p:cNvPr id="30" name="TextBox 29"/>
          <p:cNvSpPr txBox="1"/>
          <p:nvPr/>
        </p:nvSpPr>
        <p:spPr>
          <a:xfrm>
            <a:off x="2985705" y="2242585"/>
            <a:ext cx="442674" cy="400110"/>
          </a:xfrm>
          <a:prstGeom prst="rect">
            <a:avLst/>
          </a:prstGeom>
          <a:noFill/>
        </p:spPr>
        <p:txBody>
          <a:bodyPr wrap="square" rtlCol="0">
            <a:spAutoFit/>
          </a:bodyPr>
          <a:lstStyle/>
          <a:p>
            <a:r>
              <a:rPr lang="en-GB" sz="2000" dirty="0"/>
              <a:t>x’</a:t>
            </a:r>
          </a:p>
        </p:txBody>
      </p:sp>
      <p:grpSp>
        <p:nvGrpSpPr>
          <p:cNvPr id="40" name="Group 48"/>
          <p:cNvGrpSpPr>
            <a:grpSpLocks/>
          </p:cNvGrpSpPr>
          <p:nvPr/>
        </p:nvGrpSpPr>
        <p:grpSpPr bwMode="auto">
          <a:xfrm>
            <a:off x="4952225" y="2318474"/>
            <a:ext cx="3851396" cy="2679922"/>
            <a:chOff x="1696" y="1125"/>
            <a:chExt cx="2771" cy="1538"/>
          </a:xfrm>
        </p:grpSpPr>
        <p:sp>
          <p:nvSpPr>
            <p:cNvPr id="41" name="Line 20"/>
            <p:cNvSpPr>
              <a:spLocks noChangeShapeType="1"/>
            </p:cNvSpPr>
            <p:nvPr/>
          </p:nvSpPr>
          <p:spPr bwMode="auto">
            <a:xfrm>
              <a:off x="2987" y="1125"/>
              <a:ext cx="0" cy="1538"/>
            </a:xfrm>
            <a:prstGeom prst="line">
              <a:avLst/>
            </a:prstGeom>
            <a:noFill/>
            <a:ln w="28575">
              <a:solidFill>
                <a:srgbClr val="1F497D"/>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2" name="Line 21"/>
            <p:cNvSpPr>
              <a:spLocks noChangeShapeType="1"/>
            </p:cNvSpPr>
            <p:nvPr/>
          </p:nvSpPr>
          <p:spPr bwMode="auto">
            <a:xfrm>
              <a:off x="1696" y="1878"/>
              <a:ext cx="2629" cy="2"/>
            </a:xfrm>
            <a:prstGeom prst="line">
              <a:avLst/>
            </a:prstGeom>
            <a:noFill/>
            <a:ln w="28575">
              <a:solidFill>
                <a:schemeClr val="tx2"/>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3" name="Oval 22"/>
            <p:cNvSpPr>
              <a:spLocks noChangeArrowheads="1"/>
            </p:cNvSpPr>
            <p:nvPr/>
          </p:nvSpPr>
          <p:spPr bwMode="auto">
            <a:xfrm>
              <a:off x="1854" y="1355"/>
              <a:ext cx="2265" cy="1064"/>
            </a:xfrm>
            <a:prstGeom prst="ellipse">
              <a:avLst/>
            </a:prstGeom>
            <a:noFill/>
            <a:ln w="1905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44" name="Text Box 23"/>
            <p:cNvSpPr txBox="1">
              <a:spLocks noChangeArrowheads="1"/>
            </p:cNvSpPr>
            <p:nvPr/>
          </p:nvSpPr>
          <p:spPr bwMode="auto">
            <a:xfrm>
              <a:off x="4223" y="1909"/>
              <a:ext cx="244" cy="2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latin typeface="Times New Roman" charset="0"/>
                </a:rPr>
                <a:t>y</a:t>
              </a:r>
              <a:endParaRPr lang="en-US" sz="2800" dirty="0">
                <a:latin typeface="Times New Roman" charset="0"/>
              </a:endParaRPr>
            </a:p>
          </p:txBody>
        </p:sp>
        <p:sp>
          <p:nvSpPr>
            <p:cNvPr id="45" name="Line 40"/>
            <p:cNvSpPr>
              <a:spLocks noChangeShapeType="1"/>
            </p:cNvSpPr>
            <p:nvPr/>
          </p:nvSpPr>
          <p:spPr bwMode="auto">
            <a:xfrm>
              <a:off x="3009" y="1887"/>
              <a:ext cx="682" cy="420"/>
            </a:xfrm>
            <a:prstGeom prst="line">
              <a:avLst/>
            </a:prstGeom>
            <a:noFill/>
            <a:ln w="254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6" name="Freeform 43"/>
            <p:cNvSpPr>
              <a:spLocks/>
            </p:cNvSpPr>
            <p:nvPr/>
          </p:nvSpPr>
          <p:spPr bwMode="auto">
            <a:xfrm>
              <a:off x="3284" y="1889"/>
              <a:ext cx="84" cy="172"/>
            </a:xfrm>
            <a:custGeom>
              <a:avLst/>
              <a:gdLst>
                <a:gd name="T0" fmla="*/ 33 w 84"/>
                <a:gd name="T1" fmla="*/ 0 h 172"/>
                <a:gd name="T2" fmla="*/ 79 w 84"/>
                <a:gd name="T3" fmla="*/ 100 h 172"/>
                <a:gd name="T4" fmla="*/ 0 w 84"/>
                <a:gd name="T5" fmla="*/ 172 h 172"/>
                <a:gd name="T6" fmla="*/ 0 60000 65536"/>
                <a:gd name="T7" fmla="*/ 0 60000 65536"/>
                <a:gd name="T8" fmla="*/ 0 60000 65536"/>
                <a:gd name="T9" fmla="*/ 0 w 84"/>
                <a:gd name="T10" fmla="*/ 0 h 172"/>
                <a:gd name="T11" fmla="*/ 84 w 84"/>
                <a:gd name="T12" fmla="*/ 172 h 172"/>
              </a:gdLst>
              <a:ahLst/>
              <a:cxnLst>
                <a:cxn ang="T6">
                  <a:pos x="T0" y="T1"/>
                </a:cxn>
                <a:cxn ang="T7">
                  <a:pos x="T2" y="T3"/>
                </a:cxn>
                <a:cxn ang="T8">
                  <a:pos x="T4" y="T5"/>
                </a:cxn>
              </a:cxnLst>
              <a:rect l="T9" t="T10" r="T11" b="T12"/>
              <a:pathLst>
                <a:path w="84" h="172">
                  <a:moveTo>
                    <a:pt x="33" y="0"/>
                  </a:moveTo>
                  <a:cubicBezTo>
                    <a:pt x="58" y="35"/>
                    <a:pt x="84" y="71"/>
                    <a:pt x="79" y="100"/>
                  </a:cubicBezTo>
                  <a:cubicBezTo>
                    <a:pt x="74" y="129"/>
                    <a:pt x="37" y="150"/>
                    <a:pt x="0" y="172"/>
                  </a:cubicBezTo>
                </a:path>
              </a:pathLst>
            </a:cu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47" name="Rectangle 44"/>
            <p:cNvSpPr>
              <a:spLocks noChangeArrowheads="1"/>
            </p:cNvSpPr>
            <p:nvPr/>
          </p:nvSpPr>
          <p:spPr bwMode="auto">
            <a:xfrm>
              <a:off x="3365" y="1859"/>
              <a:ext cx="222" cy="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0" hangingPunct="0"/>
              <a:r>
                <a:rPr kumimoji="1" lang="el-GR" sz="2000" dirty="0">
                  <a:sym typeface="Math1" charset="0"/>
                </a:rPr>
                <a:t>φ</a:t>
              </a:r>
            </a:p>
          </p:txBody>
        </p:sp>
      </p:grpSp>
      <p:sp>
        <p:nvSpPr>
          <p:cNvPr id="48" name="TextBox 47"/>
          <p:cNvSpPr txBox="1"/>
          <p:nvPr/>
        </p:nvSpPr>
        <p:spPr>
          <a:xfrm>
            <a:off x="7209265" y="2231310"/>
            <a:ext cx="442674" cy="400110"/>
          </a:xfrm>
          <a:prstGeom prst="rect">
            <a:avLst/>
          </a:prstGeom>
          <a:noFill/>
        </p:spPr>
        <p:txBody>
          <a:bodyPr wrap="square" rtlCol="0">
            <a:spAutoFit/>
          </a:bodyPr>
          <a:lstStyle/>
          <a:p>
            <a:r>
              <a:rPr lang="en-GB" sz="2000" dirty="0"/>
              <a:t>y’</a:t>
            </a:r>
          </a:p>
        </p:txBody>
      </p:sp>
      <p:sp>
        <p:nvSpPr>
          <p:cNvPr id="49" name="Rectangle 51"/>
          <p:cNvSpPr>
            <a:spLocks noChangeArrowheads="1"/>
          </p:cNvSpPr>
          <p:nvPr/>
        </p:nvSpPr>
        <p:spPr bwMode="auto">
          <a:xfrm>
            <a:off x="5078233" y="5142051"/>
            <a:ext cx="3335300" cy="412266"/>
          </a:xfrm>
          <a:prstGeom prst="rect">
            <a:avLst/>
          </a:prstGeom>
          <a:solidFill>
            <a:schemeClr val="tx2">
              <a:lumMod val="20000"/>
              <a:lumOff val="80000"/>
            </a:schemeClr>
          </a:solidFill>
          <a:ln>
            <a:solidFill>
              <a:srgbClr val="1F497D"/>
            </a:solidFill>
          </a:ln>
        </p:spPr>
        <p:txBody>
          <a:bodyPr/>
          <a:lstStyle/>
          <a:p>
            <a:pPr algn="ctr">
              <a:spcBef>
                <a:spcPct val="20000"/>
              </a:spcBef>
            </a:pPr>
            <a:r>
              <a:rPr lang="en-US" sz="2000" dirty="0">
                <a:solidFill>
                  <a:srgbClr val="1F497D"/>
                </a:solidFill>
                <a:sym typeface="Math1" charset="0"/>
              </a:rPr>
              <a:t>Vertical Phase Space </a:t>
            </a:r>
          </a:p>
        </p:txBody>
      </p:sp>
    </p:spTree>
    <p:extLst>
      <p:ext uri="{BB962C8B-B14F-4D97-AF65-F5344CB8AC3E}">
        <p14:creationId xmlns:p14="http://schemas.microsoft.com/office/powerpoint/2010/main" val="10907509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09668"/>
            <a:ext cx="8226854" cy="940443"/>
          </a:xfrm>
        </p:spPr>
        <p:txBody>
          <a:bodyPr/>
          <a:lstStyle/>
          <a:p>
            <a:r>
              <a:rPr lang="en-US" dirty="0"/>
              <a:t>Transverse Emittance</a:t>
            </a:r>
          </a:p>
        </p:txBody>
      </p:sp>
      <p:sp>
        <p:nvSpPr>
          <p:cNvPr id="3" name="Content Placeholder 2"/>
          <p:cNvSpPr>
            <a:spLocks noGrp="1"/>
          </p:cNvSpPr>
          <p:nvPr>
            <p:ph idx="1"/>
          </p:nvPr>
        </p:nvSpPr>
        <p:spPr>
          <a:xfrm>
            <a:off x="214869" y="1004072"/>
            <a:ext cx="8774386" cy="2008436"/>
          </a:xfrm>
          <a:solidFill>
            <a:schemeClr val="tx2">
              <a:lumMod val="20000"/>
              <a:lumOff val="80000"/>
            </a:schemeClr>
          </a:solidFill>
        </p:spPr>
        <p:txBody>
          <a:bodyPr>
            <a:normAutofit fontScale="70000" lnSpcReduction="20000"/>
          </a:bodyPr>
          <a:lstStyle/>
          <a:p>
            <a:pPr>
              <a:lnSpc>
                <a:spcPct val="120000"/>
              </a:lnSpc>
            </a:pPr>
            <a:r>
              <a:rPr lang="en-US" dirty="0"/>
              <a:t>To be rigorous we should define the emittance slightly differently.</a:t>
            </a:r>
          </a:p>
          <a:p>
            <a:pPr>
              <a:lnSpc>
                <a:spcPct val="120000"/>
              </a:lnSpc>
            </a:pPr>
            <a:r>
              <a:rPr lang="en-US" dirty="0"/>
              <a:t>Observe all the particles at a single position on one turn and measure both their position and angle.</a:t>
            </a:r>
          </a:p>
          <a:p>
            <a:pPr>
              <a:lnSpc>
                <a:spcPct val="120000"/>
              </a:lnSpc>
            </a:pPr>
            <a:r>
              <a:rPr lang="en-US" dirty="0"/>
              <a:t>This will give a large number of points in our phase space plot, each point representing a particle with its co-ordinates x, x’.</a:t>
            </a:r>
          </a:p>
          <a:p>
            <a:pPr>
              <a:lnSpc>
                <a:spcPct val="120000"/>
              </a:lnSpc>
            </a:pPr>
            <a:endParaRPr lang="en-US" dirty="0"/>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33</a:t>
            </a:fld>
            <a:endParaRPr lang="en-US" dirty="0"/>
          </a:p>
        </p:txBody>
      </p:sp>
      <p:grpSp>
        <p:nvGrpSpPr>
          <p:cNvPr id="7" name="Group 57"/>
          <p:cNvGrpSpPr>
            <a:grpSpLocks/>
          </p:cNvGrpSpPr>
          <p:nvPr/>
        </p:nvGrpSpPr>
        <p:grpSpPr bwMode="auto">
          <a:xfrm>
            <a:off x="326954" y="3012508"/>
            <a:ext cx="5380037" cy="1800225"/>
            <a:chOff x="1363" y="2025"/>
            <a:chExt cx="3389" cy="1134"/>
          </a:xfrm>
        </p:grpSpPr>
        <p:sp>
          <p:nvSpPr>
            <p:cNvPr id="8" name="Oval 36"/>
            <p:cNvSpPr>
              <a:spLocks noChangeAspect="1" noChangeArrowheads="1"/>
            </p:cNvSpPr>
            <p:nvPr/>
          </p:nvSpPr>
          <p:spPr bwMode="auto">
            <a:xfrm>
              <a:off x="1914" y="2195"/>
              <a:ext cx="2114" cy="856"/>
            </a:xfrm>
            <a:prstGeom prst="ellipse">
              <a:avLst/>
            </a:prstGeom>
            <a:gradFill rotWithShape="0">
              <a:gsLst>
                <a:gs pos="0">
                  <a:srgbClr val="CCCCFF"/>
                </a:gs>
                <a:gs pos="100000">
                  <a:srgbClr val="FFFFFF"/>
                </a:gs>
              </a:gsLst>
              <a:path path="shape">
                <a:fillToRect l="50000" t="50000" r="50000" b="50000"/>
              </a:path>
            </a:gradFill>
            <a:ln w="12700">
              <a:solidFill>
                <a:schemeClr val="tx1"/>
              </a:solidFill>
              <a:round/>
              <a:headEnd/>
              <a:tailEnd/>
            </a:ln>
          </p:spPr>
          <p:txBody>
            <a:bodyPr wrap="none" anchor="ctr"/>
            <a:lstStyle/>
            <a:p>
              <a:pPr algn="ctr" eaLnBrk="0" hangingPunct="0"/>
              <a:endParaRPr lang="fr-FR" sz="1600">
                <a:latin typeface="Times New Roman" charset="0"/>
              </a:endParaRPr>
            </a:p>
          </p:txBody>
        </p:sp>
        <p:sp>
          <p:nvSpPr>
            <p:cNvPr id="9" name="Line 37"/>
            <p:cNvSpPr>
              <a:spLocks noChangeAspect="1" noChangeShapeType="1"/>
            </p:cNvSpPr>
            <p:nvPr/>
          </p:nvSpPr>
          <p:spPr bwMode="auto">
            <a:xfrm>
              <a:off x="1836" y="2623"/>
              <a:ext cx="2467" cy="0"/>
            </a:xfrm>
            <a:prstGeom prst="line">
              <a:avLst/>
            </a:prstGeom>
            <a:noFill/>
            <a:ln w="28575">
              <a:solidFill>
                <a:srgbClr val="000066"/>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0" name="Oval 38"/>
            <p:cNvSpPr>
              <a:spLocks noChangeAspect="1" noChangeArrowheads="1"/>
            </p:cNvSpPr>
            <p:nvPr/>
          </p:nvSpPr>
          <p:spPr bwMode="auto">
            <a:xfrm>
              <a:off x="2419" y="2376"/>
              <a:ext cx="1089" cy="505"/>
            </a:xfrm>
            <a:prstGeom prst="ellipse">
              <a:avLst/>
            </a:prstGeom>
            <a:noFill/>
            <a:ln w="19050">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fr-FR"/>
            </a:p>
          </p:txBody>
        </p:sp>
        <p:sp>
          <p:nvSpPr>
            <p:cNvPr id="11" name="Line 39"/>
            <p:cNvSpPr>
              <a:spLocks noChangeAspect="1" noChangeShapeType="1"/>
            </p:cNvSpPr>
            <p:nvPr/>
          </p:nvSpPr>
          <p:spPr bwMode="auto">
            <a:xfrm flipH="1" flipV="1">
              <a:off x="2964" y="2086"/>
              <a:ext cx="0" cy="1057"/>
            </a:xfrm>
            <a:prstGeom prst="line">
              <a:avLst/>
            </a:prstGeom>
            <a:noFill/>
            <a:ln w="28575">
              <a:solidFill>
                <a:srgbClr val="000066"/>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2" name="Text Box 40"/>
            <p:cNvSpPr txBox="1">
              <a:spLocks noChangeAspect="1" noChangeArrowheads="1"/>
            </p:cNvSpPr>
            <p:nvPr/>
          </p:nvSpPr>
          <p:spPr bwMode="auto">
            <a:xfrm>
              <a:off x="3991" y="2210"/>
              <a:ext cx="427"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t>beam</a:t>
              </a:r>
            </a:p>
          </p:txBody>
        </p:sp>
        <p:sp>
          <p:nvSpPr>
            <p:cNvPr id="13" name="Line 41"/>
            <p:cNvSpPr>
              <a:spLocks noChangeAspect="1" noChangeShapeType="1"/>
            </p:cNvSpPr>
            <p:nvPr/>
          </p:nvSpPr>
          <p:spPr bwMode="auto">
            <a:xfrm flipH="1">
              <a:off x="3158" y="2359"/>
              <a:ext cx="883" cy="186"/>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4" name="Text Box 42"/>
            <p:cNvSpPr txBox="1">
              <a:spLocks noChangeAspect="1" noChangeArrowheads="1"/>
            </p:cNvSpPr>
            <p:nvPr/>
          </p:nvSpPr>
          <p:spPr bwMode="auto">
            <a:xfrm>
              <a:off x="3001" y="2025"/>
              <a:ext cx="223"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r>
                <a:rPr lang="ja-JP" altLang="en-US" sz="1600">
                  <a:latin typeface="Times New Roman" charset="0"/>
                </a:rPr>
                <a:t>’</a:t>
              </a:r>
              <a:endParaRPr lang="en-US" sz="1600">
                <a:latin typeface="Times New Roman" charset="0"/>
              </a:endParaRPr>
            </a:p>
          </p:txBody>
        </p:sp>
        <p:sp>
          <p:nvSpPr>
            <p:cNvPr id="15" name="Text Box 43"/>
            <p:cNvSpPr txBox="1">
              <a:spLocks noChangeAspect="1" noChangeArrowheads="1"/>
            </p:cNvSpPr>
            <p:nvPr/>
          </p:nvSpPr>
          <p:spPr bwMode="auto">
            <a:xfrm>
              <a:off x="4239" y="2615"/>
              <a:ext cx="180"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p>
          </p:txBody>
        </p:sp>
        <p:sp>
          <p:nvSpPr>
            <p:cNvPr id="16" name="Text Box 44"/>
            <p:cNvSpPr txBox="1">
              <a:spLocks noChangeAspect="1" noChangeArrowheads="1"/>
            </p:cNvSpPr>
            <p:nvPr/>
          </p:nvSpPr>
          <p:spPr bwMode="auto">
            <a:xfrm>
              <a:off x="1363" y="2210"/>
              <a:ext cx="710"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t>emittance</a:t>
              </a:r>
            </a:p>
          </p:txBody>
        </p:sp>
        <p:sp>
          <p:nvSpPr>
            <p:cNvPr id="17" name="Line 45"/>
            <p:cNvSpPr>
              <a:spLocks noChangeAspect="1" noChangeShapeType="1"/>
            </p:cNvSpPr>
            <p:nvPr/>
          </p:nvSpPr>
          <p:spPr bwMode="auto">
            <a:xfrm>
              <a:off x="2031" y="2351"/>
              <a:ext cx="466" cy="116"/>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nvGrpSpPr>
            <p:cNvPr id="18" name="Group 56"/>
            <p:cNvGrpSpPr>
              <a:grpSpLocks/>
            </p:cNvGrpSpPr>
            <p:nvPr/>
          </p:nvGrpSpPr>
          <p:grpSpPr bwMode="auto">
            <a:xfrm>
              <a:off x="3970" y="2809"/>
              <a:ext cx="782" cy="350"/>
              <a:chOff x="3970" y="2809"/>
              <a:chExt cx="782" cy="350"/>
            </a:xfrm>
          </p:grpSpPr>
          <p:sp>
            <p:nvSpPr>
              <p:cNvPr id="19" name="Text Box 49"/>
              <p:cNvSpPr txBox="1">
                <a:spLocks noChangeAspect="1" noChangeArrowheads="1"/>
              </p:cNvSpPr>
              <p:nvPr/>
            </p:nvSpPr>
            <p:spPr bwMode="auto">
              <a:xfrm>
                <a:off x="3971" y="2947"/>
                <a:ext cx="781"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t>acceptance</a:t>
                </a:r>
              </a:p>
            </p:txBody>
          </p:sp>
          <p:sp>
            <p:nvSpPr>
              <p:cNvPr id="20" name="Line 50"/>
              <p:cNvSpPr>
                <a:spLocks noChangeAspect="1" noChangeShapeType="1"/>
              </p:cNvSpPr>
              <p:nvPr/>
            </p:nvSpPr>
            <p:spPr bwMode="auto">
              <a:xfrm flipH="1" flipV="1">
                <a:off x="3970" y="2809"/>
                <a:ext cx="268" cy="177"/>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sp>
        <p:nvSpPr>
          <p:cNvPr id="21" name="TextBox 20"/>
          <p:cNvSpPr txBox="1"/>
          <p:nvPr/>
        </p:nvSpPr>
        <p:spPr>
          <a:xfrm>
            <a:off x="214869" y="4882536"/>
            <a:ext cx="8774386" cy="1200329"/>
          </a:xfrm>
          <a:prstGeom prst="rect">
            <a:avLst/>
          </a:prstGeom>
          <a:solidFill>
            <a:schemeClr val="tx2">
              <a:lumMod val="20000"/>
              <a:lumOff val="80000"/>
            </a:schemeClr>
          </a:solidFill>
        </p:spPr>
        <p:txBody>
          <a:bodyPr wrap="square" rtlCol="0">
            <a:spAutoFit/>
          </a:bodyPr>
          <a:lstStyle/>
          <a:p>
            <a:pPr marL="285750" indent="-285750">
              <a:buFont typeface="Arial" charset="0"/>
              <a:buChar char="•"/>
            </a:pPr>
            <a:r>
              <a:rPr lang="en-US" dirty="0">
                <a:sym typeface="Symbol" charset="0"/>
              </a:rPr>
              <a:t>The </a:t>
            </a:r>
            <a:r>
              <a:rPr lang="en-US" b="1" u="sng" dirty="0">
                <a:sym typeface="Symbol" charset="0"/>
              </a:rPr>
              <a:t>emittance</a:t>
            </a:r>
            <a:r>
              <a:rPr lang="en-US" dirty="0">
                <a:sym typeface="Symbol" charset="0"/>
              </a:rPr>
              <a:t> is the </a:t>
            </a:r>
            <a:r>
              <a:rPr lang="en-US" b="1" u="sng" dirty="0">
                <a:sym typeface="Symbol" charset="0"/>
              </a:rPr>
              <a:t>area</a:t>
            </a:r>
            <a:r>
              <a:rPr lang="en-US" dirty="0">
                <a:sym typeface="Symbol" charset="0"/>
              </a:rPr>
              <a:t> of the ellipse, which contains all, or a defined percentage, of the particles.</a:t>
            </a:r>
          </a:p>
          <a:p>
            <a:pPr marL="285750" indent="-285750">
              <a:buFont typeface="Arial" charset="0"/>
              <a:buChar char="•"/>
            </a:pPr>
            <a:r>
              <a:rPr lang="en-US" dirty="0">
                <a:sym typeface="Symbol" charset="0"/>
              </a:rPr>
              <a:t>The </a:t>
            </a:r>
            <a:r>
              <a:rPr lang="en-US" b="1" u="sng" dirty="0">
                <a:sym typeface="Symbol" charset="0"/>
              </a:rPr>
              <a:t>acceptance</a:t>
            </a:r>
            <a:r>
              <a:rPr lang="en-US" dirty="0">
                <a:sym typeface="Symbol" charset="0"/>
              </a:rPr>
              <a:t> is the maximum </a:t>
            </a:r>
            <a:r>
              <a:rPr lang="en-US" b="1" u="sng" dirty="0">
                <a:sym typeface="Symbol" charset="0"/>
              </a:rPr>
              <a:t>area</a:t>
            </a:r>
            <a:r>
              <a:rPr lang="en-US" dirty="0">
                <a:sym typeface="Symbol" charset="0"/>
              </a:rPr>
              <a:t> of the ellipse, which the emittance can attain without losing particles</a:t>
            </a:r>
            <a:endParaRPr lang="en-US" dirty="0"/>
          </a:p>
        </p:txBody>
      </p:sp>
      <p:sp>
        <p:nvSpPr>
          <p:cNvPr id="22" name="TextBox 21"/>
          <p:cNvSpPr txBox="1"/>
          <p:nvPr/>
        </p:nvSpPr>
        <p:spPr>
          <a:xfrm>
            <a:off x="5706992" y="3268315"/>
            <a:ext cx="3282263" cy="1323439"/>
          </a:xfrm>
          <a:prstGeom prst="rect">
            <a:avLst/>
          </a:prstGeom>
          <a:noFill/>
        </p:spPr>
        <p:txBody>
          <a:bodyPr wrap="square" rtlCol="0">
            <a:spAutoFit/>
          </a:bodyPr>
          <a:lstStyle/>
          <a:p>
            <a:r>
              <a:rPr lang="en-US" sz="2400" dirty="0"/>
              <a:t>Symbol: </a:t>
            </a:r>
            <a:r>
              <a:rPr lang="en-US" sz="3200" dirty="0">
                <a:latin typeface="Symbol" charset="2"/>
                <a:ea typeface="Symbol" charset="2"/>
                <a:cs typeface="Symbol" charset="2"/>
              </a:rPr>
              <a:t>e</a:t>
            </a:r>
          </a:p>
          <a:p>
            <a:r>
              <a:rPr lang="en-US" sz="2400" dirty="0">
                <a:ea typeface="Symbol" charset="2"/>
                <a:cs typeface="Symbol" charset="2"/>
              </a:rPr>
              <a:t>Expressed  in 1</a:t>
            </a:r>
            <a:r>
              <a:rPr lang="en-US" sz="2400" dirty="0">
                <a:latin typeface="Symbol" charset="2"/>
                <a:ea typeface="Symbol" charset="2"/>
                <a:cs typeface="Symbol" charset="2"/>
              </a:rPr>
              <a:t>s</a:t>
            </a:r>
            <a:r>
              <a:rPr lang="en-US" sz="2400" dirty="0">
                <a:ea typeface="Symbol" charset="2"/>
                <a:cs typeface="Symbol" charset="2"/>
              </a:rPr>
              <a:t>, 2</a:t>
            </a:r>
            <a:r>
              <a:rPr lang="en-US" sz="2400" dirty="0">
                <a:latin typeface="Symbol" charset="2"/>
                <a:ea typeface="Symbol" charset="2"/>
                <a:cs typeface="Symbol" charset="2"/>
              </a:rPr>
              <a:t>s,..</a:t>
            </a:r>
            <a:r>
              <a:rPr lang="en-US" sz="2400" dirty="0">
                <a:ea typeface="Symbol" charset="2"/>
                <a:cs typeface="Symbol" charset="2"/>
              </a:rPr>
              <a:t> </a:t>
            </a:r>
          </a:p>
          <a:p>
            <a:r>
              <a:rPr lang="en-US" sz="2400" dirty="0"/>
              <a:t>Units: mm </a:t>
            </a:r>
            <a:r>
              <a:rPr lang="en-US" sz="2400" dirty="0" err="1"/>
              <a:t>mrad</a:t>
            </a:r>
            <a:endParaRPr lang="en-US" sz="2400" dirty="0"/>
          </a:p>
        </p:txBody>
      </p:sp>
    </p:spTree>
    <p:extLst>
      <p:ext uri="{BB962C8B-B14F-4D97-AF65-F5344CB8AC3E}">
        <p14:creationId xmlns:p14="http://schemas.microsoft.com/office/powerpoint/2010/main" val="441525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1142727"/>
            <a:ext cx="8226855" cy="4667421"/>
          </a:xfrm>
        </p:spPr>
        <p:txBody>
          <a:bodyPr>
            <a:normAutofit/>
          </a:bodyPr>
          <a:lstStyle/>
          <a:p>
            <a:pPr marL="36575" indent="0">
              <a:buNone/>
            </a:pPr>
            <a:endParaRPr lang="en-GB" dirty="0"/>
          </a:p>
          <a:p>
            <a:r>
              <a:rPr lang="en-GB" dirty="0">
                <a:solidFill>
                  <a:schemeClr val="bg1">
                    <a:lumMod val="65000"/>
                  </a:schemeClr>
                </a:solidFill>
              </a:rPr>
              <a:t>Vectors &amp; Matrices</a:t>
            </a:r>
          </a:p>
          <a:p>
            <a:endParaRPr lang="en-GB" dirty="0">
              <a:solidFill>
                <a:schemeClr val="bg1">
                  <a:lumMod val="65000"/>
                </a:schemeClr>
              </a:solidFill>
            </a:endParaRPr>
          </a:p>
          <a:p>
            <a:r>
              <a:rPr lang="en-GB" dirty="0">
                <a:solidFill>
                  <a:schemeClr val="bg1">
                    <a:lumMod val="65000"/>
                  </a:schemeClr>
                </a:solidFill>
              </a:rPr>
              <a:t>Differential Equations</a:t>
            </a:r>
          </a:p>
          <a:p>
            <a:endParaRPr lang="en-GB" dirty="0"/>
          </a:p>
          <a:p>
            <a:r>
              <a:rPr lang="en-GB" b="1" dirty="0"/>
              <a:t>A word on the units we use</a:t>
            </a:r>
          </a:p>
          <a:p>
            <a:pPr marL="36575" indent="0">
              <a:buNone/>
            </a:pPr>
            <a:endParaRPr lang="en-US" dirty="0"/>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34</a:t>
            </a:fld>
            <a:endParaRPr lang="en-US" dirty="0"/>
          </a:p>
        </p:txBody>
      </p:sp>
    </p:spTree>
    <p:extLst>
      <p:ext uri="{BB962C8B-B14F-4D97-AF65-F5344CB8AC3E}">
        <p14:creationId xmlns:p14="http://schemas.microsoft.com/office/powerpoint/2010/main" val="9886674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Relativity</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grpSp>
        <p:nvGrpSpPr>
          <p:cNvPr id="7" name="Group 9"/>
          <p:cNvGrpSpPr>
            <a:grpSpLocks/>
          </p:cNvGrpSpPr>
          <p:nvPr/>
        </p:nvGrpSpPr>
        <p:grpSpPr bwMode="auto">
          <a:xfrm>
            <a:off x="1992449" y="1345242"/>
            <a:ext cx="3519488" cy="1528763"/>
            <a:chOff x="1670" y="1472"/>
            <a:chExt cx="2217" cy="963"/>
          </a:xfrm>
        </p:grpSpPr>
        <p:sp>
          <p:nvSpPr>
            <p:cNvPr id="8" name="Oval 10"/>
            <p:cNvSpPr>
              <a:spLocks noChangeArrowheads="1"/>
            </p:cNvSpPr>
            <p:nvPr/>
          </p:nvSpPr>
          <p:spPr bwMode="auto">
            <a:xfrm rot="-480000">
              <a:off x="1670" y="1839"/>
              <a:ext cx="2217" cy="596"/>
            </a:xfrm>
            <a:prstGeom prst="ellipse">
              <a:avLst/>
            </a:prstGeom>
            <a:solidFill>
              <a:srgbClr val="CCCCFF">
                <a:alpha val="50195"/>
              </a:srgbClr>
            </a:solidFill>
            <a:ln w="9525">
              <a:solidFill>
                <a:schemeClr val="tx1"/>
              </a:solidFill>
              <a:round/>
              <a:headEnd/>
              <a:tailEnd/>
            </a:ln>
          </p:spPr>
          <p:txBody>
            <a:bodyPr wrap="none" anchor="ctr"/>
            <a:lstStyle/>
            <a:p>
              <a:endParaRPr lang="fr-FR"/>
            </a:p>
          </p:txBody>
        </p:sp>
        <p:sp>
          <p:nvSpPr>
            <p:cNvPr id="9" name="Line 11"/>
            <p:cNvSpPr>
              <a:spLocks noChangeShapeType="1"/>
            </p:cNvSpPr>
            <p:nvPr/>
          </p:nvSpPr>
          <p:spPr bwMode="auto">
            <a:xfrm flipH="1">
              <a:off x="2618" y="1597"/>
              <a:ext cx="226" cy="235"/>
            </a:xfrm>
            <a:prstGeom prst="line">
              <a:avLst/>
            </a:prstGeom>
            <a:noFill/>
            <a:ln w="317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0" name="Text Box 12"/>
            <p:cNvSpPr txBox="1">
              <a:spLocks noChangeArrowheads="1"/>
            </p:cNvSpPr>
            <p:nvPr/>
          </p:nvSpPr>
          <p:spPr bwMode="auto">
            <a:xfrm>
              <a:off x="2731" y="1472"/>
              <a:ext cx="622"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2000" dirty="0">
                  <a:solidFill>
                    <a:srgbClr val="1F497D"/>
                  </a:solidFill>
                  <a:latin typeface="+mn-lt"/>
                </a:rPr>
                <a:t>CPS</a:t>
              </a:r>
            </a:p>
          </p:txBody>
        </p:sp>
      </p:grpSp>
      <p:sp>
        <p:nvSpPr>
          <p:cNvPr id="11" name="Line 14"/>
          <p:cNvSpPr>
            <a:spLocks noChangeShapeType="1"/>
          </p:cNvSpPr>
          <p:nvPr/>
        </p:nvSpPr>
        <p:spPr bwMode="auto">
          <a:xfrm flipV="1">
            <a:off x="1371917" y="1460494"/>
            <a:ext cx="0" cy="2708278"/>
          </a:xfrm>
          <a:prstGeom prst="line">
            <a:avLst/>
          </a:prstGeom>
          <a:noFill/>
          <a:ln w="28575">
            <a:solidFill>
              <a:srgbClr val="1F497D"/>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2" name="Line 15"/>
          <p:cNvSpPr>
            <a:spLocks noChangeShapeType="1"/>
          </p:cNvSpPr>
          <p:nvPr/>
        </p:nvSpPr>
        <p:spPr bwMode="auto">
          <a:xfrm>
            <a:off x="1357313" y="4158612"/>
            <a:ext cx="5997575" cy="1588"/>
          </a:xfrm>
          <a:prstGeom prst="line">
            <a:avLst/>
          </a:prstGeom>
          <a:noFill/>
          <a:ln w="28575">
            <a:solidFill>
              <a:srgbClr val="1F497D"/>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 name="Freeform 16"/>
          <p:cNvSpPr>
            <a:spLocks/>
          </p:cNvSpPr>
          <p:nvPr/>
        </p:nvSpPr>
        <p:spPr bwMode="auto">
          <a:xfrm>
            <a:off x="1367473" y="2103434"/>
            <a:ext cx="5908675" cy="2065338"/>
          </a:xfrm>
          <a:custGeom>
            <a:avLst/>
            <a:gdLst>
              <a:gd name="T0" fmla="*/ 0 w 3168"/>
              <a:gd name="T1" fmla="*/ 1336 h 1296"/>
              <a:gd name="T2" fmla="*/ 2965 w 3168"/>
              <a:gd name="T3" fmla="*/ 248 h 1296"/>
              <a:gd name="T4" fmla="*/ 11502 w 3168"/>
              <a:gd name="T5" fmla="*/ 0 h 1296"/>
              <a:gd name="T6" fmla="*/ 0 60000 65536"/>
              <a:gd name="T7" fmla="*/ 0 60000 65536"/>
              <a:gd name="T8" fmla="*/ 0 60000 65536"/>
              <a:gd name="T9" fmla="*/ 0 w 3168"/>
              <a:gd name="T10" fmla="*/ 0 h 1296"/>
              <a:gd name="T11" fmla="*/ 3168 w 3168"/>
              <a:gd name="T12" fmla="*/ 1296 h 1296"/>
            </a:gdLst>
            <a:ahLst/>
            <a:cxnLst>
              <a:cxn ang="T6">
                <a:pos x="T0" y="T1"/>
              </a:cxn>
              <a:cxn ang="T7">
                <a:pos x="T2" y="T3"/>
              </a:cxn>
              <a:cxn ang="T8">
                <a:pos x="T4" y="T5"/>
              </a:cxn>
            </a:cxnLst>
            <a:rect l="T9" t="T10" r="T11" b="T12"/>
            <a:pathLst>
              <a:path w="3168" h="1296">
                <a:moveTo>
                  <a:pt x="0" y="1296"/>
                </a:moveTo>
                <a:cubicBezTo>
                  <a:pt x="144" y="876"/>
                  <a:pt x="288" y="456"/>
                  <a:pt x="816" y="240"/>
                </a:cubicBezTo>
                <a:cubicBezTo>
                  <a:pt x="1344" y="24"/>
                  <a:pt x="2776" y="40"/>
                  <a:pt x="3168" y="0"/>
                </a:cubicBezTo>
              </a:path>
            </a:pathLst>
          </a:custGeom>
          <a:noFill/>
          <a:ln w="28575">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14" name="Line 17"/>
          <p:cNvSpPr>
            <a:spLocks noChangeShapeType="1"/>
          </p:cNvSpPr>
          <p:nvPr/>
        </p:nvSpPr>
        <p:spPr bwMode="auto">
          <a:xfrm flipH="1" flipV="1">
            <a:off x="1367473" y="2111372"/>
            <a:ext cx="5819775" cy="1588"/>
          </a:xfrm>
          <a:prstGeom prst="line">
            <a:avLst/>
          </a:prstGeom>
          <a:noFill/>
          <a:ln w="19050">
            <a:solidFill>
              <a:srgbClr val="1F497D"/>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5" name="Text Box 18"/>
          <p:cNvSpPr txBox="1">
            <a:spLocks noChangeArrowheads="1"/>
          </p:cNvSpPr>
          <p:nvPr/>
        </p:nvSpPr>
        <p:spPr bwMode="auto">
          <a:xfrm>
            <a:off x="1419067" y="1460494"/>
            <a:ext cx="115929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solidFill>
                  <a:srgbClr val="1F497D"/>
                </a:solidFill>
                <a:latin typeface="+mn-lt"/>
              </a:rPr>
              <a:t>velocity</a:t>
            </a:r>
          </a:p>
        </p:txBody>
      </p:sp>
      <p:sp>
        <p:nvSpPr>
          <p:cNvPr id="16" name="Text Box 19"/>
          <p:cNvSpPr txBox="1">
            <a:spLocks noChangeArrowheads="1"/>
          </p:cNvSpPr>
          <p:nvPr/>
        </p:nvSpPr>
        <p:spPr bwMode="auto">
          <a:xfrm>
            <a:off x="6738621" y="4171948"/>
            <a:ext cx="104412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solidFill>
                  <a:srgbClr val="1F497D"/>
                </a:solidFill>
                <a:latin typeface="+mn-lt"/>
              </a:rPr>
              <a:t>energy</a:t>
            </a:r>
          </a:p>
        </p:txBody>
      </p:sp>
      <p:sp>
        <p:nvSpPr>
          <p:cNvPr id="17" name="Text Box 20"/>
          <p:cNvSpPr txBox="1">
            <a:spLocks noChangeArrowheads="1"/>
          </p:cNvSpPr>
          <p:nvPr/>
        </p:nvSpPr>
        <p:spPr bwMode="auto">
          <a:xfrm>
            <a:off x="513398" y="1846259"/>
            <a:ext cx="31908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solidFill>
                  <a:srgbClr val="1F497D"/>
                </a:solidFill>
                <a:latin typeface="Times New Roman" charset="0"/>
              </a:rPr>
              <a:t>c</a:t>
            </a:r>
          </a:p>
        </p:txBody>
      </p:sp>
      <p:sp>
        <p:nvSpPr>
          <p:cNvPr id="18" name="Line 21"/>
          <p:cNvSpPr>
            <a:spLocks noChangeShapeType="1"/>
          </p:cNvSpPr>
          <p:nvPr/>
        </p:nvSpPr>
        <p:spPr bwMode="auto">
          <a:xfrm>
            <a:off x="834073" y="2111372"/>
            <a:ext cx="447675" cy="1588"/>
          </a:xfrm>
          <a:prstGeom prst="line">
            <a:avLst/>
          </a:prstGeom>
          <a:noFill/>
          <a:ln w="19050">
            <a:solidFill>
              <a:srgbClr val="1F497D"/>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nvGrpSpPr>
          <p:cNvPr id="19" name="Group 26"/>
          <p:cNvGrpSpPr>
            <a:grpSpLocks/>
          </p:cNvGrpSpPr>
          <p:nvPr/>
        </p:nvGrpSpPr>
        <p:grpSpPr bwMode="auto">
          <a:xfrm>
            <a:off x="5294313" y="1698346"/>
            <a:ext cx="3016250" cy="1119187"/>
            <a:chOff x="3643" y="1755"/>
            <a:chExt cx="1900" cy="705"/>
          </a:xfrm>
        </p:grpSpPr>
        <p:sp>
          <p:nvSpPr>
            <p:cNvPr id="20" name="Oval 27"/>
            <p:cNvSpPr>
              <a:spLocks noChangeArrowheads="1"/>
            </p:cNvSpPr>
            <p:nvPr/>
          </p:nvSpPr>
          <p:spPr bwMode="auto">
            <a:xfrm>
              <a:off x="3643" y="1755"/>
              <a:ext cx="1319" cy="476"/>
            </a:xfrm>
            <a:prstGeom prst="ellipse">
              <a:avLst/>
            </a:prstGeom>
            <a:solidFill>
              <a:srgbClr val="CCCCFF">
                <a:alpha val="50195"/>
              </a:srgbClr>
            </a:solidFill>
            <a:ln w="9525">
              <a:solidFill>
                <a:schemeClr val="tx1"/>
              </a:solidFill>
              <a:round/>
              <a:headEnd/>
              <a:tailEnd/>
            </a:ln>
          </p:spPr>
          <p:txBody>
            <a:bodyPr wrap="none" anchor="ctr"/>
            <a:lstStyle/>
            <a:p>
              <a:endParaRPr lang="fr-FR"/>
            </a:p>
          </p:txBody>
        </p:sp>
        <p:sp>
          <p:nvSpPr>
            <p:cNvPr id="21" name="Line 28"/>
            <p:cNvSpPr>
              <a:spLocks noChangeShapeType="1"/>
            </p:cNvSpPr>
            <p:nvPr/>
          </p:nvSpPr>
          <p:spPr bwMode="auto">
            <a:xfrm flipH="1" flipV="1">
              <a:off x="4928" y="2027"/>
              <a:ext cx="222" cy="231"/>
            </a:xfrm>
            <a:prstGeom prst="line">
              <a:avLst/>
            </a:prstGeom>
            <a:noFill/>
            <a:ln w="317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2" name="Text Box 29"/>
            <p:cNvSpPr txBox="1">
              <a:spLocks noChangeArrowheads="1"/>
            </p:cNvSpPr>
            <p:nvPr/>
          </p:nvSpPr>
          <p:spPr bwMode="auto">
            <a:xfrm>
              <a:off x="4707" y="2210"/>
              <a:ext cx="836"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2000" dirty="0">
                  <a:solidFill>
                    <a:srgbClr val="1F497D"/>
                  </a:solidFill>
                  <a:latin typeface="+mn-lt"/>
                </a:rPr>
                <a:t>SPS / LHC</a:t>
              </a:r>
            </a:p>
          </p:txBody>
        </p:sp>
      </p:grpSp>
      <p:grpSp>
        <p:nvGrpSpPr>
          <p:cNvPr id="23" name="Group 30"/>
          <p:cNvGrpSpPr>
            <a:grpSpLocks/>
          </p:cNvGrpSpPr>
          <p:nvPr/>
        </p:nvGrpSpPr>
        <p:grpSpPr bwMode="auto">
          <a:xfrm>
            <a:off x="4169728" y="2198683"/>
            <a:ext cx="3646487" cy="1803399"/>
            <a:chOff x="3081" y="2025"/>
            <a:chExt cx="2297" cy="1136"/>
          </a:xfrm>
        </p:grpSpPr>
        <p:sp>
          <p:nvSpPr>
            <p:cNvPr id="24" name="Text Box 31"/>
            <p:cNvSpPr txBox="1">
              <a:spLocks noChangeArrowheads="1"/>
            </p:cNvSpPr>
            <p:nvPr/>
          </p:nvSpPr>
          <p:spPr bwMode="auto">
            <a:xfrm>
              <a:off x="3081" y="2405"/>
              <a:ext cx="1709" cy="7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solidFill>
                    <a:srgbClr val="1F497D"/>
                  </a:solidFill>
                  <a:latin typeface="+mn-lt"/>
                </a:rPr>
                <a:t>Einstein:</a:t>
              </a:r>
            </a:p>
            <a:p>
              <a:r>
                <a:rPr lang="en-US" dirty="0">
                  <a:solidFill>
                    <a:srgbClr val="1F497D"/>
                  </a:solidFill>
                  <a:latin typeface="+mn-lt"/>
                </a:rPr>
                <a:t>energy increases</a:t>
              </a:r>
            </a:p>
            <a:p>
              <a:r>
                <a:rPr lang="en-US" dirty="0">
                  <a:solidFill>
                    <a:srgbClr val="1F497D"/>
                  </a:solidFill>
                  <a:latin typeface="+mn-lt"/>
                </a:rPr>
                <a:t>not velocity</a:t>
              </a:r>
            </a:p>
          </p:txBody>
        </p:sp>
        <p:sp>
          <p:nvSpPr>
            <p:cNvPr id="25" name="Line 32"/>
            <p:cNvSpPr>
              <a:spLocks noChangeShapeType="1"/>
            </p:cNvSpPr>
            <p:nvPr/>
          </p:nvSpPr>
          <p:spPr bwMode="auto">
            <a:xfrm flipV="1">
              <a:off x="3702" y="2025"/>
              <a:ext cx="311" cy="419"/>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aphicFrame>
          <p:nvGraphicFramePr>
            <p:cNvPr id="26" name="Object 33"/>
            <p:cNvGraphicFramePr>
              <a:graphicFrameLocks noChangeAspect="1"/>
            </p:cNvGraphicFramePr>
            <p:nvPr/>
          </p:nvGraphicFramePr>
          <p:xfrm>
            <a:off x="4702" y="2715"/>
            <a:ext cx="676" cy="214"/>
          </p:xfrm>
          <a:graphic>
            <a:graphicData uri="http://schemas.openxmlformats.org/presentationml/2006/ole">
              <mc:AlternateContent xmlns:mc="http://schemas.openxmlformats.org/markup-compatibility/2006">
                <mc:Choice xmlns:v="urn:schemas-microsoft-com:vml" Requires="v">
                  <p:oleObj name="Equation" r:id="rId2" imgW="837836" imgH="266584" progId="Equation.3">
                    <p:embed/>
                  </p:oleObj>
                </mc:Choice>
                <mc:Fallback>
                  <p:oleObj name="Equation" r:id="rId2" imgW="837836" imgH="266584"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2" y="2715"/>
                          <a:ext cx="676" cy="214"/>
                        </a:xfrm>
                        <a:prstGeom prst="rect">
                          <a:avLst/>
                        </a:prstGeom>
                        <a:solidFill>
                          <a:srgbClr val="C6D9F1"/>
                        </a:solidFill>
                        <a:ln>
                          <a:noFill/>
                        </a:ln>
                        <a:effectLst/>
                      </p:spPr>
                    </p:pic>
                  </p:oleObj>
                </mc:Fallback>
              </mc:AlternateContent>
            </a:graphicData>
          </a:graphic>
        </p:graphicFrame>
        <p:sp>
          <p:nvSpPr>
            <p:cNvPr id="27" name="Text Box 34"/>
            <p:cNvSpPr txBox="1">
              <a:spLocks noChangeArrowheads="1"/>
            </p:cNvSpPr>
            <p:nvPr/>
          </p:nvSpPr>
          <p:spPr bwMode="auto">
            <a:xfrm>
              <a:off x="4203" y="2253"/>
              <a:ext cx="684" cy="9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8800" dirty="0">
                  <a:solidFill>
                    <a:srgbClr val="1F497D"/>
                  </a:solidFill>
                  <a:latin typeface="Times New Roman" charset="0"/>
                </a:rPr>
                <a:t>}</a:t>
              </a:r>
            </a:p>
          </p:txBody>
        </p:sp>
      </p:grpSp>
      <p:grpSp>
        <p:nvGrpSpPr>
          <p:cNvPr id="28" name="Group 27"/>
          <p:cNvGrpSpPr/>
          <p:nvPr/>
        </p:nvGrpSpPr>
        <p:grpSpPr>
          <a:xfrm>
            <a:off x="301467" y="2312128"/>
            <a:ext cx="4627086" cy="3333018"/>
            <a:chOff x="301467" y="2251172"/>
            <a:chExt cx="4627086" cy="3333018"/>
          </a:xfrm>
        </p:grpSpPr>
        <p:grpSp>
          <p:nvGrpSpPr>
            <p:cNvPr id="29" name="Group 4"/>
            <p:cNvGrpSpPr>
              <a:grpSpLocks/>
            </p:cNvGrpSpPr>
            <p:nvPr/>
          </p:nvGrpSpPr>
          <p:grpSpPr bwMode="auto">
            <a:xfrm>
              <a:off x="301467" y="2251172"/>
              <a:ext cx="2178049" cy="1966912"/>
              <a:chOff x="453" y="2205"/>
              <a:chExt cx="1372" cy="1239"/>
            </a:xfrm>
          </p:grpSpPr>
          <p:grpSp>
            <p:nvGrpSpPr>
              <p:cNvPr id="36" name="Group 5"/>
              <p:cNvGrpSpPr>
                <a:grpSpLocks/>
              </p:cNvGrpSpPr>
              <p:nvPr/>
            </p:nvGrpSpPr>
            <p:grpSpPr bwMode="auto">
              <a:xfrm>
                <a:off x="938" y="2205"/>
                <a:ext cx="887" cy="1021"/>
                <a:chOff x="938" y="2205"/>
                <a:chExt cx="887" cy="1021"/>
              </a:xfrm>
            </p:grpSpPr>
            <p:sp>
              <p:nvSpPr>
                <p:cNvPr id="38" name="Oval 6"/>
                <p:cNvSpPr>
                  <a:spLocks noChangeArrowheads="1"/>
                </p:cNvSpPr>
                <p:nvPr/>
              </p:nvSpPr>
              <p:spPr bwMode="auto">
                <a:xfrm rot="1800000">
                  <a:off x="1178" y="2205"/>
                  <a:ext cx="647" cy="1021"/>
                </a:xfrm>
                <a:prstGeom prst="ellipse">
                  <a:avLst/>
                </a:prstGeom>
                <a:solidFill>
                  <a:srgbClr val="CCCCFF">
                    <a:alpha val="50195"/>
                  </a:srgbClr>
                </a:solidFill>
                <a:ln w="9525">
                  <a:solidFill>
                    <a:schemeClr val="tx1"/>
                  </a:solidFill>
                  <a:round/>
                  <a:headEnd/>
                  <a:tailEnd/>
                </a:ln>
              </p:spPr>
              <p:txBody>
                <a:bodyPr wrap="none" anchor="ctr"/>
                <a:lstStyle/>
                <a:p>
                  <a:endParaRPr lang="fr-FR"/>
                </a:p>
              </p:txBody>
            </p:sp>
            <p:sp>
              <p:nvSpPr>
                <p:cNvPr id="39" name="Line 7"/>
                <p:cNvSpPr>
                  <a:spLocks noChangeShapeType="1"/>
                </p:cNvSpPr>
                <p:nvPr/>
              </p:nvSpPr>
              <p:spPr bwMode="auto">
                <a:xfrm flipV="1">
                  <a:off x="938" y="2931"/>
                  <a:ext cx="265" cy="284"/>
                </a:xfrm>
                <a:prstGeom prst="line">
                  <a:avLst/>
                </a:prstGeom>
                <a:noFill/>
                <a:ln w="317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37" name="Text Box 8"/>
              <p:cNvSpPr txBox="1">
                <a:spLocks noChangeArrowheads="1"/>
              </p:cNvSpPr>
              <p:nvPr/>
            </p:nvSpPr>
            <p:spPr bwMode="auto">
              <a:xfrm>
                <a:off x="453" y="3194"/>
                <a:ext cx="622"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2000" dirty="0">
                    <a:solidFill>
                      <a:srgbClr val="1F497D"/>
                    </a:solidFill>
                    <a:latin typeface="+mn-lt"/>
                  </a:rPr>
                  <a:t>PSB</a:t>
                </a:r>
              </a:p>
            </p:txBody>
          </p:sp>
        </p:grpSp>
        <p:grpSp>
          <p:nvGrpSpPr>
            <p:cNvPr id="30" name="Group 29"/>
            <p:cNvGrpSpPr/>
            <p:nvPr/>
          </p:nvGrpSpPr>
          <p:grpSpPr>
            <a:xfrm>
              <a:off x="1480322" y="3688652"/>
              <a:ext cx="3448231" cy="1895538"/>
              <a:chOff x="1480322" y="3688652"/>
              <a:chExt cx="3448231" cy="1895538"/>
            </a:xfrm>
          </p:grpSpPr>
          <p:grpSp>
            <p:nvGrpSpPr>
              <p:cNvPr id="31" name="Group 22"/>
              <p:cNvGrpSpPr>
                <a:grpSpLocks/>
              </p:cNvGrpSpPr>
              <p:nvPr/>
            </p:nvGrpSpPr>
            <p:grpSpPr bwMode="auto">
              <a:xfrm>
                <a:off x="1480322" y="3688652"/>
                <a:ext cx="2376488" cy="1485899"/>
                <a:chOff x="1218" y="2912"/>
                <a:chExt cx="1497" cy="936"/>
              </a:xfrm>
            </p:grpSpPr>
            <p:sp>
              <p:nvSpPr>
                <p:cNvPr id="33" name="Text Box 23"/>
                <p:cNvSpPr txBox="1">
                  <a:spLocks noChangeArrowheads="1"/>
                </p:cNvSpPr>
                <p:nvPr/>
              </p:nvSpPr>
              <p:spPr bwMode="auto">
                <a:xfrm>
                  <a:off x="1218" y="3496"/>
                  <a:ext cx="797" cy="2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solidFill>
                        <a:srgbClr val="1F497D"/>
                      </a:solidFill>
                      <a:latin typeface="+mn-lt"/>
                    </a:rPr>
                    <a:t>Newton:</a:t>
                  </a:r>
                </a:p>
              </p:txBody>
            </p:sp>
            <p:graphicFrame>
              <p:nvGraphicFramePr>
                <p:cNvPr id="34" name="Object 24"/>
                <p:cNvGraphicFramePr>
                  <a:graphicFrameLocks noChangeAspect="1"/>
                </p:cNvGraphicFramePr>
                <p:nvPr/>
              </p:nvGraphicFramePr>
              <p:xfrm>
                <a:off x="2075" y="3464"/>
                <a:ext cx="640" cy="384"/>
              </p:xfrm>
              <a:graphic>
                <a:graphicData uri="http://schemas.openxmlformats.org/presentationml/2006/ole">
                  <mc:AlternateContent xmlns:mc="http://schemas.openxmlformats.org/markup-compatibility/2006">
                    <mc:Choice xmlns:v="urn:schemas-microsoft-com:vml" Requires="v">
                      <p:oleObj name="Equation" r:id="rId4" imgW="1016000" imgH="609600" progId="Equation.3">
                        <p:embed/>
                      </p:oleObj>
                    </mc:Choice>
                    <mc:Fallback>
                      <p:oleObj name="Equation" r:id="rId4" imgW="1016000" imgH="609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5" y="3464"/>
                              <a:ext cx="640" cy="384"/>
                            </a:xfrm>
                            <a:prstGeom prst="rect">
                              <a:avLst/>
                            </a:prstGeom>
                            <a:solidFill>
                              <a:srgbClr val="C6D9F1"/>
                            </a:solidFill>
                            <a:ln>
                              <a:noFill/>
                            </a:ln>
                            <a:effectLst/>
                          </p:spPr>
                        </p:pic>
                      </p:oleObj>
                    </mc:Fallback>
                  </mc:AlternateContent>
                </a:graphicData>
              </a:graphic>
            </p:graphicFrame>
            <p:sp>
              <p:nvSpPr>
                <p:cNvPr id="35" name="Line 25"/>
                <p:cNvSpPr>
                  <a:spLocks noChangeShapeType="1"/>
                </p:cNvSpPr>
                <p:nvPr/>
              </p:nvSpPr>
              <p:spPr bwMode="auto">
                <a:xfrm flipH="1" flipV="1">
                  <a:off x="1322" y="2912"/>
                  <a:ext cx="88" cy="557"/>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pic>
            <p:nvPicPr>
              <p:cNvPr id="32" name="Picture 35" descr="newtn3_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9600" y="4185657"/>
                <a:ext cx="998953" cy="13985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pic>
        <p:nvPicPr>
          <p:cNvPr id="40" name="Picture 3" descr="Einstein_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68615" y="2874004"/>
            <a:ext cx="1000778" cy="1148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722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3" presetClass="entr" presetSubtype="16"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Units we use for Energy</a:t>
            </a:r>
          </a:p>
        </p:txBody>
      </p:sp>
      <p:sp>
        <p:nvSpPr>
          <p:cNvPr id="3" name="Content Placeholder 2"/>
          <p:cNvSpPr>
            <a:spLocks noGrp="1"/>
          </p:cNvSpPr>
          <p:nvPr>
            <p:ph idx="1"/>
          </p:nvPr>
        </p:nvSpPr>
        <p:spPr>
          <a:xfrm>
            <a:off x="457199" y="3986461"/>
            <a:ext cx="8364071" cy="2117158"/>
          </a:xfrm>
        </p:spPr>
        <p:txBody>
          <a:bodyPr>
            <a:normAutofit/>
          </a:bodyPr>
          <a:lstStyle/>
          <a:p>
            <a:pPr>
              <a:lnSpc>
                <a:spcPct val="120000"/>
              </a:lnSpc>
            </a:pPr>
            <a:r>
              <a:rPr lang="en-US" dirty="0"/>
              <a:t>The unit eV is too small to be used today, we use:</a:t>
            </a:r>
          </a:p>
          <a:p>
            <a:pPr marL="448056" lvl="1" indent="0" algn="ctr">
              <a:lnSpc>
                <a:spcPct val="120000"/>
              </a:lnSpc>
              <a:buNone/>
            </a:pPr>
            <a:r>
              <a:rPr lang="en-US" dirty="0"/>
              <a:t>1 </a:t>
            </a:r>
            <a:r>
              <a:rPr lang="en-US" dirty="0" err="1"/>
              <a:t>KeV</a:t>
            </a:r>
            <a:r>
              <a:rPr lang="en-US" dirty="0"/>
              <a:t> = 10</a:t>
            </a:r>
            <a:r>
              <a:rPr lang="en-US" baseline="30000" dirty="0"/>
              <a:t>3</a:t>
            </a:r>
            <a:r>
              <a:rPr lang="en-US" dirty="0"/>
              <a:t>, MeV = 10</a:t>
            </a:r>
            <a:r>
              <a:rPr lang="en-US" baseline="30000" dirty="0"/>
              <a:t>6</a:t>
            </a:r>
            <a:r>
              <a:rPr lang="en-US" dirty="0"/>
              <a:t>, </a:t>
            </a:r>
            <a:r>
              <a:rPr lang="en-US" dirty="0" err="1"/>
              <a:t>GeV</a:t>
            </a:r>
            <a:r>
              <a:rPr lang="en-US" dirty="0"/>
              <a:t> = 10</a:t>
            </a:r>
            <a:r>
              <a:rPr lang="en-US" baseline="30000" dirty="0"/>
              <a:t>9</a:t>
            </a:r>
            <a:r>
              <a:rPr lang="en-US" dirty="0"/>
              <a:t>, </a:t>
            </a:r>
            <a:r>
              <a:rPr lang="en-US" dirty="0" err="1"/>
              <a:t>TeV</a:t>
            </a:r>
            <a:r>
              <a:rPr lang="en-US" dirty="0"/>
              <a:t> = 10</a:t>
            </a:r>
            <a:r>
              <a:rPr lang="en-US" baseline="30000" dirty="0"/>
              <a:t>12</a:t>
            </a:r>
          </a:p>
          <a:p>
            <a:pPr>
              <a:lnSpc>
                <a:spcPct val="120000"/>
              </a:lnSpc>
            </a:pPr>
            <a:endParaRPr lang="en-US" dirty="0"/>
          </a:p>
          <a:p>
            <a:pPr>
              <a:lnSpc>
                <a:spcPct val="120000"/>
              </a:lnSpc>
            </a:pPr>
            <a:endParaRPr lang="en-US" dirty="0"/>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pic>
        <p:nvPicPr>
          <p:cNvPr id="7" name="Picture 6"/>
          <p:cNvPicPr>
            <a:picLocks noChangeAspect="1"/>
          </p:cNvPicPr>
          <p:nvPr/>
        </p:nvPicPr>
        <p:blipFill>
          <a:blip r:embed="rId3"/>
          <a:stretch>
            <a:fillRect/>
          </a:stretch>
        </p:blipFill>
        <p:spPr>
          <a:xfrm>
            <a:off x="5548663" y="1106064"/>
            <a:ext cx="3377438" cy="2754032"/>
          </a:xfrm>
          <a:prstGeom prst="rect">
            <a:avLst/>
          </a:prstGeom>
        </p:spPr>
      </p:pic>
      <p:sp>
        <p:nvSpPr>
          <p:cNvPr id="10" name="Content Placeholder 2"/>
          <p:cNvSpPr txBox="1">
            <a:spLocks/>
          </p:cNvSpPr>
          <p:nvPr/>
        </p:nvSpPr>
        <p:spPr>
          <a:xfrm>
            <a:off x="457200" y="1533846"/>
            <a:ext cx="4874456" cy="2193857"/>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20000"/>
              </a:lnSpc>
            </a:pPr>
            <a:r>
              <a:rPr lang="en-US" dirty="0"/>
              <a:t>The energy acquired by an electron in a potential of 1 Volts is defined as being </a:t>
            </a:r>
            <a:r>
              <a:rPr lang="en-US"/>
              <a:t>1 eV</a:t>
            </a:r>
            <a:endParaRPr lang="en-US" dirty="0"/>
          </a:p>
        </p:txBody>
      </p:sp>
    </p:spTree>
    <p:extLst>
      <p:ext uri="{BB962C8B-B14F-4D97-AF65-F5344CB8AC3E}">
        <p14:creationId xmlns:p14="http://schemas.microsoft.com/office/powerpoint/2010/main" val="157252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eV versus Joules</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37</a:t>
            </a:fld>
            <a:endParaRPr lang="en-US" dirty="0"/>
          </a:p>
        </p:txBody>
      </p:sp>
      <p:sp>
        <p:nvSpPr>
          <p:cNvPr id="7" name="Rectangle 42"/>
          <p:cNvSpPr>
            <a:spLocks noGrp="1" noChangeArrowheads="1"/>
          </p:cNvSpPr>
          <p:nvPr>
            <p:ph idx="1"/>
          </p:nvPr>
        </p:nvSpPr>
        <p:spPr>
          <a:xfrm>
            <a:off x="457200" y="1603718"/>
            <a:ext cx="8248335" cy="3983396"/>
          </a:xfrm>
          <a:solidFill>
            <a:schemeClr val="tx2">
              <a:lumMod val="20000"/>
              <a:lumOff val="80000"/>
            </a:schemeClr>
          </a:solidFill>
          <a:ln>
            <a:solidFill>
              <a:schemeClr val="tx2"/>
            </a:solidFill>
          </a:ln>
        </p:spPr>
        <p:txBody>
          <a:bodyPr/>
          <a:lstStyle/>
          <a:p>
            <a:pPr eaLnBrk="1" hangingPunct="1"/>
            <a:r>
              <a:rPr lang="en-US" sz="2400" dirty="0">
                <a:solidFill>
                  <a:srgbClr val="1F497D"/>
                </a:solidFill>
              </a:rPr>
              <a:t>The unit most commonly used for </a:t>
            </a:r>
            <a:r>
              <a:rPr lang="en-US" sz="2400" b="1" dirty="0">
                <a:solidFill>
                  <a:srgbClr val="1F497D"/>
                </a:solidFill>
              </a:rPr>
              <a:t>Energy</a:t>
            </a:r>
            <a:r>
              <a:rPr lang="en-US" sz="2400" dirty="0">
                <a:solidFill>
                  <a:srgbClr val="1F497D"/>
                </a:solidFill>
              </a:rPr>
              <a:t> is </a:t>
            </a:r>
            <a:r>
              <a:rPr lang="en-US" sz="2400" b="1" dirty="0">
                <a:solidFill>
                  <a:srgbClr val="1F497D"/>
                </a:solidFill>
              </a:rPr>
              <a:t>Joules [J]</a:t>
            </a:r>
          </a:p>
          <a:p>
            <a:pPr eaLnBrk="1" hangingPunct="1"/>
            <a:endParaRPr lang="en-US" sz="1000" b="1" dirty="0">
              <a:solidFill>
                <a:srgbClr val="1F497D"/>
              </a:solidFill>
            </a:endParaRPr>
          </a:p>
          <a:p>
            <a:pPr eaLnBrk="1" hangingPunct="1"/>
            <a:r>
              <a:rPr lang="en-US" sz="2400" dirty="0">
                <a:solidFill>
                  <a:srgbClr val="1F497D"/>
                </a:solidFill>
              </a:rPr>
              <a:t>In accelerator and particle physics we talk about </a:t>
            </a:r>
            <a:r>
              <a:rPr lang="en-US" sz="2400" b="1" dirty="0" err="1">
                <a:solidFill>
                  <a:srgbClr val="1F497D"/>
                </a:solidFill>
              </a:rPr>
              <a:t>eV</a:t>
            </a:r>
            <a:r>
              <a:rPr lang="en-US" sz="2400" dirty="0">
                <a:solidFill>
                  <a:srgbClr val="1F497D"/>
                </a:solidFill>
              </a:rPr>
              <a:t>…!?</a:t>
            </a:r>
          </a:p>
          <a:p>
            <a:pPr eaLnBrk="1" hangingPunct="1"/>
            <a:endParaRPr lang="en-US" sz="1000" dirty="0">
              <a:solidFill>
                <a:srgbClr val="1F497D"/>
              </a:solidFill>
            </a:endParaRPr>
          </a:p>
          <a:p>
            <a:pPr eaLnBrk="1" hangingPunct="1"/>
            <a:r>
              <a:rPr lang="en-US" sz="2400" dirty="0">
                <a:solidFill>
                  <a:srgbClr val="1F497D"/>
                </a:solidFill>
              </a:rPr>
              <a:t>The </a:t>
            </a:r>
            <a:r>
              <a:rPr lang="en-US" sz="2400" b="1" dirty="0">
                <a:solidFill>
                  <a:srgbClr val="1F497D"/>
                </a:solidFill>
              </a:rPr>
              <a:t>energy</a:t>
            </a:r>
            <a:r>
              <a:rPr lang="en-US" sz="2400" dirty="0">
                <a:solidFill>
                  <a:srgbClr val="1F497D"/>
                </a:solidFill>
              </a:rPr>
              <a:t> acquired by an </a:t>
            </a:r>
            <a:r>
              <a:rPr lang="en-US" sz="2400" b="1" dirty="0">
                <a:solidFill>
                  <a:srgbClr val="1F497D"/>
                </a:solidFill>
              </a:rPr>
              <a:t>electron</a:t>
            </a:r>
            <a:r>
              <a:rPr lang="en-US" sz="2400" dirty="0">
                <a:solidFill>
                  <a:srgbClr val="1F497D"/>
                </a:solidFill>
              </a:rPr>
              <a:t> in a potential of    </a:t>
            </a:r>
            <a:r>
              <a:rPr lang="en-US" sz="2400" b="1" dirty="0">
                <a:solidFill>
                  <a:srgbClr val="1F497D"/>
                </a:solidFill>
              </a:rPr>
              <a:t>1 Volt</a:t>
            </a:r>
            <a:r>
              <a:rPr lang="en-US" sz="2400" dirty="0">
                <a:solidFill>
                  <a:srgbClr val="1F497D"/>
                </a:solidFill>
              </a:rPr>
              <a:t> is defined as being </a:t>
            </a:r>
            <a:r>
              <a:rPr lang="en-US" sz="2400" b="1" dirty="0">
                <a:solidFill>
                  <a:srgbClr val="1F497D"/>
                </a:solidFill>
              </a:rPr>
              <a:t>1 eV</a:t>
            </a:r>
            <a:endParaRPr lang="en-US" sz="2400" dirty="0">
              <a:solidFill>
                <a:srgbClr val="1F497D"/>
              </a:solidFill>
            </a:endParaRPr>
          </a:p>
          <a:p>
            <a:pPr eaLnBrk="1" hangingPunct="1"/>
            <a:endParaRPr lang="en-US" sz="1000" b="1" dirty="0">
              <a:solidFill>
                <a:srgbClr val="1F497D"/>
              </a:solidFill>
            </a:endParaRPr>
          </a:p>
          <a:p>
            <a:pPr eaLnBrk="1" hangingPunct="1"/>
            <a:r>
              <a:rPr lang="en-US" sz="2400" b="1" dirty="0">
                <a:solidFill>
                  <a:srgbClr val="1F497D"/>
                </a:solidFill>
              </a:rPr>
              <a:t>1 </a:t>
            </a:r>
            <a:r>
              <a:rPr lang="en-US" sz="2400" b="1" dirty="0" err="1">
                <a:solidFill>
                  <a:srgbClr val="1F497D"/>
                </a:solidFill>
              </a:rPr>
              <a:t>eV</a:t>
            </a:r>
            <a:r>
              <a:rPr lang="en-US" sz="2400" dirty="0">
                <a:solidFill>
                  <a:srgbClr val="1F497D"/>
                </a:solidFill>
              </a:rPr>
              <a:t> is </a:t>
            </a:r>
            <a:r>
              <a:rPr lang="en-US" sz="2400" b="1" dirty="0">
                <a:solidFill>
                  <a:srgbClr val="1F497D"/>
                </a:solidFill>
              </a:rPr>
              <a:t>1 elementary charge</a:t>
            </a:r>
            <a:r>
              <a:rPr lang="en-US" sz="2400" dirty="0">
                <a:solidFill>
                  <a:srgbClr val="1F497D"/>
                </a:solidFill>
              </a:rPr>
              <a:t> </a:t>
            </a:r>
            <a:r>
              <a:rPr lang="ja-JP" altLang="en-US" sz="2400" dirty="0">
                <a:solidFill>
                  <a:srgbClr val="1F497D"/>
                </a:solidFill>
              </a:rPr>
              <a:t>‘</a:t>
            </a:r>
            <a:r>
              <a:rPr lang="en-US" sz="2400" dirty="0">
                <a:solidFill>
                  <a:srgbClr val="1F497D"/>
                </a:solidFill>
              </a:rPr>
              <a:t>pushed</a:t>
            </a:r>
            <a:r>
              <a:rPr lang="ja-JP" altLang="en-US" sz="2400" dirty="0">
                <a:solidFill>
                  <a:srgbClr val="1F497D"/>
                </a:solidFill>
              </a:rPr>
              <a:t>’</a:t>
            </a:r>
            <a:r>
              <a:rPr lang="en-US" sz="2400" dirty="0">
                <a:solidFill>
                  <a:srgbClr val="1F497D"/>
                </a:solidFill>
              </a:rPr>
              <a:t> by </a:t>
            </a:r>
            <a:r>
              <a:rPr lang="en-US" sz="2400" b="1" dirty="0">
                <a:solidFill>
                  <a:srgbClr val="1F497D"/>
                </a:solidFill>
              </a:rPr>
              <a:t>1 Volt</a:t>
            </a:r>
            <a:r>
              <a:rPr lang="en-US" sz="2400" dirty="0">
                <a:solidFill>
                  <a:srgbClr val="1F497D"/>
                </a:solidFill>
              </a:rPr>
              <a:t>.</a:t>
            </a:r>
          </a:p>
          <a:p>
            <a:pPr eaLnBrk="1" hangingPunct="1"/>
            <a:endParaRPr lang="en-US" sz="1000" dirty="0">
              <a:solidFill>
                <a:srgbClr val="1F497D"/>
              </a:solidFill>
            </a:endParaRPr>
          </a:p>
          <a:p>
            <a:pPr marL="0" indent="0" algn="ctr" eaLnBrk="1" hangingPunct="1">
              <a:buNone/>
            </a:pPr>
            <a:r>
              <a:rPr lang="en-US" sz="2400" b="1" dirty="0">
                <a:solidFill>
                  <a:srgbClr val="1F497D"/>
                </a:solidFill>
              </a:rPr>
              <a:t>1 </a:t>
            </a:r>
            <a:r>
              <a:rPr lang="en-US" sz="2400" b="1" dirty="0" err="1">
                <a:solidFill>
                  <a:srgbClr val="1F497D"/>
                </a:solidFill>
              </a:rPr>
              <a:t>eV</a:t>
            </a:r>
            <a:r>
              <a:rPr lang="en-US" sz="2400" b="1" dirty="0">
                <a:solidFill>
                  <a:srgbClr val="1F497D"/>
                </a:solidFill>
              </a:rPr>
              <a:t> = 1.6 x 10</a:t>
            </a:r>
            <a:r>
              <a:rPr lang="en-US" sz="2400" b="1" baseline="30000" dirty="0">
                <a:solidFill>
                  <a:srgbClr val="1F497D"/>
                </a:solidFill>
              </a:rPr>
              <a:t>-19</a:t>
            </a:r>
            <a:r>
              <a:rPr lang="en-US" sz="2400" b="1" dirty="0">
                <a:solidFill>
                  <a:srgbClr val="1F497D"/>
                </a:solidFill>
              </a:rPr>
              <a:t> Joules</a:t>
            </a:r>
            <a:endParaRPr lang="en-US" sz="2400" dirty="0">
              <a:solidFill>
                <a:srgbClr val="1F497D"/>
              </a:solidFill>
            </a:endParaRPr>
          </a:p>
          <a:p>
            <a:pPr eaLnBrk="1" hangingPunct="1"/>
            <a:endParaRPr lang="en-US" sz="1000" dirty="0">
              <a:solidFill>
                <a:srgbClr val="1F497D"/>
              </a:solidFill>
            </a:endParaRPr>
          </a:p>
        </p:txBody>
      </p:sp>
    </p:spTree>
    <p:extLst>
      <p:ext uri="{BB962C8B-B14F-4D97-AF65-F5344CB8AC3E}">
        <p14:creationId xmlns:p14="http://schemas.microsoft.com/office/powerpoint/2010/main" val="932795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Energy in the LHC beam</a:t>
            </a:r>
          </a:p>
        </p:txBody>
      </p:sp>
      <p:sp>
        <p:nvSpPr>
          <p:cNvPr id="3" name="Content Placeholder 2"/>
          <p:cNvSpPr>
            <a:spLocks noGrp="1"/>
          </p:cNvSpPr>
          <p:nvPr>
            <p:ph idx="1"/>
          </p:nvPr>
        </p:nvSpPr>
        <p:spPr>
          <a:xfrm>
            <a:off x="457199" y="1173935"/>
            <a:ext cx="8555148" cy="1041075"/>
          </a:xfrm>
        </p:spPr>
        <p:txBody>
          <a:bodyPr>
            <a:normAutofit/>
          </a:bodyPr>
          <a:lstStyle/>
          <a:p>
            <a:pPr marL="360363" indent="-323850"/>
            <a:r>
              <a:rPr lang="en-US" dirty="0"/>
              <a:t>The energy in one LHC beam at high energy is about 400 Million Joules</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38</a:t>
            </a:fld>
            <a:endParaRPr lang="en-US" dirty="0"/>
          </a:p>
        </p:txBody>
      </p:sp>
      <p:pic>
        <p:nvPicPr>
          <p:cNvPr id="8" name="Picture 7"/>
          <p:cNvPicPr>
            <a:picLocks noChangeAspect="1"/>
          </p:cNvPicPr>
          <p:nvPr/>
        </p:nvPicPr>
        <p:blipFill>
          <a:blip r:embed="rId2"/>
          <a:stretch>
            <a:fillRect/>
          </a:stretch>
        </p:blipFill>
        <p:spPr>
          <a:xfrm>
            <a:off x="1837450" y="3404240"/>
            <a:ext cx="5466354" cy="1862609"/>
          </a:xfrm>
          <a:prstGeom prst="rect">
            <a:avLst/>
          </a:prstGeom>
        </p:spPr>
      </p:pic>
      <p:sp>
        <p:nvSpPr>
          <p:cNvPr id="10" name="Content Placeholder 2"/>
          <p:cNvSpPr txBox="1">
            <a:spLocks/>
          </p:cNvSpPr>
          <p:nvPr/>
        </p:nvSpPr>
        <p:spPr>
          <a:xfrm>
            <a:off x="457198" y="2215010"/>
            <a:ext cx="8027895" cy="1089501"/>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0363" indent="-323850"/>
            <a:r>
              <a:rPr lang="en-US" dirty="0"/>
              <a:t>This corresponds to the energy of a TGV engine going at 160 km/h </a:t>
            </a:r>
          </a:p>
        </p:txBody>
      </p:sp>
      <p:sp>
        <p:nvSpPr>
          <p:cNvPr id="11" name="Content Placeholder 2"/>
          <p:cNvSpPr txBox="1">
            <a:spLocks/>
          </p:cNvSpPr>
          <p:nvPr/>
        </p:nvSpPr>
        <p:spPr>
          <a:xfrm>
            <a:off x="984452" y="5315275"/>
            <a:ext cx="8027895" cy="603263"/>
          </a:xfrm>
          <a:prstGeom prst="rect">
            <a:avLst/>
          </a:prstGeom>
        </p:spPr>
        <p:txBody>
          <a:bodyPr vert="horz">
            <a:normAutofit fontScale="925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0363" marR="0" lvl="0" indent="-323850" defTabSz="914400" eaLnBrk="1" fontAlgn="auto" latinLnBrk="0" hangingPunct="1">
              <a:lnSpc>
                <a:spcPct val="100000"/>
              </a:lnSpc>
              <a:spcBef>
                <a:spcPts val="0"/>
              </a:spcBef>
              <a:spcAft>
                <a:spcPts val="0"/>
              </a:spcAft>
              <a:buClrTx/>
              <a:buSzTx/>
              <a:buFontTx/>
              <a:buNone/>
              <a:tabLst/>
              <a:defRPr/>
            </a:pPr>
            <a:r>
              <a:rPr lang="en-US" dirty="0"/>
              <a:t>...... but then concentrated in the size of a needle</a:t>
            </a:r>
          </a:p>
        </p:txBody>
      </p:sp>
    </p:spTree>
    <p:extLst>
      <p:ext uri="{BB962C8B-B14F-4D97-AF65-F5344CB8AC3E}">
        <p14:creationId xmlns:p14="http://schemas.microsoft.com/office/powerpoint/2010/main" val="3351849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Energy versus Momentum</a:t>
            </a:r>
            <a:endParaRPr lang="en-US" dirty="0"/>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39</a:t>
            </a:fld>
            <a:endParaRPr lang="en-US" dirty="0"/>
          </a:p>
        </p:txBody>
      </p:sp>
      <p:sp>
        <p:nvSpPr>
          <p:cNvPr id="10" name="Rectangle 84"/>
          <p:cNvSpPr>
            <a:spLocks noGrp="1" noChangeArrowheads="1"/>
          </p:cNvSpPr>
          <p:nvPr>
            <p:ph idx="1"/>
          </p:nvPr>
        </p:nvSpPr>
        <p:spPr>
          <a:xfrm>
            <a:off x="732429" y="1276603"/>
            <a:ext cx="7954371" cy="457200"/>
          </a:xfrm>
          <a:solidFill>
            <a:schemeClr val="tx2">
              <a:lumMod val="20000"/>
              <a:lumOff val="80000"/>
            </a:schemeClr>
          </a:solidFill>
          <a:ln>
            <a:solidFill>
              <a:srgbClr val="1F497D"/>
            </a:solidFill>
          </a:ln>
        </p:spPr>
        <p:txBody>
          <a:bodyPr/>
          <a:lstStyle/>
          <a:p>
            <a:pPr marL="0" indent="0" algn="ctr" eaLnBrk="1" hangingPunct="1">
              <a:buNone/>
            </a:pPr>
            <a:r>
              <a:rPr kumimoji="1" lang="en-US" sz="2400" dirty="0">
                <a:solidFill>
                  <a:srgbClr val="1F497D"/>
                </a:solidFill>
              </a:rPr>
              <a:t>Einstein’s formula:</a:t>
            </a:r>
            <a:endParaRPr lang="en-US" sz="2400" dirty="0">
              <a:solidFill>
                <a:srgbClr val="1F497D"/>
              </a:solidFill>
            </a:endParaRPr>
          </a:p>
        </p:txBody>
      </p:sp>
      <p:graphicFrame>
        <p:nvGraphicFramePr>
          <p:cNvPr id="11" name="Object 39"/>
          <p:cNvGraphicFramePr>
            <a:graphicFrameLocks noChangeAspect="1"/>
          </p:cNvGraphicFramePr>
          <p:nvPr>
            <p:extLst>
              <p:ext uri="{D42A27DB-BD31-4B8C-83A1-F6EECF244321}">
                <p14:modId xmlns:p14="http://schemas.microsoft.com/office/powerpoint/2010/main" val="1869159844"/>
              </p:ext>
            </p:extLst>
          </p:nvPr>
        </p:nvGraphicFramePr>
        <p:xfrm>
          <a:off x="2051328" y="1834050"/>
          <a:ext cx="1073150" cy="339725"/>
        </p:xfrm>
        <a:graphic>
          <a:graphicData uri="http://schemas.openxmlformats.org/presentationml/2006/ole">
            <mc:AlternateContent xmlns:mc="http://schemas.openxmlformats.org/markup-compatibility/2006">
              <mc:Choice xmlns:v="urn:schemas-microsoft-com:vml" Requires="v">
                <p:oleObj name="Equation" r:id="rId2" imgW="837836" imgH="266584" progId="Equation.3">
                  <p:embed/>
                </p:oleObj>
              </mc:Choice>
              <mc:Fallback>
                <p:oleObj name="Equation" r:id="rId2" imgW="837836" imgH="266584"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328" y="1834050"/>
                        <a:ext cx="1073150" cy="339725"/>
                      </a:xfrm>
                      <a:prstGeom prst="rect">
                        <a:avLst/>
                      </a:prstGeom>
                      <a:solidFill>
                        <a:srgbClr val="FFFFFF"/>
                      </a:solidFill>
                      <a:ln>
                        <a:noFill/>
                      </a:ln>
                      <a:effectLst/>
                    </p:spPr>
                  </p:pic>
                </p:oleObj>
              </mc:Fallback>
            </mc:AlternateContent>
          </a:graphicData>
        </a:graphic>
      </p:graphicFrame>
      <p:graphicFrame>
        <p:nvGraphicFramePr>
          <p:cNvPr id="12" name="Object 41"/>
          <p:cNvGraphicFramePr>
            <a:graphicFrameLocks noChangeAspect="1"/>
          </p:cNvGraphicFramePr>
          <p:nvPr>
            <p:extLst>
              <p:ext uri="{D42A27DB-BD31-4B8C-83A1-F6EECF244321}">
                <p14:modId xmlns:p14="http://schemas.microsoft.com/office/powerpoint/2010/main" val="1200806577"/>
              </p:ext>
            </p:extLst>
          </p:nvPr>
        </p:nvGraphicFramePr>
        <p:xfrm>
          <a:off x="6077384" y="1844516"/>
          <a:ext cx="1220788" cy="392113"/>
        </p:xfrm>
        <a:graphic>
          <a:graphicData uri="http://schemas.openxmlformats.org/presentationml/2006/ole">
            <mc:AlternateContent xmlns:mc="http://schemas.openxmlformats.org/markup-compatibility/2006">
              <mc:Choice xmlns:v="urn:schemas-microsoft-com:vml" Requires="v">
                <p:oleObj name="Equation" r:id="rId4" imgW="952087" imgH="330057" progId="Equation.3">
                  <p:embed/>
                </p:oleObj>
              </mc:Choice>
              <mc:Fallback>
                <p:oleObj name="Equation" r:id="rId4" imgW="952087" imgH="33005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7384" y="1844516"/>
                        <a:ext cx="1220788" cy="392113"/>
                      </a:xfrm>
                      <a:prstGeom prst="rect">
                        <a:avLst/>
                      </a:prstGeom>
                      <a:solidFill>
                        <a:srgbClr val="FFFFFF"/>
                      </a:solidFill>
                      <a:ln>
                        <a:noFill/>
                      </a:ln>
                      <a:effectLst/>
                    </p:spPr>
                  </p:pic>
                </p:oleObj>
              </mc:Fallback>
            </mc:AlternateContent>
          </a:graphicData>
        </a:graphic>
      </p:graphicFrame>
      <p:sp>
        <p:nvSpPr>
          <p:cNvPr id="13" name="Rectangle 85"/>
          <p:cNvSpPr>
            <a:spLocks noChangeArrowheads="1"/>
          </p:cNvSpPr>
          <p:nvPr/>
        </p:nvSpPr>
        <p:spPr bwMode="auto">
          <a:xfrm>
            <a:off x="3035968" y="1867072"/>
            <a:ext cx="326635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20000"/>
              </a:spcBef>
            </a:pPr>
            <a:r>
              <a:rPr kumimoji="1" lang="en-US" dirty="0"/>
              <a:t>  which for a mass at rest is:</a:t>
            </a:r>
          </a:p>
        </p:txBody>
      </p:sp>
      <p:graphicFrame>
        <p:nvGraphicFramePr>
          <p:cNvPr id="14" name="Object 46"/>
          <p:cNvGraphicFramePr>
            <a:graphicFrameLocks noChangeAspect="1"/>
          </p:cNvGraphicFramePr>
          <p:nvPr>
            <p:extLst>
              <p:ext uri="{D42A27DB-BD31-4B8C-83A1-F6EECF244321}">
                <p14:modId xmlns:p14="http://schemas.microsoft.com/office/powerpoint/2010/main" val="796753818"/>
              </p:ext>
            </p:extLst>
          </p:nvPr>
        </p:nvGraphicFramePr>
        <p:xfrm>
          <a:off x="2189153" y="3145433"/>
          <a:ext cx="723900" cy="622300"/>
        </p:xfrm>
        <a:graphic>
          <a:graphicData uri="http://schemas.openxmlformats.org/presentationml/2006/ole">
            <mc:AlternateContent xmlns:mc="http://schemas.openxmlformats.org/markup-compatibility/2006">
              <mc:Choice xmlns:v="urn:schemas-microsoft-com:vml" Requires="v">
                <p:oleObj name="Equation" r:id="rId6" imgW="723586" imgH="622030" progId="Equation.3">
                  <p:embed/>
                </p:oleObj>
              </mc:Choice>
              <mc:Fallback>
                <p:oleObj name="Equation" r:id="rId6" imgW="723586" imgH="62203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89153" y="3145433"/>
                        <a:ext cx="723900" cy="622300"/>
                      </a:xfrm>
                      <a:prstGeom prst="rect">
                        <a:avLst/>
                      </a:prstGeom>
                      <a:solidFill>
                        <a:srgbClr val="FFFFFF"/>
                      </a:solidFill>
                      <a:ln>
                        <a:noFill/>
                      </a:ln>
                      <a:effectLst/>
                    </p:spPr>
                  </p:pic>
                </p:oleObj>
              </mc:Fallback>
            </mc:AlternateContent>
          </a:graphicData>
        </a:graphic>
      </p:graphicFrame>
      <p:sp>
        <p:nvSpPr>
          <p:cNvPr id="15" name="Rectangle 47"/>
          <p:cNvSpPr>
            <a:spLocks noChangeArrowheads="1"/>
          </p:cNvSpPr>
          <p:nvPr/>
        </p:nvSpPr>
        <p:spPr bwMode="auto">
          <a:xfrm>
            <a:off x="741725" y="2434242"/>
            <a:ext cx="3589587" cy="646331"/>
          </a:xfrm>
          <a:prstGeom prst="rect">
            <a:avLst/>
          </a:prstGeom>
          <a:solidFill>
            <a:schemeClr val="tx2">
              <a:lumMod val="20000"/>
              <a:lumOff val="80000"/>
            </a:schemeClr>
          </a:solidFill>
          <a:ln>
            <a:solidFill>
              <a:srgbClr val="1F497D"/>
            </a:solidFill>
          </a:ln>
        </p:spPr>
        <p:txBody>
          <a:bodyPr wrap="square">
            <a:spAutoFit/>
          </a:bodyPr>
          <a:lstStyle/>
          <a:p>
            <a:pPr algn="ctr" eaLnBrk="0" hangingPunct="0">
              <a:spcBef>
                <a:spcPct val="50000"/>
              </a:spcBef>
              <a:buClr>
                <a:schemeClr val="accent1"/>
              </a:buClr>
              <a:buSzPct val="90000"/>
              <a:buFont typeface="Wingdings" charset="0"/>
              <a:buNone/>
            </a:pPr>
            <a:r>
              <a:rPr kumimoji="1" lang="en-US" dirty="0">
                <a:solidFill>
                  <a:srgbClr val="1F497D"/>
                </a:solidFill>
              </a:rPr>
              <a:t>The ratio between the total energy and the rest energy is</a:t>
            </a:r>
          </a:p>
        </p:txBody>
      </p:sp>
      <p:graphicFrame>
        <p:nvGraphicFramePr>
          <p:cNvPr id="16" name="Object 49"/>
          <p:cNvGraphicFramePr>
            <a:graphicFrameLocks noChangeAspect="1"/>
          </p:cNvGraphicFramePr>
          <p:nvPr>
            <p:extLst>
              <p:ext uri="{D42A27DB-BD31-4B8C-83A1-F6EECF244321}">
                <p14:modId xmlns:p14="http://schemas.microsoft.com/office/powerpoint/2010/main" val="1292208362"/>
              </p:ext>
            </p:extLst>
          </p:nvPr>
        </p:nvGraphicFramePr>
        <p:xfrm>
          <a:off x="4750131" y="3847337"/>
          <a:ext cx="1025525" cy="423862"/>
        </p:xfrm>
        <a:graphic>
          <a:graphicData uri="http://schemas.openxmlformats.org/presentationml/2006/ole">
            <mc:AlternateContent xmlns:mc="http://schemas.openxmlformats.org/markup-compatibility/2006">
              <mc:Choice xmlns:v="urn:schemas-microsoft-com:vml" Requires="v">
                <p:oleObj name="Equation" r:id="rId8" imgW="799753" imgH="330057" progId="Equation.3">
                  <p:embed/>
                </p:oleObj>
              </mc:Choice>
              <mc:Fallback>
                <p:oleObj name="Equation" r:id="rId8" imgW="799753" imgH="330057"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50131" y="3847337"/>
                        <a:ext cx="1025525" cy="423862"/>
                      </a:xfrm>
                      <a:prstGeom prst="rect">
                        <a:avLst/>
                      </a:prstGeom>
                      <a:solidFill>
                        <a:srgbClr val="FFFFFF"/>
                      </a:solidFill>
                      <a:ln>
                        <a:noFill/>
                      </a:ln>
                      <a:effectLst/>
                    </p:spPr>
                  </p:pic>
                </p:oleObj>
              </mc:Fallback>
            </mc:AlternateContent>
          </a:graphicData>
        </a:graphic>
      </p:graphicFrame>
      <p:sp>
        <p:nvSpPr>
          <p:cNvPr id="17" name="Rectangle 90"/>
          <p:cNvSpPr>
            <a:spLocks noChangeArrowheads="1"/>
          </p:cNvSpPr>
          <p:nvPr/>
        </p:nvSpPr>
        <p:spPr bwMode="auto">
          <a:xfrm>
            <a:off x="684512" y="3889540"/>
            <a:ext cx="407036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20000"/>
              </a:spcBef>
            </a:pPr>
            <a:r>
              <a:rPr kumimoji="1" lang="en-US" dirty="0"/>
              <a:t>Then the mass of a moving particle is:</a:t>
            </a:r>
          </a:p>
        </p:txBody>
      </p:sp>
      <p:graphicFrame>
        <p:nvGraphicFramePr>
          <p:cNvPr id="18" name="Object 60"/>
          <p:cNvGraphicFramePr>
            <a:graphicFrameLocks noChangeAspect="1"/>
          </p:cNvGraphicFramePr>
          <p:nvPr>
            <p:extLst>
              <p:ext uri="{D42A27DB-BD31-4B8C-83A1-F6EECF244321}">
                <p14:modId xmlns:p14="http://schemas.microsoft.com/office/powerpoint/2010/main" val="1963536284"/>
              </p:ext>
            </p:extLst>
          </p:nvPr>
        </p:nvGraphicFramePr>
        <p:xfrm>
          <a:off x="6659869" y="3040563"/>
          <a:ext cx="795338" cy="782638"/>
        </p:xfrm>
        <a:graphic>
          <a:graphicData uri="http://schemas.openxmlformats.org/presentationml/2006/ole">
            <mc:AlternateContent xmlns:mc="http://schemas.openxmlformats.org/markup-compatibility/2006">
              <mc:Choice xmlns:v="urn:schemas-microsoft-com:vml" Requires="v">
                <p:oleObj name="Equation" r:id="rId10" imgW="622030" imgH="609336" progId="Equation.3">
                  <p:embed/>
                </p:oleObj>
              </mc:Choice>
              <mc:Fallback>
                <p:oleObj name="Equation" r:id="rId10" imgW="622030" imgH="609336"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59869" y="3040563"/>
                        <a:ext cx="795338" cy="782638"/>
                      </a:xfrm>
                      <a:prstGeom prst="rect">
                        <a:avLst/>
                      </a:prstGeom>
                      <a:solidFill>
                        <a:srgbClr val="FFFFFF"/>
                      </a:solidFill>
                      <a:ln>
                        <a:noFill/>
                      </a:ln>
                      <a:effectLst/>
                    </p:spPr>
                  </p:pic>
                </p:oleObj>
              </mc:Fallback>
            </mc:AlternateContent>
          </a:graphicData>
        </a:graphic>
      </p:graphicFrame>
      <p:sp>
        <p:nvSpPr>
          <p:cNvPr id="19" name="Rectangle 63"/>
          <p:cNvSpPr>
            <a:spLocks noChangeArrowheads="1"/>
          </p:cNvSpPr>
          <p:nvPr/>
        </p:nvSpPr>
        <p:spPr bwMode="auto">
          <a:xfrm>
            <a:off x="732429" y="4628915"/>
            <a:ext cx="293687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spcBef>
                <a:spcPct val="50000"/>
              </a:spcBef>
              <a:buClr>
                <a:schemeClr val="accent1"/>
              </a:buClr>
              <a:buSzPct val="90000"/>
              <a:buFont typeface="Wingdings" charset="0"/>
              <a:buNone/>
            </a:pPr>
            <a:r>
              <a:rPr kumimoji="1" lang="en-US" dirty="0"/>
              <a:t>We can write:</a:t>
            </a:r>
          </a:p>
        </p:txBody>
      </p:sp>
      <p:graphicFrame>
        <p:nvGraphicFramePr>
          <p:cNvPr id="20" name="Object 64"/>
          <p:cNvGraphicFramePr>
            <a:graphicFrameLocks noChangeAspect="1"/>
          </p:cNvGraphicFramePr>
          <p:nvPr>
            <p:extLst>
              <p:ext uri="{D42A27DB-BD31-4B8C-83A1-F6EECF244321}">
                <p14:modId xmlns:p14="http://schemas.microsoft.com/office/powerpoint/2010/main" val="1650257902"/>
              </p:ext>
            </p:extLst>
          </p:nvPr>
        </p:nvGraphicFramePr>
        <p:xfrm>
          <a:off x="2633246" y="4435987"/>
          <a:ext cx="1171575" cy="782638"/>
        </p:xfrm>
        <a:graphic>
          <a:graphicData uri="http://schemas.openxmlformats.org/presentationml/2006/ole">
            <mc:AlternateContent xmlns:mc="http://schemas.openxmlformats.org/markup-compatibility/2006">
              <mc:Choice xmlns:v="urn:schemas-microsoft-com:vml" Requires="v">
                <p:oleObj name="Equation" r:id="rId12" imgW="914400" imgH="609480" progId="Equation.3">
                  <p:embed/>
                </p:oleObj>
              </mc:Choice>
              <mc:Fallback>
                <p:oleObj name="Equation" r:id="rId12" imgW="914400" imgH="60948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33246" y="4435987"/>
                        <a:ext cx="1171575" cy="782638"/>
                      </a:xfrm>
                      <a:prstGeom prst="rect">
                        <a:avLst/>
                      </a:prstGeom>
                      <a:solidFill>
                        <a:srgbClr val="FFFFFF"/>
                      </a:solidFill>
                      <a:ln>
                        <a:noFill/>
                      </a:ln>
                      <a:effectLst/>
                    </p:spPr>
                  </p:pic>
                </p:oleObj>
              </mc:Fallback>
            </mc:AlternateContent>
          </a:graphicData>
        </a:graphic>
      </p:graphicFrame>
      <p:graphicFrame>
        <p:nvGraphicFramePr>
          <p:cNvPr id="21" name="Object 68"/>
          <p:cNvGraphicFramePr>
            <a:graphicFrameLocks noChangeAspect="1"/>
          </p:cNvGraphicFramePr>
          <p:nvPr>
            <p:extLst>
              <p:ext uri="{D42A27DB-BD31-4B8C-83A1-F6EECF244321}">
                <p14:modId xmlns:p14="http://schemas.microsoft.com/office/powerpoint/2010/main" val="1133257909"/>
              </p:ext>
            </p:extLst>
          </p:nvPr>
        </p:nvGraphicFramePr>
        <p:xfrm>
          <a:off x="2643402" y="5500763"/>
          <a:ext cx="977900" cy="307975"/>
        </p:xfrm>
        <a:graphic>
          <a:graphicData uri="http://schemas.openxmlformats.org/presentationml/2006/ole">
            <mc:AlternateContent xmlns:mc="http://schemas.openxmlformats.org/markup-compatibility/2006">
              <mc:Choice xmlns:v="urn:schemas-microsoft-com:vml" Requires="v">
                <p:oleObj name="Equation" r:id="rId14" imgW="761669" imgH="241195" progId="Equation.3">
                  <p:embed/>
                </p:oleObj>
              </mc:Choice>
              <mc:Fallback>
                <p:oleObj name="Equation" r:id="rId14" imgW="761669" imgH="241195"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43402" y="5500763"/>
                        <a:ext cx="977900" cy="307975"/>
                      </a:xfrm>
                      <a:prstGeom prst="rect">
                        <a:avLst/>
                      </a:prstGeom>
                      <a:solidFill>
                        <a:srgbClr val="FFFFFF"/>
                      </a:solidFill>
                      <a:ln>
                        <a:noFill/>
                      </a:ln>
                      <a:effectLst/>
                    </p:spPr>
                  </p:pic>
                </p:oleObj>
              </mc:Fallback>
            </mc:AlternateContent>
          </a:graphicData>
        </a:graphic>
      </p:graphicFrame>
      <p:sp>
        <p:nvSpPr>
          <p:cNvPr id="22" name="Rectangle 71"/>
          <p:cNvSpPr>
            <a:spLocks noChangeArrowheads="1"/>
          </p:cNvSpPr>
          <p:nvPr/>
        </p:nvSpPr>
        <p:spPr bwMode="auto">
          <a:xfrm>
            <a:off x="741726" y="5422705"/>
            <a:ext cx="189152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eaLnBrk="0" hangingPunct="0">
              <a:spcBef>
                <a:spcPct val="50000"/>
              </a:spcBef>
              <a:buClr>
                <a:schemeClr val="accent1"/>
              </a:buClr>
              <a:buSzPct val="90000"/>
              <a:buFont typeface="Wingdings" charset="0"/>
              <a:buNone/>
            </a:pPr>
            <a:r>
              <a:rPr kumimoji="1" lang="en-US" dirty="0"/>
              <a:t>Momentum is:</a:t>
            </a:r>
          </a:p>
        </p:txBody>
      </p:sp>
      <p:graphicFrame>
        <p:nvGraphicFramePr>
          <p:cNvPr id="23" name="Object 72"/>
          <p:cNvGraphicFramePr>
            <a:graphicFrameLocks noChangeAspect="1"/>
          </p:cNvGraphicFramePr>
          <p:nvPr>
            <p:extLst>
              <p:ext uri="{D42A27DB-BD31-4B8C-83A1-F6EECF244321}">
                <p14:modId xmlns:p14="http://schemas.microsoft.com/office/powerpoint/2010/main" val="633211320"/>
              </p:ext>
            </p:extLst>
          </p:nvPr>
        </p:nvGraphicFramePr>
        <p:xfrm>
          <a:off x="4419497" y="4813581"/>
          <a:ext cx="2928938" cy="782638"/>
        </p:xfrm>
        <a:graphic>
          <a:graphicData uri="http://schemas.openxmlformats.org/presentationml/2006/ole">
            <mc:AlternateContent xmlns:mc="http://schemas.openxmlformats.org/markup-compatibility/2006">
              <mc:Choice xmlns:v="urn:schemas-microsoft-com:vml" Requires="v">
                <p:oleObj name="Equation" r:id="rId16" imgW="2286000" imgH="609480" progId="Equation.3">
                  <p:embed/>
                </p:oleObj>
              </mc:Choice>
              <mc:Fallback>
                <p:oleObj name="Equation" r:id="rId16" imgW="2286000" imgH="60948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19497" y="4813581"/>
                        <a:ext cx="2928938" cy="7826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24" name="Rectangle 47"/>
          <p:cNvSpPr>
            <a:spLocks noChangeArrowheads="1"/>
          </p:cNvSpPr>
          <p:nvPr/>
        </p:nvSpPr>
        <p:spPr bwMode="auto">
          <a:xfrm>
            <a:off x="5117995" y="2424765"/>
            <a:ext cx="3584871" cy="646331"/>
          </a:xfrm>
          <a:prstGeom prst="rect">
            <a:avLst/>
          </a:prstGeom>
          <a:solidFill>
            <a:schemeClr val="tx2">
              <a:lumMod val="20000"/>
              <a:lumOff val="80000"/>
            </a:schemeClr>
          </a:solidFill>
          <a:ln>
            <a:solidFill>
              <a:srgbClr val="1F497D"/>
            </a:solidFill>
          </a:ln>
        </p:spPr>
        <p:txBody>
          <a:bodyPr wrap="square">
            <a:spAutoFit/>
          </a:bodyPr>
          <a:lstStyle/>
          <a:p>
            <a:pPr algn="ctr" eaLnBrk="0" hangingPunct="0">
              <a:spcBef>
                <a:spcPct val="50000"/>
              </a:spcBef>
              <a:buClr>
                <a:schemeClr val="accent1"/>
              </a:buClr>
              <a:buSzPct val="90000"/>
              <a:buFont typeface="Wingdings" charset="0"/>
              <a:buNone/>
            </a:pPr>
            <a:r>
              <a:rPr kumimoji="1" lang="en-US" dirty="0">
                <a:solidFill>
                  <a:srgbClr val="1F497D"/>
                </a:solidFill>
              </a:rPr>
              <a:t>The ratio between the real velocity and the velocity of light is</a:t>
            </a:r>
          </a:p>
        </p:txBody>
      </p:sp>
      <p:sp>
        <p:nvSpPr>
          <p:cNvPr id="25" name="Right Brace 24"/>
          <p:cNvSpPr/>
          <p:nvPr/>
        </p:nvSpPr>
        <p:spPr>
          <a:xfrm>
            <a:off x="3924386" y="4531054"/>
            <a:ext cx="350689" cy="131632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260860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1"/>
            <a:ext cx="8226855" cy="940443"/>
          </a:xfrm>
        </p:spPr>
        <p:txBody>
          <a:bodyPr/>
          <a:lstStyle/>
          <a:p>
            <a:r>
              <a:rPr lang="en-US" dirty="0"/>
              <a:t>Contents</a:t>
            </a:r>
          </a:p>
        </p:txBody>
      </p:sp>
      <p:sp>
        <p:nvSpPr>
          <p:cNvPr id="3" name="Content Placeholder 2"/>
          <p:cNvSpPr>
            <a:spLocks noGrp="1"/>
          </p:cNvSpPr>
          <p:nvPr>
            <p:ph idx="1"/>
          </p:nvPr>
        </p:nvSpPr>
        <p:spPr>
          <a:xfrm>
            <a:off x="457201" y="1142727"/>
            <a:ext cx="8226855" cy="4667421"/>
          </a:xfrm>
        </p:spPr>
        <p:txBody>
          <a:bodyPr>
            <a:normAutofit/>
          </a:bodyPr>
          <a:lstStyle/>
          <a:p>
            <a:pPr marL="36575" indent="0">
              <a:buNone/>
            </a:pPr>
            <a:endParaRPr lang="en-GB" dirty="0"/>
          </a:p>
          <a:p>
            <a:r>
              <a:rPr lang="en-GB" dirty="0"/>
              <a:t>Vectors &amp; Matrices</a:t>
            </a:r>
          </a:p>
          <a:p>
            <a:endParaRPr lang="en-GB" dirty="0"/>
          </a:p>
          <a:p>
            <a:r>
              <a:rPr lang="en-GB" dirty="0"/>
              <a:t>Differential Equations</a:t>
            </a:r>
          </a:p>
          <a:p>
            <a:endParaRPr lang="en-GB" dirty="0"/>
          </a:p>
          <a:p>
            <a:r>
              <a:rPr lang="en-GB" dirty="0"/>
              <a:t>A word on the units we use</a:t>
            </a:r>
          </a:p>
          <a:p>
            <a:pPr marL="36575" indent="0">
              <a:buNone/>
            </a:pPr>
            <a:endParaRPr lang="en-US" dirty="0"/>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408173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versus Momentum</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40</a:t>
            </a:fld>
            <a:endParaRPr lang="en-US" dirty="0"/>
          </a:p>
        </p:txBody>
      </p:sp>
      <p:sp>
        <p:nvSpPr>
          <p:cNvPr id="7" name="Rectangle 11"/>
          <p:cNvSpPr>
            <a:spLocks noGrp="1" noChangeArrowheads="1"/>
          </p:cNvSpPr>
          <p:nvPr>
            <p:ph idx="1"/>
          </p:nvPr>
        </p:nvSpPr>
        <p:spPr>
          <a:xfrm>
            <a:off x="633279" y="3186740"/>
            <a:ext cx="8216900" cy="2748410"/>
          </a:xfrm>
          <a:solidFill>
            <a:schemeClr val="tx2">
              <a:lumMod val="20000"/>
              <a:lumOff val="80000"/>
            </a:schemeClr>
          </a:solidFill>
          <a:ln>
            <a:solidFill>
              <a:schemeClr val="tx2"/>
            </a:solidFill>
          </a:ln>
        </p:spPr>
        <p:txBody>
          <a:bodyPr>
            <a:normAutofit fontScale="92500" lnSpcReduction="20000"/>
          </a:bodyPr>
          <a:lstStyle/>
          <a:p>
            <a:pPr>
              <a:lnSpc>
                <a:spcPct val="110000"/>
              </a:lnSpc>
            </a:pPr>
            <a:r>
              <a:rPr lang="en-US" sz="2400" dirty="0">
                <a:solidFill>
                  <a:srgbClr val="1F497D"/>
                </a:solidFill>
              </a:rPr>
              <a:t>Therefore the </a:t>
            </a:r>
            <a:r>
              <a:rPr lang="en-US" sz="2400" b="1" dirty="0">
                <a:solidFill>
                  <a:srgbClr val="1F497D"/>
                </a:solidFill>
              </a:rPr>
              <a:t>units</a:t>
            </a:r>
            <a:r>
              <a:rPr lang="en-US" sz="2400" dirty="0">
                <a:solidFill>
                  <a:srgbClr val="1F497D"/>
                </a:solidFill>
              </a:rPr>
              <a:t> for </a:t>
            </a:r>
          </a:p>
          <a:p>
            <a:pPr lvl="1">
              <a:lnSpc>
                <a:spcPct val="110000"/>
              </a:lnSpc>
            </a:pPr>
            <a:r>
              <a:rPr lang="en-US" sz="2000" b="1" dirty="0">
                <a:solidFill>
                  <a:srgbClr val="1F497D"/>
                </a:solidFill>
              </a:rPr>
              <a:t>momentum</a:t>
            </a:r>
            <a:r>
              <a:rPr lang="en-US" sz="2000" dirty="0">
                <a:solidFill>
                  <a:srgbClr val="1F497D"/>
                </a:solidFill>
              </a:rPr>
              <a:t> are: MeV/c, </a:t>
            </a:r>
            <a:r>
              <a:rPr lang="en-US" sz="2000" dirty="0" err="1">
                <a:solidFill>
                  <a:srgbClr val="1F497D"/>
                </a:solidFill>
              </a:rPr>
              <a:t>GeV</a:t>
            </a:r>
            <a:r>
              <a:rPr lang="en-US" sz="2000" dirty="0">
                <a:solidFill>
                  <a:srgbClr val="1F497D"/>
                </a:solidFill>
              </a:rPr>
              <a:t>/c, …etc.</a:t>
            </a:r>
          </a:p>
          <a:p>
            <a:pPr lvl="1">
              <a:lnSpc>
                <a:spcPct val="110000"/>
              </a:lnSpc>
            </a:pPr>
            <a:r>
              <a:rPr lang="en-US" sz="2000" b="1" dirty="0">
                <a:solidFill>
                  <a:srgbClr val="1F497D"/>
                </a:solidFill>
              </a:rPr>
              <a:t>Energy</a:t>
            </a:r>
            <a:r>
              <a:rPr lang="en-US" sz="2000" dirty="0">
                <a:solidFill>
                  <a:srgbClr val="1F497D"/>
                </a:solidFill>
              </a:rPr>
              <a:t> are: MeV, </a:t>
            </a:r>
            <a:r>
              <a:rPr lang="en-US" sz="2000" dirty="0" err="1">
                <a:solidFill>
                  <a:srgbClr val="1F497D"/>
                </a:solidFill>
              </a:rPr>
              <a:t>GeV</a:t>
            </a:r>
            <a:r>
              <a:rPr lang="en-US" sz="2000" dirty="0">
                <a:solidFill>
                  <a:srgbClr val="1F497D"/>
                </a:solidFill>
              </a:rPr>
              <a:t>, …etc.</a:t>
            </a:r>
          </a:p>
          <a:p>
            <a:pPr lvl="1">
              <a:lnSpc>
                <a:spcPct val="110000"/>
              </a:lnSpc>
            </a:pPr>
            <a:endParaRPr lang="en-US" sz="1800" b="1" u="sng" dirty="0">
              <a:solidFill>
                <a:srgbClr val="1F497D"/>
              </a:solidFill>
            </a:endParaRPr>
          </a:p>
          <a:p>
            <a:pPr eaLnBrk="1" hangingPunct="1">
              <a:lnSpc>
                <a:spcPct val="110000"/>
              </a:lnSpc>
              <a:buFont typeface="Wingdings" charset="0"/>
              <a:buNone/>
            </a:pPr>
            <a:r>
              <a:rPr lang="en-US" sz="2400" b="1" u="sng" dirty="0">
                <a:solidFill>
                  <a:srgbClr val="1F497D"/>
                </a:solidFill>
              </a:rPr>
              <a:t>Attention:</a:t>
            </a:r>
          </a:p>
          <a:p>
            <a:pPr lvl="1" eaLnBrk="1" hangingPunct="1">
              <a:lnSpc>
                <a:spcPct val="110000"/>
              </a:lnSpc>
              <a:buFont typeface="Wingdings" charset="0"/>
              <a:buNone/>
            </a:pPr>
            <a:r>
              <a:rPr lang="en-US" sz="2400" dirty="0">
                <a:solidFill>
                  <a:srgbClr val="1F497D"/>
                </a:solidFill>
              </a:rPr>
              <a:t>when </a:t>
            </a:r>
            <a:r>
              <a:rPr lang="el-GR" sz="2400" b="1" u="sng" dirty="0">
                <a:solidFill>
                  <a:srgbClr val="1F497D"/>
                </a:solidFill>
                <a:sym typeface="Math1" charset="0"/>
              </a:rPr>
              <a:t>β</a:t>
            </a:r>
            <a:r>
              <a:rPr lang="en-US" sz="2400" b="1" u="sng" dirty="0">
                <a:solidFill>
                  <a:srgbClr val="1F497D"/>
                </a:solidFill>
                <a:sym typeface="Math1" charset="0"/>
              </a:rPr>
              <a:t>=1</a:t>
            </a:r>
            <a:r>
              <a:rPr lang="en-US" sz="2400" dirty="0">
                <a:solidFill>
                  <a:srgbClr val="1F497D"/>
                </a:solidFill>
                <a:sym typeface="Math1" charset="0"/>
              </a:rPr>
              <a:t> </a:t>
            </a:r>
            <a:r>
              <a:rPr lang="en-US" sz="2400" b="1" u="sng" dirty="0">
                <a:solidFill>
                  <a:srgbClr val="1F497D"/>
                </a:solidFill>
                <a:sym typeface="Math1" charset="0"/>
              </a:rPr>
              <a:t>energy</a:t>
            </a:r>
            <a:r>
              <a:rPr lang="en-US" sz="2400" dirty="0">
                <a:solidFill>
                  <a:srgbClr val="1F497D"/>
                </a:solidFill>
                <a:sym typeface="Math1" charset="0"/>
              </a:rPr>
              <a:t> and </a:t>
            </a:r>
            <a:r>
              <a:rPr lang="en-US" sz="2400" b="1" u="sng" dirty="0">
                <a:solidFill>
                  <a:srgbClr val="1F497D"/>
                </a:solidFill>
                <a:sym typeface="Math1" charset="0"/>
              </a:rPr>
              <a:t>momentum</a:t>
            </a:r>
            <a:r>
              <a:rPr lang="en-US" sz="2400" dirty="0">
                <a:solidFill>
                  <a:srgbClr val="1F497D"/>
                </a:solidFill>
                <a:sym typeface="Math1" charset="0"/>
              </a:rPr>
              <a:t> are </a:t>
            </a:r>
            <a:r>
              <a:rPr lang="en-US" sz="2400" b="1" u="sng" dirty="0">
                <a:solidFill>
                  <a:srgbClr val="1F497D"/>
                </a:solidFill>
                <a:sym typeface="Math1" charset="0"/>
              </a:rPr>
              <a:t>equal</a:t>
            </a:r>
            <a:endParaRPr lang="en-US" sz="2400" dirty="0">
              <a:solidFill>
                <a:srgbClr val="1F497D"/>
              </a:solidFill>
              <a:sym typeface="Math1" charset="0"/>
            </a:endParaRPr>
          </a:p>
          <a:p>
            <a:pPr lvl="1" eaLnBrk="1" hangingPunct="1">
              <a:lnSpc>
                <a:spcPct val="110000"/>
              </a:lnSpc>
              <a:buFont typeface="Wingdings" charset="0"/>
              <a:buNone/>
            </a:pPr>
            <a:endParaRPr lang="en-US" sz="1200" dirty="0">
              <a:solidFill>
                <a:srgbClr val="1F497D"/>
              </a:solidFill>
              <a:sym typeface="Math1" charset="0"/>
            </a:endParaRPr>
          </a:p>
          <a:p>
            <a:pPr lvl="1" eaLnBrk="1" hangingPunct="1">
              <a:lnSpc>
                <a:spcPct val="110000"/>
              </a:lnSpc>
              <a:buFont typeface="Wingdings" charset="0"/>
              <a:buNone/>
            </a:pPr>
            <a:r>
              <a:rPr lang="en-US" sz="2400" dirty="0">
                <a:solidFill>
                  <a:srgbClr val="1F497D"/>
                </a:solidFill>
                <a:sym typeface="Math1" charset="0"/>
              </a:rPr>
              <a:t>when </a:t>
            </a:r>
            <a:r>
              <a:rPr lang="el-GR" sz="2400" b="1" u="sng" dirty="0">
                <a:solidFill>
                  <a:srgbClr val="1F497D"/>
                </a:solidFill>
                <a:sym typeface="Math1" charset="0"/>
              </a:rPr>
              <a:t>β</a:t>
            </a:r>
            <a:r>
              <a:rPr lang="en-US" sz="2400" b="1" u="sng" dirty="0">
                <a:solidFill>
                  <a:srgbClr val="1F497D"/>
                </a:solidFill>
                <a:sym typeface="Math1" charset="0"/>
              </a:rPr>
              <a:t>&lt;1</a:t>
            </a:r>
            <a:r>
              <a:rPr lang="en-US" sz="2400" dirty="0">
                <a:solidFill>
                  <a:srgbClr val="1F497D"/>
                </a:solidFill>
                <a:sym typeface="Math1" charset="0"/>
              </a:rPr>
              <a:t> the </a:t>
            </a:r>
            <a:r>
              <a:rPr lang="en-US" sz="2400" b="1" u="sng" dirty="0">
                <a:solidFill>
                  <a:srgbClr val="1F497D"/>
                </a:solidFill>
                <a:sym typeface="Math1" charset="0"/>
              </a:rPr>
              <a:t>energy</a:t>
            </a:r>
            <a:r>
              <a:rPr lang="en-US" sz="2400" dirty="0">
                <a:solidFill>
                  <a:srgbClr val="1F497D"/>
                </a:solidFill>
                <a:sym typeface="Math1" charset="0"/>
              </a:rPr>
              <a:t> and </a:t>
            </a:r>
            <a:r>
              <a:rPr lang="en-US" sz="2400" b="1" u="sng" dirty="0">
                <a:solidFill>
                  <a:srgbClr val="1F497D"/>
                </a:solidFill>
                <a:sym typeface="Math1" charset="0"/>
              </a:rPr>
              <a:t>momentum</a:t>
            </a:r>
            <a:r>
              <a:rPr lang="en-US" sz="2400" dirty="0">
                <a:solidFill>
                  <a:srgbClr val="1F497D"/>
                </a:solidFill>
                <a:sym typeface="Math1" charset="0"/>
              </a:rPr>
              <a:t> are </a:t>
            </a:r>
            <a:r>
              <a:rPr lang="en-US" sz="2400" b="1" u="sng" dirty="0">
                <a:solidFill>
                  <a:srgbClr val="1F497D"/>
                </a:solidFill>
                <a:sym typeface="Math1" charset="0"/>
              </a:rPr>
              <a:t>not equal</a:t>
            </a:r>
            <a:endParaRPr lang="en-US" sz="2400" dirty="0">
              <a:solidFill>
                <a:srgbClr val="1F497D"/>
              </a:solidFill>
            </a:endParaRPr>
          </a:p>
        </p:txBody>
      </p:sp>
      <p:sp>
        <p:nvSpPr>
          <p:cNvPr id="8" name="AutoShape 7"/>
          <p:cNvSpPr>
            <a:spLocks/>
          </p:cNvSpPr>
          <p:nvPr/>
        </p:nvSpPr>
        <p:spPr bwMode="auto">
          <a:xfrm>
            <a:off x="6581775" y="1321143"/>
            <a:ext cx="1260475" cy="388938"/>
          </a:xfrm>
          <a:prstGeom prst="borderCallout2">
            <a:avLst>
              <a:gd name="adj1" fmla="val 29389"/>
              <a:gd name="adj2" fmla="val -6046"/>
              <a:gd name="adj3" fmla="val 29389"/>
              <a:gd name="adj4" fmla="val -82366"/>
              <a:gd name="adj5" fmla="val 85713"/>
              <a:gd name="adj6" fmla="val -159319"/>
            </a:avLst>
          </a:prstGeom>
          <a:solidFill>
            <a:schemeClr val="bg1"/>
          </a:solidFill>
          <a:ln w="9525">
            <a:solidFill>
              <a:schemeClr val="tx1"/>
            </a:solidFill>
            <a:miter lim="800000"/>
            <a:headEnd/>
            <a:tailEnd/>
          </a:ln>
        </p:spPr>
        <p:txBody>
          <a:bodyPr anchor="ctr"/>
          <a:lstStyle/>
          <a:p>
            <a:pPr algn="ctr" eaLnBrk="0" hangingPunct="0"/>
            <a:r>
              <a:rPr lang="en-US" sz="2000">
                <a:solidFill>
                  <a:srgbClr val="1F497D"/>
                </a:solidFill>
              </a:rPr>
              <a:t>Energy</a:t>
            </a:r>
          </a:p>
        </p:txBody>
      </p:sp>
      <p:sp>
        <p:nvSpPr>
          <p:cNvPr id="9" name="AutoShape 8"/>
          <p:cNvSpPr>
            <a:spLocks/>
          </p:cNvSpPr>
          <p:nvPr/>
        </p:nvSpPr>
        <p:spPr bwMode="auto">
          <a:xfrm>
            <a:off x="1098550" y="2400643"/>
            <a:ext cx="1628775" cy="420688"/>
          </a:xfrm>
          <a:prstGeom prst="borderCallout2">
            <a:avLst>
              <a:gd name="adj1" fmla="val 27171"/>
              <a:gd name="adj2" fmla="val 104681"/>
              <a:gd name="adj3" fmla="val 27171"/>
              <a:gd name="adj4" fmla="val 129338"/>
              <a:gd name="adj5" fmla="val -44907"/>
              <a:gd name="adj6" fmla="val 164134"/>
            </a:avLst>
          </a:prstGeom>
          <a:solidFill>
            <a:schemeClr val="bg1"/>
          </a:solidFill>
          <a:ln w="9525">
            <a:solidFill>
              <a:schemeClr val="tx1"/>
            </a:solidFill>
            <a:miter lim="800000"/>
            <a:headEnd/>
            <a:tailEnd/>
          </a:ln>
        </p:spPr>
        <p:txBody>
          <a:bodyPr anchor="ctr"/>
          <a:lstStyle/>
          <a:p>
            <a:pPr algn="ctr" eaLnBrk="0" hangingPunct="0"/>
            <a:r>
              <a:rPr lang="en-US" sz="2000">
                <a:solidFill>
                  <a:srgbClr val="1F497D"/>
                </a:solidFill>
              </a:rPr>
              <a:t>Momentum</a:t>
            </a:r>
          </a:p>
        </p:txBody>
      </p:sp>
      <p:graphicFrame>
        <p:nvGraphicFramePr>
          <p:cNvPr id="10" name="Object 9"/>
          <p:cNvGraphicFramePr>
            <a:graphicFrameLocks noChangeAspect="1"/>
          </p:cNvGraphicFramePr>
          <p:nvPr>
            <p:extLst>
              <p:ext uri="{D42A27DB-BD31-4B8C-83A1-F6EECF244321}">
                <p14:modId xmlns:p14="http://schemas.microsoft.com/office/powerpoint/2010/main" val="2061751691"/>
              </p:ext>
            </p:extLst>
          </p:nvPr>
        </p:nvGraphicFramePr>
        <p:xfrm>
          <a:off x="3784600" y="1659281"/>
          <a:ext cx="1195363" cy="883528"/>
        </p:xfrm>
        <a:graphic>
          <a:graphicData uri="http://schemas.openxmlformats.org/presentationml/2006/ole">
            <mc:AlternateContent xmlns:mc="http://schemas.openxmlformats.org/markup-compatibility/2006">
              <mc:Choice xmlns:v="urn:schemas-microsoft-com:vml" Requires="v">
                <p:oleObj name="Equation" r:id="rId2" imgW="825500" imgH="609600" progId="Equation.3">
                  <p:embed/>
                </p:oleObj>
              </mc:Choice>
              <mc:Fallback>
                <p:oleObj name="Equation" r:id="rId2" imgW="825500" imgH="609600" progId="Equation.3">
                  <p:embed/>
                  <p:pic>
                    <p:nvPicPr>
                      <p:cNvPr id="0" name=""/>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3784600" y="1659281"/>
                        <a:ext cx="1195363" cy="883528"/>
                      </a:xfrm>
                      <a:prstGeom prst="rect">
                        <a:avLst/>
                      </a:prstGeom>
                      <a:solidFill>
                        <a:srgbClr val="FFFFFF">
                          <a:alpha val="50195"/>
                        </a:srgbClr>
                      </a:solidFill>
                      <a:ln>
                        <a:noFill/>
                      </a:ln>
                      <a:effectLst/>
                    </p:spPr>
                  </p:pic>
                </p:oleObj>
              </mc:Fallback>
            </mc:AlternateContent>
          </a:graphicData>
        </a:graphic>
      </p:graphicFrame>
    </p:spTree>
    <p:extLst>
      <p:ext uri="{BB962C8B-B14F-4D97-AF65-F5344CB8AC3E}">
        <p14:creationId xmlns:p14="http://schemas.microsoft.com/office/powerpoint/2010/main" val="9233000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A Practical Example (PSB-ISOLDE)</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41</a:t>
            </a:fld>
            <a:endParaRPr lang="en-US" dirty="0"/>
          </a:p>
        </p:txBody>
      </p:sp>
      <p:sp>
        <p:nvSpPr>
          <p:cNvPr id="7" name="Rectangle 2"/>
          <p:cNvSpPr>
            <a:spLocks noGrp="1" noChangeArrowheads="1"/>
          </p:cNvSpPr>
          <p:nvPr>
            <p:ph idx="1"/>
          </p:nvPr>
        </p:nvSpPr>
        <p:spPr>
          <a:xfrm>
            <a:off x="471268" y="1148994"/>
            <a:ext cx="8233386" cy="1355725"/>
          </a:xfrm>
        </p:spPr>
        <p:txBody>
          <a:bodyPr>
            <a:noAutofit/>
          </a:bodyPr>
          <a:lstStyle/>
          <a:p>
            <a:pPr eaLnBrk="1" hangingPunct="1"/>
            <a:r>
              <a:rPr lang="en-US" sz="2400" dirty="0">
                <a:solidFill>
                  <a:srgbClr val="1F497D"/>
                </a:solidFill>
              </a:rPr>
              <a:t>Kinetic energy at injection </a:t>
            </a:r>
            <a:r>
              <a:rPr lang="en-US" sz="2400" dirty="0" err="1">
                <a:solidFill>
                  <a:srgbClr val="1F497D"/>
                </a:solidFill>
              </a:rPr>
              <a:t>E</a:t>
            </a:r>
            <a:r>
              <a:rPr lang="en-US" sz="2400" baseline="-25000" dirty="0" err="1">
                <a:solidFill>
                  <a:srgbClr val="1F497D"/>
                </a:solidFill>
              </a:rPr>
              <a:t>kinetic</a:t>
            </a:r>
            <a:r>
              <a:rPr lang="en-US" sz="2400" dirty="0">
                <a:solidFill>
                  <a:srgbClr val="1F497D"/>
                </a:solidFill>
              </a:rPr>
              <a:t> = 1.4 </a:t>
            </a:r>
            <a:r>
              <a:rPr lang="en-US" sz="2400" dirty="0" err="1">
                <a:solidFill>
                  <a:srgbClr val="1F497D"/>
                </a:solidFill>
              </a:rPr>
              <a:t>GeV</a:t>
            </a:r>
            <a:endParaRPr lang="en-US" sz="2400" dirty="0">
              <a:solidFill>
                <a:srgbClr val="1F497D"/>
              </a:solidFill>
            </a:endParaRPr>
          </a:p>
          <a:p>
            <a:pPr eaLnBrk="1" hangingPunct="1">
              <a:lnSpc>
                <a:spcPct val="105000"/>
              </a:lnSpc>
            </a:pPr>
            <a:r>
              <a:rPr lang="en-US" sz="2400" dirty="0">
                <a:solidFill>
                  <a:srgbClr val="1F497D"/>
                </a:solidFill>
              </a:rPr>
              <a:t>Proton rest energy E</a:t>
            </a:r>
            <a:r>
              <a:rPr lang="en-US" sz="2400" baseline="-25000" dirty="0">
                <a:solidFill>
                  <a:srgbClr val="1F497D"/>
                </a:solidFill>
              </a:rPr>
              <a:t>0</a:t>
            </a:r>
            <a:r>
              <a:rPr lang="en-US" sz="2400" dirty="0">
                <a:solidFill>
                  <a:srgbClr val="1F497D"/>
                </a:solidFill>
              </a:rPr>
              <a:t>=938.27 MeV</a:t>
            </a:r>
          </a:p>
          <a:p>
            <a:pPr eaLnBrk="1" hangingPunct="1"/>
            <a:r>
              <a:rPr lang="en-US" sz="2400" dirty="0">
                <a:solidFill>
                  <a:srgbClr val="1F497D"/>
                </a:solidFill>
              </a:rPr>
              <a:t>The total energy is then: E = </a:t>
            </a:r>
            <a:r>
              <a:rPr lang="en-US" sz="2400" dirty="0" err="1">
                <a:solidFill>
                  <a:srgbClr val="1F497D"/>
                </a:solidFill>
              </a:rPr>
              <a:t>E</a:t>
            </a:r>
            <a:r>
              <a:rPr lang="en-US" sz="2400" baseline="-25000" dirty="0" err="1">
                <a:solidFill>
                  <a:srgbClr val="1F497D"/>
                </a:solidFill>
              </a:rPr>
              <a:t>kinetic</a:t>
            </a:r>
            <a:r>
              <a:rPr lang="en-US" sz="2400" baseline="-25000" dirty="0">
                <a:solidFill>
                  <a:srgbClr val="1F497D"/>
                </a:solidFill>
              </a:rPr>
              <a:t> </a:t>
            </a:r>
            <a:r>
              <a:rPr lang="en-US" sz="2400" dirty="0">
                <a:solidFill>
                  <a:srgbClr val="1F497D"/>
                </a:solidFill>
              </a:rPr>
              <a:t>+ E</a:t>
            </a:r>
            <a:r>
              <a:rPr lang="en-US" sz="2400" baseline="-25000" dirty="0">
                <a:solidFill>
                  <a:srgbClr val="1F497D"/>
                </a:solidFill>
              </a:rPr>
              <a:t>0</a:t>
            </a:r>
            <a:r>
              <a:rPr lang="en-US" sz="2400" dirty="0">
                <a:solidFill>
                  <a:srgbClr val="1F497D"/>
                </a:solidFill>
              </a:rPr>
              <a:t> = </a:t>
            </a:r>
            <a:r>
              <a:rPr lang="en-US" sz="2400" b="1" u="sng" dirty="0">
                <a:solidFill>
                  <a:srgbClr val="1F497D"/>
                </a:solidFill>
              </a:rPr>
              <a:t>2.34 </a:t>
            </a:r>
            <a:r>
              <a:rPr lang="en-US" sz="2400" b="1" u="sng" dirty="0" err="1">
                <a:solidFill>
                  <a:srgbClr val="1F497D"/>
                </a:solidFill>
              </a:rPr>
              <a:t>GeV</a:t>
            </a:r>
            <a:endParaRPr lang="en-US" sz="2400" dirty="0">
              <a:solidFill>
                <a:srgbClr val="1F497D"/>
              </a:solidFill>
            </a:endParaRPr>
          </a:p>
        </p:txBody>
      </p:sp>
      <p:grpSp>
        <p:nvGrpSpPr>
          <p:cNvPr id="8" name="Group 7"/>
          <p:cNvGrpSpPr/>
          <p:nvPr/>
        </p:nvGrpSpPr>
        <p:grpSpPr>
          <a:xfrm>
            <a:off x="750099" y="2604111"/>
            <a:ext cx="6826165" cy="622300"/>
            <a:chOff x="750099" y="2843261"/>
            <a:chExt cx="6826165" cy="622300"/>
          </a:xfrm>
        </p:grpSpPr>
        <p:graphicFrame>
          <p:nvGraphicFramePr>
            <p:cNvPr id="9" name="Object 9"/>
            <p:cNvGraphicFramePr>
              <a:graphicFrameLocks noChangeAspect="1"/>
            </p:cNvGraphicFramePr>
            <p:nvPr/>
          </p:nvGraphicFramePr>
          <p:xfrm>
            <a:off x="3153186" y="2843261"/>
            <a:ext cx="723900" cy="622300"/>
          </p:xfrm>
          <a:graphic>
            <a:graphicData uri="http://schemas.openxmlformats.org/presentationml/2006/ole">
              <mc:AlternateContent xmlns:mc="http://schemas.openxmlformats.org/markup-compatibility/2006">
                <mc:Choice xmlns:v="urn:schemas-microsoft-com:vml" Requires="v">
                  <p:oleObj name="Equation" r:id="rId2" imgW="723586" imgH="622030" progId="Equation.3">
                    <p:embed/>
                  </p:oleObj>
                </mc:Choice>
                <mc:Fallback>
                  <p:oleObj name="Equation" r:id="rId2" imgW="723586" imgH="622030" progId="Equation.3">
                    <p:embed/>
                    <p:pic>
                      <p:nvPicPr>
                        <p:cNvPr id="9" name="Object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3186" y="2843261"/>
                          <a:ext cx="723900" cy="622300"/>
                        </a:xfrm>
                        <a:prstGeom prst="rect">
                          <a:avLst/>
                        </a:prstGeom>
                        <a:solidFill>
                          <a:srgbClr val="FFFFFF"/>
                        </a:solidFill>
                        <a:ln>
                          <a:noFill/>
                        </a:ln>
                        <a:effectLst/>
                      </p:spPr>
                    </p:pic>
                  </p:oleObj>
                </mc:Fallback>
              </mc:AlternateContent>
            </a:graphicData>
          </a:graphic>
        </p:graphicFrame>
        <p:sp>
          <p:nvSpPr>
            <p:cNvPr id="10" name="Rectangle 10"/>
            <p:cNvSpPr>
              <a:spLocks noChangeArrowheads="1"/>
            </p:cNvSpPr>
            <p:nvPr/>
          </p:nvSpPr>
          <p:spPr bwMode="auto">
            <a:xfrm>
              <a:off x="750099" y="2860723"/>
              <a:ext cx="2516188" cy="442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Arial"/>
                <a:buChar char="•"/>
              </a:pPr>
              <a:r>
                <a:rPr lang="en-US" sz="2400" dirty="0">
                  <a:solidFill>
                    <a:srgbClr val="1F497D"/>
                  </a:solidFill>
                </a:rPr>
                <a:t>We know that</a:t>
              </a:r>
            </a:p>
          </p:txBody>
        </p:sp>
        <p:sp>
          <p:nvSpPr>
            <p:cNvPr id="11" name="Rectangle 11"/>
            <p:cNvSpPr>
              <a:spLocks noChangeArrowheads="1"/>
            </p:cNvSpPr>
            <p:nvPr/>
          </p:nvSpPr>
          <p:spPr bwMode="auto">
            <a:xfrm>
              <a:off x="3713876" y="2860723"/>
              <a:ext cx="386238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kumimoji="1" lang="en-US" sz="2400" dirty="0">
                  <a:solidFill>
                    <a:srgbClr val="1F497D"/>
                  </a:solidFill>
                </a:rPr>
                <a:t>,  which gives </a:t>
              </a:r>
              <a:r>
                <a:rPr kumimoji="1" lang="en-US" sz="2400" dirty="0">
                  <a:solidFill>
                    <a:srgbClr val="1F497D"/>
                  </a:solidFill>
                  <a:latin typeface="MS Mincho" charset="0"/>
                  <a:ea typeface="MS Mincho" charset="0"/>
                  <a:cs typeface="MS Mincho" charset="0"/>
                  <a:sym typeface="Math1" charset="0"/>
                </a:rPr>
                <a:t> </a:t>
              </a:r>
              <a:r>
                <a:rPr kumimoji="1" lang="el-GR" sz="2400" dirty="0">
                  <a:solidFill>
                    <a:srgbClr val="1F497D"/>
                  </a:solidFill>
                  <a:ea typeface="MS Mincho" charset="0"/>
                  <a:cs typeface="MS Mincho" charset="0"/>
                  <a:sym typeface="Math1" charset="0"/>
                </a:rPr>
                <a:t>γ</a:t>
              </a:r>
              <a:r>
                <a:rPr kumimoji="1" lang="en-US" sz="2400" dirty="0">
                  <a:solidFill>
                    <a:srgbClr val="1F497D"/>
                  </a:solidFill>
                  <a:sym typeface="Math1" charset="0"/>
                </a:rPr>
                <a:t> = 2.4921</a:t>
              </a:r>
              <a:endParaRPr kumimoji="1" lang="en-US" sz="2400" dirty="0">
                <a:solidFill>
                  <a:srgbClr val="1F497D"/>
                </a:solidFill>
              </a:endParaRPr>
            </a:p>
          </p:txBody>
        </p:sp>
      </p:grpSp>
      <p:grpSp>
        <p:nvGrpSpPr>
          <p:cNvPr id="12" name="Group 11"/>
          <p:cNvGrpSpPr/>
          <p:nvPr/>
        </p:nvGrpSpPr>
        <p:grpSpPr>
          <a:xfrm>
            <a:off x="746924" y="3382899"/>
            <a:ext cx="7678596" cy="850900"/>
            <a:chOff x="746924" y="3622049"/>
            <a:chExt cx="7678596" cy="850900"/>
          </a:xfrm>
        </p:grpSpPr>
        <p:sp>
          <p:nvSpPr>
            <p:cNvPr id="13" name="Rectangle 12"/>
            <p:cNvSpPr>
              <a:spLocks noChangeArrowheads="1"/>
            </p:cNvSpPr>
            <p:nvPr/>
          </p:nvSpPr>
          <p:spPr bwMode="auto">
            <a:xfrm>
              <a:off x="746924" y="3787727"/>
              <a:ext cx="2641600" cy="442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Arial"/>
                <a:buChar char="•"/>
              </a:pPr>
              <a:r>
                <a:rPr lang="en-US" sz="2400" dirty="0">
                  <a:solidFill>
                    <a:srgbClr val="1F497D"/>
                  </a:solidFill>
                </a:rPr>
                <a:t>We can derive</a:t>
              </a:r>
            </a:p>
          </p:txBody>
        </p:sp>
        <p:graphicFrame>
          <p:nvGraphicFramePr>
            <p:cNvPr id="14" name="Object 13"/>
            <p:cNvGraphicFramePr>
              <a:graphicFrameLocks noChangeAspect="1"/>
            </p:cNvGraphicFramePr>
            <p:nvPr/>
          </p:nvGraphicFramePr>
          <p:xfrm>
            <a:off x="3238472" y="3622049"/>
            <a:ext cx="1333500" cy="850900"/>
          </p:xfrm>
          <a:graphic>
            <a:graphicData uri="http://schemas.openxmlformats.org/presentationml/2006/ole">
              <mc:AlternateContent xmlns:mc="http://schemas.openxmlformats.org/markup-compatibility/2006">
                <mc:Choice xmlns:v="urn:schemas-microsoft-com:vml" Requires="v">
                  <p:oleObj name="Equation" r:id="rId4" imgW="1333500" imgH="850900" progId="Equation.3">
                    <p:embed/>
                  </p:oleObj>
                </mc:Choice>
                <mc:Fallback>
                  <p:oleObj name="Equation" r:id="rId4" imgW="1333500" imgH="850900" progId="Equation.3">
                    <p:embed/>
                    <p:pic>
                      <p:nvPicPr>
                        <p:cNvPr id="14"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472" y="3622049"/>
                          <a:ext cx="1333500" cy="850900"/>
                        </a:xfrm>
                        <a:prstGeom prst="rect">
                          <a:avLst/>
                        </a:prstGeom>
                        <a:solidFill>
                          <a:srgbClr val="FFFFFF"/>
                        </a:solidFill>
                        <a:ln>
                          <a:noFill/>
                        </a:ln>
                        <a:effectLst/>
                      </p:spPr>
                    </p:pic>
                  </p:oleObj>
                </mc:Fallback>
              </mc:AlternateContent>
            </a:graphicData>
          </a:graphic>
        </p:graphicFrame>
        <p:sp>
          <p:nvSpPr>
            <p:cNvPr id="15" name="Rectangle 16"/>
            <p:cNvSpPr>
              <a:spLocks noChangeArrowheads="1"/>
            </p:cNvSpPr>
            <p:nvPr/>
          </p:nvSpPr>
          <p:spPr bwMode="auto">
            <a:xfrm>
              <a:off x="4415495" y="3767090"/>
              <a:ext cx="40100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kumimoji="1" lang="en-US" sz="2400" dirty="0">
                  <a:solidFill>
                    <a:srgbClr val="1F497D"/>
                  </a:solidFill>
                </a:rPr>
                <a:t>,  which gives </a:t>
              </a:r>
              <a:r>
                <a:rPr lang="el-GR" sz="2400" b="1" u="sng" dirty="0">
                  <a:solidFill>
                    <a:srgbClr val="1F497D"/>
                  </a:solidFill>
                  <a:sym typeface="Math1" charset="0"/>
                </a:rPr>
                <a:t>β</a:t>
              </a:r>
              <a:r>
                <a:rPr kumimoji="1" lang="en-US" sz="2400" b="1" u="sng" dirty="0">
                  <a:solidFill>
                    <a:srgbClr val="1F497D"/>
                  </a:solidFill>
                  <a:sym typeface="Math1" charset="0"/>
                </a:rPr>
                <a:t> = 0.91597</a:t>
              </a:r>
              <a:endParaRPr kumimoji="1" lang="en-US" sz="2400" dirty="0">
                <a:solidFill>
                  <a:srgbClr val="1F497D"/>
                </a:solidFill>
                <a:sym typeface="Math1" charset="0"/>
              </a:endParaRPr>
            </a:p>
          </p:txBody>
        </p:sp>
      </p:grpSp>
      <p:grpSp>
        <p:nvGrpSpPr>
          <p:cNvPr id="16" name="Group 15"/>
          <p:cNvGrpSpPr/>
          <p:nvPr/>
        </p:nvGrpSpPr>
        <p:grpSpPr>
          <a:xfrm>
            <a:off x="794549" y="4317310"/>
            <a:ext cx="6249094" cy="782638"/>
            <a:chOff x="794549" y="4556460"/>
            <a:chExt cx="6249094" cy="782638"/>
          </a:xfrm>
        </p:grpSpPr>
        <p:graphicFrame>
          <p:nvGraphicFramePr>
            <p:cNvPr id="17" name="Object 6"/>
            <p:cNvGraphicFramePr>
              <a:graphicFrameLocks noChangeAspect="1"/>
            </p:cNvGraphicFramePr>
            <p:nvPr/>
          </p:nvGraphicFramePr>
          <p:xfrm>
            <a:off x="2092871" y="4556460"/>
            <a:ext cx="1058862" cy="782638"/>
          </p:xfrm>
          <a:graphic>
            <a:graphicData uri="http://schemas.openxmlformats.org/presentationml/2006/ole">
              <mc:AlternateContent xmlns:mc="http://schemas.openxmlformats.org/markup-compatibility/2006">
                <mc:Choice xmlns:v="urn:schemas-microsoft-com:vml" Requires="v">
                  <p:oleObj name="Equation" r:id="rId6" imgW="825500" imgH="609600" progId="Equation.3">
                    <p:embed/>
                  </p:oleObj>
                </mc:Choice>
                <mc:Fallback>
                  <p:oleObj name="Equation" r:id="rId6" imgW="825500" imgH="609600" progId="Equation.3">
                    <p:embed/>
                    <p:pic>
                      <p:nvPicPr>
                        <p:cNvPr id="17"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92871" y="4556460"/>
                          <a:ext cx="1058862" cy="782638"/>
                        </a:xfrm>
                        <a:prstGeom prst="rect">
                          <a:avLst/>
                        </a:prstGeom>
                        <a:solidFill>
                          <a:srgbClr val="FFFFFF"/>
                        </a:solidFill>
                        <a:ln>
                          <a:noFill/>
                        </a:ln>
                        <a:effectLst/>
                      </p:spPr>
                    </p:pic>
                  </p:oleObj>
                </mc:Fallback>
              </mc:AlternateContent>
            </a:graphicData>
          </a:graphic>
        </p:graphicFrame>
        <p:sp>
          <p:nvSpPr>
            <p:cNvPr id="18" name="Rectangle 18"/>
            <p:cNvSpPr>
              <a:spLocks noChangeArrowheads="1"/>
            </p:cNvSpPr>
            <p:nvPr/>
          </p:nvSpPr>
          <p:spPr bwMode="auto">
            <a:xfrm>
              <a:off x="794549" y="4751196"/>
              <a:ext cx="2084388" cy="442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Arial"/>
                <a:buChar char="•"/>
              </a:pPr>
              <a:r>
                <a:rPr lang="en-US" sz="2400" dirty="0">
                  <a:solidFill>
                    <a:srgbClr val="1F497D"/>
                  </a:solidFill>
                </a:rPr>
                <a:t>Using</a:t>
              </a:r>
            </a:p>
          </p:txBody>
        </p:sp>
        <p:sp>
          <p:nvSpPr>
            <p:cNvPr id="19" name="Rectangle 18"/>
            <p:cNvSpPr>
              <a:spLocks noChangeArrowheads="1"/>
            </p:cNvSpPr>
            <p:nvPr/>
          </p:nvSpPr>
          <p:spPr bwMode="auto">
            <a:xfrm>
              <a:off x="3181256" y="4740083"/>
              <a:ext cx="386238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kumimoji="1" lang="en-US" sz="2400" dirty="0">
                  <a:solidFill>
                    <a:srgbClr val="1F497D"/>
                  </a:solidFill>
                </a:rPr>
                <a:t>we get p = </a:t>
              </a:r>
              <a:r>
                <a:rPr kumimoji="1" lang="en-US" sz="2400" b="1" u="sng" dirty="0">
                  <a:solidFill>
                    <a:srgbClr val="1F497D"/>
                  </a:solidFill>
                </a:rPr>
                <a:t>2.14 </a:t>
              </a:r>
              <a:r>
                <a:rPr kumimoji="1" lang="en-US" sz="2400" b="1" u="sng" dirty="0" err="1">
                  <a:solidFill>
                    <a:srgbClr val="1F497D"/>
                  </a:solidFill>
                </a:rPr>
                <a:t>GeV</a:t>
              </a:r>
              <a:r>
                <a:rPr kumimoji="1" lang="en-US" sz="2400" b="1" u="sng" dirty="0">
                  <a:solidFill>
                    <a:srgbClr val="1F497D"/>
                  </a:solidFill>
                </a:rPr>
                <a:t>/c</a:t>
              </a:r>
            </a:p>
          </p:txBody>
        </p:sp>
      </p:grpSp>
      <p:sp>
        <p:nvSpPr>
          <p:cNvPr id="20" name="Rectangle 19"/>
          <p:cNvSpPr>
            <a:spLocks noChangeArrowheads="1"/>
          </p:cNvSpPr>
          <p:nvPr/>
        </p:nvSpPr>
        <p:spPr bwMode="auto">
          <a:xfrm>
            <a:off x="794549" y="5303388"/>
            <a:ext cx="7897812" cy="737995"/>
          </a:xfrm>
          <a:prstGeom prst="rect">
            <a:avLst/>
          </a:prstGeom>
          <a:solidFill>
            <a:schemeClr val="tx2">
              <a:lumMod val="20000"/>
              <a:lumOff val="80000"/>
            </a:schemeClr>
          </a:solidFill>
          <a:ln>
            <a:solidFill>
              <a:srgbClr val="1F497D"/>
            </a:solidFill>
          </a:ln>
        </p:spPr>
        <p:txBody>
          <a:bodyPr/>
          <a:lstStyle/>
          <a:p>
            <a:pPr algn="ctr">
              <a:spcBef>
                <a:spcPct val="20000"/>
              </a:spcBef>
            </a:pPr>
            <a:r>
              <a:rPr lang="en-US" sz="3200" dirty="0">
                <a:solidFill>
                  <a:srgbClr val="1F497D"/>
                </a:solidFill>
              </a:rPr>
              <a:t>In this case: </a:t>
            </a:r>
            <a:r>
              <a:rPr lang="en-US" sz="3200" b="1" u="sng" dirty="0">
                <a:solidFill>
                  <a:srgbClr val="1F497D"/>
                </a:solidFill>
              </a:rPr>
              <a:t>Energy </a:t>
            </a:r>
            <a:r>
              <a:rPr lang="en-US" sz="3200" b="1" u="sng" dirty="0">
                <a:solidFill>
                  <a:srgbClr val="1F497D"/>
                </a:solidFill>
                <a:sym typeface="Math1" charset="0"/>
              </a:rPr>
              <a:t>≠ Momentum</a:t>
            </a:r>
            <a:endParaRPr lang="en-US" sz="3200" b="1" u="sng" dirty="0">
              <a:solidFill>
                <a:srgbClr val="1F497D"/>
              </a:solidFill>
            </a:endParaRPr>
          </a:p>
        </p:txBody>
      </p:sp>
    </p:spTree>
    <p:extLst>
      <p:ext uri="{BB962C8B-B14F-4D97-AF65-F5344CB8AC3E}">
        <p14:creationId xmlns:p14="http://schemas.microsoft.com/office/powerpoint/2010/main" val="224128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Practical Example (PSB-PS)</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42</a:t>
            </a:fld>
            <a:endParaRPr lang="en-US" dirty="0"/>
          </a:p>
        </p:txBody>
      </p:sp>
      <p:sp>
        <p:nvSpPr>
          <p:cNvPr id="7" name="Rectangle 2"/>
          <p:cNvSpPr>
            <a:spLocks noGrp="1" noChangeArrowheads="1"/>
          </p:cNvSpPr>
          <p:nvPr>
            <p:ph idx="1"/>
          </p:nvPr>
        </p:nvSpPr>
        <p:spPr>
          <a:xfrm>
            <a:off x="471268" y="1148994"/>
            <a:ext cx="8233386" cy="1355725"/>
          </a:xfrm>
        </p:spPr>
        <p:txBody>
          <a:bodyPr>
            <a:noAutofit/>
          </a:bodyPr>
          <a:lstStyle/>
          <a:p>
            <a:pPr eaLnBrk="1" hangingPunct="1"/>
            <a:r>
              <a:rPr lang="en-US" sz="2400" dirty="0">
                <a:solidFill>
                  <a:srgbClr val="1F497D"/>
                </a:solidFill>
              </a:rPr>
              <a:t>Kinetic energy at extraction </a:t>
            </a:r>
            <a:r>
              <a:rPr lang="en-US" sz="2400" dirty="0" err="1">
                <a:solidFill>
                  <a:srgbClr val="1F497D"/>
                </a:solidFill>
              </a:rPr>
              <a:t>E</a:t>
            </a:r>
            <a:r>
              <a:rPr lang="en-US" sz="2400" baseline="-25000" dirty="0" err="1">
                <a:solidFill>
                  <a:srgbClr val="1F497D"/>
                </a:solidFill>
              </a:rPr>
              <a:t>kinetic</a:t>
            </a:r>
            <a:r>
              <a:rPr lang="en-US" sz="2400" dirty="0">
                <a:solidFill>
                  <a:srgbClr val="1F497D"/>
                </a:solidFill>
              </a:rPr>
              <a:t> = 2 GeV</a:t>
            </a:r>
          </a:p>
          <a:p>
            <a:pPr eaLnBrk="1" hangingPunct="1">
              <a:lnSpc>
                <a:spcPct val="105000"/>
              </a:lnSpc>
            </a:pPr>
            <a:r>
              <a:rPr lang="en-US" sz="2400" dirty="0">
                <a:solidFill>
                  <a:srgbClr val="1F497D"/>
                </a:solidFill>
              </a:rPr>
              <a:t>Proton rest energy E</a:t>
            </a:r>
            <a:r>
              <a:rPr lang="en-US" sz="2400" baseline="-25000" dirty="0">
                <a:solidFill>
                  <a:srgbClr val="1F497D"/>
                </a:solidFill>
              </a:rPr>
              <a:t>0</a:t>
            </a:r>
            <a:r>
              <a:rPr lang="en-US" sz="2400" dirty="0">
                <a:solidFill>
                  <a:srgbClr val="1F497D"/>
                </a:solidFill>
              </a:rPr>
              <a:t>=938.27 MeV</a:t>
            </a:r>
          </a:p>
          <a:p>
            <a:pPr eaLnBrk="1" hangingPunct="1"/>
            <a:r>
              <a:rPr lang="en-US" sz="2400" dirty="0">
                <a:solidFill>
                  <a:srgbClr val="1F497D"/>
                </a:solidFill>
              </a:rPr>
              <a:t>The total energy is then: E = </a:t>
            </a:r>
            <a:r>
              <a:rPr lang="en-US" sz="2400" dirty="0" err="1">
                <a:solidFill>
                  <a:srgbClr val="1F497D"/>
                </a:solidFill>
              </a:rPr>
              <a:t>E</a:t>
            </a:r>
            <a:r>
              <a:rPr lang="en-US" sz="2400" baseline="-25000" dirty="0" err="1">
                <a:solidFill>
                  <a:srgbClr val="1F497D"/>
                </a:solidFill>
              </a:rPr>
              <a:t>kinetic</a:t>
            </a:r>
            <a:r>
              <a:rPr lang="en-US" sz="2400" baseline="-25000" dirty="0">
                <a:solidFill>
                  <a:srgbClr val="1F497D"/>
                </a:solidFill>
              </a:rPr>
              <a:t> </a:t>
            </a:r>
            <a:r>
              <a:rPr lang="en-US" sz="2400" dirty="0">
                <a:solidFill>
                  <a:srgbClr val="1F497D"/>
                </a:solidFill>
              </a:rPr>
              <a:t>+ E</a:t>
            </a:r>
            <a:r>
              <a:rPr lang="en-US" sz="2400" baseline="-25000" dirty="0">
                <a:solidFill>
                  <a:srgbClr val="1F497D"/>
                </a:solidFill>
              </a:rPr>
              <a:t>0</a:t>
            </a:r>
            <a:r>
              <a:rPr lang="en-US" sz="2400" dirty="0">
                <a:solidFill>
                  <a:srgbClr val="1F497D"/>
                </a:solidFill>
              </a:rPr>
              <a:t> = </a:t>
            </a:r>
            <a:r>
              <a:rPr lang="en-US" sz="2400" b="1" u="sng" dirty="0">
                <a:solidFill>
                  <a:srgbClr val="1F497D"/>
                </a:solidFill>
              </a:rPr>
              <a:t>2.94 GeV</a:t>
            </a:r>
            <a:endParaRPr lang="en-US" sz="2400" dirty="0">
              <a:solidFill>
                <a:srgbClr val="1F497D"/>
              </a:solidFill>
            </a:endParaRPr>
          </a:p>
        </p:txBody>
      </p:sp>
      <p:grpSp>
        <p:nvGrpSpPr>
          <p:cNvPr id="8" name="Group 7"/>
          <p:cNvGrpSpPr/>
          <p:nvPr/>
        </p:nvGrpSpPr>
        <p:grpSpPr>
          <a:xfrm>
            <a:off x="750099" y="2604111"/>
            <a:ext cx="6989375" cy="622300"/>
            <a:chOff x="750099" y="2843261"/>
            <a:chExt cx="6989375" cy="622300"/>
          </a:xfrm>
        </p:grpSpPr>
        <p:graphicFrame>
          <p:nvGraphicFramePr>
            <p:cNvPr id="9" name="Object 9"/>
            <p:cNvGraphicFramePr>
              <a:graphicFrameLocks noChangeAspect="1"/>
            </p:cNvGraphicFramePr>
            <p:nvPr>
              <p:extLst>
                <p:ext uri="{D42A27DB-BD31-4B8C-83A1-F6EECF244321}">
                  <p14:modId xmlns:p14="http://schemas.microsoft.com/office/powerpoint/2010/main" val="807568857"/>
                </p:ext>
              </p:extLst>
            </p:nvPr>
          </p:nvGraphicFramePr>
          <p:xfrm>
            <a:off x="3153186" y="2843261"/>
            <a:ext cx="723900" cy="622300"/>
          </p:xfrm>
          <a:graphic>
            <a:graphicData uri="http://schemas.openxmlformats.org/presentationml/2006/ole">
              <mc:AlternateContent xmlns:mc="http://schemas.openxmlformats.org/markup-compatibility/2006">
                <mc:Choice xmlns:v="urn:schemas-microsoft-com:vml" Requires="v">
                  <p:oleObj name="Equation" r:id="rId3" imgW="723586" imgH="622030" progId="Equation.3">
                    <p:embed/>
                  </p:oleObj>
                </mc:Choice>
                <mc:Fallback>
                  <p:oleObj name="Equation" r:id="rId3" imgW="723586" imgH="62203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3186" y="2843261"/>
                          <a:ext cx="723900" cy="622300"/>
                        </a:xfrm>
                        <a:prstGeom prst="rect">
                          <a:avLst/>
                        </a:prstGeom>
                        <a:solidFill>
                          <a:srgbClr val="FFFFFF"/>
                        </a:solidFill>
                        <a:ln>
                          <a:noFill/>
                        </a:ln>
                        <a:effectLst/>
                      </p:spPr>
                    </p:pic>
                  </p:oleObj>
                </mc:Fallback>
              </mc:AlternateContent>
            </a:graphicData>
          </a:graphic>
        </p:graphicFrame>
        <p:sp>
          <p:nvSpPr>
            <p:cNvPr id="10" name="Rectangle 10"/>
            <p:cNvSpPr>
              <a:spLocks noChangeArrowheads="1"/>
            </p:cNvSpPr>
            <p:nvPr/>
          </p:nvSpPr>
          <p:spPr bwMode="auto">
            <a:xfrm>
              <a:off x="750099" y="2860723"/>
              <a:ext cx="2516188" cy="442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Arial"/>
                <a:buChar char="•"/>
              </a:pPr>
              <a:r>
                <a:rPr lang="en-US" sz="2400" dirty="0">
                  <a:solidFill>
                    <a:srgbClr val="1F497D"/>
                  </a:solidFill>
                </a:rPr>
                <a:t>We know that</a:t>
              </a:r>
            </a:p>
          </p:txBody>
        </p:sp>
        <p:sp>
          <p:nvSpPr>
            <p:cNvPr id="11" name="Rectangle 11"/>
            <p:cNvSpPr>
              <a:spLocks noChangeArrowheads="1"/>
            </p:cNvSpPr>
            <p:nvPr/>
          </p:nvSpPr>
          <p:spPr bwMode="auto">
            <a:xfrm>
              <a:off x="3877086" y="2861466"/>
              <a:ext cx="386238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kumimoji="1" lang="en-US" sz="2400" dirty="0">
                  <a:solidFill>
                    <a:srgbClr val="1F497D"/>
                  </a:solidFill>
                </a:rPr>
                <a:t>,  which gives </a:t>
              </a:r>
              <a:r>
                <a:rPr kumimoji="1" lang="en-US" sz="2400" dirty="0">
                  <a:solidFill>
                    <a:srgbClr val="1F497D"/>
                  </a:solidFill>
                  <a:latin typeface="MS Mincho" charset="0"/>
                  <a:ea typeface="MS Mincho" charset="0"/>
                  <a:cs typeface="MS Mincho" charset="0"/>
                  <a:sym typeface="Math1" charset="0"/>
                </a:rPr>
                <a:t> </a:t>
              </a:r>
              <a:r>
                <a:rPr kumimoji="1" lang="el-GR" sz="2400" dirty="0">
                  <a:solidFill>
                    <a:srgbClr val="1F497D"/>
                  </a:solidFill>
                  <a:ea typeface="MS Mincho" charset="0"/>
                  <a:cs typeface="MS Mincho" charset="0"/>
                  <a:sym typeface="Math1" charset="0"/>
                </a:rPr>
                <a:t>γ</a:t>
              </a:r>
              <a:r>
                <a:rPr kumimoji="1" lang="en-US" sz="2400" dirty="0">
                  <a:solidFill>
                    <a:srgbClr val="1F497D"/>
                  </a:solidFill>
                  <a:sym typeface="Math1" charset="0"/>
                </a:rPr>
                <a:t> = 3.128</a:t>
              </a:r>
              <a:endParaRPr kumimoji="1" lang="en-US" sz="2400" dirty="0">
                <a:solidFill>
                  <a:srgbClr val="1F497D"/>
                </a:solidFill>
              </a:endParaRPr>
            </a:p>
          </p:txBody>
        </p:sp>
      </p:grpSp>
      <p:grpSp>
        <p:nvGrpSpPr>
          <p:cNvPr id="12" name="Group 11"/>
          <p:cNvGrpSpPr/>
          <p:nvPr/>
        </p:nvGrpSpPr>
        <p:grpSpPr>
          <a:xfrm>
            <a:off x="746924" y="3382899"/>
            <a:ext cx="7678596" cy="850900"/>
            <a:chOff x="746924" y="3622049"/>
            <a:chExt cx="7678596" cy="850900"/>
          </a:xfrm>
        </p:grpSpPr>
        <p:sp>
          <p:nvSpPr>
            <p:cNvPr id="13" name="Rectangle 12"/>
            <p:cNvSpPr>
              <a:spLocks noChangeArrowheads="1"/>
            </p:cNvSpPr>
            <p:nvPr/>
          </p:nvSpPr>
          <p:spPr bwMode="auto">
            <a:xfrm>
              <a:off x="746924" y="3787727"/>
              <a:ext cx="2641600" cy="442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Arial"/>
                <a:buChar char="•"/>
              </a:pPr>
              <a:r>
                <a:rPr lang="en-US" sz="2400" dirty="0">
                  <a:solidFill>
                    <a:srgbClr val="1F497D"/>
                  </a:solidFill>
                </a:rPr>
                <a:t>We can derive</a:t>
              </a:r>
            </a:p>
          </p:txBody>
        </p:sp>
        <p:graphicFrame>
          <p:nvGraphicFramePr>
            <p:cNvPr id="14" name="Object 13"/>
            <p:cNvGraphicFramePr>
              <a:graphicFrameLocks noChangeAspect="1"/>
            </p:cNvGraphicFramePr>
            <p:nvPr>
              <p:extLst>
                <p:ext uri="{D42A27DB-BD31-4B8C-83A1-F6EECF244321}">
                  <p14:modId xmlns:p14="http://schemas.microsoft.com/office/powerpoint/2010/main" val="896409256"/>
                </p:ext>
              </p:extLst>
            </p:nvPr>
          </p:nvGraphicFramePr>
          <p:xfrm>
            <a:off x="3238472" y="3622049"/>
            <a:ext cx="1333500" cy="850900"/>
          </p:xfrm>
          <a:graphic>
            <a:graphicData uri="http://schemas.openxmlformats.org/presentationml/2006/ole">
              <mc:AlternateContent xmlns:mc="http://schemas.openxmlformats.org/markup-compatibility/2006">
                <mc:Choice xmlns:v="urn:schemas-microsoft-com:vml" Requires="v">
                  <p:oleObj name="Equation" r:id="rId5" imgW="1333500" imgH="850900" progId="Equation.3">
                    <p:embed/>
                  </p:oleObj>
                </mc:Choice>
                <mc:Fallback>
                  <p:oleObj name="Equation" r:id="rId5" imgW="1333500" imgH="8509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472" y="3622049"/>
                          <a:ext cx="1333500" cy="850900"/>
                        </a:xfrm>
                        <a:prstGeom prst="rect">
                          <a:avLst/>
                        </a:prstGeom>
                        <a:solidFill>
                          <a:srgbClr val="FFFFFF"/>
                        </a:solidFill>
                        <a:ln>
                          <a:noFill/>
                        </a:ln>
                        <a:effectLst/>
                      </p:spPr>
                    </p:pic>
                  </p:oleObj>
                </mc:Fallback>
              </mc:AlternateContent>
            </a:graphicData>
          </a:graphic>
        </p:graphicFrame>
        <p:sp>
          <p:nvSpPr>
            <p:cNvPr id="15" name="Rectangle 16"/>
            <p:cNvSpPr>
              <a:spLocks noChangeArrowheads="1"/>
            </p:cNvSpPr>
            <p:nvPr/>
          </p:nvSpPr>
          <p:spPr bwMode="auto">
            <a:xfrm>
              <a:off x="4415495" y="3767090"/>
              <a:ext cx="40100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kumimoji="1" lang="en-US" sz="2400" dirty="0">
                  <a:solidFill>
                    <a:srgbClr val="1F497D"/>
                  </a:solidFill>
                </a:rPr>
                <a:t>,  which gives </a:t>
              </a:r>
              <a:r>
                <a:rPr lang="el-GR" sz="2400" b="1" u="sng" dirty="0">
                  <a:solidFill>
                    <a:srgbClr val="1F497D"/>
                  </a:solidFill>
                  <a:sym typeface="Math1" charset="0"/>
                </a:rPr>
                <a:t>β</a:t>
              </a:r>
              <a:r>
                <a:rPr kumimoji="1" lang="en-US" sz="2400" b="1" u="sng" dirty="0">
                  <a:solidFill>
                    <a:srgbClr val="1F497D"/>
                  </a:solidFill>
                  <a:sym typeface="Math1" charset="0"/>
                </a:rPr>
                <a:t> = 0.948</a:t>
              </a:r>
              <a:endParaRPr kumimoji="1" lang="en-US" sz="2400" dirty="0">
                <a:solidFill>
                  <a:srgbClr val="1F497D"/>
                </a:solidFill>
                <a:sym typeface="Math1" charset="0"/>
              </a:endParaRPr>
            </a:p>
          </p:txBody>
        </p:sp>
      </p:grpSp>
      <p:grpSp>
        <p:nvGrpSpPr>
          <p:cNvPr id="16" name="Group 15"/>
          <p:cNvGrpSpPr/>
          <p:nvPr/>
        </p:nvGrpSpPr>
        <p:grpSpPr>
          <a:xfrm>
            <a:off x="794549" y="4317310"/>
            <a:ext cx="6249094" cy="782638"/>
            <a:chOff x="794549" y="4556460"/>
            <a:chExt cx="6249094" cy="782638"/>
          </a:xfrm>
        </p:grpSpPr>
        <p:graphicFrame>
          <p:nvGraphicFramePr>
            <p:cNvPr id="17" name="Object 6"/>
            <p:cNvGraphicFramePr>
              <a:graphicFrameLocks noChangeAspect="1"/>
            </p:cNvGraphicFramePr>
            <p:nvPr>
              <p:extLst>
                <p:ext uri="{D42A27DB-BD31-4B8C-83A1-F6EECF244321}">
                  <p14:modId xmlns:p14="http://schemas.microsoft.com/office/powerpoint/2010/main" val="942704942"/>
                </p:ext>
              </p:extLst>
            </p:nvPr>
          </p:nvGraphicFramePr>
          <p:xfrm>
            <a:off x="2092871" y="4556460"/>
            <a:ext cx="1058862" cy="782638"/>
          </p:xfrm>
          <a:graphic>
            <a:graphicData uri="http://schemas.openxmlformats.org/presentationml/2006/ole">
              <mc:AlternateContent xmlns:mc="http://schemas.openxmlformats.org/markup-compatibility/2006">
                <mc:Choice xmlns:v="urn:schemas-microsoft-com:vml" Requires="v">
                  <p:oleObj name="Equation" r:id="rId7" imgW="825500" imgH="609600" progId="Equation.3">
                    <p:embed/>
                  </p:oleObj>
                </mc:Choice>
                <mc:Fallback>
                  <p:oleObj name="Equation" r:id="rId7" imgW="825500" imgH="609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92871" y="4556460"/>
                          <a:ext cx="1058862" cy="782638"/>
                        </a:xfrm>
                        <a:prstGeom prst="rect">
                          <a:avLst/>
                        </a:prstGeom>
                        <a:solidFill>
                          <a:srgbClr val="FFFFFF"/>
                        </a:solidFill>
                        <a:ln>
                          <a:noFill/>
                        </a:ln>
                        <a:effectLst/>
                      </p:spPr>
                    </p:pic>
                  </p:oleObj>
                </mc:Fallback>
              </mc:AlternateContent>
            </a:graphicData>
          </a:graphic>
        </p:graphicFrame>
        <p:sp>
          <p:nvSpPr>
            <p:cNvPr id="18" name="Rectangle 18"/>
            <p:cNvSpPr>
              <a:spLocks noChangeArrowheads="1"/>
            </p:cNvSpPr>
            <p:nvPr/>
          </p:nvSpPr>
          <p:spPr bwMode="auto">
            <a:xfrm>
              <a:off x="794549" y="4751196"/>
              <a:ext cx="2084388" cy="442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 typeface="Arial"/>
                <a:buChar char="•"/>
              </a:pPr>
              <a:r>
                <a:rPr lang="en-US" sz="2400" dirty="0">
                  <a:solidFill>
                    <a:srgbClr val="1F497D"/>
                  </a:solidFill>
                </a:rPr>
                <a:t>Using</a:t>
              </a:r>
            </a:p>
          </p:txBody>
        </p:sp>
        <p:sp>
          <p:nvSpPr>
            <p:cNvPr id="19" name="Rectangle 18"/>
            <p:cNvSpPr>
              <a:spLocks noChangeArrowheads="1"/>
            </p:cNvSpPr>
            <p:nvPr/>
          </p:nvSpPr>
          <p:spPr bwMode="auto">
            <a:xfrm>
              <a:off x="3181256" y="4740083"/>
              <a:ext cx="386238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kumimoji="1" lang="en-US" sz="2400" dirty="0">
                  <a:solidFill>
                    <a:srgbClr val="1F497D"/>
                  </a:solidFill>
                </a:rPr>
                <a:t>we get p = </a:t>
              </a:r>
              <a:r>
                <a:rPr kumimoji="1" lang="en-US" sz="2400" b="1" u="sng" dirty="0">
                  <a:solidFill>
                    <a:srgbClr val="1F497D"/>
                  </a:solidFill>
                </a:rPr>
                <a:t>2.79 GeV/c</a:t>
              </a:r>
            </a:p>
          </p:txBody>
        </p:sp>
      </p:grpSp>
      <p:sp>
        <p:nvSpPr>
          <p:cNvPr id="20" name="Rectangle 19"/>
          <p:cNvSpPr>
            <a:spLocks noChangeArrowheads="1"/>
          </p:cNvSpPr>
          <p:nvPr/>
        </p:nvSpPr>
        <p:spPr bwMode="auto">
          <a:xfrm>
            <a:off x="794549" y="5303388"/>
            <a:ext cx="7897812" cy="737995"/>
          </a:xfrm>
          <a:prstGeom prst="rect">
            <a:avLst/>
          </a:prstGeom>
          <a:solidFill>
            <a:schemeClr val="tx2">
              <a:lumMod val="20000"/>
              <a:lumOff val="80000"/>
            </a:schemeClr>
          </a:solidFill>
          <a:ln>
            <a:solidFill>
              <a:srgbClr val="1F497D"/>
            </a:solidFill>
          </a:ln>
        </p:spPr>
        <p:txBody>
          <a:bodyPr/>
          <a:lstStyle/>
          <a:p>
            <a:pPr algn="ctr">
              <a:spcBef>
                <a:spcPct val="20000"/>
              </a:spcBef>
            </a:pPr>
            <a:r>
              <a:rPr lang="en-US" sz="3200" dirty="0">
                <a:solidFill>
                  <a:srgbClr val="1F497D"/>
                </a:solidFill>
              </a:rPr>
              <a:t>In this case: </a:t>
            </a:r>
            <a:r>
              <a:rPr lang="en-US" sz="3200" b="1" u="sng" dirty="0">
                <a:solidFill>
                  <a:srgbClr val="1F497D"/>
                </a:solidFill>
              </a:rPr>
              <a:t>Energy </a:t>
            </a:r>
            <a:r>
              <a:rPr lang="en-US" sz="3200" b="1" u="sng" dirty="0">
                <a:solidFill>
                  <a:srgbClr val="1F497D"/>
                </a:solidFill>
                <a:sym typeface="Math1" charset="0"/>
              </a:rPr>
              <a:t>≠ Momentum</a:t>
            </a:r>
            <a:endParaRPr lang="en-US" sz="3200" b="1" u="sng" dirty="0">
              <a:solidFill>
                <a:srgbClr val="1F497D"/>
              </a:solidFill>
            </a:endParaRPr>
          </a:p>
        </p:txBody>
      </p:sp>
    </p:spTree>
    <p:extLst>
      <p:ext uri="{BB962C8B-B14F-4D97-AF65-F5344CB8AC3E}">
        <p14:creationId xmlns:p14="http://schemas.microsoft.com/office/powerpoint/2010/main" val="947103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de-CH"/>
              <a:t>Rende Steerenberg, BE-OP</a:t>
            </a:r>
            <a:endParaRPr lang="en-GB"/>
          </a:p>
        </p:txBody>
      </p:sp>
      <p:sp>
        <p:nvSpPr>
          <p:cNvPr id="4" name="Footer Placeholder 3"/>
          <p:cNvSpPr>
            <a:spLocks noGrp="1"/>
          </p:cNvSpPr>
          <p:nvPr>
            <p:ph type="ftr" sz="quarter" idx="11"/>
          </p:nvPr>
        </p:nvSpPr>
        <p:spPr/>
        <p:txBody>
          <a:bodyPr/>
          <a:lstStyle/>
          <a:p>
            <a:r>
              <a:rPr lang="en-GB"/>
              <a:t>Basics of Accelerator Physics and                             Technology - 10 March 2025</a:t>
            </a:r>
          </a:p>
        </p:txBody>
      </p:sp>
      <p:sp>
        <p:nvSpPr>
          <p:cNvPr id="5" name="Slide Number Placeholder 4"/>
          <p:cNvSpPr>
            <a:spLocks noGrp="1"/>
          </p:cNvSpPr>
          <p:nvPr>
            <p:ph type="sldNum" sz="quarter" idx="12"/>
          </p:nvPr>
        </p:nvSpPr>
        <p:spPr/>
        <p:txBody>
          <a:bodyPr/>
          <a:lstStyle/>
          <a:p>
            <a:fld id="{D86EDE86-EC12-9345-82F6-36BD1B27AF79}" type="slidenum">
              <a:rPr lang="en-GB" smtClean="0"/>
              <a:t>43</a:t>
            </a:fld>
            <a:endParaRPr lang="en-GB"/>
          </a:p>
        </p:txBody>
      </p:sp>
      <p:sp>
        <p:nvSpPr>
          <p:cNvPr id="6" name="Content Placeholder 2"/>
          <p:cNvSpPr txBox="1">
            <a:spLocks/>
          </p:cNvSpPr>
          <p:nvPr/>
        </p:nvSpPr>
        <p:spPr>
          <a:xfrm>
            <a:off x="748998" y="1622006"/>
            <a:ext cx="7739630" cy="1318804"/>
          </a:xfrm>
          <a:prstGeom prst="rect">
            <a:avLst/>
          </a:prstGeom>
          <a:solidFill>
            <a:schemeClr val="tx2">
              <a:lumMod val="20000"/>
              <a:lumOff val="80000"/>
            </a:schemeClr>
          </a:solidFill>
          <a:ln>
            <a:solidFill>
              <a:srgbClr val="1F497D"/>
            </a:solidFill>
          </a:ln>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GB" b="1">
                <a:solidFill>
                  <a:srgbClr val="1F497D"/>
                </a:solidFill>
                <a:latin typeface="Apple Casual"/>
                <a:cs typeface="Apple Casual"/>
              </a:rPr>
              <a:t>Pure mathematics is, in its way, the poetry of logical ideas.</a:t>
            </a:r>
            <a:endParaRPr lang="en-GB" b="1" dirty="0">
              <a:solidFill>
                <a:srgbClr val="1F497D"/>
              </a:solidFill>
              <a:latin typeface="Apple Casual"/>
              <a:cs typeface="Apple Casual"/>
            </a:endParaRPr>
          </a:p>
        </p:txBody>
      </p:sp>
      <p:sp>
        <p:nvSpPr>
          <p:cNvPr id="7" name="TextBox 6"/>
          <p:cNvSpPr txBox="1"/>
          <p:nvPr/>
        </p:nvSpPr>
        <p:spPr>
          <a:xfrm>
            <a:off x="4986482" y="5152213"/>
            <a:ext cx="2464307" cy="369332"/>
          </a:xfrm>
          <a:prstGeom prst="rect">
            <a:avLst/>
          </a:prstGeom>
          <a:noFill/>
        </p:spPr>
        <p:txBody>
          <a:bodyPr wrap="square" rtlCol="0">
            <a:spAutoFit/>
          </a:bodyPr>
          <a:lstStyle/>
          <a:p>
            <a:r>
              <a:rPr lang="en-GB" dirty="0"/>
              <a:t>Albert Einstein</a:t>
            </a:r>
          </a:p>
        </p:txBody>
      </p:sp>
      <p:pic>
        <p:nvPicPr>
          <p:cNvPr id="8" name="Picture 7"/>
          <p:cNvPicPr>
            <a:picLocks noChangeAspect="1"/>
          </p:cNvPicPr>
          <p:nvPr/>
        </p:nvPicPr>
        <p:blipFill>
          <a:blip r:embed="rId2"/>
          <a:stretch>
            <a:fillRect/>
          </a:stretch>
        </p:blipFill>
        <p:spPr>
          <a:xfrm>
            <a:off x="2973339" y="3255621"/>
            <a:ext cx="1910248" cy="2222500"/>
          </a:xfrm>
          <a:prstGeom prst="rect">
            <a:avLst/>
          </a:prstGeom>
        </p:spPr>
      </p:pic>
    </p:spTree>
    <p:extLst>
      <p:ext uri="{BB962C8B-B14F-4D97-AF65-F5344CB8AC3E}">
        <p14:creationId xmlns:p14="http://schemas.microsoft.com/office/powerpoint/2010/main" val="271737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1142727"/>
            <a:ext cx="8226855" cy="4667421"/>
          </a:xfrm>
        </p:spPr>
        <p:txBody>
          <a:bodyPr>
            <a:normAutofit/>
          </a:bodyPr>
          <a:lstStyle/>
          <a:p>
            <a:pPr marL="36575" indent="0">
              <a:buNone/>
            </a:pPr>
            <a:endParaRPr lang="en-GB" dirty="0"/>
          </a:p>
          <a:p>
            <a:r>
              <a:rPr lang="en-GB" b="1" dirty="0"/>
              <a:t>Vectors &amp; Matrices</a:t>
            </a:r>
          </a:p>
          <a:p>
            <a:endParaRPr lang="en-GB" dirty="0"/>
          </a:p>
          <a:p>
            <a:r>
              <a:rPr lang="en-GB" dirty="0">
                <a:solidFill>
                  <a:schemeClr val="bg1">
                    <a:lumMod val="65000"/>
                  </a:schemeClr>
                </a:solidFill>
              </a:rPr>
              <a:t>Differential Equations</a:t>
            </a:r>
          </a:p>
          <a:p>
            <a:endParaRPr lang="en-GB" dirty="0">
              <a:solidFill>
                <a:schemeClr val="bg1">
                  <a:lumMod val="65000"/>
                </a:schemeClr>
              </a:solidFill>
            </a:endParaRPr>
          </a:p>
          <a:p>
            <a:r>
              <a:rPr lang="en-GB" dirty="0">
                <a:solidFill>
                  <a:schemeClr val="bg1">
                    <a:lumMod val="65000"/>
                  </a:schemeClr>
                </a:solidFill>
              </a:rPr>
              <a:t>A word on the units we use</a:t>
            </a:r>
          </a:p>
          <a:p>
            <a:pPr marL="36575" indent="0">
              <a:buNone/>
            </a:pPr>
            <a:endParaRPr lang="en-US" dirty="0">
              <a:solidFill>
                <a:schemeClr val="bg1">
                  <a:lumMod val="65000"/>
                </a:schemeClr>
              </a:solidFill>
            </a:endParaRP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485797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Scalars &amp; Vectors</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
        <p:nvSpPr>
          <p:cNvPr id="7" name="TextBox 6"/>
          <p:cNvSpPr txBox="1"/>
          <p:nvPr/>
        </p:nvSpPr>
        <p:spPr>
          <a:xfrm>
            <a:off x="680720" y="1094153"/>
            <a:ext cx="7955280" cy="461665"/>
          </a:xfrm>
          <a:prstGeom prst="rect">
            <a:avLst/>
          </a:prstGeom>
          <a:solidFill>
            <a:srgbClr val="C6D9F1"/>
          </a:solidFill>
          <a:ln>
            <a:solidFill>
              <a:schemeClr val="tx2"/>
            </a:solidFill>
          </a:ln>
        </p:spPr>
        <p:txBody>
          <a:bodyPr wrap="square" rtlCol="0">
            <a:spAutoFit/>
          </a:bodyPr>
          <a:lstStyle/>
          <a:p>
            <a:pPr algn="ctr"/>
            <a:r>
              <a:rPr lang="en-GB" sz="2400" b="1" dirty="0">
                <a:solidFill>
                  <a:srgbClr val="1F497D"/>
                </a:solidFill>
              </a:rPr>
              <a:t>Scalar</a:t>
            </a:r>
            <a:r>
              <a:rPr lang="en-GB" sz="2400" dirty="0">
                <a:solidFill>
                  <a:srgbClr val="1F497D"/>
                </a:solidFill>
              </a:rPr>
              <a:t>, a single quantity or value</a:t>
            </a:r>
          </a:p>
        </p:txBody>
      </p:sp>
      <p:pic>
        <p:nvPicPr>
          <p:cNvPr id="8" name="Picture 7"/>
          <p:cNvPicPr>
            <a:picLocks noChangeAspect="1"/>
          </p:cNvPicPr>
          <p:nvPr/>
        </p:nvPicPr>
        <p:blipFill>
          <a:blip r:embed="rId2"/>
          <a:stretch>
            <a:fillRect/>
          </a:stretch>
        </p:blipFill>
        <p:spPr>
          <a:xfrm>
            <a:off x="1214121" y="1646179"/>
            <a:ext cx="1349998" cy="1799998"/>
          </a:xfrm>
          <a:prstGeom prst="rect">
            <a:avLst/>
          </a:prstGeom>
        </p:spPr>
      </p:pic>
      <p:pic>
        <p:nvPicPr>
          <p:cNvPr id="9" name="Picture 8"/>
          <p:cNvPicPr>
            <a:picLocks noChangeAspect="1"/>
          </p:cNvPicPr>
          <p:nvPr/>
        </p:nvPicPr>
        <p:blipFill>
          <a:blip r:embed="rId3"/>
          <a:stretch>
            <a:fillRect/>
          </a:stretch>
        </p:blipFill>
        <p:spPr>
          <a:xfrm>
            <a:off x="6431280" y="1682179"/>
            <a:ext cx="1799998" cy="1799998"/>
          </a:xfrm>
          <a:prstGeom prst="rect">
            <a:avLst/>
          </a:prstGeom>
        </p:spPr>
      </p:pic>
      <p:pic>
        <p:nvPicPr>
          <p:cNvPr id="10" name="Picture 9"/>
          <p:cNvPicPr>
            <a:picLocks noChangeAspect="1"/>
          </p:cNvPicPr>
          <p:nvPr/>
        </p:nvPicPr>
        <p:blipFill>
          <a:blip r:embed="rId4"/>
          <a:stretch>
            <a:fillRect/>
          </a:stretch>
        </p:blipFill>
        <p:spPr>
          <a:xfrm>
            <a:off x="3175010" y="1646179"/>
            <a:ext cx="2767842" cy="1835998"/>
          </a:xfrm>
          <a:prstGeom prst="rect">
            <a:avLst/>
          </a:prstGeom>
        </p:spPr>
      </p:pic>
      <p:sp>
        <p:nvSpPr>
          <p:cNvPr id="11" name="TextBox 10"/>
          <p:cNvSpPr txBox="1"/>
          <p:nvPr/>
        </p:nvSpPr>
        <p:spPr>
          <a:xfrm>
            <a:off x="680720" y="3644313"/>
            <a:ext cx="7955280" cy="461665"/>
          </a:xfrm>
          <a:prstGeom prst="rect">
            <a:avLst/>
          </a:prstGeom>
          <a:solidFill>
            <a:srgbClr val="C6D9F1"/>
          </a:solidFill>
          <a:ln>
            <a:solidFill>
              <a:schemeClr val="tx2"/>
            </a:solidFill>
          </a:ln>
        </p:spPr>
        <p:txBody>
          <a:bodyPr wrap="square" rtlCol="0">
            <a:spAutoFit/>
          </a:bodyPr>
          <a:lstStyle/>
          <a:p>
            <a:pPr algn="ctr"/>
            <a:r>
              <a:rPr lang="en-GB" sz="2400" b="1" dirty="0">
                <a:solidFill>
                  <a:srgbClr val="1F497D"/>
                </a:solidFill>
              </a:rPr>
              <a:t>Vector</a:t>
            </a:r>
            <a:r>
              <a:rPr lang="en-GB" sz="2400" dirty="0">
                <a:solidFill>
                  <a:srgbClr val="1F497D"/>
                </a:solidFill>
              </a:rPr>
              <a:t>, (origin,) length, direction</a:t>
            </a:r>
          </a:p>
        </p:txBody>
      </p:sp>
      <p:pic>
        <p:nvPicPr>
          <p:cNvPr id="12" name="Picture 11"/>
          <p:cNvPicPr>
            <a:picLocks noChangeAspect="1"/>
          </p:cNvPicPr>
          <p:nvPr/>
        </p:nvPicPr>
        <p:blipFill>
          <a:blip r:embed="rId5"/>
          <a:stretch>
            <a:fillRect/>
          </a:stretch>
        </p:blipFill>
        <p:spPr>
          <a:xfrm>
            <a:off x="5671185" y="4264073"/>
            <a:ext cx="1703070" cy="1703070"/>
          </a:xfrm>
          <a:prstGeom prst="rect">
            <a:avLst/>
          </a:prstGeom>
        </p:spPr>
      </p:pic>
      <p:pic>
        <p:nvPicPr>
          <p:cNvPr id="13" name="Picture 12"/>
          <p:cNvPicPr>
            <a:picLocks noChangeAspect="1"/>
          </p:cNvPicPr>
          <p:nvPr/>
        </p:nvPicPr>
        <p:blipFill>
          <a:blip r:embed="rId6"/>
          <a:stretch>
            <a:fillRect/>
          </a:stretch>
        </p:blipFill>
        <p:spPr>
          <a:xfrm>
            <a:off x="1623782" y="4217635"/>
            <a:ext cx="2699114" cy="1800308"/>
          </a:xfrm>
          <a:prstGeom prst="rect">
            <a:avLst/>
          </a:prstGeom>
        </p:spPr>
      </p:pic>
    </p:spTree>
    <p:extLst>
      <p:ext uri="{BB962C8B-B14F-4D97-AF65-F5344CB8AC3E}">
        <p14:creationId xmlns:p14="http://schemas.microsoft.com/office/powerpoint/2010/main" val="392664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Coordinate systems</a:t>
            </a:r>
            <a:endParaRPr lang="en-US" dirty="0"/>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7" name="AutoShape 22"/>
          <p:cNvSpPr>
            <a:spLocks noChangeArrowheads="1"/>
          </p:cNvSpPr>
          <p:nvPr/>
        </p:nvSpPr>
        <p:spPr bwMode="auto">
          <a:xfrm>
            <a:off x="1762639" y="2101631"/>
            <a:ext cx="1994679" cy="666272"/>
          </a:xfrm>
          <a:prstGeom prst="wedgeRoundRectCallout">
            <a:avLst>
              <a:gd name="adj1" fmla="val -50375"/>
              <a:gd name="adj2" fmla="val 141778"/>
              <a:gd name="adj3" fmla="val 16667"/>
            </a:avLst>
          </a:prstGeom>
          <a:solidFill>
            <a:schemeClr val="tx1">
              <a:lumMod val="20000"/>
              <a:lumOff val="80000"/>
            </a:schemeClr>
          </a:solidFill>
          <a:ln w="9525">
            <a:solidFill>
              <a:schemeClr val="tx1"/>
            </a:solidFill>
            <a:miter lim="800000"/>
            <a:headEnd/>
            <a:tailEnd/>
          </a:ln>
        </p:spPr>
        <p:txBody>
          <a:bodyPr anchor="ctr"/>
          <a:lstStyle/>
          <a:p>
            <a:pPr algn="ctr" eaLnBrk="0" hangingPunct="0"/>
            <a:r>
              <a:rPr lang="en-US"/>
              <a:t>(x,y) Cartesian coordinates</a:t>
            </a:r>
          </a:p>
        </p:txBody>
      </p:sp>
      <p:sp>
        <p:nvSpPr>
          <p:cNvPr id="8" name="Text Box 19"/>
          <p:cNvSpPr txBox="1">
            <a:spLocks noChangeArrowheads="1"/>
          </p:cNvSpPr>
          <p:nvPr/>
        </p:nvSpPr>
        <p:spPr bwMode="auto">
          <a:xfrm>
            <a:off x="723265" y="4971831"/>
            <a:ext cx="301877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2000" dirty="0">
                <a:latin typeface="+mn-lt"/>
              </a:rPr>
              <a:t>r is the length of the vector</a:t>
            </a:r>
            <a:endParaRPr lang="en-US" dirty="0">
              <a:latin typeface="+mn-lt"/>
            </a:endParaRPr>
          </a:p>
        </p:txBody>
      </p:sp>
      <p:graphicFrame>
        <p:nvGraphicFramePr>
          <p:cNvPr id="9" name="Object 20"/>
          <p:cNvGraphicFramePr>
            <a:graphicFrameLocks noChangeAspect="1"/>
          </p:cNvGraphicFramePr>
          <p:nvPr>
            <p:extLst>
              <p:ext uri="{D42A27DB-BD31-4B8C-83A1-F6EECF244321}">
                <p14:modId xmlns:p14="http://schemas.microsoft.com/office/powerpoint/2010/main" val="720096839"/>
              </p:ext>
            </p:extLst>
          </p:nvPr>
        </p:nvGraphicFramePr>
        <p:xfrm>
          <a:off x="1555750" y="5454113"/>
          <a:ext cx="1662113" cy="554038"/>
        </p:xfrm>
        <a:graphic>
          <a:graphicData uri="http://schemas.openxmlformats.org/presentationml/2006/ole">
            <mc:AlternateContent xmlns:mc="http://schemas.openxmlformats.org/markup-compatibility/2006">
              <mc:Choice xmlns:v="urn:schemas-microsoft-com:vml" Requires="v">
                <p:oleObj name="Equation" r:id="rId2" imgW="838200" imgH="279400" progId="Equation.3">
                  <p:embed/>
                </p:oleObj>
              </mc:Choice>
              <mc:Fallback>
                <p:oleObj name="Equation" r:id="rId2" imgW="838200" imgH="279400" progId="Equation.3">
                  <p:embed/>
                  <p:pic>
                    <p:nvPicPr>
                      <p:cNvPr id="0" name=""/>
                      <p:cNvPicPr>
                        <a:picLocks noChangeAspect="1" noChangeArrowheads="1"/>
                      </p:cNvPicPr>
                      <p:nvPr/>
                    </p:nvPicPr>
                    <p:blipFill>
                      <a:blip r:embed="rId3">
                        <a:alphaModFix amt="50000"/>
                      </a:blip>
                      <a:srcRect/>
                      <a:stretch>
                        <a:fillRect/>
                      </a:stretch>
                    </p:blipFill>
                    <p:spPr bwMode="auto">
                      <a:xfrm>
                        <a:off x="1555750" y="5454113"/>
                        <a:ext cx="1662113" cy="554038"/>
                      </a:xfrm>
                      <a:prstGeom prst="rect">
                        <a:avLst/>
                      </a:prstGeom>
                      <a:noFill/>
                      <a:ln>
                        <a:noFill/>
                      </a:ln>
                      <a:effectLst/>
                    </p:spPr>
                  </p:pic>
                </p:oleObj>
              </mc:Fallback>
            </mc:AlternateContent>
          </a:graphicData>
        </a:graphic>
      </p:graphicFrame>
      <p:sp>
        <p:nvSpPr>
          <p:cNvPr id="10" name="Line 9"/>
          <p:cNvSpPr>
            <a:spLocks noChangeShapeType="1"/>
          </p:cNvSpPr>
          <p:nvPr/>
        </p:nvSpPr>
        <p:spPr bwMode="auto">
          <a:xfrm flipV="1">
            <a:off x="1255078" y="2441356"/>
            <a:ext cx="0" cy="228600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1" name="Line 10"/>
          <p:cNvSpPr>
            <a:spLocks noChangeShapeType="1"/>
          </p:cNvSpPr>
          <p:nvPr/>
        </p:nvSpPr>
        <p:spPr bwMode="auto">
          <a:xfrm>
            <a:off x="1255078" y="4727356"/>
            <a:ext cx="26670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2" name="Line 11"/>
          <p:cNvSpPr>
            <a:spLocks noChangeShapeType="1"/>
          </p:cNvSpPr>
          <p:nvPr/>
        </p:nvSpPr>
        <p:spPr bwMode="auto">
          <a:xfrm>
            <a:off x="1255078" y="2898556"/>
            <a:ext cx="1752600" cy="0"/>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3" name="Line 12"/>
          <p:cNvSpPr>
            <a:spLocks noChangeShapeType="1"/>
          </p:cNvSpPr>
          <p:nvPr/>
        </p:nvSpPr>
        <p:spPr bwMode="auto">
          <a:xfrm>
            <a:off x="3007678" y="2898556"/>
            <a:ext cx="0" cy="1828800"/>
          </a:xfrm>
          <a:prstGeom prst="line">
            <a:avLst/>
          </a:prstGeom>
          <a:noFill/>
          <a:ln w="12700"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4" name="Rectangle 13"/>
          <p:cNvSpPr>
            <a:spLocks noChangeArrowheads="1"/>
          </p:cNvSpPr>
          <p:nvPr/>
        </p:nvSpPr>
        <p:spPr bwMode="auto">
          <a:xfrm>
            <a:off x="2931478" y="2898556"/>
            <a:ext cx="76200" cy="76200"/>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15" name="Line 14"/>
          <p:cNvSpPr>
            <a:spLocks noChangeShapeType="1"/>
          </p:cNvSpPr>
          <p:nvPr/>
        </p:nvSpPr>
        <p:spPr bwMode="auto">
          <a:xfrm>
            <a:off x="1302703" y="4832131"/>
            <a:ext cx="1676400" cy="0"/>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6" name="Line 15"/>
          <p:cNvSpPr>
            <a:spLocks noChangeShapeType="1"/>
          </p:cNvSpPr>
          <p:nvPr/>
        </p:nvSpPr>
        <p:spPr bwMode="auto">
          <a:xfrm flipV="1">
            <a:off x="1102678" y="2898556"/>
            <a:ext cx="0" cy="1752600"/>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7" name="Text Box 16"/>
          <p:cNvSpPr txBox="1">
            <a:spLocks noChangeArrowheads="1"/>
          </p:cNvSpPr>
          <p:nvPr/>
        </p:nvSpPr>
        <p:spPr bwMode="auto">
          <a:xfrm>
            <a:off x="810578" y="3587531"/>
            <a:ext cx="303212"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dirty="0">
                <a:solidFill>
                  <a:srgbClr val="FF0000"/>
                </a:solidFill>
              </a:rPr>
              <a:t>y</a:t>
            </a:r>
            <a:endParaRPr lang="en-US" dirty="0">
              <a:solidFill>
                <a:srgbClr val="FF0000"/>
              </a:solidFill>
            </a:endParaRPr>
          </a:p>
        </p:txBody>
      </p:sp>
      <p:sp>
        <p:nvSpPr>
          <p:cNvPr id="18" name="Text Box 17"/>
          <p:cNvSpPr txBox="1">
            <a:spLocks noChangeArrowheads="1"/>
          </p:cNvSpPr>
          <p:nvPr/>
        </p:nvSpPr>
        <p:spPr bwMode="auto">
          <a:xfrm>
            <a:off x="2002790" y="4741643"/>
            <a:ext cx="319088"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dirty="0">
                <a:solidFill>
                  <a:srgbClr val="FF0000"/>
                </a:solidFill>
              </a:rPr>
              <a:t>x</a:t>
            </a:r>
            <a:endParaRPr lang="en-US" dirty="0">
              <a:solidFill>
                <a:srgbClr val="FF0000"/>
              </a:solidFill>
            </a:endParaRPr>
          </a:p>
        </p:txBody>
      </p:sp>
      <p:sp>
        <p:nvSpPr>
          <p:cNvPr id="19" name="Line 18"/>
          <p:cNvSpPr>
            <a:spLocks noChangeShapeType="1"/>
          </p:cNvSpPr>
          <p:nvPr/>
        </p:nvSpPr>
        <p:spPr bwMode="auto">
          <a:xfrm flipV="1">
            <a:off x="1255078" y="2974756"/>
            <a:ext cx="1676400" cy="1752600"/>
          </a:xfrm>
          <a:prstGeom prst="line">
            <a:avLst/>
          </a:prstGeom>
          <a:noFill/>
          <a:ln w="19050">
            <a:solidFill>
              <a:srgbClr val="FF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0" name="Line 25"/>
          <p:cNvSpPr>
            <a:spLocks noChangeShapeType="1"/>
          </p:cNvSpPr>
          <p:nvPr/>
        </p:nvSpPr>
        <p:spPr bwMode="auto">
          <a:xfrm flipV="1">
            <a:off x="5323207" y="2481679"/>
            <a:ext cx="0" cy="228600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1" name="Line 26"/>
          <p:cNvSpPr>
            <a:spLocks noChangeShapeType="1"/>
          </p:cNvSpPr>
          <p:nvPr/>
        </p:nvSpPr>
        <p:spPr bwMode="auto">
          <a:xfrm>
            <a:off x="5323207" y="4767679"/>
            <a:ext cx="26670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2" name="Rectangle 27"/>
          <p:cNvSpPr>
            <a:spLocks noChangeArrowheads="1"/>
          </p:cNvSpPr>
          <p:nvPr/>
        </p:nvSpPr>
        <p:spPr bwMode="auto">
          <a:xfrm>
            <a:off x="6999607" y="2938879"/>
            <a:ext cx="76200" cy="76200"/>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23" name="Line 28"/>
          <p:cNvSpPr>
            <a:spLocks noChangeShapeType="1"/>
          </p:cNvSpPr>
          <p:nvPr/>
        </p:nvSpPr>
        <p:spPr bwMode="auto">
          <a:xfrm flipV="1">
            <a:off x="5323207" y="2938879"/>
            <a:ext cx="1752600" cy="1828800"/>
          </a:xfrm>
          <a:prstGeom prst="line">
            <a:avLst/>
          </a:prstGeom>
          <a:noFill/>
          <a:ln w="19050">
            <a:solidFill>
              <a:srgbClr val="FF0000"/>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4" name="Freeform 29"/>
          <p:cNvSpPr>
            <a:spLocks/>
          </p:cNvSpPr>
          <p:nvPr/>
        </p:nvSpPr>
        <p:spPr bwMode="auto">
          <a:xfrm>
            <a:off x="5628007" y="4462879"/>
            <a:ext cx="177800" cy="304800"/>
          </a:xfrm>
          <a:custGeom>
            <a:avLst/>
            <a:gdLst>
              <a:gd name="T0" fmla="*/ 96 w 112"/>
              <a:gd name="T1" fmla="*/ 192 h 192"/>
              <a:gd name="T2" fmla="*/ 96 w 112"/>
              <a:gd name="T3" fmla="*/ 96 h 192"/>
              <a:gd name="T4" fmla="*/ 0 w 112"/>
              <a:gd name="T5" fmla="*/ 0 h 192"/>
              <a:gd name="T6" fmla="*/ 0 60000 65536"/>
              <a:gd name="T7" fmla="*/ 0 60000 65536"/>
              <a:gd name="T8" fmla="*/ 0 60000 65536"/>
              <a:gd name="T9" fmla="*/ 0 w 112"/>
              <a:gd name="T10" fmla="*/ 0 h 192"/>
              <a:gd name="T11" fmla="*/ 112 w 112"/>
              <a:gd name="T12" fmla="*/ 192 h 192"/>
            </a:gdLst>
            <a:ahLst/>
            <a:cxnLst>
              <a:cxn ang="T6">
                <a:pos x="T0" y="T1"/>
              </a:cxn>
              <a:cxn ang="T7">
                <a:pos x="T2" y="T3"/>
              </a:cxn>
              <a:cxn ang="T8">
                <a:pos x="T4" y="T5"/>
              </a:cxn>
            </a:cxnLst>
            <a:rect l="T9" t="T10" r="T11" b="T12"/>
            <a:pathLst>
              <a:path w="112" h="192">
                <a:moveTo>
                  <a:pt x="96" y="192"/>
                </a:moveTo>
                <a:cubicBezTo>
                  <a:pt x="104" y="160"/>
                  <a:pt x="112" y="128"/>
                  <a:pt x="96" y="96"/>
                </a:cubicBezTo>
                <a:cubicBezTo>
                  <a:pt x="80" y="64"/>
                  <a:pt x="16" y="16"/>
                  <a:pt x="0" y="0"/>
                </a:cubicBezTo>
              </a:path>
            </a:pathLst>
          </a:custGeom>
          <a:noFill/>
          <a:ln w="19050">
            <a:solidFill>
              <a:schemeClr val="tx1"/>
            </a:solidFill>
            <a:round/>
            <a:headEnd/>
            <a:tailEnd type="triangle" w="med" len="me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5" name="Text Box 30"/>
          <p:cNvSpPr txBox="1">
            <a:spLocks noChangeArrowheads="1"/>
          </p:cNvSpPr>
          <p:nvPr/>
        </p:nvSpPr>
        <p:spPr bwMode="auto">
          <a:xfrm>
            <a:off x="5916932" y="3437354"/>
            <a:ext cx="293688"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dirty="0">
                <a:solidFill>
                  <a:srgbClr val="FF0000"/>
                </a:solidFill>
              </a:rPr>
              <a:t>r</a:t>
            </a:r>
            <a:endParaRPr lang="en-US" dirty="0">
              <a:solidFill>
                <a:srgbClr val="FF0000"/>
              </a:solidFill>
            </a:endParaRPr>
          </a:p>
        </p:txBody>
      </p:sp>
      <p:sp>
        <p:nvSpPr>
          <p:cNvPr id="26" name="Text Box 31"/>
          <p:cNvSpPr txBox="1">
            <a:spLocks noChangeArrowheads="1"/>
          </p:cNvSpPr>
          <p:nvPr/>
        </p:nvSpPr>
        <p:spPr bwMode="auto">
          <a:xfrm>
            <a:off x="5764532" y="4351754"/>
            <a:ext cx="303213"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dirty="0">
                <a:solidFill>
                  <a:srgbClr val="FF0000"/>
                </a:solidFill>
                <a:sym typeface="Symbol" charset="0"/>
              </a:rPr>
              <a:t></a:t>
            </a:r>
            <a:endParaRPr lang="en-US" dirty="0">
              <a:solidFill>
                <a:srgbClr val="FF0000"/>
              </a:solidFill>
            </a:endParaRPr>
          </a:p>
        </p:txBody>
      </p:sp>
      <p:sp>
        <p:nvSpPr>
          <p:cNvPr id="27" name="Text Box 33"/>
          <p:cNvSpPr txBox="1">
            <a:spLocks noChangeArrowheads="1"/>
          </p:cNvSpPr>
          <p:nvPr/>
        </p:nvSpPr>
        <p:spPr bwMode="auto">
          <a:xfrm>
            <a:off x="4861244" y="4883566"/>
            <a:ext cx="369887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l-GR" sz="2000" dirty="0">
                <a:latin typeface="+mn-lt"/>
                <a:sym typeface="Symbol" charset="0"/>
              </a:rPr>
              <a:t>θ</a:t>
            </a:r>
            <a:r>
              <a:rPr lang="en-US" sz="2000" dirty="0">
                <a:latin typeface="+mn-lt"/>
                <a:sym typeface="Symbol" charset="0"/>
              </a:rPr>
              <a:t> gives the direction of the vector</a:t>
            </a:r>
          </a:p>
        </p:txBody>
      </p:sp>
      <p:sp>
        <p:nvSpPr>
          <p:cNvPr id="28" name="AutoShape 35"/>
          <p:cNvSpPr>
            <a:spLocks noChangeArrowheads="1"/>
          </p:cNvSpPr>
          <p:nvPr/>
        </p:nvSpPr>
        <p:spPr bwMode="auto">
          <a:xfrm>
            <a:off x="5632769" y="2010191"/>
            <a:ext cx="1846263" cy="673100"/>
          </a:xfrm>
          <a:prstGeom prst="wedgeRoundRectCallout">
            <a:avLst>
              <a:gd name="adj1" fmla="val -45268"/>
              <a:gd name="adj2" fmla="val 173686"/>
              <a:gd name="adj3" fmla="val 16667"/>
            </a:avLst>
          </a:prstGeom>
          <a:solidFill>
            <a:schemeClr val="tx1">
              <a:lumMod val="20000"/>
              <a:lumOff val="80000"/>
            </a:schemeClr>
          </a:solidFill>
          <a:ln w="9525">
            <a:solidFill>
              <a:schemeClr val="tx1"/>
            </a:solidFill>
            <a:miter lim="800000"/>
            <a:headEnd/>
            <a:tailEnd/>
          </a:ln>
        </p:spPr>
        <p:txBody>
          <a:bodyPr anchor="ctr"/>
          <a:lstStyle/>
          <a:p>
            <a:pPr algn="ctr" eaLnBrk="0" hangingPunct="0"/>
            <a:r>
              <a:rPr lang="en-US" dirty="0"/>
              <a:t>(r, </a:t>
            </a:r>
            <a:r>
              <a:rPr lang="en-US" dirty="0">
                <a:sym typeface="Symbol" charset="0"/>
              </a:rPr>
              <a:t>) Polar coordinates</a:t>
            </a:r>
            <a:endParaRPr lang="en-US" dirty="0"/>
          </a:p>
        </p:txBody>
      </p:sp>
      <p:graphicFrame>
        <p:nvGraphicFramePr>
          <p:cNvPr id="29" name="Object 38"/>
          <p:cNvGraphicFramePr>
            <a:graphicFrameLocks noChangeAspect="1"/>
          </p:cNvGraphicFramePr>
          <p:nvPr>
            <p:extLst>
              <p:ext uri="{D42A27DB-BD31-4B8C-83A1-F6EECF244321}">
                <p14:modId xmlns:p14="http://schemas.microsoft.com/office/powerpoint/2010/main" val="1597222228"/>
              </p:ext>
            </p:extLst>
          </p:nvPr>
        </p:nvGraphicFramePr>
        <p:xfrm>
          <a:off x="5200969" y="5382101"/>
          <a:ext cx="3279775" cy="747713"/>
        </p:xfrm>
        <a:graphic>
          <a:graphicData uri="http://schemas.openxmlformats.org/presentationml/2006/ole">
            <mc:AlternateContent xmlns:mc="http://schemas.openxmlformats.org/markup-compatibility/2006">
              <mc:Choice xmlns:v="urn:schemas-microsoft-com:vml" Requires="v">
                <p:oleObj name="Equation" r:id="rId4" imgW="2895600" imgH="660400" progId="Equation.3">
                  <p:embed/>
                </p:oleObj>
              </mc:Choice>
              <mc:Fallback>
                <p:oleObj name="Equation" r:id="rId4" imgW="2895600" imgH="660400" progId="Equation.3">
                  <p:embed/>
                  <p:pic>
                    <p:nvPicPr>
                      <p:cNvPr id="0" name=""/>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5200969" y="5382101"/>
                        <a:ext cx="3279775" cy="747713"/>
                      </a:xfrm>
                      <a:prstGeom prst="rect">
                        <a:avLst/>
                      </a:prstGeom>
                      <a:solidFill>
                        <a:srgbClr val="FFFFFF">
                          <a:alpha val="50195"/>
                        </a:srgbClr>
                      </a:solidFill>
                      <a:ln>
                        <a:noFill/>
                      </a:ln>
                      <a:effectLst/>
                    </p:spPr>
                  </p:pic>
                </p:oleObj>
              </mc:Fallback>
            </mc:AlternateContent>
          </a:graphicData>
        </a:graphic>
      </p:graphicFrame>
      <p:sp>
        <p:nvSpPr>
          <p:cNvPr id="30" name="Text Box 41"/>
          <p:cNvSpPr txBox="1">
            <a:spLocks noChangeArrowheads="1"/>
          </p:cNvSpPr>
          <p:nvPr/>
        </p:nvSpPr>
        <p:spPr bwMode="auto">
          <a:xfrm>
            <a:off x="2144078" y="3720881"/>
            <a:ext cx="293687"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dirty="0"/>
              <a:t>r</a:t>
            </a:r>
            <a:endParaRPr lang="en-US" dirty="0"/>
          </a:p>
        </p:txBody>
      </p:sp>
      <p:sp>
        <p:nvSpPr>
          <p:cNvPr id="31" name="Rectangle 44"/>
          <p:cNvSpPr txBox="1">
            <a:spLocks noChangeArrowheads="1"/>
          </p:cNvSpPr>
          <p:nvPr/>
        </p:nvSpPr>
        <p:spPr>
          <a:xfrm>
            <a:off x="728202" y="1198373"/>
            <a:ext cx="8090678" cy="532735"/>
          </a:xfrm>
          <a:prstGeom prst="rect">
            <a:avLst/>
          </a:prstGeom>
          <a:solidFill>
            <a:schemeClr val="tx2">
              <a:lumMod val="20000"/>
              <a:lumOff val="80000"/>
            </a:schemeClr>
          </a:solidFill>
          <a:ln>
            <a:solidFill>
              <a:schemeClr val="tx2"/>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90000"/>
              </a:lnSpc>
              <a:buNone/>
            </a:pPr>
            <a:r>
              <a:rPr lang="en-US" sz="2400" dirty="0">
                <a:solidFill>
                  <a:srgbClr val="1F497D"/>
                </a:solidFill>
              </a:rPr>
              <a:t>A </a:t>
            </a:r>
            <a:r>
              <a:rPr lang="en-US" sz="2400" b="1" dirty="0">
                <a:solidFill>
                  <a:srgbClr val="1F497D"/>
                </a:solidFill>
              </a:rPr>
              <a:t>vector</a:t>
            </a:r>
            <a:r>
              <a:rPr lang="en-US" sz="2400" dirty="0">
                <a:solidFill>
                  <a:srgbClr val="1F497D"/>
                </a:solidFill>
              </a:rPr>
              <a:t> has 2 or more quantities associated with it</a:t>
            </a:r>
          </a:p>
        </p:txBody>
      </p:sp>
    </p:spTree>
    <p:extLst>
      <p:ext uri="{BB962C8B-B14F-4D97-AF65-F5344CB8AC3E}">
        <p14:creationId xmlns:p14="http://schemas.microsoft.com/office/powerpoint/2010/main" val="1076420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Vector Cross Product</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graphicFrame>
        <p:nvGraphicFramePr>
          <p:cNvPr id="7" name="Content Placeholder 3"/>
          <p:cNvGraphicFramePr>
            <a:graphicFrameLocks noGrp="1" noChangeAspect="1"/>
          </p:cNvGraphicFramePr>
          <p:nvPr>
            <p:ph idx="1"/>
            <p:extLst>
              <p:ext uri="{D42A27DB-BD31-4B8C-83A1-F6EECF244321}">
                <p14:modId xmlns:p14="http://schemas.microsoft.com/office/powerpoint/2010/main" val="525085721"/>
              </p:ext>
            </p:extLst>
          </p:nvPr>
        </p:nvGraphicFramePr>
        <p:xfrm>
          <a:off x="3271716" y="5264284"/>
          <a:ext cx="3133725" cy="768350"/>
        </p:xfrm>
        <a:graphic>
          <a:graphicData uri="http://schemas.openxmlformats.org/presentationml/2006/ole">
            <mc:AlternateContent xmlns:mc="http://schemas.openxmlformats.org/markup-compatibility/2006">
              <mc:Choice xmlns:v="urn:schemas-microsoft-com:vml" Requires="v">
                <p:oleObj name="Equation" r:id="rId2" imgW="1295400" imgH="317500" progId="Equation.3">
                  <p:embed/>
                </p:oleObj>
              </mc:Choice>
              <mc:Fallback>
                <p:oleObj name="Equation" r:id="rId2" imgW="1295400" imgH="317500" progId="Equation.3">
                  <p:embed/>
                  <p:pic>
                    <p:nvPicPr>
                      <p:cNvPr id="0" name=""/>
                      <p:cNvPicPr/>
                      <p:nvPr/>
                    </p:nvPicPr>
                    <p:blipFill>
                      <a:blip r:embed="rId3"/>
                      <a:stretch>
                        <a:fillRect/>
                      </a:stretch>
                    </p:blipFill>
                    <p:spPr>
                      <a:xfrm>
                        <a:off x="3271716" y="5264284"/>
                        <a:ext cx="3133725" cy="768350"/>
                      </a:xfrm>
                      <a:prstGeom prst="rect">
                        <a:avLst/>
                      </a:prstGeom>
                    </p:spPr>
                  </p:pic>
                </p:oleObj>
              </mc:Fallback>
            </mc:AlternateContent>
          </a:graphicData>
        </a:graphic>
      </p:graphicFrame>
      <p:pic>
        <p:nvPicPr>
          <p:cNvPr id="8" name="Picture 7"/>
          <p:cNvPicPr>
            <a:picLocks noChangeAspect="1"/>
          </p:cNvPicPr>
          <p:nvPr/>
        </p:nvPicPr>
        <p:blipFill>
          <a:blip r:embed="rId4"/>
          <a:stretch>
            <a:fillRect/>
          </a:stretch>
        </p:blipFill>
        <p:spPr>
          <a:xfrm>
            <a:off x="5346912" y="1586295"/>
            <a:ext cx="2513954" cy="2279603"/>
          </a:xfrm>
          <a:prstGeom prst="rect">
            <a:avLst/>
          </a:prstGeom>
        </p:spPr>
      </p:pic>
      <p:grpSp>
        <p:nvGrpSpPr>
          <p:cNvPr id="9" name="Group 8"/>
          <p:cNvGrpSpPr/>
          <p:nvPr/>
        </p:nvGrpSpPr>
        <p:grpSpPr>
          <a:xfrm>
            <a:off x="887341" y="1955072"/>
            <a:ext cx="3023402" cy="1910826"/>
            <a:chOff x="1080987" y="2396448"/>
            <a:chExt cx="3023402" cy="1910826"/>
          </a:xfrm>
        </p:grpSpPr>
        <p:sp>
          <p:nvSpPr>
            <p:cNvPr id="10" name="Parallelogram 9"/>
            <p:cNvSpPr/>
            <p:nvPr/>
          </p:nvSpPr>
          <p:spPr>
            <a:xfrm rot="10800000" flipH="1">
              <a:off x="1080987" y="3165405"/>
              <a:ext cx="2287507" cy="714237"/>
            </a:xfrm>
            <a:prstGeom prst="parallelogram">
              <a:avLst>
                <a:gd name="adj" fmla="val 97898"/>
              </a:avLst>
            </a:prstGeom>
            <a:solidFill>
              <a:schemeClr val="bg1">
                <a:lumMod val="75000"/>
                <a:alpha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flipV="1">
              <a:off x="3359616" y="2396448"/>
              <a:ext cx="0" cy="1474480"/>
            </a:xfrm>
            <a:prstGeom prst="straightConnector1">
              <a:avLst/>
            </a:prstGeom>
            <a:ln w="38100">
              <a:solidFill>
                <a:schemeClr val="accent4">
                  <a:lumMod val="75000"/>
                </a:schemeClr>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1761932" y="3879646"/>
              <a:ext cx="1586242" cy="0"/>
            </a:xfrm>
            <a:prstGeom prst="straightConnector1">
              <a:avLst/>
            </a:prstGeom>
            <a:ln w="3810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2680398" y="3165405"/>
              <a:ext cx="679218" cy="714242"/>
            </a:xfrm>
            <a:prstGeom prst="straightConnector1">
              <a:avLst/>
            </a:prstGeom>
            <a:ln w="38100">
              <a:solidFill>
                <a:srgbClr val="0000FF"/>
              </a:solidFill>
              <a:tailEnd type="stealth" w="lg" len="lg"/>
            </a:ln>
          </p:spPr>
          <p:style>
            <a:lnRef idx="2">
              <a:schemeClr val="accent1"/>
            </a:lnRef>
            <a:fillRef idx="0">
              <a:schemeClr val="accent1"/>
            </a:fillRef>
            <a:effectRef idx="1">
              <a:schemeClr val="accent1"/>
            </a:effectRef>
            <a:fontRef idx="minor">
              <a:schemeClr val="tx1"/>
            </a:fontRef>
          </p:style>
        </p:cxnSp>
        <p:sp>
          <p:nvSpPr>
            <p:cNvPr id="14" name="Freeform 13"/>
            <p:cNvSpPr/>
            <p:nvPr/>
          </p:nvSpPr>
          <p:spPr>
            <a:xfrm>
              <a:off x="2909342" y="3610970"/>
              <a:ext cx="144373" cy="256203"/>
            </a:xfrm>
            <a:custGeom>
              <a:avLst/>
              <a:gdLst>
                <a:gd name="connsiteX0" fmla="*/ 144373 w 144373"/>
                <a:gd name="connsiteY0" fmla="*/ 0 h 256203"/>
                <a:gd name="connsiteX1" fmla="*/ 12614 w 144373"/>
                <a:gd name="connsiteY1" fmla="*/ 113462 h 256203"/>
                <a:gd name="connsiteX2" fmla="*/ 5294 w 144373"/>
                <a:gd name="connsiteY2" fmla="*/ 256203 h 256203"/>
              </a:gdLst>
              <a:ahLst/>
              <a:cxnLst>
                <a:cxn ang="0">
                  <a:pos x="connsiteX0" y="connsiteY0"/>
                </a:cxn>
                <a:cxn ang="0">
                  <a:pos x="connsiteX1" y="connsiteY1"/>
                </a:cxn>
                <a:cxn ang="0">
                  <a:pos x="connsiteX2" y="connsiteY2"/>
                </a:cxn>
              </a:cxnLst>
              <a:rect l="l" t="t" r="r" b="b"/>
              <a:pathLst>
                <a:path w="144373" h="256203">
                  <a:moveTo>
                    <a:pt x="144373" y="0"/>
                  </a:moveTo>
                  <a:cubicBezTo>
                    <a:pt x="90083" y="35381"/>
                    <a:pt x="35794" y="70762"/>
                    <a:pt x="12614" y="113462"/>
                  </a:cubicBezTo>
                  <a:cubicBezTo>
                    <a:pt x="-10566" y="156162"/>
                    <a:pt x="5294" y="256203"/>
                    <a:pt x="5294" y="256203"/>
                  </a:cubicBez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5" name="TextBox 14"/>
            <p:cNvSpPr txBox="1"/>
            <p:nvPr/>
          </p:nvSpPr>
          <p:spPr>
            <a:xfrm>
              <a:off x="2627234" y="3467948"/>
              <a:ext cx="385175" cy="369332"/>
            </a:xfrm>
            <a:prstGeom prst="rect">
              <a:avLst/>
            </a:prstGeom>
            <a:noFill/>
          </p:spPr>
          <p:txBody>
            <a:bodyPr wrap="square" rtlCol="0">
              <a:spAutoFit/>
            </a:bodyPr>
            <a:lstStyle/>
            <a:p>
              <a:r>
                <a:rPr lang="en-GB" dirty="0" err="1"/>
                <a:t>θ</a:t>
              </a:r>
              <a:endParaRPr lang="en-GB" dirty="0"/>
            </a:p>
          </p:txBody>
        </p:sp>
        <p:sp>
          <p:nvSpPr>
            <p:cNvPr id="16" name="TextBox 15"/>
            <p:cNvSpPr txBox="1"/>
            <p:nvPr/>
          </p:nvSpPr>
          <p:spPr>
            <a:xfrm>
              <a:off x="2398875" y="3937942"/>
              <a:ext cx="383852" cy="369332"/>
            </a:xfrm>
            <a:prstGeom prst="rect">
              <a:avLst/>
            </a:prstGeom>
            <a:noFill/>
          </p:spPr>
          <p:txBody>
            <a:bodyPr wrap="square" rtlCol="0">
              <a:spAutoFit/>
            </a:bodyPr>
            <a:lstStyle/>
            <a:p>
              <a:r>
                <a:rPr lang="en-GB" b="1" dirty="0">
                  <a:solidFill>
                    <a:srgbClr val="FF0000"/>
                  </a:solidFill>
                </a:rPr>
                <a:t>b</a:t>
              </a:r>
            </a:p>
          </p:txBody>
        </p:sp>
        <p:sp>
          <p:nvSpPr>
            <p:cNvPr id="17" name="TextBox 16"/>
            <p:cNvSpPr txBox="1"/>
            <p:nvPr/>
          </p:nvSpPr>
          <p:spPr>
            <a:xfrm>
              <a:off x="2939822" y="3151107"/>
              <a:ext cx="383852" cy="369332"/>
            </a:xfrm>
            <a:prstGeom prst="rect">
              <a:avLst/>
            </a:prstGeom>
            <a:noFill/>
          </p:spPr>
          <p:txBody>
            <a:bodyPr wrap="square" rtlCol="0">
              <a:spAutoFit/>
            </a:bodyPr>
            <a:lstStyle/>
            <a:p>
              <a:r>
                <a:rPr lang="en-GB" b="1" dirty="0">
                  <a:solidFill>
                    <a:srgbClr val="0000FF"/>
                  </a:solidFill>
                </a:rPr>
                <a:t>a</a:t>
              </a:r>
            </a:p>
          </p:txBody>
        </p:sp>
        <p:sp>
          <p:nvSpPr>
            <p:cNvPr id="18" name="TextBox 17"/>
            <p:cNvSpPr txBox="1"/>
            <p:nvPr/>
          </p:nvSpPr>
          <p:spPr>
            <a:xfrm>
              <a:off x="3393439" y="2794000"/>
              <a:ext cx="710950" cy="369332"/>
            </a:xfrm>
            <a:prstGeom prst="rect">
              <a:avLst/>
            </a:prstGeom>
            <a:noFill/>
          </p:spPr>
          <p:txBody>
            <a:bodyPr wrap="square" rtlCol="0">
              <a:spAutoFit/>
            </a:bodyPr>
            <a:lstStyle/>
            <a:p>
              <a:r>
                <a:rPr lang="en-GB" b="1" dirty="0">
                  <a:solidFill>
                    <a:srgbClr val="0000FF"/>
                  </a:solidFill>
                </a:rPr>
                <a:t>a</a:t>
              </a:r>
              <a:r>
                <a:rPr lang="en-GB" dirty="0"/>
                <a:t> × </a:t>
              </a:r>
              <a:r>
                <a:rPr lang="en-GB" b="1" dirty="0">
                  <a:solidFill>
                    <a:srgbClr val="FF0000"/>
                  </a:solidFill>
                </a:rPr>
                <a:t>b</a:t>
              </a:r>
            </a:p>
          </p:txBody>
        </p:sp>
        <p:cxnSp>
          <p:nvCxnSpPr>
            <p:cNvPr id="19" name="Straight Connector 18"/>
            <p:cNvCxnSpPr/>
            <p:nvPr/>
          </p:nvCxnSpPr>
          <p:spPr>
            <a:xfrm>
              <a:off x="3796105" y="2867304"/>
              <a:ext cx="14494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2482292" y="4017684"/>
              <a:ext cx="14494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3465362" y="2867304"/>
              <a:ext cx="144942"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3012409" y="3277390"/>
              <a:ext cx="144942"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sp>
        <p:nvSpPr>
          <p:cNvPr id="24" name="TextBox 23"/>
          <p:cNvSpPr txBox="1"/>
          <p:nvPr/>
        </p:nvSpPr>
        <p:spPr>
          <a:xfrm>
            <a:off x="191474" y="3880747"/>
            <a:ext cx="8825914" cy="1077218"/>
          </a:xfrm>
          <a:prstGeom prst="rect">
            <a:avLst/>
          </a:prstGeom>
          <a:solidFill>
            <a:srgbClr val="C6D9F1"/>
          </a:solidFill>
          <a:ln>
            <a:solidFill>
              <a:srgbClr val="1F497D"/>
            </a:solidFill>
          </a:ln>
        </p:spPr>
        <p:txBody>
          <a:bodyPr wrap="square" rtlCol="0">
            <a:spAutoFit/>
          </a:bodyPr>
          <a:lstStyle/>
          <a:p>
            <a:r>
              <a:rPr lang="en-GB" sz="2400" dirty="0">
                <a:solidFill>
                  <a:srgbClr val="1F497D"/>
                </a:solidFill>
              </a:rPr>
              <a:t>The cross product a × b is defined by:</a:t>
            </a:r>
          </a:p>
          <a:p>
            <a:pPr marL="342900" indent="-342900">
              <a:buFont typeface="Arial"/>
              <a:buChar char="•"/>
            </a:pPr>
            <a:r>
              <a:rPr lang="en-GB" sz="2000" b="1" dirty="0">
                <a:solidFill>
                  <a:srgbClr val="1F497D"/>
                </a:solidFill>
              </a:rPr>
              <a:t>Direction</a:t>
            </a:r>
            <a:r>
              <a:rPr lang="en-GB" sz="2000" dirty="0">
                <a:solidFill>
                  <a:srgbClr val="1F497D"/>
                </a:solidFill>
              </a:rPr>
              <a:t>: a × b is perpendicular (normal) on the plane through a and b</a:t>
            </a:r>
          </a:p>
          <a:p>
            <a:pPr marL="342900" indent="-342900">
              <a:buFont typeface="Arial"/>
              <a:buChar char="•"/>
            </a:pPr>
            <a:r>
              <a:rPr lang="en-GB" sz="2000" dirty="0">
                <a:solidFill>
                  <a:srgbClr val="1F497D"/>
                </a:solidFill>
              </a:rPr>
              <a:t>The </a:t>
            </a:r>
            <a:r>
              <a:rPr lang="en-GB" sz="2000" b="1" dirty="0">
                <a:solidFill>
                  <a:srgbClr val="1F497D"/>
                </a:solidFill>
              </a:rPr>
              <a:t>length</a:t>
            </a:r>
            <a:r>
              <a:rPr lang="en-GB" sz="2000" dirty="0">
                <a:solidFill>
                  <a:srgbClr val="1F497D"/>
                </a:solidFill>
              </a:rPr>
              <a:t> of a × b is the surface of the parallelogram formed by a and b</a:t>
            </a:r>
          </a:p>
        </p:txBody>
      </p:sp>
      <p:cxnSp>
        <p:nvCxnSpPr>
          <p:cNvPr id="25" name="Straight Connector 24"/>
          <p:cNvCxnSpPr/>
          <p:nvPr/>
        </p:nvCxnSpPr>
        <p:spPr>
          <a:xfrm>
            <a:off x="2770219" y="4013885"/>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323100" y="3987089"/>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257209" y="4337908"/>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1826933" y="4368202"/>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2638406" y="4635091"/>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2262039" y="4652121"/>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755146" y="4368202"/>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417299" y="4323541"/>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648738" y="4635091"/>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7949516" y="4676206"/>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grpSp>
        <p:nvGrpSpPr>
          <p:cNvPr id="35" name="Group 34"/>
          <p:cNvGrpSpPr/>
          <p:nvPr/>
        </p:nvGrpSpPr>
        <p:grpSpPr>
          <a:xfrm>
            <a:off x="191474" y="1180902"/>
            <a:ext cx="8825914" cy="461665"/>
            <a:chOff x="599441" y="1391920"/>
            <a:chExt cx="8260079" cy="461665"/>
          </a:xfrm>
        </p:grpSpPr>
        <p:sp>
          <p:nvSpPr>
            <p:cNvPr id="36" name="TextBox 35"/>
            <p:cNvSpPr txBox="1"/>
            <p:nvPr/>
          </p:nvSpPr>
          <p:spPr>
            <a:xfrm>
              <a:off x="599441" y="1391920"/>
              <a:ext cx="8260079" cy="461665"/>
            </a:xfrm>
            <a:prstGeom prst="rect">
              <a:avLst/>
            </a:prstGeom>
            <a:solidFill>
              <a:srgbClr val="C6D9F1"/>
            </a:solidFill>
            <a:ln>
              <a:solidFill>
                <a:schemeClr val="tx2"/>
              </a:solidFill>
            </a:ln>
          </p:spPr>
          <p:txBody>
            <a:bodyPr wrap="square" rtlCol="0">
              <a:spAutoFit/>
            </a:bodyPr>
            <a:lstStyle/>
            <a:p>
              <a:pPr algn="ctr"/>
              <a:r>
                <a:rPr lang="en-GB" sz="2400" dirty="0">
                  <a:solidFill>
                    <a:schemeClr val="tx2"/>
                  </a:solidFill>
                </a:rPr>
                <a:t>a and b are two vectors in a plane separated by angle </a:t>
              </a:r>
              <a:r>
                <a:rPr lang="en-GB" sz="2400" dirty="0" err="1">
                  <a:solidFill>
                    <a:schemeClr val="tx2"/>
                  </a:solidFill>
                </a:rPr>
                <a:t>θ</a:t>
              </a:r>
              <a:endParaRPr lang="en-GB" sz="2400" dirty="0">
                <a:solidFill>
                  <a:schemeClr val="tx2"/>
                </a:solidFill>
              </a:endParaRPr>
            </a:p>
          </p:txBody>
        </p:sp>
        <p:cxnSp>
          <p:nvCxnSpPr>
            <p:cNvPr id="37" name="Straight Connector 36"/>
            <p:cNvCxnSpPr/>
            <p:nvPr/>
          </p:nvCxnSpPr>
          <p:spPr>
            <a:xfrm>
              <a:off x="1217416" y="1477058"/>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2015738" y="1473048"/>
              <a:ext cx="14494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719578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Cross Product &amp; Magnetic Field</a:t>
            </a:r>
          </a:p>
        </p:txBody>
      </p:sp>
      <p:sp>
        <p:nvSpPr>
          <p:cNvPr id="4" name="Date Placeholder 3"/>
          <p:cNvSpPr>
            <a:spLocks noGrp="1"/>
          </p:cNvSpPr>
          <p:nvPr>
            <p:ph type="dt" sz="half" idx="2"/>
          </p:nvPr>
        </p:nvSpPr>
        <p:spPr/>
        <p:txBody>
          <a:bodyPr/>
          <a:lstStyle/>
          <a:p>
            <a:r>
              <a:rPr lang="de-CH"/>
              <a:t>Rende Steerenberg, BE-OP</a:t>
            </a:r>
            <a:endParaRPr lang="en-US" dirty="0"/>
          </a:p>
        </p:txBody>
      </p:sp>
      <p:sp>
        <p:nvSpPr>
          <p:cNvPr id="5" name="Footer Placeholder 4"/>
          <p:cNvSpPr>
            <a:spLocks noGrp="1"/>
          </p:cNvSpPr>
          <p:nvPr>
            <p:ph type="ftr" sz="quarter" idx="3"/>
          </p:nvPr>
        </p:nvSpPr>
        <p:spPr/>
        <p:txBody>
          <a:bodyPr/>
          <a:lstStyle/>
          <a:p>
            <a:r>
              <a:rPr lang="de-DE"/>
              <a:t>Basics of Accelerator Physics and                             Technology - 10 March 2025</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grpSp>
        <p:nvGrpSpPr>
          <p:cNvPr id="7" name="Group 6"/>
          <p:cNvGrpSpPr/>
          <p:nvPr/>
        </p:nvGrpSpPr>
        <p:grpSpPr>
          <a:xfrm>
            <a:off x="3602776" y="1774221"/>
            <a:ext cx="3325832" cy="2279603"/>
            <a:chOff x="4619288" y="1853585"/>
            <a:chExt cx="3325832" cy="2279603"/>
          </a:xfrm>
        </p:grpSpPr>
        <p:pic>
          <p:nvPicPr>
            <p:cNvPr id="8" name="Picture 7"/>
            <p:cNvPicPr>
              <a:picLocks noChangeAspect="1"/>
            </p:cNvPicPr>
            <p:nvPr/>
          </p:nvPicPr>
          <p:blipFill>
            <a:blip r:embed="rId3"/>
            <a:stretch>
              <a:fillRect/>
            </a:stretch>
          </p:blipFill>
          <p:spPr>
            <a:xfrm>
              <a:off x="5296223" y="1853585"/>
              <a:ext cx="2513954" cy="2279603"/>
            </a:xfrm>
            <a:prstGeom prst="rect">
              <a:avLst/>
            </a:prstGeom>
          </p:spPr>
        </p:pic>
        <p:sp>
          <p:nvSpPr>
            <p:cNvPr id="9" name="TextBox 8"/>
            <p:cNvSpPr txBox="1"/>
            <p:nvPr/>
          </p:nvSpPr>
          <p:spPr>
            <a:xfrm>
              <a:off x="7162800" y="2032000"/>
              <a:ext cx="782320" cy="369332"/>
            </a:xfrm>
            <a:prstGeom prst="rect">
              <a:avLst/>
            </a:prstGeom>
            <a:solidFill>
              <a:schemeClr val="bg1"/>
            </a:solidFill>
          </p:spPr>
          <p:txBody>
            <a:bodyPr wrap="square" rtlCol="0">
              <a:spAutoFit/>
            </a:bodyPr>
            <a:lstStyle/>
            <a:p>
              <a:r>
                <a:rPr lang="en-GB" dirty="0">
                  <a:solidFill>
                    <a:schemeClr val="accent4">
                      <a:lumMod val="75000"/>
                    </a:schemeClr>
                  </a:solidFill>
                </a:rPr>
                <a:t>Force</a:t>
              </a:r>
            </a:p>
          </p:txBody>
        </p:sp>
        <p:sp>
          <p:nvSpPr>
            <p:cNvPr id="10" name="TextBox 9"/>
            <p:cNvSpPr txBox="1"/>
            <p:nvPr/>
          </p:nvSpPr>
          <p:spPr>
            <a:xfrm>
              <a:off x="5420338" y="2476024"/>
              <a:ext cx="885625" cy="369332"/>
            </a:xfrm>
            <a:prstGeom prst="rect">
              <a:avLst/>
            </a:prstGeom>
            <a:solidFill>
              <a:schemeClr val="bg1"/>
            </a:solidFill>
          </p:spPr>
          <p:txBody>
            <a:bodyPr wrap="square" rtlCol="0">
              <a:spAutoFit/>
            </a:bodyPr>
            <a:lstStyle/>
            <a:p>
              <a:r>
                <a:rPr lang="en-GB" dirty="0">
                  <a:solidFill>
                    <a:srgbClr val="0000FF"/>
                  </a:solidFill>
                </a:rPr>
                <a:t>B field</a:t>
              </a:r>
            </a:p>
          </p:txBody>
        </p:sp>
        <p:sp>
          <p:nvSpPr>
            <p:cNvPr id="11" name="Rectangle 10"/>
            <p:cNvSpPr/>
            <p:nvPr/>
          </p:nvSpPr>
          <p:spPr>
            <a:xfrm>
              <a:off x="5669280" y="3291840"/>
              <a:ext cx="311448" cy="2557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4619288" y="3261360"/>
              <a:ext cx="1412240" cy="646331"/>
            </a:xfrm>
            <a:prstGeom prst="rect">
              <a:avLst/>
            </a:prstGeom>
            <a:noFill/>
          </p:spPr>
          <p:txBody>
            <a:bodyPr wrap="square" rtlCol="0">
              <a:spAutoFit/>
            </a:bodyPr>
            <a:lstStyle/>
            <a:p>
              <a:pPr algn="ctr"/>
              <a:r>
                <a:rPr lang="en-GB" dirty="0">
                  <a:solidFill>
                    <a:srgbClr val="FF0000"/>
                  </a:solidFill>
                </a:rPr>
                <a:t>Direction of current</a:t>
              </a:r>
            </a:p>
          </p:txBody>
        </p:sp>
      </p:grpSp>
      <p:pic>
        <p:nvPicPr>
          <p:cNvPr id="13" name="Picture 12"/>
          <p:cNvPicPr>
            <a:picLocks noChangeAspect="1"/>
          </p:cNvPicPr>
          <p:nvPr/>
        </p:nvPicPr>
        <p:blipFill>
          <a:blip r:embed="rId4"/>
          <a:stretch>
            <a:fillRect/>
          </a:stretch>
        </p:blipFill>
        <p:spPr>
          <a:xfrm>
            <a:off x="7181187" y="1719735"/>
            <a:ext cx="1551961" cy="2217087"/>
          </a:xfrm>
          <a:prstGeom prst="rect">
            <a:avLst/>
          </a:prstGeom>
        </p:spPr>
      </p:pic>
      <p:sp>
        <p:nvSpPr>
          <p:cNvPr id="14" name="TextBox 13"/>
          <p:cNvSpPr txBox="1"/>
          <p:nvPr/>
        </p:nvSpPr>
        <p:spPr>
          <a:xfrm>
            <a:off x="457200" y="1146352"/>
            <a:ext cx="8275948" cy="461665"/>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2400" dirty="0">
                <a:solidFill>
                  <a:schemeClr val="tx2"/>
                </a:solidFill>
              </a:rPr>
              <a:t>The Lorentz force in a pure magnetic field expression</a:t>
            </a:r>
          </a:p>
        </p:txBody>
      </p:sp>
      <p:graphicFrame>
        <p:nvGraphicFramePr>
          <p:cNvPr id="15" name="Object 14"/>
          <p:cNvGraphicFramePr>
            <a:graphicFrameLocks noChangeAspect="1"/>
          </p:cNvGraphicFramePr>
          <p:nvPr>
            <p:extLst>
              <p:ext uri="{D42A27DB-BD31-4B8C-83A1-F6EECF244321}">
                <p14:modId xmlns:p14="http://schemas.microsoft.com/office/powerpoint/2010/main" val="1234457504"/>
              </p:ext>
            </p:extLst>
          </p:nvPr>
        </p:nvGraphicFramePr>
        <p:xfrm>
          <a:off x="748034" y="2423262"/>
          <a:ext cx="2673364" cy="789214"/>
        </p:xfrm>
        <a:graphic>
          <a:graphicData uri="http://schemas.openxmlformats.org/presentationml/2006/ole">
            <mc:AlternateContent xmlns:mc="http://schemas.openxmlformats.org/markup-compatibility/2006">
              <mc:Choice xmlns:v="urn:schemas-microsoft-com:vml" Requires="v">
                <p:oleObj name="Equation" r:id="rId5" imgW="774700" imgH="228600" progId="Equation.3">
                  <p:embed/>
                </p:oleObj>
              </mc:Choice>
              <mc:Fallback>
                <p:oleObj name="Equation" r:id="rId5" imgW="774700" imgH="228600" progId="Equation.3">
                  <p:embed/>
                  <p:pic>
                    <p:nvPicPr>
                      <p:cNvPr id="0" name=""/>
                      <p:cNvPicPr/>
                      <p:nvPr/>
                    </p:nvPicPr>
                    <p:blipFill>
                      <a:blip r:embed="rId6"/>
                      <a:stretch>
                        <a:fillRect/>
                      </a:stretch>
                    </p:blipFill>
                    <p:spPr>
                      <a:xfrm>
                        <a:off x="748034" y="2423262"/>
                        <a:ext cx="2673364" cy="789214"/>
                      </a:xfrm>
                      <a:prstGeom prst="rect">
                        <a:avLst/>
                      </a:prstGeom>
                    </p:spPr>
                  </p:pic>
                </p:oleObj>
              </mc:Fallback>
            </mc:AlternateContent>
          </a:graphicData>
        </a:graphic>
      </p:graphicFrame>
      <p:sp>
        <p:nvSpPr>
          <p:cNvPr id="16" name="TextBox 15"/>
          <p:cNvSpPr txBox="1"/>
          <p:nvPr/>
        </p:nvSpPr>
        <p:spPr>
          <a:xfrm>
            <a:off x="457200" y="4059223"/>
            <a:ext cx="8275948" cy="830997"/>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2400" dirty="0">
                <a:solidFill>
                  <a:schemeClr val="tx2"/>
                </a:solidFill>
              </a:rPr>
              <a:t>The reason why our particles move around our “circular” machines under the influence of the magnetic fields </a:t>
            </a:r>
          </a:p>
        </p:txBody>
      </p:sp>
      <p:grpSp>
        <p:nvGrpSpPr>
          <p:cNvPr id="17" name="Group 16"/>
          <p:cNvGrpSpPr/>
          <p:nvPr/>
        </p:nvGrpSpPr>
        <p:grpSpPr>
          <a:xfrm>
            <a:off x="457200" y="4930768"/>
            <a:ext cx="8664713" cy="1411935"/>
            <a:chOff x="548640" y="5186496"/>
            <a:chExt cx="8664713" cy="1411935"/>
          </a:xfrm>
        </p:grpSpPr>
        <p:sp>
          <p:nvSpPr>
            <p:cNvPr id="18" name="TextBox 17"/>
            <p:cNvSpPr txBox="1"/>
            <p:nvPr/>
          </p:nvSpPr>
          <p:spPr>
            <a:xfrm>
              <a:off x="548640" y="5425382"/>
              <a:ext cx="8275948" cy="830997"/>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2400" dirty="0">
                  <a:solidFill>
                    <a:schemeClr val="tx2"/>
                  </a:solidFill>
                </a:rPr>
                <a:t>“Normal conducting &amp; perm. magnets” by Jeremie </a:t>
              </a:r>
              <a:r>
                <a:rPr lang="en-GB" sz="2400" dirty="0" err="1">
                  <a:solidFill>
                    <a:schemeClr val="tx2"/>
                  </a:solidFill>
                </a:rPr>
                <a:t>Bauche</a:t>
              </a:r>
              <a:endParaRPr lang="en-GB" sz="2400" dirty="0">
                <a:solidFill>
                  <a:schemeClr val="tx2"/>
                </a:solidFill>
              </a:endParaRPr>
            </a:p>
            <a:p>
              <a:pPr algn="ctr"/>
              <a:r>
                <a:rPr lang="en-GB" sz="2400" dirty="0">
                  <a:solidFill>
                    <a:schemeClr val="tx2"/>
                  </a:solidFill>
                </a:rPr>
                <a:t>“Transverse Beam Dynamics” by Bernhard </a:t>
              </a:r>
              <a:r>
                <a:rPr lang="en-GB" sz="2400" dirty="0" err="1">
                  <a:solidFill>
                    <a:schemeClr val="tx2"/>
                  </a:solidFill>
                </a:rPr>
                <a:t>Holzer</a:t>
              </a:r>
              <a:endParaRPr lang="en-GB" sz="2400" dirty="0">
                <a:solidFill>
                  <a:schemeClr val="tx2"/>
                </a:solidFill>
              </a:endParaRPr>
            </a:p>
          </p:txBody>
        </p:sp>
        <p:sp>
          <p:nvSpPr>
            <p:cNvPr id="20" name="TextBox 19"/>
            <p:cNvSpPr txBox="1"/>
            <p:nvPr/>
          </p:nvSpPr>
          <p:spPr>
            <a:xfrm rot="21037725">
              <a:off x="993677" y="6229099"/>
              <a:ext cx="1682562" cy="369332"/>
            </a:xfrm>
            <a:prstGeom prst="rect">
              <a:avLst/>
            </a:prstGeom>
            <a:solidFill>
              <a:srgbClr val="C6D9F1"/>
            </a:solidFill>
            <a:ln>
              <a:solidFill>
                <a:srgbClr val="1F497D"/>
              </a:solidFill>
            </a:ln>
          </p:spPr>
          <p:txBody>
            <a:bodyPr wrap="square" rtlCol="0">
              <a:spAutoFit/>
            </a:bodyPr>
            <a:lstStyle/>
            <a:p>
              <a:pPr algn="ctr"/>
              <a:r>
                <a:rPr lang="en-GB" dirty="0">
                  <a:solidFill>
                    <a:srgbClr val="1F497D"/>
                  </a:solidFill>
                </a:rPr>
                <a:t>Today &amp; Tue.</a:t>
              </a:r>
            </a:p>
          </p:txBody>
        </p:sp>
        <p:sp>
          <p:nvSpPr>
            <p:cNvPr id="21" name="TextBox 20">
              <a:extLst>
                <a:ext uri="{FF2B5EF4-FFF2-40B4-BE49-F238E27FC236}">
                  <a16:creationId xmlns:a16="http://schemas.microsoft.com/office/drawing/2014/main" id="{88281DC5-FDEA-BC4B-BDEC-DCE96BE384FE}"/>
                </a:ext>
              </a:extLst>
            </p:cNvPr>
            <p:cNvSpPr txBox="1"/>
            <p:nvPr/>
          </p:nvSpPr>
          <p:spPr>
            <a:xfrm rot="578276">
              <a:off x="7962187" y="5186496"/>
              <a:ext cx="1251166" cy="369332"/>
            </a:xfrm>
            <a:prstGeom prst="rect">
              <a:avLst/>
            </a:prstGeom>
            <a:solidFill>
              <a:srgbClr val="C6D9F1"/>
            </a:solidFill>
            <a:ln>
              <a:solidFill>
                <a:srgbClr val="1F497D"/>
              </a:solidFill>
            </a:ln>
          </p:spPr>
          <p:txBody>
            <a:bodyPr wrap="square" rtlCol="0">
              <a:spAutoFit/>
            </a:bodyPr>
            <a:lstStyle/>
            <a:p>
              <a:pPr algn="ctr"/>
              <a:r>
                <a:rPr lang="en-GB" dirty="0">
                  <a:solidFill>
                    <a:srgbClr val="1F497D"/>
                  </a:solidFill>
                </a:rPr>
                <a:t>Today</a:t>
              </a:r>
            </a:p>
          </p:txBody>
        </p:sp>
      </p:grpSp>
    </p:spTree>
    <p:extLst>
      <p:ext uri="{BB962C8B-B14F-4D97-AF65-F5344CB8AC3E}">
        <p14:creationId xmlns:p14="http://schemas.microsoft.com/office/powerpoint/2010/main" val="699864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Template>
  <TotalTime>8841</TotalTime>
  <Words>2696</Words>
  <Application>Microsoft Macintosh PowerPoint</Application>
  <PresentationFormat>On-screen Show (4:3)</PresentationFormat>
  <Paragraphs>488</Paragraphs>
  <Slides>43</Slides>
  <Notes>12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43</vt:i4>
      </vt:variant>
    </vt:vector>
  </HeadingPairs>
  <TitlesOfParts>
    <vt:vector size="55" baseType="lpstr">
      <vt:lpstr>MS Mincho</vt:lpstr>
      <vt:lpstr>Apple Casual</vt:lpstr>
      <vt:lpstr>Arial</vt:lpstr>
      <vt:lpstr>Calibri</vt:lpstr>
      <vt:lpstr>Math1</vt:lpstr>
      <vt:lpstr>Symbol</vt:lpstr>
      <vt:lpstr>Tahoma</vt:lpstr>
      <vt:lpstr>Times New Roman</vt:lpstr>
      <vt:lpstr>Wingdings</vt:lpstr>
      <vt:lpstr>CERNCorporate4-3</vt:lpstr>
      <vt:lpstr>Equation</vt:lpstr>
      <vt:lpstr>Clip</vt:lpstr>
      <vt:lpstr>PowerPoint Presentation</vt:lpstr>
      <vt:lpstr>PowerPoint Presentation</vt:lpstr>
      <vt:lpstr>Basic Mathematics and Units </vt:lpstr>
      <vt:lpstr>Contents</vt:lpstr>
      <vt:lpstr>PowerPoint Presentation</vt:lpstr>
      <vt:lpstr>Scalars &amp; Vectors</vt:lpstr>
      <vt:lpstr>Coordinate systems</vt:lpstr>
      <vt:lpstr>Vector Cross Product</vt:lpstr>
      <vt:lpstr>Cross Product &amp; Magnetic Field</vt:lpstr>
      <vt:lpstr>Lorentz Force in Action</vt:lpstr>
      <vt:lpstr>A Rotating Coordinate System</vt:lpstr>
      <vt:lpstr>Magnetic Rigidity</vt:lpstr>
      <vt:lpstr>Moving a Point in a Coordinate System</vt:lpstr>
      <vt:lpstr>Matrices &amp; Vectors</vt:lpstr>
      <vt:lpstr>Matrix Multiplications</vt:lpstr>
      <vt:lpstr>Moving a Point &amp; Matrices</vt:lpstr>
      <vt:lpstr>Matrices &amp; Accelerators</vt:lpstr>
      <vt:lpstr>The Unit Matrix</vt:lpstr>
      <vt:lpstr>Going Backwards</vt:lpstr>
      <vt:lpstr>Calculating the Inverse Matrix</vt:lpstr>
      <vt:lpstr>Example: Drift Space Matrix</vt:lpstr>
      <vt:lpstr>A Practical Example </vt:lpstr>
      <vt:lpstr>PowerPoint Presentation</vt:lpstr>
      <vt:lpstr>The Pendulum</vt:lpstr>
      <vt:lpstr>Differential Equation</vt:lpstr>
      <vt:lpstr>Solving a Differential Equation</vt:lpstr>
      <vt:lpstr>Solving a Differential Equation</vt:lpstr>
      <vt:lpstr>Position &amp; Velocity</vt:lpstr>
      <vt:lpstr>Phase Space Plot</vt:lpstr>
      <vt:lpstr>Oscillations in Accelerators</vt:lpstr>
      <vt:lpstr>Transverse Phase Space Plot</vt:lpstr>
      <vt:lpstr>Transverse Phase Space Plot</vt:lpstr>
      <vt:lpstr>Transverse Emittance</vt:lpstr>
      <vt:lpstr>PowerPoint Presentation</vt:lpstr>
      <vt:lpstr>Relativity</vt:lpstr>
      <vt:lpstr>The Units we use for Energy</vt:lpstr>
      <vt:lpstr>Energy: eV versus Joules</vt:lpstr>
      <vt:lpstr>The Energy in the LHC beam</vt:lpstr>
      <vt:lpstr>Energy versus Momentum</vt:lpstr>
      <vt:lpstr>Energy versus Momentum</vt:lpstr>
      <vt:lpstr>A Practical Example (PSB-ISOLDE)</vt:lpstr>
      <vt:lpstr>A Practical Example (PSB-PS)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Rende Steerenberg</dc:creator>
  <cp:lastModifiedBy>Rende Steerenberg</cp:lastModifiedBy>
  <cp:revision>200</cp:revision>
  <dcterms:created xsi:type="dcterms:W3CDTF">2015-11-23T15:28:49Z</dcterms:created>
  <dcterms:modified xsi:type="dcterms:W3CDTF">2025-03-10T06:25:56Z</dcterms:modified>
</cp:coreProperties>
</file>