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488" r:id="rId2"/>
    <p:sldId id="1180" r:id="rId3"/>
    <p:sldId id="1153" r:id="rId4"/>
    <p:sldId id="1183" r:id="rId5"/>
    <p:sldId id="2073" r:id="rId6"/>
    <p:sldId id="1159" r:id="rId7"/>
    <p:sldId id="1161" r:id="rId8"/>
    <p:sldId id="1132" r:id="rId9"/>
    <p:sldId id="268" r:id="rId10"/>
    <p:sldId id="1198" r:id="rId11"/>
    <p:sldId id="1197" r:id="rId12"/>
    <p:sldId id="2074" r:id="rId13"/>
    <p:sldId id="1200" r:id="rId14"/>
    <p:sldId id="1201" r:id="rId15"/>
    <p:sldId id="1164" r:id="rId16"/>
    <p:sldId id="2075" r:id="rId17"/>
    <p:sldId id="1165" r:id="rId18"/>
    <p:sldId id="269" r:id="rId19"/>
    <p:sldId id="1167" r:id="rId20"/>
    <p:sldId id="1168" r:id="rId21"/>
    <p:sldId id="1156" r:id="rId22"/>
    <p:sldId id="791" r:id="rId23"/>
    <p:sldId id="272" r:id="rId24"/>
    <p:sldId id="1145" r:id="rId25"/>
    <p:sldId id="1082" r:id="rId26"/>
    <p:sldId id="1083" r:id="rId27"/>
    <p:sldId id="1084" r:id="rId28"/>
    <p:sldId id="805" r:id="rId29"/>
    <p:sldId id="2072" r:id="rId30"/>
    <p:sldId id="2076" r:id="rId31"/>
    <p:sldId id="1187" r:id="rId32"/>
    <p:sldId id="1189" r:id="rId33"/>
    <p:sldId id="1181" r:id="rId34"/>
    <p:sldId id="1190" r:id="rId35"/>
    <p:sldId id="1193" r:id="rId36"/>
    <p:sldId id="1192" r:id="rId37"/>
    <p:sldId id="1191" r:id="rId38"/>
    <p:sldId id="1194" r:id="rId39"/>
    <p:sldId id="1195" r:id="rId40"/>
    <p:sldId id="1158" r:id="rId41"/>
    <p:sldId id="1157" r:id="rId42"/>
    <p:sldId id="1182" r:id="rId43"/>
    <p:sldId id="1199" r:id="rId44"/>
    <p:sldId id="1175" r:id="rId45"/>
    <p:sldId id="1101" r:id="rId46"/>
    <p:sldId id="1179" r:id="rId47"/>
    <p:sldId id="1060" r:id="rId48"/>
    <p:sldId id="1097" r:id="rId49"/>
    <p:sldId id="1103" r:id="rId50"/>
    <p:sldId id="1170" r:id="rId51"/>
    <p:sldId id="1128" r:id="rId52"/>
    <p:sldId id="1172" r:id="rId53"/>
    <p:sldId id="1173" r:id="rId54"/>
    <p:sldId id="1093" r:id="rId55"/>
    <p:sldId id="1058" r:id="rId56"/>
    <p:sldId id="2070" r:id="rId57"/>
    <p:sldId id="1188" r:id="rId58"/>
    <p:sldId id="1196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A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7" autoAdjust="0"/>
    <p:restoredTop sz="71124" autoAdjust="0"/>
  </p:normalViewPr>
  <p:slideViewPr>
    <p:cSldViewPr snapToGrid="0">
      <p:cViewPr varScale="1">
        <p:scale>
          <a:sx n="113" d="100"/>
          <a:sy n="113" d="100"/>
        </p:scale>
        <p:origin x="391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omas\Desktop\Aktuelle%20Projekte\CAS%202018\Material\Past%20collid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96182094885198"/>
          <c:y val="5.4933838013248346E-2"/>
          <c:w val="0.81145989104303129"/>
          <c:h val="0.7772131652557514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Sheet1!$E$2</c:f>
              <c:strCache>
                <c:ptCount val="1"/>
                <c:pt idx="0">
                  <c:v>without iron</c:v>
                </c:pt>
              </c:strCache>
            </c:strRef>
          </c:tx>
          <c:spPr>
            <a:ln w="25400">
              <a:solidFill>
                <a:srgbClr val="00B0F0"/>
              </a:solidFill>
            </a:ln>
          </c:spPr>
          <c:marker>
            <c:symbol val="circle"/>
            <c:size val="6"/>
            <c:spPr>
              <a:noFill/>
              <a:ln w="12700">
                <a:solidFill>
                  <a:srgbClr val="00B0F0"/>
                </a:solidFill>
              </a:ln>
            </c:spPr>
          </c:marker>
          <c:xVal>
            <c:numRef>
              <c:f>Sheet1!$D$3:$D$13</c:f>
              <c:numCache>
                <c:formatCode>General</c:formatCode>
                <c:ptCount val="11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</c:numCache>
            </c:numRef>
          </c:xVal>
          <c:yVal>
            <c:numRef>
              <c:f>Sheet1!$E$3:$E$13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8F-4E5A-8006-828DF6DC4BB4}"/>
            </c:ext>
          </c:extLst>
        </c:ser>
        <c:ser>
          <c:idx val="1"/>
          <c:order val="1"/>
          <c:tx>
            <c:strRef>
              <c:f>Sheet1!$G$2</c:f>
              <c:strCache>
                <c:ptCount val="1"/>
                <c:pt idx="0">
                  <c:v>with iron (constant permeability)</c:v>
                </c:pt>
              </c:strCache>
            </c:strRef>
          </c:tx>
          <c:spPr>
            <a:ln w="25400"/>
          </c:spPr>
          <c:marker>
            <c:symbol val="circle"/>
            <c:size val="6"/>
            <c:spPr>
              <a:noFill/>
              <a:ln w="12700"/>
            </c:spPr>
          </c:marker>
          <c:xVal>
            <c:numRef>
              <c:f>Sheet1!$F$3:$F$7</c:f>
              <c:numCache>
                <c:formatCode>General</c:formatCode>
                <c:ptCount val="5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</c:numCache>
            </c:numRef>
          </c:xVal>
          <c:yVal>
            <c:numRef>
              <c:f>Sheet1!$G$3:$G$7</c:f>
              <c:numCache>
                <c:formatCode>General</c:formatCode>
                <c:ptCount val="5"/>
                <c:pt idx="0">
                  <c:v>0</c:v>
                </c:pt>
                <c:pt idx="1">
                  <c:v>2.5</c:v>
                </c:pt>
                <c:pt idx="2">
                  <c:v>5</c:v>
                </c:pt>
                <c:pt idx="3">
                  <c:v>7.5</c:v>
                </c:pt>
                <c:pt idx="4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A8F-4E5A-8006-828DF6DC4BB4}"/>
            </c:ext>
          </c:extLst>
        </c:ser>
        <c:ser>
          <c:idx val="2"/>
          <c:order val="2"/>
          <c:tx>
            <c:strRef>
              <c:f>Sheet1!$C$2</c:f>
              <c:strCache>
                <c:ptCount val="1"/>
                <c:pt idx="0">
                  <c:v>with iron (non-linear)</c:v>
                </c:pt>
              </c:strCache>
            </c:strRef>
          </c:tx>
          <c:spPr>
            <a:ln w="25400">
              <a:solidFill>
                <a:srgbClr val="00B050"/>
              </a:solidFill>
            </a:ln>
          </c:spPr>
          <c:marker>
            <c:symbol val="circle"/>
            <c:size val="6"/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Sheet1!$B$3:$B$23</c:f>
              <c:numCache>
                <c:formatCode>General</c:formatCode>
                <c:ptCount val="2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300</c:v>
                </c:pt>
                <c:pt idx="14">
                  <c:v>400</c:v>
                </c:pt>
                <c:pt idx="15">
                  <c:v>500</c:v>
                </c:pt>
                <c:pt idx="16">
                  <c:v>600</c:v>
                </c:pt>
                <c:pt idx="17">
                  <c:v>700</c:v>
                </c:pt>
                <c:pt idx="18">
                  <c:v>800</c:v>
                </c:pt>
                <c:pt idx="19">
                  <c:v>900</c:v>
                </c:pt>
                <c:pt idx="20">
                  <c:v>1000</c:v>
                </c:pt>
              </c:numCache>
            </c:numRef>
          </c:xVal>
          <c:yVal>
            <c:numRef>
              <c:f>Sheet1!$C$3:$C$23</c:f>
              <c:numCache>
                <c:formatCode>General</c:formatCode>
                <c:ptCount val="21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1.45</c:v>
                </c:pt>
                <c:pt idx="7">
                  <c:v>1.6</c:v>
                </c:pt>
                <c:pt idx="8">
                  <c:v>1.7</c:v>
                </c:pt>
                <c:pt idx="9">
                  <c:v>1.8</c:v>
                </c:pt>
                <c:pt idx="10">
                  <c:v>1.88</c:v>
                </c:pt>
                <c:pt idx="11">
                  <c:v>2.2000000000000002</c:v>
                </c:pt>
                <c:pt idx="12">
                  <c:v>2.5</c:v>
                </c:pt>
                <c:pt idx="13">
                  <c:v>3</c:v>
                </c:pt>
                <c:pt idx="14">
                  <c:v>3.5</c:v>
                </c:pt>
                <c:pt idx="15">
                  <c:v>4</c:v>
                </c:pt>
                <c:pt idx="16">
                  <c:v>4.5</c:v>
                </c:pt>
                <c:pt idx="17">
                  <c:v>5</c:v>
                </c:pt>
                <c:pt idx="18">
                  <c:v>5.5</c:v>
                </c:pt>
                <c:pt idx="19">
                  <c:v>6</c:v>
                </c:pt>
                <c:pt idx="20">
                  <c:v>6.5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A8F-4E5A-8006-828DF6DC4B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740608"/>
        <c:axId val="48743168"/>
      </c:scatterChart>
      <c:valAx>
        <c:axId val="48740608"/>
        <c:scaling>
          <c:orientation val="minMax"/>
          <c:max val="1000"/>
          <c:min val="0"/>
        </c:scaling>
        <c:delete val="0"/>
        <c:axPos val="b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minorGridlines>
          <c:spPr>
            <a:ln>
              <a:solidFill>
                <a:schemeClr val="bg1">
                  <a:lumMod val="65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/>
                  <a:t>Excitation current NI [kA]</a:t>
                </a:r>
              </a:p>
            </c:rich>
          </c:tx>
          <c:layout>
            <c:manualLayout>
              <c:xMode val="edge"/>
              <c:yMode val="edge"/>
              <c:x val="0.37986440530304449"/>
              <c:y val="0.909473710152428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8743168"/>
        <c:crosses val="autoZero"/>
        <c:crossBetween val="midCat"/>
        <c:majorUnit val="100"/>
        <c:minorUnit val="50"/>
      </c:valAx>
      <c:valAx>
        <c:axId val="48743168"/>
        <c:scaling>
          <c:orientation val="minMax"/>
          <c:max val="8"/>
          <c:min val="0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minorGridlines>
          <c:spPr>
            <a:ln>
              <a:solidFill>
                <a:schemeClr val="bg1">
                  <a:lumMod val="65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Flux density B [T]</a:t>
                </a:r>
              </a:p>
            </c:rich>
          </c:tx>
          <c:layout>
            <c:manualLayout>
              <c:xMode val="edge"/>
              <c:yMode val="edge"/>
              <c:x val="3.7933606786949507E-2"/>
              <c:y val="0.304056781634690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8740608"/>
        <c:crosses val="autoZero"/>
        <c:crossBetween val="midCat"/>
        <c:majorUnit val="1"/>
        <c:minorUnit val="0.5"/>
      </c:valAx>
    </c:plotArea>
    <c:legend>
      <c:legendPos val="r"/>
      <c:layout>
        <c:manualLayout>
          <c:xMode val="edge"/>
          <c:yMode val="edge"/>
          <c:x val="0.50818137787493611"/>
          <c:y val="0.56138179647601316"/>
          <c:w val="0.41476251914442425"/>
          <c:h val="0.26063183624943426"/>
        </c:manualLayout>
      </c:layout>
      <c:overlay val="0"/>
      <c:spPr>
        <a:solidFill>
          <a:schemeClr val="bg1">
            <a:lumMod val="95000"/>
          </a:schemeClr>
        </a:solidFill>
        <a:ln>
          <a:noFill/>
        </a:ln>
      </c:spPr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49407675391927"/>
          <c:y val="2.9629629629629631E-2"/>
          <c:w val="0.81665318862169256"/>
          <c:h val="0.854051698083194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'Sheet2 (2)'!$A$4</c:f>
              <c:strCache>
                <c:ptCount val="1"/>
                <c:pt idx="0">
                  <c:v>Lepton colliders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D407D2DF-3283-4A45-8E12-A8F62B08221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0FE3-43E0-BC80-4E7F4CC0464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A7AA866-4F3A-496D-B64A-7AFC45A95D7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0FE3-43E0-BC80-4E7F4CC0464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DA402C6-F14E-4C8C-BF44-9C8C3FCAA4B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0FE3-43E0-BC80-4E7F4CC0464B}"/>
                </c:ext>
              </c:extLst>
            </c:dLbl>
            <c:dLbl>
              <c:idx val="3"/>
              <c:layout>
                <c:manualLayout>
                  <c:x val="-3.1633056544088572E-2"/>
                  <c:y val="-1.6161616161616162E-2"/>
                </c:manualLayout>
              </c:layout>
              <c:tx>
                <c:rich>
                  <a:bodyPr/>
                  <a:lstStyle/>
                  <a:p>
                    <a:fld id="{57613C25-D0D4-43A4-9894-8C3C513C5A24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0FE3-43E0-BC80-4E7F4CC0464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66CF7577-7B6E-4751-9F27-ADB532FF7F9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0FE3-43E0-BC80-4E7F4CC0464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65131963-3D71-4F21-996E-C60B6C18F5A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0FE3-43E0-BC80-4E7F4CC0464B}"/>
                </c:ext>
              </c:extLst>
            </c:dLbl>
            <c:dLbl>
              <c:idx val="6"/>
              <c:layout>
                <c:manualLayout>
                  <c:x val="-4.7449584816133148E-3"/>
                  <c:y val="8.0808080808080808E-3"/>
                </c:manualLayout>
              </c:layout>
              <c:tx>
                <c:rich>
                  <a:bodyPr/>
                  <a:lstStyle/>
                  <a:p>
                    <a:fld id="{69F60CB9-E722-4995-8344-00DDB23052BD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0FE3-43E0-BC80-4E7F4CC0464B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0750F6EB-6D6F-4F8D-B461-0CF057E2418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0FE3-43E0-BC80-4E7F4CC0464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90539EDC-EBE3-47D9-917D-EE810736A4E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0FE3-43E0-BC80-4E7F4CC0464B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34D7B481-EF02-4C5A-A159-AE9EC9B4DA6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0FE3-43E0-BC80-4E7F4CC0464B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A5272A79-F037-4560-8817-1B14C5B3D7C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0FE3-43E0-BC80-4E7F4CC0464B}"/>
                </c:ext>
              </c:extLst>
            </c:dLbl>
            <c:dLbl>
              <c:idx val="11"/>
              <c:layout>
                <c:manualLayout>
                  <c:x val="0"/>
                  <c:y val="-1.3468013468013467E-2"/>
                </c:manualLayout>
              </c:layout>
              <c:tx>
                <c:rich>
                  <a:bodyPr/>
                  <a:lstStyle/>
                  <a:p>
                    <a:fld id="{9FD34878-5830-4820-941D-5F83C03FDD5A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0FE3-43E0-BC80-4E7F4CC0464B}"/>
                </c:ext>
              </c:extLst>
            </c:dLbl>
            <c:dLbl>
              <c:idx val="12"/>
              <c:layout>
                <c:manualLayout>
                  <c:x val="-6.3266113088178309E-3"/>
                  <c:y val="-1.0774410774410775E-2"/>
                </c:manualLayout>
              </c:layout>
              <c:tx>
                <c:rich>
                  <a:bodyPr/>
                  <a:lstStyle/>
                  <a:p>
                    <a:fld id="{EAFBDCE0-2F3E-4B1E-99F6-4CD543029FB0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0FE3-43E0-BC80-4E7F4CC0464B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EA3E666A-45F9-451F-B04B-31A35426AAC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0FE3-43E0-BC80-4E7F4CC0464B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C8F6FAEB-3FB4-4C38-A453-F37DB1795EE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0FE3-43E0-BC80-4E7F4CC0464B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88214F81-0410-4219-88DB-BE69E185BAD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0FE3-43E0-BC80-4E7F4CC0464B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B0FCAB8A-6B50-4BB8-A9F7-7AFCEB3ED63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0FE3-43E0-BC80-4E7F4CC0464B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9D1028B4-6FB1-4072-8F22-6DFDD31BFD0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0FE3-43E0-BC80-4E7F4CC0464B}"/>
                </c:ext>
              </c:extLst>
            </c:dLbl>
            <c:dLbl>
              <c:idx val="18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76E04D6-C038-4402-AD6E-8AE923C63991}" type="CELLRANGE">
                      <a:rPr lang="en-GB"/>
                      <a:pPr>
                        <a:defRPr sz="1000"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>
                  <a:glow rad="63500">
                    <a:schemeClr val="accent1">
                      <a:alpha val="40000"/>
                    </a:schemeClr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0FE3-43E0-BC80-4E7F4CC0464B}"/>
                </c:ext>
              </c:extLst>
            </c:dLbl>
            <c:dLbl>
              <c:idx val="19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C398F03-2499-4BDB-AD40-AEE17BC4C9F8}" type="CELLRANGE">
                      <a:rPr lang="en-GB"/>
                      <a:pPr>
                        <a:defRPr sz="1000"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>
                  <a:glow rad="63500">
                    <a:schemeClr val="accent1">
                      <a:alpha val="40000"/>
                    </a:schemeClr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0FE3-43E0-BC80-4E7F4CC0464B}"/>
                </c:ext>
              </c:extLst>
            </c:dLbl>
            <c:spPr>
              <a:noFill/>
              <a:ln>
                <a:noFill/>
              </a:ln>
              <a:effectLst>
                <a:glow rad="63500">
                  <a:schemeClr val="accent1">
                    <a:alpha val="40000"/>
                  </a:schemeClr>
                </a:glo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'Sheet2 (2)'!$I$4:$I$23</c:f>
              <c:numCache>
                <c:formatCode>General</c:formatCode>
                <c:ptCount val="20"/>
                <c:pt idx="0">
                  <c:v>3</c:v>
                </c:pt>
                <c:pt idx="1">
                  <c:v>12</c:v>
                </c:pt>
                <c:pt idx="2">
                  <c:v>2.7</c:v>
                </c:pt>
                <c:pt idx="3">
                  <c:v>12</c:v>
                </c:pt>
                <c:pt idx="4">
                  <c:v>22</c:v>
                </c:pt>
                <c:pt idx="5">
                  <c:v>18</c:v>
                </c:pt>
                <c:pt idx="6">
                  <c:v>300</c:v>
                </c:pt>
                <c:pt idx="7">
                  <c:v>2000</c:v>
                </c:pt>
                <c:pt idx="8">
                  <c:v>768</c:v>
                </c:pt>
                <c:pt idx="9">
                  <c:v>27000</c:v>
                </c:pt>
                <c:pt idx="10">
                  <c:v>240</c:v>
                </c:pt>
                <c:pt idx="11">
                  <c:v>366</c:v>
                </c:pt>
                <c:pt idx="12">
                  <c:v>2200</c:v>
                </c:pt>
                <c:pt idx="13">
                  <c:v>3000</c:v>
                </c:pt>
                <c:pt idx="14">
                  <c:v>98</c:v>
                </c:pt>
                <c:pt idx="15">
                  <c:v>768</c:v>
                </c:pt>
                <c:pt idx="16">
                  <c:v>24</c:v>
                </c:pt>
                <c:pt idx="17">
                  <c:v>240</c:v>
                </c:pt>
                <c:pt idx="18">
                  <c:v>100000</c:v>
                </c:pt>
                <c:pt idx="19">
                  <c:v>54000</c:v>
                </c:pt>
              </c:numCache>
            </c:numRef>
          </c:xVal>
          <c:yVal>
            <c:numRef>
              <c:f>'Sheet2 (2)'!$K$4:$K$23</c:f>
              <c:numCache>
                <c:formatCode>0</c:formatCode>
                <c:ptCount val="20"/>
                <c:pt idx="0">
                  <c:v>0.83503160286169875</c:v>
                </c:pt>
                <c:pt idx="1">
                  <c:v>1.0016985574512924</c:v>
                </c:pt>
                <c:pt idx="2">
                  <c:v>0.43503001173609979</c:v>
                </c:pt>
                <c:pt idx="3">
                  <c:v>2.3350327144984027</c:v>
                </c:pt>
                <c:pt idx="4">
                  <c:v>1.6683658005498809</c:v>
                </c:pt>
                <c:pt idx="5">
                  <c:v>2.3350327144984027</c:v>
                </c:pt>
                <c:pt idx="6">
                  <c:v>16.668366579975508</c:v>
                </c:pt>
                <c:pt idx="7">
                  <c:v>66.668366644992219</c:v>
                </c:pt>
                <c:pt idx="8">
                  <c:v>20.001699927756142</c:v>
                </c:pt>
                <c:pt idx="9">
                  <c:v>346.66836666249839</c:v>
                </c:pt>
                <c:pt idx="10">
                  <c:v>7.3350331363335437</c:v>
                </c:pt>
                <c:pt idx="11">
                  <c:v>20.001699927756142</c:v>
                </c:pt>
                <c:pt idx="12">
                  <c:v>30.001699951836063</c:v>
                </c:pt>
                <c:pt idx="13">
                  <c:v>26.668366612482618</c:v>
                </c:pt>
                <c:pt idx="14">
                  <c:v>2.3350327144984027</c:v>
                </c:pt>
                <c:pt idx="15">
                  <c:v>20.001699927756142</c:v>
                </c:pt>
                <c:pt idx="16">
                  <c:v>3.3350329000542778</c:v>
                </c:pt>
                <c:pt idx="17">
                  <c:v>6.3350331052366604</c:v>
                </c:pt>
                <c:pt idx="18">
                  <c:v>583.33503333085628</c:v>
                </c:pt>
                <c:pt idx="19">
                  <c:v>400.00169999638757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'Sheet2 (2)'!$C$4:$C$23</c15:f>
                <c15:dlblRangeCache>
                  <c:ptCount val="20"/>
                  <c:pt idx="0">
                    <c:v>AdA</c:v>
                  </c:pt>
                  <c:pt idx="1">
                    <c:v>Prin-Stan</c:v>
                  </c:pt>
                  <c:pt idx="2">
                    <c:v>VEP-1</c:v>
                  </c:pt>
                  <c:pt idx="3">
                    <c:v>VEPP-2</c:v>
                  </c:pt>
                  <c:pt idx="4">
                    <c:v>ACO</c:v>
                  </c:pt>
                  <c:pt idx="5">
                    <c:v>VEPP-2M</c:v>
                  </c:pt>
                  <c:pt idx="6">
                    <c:v>DORIS</c:v>
                  </c:pt>
                  <c:pt idx="7">
                    <c:v>PETRA</c:v>
                  </c:pt>
                  <c:pt idx="8">
                    <c:v>CESR</c:v>
                  </c:pt>
                  <c:pt idx="9">
                    <c:v>LEP</c:v>
                  </c:pt>
                  <c:pt idx="10">
                    <c:v>BEPC</c:v>
                  </c:pt>
                  <c:pt idx="11">
                    <c:v>VEPP-4M</c:v>
                  </c:pt>
                  <c:pt idx="12">
                    <c:v>PEP-II</c:v>
                  </c:pt>
                  <c:pt idx="13">
                    <c:v>KEKB</c:v>
                  </c:pt>
                  <c:pt idx="14">
                    <c:v>DAΦNE</c:v>
                  </c:pt>
                  <c:pt idx="15">
                    <c:v>CESR-c</c:v>
                  </c:pt>
                  <c:pt idx="16">
                    <c:v>VEPP-2000</c:v>
                  </c:pt>
                  <c:pt idx="18">
                    <c:v>FCCee</c:v>
                  </c:pt>
                  <c:pt idx="19">
                    <c:v>CepC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4-0FE3-43E0-BC80-4E7F4CC0464B}"/>
            </c:ext>
          </c:extLst>
        </c:ser>
        <c:ser>
          <c:idx val="1"/>
          <c:order val="1"/>
          <c:tx>
            <c:strRef>
              <c:f>'Sheet2 (2)'!$A$25</c:f>
              <c:strCache>
                <c:ptCount val="1"/>
                <c:pt idx="0">
                  <c:v>Hadron colliders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58549FE-2EA6-4587-9339-B8028E2D07E2}" type="CELLRANGE">
                      <a:rPr lang="en-US"/>
                      <a:pPr>
                        <a:defRPr sz="1000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0FE3-43E0-BC80-4E7F4CC0464B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F986ADB-2D3B-4C23-A0AB-835F6DD1E6F0}" type="CELLRANGE">
                      <a:rPr lang="en-GB"/>
                      <a:pPr>
                        <a:defRPr sz="1000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0FE3-43E0-BC80-4E7F4CC0464B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74E429F-8BF6-476F-97F6-EE6C438E9594}" type="CELLRANGE">
                      <a:rPr lang="en-GB"/>
                      <a:pPr>
                        <a:defRPr sz="1000">
                          <a:solidFill>
                            <a:srgbClr val="00B0F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0FE3-43E0-BC80-4E7F4CC0464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B9E79EE-67B2-458B-B670-DD1F7B79B51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0FE3-43E0-BC80-4E7F4CC0464B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959006B-CD74-4E8F-ACAB-9851D4CDAA9E}" type="CELLRANGE">
                      <a:rPr lang="en-GB"/>
                      <a:pPr>
                        <a:defRPr sz="1000">
                          <a:solidFill>
                            <a:srgbClr val="00B0F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0FE3-43E0-BC80-4E7F4CC0464B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A857390-C4E1-4681-9AA0-694682AE82BB}" type="CELLRANGE">
                      <a:rPr lang="en-GB"/>
                      <a:pPr>
                        <a:defRPr sz="1000">
                          <a:solidFill>
                            <a:srgbClr val="00B0F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0FE3-43E0-BC80-4E7F4CC0464B}"/>
                </c:ext>
              </c:extLst>
            </c:dLbl>
            <c:dLbl>
              <c:idx val="6"/>
              <c:layout>
                <c:manualLayout>
                  <c:x val="-1.1598653410865188E-16"/>
                  <c:y val="-1.885521885521887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C3A75E7-FC57-4EB8-96EF-E3D04B39B939}" type="CELLRANGE">
                      <a:rPr lang="en-US"/>
                      <a:pPr>
                        <a:defRPr sz="1000">
                          <a:solidFill>
                            <a:srgbClr val="00B0F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0FE3-43E0-BC80-4E7F4CC0464B}"/>
                </c:ext>
              </c:extLst>
            </c:dLbl>
            <c:dLbl>
              <c:idx val="7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2CFE385-9926-437C-8276-F1B9A955648F}" type="CELLRANGE">
                      <a:rPr lang="en-GB"/>
                      <a:pPr>
                        <a:defRPr sz="1000"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0FE3-43E0-BC80-4E7F4CC0464B}"/>
                </c:ext>
              </c:extLst>
            </c:dLbl>
            <c:dLbl>
              <c:idx val="8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058A096-BEE4-425A-BE25-F0280BB3BC63}" type="CELLRANGE">
                      <a:rPr lang="en-GB"/>
                      <a:pPr>
                        <a:defRPr sz="1000"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0FE3-43E0-BC80-4E7F4CC0464B}"/>
                </c:ext>
              </c:extLst>
            </c:dLbl>
            <c:dLbl>
              <c:idx val="9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DDE46E-6D02-4CC0-B4D8-EC4E0E32B257}" type="CELLRANGE">
                      <a:rPr lang="en-GB"/>
                      <a:pPr>
                        <a:defRPr sz="1000"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0FE3-43E0-BC80-4E7F4CC046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'Sheet2 (2)'!$I$25:$I$34</c:f>
              <c:numCache>
                <c:formatCode>General</c:formatCode>
                <c:ptCount val="10"/>
                <c:pt idx="0">
                  <c:v>984</c:v>
                </c:pt>
                <c:pt idx="1">
                  <c:v>6900</c:v>
                </c:pt>
                <c:pt idx="2">
                  <c:v>6300</c:v>
                </c:pt>
                <c:pt idx="3">
                  <c:v>6300</c:v>
                </c:pt>
                <c:pt idx="4">
                  <c:v>3800</c:v>
                </c:pt>
                <c:pt idx="5">
                  <c:v>27000</c:v>
                </c:pt>
                <c:pt idx="6">
                  <c:v>6300</c:v>
                </c:pt>
                <c:pt idx="7">
                  <c:v>27000</c:v>
                </c:pt>
                <c:pt idx="8">
                  <c:v>100000</c:v>
                </c:pt>
                <c:pt idx="9">
                  <c:v>54000</c:v>
                </c:pt>
              </c:numCache>
            </c:numRef>
          </c:xVal>
          <c:yVal>
            <c:numRef>
              <c:f>'Sheet2 (2)'!$K$25:$K$34</c:f>
              <c:numCache>
                <c:formatCode>0</c:formatCode>
                <c:ptCount val="10"/>
                <c:pt idx="0">
                  <c:v>108.0814507674652</c:v>
                </c:pt>
                <c:pt idx="1">
                  <c:v>1053.1220252183505</c:v>
                </c:pt>
                <c:pt idx="2">
                  <c:v>3003.1250390218524</c:v>
                </c:pt>
                <c:pt idx="3">
                  <c:v>3269.7918384304935</c:v>
                </c:pt>
                <c:pt idx="4">
                  <c:v>853.12093710876263</c:v>
                </c:pt>
                <c:pt idx="5">
                  <c:v>23336.459790541401</c:v>
                </c:pt>
                <c:pt idx="6">
                  <c:v>3069.7917410360806</c:v>
                </c:pt>
                <c:pt idx="7">
                  <c:v>46669.793228597024</c:v>
                </c:pt>
                <c:pt idx="8">
                  <c:v>166669.79330400578</c:v>
                </c:pt>
                <c:pt idx="9">
                  <c:v>116669.79329143713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'Sheet2 (2)'!$C$25:$C$34</c15:f>
                <c15:dlblRangeCache>
                  <c:ptCount val="10"/>
                  <c:pt idx="0">
                    <c:v>ISR</c:v>
                  </c:pt>
                  <c:pt idx="1">
                    <c:v>SppS</c:v>
                  </c:pt>
                  <c:pt idx="2">
                    <c:v>Tevatron</c:v>
                  </c:pt>
                  <c:pt idx="4">
                    <c:v>RHIC</c:v>
                  </c:pt>
                  <c:pt idx="5">
                    <c:v>LHC</c:v>
                  </c:pt>
                  <c:pt idx="6">
                    <c:v>HERA</c:v>
                  </c:pt>
                  <c:pt idx="7">
                    <c:v>HE-LHC</c:v>
                  </c:pt>
                  <c:pt idx="8">
                    <c:v>FCC-pp</c:v>
                  </c:pt>
                  <c:pt idx="9">
                    <c:v>SppC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F-0FE3-43E0-BC80-4E7F4CC04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688200"/>
        <c:axId val="546682952"/>
      </c:scatterChart>
      <c:valAx>
        <c:axId val="546688200"/>
        <c:scaling>
          <c:logBase val="10"/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>
                    <a:solidFill>
                      <a:srgbClr val="FFC000"/>
                    </a:solidFill>
                  </a:rPr>
                  <a:t>Circumference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FFC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6682952"/>
        <c:crossesAt val="0.1"/>
        <c:crossBetween val="midCat"/>
      </c:valAx>
      <c:valAx>
        <c:axId val="54668295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65000"/>
                  <a:lumOff val="35000"/>
                  <a:alpha val="2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>
                    <a:solidFill>
                      <a:srgbClr val="FFC000"/>
                    </a:solidFill>
                  </a:rPr>
                  <a:t> Beam</a:t>
                </a:r>
                <a:r>
                  <a:rPr lang="en-GB" sz="1400" b="0" baseline="0">
                    <a:solidFill>
                      <a:srgbClr val="FFC000"/>
                    </a:solidFill>
                  </a:rPr>
                  <a:t> rigidity [Tm]</a:t>
                </a:r>
                <a:endParaRPr lang="en-GB" sz="1400" b="0">
                  <a:solidFill>
                    <a:srgbClr val="FFC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FFC000"/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6688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045612541675538"/>
          <c:y val="0.74642001542783121"/>
          <c:w val="0.18702135206072215"/>
          <c:h val="0.112458548742013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F0D0D9-F6ED-4134-9884-C37785C8440C}" type="doc">
      <dgm:prSet loTypeId="urn:microsoft.com/office/officeart/2005/8/layout/hierarchy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02D4AD6-816B-4082-9D54-783674B9A0A5}">
      <dgm:prSet phldrT="[Text]" custT="1"/>
      <dgm:spPr/>
      <dgm:t>
        <a:bodyPr/>
        <a:lstStyle/>
        <a:p>
          <a:r>
            <a:rPr lang="en-US" sz="1800" dirty="0"/>
            <a:t>Magnets</a:t>
          </a:r>
          <a:endParaRPr lang="en-GB" sz="1800" dirty="0"/>
        </a:p>
      </dgm:t>
    </dgm:pt>
    <dgm:pt modelId="{89E9D24D-2045-4F4A-B764-2F83019797AD}" type="parTrans" cxnId="{8564F9A6-0E36-4389-A4D0-B3E94378752D}">
      <dgm:prSet/>
      <dgm:spPr/>
      <dgm:t>
        <a:bodyPr/>
        <a:lstStyle/>
        <a:p>
          <a:endParaRPr lang="en-GB"/>
        </a:p>
      </dgm:t>
    </dgm:pt>
    <dgm:pt modelId="{F3F49F9B-7394-4E1A-9EF1-949DF9A7C6B2}" type="sibTrans" cxnId="{8564F9A6-0E36-4389-A4D0-B3E94378752D}">
      <dgm:prSet/>
      <dgm:spPr/>
      <dgm:t>
        <a:bodyPr/>
        <a:lstStyle/>
        <a:p>
          <a:endParaRPr lang="en-GB"/>
        </a:p>
      </dgm:t>
    </dgm:pt>
    <dgm:pt modelId="{64147AE5-0142-4C34-9261-21435592D47F}">
      <dgm:prSet phldrT="[Text]"/>
      <dgm:spPr/>
      <dgm:t>
        <a:bodyPr/>
        <a:lstStyle/>
        <a:p>
          <a:r>
            <a:rPr lang="en-US" dirty="0"/>
            <a:t>Permanent magnets </a:t>
          </a:r>
          <a:endParaRPr lang="en-GB" dirty="0"/>
        </a:p>
      </dgm:t>
    </dgm:pt>
    <dgm:pt modelId="{A6A3B73A-C00B-4C0D-A7A3-67E9777D87C3}" type="parTrans" cxnId="{52FEDD37-FA67-4BE4-BB24-F8FDD83FBDCC}">
      <dgm:prSet/>
      <dgm:spPr/>
      <dgm:t>
        <a:bodyPr/>
        <a:lstStyle/>
        <a:p>
          <a:endParaRPr lang="en-GB"/>
        </a:p>
      </dgm:t>
    </dgm:pt>
    <dgm:pt modelId="{56CBD7B8-139D-41F7-89AB-9319453AF713}" type="sibTrans" cxnId="{52FEDD37-FA67-4BE4-BB24-F8FDD83FBDCC}">
      <dgm:prSet/>
      <dgm:spPr/>
      <dgm:t>
        <a:bodyPr/>
        <a:lstStyle/>
        <a:p>
          <a:endParaRPr lang="en-GB"/>
        </a:p>
      </dgm:t>
    </dgm:pt>
    <dgm:pt modelId="{42392A29-0778-44A0-BC1B-6567F44F9E0D}">
      <dgm:prSet/>
      <dgm:spPr/>
      <dgm:t>
        <a:bodyPr/>
        <a:lstStyle/>
        <a:p>
          <a:r>
            <a:rPr lang="en-US" dirty="0"/>
            <a:t>Superconducting</a:t>
          </a:r>
          <a:endParaRPr lang="en-GB" dirty="0"/>
        </a:p>
      </dgm:t>
    </dgm:pt>
    <dgm:pt modelId="{47DF0CCB-CA1C-499E-8011-6BC6688642BA}" type="parTrans" cxnId="{7B29DA39-4749-4245-991D-F40D0E605025}">
      <dgm:prSet/>
      <dgm:spPr/>
      <dgm:t>
        <a:bodyPr/>
        <a:lstStyle/>
        <a:p>
          <a:endParaRPr lang="en-GB"/>
        </a:p>
      </dgm:t>
    </dgm:pt>
    <dgm:pt modelId="{795536CF-B28C-47FA-BEE5-9C640DA49D71}" type="sibTrans" cxnId="{7B29DA39-4749-4245-991D-F40D0E605025}">
      <dgm:prSet/>
      <dgm:spPr/>
      <dgm:t>
        <a:bodyPr/>
        <a:lstStyle/>
        <a:p>
          <a:endParaRPr lang="en-GB"/>
        </a:p>
      </dgm:t>
    </dgm:pt>
    <dgm:pt modelId="{46DE63A2-6CAA-4FAD-8EEC-1754B9B3BAE3}">
      <dgm:prSet custT="1"/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Normal-conducting</a:t>
          </a:r>
          <a:endParaRPr lang="en-GB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DFE05324-752D-4D2A-BA43-63C229F79ED0}" type="parTrans" cxnId="{598429CD-3893-4130-BB02-0645F873463E}">
      <dgm:prSet/>
      <dgm:spPr/>
      <dgm:t>
        <a:bodyPr/>
        <a:lstStyle/>
        <a:p>
          <a:endParaRPr lang="en-GB"/>
        </a:p>
      </dgm:t>
    </dgm:pt>
    <dgm:pt modelId="{2D6FC6C1-AE88-4B39-9F4A-153377295E07}" type="sibTrans" cxnId="{598429CD-3893-4130-BB02-0645F873463E}">
      <dgm:prSet/>
      <dgm:spPr/>
      <dgm:t>
        <a:bodyPr/>
        <a:lstStyle/>
        <a:p>
          <a:endParaRPr lang="en-GB"/>
        </a:p>
      </dgm:t>
    </dgm:pt>
    <dgm:pt modelId="{A77D447F-76DF-49B1-941A-133FB2E39D9F}">
      <dgm:prSet phldrT="[Text]" custT="1"/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Electro-magnets</a:t>
          </a:r>
          <a:endParaRPr lang="en-GB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8CF4BD59-BC92-4511-91F3-8CDB96B78018}" type="sibTrans" cxnId="{66FAE2F0-6E24-4559-A597-E01081D2CD49}">
      <dgm:prSet/>
      <dgm:spPr/>
      <dgm:t>
        <a:bodyPr/>
        <a:lstStyle/>
        <a:p>
          <a:endParaRPr lang="en-GB"/>
        </a:p>
      </dgm:t>
    </dgm:pt>
    <dgm:pt modelId="{B9E65562-3905-40D0-821A-485089B72BE0}" type="parTrans" cxnId="{66FAE2F0-6E24-4559-A597-E01081D2CD49}">
      <dgm:prSet/>
      <dgm:spPr/>
      <dgm:t>
        <a:bodyPr/>
        <a:lstStyle/>
        <a:p>
          <a:endParaRPr lang="en-GB"/>
        </a:p>
      </dgm:t>
    </dgm:pt>
    <dgm:pt modelId="{AF473C0C-3A9F-44A2-ABC5-1E0207878D23}" type="pres">
      <dgm:prSet presAssocID="{D9F0D0D9-F6ED-4134-9884-C37785C844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2497FE-6D9C-45DF-881C-DDD3CB5A4360}" type="pres">
      <dgm:prSet presAssocID="{102D4AD6-816B-4082-9D54-783674B9A0A5}" presName="hierRoot1" presStyleCnt="0"/>
      <dgm:spPr/>
    </dgm:pt>
    <dgm:pt modelId="{1C6C0ED9-28CF-43E4-B0F8-1894AA21F893}" type="pres">
      <dgm:prSet presAssocID="{102D4AD6-816B-4082-9D54-783674B9A0A5}" presName="composite" presStyleCnt="0"/>
      <dgm:spPr/>
    </dgm:pt>
    <dgm:pt modelId="{E8E5EFBD-B7A7-4738-90F7-F6E86E74FF0D}" type="pres">
      <dgm:prSet presAssocID="{102D4AD6-816B-4082-9D54-783674B9A0A5}" presName="background" presStyleLbl="node0" presStyleIdx="0" presStyleCnt="1"/>
      <dgm:spPr/>
    </dgm:pt>
    <dgm:pt modelId="{9328828F-DC7B-4ABA-BC68-55400421CBE9}" type="pres">
      <dgm:prSet presAssocID="{102D4AD6-816B-4082-9D54-783674B9A0A5}" presName="text" presStyleLbl="fgAcc0" presStyleIdx="0" presStyleCnt="1" custScaleY="51102">
        <dgm:presLayoutVars>
          <dgm:chPref val="3"/>
        </dgm:presLayoutVars>
      </dgm:prSet>
      <dgm:spPr/>
    </dgm:pt>
    <dgm:pt modelId="{F3FAA184-27A8-44A1-91B8-66ACAB924660}" type="pres">
      <dgm:prSet presAssocID="{102D4AD6-816B-4082-9D54-783674B9A0A5}" presName="hierChild2" presStyleCnt="0"/>
      <dgm:spPr/>
    </dgm:pt>
    <dgm:pt modelId="{4BF00046-B2E0-4AF6-93C5-91A69B5D61CE}" type="pres">
      <dgm:prSet presAssocID="{B9E65562-3905-40D0-821A-485089B72BE0}" presName="Name10" presStyleLbl="parChTrans1D2" presStyleIdx="0" presStyleCnt="2"/>
      <dgm:spPr/>
    </dgm:pt>
    <dgm:pt modelId="{535A60B9-AA2D-4C07-8532-4A3DF779249F}" type="pres">
      <dgm:prSet presAssocID="{A77D447F-76DF-49B1-941A-133FB2E39D9F}" presName="hierRoot2" presStyleCnt="0"/>
      <dgm:spPr/>
    </dgm:pt>
    <dgm:pt modelId="{F38FBCE1-C955-4E98-80B6-8862358EF2D2}" type="pres">
      <dgm:prSet presAssocID="{A77D447F-76DF-49B1-941A-133FB2E39D9F}" presName="composite2" presStyleCnt="0"/>
      <dgm:spPr/>
    </dgm:pt>
    <dgm:pt modelId="{95C958F2-B355-4F5B-A811-98630CD6607C}" type="pres">
      <dgm:prSet presAssocID="{A77D447F-76DF-49B1-941A-133FB2E39D9F}" presName="background2" presStyleLbl="node2" presStyleIdx="0" presStyleCnt="2"/>
      <dgm:spPr/>
    </dgm:pt>
    <dgm:pt modelId="{066B6841-F2AC-4B7C-8086-9ECF6147B1A1}" type="pres">
      <dgm:prSet presAssocID="{A77D447F-76DF-49B1-941A-133FB2E39D9F}" presName="text2" presStyleLbl="fgAcc2" presStyleIdx="0" presStyleCnt="2" custScaleY="55408" custLinFactNeighborX="-61577" custLinFactNeighborY="-3268">
        <dgm:presLayoutVars>
          <dgm:chPref val="3"/>
        </dgm:presLayoutVars>
      </dgm:prSet>
      <dgm:spPr>
        <a:xfrm>
          <a:off x="1996610" y="1396517"/>
          <a:ext cx="1992359" cy="700993"/>
        </a:xfrm>
        <a:prstGeom prst="roundRect">
          <a:avLst>
            <a:gd name="adj" fmla="val 10000"/>
          </a:avLst>
        </a:prstGeom>
      </dgm:spPr>
    </dgm:pt>
    <dgm:pt modelId="{F443F0D0-1B88-4FFF-8E6C-90A2B8F41A93}" type="pres">
      <dgm:prSet presAssocID="{A77D447F-76DF-49B1-941A-133FB2E39D9F}" presName="hierChild3" presStyleCnt="0"/>
      <dgm:spPr/>
    </dgm:pt>
    <dgm:pt modelId="{0656D488-6FBE-45B6-9083-7BDB07660A52}" type="pres">
      <dgm:prSet presAssocID="{47DF0CCB-CA1C-499E-8011-6BC6688642BA}" presName="Name17" presStyleLbl="parChTrans1D3" presStyleIdx="0" presStyleCnt="2"/>
      <dgm:spPr/>
    </dgm:pt>
    <dgm:pt modelId="{0D84E412-4365-421B-9F36-1150F6B90649}" type="pres">
      <dgm:prSet presAssocID="{42392A29-0778-44A0-BC1B-6567F44F9E0D}" presName="hierRoot3" presStyleCnt="0"/>
      <dgm:spPr/>
    </dgm:pt>
    <dgm:pt modelId="{D416F518-A426-45D8-BA74-2008944A9B79}" type="pres">
      <dgm:prSet presAssocID="{42392A29-0778-44A0-BC1B-6567F44F9E0D}" presName="composite3" presStyleCnt="0"/>
      <dgm:spPr/>
    </dgm:pt>
    <dgm:pt modelId="{8FD36F2C-80F5-4B6E-8409-100C39E11188}" type="pres">
      <dgm:prSet presAssocID="{42392A29-0778-44A0-BC1B-6567F44F9E0D}" presName="background3" presStyleLbl="node3" presStyleIdx="0" presStyleCnt="2"/>
      <dgm:spPr/>
    </dgm:pt>
    <dgm:pt modelId="{7990E738-9698-464D-8085-CB434F50FAB8}" type="pres">
      <dgm:prSet presAssocID="{42392A29-0778-44A0-BC1B-6567F44F9E0D}" presName="text3" presStyleLbl="fgAcc3" presStyleIdx="0" presStyleCnt="2" custScaleY="49676" custLinFactX="-1178" custLinFactNeighborX="-100000" custLinFactNeighborY="-2393">
        <dgm:presLayoutVars>
          <dgm:chPref val="3"/>
        </dgm:presLayoutVars>
      </dgm:prSet>
      <dgm:spPr/>
    </dgm:pt>
    <dgm:pt modelId="{DF60E02A-F809-4B96-BE44-FCEC96DA735A}" type="pres">
      <dgm:prSet presAssocID="{42392A29-0778-44A0-BC1B-6567F44F9E0D}" presName="hierChild4" presStyleCnt="0"/>
      <dgm:spPr/>
    </dgm:pt>
    <dgm:pt modelId="{0D6747EE-15CA-467D-9EF6-28761A1CE86D}" type="pres">
      <dgm:prSet presAssocID="{DFE05324-752D-4D2A-BA43-63C229F79ED0}" presName="Name17" presStyleLbl="parChTrans1D3" presStyleIdx="1" presStyleCnt="2"/>
      <dgm:spPr/>
    </dgm:pt>
    <dgm:pt modelId="{93757880-8EA8-4B2D-97BE-9767950C657C}" type="pres">
      <dgm:prSet presAssocID="{46DE63A2-6CAA-4FAD-8EEC-1754B9B3BAE3}" presName="hierRoot3" presStyleCnt="0"/>
      <dgm:spPr/>
    </dgm:pt>
    <dgm:pt modelId="{0AA83056-AE87-4EDD-BECC-B8C7674007F6}" type="pres">
      <dgm:prSet presAssocID="{46DE63A2-6CAA-4FAD-8EEC-1754B9B3BAE3}" presName="composite3" presStyleCnt="0"/>
      <dgm:spPr/>
    </dgm:pt>
    <dgm:pt modelId="{AA412470-F5A3-498C-80D6-AB3B9ABF2091}" type="pres">
      <dgm:prSet presAssocID="{46DE63A2-6CAA-4FAD-8EEC-1754B9B3BAE3}" presName="background3" presStyleLbl="node3" presStyleIdx="1" presStyleCnt="2"/>
      <dgm:spPr/>
    </dgm:pt>
    <dgm:pt modelId="{7D0A21C1-1FD5-46D5-BE45-925259A0166A}" type="pres">
      <dgm:prSet presAssocID="{46DE63A2-6CAA-4FAD-8EEC-1754B9B3BAE3}" presName="text3" presStyleLbl="fgAcc3" presStyleIdx="1" presStyleCnt="2" custScaleY="49676" custLinFactNeighborX="-17605" custLinFactNeighborY="-2393">
        <dgm:presLayoutVars>
          <dgm:chPref val="3"/>
        </dgm:presLayoutVars>
      </dgm:prSet>
      <dgm:spPr>
        <a:xfrm>
          <a:off x="4090244" y="2688025"/>
          <a:ext cx="1992359" cy="628475"/>
        </a:xfrm>
        <a:prstGeom prst="roundRect">
          <a:avLst>
            <a:gd name="adj" fmla="val 10000"/>
          </a:avLst>
        </a:prstGeom>
      </dgm:spPr>
    </dgm:pt>
    <dgm:pt modelId="{4FCEB2B6-6755-4BFE-BB8A-0E547088F5F2}" type="pres">
      <dgm:prSet presAssocID="{46DE63A2-6CAA-4FAD-8EEC-1754B9B3BAE3}" presName="hierChild4" presStyleCnt="0"/>
      <dgm:spPr/>
    </dgm:pt>
    <dgm:pt modelId="{254D23E0-104A-458C-A7FE-C0FA8BE8B890}" type="pres">
      <dgm:prSet presAssocID="{A6A3B73A-C00B-4C0D-A7A3-67E9777D87C3}" presName="Name10" presStyleLbl="parChTrans1D2" presStyleIdx="1" presStyleCnt="2"/>
      <dgm:spPr/>
    </dgm:pt>
    <dgm:pt modelId="{DFAE5D61-BA79-4F23-B694-5044A26A4AC2}" type="pres">
      <dgm:prSet presAssocID="{64147AE5-0142-4C34-9261-21435592D47F}" presName="hierRoot2" presStyleCnt="0"/>
      <dgm:spPr/>
    </dgm:pt>
    <dgm:pt modelId="{64DA6E8B-DAE3-4234-A7B4-52FF29F7B829}" type="pres">
      <dgm:prSet presAssocID="{64147AE5-0142-4C34-9261-21435592D47F}" presName="composite2" presStyleCnt="0"/>
      <dgm:spPr/>
    </dgm:pt>
    <dgm:pt modelId="{31AAF622-E1DE-4660-AA04-C82C9B736F3C}" type="pres">
      <dgm:prSet presAssocID="{64147AE5-0142-4C34-9261-21435592D47F}" presName="background2" presStyleLbl="node2" presStyleIdx="1" presStyleCnt="2"/>
      <dgm:spPr/>
    </dgm:pt>
    <dgm:pt modelId="{0672F8EC-39F7-4E74-8EE5-4857FBA2A825}" type="pres">
      <dgm:prSet presAssocID="{64147AE5-0142-4C34-9261-21435592D47F}" presName="text2" presStyleLbl="fgAcc2" presStyleIdx="1" presStyleCnt="2" custScaleY="59894" custLinFactNeighborX="90545" custLinFactNeighborY="-3317">
        <dgm:presLayoutVars>
          <dgm:chPref val="3"/>
        </dgm:presLayoutVars>
      </dgm:prSet>
      <dgm:spPr/>
    </dgm:pt>
    <dgm:pt modelId="{32A667B7-0A17-45BC-B09A-B46C01C8EDA6}" type="pres">
      <dgm:prSet presAssocID="{64147AE5-0142-4C34-9261-21435592D47F}" presName="hierChild3" presStyleCnt="0"/>
      <dgm:spPr/>
    </dgm:pt>
  </dgm:ptLst>
  <dgm:cxnLst>
    <dgm:cxn modelId="{4B28B702-76FC-44D0-9859-28F85CBC23DD}" type="presOf" srcId="{46DE63A2-6CAA-4FAD-8EEC-1754B9B3BAE3}" destId="{7D0A21C1-1FD5-46D5-BE45-925259A0166A}" srcOrd="0" destOrd="0" presId="urn:microsoft.com/office/officeart/2005/8/layout/hierarchy1"/>
    <dgm:cxn modelId="{12013011-544C-499A-A40B-919E4BAEF56C}" type="presOf" srcId="{B9E65562-3905-40D0-821A-485089B72BE0}" destId="{4BF00046-B2E0-4AF6-93C5-91A69B5D61CE}" srcOrd="0" destOrd="0" presId="urn:microsoft.com/office/officeart/2005/8/layout/hierarchy1"/>
    <dgm:cxn modelId="{52FEDD37-FA67-4BE4-BB24-F8FDD83FBDCC}" srcId="{102D4AD6-816B-4082-9D54-783674B9A0A5}" destId="{64147AE5-0142-4C34-9261-21435592D47F}" srcOrd="1" destOrd="0" parTransId="{A6A3B73A-C00B-4C0D-A7A3-67E9777D87C3}" sibTransId="{56CBD7B8-139D-41F7-89AB-9319453AF713}"/>
    <dgm:cxn modelId="{7B29DA39-4749-4245-991D-F40D0E605025}" srcId="{A77D447F-76DF-49B1-941A-133FB2E39D9F}" destId="{42392A29-0778-44A0-BC1B-6567F44F9E0D}" srcOrd="0" destOrd="0" parTransId="{47DF0CCB-CA1C-499E-8011-6BC6688642BA}" sibTransId="{795536CF-B28C-47FA-BEE5-9C640DA49D71}"/>
    <dgm:cxn modelId="{201A237F-0D3B-4C83-A683-989BD3F883F5}" type="presOf" srcId="{42392A29-0778-44A0-BC1B-6567F44F9E0D}" destId="{7990E738-9698-464D-8085-CB434F50FAB8}" srcOrd="0" destOrd="0" presId="urn:microsoft.com/office/officeart/2005/8/layout/hierarchy1"/>
    <dgm:cxn modelId="{02010793-5599-433B-A28E-B8B8DD08ECAA}" type="presOf" srcId="{A6A3B73A-C00B-4C0D-A7A3-67E9777D87C3}" destId="{254D23E0-104A-458C-A7FE-C0FA8BE8B890}" srcOrd="0" destOrd="0" presId="urn:microsoft.com/office/officeart/2005/8/layout/hierarchy1"/>
    <dgm:cxn modelId="{8564F9A6-0E36-4389-A4D0-B3E94378752D}" srcId="{D9F0D0D9-F6ED-4134-9884-C37785C8440C}" destId="{102D4AD6-816B-4082-9D54-783674B9A0A5}" srcOrd="0" destOrd="0" parTransId="{89E9D24D-2045-4F4A-B764-2F83019797AD}" sibTransId="{F3F49F9B-7394-4E1A-9EF1-949DF9A7C6B2}"/>
    <dgm:cxn modelId="{43E736B9-6D6D-4D9F-AB94-B29F4E735463}" type="presOf" srcId="{D9F0D0D9-F6ED-4134-9884-C37785C8440C}" destId="{AF473C0C-3A9F-44A2-ABC5-1E0207878D23}" srcOrd="0" destOrd="0" presId="urn:microsoft.com/office/officeart/2005/8/layout/hierarchy1"/>
    <dgm:cxn modelId="{BEFEBCBF-1AD0-4A41-AEEF-97F58121B98A}" type="presOf" srcId="{64147AE5-0142-4C34-9261-21435592D47F}" destId="{0672F8EC-39F7-4E74-8EE5-4857FBA2A825}" srcOrd="0" destOrd="0" presId="urn:microsoft.com/office/officeart/2005/8/layout/hierarchy1"/>
    <dgm:cxn modelId="{598429CD-3893-4130-BB02-0645F873463E}" srcId="{A77D447F-76DF-49B1-941A-133FB2E39D9F}" destId="{46DE63A2-6CAA-4FAD-8EEC-1754B9B3BAE3}" srcOrd="1" destOrd="0" parTransId="{DFE05324-752D-4D2A-BA43-63C229F79ED0}" sibTransId="{2D6FC6C1-AE88-4B39-9F4A-153377295E07}"/>
    <dgm:cxn modelId="{49B968D7-ABB8-4D7D-ADDC-45C479408ABD}" type="presOf" srcId="{47DF0CCB-CA1C-499E-8011-6BC6688642BA}" destId="{0656D488-6FBE-45B6-9083-7BDB07660A52}" srcOrd="0" destOrd="0" presId="urn:microsoft.com/office/officeart/2005/8/layout/hierarchy1"/>
    <dgm:cxn modelId="{FA736DDF-40F9-4E8C-954D-62E5E5E76EA8}" type="presOf" srcId="{DFE05324-752D-4D2A-BA43-63C229F79ED0}" destId="{0D6747EE-15CA-467D-9EF6-28761A1CE86D}" srcOrd="0" destOrd="0" presId="urn:microsoft.com/office/officeart/2005/8/layout/hierarchy1"/>
    <dgm:cxn modelId="{5D061AED-99AD-4E39-A6F0-EC063CD88D68}" type="presOf" srcId="{102D4AD6-816B-4082-9D54-783674B9A0A5}" destId="{9328828F-DC7B-4ABA-BC68-55400421CBE9}" srcOrd="0" destOrd="0" presId="urn:microsoft.com/office/officeart/2005/8/layout/hierarchy1"/>
    <dgm:cxn modelId="{66FAE2F0-6E24-4559-A597-E01081D2CD49}" srcId="{102D4AD6-816B-4082-9D54-783674B9A0A5}" destId="{A77D447F-76DF-49B1-941A-133FB2E39D9F}" srcOrd="0" destOrd="0" parTransId="{B9E65562-3905-40D0-821A-485089B72BE0}" sibTransId="{8CF4BD59-BC92-4511-91F3-8CDB96B78018}"/>
    <dgm:cxn modelId="{5C3EF4F9-506E-4F5A-AFAE-B63AF763B1A1}" type="presOf" srcId="{A77D447F-76DF-49B1-941A-133FB2E39D9F}" destId="{066B6841-F2AC-4B7C-8086-9ECF6147B1A1}" srcOrd="0" destOrd="0" presId="urn:microsoft.com/office/officeart/2005/8/layout/hierarchy1"/>
    <dgm:cxn modelId="{C4480DB3-846A-475A-8F36-F950A386ED2A}" type="presParOf" srcId="{AF473C0C-3A9F-44A2-ABC5-1E0207878D23}" destId="{A22497FE-6D9C-45DF-881C-DDD3CB5A4360}" srcOrd="0" destOrd="0" presId="urn:microsoft.com/office/officeart/2005/8/layout/hierarchy1"/>
    <dgm:cxn modelId="{44A5C617-2115-4E80-BBBC-C83231B7C94C}" type="presParOf" srcId="{A22497FE-6D9C-45DF-881C-DDD3CB5A4360}" destId="{1C6C0ED9-28CF-43E4-B0F8-1894AA21F893}" srcOrd="0" destOrd="0" presId="urn:microsoft.com/office/officeart/2005/8/layout/hierarchy1"/>
    <dgm:cxn modelId="{E78BA498-B0A5-4369-B334-01039BB6E438}" type="presParOf" srcId="{1C6C0ED9-28CF-43E4-B0F8-1894AA21F893}" destId="{E8E5EFBD-B7A7-4738-90F7-F6E86E74FF0D}" srcOrd="0" destOrd="0" presId="urn:microsoft.com/office/officeart/2005/8/layout/hierarchy1"/>
    <dgm:cxn modelId="{80A1E652-847A-4847-A11C-505D9B0741C1}" type="presParOf" srcId="{1C6C0ED9-28CF-43E4-B0F8-1894AA21F893}" destId="{9328828F-DC7B-4ABA-BC68-55400421CBE9}" srcOrd="1" destOrd="0" presId="urn:microsoft.com/office/officeart/2005/8/layout/hierarchy1"/>
    <dgm:cxn modelId="{F4B39A58-3B6C-4C2F-906B-14E08174B2AB}" type="presParOf" srcId="{A22497FE-6D9C-45DF-881C-DDD3CB5A4360}" destId="{F3FAA184-27A8-44A1-91B8-66ACAB924660}" srcOrd="1" destOrd="0" presId="urn:microsoft.com/office/officeart/2005/8/layout/hierarchy1"/>
    <dgm:cxn modelId="{711F800E-6149-4698-BA7F-57C1E501FDDE}" type="presParOf" srcId="{F3FAA184-27A8-44A1-91B8-66ACAB924660}" destId="{4BF00046-B2E0-4AF6-93C5-91A69B5D61CE}" srcOrd="0" destOrd="0" presId="urn:microsoft.com/office/officeart/2005/8/layout/hierarchy1"/>
    <dgm:cxn modelId="{BA6D52A9-BFED-485E-9380-DFC629B3C04E}" type="presParOf" srcId="{F3FAA184-27A8-44A1-91B8-66ACAB924660}" destId="{535A60B9-AA2D-4C07-8532-4A3DF779249F}" srcOrd="1" destOrd="0" presId="urn:microsoft.com/office/officeart/2005/8/layout/hierarchy1"/>
    <dgm:cxn modelId="{1F7A6840-B554-4D5C-A3B4-9D0FFA958575}" type="presParOf" srcId="{535A60B9-AA2D-4C07-8532-4A3DF779249F}" destId="{F38FBCE1-C955-4E98-80B6-8862358EF2D2}" srcOrd="0" destOrd="0" presId="urn:microsoft.com/office/officeart/2005/8/layout/hierarchy1"/>
    <dgm:cxn modelId="{BAB77284-ABBA-4970-B212-97D7F9A951E9}" type="presParOf" srcId="{F38FBCE1-C955-4E98-80B6-8862358EF2D2}" destId="{95C958F2-B355-4F5B-A811-98630CD6607C}" srcOrd="0" destOrd="0" presId="urn:microsoft.com/office/officeart/2005/8/layout/hierarchy1"/>
    <dgm:cxn modelId="{51CACDFB-9169-4E5F-B5C8-2ABB703B2191}" type="presParOf" srcId="{F38FBCE1-C955-4E98-80B6-8862358EF2D2}" destId="{066B6841-F2AC-4B7C-8086-9ECF6147B1A1}" srcOrd="1" destOrd="0" presId="urn:microsoft.com/office/officeart/2005/8/layout/hierarchy1"/>
    <dgm:cxn modelId="{26586506-BAC8-4BCA-A7CD-38D18F410A7D}" type="presParOf" srcId="{535A60B9-AA2D-4C07-8532-4A3DF779249F}" destId="{F443F0D0-1B88-4FFF-8E6C-90A2B8F41A93}" srcOrd="1" destOrd="0" presId="urn:microsoft.com/office/officeart/2005/8/layout/hierarchy1"/>
    <dgm:cxn modelId="{CB146744-7717-4BD9-9E6D-A36C709CADED}" type="presParOf" srcId="{F443F0D0-1B88-4FFF-8E6C-90A2B8F41A93}" destId="{0656D488-6FBE-45B6-9083-7BDB07660A52}" srcOrd="0" destOrd="0" presId="urn:microsoft.com/office/officeart/2005/8/layout/hierarchy1"/>
    <dgm:cxn modelId="{4EA97F9A-A67F-4A05-BB0B-7B5569B932BA}" type="presParOf" srcId="{F443F0D0-1B88-4FFF-8E6C-90A2B8F41A93}" destId="{0D84E412-4365-421B-9F36-1150F6B90649}" srcOrd="1" destOrd="0" presId="urn:microsoft.com/office/officeart/2005/8/layout/hierarchy1"/>
    <dgm:cxn modelId="{C9CAA4F9-6A1B-404B-9A31-A3705A76D46E}" type="presParOf" srcId="{0D84E412-4365-421B-9F36-1150F6B90649}" destId="{D416F518-A426-45D8-BA74-2008944A9B79}" srcOrd="0" destOrd="0" presId="urn:microsoft.com/office/officeart/2005/8/layout/hierarchy1"/>
    <dgm:cxn modelId="{D77EB774-0D70-452A-9E1A-41D7E849F0BF}" type="presParOf" srcId="{D416F518-A426-45D8-BA74-2008944A9B79}" destId="{8FD36F2C-80F5-4B6E-8409-100C39E11188}" srcOrd="0" destOrd="0" presId="urn:microsoft.com/office/officeart/2005/8/layout/hierarchy1"/>
    <dgm:cxn modelId="{1EB4E4DD-BD43-43B1-A9A1-F1D1456B89DB}" type="presParOf" srcId="{D416F518-A426-45D8-BA74-2008944A9B79}" destId="{7990E738-9698-464D-8085-CB434F50FAB8}" srcOrd="1" destOrd="0" presId="urn:microsoft.com/office/officeart/2005/8/layout/hierarchy1"/>
    <dgm:cxn modelId="{9E00394E-E5D2-4EDA-B956-22D344136C73}" type="presParOf" srcId="{0D84E412-4365-421B-9F36-1150F6B90649}" destId="{DF60E02A-F809-4B96-BE44-FCEC96DA735A}" srcOrd="1" destOrd="0" presId="urn:microsoft.com/office/officeart/2005/8/layout/hierarchy1"/>
    <dgm:cxn modelId="{8B7A9225-AAF2-4443-AC66-43D8FB224F4A}" type="presParOf" srcId="{F443F0D0-1B88-4FFF-8E6C-90A2B8F41A93}" destId="{0D6747EE-15CA-467D-9EF6-28761A1CE86D}" srcOrd="2" destOrd="0" presId="urn:microsoft.com/office/officeart/2005/8/layout/hierarchy1"/>
    <dgm:cxn modelId="{8CA243E7-8549-4FDA-9F6F-AE2AF9A247B4}" type="presParOf" srcId="{F443F0D0-1B88-4FFF-8E6C-90A2B8F41A93}" destId="{93757880-8EA8-4B2D-97BE-9767950C657C}" srcOrd="3" destOrd="0" presId="urn:microsoft.com/office/officeart/2005/8/layout/hierarchy1"/>
    <dgm:cxn modelId="{8C4DA111-2318-4E27-B1E5-C913D5B7947C}" type="presParOf" srcId="{93757880-8EA8-4B2D-97BE-9767950C657C}" destId="{0AA83056-AE87-4EDD-BECC-B8C7674007F6}" srcOrd="0" destOrd="0" presId="urn:microsoft.com/office/officeart/2005/8/layout/hierarchy1"/>
    <dgm:cxn modelId="{C59A13D0-CD02-4E2E-92B4-C4C4C017E4F8}" type="presParOf" srcId="{0AA83056-AE87-4EDD-BECC-B8C7674007F6}" destId="{AA412470-F5A3-498C-80D6-AB3B9ABF2091}" srcOrd="0" destOrd="0" presId="urn:microsoft.com/office/officeart/2005/8/layout/hierarchy1"/>
    <dgm:cxn modelId="{E1E4E403-DE62-4AD5-9E96-6BF9A6D20D72}" type="presParOf" srcId="{0AA83056-AE87-4EDD-BECC-B8C7674007F6}" destId="{7D0A21C1-1FD5-46D5-BE45-925259A0166A}" srcOrd="1" destOrd="0" presId="urn:microsoft.com/office/officeart/2005/8/layout/hierarchy1"/>
    <dgm:cxn modelId="{E6F24161-D095-4E2E-B639-0BB5688EE394}" type="presParOf" srcId="{93757880-8EA8-4B2D-97BE-9767950C657C}" destId="{4FCEB2B6-6755-4BFE-BB8A-0E547088F5F2}" srcOrd="1" destOrd="0" presId="urn:microsoft.com/office/officeart/2005/8/layout/hierarchy1"/>
    <dgm:cxn modelId="{25965593-67BE-4CF9-97A3-37954C1CF5F0}" type="presParOf" srcId="{F3FAA184-27A8-44A1-91B8-66ACAB924660}" destId="{254D23E0-104A-458C-A7FE-C0FA8BE8B890}" srcOrd="2" destOrd="0" presId="urn:microsoft.com/office/officeart/2005/8/layout/hierarchy1"/>
    <dgm:cxn modelId="{FA3EF8CD-2905-4395-A1E9-D1A6622DD79A}" type="presParOf" srcId="{F3FAA184-27A8-44A1-91B8-66ACAB924660}" destId="{DFAE5D61-BA79-4F23-B694-5044A26A4AC2}" srcOrd="3" destOrd="0" presId="urn:microsoft.com/office/officeart/2005/8/layout/hierarchy1"/>
    <dgm:cxn modelId="{C2A7AF04-16D0-4623-ADC6-1D4142D41978}" type="presParOf" srcId="{DFAE5D61-BA79-4F23-B694-5044A26A4AC2}" destId="{64DA6E8B-DAE3-4234-A7B4-52FF29F7B829}" srcOrd="0" destOrd="0" presId="urn:microsoft.com/office/officeart/2005/8/layout/hierarchy1"/>
    <dgm:cxn modelId="{EE8B075F-4034-4275-870E-FB641530E8BC}" type="presParOf" srcId="{64DA6E8B-DAE3-4234-A7B4-52FF29F7B829}" destId="{31AAF622-E1DE-4660-AA04-C82C9B736F3C}" srcOrd="0" destOrd="0" presId="urn:microsoft.com/office/officeart/2005/8/layout/hierarchy1"/>
    <dgm:cxn modelId="{9F97283D-E836-4859-B2CB-ED5D7AD80B25}" type="presParOf" srcId="{64DA6E8B-DAE3-4234-A7B4-52FF29F7B829}" destId="{0672F8EC-39F7-4E74-8EE5-4857FBA2A825}" srcOrd="1" destOrd="0" presId="urn:microsoft.com/office/officeart/2005/8/layout/hierarchy1"/>
    <dgm:cxn modelId="{61914D9E-7024-4EA6-8DC4-2A7C37762892}" type="presParOf" srcId="{DFAE5D61-BA79-4F23-B694-5044A26A4AC2}" destId="{32A667B7-0A17-45BC-B09A-B46C01C8EDA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F0D0D9-F6ED-4134-9884-C37785C8440C}" type="doc">
      <dgm:prSet loTypeId="urn:microsoft.com/office/officeart/2005/8/layout/hierarchy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02D4AD6-816B-4082-9D54-783674B9A0A5}">
      <dgm:prSet phldrT="[Text]" custT="1"/>
      <dgm:spPr/>
      <dgm:t>
        <a:bodyPr/>
        <a:lstStyle/>
        <a:p>
          <a:r>
            <a:rPr lang="en-US" sz="1800" dirty="0"/>
            <a:t>Magnets</a:t>
          </a:r>
          <a:endParaRPr lang="en-GB" sz="1800" dirty="0"/>
        </a:p>
      </dgm:t>
    </dgm:pt>
    <dgm:pt modelId="{89E9D24D-2045-4F4A-B764-2F83019797AD}" type="parTrans" cxnId="{8564F9A6-0E36-4389-A4D0-B3E94378752D}">
      <dgm:prSet/>
      <dgm:spPr/>
      <dgm:t>
        <a:bodyPr/>
        <a:lstStyle/>
        <a:p>
          <a:endParaRPr lang="en-GB"/>
        </a:p>
      </dgm:t>
    </dgm:pt>
    <dgm:pt modelId="{F3F49F9B-7394-4E1A-9EF1-949DF9A7C6B2}" type="sibTrans" cxnId="{8564F9A6-0E36-4389-A4D0-B3E94378752D}">
      <dgm:prSet/>
      <dgm:spPr/>
      <dgm:t>
        <a:bodyPr/>
        <a:lstStyle/>
        <a:p>
          <a:endParaRPr lang="en-GB"/>
        </a:p>
      </dgm:t>
    </dgm:pt>
    <dgm:pt modelId="{64147AE5-0142-4C34-9261-21435592D47F}">
      <dgm:prSet phldrT="[Text]" custT="1"/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Permanent magnets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A6A3B73A-C00B-4C0D-A7A3-67E9777D87C3}" type="parTrans" cxnId="{52FEDD37-FA67-4BE4-BB24-F8FDD83FBDCC}">
      <dgm:prSet/>
      <dgm:spPr/>
      <dgm:t>
        <a:bodyPr/>
        <a:lstStyle/>
        <a:p>
          <a:endParaRPr lang="en-GB"/>
        </a:p>
      </dgm:t>
    </dgm:pt>
    <dgm:pt modelId="{56CBD7B8-139D-41F7-89AB-9319453AF713}" type="sibTrans" cxnId="{52FEDD37-FA67-4BE4-BB24-F8FDD83FBDCC}">
      <dgm:prSet/>
      <dgm:spPr/>
      <dgm:t>
        <a:bodyPr/>
        <a:lstStyle/>
        <a:p>
          <a:endParaRPr lang="en-GB"/>
        </a:p>
      </dgm:t>
    </dgm:pt>
    <dgm:pt modelId="{42392A29-0778-44A0-BC1B-6567F44F9E0D}">
      <dgm:prSet/>
      <dgm:spPr/>
      <dgm:t>
        <a:bodyPr/>
        <a:lstStyle/>
        <a:p>
          <a:r>
            <a:rPr lang="en-US" dirty="0"/>
            <a:t>Superconducting</a:t>
          </a:r>
          <a:endParaRPr lang="en-GB" dirty="0"/>
        </a:p>
      </dgm:t>
    </dgm:pt>
    <dgm:pt modelId="{47DF0CCB-CA1C-499E-8011-6BC6688642BA}" type="parTrans" cxnId="{7B29DA39-4749-4245-991D-F40D0E605025}">
      <dgm:prSet/>
      <dgm:spPr/>
      <dgm:t>
        <a:bodyPr/>
        <a:lstStyle/>
        <a:p>
          <a:endParaRPr lang="en-GB"/>
        </a:p>
      </dgm:t>
    </dgm:pt>
    <dgm:pt modelId="{795536CF-B28C-47FA-BEE5-9C640DA49D71}" type="sibTrans" cxnId="{7B29DA39-4749-4245-991D-F40D0E605025}">
      <dgm:prSet/>
      <dgm:spPr/>
      <dgm:t>
        <a:bodyPr/>
        <a:lstStyle/>
        <a:p>
          <a:endParaRPr lang="en-GB"/>
        </a:p>
      </dgm:t>
    </dgm:pt>
    <dgm:pt modelId="{4D6DA25F-10DE-4B14-B600-EAAD5D287AD4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b="0" u="none" dirty="0"/>
            <a:t>Coil dominated</a:t>
          </a:r>
        </a:p>
      </dgm:t>
    </dgm:pt>
    <dgm:pt modelId="{78BE425F-1634-4D34-BCF3-EBD0ED4A8D68}" type="parTrans" cxnId="{E203B7FD-8A04-4226-894F-C9F80A9CEA83}">
      <dgm:prSet/>
      <dgm:spPr/>
      <dgm:t>
        <a:bodyPr/>
        <a:lstStyle/>
        <a:p>
          <a:endParaRPr lang="en-GB"/>
        </a:p>
      </dgm:t>
    </dgm:pt>
    <dgm:pt modelId="{1F2D7AF9-1A58-4D54-AD49-7736DFC94DA6}" type="sibTrans" cxnId="{E203B7FD-8A04-4226-894F-C9F80A9CEA83}">
      <dgm:prSet/>
      <dgm:spPr/>
      <dgm:t>
        <a:bodyPr/>
        <a:lstStyle/>
        <a:p>
          <a:endParaRPr lang="en-GB"/>
        </a:p>
      </dgm:t>
    </dgm:pt>
    <dgm:pt modelId="{46DE63A2-6CAA-4FAD-8EEC-1754B9B3BAE3}">
      <dgm:prSet custT="1"/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Normal-conducting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DFE05324-752D-4D2A-BA43-63C229F79ED0}" type="parTrans" cxnId="{598429CD-3893-4130-BB02-0645F873463E}">
      <dgm:prSet/>
      <dgm:spPr/>
      <dgm:t>
        <a:bodyPr/>
        <a:lstStyle/>
        <a:p>
          <a:endParaRPr lang="en-GB"/>
        </a:p>
      </dgm:t>
    </dgm:pt>
    <dgm:pt modelId="{2D6FC6C1-AE88-4B39-9F4A-153377295E07}" type="sibTrans" cxnId="{598429CD-3893-4130-BB02-0645F873463E}">
      <dgm:prSet/>
      <dgm:spPr/>
      <dgm:t>
        <a:bodyPr/>
        <a:lstStyle/>
        <a:p>
          <a:endParaRPr lang="en-GB"/>
        </a:p>
      </dgm:t>
    </dgm:pt>
    <dgm:pt modelId="{AC72C534-6D57-4F43-A204-326EF25898D0}">
      <dgm:prSet/>
      <dgm:spPr/>
      <dgm:t>
        <a:bodyPr/>
        <a:lstStyle/>
        <a:p>
          <a:r>
            <a:rPr lang="en-US" dirty="0"/>
            <a:t>Iron dominated</a:t>
          </a:r>
        </a:p>
      </dgm:t>
    </dgm:pt>
    <dgm:pt modelId="{1D9B1217-C61E-4891-8B6A-2CF7ED25DBE8}" type="parTrans" cxnId="{AD77A2D1-11FE-4D59-B1E3-65DEB27878D7}">
      <dgm:prSet/>
      <dgm:spPr/>
      <dgm:t>
        <a:bodyPr/>
        <a:lstStyle/>
        <a:p>
          <a:endParaRPr lang="en-GB"/>
        </a:p>
      </dgm:t>
    </dgm:pt>
    <dgm:pt modelId="{8BE829CD-3E17-41F8-9147-C42E3A52B1DD}" type="sibTrans" cxnId="{AD77A2D1-11FE-4D59-B1E3-65DEB27878D7}">
      <dgm:prSet/>
      <dgm:spPr/>
      <dgm:t>
        <a:bodyPr/>
        <a:lstStyle/>
        <a:p>
          <a:endParaRPr lang="en-GB"/>
        </a:p>
      </dgm:t>
    </dgm:pt>
    <dgm:pt modelId="{FF22C348-6675-4CBA-BC39-89978893B552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Coil dominated</a:t>
          </a:r>
        </a:p>
      </dgm:t>
    </dgm:pt>
    <dgm:pt modelId="{1EE9D983-936D-4A23-8D12-61A7096B2751}" type="parTrans" cxnId="{7A8B0E85-09EA-4564-B6DF-0C52429AF147}">
      <dgm:prSet/>
      <dgm:spPr/>
      <dgm:t>
        <a:bodyPr/>
        <a:lstStyle/>
        <a:p>
          <a:endParaRPr lang="en-GB"/>
        </a:p>
      </dgm:t>
    </dgm:pt>
    <dgm:pt modelId="{DC6F6831-A8B2-4580-BD3C-B7F23F065965}" type="sibTrans" cxnId="{7A8B0E85-09EA-4564-B6DF-0C52429AF147}">
      <dgm:prSet/>
      <dgm:spPr/>
      <dgm:t>
        <a:bodyPr/>
        <a:lstStyle/>
        <a:p>
          <a:endParaRPr lang="en-GB"/>
        </a:p>
      </dgm:t>
    </dgm:pt>
    <dgm:pt modelId="{7B6A0DC5-0F81-49B0-AFA6-CF07B9BF051D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Iron dominated</a:t>
          </a:r>
        </a:p>
      </dgm:t>
    </dgm:pt>
    <dgm:pt modelId="{61469F06-59B4-4AA9-A850-242642B0B858}" type="parTrans" cxnId="{CF653431-1ACF-4880-9CC6-CFC6AE9311A8}">
      <dgm:prSet/>
      <dgm:spPr/>
      <dgm:t>
        <a:bodyPr/>
        <a:lstStyle/>
        <a:p>
          <a:endParaRPr lang="en-GB"/>
        </a:p>
      </dgm:t>
    </dgm:pt>
    <dgm:pt modelId="{5D0DFA2D-EB7A-40D1-B80F-52DD05F62ABB}" type="sibTrans" cxnId="{CF653431-1ACF-4880-9CC6-CFC6AE9311A8}">
      <dgm:prSet/>
      <dgm:spPr/>
      <dgm:t>
        <a:bodyPr/>
        <a:lstStyle/>
        <a:p>
          <a:endParaRPr lang="en-GB"/>
        </a:p>
      </dgm:t>
    </dgm:pt>
    <dgm:pt modelId="{A77D447F-76DF-49B1-941A-133FB2E39D9F}">
      <dgm:prSet phldrT="[Text]" custT="1"/>
      <dgm:spPr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Electromagnets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8CF4BD59-BC92-4511-91F3-8CDB96B78018}" type="sibTrans" cxnId="{66FAE2F0-6E24-4559-A597-E01081D2CD49}">
      <dgm:prSet/>
      <dgm:spPr/>
      <dgm:t>
        <a:bodyPr/>
        <a:lstStyle/>
        <a:p>
          <a:endParaRPr lang="en-GB"/>
        </a:p>
      </dgm:t>
    </dgm:pt>
    <dgm:pt modelId="{B9E65562-3905-40D0-821A-485089B72BE0}" type="parTrans" cxnId="{66FAE2F0-6E24-4559-A597-E01081D2CD49}">
      <dgm:prSet/>
      <dgm:spPr/>
      <dgm:t>
        <a:bodyPr/>
        <a:lstStyle/>
        <a:p>
          <a:endParaRPr lang="en-GB"/>
        </a:p>
      </dgm:t>
    </dgm:pt>
    <dgm:pt modelId="{19EC25A2-2CC1-4C04-8C97-85E9D4D06100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PM dominated</a:t>
          </a:r>
        </a:p>
      </dgm:t>
    </dgm:pt>
    <dgm:pt modelId="{89527E64-56E1-4AD2-8F94-BEACA74951FC}" type="parTrans" cxnId="{04E15569-F679-4855-B114-CD4C2BA1CC80}">
      <dgm:prSet/>
      <dgm:spPr/>
      <dgm:t>
        <a:bodyPr/>
        <a:lstStyle/>
        <a:p>
          <a:endParaRPr lang="en-GB"/>
        </a:p>
      </dgm:t>
    </dgm:pt>
    <dgm:pt modelId="{E1FF5472-7B87-4945-8782-B36879A01D3D}" type="sibTrans" cxnId="{04E15569-F679-4855-B114-CD4C2BA1CC80}">
      <dgm:prSet/>
      <dgm:spPr/>
      <dgm:t>
        <a:bodyPr/>
        <a:lstStyle/>
        <a:p>
          <a:endParaRPr lang="en-GB"/>
        </a:p>
      </dgm:t>
    </dgm:pt>
    <dgm:pt modelId="{25B0ECFA-3ADC-47B0-8DAA-ACB2B03007A2}">
      <dgm:prSet phldrT="[Text]"/>
      <dgm:spPr/>
      <dgm:t>
        <a:bodyPr/>
        <a:lstStyle/>
        <a:p>
          <a:r>
            <a:rPr lang="en-US" b="0" u="none" dirty="0"/>
            <a:t>Iron dominated</a:t>
          </a:r>
        </a:p>
      </dgm:t>
    </dgm:pt>
    <dgm:pt modelId="{2B531F68-0FFE-4347-9982-E3622B943A98}" type="parTrans" cxnId="{B8517330-8920-4762-AA88-D9693A5BA42B}">
      <dgm:prSet/>
      <dgm:spPr/>
      <dgm:t>
        <a:bodyPr/>
        <a:lstStyle/>
        <a:p>
          <a:endParaRPr lang="en-GB"/>
        </a:p>
      </dgm:t>
    </dgm:pt>
    <dgm:pt modelId="{4057A542-9722-4194-8BB9-DC511A81D2CD}" type="sibTrans" cxnId="{B8517330-8920-4762-AA88-D9693A5BA42B}">
      <dgm:prSet/>
      <dgm:spPr/>
      <dgm:t>
        <a:bodyPr/>
        <a:lstStyle/>
        <a:p>
          <a:endParaRPr lang="en-GB"/>
        </a:p>
      </dgm:t>
    </dgm:pt>
    <dgm:pt modelId="{AF473C0C-3A9F-44A2-ABC5-1E0207878D23}" type="pres">
      <dgm:prSet presAssocID="{D9F0D0D9-F6ED-4134-9884-C37785C844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2497FE-6D9C-45DF-881C-DDD3CB5A4360}" type="pres">
      <dgm:prSet presAssocID="{102D4AD6-816B-4082-9D54-783674B9A0A5}" presName="hierRoot1" presStyleCnt="0"/>
      <dgm:spPr/>
    </dgm:pt>
    <dgm:pt modelId="{1C6C0ED9-28CF-43E4-B0F8-1894AA21F893}" type="pres">
      <dgm:prSet presAssocID="{102D4AD6-816B-4082-9D54-783674B9A0A5}" presName="composite" presStyleCnt="0"/>
      <dgm:spPr/>
    </dgm:pt>
    <dgm:pt modelId="{E8E5EFBD-B7A7-4738-90F7-F6E86E74FF0D}" type="pres">
      <dgm:prSet presAssocID="{102D4AD6-816B-4082-9D54-783674B9A0A5}" presName="background" presStyleLbl="node0" presStyleIdx="0" presStyleCnt="1"/>
      <dgm:spPr/>
    </dgm:pt>
    <dgm:pt modelId="{9328828F-DC7B-4ABA-BC68-55400421CBE9}" type="pres">
      <dgm:prSet presAssocID="{102D4AD6-816B-4082-9D54-783674B9A0A5}" presName="text" presStyleLbl="fgAcc0" presStyleIdx="0" presStyleCnt="1" custScaleY="51102" custLinFactNeighborX="-48672" custLinFactNeighborY="-7771">
        <dgm:presLayoutVars>
          <dgm:chPref val="3"/>
        </dgm:presLayoutVars>
      </dgm:prSet>
      <dgm:spPr/>
    </dgm:pt>
    <dgm:pt modelId="{F3FAA184-27A8-44A1-91B8-66ACAB924660}" type="pres">
      <dgm:prSet presAssocID="{102D4AD6-816B-4082-9D54-783674B9A0A5}" presName="hierChild2" presStyleCnt="0"/>
      <dgm:spPr/>
    </dgm:pt>
    <dgm:pt modelId="{4BF00046-B2E0-4AF6-93C5-91A69B5D61CE}" type="pres">
      <dgm:prSet presAssocID="{B9E65562-3905-40D0-821A-485089B72BE0}" presName="Name10" presStyleLbl="parChTrans1D2" presStyleIdx="0" presStyleCnt="2"/>
      <dgm:spPr/>
    </dgm:pt>
    <dgm:pt modelId="{535A60B9-AA2D-4C07-8532-4A3DF779249F}" type="pres">
      <dgm:prSet presAssocID="{A77D447F-76DF-49B1-941A-133FB2E39D9F}" presName="hierRoot2" presStyleCnt="0"/>
      <dgm:spPr/>
    </dgm:pt>
    <dgm:pt modelId="{F38FBCE1-C955-4E98-80B6-8862358EF2D2}" type="pres">
      <dgm:prSet presAssocID="{A77D447F-76DF-49B1-941A-133FB2E39D9F}" presName="composite2" presStyleCnt="0"/>
      <dgm:spPr/>
    </dgm:pt>
    <dgm:pt modelId="{95C958F2-B355-4F5B-A811-98630CD6607C}" type="pres">
      <dgm:prSet presAssocID="{A77D447F-76DF-49B1-941A-133FB2E39D9F}" presName="background2" presStyleLbl="node2" presStyleIdx="0" presStyleCnt="2"/>
      <dgm:spPr/>
    </dgm:pt>
    <dgm:pt modelId="{066B6841-F2AC-4B7C-8086-9ECF6147B1A1}" type="pres">
      <dgm:prSet presAssocID="{A77D447F-76DF-49B1-941A-133FB2E39D9F}" presName="text2" presStyleLbl="fgAcc2" presStyleIdx="0" presStyleCnt="2" custScaleY="55408" custLinFactNeighborX="-62055" custLinFactNeighborY="-3476">
        <dgm:presLayoutVars>
          <dgm:chPref val="3"/>
        </dgm:presLayoutVars>
      </dgm:prSet>
      <dgm:spPr>
        <a:xfrm>
          <a:off x="2677994" y="949894"/>
          <a:ext cx="1355378" cy="476877"/>
        </a:xfrm>
        <a:prstGeom prst="roundRect">
          <a:avLst>
            <a:gd name="adj" fmla="val 10000"/>
          </a:avLst>
        </a:prstGeom>
      </dgm:spPr>
    </dgm:pt>
    <dgm:pt modelId="{F443F0D0-1B88-4FFF-8E6C-90A2B8F41A93}" type="pres">
      <dgm:prSet presAssocID="{A77D447F-76DF-49B1-941A-133FB2E39D9F}" presName="hierChild3" presStyleCnt="0"/>
      <dgm:spPr/>
    </dgm:pt>
    <dgm:pt modelId="{0656D488-6FBE-45B6-9083-7BDB07660A52}" type="pres">
      <dgm:prSet presAssocID="{47DF0CCB-CA1C-499E-8011-6BC6688642BA}" presName="Name17" presStyleLbl="parChTrans1D3" presStyleIdx="0" presStyleCnt="4"/>
      <dgm:spPr/>
    </dgm:pt>
    <dgm:pt modelId="{0D84E412-4365-421B-9F36-1150F6B90649}" type="pres">
      <dgm:prSet presAssocID="{42392A29-0778-44A0-BC1B-6567F44F9E0D}" presName="hierRoot3" presStyleCnt="0"/>
      <dgm:spPr/>
    </dgm:pt>
    <dgm:pt modelId="{D416F518-A426-45D8-BA74-2008944A9B79}" type="pres">
      <dgm:prSet presAssocID="{42392A29-0778-44A0-BC1B-6567F44F9E0D}" presName="composite3" presStyleCnt="0"/>
      <dgm:spPr/>
    </dgm:pt>
    <dgm:pt modelId="{8FD36F2C-80F5-4B6E-8409-100C39E11188}" type="pres">
      <dgm:prSet presAssocID="{42392A29-0778-44A0-BC1B-6567F44F9E0D}" presName="background3" presStyleLbl="node3" presStyleIdx="0" presStyleCnt="4"/>
      <dgm:spPr/>
    </dgm:pt>
    <dgm:pt modelId="{7990E738-9698-464D-8085-CB434F50FAB8}" type="pres">
      <dgm:prSet presAssocID="{42392A29-0778-44A0-BC1B-6567F44F9E0D}" presName="text3" presStyleLbl="fgAcc3" presStyleIdx="0" presStyleCnt="4" custScaleY="49676" custLinFactNeighborX="-59709" custLinFactNeighborY="-2393">
        <dgm:presLayoutVars>
          <dgm:chPref val="3"/>
        </dgm:presLayoutVars>
      </dgm:prSet>
      <dgm:spPr/>
    </dgm:pt>
    <dgm:pt modelId="{DF60E02A-F809-4B96-BE44-FCEC96DA735A}" type="pres">
      <dgm:prSet presAssocID="{42392A29-0778-44A0-BC1B-6567F44F9E0D}" presName="hierChild4" presStyleCnt="0"/>
      <dgm:spPr/>
    </dgm:pt>
    <dgm:pt modelId="{22598578-D52E-4C47-8FDF-F9FBE62D86A2}" type="pres">
      <dgm:prSet presAssocID="{78BE425F-1634-4D34-BCF3-EBD0ED4A8D68}" presName="Name23" presStyleLbl="parChTrans1D4" presStyleIdx="0" presStyleCnt="4"/>
      <dgm:spPr/>
    </dgm:pt>
    <dgm:pt modelId="{31BD98CC-D71D-4A20-9624-E2962038D5F5}" type="pres">
      <dgm:prSet presAssocID="{4D6DA25F-10DE-4B14-B600-EAAD5D287AD4}" presName="hierRoot4" presStyleCnt="0"/>
      <dgm:spPr/>
    </dgm:pt>
    <dgm:pt modelId="{857C2C4C-FA61-4987-BC1F-7578E964ED6F}" type="pres">
      <dgm:prSet presAssocID="{4D6DA25F-10DE-4B14-B600-EAAD5D287AD4}" presName="composite4" presStyleCnt="0"/>
      <dgm:spPr/>
    </dgm:pt>
    <dgm:pt modelId="{B32E8F8C-6031-4F19-9138-A53A17C7CFBA}" type="pres">
      <dgm:prSet presAssocID="{4D6DA25F-10DE-4B14-B600-EAAD5D287AD4}" presName="background4" presStyleLbl="node4" presStyleIdx="0" presStyleCnt="4"/>
      <dgm:spPr/>
    </dgm:pt>
    <dgm:pt modelId="{0A0610CA-B41B-4C82-AFC7-94E84C8D529D}" type="pres">
      <dgm:prSet presAssocID="{4D6DA25F-10DE-4B14-B600-EAAD5D287AD4}" presName="text4" presStyleLbl="fgAcc4" presStyleIdx="0" presStyleCnt="4" custScaleY="77515" custLinFactNeighborX="-54674" custLinFactNeighborY="2305">
        <dgm:presLayoutVars>
          <dgm:chPref val="3"/>
        </dgm:presLayoutVars>
      </dgm:prSet>
      <dgm:spPr/>
    </dgm:pt>
    <dgm:pt modelId="{F0404F80-FE6E-4016-92D0-FC13FACEDE1F}" type="pres">
      <dgm:prSet presAssocID="{4D6DA25F-10DE-4B14-B600-EAAD5D287AD4}" presName="hierChild5" presStyleCnt="0"/>
      <dgm:spPr/>
    </dgm:pt>
    <dgm:pt modelId="{AD5715CA-6885-4F0C-824E-C2B19B3E9BB0}" type="pres">
      <dgm:prSet presAssocID="{1D9B1217-C61E-4891-8B6A-2CF7ED25DBE8}" presName="Name23" presStyleLbl="parChTrans1D4" presStyleIdx="1" presStyleCnt="4"/>
      <dgm:spPr/>
    </dgm:pt>
    <dgm:pt modelId="{559B6C62-7BBE-48EE-A6C7-9DCA00288C2F}" type="pres">
      <dgm:prSet presAssocID="{AC72C534-6D57-4F43-A204-326EF25898D0}" presName="hierRoot4" presStyleCnt="0"/>
      <dgm:spPr/>
    </dgm:pt>
    <dgm:pt modelId="{07863F09-94CA-4B6A-AE23-88629BA62C5A}" type="pres">
      <dgm:prSet presAssocID="{AC72C534-6D57-4F43-A204-326EF25898D0}" presName="composite4" presStyleCnt="0"/>
      <dgm:spPr/>
    </dgm:pt>
    <dgm:pt modelId="{487C6B6C-5504-4681-93A8-1DFD8511D926}" type="pres">
      <dgm:prSet presAssocID="{AC72C534-6D57-4F43-A204-326EF25898D0}" presName="background4" presStyleLbl="node4" presStyleIdx="1" presStyleCnt="4"/>
      <dgm:spPr/>
    </dgm:pt>
    <dgm:pt modelId="{C5A6F94A-A884-418F-8AF9-B6A393AA5068}" type="pres">
      <dgm:prSet presAssocID="{AC72C534-6D57-4F43-A204-326EF25898D0}" presName="text4" presStyleLbl="fgAcc4" presStyleIdx="1" presStyleCnt="4" custScaleY="78198" custLinFactNeighborX="-60798" custLinFactNeighborY="2305">
        <dgm:presLayoutVars>
          <dgm:chPref val="3"/>
        </dgm:presLayoutVars>
      </dgm:prSet>
      <dgm:spPr/>
    </dgm:pt>
    <dgm:pt modelId="{84A93CC6-F791-44C5-A9C2-BFE59AD9B4B3}" type="pres">
      <dgm:prSet presAssocID="{AC72C534-6D57-4F43-A204-326EF25898D0}" presName="hierChild5" presStyleCnt="0"/>
      <dgm:spPr/>
    </dgm:pt>
    <dgm:pt modelId="{0D6747EE-15CA-467D-9EF6-28761A1CE86D}" type="pres">
      <dgm:prSet presAssocID="{DFE05324-752D-4D2A-BA43-63C229F79ED0}" presName="Name17" presStyleLbl="parChTrans1D3" presStyleIdx="1" presStyleCnt="4"/>
      <dgm:spPr/>
    </dgm:pt>
    <dgm:pt modelId="{93757880-8EA8-4B2D-97BE-9767950C657C}" type="pres">
      <dgm:prSet presAssocID="{46DE63A2-6CAA-4FAD-8EEC-1754B9B3BAE3}" presName="hierRoot3" presStyleCnt="0"/>
      <dgm:spPr/>
    </dgm:pt>
    <dgm:pt modelId="{0AA83056-AE87-4EDD-BECC-B8C7674007F6}" type="pres">
      <dgm:prSet presAssocID="{46DE63A2-6CAA-4FAD-8EEC-1754B9B3BAE3}" presName="composite3" presStyleCnt="0"/>
      <dgm:spPr/>
    </dgm:pt>
    <dgm:pt modelId="{AA412470-F5A3-498C-80D6-AB3B9ABF2091}" type="pres">
      <dgm:prSet presAssocID="{46DE63A2-6CAA-4FAD-8EEC-1754B9B3BAE3}" presName="background3" presStyleLbl="node3" presStyleIdx="1" presStyleCnt="4"/>
      <dgm:spPr/>
    </dgm:pt>
    <dgm:pt modelId="{7D0A21C1-1FD5-46D5-BE45-925259A0166A}" type="pres">
      <dgm:prSet presAssocID="{46DE63A2-6CAA-4FAD-8EEC-1754B9B3BAE3}" presName="text3" presStyleLbl="fgAcc3" presStyleIdx="1" presStyleCnt="4" custScaleY="49676" custLinFactNeighborX="-17842" custLinFactNeighborY="-2373">
        <dgm:presLayoutVars>
          <dgm:chPref val="3"/>
        </dgm:presLayoutVars>
      </dgm:prSet>
      <dgm:spPr>
        <a:xfrm>
          <a:off x="4933822" y="1830454"/>
          <a:ext cx="1355378" cy="427544"/>
        </a:xfrm>
        <a:prstGeom prst="roundRect">
          <a:avLst>
            <a:gd name="adj" fmla="val 10000"/>
          </a:avLst>
        </a:prstGeom>
      </dgm:spPr>
    </dgm:pt>
    <dgm:pt modelId="{4FCEB2B6-6755-4BFE-BB8A-0E547088F5F2}" type="pres">
      <dgm:prSet presAssocID="{46DE63A2-6CAA-4FAD-8EEC-1754B9B3BAE3}" presName="hierChild4" presStyleCnt="0"/>
      <dgm:spPr/>
    </dgm:pt>
    <dgm:pt modelId="{7EE3AE24-0536-467C-8343-D618F88EA01B}" type="pres">
      <dgm:prSet presAssocID="{1EE9D983-936D-4A23-8D12-61A7096B2751}" presName="Name23" presStyleLbl="parChTrans1D4" presStyleIdx="2" presStyleCnt="4"/>
      <dgm:spPr/>
    </dgm:pt>
    <dgm:pt modelId="{D3C1B22A-B1F4-4B5E-88E7-1C9293BF1A4B}" type="pres">
      <dgm:prSet presAssocID="{FF22C348-6675-4CBA-BC39-89978893B552}" presName="hierRoot4" presStyleCnt="0"/>
      <dgm:spPr/>
    </dgm:pt>
    <dgm:pt modelId="{A75A56EA-1195-4C92-9C6E-01C5BA218F47}" type="pres">
      <dgm:prSet presAssocID="{FF22C348-6675-4CBA-BC39-89978893B552}" presName="composite4" presStyleCnt="0"/>
      <dgm:spPr/>
    </dgm:pt>
    <dgm:pt modelId="{0125EC4F-3709-4FB0-89F4-EF223A7CD972}" type="pres">
      <dgm:prSet presAssocID="{FF22C348-6675-4CBA-BC39-89978893B552}" presName="background4" presStyleLbl="node4" presStyleIdx="2" presStyleCnt="4"/>
      <dgm:spPr/>
    </dgm:pt>
    <dgm:pt modelId="{E4BAD836-7E8B-444D-A821-5269760E308D}" type="pres">
      <dgm:prSet presAssocID="{FF22C348-6675-4CBA-BC39-89978893B552}" presName="text4" presStyleLbl="fgAcc4" presStyleIdx="2" presStyleCnt="4" custScaleY="70818" custLinFactNeighborX="-28660" custLinFactNeighborY="6617">
        <dgm:presLayoutVars>
          <dgm:chPref val="3"/>
        </dgm:presLayoutVars>
      </dgm:prSet>
      <dgm:spPr/>
    </dgm:pt>
    <dgm:pt modelId="{28E84D5E-0BB4-41C9-B9BC-2A149C694E37}" type="pres">
      <dgm:prSet presAssocID="{FF22C348-6675-4CBA-BC39-89978893B552}" presName="hierChild5" presStyleCnt="0"/>
      <dgm:spPr/>
    </dgm:pt>
    <dgm:pt modelId="{0EF7B3F3-A227-4436-B7D9-27FD2E78CF83}" type="pres">
      <dgm:prSet presAssocID="{61469F06-59B4-4AA9-A850-242642B0B858}" presName="Name23" presStyleLbl="parChTrans1D4" presStyleIdx="3" presStyleCnt="4"/>
      <dgm:spPr/>
    </dgm:pt>
    <dgm:pt modelId="{C9F94CEE-1C50-4867-BB78-6AF49B22ED27}" type="pres">
      <dgm:prSet presAssocID="{7B6A0DC5-0F81-49B0-AFA6-CF07B9BF051D}" presName="hierRoot4" presStyleCnt="0"/>
      <dgm:spPr/>
    </dgm:pt>
    <dgm:pt modelId="{19A29373-97B2-464B-A63B-B88E26E46701}" type="pres">
      <dgm:prSet presAssocID="{7B6A0DC5-0F81-49B0-AFA6-CF07B9BF051D}" presName="composite4" presStyleCnt="0"/>
      <dgm:spPr/>
    </dgm:pt>
    <dgm:pt modelId="{AE6537B8-CF56-4C0E-BC23-BA3EF7CA40BF}" type="pres">
      <dgm:prSet presAssocID="{7B6A0DC5-0F81-49B0-AFA6-CF07B9BF051D}" presName="background4" presStyleLbl="node4" presStyleIdx="3" presStyleCnt="4"/>
      <dgm:spPr/>
    </dgm:pt>
    <dgm:pt modelId="{C27560A8-C89B-4891-8924-3CB863B6E8D1}" type="pres">
      <dgm:prSet presAssocID="{7B6A0DC5-0F81-49B0-AFA6-CF07B9BF051D}" presName="text4" presStyleLbl="fgAcc4" presStyleIdx="3" presStyleCnt="4" custScaleX="100000" custScaleY="72502" custLinFactNeighborX="-33116" custLinFactNeighborY="6617">
        <dgm:presLayoutVars>
          <dgm:chPref val="3"/>
        </dgm:presLayoutVars>
      </dgm:prSet>
      <dgm:spPr>
        <a:xfrm>
          <a:off x="5555088" y="2724372"/>
          <a:ext cx="1355378" cy="623999"/>
        </a:xfrm>
        <a:prstGeom prst="roundRect">
          <a:avLst>
            <a:gd name="adj" fmla="val 10000"/>
          </a:avLst>
        </a:prstGeom>
      </dgm:spPr>
    </dgm:pt>
    <dgm:pt modelId="{7AD65EC1-5EC2-4590-A3D6-A83AC1B95C1B}" type="pres">
      <dgm:prSet presAssocID="{7B6A0DC5-0F81-49B0-AFA6-CF07B9BF051D}" presName="hierChild5" presStyleCnt="0"/>
      <dgm:spPr/>
    </dgm:pt>
    <dgm:pt modelId="{254D23E0-104A-458C-A7FE-C0FA8BE8B890}" type="pres">
      <dgm:prSet presAssocID="{A6A3B73A-C00B-4C0D-A7A3-67E9777D87C3}" presName="Name10" presStyleLbl="parChTrans1D2" presStyleIdx="1" presStyleCnt="2"/>
      <dgm:spPr/>
    </dgm:pt>
    <dgm:pt modelId="{DFAE5D61-BA79-4F23-B694-5044A26A4AC2}" type="pres">
      <dgm:prSet presAssocID="{64147AE5-0142-4C34-9261-21435592D47F}" presName="hierRoot2" presStyleCnt="0"/>
      <dgm:spPr/>
    </dgm:pt>
    <dgm:pt modelId="{64DA6E8B-DAE3-4234-A7B4-52FF29F7B829}" type="pres">
      <dgm:prSet presAssocID="{64147AE5-0142-4C34-9261-21435592D47F}" presName="composite2" presStyleCnt="0"/>
      <dgm:spPr/>
    </dgm:pt>
    <dgm:pt modelId="{31AAF622-E1DE-4660-AA04-C82C9B736F3C}" type="pres">
      <dgm:prSet presAssocID="{64147AE5-0142-4C34-9261-21435592D47F}" presName="background2" presStyleLbl="node2" presStyleIdx="1" presStyleCnt="2"/>
      <dgm:spPr/>
    </dgm:pt>
    <dgm:pt modelId="{0672F8EC-39F7-4E74-8EE5-4857FBA2A825}" type="pres">
      <dgm:prSet presAssocID="{64147AE5-0142-4C34-9261-21435592D47F}" presName="text2" presStyleLbl="fgAcc2" presStyleIdx="1" presStyleCnt="2" custScaleX="119994" custScaleY="52258" custLinFactNeighborX="55063" custLinFactNeighborY="-4372">
        <dgm:presLayoutVars>
          <dgm:chPref val="3"/>
        </dgm:presLayoutVars>
      </dgm:prSet>
      <dgm:spPr>
        <a:xfrm>
          <a:off x="8406822" y="942182"/>
          <a:ext cx="1355378" cy="449766"/>
        </a:xfrm>
        <a:prstGeom prst="roundRect">
          <a:avLst>
            <a:gd name="adj" fmla="val 10000"/>
          </a:avLst>
        </a:prstGeom>
      </dgm:spPr>
    </dgm:pt>
    <dgm:pt modelId="{32A667B7-0A17-45BC-B09A-B46C01C8EDA6}" type="pres">
      <dgm:prSet presAssocID="{64147AE5-0142-4C34-9261-21435592D47F}" presName="hierChild3" presStyleCnt="0"/>
      <dgm:spPr/>
    </dgm:pt>
    <dgm:pt modelId="{D793F330-FAA6-49B0-BE24-A56E9A681F30}" type="pres">
      <dgm:prSet presAssocID="{89527E64-56E1-4AD2-8F94-BEACA74951FC}" presName="Name17" presStyleLbl="parChTrans1D3" presStyleIdx="2" presStyleCnt="4"/>
      <dgm:spPr/>
    </dgm:pt>
    <dgm:pt modelId="{D04ECE22-E4A7-4590-A344-1144D4AE282B}" type="pres">
      <dgm:prSet presAssocID="{19EC25A2-2CC1-4C04-8C97-85E9D4D06100}" presName="hierRoot3" presStyleCnt="0"/>
      <dgm:spPr/>
    </dgm:pt>
    <dgm:pt modelId="{20C33E1B-03BC-4056-97C0-DEC8ECF68F4A}" type="pres">
      <dgm:prSet presAssocID="{19EC25A2-2CC1-4C04-8C97-85E9D4D06100}" presName="composite3" presStyleCnt="0"/>
      <dgm:spPr/>
    </dgm:pt>
    <dgm:pt modelId="{467DFC2A-3CFE-490F-B0F4-622E09BAFD10}" type="pres">
      <dgm:prSet presAssocID="{19EC25A2-2CC1-4C04-8C97-85E9D4D06100}" presName="background3" presStyleLbl="node3" presStyleIdx="2" presStyleCnt="4"/>
      <dgm:spPr/>
    </dgm:pt>
    <dgm:pt modelId="{4FAA78B0-CBE3-4032-9374-22ED30A1A4C8}" type="pres">
      <dgm:prSet presAssocID="{19EC25A2-2CC1-4C04-8C97-85E9D4D06100}" presName="text3" presStyleLbl="fgAcc3" presStyleIdx="2" presStyleCnt="4" custScaleY="69846" custLinFactY="7716" custLinFactNeighborX="55345" custLinFactNeighborY="100000">
        <dgm:presLayoutVars>
          <dgm:chPref val="3"/>
        </dgm:presLayoutVars>
      </dgm:prSet>
      <dgm:spPr/>
    </dgm:pt>
    <dgm:pt modelId="{DA91E463-4F07-449A-B8DA-2B5A679BC18E}" type="pres">
      <dgm:prSet presAssocID="{19EC25A2-2CC1-4C04-8C97-85E9D4D06100}" presName="hierChild4" presStyleCnt="0"/>
      <dgm:spPr/>
    </dgm:pt>
    <dgm:pt modelId="{AC6FAEC5-99B4-4953-9A97-A601BADC778A}" type="pres">
      <dgm:prSet presAssocID="{2B531F68-0FFE-4347-9982-E3622B943A98}" presName="Name17" presStyleLbl="parChTrans1D3" presStyleIdx="3" presStyleCnt="4"/>
      <dgm:spPr/>
    </dgm:pt>
    <dgm:pt modelId="{77599F5C-8488-430E-9905-E013F402200E}" type="pres">
      <dgm:prSet presAssocID="{25B0ECFA-3ADC-47B0-8DAA-ACB2B03007A2}" presName="hierRoot3" presStyleCnt="0"/>
      <dgm:spPr/>
    </dgm:pt>
    <dgm:pt modelId="{D6056D4B-D06B-4766-910A-0BF8686C2AFB}" type="pres">
      <dgm:prSet presAssocID="{25B0ECFA-3ADC-47B0-8DAA-ACB2B03007A2}" presName="composite3" presStyleCnt="0"/>
      <dgm:spPr/>
    </dgm:pt>
    <dgm:pt modelId="{3C949166-7EB1-4B4E-8FCB-3C6D7927BEE9}" type="pres">
      <dgm:prSet presAssocID="{25B0ECFA-3ADC-47B0-8DAA-ACB2B03007A2}" presName="background3" presStyleLbl="node3" presStyleIdx="3" presStyleCnt="4"/>
      <dgm:spPr/>
    </dgm:pt>
    <dgm:pt modelId="{E15DF60E-972A-40E3-ACF9-C3EB7196F480}" type="pres">
      <dgm:prSet presAssocID="{25B0ECFA-3ADC-47B0-8DAA-ACB2B03007A2}" presName="text3" presStyleLbl="fgAcc3" presStyleIdx="3" presStyleCnt="4" custScaleY="69846" custLinFactY="7716" custLinFactNeighborX="55345" custLinFactNeighborY="100000">
        <dgm:presLayoutVars>
          <dgm:chPref val="3"/>
        </dgm:presLayoutVars>
      </dgm:prSet>
      <dgm:spPr/>
    </dgm:pt>
    <dgm:pt modelId="{8A689B7E-C0EA-4084-9EA8-3A0F0C3F31D2}" type="pres">
      <dgm:prSet presAssocID="{25B0ECFA-3ADC-47B0-8DAA-ACB2B03007A2}" presName="hierChild4" presStyleCnt="0"/>
      <dgm:spPr/>
    </dgm:pt>
  </dgm:ptLst>
  <dgm:cxnLst>
    <dgm:cxn modelId="{4B28B702-76FC-44D0-9859-28F85CBC23DD}" type="presOf" srcId="{46DE63A2-6CAA-4FAD-8EEC-1754B9B3BAE3}" destId="{7D0A21C1-1FD5-46D5-BE45-925259A0166A}" srcOrd="0" destOrd="0" presId="urn:microsoft.com/office/officeart/2005/8/layout/hierarchy1"/>
    <dgm:cxn modelId="{12013011-544C-499A-A40B-919E4BAEF56C}" type="presOf" srcId="{B9E65562-3905-40D0-821A-485089B72BE0}" destId="{4BF00046-B2E0-4AF6-93C5-91A69B5D61CE}" srcOrd="0" destOrd="0" presId="urn:microsoft.com/office/officeart/2005/8/layout/hierarchy1"/>
    <dgm:cxn modelId="{A291BD18-C043-44D7-9F49-3E2AA1586236}" type="presOf" srcId="{7B6A0DC5-0F81-49B0-AFA6-CF07B9BF051D}" destId="{C27560A8-C89B-4891-8924-3CB863B6E8D1}" srcOrd="0" destOrd="0" presId="urn:microsoft.com/office/officeart/2005/8/layout/hierarchy1"/>
    <dgm:cxn modelId="{06C0BD1E-01A1-49D2-A48A-88F8C68E38A1}" type="presOf" srcId="{1D9B1217-C61E-4891-8B6A-2CF7ED25DBE8}" destId="{AD5715CA-6885-4F0C-824E-C2B19B3E9BB0}" srcOrd="0" destOrd="0" presId="urn:microsoft.com/office/officeart/2005/8/layout/hierarchy1"/>
    <dgm:cxn modelId="{B8517330-8920-4762-AA88-D9693A5BA42B}" srcId="{64147AE5-0142-4C34-9261-21435592D47F}" destId="{25B0ECFA-3ADC-47B0-8DAA-ACB2B03007A2}" srcOrd="1" destOrd="0" parTransId="{2B531F68-0FFE-4347-9982-E3622B943A98}" sibTransId="{4057A542-9722-4194-8BB9-DC511A81D2CD}"/>
    <dgm:cxn modelId="{CF653431-1ACF-4880-9CC6-CFC6AE9311A8}" srcId="{46DE63A2-6CAA-4FAD-8EEC-1754B9B3BAE3}" destId="{7B6A0DC5-0F81-49B0-AFA6-CF07B9BF051D}" srcOrd="1" destOrd="0" parTransId="{61469F06-59B4-4AA9-A850-242642B0B858}" sibTransId="{5D0DFA2D-EB7A-40D1-B80F-52DD05F62ABB}"/>
    <dgm:cxn modelId="{BE614133-F665-4786-B6F5-B5403763B18F}" type="presOf" srcId="{FF22C348-6675-4CBA-BC39-89978893B552}" destId="{E4BAD836-7E8B-444D-A821-5269760E308D}" srcOrd="0" destOrd="0" presId="urn:microsoft.com/office/officeart/2005/8/layout/hierarchy1"/>
    <dgm:cxn modelId="{52FEDD37-FA67-4BE4-BB24-F8FDD83FBDCC}" srcId="{102D4AD6-816B-4082-9D54-783674B9A0A5}" destId="{64147AE5-0142-4C34-9261-21435592D47F}" srcOrd="1" destOrd="0" parTransId="{A6A3B73A-C00B-4C0D-A7A3-67E9777D87C3}" sibTransId="{56CBD7B8-139D-41F7-89AB-9319453AF713}"/>
    <dgm:cxn modelId="{7B29DA39-4749-4245-991D-F40D0E605025}" srcId="{A77D447F-76DF-49B1-941A-133FB2E39D9F}" destId="{42392A29-0778-44A0-BC1B-6567F44F9E0D}" srcOrd="0" destOrd="0" parTransId="{47DF0CCB-CA1C-499E-8011-6BC6688642BA}" sibTransId="{795536CF-B28C-47FA-BEE5-9C640DA49D71}"/>
    <dgm:cxn modelId="{83FC4740-953B-4914-8C63-CAA0AC8EF061}" type="presOf" srcId="{61469F06-59B4-4AA9-A850-242642B0B858}" destId="{0EF7B3F3-A227-4436-B7D9-27FD2E78CF83}" srcOrd="0" destOrd="0" presId="urn:microsoft.com/office/officeart/2005/8/layout/hierarchy1"/>
    <dgm:cxn modelId="{04E15569-F679-4855-B114-CD4C2BA1CC80}" srcId="{64147AE5-0142-4C34-9261-21435592D47F}" destId="{19EC25A2-2CC1-4C04-8C97-85E9D4D06100}" srcOrd="0" destOrd="0" parTransId="{89527E64-56E1-4AD2-8F94-BEACA74951FC}" sibTransId="{E1FF5472-7B87-4945-8782-B36879A01D3D}"/>
    <dgm:cxn modelId="{8DC3A34B-16E9-4A12-B872-4D6AE15E5263}" type="presOf" srcId="{AC72C534-6D57-4F43-A204-326EF25898D0}" destId="{C5A6F94A-A884-418F-8AF9-B6A393AA5068}" srcOrd="0" destOrd="0" presId="urn:microsoft.com/office/officeart/2005/8/layout/hierarchy1"/>
    <dgm:cxn modelId="{104DFD7B-3545-4A30-BF24-0286DDFC0C1E}" type="presOf" srcId="{4D6DA25F-10DE-4B14-B600-EAAD5D287AD4}" destId="{0A0610CA-B41B-4C82-AFC7-94E84C8D529D}" srcOrd="0" destOrd="0" presId="urn:microsoft.com/office/officeart/2005/8/layout/hierarchy1"/>
    <dgm:cxn modelId="{201A237F-0D3B-4C83-A683-989BD3F883F5}" type="presOf" srcId="{42392A29-0778-44A0-BC1B-6567F44F9E0D}" destId="{7990E738-9698-464D-8085-CB434F50FAB8}" srcOrd="0" destOrd="0" presId="urn:microsoft.com/office/officeart/2005/8/layout/hierarchy1"/>
    <dgm:cxn modelId="{4594A481-C74A-4158-8D38-7A0A0C6B0212}" type="presOf" srcId="{19EC25A2-2CC1-4C04-8C97-85E9D4D06100}" destId="{4FAA78B0-CBE3-4032-9374-22ED30A1A4C8}" srcOrd="0" destOrd="0" presId="urn:microsoft.com/office/officeart/2005/8/layout/hierarchy1"/>
    <dgm:cxn modelId="{D64BE881-43CE-4BC7-8831-C983B53E9161}" type="presOf" srcId="{89527E64-56E1-4AD2-8F94-BEACA74951FC}" destId="{D793F330-FAA6-49B0-BE24-A56E9A681F30}" srcOrd="0" destOrd="0" presId="urn:microsoft.com/office/officeart/2005/8/layout/hierarchy1"/>
    <dgm:cxn modelId="{7A8B0E85-09EA-4564-B6DF-0C52429AF147}" srcId="{46DE63A2-6CAA-4FAD-8EEC-1754B9B3BAE3}" destId="{FF22C348-6675-4CBA-BC39-89978893B552}" srcOrd="0" destOrd="0" parTransId="{1EE9D983-936D-4A23-8D12-61A7096B2751}" sibTransId="{DC6F6831-A8B2-4580-BD3C-B7F23F065965}"/>
    <dgm:cxn modelId="{02010793-5599-433B-A28E-B8B8DD08ECAA}" type="presOf" srcId="{A6A3B73A-C00B-4C0D-A7A3-67E9777D87C3}" destId="{254D23E0-104A-458C-A7FE-C0FA8BE8B890}" srcOrd="0" destOrd="0" presId="urn:microsoft.com/office/officeart/2005/8/layout/hierarchy1"/>
    <dgm:cxn modelId="{8564F9A6-0E36-4389-A4D0-B3E94378752D}" srcId="{D9F0D0D9-F6ED-4134-9884-C37785C8440C}" destId="{102D4AD6-816B-4082-9D54-783674B9A0A5}" srcOrd="0" destOrd="0" parTransId="{89E9D24D-2045-4F4A-B764-2F83019797AD}" sibTransId="{F3F49F9B-7394-4E1A-9EF1-949DF9A7C6B2}"/>
    <dgm:cxn modelId="{43E736B9-6D6D-4D9F-AB94-B29F4E735463}" type="presOf" srcId="{D9F0D0D9-F6ED-4134-9884-C37785C8440C}" destId="{AF473C0C-3A9F-44A2-ABC5-1E0207878D23}" srcOrd="0" destOrd="0" presId="urn:microsoft.com/office/officeart/2005/8/layout/hierarchy1"/>
    <dgm:cxn modelId="{BEFEBCBF-1AD0-4A41-AEEF-97F58121B98A}" type="presOf" srcId="{64147AE5-0142-4C34-9261-21435592D47F}" destId="{0672F8EC-39F7-4E74-8EE5-4857FBA2A825}" srcOrd="0" destOrd="0" presId="urn:microsoft.com/office/officeart/2005/8/layout/hierarchy1"/>
    <dgm:cxn modelId="{598429CD-3893-4130-BB02-0645F873463E}" srcId="{A77D447F-76DF-49B1-941A-133FB2E39D9F}" destId="{46DE63A2-6CAA-4FAD-8EEC-1754B9B3BAE3}" srcOrd="1" destOrd="0" parTransId="{DFE05324-752D-4D2A-BA43-63C229F79ED0}" sibTransId="{2D6FC6C1-AE88-4B39-9F4A-153377295E07}"/>
    <dgm:cxn modelId="{D876F2CF-9074-459E-BECA-AFEDC12FB03D}" type="presOf" srcId="{78BE425F-1634-4D34-BCF3-EBD0ED4A8D68}" destId="{22598578-D52E-4C47-8FDF-F9FBE62D86A2}" srcOrd="0" destOrd="0" presId="urn:microsoft.com/office/officeart/2005/8/layout/hierarchy1"/>
    <dgm:cxn modelId="{F7AD13D0-DE49-4B9C-BDE1-BABAFAA7FB4C}" type="presOf" srcId="{2B531F68-0FFE-4347-9982-E3622B943A98}" destId="{AC6FAEC5-99B4-4953-9A97-A601BADC778A}" srcOrd="0" destOrd="0" presId="urn:microsoft.com/office/officeart/2005/8/layout/hierarchy1"/>
    <dgm:cxn modelId="{AD77A2D1-11FE-4D59-B1E3-65DEB27878D7}" srcId="{42392A29-0778-44A0-BC1B-6567F44F9E0D}" destId="{AC72C534-6D57-4F43-A204-326EF25898D0}" srcOrd="1" destOrd="0" parTransId="{1D9B1217-C61E-4891-8B6A-2CF7ED25DBE8}" sibTransId="{8BE829CD-3E17-41F8-9147-C42E3A52B1DD}"/>
    <dgm:cxn modelId="{49B968D7-ABB8-4D7D-ADDC-45C479408ABD}" type="presOf" srcId="{47DF0CCB-CA1C-499E-8011-6BC6688642BA}" destId="{0656D488-6FBE-45B6-9083-7BDB07660A52}" srcOrd="0" destOrd="0" presId="urn:microsoft.com/office/officeart/2005/8/layout/hierarchy1"/>
    <dgm:cxn modelId="{4BC0AFDB-6AB4-4171-879C-03FED7C93546}" type="presOf" srcId="{1EE9D983-936D-4A23-8D12-61A7096B2751}" destId="{7EE3AE24-0536-467C-8343-D618F88EA01B}" srcOrd="0" destOrd="0" presId="urn:microsoft.com/office/officeart/2005/8/layout/hierarchy1"/>
    <dgm:cxn modelId="{FA736DDF-40F9-4E8C-954D-62E5E5E76EA8}" type="presOf" srcId="{DFE05324-752D-4D2A-BA43-63C229F79ED0}" destId="{0D6747EE-15CA-467D-9EF6-28761A1CE86D}" srcOrd="0" destOrd="0" presId="urn:microsoft.com/office/officeart/2005/8/layout/hierarchy1"/>
    <dgm:cxn modelId="{1DBD9EE1-7E91-4BCF-A9FC-9A02BCF66794}" type="presOf" srcId="{25B0ECFA-3ADC-47B0-8DAA-ACB2B03007A2}" destId="{E15DF60E-972A-40E3-ACF9-C3EB7196F480}" srcOrd="0" destOrd="0" presId="urn:microsoft.com/office/officeart/2005/8/layout/hierarchy1"/>
    <dgm:cxn modelId="{5D061AED-99AD-4E39-A6F0-EC063CD88D68}" type="presOf" srcId="{102D4AD6-816B-4082-9D54-783674B9A0A5}" destId="{9328828F-DC7B-4ABA-BC68-55400421CBE9}" srcOrd="0" destOrd="0" presId="urn:microsoft.com/office/officeart/2005/8/layout/hierarchy1"/>
    <dgm:cxn modelId="{66FAE2F0-6E24-4559-A597-E01081D2CD49}" srcId="{102D4AD6-816B-4082-9D54-783674B9A0A5}" destId="{A77D447F-76DF-49B1-941A-133FB2E39D9F}" srcOrd="0" destOrd="0" parTransId="{B9E65562-3905-40D0-821A-485089B72BE0}" sibTransId="{8CF4BD59-BC92-4511-91F3-8CDB96B78018}"/>
    <dgm:cxn modelId="{5C3EF4F9-506E-4F5A-AFAE-B63AF763B1A1}" type="presOf" srcId="{A77D447F-76DF-49B1-941A-133FB2E39D9F}" destId="{066B6841-F2AC-4B7C-8086-9ECF6147B1A1}" srcOrd="0" destOrd="0" presId="urn:microsoft.com/office/officeart/2005/8/layout/hierarchy1"/>
    <dgm:cxn modelId="{E203B7FD-8A04-4226-894F-C9F80A9CEA83}" srcId="{42392A29-0778-44A0-BC1B-6567F44F9E0D}" destId="{4D6DA25F-10DE-4B14-B600-EAAD5D287AD4}" srcOrd="0" destOrd="0" parTransId="{78BE425F-1634-4D34-BCF3-EBD0ED4A8D68}" sibTransId="{1F2D7AF9-1A58-4D54-AD49-7736DFC94DA6}"/>
    <dgm:cxn modelId="{C4480DB3-846A-475A-8F36-F950A386ED2A}" type="presParOf" srcId="{AF473C0C-3A9F-44A2-ABC5-1E0207878D23}" destId="{A22497FE-6D9C-45DF-881C-DDD3CB5A4360}" srcOrd="0" destOrd="0" presId="urn:microsoft.com/office/officeart/2005/8/layout/hierarchy1"/>
    <dgm:cxn modelId="{44A5C617-2115-4E80-BBBC-C83231B7C94C}" type="presParOf" srcId="{A22497FE-6D9C-45DF-881C-DDD3CB5A4360}" destId="{1C6C0ED9-28CF-43E4-B0F8-1894AA21F893}" srcOrd="0" destOrd="0" presId="urn:microsoft.com/office/officeart/2005/8/layout/hierarchy1"/>
    <dgm:cxn modelId="{E78BA498-B0A5-4369-B334-01039BB6E438}" type="presParOf" srcId="{1C6C0ED9-28CF-43E4-B0F8-1894AA21F893}" destId="{E8E5EFBD-B7A7-4738-90F7-F6E86E74FF0D}" srcOrd="0" destOrd="0" presId="urn:microsoft.com/office/officeart/2005/8/layout/hierarchy1"/>
    <dgm:cxn modelId="{80A1E652-847A-4847-A11C-505D9B0741C1}" type="presParOf" srcId="{1C6C0ED9-28CF-43E4-B0F8-1894AA21F893}" destId="{9328828F-DC7B-4ABA-BC68-55400421CBE9}" srcOrd="1" destOrd="0" presId="urn:microsoft.com/office/officeart/2005/8/layout/hierarchy1"/>
    <dgm:cxn modelId="{F4B39A58-3B6C-4C2F-906B-14E08174B2AB}" type="presParOf" srcId="{A22497FE-6D9C-45DF-881C-DDD3CB5A4360}" destId="{F3FAA184-27A8-44A1-91B8-66ACAB924660}" srcOrd="1" destOrd="0" presId="urn:microsoft.com/office/officeart/2005/8/layout/hierarchy1"/>
    <dgm:cxn modelId="{711F800E-6149-4698-BA7F-57C1E501FDDE}" type="presParOf" srcId="{F3FAA184-27A8-44A1-91B8-66ACAB924660}" destId="{4BF00046-B2E0-4AF6-93C5-91A69B5D61CE}" srcOrd="0" destOrd="0" presId="urn:microsoft.com/office/officeart/2005/8/layout/hierarchy1"/>
    <dgm:cxn modelId="{BA6D52A9-BFED-485E-9380-DFC629B3C04E}" type="presParOf" srcId="{F3FAA184-27A8-44A1-91B8-66ACAB924660}" destId="{535A60B9-AA2D-4C07-8532-4A3DF779249F}" srcOrd="1" destOrd="0" presId="urn:microsoft.com/office/officeart/2005/8/layout/hierarchy1"/>
    <dgm:cxn modelId="{1F7A6840-B554-4D5C-A3B4-9D0FFA958575}" type="presParOf" srcId="{535A60B9-AA2D-4C07-8532-4A3DF779249F}" destId="{F38FBCE1-C955-4E98-80B6-8862358EF2D2}" srcOrd="0" destOrd="0" presId="urn:microsoft.com/office/officeart/2005/8/layout/hierarchy1"/>
    <dgm:cxn modelId="{BAB77284-ABBA-4970-B212-97D7F9A951E9}" type="presParOf" srcId="{F38FBCE1-C955-4E98-80B6-8862358EF2D2}" destId="{95C958F2-B355-4F5B-A811-98630CD6607C}" srcOrd="0" destOrd="0" presId="urn:microsoft.com/office/officeart/2005/8/layout/hierarchy1"/>
    <dgm:cxn modelId="{51CACDFB-9169-4E5F-B5C8-2ABB703B2191}" type="presParOf" srcId="{F38FBCE1-C955-4E98-80B6-8862358EF2D2}" destId="{066B6841-F2AC-4B7C-8086-9ECF6147B1A1}" srcOrd="1" destOrd="0" presId="urn:microsoft.com/office/officeart/2005/8/layout/hierarchy1"/>
    <dgm:cxn modelId="{26586506-BAC8-4BCA-A7CD-38D18F410A7D}" type="presParOf" srcId="{535A60B9-AA2D-4C07-8532-4A3DF779249F}" destId="{F443F0D0-1B88-4FFF-8E6C-90A2B8F41A93}" srcOrd="1" destOrd="0" presId="urn:microsoft.com/office/officeart/2005/8/layout/hierarchy1"/>
    <dgm:cxn modelId="{CB146744-7717-4BD9-9E6D-A36C709CADED}" type="presParOf" srcId="{F443F0D0-1B88-4FFF-8E6C-90A2B8F41A93}" destId="{0656D488-6FBE-45B6-9083-7BDB07660A52}" srcOrd="0" destOrd="0" presId="urn:microsoft.com/office/officeart/2005/8/layout/hierarchy1"/>
    <dgm:cxn modelId="{4EA97F9A-A67F-4A05-BB0B-7B5569B932BA}" type="presParOf" srcId="{F443F0D0-1B88-4FFF-8E6C-90A2B8F41A93}" destId="{0D84E412-4365-421B-9F36-1150F6B90649}" srcOrd="1" destOrd="0" presId="urn:microsoft.com/office/officeart/2005/8/layout/hierarchy1"/>
    <dgm:cxn modelId="{C9CAA4F9-6A1B-404B-9A31-A3705A76D46E}" type="presParOf" srcId="{0D84E412-4365-421B-9F36-1150F6B90649}" destId="{D416F518-A426-45D8-BA74-2008944A9B79}" srcOrd="0" destOrd="0" presId="urn:microsoft.com/office/officeart/2005/8/layout/hierarchy1"/>
    <dgm:cxn modelId="{D77EB774-0D70-452A-9E1A-41D7E849F0BF}" type="presParOf" srcId="{D416F518-A426-45D8-BA74-2008944A9B79}" destId="{8FD36F2C-80F5-4B6E-8409-100C39E11188}" srcOrd="0" destOrd="0" presId="urn:microsoft.com/office/officeart/2005/8/layout/hierarchy1"/>
    <dgm:cxn modelId="{1EB4E4DD-BD43-43B1-A9A1-F1D1456B89DB}" type="presParOf" srcId="{D416F518-A426-45D8-BA74-2008944A9B79}" destId="{7990E738-9698-464D-8085-CB434F50FAB8}" srcOrd="1" destOrd="0" presId="urn:microsoft.com/office/officeart/2005/8/layout/hierarchy1"/>
    <dgm:cxn modelId="{9E00394E-E5D2-4EDA-B956-22D344136C73}" type="presParOf" srcId="{0D84E412-4365-421B-9F36-1150F6B90649}" destId="{DF60E02A-F809-4B96-BE44-FCEC96DA735A}" srcOrd="1" destOrd="0" presId="urn:microsoft.com/office/officeart/2005/8/layout/hierarchy1"/>
    <dgm:cxn modelId="{2E42DC8F-BC0E-4365-92AA-A218F91923CC}" type="presParOf" srcId="{DF60E02A-F809-4B96-BE44-FCEC96DA735A}" destId="{22598578-D52E-4C47-8FDF-F9FBE62D86A2}" srcOrd="0" destOrd="0" presId="urn:microsoft.com/office/officeart/2005/8/layout/hierarchy1"/>
    <dgm:cxn modelId="{AE2151F6-1F31-4F77-A794-01F0921971B9}" type="presParOf" srcId="{DF60E02A-F809-4B96-BE44-FCEC96DA735A}" destId="{31BD98CC-D71D-4A20-9624-E2962038D5F5}" srcOrd="1" destOrd="0" presId="urn:microsoft.com/office/officeart/2005/8/layout/hierarchy1"/>
    <dgm:cxn modelId="{60FE071A-83A1-456E-A214-FEEDEAB2F60F}" type="presParOf" srcId="{31BD98CC-D71D-4A20-9624-E2962038D5F5}" destId="{857C2C4C-FA61-4987-BC1F-7578E964ED6F}" srcOrd="0" destOrd="0" presId="urn:microsoft.com/office/officeart/2005/8/layout/hierarchy1"/>
    <dgm:cxn modelId="{42C96ED4-D173-458D-8599-1DA2093C6C4F}" type="presParOf" srcId="{857C2C4C-FA61-4987-BC1F-7578E964ED6F}" destId="{B32E8F8C-6031-4F19-9138-A53A17C7CFBA}" srcOrd="0" destOrd="0" presId="urn:microsoft.com/office/officeart/2005/8/layout/hierarchy1"/>
    <dgm:cxn modelId="{7DC7D7C2-87CD-4979-91B6-0CFE026506E1}" type="presParOf" srcId="{857C2C4C-FA61-4987-BC1F-7578E964ED6F}" destId="{0A0610CA-B41B-4C82-AFC7-94E84C8D529D}" srcOrd="1" destOrd="0" presId="urn:microsoft.com/office/officeart/2005/8/layout/hierarchy1"/>
    <dgm:cxn modelId="{4DBD9D2C-1384-406D-99ED-1BBB45E72A87}" type="presParOf" srcId="{31BD98CC-D71D-4A20-9624-E2962038D5F5}" destId="{F0404F80-FE6E-4016-92D0-FC13FACEDE1F}" srcOrd="1" destOrd="0" presId="urn:microsoft.com/office/officeart/2005/8/layout/hierarchy1"/>
    <dgm:cxn modelId="{63BE8C01-A2AC-479B-B008-6FC2BA5AF304}" type="presParOf" srcId="{DF60E02A-F809-4B96-BE44-FCEC96DA735A}" destId="{AD5715CA-6885-4F0C-824E-C2B19B3E9BB0}" srcOrd="2" destOrd="0" presId="urn:microsoft.com/office/officeart/2005/8/layout/hierarchy1"/>
    <dgm:cxn modelId="{C5BA62EA-AF83-44F6-A4D3-2656BDEC252B}" type="presParOf" srcId="{DF60E02A-F809-4B96-BE44-FCEC96DA735A}" destId="{559B6C62-7BBE-48EE-A6C7-9DCA00288C2F}" srcOrd="3" destOrd="0" presId="urn:microsoft.com/office/officeart/2005/8/layout/hierarchy1"/>
    <dgm:cxn modelId="{11E42580-D0BA-4283-A8FC-854834F0554E}" type="presParOf" srcId="{559B6C62-7BBE-48EE-A6C7-9DCA00288C2F}" destId="{07863F09-94CA-4B6A-AE23-88629BA62C5A}" srcOrd="0" destOrd="0" presId="urn:microsoft.com/office/officeart/2005/8/layout/hierarchy1"/>
    <dgm:cxn modelId="{47B2688E-E118-499E-9345-5F2E0C47F936}" type="presParOf" srcId="{07863F09-94CA-4B6A-AE23-88629BA62C5A}" destId="{487C6B6C-5504-4681-93A8-1DFD8511D926}" srcOrd="0" destOrd="0" presId="urn:microsoft.com/office/officeart/2005/8/layout/hierarchy1"/>
    <dgm:cxn modelId="{E7C8FA6C-C26B-4130-ADAD-7D86945A313F}" type="presParOf" srcId="{07863F09-94CA-4B6A-AE23-88629BA62C5A}" destId="{C5A6F94A-A884-418F-8AF9-B6A393AA5068}" srcOrd="1" destOrd="0" presId="urn:microsoft.com/office/officeart/2005/8/layout/hierarchy1"/>
    <dgm:cxn modelId="{A790E8CD-1F4C-4697-B81D-96309B34C7EE}" type="presParOf" srcId="{559B6C62-7BBE-48EE-A6C7-9DCA00288C2F}" destId="{84A93CC6-F791-44C5-A9C2-BFE59AD9B4B3}" srcOrd="1" destOrd="0" presId="urn:microsoft.com/office/officeart/2005/8/layout/hierarchy1"/>
    <dgm:cxn modelId="{8B7A9225-AAF2-4443-AC66-43D8FB224F4A}" type="presParOf" srcId="{F443F0D0-1B88-4FFF-8E6C-90A2B8F41A93}" destId="{0D6747EE-15CA-467D-9EF6-28761A1CE86D}" srcOrd="2" destOrd="0" presId="urn:microsoft.com/office/officeart/2005/8/layout/hierarchy1"/>
    <dgm:cxn modelId="{8CA243E7-8549-4FDA-9F6F-AE2AF9A247B4}" type="presParOf" srcId="{F443F0D0-1B88-4FFF-8E6C-90A2B8F41A93}" destId="{93757880-8EA8-4B2D-97BE-9767950C657C}" srcOrd="3" destOrd="0" presId="urn:microsoft.com/office/officeart/2005/8/layout/hierarchy1"/>
    <dgm:cxn modelId="{8C4DA111-2318-4E27-B1E5-C913D5B7947C}" type="presParOf" srcId="{93757880-8EA8-4B2D-97BE-9767950C657C}" destId="{0AA83056-AE87-4EDD-BECC-B8C7674007F6}" srcOrd="0" destOrd="0" presId="urn:microsoft.com/office/officeart/2005/8/layout/hierarchy1"/>
    <dgm:cxn modelId="{C59A13D0-CD02-4E2E-92B4-C4C4C017E4F8}" type="presParOf" srcId="{0AA83056-AE87-4EDD-BECC-B8C7674007F6}" destId="{AA412470-F5A3-498C-80D6-AB3B9ABF2091}" srcOrd="0" destOrd="0" presId="urn:microsoft.com/office/officeart/2005/8/layout/hierarchy1"/>
    <dgm:cxn modelId="{E1E4E403-DE62-4AD5-9E96-6BF9A6D20D72}" type="presParOf" srcId="{0AA83056-AE87-4EDD-BECC-B8C7674007F6}" destId="{7D0A21C1-1FD5-46D5-BE45-925259A0166A}" srcOrd="1" destOrd="0" presId="urn:microsoft.com/office/officeart/2005/8/layout/hierarchy1"/>
    <dgm:cxn modelId="{E6F24161-D095-4E2E-B639-0BB5688EE394}" type="presParOf" srcId="{93757880-8EA8-4B2D-97BE-9767950C657C}" destId="{4FCEB2B6-6755-4BFE-BB8A-0E547088F5F2}" srcOrd="1" destOrd="0" presId="urn:microsoft.com/office/officeart/2005/8/layout/hierarchy1"/>
    <dgm:cxn modelId="{EF1EEC2C-C4DF-4866-BCD2-227F5A54CB9A}" type="presParOf" srcId="{4FCEB2B6-6755-4BFE-BB8A-0E547088F5F2}" destId="{7EE3AE24-0536-467C-8343-D618F88EA01B}" srcOrd="0" destOrd="0" presId="urn:microsoft.com/office/officeart/2005/8/layout/hierarchy1"/>
    <dgm:cxn modelId="{2941E820-180B-4559-8650-C232A2C6B9B8}" type="presParOf" srcId="{4FCEB2B6-6755-4BFE-BB8A-0E547088F5F2}" destId="{D3C1B22A-B1F4-4B5E-88E7-1C9293BF1A4B}" srcOrd="1" destOrd="0" presId="urn:microsoft.com/office/officeart/2005/8/layout/hierarchy1"/>
    <dgm:cxn modelId="{BCA78C01-0F44-4AE1-9D5E-55256C26F764}" type="presParOf" srcId="{D3C1B22A-B1F4-4B5E-88E7-1C9293BF1A4B}" destId="{A75A56EA-1195-4C92-9C6E-01C5BA218F47}" srcOrd="0" destOrd="0" presId="urn:microsoft.com/office/officeart/2005/8/layout/hierarchy1"/>
    <dgm:cxn modelId="{ACDB250D-6E63-4BE4-9F40-99B2B0644784}" type="presParOf" srcId="{A75A56EA-1195-4C92-9C6E-01C5BA218F47}" destId="{0125EC4F-3709-4FB0-89F4-EF223A7CD972}" srcOrd="0" destOrd="0" presId="urn:microsoft.com/office/officeart/2005/8/layout/hierarchy1"/>
    <dgm:cxn modelId="{FBDE5B2A-9EBC-451E-A244-E4E32276A07C}" type="presParOf" srcId="{A75A56EA-1195-4C92-9C6E-01C5BA218F47}" destId="{E4BAD836-7E8B-444D-A821-5269760E308D}" srcOrd="1" destOrd="0" presId="urn:microsoft.com/office/officeart/2005/8/layout/hierarchy1"/>
    <dgm:cxn modelId="{3325A0DA-F657-4F13-BAEB-4B9D3EE8891F}" type="presParOf" srcId="{D3C1B22A-B1F4-4B5E-88E7-1C9293BF1A4B}" destId="{28E84D5E-0BB4-41C9-B9BC-2A149C694E37}" srcOrd="1" destOrd="0" presId="urn:microsoft.com/office/officeart/2005/8/layout/hierarchy1"/>
    <dgm:cxn modelId="{40A2A490-FDB0-480F-9E1D-167C6C85B0B6}" type="presParOf" srcId="{4FCEB2B6-6755-4BFE-BB8A-0E547088F5F2}" destId="{0EF7B3F3-A227-4436-B7D9-27FD2E78CF83}" srcOrd="2" destOrd="0" presId="urn:microsoft.com/office/officeart/2005/8/layout/hierarchy1"/>
    <dgm:cxn modelId="{70AA582D-1676-4E01-BABE-FCE7D8EF4B23}" type="presParOf" srcId="{4FCEB2B6-6755-4BFE-BB8A-0E547088F5F2}" destId="{C9F94CEE-1C50-4867-BB78-6AF49B22ED27}" srcOrd="3" destOrd="0" presId="urn:microsoft.com/office/officeart/2005/8/layout/hierarchy1"/>
    <dgm:cxn modelId="{350BC42E-8CEA-4DF3-B73A-CB2622234817}" type="presParOf" srcId="{C9F94CEE-1C50-4867-BB78-6AF49B22ED27}" destId="{19A29373-97B2-464B-A63B-B88E26E46701}" srcOrd="0" destOrd="0" presId="urn:microsoft.com/office/officeart/2005/8/layout/hierarchy1"/>
    <dgm:cxn modelId="{1855211C-9F8D-41CB-AE10-6AC5605CB023}" type="presParOf" srcId="{19A29373-97B2-464B-A63B-B88E26E46701}" destId="{AE6537B8-CF56-4C0E-BC23-BA3EF7CA40BF}" srcOrd="0" destOrd="0" presId="urn:microsoft.com/office/officeart/2005/8/layout/hierarchy1"/>
    <dgm:cxn modelId="{7D622E04-602B-4039-8C6E-B8D6F0F0C3F8}" type="presParOf" srcId="{19A29373-97B2-464B-A63B-B88E26E46701}" destId="{C27560A8-C89B-4891-8924-3CB863B6E8D1}" srcOrd="1" destOrd="0" presId="urn:microsoft.com/office/officeart/2005/8/layout/hierarchy1"/>
    <dgm:cxn modelId="{1E95353D-8D0F-4B65-9BF0-E7788628F0F4}" type="presParOf" srcId="{C9F94CEE-1C50-4867-BB78-6AF49B22ED27}" destId="{7AD65EC1-5EC2-4590-A3D6-A83AC1B95C1B}" srcOrd="1" destOrd="0" presId="urn:microsoft.com/office/officeart/2005/8/layout/hierarchy1"/>
    <dgm:cxn modelId="{25965593-67BE-4CF9-97A3-37954C1CF5F0}" type="presParOf" srcId="{F3FAA184-27A8-44A1-91B8-66ACAB924660}" destId="{254D23E0-104A-458C-A7FE-C0FA8BE8B890}" srcOrd="2" destOrd="0" presId="urn:microsoft.com/office/officeart/2005/8/layout/hierarchy1"/>
    <dgm:cxn modelId="{FA3EF8CD-2905-4395-A1E9-D1A6622DD79A}" type="presParOf" srcId="{F3FAA184-27A8-44A1-91B8-66ACAB924660}" destId="{DFAE5D61-BA79-4F23-B694-5044A26A4AC2}" srcOrd="3" destOrd="0" presId="urn:microsoft.com/office/officeart/2005/8/layout/hierarchy1"/>
    <dgm:cxn modelId="{C2A7AF04-16D0-4623-ADC6-1D4142D41978}" type="presParOf" srcId="{DFAE5D61-BA79-4F23-B694-5044A26A4AC2}" destId="{64DA6E8B-DAE3-4234-A7B4-52FF29F7B829}" srcOrd="0" destOrd="0" presId="urn:microsoft.com/office/officeart/2005/8/layout/hierarchy1"/>
    <dgm:cxn modelId="{EE8B075F-4034-4275-870E-FB641530E8BC}" type="presParOf" srcId="{64DA6E8B-DAE3-4234-A7B4-52FF29F7B829}" destId="{31AAF622-E1DE-4660-AA04-C82C9B736F3C}" srcOrd="0" destOrd="0" presId="urn:microsoft.com/office/officeart/2005/8/layout/hierarchy1"/>
    <dgm:cxn modelId="{9F97283D-E836-4859-B2CB-ED5D7AD80B25}" type="presParOf" srcId="{64DA6E8B-DAE3-4234-A7B4-52FF29F7B829}" destId="{0672F8EC-39F7-4E74-8EE5-4857FBA2A825}" srcOrd="1" destOrd="0" presId="urn:microsoft.com/office/officeart/2005/8/layout/hierarchy1"/>
    <dgm:cxn modelId="{61914D9E-7024-4EA6-8DC4-2A7C37762892}" type="presParOf" srcId="{DFAE5D61-BA79-4F23-B694-5044A26A4AC2}" destId="{32A667B7-0A17-45BC-B09A-B46C01C8EDA6}" srcOrd="1" destOrd="0" presId="urn:microsoft.com/office/officeart/2005/8/layout/hierarchy1"/>
    <dgm:cxn modelId="{60BC376C-0E83-4A6F-8EE0-80189D965AEC}" type="presParOf" srcId="{32A667B7-0A17-45BC-B09A-B46C01C8EDA6}" destId="{D793F330-FAA6-49B0-BE24-A56E9A681F30}" srcOrd="0" destOrd="0" presId="urn:microsoft.com/office/officeart/2005/8/layout/hierarchy1"/>
    <dgm:cxn modelId="{3BEFE778-ABD7-4609-A3DA-52058D06BEAB}" type="presParOf" srcId="{32A667B7-0A17-45BC-B09A-B46C01C8EDA6}" destId="{D04ECE22-E4A7-4590-A344-1144D4AE282B}" srcOrd="1" destOrd="0" presId="urn:microsoft.com/office/officeart/2005/8/layout/hierarchy1"/>
    <dgm:cxn modelId="{4FAC8F61-2331-46B0-9DB1-CCF0831B0EBE}" type="presParOf" srcId="{D04ECE22-E4A7-4590-A344-1144D4AE282B}" destId="{20C33E1B-03BC-4056-97C0-DEC8ECF68F4A}" srcOrd="0" destOrd="0" presId="urn:microsoft.com/office/officeart/2005/8/layout/hierarchy1"/>
    <dgm:cxn modelId="{91F35BFB-4E97-4FE7-9F29-0F45AE0F2D07}" type="presParOf" srcId="{20C33E1B-03BC-4056-97C0-DEC8ECF68F4A}" destId="{467DFC2A-3CFE-490F-B0F4-622E09BAFD10}" srcOrd="0" destOrd="0" presId="urn:microsoft.com/office/officeart/2005/8/layout/hierarchy1"/>
    <dgm:cxn modelId="{E27DEBC6-F1ED-4909-B684-C7A4855B8B25}" type="presParOf" srcId="{20C33E1B-03BC-4056-97C0-DEC8ECF68F4A}" destId="{4FAA78B0-CBE3-4032-9374-22ED30A1A4C8}" srcOrd="1" destOrd="0" presId="urn:microsoft.com/office/officeart/2005/8/layout/hierarchy1"/>
    <dgm:cxn modelId="{9785669B-3D3C-45CB-8F63-0874C2D24AEB}" type="presParOf" srcId="{D04ECE22-E4A7-4590-A344-1144D4AE282B}" destId="{DA91E463-4F07-449A-B8DA-2B5A679BC18E}" srcOrd="1" destOrd="0" presId="urn:microsoft.com/office/officeart/2005/8/layout/hierarchy1"/>
    <dgm:cxn modelId="{F5426237-17D1-436B-B432-365BF955AC06}" type="presParOf" srcId="{32A667B7-0A17-45BC-B09A-B46C01C8EDA6}" destId="{AC6FAEC5-99B4-4953-9A97-A601BADC778A}" srcOrd="2" destOrd="0" presId="urn:microsoft.com/office/officeart/2005/8/layout/hierarchy1"/>
    <dgm:cxn modelId="{7177CA24-BA47-47E0-A304-0B79F5D5C2D1}" type="presParOf" srcId="{32A667B7-0A17-45BC-B09A-B46C01C8EDA6}" destId="{77599F5C-8488-430E-9905-E013F402200E}" srcOrd="3" destOrd="0" presId="urn:microsoft.com/office/officeart/2005/8/layout/hierarchy1"/>
    <dgm:cxn modelId="{D8BD669D-5E5F-4F8A-983C-785D93013D65}" type="presParOf" srcId="{77599F5C-8488-430E-9905-E013F402200E}" destId="{D6056D4B-D06B-4766-910A-0BF8686C2AFB}" srcOrd="0" destOrd="0" presId="urn:microsoft.com/office/officeart/2005/8/layout/hierarchy1"/>
    <dgm:cxn modelId="{62AE9FF9-E425-4096-96AF-59C7ECF33251}" type="presParOf" srcId="{D6056D4B-D06B-4766-910A-0BF8686C2AFB}" destId="{3C949166-7EB1-4B4E-8FCB-3C6D7927BEE9}" srcOrd="0" destOrd="0" presId="urn:microsoft.com/office/officeart/2005/8/layout/hierarchy1"/>
    <dgm:cxn modelId="{0181409D-8E54-492E-BB10-82C890246799}" type="presParOf" srcId="{D6056D4B-D06B-4766-910A-0BF8686C2AFB}" destId="{E15DF60E-972A-40E3-ACF9-C3EB7196F480}" srcOrd="1" destOrd="0" presId="urn:microsoft.com/office/officeart/2005/8/layout/hierarchy1"/>
    <dgm:cxn modelId="{569F180E-B02E-44BE-AD9E-3BEFB8A0E44E}" type="presParOf" srcId="{77599F5C-8488-430E-9905-E013F402200E}" destId="{8A689B7E-C0EA-4084-9EA8-3A0F0C3F31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0D0D9-F6ED-4134-9884-C37785C8440C}" type="doc">
      <dgm:prSet loTypeId="urn:microsoft.com/office/officeart/2005/8/layout/hierarchy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02D4AD6-816B-4082-9D54-783674B9A0A5}">
      <dgm:prSet phldrT="[Text]" custT="1"/>
      <dgm:spPr/>
      <dgm:t>
        <a:bodyPr/>
        <a:lstStyle/>
        <a:p>
          <a:r>
            <a:rPr lang="en-US" sz="1800" dirty="0"/>
            <a:t>Magnets</a:t>
          </a:r>
          <a:endParaRPr lang="en-GB" sz="1800" dirty="0"/>
        </a:p>
      </dgm:t>
    </dgm:pt>
    <dgm:pt modelId="{89E9D24D-2045-4F4A-B764-2F83019797AD}" type="parTrans" cxnId="{8564F9A6-0E36-4389-A4D0-B3E94378752D}">
      <dgm:prSet/>
      <dgm:spPr/>
      <dgm:t>
        <a:bodyPr/>
        <a:lstStyle/>
        <a:p>
          <a:endParaRPr lang="en-GB"/>
        </a:p>
      </dgm:t>
    </dgm:pt>
    <dgm:pt modelId="{F3F49F9B-7394-4E1A-9EF1-949DF9A7C6B2}" type="sibTrans" cxnId="{8564F9A6-0E36-4389-A4D0-B3E94378752D}">
      <dgm:prSet/>
      <dgm:spPr/>
      <dgm:t>
        <a:bodyPr/>
        <a:lstStyle/>
        <a:p>
          <a:endParaRPr lang="en-GB"/>
        </a:p>
      </dgm:t>
    </dgm:pt>
    <dgm:pt modelId="{42392A29-0778-44A0-BC1B-6567F44F9E0D}">
      <dgm:prSet/>
      <dgm:spPr/>
      <dgm:t>
        <a:bodyPr/>
        <a:lstStyle/>
        <a:p>
          <a:r>
            <a:rPr lang="en-US" dirty="0"/>
            <a:t>Coil dominated</a:t>
          </a:r>
          <a:endParaRPr lang="en-GB" dirty="0"/>
        </a:p>
      </dgm:t>
    </dgm:pt>
    <dgm:pt modelId="{47DF0CCB-CA1C-499E-8011-6BC6688642BA}" type="parTrans" cxnId="{7B29DA39-4749-4245-991D-F40D0E605025}">
      <dgm:prSet/>
      <dgm:spPr/>
      <dgm:t>
        <a:bodyPr/>
        <a:lstStyle/>
        <a:p>
          <a:endParaRPr lang="en-GB"/>
        </a:p>
      </dgm:t>
    </dgm:pt>
    <dgm:pt modelId="{795536CF-B28C-47FA-BEE5-9C640DA49D71}" type="sibTrans" cxnId="{7B29DA39-4749-4245-991D-F40D0E605025}">
      <dgm:prSet/>
      <dgm:spPr/>
      <dgm:t>
        <a:bodyPr/>
        <a:lstStyle/>
        <a:p>
          <a:endParaRPr lang="en-GB"/>
        </a:p>
      </dgm:t>
    </dgm:pt>
    <dgm:pt modelId="{46DE63A2-6CAA-4FAD-8EEC-1754B9B3BAE3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Iron dominated</a:t>
          </a:r>
          <a:endParaRPr lang="en-GB" dirty="0"/>
        </a:p>
      </dgm:t>
    </dgm:pt>
    <dgm:pt modelId="{DFE05324-752D-4D2A-BA43-63C229F79ED0}" type="parTrans" cxnId="{598429CD-3893-4130-BB02-0645F873463E}">
      <dgm:prSet/>
      <dgm:spPr/>
      <dgm:t>
        <a:bodyPr/>
        <a:lstStyle/>
        <a:p>
          <a:endParaRPr lang="en-GB"/>
        </a:p>
      </dgm:t>
    </dgm:pt>
    <dgm:pt modelId="{2D6FC6C1-AE88-4B39-9F4A-153377295E07}" type="sibTrans" cxnId="{598429CD-3893-4130-BB02-0645F873463E}">
      <dgm:prSet/>
      <dgm:spPr/>
      <dgm:t>
        <a:bodyPr/>
        <a:lstStyle/>
        <a:p>
          <a:endParaRPr lang="en-GB"/>
        </a:p>
      </dgm:t>
    </dgm:pt>
    <dgm:pt modelId="{A77D447F-76DF-49B1-941A-133FB2E39D9F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Electro-magnets</a:t>
          </a:r>
          <a:endParaRPr lang="en-GB" dirty="0"/>
        </a:p>
      </dgm:t>
    </dgm:pt>
    <dgm:pt modelId="{8CF4BD59-BC92-4511-91F3-8CDB96B78018}" type="sibTrans" cxnId="{66FAE2F0-6E24-4559-A597-E01081D2CD49}">
      <dgm:prSet/>
      <dgm:spPr/>
      <dgm:t>
        <a:bodyPr/>
        <a:lstStyle/>
        <a:p>
          <a:endParaRPr lang="en-GB"/>
        </a:p>
      </dgm:t>
    </dgm:pt>
    <dgm:pt modelId="{B9E65562-3905-40D0-821A-485089B72BE0}" type="parTrans" cxnId="{66FAE2F0-6E24-4559-A597-E01081D2CD49}">
      <dgm:prSet/>
      <dgm:spPr/>
      <dgm:t>
        <a:bodyPr/>
        <a:lstStyle/>
        <a:p>
          <a:endParaRPr lang="en-GB"/>
        </a:p>
      </dgm:t>
    </dgm:pt>
    <dgm:pt modelId="{96DEAE53-34DA-45B7-B936-6C9D4CB22BE2}">
      <dgm:prSet/>
      <dgm:spPr/>
      <dgm:t>
        <a:bodyPr/>
        <a:lstStyle/>
        <a:p>
          <a:r>
            <a:rPr lang="en-US" dirty="0"/>
            <a:t>PM dominated</a:t>
          </a:r>
          <a:endParaRPr lang="en-GB" dirty="0"/>
        </a:p>
      </dgm:t>
    </dgm:pt>
    <dgm:pt modelId="{04AAC0A4-F237-4840-92CE-CE803F541609}" type="parTrans" cxnId="{874D0258-37C1-42C7-BEDC-C4DA9A2E71BB}">
      <dgm:prSet/>
      <dgm:spPr/>
      <dgm:t>
        <a:bodyPr/>
        <a:lstStyle/>
        <a:p>
          <a:endParaRPr lang="en-GB"/>
        </a:p>
      </dgm:t>
    </dgm:pt>
    <dgm:pt modelId="{25E9E995-9184-45B3-9065-ACB8EA21792C}" type="sibTrans" cxnId="{874D0258-37C1-42C7-BEDC-C4DA9A2E71BB}">
      <dgm:prSet/>
      <dgm:spPr/>
      <dgm:t>
        <a:bodyPr/>
        <a:lstStyle/>
        <a:p>
          <a:endParaRPr lang="en-GB"/>
        </a:p>
      </dgm:t>
    </dgm:pt>
    <dgm:pt modelId="{6D0C0907-9E88-4740-99A6-9DE0EADD6118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Iron dominated</a:t>
          </a:r>
          <a:endParaRPr lang="en-GB" dirty="0"/>
        </a:p>
      </dgm:t>
    </dgm:pt>
    <dgm:pt modelId="{1039A846-574B-4AC0-B4F5-B0389DA96391}" type="parTrans" cxnId="{50A80942-C4A0-43B8-B62F-EFE61F3400A7}">
      <dgm:prSet/>
      <dgm:spPr/>
      <dgm:t>
        <a:bodyPr/>
        <a:lstStyle/>
        <a:p>
          <a:endParaRPr lang="en-GB"/>
        </a:p>
      </dgm:t>
    </dgm:pt>
    <dgm:pt modelId="{0CCA9E14-F88A-45C1-85D2-E4D35FFEEE50}" type="sibTrans" cxnId="{50A80942-C4A0-43B8-B62F-EFE61F3400A7}">
      <dgm:prSet/>
      <dgm:spPr/>
      <dgm:t>
        <a:bodyPr/>
        <a:lstStyle/>
        <a:p>
          <a:endParaRPr lang="en-GB"/>
        </a:p>
      </dgm:t>
    </dgm:pt>
    <dgm:pt modelId="{D27F36E8-56FC-480E-8F3E-8ACC56098633}">
      <dgm:prSet phldrT="[Text]"/>
      <dgm:spPr/>
      <dgm:t>
        <a:bodyPr/>
        <a:lstStyle/>
        <a:p>
          <a:r>
            <a:rPr lang="en-US" dirty="0"/>
            <a:t>Permanent magnets </a:t>
          </a:r>
          <a:endParaRPr lang="en-GB" dirty="0"/>
        </a:p>
      </dgm:t>
    </dgm:pt>
    <dgm:pt modelId="{ECFAC749-96CC-402C-8743-D9BAFB28BDC3}" type="parTrans" cxnId="{2D119788-403B-4A46-8A5A-B66320549F0C}">
      <dgm:prSet/>
      <dgm:spPr/>
      <dgm:t>
        <a:bodyPr/>
        <a:lstStyle/>
        <a:p>
          <a:endParaRPr lang="en-GB"/>
        </a:p>
      </dgm:t>
    </dgm:pt>
    <dgm:pt modelId="{F47C353D-E1AE-4B04-B074-D0F235B103C1}" type="sibTrans" cxnId="{2D119788-403B-4A46-8A5A-B66320549F0C}">
      <dgm:prSet/>
      <dgm:spPr/>
      <dgm:t>
        <a:bodyPr/>
        <a:lstStyle/>
        <a:p>
          <a:endParaRPr lang="en-GB"/>
        </a:p>
      </dgm:t>
    </dgm:pt>
    <dgm:pt modelId="{AF473C0C-3A9F-44A2-ABC5-1E0207878D23}" type="pres">
      <dgm:prSet presAssocID="{D9F0D0D9-F6ED-4134-9884-C37785C844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2497FE-6D9C-45DF-881C-DDD3CB5A4360}" type="pres">
      <dgm:prSet presAssocID="{102D4AD6-816B-4082-9D54-783674B9A0A5}" presName="hierRoot1" presStyleCnt="0"/>
      <dgm:spPr/>
    </dgm:pt>
    <dgm:pt modelId="{1C6C0ED9-28CF-43E4-B0F8-1894AA21F893}" type="pres">
      <dgm:prSet presAssocID="{102D4AD6-816B-4082-9D54-783674B9A0A5}" presName="composite" presStyleCnt="0"/>
      <dgm:spPr/>
    </dgm:pt>
    <dgm:pt modelId="{E8E5EFBD-B7A7-4738-90F7-F6E86E74FF0D}" type="pres">
      <dgm:prSet presAssocID="{102D4AD6-816B-4082-9D54-783674B9A0A5}" presName="background" presStyleLbl="node0" presStyleIdx="0" presStyleCnt="1"/>
      <dgm:spPr/>
    </dgm:pt>
    <dgm:pt modelId="{9328828F-DC7B-4ABA-BC68-55400421CBE9}" type="pres">
      <dgm:prSet presAssocID="{102D4AD6-816B-4082-9D54-783674B9A0A5}" presName="text" presStyleLbl="fgAcc0" presStyleIdx="0" presStyleCnt="1" custScaleY="51102" custLinFactNeighborX="-16088" custLinFactNeighborY="-11410">
        <dgm:presLayoutVars>
          <dgm:chPref val="3"/>
        </dgm:presLayoutVars>
      </dgm:prSet>
      <dgm:spPr/>
    </dgm:pt>
    <dgm:pt modelId="{F3FAA184-27A8-44A1-91B8-66ACAB924660}" type="pres">
      <dgm:prSet presAssocID="{102D4AD6-816B-4082-9D54-783674B9A0A5}" presName="hierChild2" presStyleCnt="0"/>
      <dgm:spPr/>
    </dgm:pt>
    <dgm:pt modelId="{4BF00046-B2E0-4AF6-93C5-91A69B5D61CE}" type="pres">
      <dgm:prSet presAssocID="{B9E65562-3905-40D0-821A-485089B72BE0}" presName="Name10" presStyleLbl="parChTrans1D2" presStyleIdx="0" presStyleCnt="2"/>
      <dgm:spPr/>
    </dgm:pt>
    <dgm:pt modelId="{535A60B9-AA2D-4C07-8532-4A3DF779249F}" type="pres">
      <dgm:prSet presAssocID="{A77D447F-76DF-49B1-941A-133FB2E39D9F}" presName="hierRoot2" presStyleCnt="0"/>
      <dgm:spPr/>
    </dgm:pt>
    <dgm:pt modelId="{F38FBCE1-C955-4E98-80B6-8862358EF2D2}" type="pres">
      <dgm:prSet presAssocID="{A77D447F-76DF-49B1-941A-133FB2E39D9F}" presName="composite2" presStyleCnt="0"/>
      <dgm:spPr/>
    </dgm:pt>
    <dgm:pt modelId="{95C958F2-B355-4F5B-A811-98630CD6607C}" type="pres">
      <dgm:prSet presAssocID="{A77D447F-76DF-49B1-941A-133FB2E39D9F}" presName="background2" presStyleLbl="node2" presStyleIdx="0" presStyleCnt="2"/>
      <dgm:spPr/>
    </dgm:pt>
    <dgm:pt modelId="{066B6841-F2AC-4B7C-8086-9ECF6147B1A1}" type="pres">
      <dgm:prSet presAssocID="{A77D447F-76DF-49B1-941A-133FB2E39D9F}" presName="text2" presStyleLbl="fgAcc2" presStyleIdx="0" presStyleCnt="2" custScaleY="55408" custLinFactNeighborX="-42972" custLinFactNeighborY="-9074">
        <dgm:presLayoutVars>
          <dgm:chPref val="3"/>
        </dgm:presLayoutVars>
      </dgm:prSet>
      <dgm:spPr/>
    </dgm:pt>
    <dgm:pt modelId="{F443F0D0-1B88-4FFF-8E6C-90A2B8F41A93}" type="pres">
      <dgm:prSet presAssocID="{A77D447F-76DF-49B1-941A-133FB2E39D9F}" presName="hierChild3" presStyleCnt="0"/>
      <dgm:spPr/>
    </dgm:pt>
    <dgm:pt modelId="{0656D488-6FBE-45B6-9083-7BDB07660A52}" type="pres">
      <dgm:prSet presAssocID="{47DF0CCB-CA1C-499E-8011-6BC6688642BA}" presName="Name17" presStyleLbl="parChTrans1D3" presStyleIdx="0" presStyleCnt="4"/>
      <dgm:spPr/>
    </dgm:pt>
    <dgm:pt modelId="{0D84E412-4365-421B-9F36-1150F6B90649}" type="pres">
      <dgm:prSet presAssocID="{42392A29-0778-44A0-BC1B-6567F44F9E0D}" presName="hierRoot3" presStyleCnt="0"/>
      <dgm:spPr/>
    </dgm:pt>
    <dgm:pt modelId="{D416F518-A426-45D8-BA74-2008944A9B79}" type="pres">
      <dgm:prSet presAssocID="{42392A29-0778-44A0-BC1B-6567F44F9E0D}" presName="composite3" presStyleCnt="0"/>
      <dgm:spPr/>
    </dgm:pt>
    <dgm:pt modelId="{8FD36F2C-80F5-4B6E-8409-100C39E11188}" type="pres">
      <dgm:prSet presAssocID="{42392A29-0778-44A0-BC1B-6567F44F9E0D}" presName="background3" presStyleLbl="node3" presStyleIdx="0" presStyleCnt="4"/>
      <dgm:spPr/>
    </dgm:pt>
    <dgm:pt modelId="{7990E738-9698-464D-8085-CB434F50FAB8}" type="pres">
      <dgm:prSet presAssocID="{42392A29-0778-44A0-BC1B-6567F44F9E0D}" presName="text3" presStyleLbl="fgAcc3" presStyleIdx="0" presStyleCnt="4" custScaleY="49676" custLinFactNeighborX="-61011" custLinFactNeighborY="-5979">
        <dgm:presLayoutVars>
          <dgm:chPref val="3"/>
        </dgm:presLayoutVars>
      </dgm:prSet>
      <dgm:spPr/>
    </dgm:pt>
    <dgm:pt modelId="{DF60E02A-F809-4B96-BE44-FCEC96DA735A}" type="pres">
      <dgm:prSet presAssocID="{42392A29-0778-44A0-BC1B-6567F44F9E0D}" presName="hierChild4" presStyleCnt="0"/>
      <dgm:spPr/>
    </dgm:pt>
    <dgm:pt modelId="{0D6747EE-15CA-467D-9EF6-28761A1CE86D}" type="pres">
      <dgm:prSet presAssocID="{DFE05324-752D-4D2A-BA43-63C229F79ED0}" presName="Name17" presStyleLbl="parChTrans1D3" presStyleIdx="1" presStyleCnt="4"/>
      <dgm:spPr/>
    </dgm:pt>
    <dgm:pt modelId="{93757880-8EA8-4B2D-97BE-9767950C657C}" type="pres">
      <dgm:prSet presAssocID="{46DE63A2-6CAA-4FAD-8EEC-1754B9B3BAE3}" presName="hierRoot3" presStyleCnt="0"/>
      <dgm:spPr/>
    </dgm:pt>
    <dgm:pt modelId="{0AA83056-AE87-4EDD-BECC-B8C7674007F6}" type="pres">
      <dgm:prSet presAssocID="{46DE63A2-6CAA-4FAD-8EEC-1754B9B3BAE3}" presName="composite3" presStyleCnt="0"/>
      <dgm:spPr/>
    </dgm:pt>
    <dgm:pt modelId="{AA412470-F5A3-498C-80D6-AB3B9ABF2091}" type="pres">
      <dgm:prSet presAssocID="{46DE63A2-6CAA-4FAD-8EEC-1754B9B3BAE3}" presName="background3" presStyleLbl="node3" presStyleIdx="1" presStyleCnt="4"/>
      <dgm:spPr/>
    </dgm:pt>
    <dgm:pt modelId="{7D0A21C1-1FD5-46D5-BE45-925259A0166A}" type="pres">
      <dgm:prSet presAssocID="{46DE63A2-6CAA-4FAD-8EEC-1754B9B3BAE3}" presName="text3" presStyleLbl="fgAcc3" presStyleIdx="1" presStyleCnt="4" custScaleY="49676" custLinFactNeighborX="-28387" custLinFactNeighborY="-6076">
        <dgm:presLayoutVars>
          <dgm:chPref val="3"/>
        </dgm:presLayoutVars>
      </dgm:prSet>
      <dgm:spPr/>
    </dgm:pt>
    <dgm:pt modelId="{4FCEB2B6-6755-4BFE-BB8A-0E547088F5F2}" type="pres">
      <dgm:prSet presAssocID="{46DE63A2-6CAA-4FAD-8EEC-1754B9B3BAE3}" presName="hierChild4" presStyleCnt="0"/>
      <dgm:spPr/>
    </dgm:pt>
    <dgm:pt modelId="{29AF074C-9101-4C93-8B5D-7712677D6F02}" type="pres">
      <dgm:prSet presAssocID="{ECFAC749-96CC-402C-8743-D9BAFB28BDC3}" presName="Name10" presStyleLbl="parChTrans1D2" presStyleIdx="1" presStyleCnt="2"/>
      <dgm:spPr/>
    </dgm:pt>
    <dgm:pt modelId="{95D6BB6D-AD6D-43FF-A958-722D33FBD7D3}" type="pres">
      <dgm:prSet presAssocID="{D27F36E8-56FC-480E-8F3E-8ACC56098633}" presName="hierRoot2" presStyleCnt="0"/>
      <dgm:spPr/>
    </dgm:pt>
    <dgm:pt modelId="{F97FE633-F6EB-40F4-8E22-866467D020E8}" type="pres">
      <dgm:prSet presAssocID="{D27F36E8-56FC-480E-8F3E-8ACC56098633}" presName="composite2" presStyleCnt="0"/>
      <dgm:spPr/>
    </dgm:pt>
    <dgm:pt modelId="{60ADAEDD-F670-4FDB-8A78-27BDE5382F33}" type="pres">
      <dgm:prSet presAssocID="{D27F36E8-56FC-480E-8F3E-8ACC56098633}" presName="background2" presStyleLbl="node2" presStyleIdx="1" presStyleCnt="2"/>
      <dgm:spPr/>
    </dgm:pt>
    <dgm:pt modelId="{7AE6940E-FD15-4BCD-B789-302AF80B85E5}" type="pres">
      <dgm:prSet presAssocID="{D27F36E8-56FC-480E-8F3E-8ACC56098633}" presName="text2" presStyleLbl="fgAcc2" presStyleIdx="1" presStyleCnt="2" custFlipVert="0" custScaleX="132681" custScaleY="50825" custLinFactNeighborX="33202" custLinFactNeighborY="-8884">
        <dgm:presLayoutVars>
          <dgm:chPref val="3"/>
        </dgm:presLayoutVars>
      </dgm:prSet>
      <dgm:spPr/>
    </dgm:pt>
    <dgm:pt modelId="{21555B2D-82DF-434D-B8E6-858613277EC7}" type="pres">
      <dgm:prSet presAssocID="{D27F36E8-56FC-480E-8F3E-8ACC56098633}" presName="hierChild3" presStyleCnt="0"/>
      <dgm:spPr/>
    </dgm:pt>
    <dgm:pt modelId="{AE7A4A4D-730D-42DB-BC92-DD0074CF8374}" type="pres">
      <dgm:prSet presAssocID="{04AAC0A4-F237-4840-92CE-CE803F541609}" presName="Name17" presStyleLbl="parChTrans1D3" presStyleIdx="2" presStyleCnt="4"/>
      <dgm:spPr/>
    </dgm:pt>
    <dgm:pt modelId="{F3D088CE-5BFB-4741-8EE2-5658720570C5}" type="pres">
      <dgm:prSet presAssocID="{96DEAE53-34DA-45B7-B936-6C9D4CB22BE2}" presName="hierRoot3" presStyleCnt="0"/>
      <dgm:spPr/>
    </dgm:pt>
    <dgm:pt modelId="{092B1C63-D2ED-4B1A-BC91-44EFC1EF1796}" type="pres">
      <dgm:prSet presAssocID="{96DEAE53-34DA-45B7-B936-6C9D4CB22BE2}" presName="composite3" presStyleCnt="0"/>
      <dgm:spPr/>
    </dgm:pt>
    <dgm:pt modelId="{D298D862-5A46-4885-AF39-58851E840E05}" type="pres">
      <dgm:prSet presAssocID="{96DEAE53-34DA-45B7-B936-6C9D4CB22BE2}" presName="background3" presStyleLbl="node3" presStyleIdx="2" presStyleCnt="4"/>
      <dgm:spPr/>
    </dgm:pt>
    <dgm:pt modelId="{3AB7DEC7-7838-4824-A0D7-2B02AEB897E2}" type="pres">
      <dgm:prSet presAssocID="{96DEAE53-34DA-45B7-B936-6C9D4CB22BE2}" presName="text3" presStyleLbl="fgAcc3" presStyleIdx="2" presStyleCnt="4" custScaleY="49676" custLinFactNeighborX="23908" custLinFactNeighborY="91">
        <dgm:presLayoutVars>
          <dgm:chPref val="3"/>
        </dgm:presLayoutVars>
      </dgm:prSet>
      <dgm:spPr/>
    </dgm:pt>
    <dgm:pt modelId="{126D2BBD-30FB-4B47-B912-9F7C3EB695CF}" type="pres">
      <dgm:prSet presAssocID="{96DEAE53-34DA-45B7-B936-6C9D4CB22BE2}" presName="hierChild4" presStyleCnt="0"/>
      <dgm:spPr/>
    </dgm:pt>
    <dgm:pt modelId="{F5C8322A-14C5-4004-9F6E-A94AC5948968}" type="pres">
      <dgm:prSet presAssocID="{1039A846-574B-4AC0-B4F5-B0389DA96391}" presName="Name17" presStyleLbl="parChTrans1D3" presStyleIdx="3" presStyleCnt="4"/>
      <dgm:spPr/>
    </dgm:pt>
    <dgm:pt modelId="{6329DE98-C309-4E06-85A0-F1DEE35E4DBB}" type="pres">
      <dgm:prSet presAssocID="{6D0C0907-9E88-4740-99A6-9DE0EADD6118}" presName="hierRoot3" presStyleCnt="0"/>
      <dgm:spPr/>
    </dgm:pt>
    <dgm:pt modelId="{9CD1C215-5049-4F97-8E4A-1140DD3D2FE2}" type="pres">
      <dgm:prSet presAssocID="{6D0C0907-9E88-4740-99A6-9DE0EADD6118}" presName="composite3" presStyleCnt="0"/>
      <dgm:spPr/>
    </dgm:pt>
    <dgm:pt modelId="{6DEB09D1-7290-4112-97E3-F4B9E4504D85}" type="pres">
      <dgm:prSet presAssocID="{6D0C0907-9E88-4740-99A6-9DE0EADD6118}" presName="background3" presStyleLbl="node3" presStyleIdx="3" presStyleCnt="4"/>
      <dgm:spPr/>
    </dgm:pt>
    <dgm:pt modelId="{ECE96414-D692-4656-81B7-B8362180E688}" type="pres">
      <dgm:prSet presAssocID="{6D0C0907-9E88-4740-99A6-9DE0EADD6118}" presName="text3" presStyleLbl="fgAcc3" presStyleIdx="3" presStyleCnt="4" custScaleY="49676" custLinFactNeighborX="62280" custLinFactNeighborY="91">
        <dgm:presLayoutVars>
          <dgm:chPref val="3"/>
        </dgm:presLayoutVars>
      </dgm:prSet>
      <dgm:spPr/>
    </dgm:pt>
    <dgm:pt modelId="{C4755A51-C956-47CD-A379-717D44E4AA40}" type="pres">
      <dgm:prSet presAssocID="{6D0C0907-9E88-4740-99A6-9DE0EADD6118}" presName="hierChild4" presStyleCnt="0"/>
      <dgm:spPr/>
    </dgm:pt>
  </dgm:ptLst>
  <dgm:cxnLst>
    <dgm:cxn modelId="{4B28B702-76FC-44D0-9859-28F85CBC23DD}" type="presOf" srcId="{46DE63A2-6CAA-4FAD-8EEC-1754B9B3BAE3}" destId="{7D0A21C1-1FD5-46D5-BE45-925259A0166A}" srcOrd="0" destOrd="0" presId="urn:microsoft.com/office/officeart/2005/8/layout/hierarchy1"/>
    <dgm:cxn modelId="{12013011-544C-499A-A40B-919E4BAEF56C}" type="presOf" srcId="{B9E65562-3905-40D0-821A-485089B72BE0}" destId="{4BF00046-B2E0-4AF6-93C5-91A69B5D61CE}" srcOrd="0" destOrd="0" presId="urn:microsoft.com/office/officeart/2005/8/layout/hierarchy1"/>
    <dgm:cxn modelId="{94D04112-7560-4F98-83CE-239E700DD128}" type="presOf" srcId="{1039A846-574B-4AC0-B4F5-B0389DA96391}" destId="{F5C8322A-14C5-4004-9F6E-A94AC5948968}" srcOrd="0" destOrd="0" presId="urn:microsoft.com/office/officeart/2005/8/layout/hierarchy1"/>
    <dgm:cxn modelId="{CCADFD20-FCEF-408B-BB37-8AFE4760B45F}" type="presOf" srcId="{6D0C0907-9E88-4740-99A6-9DE0EADD6118}" destId="{ECE96414-D692-4656-81B7-B8362180E688}" srcOrd="0" destOrd="0" presId="urn:microsoft.com/office/officeart/2005/8/layout/hierarchy1"/>
    <dgm:cxn modelId="{7B29DA39-4749-4245-991D-F40D0E605025}" srcId="{A77D447F-76DF-49B1-941A-133FB2E39D9F}" destId="{42392A29-0778-44A0-BC1B-6567F44F9E0D}" srcOrd="0" destOrd="0" parTransId="{47DF0CCB-CA1C-499E-8011-6BC6688642BA}" sibTransId="{795536CF-B28C-47FA-BEE5-9C640DA49D71}"/>
    <dgm:cxn modelId="{50A80942-C4A0-43B8-B62F-EFE61F3400A7}" srcId="{D27F36E8-56FC-480E-8F3E-8ACC56098633}" destId="{6D0C0907-9E88-4740-99A6-9DE0EADD6118}" srcOrd="1" destOrd="0" parTransId="{1039A846-574B-4AC0-B4F5-B0389DA96391}" sibTransId="{0CCA9E14-F88A-45C1-85D2-E4D35FFEEE50}"/>
    <dgm:cxn modelId="{A5E11043-F316-4CE5-A42E-18EE97364F2C}" type="presOf" srcId="{96DEAE53-34DA-45B7-B936-6C9D4CB22BE2}" destId="{3AB7DEC7-7838-4824-A0D7-2B02AEB897E2}" srcOrd="0" destOrd="0" presId="urn:microsoft.com/office/officeart/2005/8/layout/hierarchy1"/>
    <dgm:cxn modelId="{66F9C245-2DFD-41E7-8D66-EC143E05BABD}" type="presOf" srcId="{ECFAC749-96CC-402C-8743-D9BAFB28BDC3}" destId="{29AF074C-9101-4C93-8B5D-7712677D6F02}" srcOrd="0" destOrd="0" presId="urn:microsoft.com/office/officeart/2005/8/layout/hierarchy1"/>
    <dgm:cxn modelId="{3D0D4347-42DA-43CB-ADC4-996F61635778}" type="presOf" srcId="{D27F36E8-56FC-480E-8F3E-8ACC56098633}" destId="{7AE6940E-FD15-4BCD-B789-302AF80B85E5}" srcOrd="0" destOrd="0" presId="urn:microsoft.com/office/officeart/2005/8/layout/hierarchy1"/>
    <dgm:cxn modelId="{874D0258-37C1-42C7-BEDC-C4DA9A2E71BB}" srcId="{D27F36E8-56FC-480E-8F3E-8ACC56098633}" destId="{96DEAE53-34DA-45B7-B936-6C9D4CB22BE2}" srcOrd="0" destOrd="0" parTransId="{04AAC0A4-F237-4840-92CE-CE803F541609}" sibTransId="{25E9E995-9184-45B3-9065-ACB8EA21792C}"/>
    <dgm:cxn modelId="{201A237F-0D3B-4C83-A683-989BD3F883F5}" type="presOf" srcId="{42392A29-0778-44A0-BC1B-6567F44F9E0D}" destId="{7990E738-9698-464D-8085-CB434F50FAB8}" srcOrd="0" destOrd="0" presId="urn:microsoft.com/office/officeart/2005/8/layout/hierarchy1"/>
    <dgm:cxn modelId="{2D119788-403B-4A46-8A5A-B66320549F0C}" srcId="{102D4AD6-816B-4082-9D54-783674B9A0A5}" destId="{D27F36E8-56FC-480E-8F3E-8ACC56098633}" srcOrd="1" destOrd="0" parTransId="{ECFAC749-96CC-402C-8743-D9BAFB28BDC3}" sibTransId="{F47C353D-E1AE-4B04-B074-D0F235B103C1}"/>
    <dgm:cxn modelId="{8564F9A6-0E36-4389-A4D0-B3E94378752D}" srcId="{D9F0D0D9-F6ED-4134-9884-C37785C8440C}" destId="{102D4AD6-816B-4082-9D54-783674B9A0A5}" srcOrd="0" destOrd="0" parTransId="{89E9D24D-2045-4F4A-B764-2F83019797AD}" sibTransId="{F3F49F9B-7394-4E1A-9EF1-949DF9A7C6B2}"/>
    <dgm:cxn modelId="{43E736B9-6D6D-4D9F-AB94-B29F4E735463}" type="presOf" srcId="{D9F0D0D9-F6ED-4134-9884-C37785C8440C}" destId="{AF473C0C-3A9F-44A2-ABC5-1E0207878D23}" srcOrd="0" destOrd="0" presId="urn:microsoft.com/office/officeart/2005/8/layout/hierarchy1"/>
    <dgm:cxn modelId="{0983F1C0-590C-4EE3-8203-3E08637A79F5}" type="presOf" srcId="{04AAC0A4-F237-4840-92CE-CE803F541609}" destId="{AE7A4A4D-730D-42DB-BC92-DD0074CF8374}" srcOrd="0" destOrd="0" presId="urn:microsoft.com/office/officeart/2005/8/layout/hierarchy1"/>
    <dgm:cxn modelId="{598429CD-3893-4130-BB02-0645F873463E}" srcId="{A77D447F-76DF-49B1-941A-133FB2E39D9F}" destId="{46DE63A2-6CAA-4FAD-8EEC-1754B9B3BAE3}" srcOrd="1" destOrd="0" parTransId="{DFE05324-752D-4D2A-BA43-63C229F79ED0}" sibTransId="{2D6FC6C1-AE88-4B39-9F4A-153377295E07}"/>
    <dgm:cxn modelId="{49B968D7-ABB8-4D7D-ADDC-45C479408ABD}" type="presOf" srcId="{47DF0CCB-CA1C-499E-8011-6BC6688642BA}" destId="{0656D488-6FBE-45B6-9083-7BDB07660A52}" srcOrd="0" destOrd="0" presId="urn:microsoft.com/office/officeart/2005/8/layout/hierarchy1"/>
    <dgm:cxn modelId="{FA736DDF-40F9-4E8C-954D-62E5E5E76EA8}" type="presOf" srcId="{DFE05324-752D-4D2A-BA43-63C229F79ED0}" destId="{0D6747EE-15CA-467D-9EF6-28761A1CE86D}" srcOrd="0" destOrd="0" presId="urn:microsoft.com/office/officeart/2005/8/layout/hierarchy1"/>
    <dgm:cxn modelId="{5D061AED-99AD-4E39-A6F0-EC063CD88D68}" type="presOf" srcId="{102D4AD6-816B-4082-9D54-783674B9A0A5}" destId="{9328828F-DC7B-4ABA-BC68-55400421CBE9}" srcOrd="0" destOrd="0" presId="urn:microsoft.com/office/officeart/2005/8/layout/hierarchy1"/>
    <dgm:cxn modelId="{66FAE2F0-6E24-4559-A597-E01081D2CD49}" srcId="{102D4AD6-816B-4082-9D54-783674B9A0A5}" destId="{A77D447F-76DF-49B1-941A-133FB2E39D9F}" srcOrd="0" destOrd="0" parTransId="{B9E65562-3905-40D0-821A-485089B72BE0}" sibTransId="{8CF4BD59-BC92-4511-91F3-8CDB96B78018}"/>
    <dgm:cxn modelId="{5C3EF4F9-506E-4F5A-AFAE-B63AF763B1A1}" type="presOf" srcId="{A77D447F-76DF-49B1-941A-133FB2E39D9F}" destId="{066B6841-F2AC-4B7C-8086-9ECF6147B1A1}" srcOrd="0" destOrd="0" presId="urn:microsoft.com/office/officeart/2005/8/layout/hierarchy1"/>
    <dgm:cxn modelId="{C4480DB3-846A-475A-8F36-F950A386ED2A}" type="presParOf" srcId="{AF473C0C-3A9F-44A2-ABC5-1E0207878D23}" destId="{A22497FE-6D9C-45DF-881C-DDD3CB5A4360}" srcOrd="0" destOrd="0" presId="urn:microsoft.com/office/officeart/2005/8/layout/hierarchy1"/>
    <dgm:cxn modelId="{44A5C617-2115-4E80-BBBC-C83231B7C94C}" type="presParOf" srcId="{A22497FE-6D9C-45DF-881C-DDD3CB5A4360}" destId="{1C6C0ED9-28CF-43E4-B0F8-1894AA21F893}" srcOrd="0" destOrd="0" presId="urn:microsoft.com/office/officeart/2005/8/layout/hierarchy1"/>
    <dgm:cxn modelId="{E78BA498-B0A5-4369-B334-01039BB6E438}" type="presParOf" srcId="{1C6C0ED9-28CF-43E4-B0F8-1894AA21F893}" destId="{E8E5EFBD-B7A7-4738-90F7-F6E86E74FF0D}" srcOrd="0" destOrd="0" presId="urn:microsoft.com/office/officeart/2005/8/layout/hierarchy1"/>
    <dgm:cxn modelId="{80A1E652-847A-4847-A11C-505D9B0741C1}" type="presParOf" srcId="{1C6C0ED9-28CF-43E4-B0F8-1894AA21F893}" destId="{9328828F-DC7B-4ABA-BC68-55400421CBE9}" srcOrd="1" destOrd="0" presId="urn:microsoft.com/office/officeart/2005/8/layout/hierarchy1"/>
    <dgm:cxn modelId="{F4B39A58-3B6C-4C2F-906B-14E08174B2AB}" type="presParOf" srcId="{A22497FE-6D9C-45DF-881C-DDD3CB5A4360}" destId="{F3FAA184-27A8-44A1-91B8-66ACAB924660}" srcOrd="1" destOrd="0" presId="urn:microsoft.com/office/officeart/2005/8/layout/hierarchy1"/>
    <dgm:cxn modelId="{711F800E-6149-4698-BA7F-57C1E501FDDE}" type="presParOf" srcId="{F3FAA184-27A8-44A1-91B8-66ACAB924660}" destId="{4BF00046-B2E0-4AF6-93C5-91A69B5D61CE}" srcOrd="0" destOrd="0" presId="urn:microsoft.com/office/officeart/2005/8/layout/hierarchy1"/>
    <dgm:cxn modelId="{BA6D52A9-BFED-485E-9380-DFC629B3C04E}" type="presParOf" srcId="{F3FAA184-27A8-44A1-91B8-66ACAB924660}" destId="{535A60B9-AA2D-4C07-8532-4A3DF779249F}" srcOrd="1" destOrd="0" presId="urn:microsoft.com/office/officeart/2005/8/layout/hierarchy1"/>
    <dgm:cxn modelId="{1F7A6840-B554-4D5C-A3B4-9D0FFA958575}" type="presParOf" srcId="{535A60B9-AA2D-4C07-8532-4A3DF779249F}" destId="{F38FBCE1-C955-4E98-80B6-8862358EF2D2}" srcOrd="0" destOrd="0" presId="urn:microsoft.com/office/officeart/2005/8/layout/hierarchy1"/>
    <dgm:cxn modelId="{BAB77284-ABBA-4970-B212-97D7F9A951E9}" type="presParOf" srcId="{F38FBCE1-C955-4E98-80B6-8862358EF2D2}" destId="{95C958F2-B355-4F5B-A811-98630CD6607C}" srcOrd="0" destOrd="0" presId="urn:microsoft.com/office/officeart/2005/8/layout/hierarchy1"/>
    <dgm:cxn modelId="{51CACDFB-9169-4E5F-B5C8-2ABB703B2191}" type="presParOf" srcId="{F38FBCE1-C955-4E98-80B6-8862358EF2D2}" destId="{066B6841-F2AC-4B7C-8086-9ECF6147B1A1}" srcOrd="1" destOrd="0" presId="urn:microsoft.com/office/officeart/2005/8/layout/hierarchy1"/>
    <dgm:cxn modelId="{26586506-BAC8-4BCA-A7CD-38D18F410A7D}" type="presParOf" srcId="{535A60B9-AA2D-4C07-8532-4A3DF779249F}" destId="{F443F0D0-1B88-4FFF-8E6C-90A2B8F41A93}" srcOrd="1" destOrd="0" presId="urn:microsoft.com/office/officeart/2005/8/layout/hierarchy1"/>
    <dgm:cxn modelId="{CB146744-7717-4BD9-9E6D-A36C709CADED}" type="presParOf" srcId="{F443F0D0-1B88-4FFF-8E6C-90A2B8F41A93}" destId="{0656D488-6FBE-45B6-9083-7BDB07660A52}" srcOrd="0" destOrd="0" presId="urn:microsoft.com/office/officeart/2005/8/layout/hierarchy1"/>
    <dgm:cxn modelId="{4EA97F9A-A67F-4A05-BB0B-7B5569B932BA}" type="presParOf" srcId="{F443F0D0-1B88-4FFF-8E6C-90A2B8F41A93}" destId="{0D84E412-4365-421B-9F36-1150F6B90649}" srcOrd="1" destOrd="0" presId="urn:microsoft.com/office/officeart/2005/8/layout/hierarchy1"/>
    <dgm:cxn modelId="{C9CAA4F9-6A1B-404B-9A31-A3705A76D46E}" type="presParOf" srcId="{0D84E412-4365-421B-9F36-1150F6B90649}" destId="{D416F518-A426-45D8-BA74-2008944A9B79}" srcOrd="0" destOrd="0" presId="urn:microsoft.com/office/officeart/2005/8/layout/hierarchy1"/>
    <dgm:cxn modelId="{D77EB774-0D70-452A-9E1A-41D7E849F0BF}" type="presParOf" srcId="{D416F518-A426-45D8-BA74-2008944A9B79}" destId="{8FD36F2C-80F5-4B6E-8409-100C39E11188}" srcOrd="0" destOrd="0" presId="urn:microsoft.com/office/officeart/2005/8/layout/hierarchy1"/>
    <dgm:cxn modelId="{1EB4E4DD-BD43-43B1-A9A1-F1D1456B89DB}" type="presParOf" srcId="{D416F518-A426-45D8-BA74-2008944A9B79}" destId="{7990E738-9698-464D-8085-CB434F50FAB8}" srcOrd="1" destOrd="0" presId="urn:microsoft.com/office/officeart/2005/8/layout/hierarchy1"/>
    <dgm:cxn modelId="{9E00394E-E5D2-4EDA-B956-22D344136C73}" type="presParOf" srcId="{0D84E412-4365-421B-9F36-1150F6B90649}" destId="{DF60E02A-F809-4B96-BE44-FCEC96DA735A}" srcOrd="1" destOrd="0" presId="urn:microsoft.com/office/officeart/2005/8/layout/hierarchy1"/>
    <dgm:cxn modelId="{8B7A9225-AAF2-4443-AC66-43D8FB224F4A}" type="presParOf" srcId="{F443F0D0-1B88-4FFF-8E6C-90A2B8F41A93}" destId="{0D6747EE-15CA-467D-9EF6-28761A1CE86D}" srcOrd="2" destOrd="0" presId="urn:microsoft.com/office/officeart/2005/8/layout/hierarchy1"/>
    <dgm:cxn modelId="{8CA243E7-8549-4FDA-9F6F-AE2AF9A247B4}" type="presParOf" srcId="{F443F0D0-1B88-4FFF-8E6C-90A2B8F41A93}" destId="{93757880-8EA8-4B2D-97BE-9767950C657C}" srcOrd="3" destOrd="0" presId="urn:microsoft.com/office/officeart/2005/8/layout/hierarchy1"/>
    <dgm:cxn modelId="{8C4DA111-2318-4E27-B1E5-C913D5B7947C}" type="presParOf" srcId="{93757880-8EA8-4B2D-97BE-9767950C657C}" destId="{0AA83056-AE87-4EDD-BECC-B8C7674007F6}" srcOrd="0" destOrd="0" presId="urn:microsoft.com/office/officeart/2005/8/layout/hierarchy1"/>
    <dgm:cxn modelId="{C59A13D0-CD02-4E2E-92B4-C4C4C017E4F8}" type="presParOf" srcId="{0AA83056-AE87-4EDD-BECC-B8C7674007F6}" destId="{AA412470-F5A3-498C-80D6-AB3B9ABF2091}" srcOrd="0" destOrd="0" presId="urn:microsoft.com/office/officeart/2005/8/layout/hierarchy1"/>
    <dgm:cxn modelId="{E1E4E403-DE62-4AD5-9E96-6BF9A6D20D72}" type="presParOf" srcId="{0AA83056-AE87-4EDD-BECC-B8C7674007F6}" destId="{7D0A21C1-1FD5-46D5-BE45-925259A0166A}" srcOrd="1" destOrd="0" presId="urn:microsoft.com/office/officeart/2005/8/layout/hierarchy1"/>
    <dgm:cxn modelId="{E6F24161-D095-4E2E-B639-0BB5688EE394}" type="presParOf" srcId="{93757880-8EA8-4B2D-97BE-9767950C657C}" destId="{4FCEB2B6-6755-4BFE-BB8A-0E547088F5F2}" srcOrd="1" destOrd="0" presId="urn:microsoft.com/office/officeart/2005/8/layout/hierarchy1"/>
    <dgm:cxn modelId="{FD30D27E-675C-4D24-B531-939F79ABE27B}" type="presParOf" srcId="{F3FAA184-27A8-44A1-91B8-66ACAB924660}" destId="{29AF074C-9101-4C93-8B5D-7712677D6F02}" srcOrd="2" destOrd="0" presId="urn:microsoft.com/office/officeart/2005/8/layout/hierarchy1"/>
    <dgm:cxn modelId="{D5236D0A-D333-4799-813F-7E3C1C808132}" type="presParOf" srcId="{F3FAA184-27A8-44A1-91B8-66ACAB924660}" destId="{95D6BB6D-AD6D-43FF-A958-722D33FBD7D3}" srcOrd="3" destOrd="0" presId="urn:microsoft.com/office/officeart/2005/8/layout/hierarchy1"/>
    <dgm:cxn modelId="{5650482C-657F-4AD7-8AB1-EFE18FAE37EB}" type="presParOf" srcId="{95D6BB6D-AD6D-43FF-A958-722D33FBD7D3}" destId="{F97FE633-F6EB-40F4-8E22-866467D020E8}" srcOrd="0" destOrd="0" presId="urn:microsoft.com/office/officeart/2005/8/layout/hierarchy1"/>
    <dgm:cxn modelId="{94208B76-820F-4B44-8A18-4360867724A6}" type="presParOf" srcId="{F97FE633-F6EB-40F4-8E22-866467D020E8}" destId="{60ADAEDD-F670-4FDB-8A78-27BDE5382F33}" srcOrd="0" destOrd="0" presId="urn:microsoft.com/office/officeart/2005/8/layout/hierarchy1"/>
    <dgm:cxn modelId="{68A3E634-6150-4341-A2F9-E11CDAEC8133}" type="presParOf" srcId="{F97FE633-F6EB-40F4-8E22-866467D020E8}" destId="{7AE6940E-FD15-4BCD-B789-302AF80B85E5}" srcOrd="1" destOrd="0" presId="urn:microsoft.com/office/officeart/2005/8/layout/hierarchy1"/>
    <dgm:cxn modelId="{A3035934-965B-4CA9-B02C-EFC3F076EA8B}" type="presParOf" srcId="{95D6BB6D-AD6D-43FF-A958-722D33FBD7D3}" destId="{21555B2D-82DF-434D-B8E6-858613277EC7}" srcOrd="1" destOrd="0" presId="urn:microsoft.com/office/officeart/2005/8/layout/hierarchy1"/>
    <dgm:cxn modelId="{37DD71C3-D9DC-430B-B5C5-37919D2A2C13}" type="presParOf" srcId="{21555B2D-82DF-434D-B8E6-858613277EC7}" destId="{AE7A4A4D-730D-42DB-BC92-DD0074CF8374}" srcOrd="0" destOrd="0" presId="urn:microsoft.com/office/officeart/2005/8/layout/hierarchy1"/>
    <dgm:cxn modelId="{F0480CA8-6403-4DB9-AC2A-5207B36DA927}" type="presParOf" srcId="{21555B2D-82DF-434D-B8E6-858613277EC7}" destId="{F3D088CE-5BFB-4741-8EE2-5658720570C5}" srcOrd="1" destOrd="0" presId="urn:microsoft.com/office/officeart/2005/8/layout/hierarchy1"/>
    <dgm:cxn modelId="{392D90FA-BA26-47A0-BFD5-F6311EA3037F}" type="presParOf" srcId="{F3D088CE-5BFB-4741-8EE2-5658720570C5}" destId="{092B1C63-D2ED-4B1A-BC91-44EFC1EF1796}" srcOrd="0" destOrd="0" presId="urn:microsoft.com/office/officeart/2005/8/layout/hierarchy1"/>
    <dgm:cxn modelId="{D633E0AE-F5BB-4F61-B0FF-39141418B90B}" type="presParOf" srcId="{092B1C63-D2ED-4B1A-BC91-44EFC1EF1796}" destId="{D298D862-5A46-4885-AF39-58851E840E05}" srcOrd="0" destOrd="0" presId="urn:microsoft.com/office/officeart/2005/8/layout/hierarchy1"/>
    <dgm:cxn modelId="{F8767828-CF9D-43BE-91DD-AA55B29746C8}" type="presParOf" srcId="{092B1C63-D2ED-4B1A-BC91-44EFC1EF1796}" destId="{3AB7DEC7-7838-4824-A0D7-2B02AEB897E2}" srcOrd="1" destOrd="0" presId="urn:microsoft.com/office/officeart/2005/8/layout/hierarchy1"/>
    <dgm:cxn modelId="{DD37485B-A79C-4FB6-9514-9239B851CFAE}" type="presParOf" srcId="{F3D088CE-5BFB-4741-8EE2-5658720570C5}" destId="{126D2BBD-30FB-4B47-B912-9F7C3EB695CF}" srcOrd="1" destOrd="0" presId="urn:microsoft.com/office/officeart/2005/8/layout/hierarchy1"/>
    <dgm:cxn modelId="{8B98F4E9-96AC-41C9-B9C7-00A562BC5899}" type="presParOf" srcId="{21555B2D-82DF-434D-B8E6-858613277EC7}" destId="{F5C8322A-14C5-4004-9F6E-A94AC5948968}" srcOrd="2" destOrd="0" presId="urn:microsoft.com/office/officeart/2005/8/layout/hierarchy1"/>
    <dgm:cxn modelId="{A732CC2D-C930-4C4F-A228-72B393B485C4}" type="presParOf" srcId="{21555B2D-82DF-434D-B8E6-858613277EC7}" destId="{6329DE98-C309-4E06-85A0-F1DEE35E4DBB}" srcOrd="3" destOrd="0" presId="urn:microsoft.com/office/officeart/2005/8/layout/hierarchy1"/>
    <dgm:cxn modelId="{7CD0B685-1DEA-4684-9682-52AFEC837C42}" type="presParOf" srcId="{6329DE98-C309-4E06-85A0-F1DEE35E4DBB}" destId="{9CD1C215-5049-4F97-8E4A-1140DD3D2FE2}" srcOrd="0" destOrd="0" presId="urn:microsoft.com/office/officeart/2005/8/layout/hierarchy1"/>
    <dgm:cxn modelId="{F5B452BA-B875-4DC4-AF1B-955FC9ECE7AC}" type="presParOf" srcId="{9CD1C215-5049-4F97-8E4A-1140DD3D2FE2}" destId="{6DEB09D1-7290-4112-97E3-F4B9E4504D85}" srcOrd="0" destOrd="0" presId="urn:microsoft.com/office/officeart/2005/8/layout/hierarchy1"/>
    <dgm:cxn modelId="{5E9345D5-1BF7-468B-9A3B-F871035459D9}" type="presParOf" srcId="{9CD1C215-5049-4F97-8E4A-1140DD3D2FE2}" destId="{ECE96414-D692-4656-81B7-B8362180E688}" srcOrd="1" destOrd="0" presId="urn:microsoft.com/office/officeart/2005/8/layout/hierarchy1"/>
    <dgm:cxn modelId="{0FB4752F-69E0-468F-A89D-6945DFA254FA}" type="presParOf" srcId="{6329DE98-C309-4E06-85A0-F1DEE35E4DBB}" destId="{C4755A51-C956-47CD-A379-717D44E4AA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F0D0D9-F6ED-4134-9884-C37785C8440C}" type="doc">
      <dgm:prSet loTypeId="urn:microsoft.com/office/officeart/2005/8/layout/hierarchy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02D4AD6-816B-4082-9D54-783674B9A0A5}">
      <dgm:prSet phldrT="[Text]" custT="1"/>
      <dgm:spPr/>
      <dgm:t>
        <a:bodyPr/>
        <a:lstStyle/>
        <a:p>
          <a:r>
            <a:rPr lang="en-US" sz="1800" dirty="0"/>
            <a:t>Magnets</a:t>
          </a:r>
          <a:endParaRPr lang="en-GB" sz="1800" dirty="0"/>
        </a:p>
      </dgm:t>
    </dgm:pt>
    <dgm:pt modelId="{89E9D24D-2045-4F4A-B764-2F83019797AD}" type="parTrans" cxnId="{8564F9A6-0E36-4389-A4D0-B3E94378752D}">
      <dgm:prSet/>
      <dgm:spPr/>
      <dgm:t>
        <a:bodyPr/>
        <a:lstStyle/>
        <a:p>
          <a:endParaRPr lang="en-GB"/>
        </a:p>
      </dgm:t>
    </dgm:pt>
    <dgm:pt modelId="{F3F49F9B-7394-4E1A-9EF1-949DF9A7C6B2}" type="sibTrans" cxnId="{8564F9A6-0E36-4389-A4D0-B3E94378752D}">
      <dgm:prSet/>
      <dgm:spPr/>
      <dgm:t>
        <a:bodyPr/>
        <a:lstStyle/>
        <a:p>
          <a:endParaRPr lang="en-GB"/>
        </a:p>
      </dgm:t>
    </dgm:pt>
    <dgm:pt modelId="{A77D447F-76DF-49B1-941A-133FB2E39D9F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Electro-magnets</a:t>
          </a:r>
          <a:endParaRPr lang="en-GB" dirty="0"/>
        </a:p>
      </dgm:t>
    </dgm:pt>
    <dgm:pt modelId="{8CF4BD59-BC92-4511-91F3-8CDB96B78018}" type="sibTrans" cxnId="{66FAE2F0-6E24-4559-A597-E01081D2CD49}">
      <dgm:prSet/>
      <dgm:spPr/>
      <dgm:t>
        <a:bodyPr/>
        <a:lstStyle/>
        <a:p>
          <a:endParaRPr lang="en-GB"/>
        </a:p>
      </dgm:t>
    </dgm:pt>
    <dgm:pt modelId="{B9E65562-3905-40D0-821A-485089B72BE0}" type="parTrans" cxnId="{66FAE2F0-6E24-4559-A597-E01081D2CD49}">
      <dgm:prSet/>
      <dgm:spPr/>
      <dgm:t>
        <a:bodyPr/>
        <a:lstStyle/>
        <a:p>
          <a:endParaRPr lang="en-GB"/>
        </a:p>
      </dgm:t>
    </dgm:pt>
    <dgm:pt modelId="{6D0C0907-9E88-4740-99A6-9DE0EADD6118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Fixed field</a:t>
          </a:r>
          <a:endParaRPr lang="en-GB" dirty="0"/>
        </a:p>
      </dgm:t>
    </dgm:pt>
    <dgm:pt modelId="{1039A846-574B-4AC0-B4F5-B0389DA96391}" type="parTrans" cxnId="{50A80942-C4A0-43B8-B62F-EFE61F3400A7}">
      <dgm:prSet/>
      <dgm:spPr/>
      <dgm:t>
        <a:bodyPr/>
        <a:lstStyle/>
        <a:p>
          <a:endParaRPr lang="en-GB"/>
        </a:p>
      </dgm:t>
    </dgm:pt>
    <dgm:pt modelId="{0CCA9E14-F88A-45C1-85D2-E4D35FFEEE50}" type="sibTrans" cxnId="{50A80942-C4A0-43B8-B62F-EFE61F3400A7}">
      <dgm:prSet/>
      <dgm:spPr/>
      <dgm:t>
        <a:bodyPr/>
        <a:lstStyle/>
        <a:p>
          <a:endParaRPr lang="en-GB"/>
        </a:p>
      </dgm:t>
    </dgm:pt>
    <dgm:pt modelId="{D27F36E8-56FC-480E-8F3E-8ACC56098633}">
      <dgm:prSet phldrT="[Text]"/>
      <dgm:spPr/>
      <dgm:t>
        <a:bodyPr/>
        <a:lstStyle/>
        <a:p>
          <a:r>
            <a:rPr lang="en-US" dirty="0"/>
            <a:t>Permanent magnets </a:t>
          </a:r>
          <a:endParaRPr lang="en-GB" dirty="0"/>
        </a:p>
      </dgm:t>
    </dgm:pt>
    <dgm:pt modelId="{ECFAC749-96CC-402C-8743-D9BAFB28BDC3}" type="parTrans" cxnId="{2D119788-403B-4A46-8A5A-B66320549F0C}">
      <dgm:prSet/>
      <dgm:spPr/>
      <dgm:t>
        <a:bodyPr/>
        <a:lstStyle/>
        <a:p>
          <a:endParaRPr lang="en-GB"/>
        </a:p>
      </dgm:t>
    </dgm:pt>
    <dgm:pt modelId="{F47C353D-E1AE-4B04-B074-D0F235B103C1}" type="sibTrans" cxnId="{2D119788-403B-4A46-8A5A-B66320549F0C}">
      <dgm:prSet/>
      <dgm:spPr/>
      <dgm:t>
        <a:bodyPr/>
        <a:lstStyle/>
        <a:p>
          <a:endParaRPr lang="en-GB"/>
        </a:p>
      </dgm:t>
    </dgm:pt>
    <dgm:pt modelId="{E54FEC5E-3968-43A5-B69D-D3227A3BD836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dirty="0"/>
            <a:t>Hybrid magnets</a:t>
          </a:r>
          <a:endParaRPr lang="en-GB" dirty="0"/>
        </a:p>
      </dgm:t>
    </dgm:pt>
    <dgm:pt modelId="{FF974A95-38CC-475B-8D0F-8FBFCD9DB1D1}" type="parTrans" cxnId="{22486038-EAF1-40B8-827B-5BA54E2B20B7}">
      <dgm:prSet/>
      <dgm:spPr/>
      <dgm:t>
        <a:bodyPr/>
        <a:lstStyle/>
        <a:p>
          <a:endParaRPr lang="en-GB"/>
        </a:p>
      </dgm:t>
    </dgm:pt>
    <dgm:pt modelId="{67307868-1F0C-4CCF-8051-5FD76CF19E9A}" type="sibTrans" cxnId="{22486038-EAF1-40B8-827B-5BA54E2B20B7}">
      <dgm:prSet/>
      <dgm:spPr/>
      <dgm:t>
        <a:bodyPr/>
        <a:lstStyle/>
        <a:p>
          <a:endParaRPr lang="en-GB"/>
        </a:p>
      </dgm:t>
    </dgm:pt>
    <dgm:pt modelId="{96DEAE53-34DA-45B7-B936-6C9D4CB22BE2}">
      <dgm:prSet/>
      <dgm:spPr/>
      <dgm:t>
        <a:bodyPr/>
        <a:lstStyle/>
        <a:p>
          <a:r>
            <a:rPr lang="en-US" dirty="0"/>
            <a:t>Tuneable field</a:t>
          </a:r>
          <a:endParaRPr lang="en-GB" dirty="0"/>
        </a:p>
      </dgm:t>
    </dgm:pt>
    <dgm:pt modelId="{25E9E995-9184-45B3-9065-ACB8EA21792C}" type="sibTrans" cxnId="{874D0258-37C1-42C7-BEDC-C4DA9A2E71BB}">
      <dgm:prSet/>
      <dgm:spPr/>
      <dgm:t>
        <a:bodyPr/>
        <a:lstStyle/>
        <a:p>
          <a:endParaRPr lang="en-GB"/>
        </a:p>
      </dgm:t>
    </dgm:pt>
    <dgm:pt modelId="{04AAC0A4-F237-4840-92CE-CE803F541609}" type="parTrans" cxnId="{874D0258-37C1-42C7-BEDC-C4DA9A2E71BB}">
      <dgm:prSet/>
      <dgm:spPr/>
      <dgm:t>
        <a:bodyPr/>
        <a:lstStyle/>
        <a:p>
          <a:endParaRPr lang="en-GB"/>
        </a:p>
      </dgm:t>
    </dgm:pt>
    <dgm:pt modelId="{AF473C0C-3A9F-44A2-ABC5-1E0207878D23}" type="pres">
      <dgm:prSet presAssocID="{D9F0D0D9-F6ED-4134-9884-C37785C844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2497FE-6D9C-45DF-881C-DDD3CB5A4360}" type="pres">
      <dgm:prSet presAssocID="{102D4AD6-816B-4082-9D54-783674B9A0A5}" presName="hierRoot1" presStyleCnt="0"/>
      <dgm:spPr/>
    </dgm:pt>
    <dgm:pt modelId="{1C6C0ED9-28CF-43E4-B0F8-1894AA21F893}" type="pres">
      <dgm:prSet presAssocID="{102D4AD6-816B-4082-9D54-783674B9A0A5}" presName="composite" presStyleCnt="0"/>
      <dgm:spPr/>
    </dgm:pt>
    <dgm:pt modelId="{E8E5EFBD-B7A7-4738-90F7-F6E86E74FF0D}" type="pres">
      <dgm:prSet presAssocID="{102D4AD6-816B-4082-9D54-783674B9A0A5}" presName="background" presStyleLbl="node0" presStyleIdx="0" presStyleCnt="1"/>
      <dgm:spPr/>
    </dgm:pt>
    <dgm:pt modelId="{9328828F-DC7B-4ABA-BC68-55400421CBE9}" type="pres">
      <dgm:prSet presAssocID="{102D4AD6-816B-4082-9D54-783674B9A0A5}" presName="text" presStyleLbl="fgAcc0" presStyleIdx="0" presStyleCnt="1" custScaleY="51102" custLinFactNeighborX="-66606" custLinFactNeighborY="-5805">
        <dgm:presLayoutVars>
          <dgm:chPref val="3"/>
        </dgm:presLayoutVars>
      </dgm:prSet>
      <dgm:spPr/>
    </dgm:pt>
    <dgm:pt modelId="{F3FAA184-27A8-44A1-91B8-66ACAB924660}" type="pres">
      <dgm:prSet presAssocID="{102D4AD6-816B-4082-9D54-783674B9A0A5}" presName="hierChild2" presStyleCnt="0"/>
      <dgm:spPr/>
    </dgm:pt>
    <dgm:pt modelId="{4BF00046-B2E0-4AF6-93C5-91A69B5D61CE}" type="pres">
      <dgm:prSet presAssocID="{B9E65562-3905-40D0-821A-485089B72BE0}" presName="Name10" presStyleLbl="parChTrans1D2" presStyleIdx="0" presStyleCnt="3"/>
      <dgm:spPr/>
    </dgm:pt>
    <dgm:pt modelId="{535A60B9-AA2D-4C07-8532-4A3DF779249F}" type="pres">
      <dgm:prSet presAssocID="{A77D447F-76DF-49B1-941A-133FB2E39D9F}" presName="hierRoot2" presStyleCnt="0"/>
      <dgm:spPr/>
    </dgm:pt>
    <dgm:pt modelId="{F38FBCE1-C955-4E98-80B6-8862358EF2D2}" type="pres">
      <dgm:prSet presAssocID="{A77D447F-76DF-49B1-941A-133FB2E39D9F}" presName="composite2" presStyleCnt="0"/>
      <dgm:spPr/>
    </dgm:pt>
    <dgm:pt modelId="{95C958F2-B355-4F5B-A811-98630CD6607C}" type="pres">
      <dgm:prSet presAssocID="{A77D447F-76DF-49B1-941A-133FB2E39D9F}" presName="background2" presStyleLbl="node2" presStyleIdx="0" presStyleCnt="3"/>
      <dgm:spPr/>
    </dgm:pt>
    <dgm:pt modelId="{066B6841-F2AC-4B7C-8086-9ECF6147B1A1}" type="pres">
      <dgm:prSet presAssocID="{A77D447F-76DF-49B1-941A-133FB2E39D9F}" presName="text2" presStyleLbl="fgAcc2" presStyleIdx="0" presStyleCnt="3" custScaleY="48386" custLinFactNeighborX="-61501" custLinFactNeighborY="-2524">
        <dgm:presLayoutVars>
          <dgm:chPref val="3"/>
        </dgm:presLayoutVars>
      </dgm:prSet>
      <dgm:spPr/>
    </dgm:pt>
    <dgm:pt modelId="{F443F0D0-1B88-4FFF-8E6C-90A2B8F41A93}" type="pres">
      <dgm:prSet presAssocID="{A77D447F-76DF-49B1-941A-133FB2E39D9F}" presName="hierChild3" presStyleCnt="0"/>
      <dgm:spPr/>
    </dgm:pt>
    <dgm:pt modelId="{8C530D9F-BBD4-4858-A74E-3C5454BAE794}" type="pres">
      <dgm:prSet presAssocID="{FF974A95-38CC-475B-8D0F-8FBFCD9DB1D1}" presName="Name10" presStyleLbl="parChTrans1D2" presStyleIdx="1" presStyleCnt="3"/>
      <dgm:spPr/>
    </dgm:pt>
    <dgm:pt modelId="{3C60D49A-7A8B-4FE1-BD5C-DA3A9090350A}" type="pres">
      <dgm:prSet presAssocID="{E54FEC5E-3968-43A5-B69D-D3227A3BD836}" presName="hierRoot2" presStyleCnt="0"/>
      <dgm:spPr/>
    </dgm:pt>
    <dgm:pt modelId="{85548E52-3A58-48A7-B598-4EA1517BD073}" type="pres">
      <dgm:prSet presAssocID="{E54FEC5E-3968-43A5-B69D-D3227A3BD836}" presName="composite2" presStyleCnt="0"/>
      <dgm:spPr/>
    </dgm:pt>
    <dgm:pt modelId="{3682F8AF-3D33-406D-BBBE-9F911AEA2A39}" type="pres">
      <dgm:prSet presAssocID="{E54FEC5E-3968-43A5-B69D-D3227A3BD836}" presName="background2" presStyleLbl="node2" presStyleIdx="1" presStyleCnt="3"/>
      <dgm:spPr/>
    </dgm:pt>
    <dgm:pt modelId="{3AFF79E9-9E15-41E1-8DB7-C900326592DD}" type="pres">
      <dgm:prSet presAssocID="{E54FEC5E-3968-43A5-B69D-D3227A3BD836}" presName="text2" presStyleLbl="fgAcc2" presStyleIdx="1" presStyleCnt="3" custScaleY="52621" custLinFactNeighborX="-50266" custLinFactNeighborY="54636">
        <dgm:presLayoutVars>
          <dgm:chPref val="3"/>
        </dgm:presLayoutVars>
      </dgm:prSet>
      <dgm:spPr/>
    </dgm:pt>
    <dgm:pt modelId="{76ED16F4-80E6-4F7C-B669-591058468048}" type="pres">
      <dgm:prSet presAssocID="{E54FEC5E-3968-43A5-B69D-D3227A3BD836}" presName="hierChild3" presStyleCnt="0"/>
      <dgm:spPr/>
    </dgm:pt>
    <dgm:pt modelId="{29AF074C-9101-4C93-8B5D-7712677D6F02}" type="pres">
      <dgm:prSet presAssocID="{ECFAC749-96CC-402C-8743-D9BAFB28BDC3}" presName="Name10" presStyleLbl="parChTrans1D2" presStyleIdx="2" presStyleCnt="3"/>
      <dgm:spPr/>
    </dgm:pt>
    <dgm:pt modelId="{95D6BB6D-AD6D-43FF-A958-722D33FBD7D3}" type="pres">
      <dgm:prSet presAssocID="{D27F36E8-56FC-480E-8F3E-8ACC56098633}" presName="hierRoot2" presStyleCnt="0"/>
      <dgm:spPr/>
    </dgm:pt>
    <dgm:pt modelId="{F97FE633-F6EB-40F4-8E22-866467D020E8}" type="pres">
      <dgm:prSet presAssocID="{D27F36E8-56FC-480E-8F3E-8ACC56098633}" presName="composite2" presStyleCnt="0"/>
      <dgm:spPr/>
    </dgm:pt>
    <dgm:pt modelId="{60ADAEDD-F670-4FDB-8A78-27BDE5382F33}" type="pres">
      <dgm:prSet presAssocID="{D27F36E8-56FC-480E-8F3E-8ACC56098633}" presName="background2" presStyleLbl="node2" presStyleIdx="2" presStyleCnt="3"/>
      <dgm:spPr/>
    </dgm:pt>
    <dgm:pt modelId="{7AE6940E-FD15-4BCD-B789-302AF80B85E5}" type="pres">
      <dgm:prSet presAssocID="{D27F36E8-56FC-480E-8F3E-8ACC56098633}" presName="text2" presStyleLbl="fgAcc2" presStyleIdx="2" presStyleCnt="3" custFlipVert="0" custScaleX="132681" custScaleY="49338" custLinFactNeighborX="44855" custLinFactNeighborY="-2855">
        <dgm:presLayoutVars>
          <dgm:chPref val="3"/>
        </dgm:presLayoutVars>
      </dgm:prSet>
      <dgm:spPr/>
    </dgm:pt>
    <dgm:pt modelId="{21555B2D-82DF-434D-B8E6-858613277EC7}" type="pres">
      <dgm:prSet presAssocID="{D27F36E8-56FC-480E-8F3E-8ACC56098633}" presName="hierChild3" presStyleCnt="0"/>
      <dgm:spPr/>
    </dgm:pt>
    <dgm:pt modelId="{AE7A4A4D-730D-42DB-BC92-DD0074CF8374}" type="pres">
      <dgm:prSet presAssocID="{04AAC0A4-F237-4840-92CE-CE803F541609}" presName="Name17" presStyleLbl="parChTrans1D3" presStyleIdx="0" presStyleCnt="2"/>
      <dgm:spPr/>
    </dgm:pt>
    <dgm:pt modelId="{F3D088CE-5BFB-4741-8EE2-5658720570C5}" type="pres">
      <dgm:prSet presAssocID="{96DEAE53-34DA-45B7-B936-6C9D4CB22BE2}" presName="hierRoot3" presStyleCnt="0"/>
      <dgm:spPr/>
    </dgm:pt>
    <dgm:pt modelId="{092B1C63-D2ED-4B1A-BC91-44EFC1EF1796}" type="pres">
      <dgm:prSet presAssocID="{96DEAE53-34DA-45B7-B936-6C9D4CB22BE2}" presName="composite3" presStyleCnt="0"/>
      <dgm:spPr/>
    </dgm:pt>
    <dgm:pt modelId="{D298D862-5A46-4885-AF39-58851E840E05}" type="pres">
      <dgm:prSet presAssocID="{96DEAE53-34DA-45B7-B936-6C9D4CB22BE2}" presName="background3" presStyleLbl="node3" presStyleIdx="0" presStyleCnt="2"/>
      <dgm:spPr/>
    </dgm:pt>
    <dgm:pt modelId="{3AB7DEC7-7838-4824-A0D7-2B02AEB897E2}" type="pres">
      <dgm:prSet presAssocID="{96DEAE53-34DA-45B7-B936-6C9D4CB22BE2}" presName="text3" presStyleLbl="fgAcc3" presStyleIdx="0" presStyleCnt="2" custScaleY="49676" custLinFactNeighborX="24974" custLinFactNeighborY="23803">
        <dgm:presLayoutVars>
          <dgm:chPref val="3"/>
        </dgm:presLayoutVars>
      </dgm:prSet>
      <dgm:spPr/>
    </dgm:pt>
    <dgm:pt modelId="{126D2BBD-30FB-4B47-B912-9F7C3EB695CF}" type="pres">
      <dgm:prSet presAssocID="{96DEAE53-34DA-45B7-B936-6C9D4CB22BE2}" presName="hierChild4" presStyleCnt="0"/>
      <dgm:spPr/>
    </dgm:pt>
    <dgm:pt modelId="{F5C8322A-14C5-4004-9F6E-A94AC5948968}" type="pres">
      <dgm:prSet presAssocID="{1039A846-574B-4AC0-B4F5-B0389DA96391}" presName="Name17" presStyleLbl="parChTrans1D3" presStyleIdx="1" presStyleCnt="2"/>
      <dgm:spPr/>
    </dgm:pt>
    <dgm:pt modelId="{6329DE98-C309-4E06-85A0-F1DEE35E4DBB}" type="pres">
      <dgm:prSet presAssocID="{6D0C0907-9E88-4740-99A6-9DE0EADD6118}" presName="hierRoot3" presStyleCnt="0"/>
      <dgm:spPr/>
    </dgm:pt>
    <dgm:pt modelId="{9CD1C215-5049-4F97-8E4A-1140DD3D2FE2}" type="pres">
      <dgm:prSet presAssocID="{6D0C0907-9E88-4740-99A6-9DE0EADD6118}" presName="composite3" presStyleCnt="0"/>
      <dgm:spPr/>
    </dgm:pt>
    <dgm:pt modelId="{6DEB09D1-7290-4112-97E3-F4B9E4504D85}" type="pres">
      <dgm:prSet presAssocID="{6D0C0907-9E88-4740-99A6-9DE0EADD6118}" presName="background3" presStyleLbl="node3" presStyleIdx="1" presStyleCnt="2"/>
      <dgm:spPr/>
    </dgm:pt>
    <dgm:pt modelId="{ECE96414-D692-4656-81B7-B8362180E688}" type="pres">
      <dgm:prSet presAssocID="{6D0C0907-9E88-4740-99A6-9DE0EADD6118}" presName="text3" presStyleLbl="fgAcc3" presStyleIdx="1" presStyleCnt="2" custScaleY="49676" custLinFactNeighborX="63346" custLinFactNeighborY="23803">
        <dgm:presLayoutVars>
          <dgm:chPref val="3"/>
        </dgm:presLayoutVars>
      </dgm:prSet>
      <dgm:spPr/>
    </dgm:pt>
    <dgm:pt modelId="{C4755A51-C956-47CD-A379-717D44E4AA40}" type="pres">
      <dgm:prSet presAssocID="{6D0C0907-9E88-4740-99A6-9DE0EADD6118}" presName="hierChild4" presStyleCnt="0"/>
      <dgm:spPr/>
    </dgm:pt>
  </dgm:ptLst>
  <dgm:cxnLst>
    <dgm:cxn modelId="{12013011-544C-499A-A40B-919E4BAEF56C}" type="presOf" srcId="{B9E65562-3905-40D0-821A-485089B72BE0}" destId="{4BF00046-B2E0-4AF6-93C5-91A69B5D61CE}" srcOrd="0" destOrd="0" presId="urn:microsoft.com/office/officeart/2005/8/layout/hierarchy1"/>
    <dgm:cxn modelId="{94D04112-7560-4F98-83CE-239E700DD128}" type="presOf" srcId="{1039A846-574B-4AC0-B4F5-B0389DA96391}" destId="{F5C8322A-14C5-4004-9F6E-A94AC5948968}" srcOrd="0" destOrd="0" presId="urn:microsoft.com/office/officeart/2005/8/layout/hierarchy1"/>
    <dgm:cxn modelId="{CCADFD20-FCEF-408B-BB37-8AFE4760B45F}" type="presOf" srcId="{6D0C0907-9E88-4740-99A6-9DE0EADD6118}" destId="{ECE96414-D692-4656-81B7-B8362180E688}" srcOrd="0" destOrd="0" presId="urn:microsoft.com/office/officeart/2005/8/layout/hierarchy1"/>
    <dgm:cxn modelId="{22486038-EAF1-40B8-827B-5BA54E2B20B7}" srcId="{102D4AD6-816B-4082-9D54-783674B9A0A5}" destId="{E54FEC5E-3968-43A5-B69D-D3227A3BD836}" srcOrd="1" destOrd="0" parTransId="{FF974A95-38CC-475B-8D0F-8FBFCD9DB1D1}" sibTransId="{67307868-1F0C-4CCF-8051-5FD76CF19E9A}"/>
    <dgm:cxn modelId="{50A80942-C4A0-43B8-B62F-EFE61F3400A7}" srcId="{D27F36E8-56FC-480E-8F3E-8ACC56098633}" destId="{6D0C0907-9E88-4740-99A6-9DE0EADD6118}" srcOrd="1" destOrd="0" parTransId="{1039A846-574B-4AC0-B4F5-B0389DA96391}" sibTransId="{0CCA9E14-F88A-45C1-85D2-E4D35FFEEE50}"/>
    <dgm:cxn modelId="{A5E11043-F316-4CE5-A42E-18EE97364F2C}" type="presOf" srcId="{96DEAE53-34DA-45B7-B936-6C9D4CB22BE2}" destId="{3AB7DEC7-7838-4824-A0D7-2B02AEB897E2}" srcOrd="0" destOrd="0" presId="urn:microsoft.com/office/officeart/2005/8/layout/hierarchy1"/>
    <dgm:cxn modelId="{66F9C245-2DFD-41E7-8D66-EC143E05BABD}" type="presOf" srcId="{ECFAC749-96CC-402C-8743-D9BAFB28BDC3}" destId="{29AF074C-9101-4C93-8B5D-7712677D6F02}" srcOrd="0" destOrd="0" presId="urn:microsoft.com/office/officeart/2005/8/layout/hierarchy1"/>
    <dgm:cxn modelId="{3D0D4347-42DA-43CB-ADC4-996F61635778}" type="presOf" srcId="{D27F36E8-56FC-480E-8F3E-8ACC56098633}" destId="{7AE6940E-FD15-4BCD-B789-302AF80B85E5}" srcOrd="0" destOrd="0" presId="urn:microsoft.com/office/officeart/2005/8/layout/hierarchy1"/>
    <dgm:cxn modelId="{874D0258-37C1-42C7-BEDC-C4DA9A2E71BB}" srcId="{D27F36E8-56FC-480E-8F3E-8ACC56098633}" destId="{96DEAE53-34DA-45B7-B936-6C9D4CB22BE2}" srcOrd="0" destOrd="0" parTransId="{04AAC0A4-F237-4840-92CE-CE803F541609}" sibTransId="{25E9E995-9184-45B3-9065-ACB8EA21792C}"/>
    <dgm:cxn modelId="{2D119788-403B-4A46-8A5A-B66320549F0C}" srcId="{102D4AD6-816B-4082-9D54-783674B9A0A5}" destId="{D27F36E8-56FC-480E-8F3E-8ACC56098633}" srcOrd="2" destOrd="0" parTransId="{ECFAC749-96CC-402C-8743-D9BAFB28BDC3}" sibTransId="{F47C353D-E1AE-4B04-B074-D0F235B103C1}"/>
    <dgm:cxn modelId="{E91A9D88-989A-49A6-A950-2A245A33501B}" type="presOf" srcId="{E54FEC5E-3968-43A5-B69D-D3227A3BD836}" destId="{3AFF79E9-9E15-41E1-8DB7-C900326592DD}" srcOrd="0" destOrd="0" presId="urn:microsoft.com/office/officeart/2005/8/layout/hierarchy1"/>
    <dgm:cxn modelId="{8564F9A6-0E36-4389-A4D0-B3E94378752D}" srcId="{D9F0D0D9-F6ED-4134-9884-C37785C8440C}" destId="{102D4AD6-816B-4082-9D54-783674B9A0A5}" srcOrd="0" destOrd="0" parTransId="{89E9D24D-2045-4F4A-B764-2F83019797AD}" sibTransId="{F3F49F9B-7394-4E1A-9EF1-949DF9A7C6B2}"/>
    <dgm:cxn modelId="{43E736B9-6D6D-4D9F-AB94-B29F4E735463}" type="presOf" srcId="{D9F0D0D9-F6ED-4134-9884-C37785C8440C}" destId="{AF473C0C-3A9F-44A2-ABC5-1E0207878D23}" srcOrd="0" destOrd="0" presId="urn:microsoft.com/office/officeart/2005/8/layout/hierarchy1"/>
    <dgm:cxn modelId="{0983F1C0-590C-4EE3-8203-3E08637A79F5}" type="presOf" srcId="{04AAC0A4-F237-4840-92CE-CE803F541609}" destId="{AE7A4A4D-730D-42DB-BC92-DD0074CF8374}" srcOrd="0" destOrd="0" presId="urn:microsoft.com/office/officeart/2005/8/layout/hierarchy1"/>
    <dgm:cxn modelId="{5D061AED-99AD-4E39-A6F0-EC063CD88D68}" type="presOf" srcId="{102D4AD6-816B-4082-9D54-783674B9A0A5}" destId="{9328828F-DC7B-4ABA-BC68-55400421CBE9}" srcOrd="0" destOrd="0" presId="urn:microsoft.com/office/officeart/2005/8/layout/hierarchy1"/>
    <dgm:cxn modelId="{66FAE2F0-6E24-4559-A597-E01081D2CD49}" srcId="{102D4AD6-816B-4082-9D54-783674B9A0A5}" destId="{A77D447F-76DF-49B1-941A-133FB2E39D9F}" srcOrd="0" destOrd="0" parTransId="{B9E65562-3905-40D0-821A-485089B72BE0}" sibTransId="{8CF4BD59-BC92-4511-91F3-8CDB96B78018}"/>
    <dgm:cxn modelId="{B2A6FCF1-F335-4A2F-BD73-5822A1CB312C}" type="presOf" srcId="{FF974A95-38CC-475B-8D0F-8FBFCD9DB1D1}" destId="{8C530D9F-BBD4-4858-A74E-3C5454BAE794}" srcOrd="0" destOrd="0" presId="urn:microsoft.com/office/officeart/2005/8/layout/hierarchy1"/>
    <dgm:cxn modelId="{5C3EF4F9-506E-4F5A-AFAE-B63AF763B1A1}" type="presOf" srcId="{A77D447F-76DF-49B1-941A-133FB2E39D9F}" destId="{066B6841-F2AC-4B7C-8086-9ECF6147B1A1}" srcOrd="0" destOrd="0" presId="urn:microsoft.com/office/officeart/2005/8/layout/hierarchy1"/>
    <dgm:cxn modelId="{C4480DB3-846A-475A-8F36-F950A386ED2A}" type="presParOf" srcId="{AF473C0C-3A9F-44A2-ABC5-1E0207878D23}" destId="{A22497FE-6D9C-45DF-881C-DDD3CB5A4360}" srcOrd="0" destOrd="0" presId="urn:microsoft.com/office/officeart/2005/8/layout/hierarchy1"/>
    <dgm:cxn modelId="{44A5C617-2115-4E80-BBBC-C83231B7C94C}" type="presParOf" srcId="{A22497FE-6D9C-45DF-881C-DDD3CB5A4360}" destId="{1C6C0ED9-28CF-43E4-B0F8-1894AA21F893}" srcOrd="0" destOrd="0" presId="urn:microsoft.com/office/officeart/2005/8/layout/hierarchy1"/>
    <dgm:cxn modelId="{E78BA498-B0A5-4369-B334-01039BB6E438}" type="presParOf" srcId="{1C6C0ED9-28CF-43E4-B0F8-1894AA21F893}" destId="{E8E5EFBD-B7A7-4738-90F7-F6E86E74FF0D}" srcOrd="0" destOrd="0" presId="urn:microsoft.com/office/officeart/2005/8/layout/hierarchy1"/>
    <dgm:cxn modelId="{80A1E652-847A-4847-A11C-505D9B0741C1}" type="presParOf" srcId="{1C6C0ED9-28CF-43E4-B0F8-1894AA21F893}" destId="{9328828F-DC7B-4ABA-BC68-55400421CBE9}" srcOrd="1" destOrd="0" presId="urn:microsoft.com/office/officeart/2005/8/layout/hierarchy1"/>
    <dgm:cxn modelId="{F4B39A58-3B6C-4C2F-906B-14E08174B2AB}" type="presParOf" srcId="{A22497FE-6D9C-45DF-881C-DDD3CB5A4360}" destId="{F3FAA184-27A8-44A1-91B8-66ACAB924660}" srcOrd="1" destOrd="0" presId="urn:microsoft.com/office/officeart/2005/8/layout/hierarchy1"/>
    <dgm:cxn modelId="{711F800E-6149-4698-BA7F-57C1E501FDDE}" type="presParOf" srcId="{F3FAA184-27A8-44A1-91B8-66ACAB924660}" destId="{4BF00046-B2E0-4AF6-93C5-91A69B5D61CE}" srcOrd="0" destOrd="0" presId="urn:microsoft.com/office/officeart/2005/8/layout/hierarchy1"/>
    <dgm:cxn modelId="{BA6D52A9-BFED-485E-9380-DFC629B3C04E}" type="presParOf" srcId="{F3FAA184-27A8-44A1-91B8-66ACAB924660}" destId="{535A60B9-AA2D-4C07-8532-4A3DF779249F}" srcOrd="1" destOrd="0" presId="urn:microsoft.com/office/officeart/2005/8/layout/hierarchy1"/>
    <dgm:cxn modelId="{1F7A6840-B554-4D5C-A3B4-9D0FFA958575}" type="presParOf" srcId="{535A60B9-AA2D-4C07-8532-4A3DF779249F}" destId="{F38FBCE1-C955-4E98-80B6-8862358EF2D2}" srcOrd="0" destOrd="0" presId="urn:microsoft.com/office/officeart/2005/8/layout/hierarchy1"/>
    <dgm:cxn modelId="{BAB77284-ABBA-4970-B212-97D7F9A951E9}" type="presParOf" srcId="{F38FBCE1-C955-4E98-80B6-8862358EF2D2}" destId="{95C958F2-B355-4F5B-A811-98630CD6607C}" srcOrd="0" destOrd="0" presId="urn:microsoft.com/office/officeart/2005/8/layout/hierarchy1"/>
    <dgm:cxn modelId="{51CACDFB-9169-4E5F-B5C8-2ABB703B2191}" type="presParOf" srcId="{F38FBCE1-C955-4E98-80B6-8862358EF2D2}" destId="{066B6841-F2AC-4B7C-8086-9ECF6147B1A1}" srcOrd="1" destOrd="0" presId="urn:microsoft.com/office/officeart/2005/8/layout/hierarchy1"/>
    <dgm:cxn modelId="{26586506-BAC8-4BCA-A7CD-38D18F410A7D}" type="presParOf" srcId="{535A60B9-AA2D-4C07-8532-4A3DF779249F}" destId="{F443F0D0-1B88-4FFF-8E6C-90A2B8F41A93}" srcOrd="1" destOrd="0" presId="urn:microsoft.com/office/officeart/2005/8/layout/hierarchy1"/>
    <dgm:cxn modelId="{271881A2-6404-413E-9FCA-59EB7B023D4F}" type="presParOf" srcId="{F3FAA184-27A8-44A1-91B8-66ACAB924660}" destId="{8C530D9F-BBD4-4858-A74E-3C5454BAE794}" srcOrd="2" destOrd="0" presId="urn:microsoft.com/office/officeart/2005/8/layout/hierarchy1"/>
    <dgm:cxn modelId="{BFB5FA94-C5E1-4679-B23D-52DEBDD8CB68}" type="presParOf" srcId="{F3FAA184-27A8-44A1-91B8-66ACAB924660}" destId="{3C60D49A-7A8B-4FE1-BD5C-DA3A9090350A}" srcOrd="3" destOrd="0" presId="urn:microsoft.com/office/officeart/2005/8/layout/hierarchy1"/>
    <dgm:cxn modelId="{8224A14E-8AAC-463C-BD40-59DE10CD6041}" type="presParOf" srcId="{3C60D49A-7A8B-4FE1-BD5C-DA3A9090350A}" destId="{85548E52-3A58-48A7-B598-4EA1517BD073}" srcOrd="0" destOrd="0" presId="urn:microsoft.com/office/officeart/2005/8/layout/hierarchy1"/>
    <dgm:cxn modelId="{7B20D66F-F75B-460B-A67A-14EFF7F1DA18}" type="presParOf" srcId="{85548E52-3A58-48A7-B598-4EA1517BD073}" destId="{3682F8AF-3D33-406D-BBBE-9F911AEA2A39}" srcOrd="0" destOrd="0" presId="urn:microsoft.com/office/officeart/2005/8/layout/hierarchy1"/>
    <dgm:cxn modelId="{7A18E190-7666-4F18-A112-0B6AC8E14158}" type="presParOf" srcId="{85548E52-3A58-48A7-B598-4EA1517BD073}" destId="{3AFF79E9-9E15-41E1-8DB7-C900326592DD}" srcOrd="1" destOrd="0" presId="urn:microsoft.com/office/officeart/2005/8/layout/hierarchy1"/>
    <dgm:cxn modelId="{9C0E89C0-22B7-4B68-AC67-286F8D4F0202}" type="presParOf" srcId="{3C60D49A-7A8B-4FE1-BD5C-DA3A9090350A}" destId="{76ED16F4-80E6-4F7C-B669-591058468048}" srcOrd="1" destOrd="0" presId="urn:microsoft.com/office/officeart/2005/8/layout/hierarchy1"/>
    <dgm:cxn modelId="{FD30D27E-675C-4D24-B531-939F79ABE27B}" type="presParOf" srcId="{F3FAA184-27A8-44A1-91B8-66ACAB924660}" destId="{29AF074C-9101-4C93-8B5D-7712677D6F02}" srcOrd="4" destOrd="0" presId="urn:microsoft.com/office/officeart/2005/8/layout/hierarchy1"/>
    <dgm:cxn modelId="{D5236D0A-D333-4799-813F-7E3C1C808132}" type="presParOf" srcId="{F3FAA184-27A8-44A1-91B8-66ACAB924660}" destId="{95D6BB6D-AD6D-43FF-A958-722D33FBD7D3}" srcOrd="5" destOrd="0" presId="urn:microsoft.com/office/officeart/2005/8/layout/hierarchy1"/>
    <dgm:cxn modelId="{5650482C-657F-4AD7-8AB1-EFE18FAE37EB}" type="presParOf" srcId="{95D6BB6D-AD6D-43FF-A958-722D33FBD7D3}" destId="{F97FE633-F6EB-40F4-8E22-866467D020E8}" srcOrd="0" destOrd="0" presId="urn:microsoft.com/office/officeart/2005/8/layout/hierarchy1"/>
    <dgm:cxn modelId="{94208B76-820F-4B44-8A18-4360867724A6}" type="presParOf" srcId="{F97FE633-F6EB-40F4-8E22-866467D020E8}" destId="{60ADAEDD-F670-4FDB-8A78-27BDE5382F33}" srcOrd="0" destOrd="0" presId="urn:microsoft.com/office/officeart/2005/8/layout/hierarchy1"/>
    <dgm:cxn modelId="{68A3E634-6150-4341-A2F9-E11CDAEC8133}" type="presParOf" srcId="{F97FE633-F6EB-40F4-8E22-866467D020E8}" destId="{7AE6940E-FD15-4BCD-B789-302AF80B85E5}" srcOrd="1" destOrd="0" presId="urn:microsoft.com/office/officeart/2005/8/layout/hierarchy1"/>
    <dgm:cxn modelId="{A3035934-965B-4CA9-B02C-EFC3F076EA8B}" type="presParOf" srcId="{95D6BB6D-AD6D-43FF-A958-722D33FBD7D3}" destId="{21555B2D-82DF-434D-B8E6-858613277EC7}" srcOrd="1" destOrd="0" presId="urn:microsoft.com/office/officeart/2005/8/layout/hierarchy1"/>
    <dgm:cxn modelId="{37DD71C3-D9DC-430B-B5C5-37919D2A2C13}" type="presParOf" srcId="{21555B2D-82DF-434D-B8E6-858613277EC7}" destId="{AE7A4A4D-730D-42DB-BC92-DD0074CF8374}" srcOrd="0" destOrd="0" presId="urn:microsoft.com/office/officeart/2005/8/layout/hierarchy1"/>
    <dgm:cxn modelId="{F0480CA8-6403-4DB9-AC2A-5207B36DA927}" type="presParOf" srcId="{21555B2D-82DF-434D-B8E6-858613277EC7}" destId="{F3D088CE-5BFB-4741-8EE2-5658720570C5}" srcOrd="1" destOrd="0" presId="urn:microsoft.com/office/officeart/2005/8/layout/hierarchy1"/>
    <dgm:cxn modelId="{392D90FA-BA26-47A0-BFD5-F6311EA3037F}" type="presParOf" srcId="{F3D088CE-5BFB-4741-8EE2-5658720570C5}" destId="{092B1C63-D2ED-4B1A-BC91-44EFC1EF1796}" srcOrd="0" destOrd="0" presId="urn:microsoft.com/office/officeart/2005/8/layout/hierarchy1"/>
    <dgm:cxn modelId="{D633E0AE-F5BB-4F61-B0FF-39141418B90B}" type="presParOf" srcId="{092B1C63-D2ED-4B1A-BC91-44EFC1EF1796}" destId="{D298D862-5A46-4885-AF39-58851E840E05}" srcOrd="0" destOrd="0" presId="urn:microsoft.com/office/officeart/2005/8/layout/hierarchy1"/>
    <dgm:cxn modelId="{F8767828-CF9D-43BE-91DD-AA55B29746C8}" type="presParOf" srcId="{092B1C63-D2ED-4B1A-BC91-44EFC1EF1796}" destId="{3AB7DEC7-7838-4824-A0D7-2B02AEB897E2}" srcOrd="1" destOrd="0" presId="urn:microsoft.com/office/officeart/2005/8/layout/hierarchy1"/>
    <dgm:cxn modelId="{DD37485B-A79C-4FB6-9514-9239B851CFAE}" type="presParOf" srcId="{F3D088CE-5BFB-4741-8EE2-5658720570C5}" destId="{126D2BBD-30FB-4B47-B912-9F7C3EB695CF}" srcOrd="1" destOrd="0" presId="urn:microsoft.com/office/officeart/2005/8/layout/hierarchy1"/>
    <dgm:cxn modelId="{8B98F4E9-96AC-41C9-B9C7-00A562BC5899}" type="presParOf" srcId="{21555B2D-82DF-434D-B8E6-858613277EC7}" destId="{F5C8322A-14C5-4004-9F6E-A94AC5948968}" srcOrd="2" destOrd="0" presId="urn:microsoft.com/office/officeart/2005/8/layout/hierarchy1"/>
    <dgm:cxn modelId="{A732CC2D-C930-4C4F-A228-72B393B485C4}" type="presParOf" srcId="{21555B2D-82DF-434D-B8E6-858613277EC7}" destId="{6329DE98-C309-4E06-85A0-F1DEE35E4DBB}" srcOrd="3" destOrd="0" presId="urn:microsoft.com/office/officeart/2005/8/layout/hierarchy1"/>
    <dgm:cxn modelId="{7CD0B685-1DEA-4684-9682-52AFEC837C42}" type="presParOf" srcId="{6329DE98-C309-4E06-85A0-F1DEE35E4DBB}" destId="{9CD1C215-5049-4F97-8E4A-1140DD3D2FE2}" srcOrd="0" destOrd="0" presId="urn:microsoft.com/office/officeart/2005/8/layout/hierarchy1"/>
    <dgm:cxn modelId="{F5B452BA-B875-4DC4-AF1B-955FC9ECE7AC}" type="presParOf" srcId="{9CD1C215-5049-4F97-8E4A-1140DD3D2FE2}" destId="{6DEB09D1-7290-4112-97E3-F4B9E4504D85}" srcOrd="0" destOrd="0" presId="urn:microsoft.com/office/officeart/2005/8/layout/hierarchy1"/>
    <dgm:cxn modelId="{5E9345D5-1BF7-468B-9A3B-F871035459D9}" type="presParOf" srcId="{9CD1C215-5049-4F97-8E4A-1140DD3D2FE2}" destId="{ECE96414-D692-4656-81B7-B8362180E688}" srcOrd="1" destOrd="0" presId="urn:microsoft.com/office/officeart/2005/8/layout/hierarchy1"/>
    <dgm:cxn modelId="{0FB4752F-69E0-468F-A89D-6945DFA254FA}" type="presParOf" srcId="{6329DE98-C309-4E06-85A0-F1DEE35E4DBB}" destId="{C4755A51-C956-47CD-A379-717D44E4AA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644D70-90D9-42EF-8E8E-68DF1A442F1A}" type="doc">
      <dgm:prSet loTypeId="urn:microsoft.com/office/officeart/2005/8/layout/chevron1" loCatId="process" qsTypeId="urn:microsoft.com/office/officeart/2005/8/quickstyle/3d1" qsCatId="3D" csTypeId="urn:microsoft.com/office/officeart/2005/8/colors/accent1_1" csCatId="accent1" phldr="1"/>
      <dgm:spPr/>
    </dgm:pt>
    <dgm:pt modelId="{23A4954F-D4DE-491D-A7EB-FCEE6EABC90D}">
      <dgm:prSet phldrT="[Text]"/>
      <dgm:spPr/>
      <dgm:t>
        <a:bodyPr/>
        <a:lstStyle/>
        <a:p>
          <a:r>
            <a:rPr lang="de-CH" dirty="0"/>
            <a:t>Collect input data</a:t>
          </a:r>
          <a:endParaRPr lang="en-GB" dirty="0"/>
        </a:p>
      </dgm:t>
    </dgm:pt>
    <dgm:pt modelId="{ECF6B18D-6DD4-44AC-81E8-B052BE705FFB}" type="parTrans" cxnId="{37B7CC46-CF44-4FC1-B2D9-0E53FBFAB526}">
      <dgm:prSet/>
      <dgm:spPr/>
      <dgm:t>
        <a:bodyPr/>
        <a:lstStyle/>
        <a:p>
          <a:endParaRPr lang="en-GB"/>
        </a:p>
      </dgm:t>
    </dgm:pt>
    <dgm:pt modelId="{3D8FF8E8-63C1-4B7A-A715-EBCA8C02FA7D}" type="sibTrans" cxnId="{37B7CC46-CF44-4FC1-B2D9-0E53FBFAB526}">
      <dgm:prSet/>
      <dgm:spPr/>
      <dgm:t>
        <a:bodyPr/>
        <a:lstStyle/>
        <a:p>
          <a:endParaRPr lang="en-GB"/>
        </a:p>
      </dgm:t>
    </dgm:pt>
    <dgm:pt modelId="{6F25FABA-0CD6-4BC2-9A08-BA41D05B26E8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de-CH" dirty="0"/>
            <a:t>Analytical design</a:t>
          </a:r>
          <a:endParaRPr lang="en-GB" dirty="0"/>
        </a:p>
      </dgm:t>
    </dgm:pt>
    <dgm:pt modelId="{515EE33E-9350-4270-8E5B-45311260A69E}" type="parTrans" cxnId="{2D3F1593-79B7-4B54-877A-1199F2DB99A5}">
      <dgm:prSet/>
      <dgm:spPr/>
      <dgm:t>
        <a:bodyPr/>
        <a:lstStyle/>
        <a:p>
          <a:endParaRPr lang="en-GB"/>
        </a:p>
      </dgm:t>
    </dgm:pt>
    <dgm:pt modelId="{D5DC1082-CBFC-40FD-AFC5-13286678AC9D}" type="sibTrans" cxnId="{2D3F1593-79B7-4B54-877A-1199F2DB99A5}">
      <dgm:prSet/>
      <dgm:spPr/>
      <dgm:t>
        <a:bodyPr/>
        <a:lstStyle/>
        <a:p>
          <a:endParaRPr lang="en-GB"/>
        </a:p>
      </dgm:t>
    </dgm:pt>
    <dgm:pt modelId="{58EED071-66CD-4375-9792-93A1F50605A7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de-CH" dirty="0"/>
            <a:t>Numerical 2D/3D simulations</a:t>
          </a:r>
          <a:endParaRPr lang="en-GB" dirty="0"/>
        </a:p>
      </dgm:t>
    </dgm:pt>
    <dgm:pt modelId="{55167333-AB54-4B50-92B3-F946D6993DD5}" type="parTrans" cxnId="{E5BFD5C1-0224-4DF5-9807-A740F30A559B}">
      <dgm:prSet/>
      <dgm:spPr/>
      <dgm:t>
        <a:bodyPr/>
        <a:lstStyle/>
        <a:p>
          <a:endParaRPr lang="en-GB"/>
        </a:p>
      </dgm:t>
    </dgm:pt>
    <dgm:pt modelId="{592789D2-E200-4757-A7DA-6D52F9D2DEA8}" type="sibTrans" cxnId="{E5BFD5C1-0224-4DF5-9807-A740F30A559B}">
      <dgm:prSet/>
      <dgm:spPr/>
      <dgm:t>
        <a:bodyPr/>
        <a:lstStyle/>
        <a:p>
          <a:endParaRPr lang="en-GB"/>
        </a:p>
      </dgm:t>
    </dgm:pt>
    <dgm:pt modelId="{F77C7963-25F6-4B3B-B8F3-38CEE99FC908}">
      <dgm:prSet phldrT="[Text]"/>
      <dgm:spPr>
        <a:ln>
          <a:solidFill>
            <a:srgbClr val="FFC000"/>
          </a:solidFill>
        </a:ln>
      </dgm:spPr>
      <dgm:t>
        <a:bodyPr/>
        <a:lstStyle/>
        <a:p>
          <a:r>
            <a:rPr lang="de-CH" dirty="0"/>
            <a:t>Mechanical design</a:t>
          </a:r>
          <a:endParaRPr lang="en-GB" dirty="0"/>
        </a:p>
      </dgm:t>
    </dgm:pt>
    <dgm:pt modelId="{199A22BA-480E-4616-8C1E-051B80D397E0}" type="parTrans" cxnId="{80DBE3E4-EF72-4F75-8C4F-BF2B71F69DB7}">
      <dgm:prSet/>
      <dgm:spPr/>
      <dgm:t>
        <a:bodyPr/>
        <a:lstStyle/>
        <a:p>
          <a:endParaRPr lang="en-GB"/>
        </a:p>
      </dgm:t>
    </dgm:pt>
    <dgm:pt modelId="{4DCA4C5D-AF1E-462B-BD53-CE114F9B41B2}" type="sibTrans" cxnId="{80DBE3E4-EF72-4F75-8C4F-BF2B71F69DB7}">
      <dgm:prSet/>
      <dgm:spPr/>
      <dgm:t>
        <a:bodyPr/>
        <a:lstStyle/>
        <a:p>
          <a:endParaRPr lang="en-GB"/>
        </a:p>
      </dgm:t>
    </dgm:pt>
    <dgm:pt modelId="{052AF74E-05F0-4919-83BF-3646E77265DD}">
      <dgm:prSet phldrT="[Text]"/>
      <dgm:spPr/>
      <dgm:t>
        <a:bodyPr/>
        <a:lstStyle/>
        <a:p>
          <a:r>
            <a:rPr lang="de-CH" dirty="0"/>
            <a:t>Drawings &amp; specifications</a:t>
          </a:r>
          <a:endParaRPr lang="en-GB" dirty="0"/>
        </a:p>
      </dgm:t>
    </dgm:pt>
    <dgm:pt modelId="{FECB8219-F417-4CED-AFC9-AF537E68E95B}" type="parTrans" cxnId="{38D357B6-528B-4502-9067-F2FB8D3E92B3}">
      <dgm:prSet/>
      <dgm:spPr/>
      <dgm:t>
        <a:bodyPr/>
        <a:lstStyle/>
        <a:p>
          <a:endParaRPr lang="en-GB"/>
        </a:p>
      </dgm:t>
    </dgm:pt>
    <dgm:pt modelId="{4852BF2D-B75F-45D7-9653-F50BE31672C2}" type="sibTrans" cxnId="{38D357B6-528B-4502-9067-F2FB8D3E92B3}">
      <dgm:prSet/>
      <dgm:spPr/>
      <dgm:t>
        <a:bodyPr/>
        <a:lstStyle/>
        <a:p>
          <a:endParaRPr lang="en-GB"/>
        </a:p>
      </dgm:t>
    </dgm:pt>
    <dgm:pt modelId="{A23AF964-E01A-4AD2-9742-8BC0D7FFAECC}" type="pres">
      <dgm:prSet presAssocID="{99644D70-90D9-42EF-8E8E-68DF1A442F1A}" presName="Name0" presStyleCnt="0">
        <dgm:presLayoutVars>
          <dgm:dir/>
          <dgm:animLvl val="lvl"/>
          <dgm:resizeHandles val="exact"/>
        </dgm:presLayoutVars>
      </dgm:prSet>
      <dgm:spPr/>
    </dgm:pt>
    <dgm:pt modelId="{836E26DC-22B8-4F39-BC72-CE62AB7EC52C}" type="pres">
      <dgm:prSet presAssocID="{23A4954F-D4DE-491D-A7EB-FCEE6EABC90D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11FE512-711B-4E81-A42D-24D05CA0F821}" type="pres">
      <dgm:prSet presAssocID="{3D8FF8E8-63C1-4B7A-A715-EBCA8C02FA7D}" presName="parTxOnlySpace" presStyleCnt="0"/>
      <dgm:spPr/>
    </dgm:pt>
    <dgm:pt modelId="{F592DA6A-FC2F-42E0-97B8-4FCFD32AF455}" type="pres">
      <dgm:prSet presAssocID="{6F25FABA-0CD6-4BC2-9A08-BA41D05B26E8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450D912-6F58-46B7-B331-7E7380A98AD7}" type="pres">
      <dgm:prSet presAssocID="{D5DC1082-CBFC-40FD-AFC5-13286678AC9D}" presName="parTxOnlySpace" presStyleCnt="0"/>
      <dgm:spPr/>
    </dgm:pt>
    <dgm:pt modelId="{E6320A18-7CD5-4BDD-B630-38172D452B67}" type="pres">
      <dgm:prSet presAssocID="{58EED071-66CD-4375-9792-93A1F50605A7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2A124414-952D-40B4-A04B-248083C5797A}" type="pres">
      <dgm:prSet presAssocID="{592789D2-E200-4757-A7DA-6D52F9D2DEA8}" presName="parTxOnlySpace" presStyleCnt="0"/>
      <dgm:spPr/>
    </dgm:pt>
    <dgm:pt modelId="{FC2D0E14-246F-447E-9174-5830FD4C6A55}" type="pres">
      <dgm:prSet presAssocID="{F77C7963-25F6-4B3B-B8F3-38CEE99FC908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E630DB8-4938-47F6-BE54-9265D1496E4D}" type="pres">
      <dgm:prSet presAssocID="{4DCA4C5D-AF1E-462B-BD53-CE114F9B41B2}" presName="parTxOnlySpace" presStyleCnt="0"/>
      <dgm:spPr/>
    </dgm:pt>
    <dgm:pt modelId="{E0822295-4382-4555-B8A2-3411B14AC7DF}" type="pres">
      <dgm:prSet presAssocID="{052AF74E-05F0-4919-83BF-3646E77265D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DBB4F604-565C-4BC0-BD99-62405E45625D}" type="presOf" srcId="{F77C7963-25F6-4B3B-B8F3-38CEE99FC908}" destId="{FC2D0E14-246F-447E-9174-5830FD4C6A55}" srcOrd="0" destOrd="0" presId="urn:microsoft.com/office/officeart/2005/8/layout/chevron1"/>
    <dgm:cxn modelId="{BDC21F16-2E00-4903-869A-9FEAF2B3E680}" type="presOf" srcId="{052AF74E-05F0-4919-83BF-3646E77265DD}" destId="{E0822295-4382-4555-B8A2-3411B14AC7DF}" srcOrd="0" destOrd="0" presId="urn:microsoft.com/office/officeart/2005/8/layout/chevron1"/>
    <dgm:cxn modelId="{717E5C1B-A072-467D-A969-09208746BEFC}" type="presOf" srcId="{23A4954F-D4DE-491D-A7EB-FCEE6EABC90D}" destId="{836E26DC-22B8-4F39-BC72-CE62AB7EC52C}" srcOrd="0" destOrd="0" presId="urn:microsoft.com/office/officeart/2005/8/layout/chevron1"/>
    <dgm:cxn modelId="{D96BAF37-CE0B-47FD-A2DF-43835D235E37}" type="presOf" srcId="{99644D70-90D9-42EF-8E8E-68DF1A442F1A}" destId="{A23AF964-E01A-4AD2-9742-8BC0D7FFAECC}" srcOrd="0" destOrd="0" presId="urn:microsoft.com/office/officeart/2005/8/layout/chevron1"/>
    <dgm:cxn modelId="{37B7CC46-CF44-4FC1-B2D9-0E53FBFAB526}" srcId="{99644D70-90D9-42EF-8E8E-68DF1A442F1A}" destId="{23A4954F-D4DE-491D-A7EB-FCEE6EABC90D}" srcOrd="0" destOrd="0" parTransId="{ECF6B18D-6DD4-44AC-81E8-B052BE705FFB}" sibTransId="{3D8FF8E8-63C1-4B7A-A715-EBCA8C02FA7D}"/>
    <dgm:cxn modelId="{A9BF4E47-1C4A-43B5-A036-7FF262E455D4}" type="presOf" srcId="{58EED071-66CD-4375-9792-93A1F50605A7}" destId="{E6320A18-7CD5-4BDD-B630-38172D452B67}" srcOrd="0" destOrd="0" presId="urn:microsoft.com/office/officeart/2005/8/layout/chevron1"/>
    <dgm:cxn modelId="{2D3F1593-79B7-4B54-877A-1199F2DB99A5}" srcId="{99644D70-90D9-42EF-8E8E-68DF1A442F1A}" destId="{6F25FABA-0CD6-4BC2-9A08-BA41D05B26E8}" srcOrd="1" destOrd="0" parTransId="{515EE33E-9350-4270-8E5B-45311260A69E}" sibTransId="{D5DC1082-CBFC-40FD-AFC5-13286678AC9D}"/>
    <dgm:cxn modelId="{45098F99-78F7-48BC-9AD8-8CD23EE21EE4}" type="presOf" srcId="{6F25FABA-0CD6-4BC2-9A08-BA41D05B26E8}" destId="{F592DA6A-FC2F-42E0-97B8-4FCFD32AF455}" srcOrd="0" destOrd="0" presId="urn:microsoft.com/office/officeart/2005/8/layout/chevron1"/>
    <dgm:cxn modelId="{38D357B6-528B-4502-9067-F2FB8D3E92B3}" srcId="{99644D70-90D9-42EF-8E8E-68DF1A442F1A}" destId="{052AF74E-05F0-4919-83BF-3646E77265DD}" srcOrd="4" destOrd="0" parTransId="{FECB8219-F417-4CED-AFC9-AF537E68E95B}" sibTransId="{4852BF2D-B75F-45D7-9653-F50BE31672C2}"/>
    <dgm:cxn modelId="{E5BFD5C1-0224-4DF5-9807-A740F30A559B}" srcId="{99644D70-90D9-42EF-8E8E-68DF1A442F1A}" destId="{58EED071-66CD-4375-9792-93A1F50605A7}" srcOrd="2" destOrd="0" parTransId="{55167333-AB54-4B50-92B3-F946D6993DD5}" sibTransId="{592789D2-E200-4757-A7DA-6D52F9D2DEA8}"/>
    <dgm:cxn modelId="{80DBE3E4-EF72-4F75-8C4F-BF2B71F69DB7}" srcId="{99644D70-90D9-42EF-8E8E-68DF1A442F1A}" destId="{F77C7963-25F6-4B3B-B8F3-38CEE99FC908}" srcOrd="3" destOrd="0" parTransId="{199A22BA-480E-4616-8C1E-051B80D397E0}" sibTransId="{4DCA4C5D-AF1E-462B-BD53-CE114F9B41B2}"/>
    <dgm:cxn modelId="{D62365BF-F60C-47B3-960B-AFEBAE6E1A95}" type="presParOf" srcId="{A23AF964-E01A-4AD2-9742-8BC0D7FFAECC}" destId="{836E26DC-22B8-4F39-BC72-CE62AB7EC52C}" srcOrd="0" destOrd="0" presId="urn:microsoft.com/office/officeart/2005/8/layout/chevron1"/>
    <dgm:cxn modelId="{6D2D3C13-AE04-4F5E-91F4-54A00735996C}" type="presParOf" srcId="{A23AF964-E01A-4AD2-9742-8BC0D7FFAECC}" destId="{111FE512-711B-4E81-A42D-24D05CA0F821}" srcOrd="1" destOrd="0" presId="urn:microsoft.com/office/officeart/2005/8/layout/chevron1"/>
    <dgm:cxn modelId="{8A9754DE-CE5F-4CEC-997D-6427FA1F4BAB}" type="presParOf" srcId="{A23AF964-E01A-4AD2-9742-8BC0D7FFAECC}" destId="{F592DA6A-FC2F-42E0-97B8-4FCFD32AF455}" srcOrd="2" destOrd="0" presId="urn:microsoft.com/office/officeart/2005/8/layout/chevron1"/>
    <dgm:cxn modelId="{4A6423FC-80B9-48AA-A01B-391F32EA112B}" type="presParOf" srcId="{A23AF964-E01A-4AD2-9742-8BC0D7FFAECC}" destId="{A450D912-6F58-46B7-B331-7E7380A98AD7}" srcOrd="3" destOrd="0" presId="urn:microsoft.com/office/officeart/2005/8/layout/chevron1"/>
    <dgm:cxn modelId="{806893E2-2A11-4003-A787-246E931B4D75}" type="presParOf" srcId="{A23AF964-E01A-4AD2-9742-8BC0D7FFAECC}" destId="{E6320A18-7CD5-4BDD-B630-38172D452B67}" srcOrd="4" destOrd="0" presId="urn:microsoft.com/office/officeart/2005/8/layout/chevron1"/>
    <dgm:cxn modelId="{F38D0F36-618F-4784-A297-8AEE50C717BA}" type="presParOf" srcId="{A23AF964-E01A-4AD2-9742-8BC0D7FFAECC}" destId="{2A124414-952D-40B4-A04B-248083C5797A}" srcOrd="5" destOrd="0" presId="urn:microsoft.com/office/officeart/2005/8/layout/chevron1"/>
    <dgm:cxn modelId="{CA9DB307-20B3-4C01-9C1C-D4ACD70AD228}" type="presParOf" srcId="{A23AF964-E01A-4AD2-9742-8BC0D7FFAECC}" destId="{FC2D0E14-246F-447E-9174-5830FD4C6A55}" srcOrd="6" destOrd="0" presId="urn:microsoft.com/office/officeart/2005/8/layout/chevron1"/>
    <dgm:cxn modelId="{51862278-450A-4B71-B9B0-07A5F2C4DD0D}" type="presParOf" srcId="{A23AF964-E01A-4AD2-9742-8BC0D7FFAECC}" destId="{FE630DB8-4938-47F6-BE54-9265D1496E4D}" srcOrd="7" destOrd="0" presId="urn:microsoft.com/office/officeart/2005/8/layout/chevron1"/>
    <dgm:cxn modelId="{FA2AFCFA-2DFC-40DC-B9B5-C903870B4EA7}" type="presParOf" srcId="{A23AF964-E01A-4AD2-9742-8BC0D7FFAECC}" destId="{E0822295-4382-4555-B8A2-3411B14AC7D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960C8D-2A55-45B4-BBB9-DF72DBEAE128}" type="doc">
      <dgm:prSet loTypeId="urn:microsoft.com/office/officeart/2005/8/layout/radial4" loCatId="relationship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45099FD-BCC0-4105-8803-F7D946ED9286}">
      <dgm:prSet phldrT="[Text]" custT="1"/>
      <dgm:spPr/>
      <dgm:t>
        <a:bodyPr/>
        <a:lstStyle/>
        <a:p>
          <a:r>
            <a:rPr lang="en-US" sz="1200" dirty="0"/>
            <a:t>Magnet</a:t>
          </a:r>
        </a:p>
      </dgm:t>
    </dgm:pt>
    <dgm:pt modelId="{08A2E93E-B0AA-4C55-B9DF-B146B11EE3DF}" type="parTrans" cxnId="{1A45A00F-2094-4540-8ECB-3B09CB74EB60}">
      <dgm:prSet/>
      <dgm:spPr/>
      <dgm:t>
        <a:bodyPr/>
        <a:lstStyle/>
        <a:p>
          <a:endParaRPr lang="en-US" sz="1200"/>
        </a:p>
      </dgm:t>
    </dgm:pt>
    <dgm:pt modelId="{8F52DB3F-948F-41F9-A84F-6DD3E621FC28}" type="sibTrans" cxnId="{1A45A00F-2094-4540-8ECB-3B09CB74EB60}">
      <dgm:prSet/>
      <dgm:spPr/>
      <dgm:t>
        <a:bodyPr/>
        <a:lstStyle/>
        <a:p>
          <a:endParaRPr lang="en-US" sz="1200"/>
        </a:p>
      </dgm:t>
    </dgm:pt>
    <dgm:pt modelId="{0E8278E5-3CCB-46C5-ABA8-49D527A784FF}">
      <dgm:prSet phldrT="[Text]" custT="1"/>
      <dgm:spPr/>
      <dgm:t>
        <a:bodyPr/>
        <a:lstStyle/>
        <a:p>
          <a:r>
            <a:rPr lang="en-US" sz="1200" dirty="0"/>
            <a:t>Beam Optics</a:t>
          </a:r>
        </a:p>
      </dgm:t>
    </dgm:pt>
    <dgm:pt modelId="{897BA1FA-63AD-43C3-AF1C-3B72EB8EFB8C}" type="parTrans" cxnId="{C2CEA58E-128B-4796-91A3-23E479108450}">
      <dgm:prSet/>
      <dgm:spPr/>
      <dgm:t>
        <a:bodyPr/>
        <a:lstStyle/>
        <a:p>
          <a:endParaRPr lang="en-US" sz="1200" dirty="0"/>
        </a:p>
      </dgm:t>
    </dgm:pt>
    <dgm:pt modelId="{C9669FD1-86F8-4433-BCD8-4409EFC57752}" type="sibTrans" cxnId="{C2CEA58E-128B-4796-91A3-23E479108450}">
      <dgm:prSet/>
      <dgm:spPr/>
      <dgm:t>
        <a:bodyPr/>
        <a:lstStyle/>
        <a:p>
          <a:endParaRPr lang="en-US" sz="1200"/>
        </a:p>
      </dgm:t>
    </dgm:pt>
    <dgm:pt modelId="{62F21A96-327F-48CB-8408-53C8895FEE88}">
      <dgm:prSet phldrT="[Text]" custT="1"/>
      <dgm:spPr/>
      <dgm:t>
        <a:bodyPr/>
        <a:lstStyle/>
        <a:p>
          <a:r>
            <a:rPr lang="en-US" sz="1200" dirty="0"/>
            <a:t>Power</a:t>
          </a:r>
        </a:p>
      </dgm:t>
    </dgm:pt>
    <dgm:pt modelId="{5F9FD125-FB9C-4EB6-A1A2-C28C2A30E090}" type="parTrans" cxnId="{AA0DEEB1-71D2-455D-B87B-2C19FE2B9E71}">
      <dgm:prSet/>
      <dgm:spPr/>
      <dgm:t>
        <a:bodyPr/>
        <a:lstStyle/>
        <a:p>
          <a:endParaRPr lang="en-US" sz="1200" dirty="0"/>
        </a:p>
      </dgm:t>
    </dgm:pt>
    <dgm:pt modelId="{35777D47-6FCD-4F8F-BF24-09145DD0FD42}" type="sibTrans" cxnId="{AA0DEEB1-71D2-455D-B87B-2C19FE2B9E71}">
      <dgm:prSet/>
      <dgm:spPr/>
      <dgm:t>
        <a:bodyPr/>
        <a:lstStyle/>
        <a:p>
          <a:endParaRPr lang="en-US" sz="1200"/>
        </a:p>
      </dgm:t>
    </dgm:pt>
    <dgm:pt modelId="{84B96875-3CC0-4582-8FF0-A4A9666D83CA}">
      <dgm:prSet phldrT="[Text]" custT="1"/>
      <dgm:spPr/>
      <dgm:t>
        <a:bodyPr/>
        <a:lstStyle/>
        <a:p>
          <a:r>
            <a:rPr lang="en-US" sz="1200" dirty="0"/>
            <a:t>Cooling</a:t>
          </a:r>
        </a:p>
      </dgm:t>
    </dgm:pt>
    <dgm:pt modelId="{7D488F2E-959B-4C45-A51F-30F06C3411F1}" type="parTrans" cxnId="{4908E66D-7CF9-4B75-B6C1-7304D117D2D9}">
      <dgm:prSet/>
      <dgm:spPr/>
      <dgm:t>
        <a:bodyPr/>
        <a:lstStyle/>
        <a:p>
          <a:endParaRPr lang="en-US" sz="1200" dirty="0"/>
        </a:p>
      </dgm:t>
    </dgm:pt>
    <dgm:pt modelId="{4B5E577C-2FDB-44B1-994F-8CACF386B985}" type="sibTrans" cxnId="{4908E66D-7CF9-4B75-B6C1-7304D117D2D9}">
      <dgm:prSet/>
      <dgm:spPr/>
      <dgm:t>
        <a:bodyPr/>
        <a:lstStyle/>
        <a:p>
          <a:endParaRPr lang="en-US" sz="1200"/>
        </a:p>
      </dgm:t>
    </dgm:pt>
    <dgm:pt modelId="{E9583A57-A5FA-429C-A24F-500ECD1D09DC}">
      <dgm:prSet phldrT="[Text]" custT="1"/>
      <dgm:spPr/>
      <dgm:t>
        <a:bodyPr/>
        <a:lstStyle/>
        <a:p>
          <a:r>
            <a:rPr lang="en-US" sz="1200" dirty="0"/>
            <a:t>Vacuum</a:t>
          </a:r>
        </a:p>
      </dgm:t>
    </dgm:pt>
    <dgm:pt modelId="{1D6441F8-2E6D-43C4-BA16-D65C5B1325D3}" type="parTrans" cxnId="{0F0BE3FD-4C7B-4FAA-B87B-8902522AD2A7}">
      <dgm:prSet/>
      <dgm:spPr/>
      <dgm:t>
        <a:bodyPr/>
        <a:lstStyle/>
        <a:p>
          <a:endParaRPr lang="en-US" sz="1200" dirty="0"/>
        </a:p>
      </dgm:t>
    </dgm:pt>
    <dgm:pt modelId="{0AE2BE71-F903-4185-91CE-84B84DFADA75}" type="sibTrans" cxnId="{0F0BE3FD-4C7B-4FAA-B87B-8902522AD2A7}">
      <dgm:prSet/>
      <dgm:spPr/>
      <dgm:t>
        <a:bodyPr/>
        <a:lstStyle/>
        <a:p>
          <a:endParaRPr lang="en-US" sz="1200"/>
        </a:p>
      </dgm:t>
    </dgm:pt>
    <dgm:pt modelId="{4C216DAB-8772-4AFA-BE5B-D062C9B7212F}">
      <dgm:prSet phldrT="[Text]" custT="1"/>
      <dgm:spPr/>
      <dgm:t>
        <a:bodyPr/>
        <a:lstStyle/>
        <a:p>
          <a:r>
            <a:rPr lang="en-US" sz="1200" dirty="0"/>
            <a:t>Survey</a:t>
          </a:r>
        </a:p>
      </dgm:t>
    </dgm:pt>
    <dgm:pt modelId="{78A1DE0E-7F22-4976-960C-3B5033AD3290}" type="parTrans" cxnId="{DBB98775-92B4-4AF8-A16C-5E391EE52961}">
      <dgm:prSet/>
      <dgm:spPr/>
      <dgm:t>
        <a:bodyPr/>
        <a:lstStyle/>
        <a:p>
          <a:endParaRPr lang="en-US" sz="1200" dirty="0"/>
        </a:p>
      </dgm:t>
    </dgm:pt>
    <dgm:pt modelId="{D6B2C73C-C833-4CBF-99FF-413B28E60501}" type="sibTrans" cxnId="{DBB98775-92B4-4AF8-A16C-5E391EE52961}">
      <dgm:prSet/>
      <dgm:spPr/>
      <dgm:t>
        <a:bodyPr/>
        <a:lstStyle/>
        <a:p>
          <a:endParaRPr lang="en-US" sz="1200"/>
        </a:p>
      </dgm:t>
    </dgm:pt>
    <dgm:pt modelId="{EC364200-2E83-4212-B380-D41F577D5E58}">
      <dgm:prSet phldrT="[Text]" custT="1"/>
      <dgm:spPr/>
      <dgm:t>
        <a:bodyPr/>
        <a:lstStyle/>
        <a:p>
          <a:r>
            <a:rPr lang="en-US" sz="1200" dirty="0"/>
            <a:t>Integration</a:t>
          </a:r>
        </a:p>
      </dgm:t>
    </dgm:pt>
    <dgm:pt modelId="{D827DF42-1772-429B-9F48-C8FDFABB3B65}" type="parTrans" cxnId="{D14F4F18-5F0F-4441-BE5B-33249CDA0A89}">
      <dgm:prSet/>
      <dgm:spPr/>
      <dgm:t>
        <a:bodyPr/>
        <a:lstStyle/>
        <a:p>
          <a:endParaRPr lang="en-US" sz="1200" dirty="0"/>
        </a:p>
      </dgm:t>
    </dgm:pt>
    <dgm:pt modelId="{C6412794-7956-4292-9E7C-D5819EFE71EC}" type="sibTrans" cxnId="{D14F4F18-5F0F-4441-BE5B-33249CDA0A89}">
      <dgm:prSet/>
      <dgm:spPr/>
      <dgm:t>
        <a:bodyPr/>
        <a:lstStyle/>
        <a:p>
          <a:endParaRPr lang="en-US" sz="1200"/>
        </a:p>
      </dgm:t>
    </dgm:pt>
    <dgm:pt modelId="{1EEDBBBE-3B57-4D63-B59E-E8E73275752F}">
      <dgm:prSet phldrT="[Text]" custT="1"/>
      <dgm:spPr/>
      <dgm:t>
        <a:bodyPr/>
        <a:lstStyle/>
        <a:p>
          <a:r>
            <a:rPr lang="en-US" sz="1200" dirty="0"/>
            <a:t>Safety</a:t>
          </a:r>
        </a:p>
      </dgm:t>
    </dgm:pt>
    <dgm:pt modelId="{B66B76A5-16ED-44EC-A762-C4E18F52E68B}" type="parTrans" cxnId="{7D05CFE9-A8F9-4898-A843-8B9FB0DE974A}">
      <dgm:prSet/>
      <dgm:spPr/>
      <dgm:t>
        <a:bodyPr/>
        <a:lstStyle/>
        <a:p>
          <a:endParaRPr lang="en-US" sz="1200" dirty="0"/>
        </a:p>
      </dgm:t>
    </dgm:pt>
    <dgm:pt modelId="{8965170F-93AF-408A-8D0F-4501F81FB8D9}" type="sibTrans" cxnId="{7D05CFE9-A8F9-4898-A843-8B9FB0DE974A}">
      <dgm:prSet/>
      <dgm:spPr/>
      <dgm:t>
        <a:bodyPr/>
        <a:lstStyle/>
        <a:p>
          <a:endParaRPr lang="en-US" sz="1200"/>
        </a:p>
      </dgm:t>
    </dgm:pt>
    <dgm:pt modelId="{E05E16B7-1F39-4C58-B8B4-514D86122F74}">
      <dgm:prSet phldrT="[Text]" custT="1"/>
      <dgm:spPr/>
      <dgm:t>
        <a:bodyPr/>
        <a:lstStyle/>
        <a:p>
          <a:r>
            <a:rPr lang="en-US" sz="1200" dirty="0"/>
            <a:t>Certification</a:t>
          </a:r>
        </a:p>
      </dgm:t>
    </dgm:pt>
    <dgm:pt modelId="{162F1BAD-E3AA-487F-9A36-56EA2CBA3E5B}" type="parTrans" cxnId="{10A8FE7D-2FBD-41D0-B4F8-A97898ED8810}">
      <dgm:prSet/>
      <dgm:spPr/>
      <dgm:t>
        <a:bodyPr/>
        <a:lstStyle/>
        <a:p>
          <a:endParaRPr lang="en-US" sz="1200" dirty="0"/>
        </a:p>
      </dgm:t>
    </dgm:pt>
    <dgm:pt modelId="{8C4C573A-798F-44BB-BAEA-2DFBC6242DC3}" type="sibTrans" cxnId="{10A8FE7D-2FBD-41D0-B4F8-A97898ED8810}">
      <dgm:prSet/>
      <dgm:spPr/>
      <dgm:t>
        <a:bodyPr/>
        <a:lstStyle/>
        <a:p>
          <a:endParaRPr lang="en-US" sz="1200"/>
        </a:p>
      </dgm:t>
    </dgm:pt>
    <dgm:pt modelId="{8CD24BF4-C40B-43BC-9CB7-6E63F189D452}">
      <dgm:prSet phldrT="[Text]" custT="1"/>
      <dgm:spPr/>
      <dgm:t>
        <a:bodyPr/>
        <a:lstStyle/>
        <a:p>
          <a:r>
            <a:rPr lang="en-US" sz="1200" dirty="0"/>
            <a:t>Transport</a:t>
          </a:r>
        </a:p>
      </dgm:t>
    </dgm:pt>
    <dgm:pt modelId="{815F122C-03DC-4D0F-96AB-A0197857E6DA}" type="sibTrans" cxnId="{5B85CC99-C670-4D51-A903-9DDB4CAFB515}">
      <dgm:prSet/>
      <dgm:spPr/>
      <dgm:t>
        <a:bodyPr/>
        <a:lstStyle/>
        <a:p>
          <a:endParaRPr lang="en-US" sz="1200"/>
        </a:p>
      </dgm:t>
    </dgm:pt>
    <dgm:pt modelId="{194AF425-9573-4C6B-9A16-6D751361DDBF}" type="parTrans" cxnId="{5B85CC99-C670-4D51-A903-9DDB4CAFB515}">
      <dgm:prSet/>
      <dgm:spPr/>
      <dgm:t>
        <a:bodyPr/>
        <a:lstStyle/>
        <a:p>
          <a:endParaRPr lang="en-US" sz="1200" dirty="0"/>
        </a:p>
      </dgm:t>
    </dgm:pt>
    <dgm:pt modelId="{2A2C4F95-C59E-40C1-A68B-569F02642425}" type="pres">
      <dgm:prSet presAssocID="{CB960C8D-2A55-45B4-BBB9-DF72DBEAE12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DA67B22-4A9F-4CCB-8F57-7F19C3E98704}" type="pres">
      <dgm:prSet presAssocID="{345099FD-BCC0-4105-8803-F7D946ED9286}" presName="centerShape" presStyleLbl="node0" presStyleIdx="0" presStyleCnt="1" custLinFactNeighborX="-1237" custLinFactNeighborY="-13755"/>
      <dgm:spPr/>
    </dgm:pt>
    <dgm:pt modelId="{93FE4B38-3285-4F30-B0AA-7EC138B93C5E}" type="pres">
      <dgm:prSet presAssocID="{897BA1FA-63AD-43C3-AF1C-3B72EB8EFB8C}" presName="parTrans" presStyleLbl="bgSibTrans2D1" presStyleIdx="0" presStyleCnt="9"/>
      <dgm:spPr/>
    </dgm:pt>
    <dgm:pt modelId="{31A6C5CF-261C-44AA-8959-6055ECC8C15A}" type="pres">
      <dgm:prSet presAssocID="{0E8278E5-3CCB-46C5-ABA8-49D527A784FF}" presName="node" presStyleLbl="node1" presStyleIdx="0" presStyleCnt="9" custRadScaleRad="65573" custRadScaleInc="-298">
        <dgm:presLayoutVars>
          <dgm:bulletEnabled val="1"/>
        </dgm:presLayoutVars>
      </dgm:prSet>
      <dgm:spPr/>
    </dgm:pt>
    <dgm:pt modelId="{F8735E76-ECAF-4EC7-A31C-192E1692D076}" type="pres">
      <dgm:prSet presAssocID="{5F9FD125-FB9C-4EB6-A1A2-C28C2A30E090}" presName="parTrans" presStyleLbl="bgSibTrans2D1" presStyleIdx="1" presStyleCnt="9"/>
      <dgm:spPr/>
    </dgm:pt>
    <dgm:pt modelId="{36BA6C23-A0F7-4F34-98F3-808B5EF928FA}" type="pres">
      <dgm:prSet presAssocID="{62F21A96-327F-48CB-8408-53C8895FEE88}" presName="node" presStyleLbl="node1" presStyleIdx="1" presStyleCnt="9" custRadScaleRad="89702" custRadScaleInc="390">
        <dgm:presLayoutVars>
          <dgm:bulletEnabled val="1"/>
        </dgm:presLayoutVars>
      </dgm:prSet>
      <dgm:spPr/>
    </dgm:pt>
    <dgm:pt modelId="{857006EB-FB4A-4EAA-812E-E5F8A2482D09}" type="pres">
      <dgm:prSet presAssocID="{7D488F2E-959B-4C45-A51F-30F06C3411F1}" presName="parTrans" presStyleLbl="bgSibTrans2D1" presStyleIdx="2" presStyleCnt="9"/>
      <dgm:spPr/>
    </dgm:pt>
    <dgm:pt modelId="{C019C2F0-F33B-4DEC-8116-5F51C17B603E}" type="pres">
      <dgm:prSet presAssocID="{84B96875-3CC0-4582-8FF0-A4A9666D83CA}" presName="node" presStyleLbl="node1" presStyleIdx="2" presStyleCnt="9">
        <dgm:presLayoutVars>
          <dgm:bulletEnabled val="1"/>
        </dgm:presLayoutVars>
      </dgm:prSet>
      <dgm:spPr/>
    </dgm:pt>
    <dgm:pt modelId="{DA7E80BB-7EC4-4F49-B9A5-1B76BFAB0AD0}" type="pres">
      <dgm:prSet presAssocID="{1D6441F8-2E6D-43C4-BA16-D65C5B1325D3}" presName="parTrans" presStyleLbl="bgSibTrans2D1" presStyleIdx="3" presStyleCnt="9"/>
      <dgm:spPr/>
    </dgm:pt>
    <dgm:pt modelId="{1A5F8D4C-22CF-41B4-AA1A-C88D88E199F8}" type="pres">
      <dgm:prSet presAssocID="{E9583A57-A5FA-429C-A24F-500ECD1D09DC}" presName="node" presStyleLbl="node1" presStyleIdx="3" presStyleCnt="9">
        <dgm:presLayoutVars>
          <dgm:bulletEnabled val="1"/>
        </dgm:presLayoutVars>
      </dgm:prSet>
      <dgm:spPr/>
    </dgm:pt>
    <dgm:pt modelId="{996F3641-30C0-4298-ABEF-848B63F8A9AC}" type="pres">
      <dgm:prSet presAssocID="{78A1DE0E-7F22-4976-960C-3B5033AD3290}" presName="parTrans" presStyleLbl="bgSibTrans2D1" presStyleIdx="4" presStyleCnt="9"/>
      <dgm:spPr/>
    </dgm:pt>
    <dgm:pt modelId="{813C02A0-3E82-4580-978B-6DE6C2141C64}" type="pres">
      <dgm:prSet presAssocID="{4C216DAB-8772-4AFA-BE5B-D062C9B7212F}" presName="node" presStyleLbl="node1" presStyleIdx="4" presStyleCnt="9" custScaleX="120943">
        <dgm:presLayoutVars>
          <dgm:bulletEnabled val="1"/>
        </dgm:presLayoutVars>
      </dgm:prSet>
      <dgm:spPr/>
    </dgm:pt>
    <dgm:pt modelId="{96276512-C7C5-4726-9BF5-2AB48528EFC2}" type="pres">
      <dgm:prSet presAssocID="{D827DF42-1772-429B-9F48-C8FDFABB3B65}" presName="parTrans" presStyleLbl="bgSibTrans2D1" presStyleIdx="5" presStyleCnt="9"/>
      <dgm:spPr/>
    </dgm:pt>
    <dgm:pt modelId="{9E8986DF-088D-4C61-95D0-61EE8930492F}" type="pres">
      <dgm:prSet presAssocID="{EC364200-2E83-4212-B380-D41F577D5E58}" presName="node" presStyleLbl="node1" presStyleIdx="5" presStyleCnt="9" custScaleX="112280">
        <dgm:presLayoutVars>
          <dgm:bulletEnabled val="1"/>
        </dgm:presLayoutVars>
      </dgm:prSet>
      <dgm:spPr/>
    </dgm:pt>
    <dgm:pt modelId="{3FB525ED-1CEA-44BD-94D1-56FBE14CCC74}" type="pres">
      <dgm:prSet presAssocID="{194AF425-9573-4C6B-9A16-6D751361DDBF}" presName="parTrans" presStyleLbl="bgSibTrans2D1" presStyleIdx="6" presStyleCnt="9"/>
      <dgm:spPr/>
    </dgm:pt>
    <dgm:pt modelId="{BD3B28FF-3431-44C8-BA7D-330711F514FD}" type="pres">
      <dgm:prSet presAssocID="{8CD24BF4-C40B-43BC-9CB7-6E63F189D452}" presName="node" presStyleLbl="node1" presStyleIdx="6" presStyleCnt="9">
        <dgm:presLayoutVars>
          <dgm:bulletEnabled val="1"/>
        </dgm:presLayoutVars>
      </dgm:prSet>
      <dgm:spPr/>
    </dgm:pt>
    <dgm:pt modelId="{B7D526A6-0DA4-4655-9B1B-2873479620A1}" type="pres">
      <dgm:prSet presAssocID="{B66B76A5-16ED-44EC-A762-C4E18F52E68B}" presName="parTrans" presStyleLbl="bgSibTrans2D1" presStyleIdx="7" presStyleCnt="9"/>
      <dgm:spPr/>
    </dgm:pt>
    <dgm:pt modelId="{A3602650-3F4E-41CC-B4D5-FA357830A618}" type="pres">
      <dgm:prSet presAssocID="{1EEDBBBE-3B57-4D63-B59E-E8E73275752F}" presName="node" presStyleLbl="node1" presStyleIdx="7" presStyleCnt="9" custScaleX="106059" custRadScaleRad="86488" custRadScaleInc="-4831">
        <dgm:presLayoutVars>
          <dgm:bulletEnabled val="1"/>
        </dgm:presLayoutVars>
      </dgm:prSet>
      <dgm:spPr/>
    </dgm:pt>
    <dgm:pt modelId="{430D47BC-0082-4562-B0B4-67469FD4310C}" type="pres">
      <dgm:prSet presAssocID="{162F1BAD-E3AA-487F-9A36-56EA2CBA3E5B}" presName="parTrans" presStyleLbl="bgSibTrans2D1" presStyleIdx="8" presStyleCnt="9"/>
      <dgm:spPr/>
    </dgm:pt>
    <dgm:pt modelId="{3A5BCCB0-7C0F-410E-81A4-3A5B1D167EE0}" type="pres">
      <dgm:prSet presAssocID="{E05E16B7-1F39-4C58-B8B4-514D86122F74}" presName="node" presStyleLbl="node1" presStyleIdx="8" presStyleCnt="9" custScaleX="130876" custRadScaleRad="65067" custRadScaleInc="300">
        <dgm:presLayoutVars>
          <dgm:bulletEnabled val="1"/>
        </dgm:presLayoutVars>
      </dgm:prSet>
      <dgm:spPr/>
    </dgm:pt>
  </dgm:ptLst>
  <dgm:cxnLst>
    <dgm:cxn modelId="{D5D67506-584E-4946-B685-66FF6D1026D6}" type="presOf" srcId="{CB960C8D-2A55-45B4-BBB9-DF72DBEAE128}" destId="{2A2C4F95-C59E-40C1-A68B-569F02642425}" srcOrd="0" destOrd="0" presId="urn:microsoft.com/office/officeart/2005/8/layout/radial4"/>
    <dgm:cxn modelId="{1A45A00F-2094-4540-8ECB-3B09CB74EB60}" srcId="{CB960C8D-2A55-45B4-BBB9-DF72DBEAE128}" destId="{345099FD-BCC0-4105-8803-F7D946ED9286}" srcOrd="0" destOrd="0" parTransId="{08A2E93E-B0AA-4C55-B9DF-B146B11EE3DF}" sibTransId="{8F52DB3F-948F-41F9-A84F-6DD3E621FC28}"/>
    <dgm:cxn modelId="{A95FC113-C93F-4CF4-8D80-C0235E41CF4B}" type="presOf" srcId="{162F1BAD-E3AA-487F-9A36-56EA2CBA3E5B}" destId="{430D47BC-0082-4562-B0B4-67469FD4310C}" srcOrd="0" destOrd="0" presId="urn:microsoft.com/office/officeart/2005/8/layout/radial4"/>
    <dgm:cxn modelId="{C4DE2814-1895-49C4-A656-0292F3D05011}" type="presOf" srcId="{5F9FD125-FB9C-4EB6-A1A2-C28C2A30E090}" destId="{F8735E76-ECAF-4EC7-A31C-192E1692D076}" srcOrd="0" destOrd="0" presId="urn:microsoft.com/office/officeart/2005/8/layout/radial4"/>
    <dgm:cxn modelId="{D14F4F18-5F0F-4441-BE5B-33249CDA0A89}" srcId="{345099FD-BCC0-4105-8803-F7D946ED9286}" destId="{EC364200-2E83-4212-B380-D41F577D5E58}" srcOrd="5" destOrd="0" parTransId="{D827DF42-1772-429B-9F48-C8FDFABB3B65}" sibTransId="{C6412794-7956-4292-9E7C-D5819EFE71EC}"/>
    <dgm:cxn modelId="{66F8331C-837D-4111-AF48-50E5A8D309EB}" type="presOf" srcId="{7D488F2E-959B-4C45-A51F-30F06C3411F1}" destId="{857006EB-FB4A-4EAA-812E-E5F8A2482D09}" srcOrd="0" destOrd="0" presId="urn:microsoft.com/office/officeart/2005/8/layout/radial4"/>
    <dgm:cxn modelId="{BA2E6B1C-8DED-4AE5-8436-B10287BF5774}" type="presOf" srcId="{62F21A96-327F-48CB-8408-53C8895FEE88}" destId="{36BA6C23-A0F7-4F34-98F3-808B5EF928FA}" srcOrd="0" destOrd="0" presId="urn:microsoft.com/office/officeart/2005/8/layout/radial4"/>
    <dgm:cxn modelId="{05CB9721-9B98-42F5-96F0-C5682BC46330}" type="presOf" srcId="{EC364200-2E83-4212-B380-D41F577D5E58}" destId="{9E8986DF-088D-4C61-95D0-61EE8930492F}" srcOrd="0" destOrd="0" presId="urn:microsoft.com/office/officeart/2005/8/layout/radial4"/>
    <dgm:cxn modelId="{6844142B-8EEC-41EE-86C0-59F419562ACC}" type="presOf" srcId="{84B96875-3CC0-4582-8FF0-A4A9666D83CA}" destId="{C019C2F0-F33B-4DEC-8116-5F51C17B603E}" srcOrd="0" destOrd="0" presId="urn:microsoft.com/office/officeart/2005/8/layout/radial4"/>
    <dgm:cxn modelId="{93DD4F36-F9A7-4512-A104-67C9F2162A57}" type="presOf" srcId="{4C216DAB-8772-4AFA-BE5B-D062C9B7212F}" destId="{813C02A0-3E82-4580-978B-6DE6C2141C64}" srcOrd="0" destOrd="0" presId="urn:microsoft.com/office/officeart/2005/8/layout/radial4"/>
    <dgm:cxn modelId="{2C6C5D40-0E59-4EAF-B207-76219399B57B}" type="presOf" srcId="{D827DF42-1772-429B-9F48-C8FDFABB3B65}" destId="{96276512-C7C5-4726-9BF5-2AB48528EFC2}" srcOrd="0" destOrd="0" presId="urn:microsoft.com/office/officeart/2005/8/layout/radial4"/>
    <dgm:cxn modelId="{E763624B-7CF6-4088-B379-BD4268EFB112}" type="presOf" srcId="{8CD24BF4-C40B-43BC-9CB7-6E63F189D452}" destId="{BD3B28FF-3431-44C8-BA7D-330711F514FD}" srcOrd="0" destOrd="0" presId="urn:microsoft.com/office/officeart/2005/8/layout/radial4"/>
    <dgm:cxn modelId="{C87D9F4C-9DE9-407E-8280-2006607D827D}" type="presOf" srcId="{E9583A57-A5FA-429C-A24F-500ECD1D09DC}" destId="{1A5F8D4C-22CF-41B4-AA1A-C88D88E199F8}" srcOrd="0" destOrd="0" presId="urn:microsoft.com/office/officeart/2005/8/layout/radial4"/>
    <dgm:cxn modelId="{4908E66D-7CF9-4B75-B6C1-7304D117D2D9}" srcId="{345099FD-BCC0-4105-8803-F7D946ED9286}" destId="{84B96875-3CC0-4582-8FF0-A4A9666D83CA}" srcOrd="2" destOrd="0" parTransId="{7D488F2E-959B-4C45-A51F-30F06C3411F1}" sibTransId="{4B5E577C-2FDB-44B1-994F-8CACF386B985}"/>
    <dgm:cxn modelId="{DBB98775-92B4-4AF8-A16C-5E391EE52961}" srcId="{345099FD-BCC0-4105-8803-F7D946ED9286}" destId="{4C216DAB-8772-4AFA-BE5B-D062C9B7212F}" srcOrd="4" destOrd="0" parTransId="{78A1DE0E-7F22-4976-960C-3B5033AD3290}" sibTransId="{D6B2C73C-C833-4CBF-99FF-413B28E60501}"/>
    <dgm:cxn modelId="{9494AC7A-96CF-48F1-8A62-CD803CF211B3}" type="presOf" srcId="{897BA1FA-63AD-43C3-AF1C-3B72EB8EFB8C}" destId="{93FE4B38-3285-4F30-B0AA-7EC138B93C5E}" srcOrd="0" destOrd="0" presId="urn:microsoft.com/office/officeart/2005/8/layout/radial4"/>
    <dgm:cxn modelId="{10A8FE7D-2FBD-41D0-B4F8-A97898ED8810}" srcId="{345099FD-BCC0-4105-8803-F7D946ED9286}" destId="{E05E16B7-1F39-4C58-B8B4-514D86122F74}" srcOrd="8" destOrd="0" parTransId="{162F1BAD-E3AA-487F-9A36-56EA2CBA3E5B}" sibTransId="{8C4C573A-798F-44BB-BAEA-2DFBC6242DC3}"/>
    <dgm:cxn modelId="{54802389-BAD3-4C3C-A017-C129C829F2B4}" type="presOf" srcId="{194AF425-9573-4C6B-9A16-6D751361DDBF}" destId="{3FB525ED-1CEA-44BD-94D1-56FBE14CCC74}" srcOrd="0" destOrd="0" presId="urn:microsoft.com/office/officeart/2005/8/layout/radial4"/>
    <dgm:cxn modelId="{C2CEA58E-128B-4796-91A3-23E479108450}" srcId="{345099FD-BCC0-4105-8803-F7D946ED9286}" destId="{0E8278E5-3CCB-46C5-ABA8-49D527A784FF}" srcOrd="0" destOrd="0" parTransId="{897BA1FA-63AD-43C3-AF1C-3B72EB8EFB8C}" sibTransId="{C9669FD1-86F8-4433-BCD8-4409EFC57752}"/>
    <dgm:cxn modelId="{F9C4EB96-7D96-420D-BB64-93E9E3DD859F}" type="presOf" srcId="{78A1DE0E-7F22-4976-960C-3B5033AD3290}" destId="{996F3641-30C0-4298-ABEF-848B63F8A9AC}" srcOrd="0" destOrd="0" presId="urn:microsoft.com/office/officeart/2005/8/layout/radial4"/>
    <dgm:cxn modelId="{5B85CC99-C670-4D51-A903-9DDB4CAFB515}" srcId="{345099FD-BCC0-4105-8803-F7D946ED9286}" destId="{8CD24BF4-C40B-43BC-9CB7-6E63F189D452}" srcOrd="6" destOrd="0" parTransId="{194AF425-9573-4C6B-9A16-6D751361DDBF}" sibTransId="{815F122C-03DC-4D0F-96AB-A0197857E6DA}"/>
    <dgm:cxn modelId="{3D65BF9D-51E1-4D60-8F77-2583D151D368}" type="presOf" srcId="{B66B76A5-16ED-44EC-A762-C4E18F52E68B}" destId="{B7D526A6-0DA4-4655-9B1B-2873479620A1}" srcOrd="0" destOrd="0" presId="urn:microsoft.com/office/officeart/2005/8/layout/radial4"/>
    <dgm:cxn modelId="{AA0DEEB1-71D2-455D-B87B-2C19FE2B9E71}" srcId="{345099FD-BCC0-4105-8803-F7D946ED9286}" destId="{62F21A96-327F-48CB-8408-53C8895FEE88}" srcOrd="1" destOrd="0" parTransId="{5F9FD125-FB9C-4EB6-A1A2-C28C2A30E090}" sibTransId="{35777D47-6FCD-4F8F-BF24-09145DD0FD42}"/>
    <dgm:cxn modelId="{971CEAB6-226B-4A69-A3F0-C403BE576A07}" type="presOf" srcId="{1D6441F8-2E6D-43C4-BA16-D65C5B1325D3}" destId="{DA7E80BB-7EC4-4F49-B9A5-1B76BFAB0AD0}" srcOrd="0" destOrd="0" presId="urn:microsoft.com/office/officeart/2005/8/layout/radial4"/>
    <dgm:cxn modelId="{B948F0BC-7138-45C9-A79A-F1EAF02C1B01}" type="presOf" srcId="{0E8278E5-3CCB-46C5-ABA8-49D527A784FF}" destId="{31A6C5CF-261C-44AA-8959-6055ECC8C15A}" srcOrd="0" destOrd="0" presId="urn:microsoft.com/office/officeart/2005/8/layout/radial4"/>
    <dgm:cxn modelId="{791728E6-DFE9-4626-856D-B341596F8076}" type="presOf" srcId="{1EEDBBBE-3B57-4D63-B59E-E8E73275752F}" destId="{A3602650-3F4E-41CC-B4D5-FA357830A618}" srcOrd="0" destOrd="0" presId="urn:microsoft.com/office/officeart/2005/8/layout/radial4"/>
    <dgm:cxn modelId="{7D05CFE9-A8F9-4898-A843-8B9FB0DE974A}" srcId="{345099FD-BCC0-4105-8803-F7D946ED9286}" destId="{1EEDBBBE-3B57-4D63-B59E-E8E73275752F}" srcOrd="7" destOrd="0" parTransId="{B66B76A5-16ED-44EC-A762-C4E18F52E68B}" sibTransId="{8965170F-93AF-408A-8D0F-4501F81FB8D9}"/>
    <dgm:cxn modelId="{3FC593F1-5060-4399-B723-851EE45A9869}" type="presOf" srcId="{E05E16B7-1F39-4C58-B8B4-514D86122F74}" destId="{3A5BCCB0-7C0F-410E-81A4-3A5B1D167EE0}" srcOrd="0" destOrd="0" presId="urn:microsoft.com/office/officeart/2005/8/layout/radial4"/>
    <dgm:cxn modelId="{5AA458F8-0901-42B9-A411-4A8821D7943D}" type="presOf" srcId="{345099FD-BCC0-4105-8803-F7D946ED9286}" destId="{6DA67B22-4A9F-4CCB-8F57-7F19C3E98704}" srcOrd="0" destOrd="0" presId="urn:microsoft.com/office/officeart/2005/8/layout/radial4"/>
    <dgm:cxn modelId="{0F0BE3FD-4C7B-4FAA-B87B-8902522AD2A7}" srcId="{345099FD-BCC0-4105-8803-F7D946ED9286}" destId="{E9583A57-A5FA-429C-A24F-500ECD1D09DC}" srcOrd="3" destOrd="0" parTransId="{1D6441F8-2E6D-43C4-BA16-D65C5B1325D3}" sibTransId="{0AE2BE71-F903-4185-91CE-84B84DFADA75}"/>
    <dgm:cxn modelId="{089EE004-BDEB-4C3F-9CA3-B9D365F2CF11}" type="presParOf" srcId="{2A2C4F95-C59E-40C1-A68B-569F02642425}" destId="{6DA67B22-4A9F-4CCB-8F57-7F19C3E98704}" srcOrd="0" destOrd="0" presId="urn:microsoft.com/office/officeart/2005/8/layout/radial4"/>
    <dgm:cxn modelId="{9CDB0BE1-2BA7-403F-A6DB-8C69610D0681}" type="presParOf" srcId="{2A2C4F95-C59E-40C1-A68B-569F02642425}" destId="{93FE4B38-3285-4F30-B0AA-7EC138B93C5E}" srcOrd="1" destOrd="0" presId="urn:microsoft.com/office/officeart/2005/8/layout/radial4"/>
    <dgm:cxn modelId="{9DA05228-B59B-4765-A19F-BD927A10D2AE}" type="presParOf" srcId="{2A2C4F95-C59E-40C1-A68B-569F02642425}" destId="{31A6C5CF-261C-44AA-8959-6055ECC8C15A}" srcOrd="2" destOrd="0" presId="urn:microsoft.com/office/officeart/2005/8/layout/radial4"/>
    <dgm:cxn modelId="{6B8B1E19-BAE7-4F7F-B476-4A983090CDC1}" type="presParOf" srcId="{2A2C4F95-C59E-40C1-A68B-569F02642425}" destId="{F8735E76-ECAF-4EC7-A31C-192E1692D076}" srcOrd="3" destOrd="0" presId="urn:microsoft.com/office/officeart/2005/8/layout/radial4"/>
    <dgm:cxn modelId="{70EF7C8D-E742-49CB-AA71-FFFD5D328CD7}" type="presParOf" srcId="{2A2C4F95-C59E-40C1-A68B-569F02642425}" destId="{36BA6C23-A0F7-4F34-98F3-808B5EF928FA}" srcOrd="4" destOrd="0" presId="urn:microsoft.com/office/officeart/2005/8/layout/radial4"/>
    <dgm:cxn modelId="{97B6EBD2-B705-4E5A-B4EA-C8F821AA6C38}" type="presParOf" srcId="{2A2C4F95-C59E-40C1-A68B-569F02642425}" destId="{857006EB-FB4A-4EAA-812E-E5F8A2482D09}" srcOrd="5" destOrd="0" presId="urn:microsoft.com/office/officeart/2005/8/layout/radial4"/>
    <dgm:cxn modelId="{A7970EE9-C161-4E24-A1F4-3B0641BC6CB3}" type="presParOf" srcId="{2A2C4F95-C59E-40C1-A68B-569F02642425}" destId="{C019C2F0-F33B-4DEC-8116-5F51C17B603E}" srcOrd="6" destOrd="0" presId="urn:microsoft.com/office/officeart/2005/8/layout/radial4"/>
    <dgm:cxn modelId="{FC4D509D-C4C3-40B2-8E02-BC74F9D13C68}" type="presParOf" srcId="{2A2C4F95-C59E-40C1-A68B-569F02642425}" destId="{DA7E80BB-7EC4-4F49-B9A5-1B76BFAB0AD0}" srcOrd="7" destOrd="0" presId="urn:microsoft.com/office/officeart/2005/8/layout/radial4"/>
    <dgm:cxn modelId="{8081DF61-4E28-4E39-AFED-41F1BEA617CC}" type="presParOf" srcId="{2A2C4F95-C59E-40C1-A68B-569F02642425}" destId="{1A5F8D4C-22CF-41B4-AA1A-C88D88E199F8}" srcOrd="8" destOrd="0" presId="urn:microsoft.com/office/officeart/2005/8/layout/radial4"/>
    <dgm:cxn modelId="{59F87A4A-6146-497A-AE3E-A2271B587DB5}" type="presParOf" srcId="{2A2C4F95-C59E-40C1-A68B-569F02642425}" destId="{996F3641-30C0-4298-ABEF-848B63F8A9AC}" srcOrd="9" destOrd="0" presId="urn:microsoft.com/office/officeart/2005/8/layout/radial4"/>
    <dgm:cxn modelId="{026690B7-DCA0-418B-A67B-42E1A507CDE4}" type="presParOf" srcId="{2A2C4F95-C59E-40C1-A68B-569F02642425}" destId="{813C02A0-3E82-4580-978B-6DE6C2141C64}" srcOrd="10" destOrd="0" presId="urn:microsoft.com/office/officeart/2005/8/layout/radial4"/>
    <dgm:cxn modelId="{E308D24C-73FB-4DA8-A017-C97EE4E0315B}" type="presParOf" srcId="{2A2C4F95-C59E-40C1-A68B-569F02642425}" destId="{96276512-C7C5-4726-9BF5-2AB48528EFC2}" srcOrd="11" destOrd="0" presId="urn:microsoft.com/office/officeart/2005/8/layout/radial4"/>
    <dgm:cxn modelId="{E138F620-B822-41BD-81B2-EB76CB34BF49}" type="presParOf" srcId="{2A2C4F95-C59E-40C1-A68B-569F02642425}" destId="{9E8986DF-088D-4C61-95D0-61EE8930492F}" srcOrd="12" destOrd="0" presId="urn:microsoft.com/office/officeart/2005/8/layout/radial4"/>
    <dgm:cxn modelId="{590DA198-1D36-4EF8-8C9D-62576F697CC3}" type="presParOf" srcId="{2A2C4F95-C59E-40C1-A68B-569F02642425}" destId="{3FB525ED-1CEA-44BD-94D1-56FBE14CCC74}" srcOrd="13" destOrd="0" presId="urn:microsoft.com/office/officeart/2005/8/layout/radial4"/>
    <dgm:cxn modelId="{E7CA53EA-2FC6-45F4-9D4D-253BDF4B2BB9}" type="presParOf" srcId="{2A2C4F95-C59E-40C1-A68B-569F02642425}" destId="{BD3B28FF-3431-44C8-BA7D-330711F514FD}" srcOrd="14" destOrd="0" presId="urn:microsoft.com/office/officeart/2005/8/layout/radial4"/>
    <dgm:cxn modelId="{21FBB586-E7E4-45B2-8067-BC050F69F645}" type="presParOf" srcId="{2A2C4F95-C59E-40C1-A68B-569F02642425}" destId="{B7D526A6-0DA4-4655-9B1B-2873479620A1}" srcOrd="15" destOrd="0" presId="urn:microsoft.com/office/officeart/2005/8/layout/radial4"/>
    <dgm:cxn modelId="{260D93EA-949D-422F-B0F0-56A6F5E99556}" type="presParOf" srcId="{2A2C4F95-C59E-40C1-A68B-569F02642425}" destId="{A3602650-3F4E-41CC-B4D5-FA357830A618}" srcOrd="16" destOrd="0" presId="urn:microsoft.com/office/officeart/2005/8/layout/radial4"/>
    <dgm:cxn modelId="{9728A198-AC01-45A5-9B83-BB75341B8C09}" type="presParOf" srcId="{2A2C4F95-C59E-40C1-A68B-569F02642425}" destId="{430D47BC-0082-4562-B0B4-67469FD4310C}" srcOrd="17" destOrd="0" presId="urn:microsoft.com/office/officeart/2005/8/layout/radial4"/>
    <dgm:cxn modelId="{7AA3EF1F-D100-4BEA-97F3-EC908C526A07}" type="presParOf" srcId="{2A2C4F95-C59E-40C1-A68B-569F02642425}" destId="{3A5BCCB0-7C0F-410E-81A4-3A5B1D167EE0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50B20F-BAD0-4DD4-9CA5-2CD6EEF96F2B}" type="doc">
      <dgm:prSet loTypeId="urn:microsoft.com/office/officeart/2005/8/layout/chart3" loCatId="relationship" qsTypeId="urn:microsoft.com/office/officeart/2005/8/quickstyle/simple5" qsCatId="simple" csTypeId="urn:microsoft.com/office/officeart/2005/8/colors/accent3_4" csCatId="accent3" phldr="1"/>
      <dgm:spPr/>
    </dgm:pt>
    <dgm:pt modelId="{099818AE-EF99-4C86-A917-D6D1C15C8071}">
      <dgm:prSet phldrT="[Text]"/>
      <dgm:spPr/>
      <dgm:t>
        <a:bodyPr/>
        <a:lstStyle/>
        <a:p>
          <a:r>
            <a:rPr lang="en-GB" dirty="0"/>
            <a:t>capital costs of magnets</a:t>
          </a:r>
          <a:endParaRPr lang="en-US" dirty="0"/>
        </a:p>
      </dgm:t>
    </dgm:pt>
    <dgm:pt modelId="{5E2DC198-33B5-49CB-9B4B-2C6D91BBF9BE}" type="parTrans" cxnId="{EF1DB62F-B00A-48E0-B97D-53CD69BD1E74}">
      <dgm:prSet/>
      <dgm:spPr/>
      <dgm:t>
        <a:bodyPr/>
        <a:lstStyle/>
        <a:p>
          <a:endParaRPr lang="en-US"/>
        </a:p>
      </dgm:t>
    </dgm:pt>
    <dgm:pt modelId="{61B39D0F-6DFB-4633-9FDF-89192F008234}" type="sibTrans" cxnId="{EF1DB62F-B00A-48E0-B97D-53CD69BD1E74}">
      <dgm:prSet/>
      <dgm:spPr/>
      <dgm:t>
        <a:bodyPr/>
        <a:lstStyle/>
        <a:p>
          <a:endParaRPr lang="en-US"/>
        </a:p>
      </dgm:t>
    </dgm:pt>
    <dgm:pt modelId="{C909C89E-D883-4271-A040-BC6CEF79387C}">
      <dgm:prSet/>
      <dgm:spPr/>
      <dgm:t>
        <a:bodyPr/>
        <a:lstStyle/>
        <a:p>
          <a:r>
            <a:rPr lang="en-GB" dirty="0"/>
            <a:t>capital costs of power converters</a:t>
          </a:r>
        </a:p>
      </dgm:t>
    </dgm:pt>
    <dgm:pt modelId="{198DD356-EE8E-47D7-92EB-8AC9CCECDC8F}" type="parTrans" cxnId="{380E3B7E-DDAB-4670-8210-0AFB1F3D42F5}">
      <dgm:prSet/>
      <dgm:spPr/>
      <dgm:t>
        <a:bodyPr/>
        <a:lstStyle/>
        <a:p>
          <a:endParaRPr lang="en-US"/>
        </a:p>
      </dgm:t>
    </dgm:pt>
    <dgm:pt modelId="{1FB3BA53-C8F4-459A-B29A-A706A985D645}" type="sibTrans" cxnId="{380E3B7E-DDAB-4670-8210-0AFB1F3D42F5}">
      <dgm:prSet/>
      <dgm:spPr/>
      <dgm:t>
        <a:bodyPr/>
        <a:lstStyle/>
        <a:p>
          <a:endParaRPr lang="en-US"/>
        </a:p>
      </dgm:t>
    </dgm:pt>
    <dgm:pt modelId="{B5A3F287-F025-4DC1-9E95-BE52FB31B3BC}">
      <dgm:prSet/>
      <dgm:spPr/>
      <dgm:t>
        <a:bodyPr/>
        <a:lstStyle/>
        <a:p>
          <a:r>
            <a:rPr lang="en-GB" dirty="0"/>
            <a:t>capital costs of power distribution</a:t>
          </a:r>
        </a:p>
      </dgm:t>
    </dgm:pt>
    <dgm:pt modelId="{5E72DF9F-EDD9-4FD7-94F3-74516715F64B}" type="parTrans" cxnId="{60FF68C3-EB67-4C3D-B69B-E4EC2596D8C5}">
      <dgm:prSet/>
      <dgm:spPr/>
      <dgm:t>
        <a:bodyPr/>
        <a:lstStyle/>
        <a:p>
          <a:endParaRPr lang="en-US"/>
        </a:p>
      </dgm:t>
    </dgm:pt>
    <dgm:pt modelId="{E37C832C-A478-42AD-BF63-25BDDF0271A9}" type="sibTrans" cxnId="{60FF68C3-EB67-4C3D-B69B-E4EC2596D8C5}">
      <dgm:prSet/>
      <dgm:spPr/>
      <dgm:t>
        <a:bodyPr/>
        <a:lstStyle/>
        <a:p>
          <a:endParaRPr lang="en-US"/>
        </a:p>
      </dgm:t>
    </dgm:pt>
    <dgm:pt modelId="{14BAFBA4-7757-4908-9115-0D8CD218579C}">
      <dgm:prSet/>
      <dgm:spPr/>
      <dgm:t>
        <a:bodyPr/>
        <a:lstStyle/>
        <a:p>
          <a:r>
            <a:rPr lang="en-GB" dirty="0"/>
            <a:t>capital costs of cooling system </a:t>
          </a:r>
        </a:p>
      </dgm:t>
    </dgm:pt>
    <dgm:pt modelId="{38CC49FE-3C84-46AC-A8C0-B8DD1A98F74F}" type="parTrans" cxnId="{62A0FB75-E606-443F-8E8D-DCD488EDAC11}">
      <dgm:prSet/>
      <dgm:spPr/>
      <dgm:t>
        <a:bodyPr/>
        <a:lstStyle/>
        <a:p>
          <a:endParaRPr lang="en-US"/>
        </a:p>
      </dgm:t>
    </dgm:pt>
    <dgm:pt modelId="{3A179655-E302-4F42-A8DF-74571D0F9D67}" type="sibTrans" cxnId="{62A0FB75-E606-443F-8E8D-DCD488EDAC11}">
      <dgm:prSet/>
      <dgm:spPr/>
      <dgm:t>
        <a:bodyPr/>
        <a:lstStyle/>
        <a:p>
          <a:endParaRPr lang="en-US"/>
        </a:p>
      </dgm:t>
    </dgm:pt>
    <dgm:pt modelId="{D3BDD839-1EDD-463F-B6F9-4940A4CB7E89}">
      <dgm:prSet/>
      <dgm:spPr/>
      <dgm:t>
        <a:bodyPr/>
        <a:lstStyle/>
        <a:p>
          <a:r>
            <a:rPr lang="en-GB" dirty="0"/>
            <a:t>operation costs of power converters </a:t>
          </a:r>
        </a:p>
      </dgm:t>
    </dgm:pt>
    <dgm:pt modelId="{B8720350-4AAA-4752-8FDE-40EA19DB5EBD}" type="parTrans" cxnId="{1D2B3A5A-D4AF-4331-A4E1-D7B4B780F5CD}">
      <dgm:prSet/>
      <dgm:spPr/>
      <dgm:t>
        <a:bodyPr/>
        <a:lstStyle/>
        <a:p>
          <a:endParaRPr lang="en-US"/>
        </a:p>
      </dgm:t>
    </dgm:pt>
    <dgm:pt modelId="{4D955E4F-BC4B-44CB-9AE4-C150CE8F38F0}" type="sibTrans" cxnId="{1D2B3A5A-D4AF-4331-A4E1-D7B4B780F5CD}">
      <dgm:prSet/>
      <dgm:spPr/>
      <dgm:t>
        <a:bodyPr/>
        <a:lstStyle/>
        <a:p>
          <a:endParaRPr lang="en-US"/>
        </a:p>
      </dgm:t>
    </dgm:pt>
    <dgm:pt modelId="{FACE8BC7-F833-4E09-974D-DFD5852AB3D4}">
      <dgm:prSet/>
      <dgm:spPr/>
      <dgm:t>
        <a:bodyPr/>
        <a:lstStyle/>
        <a:p>
          <a:r>
            <a:rPr lang="en-GB" dirty="0"/>
            <a:t>operation costs of cooling system</a:t>
          </a:r>
        </a:p>
      </dgm:t>
    </dgm:pt>
    <dgm:pt modelId="{BAE107F0-1334-4257-8284-2F906E0B3EBC}" type="parTrans" cxnId="{2CC9FCAE-E5F1-4D43-AB4D-2A2412FB26ED}">
      <dgm:prSet/>
      <dgm:spPr/>
      <dgm:t>
        <a:bodyPr/>
        <a:lstStyle/>
        <a:p>
          <a:endParaRPr lang="en-GB"/>
        </a:p>
      </dgm:t>
    </dgm:pt>
    <dgm:pt modelId="{69846B09-F24A-4255-895A-357F87384AE2}" type="sibTrans" cxnId="{2CC9FCAE-E5F1-4D43-AB4D-2A2412FB26ED}">
      <dgm:prSet/>
      <dgm:spPr/>
      <dgm:t>
        <a:bodyPr/>
        <a:lstStyle/>
        <a:p>
          <a:endParaRPr lang="en-GB"/>
        </a:p>
      </dgm:t>
    </dgm:pt>
    <dgm:pt modelId="{A114EC93-5722-4775-A167-FA742D7CA44F}" type="pres">
      <dgm:prSet presAssocID="{9B50B20F-BAD0-4DD4-9CA5-2CD6EEF96F2B}" presName="compositeShape" presStyleCnt="0">
        <dgm:presLayoutVars>
          <dgm:chMax val="7"/>
          <dgm:dir/>
          <dgm:resizeHandles val="exact"/>
        </dgm:presLayoutVars>
      </dgm:prSet>
      <dgm:spPr/>
    </dgm:pt>
    <dgm:pt modelId="{2DA26EE6-E8BB-4C1F-A532-8AEBF8091CCB}" type="pres">
      <dgm:prSet presAssocID="{9B50B20F-BAD0-4DD4-9CA5-2CD6EEF96F2B}" presName="wedge1" presStyleLbl="node1" presStyleIdx="0" presStyleCnt="6"/>
      <dgm:spPr/>
    </dgm:pt>
    <dgm:pt modelId="{A2B9BE0E-71CD-411B-85BE-A5E3126526CB}" type="pres">
      <dgm:prSet presAssocID="{9B50B20F-BAD0-4DD4-9CA5-2CD6EEF96F2B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004EFAA-373D-4ECA-AC51-BE0E046736E1}" type="pres">
      <dgm:prSet presAssocID="{9B50B20F-BAD0-4DD4-9CA5-2CD6EEF96F2B}" presName="wedge2" presStyleLbl="node1" presStyleIdx="1" presStyleCnt="6" custLinFactNeighborY="-578"/>
      <dgm:spPr/>
    </dgm:pt>
    <dgm:pt modelId="{9066D982-F57E-4B16-A0DC-E05A81014831}" type="pres">
      <dgm:prSet presAssocID="{9B50B20F-BAD0-4DD4-9CA5-2CD6EEF96F2B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68BE5F0-8200-4DDF-87D0-9AD39189FD39}" type="pres">
      <dgm:prSet presAssocID="{9B50B20F-BAD0-4DD4-9CA5-2CD6EEF96F2B}" presName="wedge3" presStyleLbl="node1" presStyleIdx="2" presStyleCnt="6"/>
      <dgm:spPr/>
    </dgm:pt>
    <dgm:pt modelId="{CD61A6F5-1399-4F5E-9B62-E3D109E823C7}" type="pres">
      <dgm:prSet presAssocID="{9B50B20F-BAD0-4DD4-9CA5-2CD6EEF96F2B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8242775D-D58C-42EC-9A22-F1FDCD9C6C98}" type="pres">
      <dgm:prSet presAssocID="{9B50B20F-BAD0-4DD4-9CA5-2CD6EEF96F2B}" presName="wedge4" presStyleLbl="node1" presStyleIdx="3" presStyleCnt="6"/>
      <dgm:spPr/>
    </dgm:pt>
    <dgm:pt modelId="{725F6F9C-2226-460F-9325-64B655D2FF2F}" type="pres">
      <dgm:prSet presAssocID="{9B50B20F-BAD0-4DD4-9CA5-2CD6EEF96F2B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885BC3A2-056D-4FD9-967C-666CF6FA202C}" type="pres">
      <dgm:prSet presAssocID="{9B50B20F-BAD0-4DD4-9CA5-2CD6EEF96F2B}" presName="wedge5" presStyleLbl="node1" presStyleIdx="4" presStyleCnt="6"/>
      <dgm:spPr/>
    </dgm:pt>
    <dgm:pt modelId="{607687B2-9833-4D26-8D67-0680A58C067A}" type="pres">
      <dgm:prSet presAssocID="{9B50B20F-BAD0-4DD4-9CA5-2CD6EEF96F2B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87BF8C82-30D1-49A5-B831-F6BA8BDEB2B4}" type="pres">
      <dgm:prSet presAssocID="{9B50B20F-BAD0-4DD4-9CA5-2CD6EEF96F2B}" presName="wedge6" presStyleLbl="node1" presStyleIdx="5" presStyleCnt="6"/>
      <dgm:spPr/>
    </dgm:pt>
    <dgm:pt modelId="{5E38C121-8C40-4B0D-8E8A-DF502E7C74E7}" type="pres">
      <dgm:prSet presAssocID="{9B50B20F-BAD0-4DD4-9CA5-2CD6EEF96F2B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9EB6401-FDDB-44BE-AC0D-A66C0CCC66EC}" type="presOf" srcId="{14BAFBA4-7757-4908-9115-0D8CD218579C}" destId="{8242775D-D58C-42EC-9A22-F1FDCD9C6C98}" srcOrd="0" destOrd="0" presId="urn:microsoft.com/office/officeart/2005/8/layout/chart3"/>
    <dgm:cxn modelId="{DC8E6519-4EE1-47B4-9944-9F7936F1666F}" type="presOf" srcId="{C909C89E-D883-4271-A040-BC6CEF79387C}" destId="{9066D982-F57E-4B16-A0DC-E05A81014831}" srcOrd="1" destOrd="0" presId="urn:microsoft.com/office/officeart/2005/8/layout/chart3"/>
    <dgm:cxn modelId="{0A600E1C-70CA-41D8-8B78-C8A3FE5B1CEC}" type="presOf" srcId="{099818AE-EF99-4C86-A917-D6D1C15C8071}" destId="{A2B9BE0E-71CD-411B-85BE-A5E3126526CB}" srcOrd="1" destOrd="0" presId="urn:microsoft.com/office/officeart/2005/8/layout/chart3"/>
    <dgm:cxn modelId="{EF1DB62F-B00A-48E0-B97D-53CD69BD1E74}" srcId="{9B50B20F-BAD0-4DD4-9CA5-2CD6EEF96F2B}" destId="{099818AE-EF99-4C86-A917-D6D1C15C8071}" srcOrd="0" destOrd="0" parTransId="{5E2DC198-33B5-49CB-9B4B-2C6D91BBF9BE}" sibTransId="{61B39D0F-6DFB-4633-9FDF-89192F008234}"/>
    <dgm:cxn modelId="{BC3C2431-0716-4A4B-8B38-AB99C101FD1B}" type="presOf" srcId="{FACE8BC7-F833-4E09-974D-DFD5852AB3D4}" destId="{87BF8C82-30D1-49A5-B831-F6BA8BDEB2B4}" srcOrd="0" destOrd="0" presId="urn:microsoft.com/office/officeart/2005/8/layout/chart3"/>
    <dgm:cxn modelId="{B1E60E3C-6923-4B19-AA18-0324FAD3D30A}" type="presOf" srcId="{FACE8BC7-F833-4E09-974D-DFD5852AB3D4}" destId="{5E38C121-8C40-4B0D-8E8A-DF502E7C74E7}" srcOrd="1" destOrd="0" presId="urn:microsoft.com/office/officeart/2005/8/layout/chart3"/>
    <dgm:cxn modelId="{AEA4695E-34DC-46D4-B992-78B6635ED639}" type="presOf" srcId="{14BAFBA4-7757-4908-9115-0D8CD218579C}" destId="{725F6F9C-2226-460F-9325-64B655D2FF2F}" srcOrd="1" destOrd="0" presId="urn:microsoft.com/office/officeart/2005/8/layout/chart3"/>
    <dgm:cxn modelId="{65781545-B038-4F0D-B067-5DCE62546D5B}" type="presOf" srcId="{9B50B20F-BAD0-4DD4-9CA5-2CD6EEF96F2B}" destId="{A114EC93-5722-4775-A167-FA742D7CA44F}" srcOrd="0" destOrd="0" presId="urn:microsoft.com/office/officeart/2005/8/layout/chart3"/>
    <dgm:cxn modelId="{D7BCFB72-DA70-49E4-BCE3-693843733D67}" type="presOf" srcId="{D3BDD839-1EDD-463F-B6F9-4940A4CB7E89}" destId="{607687B2-9833-4D26-8D67-0680A58C067A}" srcOrd="1" destOrd="0" presId="urn:microsoft.com/office/officeart/2005/8/layout/chart3"/>
    <dgm:cxn modelId="{62A0FB75-E606-443F-8E8D-DCD488EDAC11}" srcId="{9B50B20F-BAD0-4DD4-9CA5-2CD6EEF96F2B}" destId="{14BAFBA4-7757-4908-9115-0D8CD218579C}" srcOrd="3" destOrd="0" parTransId="{38CC49FE-3C84-46AC-A8C0-B8DD1A98F74F}" sibTransId="{3A179655-E302-4F42-A8DF-74571D0F9D67}"/>
    <dgm:cxn modelId="{F0E10E56-A740-4D3E-8D95-BC359A3090D2}" type="presOf" srcId="{B5A3F287-F025-4DC1-9E95-BE52FB31B3BC}" destId="{068BE5F0-8200-4DDF-87D0-9AD39189FD39}" srcOrd="0" destOrd="0" presId="urn:microsoft.com/office/officeart/2005/8/layout/chart3"/>
    <dgm:cxn modelId="{1D2B3A5A-D4AF-4331-A4E1-D7B4B780F5CD}" srcId="{9B50B20F-BAD0-4DD4-9CA5-2CD6EEF96F2B}" destId="{D3BDD839-1EDD-463F-B6F9-4940A4CB7E89}" srcOrd="4" destOrd="0" parTransId="{B8720350-4AAA-4752-8FDE-40EA19DB5EBD}" sibTransId="{4D955E4F-BC4B-44CB-9AE4-C150CE8F38F0}"/>
    <dgm:cxn modelId="{380E3B7E-DDAB-4670-8210-0AFB1F3D42F5}" srcId="{9B50B20F-BAD0-4DD4-9CA5-2CD6EEF96F2B}" destId="{C909C89E-D883-4271-A040-BC6CEF79387C}" srcOrd="1" destOrd="0" parTransId="{198DD356-EE8E-47D7-92EB-8AC9CCECDC8F}" sibTransId="{1FB3BA53-C8F4-459A-B29A-A706A985D645}"/>
    <dgm:cxn modelId="{2CC9FCAE-E5F1-4D43-AB4D-2A2412FB26ED}" srcId="{9B50B20F-BAD0-4DD4-9CA5-2CD6EEF96F2B}" destId="{FACE8BC7-F833-4E09-974D-DFD5852AB3D4}" srcOrd="5" destOrd="0" parTransId="{BAE107F0-1334-4257-8284-2F906E0B3EBC}" sibTransId="{69846B09-F24A-4255-895A-357F87384AE2}"/>
    <dgm:cxn modelId="{68D70BB5-1FC1-40FB-98AE-677F390F7641}" type="presOf" srcId="{B5A3F287-F025-4DC1-9E95-BE52FB31B3BC}" destId="{CD61A6F5-1399-4F5E-9B62-E3D109E823C7}" srcOrd="1" destOrd="0" presId="urn:microsoft.com/office/officeart/2005/8/layout/chart3"/>
    <dgm:cxn modelId="{00BB83BC-DAA1-4313-BDFA-EB2298C929E1}" type="presOf" srcId="{099818AE-EF99-4C86-A917-D6D1C15C8071}" destId="{2DA26EE6-E8BB-4C1F-A532-8AEBF8091CCB}" srcOrd="0" destOrd="0" presId="urn:microsoft.com/office/officeart/2005/8/layout/chart3"/>
    <dgm:cxn modelId="{60FF68C3-EB67-4C3D-B69B-E4EC2596D8C5}" srcId="{9B50B20F-BAD0-4DD4-9CA5-2CD6EEF96F2B}" destId="{B5A3F287-F025-4DC1-9E95-BE52FB31B3BC}" srcOrd="2" destOrd="0" parTransId="{5E72DF9F-EDD9-4FD7-94F3-74516715F64B}" sibTransId="{E37C832C-A478-42AD-BF63-25BDDF0271A9}"/>
    <dgm:cxn modelId="{12F1F7C3-9172-4495-AB4F-19DE1A8D3986}" type="presOf" srcId="{C909C89E-D883-4271-A040-BC6CEF79387C}" destId="{A004EFAA-373D-4ECA-AC51-BE0E046736E1}" srcOrd="0" destOrd="0" presId="urn:microsoft.com/office/officeart/2005/8/layout/chart3"/>
    <dgm:cxn modelId="{870615EF-1043-4DBD-AAB0-5B22E24CBAB9}" type="presOf" srcId="{D3BDD839-1EDD-463F-B6F9-4940A4CB7E89}" destId="{885BC3A2-056D-4FD9-967C-666CF6FA202C}" srcOrd="0" destOrd="0" presId="urn:microsoft.com/office/officeart/2005/8/layout/chart3"/>
    <dgm:cxn modelId="{9B2165DE-8435-4B64-88A0-D5AC6106B0B0}" type="presParOf" srcId="{A114EC93-5722-4775-A167-FA742D7CA44F}" destId="{2DA26EE6-E8BB-4C1F-A532-8AEBF8091CCB}" srcOrd="0" destOrd="0" presId="urn:microsoft.com/office/officeart/2005/8/layout/chart3"/>
    <dgm:cxn modelId="{8CC711A4-6D77-4B4F-81A5-4402239B8581}" type="presParOf" srcId="{A114EC93-5722-4775-A167-FA742D7CA44F}" destId="{A2B9BE0E-71CD-411B-85BE-A5E3126526CB}" srcOrd="1" destOrd="0" presId="urn:microsoft.com/office/officeart/2005/8/layout/chart3"/>
    <dgm:cxn modelId="{66041465-6490-44D6-B049-32A257C3535A}" type="presParOf" srcId="{A114EC93-5722-4775-A167-FA742D7CA44F}" destId="{A004EFAA-373D-4ECA-AC51-BE0E046736E1}" srcOrd="2" destOrd="0" presId="urn:microsoft.com/office/officeart/2005/8/layout/chart3"/>
    <dgm:cxn modelId="{6E1CD905-7471-4969-B57B-BA560205DE95}" type="presParOf" srcId="{A114EC93-5722-4775-A167-FA742D7CA44F}" destId="{9066D982-F57E-4B16-A0DC-E05A81014831}" srcOrd="3" destOrd="0" presId="urn:microsoft.com/office/officeart/2005/8/layout/chart3"/>
    <dgm:cxn modelId="{92A8E6C6-837A-4254-A8FE-6A286B635A36}" type="presParOf" srcId="{A114EC93-5722-4775-A167-FA742D7CA44F}" destId="{068BE5F0-8200-4DDF-87D0-9AD39189FD39}" srcOrd="4" destOrd="0" presId="urn:microsoft.com/office/officeart/2005/8/layout/chart3"/>
    <dgm:cxn modelId="{56ACC032-A314-4E80-81D2-FE1333498BE2}" type="presParOf" srcId="{A114EC93-5722-4775-A167-FA742D7CA44F}" destId="{CD61A6F5-1399-4F5E-9B62-E3D109E823C7}" srcOrd="5" destOrd="0" presId="urn:microsoft.com/office/officeart/2005/8/layout/chart3"/>
    <dgm:cxn modelId="{051DF889-7C76-48D5-B671-3A58E591F19D}" type="presParOf" srcId="{A114EC93-5722-4775-A167-FA742D7CA44F}" destId="{8242775D-D58C-42EC-9A22-F1FDCD9C6C98}" srcOrd="6" destOrd="0" presId="urn:microsoft.com/office/officeart/2005/8/layout/chart3"/>
    <dgm:cxn modelId="{EE7F7E29-E3E6-4C11-A1CB-029946094D99}" type="presParOf" srcId="{A114EC93-5722-4775-A167-FA742D7CA44F}" destId="{725F6F9C-2226-460F-9325-64B655D2FF2F}" srcOrd="7" destOrd="0" presId="urn:microsoft.com/office/officeart/2005/8/layout/chart3"/>
    <dgm:cxn modelId="{66CF22BB-C442-4985-BB4F-D775E397932E}" type="presParOf" srcId="{A114EC93-5722-4775-A167-FA742D7CA44F}" destId="{885BC3A2-056D-4FD9-967C-666CF6FA202C}" srcOrd="8" destOrd="0" presId="urn:microsoft.com/office/officeart/2005/8/layout/chart3"/>
    <dgm:cxn modelId="{565D5C38-3A76-4A01-929E-3D1020F25AAD}" type="presParOf" srcId="{A114EC93-5722-4775-A167-FA742D7CA44F}" destId="{607687B2-9833-4D26-8D67-0680A58C067A}" srcOrd="9" destOrd="0" presId="urn:microsoft.com/office/officeart/2005/8/layout/chart3"/>
    <dgm:cxn modelId="{6EBFC663-8DD2-44E0-8A38-DECD3D5BB829}" type="presParOf" srcId="{A114EC93-5722-4775-A167-FA742D7CA44F}" destId="{87BF8C82-30D1-49A5-B831-F6BA8BDEB2B4}" srcOrd="10" destOrd="0" presId="urn:microsoft.com/office/officeart/2005/8/layout/chart3"/>
    <dgm:cxn modelId="{E71348E9-2F02-4585-A410-427420DCE4A8}" type="presParOf" srcId="{A114EC93-5722-4775-A167-FA742D7CA44F}" destId="{5E38C121-8C40-4B0D-8E8A-DF502E7C74E7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E564C85-1329-4CD2-B569-358E80D10AB7}" type="doc">
      <dgm:prSet loTypeId="urn:microsoft.com/office/officeart/2005/8/layout/process2" loCatId="process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0D244DED-2FDD-440B-AB16-7B85E89A0E45}">
      <dgm:prSet custT="1"/>
      <dgm:spPr/>
      <dgm:t>
        <a:bodyPr/>
        <a:lstStyle/>
        <a:p>
          <a:r>
            <a:rPr lang="de-CH" sz="1600" dirty="0"/>
            <a:t>Stamping laminations</a:t>
          </a:r>
          <a:endParaRPr lang="en-GB" sz="1600" dirty="0"/>
        </a:p>
      </dgm:t>
    </dgm:pt>
    <dgm:pt modelId="{351DD379-180D-4C38-81E2-D73DF0908902}" type="parTrans" cxnId="{AA4D80AF-B77B-48CD-90DD-D46DB56018C2}">
      <dgm:prSet/>
      <dgm:spPr/>
      <dgm:t>
        <a:bodyPr/>
        <a:lstStyle/>
        <a:p>
          <a:endParaRPr lang="en-US" sz="1600"/>
        </a:p>
      </dgm:t>
    </dgm:pt>
    <dgm:pt modelId="{95861AE0-9F83-4949-9D56-C40144FC260C}" type="sibTrans" cxnId="{AA4D80AF-B77B-48CD-90DD-D46DB56018C2}">
      <dgm:prSet custT="1"/>
      <dgm:spPr/>
      <dgm:t>
        <a:bodyPr/>
        <a:lstStyle/>
        <a:p>
          <a:endParaRPr lang="en-US" sz="1600" dirty="0"/>
        </a:p>
      </dgm:t>
    </dgm:pt>
    <dgm:pt modelId="{D8E09B85-B609-46C6-8568-08DD08DEACC2}">
      <dgm:prSet custT="1"/>
      <dgm:spPr/>
      <dgm:t>
        <a:bodyPr/>
        <a:lstStyle/>
        <a:p>
          <a:r>
            <a:rPr lang="en-GB" sz="1600" dirty="0"/>
            <a:t>Stacking laminations into yokes </a:t>
          </a:r>
        </a:p>
      </dgm:t>
    </dgm:pt>
    <dgm:pt modelId="{7FE8F450-2092-4873-A0CC-A1CB8609CE10}" type="parTrans" cxnId="{ADFC101A-A468-426F-9520-D73C993969A0}">
      <dgm:prSet/>
      <dgm:spPr/>
      <dgm:t>
        <a:bodyPr/>
        <a:lstStyle/>
        <a:p>
          <a:endParaRPr lang="en-US" sz="1600"/>
        </a:p>
      </dgm:t>
    </dgm:pt>
    <dgm:pt modelId="{AF052B21-FBE1-4205-BC7C-CDE17DB7598B}" type="sibTrans" cxnId="{ADFC101A-A468-426F-9520-D73C993969A0}">
      <dgm:prSet custT="1"/>
      <dgm:spPr/>
      <dgm:t>
        <a:bodyPr/>
        <a:lstStyle/>
        <a:p>
          <a:endParaRPr lang="en-US" sz="1600" dirty="0"/>
        </a:p>
      </dgm:t>
    </dgm:pt>
    <dgm:pt modelId="{E3641E33-04FE-4070-9CDE-01DD002D6913}">
      <dgm:prSet custT="1"/>
      <dgm:spPr/>
      <dgm:t>
        <a:bodyPr/>
        <a:lstStyle/>
        <a:p>
          <a:r>
            <a:rPr lang="en-GB" sz="1600" dirty="0"/>
            <a:t>Gluing and/or welding</a:t>
          </a:r>
        </a:p>
      </dgm:t>
    </dgm:pt>
    <dgm:pt modelId="{B11BEFFC-3D79-4582-9F53-9F65C70EF4C5}" type="parTrans" cxnId="{4AB1D037-CEC5-42FA-B49E-17510FCF881E}">
      <dgm:prSet/>
      <dgm:spPr/>
      <dgm:t>
        <a:bodyPr/>
        <a:lstStyle/>
        <a:p>
          <a:endParaRPr lang="en-US" sz="1600"/>
        </a:p>
      </dgm:t>
    </dgm:pt>
    <dgm:pt modelId="{882CACF5-822E-4A87-9956-03659A33484C}" type="sibTrans" cxnId="{4AB1D037-CEC5-42FA-B49E-17510FCF881E}">
      <dgm:prSet custT="1"/>
      <dgm:spPr/>
      <dgm:t>
        <a:bodyPr/>
        <a:lstStyle/>
        <a:p>
          <a:endParaRPr lang="en-US" sz="1600" dirty="0"/>
        </a:p>
      </dgm:t>
    </dgm:pt>
    <dgm:pt modelId="{50FF5845-BD80-421D-A629-A5EEFC6267BD}">
      <dgm:prSet custT="1"/>
      <dgm:spPr/>
      <dgm:t>
        <a:bodyPr/>
        <a:lstStyle/>
        <a:p>
          <a:r>
            <a:rPr lang="en-GB" sz="1600" dirty="0"/>
            <a:t>Assembling the yoke parts</a:t>
          </a:r>
        </a:p>
      </dgm:t>
    </dgm:pt>
    <dgm:pt modelId="{27611A7D-F5E5-4101-AFFB-841C398546A3}" type="parTrans" cxnId="{EE06E5CE-502D-4E9C-A6B9-82D670DDDBD0}">
      <dgm:prSet/>
      <dgm:spPr/>
      <dgm:t>
        <a:bodyPr/>
        <a:lstStyle/>
        <a:p>
          <a:endParaRPr lang="en-GB" sz="1600"/>
        </a:p>
      </dgm:t>
    </dgm:pt>
    <dgm:pt modelId="{5D66F46C-DE1F-4D3E-A8D0-123C76AA8DEB}" type="sibTrans" cxnId="{EE06E5CE-502D-4E9C-A6B9-82D670DDDBD0}">
      <dgm:prSet/>
      <dgm:spPr/>
      <dgm:t>
        <a:bodyPr/>
        <a:lstStyle/>
        <a:p>
          <a:endParaRPr lang="en-GB" sz="1600"/>
        </a:p>
      </dgm:t>
    </dgm:pt>
    <dgm:pt modelId="{A5D36AB7-69CE-4147-9724-57E00B573E47}" type="pres">
      <dgm:prSet presAssocID="{3E564C85-1329-4CD2-B569-358E80D10AB7}" presName="linearFlow" presStyleCnt="0">
        <dgm:presLayoutVars>
          <dgm:resizeHandles val="exact"/>
        </dgm:presLayoutVars>
      </dgm:prSet>
      <dgm:spPr/>
    </dgm:pt>
    <dgm:pt modelId="{1FF814AA-794B-4E03-8BC1-528B234794CA}" type="pres">
      <dgm:prSet presAssocID="{0D244DED-2FDD-440B-AB16-7B85E89A0E45}" presName="node" presStyleLbl="node1" presStyleIdx="0" presStyleCnt="4">
        <dgm:presLayoutVars>
          <dgm:bulletEnabled val="1"/>
        </dgm:presLayoutVars>
      </dgm:prSet>
      <dgm:spPr/>
    </dgm:pt>
    <dgm:pt modelId="{3712DC6F-A6BD-462A-AECF-6AB051EDF03C}" type="pres">
      <dgm:prSet presAssocID="{95861AE0-9F83-4949-9D56-C40144FC260C}" presName="sibTrans" presStyleLbl="sibTrans2D1" presStyleIdx="0" presStyleCnt="3"/>
      <dgm:spPr/>
    </dgm:pt>
    <dgm:pt modelId="{0B16C332-C1A0-42EE-BCB7-05EC3D4460E2}" type="pres">
      <dgm:prSet presAssocID="{95861AE0-9F83-4949-9D56-C40144FC260C}" presName="connectorText" presStyleLbl="sibTrans2D1" presStyleIdx="0" presStyleCnt="3"/>
      <dgm:spPr/>
    </dgm:pt>
    <dgm:pt modelId="{9A624DC4-8EF0-4F39-A6EF-59A6110DDA85}" type="pres">
      <dgm:prSet presAssocID="{D8E09B85-B609-46C6-8568-08DD08DEACC2}" presName="node" presStyleLbl="node1" presStyleIdx="1" presStyleCnt="4">
        <dgm:presLayoutVars>
          <dgm:bulletEnabled val="1"/>
        </dgm:presLayoutVars>
      </dgm:prSet>
      <dgm:spPr/>
    </dgm:pt>
    <dgm:pt modelId="{DC97AEDF-C01C-4776-A89C-BA10405ED2CD}" type="pres">
      <dgm:prSet presAssocID="{AF052B21-FBE1-4205-BC7C-CDE17DB7598B}" presName="sibTrans" presStyleLbl="sibTrans2D1" presStyleIdx="1" presStyleCnt="3"/>
      <dgm:spPr/>
    </dgm:pt>
    <dgm:pt modelId="{35D5A5B4-3280-4389-852C-062F5F53893A}" type="pres">
      <dgm:prSet presAssocID="{AF052B21-FBE1-4205-BC7C-CDE17DB7598B}" presName="connectorText" presStyleLbl="sibTrans2D1" presStyleIdx="1" presStyleCnt="3"/>
      <dgm:spPr/>
    </dgm:pt>
    <dgm:pt modelId="{57E65E16-25BE-4489-9DAF-5CBC9E27C241}" type="pres">
      <dgm:prSet presAssocID="{E3641E33-04FE-4070-9CDE-01DD002D6913}" presName="node" presStyleLbl="node1" presStyleIdx="2" presStyleCnt="4">
        <dgm:presLayoutVars>
          <dgm:bulletEnabled val="1"/>
        </dgm:presLayoutVars>
      </dgm:prSet>
      <dgm:spPr/>
    </dgm:pt>
    <dgm:pt modelId="{B66B598B-80A4-421C-8A50-C6E90C9AD90F}" type="pres">
      <dgm:prSet presAssocID="{882CACF5-822E-4A87-9956-03659A33484C}" presName="sibTrans" presStyleLbl="sibTrans2D1" presStyleIdx="2" presStyleCnt="3"/>
      <dgm:spPr/>
    </dgm:pt>
    <dgm:pt modelId="{9F1DC0D9-37BE-4A66-8FB0-9E8DA64CB450}" type="pres">
      <dgm:prSet presAssocID="{882CACF5-822E-4A87-9956-03659A33484C}" presName="connectorText" presStyleLbl="sibTrans2D1" presStyleIdx="2" presStyleCnt="3"/>
      <dgm:spPr/>
    </dgm:pt>
    <dgm:pt modelId="{95C5C599-5A31-4032-A89B-E16E1C96C8A2}" type="pres">
      <dgm:prSet presAssocID="{50FF5845-BD80-421D-A629-A5EEFC6267BD}" presName="node" presStyleLbl="node1" presStyleIdx="3" presStyleCnt="4">
        <dgm:presLayoutVars>
          <dgm:bulletEnabled val="1"/>
        </dgm:presLayoutVars>
      </dgm:prSet>
      <dgm:spPr/>
    </dgm:pt>
  </dgm:ptLst>
  <dgm:cxnLst>
    <dgm:cxn modelId="{D1FBF606-23A5-4FA8-A25B-6DECBAB9C5B5}" type="presOf" srcId="{AF052B21-FBE1-4205-BC7C-CDE17DB7598B}" destId="{35D5A5B4-3280-4389-852C-062F5F53893A}" srcOrd="1" destOrd="0" presId="urn:microsoft.com/office/officeart/2005/8/layout/process2"/>
    <dgm:cxn modelId="{30D0620E-9A58-4464-82DB-F252C3344CB0}" type="presOf" srcId="{E3641E33-04FE-4070-9CDE-01DD002D6913}" destId="{57E65E16-25BE-4489-9DAF-5CBC9E27C241}" srcOrd="0" destOrd="0" presId="urn:microsoft.com/office/officeart/2005/8/layout/process2"/>
    <dgm:cxn modelId="{ADFC101A-A468-426F-9520-D73C993969A0}" srcId="{3E564C85-1329-4CD2-B569-358E80D10AB7}" destId="{D8E09B85-B609-46C6-8568-08DD08DEACC2}" srcOrd="1" destOrd="0" parTransId="{7FE8F450-2092-4873-A0CC-A1CB8609CE10}" sibTransId="{AF052B21-FBE1-4205-BC7C-CDE17DB7598B}"/>
    <dgm:cxn modelId="{2F1F582A-55B5-42B4-95C0-C5C31A4C0122}" type="presOf" srcId="{AF052B21-FBE1-4205-BC7C-CDE17DB7598B}" destId="{DC97AEDF-C01C-4776-A89C-BA10405ED2CD}" srcOrd="0" destOrd="0" presId="urn:microsoft.com/office/officeart/2005/8/layout/process2"/>
    <dgm:cxn modelId="{4AB1D037-CEC5-42FA-B49E-17510FCF881E}" srcId="{3E564C85-1329-4CD2-B569-358E80D10AB7}" destId="{E3641E33-04FE-4070-9CDE-01DD002D6913}" srcOrd="2" destOrd="0" parTransId="{B11BEFFC-3D79-4582-9F53-9F65C70EF4C5}" sibTransId="{882CACF5-822E-4A87-9956-03659A33484C}"/>
    <dgm:cxn modelId="{5B734639-4206-46A1-A752-E4303A86826C}" type="presOf" srcId="{95861AE0-9F83-4949-9D56-C40144FC260C}" destId="{3712DC6F-A6BD-462A-AECF-6AB051EDF03C}" srcOrd="0" destOrd="0" presId="urn:microsoft.com/office/officeart/2005/8/layout/process2"/>
    <dgm:cxn modelId="{6F40D95D-C506-4D3A-AEFC-6F9A8CFCC666}" type="presOf" srcId="{95861AE0-9F83-4949-9D56-C40144FC260C}" destId="{0B16C332-C1A0-42EE-BCB7-05EC3D4460E2}" srcOrd="1" destOrd="0" presId="urn:microsoft.com/office/officeart/2005/8/layout/process2"/>
    <dgm:cxn modelId="{4EBAFD61-5BE1-4E63-A3D0-7CDB3D8ED7CC}" type="presOf" srcId="{D8E09B85-B609-46C6-8568-08DD08DEACC2}" destId="{9A624DC4-8EF0-4F39-A6EF-59A6110DDA85}" srcOrd="0" destOrd="0" presId="urn:microsoft.com/office/officeart/2005/8/layout/process2"/>
    <dgm:cxn modelId="{04B4E872-6639-4A79-9C1F-8BB6C15EE288}" type="presOf" srcId="{50FF5845-BD80-421D-A629-A5EEFC6267BD}" destId="{95C5C599-5A31-4032-A89B-E16E1C96C8A2}" srcOrd="0" destOrd="0" presId="urn:microsoft.com/office/officeart/2005/8/layout/process2"/>
    <dgm:cxn modelId="{354AB1AE-7CA4-4529-BFFE-D13E3AD03297}" type="presOf" srcId="{3E564C85-1329-4CD2-B569-358E80D10AB7}" destId="{A5D36AB7-69CE-4147-9724-57E00B573E47}" srcOrd="0" destOrd="0" presId="urn:microsoft.com/office/officeart/2005/8/layout/process2"/>
    <dgm:cxn modelId="{AA4D80AF-B77B-48CD-90DD-D46DB56018C2}" srcId="{3E564C85-1329-4CD2-B569-358E80D10AB7}" destId="{0D244DED-2FDD-440B-AB16-7B85E89A0E45}" srcOrd="0" destOrd="0" parTransId="{351DD379-180D-4C38-81E2-D73DF0908902}" sibTransId="{95861AE0-9F83-4949-9D56-C40144FC260C}"/>
    <dgm:cxn modelId="{D2E9C0B6-1289-4939-9A28-CCD7A5A134E4}" type="presOf" srcId="{882CACF5-822E-4A87-9956-03659A33484C}" destId="{B66B598B-80A4-421C-8A50-C6E90C9AD90F}" srcOrd="0" destOrd="0" presId="urn:microsoft.com/office/officeart/2005/8/layout/process2"/>
    <dgm:cxn modelId="{EE06E5CE-502D-4E9C-A6B9-82D670DDDBD0}" srcId="{3E564C85-1329-4CD2-B569-358E80D10AB7}" destId="{50FF5845-BD80-421D-A629-A5EEFC6267BD}" srcOrd="3" destOrd="0" parTransId="{27611A7D-F5E5-4101-AFFB-841C398546A3}" sibTransId="{5D66F46C-DE1F-4D3E-A8D0-123C76AA8DEB}"/>
    <dgm:cxn modelId="{3A3825DD-460F-4C87-8EF4-69C59FECD6A5}" type="presOf" srcId="{882CACF5-822E-4A87-9956-03659A33484C}" destId="{9F1DC0D9-37BE-4A66-8FB0-9E8DA64CB450}" srcOrd="1" destOrd="0" presId="urn:microsoft.com/office/officeart/2005/8/layout/process2"/>
    <dgm:cxn modelId="{2747F9E0-DA9D-4589-AFF1-BF8EA4B3168E}" type="presOf" srcId="{0D244DED-2FDD-440B-AB16-7B85E89A0E45}" destId="{1FF814AA-794B-4E03-8BC1-528B234794CA}" srcOrd="0" destOrd="0" presId="urn:microsoft.com/office/officeart/2005/8/layout/process2"/>
    <dgm:cxn modelId="{A2E0D9D9-FD2E-4D6D-9502-041DF37B8320}" type="presParOf" srcId="{A5D36AB7-69CE-4147-9724-57E00B573E47}" destId="{1FF814AA-794B-4E03-8BC1-528B234794CA}" srcOrd="0" destOrd="0" presId="urn:microsoft.com/office/officeart/2005/8/layout/process2"/>
    <dgm:cxn modelId="{65157222-2777-4752-B1F2-954D8B2F66AA}" type="presParOf" srcId="{A5D36AB7-69CE-4147-9724-57E00B573E47}" destId="{3712DC6F-A6BD-462A-AECF-6AB051EDF03C}" srcOrd="1" destOrd="0" presId="urn:microsoft.com/office/officeart/2005/8/layout/process2"/>
    <dgm:cxn modelId="{25648AE1-256F-4F9A-A1B4-E5C0C5AC35B0}" type="presParOf" srcId="{3712DC6F-A6BD-462A-AECF-6AB051EDF03C}" destId="{0B16C332-C1A0-42EE-BCB7-05EC3D4460E2}" srcOrd="0" destOrd="0" presId="urn:microsoft.com/office/officeart/2005/8/layout/process2"/>
    <dgm:cxn modelId="{7A8A7FD1-05EF-4EB2-A077-BA4EEF08CA54}" type="presParOf" srcId="{A5D36AB7-69CE-4147-9724-57E00B573E47}" destId="{9A624DC4-8EF0-4F39-A6EF-59A6110DDA85}" srcOrd="2" destOrd="0" presId="urn:microsoft.com/office/officeart/2005/8/layout/process2"/>
    <dgm:cxn modelId="{94A1865B-E402-4140-80DE-0B0D6D7E1288}" type="presParOf" srcId="{A5D36AB7-69CE-4147-9724-57E00B573E47}" destId="{DC97AEDF-C01C-4776-A89C-BA10405ED2CD}" srcOrd="3" destOrd="0" presId="urn:microsoft.com/office/officeart/2005/8/layout/process2"/>
    <dgm:cxn modelId="{E37E5F2B-CA3D-436F-A00C-3437830DD7DE}" type="presParOf" srcId="{DC97AEDF-C01C-4776-A89C-BA10405ED2CD}" destId="{35D5A5B4-3280-4389-852C-062F5F53893A}" srcOrd="0" destOrd="0" presId="urn:microsoft.com/office/officeart/2005/8/layout/process2"/>
    <dgm:cxn modelId="{C5E11ACA-39DE-4C20-9540-8A601510BD14}" type="presParOf" srcId="{A5D36AB7-69CE-4147-9724-57E00B573E47}" destId="{57E65E16-25BE-4489-9DAF-5CBC9E27C241}" srcOrd="4" destOrd="0" presId="urn:microsoft.com/office/officeart/2005/8/layout/process2"/>
    <dgm:cxn modelId="{C40CE1D4-2891-47AF-935B-2DD5D127922E}" type="presParOf" srcId="{A5D36AB7-69CE-4147-9724-57E00B573E47}" destId="{B66B598B-80A4-421C-8A50-C6E90C9AD90F}" srcOrd="5" destOrd="0" presId="urn:microsoft.com/office/officeart/2005/8/layout/process2"/>
    <dgm:cxn modelId="{2E64D8B0-A2BD-4C1D-962C-EA7DBA49DE9F}" type="presParOf" srcId="{B66B598B-80A4-421C-8A50-C6E90C9AD90F}" destId="{9F1DC0D9-37BE-4A66-8FB0-9E8DA64CB450}" srcOrd="0" destOrd="0" presId="urn:microsoft.com/office/officeart/2005/8/layout/process2"/>
    <dgm:cxn modelId="{48AB02F4-321B-49B8-AEFA-D1D513732C21}" type="presParOf" srcId="{A5D36AB7-69CE-4147-9724-57E00B573E47}" destId="{95C5C599-5A31-4032-A89B-E16E1C96C8A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E564C85-1329-4CD2-B569-358E80D10AB7}" type="doc">
      <dgm:prSet loTypeId="urn:microsoft.com/office/officeart/2005/8/layout/process2" loCatId="process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0D244DED-2FDD-440B-AB16-7B85E89A0E45}">
      <dgm:prSet custT="1"/>
      <dgm:spPr/>
      <dgm:t>
        <a:bodyPr/>
        <a:lstStyle/>
        <a:p>
          <a:r>
            <a:rPr lang="de-CH" sz="1600" dirty="0"/>
            <a:t>Conductor insulation</a:t>
          </a:r>
          <a:endParaRPr lang="en-GB" sz="1600" dirty="0"/>
        </a:p>
      </dgm:t>
    </dgm:pt>
    <dgm:pt modelId="{351DD379-180D-4C38-81E2-D73DF0908902}" type="parTrans" cxnId="{AA4D80AF-B77B-48CD-90DD-D46DB56018C2}">
      <dgm:prSet/>
      <dgm:spPr/>
      <dgm:t>
        <a:bodyPr/>
        <a:lstStyle/>
        <a:p>
          <a:endParaRPr lang="en-US" sz="1600"/>
        </a:p>
      </dgm:t>
    </dgm:pt>
    <dgm:pt modelId="{95861AE0-9F83-4949-9D56-C40144FC260C}" type="sibTrans" cxnId="{AA4D80AF-B77B-48CD-90DD-D46DB56018C2}">
      <dgm:prSet custT="1"/>
      <dgm:spPr/>
      <dgm:t>
        <a:bodyPr/>
        <a:lstStyle/>
        <a:p>
          <a:endParaRPr lang="en-US" sz="1600" dirty="0"/>
        </a:p>
      </dgm:t>
    </dgm:pt>
    <dgm:pt modelId="{D8E09B85-B609-46C6-8568-08DD08DEACC2}">
      <dgm:prSet custT="1"/>
      <dgm:spPr/>
      <dgm:t>
        <a:bodyPr/>
        <a:lstStyle/>
        <a:p>
          <a:r>
            <a:rPr lang="en-GB" sz="1600" dirty="0"/>
            <a:t>Coil winding</a:t>
          </a:r>
        </a:p>
      </dgm:t>
    </dgm:pt>
    <dgm:pt modelId="{7FE8F450-2092-4873-A0CC-A1CB8609CE10}" type="parTrans" cxnId="{ADFC101A-A468-426F-9520-D73C993969A0}">
      <dgm:prSet/>
      <dgm:spPr/>
      <dgm:t>
        <a:bodyPr/>
        <a:lstStyle/>
        <a:p>
          <a:endParaRPr lang="en-US" sz="1600"/>
        </a:p>
      </dgm:t>
    </dgm:pt>
    <dgm:pt modelId="{AF052B21-FBE1-4205-BC7C-CDE17DB7598B}" type="sibTrans" cxnId="{ADFC101A-A468-426F-9520-D73C993969A0}">
      <dgm:prSet custT="1"/>
      <dgm:spPr/>
      <dgm:t>
        <a:bodyPr/>
        <a:lstStyle/>
        <a:p>
          <a:endParaRPr lang="en-US" sz="1600" dirty="0"/>
        </a:p>
      </dgm:t>
    </dgm:pt>
    <dgm:pt modelId="{E3641E33-04FE-4070-9CDE-01DD002D6913}">
      <dgm:prSet custT="1"/>
      <dgm:spPr/>
      <dgm:t>
        <a:bodyPr/>
        <a:lstStyle/>
        <a:p>
          <a:r>
            <a:rPr lang="en-GB" sz="1600" dirty="0"/>
            <a:t>Ground insulation</a:t>
          </a:r>
        </a:p>
      </dgm:t>
    </dgm:pt>
    <dgm:pt modelId="{B11BEFFC-3D79-4582-9F53-9F65C70EF4C5}" type="parTrans" cxnId="{4AB1D037-CEC5-42FA-B49E-17510FCF881E}">
      <dgm:prSet/>
      <dgm:spPr/>
      <dgm:t>
        <a:bodyPr/>
        <a:lstStyle/>
        <a:p>
          <a:endParaRPr lang="en-US" sz="1600"/>
        </a:p>
      </dgm:t>
    </dgm:pt>
    <dgm:pt modelId="{882CACF5-822E-4A87-9956-03659A33484C}" type="sibTrans" cxnId="{4AB1D037-CEC5-42FA-B49E-17510FCF881E}">
      <dgm:prSet custT="1"/>
      <dgm:spPr/>
      <dgm:t>
        <a:bodyPr/>
        <a:lstStyle/>
        <a:p>
          <a:endParaRPr lang="en-US" sz="1600" dirty="0"/>
        </a:p>
      </dgm:t>
    </dgm:pt>
    <dgm:pt modelId="{AD46CB78-2F11-4D4A-A817-82F30F26610B}">
      <dgm:prSet custT="1"/>
      <dgm:spPr/>
      <dgm:t>
        <a:bodyPr/>
        <a:lstStyle/>
        <a:p>
          <a:r>
            <a:rPr lang="en-GB" sz="1600" dirty="0"/>
            <a:t>Epoxy impregnation</a:t>
          </a:r>
        </a:p>
      </dgm:t>
    </dgm:pt>
    <dgm:pt modelId="{3D1E6A26-2BC2-41E5-BF1E-75AA31888A77}" type="parTrans" cxnId="{56D4C14A-8D7A-4CDB-8DF9-D6C1B915AFC1}">
      <dgm:prSet/>
      <dgm:spPr/>
      <dgm:t>
        <a:bodyPr/>
        <a:lstStyle/>
        <a:p>
          <a:endParaRPr lang="en-GB" sz="1600"/>
        </a:p>
      </dgm:t>
    </dgm:pt>
    <dgm:pt modelId="{0574D633-C4CF-43F2-8B22-6E133EDDBD59}" type="sibTrans" cxnId="{56D4C14A-8D7A-4CDB-8DF9-D6C1B915AFC1}">
      <dgm:prSet custT="1"/>
      <dgm:spPr/>
      <dgm:t>
        <a:bodyPr/>
        <a:lstStyle/>
        <a:p>
          <a:endParaRPr lang="en-GB" sz="1600"/>
        </a:p>
      </dgm:t>
    </dgm:pt>
    <dgm:pt modelId="{63A497F8-8121-45A3-9423-1FF7B3B5971D}">
      <dgm:prSet custT="1"/>
      <dgm:spPr/>
      <dgm:t>
        <a:bodyPr/>
        <a:lstStyle/>
        <a:p>
          <a:r>
            <a:rPr lang="en-GB" sz="1600" dirty="0"/>
            <a:t>Testing</a:t>
          </a:r>
        </a:p>
      </dgm:t>
    </dgm:pt>
    <dgm:pt modelId="{73A56684-98DA-4407-B6BF-E1589B17AFF6}" type="parTrans" cxnId="{EAF175AB-B1FB-4CF8-ADFE-BEA2FE185921}">
      <dgm:prSet/>
      <dgm:spPr/>
      <dgm:t>
        <a:bodyPr/>
        <a:lstStyle/>
        <a:p>
          <a:endParaRPr lang="en-GB" sz="1600"/>
        </a:p>
      </dgm:t>
    </dgm:pt>
    <dgm:pt modelId="{E2A7078F-1BF1-464C-A2BB-8CA8B962A08E}" type="sibTrans" cxnId="{EAF175AB-B1FB-4CF8-ADFE-BEA2FE185921}">
      <dgm:prSet/>
      <dgm:spPr/>
      <dgm:t>
        <a:bodyPr/>
        <a:lstStyle/>
        <a:p>
          <a:endParaRPr lang="en-GB" sz="1600"/>
        </a:p>
      </dgm:t>
    </dgm:pt>
    <dgm:pt modelId="{71F91CE4-EC2E-4609-BD92-B4598393FA4E}">
      <dgm:prSet custT="1"/>
      <dgm:spPr/>
      <dgm:t>
        <a:bodyPr/>
        <a:lstStyle/>
        <a:p>
          <a:r>
            <a:rPr lang="en-GB" sz="1600" dirty="0"/>
            <a:t>Conductor selection</a:t>
          </a:r>
        </a:p>
      </dgm:t>
    </dgm:pt>
    <dgm:pt modelId="{14C476F0-682C-4DDA-97D3-B8F84C53AD22}" type="parTrans" cxnId="{40527060-9F57-4591-96FE-4E9EED339DE9}">
      <dgm:prSet/>
      <dgm:spPr/>
      <dgm:t>
        <a:bodyPr/>
        <a:lstStyle/>
        <a:p>
          <a:endParaRPr lang="en-CH"/>
        </a:p>
      </dgm:t>
    </dgm:pt>
    <dgm:pt modelId="{CF0C98A2-C62E-4A67-8E12-C8E902F38316}" type="sibTrans" cxnId="{40527060-9F57-4591-96FE-4E9EED339DE9}">
      <dgm:prSet/>
      <dgm:spPr/>
      <dgm:t>
        <a:bodyPr/>
        <a:lstStyle/>
        <a:p>
          <a:endParaRPr lang="en-CH"/>
        </a:p>
      </dgm:t>
    </dgm:pt>
    <dgm:pt modelId="{A5D36AB7-69CE-4147-9724-57E00B573E47}" type="pres">
      <dgm:prSet presAssocID="{3E564C85-1329-4CD2-B569-358E80D10AB7}" presName="linearFlow" presStyleCnt="0">
        <dgm:presLayoutVars>
          <dgm:resizeHandles val="exact"/>
        </dgm:presLayoutVars>
      </dgm:prSet>
      <dgm:spPr/>
    </dgm:pt>
    <dgm:pt modelId="{CBD47994-6857-4D02-9359-EB4B15239752}" type="pres">
      <dgm:prSet presAssocID="{71F91CE4-EC2E-4609-BD92-B4598393FA4E}" presName="node" presStyleLbl="node1" presStyleIdx="0" presStyleCnt="6">
        <dgm:presLayoutVars>
          <dgm:bulletEnabled val="1"/>
        </dgm:presLayoutVars>
      </dgm:prSet>
      <dgm:spPr/>
    </dgm:pt>
    <dgm:pt modelId="{05465E19-67FF-4200-920F-A97F0083BEC9}" type="pres">
      <dgm:prSet presAssocID="{CF0C98A2-C62E-4A67-8E12-C8E902F38316}" presName="sibTrans" presStyleLbl="sibTrans2D1" presStyleIdx="0" presStyleCnt="5"/>
      <dgm:spPr/>
    </dgm:pt>
    <dgm:pt modelId="{87180F46-6E9B-46F8-BDAD-8741E7CD059D}" type="pres">
      <dgm:prSet presAssocID="{CF0C98A2-C62E-4A67-8E12-C8E902F38316}" presName="connectorText" presStyleLbl="sibTrans2D1" presStyleIdx="0" presStyleCnt="5"/>
      <dgm:spPr/>
    </dgm:pt>
    <dgm:pt modelId="{1FF814AA-794B-4E03-8BC1-528B234794CA}" type="pres">
      <dgm:prSet presAssocID="{0D244DED-2FDD-440B-AB16-7B85E89A0E45}" presName="node" presStyleLbl="node1" presStyleIdx="1" presStyleCnt="6">
        <dgm:presLayoutVars>
          <dgm:bulletEnabled val="1"/>
        </dgm:presLayoutVars>
      </dgm:prSet>
      <dgm:spPr/>
    </dgm:pt>
    <dgm:pt modelId="{3712DC6F-A6BD-462A-AECF-6AB051EDF03C}" type="pres">
      <dgm:prSet presAssocID="{95861AE0-9F83-4949-9D56-C40144FC260C}" presName="sibTrans" presStyleLbl="sibTrans2D1" presStyleIdx="1" presStyleCnt="5"/>
      <dgm:spPr/>
    </dgm:pt>
    <dgm:pt modelId="{0B16C332-C1A0-42EE-BCB7-05EC3D4460E2}" type="pres">
      <dgm:prSet presAssocID="{95861AE0-9F83-4949-9D56-C40144FC260C}" presName="connectorText" presStyleLbl="sibTrans2D1" presStyleIdx="1" presStyleCnt="5"/>
      <dgm:spPr/>
    </dgm:pt>
    <dgm:pt modelId="{9A624DC4-8EF0-4F39-A6EF-59A6110DDA85}" type="pres">
      <dgm:prSet presAssocID="{D8E09B85-B609-46C6-8568-08DD08DEACC2}" presName="node" presStyleLbl="node1" presStyleIdx="2" presStyleCnt="6">
        <dgm:presLayoutVars>
          <dgm:bulletEnabled val="1"/>
        </dgm:presLayoutVars>
      </dgm:prSet>
      <dgm:spPr/>
    </dgm:pt>
    <dgm:pt modelId="{DC97AEDF-C01C-4776-A89C-BA10405ED2CD}" type="pres">
      <dgm:prSet presAssocID="{AF052B21-FBE1-4205-BC7C-CDE17DB7598B}" presName="sibTrans" presStyleLbl="sibTrans2D1" presStyleIdx="2" presStyleCnt="5"/>
      <dgm:spPr/>
    </dgm:pt>
    <dgm:pt modelId="{35D5A5B4-3280-4389-852C-062F5F53893A}" type="pres">
      <dgm:prSet presAssocID="{AF052B21-FBE1-4205-BC7C-CDE17DB7598B}" presName="connectorText" presStyleLbl="sibTrans2D1" presStyleIdx="2" presStyleCnt="5"/>
      <dgm:spPr/>
    </dgm:pt>
    <dgm:pt modelId="{57E65E16-25BE-4489-9DAF-5CBC9E27C241}" type="pres">
      <dgm:prSet presAssocID="{E3641E33-04FE-4070-9CDE-01DD002D6913}" presName="node" presStyleLbl="node1" presStyleIdx="3" presStyleCnt="6">
        <dgm:presLayoutVars>
          <dgm:bulletEnabled val="1"/>
        </dgm:presLayoutVars>
      </dgm:prSet>
      <dgm:spPr/>
    </dgm:pt>
    <dgm:pt modelId="{F4981ED8-B331-454F-9473-58D818DA401F}" type="pres">
      <dgm:prSet presAssocID="{882CACF5-822E-4A87-9956-03659A33484C}" presName="sibTrans" presStyleLbl="sibTrans2D1" presStyleIdx="3" presStyleCnt="5"/>
      <dgm:spPr/>
    </dgm:pt>
    <dgm:pt modelId="{39D73EFB-F645-4A22-9746-A1B208AFBDD1}" type="pres">
      <dgm:prSet presAssocID="{882CACF5-822E-4A87-9956-03659A33484C}" presName="connectorText" presStyleLbl="sibTrans2D1" presStyleIdx="3" presStyleCnt="5"/>
      <dgm:spPr/>
    </dgm:pt>
    <dgm:pt modelId="{56100D6C-FFC0-41D3-A2DA-7197FD455DC3}" type="pres">
      <dgm:prSet presAssocID="{AD46CB78-2F11-4D4A-A817-82F30F26610B}" presName="node" presStyleLbl="node1" presStyleIdx="4" presStyleCnt="6">
        <dgm:presLayoutVars>
          <dgm:bulletEnabled val="1"/>
        </dgm:presLayoutVars>
      </dgm:prSet>
      <dgm:spPr/>
    </dgm:pt>
    <dgm:pt modelId="{BC635A2B-A088-4800-896D-9A12CDD8D78D}" type="pres">
      <dgm:prSet presAssocID="{0574D633-C4CF-43F2-8B22-6E133EDDBD59}" presName="sibTrans" presStyleLbl="sibTrans2D1" presStyleIdx="4" presStyleCnt="5"/>
      <dgm:spPr/>
    </dgm:pt>
    <dgm:pt modelId="{E39C7D84-D2ED-4643-8772-09620E898534}" type="pres">
      <dgm:prSet presAssocID="{0574D633-C4CF-43F2-8B22-6E133EDDBD59}" presName="connectorText" presStyleLbl="sibTrans2D1" presStyleIdx="4" presStyleCnt="5"/>
      <dgm:spPr/>
    </dgm:pt>
    <dgm:pt modelId="{FFBE3D85-0943-4A68-921E-7AD2A9338CAC}" type="pres">
      <dgm:prSet presAssocID="{63A497F8-8121-45A3-9423-1FF7B3B5971D}" presName="node" presStyleLbl="node1" presStyleIdx="5" presStyleCnt="6">
        <dgm:presLayoutVars>
          <dgm:bulletEnabled val="1"/>
        </dgm:presLayoutVars>
      </dgm:prSet>
      <dgm:spPr/>
    </dgm:pt>
  </dgm:ptLst>
  <dgm:cxnLst>
    <dgm:cxn modelId="{D1FBF606-23A5-4FA8-A25B-6DECBAB9C5B5}" type="presOf" srcId="{AF052B21-FBE1-4205-BC7C-CDE17DB7598B}" destId="{35D5A5B4-3280-4389-852C-062F5F53893A}" srcOrd="1" destOrd="0" presId="urn:microsoft.com/office/officeart/2005/8/layout/process2"/>
    <dgm:cxn modelId="{30D0620E-9A58-4464-82DB-F252C3344CB0}" type="presOf" srcId="{E3641E33-04FE-4070-9CDE-01DD002D6913}" destId="{57E65E16-25BE-4489-9DAF-5CBC9E27C241}" srcOrd="0" destOrd="0" presId="urn:microsoft.com/office/officeart/2005/8/layout/process2"/>
    <dgm:cxn modelId="{08FAE40F-9B77-4955-9094-30A7E9DF398A}" type="presOf" srcId="{63A497F8-8121-45A3-9423-1FF7B3B5971D}" destId="{FFBE3D85-0943-4A68-921E-7AD2A9338CAC}" srcOrd="0" destOrd="0" presId="urn:microsoft.com/office/officeart/2005/8/layout/process2"/>
    <dgm:cxn modelId="{8F666C13-D627-413C-93F3-87D956CDFAAE}" type="presOf" srcId="{0574D633-C4CF-43F2-8B22-6E133EDDBD59}" destId="{BC635A2B-A088-4800-896D-9A12CDD8D78D}" srcOrd="0" destOrd="0" presId="urn:microsoft.com/office/officeart/2005/8/layout/process2"/>
    <dgm:cxn modelId="{ADFC101A-A468-426F-9520-D73C993969A0}" srcId="{3E564C85-1329-4CD2-B569-358E80D10AB7}" destId="{D8E09B85-B609-46C6-8568-08DD08DEACC2}" srcOrd="2" destOrd="0" parTransId="{7FE8F450-2092-4873-A0CC-A1CB8609CE10}" sibTransId="{AF052B21-FBE1-4205-BC7C-CDE17DB7598B}"/>
    <dgm:cxn modelId="{A79F2427-921C-410E-9F7F-D5B5D41B8832}" type="presOf" srcId="{71F91CE4-EC2E-4609-BD92-B4598393FA4E}" destId="{CBD47994-6857-4D02-9359-EB4B15239752}" srcOrd="0" destOrd="0" presId="urn:microsoft.com/office/officeart/2005/8/layout/process2"/>
    <dgm:cxn modelId="{2F1F582A-55B5-42B4-95C0-C5C31A4C0122}" type="presOf" srcId="{AF052B21-FBE1-4205-BC7C-CDE17DB7598B}" destId="{DC97AEDF-C01C-4776-A89C-BA10405ED2CD}" srcOrd="0" destOrd="0" presId="urn:microsoft.com/office/officeart/2005/8/layout/process2"/>
    <dgm:cxn modelId="{4AB1D037-CEC5-42FA-B49E-17510FCF881E}" srcId="{3E564C85-1329-4CD2-B569-358E80D10AB7}" destId="{E3641E33-04FE-4070-9CDE-01DD002D6913}" srcOrd="3" destOrd="0" parTransId="{B11BEFFC-3D79-4582-9F53-9F65C70EF4C5}" sibTransId="{882CACF5-822E-4A87-9956-03659A33484C}"/>
    <dgm:cxn modelId="{5B734639-4206-46A1-A752-E4303A86826C}" type="presOf" srcId="{95861AE0-9F83-4949-9D56-C40144FC260C}" destId="{3712DC6F-A6BD-462A-AECF-6AB051EDF03C}" srcOrd="0" destOrd="0" presId="urn:microsoft.com/office/officeart/2005/8/layout/process2"/>
    <dgm:cxn modelId="{A280E73A-15E6-44F3-8119-3A1FED7E8600}" type="presOf" srcId="{882CACF5-822E-4A87-9956-03659A33484C}" destId="{39D73EFB-F645-4A22-9746-A1B208AFBDD1}" srcOrd="1" destOrd="0" presId="urn:microsoft.com/office/officeart/2005/8/layout/process2"/>
    <dgm:cxn modelId="{6F40D95D-C506-4D3A-AEFC-6F9A8CFCC666}" type="presOf" srcId="{95861AE0-9F83-4949-9D56-C40144FC260C}" destId="{0B16C332-C1A0-42EE-BCB7-05EC3D4460E2}" srcOrd="1" destOrd="0" presId="urn:microsoft.com/office/officeart/2005/8/layout/process2"/>
    <dgm:cxn modelId="{40527060-9F57-4591-96FE-4E9EED339DE9}" srcId="{3E564C85-1329-4CD2-B569-358E80D10AB7}" destId="{71F91CE4-EC2E-4609-BD92-B4598393FA4E}" srcOrd="0" destOrd="0" parTransId="{14C476F0-682C-4DDA-97D3-B8F84C53AD22}" sibTransId="{CF0C98A2-C62E-4A67-8E12-C8E902F38316}"/>
    <dgm:cxn modelId="{4EBAFD61-5BE1-4E63-A3D0-7CDB3D8ED7CC}" type="presOf" srcId="{D8E09B85-B609-46C6-8568-08DD08DEACC2}" destId="{9A624DC4-8EF0-4F39-A6EF-59A6110DDA85}" srcOrd="0" destOrd="0" presId="urn:microsoft.com/office/officeart/2005/8/layout/process2"/>
    <dgm:cxn modelId="{56D4C14A-8D7A-4CDB-8DF9-D6C1B915AFC1}" srcId="{3E564C85-1329-4CD2-B569-358E80D10AB7}" destId="{AD46CB78-2F11-4D4A-A817-82F30F26610B}" srcOrd="4" destOrd="0" parTransId="{3D1E6A26-2BC2-41E5-BF1E-75AA31888A77}" sibTransId="{0574D633-C4CF-43F2-8B22-6E133EDDBD59}"/>
    <dgm:cxn modelId="{864B368F-452F-4D1C-8889-7B3AE28D4C38}" type="presOf" srcId="{0574D633-C4CF-43F2-8B22-6E133EDDBD59}" destId="{E39C7D84-D2ED-4643-8772-09620E898534}" srcOrd="1" destOrd="0" presId="urn:microsoft.com/office/officeart/2005/8/layout/process2"/>
    <dgm:cxn modelId="{EAF175AB-B1FB-4CF8-ADFE-BEA2FE185921}" srcId="{3E564C85-1329-4CD2-B569-358E80D10AB7}" destId="{63A497F8-8121-45A3-9423-1FF7B3B5971D}" srcOrd="5" destOrd="0" parTransId="{73A56684-98DA-4407-B6BF-E1589B17AFF6}" sibTransId="{E2A7078F-1BF1-464C-A2BB-8CA8B962A08E}"/>
    <dgm:cxn modelId="{354AB1AE-7CA4-4529-BFFE-D13E3AD03297}" type="presOf" srcId="{3E564C85-1329-4CD2-B569-358E80D10AB7}" destId="{A5D36AB7-69CE-4147-9724-57E00B573E47}" srcOrd="0" destOrd="0" presId="urn:microsoft.com/office/officeart/2005/8/layout/process2"/>
    <dgm:cxn modelId="{AA4D80AF-B77B-48CD-90DD-D46DB56018C2}" srcId="{3E564C85-1329-4CD2-B569-358E80D10AB7}" destId="{0D244DED-2FDD-440B-AB16-7B85E89A0E45}" srcOrd="1" destOrd="0" parTransId="{351DD379-180D-4C38-81E2-D73DF0908902}" sibTransId="{95861AE0-9F83-4949-9D56-C40144FC260C}"/>
    <dgm:cxn modelId="{8DBED0B9-2B6E-4AF8-9480-7CB84FB06F4D}" type="presOf" srcId="{882CACF5-822E-4A87-9956-03659A33484C}" destId="{F4981ED8-B331-454F-9473-58D818DA401F}" srcOrd="0" destOrd="0" presId="urn:microsoft.com/office/officeart/2005/8/layout/process2"/>
    <dgm:cxn modelId="{2747F9E0-DA9D-4589-AFF1-BF8EA4B3168E}" type="presOf" srcId="{0D244DED-2FDD-440B-AB16-7B85E89A0E45}" destId="{1FF814AA-794B-4E03-8BC1-528B234794CA}" srcOrd="0" destOrd="0" presId="urn:microsoft.com/office/officeart/2005/8/layout/process2"/>
    <dgm:cxn modelId="{7DE275E2-5B72-4414-A364-53910D7BC87B}" type="presOf" srcId="{CF0C98A2-C62E-4A67-8E12-C8E902F38316}" destId="{87180F46-6E9B-46F8-BDAD-8741E7CD059D}" srcOrd="1" destOrd="0" presId="urn:microsoft.com/office/officeart/2005/8/layout/process2"/>
    <dgm:cxn modelId="{22E3C8E5-F4AC-4DD3-9A5B-8C5A22287E5F}" type="presOf" srcId="{AD46CB78-2F11-4D4A-A817-82F30F26610B}" destId="{56100D6C-FFC0-41D3-A2DA-7197FD455DC3}" srcOrd="0" destOrd="0" presId="urn:microsoft.com/office/officeart/2005/8/layout/process2"/>
    <dgm:cxn modelId="{D94D07ED-E0EC-4207-BF43-29410B3742CB}" type="presOf" srcId="{CF0C98A2-C62E-4A67-8E12-C8E902F38316}" destId="{05465E19-67FF-4200-920F-A97F0083BEC9}" srcOrd="0" destOrd="0" presId="urn:microsoft.com/office/officeart/2005/8/layout/process2"/>
    <dgm:cxn modelId="{E57B9426-58E7-4237-9564-D9C0D16BBC75}" type="presParOf" srcId="{A5D36AB7-69CE-4147-9724-57E00B573E47}" destId="{CBD47994-6857-4D02-9359-EB4B15239752}" srcOrd="0" destOrd="0" presId="urn:microsoft.com/office/officeart/2005/8/layout/process2"/>
    <dgm:cxn modelId="{FAD63C46-9B5E-4EC9-B1C0-4CD8E365E3D9}" type="presParOf" srcId="{A5D36AB7-69CE-4147-9724-57E00B573E47}" destId="{05465E19-67FF-4200-920F-A97F0083BEC9}" srcOrd="1" destOrd="0" presId="urn:microsoft.com/office/officeart/2005/8/layout/process2"/>
    <dgm:cxn modelId="{074C9015-1067-4193-AFCE-F2B94A75C570}" type="presParOf" srcId="{05465E19-67FF-4200-920F-A97F0083BEC9}" destId="{87180F46-6E9B-46F8-BDAD-8741E7CD059D}" srcOrd="0" destOrd="0" presId="urn:microsoft.com/office/officeart/2005/8/layout/process2"/>
    <dgm:cxn modelId="{A2E0D9D9-FD2E-4D6D-9502-041DF37B8320}" type="presParOf" srcId="{A5D36AB7-69CE-4147-9724-57E00B573E47}" destId="{1FF814AA-794B-4E03-8BC1-528B234794CA}" srcOrd="2" destOrd="0" presId="urn:microsoft.com/office/officeart/2005/8/layout/process2"/>
    <dgm:cxn modelId="{65157222-2777-4752-B1F2-954D8B2F66AA}" type="presParOf" srcId="{A5D36AB7-69CE-4147-9724-57E00B573E47}" destId="{3712DC6F-A6BD-462A-AECF-6AB051EDF03C}" srcOrd="3" destOrd="0" presId="urn:microsoft.com/office/officeart/2005/8/layout/process2"/>
    <dgm:cxn modelId="{25648AE1-256F-4F9A-A1B4-E5C0C5AC35B0}" type="presParOf" srcId="{3712DC6F-A6BD-462A-AECF-6AB051EDF03C}" destId="{0B16C332-C1A0-42EE-BCB7-05EC3D4460E2}" srcOrd="0" destOrd="0" presId="urn:microsoft.com/office/officeart/2005/8/layout/process2"/>
    <dgm:cxn modelId="{7A8A7FD1-05EF-4EB2-A077-BA4EEF08CA54}" type="presParOf" srcId="{A5D36AB7-69CE-4147-9724-57E00B573E47}" destId="{9A624DC4-8EF0-4F39-A6EF-59A6110DDA85}" srcOrd="4" destOrd="0" presId="urn:microsoft.com/office/officeart/2005/8/layout/process2"/>
    <dgm:cxn modelId="{94A1865B-E402-4140-80DE-0B0D6D7E1288}" type="presParOf" srcId="{A5D36AB7-69CE-4147-9724-57E00B573E47}" destId="{DC97AEDF-C01C-4776-A89C-BA10405ED2CD}" srcOrd="5" destOrd="0" presId="urn:microsoft.com/office/officeart/2005/8/layout/process2"/>
    <dgm:cxn modelId="{E37E5F2B-CA3D-436F-A00C-3437830DD7DE}" type="presParOf" srcId="{DC97AEDF-C01C-4776-A89C-BA10405ED2CD}" destId="{35D5A5B4-3280-4389-852C-062F5F53893A}" srcOrd="0" destOrd="0" presId="urn:microsoft.com/office/officeart/2005/8/layout/process2"/>
    <dgm:cxn modelId="{C5E11ACA-39DE-4C20-9540-8A601510BD14}" type="presParOf" srcId="{A5D36AB7-69CE-4147-9724-57E00B573E47}" destId="{57E65E16-25BE-4489-9DAF-5CBC9E27C241}" srcOrd="6" destOrd="0" presId="urn:microsoft.com/office/officeart/2005/8/layout/process2"/>
    <dgm:cxn modelId="{1744D9C2-B42A-40BA-9666-E5A9C5DEBA17}" type="presParOf" srcId="{A5D36AB7-69CE-4147-9724-57E00B573E47}" destId="{F4981ED8-B331-454F-9473-58D818DA401F}" srcOrd="7" destOrd="0" presId="urn:microsoft.com/office/officeart/2005/8/layout/process2"/>
    <dgm:cxn modelId="{FC672D1F-C4F6-4A13-9C16-F455FFFD6B4D}" type="presParOf" srcId="{F4981ED8-B331-454F-9473-58D818DA401F}" destId="{39D73EFB-F645-4A22-9746-A1B208AFBDD1}" srcOrd="0" destOrd="0" presId="urn:microsoft.com/office/officeart/2005/8/layout/process2"/>
    <dgm:cxn modelId="{2C192144-2791-4497-A7B2-31EC7018FEFF}" type="presParOf" srcId="{A5D36AB7-69CE-4147-9724-57E00B573E47}" destId="{56100D6C-FFC0-41D3-A2DA-7197FD455DC3}" srcOrd="8" destOrd="0" presId="urn:microsoft.com/office/officeart/2005/8/layout/process2"/>
    <dgm:cxn modelId="{979999CB-EC85-4585-A001-8CEABE6463A2}" type="presParOf" srcId="{A5D36AB7-69CE-4147-9724-57E00B573E47}" destId="{BC635A2B-A088-4800-896D-9A12CDD8D78D}" srcOrd="9" destOrd="0" presId="urn:microsoft.com/office/officeart/2005/8/layout/process2"/>
    <dgm:cxn modelId="{2DD90F5E-4A0E-4C8B-8166-6BB1EC04D828}" type="presParOf" srcId="{BC635A2B-A088-4800-896D-9A12CDD8D78D}" destId="{E39C7D84-D2ED-4643-8772-09620E898534}" srcOrd="0" destOrd="0" presId="urn:microsoft.com/office/officeart/2005/8/layout/process2"/>
    <dgm:cxn modelId="{76F33B57-F6B6-47FF-932E-747A2A2D9908}" type="presParOf" srcId="{A5D36AB7-69CE-4147-9724-57E00B573E47}" destId="{FFBE3D85-0943-4A68-921E-7AD2A9338CAC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4D23E0-104A-458C-A7FE-C0FA8BE8B890}">
      <dsp:nvSpPr>
        <dsp:cNvPr id="0" name=""/>
        <dsp:cNvSpPr/>
      </dsp:nvSpPr>
      <dsp:spPr>
        <a:xfrm>
          <a:off x="5215805" y="648112"/>
          <a:ext cx="3002072" cy="537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909"/>
              </a:lnTo>
              <a:lnTo>
                <a:pt x="3002072" y="352909"/>
              </a:lnTo>
              <a:lnTo>
                <a:pt x="3002072" y="53747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747EE-15CA-467D-9EF6-28761A1CE86D}">
      <dsp:nvSpPr>
        <dsp:cNvPr id="0" name=""/>
        <dsp:cNvSpPr/>
      </dsp:nvSpPr>
      <dsp:spPr>
        <a:xfrm>
          <a:off x="2771417" y="1887205"/>
          <a:ext cx="2093633" cy="590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944"/>
              </a:lnTo>
              <a:lnTo>
                <a:pt x="2093633" y="405944"/>
              </a:lnTo>
              <a:lnTo>
                <a:pt x="2093633" y="5905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6D488-6FBE-45B6-9083-7BDB07660A52}">
      <dsp:nvSpPr>
        <dsp:cNvPr id="0" name=""/>
        <dsp:cNvSpPr/>
      </dsp:nvSpPr>
      <dsp:spPr>
        <a:xfrm>
          <a:off x="774806" y="1887205"/>
          <a:ext cx="1996610" cy="590514"/>
        </a:xfrm>
        <a:custGeom>
          <a:avLst/>
          <a:gdLst/>
          <a:ahLst/>
          <a:cxnLst/>
          <a:rect l="0" t="0" r="0" b="0"/>
          <a:pathLst>
            <a:path>
              <a:moveTo>
                <a:pt x="1996610" y="0"/>
              </a:moveTo>
              <a:lnTo>
                <a:pt x="1996610" y="405944"/>
              </a:lnTo>
              <a:lnTo>
                <a:pt x="0" y="405944"/>
              </a:lnTo>
              <a:lnTo>
                <a:pt x="0" y="5905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F00046-B2E0-4AF6-93C5-91A69B5D61CE}">
      <dsp:nvSpPr>
        <dsp:cNvPr id="0" name=""/>
        <dsp:cNvSpPr/>
      </dsp:nvSpPr>
      <dsp:spPr>
        <a:xfrm>
          <a:off x="2771417" y="648112"/>
          <a:ext cx="2444388" cy="538099"/>
        </a:xfrm>
        <a:custGeom>
          <a:avLst/>
          <a:gdLst/>
          <a:ahLst/>
          <a:cxnLst/>
          <a:rect l="0" t="0" r="0" b="0"/>
          <a:pathLst>
            <a:path>
              <a:moveTo>
                <a:pt x="2444388" y="0"/>
              </a:moveTo>
              <a:lnTo>
                <a:pt x="2444388" y="353529"/>
              </a:lnTo>
              <a:lnTo>
                <a:pt x="0" y="353529"/>
              </a:lnTo>
              <a:lnTo>
                <a:pt x="0" y="53809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5EFBD-B7A7-4738-90F7-F6E86E74FF0D}">
      <dsp:nvSpPr>
        <dsp:cNvPr id="0" name=""/>
        <dsp:cNvSpPr/>
      </dsp:nvSpPr>
      <dsp:spPr>
        <a:xfrm>
          <a:off x="4219625" y="1596"/>
          <a:ext cx="1992359" cy="6465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8828F-DC7B-4ABA-BC68-55400421CBE9}">
      <dsp:nvSpPr>
        <dsp:cNvPr id="0" name=""/>
        <dsp:cNvSpPr/>
      </dsp:nvSpPr>
      <dsp:spPr>
        <a:xfrm>
          <a:off x="4440998" y="211901"/>
          <a:ext cx="1992359" cy="64651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Magnets</a:t>
          </a:r>
          <a:endParaRPr lang="en-GB" sz="1800" kern="1200" dirty="0"/>
        </a:p>
      </dsp:txBody>
      <dsp:txXfrm>
        <a:off x="4459934" y="230837"/>
        <a:ext cx="1954487" cy="608644"/>
      </dsp:txXfrm>
    </dsp:sp>
    <dsp:sp modelId="{95C958F2-B355-4F5B-A811-98630CD6607C}">
      <dsp:nvSpPr>
        <dsp:cNvPr id="0" name=""/>
        <dsp:cNvSpPr/>
      </dsp:nvSpPr>
      <dsp:spPr>
        <a:xfrm>
          <a:off x="1775237" y="1186212"/>
          <a:ext cx="1992359" cy="7009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B6841-F2AC-4B7C-8086-9ECF6147B1A1}">
      <dsp:nvSpPr>
        <dsp:cNvPr id="0" name=""/>
        <dsp:cNvSpPr/>
      </dsp:nvSpPr>
      <dsp:spPr>
        <a:xfrm>
          <a:off x="1996610" y="1396517"/>
          <a:ext cx="1992359" cy="700993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Electro-magnets</a:t>
          </a:r>
          <a:endParaRPr lang="en-GB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2017141" y="1417048"/>
        <a:ext cx="1951297" cy="659931"/>
      </dsp:txXfrm>
    </dsp:sp>
    <dsp:sp modelId="{8FD36F2C-80F5-4B6E-8409-100C39E11188}">
      <dsp:nvSpPr>
        <dsp:cNvPr id="0" name=""/>
        <dsp:cNvSpPr/>
      </dsp:nvSpPr>
      <dsp:spPr>
        <a:xfrm>
          <a:off x="-221373" y="2477720"/>
          <a:ext cx="1992359" cy="62847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0E738-9698-464D-8085-CB434F50FAB8}">
      <dsp:nvSpPr>
        <dsp:cNvPr id="0" name=""/>
        <dsp:cNvSpPr/>
      </dsp:nvSpPr>
      <dsp:spPr>
        <a:xfrm>
          <a:off x="0" y="2688025"/>
          <a:ext cx="1992359" cy="628475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Superconducting</a:t>
          </a:r>
          <a:endParaRPr lang="en-GB" sz="2000" kern="1200" dirty="0"/>
        </a:p>
      </dsp:txBody>
      <dsp:txXfrm>
        <a:off x="18407" y="2706432"/>
        <a:ext cx="1955545" cy="591661"/>
      </dsp:txXfrm>
    </dsp:sp>
    <dsp:sp modelId="{AA412470-F5A3-498C-80D6-AB3B9ABF2091}">
      <dsp:nvSpPr>
        <dsp:cNvPr id="0" name=""/>
        <dsp:cNvSpPr/>
      </dsp:nvSpPr>
      <dsp:spPr>
        <a:xfrm>
          <a:off x="3868870" y="2477720"/>
          <a:ext cx="1992359" cy="62847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0A21C1-1FD5-46D5-BE45-925259A0166A}">
      <dsp:nvSpPr>
        <dsp:cNvPr id="0" name=""/>
        <dsp:cNvSpPr/>
      </dsp:nvSpPr>
      <dsp:spPr>
        <a:xfrm>
          <a:off x="4090244" y="2688025"/>
          <a:ext cx="1992359" cy="628475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Normal-conducting</a:t>
          </a:r>
          <a:endParaRPr lang="en-GB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4108651" y="2706432"/>
        <a:ext cx="1955545" cy="591661"/>
      </dsp:txXfrm>
    </dsp:sp>
    <dsp:sp modelId="{31AAF622-E1DE-4660-AA04-C82C9B736F3C}">
      <dsp:nvSpPr>
        <dsp:cNvPr id="0" name=""/>
        <dsp:cNvSpPr/>
      </dsp:nvSpPr>
      <dsp:spPr>
        <a:xfrm>
          <a:off x="7221698" y="1185592"/>
          <a:ext cx="1992359" cy="7577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2F8EC-39F7-4E74-8EE5-4857FBA2A825}">
      <dsp:nvSpPr>
        <dsp:cNvPr id="0" name=""/>
        <dsp:cNvSpPr/>
      </dsp:nvSpPr>
      <dsp:spPr>
        <a:xfrm>
          <a:off x="7443071" y="1395897"/>
          <a:ext cx="1992359" cy="75774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Permanent magnets </a:t>
          </a:r>
          <a:endParaRPr lang="en-GB" sz="2000" kern="1200" dirty="0"/>
        </a:p>
      </dsp:txBody>
      <dsp:txXfrm>
        <a:off x="7465265" y="1418091"/>
        <a:ext cx="1947971" cy="713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FAEC5-99B4-4953-9A97-A601BADC778A}">
      <dsp:nvSpPr>
        <dsp:cNvPr id="0" name=""/>
        <dsp:cNvSpPr/>
      </dsp:nvSpPr>
      <dsp:spPr>
        <a:xfrm>
          <a:off x="8933914" y="1248881"/>
          <a:ext cx="832109" cy="1355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9721"/>
              </a:lnTo>
              <a:lnTo>
                <a:pt x="832109" y="1229721"/>
              </a:lnTo>
              <a:lnTo>
                <a:pt x="832109" y="1355281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3F330-FAA6-49B0-BE24-A56E9A681F30}">
      <dsp:nvSpPr>
        <dsp:cNvPr id="0" name=""/>
        <dsp:cNvSpPr/>
      </dsp:nvSpPr>
      <dsp:spPr>
        <a:xfrm>
          <a:off x="8109449" y="1248881"/>
          <a:ext cx="824464" cy="1355281"/>
        </a:xfrm>
        <a:custGeom>
          <a:avLst/>
          <a:gdLst/>
          <a:ahLst/>
          <a:cxnLst/>
          <a:rect l="0" t="0" r="0" b="0"/>
          <a:pathLst>
            <a:path>
              <a:moveTo>
                <a:pt x="824464" y="0"/>
              </a:moveTo>
              <a:lnTo>
                <a:pt x="824464" y="1229721"/>
              </a:lnTo>
              <a:lnTo>
                <a:pt x="0" y="1229721"/>
              </a:lnTo>
              <a:lnTo>
                <a:pt x="0" y="1355281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D23E0-104A-458C-A7FE-C0FA8BE8B890}">
      <dsp:nvSpPr>
        <dsp:cNvPr id="0" name=""/>
        <dsp:cNvSpPr/>
      </dsp:nvSpPr>
      <dsp:spPr>
        <a:xfrm>
          <a:off x="5524942" y="375671"/>
          <a:ext cx="3408971" cy="423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882"/>
              </a:lnTo>
              <a:lnTo>
                <a:pt x="3408971" y="297882"/>
              </a:lnTo>
              <a:lnTo>
                <a:pt x="3408971" y="42344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7B3F3-A227-4436-B7D9-27FD2E78CF83}">
      <dsp:nvSpPr>
        <dsp:cNvPr id="0" name=""/>
        <dsp:cNvSpPr/>
      </dsp:nvSpPr>
      <dsp:spPr>
        <a:xfrm>
          <a:off x="5460914" y="2114931"/>
          <a:ext cx="621266" cy="466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812"/>
              </a:lnTo>
              <a:lnTo>
                <a:pt x="621266" y="340812"/>
              </a:lnTo>
              <a:lnTo>
                <a:pt x="621266" y="46637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3AE24-0536-467C-8343-D618F88EA01B}">
      <dsp:nvSpPr>
        <dsp:cNvPr id="0" name=""/>
        <dsp:cNvSpPr/>
      </dsp:nvSpPr>
      <dsp:spPr>
        <a:xfrm>
          <a:off x="4486001" y="2114931"/>
          <a:ext cx="974912" cy="471563"/>
        </a:xfrm>
        <a:custGeom>
          <a:avLst/>
          <a:gdLst/>
          <a:ahLst/>
          <a:cxnLst/>
          <a:rect l="0" t="0" r="0" b="0"/>
          <a:pathLst>
            <a:path>
              <a:moveTo>
                <a:pt x="974912" y="0"/>
              </a:moveTo>
              <a:lnTo>
                <a:pt x="974912" y="346002"/>
              </a:lnTo>
              <a:lnTo>
                <a:pt x="0" y="346002"/>
              </a:lnTo>
              <a:lnTo>
                <a:pt x="0" y="47156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747EE-15CA-467D-9EF6-28761A1CE86D}">
      <dsp:nvSpPr>
        <dsp:cNvPr id="0" name=""/>
        <dsp:cNvSpPr/>
      </dsp:nvSpPr>
      <dsp:spPr>
        <a:xfrm>
          <a:off x="3205085" y="1283704"/>
          <a:ext cx="2255828" cy="403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121"/>
              </a:lnTo>
              <a:lnTo>
                <a:pt x="2255828" y="278121"/>
              </a:lnTo>
              <a:lnTo>
                <a:pt x="2255828" y="40368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715CA-6885-4F0C-824E-C2B19B3E9BB0}">
      <dsp:nvSpPr>
        <dsp:cNvPr id="0" name=""/>
        <dsp:cNvSpPr/>
      </dsp:nvSpPr>
      <dsp:spPr>
        <a:xfrm>
          <a:off x="1580308" y="2114759"/>
          <a:ext cx="813527" cy="417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961"/>
              </a:lnTo>
              <a:lnTo>
                <a:pt x="813527" y="291961"/>
              </a:lnTo>
              <a:lnTo>
                <a:pt x="813527" y="417521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98578-D52E-4C47-8FDF-F9FBE62D86A2}">
      <dsp:nvSpPr>
        <dsp:cNvPr id="0" name=""/>
        <dsp:cNvSpPr/>
      </dsp:nvSpPr>
      <dsp:spPr>
        <a:xfrm>
          <a:off x="820265" y="2114759"/>
          <a:ext cx="760043" cy="423400"/>
        </a:xfrm>
        <a:custGeom>
          <a:avLst/>
          <a:gdLst/>
          <a:ahLst/>
          <a:cxnLst/>
          <a:rect l="0" t="0" r="0" b="0"/>
          <a:pathLst>
            <a:path>
              <a:moveTo>
                <a:pt x="760043" y="0"/>
              </a:moveTo>
              <a:lnTo>
                <a:pt x="760043" y="297839"/>
              </a:lnTo>
              <a:lnTo>
                <a:pt x="0" y="297839"/>
              </a:lnTo>
              <a:lnTo>
                <a:pt x="0" y="42340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6D488-6FBE-45B6-9083-7BDB07660A52}">
      <dsp:nvSpPr>
        <dsp:cNvPr id="0" name=""/>
        <dsp:cNvSpPr/>
      </dsp:nvSpPr>
      <dsp:spPr>
        <a:xfrm>
          <a:off x="1580308" y="1283704"/>
          <a:ext cx="1624777" cy="403510"/>
        </a:xfrm>
        <a:custGeom>
          <a:avLst/>
          <a:gdLst/>
          <a:ahLst/>
          <a:cxnLst/>
          <a:rect l="0" t="0" r="0" b="0"/>
          <a:pathLst>
            <a:path>
              <a:moveTo>
                <a:pt x="1624777" y="0"/>
              </a:moveTo>
              <a:lnTo>
                <a:pt x="1624777" y="277949"/>
              </a:lnTo>
              <a:lnTo>
                <a:pt x="0" y="277949"/>
              </a:lnTo>
              <a:lnTo>
                <a:pt x="0" y="40351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F00046-B2E0-4AF6-93C5-91A69B5D61CE}">
      <dsp:nvSpPr>
        <dsp:cNvPr id="0" name=""/>
        <dsp:cNvSpPr/>
      </dsp:nvSpPr>
      <dsp:spPr>
        <a:xfrm>
          <a:off x="3205085" y="375671"/>
          <a:ext cx="2319856" cy="431154"/>
        </a:xfrm>
        <a:custGeom>
          <a:avLst/>
          <a:gdLst/>
          <a:ahLst/>
          <a:cxnLst/>
          <a:rect l="0" t="0" r="0" b="0"/>
          <a:pathLst>
            <a:path>
              <a:moveTo>
                <a:pt x="2319856" y="0"/>
              </a:moveTo>
              <a:lnTo>
                <a:pt x="2319856" y="305594"/>
              </a:lnTo>
              <a:lnTo>
                <a:pt x="0" y="305594"/>
              </a:lnTo>
              <a:lnTo>
                <a:pt x="0" y="4311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5EFBD-B7A7-4738-90F7-F6E86E74FF0D}">
      <dsp:nvSpPr>
        <dsp:cNvPr id="0" name=""/>
        <dsp:cNvSpPr/>
      </dsp:nvSpPr>
      <dsp:spPr>
        <a:xfrm>
          <a:off x="4847253" y="-64145"/>
          <a:ext cx="1355378" cy="43981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8828F-DC7B-4ABA-BC68-55400421CBE9}">
      <dsp:nvSpPr>
        <dsp:cNvPr id="0" name=""/>
        <dsp:cNvSpPr/>
      </dsp:nvSpPr>
      <dsp:spPr>
        <a:xfrm>
          <a:off x="4997851" y="78922"/>
          <a:ext cx="1355378" cy="43981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Magnets</a:t>
          </a:r>
          <a:endParaRPr lang="en-GB" sz="1800" kern="1200" dirty="0"/>
        </a:p>
      </dsp:txBody>
      <dsp:txXfrm>
        <a:off x="5010733" y="91804"/>
        <a:ext cx="1329614" cy="414053"/>
      </dsp:txXfrm>
    </dsp:sp>
    <dsp:sp modelId="{95C958F2-B355-4F5B-A811-98630CD6607C}">
      <dsp:nvSpPr>
        <dsp:cNvPr id="0" name=""/>
        <dsp:cNvSpPr/>
      </dsp:nvSpPr>
      <dsp:spPr>
        <a:xfrm>
          <a:off x="2527396" y="806826"/>
          <a:ext cx="1355378" cy="4768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B6841-F2AC-4B7C-8086-9ECF6147B1A1}">
      <dsp:nvSpPr>
        <dsp:cNvPr id="0" name=""/>
        <dsp:cNvSpPr/>
      </dsp:nvSpPr>
      <dsp:spPr>
        <a:xfrm>
          <a:off x="2677994" y="949894"/>
          <a:ext cx="1355378" cy="476877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Electromagnets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2691961" y="963861"/>
        <a:ext cx="1327444" cy="448943"/>
      </dsp:txXfrm>
    </dsp:sp>
    <dsp:sp modelId="{8FD36F2C-80F5-4B6E-8409-100C39E11188}">
      <dsp:nvSpPr>
        <dsp:cNvPr id="0" name=""/>
        <dsp:cNvSpPr/>
      </dsp:nvSpPr>
      <dsp:spPr>
        <a:xfrm>
          <a:off x="902619" y="1687214"/>
          <a:ext cx="1355378" cy="4275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0E738-9698-464D-8085-CB434F50FAB8}">
      <dsp:nvSpPr>
        <dsp:cNvPr id="0" name=""/>
        <dsp:cNvSpPr/>
      </dsp:nvSpPr>
      <dsp:spPr>
        <a:xfrm>
          <a:off x="1053217" y="1830282"/>
          <a:ext cx="1355378" cy="42754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Superconducting</a:t>
          </a:r>
          <a:endParaRPr lang="en-GB" sz="1400" kern="1200" dirty="0"/>
        </a:p>
      </dsp:txBody>
      <dsp:txXfrm>
        <a:off x="1065739" y="1842804"/>
        <a:ext cx="1330334" cy="402500"/>
      </dsp:txXfrm>
    </dsp:sp>
    <dsp:sp modelId="{B32E8F8C-6031-4F19-9138-A53A17C7CFBA}">
      <dsp:nvSpPr>
        <dsp:cNvPr id="0" name=""/>
        <dsp:cNvSpPr/>
      </dsp:nvSpPr>
      <dsp:spPr>
        <a:xfrm>
          <a:off x="142575" y="2538159"/>
          <a:ext cx="1355378" cy="6671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610CA-B41B-4C82-AFC7-94E84C8D529D}">
      <dsp:nvSpPr>
        <dsp:cNvPr id="0" name=""/>
        <dsp:cNvSpPr/>
      </dsp:nvSpPr>
      <dsp:spPr>
        <a:xfrm>
          <a:off x="293173" y="2681227"/>
          <a:ext cx="1355378" cy="667144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u="none" kern="1200" dirty="0"/>
            <a:t>Coil dominated</a:t>
          </a:r>
        </a:p>
      </dsp:txBody>
      <dsp:txXfrm>
        <a:off x="312713" y="2700767"/>
        <a:ext cx="1316298" cy="628064"/>
      </dsp:txXfrm>
    </dsp:sp>
    <dsp:sp modelId="{487C6B6C-5504-4681-93A8-1DFD8511D926}">
      <dsp:nvSpPr>
        <dsp:cNvPr id="0" name=""/>
        <dsp:cNvSpPr/>
      </dsp:nvSpPr>
      <dsp:spPr>
        <a:xfrm>
          <a:off x="1716146" y="2532280"/>
          <a:ext cx="1355378" cy="67302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A6F94A-A884-418F-8AF9-B6A393AA5068}">
      <dsp:nvSpPr>
        <dsp:cNvPr id="0" name=""/>
        <dsp:cNvSpPr/>
      </dsp:nvSpPr>
      <dsp:spPr>
        <a:xfrm>
          <a:off x="1866744" y="2675348"/>
          <a:ext cx="1355378" cy="67302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Iron dominated</a:t>
          </a:r>
        </a:p>
      </dsp:txBody>
      <dsp:txXfrm>
        <a:off x="1886456" y="2695060"/>
        <a:ext cx="1315954" cy="633599"/>
      </dsp:txXfrm>
    </dsp:sp>
    <dsp:sp modelId="{AA412470-F5A3-498C-80D6-AB3B9ABF2091}">
      <dsp:nvSpPr>
        <dsp:cNvPr id="0" name=""/>
        <dsp:cNvSpPr/>
      </dsp:nvSpPr>
      <dsp:spPr>
        <a:xfrm>
          <a:off x="4783224" y="1687386"/>
          <a:ext cx="1355378" cy="4275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0A21C1-1FD5-46D5-BE45-925259A0166A}">
      <dsp:nvSpPr>
        <dsp:cNvPr id="0" name=""/>
        <dsp:cNvSpPr/>
      </dsp:nvSpPr>
      <dsp:spPr>
        <a:xfrm>
          <a:off x="4933822" y="1830454"/>
          <a:ext cx="1355378" cy="427544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Normal-conducting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4946344" y="1842976"/>
        <a:ext cx="1330334" cy="402500"/>
      </dsp:txXfrm>
    </dsp:sp>
    <dsp:sp modelId="{0125EC4F-3709-4FB0-89F4-EF223A7CD972}">
      <dsp:nvSpPr>
        <dsp:cNvPr id="0" name=""/>
        <dsp:cNvSpPr/>
      </dsp:nvSpPr>
      <dsp:spPr>
        <a:xfrm>
          <a:off x="3808312" y="2586494"/>
          <a:ext cx="1355378" cy="6095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BAD836-7E8B-444D-A821-5269760E308D}">
      <dsp:nvSpPr>
        <dsp:cNvPr id="0" name=""/>
        <dsp:cNvSpPr/>
      </dsp:nvSpPr>
      <dsp:spPr>
        <a:xfrm>
          <a:off x="3958910" y="2729562"/>
          <a:ext cx="1355378" cy="6095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Coil dominated</a:t>
          </a:r>
        </a:p>
      </dsp:txBody>
      <dsp:txXfrm>
        <a:off x="3976762" y="2747414"/>
        <a:ext cx="1319674" cy="573802"/>
      </dsp:txXfrm>
    </dsp:sp>
    <dsp:sp modelId="{AE6537B8-CF56-4C0E-BC23-BA3EF7CA40BF}">
      <dsp:nvSpPr>
        <dsp:cNvPr id="0" name=""/>
        <dsp:cNvSpPr/>
      </dsp:nvSpPr>
      <dsp:spPr>
        <a:xfrm>
          <a:off x="5404491" y="2581304"/>
          <a:ext cx="1355378" cy="6239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7560A8-C89B-4891-8924-3CB863B6E8D1}">
      <dsp:nvSpPr>
        <dsp:cNvPr id="0" name=""/>
        <dsp:cNvSpPr/>
      </dsp:nvSpPr>
      <dsp:spPr>
        <a:xfrm>
          <a:off x="5555088" y="2724372"/>
          <a:ext cx="1355378" cy="623999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Iron dominated</a:t>
          </a:r>
        </a:p>
      </dsp:txBody>
      <dsp:txXfrm>
        <a:off x="5573364" y="2742648"/>
        <a:ext cx="1318826" cy="587447"/>
      </dsp:txXfrm>
    </dsp:sp>
    <dsp:sp modelId="{31AAF622-E1DE-4660-AA04-C82C9B736F3C}">
      <dsp:nvSpPr>
        <dsp:cNvPr id="0" name=""/>
        <dsp:cNvSpPr/>
      </dsp:nvSpPr>
      <dsp:spPr>
        <a:xfrm>
          <a:off x="8120727" y="799115"/>
          <a:ext cx="1626373" cy="4497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2F8EC-39F7-4E74-8EE5-4857FBA2A825}">
      <dsp:nvSpPr>
        <dsp:cNvPr id="0" name=""/>
        <dsp:cNvSpPr/>
      </dsp:nvSpPr>
      <dsp:spPr>
        <a:xfrm>
          <a:off x="8271325" y="942182"/>
          <a:ext cx="1626373" cy="449766"/>
        </a:xfrm>
        <a:prstGeom prst="roundRect">
          <a:avLst>
            <a:gd name="adj" fmla="val 10000"/>
          </a:avLst>
        </a:prstGeom>
        <a:solidFill>
          <a:prstClr val="black">
            <a:alpha val="90000"/>
            <a:tint val="4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prstClr val="black">
              <a:hueOff val="0"/>
              <a:satOff val="0"/>
              <a:lumOff val="0"/>
              <a:alphaOff val="0"/>
            </a:prst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Permanent magnets</a:t>
          </a:r>
          <a:endParaRPr lang="en-GB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8284498" y="955355"/>
        <a:ext cx="1600027" cy="423420"/>
      </dsp:txXfrm>
    </dsp:sp>
    <dsp:sp modelId="{467DFC2A-3CFE-490F-B0F4-622E09BAFD10}">
      <dsp:nvSpPr>
        <dsp:cNvPr id="0" name=""/>
        <dsp:cNvSpPr/>
      </dsp:nvSpPr>
      <dsp:spPr>
        <a:xfrm>
          <a:off x="7431760" y="2604163"/>
          <a:ext cx="1355378" cy="6011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78B0-CBE3-4032-9374-22ED30A1A4C8}">
      <dsp:nvSpPr>
        <dsp:cNvPr id="0" name=""/>
        <dsp:cNvSpPr/>
      </dsp:nvSpPr>
      <dsp:spPr>
        <a:xfrm>
          <a:off x="7582357" y="2747231"/>
          <a:ext cx="1355378" cy="6011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PM dominated</a:t>
          </a:r>
        </a:p>
      </dsp:txBody>
      <dsp:txXfrm>
        <a:off x="7599964" y="2764838"/>
        <a:ext cx="1320164" cy="565926"/>
      </dsp:txXfrm>
    </dsp:sp>
    <dsp:sp modelId="{3C949166-7EB1-4B4E-8FCB-3C6D7927BEE9}">
      <dsp:nvSpPr>
        <dsp:cNvPr id="0" name=""/>
        <dsp:cNvSpPr/>
      </dsp:nvSpPr>
      <dsp:spPr>
        <a:xfrm>
          <a:off x="9088334" y="2604163"/>
          <a:ext cx="1355378" cy="6011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DF60E-972A-40E3-ACF9-C3EB7196F480}">
      <dsp:nvSpPr>
        <dsp:cNvPr id="0" name=""/>
        <dsp:cNvSpPr/>
      </dsp:nvSpPr>
      <dsp:spPr>
        <a:xfrm>
          <a:off x="9238932" y="2747231"/>
          <a:ext cx="1355378" cy="601140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u="none" kern="1200" dirty="0"/>
            <a:t>Iron dominated</a:t>
          </a:r>
        </a:p>
      </dsp:txBody>
      <dsp:txXfrm>
        <a:off x="9256539" y="2764838"/>
        <a:ext cx="1320164" cy="565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8322A-14C5-4004-9F6E-A94AC5948968}">
      <dsp:nvSpPr>
        <dsp:cNvPr id="0" name=""/>
        <dsp:cNvSpPr/>
      </dsp:nvSpPr>
      <dsp:spPr>
        <a:xfrm>
          <a:off x="8729319" y="1793857"/>
          <a:ext cx="1388085" cy="707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9159"/>
              </a:lnTo>
              <a:lnTo>
                <a:pt x="1388085" y="519159"/>
              </a:lnTo>
              <a:lnTo>
                <a:pt x="1388085" y="70762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A4A4D-730D-42DB-BC92-DD0074CF8374}">
      <dsp:nvSpPr>
        <dsp:cNvPr id="0" name=""/>
        <dsp:cNvSpPr/>
      </dsp:nvSpPr>
      <dsp:spPr>
        <a:xfrm>
          <a:off x="7296971" y="1793857"/>
          <a:ext cx="1432347" cy="707627"/>
        </a:xfrm>
        <a:custGeom>
          <a:avLst/>
          <a:gdLst/>
          <a:ahLst/>
          <a:cxnLst/>
          <a:rect l="0" t="0" r="0" b="0"/>
          <a:pathLst>
            <a:path>
              <a:moveTo>
                <a:pt x="1432347" y="0"/>
              </a:moveTo>
              <a:lnTo>
                <a:pt x="1432347" y="519159"/>
              </a:lnTo>
              <a:lnTo>
                <a:pt x="0" y="519159"/>
              </a:lnTo>
              <a:lnTo>
                <a:pt x="0" y="70762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F074C-9101-4C93-8B5D-7712677D6F02}">
      <dsp:nvSpPr>
        <dsp:cNvPr id="0" name=""/>
        <dsp:cNvSpPr/>
      </dsp:nvSpPr>
      <dsp:spPr>
        <a:xfrm>
          <a:off x="5406230" y="512950"/>
          <a:ext cx="3323089" cy="6243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846"/>
              </a:lnTo>
              <a:lnTo>
                <a:pt x="3323089" y="435846"/>
              </a:lnTo>
              <a:lnTo>
                <a:pt x="3323089" y="62431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747EE-15CA-467D-9EF6-28761A1CE86D}">
      <dsp:nvSpPr>
        <dsp:cNvPr id="0" name=""/>
        <dsp:cNvSpPr/>
      </dsp:nvSpPr>
      <dsp:spPr>
        <a:xfrm>
          <a:off x="2206539" y="1850608"/>
          <a:ext cx="1539989" cy="630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944"/>
              </a:lnTo>
              <a:lnTo>
                <a:pt x="1539989" y="441944"/>
              </a:lnTo>
              <a:lnTo>
                <a:pt x="1539989" y="63041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6D488-6FBE-45B6-9083-7BDB07660A52}">
      <dsp:nvSpPr>
        <dsp:cNvPr id="0" name=""/>
        <dsp:cNvSpPr/>
      </dsp:nvSpPr>
      <dsp:spPr>
        <a:xfrm>
          <a:off x="791169" y="1850608"/>
          <a:ext cx="1415369" cy="631665"/>
        </a:xfrm>
        <a:custGeom>
          <a:avLst/>
          <a:gdLst/>
          <a:ahLst/>
          <a:cxnLst/>
          <a:rect l="0" t="0" r="0" b="0"/>
          <a:pathLst>
            <a:path>
              <a:moveTo>
                <a:pt x="1415369" y="0"/>
              </a:moveTo>
              <a:lnTo>
                <a:pt x="1415369" y="443197"/>
              </a:lnTo>
              <a:lnTo>
                <a:pt x="0" y="443197"/>
              </a:lnTo>
              <a:lnTo>
                <a:pt x="0" y="63166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F00046-B2E0-4AF6-93C5-91A69B5D61CE}">
      <dsp:nvSpPr>
        <dsp:cNvPr id="0" name=""/>
        <dsp:cNvSpPr/>
      </dsp:nvSpPr>
      <dsp:spPr>
        <a:xfrm>
          <a:off x="2206539" y="512950"/>
          <a:ext cx="3199690" cy="621860"/>
        </a:xfrm>
        <a:custGeom>
          <a:avLst/>
          <a:gdLst/>
          <a:ahLst/>
          <a:cxnLst/>
          <a:rect l="0" t="0" r="0" b="0"/>
          <a:pathLst>
            <a:path>
              <a:moveTo>
                <a:pt x="3199690" y="0"/>
              </a:moveTo>
              <a:lnTo>
                <a:pt x="3199690" y="433392"/>
              </a:lnTo>
              <a:lnTo>
                <a:pt x="0" y="433392"/>
              </a:lnTo>
              <a:lnTo>
                <a:pt x="0" y="6218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5EFBD-B7A7-4738-90F7-F6E86E74FF0D}">
      <dsp:nvSpPr>
        <dsp:cNvPr id="0" name=""/>
        <dsp:cNvSpPr/>
      </dsp:nvSpPr>
      <dsp:spPr>
        <a:xfrm>
          <a:off x="4389011" y="-147219"/>
          <a:ext cx="2034436" cy="6601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8828F-DC7B-4ABA-BC68-55400421CBE9}">
      <dsp:nvSpPr>
        <dsp:cNvPr id="0" name=""/>
        <dsp:cNvSpPr/>
      </dsp:nvSpPr>
      <dsp:spPr>
        <a:xfrm>
          <a:off x="4615060" y="67527"/>
          <a:ext cx="2034436" cy="660170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Magnets</a:t>
          </a:r>
          <a:endParaRPr lang="en-GB" sz="1800" kern="1200" dirty="0"/>
        </a:p>
      </dsp:txBody>
      <dsp:txXfrm>
        <a:off x="4634396" y="86863"/>
        <a:ext cx="1995764" cy="621498"/>
      </dsp:txXfrm>
    </dsp:sp>
    <dsp:sp modelId="{95C958F2-B355-4F5B-A811-98630CD6607C}">
      <dsp:nvSpPr>
        <dsp:cNvPr id="0" name=""/>
        <dsp:cNvSpPr/>
      </dsp:nvSpPr>
      <dsp:spPr>
        <a:xfrm>
          <a:off x="1189321" y="1134810"/>
          <a:ext cx="2034436" cy="7157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B6841-F2AC-4B7C-8086-9ECF6147B1A1}">
      <dsp:nvSpPr>
        <dsp:cNvPr id="0" name=""/>
        <dsp:cNvSpPr/>
      </dsp:nvSpPr>
      <dsp:spPr>
        <a:xfrm>
          <a:off x="1415369" y="1349557"/>
          <a:ext cx="2034436" cy="715797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Electro-magnets</a:t>
          </a:r>
          <a:endParaRPr lang="en-GB" sz="2100" kern="1200" dirty="0"/>
        </a:p>
      </dsp:txBody>
      <dsp:txXfrm>
        <a:off x="1436334" y="1370522"/>
        <a:ext cx="1992506" cy="673867"/>
      </dsp:txXfrm>
    </dsp:sp>
    <dsp:sp modelId="{8FD36F2C-80F5-4B6E-8409-100C39E11188}">
      <dsp:nvSpPr>
        <dsp:cNvPr id="0" name=""/>
        <dsp:cNvSpPr/>
      </dsp:nvSpPr>
      <dsp:spPr>
        <a:xfrm>
          <a:off x="-226048" y="2482274"/>
          <a:ext cx="2034436" cy="641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0E738-9698-464D-8085-CB434F50FAB8}">
      <dsp:nvSpPr>
        <dsp:cNvPr id="0" name=""/>
        <dsp:cNvSpPr/>
      </dsp:nvSpPr>
      <dsp:spPr>
        <a:xfrm>
          <a:off x="0" y="2697020"/>
          <a:ext cx="2034436" cy="64174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Coil dominated</a:t>
          </a:r>
          <a:endParaRPr lang="en-GB" sz="2100" kern="1200" dirty="0"/>
        </a:p>
      </dsp:txBody>
      <dsp:txXfrm>
        <a:off x="18796" y="2715816"/>
        <a:ext cx="1996844" cy="604156"/>
      </dsp:txXfrm>
    </dsp:sp>
    <dsp:sp modelId="{AA412470-F5A3-498C-80D6-AB3B9ABF2091}">
      <dsp:nvSpPr>
        <dsp:cNvPr id="0" name=""/>
        <dsp:cNvSpPr/>
      </dsp:nvSpPr>
      <dsp:spPr>
        <a:xfrm>
          <a:off x="2729310" y="2481021"/>
          <a:ext cx="2034436" cy="641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0A21C1-1FD5-46D5-BE45-925259A0166A}">
      <dsp:nvSpPr>
        <dsp:cNvPr id="0" name=""/>
        <dsp:cNvSpPr/>
      </dsp:nvSpPr>
      <dsp:spPr>
        <a:xfrm>
          <a:off x="2955359" y="2695767"/>
          <a:ext cx="2034436" cy="641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Iron dominated</a:t>
          </a:r>
          <a:endParaRPr lang="en-GB" sz="2100" kern="1200" dirty="0"/>
        </a:p>
      </dsp:txBody>
      <dsp:txXfrm>
        <a:off x="2974155" y="2714563"/>
        <a:ext cx="1996844" cy="604156"/>
      </dsp:txXfrm>
    </dsp:sp>
    <dsp:sp modelId="{60ADAEDD-F670-4FDB-8A78-27BDE5382F33}">
      <dsp:nvSpPr>
        <dsp:cNvPr id="0" name=""/>
        <dsp:cNvSpPr/>
      </dsp:nvSpPr>
      <dsp:spPr>
        <a:xfrm>
          <a:off x="7379663" y="1137265"/>
          <a:ext cx="2699311" cy="6565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6940E-FD15-4BCD-B789-302AF80B85E5}">
      <dsp:nvSpPr>
        <dsp:cNvPr id="0" name=""/>
        <dsp:cNvSpPr/>
      </dsp:nvSpPr>
      <dsp:spPr>
        <a:xfrm>
          <a:off x="7605712" y="1352011"/>
          <a:ext cx="2699311" cy="65659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Permanent magnets </a:t>
          </a:r>
          <a:endParaRPr lang="en-GB" sz="2100" kern="1200" dirty="0"/>
        </a:p>
      </dsp:txBody>
      <dsp:txXfrm>
        <a:off x="7624943" y="1371242"/>
        <a:ext cx="2660849" cy="618129"/>
      </dsp:txXfrm>
    </dsp:sp>
    <dsp:sp modelId="{D298D862-5A46-4885-AF39-58851E840E05}">
      <dsp:nvSpPr>
        <dsp:cNvPr id="0" name=""/>
        <dsp:cNvSpPr/>
      </dsp:nvSpPr>
      <dsp:spPr>
        <a:xfrm>
          <a:off x="6279753" y="2501484"/>
          <a:ext cx="2034436" cy="641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7DEC7-7838-4824-A0D7-2B02AEB897E2}">
      <dsp:nvSpPr>
        <dsp:cNvPr id="0" name=""/>
        <dsp:cNvSpPr/>
      </dsp:nvSpPr>
      <dsp:spPr>
        <a:xfrm>
          <a:off x="6505801" y="2716230"/>
          <a:ext cx="2034436" cy="64174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PM dominated</a:t>
          </a:r>
          <a:endParaRPr lang="en-GB" sz="2100" kern="1200" dirty="0"/>
        </a:p>
      </dsp:txBody>
      <dsp:txXfrm>
        <a:off x="6524597" y="2735026"/>
        <a:ext cx="1996844" cy="604156"/>
      </dsp:txXfrm>
    </dsp:sp>
    <dsp:sp modelId="{6DEB09D1-7290-4112-97E3-F4B9E4504D85}">
      <dsp:nvSpPr>
        <dsp:cNvPr id="0" name=""/>
        <dsp:cNvSpPr/>
      </dsp:nvSpPr>
      <dsp:spPr>
        <a:xfrm>
          <a:off x="9100186" y="2501484"/>
          <a:ext cx="2034436" cy="641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E96414-D692-4656-81B7-B8362180E688}">
      <dsp:nvSpPr>
        <dsp:cNvPr id="0" name=""/>
        <dsp:cNvSpPr/>
      </dsp:nvSpPr>
      <dsp:spPr>
        <a:xfrm>
          <a:off x="9326235" y="2716230"/>
          <a:ext cx="2034436" cy="641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Iron dominated</a:t>
          </a:r>
          <a:endParaRPr lang="en-GB" sz="2100" kern="1200" dirty="0"/>
        </a:p>
      </dsp:txBody>
      <dsp:txXfrm>
        <a:off x="9345031" y="2735026"/>
        <a:ext cx="1996844" cy="6041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8322A-14C5-4004-9F6E-A94AC5948968}">
      <dsp:nvSpPr>
        <dsp:cNvPr id="0" name=""/>
        <dsp:cNvSpPr/>
      </dsp:nvSpPr>
      <dsp:spPr>
        <a:xfrm>
          <a:off x="8668703" y="1944860"/>
          <a:ext cx="1420698" cy="660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355"/>
              </a:lnTo>
              <a:lnTo>
                <a:pt x="1420698" y="462355"/>
              </a:lnTo>
              <a:lnTo>
                <a:pt x="1420698" y="66019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7A4A4D-730D-42DB-BC92-DD0074CF8374}">
      <dsp:nvSpPr>
        <dsp:cNvPr id="0" name=""/>
        <dsp:cNvSpPr/>
      </dsp:nvSpPr>
      <dsp:spPr>
        <a:xfrm>
          <a:off x="6939006" y="1944860"/>
          <a:ext cx="1729697" cy="660198"/>
        </a:xfrm>
        <a:custGeom>
          <a:avLst/>
          <a:gdLst/>
          <a:ahLst/>
          <a:cxnLst/>
          <a:rect l="0" t="0" r="0" b="0"/>
          <a:pathLst>
            <a:path>
              <a:moveTo>
                <a:pt x="1729697" y="0"/>
              </a:moveTo>
              <a:lnTo>
                <a:pt x="1729697" y="462355"/>
              </a:lnTo>
              <a:lnTo>
                <a:pt x="0" y="462355"/>
              </a:lnTo>
              <a:lnTo>
                <a:pt x="0" y="66019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F074C-9101-4C93-8B5D-7712677D6F02}">
      <dsp:nvSpPr>
        <dsp:cNvPr id="0" name=""/>
        <dsp:cNvSpPr/>
      </dsp:nvSpPr>
      <dsp:spPr>
        <a:xfrm>
          <a:off x="3678079" y="614652"/>
          <a:ext cx="4990624" cy="661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277"/>
              </a:lnTo>
              <a:lnTo>
                <a:pt x="4990624" y="463277"/>
              </a:lnTo>
              <a:lnTo>
                <a:pt x="4990624" y="6611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30D9F-BBD4-4858-A74E-3C5454BAE794}">
      <dsp:nvSpPr>
        <dsp:cNvPr id="0" name=""/>
        <dsp:cNvSpPr/>
      </dsp:nvSpPr>
      <dsp:spPr>
        <a:xfrm>
          <a:off x="3632348" y="614652"/>
          <a:ext cx="91440" cy="1440772"/>
        </a:xfrm>
        <a:custGeom>
          <a:avLst/>
          <a:gdLst/>
          <a:ahLst/>
          <a:cxnLst/>
          <a:rect l="0" t="0" r="0" b="0"/>
          <a:pathLst>
            <a:path>
              <a:moveTo>
                <a:pt x="45730" y="0"/>
              </a:moveTo>
              <a:lnTo>
                <a:pt x="45730" y="1242929"/>
              </a:lnTo>
              <a:lnTo>
                <a:pt x="45720" y="1242929"/>
              </a:lnTo>
              <a:lnTo>
                <a:pt x="45720" y="14407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F00046-B2E0-4AF6-93C5-91A69B5D61CE}">
      <dsp:nvSpPr>
        <dsp:cNvPr id="0" name=""/>
        <dsp:cNvSpPr/>
      </dsp:nvSpPr>
      <dsp:spPr>
        <a:xfrm>
          <a:off x="830525" y="614652"/>
          <a:ext cx="2847553" cy="665608"/>
        </a:xfrm>
        <a:custGeom>
          <a:avLst/>
          <a:gdLst/>
          <a:ahLst/>
          <a:cxnLst/>
          <a:rect l="0" t="0" r="0" b="0"/>
          <a:pathLst>
            <a:path>
              <a:moveTo>
                <a:pt x="2847553" y="0"/>
              </a:moveTo>
              <a:lnTo>
                <a:pt x="2847553" y="467765"/>
              </a:lnTo>
              <a:lnTo>
                <a:pt x="0" y="467765"/>
              </a:lnTo>
              <a:lnTo>
                <a:pt x="0" y="66560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5EFBD-B7A7-4738-90F7-F6E86E74FF0D}">
      <dsp:nvSpPr>
        <dsp:cNvPr id="0" name=""/>
        <dsp:cNvSpPr/>
      </dsp:nvSpPr>
      <dsp:spPr>
        <a:xfrm>
          <a:off x="2610260" y="-78356"/>
          <a:ext cx="2135636" cy="6930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8828F-DC7B-4ABA-BC68-55400421CBE9}">
      <dsp:nvSpPr>
        <dsp:cNvPr id="0" name=""/>
        <dsp:cNvSpPr/>
      </dsp:nvSpPr>
      <dsp:spPr>
        <a:xfrm>
          <a:off x="2847553" y="147072"/>
          <a:ext cx="2135636" cy="69300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Magnets</a:t>
          </a:r>
          <a:endParaRPr lang="en-GB" sz="1800" kern="1200" dirty="0"/>
        </a:p>
      </dsp:txBody>
      <dsp:txXfrm>
        <a:off x="2867851" y="167370"/>
        <a:ext cx="2095040" cy="652413"/>
      </dsp:txXfrm>
    </dsp:sp>
    <dsp:sp modelId="{95C958F2-B355-4F5B-A811-98630CD6607C}">
      <dsp:nvSpPr>
        <dsp:cNvPr id="0" name=""/>
        <dsp:cNvSpPr/>
      </dsp:nvSpPr>
      <dsp:spPr>
        <a:xfrm>
          <a:off x="-237292" y="1280261"/>
          <a:ext cx="2135636" cy="6561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B6841-F2AC-4B7C-8086-9ECF6147B1A1}">
      <dsp:nvSpPr>
        <dsp:cNvPr id="0" name=""/>
        <dsp:cNvSpPr/>
      </dsp:nvSpPr>
      <dsp:spPr>
        <a:xfrm>
          <a:off x="0" y="1505690"/>
          <a:ext cx="2135636" cy="6561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Electro-magnets</a:t>
          </a:r>
          <a:endParaRPr lang="en-GB" sz="2200" kern="1200" dirty="0"/>
        </a:p>
      </dsp:txBody>
      <dsp:txXfrm>
        <a:off x="19219" y="1524909"/>
        <a:ext cx="2097198" cy="617738"/>
      </dsp:txXfrm>
    </dsp:sp>
    <dsp:sp modelId="{3682F8AF-3D33-406D-BBBE-9F911AEA2A39}">
      <dsp:nvSpPr>
        <dsp:cNvPr id="0" name=""/>
        <dsp:cNvSpPr/>
      </dsp:nvSpPr>
      <dsp:spPr>
        <a:xfrm>
          <a:off x="2610250" y="2055425"/>
          <a:ext cx="2135636" cy="7136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FF79E9-9E15-41E1-8DB7-C900326592DD}">
      <dsp:nvSpPr>
        <dsp:cNvPr id="0" name=""/>
        <dsp:cNvSpPr/>
      </dsp:nvSpPr>
      <dsp:spPr>
        <a:xfrm>
          <a:off x="2847543" y="2280853"/>
          <a:ext cx="2135636" cy="713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Hybrid magnets</a:t>
          </a:r>
          <a:endParaRPr lang="en-GB" sz="2200" kern="1200" dirty="0"/>
        </a:p>
      </dsp:txBody>
      <dsp:txXfrm>
        <a:off x="2868444" y="2301754"/>
        <a:ext cx="2093834" cy="671806"/>
      </dsp:txXfrm>
    </dsp:sp>
    <dsp:sp modelId="{60ADAEDD-F670-4FDB-8A78-27BDE5382F33}">
      <dsp:nvSpPr>
        <dsp:cNvPr id="0" name=""/>
        <dsp:cNvSpPr/>
      </dsp:nvSpPr>
      <dsp:spPr>
        <a:xfrm>
          <a:off x="7251911" y="1275773"/>
          <a:ext cx="2833584" cy="669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6940E-FD15-4BCD-B789-302AF80B85E5}">
      <dsp:nvSpPr>
        <dsp:cNvPr id="0" name=""/>
        <dsp:cNvSpPr/>
      </dsp:nvSpPr>
      <dsp:spPr>
        <a:xfrm>
          <a:off x="7489204" y="1501201"/>
          <a:ext cx="2833584" cy="66908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Permanent magnets </a:t>
          </a:r>
          <a:endParaRPr lang="en-GB" sz="2200" kern="1200" dirty="0"/>
        </a:p>
      </dsp:txBody>
      <dsp:txXfrm>
        <a:off x="7508801" y="1520798"/>
        <a:ext cx="2794390" cy="629893"/>
      </dsp:txXfrm>
    </dsp:sp>
    <dsp:sp modelId="{D298D862-5A46-4885-AF39-58851E840E05}">
      <dsp:nvSpPr>
        <dsp:cNvPr id="0" name=""/>
        <dsp:cNvSpPr/>
      </dsp:nvSpPr>
      <dsp:spPr>
        <a:xfrm>
          <a:off x="5871188" y="2605058"/>
          <a:ext cx="2135636" cy="6736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7DEC7-7838-4824-A0D7-2B02AEB897E2}">
      <dsp:nvSpPr>
        <dsp:cNvPr id="0" name=""/>
        <dsp:cNvSpPr/>
      </dsp:nvSpPr>
      <dsp:spPr>
        <a:xfrm>
          <a:off x="6108481" y="2830487"/>
          <a:ext cx="2135636" cy="673670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Tuneable field</a:t>
          </a:r>
          <a:endParaRPr lang="en-GB" sz="2200" kern="1200" dirty="0"/>
        </a:p>
      </dsp:txBody>
      <dsp:txXfrm>
        <a:off x="6128212" y="2850218"/>
        <a:ext cx="2096174" cy="634208"/>
      </dsp:txXfrm>
    </dsp:sp>
    <dsp:sp modelId="{6DEB09D1-7290-4112-97E3-F4B9E4504D85}">
      <dsp:nvSpPr>
        <dsp:cNvPr id="0" name=""/>
        <dsp:cNvSpPr/>
      </dsp:nvSpPr>
      <dsp:spPr>
        <a:xfrm>
          <a:off x="9021583" y="2605058"/>
          <a:ext cx="2135636" cy="6736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E96414-D692-4656-81B7-B8362180E688}">
      <dsp:nvSpPr>
        <dsp:cNvPr id="0" name=""/>
        <dsp:cNvSpPr/>
      </dsp:nvSpPr>
      <dsp:spPr>
        <a:xfrm>
          <a:off x="9258876" y="2830487"/>
          <a:ext cx="2135636" cy="6736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Fixed field</a:t>
          </a:r>
          <a:endParaRPr lang="en-GB" sz="2200" kern="1200" dirty="0"/>
        </a:p>
      </dsp:txBody>
      <dsp:txXfrm>
        <a:off x="9278607" y="2850218"/>
        <a:ext cx="2096174" cy="6342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E26DC-22B8-4F39-BC72-CE62AB7EC52C}">
      <dsp:nvSpPr>
        <dsp:cNvPr id="0" name=""/>
        <dsp:cNvSpPr/>
      </dsp:nvSpPr>
      <dsp:spPr>
        <a:xfrm>
          <a:off x="2092" y="239686"/>
          <a:ext cx="1861906" cy="74476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Collect input data</a:t>
          </a:r>
          <a:endParaRPr lang="en-GB" sz="1400" kern="1200" dirty="0"/>
        </a:p>
      </dsp:txBody>
      <dsp:txXfrm>
        <a:off x="374473" y="239686"/>
        <a:ext cx="1117144" cy="744762"/>
      </dsp:txXfrm>
    </dsp:sp>
    <dsp:sp modelId="{F592DA6A-FC2F-42E0-97B8-4FCFD32AF455}">
      <dsp:nvSpPr>
        <dsp:cNvPr id="0" name=""/>
        <dsp:cNvSpPr/>
      </dsp:nvSpPr>
      <dsp:spPr>
        <a:xfrm>
          <a:off x="1677807" y="239686"/>
          <a:ext cx="1861906" cy="74476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Analytical design</a:t>
          </a:r>
          <a:endParaRPr lang="en-GB" sz="1400" kern="1200" dirty="0"/>
        </a:p>
      </dsp:txBody>
      <dsp:txXfrm>
        <a:off x="2050188" y="239686"/>
        <a:ext cx="1117144" cy="744762"/>
      </dsp:txXfrm>
    </dsp:sp>
    <dsp:sp modelId="{E6320A18-7CD5-4BDD-B630-38172D452B67}">
      <dsp:nvSpPr>
        <dsp:cNvPr id="0" name=""/>
        <dsp:cNvSpPr/>
      </dsp:nvSpPr>
      <dsp:spPr>
        <a:xfrm>
          <a:off x="3353522" y="239686"/>
          <a:ext cx="1861906" cy="74476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Numerical 2D/3D simulations</a:t>
          </a:r>
          <a:endParaRPr lang="en-GB" sz="1400" kern="1200" dirty="0"/>
        </a:p>
      </dsp:txBody>
      <dsp:txXfrm>
        <a:off x="3725903" y="239686"/>
        <a:ext cx="1117144" cy="744762"/>
      </dsp:txXfrm>
    </dsp:sp>
    <dsp:sp modelId="{FC2D0E14-246F-447E-9174-5830FD4C6A55}">
      <dsp:nvSpPr>
        <dsp:cNvPr id="0" name=""/>
        <dsp:cNvSpPr/>
      </dsp:nvSpPr>
      <dsp:spPr>
        <a:xfrm>
          <a:off x="5029238" y="239686"/>
          <a:ext cx="1861906" cy="74476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Mechanical design</a:t>
          </a:r>
          <a:endParaRPr lang="en-GB" sz="1400" kern="1200" dirty="0"/>
        </a:p>
      </dsp:txBody>
      <dsp:txXfrm>
        <a:off x="5401619" y="239686"/>
        <a:ext cx="1117144" cy="744762"/>
      </dsp:txXfrm>
    </dsp:sp>
    <dsp:sp modelId="{E0822295-4382-4555-B8A2-3411B14AC7DF}">
      <dsp:nvSpPr>
        <dsp:cNvPr id="0" name=""/>
        <dsp:cNvSpPr/>
      </dsp:nvSpPr>
      <dsp:spPr>
        <a:xfrm>
          <a:off x="6704953" y="239686"/>
          <a:ext cx="1861906" cy="74476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Drawings &amp; specifications</a:t>
          </a:r>
          <a:endParaRPr lang="en-GB" sz="1400" kern="1200" dirty="0"/>
        </a:p>
      </dsp:txBody>
      <dsp:txXfrm>
        <a:off x="7077334" y="239686"/>
        <a:ext cx="1117144" cy="7447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67B22-4A9F-4CCB-8F57-7F19C3E98704}">
      <dsp:nvSpPr>
        <dsp:cNvPr id="0" name=""/>
        <dsp:cNvSpPr/>
      </dsp:nvSpPr>
      <dsp:spPr>
        <a:xfrm>
          <a:off x="2346500" y="1640741"/>
          <a:ext cx="1110707" cy="111070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Magnet</a:t>
          </a:r>
        </a:p>
      </dsp:txBody>
      <dsp:txXfrm>
        <a:off x="2509159" y="1803400"/>
        <a:ext cx="785389" cy="785389"/>
      </dsp:txXfrm>
    </dsp:sp>
    <dsp:sp modelId="{93FE4B38-3285-4F30-B0AA-7EC138B93C5E}">
      <dsp:nvSpPr>
        <dsp:cNvPr id="0" name=""/>
        <dsp:cNvSpPr/>
      </dsp:nvSpPr>
      <dsp:spPr>
        <a:xfrm rot="9383499">
          <a:off x="1212395" y="2521153"/>
          <a:ext cx="1167183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A6C5CF-261C-44AA-8959-6055ECC8C15A}">
      <dsp:nvSpPr>
        <dsp:cNvPr id="0" name=""/>
        <dsp:cNvSpPr/>
      </dsp:nvSpPr>
      <dsp:spPr>
        <a:xfrm>
          <a:off x="872492" y="2602149"/>
          <a:ext cx="77749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Beam Optics</a:t>
          </a:r>
        </a:p>
      </dsp:txBody>
      <dsp:txXfrm>
        <a:off x="890710" y="2620367"/>
        <a:ext cx="741059" cy="585560"/>
      </dsp:txXfrm>
    </dsp:sp>
    <dsp:sp modelId="{F8735E76-ECAF-4EC7-A31C-192E1692D076}">
      <dsp:nvSpPr>
        <dsp:cNvPr id="0" name=""/>
        <dsp:cNvSpPr/>
      </dsp:nvSpPr>
      <dsp:spPr>
        <a:xfrm rot="11095766">
          <a:off x="809928" y="1920220"/>
          <a:ext cx="1456843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BA6C23-A0F7-4F34-98F3-808B5EF928FA}">
      <dsp:nvSpPr>
        <dsp:cNvPr id="0" name=""/>
        <dsp:cNvSpPr/>
      </dsp:nvSpPr>
      <dsp:spPr>
        <a:xfrm>
          <a:off x="423874" y="1704906"/>
          <a:ext cx="77749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Power</a:t>
          </a:r>
        </a:p>
      </dsp:txBody>
      <dsp:txXfrm>
        <a:off x="442092" y="1723124"/>
        <a:ext cx="741059" cy="585560"/>
      </dsp:txXfrm>
    </dsp:sp>
    <dsp:sp modelId="{857006EB-FB4A-4EAA-812E-E5F8A2482D09}">
      <dsp:nvSpPr>
        <dsp:cNvPr id="0" name=""/>
        <dsp:cNvSpPr/>
      </dsp:nvSpPr>
      <dsp:spPr>
        <a:xfrm rot="12740275">
          <a:off x="1014472" y="1304944"/>
          <a:ext cx="1459569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19C2F0-F33B-4DEC-8116-5F51C17B603E}">
      <dsp:nvSpPr>
        <dsp:cNvPr id="0" name=""/>
        <dsp:cNvSpPr/>
      </dsp:nvSpPr>
      <dsp:spPr>
        <a:xfrm>
          <a:off x="738908" y="761851"/>
          <a:ext cx="77749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Cooling</a:t>
          </a:r>
        </a:p>
      </dsp:txBody>
      <dsp:txXfrm>
        <a:off x="757126" y="780069"/>
        <a:ext cx="741059" cy="585560"/>
      </dsp:txXfrm>
    </dsp:sp>
    <dsp:sp modelId="{DA7E80BB-7EC4-4F49-B9A5-1B76BFAB0AD0}">
      <dsp:nvSpPr>
        <dsp:cNvPr id="0" name=""/>
        <dsp:cNvSpPr/>
      </dsp:nvSpPr>
      <dsp:spPr>
        <a:xfrm rot="14466821">
          <a:off x="1636260" y="918240"/>
          <a:ext cx="1295802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5F8D4C-22CF-41B4-AA1A-C88D88E199F8}">
      <dsp:nvSpPr>
        <dsp:cNvPr id="0" name=""/>
        <dsp:cNvSpPr/>
      </dsp:nvSpPr>
      <dsp:spPr>
        <a:xfrm>
          <a:off x="1582429" y="198228"/>
          <a:ext cx="77749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Vacuum</a:t>
          </a:r>
        </a:p>
      </dsp:txBody>
      <dsp:txXfrm>
        <a:off x="1600647" y="216446"/>
        <a:ext cx="741059" cy="585560"/>
      </dsp:txXfrm>
    </dsp:sp>
    <dsp:sp modelId="{996F3641-30C0-4298-ABEF-848B63F8A9AC}">
      <dsp:nvSpPr>
        <dsp:cNvPr id="0" name=""/>
        <dsp:cNvSpPr/>
      </dsp:nvSpPr>
      <dsp:spPr>
        <a:xfrm rot="16317281">
          <a:off x="2316060" y="781342"/>
          <a:ext cx="1257351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13C02A0-3E82-4580-978B-6DE6C2141C64}">
      <dsp:nvSpPr>
        <dsp:cNvPr id="0" name=""/>
        <dsp:cNvSpPr/>
      </dsp:nvSpPr>
      <dsp:spPr>
        <a:xfrm>
          <a:off x="2496016" y="310"/>
          <a:ext cx="940326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Survey</a:t>
          </a:r>
        </a:p>
      </dsp:txBody>
      <dsp:txXfrm>
        <a:off x="2514234" y="18528"/>
        <a:ext cx="903890" cy="585560"/>
      </dsp:txXfrm>
    </dsp:sp>
    <dsp:sp modelId="{96276512-C7C5-4726-9BF5-2AB48528EFC2}">
      <dsp:nvSpPr>
        <dsp:cNvPr id="0" name=""/>
        <dsp:cNvSpPr/>
      </dsp:nvSpPr>
      <dsp:spPr>
        <a:xfrm rot="18127691">
          <a:off x="2921427" y="925776"/>
          <a:ext cx="1357544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8986DF-088D-4C61-95D0-61EE8930492F}">
      <dsp:nvSpPr>
        <dsp:cNvPr id="0" name=""/>
        <dsp:cNvSpPr/>
      </dsp:nvSpPr>
      <dsp:spPr>
        <a:xfrm>
          <a:off x="3524695" y="198228"/>
          <a:ext cx="872972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Integration</a:t>
          </a:r>
        </a:p>
      </dsp:txBody>
      <dsp:txXfrm>
        <a:off x="3542913" y="216446"/>
        <a:ext cx="836536" cy="585560"/>
      </dsp:txXfrm>
    </dsp:sp>
    <dsp:sp modelId="{3FB525ED-1CEA-44BD-94D1-56FBE14CCC74}">
      <dsp:nvSpPr>
        <dsp:cNvPr id="0" name=""/>
        <dsp:cNvSpPr/>
      </dsp:nvSpPr>
      <dsp:spPr>
        <a:xfrm rot="19766807">
          <a:off x="3349927" y="1311917"/>
          <a:ext cx="1563301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D3B28FF-3431-44C8-BA7D-330711F514FD}">
      <dsp:nvSpPr>
        <dsp:cNvPr id="0" name=""/>
        <dsp:cNvSpPr/>
      </dsp:nvSpPr>
      <dsp:spPr>
        <a:xfrm>
          <a:off x="4415955" y="761851"/>
          <a:ext cx="77749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Transport</a:t>
          </a:r>
        </a:p>
      </dsp:txBody>
      <dsp:txXfrm>
        <a:off x="4434173" y="780069"/>
        <a:ext cx="741059" cy="585560"/>
      </dsp:txXfrm>
    </dsp:sp>
    <dsp:sp modelId="{B7D526A6-0DA4-4655-9B1B-2873479620A1}">
      <dsp:nvSpPr>
        <dsp:cNvPr id="0" name=""/>
        <dsp:cNvSpPr/>
      </dsp:nvSpPr>
      <dsp:spPr>
        <a:xfrm rot="21309475">
          <a:off x="3539117" y="1920620"/>
          <a:ext cx="1492488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3602650-3F4E-41CC-B4D5-FA357830A618}">
      <dsp:nvSpPr>
        <dsp:cNvPr id="0" name=""/>
        <dsp:cNvSpPr/>
      </dsp:nvSpPr>
      <dsp:spPr>
        <a:xfrm>
          <a:off x="4616639" y="1704907"/>
          <a:ext cx="824604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Safety</a:t>
          </a:r>
        </a:p>
      </dsp:txBody>
      <dsp:txXfrm>
        <a:off x="4634857" y="1723125"/>
        <a:ext cx="788168" cy="585560"/>
      </dsp:txXfrm>
    </dsp:sp>
    <dsp:sp modelId="{430D47BC-0082-4562-B0B4-67469FD4310C}">
      <dsp:nvSpPr>
        <dsp:cNvPr id="0" name=""/>
        <dsp:cNvSpPr/>
      </dsp:nvSpPr>
      <dsp:spPr>
        <a:xfrm rot="1332662">
          <a:off x="3437273" y="2515257"/>
          <a:ext cx="1267723" cy="31655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5BCCB0-7C0F-410E-81A4-3A5B1D167EE0}">
      <dsp:nvSpPr>
        <dsp:cNvPr id="0" name=""/>
        <dsp:cNvSpPr/>
      </dsp:nvSpPr>
      <dsp:spPr>
        <a:xfrm>
          <a:off x="4149185" y="2602147"/>
          <a:ext cx="1017555" cy="621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Certification</a:t>
          </a:r>
        </a:p>
      </dsp:txBody>
      <dsp:txXfrm>
        <a:off x="4167403" y="2620365"/>
        <a:ext cx="981119" cy="5855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A26EE6-E8BB-4C1F-A532-8AEBF8091CCB}">
      <dsp:nvSpPr>
        <dsp:cNvPr id="0" name=""/>
        <dsp:cNvSpPr/>
      </dsp:nvSpPr>
      <dsp:spPr>
        <a:xfrm>
          <a:off x="1472514" y="246490"/>
          <a:ext cx="3548448" cy="3548448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capital costs of magnets</a:t>
          </a:r>
          <a:endParaRPr lang="en-US" sz="1300" kern="1200" dirty="0"/>
        </a:p>
      </dsp:txBody>
      <dsp:txXfrm>
        <a:off x="3284758" y="626681"/>
        <a:ext cx="1034964" cy="760381"/>
      </dsp:txXfrm>
    </dsp:sp>
    <dsp:sp modelId="{A004EFAA-373D-4ECA-AC51-BE0E046736E1}">
      <dsp:nvSpPr>
        <dsp:cNvPr id="0" name=""/>
        <dsp:cNvSpPr/>
      </dsp:nvSpPr>
      <dsp:spPr>
        <a:xfrm>
          <a:off x="1366906" y="408894"/>
          <a:ext cx="3548448" cy="3548448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89185"/>
                <a:satOff val="-1423"/>
                <a:lumOff val="13702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capital costs of power converters</a:t>
          </a:r>
        </a:p>
      </dsp:txBody>
      <dsp:txXfrm>
        <a:off x="3795904" y="1824049"/>
        <a:ext cx="1072983" cy="718138"/>
      </dsp:txXfrm>
    </dsp:sp>
    <dsp:sp modelId="{068BE5F0-8200-4DDF-87D0-9AD39189FD39}">
      <dsp:nvSpPr>
        <dsp:cNvPr id="0" name=""/>
        <dsp:cNvSpPr/>
      </dsp:nvSpPr>
      <dsp:spPr>
        <a:xfrm>
          <a:off x="1366906" y="429404"/>
          <a:ext cx="3548448" cy="3548448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78371"/>
                <a:satOff val="-2846"/>
                <a:lumOff val="27405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capital costs of power distribution</a:t>
          </a:r>
        </a:p>
      </dsp:txBody>
      <dsp:txXfrm>
        <a:off x="3179149" y="2837280"/>
        <a:ext cx="1034964" cy="760381"/>
      </dsp:txXfrm>
    </dsp:sp>
    <dsp:sp modelId="{8242775D-D58C-42EC-9A22-F1FDCD9C6C98}">
      <dsp:nvSpPr>
        <dsp:cNvPr id="0" name=""/>
        <dsp:cNvSpPr/>
      </dsp:nvSpPr>
      <dsp:spPr>
        <a:xfrm>
          <a:off x="1366906" y="429404"/>
          <a:ext cx="3548448" cy="3548448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accent3">
                <a:shade val="50000"/>
                <a:hueOff val="267556"/>
                <a:satOff val="-4269"/>
                <a:lumOff val="41107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267556"/>
                <a:satOff val="-4269"/>
                <a:lumOff val="41107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267556"/>
                <a:satOff val="-4269"/>
                <a:lumOff val="411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capital costs of cooling system </a:t>
          </a:r>
        </a:p>
      </dsp:txBody>
      <dsp:txXfrm>
        <a:off x="2068147" y="2837280"/>
        <a:ext cx="1034964" cy="760381"/>
      </dsp:txXfrm>
    </dsp:sp>
    <dsp:sp modelId="{885BC3A2-056D-4FD9-967C-666CF6FA202C}">
      <dsp:nvSpPr>
        <dsp:cNvPr id="0" name=""/>
        <dsp:cNvSpPr/>
      </dsp:nvSpPr>
      <dsp:spPr>
        <a:xfrm>
          <a:off x="1366906" y="429404"/>
          <a:ext cx="3548448" cy="3548448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78371"/>
                <a:satOff val="-2846"/>
                <a:lumOff val="27405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operation costs of power converters </a:t>
          </a:r>
        </a:p>
      </dsp:txBody>
      <dsp:txXfrm>
        <a:off x="1421822" y="1844559"/>
        <a:ext cx="1072983" cy="718138"/>
      </dsp:txXfrm>
    </dsp:sp>
    <dsp:sp modelId="{87BF8C82-30D1-49A5-B831-F6BA8BDEB2B4}">
      <dsp:nvSpPr>
        <dsp:cNvPr id="0" name=""/>
        <dsp:cNvSpPr/>
      </dsp:nvSpPr>
      <dsp:spPr>
        <a:xfrm>
          <a:off x="1366906" y="429404"/>
          <a:ext cx="3548448" cy="3548448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89185"/>
                <a:satOff val="-1423"/>
                <a:lumOff val="13702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operation costs of cooling system</a:t>
          </a:r>
        </a:p>
      </dsp:txBody>
      <dsp:txXfrm>
        <a:off x="2068147" y="809595"/>
        <a:ext cx="1034964" cy="7603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814AA-794B-4E03-8BC1-528B234794CA}">
      <dsp:nvSpPr>
        <dsp:cNvPr id="0" name=""/>
        <dsp:cNvSpPr/>
      </dsp:nvSpPr>
      <dsp:spPr>
        <a:xfrm>
          <a:off x="410834" y="2767"/>
          <a:ext cx="2058170" cy="514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Stamping laminations</a:t>
          </a:r>
          <a:endParaRPr lang="en-GB" sz="1600" kern="1200" dirty="0"/>
        </a:p>
      </dsp:txBody>
      <dsp:txXfrm>
        <a:off x="425904" y="17837"/>
        <a:ext cx="2028030" cy="484402"/>
      </dsp:txXfrm>
    </dsp:sp>
    <dsp:sp modelId="{3712DC6F-A6BD-462A-AECF-6AB051EDF03C}">
      <dsp:nvSpPr>
        <dsp:cNvPr id="0" name=""/>
        <dsp:cNvSpPr/>
      </dsp:nvSpPr>
      <dsp:spPr>
        <a:xfrm rot="5400000">
          <a:off x="1343443" y="530173"/>
          <a:ext cx="192953" cy="2315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370457" y="549468"/>
        <a:ext cx="138926" cy="135067"/>
      </dsp:txXfrm>
    </dsp:sp>
    <dsp:sp modelId="{9A624DC4-8EF0-4F39-A6EF-59A6110DDA85}">
      <dsp:nvSpPr>
        <dsp:cNvPr id="0" name=""/>
        <dsp:cNvSpPr/>
      </dsp:nvSpPr>
      <dsp:spPr>
        <a:xfrm>
          <a:off x="410834" y="774581"/>
          <a:ext cx="2058170" cy="514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Stacking laminations into yokes </a:t>
          </a:r>
        </a:p>
      </dsp:txBody>
      <dsp:txXfrm>
        <a:off x="425904" y="789651"/>
        <a:ext cx="2028030" cy="484402"/>
      </dsp:txXfrm>
    </dsp:sp>
    <dsp:sp modelId="{DC97AEDF-C01C-4776-A89C-BA10405ED2CD}">
      <dsp:nvSpPr>
        <dsp:cNvPr id="0" name=""/>
        <dsp:cNvSpPr/>
      </dsp:nvSpPr>
      <dsp:spPr>
        <a:xfrm rot="5400000">
          <a:off x="1343443" y="1301987"/>
          <a:ext cx="192953" cy="2315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370457" y="1321282"/>
        <a:ext cx="138926" cy="135067"/>
      </dsp:txXfrm>
    </dsp:sp>
    <dsp:sp modelId="{57E65E16-25BE-4489-9DAF-5CBC9E27C241}">
      <dsp:nvSpPr>
        <dsp:cNvPr id="0" name=""/>
        <dsp:cNvSpPr/>
      </dsp:nvSpPr>
      <dsp:spPr>
        <a:xfrm>
          <a:off x="410834" y="1546395"/>
          <a:ext cx="2058170" cy="514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Gluing and/or welding</a:t>
          </a:r>
        </a:p>
      </dsp:txBody>
      <dsp:txXfrm>
        <a:off x="425904" y="1561465"/>
        <a:ext cx="2028030" cy="484402"/>
      </dsp:txXfrm>
    </dsp:sp>
    <dsp:sp modelId="{B66B598B-80A4-421C-8A50-C6E90C9AD90F}">
      <dsp:nvSpPr>
        <dsp:cNvPr id="0" name=""/>
        <dsp:cNvSpPr/>
      </dsp:nvSpPr>
      <dsp:spPr>
        <a:xfrm rot="5400000">
          <a:off x="1343443" y="2073801"/>
          <a:ext cx="192953" cy="2315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370457" y="2093096"/>
        <a:ext cx="138926" cy="135067"/>
      </dsp:txXfrm>
    </dsp:sp>
    <dsp:sp modelId="{95C5C599-5A31-4032-A89B-E16E1C96C8A2}">
      <dsp:nvSpPr>
        <dsp:cNvPr id="0" name=""/>
        <dsp:cNvSpPr/>
      </dsp:nvSpPr>
      <dsp:spPr>
        <a:xfrm>
          <a:off x="410834" y="2318209"/>
          <a:ext cx="2058170" cy="514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Assembling the yoke parts</a:t>
          </a:r>
        </a:p>
      </dsp:txBody>
      <dsp:txXfrm>
        <a:off x="425904" y="2333279"/>
        <a:ext cx="2028030" cy="4844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47994-6857-4D02-9359-EB4B15239752}">
      <dsp:nvSpPr>
        <dsp:cNvPr id="0" name=""/>
        <dsp:cNvSpPr/>
      </dsp:nvSpPr>
      <dsp:spPr>
        <a:xfrm>
          <a:off x="858986" y="3191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Conductor selection</a:t>
          </a:r>
        </a:p>
      </dsp:txBody>
      <dsp:txXfrm>
        <a:off x="871394" y="15599"/>
        <a:ext cx="1669717" cy="398817"/>
      </dsp:txXfrm>
    </dsp:sp>
    <dsp:sp modelId="{05465E19-67FF-4200-920F-A97F0083BEC9}">
      <dsp:nvSpPr>
        <dsp:cNvPr id="0" name=""/>
        <dsp:cNvSpPr/>
      </dsp:nvSpPr>
      <dsp:spPr>
        <a:xfrm rot="5400000">
          <a:off x="1626822" y="437415"/>
          <a:ext cx="158862" cy="190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H" sz="700" kern="1200"/>
        </a:p>
      </dsp:txBody>
      <dsp:txXfrm rot="-5400000">
        <a:off x="1649064" y="453301"/>
        <a:ext cx="114380" cy="111203"/>
      </dsp:txXfrm>
    </dsp:sp>
    <dsp:sp modelId="{1FF814AA-794B-4E03-8BC1-528B234794CA}">
      <dsp:nvSpPr>
        <dsp:cNvPr id="0" name=""/>
        <dsp:cNvSpPr/>
      </dsp:nvSpPr>
      <dsp:spPr>
        <a:xfrm>
          <a:off x="858986" y="638640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 dirty="0"/>
            <a:t>Conductor insulation</a:t>
          </a:r>
          <a:endParaRPr lang="en-GB" sz="1600" kern="1200" dirty="0"/>
        </a:p>
      </dsp:txBody>
      <dsp:txXfrm>
        <a:off x="871394" y="651048"/>
        <a:ext cx="1669717" cy="398817"/>
      </dsp:txXfrm>
    </dsp:sp>
    <dsp:sp modelId="{3712DC6F-A6BD-462A-AECF-6AB051EDF03C}">
      <dsp:nvSpPr>
        <dsp:cNvPr id="0" name=""/>
        <dsp:cNvSpPr/>
      </dsp:nvSpPr>
      <dsp:spPr>
        <a:xfrm rot="5400000">
          <a:off x="1626822" y="1072865"/>
          <a:ext cx="158862" cy="190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649064" y="1088751"/>
        <a:ext cx="114380" cy="111203"/>
      </dsp:txXfrm>
    </dsp:sp>
    <dsp:sp modelId="{9A624DC4-8EF0-4F39-A6EF-59A6110DDA85}">
      <dsp:nvSpPr>
        <dsp:cNvPr id="0" name=""/>
        <dsp:cNvSpPr/>
      </dsp:nvSpPr>
      <dsp:spPr>
        <a:xfrm>
          <a:off x="858986" y="1274090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Coil winding</a:t>
          </a:r>
        </a:p>
      </dsp:txBody>
      <dsp:txXfrm>
        <a:off x="871394" y="1286498"/>
        <a:ext cx="1669717" cy="398817"/>
      </dsp:txXfrm>
    </dsp:sp>
    <dsp:sp modelId="{DC97AEDF-C01C-4776-A89C-BA10405ED2CD}">
      <dsp:nvSpPr>
        <dsp:cNvPr id="0" name=""/>
        <dsp:cNvSpPr/>
      </dsp:nvSpPr>
      <dsp:spPr>
        <a:xfrm rot="5400000">
          <a:off x="1626822" y="1708315"/>
          <a:ext cx="158862" cy="190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649064" y="1724201"/>
        <a:ext cx="114380" cy="111203"/>
      </dsp:txXfrm>
    </dsp:sp>
    <dsp:sp modelId="{57E65E16-25BE-4489-9DAF-5CBC9E27C241}">
      <dsp:nvSpPr>
        <dsp:cNvPr id="0" name=""/>
        <dsp:cNvSpPr/>
      </dsp:nvSpPr>
      <dsp:spPr>
        <a:xfrm>
          <a:off x="858986" y="1909540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Ground insulation</a:t>
          </a:r>
        </a:p>
      </dsp:txBody>
      <dsp:txXfrm>
        <a:off x="871394" y="1921948"/>
        <a:ext cx="1669717" cy="398817"/>
      </dsp:txXfrm>
    </dsp:sp>
    <dsp:sp modelId="{F4981ED8-B331-454F-9473-58D818DA401F}">
      <dsp:nvSpPr>
        <dsp:cNvPr id="0" name=""/>
        <dsp:cNvSpPr/>
      </dsp:nvSpPr>
      <dsp:spPr>
        <a:xfrm rot="5400000">
          <a:off x="1626822" y="2343764"/>
          <a:ext cx="158862" cy="190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1649064" y="2359650"/>
        <a:ext cx="114380" cy="111203"/>
      </dsp:txXfrm>
    </dsp:sp>
    <dsp:sp modelId="{56100D6C-FFC0-41D3-A2DA-7197FD455DC3}">
      <dsp:nvSpPr>
        <dsp:cNvPr id="0" name=""/>
        <dsp:cNvSpPr/>
      </dsp:nvSpPr>
      <dsp:spPr>
        <a:xfrm>
          <a:off x="858986" y="2544990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Epoxy impregnation</a:t>
          </a:r>
        </a:p>
      </dsp:txBody>
      <dsp:txXfrm>
        <a:off x="871394" y="2557398"/>
        <a:ext cx="1669717" cy="398817"/>
      </dsp:txXfrm>
    </dsp:sp>
    <dsp:sp modelId="{BC635A2B-A088-4800-896D-9A12CDD8D78D}">
      <dsp:nvSpPr>
        <dsp:cNvPr id="0" name=""/>
        <dsp:cNvSpPr/>
      </dsp:nvSpPr>
      <dsp:spPr>
        <a:xfrm rot="5400000">
          <a:off x="1626822" y="2979214"/>
          <a:ext cx="158862" cy="190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649064" y="2995100"/>
        <a:ext cx="114380" cy="111203"/>
      </dsp:txXfrm>
    </dsp:sp>
    <dsp:sp modelId="{FFBE3D85-0943-4A68-921E-7AD2A9338CAC}">
      <dsp:nvSpPr>
        <dsp:cNvPr id="0" name=""/>
        <dsp:cNvSpPr/>
      </dsp:nvSpPr>
      <dsp:spPr>
        <a:xfrm>
          <a:off x="858986" y="3180440"/>
          <a:ext cx="1694533" cy="423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Testing</a:t>
          </a:r>
        </a:p>
      </dsp:txBody>
      <dsp:txXfrm>
        <a:off x="871394" y="3192848"/>
        <a:ext cx="1669717" cy="398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4EEC6-A69A-422B-85D6-ACE477CF05A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39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75C6-153C-4AC4-AA50-4D89AA6B5EED}" type="datetimeFigureOut">
              <a:rPr lang="en-GB" smtClean="0"/>
              <a:pPr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47E59-4C29-4425-A5AC-EBD83668EE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77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  <a:p>
            <a:pPr defTabSz="947593">
              <a:defRPr/>
            </a:pPr>
            <a:endParaRPr lang="en-US" dirty="0"/>
          </a:p>
          <a:p>
            <a:endParaRPr lang="de-CH" dirty="0"/>
          </a:p>
          <a:p>
            <a:endParaRPr lang="de-CH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095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89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15309-18CD-334A-E0F5-3C05E31E4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83008E-236E-103B-B3B0-A60E373923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38F85A-8F78-30D1-7683-D8E6B05A7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708C5-933A-24C2-D7A2-E811975565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91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baseline="0" noProof="0" dirty="0"/>
          </a:p>
          <a:p>
            <a:endParaRPr lang="en-GB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731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921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800" b="0" i="0" u="none" strike="noStrike" baseline="0" dirty="0">
              <a:latin typeface="LCMSS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410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DE094-EFE2-6058-59F6-6FFE2743C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87174F-A484-2AB8-62C2-7D8F5C3580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19E821-92D0-B687-02F6-E727097DAB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3A563-97B8-C4EC-73D3-9EF2464207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05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012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7593">
              <a:defRPr/>
            </a:pPr>
            <a:endParaRPr lang="en-US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943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35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102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3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baseline="0" noProof="0" dirty="0"/>
          </a:p>
          <a:p>
            <a:endParaRPr lang="en-US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58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7593">
              <a:defRPr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4695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9707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560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553B1-5E4F-4566-A522-B1B73581006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76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553B1-5E4F-4566-A522-B1B73581006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4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553B1-5E4F-4566-A522-B1B73581006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923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553B1-5E4F-4566-A522-B1B73581006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726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9591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F9349-2FDA-B111-C9A7-4BE713502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82D8B2-8A79-4B42-B000-6C8347C61B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556EEC-5CEF-1B24-AD70-DB0BB4623F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D3272-96D1-412F-28E4-D4A10032F2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18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6870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r>
              <a:rPr lang="en-US" dirty="0" err="1"/>
              <a:t>AlNiCo</a:t>
            </a:r>
            <a:r>
              <a:rPr lang="en-US" dirty="0"/>
              <a:t> is capable to produce up to 1.2 T in a closed magnetic circuit, but the flux density drops drastically when the magnetic circuit is open, what makes it impractical for accelerator magnets.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9182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809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661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211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0210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826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baseline="0" noProof="0" dirty="0">
              <a:solidFill>
                <a:srgbClr val="FF0000"/>
              </a:solidFill>
            </a:endParaRPr>
          </a:p>
          <a:p>
            <a:endParaRPr lang="en-GB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830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0951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7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21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7EFD3-ED03-A9AC-A9D3-F0A129C9F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FA485D-A2F9-3ACD-0242-F48522F629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88F23F-5F2A-09F4-AC94-6A92AB1B6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2958F-6EF6-9A57-C767-EC2E25520C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F66-E825-4609-80E1-A2A5CA32DAC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006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5928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0159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214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baseline="0" dirty="0"/>
          </a:p>
          <a:p>
            <a:pPr defTabSz="947593">
              <a:defRPr/>
            </a:pPr>
            <a:endParaRPr lang="de-CH" baseline="0" dirty="0"/>
          </a:p>
          <a:p>
            <a:pPr defTabSz="947593">
              <a:defRPr/>
            </a:pPr>
            <a:endParaRPr lang="de-CH" baseline="0" dirty="0"/>
          </a:p>
          <a:p>
            <a:pPr defTabSz="947593">
              <a:defRPr/>
            </a:pP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9236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GB" dirty="0"/>
          </a:p>
          <a:p>
            <a:pPr defTabSz="947593">
              <a:defRPr/>
            </a:pPr>
            <a:r>
              <a:rPr lang="en-GB" noProof="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27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30240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51695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baseline="0" dirty="0"/>
          </a:p>
          <a:p>
            <a:r>
              <a:rPr lang="en-US" baseline="0" dirty="0"/>
              <a:t>[]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3512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0773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kern="0" dirty="0">
                <a:solidFill>
                  <a:srgbClr val="0033CC"/>
                </a:solidFill>
                <a:latin typeface="Calibri Light" panose="020F0302020204030204" pitchFamily="34" charset="0"/>
              </a:rPr>
              <a:t>Let’s have a look</a:t>
            </a:r>
            <a:r>
              <a:rPr lang="en-US" sz="1200" i="0" kern="0" baseline="0" dirty="0">
                <a:solidFill>
                  <a:srgbClr val="0033CC"/>
                </a:solidFill>
                <a:latin typeface="Calibri Light" panose="020F0302020204030204" pitchFamily="34" charset="0"/>
              </a:rPr>
              <a:t> back in the history of normal-conducting accelerator magnets:</a:t>
            </a:r>
          </a:p>
          <a:p>
            <a:endParaRPr lang="en-GB" dirty="0"/>
          </a:p>
          <a:p>
            <a:r>
              <a:rPr lang="en-GB" dirty="0"/>
              <a:t>Certainly, a milestone in the construction of synchrotrons is</a:t>
            </a:r>
            <a:r>
              <a:rPr lang="en-GB" baseline="0" dirty="0"/>
              <a:t> the CERN Proton-Synchrotron (PS), which is still in operation after more than 60 years!</a:t>
            </a:r>
          </a:p>
          <a:p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PS is a</a:t>
            </a:r>
            <a:r>
              <a:rPr lang="en-GB" baseline="0" dirty="0"/>
              <a:t> combined function machine, built in the late 50s, consists 100 + 1 magnet connected in series. A PS main magnet unit was built from 10 laminated blocks sitting on a common girder, water cooled main coils made of hollow aluminium conductor, which power the dipole and the quadrupole field simultaneously and can produce a </a:t>
            </a:r>
            <a:r>
              <a:rPr lang="en-US" sz="1200" kern="0" dirty="0">
                <a:latin typeface="+mn-lt"/>
              </a:rPr>
              <a:t>magnetic field between 0.014 T and 1.4 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0" dirty="0">
              <a:latin typeface="+mn-lt"/>
            </a:endParaRPr>
          </a:p>
          <a:p>
            <a:r>
              <a:rPr lang="en-GB" dirty="0"/>
              <a:t>In addition, there are so called “Figure of Eight” windings which can adjust</a:t>
            </a:r>
            <a:r>
              <a:rPr lang="en-GB" baseline="0" dirty="0"/>
              <a:t> </a:t>
            </a:r>
            <a:r>
              <a:rPr lang="en-GB" dirty="0"/>
              <a:t>the quadrupole field gradient</a:t>
            </a:r>
            <a:r>
              <a:rPr lang="en-GB" baseline="0" dirty="0"/>
              <a:t> in a small range around the working point without changing the integrated bending field.</a:t>
            </a:r>
          </a:p>
          <a:p>
            <a:endParaRPr lang="en-GB" baseline="0" dirty="0"/>
          </a:p>
          <a:p>
            <a:r>
              <a:rPr lang="en-GB" baseline="0" dirty="0"/>
              <a:t>On top of the poles are additional actively powered windings, called “Pole Face Windings” (PFW) for sextupole correction. These PFW provide also compensation for a non-uniform field attenuation due to eddy currents in the vacuum chambers with a set of passive windings which are connected to a resistor network.</a:t>
            </a:r>
          </a:p>
          <a:p>
            <a:endParaRPr lang="en-GB" baseline="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61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8377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8975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1644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8774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1074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9382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37360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2989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72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F0728-78E9-4168-B079-54419EA4B059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921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D = electric displacement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E = electric field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ε0 = dielectric constant of free space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J = current density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baseline="0" dirty="0"/>
                  <a:t> = electric charge density</a:t>
                </a: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/>
                  <a:t>Summarizes discoveries of Coulomb, </a:t>
                </a:r>
                <a:r>
                  <a:rPr lang="en-GB" sz="1200" dirty="0" err="1"/>
                  <a:t>Øersted</a:t>
                </a:r>
                <a:r>
                  <a:rPr lang="en-GB" sz="1200" dirty="0"/>
                  <a:t>, Ampere, Faraday, et. al. in four mathematical equations: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b="0" i="0" kern="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i="1" dirty="0"/>
                  <a:t>DIVERGENCE</a:t>
                </a:r>
                <a:r>
                  <a:rPr lang="en-US" dirty="0"/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/>
                  <a:t>1) Gauss's law of electricity </a:t>
                </a:r>
                <a:r>
                  <a:rPr lang="en-US" dirty="0"/>
                  <a:t>describes the relationship between a static electric field and the electric charges that cause it: the </a:t>
                </a:r>
                <a:r>
                  <a:rPr lang="en-US" b="1" dirty="0"/>
                  <a:t>net outflow of the electric field through any closed surface is proportional to the charge enclosed by the surface. </a:t>
                </a:r>
                <a:endParaRPr lang="en-GB" sz="1200" b="1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b="1" baseline="0" noProof="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baseline="0" noProof="0" dirty="0"/>
                  <a:t>2) Gauss’ law of flux conservation</a:t>
                </a:r>
                <a:r>
                  <a:rPr lang="en-GB" baseline="0" noProof="0" dirty="0"/>
                  <a:t>: T</a:t>
                </a:r>
                <a:r>
                  <a:rPr lang="en-US" dirty="0">
                    <a:latin typeface="Calibri Light" panose="020F0302020204030204" pitchFamily="34" charset="0"/>
                  </a:rPr>
                  <a:t>he </a:t>
                </a:r>
                <a:r>
                  <a:rPr lang="en-US" b="1" dirty="0">
                    <a:latin typeface="Calibri Light" panose="020F0302020204030204" pitchFamily="34" charset="0"/>
                  </a:rPr>
                  <a:t>total flux entering a closed surface equals the total flux exiting the same region </a:t>
                </a:r>
                <a:r>
                  <a:rPr lang="en-US" dirty="0">
                    <a:latin typeface="Calibri Light" panose="020F0302020204030204" pitchFamily="34" charset="0"/>
                  </a:rPr>
                  <a:t>– and there are neither sources nor sinks. In other words: t</a:t>
                </a:r>
                <a:r>
                  <a:rPr lang="en-GB" noProof="0" dirty="0"/>
                  <a:t>he </a:t>
                </a:r>
                <a:r>
                  <a:rPr lang="en-GB" b="1" noProof="0" dirty="0"/>
                  <a:t>net magnetic flux out of any closed surface is zero </a:t>
                </a:r>
                <a:r>
                  <a:rPr lang="en-GB" noProof="0" dirty="0"/>
                  <a:t>and </a:t>
                </a:r>
                <a:r>
                  <a:rPr lang="en-US" dirty="0"/>
                  <a:t>there are no "</a:t>
                </a:r>
                <a:r>
                  <a:rPr lang="en-US" sz="1200" kern="1200" dirty="0">
                    <a:solidFill>
                      <a:schemeClr val="tx1"/>
                    </a:solidFill>
                    <a:latin typeface="Calibri Light" panose="020F0302020204030204" pitchFamily="34" charset="0"/>
                    <a:ea typeface="+mn-ea"/>
                    <a:cs typeface="+mn-cs"/>
                  </a:rPr>
                  <a:t>magnetic charges</a:t>
                </a:r>
                <a:r>
                  <a:rPr lang="en-US" sz="1200" u="none" kern="1200" dirty="0">
                    <a:solidFill>
                      <a:schemeClr val="tx1"/>
                    </a:solidFill>
                    <a:latin typeface="Calibri Light" panose="020F0302020204030204" pitchFamily="34" charset="0"/>
                    <a:ea typeface="+mn-ea"/>
                    <a:cs typeface="+mn-cs"/>
                  </a:rPr>
                  <a:t>" or magnetic monopoles. </a:t>
                </a:r>
              </a:p>
              <a:p>
                <a:endParaRPr lang="en-GB" noProof="0" dirty="0"/>
              </a:p>
              <a:p>
                <a:r>
                  <a:rPr lang="en-GB" i="1" baseline="0" noProof="0" dirty="0"/>
                  <a:t>CURL</a:t>
                </a:r>
                <a:endParaRPr lang="en-GB" i="1" noProof="0" dirty="0"/>
              </a:p>
              <a:p>
                <a:r>
                  <a:rPr lang="en-GB" b="1" noProof="0" dirty="0"/>
                  <a:t>3) Faraday’s law: </a:t>
                </a:r>
                <a:r>
                  <a:rPr lang="en-GB" noProof="0" dirty="0"/>
                  <a:t>The </a:t>
                </a:r>
                <a:r>
                  <a:rPr lang="en-GB" b="1" noProof="0" dirty="0"/>
                  <a:t>induced electromotive force in any closed circuit is equal to the negative of the time rate of change of the magnetic flux through the circuit</a:t>
                </a:r>
                <a:r>
                  <a:rPr lang="en-GB" noProof="0" dirty="0"/>
                  <a:t>. </a:t>
                </a:r>
              </a:p>
              <a:p>
                <a:endParaRPr lang="en-GB" b="1" noProof="0" dirty="0"/>
              </a:p>
              <a:p>
                <a:r>
                  <a:rPr lang="en-GB" b="1" noProof="0" dirty="0"/>
                  <a:t>4) Ampere’s law</a:t>
                </a:r>
                <a:r>
                  <a:rPr lang="en-GB" noProof="0" dirty="0"/>
                  <a:t>: The </a:t>
                </a:r>
                <a:r>
                  <a:rPr lang="en-GB" b="1" noProof="0" dirty="0"/>
                  <a:t>line integral of the magnetic field around a closed loop is proportional to the electric current flowing through the loop </a:t>
                </a:r>
                <a:r>
                  <a:rPr lang="en-GB" noProof="0" dirty="0"/>
                  <a:t>(plus a term taking time-dependent electrical fields into account).</a:t>
                </a:r>
              </a:p>
              <a:p>
                <a:endParaRPr lang="en-US" baseline="0" noProof="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noProof="0" dirty="0">
                    <a:latin typeface="Calibri Light" panose="020F0302020204030204" pitchFamily="34" charset="0"/>
                  </a:rPr>
                  <a:t>IF WE FOCUS TO MAGNETOSTATICS, as there are no time dependent fields, the equations for the electric and the magnetic parts become uncoupled, and </a:t>
                </a:r>
                <a:r>
                  <a:rPr lang="en-US" sz="1200" b="0" i="0" kern="0" dirty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 will need only </a:t>
                </a:r>
                <a:r>
                  <a:rPr lang="en-US" sz="1200" b="1" i="0" kern="0" dirty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out of the 4 </a:t>
                </a:r>
                <a:r>
                  <a:rPr lang="en-US" sz="1200" b="0" i="0" kern="0" dirty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Maxwell equations: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b="0" i="0" kern="0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aseline="0" noProof="0" dirty="0"/>
                  <a:t>First, we need Gauss’ law of flux conservation: Divergence B = 0 which means that the </a:t>
                </a:r>
                <a:r>
                  <a:rPr lang="en-GB" noProof="0" dirty="0"/>
                  <a:t>net magnetic flux out of any closed surface is zero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GB" baseline="0" noProof="0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aseline="0" noProof="0" dirty="0"/>
                  <a:t>And second, we need the first part of Ampere’s law: Curl H = J which means that t</a:t>
                </a:r>
                <a:r>
                  <a:rPr lang="en-GB" noProof="0" dirty="0"/>
                  <a:t>he line integral of the magnetic field around a closed loop is proportional to the electric current flowing through the loop. The second term for time-dependent electrical fields can be ignored in magnetostatics.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GB" baseline="0" noProof="0" dirty="0"/>
              </a:p>
              <a:p>
                <a:endParaRPr lang="en-US" baseline="0" noProof="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D = electric displacement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E = electric field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ε0 = dielectric constant of free space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/>
                  <a:t>J = current density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i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ρ</a:t>
                </a:r>
                <a:r>
                  <a:rPr lang="en-US" baseline="0" dirty="0"/>
                  <a:t> = electric charge density</a:t>
                </a: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41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983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18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E9BCA-2404-4A35-A7A9-DF5AF635A5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5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1531" y="4149080"/>
            <a:ext cx="85344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name of lecturer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27381" y="2636912"/>
            <a:ext cx="10972800" cy="778098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 dirty="0"/>
              <a:t>Click to add lecture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1871138" y="549282"/>
            <a:ext cx="8352367" cy="1800225"/>
          </a:xfrm>
        </p:spPr>
        <p:txBody>
          <a:bodyPr>
            <a:normAutofit/>
          </a:bodyPr>
          <a:lstStyle>
            <a:lvl1pPr marL="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lang="en-GB" sz="24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add school title,</a:t>
            </a:r>
            <a:br>
              <a:rPr lang="en-US" dirty="0"/>
            </a:br>
            <a:r>
              <a:rPr lang="en-US" dirty="0"/>
              <a:t>location, country, date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A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39F3-6F26-4616-BAD6-A1801B866B87}" type="datetime1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88419-4F68-4E8B-8812-830FBEA87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D9107-7DDD-4D80-8C4D-89E401374972}" type="datetime1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29BE9-915F-4CC4-A02C-BE1353257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9BE15-AE31-4B54-9F67-C299F3DA0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9F9AF0-95E5-4997-833D-12BF96B6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C779D-DAE9-487B-A10A-FE27268F94BB}" type="datetime1">
              <a:rPr lang="en-GB" smtClean="0"/>
              <a:t>10/03/2025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2610EF-8C59-436D-9439-74CF9606C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03EC76-010A-41DF-846D-79CA69BCAB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2E97000-29CF-4039-A628-5BDEF12251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BD49B-3D89-4540-BFF0-FA50E990612D}" type="datetime1">
              <a:rPr lang="en-GB" smtClean="0"/>
              <a:t>10/03/2025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9542AA-C20E-4CC7-AE21-F5C4B5143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737A70-BF56-4547-BB73-29B0566A3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BF3474-2FB5-485C-8F4A-D0EB663BB6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7F75E-2D54-4F74-9240-75CB871CF358}" type="datetime1">
              <a:rPr lang="en-GB" smtClean="0"/>
              <a:t>10/03/2025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35AF578-DA87-4962-8B7B-75C26E153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DED6136-A40F-4B5F-AF58-5A3B804CB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FB272DE-42FE-47D1-B7D2-3A80AE8D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544F-3897-44C5-B876-F4D418A95BA1}" type="datetime1">
              <a:rPr lang="en-GB" smtClean="0"/>
              <a:t>10/03/2025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40F7E3B-979B-48F8-9C7A-25F2F3B4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99066C3-126F-4632-A4BD-123C16F311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6273CDE-AC19-44FA-9AB4-785DE564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97B4-EE6D-469C-A9F7-D44A0805E058}" type="datetime1">
              <a:rPr lang="en-GB" smtClean="0"/>
              <a:t>10/03/2025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DB0B51-AEB9-4309-8011-D10998447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536B087-1C64-4E1F-A58A-1BC650CF6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431371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9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268760"/>
            <a:ext cx="11055019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49288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63017-274E-4AB7-8D16-CA47301FB2C7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787" y="649288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4299" y="6492882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1" y="7"/>
            <a:ext cx="431371" cy="3334864"/>
          </a:xfrm>
          <a:prstGeom prst="rect">
            <a:avLst/>
          </a:prstGeom>
        </p:spPr>
        <p:txBody>
          <a:bodyPr vert="vert270" lIns="0" tIns="180000" rIns="0" bIns="180000" anchor="ctr"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Normal-conducting and permanent accelerator magnets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Jérémie Bauche, CERN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1" y="4260634"/>
            <a:ext cx="431371" cy="2597373"/>
          </a:xfrm>
          <a:prstGeom prst="rect">
            <a:avLst/>
          </a:prstGeom>
        </p:spPr>
        <p:txBody>
          <a:bodyPr vert="vert270" lIns="0" tIns="180000" rIns="0" bIns="180000" anchor="ctr"/>
          <a:lstStyle/>
          <a:p>
            <a:pPr lvl="0" algn="l">
              <a:spcBef>
                <a:spcPts val="0"/>
              </a:spcBef>
              <a:defRPr/>
            </a:pPr>
            <a:r>
              <a:rPr lang="de-CH" sz="1000" dirty="0">
                <a:solidFill>
                  <a:schemeClr val="bg1"/>
                </a:solidFill>
              </a:rPr>
              <a:t>BASIC-CAS</a:t>
            </a:r>
            <a:endParaRPr lang="en-GB" sz="10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1000" baseline="0" dirty="0">
                <a:solidFill>
                  <a:schemeClr val="bg1"/>
                </a:solidFill>
                <a:effectLst>
                  <a:outerShdw blurRad="50800" dist="50800" dir="6600000" algn="tr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sz="1000" baseline="30000" dirty="0">
                <a:solidFill>
                  <a:schemeClr val="bg1"/>
                </a:solidFill>
                <a:effectLst>
                  <a:outerShdw blurRad="50800" dist="50800" dir="6600000" algn="tr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US" sz="1000" baseline="0" dirty="0">
                <a:solidFill>
                  <a:schemeClr val="bg1"/>
                </a:solidFill>
                <a:effectLst>
                  <a:outerShdw blurRad="50800" dist="50800" dir="6600000" algn="tr" rotWithShape="0">
                    <a:prstClr val="black">
                      <a:alpha val="40000"/>
                    </a:prstClr>
                  </a:outerShdw>
                </a:effectLst>
              </a:rPr>
              <a:t> March 2025</a:t>
            </a:r>
            <a:endParaRPr lang="en-US" sz="1000" dirty="0">
              <a:solidFill>
                <a:schemeClr val="bg1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9458" name="Picture 2" descr="http://cas.web.cern.ch/cas/CERN-7x7.jpg"/>
          <p:cNvPicPr>
            <a:picLocks noChangeAspect="1" noChangeArrowheads="1"/>
          </p:cNvPicPr>
          <p:nvPr userDrawn="1"/>
        </p:nvPicPr>
        <p:blipFill>
          <a:blip r:embed="rId12" cstate="print"/>
          <a:stretch>
            <a:fillRect/>
          </a:stretch>
        </p:blipFill>
        <p:spPr bwMode="auto">
          <a:xfrm>
            <a:off x="609601" y="163084"/>
            <a:ext cx="793865" cy="793865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E46ABD-5D6B-4390-9CC0-DB3B5E89787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734" y="186086"/>
            <a:ext cx="1117102" cy="612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/>
  </p:transition>
  <p:hf hdr="0" ftr="0" dt="0"/>
  <p:txStyles>
    <p:titleStyle>
      <a:lvl1pPr algn="ctr" defTabSz="914377" rtl="0" eaLnBrk="1" latinLnBrk="0" hangingPunct="1">
        <a:spcBef>
          <a:spcPct val="0"/>
        </a:spcBef>
        <a:buNone/>
        <a:defRPr sz="3600" b="0" kern="1200">
          <a:solidFill>
            <a:srgbClr val="FFAD00"/>
          </a:solidFill>
          <a:effectLst>
            <a:outerShdw blurRad="38100" dist="38100" dir="2700000" algn="tl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42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41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jpe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jpeg"/><Relationship Id="rId4" Type="http://schemas.openxmlformats.org/officeDocument/2006/relationships/image" Target="../media/image4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image" Target="../media/image120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62.png"/><Relationship Id="rId12" Type="http://schemas.openxmlformats.org/officeDocument/2006/relationships/image" Target="NUL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590.png"/><Relationship Id="rId10" Type="http://schemas.openxmlformats.org/officeDocument/2006/relationships/image" Target="../media/image580.png"/><Relationship Id="rId4" Type="http://schemas.openxmlformats.org/officeDocument/2006/relationships/image" Target="../media/image61.emf"/><Relationship Id="rId9" Type="http://schemas.openxmlformats.org/officeDocument/2006/relationships/image" Target="../media/image570.png"/><Relationship Id="rId1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chart" Target="../charts/chart1.xml"/><Relationship Id="rId7" Type="http://schemas.openxmlformats.org/officeDocument/2006/relationships/image" Target="../media/image65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530.png"/><Relationship Id="rId5" Type="http://schemas.openxmlformats.org/officeDocument/2006/relationships/image" Target="../media/image6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51.emf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72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73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76.emf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10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emf"/><Relationship Id="rId11" Type="http://schemas.openxmlformats.org/officeDocument/2006/relationships/image" Target="../media/image83.emf"/><Relationship Id="rId5" Type="http://schemas.openxmlformats.org/officeDocument/2006/relationships/image" Target="../media/image78.png"/><Relationship Id="rId10" Type="http://schemas.openxmlformats.org/officeDocument/2006/relationships/image" Target="../media/image82.emf"/><Relationship Id="rId4" Type="http://schemas.openxmlformats.org/officeDocument/2006/relationships/image" Target="../media/image77.png"/><Relationship Id="rId9" Type="http://schemas.openxmlformats.org/officeDocument/2006/relationships/image" Target="../media/image81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pn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27234/" TargetMode="External"/><Relationship Id="rId3" Type="http://schemas.openxmlformats.org/officeDocument/2006/relationships/hyperlink" Target="http://cdsweb.cern.ch/record/235242/files/full_document_V1.pdf" TargetMode="External"/><Relationship Id="rId7" Type="http://schemas.openxmlformats.org/officeDocument/2006/relationships/hyperlink" Target="http://cas.web.cern.ch/cas/CAS%20Welcome/Previous%20Schools.htm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web.cern.ch/record/318977/files/CERN-98-05.pdf" TargetMode="External"/><Relationship Id="rId5" Type="http://schemas.openxmlformats.org/officeDocument/2006/relationships/hyperlink" Target="http://cdsweb.cern.ch/record/226263/files/CERN-92-05.pdf" TargetMode="External"/><Relationship Id="rId4" Type="http://schemas.openxmlformats.org/officeDocument/2006/relationships/hyperlink" Target="https://edms.cern.ch/document/1162401/3" TargetMode="External"/><Relationship Id="rId9" Type="http://schemas.openxmlformats.org/officeDocument/2006/relationships/hyperlink" Target="https://indico.cern.ch/event/1010394/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250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09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wmf"/><Relationship Id="rId4" Type="http://schemas.openxmlformats.org/officeDocument/2006/relationships/oleObject" Target="../embeddings/oleObject5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eg"/><Relationship Id="rId13" Type="http://schemas.openxmlformats.org/officeDocument/2006/relationships/image" Target="../media/image115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1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13.jpe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112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111.jpeg"/></Relationships>
</file>

<file path=ppt/slides/_rels/slide4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openxmlformats.org/officeDocument/2006/relationships/image" Target="../media/image121.jpeg"/><Relationship Id="rId3" Type="http://schemas.openxmlformats.org/officeDocument/2006/relationships/image" Target="../media/image116.png"/><Relationship Id="rId7" Type="http://schemas.openxmlformats.org/officeDocument/2006/relationships/diagramColors" Target="../diagrams/colors9.xml"/><Relationship Id="rId12" Type="http://schemas.openxmlformats.org/officeDocument/2006/relationships/image" Target="../media/image12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119.jpeg"/><Relationship Id="rId5" Type="http://schemas.openxmlformats.org/officeDocument/2006/relationships/diagramLayout" Target="../diagrams/layout9.xml"/><Relationship Id="rId10" Type="http://schemas.openxmlformats.org/officeDocument/2006/relationships/image" Target="../media/image118.png"/><Relationship Id="rId4" Type="http://schemas.openxmlformats.org/officeDocument/2006/relationships/diagramData" Target="../diagrams/data9.xml"/><Relationship Id="rId9" Type="http://schemas.openxmlformats.org/officeDocument/2006/relationships/image" Target="../media/image117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2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emf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jpeg"/><Relationship Id="rId4" Type="http://schemas.openxmlformats.org/officeDocument/2006/relationships/image" Target="../media/image125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jpeg"/><Relationship Id="rId5" Type="http://schemas.openxmlformats.org/officeDocument/2006/relationships/image" Target="../media/image131.jpg"/><Relationship Id="rId4" Type="http://schemas.openxmlformats.org/officeDocument/2006/relationships/image" Target="../media/image130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jpg"/><Relationship Id="rId5" Type="http://schemas.openxmlformats.org/officeDocument/2006/relationships/image" Target="../media/image135.jpeg"/><Relationship Id="rId4" Type="http://schemas.openxmlformats.org/officeDocument/2006/relationships/image" Target="../media/image134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5" Type="http://schemas.openxmlformats.org/officeDocument/2006/relationships/image" Target="../media/image142.jpeg"/><Relationship Id="rId4" Type="http://schemas.openxmlformats.org/officeDocument/2006/relationships/image" Target="../media/image14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7" Type="http://schemas.openxmlformats.org/officeDocument/2006/relationships/image" Target="../media/image14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jpe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0.png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9.png"/><Relationship Id="rId7" Type="http://schemas.openxmlformats.org/officeDocument/2006/relationships/image" Target="../media/image11.png"/><Relationship Id="rId12" Type="http://schemas.openxmlformats.org/officeDocument/2006/relationships/image" Target="../media/image132.png"/><Relationship Id="rId2" Type="http://schemas.openxmlformats.org/officeDocument/2006/relationships/notesSlide" Target="../notesSlides/notesSlide5.xm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5" Type="http://schemas.openxmlformats.org/officeDocument/2006/relationships/image" Target="../media/image16.png"/><Relationship Id="rId10" Type="http://schemas.openxmlformats.org/officeDocument/2006/relationships/image" Target="../media/image14.png"/><Relationship Id="rId19" Type="http://schemas.openxmlformats.org/officeDocument/2006/relationships/image" Target="../media/image17.png"/><Relationship Id="rId4" Type="http://schemas.openxmlformats.org/officeDocument/2006/relationships/image" Target="../media/image8.wmf"/><Relationship Id="rId9" Type="http://schemas.openxmlformats.org/officeDocument/2006/relationships/image" Target="../media/image13.png"/><Relationship Id="rId14" Type="http://schemas.openxmlformats.org/officeDocument/2006/relationships/image" Target="../media/image15.png"/><Relationship Id="rId2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6.png"/><Relationship Id="rId3" Type="http://schemas.openxmlformats.org/officeDocument/2006/relationships/image" Target="../media/image161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0.png"/><Relationship Id="rId10" Type="http://schemas.openxmlformats.org/officeDocument/2006/relationships/image" Target="../media/image25.jpeg"/><Relationship Id="rId4" Type="http://schemas.openxmlformats.org/officeDocument/2006/relationships/image" Target="../media/image190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5457" y="2636912"/>
            <a:ext cx="8561195" cy="778099"/>
          </a:xfrm>
        </p:spPr>
        <p:txBody>
          <a:bodyPr/>
          <a:lstStyle/>
          <a:p>
            <a:r>
              <a:rPr lang="en-GB" sz="3600" dirty="0"/>
              <a:t>Normal-Conducting and Permanent Accelerator Magnets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927351" y="549281"/>
            <a:ext cx="6439072" cy="1800225"/>
          </a:xfrm>
        </p:spPr>
        <p:txBody>
          <a:bodyPr/>
          <a:lstStyle/>
          <a:p>
            <a:pPr lvl="0">
              <a:defRPr/>
            </a:pPr>
            <a:r>
              <a:rPr lang="en-GB" dirty="0"/>
              <a:t>CERN Accelerator School  </a:t>
            </a:r>
          </a:p>
          <a:p>
            <a:pPr lvl="0">
              <a:defRPr/>
            </a:pPr>
            <a:r>
              <a:rPr lang="en-GB" dirty="0"/>
              <a:t>BASIC CAS, 10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  <a:p>
            <a:pPr lvl="0">
              <a:defRPr/>
            </a:pPr>
            <a:endParaRPr lang="en-US" dirty="0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D122C4E4-A241-4058-8771-BC74AB9E5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7648" y="4149080"/>
            <a:ext cx="6400800" cy="1752600"/>
          </a:xfrm>
        </p:spPr>
        <p:txBody>
          <a:bodyPr>
            <a:normAutofit lnSpcReduction="10000"/>
          </a:bodyPr>
          <a:lstStyle/>
          <a:p>
            <a:endParaRPr lang="de-CH" dirty="0"/>
          </a:p>
          <a:p>
            <a:endParaRPr lang="de-CH" dirty="0"/>
          </a:p>
          <a:p>
            <a:r>
              <a:rPr lang="de-CH" dirty="0"/>
              <a:t>Jérémie Bauche</a:t>
            </a:r>
          </a:p>
          <a:p>
            <a:r>
              <a:rPr lang="de-CH" dirty="0"/>
              <a:t>CERN</a:t>
            </a:r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4012" y="2369348"/>
            <a:ext cx="2509426" cy="492094"/>
          </a:xfrm>
        </p:spPr>
        <p:txBody>
          <a:bodyPr anchor="t">
            <a:norm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GB" dirty="0">
                <a:solidFill>
                  <a:srgbClr val="FF0000"/>
                </a:solidFill>
              </a:rPr>
              <a:t>Generator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2A59A91-C037-BD02-22C9-83F3D3AB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9" cy="778098"/>
          </a:xfrm>
        </p:spPr>
        <p:txBody>
          <a:bodyPr>
            <a:normAutofit/>
          </a:bodyPr>
          <a:lstStyle/>
          <a:p>
            <a:r>
              <a:rPr lang="en-GB" sz="3400" dirty="0"/>
              <a:t>Analogy of electromagnetism with other domains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3466781-670D-5406-B80D-C72D411C705B}"/>
              </a:ext>
            </a:extLst>
          </p:cNvPr>
          <p:cNvGrpSpPr/>
          <p:nvPr/>
        </p:nvGrpSpPr>
        <p:grpSpPr>
          <a:xfrm>
            <a:off x="4758725" y="3122395"/>
            <a:ext cx="3221182" cy="2341818"/>
            <a:chOff x="4727864" y="2441864"/>
            <a:chExt cx="3408218" cy="273852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FB522F6-F5E8-AAF2-4DFF-5178B52F4421}"/>
                </a:ext>
              </a:extLst>
            </p:cNvPr>
            <p:cNvSpPr/>
            <p:nvPr/>
          </p:nvSpPr>
          <p:spPr>
            <a:xfrm>
              <a:off x="4727864" y="2441864"/>
              <a:ext cx="3408218" cy="27385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0643FAB-CFA5-1619-CD2C-EDDA1602F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859377" y="3117202"/>
              <a:ext cx="1512943" cy="148930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A403EBF-F492-A2EA-6A70-E88D9755B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6429840" y="3277483"/>
              <a:ext cx="1716587" cy="1168740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97D9C6-B67B-74DD-7459-8E4BC248A5A9}"/>
                </a:ext>
              </a:extLst>
            </p:cNvPr>
            <p:cNvSpPr/>
            <p:nvPr/>
          </p:nvSpPr>
          <p:spPr>
            <a:xfrm>
              <a:off x="5934974" y="2543320"/>
              <a:ext cx="931652" cy="562189"/>
            </a:xfrm>
            <a:custGeom>
              <a:avLst/>
              <a:gdLst>
                <a:gd name="connsiteX0" fmla="*/ 0 w 931652"/>
                <a:gd name="connsiteY0" fmla="*/ 562189 h 562189"/>
                <a:gd name="connsiteX1" fmla="*/ 155275 w 931652"/>
                <a:gd name="connsiteY1" fmla="*/ 104989 h 562189"/>
                <a:gd name="connsiteX2" fmla="*/ 724618 w 931652"/>
                <a:gd name="connsiteY2" fmla="*/ 27352 h 562189"/>
                <a:gd name="connsiteX3" fmla="*/ 931652 w 931652"/>
                <a:gd name="connsiteY3" fmla="*/ 475925 h 56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652" h="562189">
                  <a:moveTo>
                    <a:pt x="0" y="562189"/>
                  </a:moveTo>
                  <a:cubicBezTo>
                    <a:pt x="17252" y="378158"/>
                    <a:pt x="34505" y="194128"/>
                    <a:pt x="155275" y="104989"/>
                  </a:cubicBezTo>
                  <a:cubicBezTo>
                    <a:pt x="276045" y="15850"/>
                    <a:pt x="595222" y="-34471"/>
                    <a:pt x="724618" y="27352"/>
                  </a:cubicBezTo>
                  <a:cubicBezTo>
                    <a:pt x="854014" y="89175"/>
                    <a:pt x="892833" y="282550"/>
                    <a:pt x="931652" y="47592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2DA4AB-69FB-CEBB-7323-A0134FF26B3B}"/>
                </a:ext>
              </a:extLst>
            </p:cNvPr>
            <p:cNvSpPr/>
            <p:nvPr/>
          </p:nvSpPr>
          <p:spPr>
            <a:xfrm rot="11414894">
              <a:off x="5983148" y="4602214"/>
              <a:ext cx="878857" cy="504011"/>
            </a:xfrm>
            <a:custGeom>
              <a:avLst/>
              <a:gdLst>
                <a:gd name="connsiteX0" fmla="*/ 0 w 931652"/>
                <a:gd name="connsiteY0" fmla="*/ 562189 h 562189"/>
                <a:gd name="connsiteX1" fmla="*/ 155275 w 931652"/>
                <a:gd name="connsiteY1" fmla="*/ 104989 h 562189"/>
                <a:gd name="connsiteX2" fmla="*/ 724618 w 931652"/>
                <a:gd name="connsiteY2" fmla="*/ 27352 h 562189"/>
                <a:gd name="connsiteX3" fmla="*/ 931652 w 931652"/>
                <a:gd name="connsiteY3" fmla="*/ 475925 h 56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652" h="562189">
                  <a:moveTo>
                    <a:pt x="0" y="562189"/>
                  </a:moveTo>
                  <a:cubicBezTo>
                    <a:pt x="17252" y="378158"/>
                    <a:pt x="34505" y="194128"/>
                    <a:pt x="155275" y="104989"/>
                  </a:cubicBezTo>
                  <a:cubicBezTo>
                    <a:pt x="276045" y="15850"/>
                    <a:pt x="595222" y="-34471"/>
                    <a:pt x="724618" y="27352"/>
                  </a:cubicBezTo>
                  <a:cubicBezTo>
                    <a:pt x="854014" y="89175"/>
                    <a:pt x="892833" y="282550"/>
                    <a:pt x="931652" y="47592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FBA8F37-7BE7-05C4-2126-E056DC3C9A2A}"/>
                </a:ext>
              </a:extLst>
            </p:cNvPr>
            <p:cNvSpPr txBox="1"/>
            <p:nvPr/>
          </p:nvSpPr>
          <p:spPr>
            <a:xfrm>
              <a:off x="4985525" y="2889938"/>
              <a:ext cx="72461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voltage supply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4C8159-3E54-274D-41FF-2C22B46E53F6}"/>
                </a:ext>
              </a:extLst>
            </p:cNvPr>
            <p:cNvSpPr txBox="1"/>
            <p:nvPr/>
          </p:nvSpPr>
          <p:spPr>
            <a:xfrm>
              <a:off x="7249337" y="4187438"/>
              <a:ext cx="798395" cy="50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lamp (resistor)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31BCC4-5E37-66F7-368C-8994097CB959}"/>
                </a:ext>
              </a:extLst>
            </p:cNvPr>
            <p:cNvSpPr txBox="1"/>
            <p:nvPr/>
          </p:nvSpPr>
          <p:spPr>
            <a:xfrm>
              <a:off x="6081851" y="4759692"/>
              <a:ext cx="7246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wires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1F957B7-8CBE-7A20-8AFC-CCE3098ECDCB}"/>
                </a:ext>
              </a:extLst>
            </p:cNvPr>
            <p:cNvSpPr txBox="1"/>
            <p:nvPr/>
          </p:nvSpPr>
          <p:spPr>
            <a:xfrm>
              <a:off x="6064827" y="2634227"/>
              <a:ext cx="7246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current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37164ED-F5D7-4C03-E10D-A531A8CA6446}"/>
                </a:ext>
              </a:extLst>
            </p:cNvPr>
            <p:cNvCxnSpPr>
              <a:cxnSpLocks/>
            </p:cNvCxnSpPr>
            <p:nvPr/>
          </p:nvCxnSpPr>
          <p:spPr>
            <a:xfrm>
              <a:off x="6360500" y="2543320"/>
              <a:ext cx="228936" cy="0"/>
            </a:xfrm>
            <a:prstGeom prst="straightConnector1">
              <a:avLst/>
            </a:prstGeom>
            <a:ln w="31750">
              <a:solidFill>
                <a:srgbClr val="3333FF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D392E4B-2F38-EBE8-7DA7-D43920E51358}"/>
              </a:ext>
            </a:extLst>
          </p:cNvPr>
          <p:cNvGrpSpPr/>
          <p:nvPr/>
        </p:nvGrpSpPr>
        <p:grpSpPr>
          <a:xfrm>
            <a:off x="8489514" y="3129430"/>
            <a:ext cx="2955250" cy="2341818"/>
            <a:chOff x="1478128" y="2824414"/>
            <a:chExt cx="2955250" cy="234181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9F80ECB-F3C8-CC39-1EAA-3AAFC5D43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78128" y="2824414"/>
              <a:ext cx="2955250" cy="2341818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B2856AF-4CDE-21B5-3201-7D88C3DA43D9}"/>
                </a:ext>
              </a:extLst>
            </p:cNvPr>
            <p:cNvCxnSpPr>
              <a:cxnSpLocks/>
            </p:cNvCxnSpPr>
            <p:nvPr/>
          </p:nvCxnSpPr>
          <p:spPr>
            <a:xfrm>
              <a:off x="2943912" y="3105381"/>
              <a:ext cx="194143" cy="0"/>
            </a:xfrm>
            <a:prstGeom prst="straightConnector1">
              <a:avLst/>
            </a:prstGeom>
            <a:ln w="31750">
              <a:solidFill>
                <a:srgbClr val="3333FF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6B28AD1-9BF5-5FEB-770B-EACFDC841121}"/>
              </a:ext>
            </a:extLst>
          </p:cNvPr>
          <p:cNvGrpSpPr/>
          <p:nvPr/>
        </p:nvGrpSpPr>
        <p:grpSpPr>
          <a:xfrm>
            <a:off x="1027936" y="3115359"/>
            <a:ext cx="3221182" cy="2348854"/>
            <a:chOff x="8669830" y="2722418"/>
            <a:chExt cx="3266991" cy="253538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E608D17-B6E6-16BD-A821-2EDC42DD4C5E}"/>
                </a:ext>
              </a:extLst>
            </p:cNvPr>
            <p:cNvSpPr/>
            <p:nvPr/>
          </p:nvSpPr>
          <p:spPr>
            <a:xfrm>
              <a:off x="8669830" y="2722418"/>
              <a:ext cx="3266991" cy="2535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8F8D620-6194-1834-2106-C029AC2CF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48018" y="2842676"/>
              <a:ext cx="2799879" cy="227332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FD1BD3-3477-4D1D-B60F-070EEB204DC6}"/>
                </a:ext>
              </a:extLst>
            </p:cNvPr>
            <p:cNvSpPr txBox="1"/>
            <p:nvPr/>
          </p:nvSpPr>
          <p:spPr>
            <a:xfrm>
              <a:off x="8669830" y="4298177"/>
              <a:ext cx="6848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pump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8B1E787-B2DC-5482-047A-FB712FD9CAAA}"/>
                </a:ext>
              </a:extLst>
            </p:cNvPr>
            <p:cNvSpPr txBox="1"/>
            <p:nvPr/>
          </p:nvSpPr>
          <p:spPr>
            <a:xfrm>
              <a:off x="11182240" y="4417371"/>
              <a:ext cx="754581" cy="465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 resistor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8A0E2A4-147F-BEAC-D586-774A8B803CD1}"/>
                </a:ext>
              </a:extLst>
            </p:cNvPr>
            <p:cNvSpPr txBox="1"/>
            <p:nvPr/>
          </p:nvSpPr>
          <p:spPr>
            <a:xfrm>
              <a:off x="9865515" y="4517112"/>
              <a:ext cx="6848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pipes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F4FFDE-AF03-E057-30D5-A823D5EA3B77}"/>
                </a:ext>
              </a:extLst>
            </p:cNvPr>
            <p:cNvSpPr txBox="1"/>
            <p:nvPr/>
          </p:nvSpPr>
          <p:spPr>
            <a:xfrm>
              <a:off x="9820309" y="3081030"/>
              <a:ext cx="6848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water flow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8DB5795-5843-77E9-AC1A-30B14AF2DE99}"/>
                </a:ext>
              </a:extLst>
            </p:cNvPr>
            <p:cNvCxnSpPr>
              <a:cxnSpLocks/>
            </p:cNvCxnSpPr>
            <p:nvPr/>
          </p:nvCxnSpPr>
          <p:spPr>
            <a:xfrm>
              <a:off x="10099756" y="3003292"/>
              <a:ext cx="216372" cy="0"/>
            </a:xfrm>
            <a:prstGeom prst="straightConnector1">
              <a:avLst/>
            </a:prstGeom>
            <a:ln w="31750">
              <a:solidFill>
                <a:srgbClr val="3333FF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E997DC6-C4E1-753A-9AF3-F1FBD867791D}"/>
              </a:ext>
            </a:extLst>
          </p:cNvPr>
          <p:cNvSpPr txBox="1">
            <a:spLocks/>
          </p:cNvSpPr>
          <p:nvPr/>
        </p:nvSpPr>
        <p:spPr>
          <a:xfrm>
            <a:off x="1255835" y="1372418"/>
            <a:ext cx="2363953" cy="493282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GB" dirty="0"/>
              <a:t>Hydraulic circuit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5DE55BC-0FA7-3C91-6064-3D00E60CE2E2}"/>
              </a:ext>
            </a:extLst>
          </p:cNvPr>
          <p:cNvSpPr txBox="1">
            <a:spLocks/>
          </p:cNvSpPr>
          <p:nvPr/>
        </p:nvSpPr>
        <p:spPr>
          <a:xfrm>
            <a:off x="5155162" y="1358294"/>
            <a:ext cx="2363953" cy="493282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GB" dirty="0"/>
              <a:t>Electrical circuit</a:t>
            </a: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5EE58133-7521-EA52-F399-9EB58557A08D}"/>
              </a:ext>
            </a:extLst>
          </p:cNvPr>
          <p:cNvSpPr txBox="1">
            <a:spLocks/>
          </p:cNvSpPr>
          <p:nvPr/>
        </p:nvSpPr>
        <p:spPr>
          <a:xfrm>
            <a:off x="8870392" y="1329706"/>
            <a:ext cx="2363953" cy="493282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GB" dirty="0"/>
              <a:t>Magnetic circuit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D0BFF487-5BFF-4D71-B9EE-93AC88CAED78}"/>
              </a:ext>
            </a:extLst>
          </p:cNvPr>
          <p:cNvSpPr txBox="1">
            <a:spLocks/>
          </p:cNvSpPr>
          <p:nvPr/>
        </p:nvSpPr>
        <p:spPr>
          <a:xfrm>
            <a:off x="6954789" y="5837238"/>
            <a:ext cx="2509426" cy="455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Arial" pitchFamily="34" charset="0"/>
              <a:buNone/>
            </a:pPr>
            <a:r>
              <a:rPr lang="en-GB" dirty="0">
                <a:solidFill>
                  <a:srgbClr val="00B050"/>
                </a:solidFill>
              </a:rPr>
              <a:t>Load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2C3314-422B-8328-57D8-912CCF7365BD}"/>
              </a:ext>
            </a:extLst>
          </p:cNvPr>
          <p:cNvSpPr/>
          <p:nvPr/>
        </p:nvSpPr>
        <p:spPr>
          <a:xfrm>
            <a:off x="11164065" y="3958936"/>
            <a:ext cx="280700" cy="656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3EE5F9-BB34-1523-B752-845962A0FFAC}"/>
              </a:ext>
            </a:extLst>
          </p:cNvPr>
          <p:cNvSpPr txBox="1"/>
          <p:nvPr/>
        </p:nvSpPr>
        <p:spPr>
          <a:xfrm>
            <a:off x="11023775" y="4064362"/>
            <a:ext cx="5335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gap</a:t>
            </a: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73BA7E1C-E249-903B-BC49-7095DEF12BBE}"/>
              </a:ext>
            </a:extLst>
          </p:cNvPr>
          <p:cNvSpPr txBox="1">
            <a:spLocks/>
          </p:cNvSpPr>
          <p:nvPr/>
        </p:nvSpPr>
        <p:spPr>
          <a:xfrm>
            <a:off x="3627684" y="5813636"/>
            <a:ext cx="2509426" cy="4788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Arial" pitchFamily="34" charset="0"/>
              <a:buNone/>
            </a:pPr>
            <a:r>
              <a:rPr lang="en-GB" dirty="0"/>
              <a:t>Transmission line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1C2BB9D2-EDB7-8C44-6F0D-1627B192A98D}"/>
              </a:ext>
            </a:extLst>
          </p:cNvPr>
          <p:cNvSpPr txBox="1">
            <a:spLocks/>
          </p:cNvSpPr>
          <p:nvPr/>
        </p:nvSpPr>
        <p:spPr>
          <a:xfrm>
            <a:off x="6807464" y="2381097"/>
            <a:ext cx="2509426" cy="455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Arial" pitchFamily="34" charset="0"/>
              <a:buNone/>
            </a:pPr>
            <a:r>
              <a:rPr lang="en-GB" dirty="0">
                <a:solidFill>
                  <a:srgbClr val="3333FF"/>
                </a:solidFill>
              </a:rPr>
              <a:t>Flow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2862470-2611-600E-75E6-30872A60C00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1995055" y="2861442"/>
            <a:ext cx="2763670" cy="12029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F2E225C-7056-F91F-E4FE-39C0B783880D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758725" y="2861442"/>
            <a:ext cx="396437" cy="6441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FE90EF0-4EEA-BA0A-B9ED-DEE3DEB39937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758725" y="2861442"/>
            <a:ext cx="3844948" cy="741281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A848FDD-239D-678B-3EF2-6A10B3EA68DC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2837533" y="2848171"/>
            <a:ext cx="5149048" cy="799011"/>
          </a:xfrm>
          <a:prstGeom prst="straightConnector1">
            <a:avLst/>
          </a:prstGeom>
          <a:ln w="12700">
            <a:solidFill>
              <a:srgbClr val="3333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D7E7532-269E-D47C-BC90-4FC59425958D}"/>
              </a:ext>
            </a:extLst>
          </p:cNvPr>
          <p:cNvCxnSpPr>
            <a:cxnSpLocks/>
          </p:cNvCxnSpPr>
          <p:nvPr/>
        </p:nvCxnSpPr>
        <p:spPr>
          <a:xfrm flipH="1">
            <a:off x="6626191" y="2848171"/>
            <a:ext cx="1360390" cy="506636"/>
          </a:xfrm>
          <a:prstGeom prst="straightConnector1">
            <a:avLst/>
          </a:prstGeom>
          <a:ln w="12700">
            <a:solidFill>
              <a:srgbClr val="3333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439FEDC-AA40-8F27-D2AB-652E69B792DE}"/>
              </a:ext>
            </a:extLst>
          </p:cNvPr>
          <p:cNvCxnSpPr>
            <a:cxnSpLocks/>
          </p:cNvCxnSpPr>
          <p:nvPr/>
        </p:nvCxnSpPr>
        <p:spPr>
          <a:xfrm>
            <a:off x="7986581" y="2848171"/>
            <a:ext cx="1871805" cy="867873"/>
          </a:xfrm>
          <a:prstGeom prst="straightConnector1">
            <a:avLst/>
          </a:prstGeom>
          <a:ln w="12700">
            <a:solidFill>
              <a:srgbClr val="3333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BDFF53D-FCAE-1E73-DFE5-B79576500362}"/>
              </a:ext>
            </a:extLst>
          </p:cNvPr>
          <p:cNvCxnSpPr>
            <a:cxnSpLocks/>
          </p:cNvCxnSpPr>
          <p:nvPr/>
        </p:nvCxnSpPr>
        <p:spPr>
          <a:xfrm flipH="1" flipV="1">
            <a:off x="2727785" y="4970924"/>
            <a:ext cx="2166407" cy="80560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B64DEF4-3E84-0D44-B068-4DE85F159F8E}"/>
              </a:ext>
            </a:extLst>
          </p:cNvPr>
          <p:cNvCxnSpPr>
            <a:cxnSpLocks/>
          </p:cNvCxnSpPr>
          <p:nvPr/>
        </p:nvCxnSpPr>
        <p:spPr>
          <a:xfrm flipV="1">
            <a:off x="4894192" y="5382473"/>
            <a:ext cx="1229125" cy="39405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799CC4-D1BF-BEBE-A07F-CD64C230C099}"/>
              </a:ext>
            </a:extLst>
          </p:cNvPr>
          <p:cNvCxnSpPr>
            <a:cxnSpLocks/>
          </p:cNvCxnSpPr>
          <p:nvPr/>
        </p:nvCxnSpPr>
        <p:spPr>
          <a:xfrm flipV="1">
            <a:off x="4894192" y="4968206"/>
            <a:ext cx="4125117" cy="80832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02165A2-4F06-11C6-757A-3C36F925DA2F}"/>
              </a:ext>
            </a:extLst>
          </p:cNvPr>
          <p:cNvCxnSpPr>
            <a:cxnSpLocks/>
          </p:cNvCxnSpPr>
          <p:nvPr/>
        </p:nvCxnSpPr>
        <p:spPr>
          <a:xfrm flipH="1" flipV="1">
            <a:off x="3971426" y="4439395"/>
            <a:ext cx="4279385" cy="1397843"/>
          </a:xfrm>
          <a:prstGeom prst="straightConnector1">
            <a:avLst/>
          </a:prstGeom>
          <a:ln w="127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032EB00-EB5B-A819-7FB4-DAA7A541089F}"/>
              </a:ext>
            </a:extLst>
          </p:cNvPr>
          <p:cNvCxnSpPr>
            <a:cxnSpLocks/>
          </p:cNvCxnSpPr>
          <p:nvPr/>
        </p:nvCxnSpPr>
        <p:spPr>
          <a:xfrm flipH="1" flipV="1">
            <a:off x="7730793" y="4615105"/>
            <a:ext cx="520018" cy="1222133"/>
          </a:xfrm>
          <a:prstGeom prst="straightConnector1">
            <a:avLst/>
          </a:prstGeom>
          <a:ln w="127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6270738-E6B7-D42B-9D15-40FBEF5C8F0A}"/>
              </a:ext>
            </a:extLst>
          </p:cNvPr>
          <p:cNvCxnSpPr>
            <a:cxnSpLocks/>
          </p:cNvCxnSpPr>
          <p:nvPr/>
        </p:nvCxnSpPr>
        <p:spPr>
          <a:xfrm flipV="1">
            <a:off x="8250811" y="4312532"/>
            <a:ext cx="2431044" cy="1524706"/>
          </a:xfrm>
          <a:prstGeom prst="straightConnector1">
            <a:avLst/>
          </a:prstGeom>
          <a:ln w="127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869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 animBg="1"/>
      <p:bldP spid="43" grpId="0" animBg="1"/>
      <p:bldP spid="45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/>
              <a:t>Analogy of electromagnetism with other domains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29CD496-7F3E-C822-7E58-FE3F6C497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182" y="6126161"/>
            <a:ext cx="10372725" cy="466155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en-US" dirty="0"/>
              <a:t>Similar analogies exist with mechanics, electrostatics…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B32594-70AA-F021-0160-E2FC99EFA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273" y="1433291"/>
            <a:ext cx="8666017" cy="450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7582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FB104-AF86-773C-3069-19B9F6A75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F57C2-5218-A237-5075-5A717EB02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7B4A8-C8C0-E093-0B2E-A0A82CB39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5" y="1228962"/>
            <a:ext cx="9731022" cy="5552838"/>
          </a:xfrm>
        </p:spPr>
        <p:txBody>
          <a:bodyPr>
            <a:noAutofit/>
          </a:bodyPr>
          <a:lstStyle/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Producing magnetic fields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Why and how?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Analogies with other domains</a:t>
            </a:r>
          </a:p>
          <a:p>
            <a:pPr marL="742950" lvl="2" indent="-342900"/>
            <a:r>
              <a:rPr lang="en-GB" sz="2800" dirty="0"/>
              <a:t>Magnet technologies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Technology classifications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Electro-magnets (EM)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EM components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Magnet topologies and use in accelerators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Permanent magnets (PM)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Materials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PM types in accelerators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Comparison PM vs. EM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Tuneable PM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Spare slides</a:t>
            </a: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41363-7832-A2A6-602D-745FAFE6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72096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Magnet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165893" y="1104413"/>
          <a:ext cx="9435431" cy="3348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7E1271-C18E-410A-9AFB-77BDDF33A0EF}"/>
              </a:ext>
            </a:extLst>
          </p:cNvPr>
          <p:cNvSpPr txBox="1"/>
          <p:nvPr/>
        </p:nvSpPr>
        <p:spPr>
          <a:xfrm>
            <a:off x="971550" y="4686105"/>
            <a:ext cx="249901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adjustable</a:t>
            </a:r>
            <a:r>
              <a:rPr lang="en-GB" sz="1400" b="0" dirty="0"/>
              <a:t> field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F0"/>
                </a:solidFill>
              </a:rPr>
              <a:t>zero</a:t>
            </a:r>
            <a:r>
              <a:rPr lang="en-GB" sz="1400" b="0" dirty="0">
                <a:solidFill>
                  <a:srgbClr val="00B0F0"/>
                </a:solidFill>
              </a:rPr>
              <a:t> electrical</a:t>
            </a:r>
            <a:r>
              <a:rPr lang="en-GB" sz="1400" b="0" baseline="0" dirty="0">
                <a:solidFill>
                  <a:srgbClr val="00B0F0"/>
                </a:solidFill>
              </a:rPr>
              <a:t> </a:t>
            </a:r>
            <a:r>
              <a:rPr lang="en-GB" sz="1400" b="1" baseline="0" dirty="0">
                <a:solidFill>
                  <a:srgbClr val="00B0F0"/>
                </a:solidFill>
              </a:rPr>
              <a:t>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baseline="0" dirty="0">
                <a:solidFill>
                  <a:srgbClr val="00B0F0"/>
                </a:solidFill>
              </a:rPr>
              <a:t>no</a:t>
            </a:r>
            <a:r>
              <a:rPr lang="en-GB" sz="1400" b="0" baseline="0" dirty="0">
                <a:solidFill>
                  <a:srgbClr val="00B0F0"/>
                </a:solidFill>
              </a:rPr>
              <a:t> ohmic </a:t>
            </a:r>
            <a:r>
              <a:rPr lang="en-GB" sz="1400" b="1" baseline="0" dirty="0">
                <a:solidFill>
                  <a:srgbClr val="00B0F0"/>
                </a:solidFill>
              </a:rPr>
              <a:t>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F0"/>
                </a:solidFill>
              </a:rPr>
              <a:t>v</a:t>
            </a:r>
            <a:r>
              <a:rPr lang="en-GB" sz="1400" baseline="0" dirty="0">
                <a:solidFill>
                  <a:srgbClr val="00B0F0"/>
                </a:solidFill>
              </a:rPr>
              <a:t>ery </a:t>
            </a:r>
            <a:r>
              <a:rPr lang="en-GB" sz="1400" b="1" baseline="0" dirty="0">
                <a:solidFill>
                  <a:srgbClr val="00B0F0"/>
                </a:solidFill>
              </a:rPr>
              <a:t>high current densities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baseline="0" dirty="0">
                <a:solidFill>
                  <a:srgbClr val="00B050"/>
                </a:solidFill>
              </a:rPr>
              <a:t>require </a:t>
            </a:r>
            <a:r>
              <a:rPr lang="en-GB" sz="1400" b="1" baseline="0" dirty="0">
                <a:solidFill>
                  <a:srgbClr val="00B050"/>
                </a:solidFill>
              </a:rPr>
              <a:t>cryogenic cooling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F8EC07-D393-4096-BF80-84E7EDE3B993}"/>
              </a:ext>
            </a:extLst>
          </p:cNvPr>
          <p:cNvSpPr txBox="1"/>
          <p:nvPr/>
        </p:nvSpPr>
        <p:spPr>
          <a:xfrm>
            <a:off x="4957141" y="4686105"/>
            <a:ext cx="288799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adjustable</a:t>
            </a:r>
            <a:r>
              <a:rPr lang="en-GB" sz="1400" b="0" dirty="0"/>
              <a:t> field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baseline="0" dirty="0">
                <a:solidFill>
                  <a:srgbClr val="00B0F0"/>
                </a:solidFill>
              </a:rPr>
              <a:t>limited by the </a:t>
            </a:r>
            <a:r>
              <a:rPr lang="en-GB" sz="1400" b="1" baseline="0" dirty="0">
                <a:solidFill>
                  <a:srgbClr val="00B0F0"/>
                </a:solidFill>
              </a:rPr>
              <a:t>ohmic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F0"/>
                </a:solidFill>
              </a:rPr>
              <a:t>dissipated</a:t>
            </a:r>
            <a:r>
              <a:rPr lang="en-GB" sz="1400" b="1" baseline="0" dirty="0">
                <a:solidFill>
                  <a:srgbClr val="00B0F0"/>
                </a:solidFill>
              </a:rPr>
              <a:t> power </a:t>
            </a:r>
            <a:r>
              <a:rPr lang="en-GB" sz="1400" b="0" baseline="0" dirty="0">
                <a:solidFill>
                  <a:srgbClr val="00B0F0"/>
                </a:solidFill>
              </a:rPr>
              <a:t>to be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baseline="0" dirty="0">
                <a:solidFill>
                  <a:srgbClr val="00B0F0"/>
                </a:solidFill>
              </a:rPr>
              <a:t>only </a:t>
            </a:r>
            <a:r>
              <a:rPr lang="en-GB" sz="1400" b="1" baseline="0" dirty="0">
                <a:solidFill>
                  <a:srgbClr val="00B0F0"/>
                </a:solidFill>
              </a:rPr>
              <a:t>moderate current densities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require </a:t>
            </a:r>
            <a:r>
              <a:rPr lang="en-GB" sz="1400" b="1" dirty="0">
                <a:solidFill>
                  <a:srgbClr val="00B050"/>
                </a:solidFill>
              </a:rPr>
              <a:t>air</a:t>
            </a:r>
            <a:r>
              <a:rPr lang="en-GB" sz="1400" dirty="0">
                <a:solidFill>
                  <a:srgbClr val="00B050"/>
                </a:solidFill>
              </a:rPr>
              <a:t> or </a:t>
            </a:r>
            <a:r>
              <a:rPr lang="en-GB" sz="1400" b="1" dirty="0">
                <a:solidFill>
                  <a:srgbClr val="00B050"/>
                </a:solidFill>
              </a:rPr>
              <a:t>water cooling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59B0FE-CA27-2CBC-A879-A89584DFB073}"/>
              </a:ext>
            </a:extLst>
          </p:cNvPr>
          <p:cNvSpPr txBox="1"/>
          <p:nvPr/>
        </p:nvSpPr>
        <p:spPr>
          <a:xfrm>
            <a:off x="8624753" y="4686105"/>
            <a:ext cx="25956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fixed</a:t>
            </a:r>
            <a:r>
              <a:rPr lang="en-GB" sz="1400" b="0" noProof="0" dirty="0"/>
              <a:t> field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F0"/>
                </a:solidFill>
              </a:rPr>
              <a:t>d</a:t>
            </a:r>
            <a:r>
              <a:rPr lang="en-GB" sz="1400" b="0" baseline="0" noProof="0" dirty="0">
                <a:solidFill>
                  <a:srgbClr val="00B0F0"/>
                </a:solidFill>
              </a:rPr>
              <a:t>o </a:t>
            </a:r>
            <a:r>
              <a:rPr lang="en-GB" sz="1400" b="1" baseline="0" noProof="0" dirty="0">
                <a:solidFill>
                  <a:srgbClr val="00B0F0"/>
                </a:solidFill>
              </a:rPr>
              <a:t>not</a:t>
            </a:r>
            <a:r>
              <a:rPr lang="en-GB" sz="1400" b="0" baseline="0" noProof="0" dirty="0">
                <a:solidFill>
                  <a:srgbClr val="00B0F0"/>
                </a:solidFill>
              </a:rPr>
              <a:t> require </a:t>
            </a:r>
            <a:r>
              <a:rPr lang="en-GB" sz="1400" b="1" baseline="0" noProof="0" dirty="0">
                <a:solidFill>
                  <a:srgbClr val="00B0F0"/>
                </a:solidFill>
              </a:rPr>
              <a:t>powering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do </a:t>
            </a:r>
            <a:r>
              <a:rPr lang="en-GB" sz="1400" b="1" dirty="0">
                <a:solidFill>
                  <a:srgbClr val="00B050"/>
                </a:solidFill>
              </a:rPr>
              <a:t>not </a:t>
            </a:r>
            <a:r>
              <a:rPr lang="en-GB" sz="1400" dirty="0">
                <a:solidFill>
                  <a:srgbClr val="00B050"/>
                </a:solidFill>
              </a:rPr>
              <a:t>require </a:t>
            </a:r>
            <a:r>
              <a:rPr lang="en-GB" sz="1400" b="1" dirty="0">
                <a:solidFill>
                  <a:srgbClr val="00B050"/>
                </a:solidFill>
              </a:rPr>
              <a:t>cooling</a:t>
            </a:r>
            <a:endParaRPr lang="en-GB" sz="1400" b="1" baseline="0" noProof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4807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Magnet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165893" y="1104413"/>
          <a:ext cx="10727792" cy="3348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36" y="5966993"/>
            <a:ext cx="822710" cy="711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794" y="4540785"/>
            <a:ext cx="1377997" cy="1064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75" y="4519409"/>
            <a:ext cx="922108" cy="108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C39EE4-25DD-C1D3-F74F-625445CDB94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7588"/>
          <a:stretch/>
        </p:blipFill>
        <p:spPr>
          <a:xfrm>
            <a:off x="3027502" y="4617132"/>
            <a:ext cx="1377997" cy="9387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1BBC71-BDBD-98D6-A6F3-53476736BED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44053"/>
          <a:stretch/>
        </p:blipFill>
        <p:spPr>
          <a:xfrm>
            <a:off x="8878109" y="4586522"/>
            <a:ext cx="1044103" cy="1039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71D7C2-8F17-3CB1-37CC-AE00B6160DD1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r="51536"/>
          <a:stretch/>
        </p:blipFill>
        <p:spPr>
          <a:xfrm>
            <a:off x="10526669" y="4586522"/>
            <a:ext cx="1069777" cy="10396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B124D2-46DE-A25E-54F4-8570B75E1BA1}"/>
              </a:ext>
            </a:extLst>
          </p:cNvPr>
          <p:cNvSpPr txBox="1"/>
          <p:nvPr/>
        </p:nvSpPr>
        <p:spPr>
          <a:xfrm>
            <a:off x="1324468" y="5645661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SC cos theta dipole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76B9C-C1F1-4AD6-0487-A8D2BF336ED2}"/>
              </a:ext>
            </a:extLst>
          </p:cNvPr>
          <p:cNvSpPr txBox="1"/>
          <p:nvPr/>
        </p:nvSpPr>
        <p:spPr>
          <a:xfrm>
            <a:off x="2921613" y="5642368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Superferric dipole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A9976E-7A7A-DF69-EB3A-E7DF5684B338}"/>
              </a:ext>
            </a:extLst>
          </p:cNvPr>
          <p:cNvSpPr txBox="1"/>
          <p:nvPr/>
        </p:nvSpPr>
        <p:spPr>
          <a:xfrm>
            <a:off x="4937758" y="5653106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NC cos theta dipole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886B6B-F50A-D917-20CB-1A6FF8905C0F}"/>
              </a:ext>
            </a:extLst>
          </p:cNvPr>
          <p:cNvSpPr txBox="1"/>
          <p:nvPr/>
        </p:nvSpPr>
        <p:spPr>
          <a:xfrm>
            <a:off x="6597130" y="5642368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NC dipole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86749-196E-30DB-7A3B-625F52C5D774}"/>
              </a:ext>
            </a:extLst>
          </p:cNvPr>
          <p:cNvSpPr txBox="1"/>
          <p:nvPr/>
        </p:nvSpPr>
        <p:spPr>
          <a:xfrm>
            <a:off x="8579862" y="5653105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PM Halbach dipole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003252-0D4A-79D1-5D04-61788F757D1C}"/>
              </a:ext>
            </a:extLst>
          </p:cNvPr>
          <p:cNvSpPr txBox="1"/>
          <p:nvPr/>
        </p:nvSpPr>
        <p:spPr>
          <a:xfrm>
            <a:off x="10278084" y="5653105"/>
            <a:ext cx="16445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PM quadrupole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41A6CF-FFD6-8A4D-1187-C407EA1B992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67" y="4617132"/>
            <a:ext cx="1069777" cy="1006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96279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  <p:bldP spid="9" grpId="0"/>
      <p:bldP spid="10" grpId="0"/>
      <p:bldP spid="12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63A3-D1C5-41A7-9A14-A6D6BBF24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dominated – Iron dominated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FEF93-DFD7-4176-A097-FA78FE782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365" y="1544832"/>
            <a:ext cx="5467964" cy="5191528"/>
          </a:xfrm>
        </p:spPr>
        <p:txBody>
          <a:bodyPr/>
          <a:lstStyle/>
          <a:p>
            <a:pPr marL="0" indent="0">
              <a:buNone/>
            </a:pPr>
            <a:r>
              <a:rPr lang="en-GB" b="0" baseline="0" noProof="0" dirty="0"/>
              <a:t>In </a:t>
            </a:r>
            <a:r>
              <a:rPr lang="en-GB" b="1" baseline="0" noProof="0" dirty="0"/>
              <a:t>coil-dominated magnets</a:t>
            </a:r>
            <a:r>
              <a:rPr lang="en-GB" b="0" baseline="0" noProof="0" dirty="0"/>
              <a:t>, the magnetic field in the aperture is shaped by the position of the conductors respectively the </a:t>
            </a:r>
            <a:r>
              <a:rPr lang="en-GB" b="0" baseline="0" noProof="0" dirty="0">
                <a:solidFill>
                  <a:srgbClr val="0070C0"/>
                </a:solidFill>
              </a:rPr>
              <a:t>current distribution </a:t>
            </a:r>
            <a:r>
              <a:rPr lang="en-GB" b="0" baseline="0" noProof="0" dirty="0"/>
              <a:t>around the aperture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0070C0"/>
                </a:solidFill>
              </a:rPr>
              <a:t>-&gt; often superconducting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C1F19-4462-413F-959E-02494804F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15</a:t>
            </a:fld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CD35F69-FBE6-4FD0-9799-DC2BD3368FB1}"/>
              </a:ext>
            </a:extLst>
          </p:cNvPr>
          <p:cNvGrpSpPr/>
          <p:nvPr/>
        </p:nvGrpSpPr>
        <p:grpSpPr>
          <a:xfrm>
            <a:off x="782363" y="3605352"/>
            <a:ext cx="2642107" cy="2520000"/>
            <a:chOff x="782363" y="3842854"/>
            <a:chExt cx="2642107" cy="2520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38480FD-2255-40D1-A97B-0DFBADCA1621}"/>
                </a:ext>
              </a:extLst>
            </p:cNvPr>
            <p:cNvSpPr/>
            <p:nvPr/>
          </p:nvSpPr>
          <p:spPr>
            <a:xfrm>
              <a:off x="782363" y="3842854"/>
              <a:ext cx="2628000" cy="252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0936CD3-56BE-4FBF-9067-4703A13739F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82365" y="3975549"/>
              <a:ext cx="2642105" cy="2340000"/>
              <a:chOff x="5130800" y="2999866"/>
              <a:chExt cx="3860800" cy="3418551"/>
            </a:xfrm>
          </p:grpSpPr>
          <p:pic>
            <p:nvPicPr>
              <p:cNvPr id="6" name="Picture 5" descr="tevatron_cross-section">
                <a:extLst>
                  <a:ext uri="{FF2B5EF4-FFF2-40B4-BE49-F238E27FC236}">
                    <a16:creationId xmlns:a16="http://schemas.microsoft.com/office/drawing/2014/main" id="{86132BFA-73CA-4572-AF4C-E76FDB54A7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19" r="26770" b="6529"/>
              <a:stretch/>
            </p:blipFill>
            <p:spPr bwMode="auto">
              <a:xfrm>
                <a:off x="5130800" y="2999866"/>
                <a:ext cx="3860800" cy="3418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00901C1-26A6-4C75-BF93-0268F317C1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363" t="9298" r="5000" b="2041"/>
              <a:stretch/>
            </p:blipFill>
            <p:spPr bwMode="auto">
              <a:xfrm>
                <a:off x="5952554" y="3492043"/>
                <a:ext cx="2362200" cy="2362203"/>
              </a:xfrm>
              <a:prstGeom prst="ellipse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8A22A9E-632B-4B0C-A2D1-0AFCC2E996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80050" y="4589462"/>
                <a:ext cx="228600" cy="228600"/>
                <a:chOff x="5318759" y="3533198"/>
                <a:chExt cx="228600" cy="228600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C65CF61-A43F-41FE-9696-5E87323D1D7D}"/>
                    </a:ext>
                  </a:extLst>
                </p:cNvPr>
                <p:cNvSpPr/>
                <p:nvPr/>
              </p:nvSpPr>
              <p:spPr>
                <a:xfrm>
                  <a:off x="5318759" y="3533198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241B4C36-E6A5-45D1-B0EC-58BBC45C9663}"/>
                    </a:ext>
                  </a:extLst>
                </p:cNvPr>
                <p:cNvSpPr/>
                <p:nvPr/>
              </p:nvSpPr>
              <p:spPr>
                <a:xfrm>
                  <a:off x="5410834" y="3620511"/>
                  <a:ext cx="44450" cy="4603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GB"/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F6976C16-7960-4B89-BE07-E28A45DD7FB3}"/>
                  </a:ext>
                </a:extLst>
              </p:cNvPr>
              <p:cNvSpPr/>
              <p:nvPr/>
            </p:nvSpPr>
            <p:spPr>
              <a:xfrm>
                <a:off x="8507413" y="4583112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0" name="TextBox 4">
                <a:extLst>
                  <a:ext uri="{FF2B5EF4-FFF2-40B4-BE49-F238E27FC236}">
                    <a16:creationId xmlns:a16="http://schemas.microsoft.com/office/drawing/2014/main" id="{78989A10-9727-400D-84EA-4D5A3C480A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00154" y="4403814"/>
                <a:ext cx="288925" cy="369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 dirty="0">
                    <a:solidFill>
                      <a:schemeClr val="bg1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endParaRPr lang="en-GB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D30DD4-B493-483B-B714-2E0F2554B5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87216" y="3605352"/>
            <a:ext cx="2520280" cy="2520000"/>
            <a:chOff x="5715000" y="3130550"/>
            <a:chExt cx="3124200" cy="311785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0EA4574-820A-4668-A7B6-D7EF942AB9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000" y="3130550"/>
              <a:ext cx="3124200" cy="3117850"/>
              <a:chOff x="5791200" y="3276600"/>
              <a:chExt cx="3124200" cy="3117850"/>
            </a:xfrm>
          </p:grpSpPr>
          <p:pic>
            <p:nvPicPr>
              <p:cNvPr id="27" name="Picture 26" descr="tq-v1_cross-section">
                <a:extLst>
                  <a:ext uri="{FF2B5EF4-FFF2-40B4-BE49-F238E27FC236}">
                    <a16:creationId xmlns:a16="http://schemas.microsoft.com/office/drawing/2014/main" id="{4413BE21-853F-4603-BF1F-07D25622CC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1" t="4124" r="27753" b="3711"/>
              <a:stretch>
                <a:fillRect/>
              </a:stretch>
            </p:blipFill>
            <p:spPr bwMode="auto">
              <a:xfrm>
                <a:off x="5791200" y="3276600"/>
                <a:ext cx="3124200" cy="311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7D90CF8-1391-4E81-AC73-A546FF1E4E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687" t="9298" r="5688" b="2050"/>
              <a:stretch/>
            </p:blipFill>
            <p:spPr>
              <a:xfrm>
                <a:off x="6354044" y="3819135"/>
                <a:ext cx="1998511" cy="1998511"/>
              </a:xfrm>
              <a:prstGeom prst="ellipse">
                <a:avLst/>
              </a:prstGeom>
            </p:spPr>
          </p:pic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9CC539C-1131-439F-89AB-937CF4456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2800" y="3300413"/>
              <a:ext cx="228600" cy="228600"/>
              <a:chOff x="5318760" y="3532796"/>
              <a:chExt cx="228600" cy="2286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F546519-C2D8-408C-AD6C-86E329695025}"/>
                  </a:ext>
                </a:extLst>
              </p:cNvPr>
              <p:cNvSpPr/>
              <p:nvPr/>
            </p:nvSpPr>
            <p:spPr>
              <a:xfrm>
                <a:off x="5318760" y="3532796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65FB6C6-B5AA-43EA-A645-A30B277E3088}"/>
                  </a:ext>
                </a:extLst>
              </p:cNvPr>
              <p:cNvSpPr/>
              <p:nvPr/>
            </p:nvSpPr>
            <p:spPr>
              <a:xfrm>
                <a:off x="5410835" y="3620108"/>
                <a:ext cx="44450" cy="4603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A52B016-16B4-4538-83B4-4AF156FAB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54657" y="4408977"/>
              <a:ext cx="297218" cy="369888"/>
              <a:chOff x="5593350" y="3485524"/>
              <a:chExt cx="297218" cy="369888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BB1AD61-A515-45EC-A4AF-FDFDB4E508D7}"/>
                  </a:ext>
                </a:extLst>
              </p:cNvPr>
              <p:cNvSpPr/>
              <p:nvPr/>
            </p:nvSpPr>
            <p:spPr>
              <a:xfrm>
                <a:off x="5661968" y="3624735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4" name="TextBox 4">
                <a:extLst>
                  <a:ext uri="{FF2B5EF4-FFF2-40B4-BE49-F238E27FC236}">
                    <a16:creationId xmlns:a16="http://schemas.microsoft.com/office/drawing/2014/main" id="{7ECA4986-59B7-433E-BBB1-966D61ECCA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93350" y="3485524"/>
                <a:ext cx="28892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endParaRPr lang="en-GB" altLang="en-US" sz="1800" b="1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59C2F8A-55E4-4050-B581-82A97C3A3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70738" y="5843588"/>
              <a:ext cx="228600" cy="228600"/>
              <a:chOff x="5319154" y="3533456"/>
              <a:chExt cx="228600" cy="22860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77C6A4D-AB84-44F8-929E-B5E400E42653}"/>
                  </a:ext>
                </a:extLst>
              </p:cNvPr>
              <p:cNvSpPr/>
              <p:nvPr/>
            </p:nvSpPr>
            <p:spPr>
              <a:xfrm>
                <a:off x="5319154" y="3533456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CB29AB0-7EDB-4ADA-BEE1-05DF174729E1}"/>
                  </a:ext>
                </a:extLst>
              </p:cNvPr>
              <p:cNvSpPr/>
              <p:nvPr/>
            </p:nvSpPr>
            <p:spPr>
              <a:xfrm>
                <a:off x="5411229" y="3620768"/>
                <a:ext cx="44450" cy="4603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A54B5E8-3A81-4413-A158-23A3D4F3D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9124" y="4425575"/>
              <a:ext cx="297989" cy="369888"/>
              <a:chOff x="5593350" y="3485524"/>
              <a:chExt cx="297989" cy="36988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D09621C-6EB2-430F-B8CB-75E041F28937}"/>
                  </a:ext>
                </a:extLst>
              </p:cNvPr>
              <p:cNvSpPr/>
              <p:nvPr/>
            </p:nvSpPr>
            <p:spPr>
              <a:xfrm>
                <a:off x="5662739" y="3624012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0" name="TextBox 4">
                <a:extLst>
                  <a:ext uri="{FF2B5EF4-FFF2-40B4-BE49-F238E27FC236}">
                    <a16:creationId xmlns:a16="http://schemas.microsoft.com/office/drawing/2014/main" id="{D5556B76-0EA0-4163-8165-A2B2998FD2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93350" y="3485524"/>
                <a:ext cx="28892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 dirty="0">
                    <a:solidFill>
                      <a:schemeClr val="bg1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endParaRPr lang="en-GB" altLang="en-US" sz="1800" b="1" dirty="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39CE270-1107-4261-A255-C236B3CCB95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06" t="10584" r="5673" b="1691"/>
          <a:stretch/>
        </p:blipFill>
        <p:spPr>
          <a:xfrm>
            <a:off x="6689793" y="3648047"/>
            <a:ext cx="2554393" cy="25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1B2A035-92E4-4BA2-931F-F18F57932A5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575" t="11082" r="4689"/>
          <a:stretch/>
        </p:blipFill>
        <p:spPr>
          <a:xfrm>
            <a:off x="9372819" y="3658888"/>
            <a:ext cx="2520280" cy="2520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870D85B-B981-4248-85E0-BFF7475368AA}"/>
              </a:ext>
            </a:extLst>
          </p:cNvPr>
          <p:cNvSpPr txBox="1"/>
          <p:nvPr/>
        </p:nvSpPr>
        <p:spPr>
          <a:xfrm>
            <a:off x="6642533" y="1544832"/>
            <a:ext cx="5203306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76"/>
              </a:spcBef>
            </a:pPr>
            <a:r>
              <a:rPr lang="en-GB" sz="2400" b="0" baseline="0" noProof="0" dirty="0"/>
              <a:t>In </a:t>
            </a:r>
            <a:r>
              <a:rPr lang="en-GB" sz="2400" b="1" baseline="0" noProof="0" dirty="0"/>
              <a:t>iron-dominated magnets</a:t>
            </a:r>
            <a:r>
              <a:rPr lang="en-GB" sz="2400" b="0" baseline="0" noProof="0" dirty="0"/>
              <a:t>, the magnetic field is shaped by the geometry of the poles, which are </a:t>
            </a:r>
            <a:r>
              <a:rPr lang="en-GB" sz="2400" baseline="0" noProof="0" dirty="0">
                <a:solidFill>
                  <a:srgbClr val="0070C0"/>
                </a:solidFill>
              </a:rPr>
              <a:t>surfaces of constant scalar potential</a:t>
            </a:r>
          </a:p>
          <a:p>
            <a:pPr>
              <a:spcBef>
                <a:spcPts val="576"/>
              </a:spcBef>
            </a:pPr>
            <a:endParaRPr lang="en-GB" sz="2400" dirty="0">
              <a:solidFill>
                <a:srgbClr val="0070C0"/>
              </a:solidFill>
            </a:endParaRPr>
          </a:p>
          <a:p>
            <a:pPr>
              <a:spcBef>
                <a:spcPts val="576"/>
              </a:spcBef>
            </a:pPr>
            <a:endParaRPr lang="en-GB" sz="2400" baseline="0" noProof="0" dirty="0">
              <a:solidFill>
                <a:srgbClr val="0070C0"/>
              </a:solidFill>
            </a:endParaRPr>
          </a:p>
          <a:p>
            <a:pPr>
              <a:spcBef>
                <a:spcPts val="576"/>
              </a:spcBef>
            </a:pPr>
            <a:endParaRPr lang="en-GB" sz="2400" dirty="0">
              <a:solidFill>
                <a:srgbClr val="0070C0"/>
              </a:solidFill>
            </a:endParaRPr>
          </a:p>
          <a:p>
            <a:pPr>
              <a:spcBef>
                <a:spcPts val="576"/>
              </a:spcBef>
            </a:pPr>
            <a:endParaRPr lang="en-GB" sz="2400" baseline="0" noProof="0" dirty="0">
              <a:solidFill>
                <a:srgbClr val="0070C0"/>
              </a:solidFill>
            </a:endParaRPr>
          </a:p>
          <a:p>
            <a:pPr>
              <a:spcBef>
                <a:spcPts val="576"/>
              </a:spcBef>
            </a:pPr>
            <a:endParaRPr lang="en-GB" sz="2400" dirty="0">
              <a:solidFill>
                <a:srgbClr val="0070C0"/>
              </a:solidFill>
            </a:endParaRPr>
          </a:p>
          <a:p>
            <a:pPr>
              <a:spcBef>
                <a:spcPts val="576"/>
              </a:spcBef>
            </a:pPr>
            <a:endParaRPr lang="en-GB" sz="2400" baseline="0" noProof="0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endParaRPr lang="en-GB" sz="2400" noProof="0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GB" sz="2400" baseline="0" noProof="0" dirty="0">
                <a:solidFill>
                  <a:srgbClr val="0070C0"/>
                </a:solidFill>
              </a:rPr>
              <a:t>-&gt; often normal-conducting</a:t>
            </a:r>
            <a:r>
              <a:rPr lang="en-GB" sz="2400" baseline="0" noProof="0" dirty="0"/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14DA7E-8E42-4EA2-A3CE-70249C4366CC}"/>
              </a:ext>
            </a:extLst>
          </p:cNvPr>
          <p:cNvSpPr txBox="1"/>
          <p:nvPr/>
        </p:nvSpPr>
        <p:spPr>
          <a:xfrm>
            <a:off x="854414" y="3273029"/>
            <a:ext cx="25217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latin typeface="Calibri Light" panose="020F0302020204030204" pitchFamily="34" charset="0"/>
              </a:rPr>
              <a:t>: normal dipole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7D8584-7D5C-4D39-9046-0A5BC3AED448}"/>
              </a:ext>
            </a:extLst>
          </p:cNvPr>
          <p:cNvSpPr txBox="1"/>
          <p:nvPr/>
        </p:nvSpPr>
        <p:spPr>
          <a:xfrm>
            <a:off x="6690033" y="3309493"/>
            <a:ext cx="25217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latin typeface="Calibri Light" panose="020F0302020204030204" pitchFamily="34" charset="0"/>
              </a:rPr>
              <a:t>: normal dipole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BEBA51-878D-4B21-BBB3-AC19C63E8F94}"/>
              </a:ext>
            </a:extLst>
          </p:cNvPr>
          <p:cNvSpPr txBox="1"/>
          <p:nvPr/>
        </p:nvSpPr>
        <p:spPr>
          <a:xfrm>
            <a:off x="3617887" y="3247160"/>
            <a:ext cx="25217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: normal quadrupole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984D88-FD4D-4443-90DB-D2306AF656FC}"/>
              </a:ext>
            </a:extLst>
          </p:cNvPr>
          <p:cNvSpPr txBox="1"/>
          <p:nvPr/>
        </p:nvSpPr>
        <p:spPr>
          <a:xfrm>
            <a:off x="9324084" y="3309493"/>
            <a:ext cx="252175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: normal quadrupole</a:t>
            </a:r>
          </a:p>
        </p:txBody>
      </p:sp>
    </p:spTree>
    <p:extLst>
      <p:ext uri="{BB962C8B-B14F-4D97-AF65-F5344CB8AC3E}">
        <p14:creationId xmlns:p14="http://schemas.microsoft.com/office/powerpoint/2010/main" val="273417563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90E2E-CCF6-034B-C130-86BD93873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5CA59-FFAA-4C2D-884E-B55FB9197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BD502-4514-9482-0240-6AD4D2AB5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5" y="1228962"/>
            <a:ext cx="9731022" cy="5552838"/>
          </a:xfrm>
        </p:spPr>
        <p:txBody>
          <a:bodyPr>
            <a:noAutofit/>
          </a:bodyPr>
          <a:lstStyle/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Producing magnetic fields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Why and how?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Analogies with other domains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Magnet technologies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Technology classifications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Electro-magnets (EM)</a:t>
            </a:r>
          </a:p>
          <a:p>
            <a:pPr marL="1657328" lvl="4" indent="-342900"/>
            <a:r>
              <a:rPr lang="en-GB" sz="1800" dirty="0"/>
              <a:t>EM components</a:t>
            </a:r>
          </a:p>
          <a:p>
            <a:pPr marL="1657328" lvl="4" indent="-342900"/>
            <a:r>
              <a:rPr lang="en-GB" sz="1800" dirty="0"/>
              <a:t>Magnet topologies and use in accelerators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Permanent magnets (PM)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Materials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PM types in accelerators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Comparison PM vs. EM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Tuneable PM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Spare slides</a:t>
            </a: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C5B75-637A-A658-923C-EF04A2DC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09971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FBC1D-4380-4F77-950B-77D0FE752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Iron dominated electromagnets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D4E8D-B67A-4ADE-9F53-42702ECE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674AB645-7F9A-4A74-84FD-07678B77A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488" y="1467557"/>
            <a:ext cx="3860686" cy="455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FFF7EB-E7B6-47EF-A086-437EDDD71034}"/>
              </a:ext>
            </a:extLst>
          </p:cNvPr>
          <p:cNvSpPr txBox="1"/>
          <p:nvPr/>
        </p:nvSpPr>
        <p:spPr>
          <a:xfrm>
            <a:off x="1201826" y="1596919"/>
            <a:ext cx="5816456" cy="489364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/>
              <a:t>They represent the large majority of magnets in accelerators</a:t>
            </a:r>
          </a:p>
          <a:p>
            <a:endParaRPr lang="en-US" sz="2400" dirty="0"/>
          </a:p>
          <a:p>
            <a:r>
              <a:rPr lang="en-US" sz="2400" dirty="0"/>
              <a:t>They are mainly composed 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/>
              <a:t>An </a:t>
            </a:r>
            <a:r>
              <a:rPr lang="en-US" sz="2400" i="1" dirty="0">
                <a:solidFill>
                  <a:srgbClr val="0070C0"/>
                </a:solidFill>
              </a:rPr>
              <a:t>electric circuit </a:t>
            </a:r>
            <a:r>
              <a:rPr lang="en-US" sz="2400" i="1" dirty="0"/>
              <a:t>(coils) which</a:t>
            </a:r>
            <a:r>
              <a:rPr lang="en-US" sz="2400" i="1" dirty="0">
                <a:solidFill>
                  <a:srgbClr val="0070C0"/>
                </a:solidFill>
              </a:rPr>
              <a:t> produces </a:t>
            </a:r>
            <a:r>
              <a:rPr lang="en-US" sz="2400" i="1" dirty="0"/>
              <a:t>the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/>
              <a:t>A </a:t>
            </a:r>
            <a:r>
              <a:rPr lang="en-US" sz="2400" i="1" dirty="0">
                <a:solidFill>
                  <a:srgbClr val="0070C0"/>
                </a:solidFill>
              </a:rPr>
              <a:t>magnetic circuit</a:t>
            </a:r>
            <a:r>
              <a:rPr lang="en-US" sz="2400" i="1" dirty="0"/>
              <a:t> (yoke) which: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confines</a:t>
            </a:r>
            <a:r>
              <a:rPr lang="en-US" sz="2000" dirty="0"/>
              <a:t> the magnetic flux in the circuit to avoid stray flux</a:t>
            </a:r>
            <a:endParaRPr lang="en-US" sz="2000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shapes</a:t>
            </a:r>
            <a:r>
              <a:rPr lang="en-US" sz="2000" dirty="0"/>
              <a:t> the magnetic field distribution in the region of interest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enhances</a:t>
            </a:r>
            <a:r>
              <a:rPr lang="en-US" sz="2000" dirty="0"/>
              <a:t> the magnetic effect induced by currents in the coils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5829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JUAS\JUAS 2012\Sources\Partner\TwoCoil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" t="4428" r="35892" b="14004"/>
          <a:stretch/>
        </p:blipFill>
        <p:spPr bwMode="auto">
          <a:xfrm>
            <a:off x="6263382" y="2026227"/>
            <a:ext cx="4273000" cy="30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the magnetic field</a:t>
            </a: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146" y="2580370"/>
            <a:ext cx="2011777" cy="81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457" y="2419683"/>
            <a:ext cx="1970627" cy="215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36407" y="5619073"/>
            <a:ext cx="460851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Flux lines represent the magnetic field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Coil colors indicate the current direction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18</a:t>
            </a:fld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36E678-5273-4FFA-901F-9AFEC164633B}"/>
              </a:ext>
            </a:extLst>
          </p:cNvPr>
          <p:cNvGrpSpPr>
            <a:grpSpLocks noChangeAspect="1"/>
          </p:cNvGrpSpPr>
          <p:nvPr/>
        </p:nvGrpSpPr>
        <p:grpSpPr>
          <a:xfrm>
            <a:off x="8354068" y="3465114"/>
            <a:ext cx="216000" cy="216000"/>
            <a:chOff x="7494098" y="32988139"/>
            <a:chExt cx="355655" cy="35565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61C2AF8-D381-48D2-9D41-D4B9C95E7505}"/>
                </a:ext>
              </a:extLst>
            </p:cNvPr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Plus 82">
              <a:extLst>
                <a:ext uri="{FF2B5EF4-FFF2-40B4-BE49-F238E27FC236}">
                  <a16:creationId xmlns:a16="http://schemas.microsoft.com/office/drawing/2014/main" id="{D9DE3B9A-B2F7-4E4D-BCCA-F1E3B46E4A97}"/>
                </a:ext>
              </a:extLst>
            </p:cNvPr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96D3F3A-5CD8-46E8-946F-A7D51FBA3BA2}"/>
              </a:ext>
            </a:extLst>
          </p:cNvPr>
          <p:cNvCxnSpPr>
            <a:cxnSpLocks/>
          </p:cNvCxnSpPr>
          <p:nvPr/>
        </p:nvCxnSpPr>
        <p:spPr>
          <a:xfrm flipH="1" flipV="1">
            <a:off x="8354068" y="2419683"/>
            <a:ext cx="24147" cy="16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4C05E1-E4CD-442A-BAB3-8F246D3E3872}"/>
              </a:ext>
            </a:extLst>
          </p:cNvPr>
          <p:cNvCxnSpPr>
            <a:cxnSpLocks/>
          </p:cNvCxnSpPr>
          <p:nvPr/>
        </p:nvCxnSpPr>
        <p:spPr>
          <a:xfrm flipV="1">
            <a:off x="8576892" y="2427970"/>
            <a:ext cx="39453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708397-3FE1-4913-83F4-73C1FBB0E6AD}"/>
              </a:ext>
            </a:extLst>
          </p:cNvPr>
          <p:cNvCxnSpPr>
            <a:cxnSpLocks/>
          </p:cNvCxnSpPr>
          <p:nvPr/>
        </p:nvCxnSpPr>
        <p:spPr>
          <a:xfrm flipV="1">
            <a:off x="8784299" y="2500026"/>
            <a:ext cx="107217" cy="123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C0069D-2049-4924-B60F-64EF863B152E}"/>
              </a:ext>
            </a:extLst>
          </p:cNvPr>
          <p:cNvCxnSpPr>
            <a:cxnSpLocks/>
          </p:cNvCxnSpPr>
          <p:nvPr/>
        </p:nvCxnSpPr>
        <p:spPr>
          <a:xfrm flipH="1" flipV="1">
            <a:off x="8065827" y="2455017"/>
            <a:ext cx="97273" cy="134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8665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JUAS\JUAS 2012\Sources\Partner\Magnet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5" t="794" r="30889" b="9332"/>
          <a:stretch/>
        </p:blipFill>
        <p:spPr bwMode="auto">
          <a:xfrm>
            <a:off x="6618618" y="1890116"/>
            <a:ext cx="4158025" cy="336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67" y="1988841"/>
            <a:ext cx="3013094" cy="321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Confining the magnetic field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86286" y="5739549"/>
            <a:ext cx="417939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Coils hold the electrical current</a:t>
            </a:r>
          </a:p>
          <a:p>
            <a:r>
              <a:rPr lang="en-US" sz="2000" dirty="0">
                <a:solidFill>
                  <a:srgbClr val="0070C0"/>
                </a:solidFill>
              </a:rPr>
              <a:t>Iron holds the magnetic flux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9557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82CBA-F8C7-4B7E-AA71-E6585273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D7911-49D8-441A-BD72-6FB9C72A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5ACB41-7C2A-45C6-81AA-87764798C3A1}"/>
              </a:ext>
            </a:extLst>
          </p:cNvPr>
          <p:cNvSpPr/>
          <p:nvPr/>
        </p:nvSpPr>
        <p:spPr>
          <a:xfrm>
            <a:off x="920401" y="2421289"/>
            <a:ext cx="1066468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GB" dirty="0"/>
              <a:t>The first part of these slides, dedicated to the magnetic fields theory and electromagnets, is mostly from previous lectures from </a:t>
            </a:r>
            <a:r>
              <a:rPr lang="en-GB" b="1" dirty="0"/>
              <a:t>Thomas Zickler </a:t>
            </a:r>
            <a:r>
              <a:rPr lang="en-GB" dirty="0"/>
              <a:t>and</a:t>
            </a:r>
            <a:r>
              <a:rPr lang="en-GB" b="1" dirty="0"/>
              <a:t> Davide Tommasini</a:t>
            </a:r>
            <a:r>
              <a:rPr lang="en-GB" dirty="0"/>
              <a:t>, with some additions.</a:t>
            </a:r>
          </a:p>
          <a:p>
            <a:pPr lvl="0" algn="just"/>
            <a:endParaRPr lang="en-GB" dirty="0"/>
          </a:p>
          <a:p>
            <a:pPr lvl="0" algn="just"/>
            <a:r>
              <a:rPr lang="en-GB" dirty="0"/>
              <a:t>The second part, on permanent magnets, has been prepared based on material from </a:t>
            </a:r>
            <a:r>
              <a:rPr lang="en-GB" b="1" dirty="0"/>
              <a:t>Pierre Thonet</a:t>
            </a:r>
            <a:r>
              <a:rPr lang="en-GB" dirty="0"/>
              <a:t> (CERN), </a:t>
            </a:r>
            <a:r>
              <a:rPr lang="en-GB" b="1" dirty="0"/>
              <a:t>Gael Le Bec </a:t>
            </a:r>
            <a:r>
              <a:rPr lang="en-GB" dirty="0"/>
              <a:t>(ESRF), </a:t>
            </a:r>
            <a:r>
              <a:rPr lang="en-GB" b="1" dirty="0"/>
              <a:t>Johannes Bahrdt </a:t>
            </a:r>
            <a:r>
              <a:rPr lang="en-GB" dirty="0"/>
              <a:t>(Helmholtz Zentrum Berlin), and </a:t>
            </a:r>
            <a:r>
              <a:rPr lang="en-GB" b="1" dirty="0"/>
              <a:t>Ben Shepherd </a:t>
            </a:r>
            <a:r>
              <a:rPr lang="en-GB" dirty="0"/>
              <a:t>(STFC Daresbury Laboratory).</a:t>
            </a:r>
          </a:p>
          <a:p>
            <a:pPr lvl="0" algn="just"/>
            <a:endParaRPr lang="en-GB" dirty="0"/>
          </a:p>
          <a:p>
            <a:pPr lvl="0" algn="ctr"/>
            <a:endParaRPr lang="en-GB" dirty="0"/>
          </a:p>
          <a:p>
            <a:pPr lvl="0" algn="ctr"/>
            <a:endParaRPr lang="en-GB" dirty="0"/>
          </a:p>
          <a:p>
            <a:pPr lvl="0" algn="ctr"/>
            <a:r>
              <a:rPr lang="en-GB" sz="2800" dirty="0"/>
              <a:t>A big</a:t>
            </a:r>
            <a:r>
              <a:rPr lang="en-GB" sz="2800" b="1" dirty="0"/>
              <a:t> </a:t>
            </a:r>
            <a:r>
              <a:rPr lang="en-GB" sz="2800" b="1" u="sng" dirty="0"/>
              <a:t>THANK YOU</a:t>
            </a:r>
            <a:r>
              <a:rPr lang="en-GB" sz="2800" b="1" dirty="0"/>
              <a:t> </a:t>
            </a:r>
            <a:r>
              <a:rPr lang="en-GB" sz="2800" dirty="0"/>
              <a:t>to all of them!</a:t>
            </a:r>
          </a:p>
          <a:p>
            <a:pPr lvl="0" algn="just"/>
            <a:endParaRPr lang="en-GB" dirty="0"/>
          </a:p>
          <a:p>
            <a:pPr lvl="0" algn="just"/>
            <a:endParaRPr lang="en-GB" dirty="0"/>
          </a:p>
          <a:p>
            <a:pPr lvl="0"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947387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Shaping the magnetic field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3" descr="E:\JUAS\JUAS 2012\Sources\Partner\Magnet.png">
            <a:extLst>
              <a:ext uri="{FF2B5EF4-FFF2-40B4-BE49-F238E27FC236}">
                <a16:creationId xmlns:a16="http://schemas.microsoft.com/office/drawing/2014/main" id="{F3BBC338-1D4D-44BF-BD99-962C7A90EF64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0" t="27261" r="58676" b="35806"/>
          <a:stretch/>
        </p:blipFill>
        <p:spPr bwMode="auto">
          <a:xfrm>
            <a:off x="6713803" y="2031021"/>
            <a:ext cx="3751911" cy="3605862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JUAS\JUAS 2012\Sources\Partner\Magnet.png">
            <a:extLst>
              <a:ext uri="{FF2B5EF4-FFF2-40B4-BE49-F238E27FC236}">
                <a16:creationId xmlns:a16="http://schemas.microsoft.com/office/drawing/2014/main" id="{0160D422-66B9-47A0-8AFE-866CA91DE1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t="9922" r="43464" b="18445"/>
          <a:stretch/>
        </p:blipFill>
        <p:spPr bwMode="auto">
          <a:xfrm>
            <a:off x="1958221" y="2165411"/>
            <a:ext cx="3874947" cy="354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6DDBE6-1ACE-4079-B37A-F274A5A3A6E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487822" y="2058668"/>
            <a:ext cx="4587399" cy="111819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90C97A-63A7-44A8-933C-9BC741C51BDE}"/>
              </a:ext>
            </a:extLst>
          </p:cNvPr>
          <p:cNvCxnSpPr>
            <a:cxnSpLocks/>
          </p:cNvCxnSpPr>
          <p:nvPr/>
        </p:nvCxnSpPr>
        <p:spPr>
          <a:xfrm>
            <a:off x="3447570" y="4701554"/>
            <a:ext cx="4639526" cy="8724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A93E2D68-859F-4EE4-846A-30CF9DCBCC2B}"/>
              </a:ext>
            </a:extLst>
          </p:cNvPr>
          <p:cNvSpPr/>
          <p:nvPr/>
        </p:nvSpPr>
        <p:spPr>
          <a:xfrm>
            <a:off x="2749226" y="3176862"/>
            <a:ext cx="1477192" cy="1477192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83B116-6FC7-4224-A1C1-622D60A11034}"/>
              </a:ext>
            </a:extLst>
          </p:cNvPr>
          <p:cNvSpPr txBox="1"/>
          <p:nvPr/>
        </p:nvSpPr>
        <p:spPr>
          <a:xfrm>
            <a:off x="934278" y="1190256"/>
            <a:ext cx="1073034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/>
              <a:t>From </a:t>
            </a:r>
            <a:r>
              <a:rPr lang="en-US" b="0" i="0" u="none" strike="noStrike" baseline="0" dirty="0"/>
              <a:t>Gauss’ law, Ampere’s law and the constitutive relation, we can derive that </a:t>
            </a:r>
            <a:r>
              <a:rPr lang="en-US" dirty="0"/>
              <a:t>the flux lines in free space always meet a material with infinite permeability </a:t>
            </a:r>
            <a:r>
              <a:rPr lang="en-US" dirty="0">
                <a:solidFill>
                  <a:srgbClr val="0070C0"/>
                </a:solidFill>
              </a:rPr>
              <a:t>perpendicular</a:t>
            </a:r>
            <a:r>
              <a:rPr lang="en-US" dirty="0"/>
              <a:t> to the surface (</a:t>
            </a:r>
            <a:r>
              <a:rPr lang="en-US" dirty="0">
                <a:solidFill>
                  <a:srgbClr val="0070C0"/>
                </a:solidFill>
              </a:rPr>
              <a:t>“</a:t>
            </a:r>
            <a:r>
              <a:rPr lang="en-GB" dirty="0">
                <a:solidFill>
                  <a:srgbClr val="0070C0"/>
                </a:solidFill>
              </a:rPr>
              <a:t>surface of constant scalar potential”</a:t>
            </a:r>
            <a:r>
              <a:rPr lang="en-GB" dirty="0"/>
              <a:t>)</a:t>
            </a:r>
            <a:endParaRPr lang="en-US" dirty="0"/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3A3CB3-F166-435C-8CB7-6D931A4F2B7B}"/>
              </a:ext>
            </a:extLst>
          </p:cNvPr>
          <p:cNvSpPr txBox="1"/>
          <p:nvPr/>
        </p:nvSpPr>
        <p:spPr>
          <a:xfrm>
            <a:off x="934278" y="5937031"/>
            <a:ext cx="108186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Conversely: I</a:t>
            </a:r>
            <a:r>
              <a:rPr lang="en-US" b="0" i="0" u="none" strike="noStrike" baseline="0" dirty="0"/>
              <a:t>f we can shape a material with </a:t>
            </a:r>
            <a:r>
              <a:rPr lang="en-US" b="0" i="0" u="none" strike="noStrike" baseline="0" dirty="0">
                <a:solidFill>
                  <a:srgbClr val="0070C0"/>
                </a:solidFill>
              </a:rPr>
              <a:t>infinite permeability </a:t>
            </a:r>
            <a:r>
              <a:rPr lang="en-US" b="0" i="0" u="none" strike="noStrike" baseline="0" dirty="0"/>
              <a:t>such that its surface is everywhere </a:t>
            </a:r>
            <a:r>
              <a:rPr lang="en-US" b="0" i="0" u="none" strike="noStrike" baseline="0" dirty="0">
                <a:solidFill>
                  <a:srgbClr val="0070C0"/>
                </a:solidFill>
              </a:rPr>
              <a:t>perpendicular</a:t>
            </a:r>
            <a:r>
              <a:rPr lang="en-US" b="0" i="0" u="none" strike="noStrike" baseline="0" dirty="0"/>
              <a:t> to our desired field configuration, then the </a:t>
            </a:r>
            <a:r>
              <a:rPr lang="en-US" b="0" i="0" u="sng" strike="noStrike" baseline="0" dirty="0"/>
              <a:t>only</a:t>
            </a:r>
            <a:r>
              <a:rPr lang="en-US" b="0" i="0" u="none" strike="noStrike" baseline="0" dirty="0"/>
              <a:t> field that can exist around the material will be this </a:t>
            </a:r>
            <a:r>
              <a:rPr lang="en-US" b="0" i="0" u="sng" strike="noStrike" baseline="0" dirty="0"/>
              <a:t>desired</a:t>
            </a:r>
            <a:r>
              <a:rPr lang="en-US" b="0" i="0" u="none" strike="noStrike" baseline="0" dirty="0"/>
              <a:t> </a:t>
            </a:r>
            <a:r>
              <a:rPr lang="en-GB" b="0" i="0" u="none" strike="noStrike" baseline="0" dirty="0"/>
              <a:t>field!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61010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Enhancing the magnetic field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44687" y="1513264"/>
            <a:ext cx="24925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sz="1600" dirty="0">
                <a:ea typeface="Cambria Math" panose="02040503050406030204" pitchFamily="18" charset="0"/>
              </a:rPr>
              <a:t>32 kA</a:t>
            </a:r>
          </a:p>
          <a:p>
            <a:r>
              <a:rPr lang="en-US" sz="16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centre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sz="1600" dirty="0">
                <a:ea typeface="Cambria Math" panose="02040503050406030204" pitchFamily="18" charset="0"/>
              </a:rPr>
              <a:t>0.09 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551" y="1513264"/>
            <a:ext cx="350906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sz="1600" dirty="0">
                <a:ea typeface="Cambria Math" panose="02040503050406030204" pitchFamily="18" charset="0"/>
              </a:rPr>
              <a:t>32 kA</a:t>
            </a:r>
          </a:p>
          <a:p>
            <a:r>
              <a:rPr lang="en-US" sz="16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US" sz="160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centre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sz="1600" dirty="0">
                <a:ea typeface="Cambria Math" panose="02040503050406030204" pitchFamily="18" charset="0"/>
              </a:rPr>
              <a:t>0.80 T </a:t>
            </a:r>
            <a:r>
              <a:rPr lang="en-US" sz="1600" i="1" dirty="0">
                <a:ea typeface="Cambria Math" panose="02040503050406030204" pitchFamily="18" charset="0"/>
              </a:rPr>
              <a:t>(for 50 mm of aperture)</a:t>
            </a:r>
          </a:p>
        </p:txBody>
      </p:sp>
      <p:pic>
        <p:nvPicPr>
          <p:cNvPr id="356354" name="Picture 2" descr="X:\CERN\06-Magnet Design\Lectures\JUAS\JUAS 2016\Pictures\Opera\C-Dipole Excitation 1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61" b="12983"/>
          <a:stretch/>
        </p:blipFill>
        <p:spPr bwMode="auto">
          <a:xfrm>
            <a:off x="6359550" y="2235201"/>
            <a:ext cx="4022700" cy="250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6355" name="Picture 3" descr="X:\CERN\06-Magnet Design\Lectures\JUAS\JUAS 2016\Pictures\Opera\C-Dipole Excitation 0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74" b="13238"/>
          <a:stretch/>
        </p:blipFill>
        <p:spPr bwMode="auto">
          <a:xfrm>
            <a:off x="1944686" y="2235201"/>
            <a:ext cx="4068000" cy="250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6357" name="Picture 5" descr="X:\CERN\06-Magnet Design\Lectures\JUAS\JUAS 2016\Pictures\Opera\C-Dipole Excitation 1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87722" r="22638" b="2451"/>
          <a:stretch/>
        </p:blipFill>
        <p:spPr bwMode="auto">
          <a:xfrm>
            <a:off x="1944712" y="4905869"/>
            <a:ext cx="843753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11966" y="5912549"/>
            <a:ext cx="931418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/>
              <a:t>The presence of a </a:t>
            </a:r>
            <a:r>
              <a:rPr lang="en-US" dirty="0">
                <a:solidFill>
                  <a:srgbClr val="0070C0"/>
                </a:solidFill>
              </a:rPr>
              <a:t>magnetic circuit </a:t>
            </a:r>
            <a:r>
              <a:rPr lang="en-US" dirty="0"/>
              <a:t>can increase the flux density in the magnet aperture by </a:t>
            </a:r>
            <a:r>
              <a:rPr lang="en-US" dirty="0">
                <a:solidFill>
                  <a:srgbClr val="0070C0"/>
                </a:solidFill>
              </a:rPr>
              <a:t>factors!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567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">
            <a:extLst>
              <a:ext uri="{FF2B5EF4-FFF2-40B4-BE49-F238E27FC236}">
                <a16:creationId xmlns:a16="http://schemas.microsoft.com/office/drawing/2014/main" id="{57ED5630-990C-4E02-B737-64AE536CB3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14323" y="2927575"/>
          <a:ext cx="3708000" cy="37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688428" imgH="6688693" progId="Visio.Drawing.11">
                  <p:embed/>
                </p:oleObj>
              </mc:Choice>
              <mc:Fallback>
                <p:oleObj name="Visio" r:id="rId3" imgW="6688428" imgH="6688693" progId="Visio.Drawing.11">
                  <p:embed/>
                  <p:pic>
                    <p:nvPicPr>
                      <p:cNvPr id="17" name="Object 1">
                        <a:extLst>
                          <a:ext uri="{FF2B5EF4-FFF2-40B4-BE49-F238E27FC236}">
                            <a16:creationId xmlns:a16="http://schemas.microsoft.com/office/drawing/2014/main" id="{57ED5630-990C-4E02-B737-64AE536CB3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4323" y="2927575"/>
                        <a:ext cx="3708000" cy="3708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33525" y="1268759"/>
                <a:ext cx="9267825" cy="5317392"/>
              </a:xfrm>
            </p:spPr>
            <p:txBody>
              <a:bodyPr anchor="t">
                <a:normAutofit lnSpcReduction="10000"/>
              </a:bodyPr>
              <a:lstStyle/>
              <a:p>
                <a:pPr>
                  <a:spcBef>
                    <a:spcPts val="1200"/>
                  </a:spcBef>
                  <a:buNone/>
                </a:pPr>
                <a:r>
                  <a:rPr lang="en-US" sz="2000" dirty="0"/>
                  <a:t>Ampere’s law		     	 and		  	with</a:t>
                </a:r>
              </a:p>
              <a:p>
                <a:pPr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1200"/>
                  </a:spcBef>
                  <a:buNone/>
                </a:pPr>
                <a:r>
                  <a:rPr lang="en-US" sz="2000" dirty="0"/>
                  <a:t>leads to 											 				</a:t>
                </a:r>
              </a:p>
              <a:p>
                <a:pPr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1200"/>
                  </a:spcBef>
                  <a:buNone/>
                </a:pPr>
                <a:r>
                  <a:rPr lang="en-US" sz="2000" dirty="0"/>
                  <a:t>assuming, that </a:t>
                </a:r>
                <a:r>
                  <a:rPr lang="en-US" sz="2000" i="1" dirty="0"/>
                  <a:t>B</a:t>
                </a:r>
                <a:r>
                  <a:rPr lang="en-US" sz="2000" dirty="0"/>
                  <a:t> is constant along the path</a:t>
                </a:r>
              </a:p>
              <a:p>
                <a:pPr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1200"/>
                  </a:spcBef>
                  <a:buNone/>
                </a:pPr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2000" dirty="0"/>
                  <a:t>then</a:t>
                </a:r>
              </a:p>
              <a:p>
                <a:pPr>
                  <a:spcBef>
                    <a:spcPts val="12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1200"/>
                  </a:spcBef>
                  <a:buNone/>
                </a:pPr>
                <a:r>
                  <a:rPr lang="en-US" sz="2000" dirty="0"/>
                  <a:t>then: 					</a:t>
                </a:r>
                <a:r>
                  <a:rPr lang="en-US" dirty="0"/>
                  <a:t>	 		        </a:t>
                </a:r>
              </a:p>
              <a:p>
                <a:pPr>
                  <a:spcBef>
                    <a:spcPts val="1200"/>
                  </a:spcBef>
                  <a:buNone/>
                </a:pPr>
                <a:endParaRPr lang="en-US" i="1" dirty="0"/>
              </a:p>
              <a:p>
                <a:pPr marL="914400" lvl="2" indent="0">
                  <a:spcBef>
                    <a:spcPts val="1200"/>
                  </a:spcBef>
                  <a:buNone/>
                </a:pPr>
                <a:r>
                  <a:rPr lang="en-GB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en-US" sz="1600" dirty="0"/>
              </a:p>
              <a:p>
                <a:pPr lvl="2">
                  <a:spcBef>
                    <a:spcPts val="1200"/>
                  </a:spcBef>
                  <a:buNone/>
                </a:pPr>
                <a:endParaRPr lang="en-US" sz="1600" dirty="0"/>
              </a:p>
              <a:p>
                <a:pPr>
                  <a:buNone/>
                </a:pPr>
                <a:endParaRPr lang="en-US" sz="1800" dirty="0"/>
              </a:p>
              <a:p>
                <a:pPr>
                  <a:buNone/>
                </a:pPr>
                <a:endParaRPr lang="en-US" sz="1800" dirty="0"/>
              </a:p>
              <a:p>
                <a:pPr marL="1080000" lvl="2" indent="-252000" defTabSz="360000"/>
                <a:endParaRPr lang="en-US" sz="1900" dirty="0"/>
              </a:p>
              <a:p>
                <a:pPr marL="1080000" lvl="2" indent="-252000" defTabSz="360000">
                  <a:buNone/>
                </a:pPr>
                <a:endParaRPr lang="en-US" sz="19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3525" y="1268759"/>
                <a:ext cx="9267825" cy="5317392"/>
              </a:xfrm>
              <a:blipFill>
                <a:blip r:embed="rId6"/>
                <a:stretch>
                  <a:fillRect l="-724" t="-1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03B3A092-D414-45E5-A64A-0C2185548AC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6" t="8241" r="53867" b="16182"/>
          <a:stretch/>
        </p:blipFill>
        <p:spPr>
          <a:xfrm flipH="1">
            <a:off x="7308000" y="2916000"/>
            <a:ext cx="3720403" cy="37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Excitation current in a dipole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691" name="Object 3"/>
              <p:cNvSpPr txBox="1"/>
              <p:nvPr/>
            </p:nvSpPr>
            <p:spPr bwMode="auto">
              <a:xfrm>
                <a:off x="2268539" y="4854575"/>
                <a:ext cx="1106398" cy="791816"/>
              </a:xfrm>
              <a:prstGeom prst="rect">
                <a:avLst/>
              </a:prstGeom>
              <a:noFill/>
              <a:ln w="38100" cmpd="dbl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𝑁𝐼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𝐵h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4691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8539" y="4854575"/>
                <a:ext cx="1106398" cy="7918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38100" cmpd="dbl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/>
              <p:cNvSpPr txBox="1"/>
              <p:nvPr/>
            </p:nvSpPr>
            <p:spPr bwMode="auto">
              <a:xfrm>
                <a:off x="3374936" y="1128541"/>
                <a:ext cx="1381125" cy="46831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GB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⃑"/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⃑"/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acc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𝑁𝐼</m:t>
                          </m:r>
                        </m:e>
                      </m:nary>
                    </m:oMath>
                  </m:oMathPara>
                </a14:m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74936" y="1128541"/>
                <a:ext cx="1381125" cy="468313"/>
              </a:xfrm>
              <a:prstGeom prst="rect">
                <a:avLst/>
              </a:prstGeom>
              <a:blipFill>
                <a:blip r:embed="rId9"/>
                <a:stretch>
                  <a:fillRect r="-442" b="-23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11"/>
              <p:cNvSpPr txBox="1"/>
              <p:nvPr/>
            </p:nvSpPr>
            <p:spPr bwMode="auto">
              <a:xfrm>
                <a:off x="6429375" y="1208088"/>
                <a:ext cx="1006566" cy="404812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9375" y="1208088"/>
                <a:ext cx="1006566" cy="404812"/>
              </a:xfrm>
              <a:prstGeom prst="rect">
                <a:avLst/>
              </a:prstGeom>
              <a:blipFill>
                <a:blip r:embed="rId10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2"/>
              <p:cNvSpPr txBox="1"/>
              <p:nvPr/>
            </p:nvSpPr>
            <p:spPr bwMode="auto">
              <a:xfrm>
                <a:off x="8986837" y="1231900"/>
                <a:ext cx="1119187" cy="381000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Object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86837" y="1231900"/>
                <a:ext cx="1119187" cy="381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3"/>
              <p:cNvSpPr txBox="1"/>
              <p:nvPr/>
            </p:nvSpPr>
            <p:spPr bwMode="auto">
              <a:xfrm>
                <a:off x="2828924" y="1893888"/>
                <a:ext cx="7553325" cy="85248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𝑁𝐼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⃑"/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⃑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acc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pHide m:val="on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⃑"/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acc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𝑎𝑖𝑟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⃑"/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acc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nary>
                                <m:naryPr>
                                  <m:limLoc m:val="undOvr"/>
                                  <m:supHide m:val="on"/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𝑦𝑜𝑘𝑒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acc>
                                        <m:accPr>
                                          <m:chr m:val="⃑"/>
                                          <m:ctrlP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𝑖𝑟𝑜𝑛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⃑"/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</m:acc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𝐵h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𝑎𝑖𝑟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𝑖𝑟𝑜𝑛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Object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28924" y="1893888"/>
                <a:ext cx="7553325" cy="8524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ject 12">
                <a:extLst>
                  <a:ext uri="{FF2B5EF4-FFF2-40B4-BE49-F238E27FC236}">
                    <a16:creationId xmlns:a16="http://schemas.microsoft.com/office/drawing/2014/main" id="{49F86D9E-2D37-4E1F-BA05-DD90F6D3A2FE}"/>
                  </a:ext>
                </a:extLst>
              </p:cNvPr>
              <p:cNvSpPr txBox="1"/>
              <p:nvPr/>
            </p:nvSpPr>
            <p:spPr bwMode="auto">
              <a:xfrm>
                <a:off x="3643560" y="3927455"/>
                <a:ext cx="1776413" cy="65394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𝑖𝑟</m:t>
                              </m:r>
                              <m:r>
                                <a:rPr lang="en-GB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𝑜𝑛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Object 12">
                <a:extLst>
                  <a:ext uri="{FF2B5EF4-FFF2-40B4-BE49-F238E27FC236}">
                    <a16:creationId xmlns:a16="http://schemas.microsoft.com/office/drawing/2014/main" id="{49F86D9E-2D37-4E1F-BA05-DD90F6D3A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43560" y="3927455"/>
                <a:ext cx="1776413" cy="65394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AFCD9381-BBAD-400C-8AC8-73939AE7493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7" t="7544" r="54151" b="15762"/>
          <a:stretch/>
        </p:blipFill>
        <p:spPr>
          <a:xfrm flipH="1">
            <a:off x="7308000" y="2916000"/>
            <a:ext cx="3709414" cy="3708000"/>
          </a:xfrm>
          <a:prstGeom prst="rect">
            <a:avLst/>
          </a:prstGeom>
        </p:spPr>
      </p:pic>
      <p:graphicFrame>
        <p:nvGraphicFramePr>
          <p:cNvPr id="3788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390438"/>
              </p:ext>
            </p:extLst>
          </p:nvPr>
        </p:nvGraphicFramePr>
        <p:xfrm>
          <a:off x="7327878" y="2925939"/>
          <a:ext cx="3708000" cy="37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688428" imgH="6688693" progId="Visio.Drawing.11">
                  <p:embed/>
                </p:oleObj>
              </mc:Choice>
              <mc:Fallback>
                <p:oleObj name="Visio" r:id="rId3" imgW="6688428" imgH="6688693" progId="Visio.Drawing.11">
                  <p:embed/>
                  <p:pic>
                    <p:nvPicPr>
                      <p:cNvPr id="3788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878" y="2925939"/>
                        <a:ext cx="3708000" cy="3708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832E4A-8A12-630F-48DE-EBBA89C38F4F}"/>
              </a:ext>
            </a:extLst>
          </p:cNvPr>
          <p:cNvCxnSpPr/>
          <p:nvPr/>
        </p:nvCxnSpPr>
        <p:spPr>
          <a:xfrm>
            <a:off x="8238067" y="1955800"/>
            <a:ext cx="474133" cy="7027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D3DD2C-09A6-24DF-A9C9-338870F2C8D5}"/>
              </a:ext>
            </a:extLst>
          </p:cNvPr>
          <p:cNvCxnSpPr>
            <a:cxnSpLocks/>
          </p:cNvCxnSpPr>
          <p:nvPr/>
        </p:nvCxnSpPr>
        <p:spPr>
          <a:xfrm flipH="1">
            <a:off x="8238067" y="1955800"/>
            <a:ext cx="474133" cy="7027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542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1F9FEBF-DB97-4637-BA76-0E4A57849A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760289"/>
              </p:ext>
            </p:extLst>
          </p:nvPr>
        </p:nvGraphicFramePr>
        <p:xfrm>
          <a:off x="3414106" y="3614628"/>
          <a:ext cx="4889152" cy="3243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Permeability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4394" y="1173011"/>
            <a:ext cx="434074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lnSpc>
                <a:spcPct val="90000"/>
              </a:lnSpc>
              <a:spcBef>
                <a:spcPct val="20000"/>
              </a:spcBef>
            </a:pPr>
            <a:r>
              <a:rPr lang="de-CH" dirty="0">
                <a:solidFill>
                  <a:srgbClr val="0070C0"/>
                </a:solidFill>
              </a:rPr>
              <a:t>Ferro-magnetic</a:t>
            </a:r>
            <a:r>
              <a:rPr lang="de-CH" dirty="0"/>
              <a:t> materials: high relative permeability (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µ</a:t>
            </a:r>
            <a:r>
              <a:rPr lang="en-US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ea typeface="Cambria Math" panose="02040503050406030204" pitchFamily="18" charset="0"/>
              </a:rPr>
              <a:t>&gt;&gt;1</a:t>
            </a:r>
            <a:r>
              <a:rPr lang="en-US" dirty="0"/>
              <a:t>), but not constant</a:t>
            </a:r>
            <a:r>
              <a:rPr lang="de-CH" dirty="0"/>
              <a:t> 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075443"/>
              </p:ext>
            </p:extLst>
          </p:nvPr>
        </p:nvGraphicFramePr>
        <p:xfrm>
          <a:off x="5797255" y="1282108"/>
          <a:ext cx="9207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20560" imgH="228600" progId="Equation.3">
                  <p:embed/>
                </p:oleObj>
              </mc:Choice>
              <mc:Fallback>
                <p:oleObj name="Equation" r:id="rId4" imgW="520560" imgH="22860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7255" y="1282108"/>
                        <a:ext cx="92075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940388"/>
              </p:ext>
            </p:extLst>
          </p:nvPr>
        </p:nvGraphicFramePr>
        <p:xfrm>
          <a:off x="5803080" y="1726868"/>
          <a:ext cx="969962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83947" imgH="228501" progId="Equation.3">
                  <p:embed/>
                </p:oleObj>
              </mc:Choice>
              <mc:Fallback>
                <p:oleObj name="Equation" r:id="rId6" imgW="583947" imgH="228501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080" y="1726868"/>
                        <a:ext cx="969962" cy="37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6" descr="http://www.rare-earth-magnets.com/images2/003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9555" y="1958641"/>
            <a:ext cx="3940862" cy="213253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74809" y="1170846"/>
            <a:ext cx="447620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lnSpc>
                <a:spcPct val="90000"/>
              </a:lnSpc>
              <a:spcBef>
                <a:spcPct val="20000"/>
              </a:spcBef>
            </a:pPr>
            <a:r>
              <a:rPr lang="de-CH" dirty="0">
                <a:solidFill>
                  <a:srgbClr val="0070C0"/>
                </a:solidFill>
              </a:rPr>
              <a:t>Permeability: </a:t>
            </a:r>
            <a:r>
              <a:rPr lang="de-CH" dirty="0"/>
              <a:t>correlation between magnetic field strength </a:t>
            </a:r>
            <a:r>
              <a:rPr lang="de-CH" i="1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de-CH" dirty="0"/>
              <a:t> and magnetic flux density </a:t>
            </a:r>
            <a:r>
              <a:rPr lang="de-CH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de-CH" dirty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13" name="Picture 1" descr="C:\Temp\CERN\Lectures\Master\Source &amp; Pictures\Figure 21.png">
            <a:extLst>
              <a:ext uri="{FF2B5EF4-FFF2-40B4-BE49-F238E27FC236}">
                <a16:creationId xmlns:a16="http://schemas.microsoft.com/office/drawing/2014/main" id="{614CAAC6-83A1-43FA-99E3-D669059FB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6437" y="1951686"/>
            <a:ext cx="4038182" cy="2660072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F2A2C5B-AFF8-4D92-A1CB-90D43551B4BE}"/>
              </a:ext>
            </a:extLst>
          </p:cNvPr>
          <p:cNvSpPr txBox="1"/>
          <p:nvPr/>
        </p:nvSpPr>
        <p:spPr>
          <a:xfrm>
            <a:off x="899063" y="4724205"/>
            <a:ext cx="23858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Consequence 1: </a:t>
            </a:r>
          </a:p>
          <a:p>
            <a:r>
              <a:rPr lang="en-US" sz="1800" dirty="0"/>
              <a:t>The path in the iron can no longer be fully neglected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DA2E5C-C052-4A39-99C7-9067E434B8DE}"/>
              </a:ext>
            </a:extLst>
          </p:cNvPr>
          <p:cNvSpPr txBox="1"/>
          <p:nvPr/>
        </p:nvSpPr>
        <p:spPr>
          <a:xfrm>
            <a:off x="8947785" y="4813656"/>
            <a:ext cx="26885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None/>
            </a:pPr>
            <a:r>
              <a:rPr lang="en-US" sz="1800" dirty="0">
                <a:solidFill>
                  <a:srgbClr val="0070C0"/>
                </a:solidFill>
              </a:rPr>
              <a:t>Consequence 2: </a:t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/>
              <a:t>The flux lines will no longer meet the iron  perpendicularly,</a:t>
            </a:r>
            <a:r>
              <a:rPr lang="en-GB" sz="1800" dirty="0"/>
              <a:t> creating field imperfections</a:t>
            </a:r>
            <a:endParaRPr lang="en-US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8FFDD7-EC55-4248-B13C-A855745E42C1}"/>
              </a:ext>
            </a:extLst>
          </p:cNvPr>
          <p:cNvSpPr txBox="1"/>
          <p:nvPr/>
        </p:nvSpPr>
        <p:spPr>
          <a:xfrm>
            <a:off x="4975459" y="2392314"/>
            <a:ext cx="26239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 Light" panose="020F0302020204030204" pitchFamily="34" charset="0"/>
              </a:rPr>
              <a:t>S</a:t>
            </a:r>
            <a:r>
              <a:rPr lang="en-US" b="1" i="0" baseline="0" dirty="0">
                <a:solidFill>
                  <a:srgbClr val="0070C0"/>
                </a:solidFill>
                <a:latin typeface="Calibri Light" panose="020F0302020204030204" pitchFamily="34" charset="0"/>
              </a:rPr>
              <a:t>aturation</a:t>
            </a:r>
            <a:r>
              <a:rPr lang="en-US" b="1" dirty="0">
                <a:solidFill>
                  <a:srgbClr val="0070C0"/>
                </a:solidFill>
                <a:latin typeface="Calibri Light" panose="020F0302020204030204" pitchFamily="34" charset="0"/>
              </a:rPr>
              <a:t>: </a:t>
            </a:r>
            <a:r>
              <a:rPr lang="en-US" sz="1800" dirty="0">
                <a:cs typeface="Arial"/>
              </a:rPr>
              <a:t>Increase of 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B</a:t>
            </a:r>
            <a:r>
              <a:rPr lang="en-US" sz="1800" dirty="0">
                <a:cs typeface="Arial"/>
              </a:rPr>
              <a:t>  above 1.5 T  in iron requires non-proportional increase of 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H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3">
                <a:extLst>
                  <a:ext uri="{FF2B5EF4-FFF2-40B4-BE49-F238E27FC236}">
                    <a16:creationId xmlns:a16="http://schemas.microsoft.com/office/drawing/2014/main" id="{E7710117-C7DA-4504-ACF3-2D7886F99374}"/>
                  </a:ext>
                </a:extLst>
              </p:cNvPr>
              <p:cNvSpPr txBox="1"/>
              <p:nvPr/>
            </p:nvSpPr>
            <p:spPr bwMode="auto">
              <a:xfrm>
                <a:off x="2091981" y="5672278"/>
                <a:ext cx="1208087" cy="791816"/>
              </a:xfrm>
              <a:prstGeom prst="rect">
                <a:avLst/>
              </a:prstGeom>
              <a:noFill/>
              <a:ln w="38100" cmpd="dbl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𝐵h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Object 3">
                <a:extLst>
                  <a:ext uri="{FF2B5EF4-FFF2-40B4-BE49-F238E27FC236}">
                    <a16:creationId xmlns:a16="http://schemas.microsoft.com/office/drawing/2014/main" id="{E7710117-C7DA-4504-ACF3-2D7886F99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91981" y="5672278"/>
                <a:ext cx="1208087" cy="79181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38100" cmpd="dbl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8" grpId="0"/>
      <p:bldP spid="15" grpId="0"/>
      <p:bldP spid="16" grpId="0"/>
      <p:bldP spid="17" grpId="0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DADE03-D890-1455-AB0E-ED4B1D1193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5" t="11082" r="4689"/>
          <a:stretch/>
        </p:blipFill>
        <p:spPr>
          <a:xfrm>
            <a:off x="5243342" y="1627292"/>
            <a:ext cx="1908212" cy="190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CF235F-6613-4474-83BD-B02D15C67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Ideal vs. real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F3E1D-0388-42DD-804F-5F1DC96F8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1D58C9-EF47-4481-9313-C000C613D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6" t="16256" r="32477" b="25091"/>
          <a:stretch/>
        </p:blipFill>
        <p:spPr>
          <a:xfrm>
            <a:off x="1926154" y="4584557"/>
            <a:ext cx="2788175" cy="19080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9E7DF8-BF16-42BD-89F0-54E3640DA9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8" t="6404" r="39550" b="15283"/>
          <a:stretch/>
        </p:blipFill>
        <p:spPr>
          <a:xfrm rot="16200000">
            <a:off x="5117554" y="4466725"/>
            <a:ext cx="2160000" cy="2157097"/>
          </a:xfrm>
          <a:prstGeom prst="octagon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44082B-CC0C-44A1-A149-7315C11623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7" t="1774" r="40254" b="10695"/>
          <a:stretch>
            <a:fillRect/>
          </a:stretch>
        </p:blipFill>
        <p:spPr>
          <a:xfrm>
            <a:off x="7979443" y="4312722"/>
            <a:ext cx="2186417" cy="2520000"/>
          </a:xfrm>
          <a:custGeom>
            <a:avLst/>
            <a:gdLst>
              <a:gd name="connsiteX0" fmla="*/ 2867025 w 5743575"/>
              <a:gd name="connsiteY0" fmla="*/ 0 h 6619876"/>
              <a:gd name="connsiteX1" fmla="*/ 5743575 w 5743575"/>
              <a:gd name="connsiteY1" fmla="*/ 1666876 h 6619876"/>
              <a:gd name="connsiteX2" fmla="*/ 5734050 w 5743575"/>
              <a:gd name="connsiteY2" fmla="*/ 4981576 h 6619876"/>
              <a:gd name="connsiteX3" fmla="*/ 2867025 w 5743575"/>
              <a:gd name="connsiteY3" fmla="*/ 6619876 h 6619876"/>
              <a:gd name="connsiteX4" fmla="*/ 0 w 5743575"/>
              <a:gd name="connsiteY4" fmla="*/ 4972050 h 6619876"/>
              <a:gd name="connsiteX5" fmla="*/ 9525 w 5743575"/>
              <a:gd name="connsiteY5" fmla="*/ 1657350 h 66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43575" h="6619876">
                <a:moveTo>
                  <a:pt x="2867025" y="0"/>
                </a:moveTo>
                <a:lnTo>
                  <a:pt x="5743575" y="1666876"/>
                </a:lnTo>
                <a:lnTo>
                  <a:pt x="5734050" y="4981576"/>
                </a:lnTo>
                <a:lnTo>
                  <a:pt x="2867025" y="6619876"/>
                </a:lnTo>
                <a:lnTo>
                  <a:pt x="0" y="4972050"/>
                </a:lnTo>
                <a:lnTo>
                  <a:pt x="9525" y="1657350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C9B8271-025E-478B-AAD2-C9CF98616E4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06" t="10584" r="5673" b="1691"/>
          <a:stretch/>
        </p:blipFill>
        <p:spPr>
          <a:xfrm>
            <a:off x="2368456" y="1634565"/>
            <a:ext cx="1908000" cy="190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A94E082-4B4F-4C7B-8863-95D3E119C6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737" t="11215" r="5675" b="35"/>
          <a:stretch/>
        </p:blipFill>
        <p:spPr>
          <a:xfrm>
            <a:off x="8118652" y="1634565"/>
            <a:ext cx="1908000" cy="1908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C70C07E-E8D1-42FA-8E52-62B0D9D86E63}"/>
              </a:ext>
            </a:extLst>
          </p:cNvPr>
          <p:cNvSpPr txBox="1"/>
          <p:nvPr/>
        </p:nvSpPr>
        <p:spPr>
          <a:xfrm>
            <a:off x="1085850" y="1139959"/>
            <a:ext cx="105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baseline="0" dirty="0"/>
              <a:t>Ideal magnets have </a:t>
            </a:r>
            <a:r>
              <a:rPr lang="en-US" sz="2000" b="0" i="0" u="none" strike="noStrike" baseline="0" dirty="0">
                <a:solidFill>
                  <a:srgbClr val="0070C0"/>
                </a:solidFill>
              </a:rPr>
              <a:t>infinite permeability, </a:t>
            </a:r>
            <a:r>
              <a:rPr lang="en-GB" sz="2000" b="0" i="0" u="none" strike="noStrike" baseline="0" dirty="0"/>
              <a:t>and the poles are</a:t>
            </a:r>
            <a:r>
              <a:rPr lang="en-GB" sz="2000" baseline="0" noProof="0" dirty="0"/>
              <a:t> </a:t>
            </a:r>
            <a:r>
              <a:rPr lang="en-GB" sz="2000" baseline="0" noProof="0" dirty="0">
                <a:solidFill>
                  <a:srgbClr val="0070C0"/>
                </a:solidFill>
              </a:rPr>
              <a:t>extended to infinity</a:t>
            </a:r>
            <a:r>
              <a:rPr lang="en-GB" sz="2000" baseline="0" noProof="0" dirty="0"/>
              <a:t> in all directions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FAC4A7-4A42-4CF3-A79D-8764307713ED}"/>
              </a:ext>
            </a:extLst>
          </p:cNvPr>
          <p:cNvSpPr txBox="1"/>
          <p:nvPr/>
        </p:nvSpPr>
        <p:spPr>
          <a:xfrm>
            <a:off x="847724" y="3739427"/>
            <a:ext cx="110550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baseline="0" dirty="0"/>
              <a:t>Real magnets have </a:t>
            </a:r>
            <a:r>
              <a:rPr lang="en-US" sz="2000" dirty="0">
                <a:solidFill>
                  <a:srgbClr val="0070C0"/>
                </a:solidFill>
              </a:rPr>
              <a:t>high, </a:t>
            </a:r>
            <a:r>
              <a:rPr lang="en-US" sz="2000" dirty="0"/>
              <a:t>but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b="0" i="0" u="none" strike="noStrike" baseline="0" dirty="0">
                <a:solidFill>
                  <a:srgbClr val="0070C0"/>
                </a:solidFill>
              </a:rPr>
              <a:t>finite </a:t>
            </a:r>
            <a:r>
              <a:rPr lang="en-US" sz="2000" b="0" i="0" u="none" strike="noStrike" baseline="0" dirty="0"/>
              <a:t>and</a:t>
            </a:r>
            <a:r>
              <a:rPr lang="en-US" sz="2000" b="0" i="0" u="none" strike="noStrike" baseline="0" dirty="0">
                <a:solidFill>
                  <a:srgbClr val="0070C0"/>
                </a:solidFill>
              </a:rPr>
              <a:t> non-linear permeability, </a:t>
            </a:r>
            <a:r>
              <a:rPr lang="en-GB" sz="2000" b="0" i="0" u="none" strike="noStrike" baseline="0" dirty="0"/>
              <a:t>and the poles are </a:t>
            </a:r>
            <a:r>
              <a:rPr lang="en-GB" sz="2000" b="0" i="0" u="none" strike="noStrike" baseline="0" dirty="0">
                <a:solidFill>
                  <a:srgbClr val="0070C0"/>
                </a:solidFill>
              </a:rPr>
              <a:t>truncated</a:t>
            </a:r>
            <a:r>
              <a:rPr lang="en-GB" sz="2000" b="0" i="0" u="none" strike="noStrike" baseline="0" dirty="0"/>
              <a:t> to provide space for the coils</a:t>
            </a:r>
            <a:endParaRPr lang="en-GB" sz="2000" baseline="0" noProof="0" dirty="0"/>
          </a:p>
        </p:txBody>
      </p:sp>
    </p:spTree>
    <p:extLst>
      <p:ext uri="{BB962C8B-B14F-4D97-AF65-F5344CB8AC3E}">
        <p14:creationId xmlns:p14="http://schemas.microsoft.com/office/powerpoint/2010/main" val="8991502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Content Placeholder 2"/>
              <p:cNvSpPr txBox="1">
                <a:spLocks/>
              </p:cNvSpPr>
              <p:nvPr/>
            </p:nvSpPr>
            <p:spPr>
              <a:xfrm>
                <a:off x="1819835" y="1268759"/>
                <a:ext cx="9844784" cy="54726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>
                  <a:spcBef>
                    <a:spcPct val="20000"/>
                  </a:spcBef>
                  <a:defRPr/>
                </a:pPr>
                <a:r>
                  <a:rPr lang="en-GB" sz="2000" dirty="0">
                    <a:solidFill>
                      <a:srgbClr val="0070C0"/>
                    </a:solidFill>
                  </a:rPr>
                  <a:t>Purpose</a:t>
                </a:r>
                <a:r>
                  <a:rPr lang="en-GB" sz="2000" dirty="0"/>
                  <a:t>: bend or steer the particle beam</a:t>
                </a: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Applications</a:t>
                </a:r>
                <a:r>
                  <a:rPr lang="en-GB" sz="2000" dirty="0">
                    <a:latin typeface="Calibri" pitchFamily="34" charset="0"/>
                  </a:rPr>
                  <a:t>: synchrotrons, transfer lines, spectrometry, beam scanning</a:t>
                </a:r>
              </a:p>
              <a:p>
                <a:pPr>
                  <a:spcBef>
                    <a:spcPct val="20000"/>
                  </a:spcBef>
                  <a:defRPr/>
                </a:pPr>
                <a:endParaRPr lang="en-GB" sz="2000" dirty="0"/>
              </a:p>
              <a:p>
                <a:pPr marL="34290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endParaRPr lang="en-GB" sz="2000" dirty="0"/>
              </a:p>
              <a:p>
                <a:pPr>
                  <a:spcBef>
                    <a:spcPct val="20000"/>
                  </a:spcBef>
                </a:pPr>
                <a:br>
                  <a:rPr lang="en-GB" sz="800" dirty="0">
                    <a:solidFill>
                      <a:srgbClr val="0070C0"/>
                    </a:solidFill>
                    <a:latin typeface="Calibri" pitchFamily="34" charset="0"/>
                  </a:rPr>
                </a:b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Equation</a:t>
                </a:r>
                <a:r>
                  <a:rPr lang="en-GB" sz="2000" dirty="0">
                    <a:latin typeface="Calibri" pitchFamily="34" charset="0"/>
                  </a:rPr>
                  <a:t> for normal (non-skew) ideal (infinite) </a:t>
                </a: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poles</a:t>
                </a:r>
                <a:r>
                  <a:rPr lang="en-GB" sz="2000" dirty="0">
                    <a:latin typeface="Calibri" pitchFamily="34" charset="0"/>
                  </a:rPr>
                  <a:t>: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 =  </a:t>
                </a:r>
                <a14:m>
                  <m:oMath xmlns:m="http://schemas.openxmlformats.org/officeDocument/2006/math">
                    <m:r>
                      <a:rPr lang="en-GB" sz="2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GB" sz="2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en-GB" sz="2000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Bef>
                    <a:spcPct val="20000"/>
                  </a:spcBef>
                </a:pPr>
                <a:r>
                  <a:rPr lang="en-GB" sz="2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	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 s</a:t>
                </a:r>
                <a:r>
                  <a:rPr lang="en-GB" dirty="0">
                    <a:latin typeface="Calibri" pitchFamily="34" charset="0"/>
                  </a:rPr>
                  <a:t>traight line 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 </a:t>
                </a:r>
                <a:r>
                  <a:rPr lang="en-GB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GB" dirty="0">
                    <a:ea typeface="Cambria Math" panose="02040503050406030204" pitchFamily="18" charset="0"/>
                  </a:rPr>
                  <a:t>gap height</a:t>
                </a:r>
                <a:endParaRPr lang="en-GB" sz="2000" dirty="0">
                  <a:latin typeface="Calibri" pitchFamily="34" charset="0"/>
                </a:endParaRPr>
              </a:p>
              <a:p>
                <a:pPr>
                  <a:spcBef>
                    <a:spcPct val="20000"/>
                  </a:spcBef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</a:t>
                </a:r>
                <a:r>
                  <a:rPr lang="en-GB" sz="2000" dirty="0">
                    <a:latin typeface="Calibri" pitchFamily="34" charset="0"/>
                  </a:rPr>
                  <a:t>in aperture: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η</m:t>
                        </m:r>
                        <m:r>
                          <m:rPr>
                            <m:nor/>
                          </m:rPr>
                          <a:rPr lang="fr-CH" sz="2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µ</m:t>
                        </m:r>
                        <m:r>
                          <m:rPr>
                            <m:nor/>
                          </m:rPr>
                          <a:rPr lang="en-GB" sz="2000" i="1" baseline="-2500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fr-CH" sz="2000" b="0" i="1" baseline="-25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NI</m:t>
                        </m:r>
                      </m:num>
                      <m:den>
                        <m: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>
                  <a:spcBef>
                    <a:spcPct val="20000"/>
                  </a:spcBef>
                </a:pP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η ≈ 0.98 for non-saturated yoke</a:t>
                </a:r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Bef>
                    <a:spcPct val="20000"/>
                  </a:spcBef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components</a:t>
                </a:r>
                <a:r>
                  <a:rPr lang="en-GB" sz="2000" dirty="0">
                    <a:latin typeface="Calibri" pitchFamily="34" charset="0"/>
                  </a:rPr>
                  <a:t>: </a:t>
                </a:r>
                <a:r>
                  <a:rPr lang="en-GB" sz="2000" i="1" dirty="0" err="1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en-GB" sz="2000" i="1" baseline="-25000" dirty="0" err="1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GB" sz="2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0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;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en-GB" sz="2000" i="1" baseline="-25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en-GB" sz="2000" baseline="-25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const.  (for “normal” dipole, i.e. H)</a:t>
                </a:r>
              </a:p>
              <a:p>
                <a:pPr>
                  <a:spcBef>
                    <a:spcPct val="20000"/>
                  </a:spcBef>
                </a:pPr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835" y="1268759"/>
                <a:ext cx="9844784" cy="5472699"/>
              </a:xfrm>
              <a:prstGeom prst="rect">
                <a:avLst/>
              </a:prstGeom>
              <a:blipFill>
                <a:blip r:embed="rId3"/>
                <a:stretch>
                  <a:fillRect l="-682" t="-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6" t="16256" r="32477" b="25091"/>
          <a:stretch/>
        </p:blipFill>
        <p:spPr>
          <a:xfrm>
            <a:off x="5013640" y="2253354"/>
            <a:ext cx="2618035" cy="179139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</a:t>
            </a:r>
          </a:p>
        </p:txBody>
      </p:sp>
      <p:pic>
        <p:nvPicPr>
          <p:cNvPr id="8" name="Picture 7" descr="H-Dipole 2.png"/>
          <p:cNvPicPr>
            <a:picLocks noChangeAspect="1"/>
          </p:cNvPicPr>
          <p:nvPr/>
        </p:nvPicPr>
        <p:blipFill rotWithShape="1">
          <a:blip r:embed="rId5" cstate="print"/>
          <a:srcRect l="14155" t="16128" r="32329" b="24678"/>
          <a:stretch/>
        </p:blipFill>
        <p:spPr>
          <a:xfrm>
            <a:off x="2094760" y="2243791"/>
            <a:ext cx="2623404" cy="180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199939" y="3046135"/>
            <a:ext cx="203699" cy="203699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  <a:prstDash val="dash"/>
              </a:ln>
            </a:endParaRPr>
          </a:p>
        </p:txBody>
      </p:sp>
      <p:cxnSp>
        <p:nvCxnSpPr>
          <p:cNvPr id="64" name="Straight Connector 63"/>
          <p:cNvCxnSpPr>
            <a:endCxn id="63" idx="0"/>
          </p:cNvCxnSpPr>
          <p:nvPr/>
        </p:nvCxnSpPr>
        <p:spPr>
          <a:xfrm flipH="1">
            <a:off x="6301789" y="2186410"/>
            <a:ext cx="2355293" cy="8597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endCxn id="63" idx="4"/>
          </p:cNvCxnSpPr>
          <p:nvPr/>
        </p:nvCxnSpPr>
        <p:spPr>
          <a:xfrm flipH="1" flipV="1">
            <a:off x="6301789" y="3249834"/>
            <a:ext cx="2349751" cy="89283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6"/>
          <a:srcRect l="6364" t="10597" r="6491" b="2041"/>
          <a:stretch/>
        </p:blipFill>
        <p:spPr>
          <a:xfrm>
            <a:off x="8016216" y="2086265"/>
            <a:ext cx="2122121" cy="2160000"/>
          </a:xfrm>
          <a:prstGeom prst="ellipse">
            <a:avLst/>
          </a:prstGeom>
        </p:spPr>
      </p:pic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8964239" y="2552130"/>
            <a:ext cx="394610" cy="216000"/>
            <a:chOff x="7494098" y="32988139"/>
            <a:chExt cx="649746" cy="355655"/>
          </a:xfrm>
        </p:grpSpPr>
        <p:sp>
          <p:nvSpPr>
            <p:cNvPr id="70" name="Oval 69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Plus 70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Left Arrow 71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>
            <a:grpSpLocks noChangeAspect="1"/>
          </p:cNvGrpSpPr>
          <p:nvPr/>
        </p:nvGrpSpPr>
        <p:grpSpPr>
          <a:xfrm>
            <a:off x="8372321" y="3050424"/>
            <a:ext cx="394610" cy="216000"/>
            <a:chOff x="7494098" y="32988139"/>
            <a:chExt cx="649746" cy="355655"/>
          </a:xfrm>
        </p:grpSpPr>
        <p:sp>
          <p:nvSpPr>
            <p:cNvPr id="74" name="Oval 73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Plus 74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Left Arrow 75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>
            <a:grpSpLocks noChangeAspect="1"/>
          </p:cNvGrpSpPr>
          <p:nvPr/>
        </p:nvGrpSpPr>
        <p:grpSpPr>
          <a:xfrm>
            <a:off x="8964239" y="3550323"/>
            <a:ext cx="394610" cy="216000"/>
            <a:chOff x="7494098" y="32988139"/>
            <a:chExt cx="649746" cy="355655"/>
          </a:xfrm>
        </p:grpSpPr>
        <p:sp>
          <p:nvSpPr>
            <p:cNvPr id="78" name="Oval 77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Plus 78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Left Arrow 79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/>
          <p:cNvGrpSpPr>
            <a:grpSpLocks noChangeAspect="1"/>
          </p:cNvGrpSpPr>
          <p:nvPr/>
        </p:nvGrpSpPr>
        <p:grpSpPr>
          <a:xfrm>
            <a:off x="8964239" y="3050424"/>
            <a:ext cx="394610" cy="216000"/>
            <a:chOff x="7494098" y="32988139"/>
            <a:chExt cx="649746" cy="355655"/>
          </a:xfrm>
        </p:grpSpPr>
        <p:sp>
          <p:nvSpPr>
            <p:cNvPr id="82" name="Oval 81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Plus 82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Left Arrow 83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>
            <a:grpSpLocks noChangeAspect="1"/>
          </p:cNvGrpSpPr>
          <p:nvPr/>
        </p:nvGrpSpPr>
        <p:grpSpPr>
          <a:xfrm>
            <a:off x="9539641" y="3050424"/>
            <a:ext cx="394610" cy="216000"/>
            <a:chOff x="7494098" y="32988139"/>
            <a:chExt cx="649746" cy="355655"/>
          </a:xfrm>
        </p:grpSpPr>
        <p:sp>
          <p:nvSpPr>
            <p:cNvPr id="86" name="Oval 85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Plus 86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Left Arrow 87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160405" y="2707457"/>
            <a:ext cx="268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19601" y="3183694"/>
            <a:ext cx="325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3857317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E73701-1674-629E-EF2C-5D4C7CAF18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8" t="6404" r="39550" b="15283"/>
          <a:stretch/>
        </p:blipFill>
        <p:spPr>
          <a:xfrm rot="16200000">
            <a:off x="4963814" y="1914140"/>
            <a:ext cx="2160000" cy="2157097"/>
          </a:xfrm>
          <a:prstGeom prst="octagon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61246" y="1353399"/>
                <a:ext cx="9904843" cy="5322045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000" dirty="0">
                    <a:solidFill>
                      <a:srgbClr val="0070C0"/>
                    </a:solidFill>
                  </a:rPr>
                  <a:t>Purpose</a:t>
                </a:r>
                <a:r>
                  <a:rPr lang="en-US" sz="2000" dirty="0"/>
                  <a:t>: focusing the beam (</a:t>
                </a:r>
                <a:r>
                  <a:rPr lang="en-GB" sz="2000" dirty="0"/>
                  <a:t>horizontally focused beam is vertically defocused)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en-GB" sz="2000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GB" sz="2000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GB" sz="2000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GB" sz="2000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en-GB" sz="2000" dirty="0"/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GB" sz="2000" dirty="0"/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GB" sz="800" dirty="0"/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Equation</a:t>
                </a:r>
                <a:r>
                  <a:rPr lang="en-GB" sz="2000" dirty="0">
                    <a:latin typeface="Calibri" pitchFamily="34" charset="0"/>
                  </a:rPr>
                  <a:t> for normal (non-skew) ideal (infinite) </a:t>
                </a: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poles</a:t>
                </a:r>
                <a:r>
                  <a:rPr lang="en-GB" sz="2000" dirty="0">
                    <a:latin typeface="Calibri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 </a:t>
                </a:r>
                <a14:m>
                  <m:oMath xmlns:m="http://schemas.openxmlformats.org/officeDocument/2006/math">
                    <m:r>
                      <a:rPr lang="en-GB" sz="2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>
                  <a:solidFill>
                    <a:srgbClr val="0070C0"/>
                  </a:solidFill>
                  <a:latin typeface="Calibri" pitchFamily="34" charset="0"/>
                  <a:sym typeface="Wingdings" panose="05000000000000000000" pitchFamily="2" charset="2"/>
                </a:endParaRP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dirty="0">
                    <a:solidFill>
                      <a:srgbClr val="0070C0"/>
                    </a:solidFill>
                    <a:latin typeface="Calibri" pitchFamily="34" charset="0"/>
                    <a:sym typeface="Wingdings" panose="05000000000000000000" pitchFamily="2" charset="2"/>
                  </a:rPr>
                  <a:t>	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 h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yperbola  with r = aperture radius</a:t>
                </a: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</a:t>
                </a:r>
                <a:r>
                  <a:rPr lang="en-GB" sz="2000" dirty="0">
                    <a:latin typeface="Calibri" pitchFamily="34" charset="0"/>
                  </a:rPr>
                  <a:t>in aperture: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η</m:t>
                        </m:r>
                        <m:r>
                          <m:rPr>
                            <m:nor/>
                          </m:rPr>
                          <a:rPr lang="fr-CH" sz="2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µ</m:t>
                        </m:r>
                        <m:r>
                          <m:rPr>
                            <m:nor/>
                          </m:rPr>
                          <a:rPr lang="en-GB" sz="2000" i="1" baseline="-2500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fr-CH" sz="2000" b="0" i="1" baseline="-25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NI</m:t>
                        </m:r>
                        <m:r>
                          <m:rPr>
                            <m:nor/>
                          </m:rPr>
                          <a:rPr lang="fr-CH" sz="2000" b="0" i="1" baseline="-25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per</m:t>
                        </m:r>
                        <m:r>
                          <m:rPr>
                            <m:nor/>
                          </m:rPr>
                          <a:rPr lang="fr-CH" sz="2000" b="0" i="1" baseline="-25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fr-CH" sz="2000" b="0" i="1" baseline="-25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pole</m:t>
                        </m:r>
                      </m:num>
                      <m:den>
                        <m:r>
                          <a:rPr lang="fr-CH" sz="2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fr-CH" sz="2000" b="0" i="1" baseline="3000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(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η ≈ 0.98 for non-saturated yoke)</a:t>
                </a:r>
                <a:endParaRPr lang="en-GB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components</a:t>
                </a:r>
                <a:r>
                  <a:rPr lang="en-GB" sz="2000" dirty="0">
                    <a:latin typeface="Calibri" pitchFamily="34" charset="0"/>
                  </a:rPr>
                  <a:t>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y </a:t>
                </a:r>
                <a:r>
                  <a:rPr lang="en-GB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x  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(for “normal” quadrupole)</a:t>
                </a:r>
                <a:endParaRPr lang="en-GB" sz="2000" i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ct val="20000"/>
                  </a:spcBef>
                  <a:buNone/>
                </a:pPr>
                <a:endParaRPr lang="en-GB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1246" y="1353399"/>
                <a:ext cx="9904843" cy="5322045"/>
              </a:xfrm>
              <a:blipFill>
                <a:blip r:embed="rId4"/>
                <a:stretch>
                  <a:fillRect l="-677" t="-3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Quadrupole</a:t>
            </a:r>
          </a:p>
        </p:txBody>
      </p:sp>
      <p:pic>
        <p:nvPicPr>
          <p:cNvPr id="4" name="Picture 3" descr="Quadrupole 2.png"/>
          <p:cNvPicPr>
            <a:picLocks noChangeAspect="1"/>
          </p:cNvPicPr>
          <p:nvPr/>
        </p:nvPicPr>
        <p:blipFill rotWithShape="1">
          <a:blip r:embed="rId5" cstate="print"/>
          <a:srcRect l="11760" t="6245" r="39489" b="15214"/>
          <a:stretch/>
        </p:blipFill>
        <p:spPr>
          <a:xfrm>
            <a:off x="2448638" y="1912689"/>
            <a:ext cx="2166804" cy="2160000"/>
          </a:xfrm>
          <a:prstGeom prst="octagon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6256" t="10581" r="6618" b="2051"/>
          <a:stretch/>
        </p:blipFill>
        <p:spPr>
          <a:xfrm rot="5400000">
            <a:off x="7535394" y="1917031"/>
            <a:ext cx="2154619" cy="2160000"/>
          </a:xfrm>
          <a:prstGeom prst="ellipse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15266" y="2524737"/>
            <a:ext cx="30930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54436" y="3109364"/>
            <a:ext cx="30930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12256" y="3112725"/>
            <a:ext cx="30930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54436" y="2518014"/>
            <a:ext cx="30930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8" name="Oval 17"/>
          <p:cNvSpPr/>
          <p:nvPr/>
        </p:nvSpPr>
        <p:spPr>
          <a:xfrm>
            <a:off x="5893606" y="2857652"/>
            <a:ext cx="286434" cy="286434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  <a:prstDash val="dash"/>
              </a:ln>
            </a:endParaRP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 rot="10800000">
            <a:off x="8500901" y="2877113"/>
            <a:ext cx="216000" cy="216000"/>
            <a:chOff x="7494098" y="32988139"/>
            <a:chExt cx="355655" cy="355655"/>
          </a:xfrm>
        </p:grpSpPr>
        <p:sp>
          <p:nvSpPr>
            <p:cNvPr id="20" name="Oval 19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Plus 20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 rot="16200000">
            <a:off x="8411596" y="2127113"/>
            <a:ext cx="394610" cy="216000"/>
            <a:chOff x="7494098" y="32988139"/>
            <a:chExt cx="649746" cy="355655"/>
          </a:xfrm>
        </p:grpSpPr>
        <p:sp>
          <p:nvSpPr>
            <p:cNvPr id="23" name="Oval 22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Left Arrow 24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Plus 23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" name="Straight Connector 25"/>
          <p:cNvCxnSpPr>
            <a:cxnSpLocks/>
            <a:endCxn id="18" idx="0"/>
          </p:cNvCxnSpPr>
          <p:nvPr/>
        </p:nvCxnSpPr>
        <p:spPr>
          <a:xfrm flipH="1">
            <a:off x="6036822" y="2050412"/>
            <a:ext cx="2086852" cy="8072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endCxn id="18" idx="4"/>
          </p:cNvCxnSpPr>
          <p:nvPr/>
        </p:nvCxnSpPr>
        <p:spPr>
          <a:xfrm flipH="1" flipV="1">
            <a:off x="6036822" y="3144087"/>
            <a:ext cx="2080028" cy="80336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>
            <a:grpSpLocks noChangeAspect="1"/>
          </p:cNvGrpSpPr>
          <p:nvPr/>
        </p:nvGrpSpPr>
        <p:grpSpPr>
          <a:xfrm rot="5400000">
            <a:off x="8411596" y="3647701"/>
            <a:ext cx="394610" cy="216000"/>
            <a:chOff x="7494098" y="32988139"/>
            <a:chExt cx="649746" cy="355655"/>
          </a:xfrm>
        </p:grpSpPr>
        <p:sp>
          <p:nvSpPr>
            <p:cNvPr id="35" name="Oval 34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Left Arrow 35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Plus 36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7863529" y="2877113"/>
            <a:ext cx="394610" cy="216000"/>
            <a:chOff x="7494098" y="32988139"/>
            <a:chExt cx="649746" cy="355655"/>
          </a:xfrm>
        </p:grpSpPr>
        <p:sp>
          <p:nvSpPr>
            <p:cNvPr id="39" name="Oval 38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Left Arrow 39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Plus 40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/>
          <p:cNvGrpSpPr>
            <a:grpSpLocks noChangeAspect="1"/>
          </p:cNvGrpSpPr>
          <p:nvPr/>
        </p:nvGrpSpPr>
        <p:grpSpPr>
          <a:xfrm rot="10800000">
            <a:off x="8982646" y="2877113"/>
            <a:ext cx="394610" cy="216000"/>
            <a:chOff x="7494098" y="32988139"/>
            <a:chExt cx="649746" cy="355655"/>
          </a:xfrm>
        </p:grpSpPr>
        <p:sp>
          <p:nvSpPr>
            <p:cNvPr id="43" name="Oval 42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Left Arrow 43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Plus 44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946846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92826" y="1264495"/>
                <a:ext cx="10205883" cy="5350061"/>
              </a:xfrm>
            </p:spPr>
            <p:txBody>
              <a:bodyPr anchor="t">
                <a:noAutofit/>
              </a:bodyPr>
              <a:lstStyle/>
              <a:p>
                <a:pPr marL="0" indent="0">
                  <a:buNone/>
                </a:pPr>
                <a:r>
                  <a:rPr lang="en-GB" sz="2000">
                    <a:solidFill>
                      <a:srgbClr val="0070C0"/>
                    </a:solidFill>
                  </a:rPr>
                  <a:t>Purpose</a:t>
                </a:r>
                <a:r>
                  <a:rPr lang="en-GB" sz="2000"/>
                  <a:t>: correct chromatic aberrations of ‘off-momentum’ particles</a:t>
                </a:r>
              </a:p>
              <a:p>
                <a:pPr lvl="0"/>
                <a:endParaRPr lang="en-GB" sz="2000" dirty="0"/>
              </a:p>
              <a:p>
                <a:pPr lvl="0"/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800" dirty="0"/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Equation</a:t>
                </a:r>
                <a:r>
                  <a:rPr lang="en-GB" sz="2000" dirty="0">
                    <a:latin typeface="Calibri" pitchFamily="34" charset="0"/>
                  </a:rPr>
                  <a:t> for normal (non-skew) ideal (infinite) </a:t>
                </a: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poles</a:t>
                </a:r>
                <a:r>
                  <a:rPr lang="en-GB" sz="2000" dirty="0">
                    <a:latin typeface="Calibri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>
                  <a:solidFill>
                    <a:srgbClr val="0070C0"/>
                  </a:solidFill>
                  <a:latin typeface="Calibri" pitchFamily="34" charset="0"/>
                  <a:sym typeface="Wingdings" panose="05000000000000000000" pitchFamily="2" charset="2"/>
                </a:endParaRP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  <a:sym typeface="Wingdings" panose="05000000000000000000" pitchFamily="2" charset="2"/>
                  </a:rPr>
                  <a:t>	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(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 = aperture radius)</a:t>
                </a: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</a:t>
                </a:r>
                <a:r>
                  <a:rPr lang="en-GB" sz="2000" dirty="0">
                    <a:latin typeface="Calibri" pitchFamily="34" charset="0"/>
                  </a:rPr>
                  <a:t>in aperture: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nor/>
                          </m:r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η</m:t>
                        </m:r>
                        <m:r>
                          <m:rPr>
                            <m:nor/>
                          </m:rPr>
                          <a:rPr lang="en-GB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µ</m:t>
                        </m:r>
                        <m:r>
                          <m:rPr>
                            <m:nor/>
                          </m:rPr>
                          <a:rPr lang="en-GB" sz="2000" i="1" baseline="-25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GB" sz="2000" b="0" i="1" baseline="-2500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NI</m:t>
                        </m:r>
                        <m:r>
                          <m:rPr>
                            <m:nor/>
                          </m:rPr>
                          <a:rPr lang="en-GB" sz="2000" b="0" i="1" baseline="-2500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per</m:t>
                        </m:r>
                        <m:r>
                          <m:rPr>
                            <m:nor/>
                          </m:rPr>
                          <a:rPr lang="en-GB" sz="2000" b="0" i="1" baseline="-2500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b="0" i="1" baseline="-2500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pole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GB" sz="2000" b="0" i="1" baseline="3000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20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>
                  <a:spcBef>
                    <a:spcPct val="20000"/>
                  </a:spcBef>
                  <a:buNone/>
                </a:pP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(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η ≈ 0.98 for non-saturated yoke)</a:t>
                </a:r>
                <a:endParaRPr lang="en-GB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Calibri" pitchFamily="34" charset="0"/>
                  </a:rPr>
                  <a:t>Magnetic flux density components</a:t>
                </a:r>
                <a:r>
                  <a:rPr lang="en-GB" sz="2000" dirty="0">
                    <a:latin typeface="Calibri" pitchFamily="34" charset="0"/>
                  </a:rPr>
                  <a:t>:</a:t>
                </a:r>
                <a:r>
                  <a:rPr lang="en-GB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𝑟𝑒𝑓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sz="20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i="1" dirty="0" err="1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xy</a:t>
                </a:r>
                <a:r>
                  <a:rPr lang="en-GB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𝑟𝑒𝑓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(“normal” sextupole)</a:t>
                </a:r>
                <a:endParaRPr lang="en-GB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2826" y="1264495"/>
                <a:ext cx="10205883" cy="5350061"/>
              </a:xfrm>
              <a:blipFill>
                <a:blip r:embed="rId3"/>
                <a:stretch>
                  <a:fillRect l="-597" t="-569" b="-1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Sextupole</a:t>
            </a:r>
          </a:p>
        </p:txBody>
      </p:sp>
      <p:pic>
        <p:nvPicPr>
          <p:cNvPr id="39" name="Picture 38" descr="Sextupole 2.png"/>
          <p:cNvPicPr>
            <a:picLocks noChangeAspect="1"/>
          </p:cNvPicPr>
          <p:nvPr/>
        </p:nvPicPr>
        <p:blipFill>
          <a:blip r:embed="rId4" cstate="print"/>
          <a:srcRect l="12705" t="1705" r="40280" b="10707"/>
          <a:stretch>
            <a:fillRect/>
          </a:stretch>
        </p:blipFill>
        <p:spPr>
          <a:xfrm>
            <a:off x="2497667" y="1712666"/>
            <a:ext cx="2180648" cy="2520000"/>
          </a:xfrm>
          <a:custGeom>
            <a:avLst/>
            <a:gdLst>
              <a:gd name="connsiteX0" fmla="*/ 1090367 w 2180734"/>
              <a:gd name="connsiteY0" fmla="*/ 0 h 2520099"/>
              <a:gd name="connsiteX1" fmla="*/ 2180734 w 2180734"/>
              <a:gd name="connsiteY1" fmla="*/ 628454 h 2520099"/>
              <a:gd name="connsiteX2" fmla="*/ 2180734 w 2180734"/>
              <a:gd name="connsiteY2" fmla="*/ 1891646 h 2520099"/>
              <a:gd name="connsiteX3" fmla="*/ 1090367 w 2180734"/>
              <a:gd name="connsiteY3" fmla="*/ 2520099 h 2520099"/>
              <a:gd name="connsiteX4" fmla="*/ 0 w 2180734"/>
              <a:gd name="connsiteY4" fmla="*/ 1894788 h 2520099"/>
              <a:gd name="connsiteX5" fmla="*/ 0 w 2180734"/>
              <a:gd name="connsiteY5" fmla="*/ 628454 h 252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0734" h="2520099">
                <a:moveTo>
                  <a:pt x="1090367" y="0"/>
                </a:moveTo>
                <a:lnTo>
                  <a:pt x="2180734" y="628454"/>
                </a:lnTo>
                <a:lnTo>
                  <a:pt x="2180734" y="1891646"/>
                </a:lnTo>
                <a:lnTo>
                  <a:pt x="1090367" y="2520099"/>
                </a:lnTo>
                <a:lnTo>
                  <a:pt x="0" y="1894788"/>
                </a:lnTo>
                <a:lnTo>
                  <a:pt x="0" y="628454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6216" t="10655" r="6389" b="2050"/>
          <a:stretch/>
        </p:blipFill>
        <p:spPr>
          <a:xfrm>
            <a:off x="7910917" y="1900637"/>
            <a:ext cx="2163119" cy="2160000"/>
          </a:xfrm>
          <a:prstGeom prst="ellipse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9506958" y="2860290"/>
            <a:ext cx="394610" cy="216000"/>
            <a:chOff x="7494098" y="32988139"/>
            <a:chExt cx="649746" cy="355655"/>
          </a:xfrm>
        </p:grpSpPr>
        <p:sp>
          <p:nvSpPr>
            <p:cNvPr id="13" name="Oval 12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Plus 13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Left Arrow 14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 rot="10800000">
            <a:off x="8896891" y="2860290"/>
            <a:ext cx="216000" cy="216000"/>
            <a:chOff x="7494098" y="32988139"/>
            <a:chExt cx="355655" cy="355655"/>
          </a:xfrm>
        </p:grpSpPr>
        <p:sp>
          <p:nvSpPr>
            <p:cNvPr id="17" name="Oval 16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Plus 17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8261861" y="2860290"/>
            <a:ext cx="394610" cy="216000"/>
            <a:chOff x="7494098" y="32988139"/>
            <a:chExt cx="649746" cy="355655"/>
          </a:xfrm>
        </p:grpSpPr>
        <p:sp>
          <p:nvSpPr>
            <p:cNvPr id="20" name="Oval 19"/>
            <p:cNvSpPr/>
            <p:nvPr/>
          </p:nvSpPr>
          <p:spPr>
            <a:xfrm>
              <a:off x="7494098" y="32988139"/>
              <a:ext cx="355655" cy="35565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Plus 20"/>
            <p:cNvSpPr/>
            <p:nvPr/>
          </p:nvSpPr>
          <p:spPr>
            <a:xfrm>
              <a:off x="7533858" y="33026572"/>
              <a:ext cx="274487" cy="274487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Left Arrow 21"/>
            <p:cNvSpPr/>
            <p:nvPr/>
          </p:nvSpPr>
          <p:spPr>
            <a:xfrm rot="10800000">
              <a:off x="7849753" y="33058381"/>
              <a:ext cx="294091" cy="224124"/>
            </a:xfrm>
            <a:prstGeom prst="lef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5142560" y="1723204"/>
            <a:ext cx="3479299" cy="2520000"/>
            <a:chOff x="20991065" y="31388619"/>
            <a:chExt cx="4970429" cy="36000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37" t="1774" r="40254" b="10695"/>
            <a:stretch>
              <a:fillRect/>
            </a:stretch>
          </p:blipFill>
          <p:spPr>
            <a:xfrm>
              <a:off x="20991065" y="31388619"/>
              <a:ext cx="3123454" cy="3600000"/>
            </a:xfrm>
            <a:custGeom>
              <a:avLst/>
              <a:gdLst>
                <a:gd name="connsiteX0" fmla="*/ 2867025 w 5743575"/>
                <a:gd name="connsiteY0" fmla="*/ 0 h 6619876"/>
                <a:gd name="connsiteX1" fmla="*/ 5743575 w 5743575"/>
                <a:gd name="connsiteY1" fmla="*/ 1666876 h 6619876"/>
                <a:gd name="connsiteX2" fmla="*/ 5734050 w 5743575"/>
                <a:gd name="connsiteY2" fmla="*/ 4981576 h 6619876"/>
                <a:gd name="connsiteX3" fmla="*/ 2867025 w 5743575"/>
                <a:gd name="connsiteY3" fmla="*/ 6619876 h 6619876"/>
                <a:gd name="connsiteX4" fmla="*/ 0 w 5743575"/>
                <a:gd name="connsiteY4" fmla="*/ 4972050 h 6619876"/>
                <a:gd name="connsiteX5" fmla="*/ 9525 w 5743575"/>
                <a:gd name="connsiteY5" fmla="*/ 1657350 h 661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3575" h="6619876">
                  <a:moveTo>
                    <a:pt x="2867025" y="0"/>
                  </a:moveTo>
                  <a:lnTo>
                    <a:pt x="5743575" y="1666876"/>
                  </a:lnTo>
                  <a:lnTo>
                    <a:pt x="5734050" y="4981576"/>
                  </a:lnTo>
                  <a:lnTo>
                    <a:pt x="2867025" y="6619876"/>
                  </a:lnTo>
                  <a:lnTo>
                    <a:pt x="0" y="4972050"/>
                  </a:lnTo>
                  <a:lnTo>
                    <a:pt x="9525" y="1657350"/>
                  </a:lnTo>
                  <a:close/>
                </a:path>
              </a:pathLst>
            </a:custGeom>
            <a:ln w="19050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1672698" y="32508020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B050"/>
                  </a:solidFill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271137" y="32105112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22310896" y="32935151"/>
              <a:ext cx="478033" cy="47803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/>
                  </a:solidFill>
                  <a:prstDash val="dash"/>
                </a:ln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320165" y="33609428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B050"/>
                  </a:solidFill>
                </a:rPr>
                <a:t>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966604" y="32505465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B050"/>
                  </a:solidFill>
                </a:rPr>
                <a:t>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899410" y="33209092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654025" y="33218442"/>
              <a:ext cx="516193" cy="57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>
              <a:off x="22542672" y="31731853"/>
              <a:ext cx="3418822" cy="120329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22542670" y="33413188"/>
              <a:ext cx="3404466" cy="11968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758130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8590938"/>
                  </p:ext>
                </p:extLst>
              </p:nvPr>
            </p:nvGraphicFramePr>
            <p:xfrm>
              <a:off x="905435" y="1285861"/>
              <a:ext cx="11051913" cy="51615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750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847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6049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507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7160">
                      <a:extLst>
                        <a:ext uri="{9D8B030D-6E8A-4147-A177-3AD203B41FA5}">
                          <a16:colId xmlns:a16="http://schemas.microsoft.com/office/drawing/2014/main" val="907032818"/>
                        </a:ext>
                      </a:extLst>
                    </a:gridCol>
                  </a:tblGrid>
                  <a:tr h="376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Pole shape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Field distribution</a:t>
                          </a:r>
                          <a:r>
                            <a:rPr lang="en-US" baseline="0" dirty="0"/>
                            <a:t> 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Pole equation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endPara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US" sz="1800" i="1" kern="1200" baseline="-250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</a:t>
                          </a:r>
                          <a:r>
                            <a:rPr lang="en-US" sz="1800" i="1" kern="1200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US" i="0" dirty="0">
                              <a:latin typeface="+mn-lt"/>
                              <a:ea typeface="Cambria Math" panose="02040503050406030204" pitchFamily="18" charset="0"/>
                            </a:rPr>
                            <a:t>, </a:t>
                          </a:r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US" i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</a:t>
                          </a:r>
                          <a:endPara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0" lang="en-GB" sz="1800" i="1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r  =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h/2 </a:t>
                          </a:r>
                          <a:endPara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µ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NI</m:t>
                                  </m:r>
                                </m:num>
                                <m:den>
                                  <m:r>
                                    <a:rPr lang="fr-CH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µ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NI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per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pole</m:t>
                                  </m:r>
                                </m:num>
                                <m:den>
                                  <m: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i="1" baseline="-250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= 0</a:t>
                          </a:r>
                        </a:p>
                        <a:p>
                          <a:pPr algn="ctr"/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i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 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const.</a:t>
                          </a:r>
                          <a:endParaRPr lang="en-US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r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fr-CH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µ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NI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per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pole</m:t>
                                  </m:r>
                                </m:num>
                                <m:den>
                                  <m: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CH" sz="1800" b="0" i="1" baseline="30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y </a:t>
                          </a:r>
                          <a:b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x </a:t>
                          </a:r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–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 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r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fr-CH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µ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NI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per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pole</m:t>
                                  </m:r>
                                </m:num>
                                <m:den>
                                  <m: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CH" sz="1800" b="0" i="1" baseline="30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en-GB" sz="1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oMath>
                          </a14:m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xy 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  <m:sup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sz="1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/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4(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–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xy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) =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r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  <a:endParaRPr lang="en-US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Bef>
                              <a:spcPts val="100"/>
                            </a:spcBef>
                            <a:buNone/>
                          </a:pPr>
                          <a:r>
                            <a:rPr lang="en-GB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fr-CH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µ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baseline="-250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NI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per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fr-CH" sz="1800" b="0" i="1" baseline="-25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pole</m:t>
                                  </m:r>
                                </m:num>
                                <m:den>
                                  <m:r>
                                    <a:rPr lang="fr-CH" sz="18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CH" sz="1800" b="0" i="1" baseline="300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en-GB" sz="1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spcBef>
                              <a:spcPts val="10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1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</m:oMath>
                          </a14:m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indent="0" algn="ctr">
                            <a:spcBef>
                              <a:spcPts val="10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  <m:sSubSup>
                                    <m:sSubSupPr>
                                      <m:ctrlPr>
                                        <a:rPr lang="en-GB" sz="1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𝑥𝑦</m:t>
                                  </m:r>
                                </m:e>
                                <m:sup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sz="1800" dirty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rPr>
                            <a:t>/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8590938"/>
                  </p:ext>
                </p:extLst>
              </p:nvPr>
            </p:nvGraphicFramePr>
            <p:xfrm>
              <a:off x="905435" y="1285861"/>
              <a:ext cx="11051913" cy="51615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750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847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6049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507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7160">
                      <a:extLst>
                        <a:ext uri="{9D8B030D-6E8A-4147-A177-3AD203B41FA5}">
                          <a16:colId xmlns:a16="http://schemas.microsoft.com/office/drawing/2014/main" val="90703281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Pole shape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Field distribution</a:t>
                          </a:r>
                          <a:r>
                            <a:rPr lang="en-US" baseline="0" dirty="0"/>
                            <a:t> 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Pole equation</a:t>
                          </a:r>
                          <a:endParaRPr lang="en-US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endPara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US" sz="1800" i="1" kern="1200" baseline="-250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</a:t>
                          </a:r>
                          <a:r>
                            <a:rPr lang="en-US" sz="1800" i="1" kern="1200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US" i="0" dirty="0">
                              <a:latin typeface="+mn-lt"/>
                              <a:ea typeface="Cambria Math" panose="02040503050406030204" pitchFamily="18" charset="0"/>
                            </a:rPr>
                            <a:t>, </a:t>
                          </a:r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US" i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</a:t>
                          </a:r>
                          <a:endPara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0" lang="en-GB" sz="1800" i="1" u="none" strike="noStrike" kern="1200" cap="none" spc="0" normalizeH="0" baseline="0" noProof="0" dirty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r  = </a:t>
                          </a:r>
                          <a:r>
                            <a:rPr kumimoji="0" lang="en-GB" sz="1800" i="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kumimoji="0" lang="en-GB" sz="1800" i="1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h/2 </a:t>
                          </a:r>
                          <a:endPara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6368" t="-60215" r="-91880" b="-300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i="1" baseline="-250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= 0</a:t>
                          </a:r>
                        </a:p>
                        <a:p>
                          <a:pPr algn="ctr"/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i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</a:t>
                          </a:r>
                          <a:r>
                            <a:rPr lang="en-GB" sz="1800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 </a:t>
                          </a:r>
                          <a:r>
                            <a:rPr lang="en-GB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const.</a:t>
                          </a:r>
                          <a:endParaRPr lang="en-US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r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6368" t="-160215" r="-91880" b="-200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24065" t="-160215" r="-467" b="-200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–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= </a:t>
                          </a:r>
                          <a:r>
                            <a:rPr lang="en-GB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 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r </a:t>
                          </a:r>
                          <a:r>
                            <a:rPr lang="en-GB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6368" t="-261622" r="-91880" b="-1016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24065" t="-261622" r="-467" b="-1016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30364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4(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y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–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1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xy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) = </a:t>
                          </a:r>
                          <a:r>
                            <a:rPr lang="en-GB" sz="18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 </a:t>
                          </a:r>
                          <a:r>
                            <a:rPr lang="en-GB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a:t>r</a:t>
                          </a:r>
                          <a:r>
                            <a:rPr lang="en-GB" sz="1800" i="0" baseline="30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  <a:endParaRPr lang="en-US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6368" t="-359677" r="-91880" b="-1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24065" t="-359677" r="-467" b="-1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magnet types</a:t>
            </a:r>
          </a:p>
        </p:txBody>
      </p:sp>
      <p:pic>
        <p:nvPicPr>
          <p:cNvPr id="16" name="Picture 15" descr="Octupole 1.png"/>
          <p:cNvPicPr>
            <a:picLocks noChangeAspect="1"/>
          </p:cNvPicPr>
          <p:nvPr/>
        </p:nvPicPr>
        <p:blipFill>
          <a:blip r:embed="rId4" cstate="print"/>
          <a:srcRect l="9375" t="2020" r="36719" b="10858"/>
          <a:stretch>
            <a:fillRect/>
          </a:stretch>
        </p:blipFill>
        <p:spPr>
          <a:xfrm>
            <a:off x="1338987" y="5371685"/>
            <a:ext cx="1000132" cy="1000132"/>
          </a:xfrm>
          <a:prstGeom prst="rect">
            <a:avLst/>
          </a:prstGeom>
        </p:spPr>
      </p:pic>
      <p:pic>
        <p:nvPicPr>
          <p:cNvPr id="17" name="Picture 16" descr="Quadrupole 1.png"/>
          <p:cNvPicPr>
            <a:picLocks noChangeAspect="1"/>
          </p:cNvPicPr>
          <p:nvPr/>
        </p:nvPicPr>
        <p:blipFill>
          <a:blip r:embed="rId5" cstate="print"/>
          <a:srcRect l="9375" t="3282" r="37500" b="12121"/>
          <a:stretch>
            <a:fillRect/>
          </a:stretch>
        </p:blipFill>
        <p:spPr>
          <a:xfrm>
            <a:off x="1324073" y="3126896"/>
            <a:ext cx="1015047" cy="1000132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31584" y="3124435"/>
            <a:ext cx="102619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 descr="H-Dipole 1.png"/>
          <p:cNvPicPr>
            <a:picLocks noChangeAspect="1"/>
          </p:cNvPicPr>
          <p:nvPr/>
        </p:nvPicPr>
        <p:blipFill>
          <a:blip r:embed="rId7" cstate="print"/>
          <a:srcRect l="11718" t="12216" r="30469" b="22292"/>
          <a:stretch>
            <a:fillRect/>
          </a:stretch>
        </p:blipFill>
        <p:spPr>
          <a:xfrm>
            <a:off x="1109759" y="1982989"/>
            <a:ext cx="1423259" cy="1000132"/>
          </a:xfrm>
          <a:prstGeom prst="rect">
            <a:avLst/>
          </a:prstGeom>
        </p:spPr>
      </p:pic>
      <p:pic>
        <p:nvPicPr>
          <p:cNvPr id="20" name="Picture 19" descr="Sextupole 1.png"/>
          <p:cNvPicPr>
            <a:picLocks/>
          </p:cNvPicPr>
          <p:nvPr/>
        </p:nvPicPr>
        <p:blipFill>
          <a:blip r:embed="rId8" cstate="print"/>
          <a:srcRect l="9375" r="36719" b="6891"/>
          <a:stretch>
            <a:fillRect/>
          </a:stretch>
        </p:blipFill>
        <p:spPr>
          <a:xfrm>
            <a:off x="1338988" y="4230380"/>
            <a:ext cx="985833" cy="10260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31585" y="4248059"/>
            <a:ext cx="102779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31585" y="5371684"/>
            <a:ext cx="1027797" cy="100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31585" y="1989154"/>
            <a:ext cx="102779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03293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Conventional</a:t>
            </a:r>
            <a:r>
              <a:rPr lang="de-CH" dirty="0"/>
              <a:t> NC magnet layouts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316924" cy="5400601"/>
          </a:xfrm>
        </p:spPr>
        <p:txBody>
          <a:bodyPr anchor="t"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lvl="2"/>
            <a:endParaRPr lang="de-CH" dirty="0"/>
          </a:p>
          <a:p>
            <a:pPr lvl="2"/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5312" y="2871619"/>
            <a:ext cx="4320653" cy="3703948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Picture 3" descr="\\cern.ch\dfs\Users\t\tzickler\Documents\DATEN1a\Magnet Design\CAS\magnet Bilder\Asymmetries_gene_harmonics_Pa.jpg">
            <a:extLst>
              <a:ext uri="{FF2B5EF4-FFF2-40B4-BE49-F238E27FC236}">
                <a16:creationId xmlns:a16="http://schemas.microsoft.com/office/drawing/2014/main" id="{157D119C-7A09-4B24-A2D3-E7B9F9F3E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12905" t="10215" r="9804" b="11277"/>
          <a:stretch>
            <a:fillRect/>
          </a:stretch>
        </p:blipFill>
        <p:spPr bwMode="auto">
          <a:xfrm>
            <a:off x="1985993" y="4775850"/>
            <a:ext cx="1685656" cy="17910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Picture 4" descr="\\cern.ch\dfs\Users\t\tzickler\Documents\DATEN1a\Magnet Design\CAS\magnet Bilder\H-Shape_2.jpg">
            <a:extLst>
              <a:ext uri="{FF2B5EF4-FFF2-40B4-BE49-F238E27FC236}">
                <a16:creationId xmlns:a16="http://schemas.microsoft.com/office/drawing/2014/main" id="{731012B4-EBA8-43BF-8F0E-BE1B7289F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11740" t="9494" r="12786" b="12182"/>
          <a:stretch>
            <a:fillRect/>
          </a:stretch>
        </p:blipFill>
        <p:spPr bwMode="auto">
          <a:xfrm>
            <a:off x="1991544" y="1203618"/>
            <a:ext cx="1709599" cy="125370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8" name="Picture 5" descr="\\cern.ch\dfs\Users\t\tzickler\Documents\DATEN1a\Magnet Design\CAS\magnet Bilder\O-Shape or Window Frame.jpg">
            <a:extLst>
              <a:ext uri="{FF2B5EF4-FFF2-40B4-BE49-F238E27FC236}">
                <a16:creationId xmlns:a16="http://schemas.microsoft.com/office/drawing/2014/main" id="{206F515A-FC41-4C25-9516-E59563FCD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18352" t="13418" r="22189" b="15290"/>
          <a:stretch>
            <a:fillRect/>
          </a:stretch>
        </p:blipFill>
        <p:spPr bwMode="auto">
          <a:xfrm>
            <a:off x="1991543" y="2730205"/>
            <a:ext cx="1709599" cy="17910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9" name="Content Placeholder 3" descr="1_Standard_quadrupol.jpg">
            <a:extLst>
              <a:ext uri="{FF2B5EF4-FFF2-40B4-BE49-F238E27FC236}">
                <a16:creationId xmlns:a16="http://schemas.microsoft.com/office/drawing/2014/main" id="{2B6B29D5-A757-46D8-927B-15C7A5075022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l="3448" t="3479" r="3448" b="2592"/>
          <a:stretch>
            <a:fillRect/>
          </a:stretch>
        </p:blipFill>
        <p:spPr>
          <a:xfrm>
            <a:off x="8907760" y="2730205"/>
            <a:ext cx="1473652" cy="14736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 descr="2_Standard_Quadrupol.jpg">
            <a:extLst>
              <a:ext uri="{FF2B5EF4-FFF2-40B4-BE49-F238E27FC236}">
                <a16:creationId xmlns:a16="http://schemas.microsoft.com/office/drawing/2014/main" id="{50795A1F-34E9-4F58-B01F-007CD22309EF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 l="8000" r="4000" b="8558"/>
          <a:stretch>
            <a:fillRect/>
          </a:stretch>
        </p:blipFill>
        <p:spPr>
          <a:xfrm>
            <a:off x="8908939" y="1080119"/>
            <a:ext cx="1472473" cy="14724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 descr="Asse_Collins_Quadrupol.jpg">
            <a:extLst>
              <a:ext uri="{FF2B5EF4-FFF2-40B4-BE49-F238E27FC236}">
                <a16:creationId xmlns:a16="http://schemas.microsoft.com/office/drawing/2014/main" id="{0171656C-1EB5-40A0-97D5-78514D09C95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 l="14770" t="8622" r="15072" b="10908"/>
          <a:stretch>
            <a:fillRect/>
          </a:stretch>
        </p:blipFill>
        <p:spPr>
          <a:xfrm>
            <a:off x="8907760" y="4381471"/>
            <a:ext cx="1473651" cy="20631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F6D9EE3-19E2-4A1A-AB25-649BB141284F}"/>
              </a:ext>
            </a:extLst>
          </p:cNvPr>
          <p:cNvSpPr/>
          <p:nvPr/>
        </p:nvSpPr>
        <p:spPr>
          <a:xfrm>
            <a:off x="3980929" y="1491915"/>
            <a:ext cx="458941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CH" sz="1600" dirty="0">
                <a:solidFill>
                  <a:srgbClr val="0070C0"/>
                </a:solidFill>
              </a:rPr>
              <a:t>Excitation coils</a:t>
            </a:r>
            <a:r>
              <a:rPr lang="de-CH" sz="1600" dirty="0"/>
              <a:t> carry the electrical current creating </a:t>
            </a:r>
            <a:r>
              <a:rPr lang="de-CH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  <a:p>
            <a:pPr>
              <a:spcBef>
                <a:spcPts val="600"/>
              </a:spcBef>
            </a:pPr>
            <a:r>
              <a:rPr lang="de-CH" sz="1600" dirty="0">
                <a:solidFill>
                  <a:srgbClr val="0070C0"/>
                </a:solidFill>
              </a:rPr>
              <a:t>Iron</a:t>
            </a:r>
            <a:r>
              <a:rPr lang="de-CH" sz="1600" dirty="0"/>
              <a:t> </a:t>
            </a:r>
            <a:r>
              <a:rPr lang="de-CH" sz="1600" dirty="0" err="1">
                <a:solidFill>
                  <a:srgbClr val="0070C0"/>
                </a:solidFill>
              </a:rPr>
              <a:t>yoke</a:t>
            </a:r>
            <a:r>
              <a:rPr lang="de-CH" sz="1600" dirty="0"/>
              <a:t> </a:t>
            </a:r>
            <a:r>
              <a:rPr lang="de-CH" sz="1600" dirty="0" err="1"/>
              <a:t>guide</a:t>
            </a:r>
            <a:r>
              <a:rPr lang="de-CH" sz="1600" dirty="0"/>
              <a:t>, </a:t>
            </a:r>
            <a:r>
              <a:rPr lang="de-CH" sz="1600" dirty="0" err="1"/>
              <a:t>enhance</a:t>
            </a:r>
            <a:r>
              <a:rPr lang="de-CH" sz="1600" dirty="0"/>
              <a:t> and </a:t>
            </a:r>
            <a:r>
              <a:rPr lang="de-CH" sz="1600" dirty="0" err="1"/>
              <a:t>shape</a:t>
            </a:r>
            <a:r>
              <a:rPr lang="de-CH" sz="1600" dirty="0"/>
              <a:t> magnetic flux </a:t>
            </a:r>
          </a:p>
          <a:p>
            <a:pPr>
              <a:spcBef>
                <a:spcPts val="600"/>
              </a:spcBef>
            </a:pPr>
            <a:r>
              <a:rPr lang="de-CH" sz="1600" dirty="0" err="1">
                <a:solidFill>
                  <a:srgbClr val="0070C0"/>
                </a:solidFill>
              </a:rPr>
              <a:t>Auxiliaries</a:t>
            </a:r>
            <a:r>
              <a:rPr lang="de-CH" sz="1600" dirty="0">
                <a:solidFill>
                  <a:srgbClr val="0070C0"/>
                </a:solidFill>
              </a:rPr>
              <a:t> </a:t>
            </a:r>
            <a:r>
              <a:rPr lang="de-CH" sz="1600" dirty="0"/>
              <a:t>for</a:t>
            </a:r>
            <a:r>
              <a:rPr lang="de-CH" sz="1600" dirty="0">
                <a:solidFill>
                  <a:srgbClr val="0070C0"/>
                </a:solidFill>
              </a:rPr>
              <a:t> </a:t>
            </a:r>
            <a:r>
              <a:rPr lang="de-CH" sz="1600" dirty="0"/>
              <a:t>cooling, interlock, safety, alignment, ...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0F8458-4A0D-B2AE-4E35-462B5343552A}"/>
              </a:ext>
            </a:extLst>
          </p:cNvPr>
          <p:cNvSpPr txBox="1"/>
          <p:nvPr/>
        </p:nvSpPr>
        <p:spPr>
          <a:xfrm>
            <a:off x="10381411" y="1735583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Tapered poles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9779F7-9687-A6B5-AB1F-685259C6BAEF}"/>
              </a:ext>
            </a:extLst>
          </p:cNvPr>
          <p:cNvSpPr txBox="1"/>
          <p:nvPr/>
        </p:nvSpPr>
        <p:spPr>
          <a:xfrm>
            <a:off x="10381411" y="3278217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Straight poles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23783D-ACB4-DFC2-FCA3-0D996C663FDE}"/>
              </a:ext>
            </a:extLst>
          </p:cNvPr>
          <p:cNvSpPr txBox="1"/>
          <p:nvPr/>
        </p:nvSpPr>
        <p:spPr>
          <a:xfrm>
            <a:off x="10381411" y="5194481"/>
            <a:ext cx="15111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Figure-of-eight</a:t>
            </a:r>
          </a:p>
          <a:p>
            <a:pPr algn="ctr"/>
            <a:r>
              <a:rPr lang="en-GB" sz="1400" dirty="0"/>
              <a:t>or</a:t>
            </a:r>
          </a:p>
          <a:p>
            <a:pPr algn="ctr"/>
            <a:r>
              <a:rPr lang="en-GB" sz="1400" dirty="0"/>
              <a:t>Collins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20348E-D2F4-9DF7-38CD-FF24BB9B7F80}"/>
              </a:ext>
            </a:extLst>
          </p:cNvPr>
          <p:cNvSpPr txBox="1"/>
          <p:nvPr/>
        </p:nvSpPr>
        <p:spPr>
          <a:xfrm>
            <a:off x="526773" y="1676581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H-type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D76AD2-9A4A-F3CA-7763-ED6E616C5CFA}"/>
              </a:ext>
            </a:extLst>
          </p:cNvPr>
          <p:cNvSpPr txBox="1"/>
          <p:nvPr/>
        </p:nvSpPr>
        <p:spPr>
          <a:xfrm>
            <a:off x="540834" y="5500493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C-type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9775CD-E639-16F5-8920-CD94031CA682}"/>
              </a:ext>
            </a:extLst>
          </p:cNvPr>
          <p:cNvSpPr txBox="1"/>
          <p:nvPr/>
        </p:nvSpPr>
        <p:spPr>
          <a:xfrm>
            <a:off x="540834" y="3228540"/>
            <a:ext cx="1511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O-type</a:t>
            </a:r>
          </a:p>
          <a:p>
            <a:pPr algn="ctr"/>
            <a:r>
              <a:rPr lang="en-GB" sz="1400" dirty="0"/>
              <a:t>or</a:t>
            </a:r>
          </a:p>
          <a:p>
            <a:pPr algn="ctr"/>
            <a:r>
              <a:rPr lang="en-GB" sz="1400" dirty="0"/>
              <a:t>Window frame</a:t>
            </a:r>
          </a:p>
          <a:p>
            <a:pPr algn="ctr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750437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this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536" y="1052736"/>
            <a:ext cx="11139055" cy="5649400"/>
          </a:xfrm>
        </p:spPr>
        <p:txBody>
          <a:bodyPr>
            <a:noAutofit/>
          </a:bodyPr>
          <a:lstStyle/>
          <a:p>
            <a:pPr marL="342900" lvl="1" indent="-342900">
              <a:buNone/>
            </a:pPr>
            <a:r>
              <a:rPr lang="en-GB" dirty="0"/>
              <a:t>About </a:t>
            </a:r>
            <a:r>
              <a:rPr lang="en-GB" dirty="0">
                <a:solidFill>
                  <a:srgbClr val="0070C0"/>
                </a:solidFill>
              </a:rPr>
              <a:t>5000</a:t>
            </a:r>
            <a:r>
              <a:rPr lang="en-GB" dirty="0"/>
              <a:t> ‘room temperature’ magnets (50 000 tonnes) are installed in the CERN accelerator complex, in about 20 km of beam lines</a:t>
            </a:r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r>
              <a:rPr lang="en-GB" dirty="0"/>
              <a:t>There is a large variety (about </a:t>
            </a:r>
            <a:r>
              <a:rPr lang="en-GB" dirty="0">
                <a:solidFill>
                  <a:srgbClr val="0070C0"/>
                </a:solidFill>
              </a:rPr>
              <a:t>500</a:t>
            </a:r>
            <a:r>
              <a:rPr lang="en-GB" dirty="0"/>
              <a:t> different types), with different </a:t>
            </a:r>
            <a:r>
              <a:rPr lang="en-GB" dirty="0">
                <a:solidFill>
                  <a:srgbClr val="0070C0"/>
                </a:solidFill>
              </a:rPr>
              <a:t>technologies</a:t>
            </a:r>
            <a:r>
              <a:rPr lang="en-GB" dirty="0"/>
              <a:t> to address different needs</a:t>
            </a:r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endParaRPr lang="en-GB" dirty="0"/>
          </a:p>
          <a:p>
            <a:pPr marL="342900" lvl="1" indent="-342900">
              <a:buNone/>
            </a:pPr>
            <a:r>
              <a:rPr lang="en-GB" dirty="0"/>
              <a:t>Today, we will mainly focus on ‘room temperature’ magnets i.e., </a:t>
            </a:r>
            <a:r>
              <a:rPr lang="en-GB" dirty="0">
                <a:solidFill>
                  <a:srgbClr val="0070C0"/>
                </a:solidFill>
              </a:rPr>
              <a:t>normal-conducting</a:t>
            </a:r>
            <a:r>
              <a:rPr lang="en-GB" dirty="0"/>
              <a:t> (iron-dominated) electro-magnets, and on </a:t>
            </a:r>
            <a:r>
              <a:rPr lang="en-GB" dirty="0">
                <a:solidFill>
                  <a:srgbClr val="0070C0"/>
                </a:solidFill>
              </a:rPr>
              <a:t>permanent magnets</a:t>
            </a:r>
          </a:p>
          <a:p>
            <a:pPr marL="342900" lvl="1" indent="-342900">
              <a:buNone/>
            </a:pPr>
            <a:endParaRPr lang="en-GB" sz="1600" dirty="0">
              <a:solidFill>
                <a:srgbClr val="0070C0"/>
              </a:solidFill>
            </a:endParaRP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 descr="tour-eiffel-paris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2260" y="1830834"/>
            <a:ext cx="714167" cy="952222"/>
          </a:xfrm>
          <a:prstGeom prst="rect">
            <a:avLst/>
          </a:prstGeom>
        </p:spPr>
      </p:pic>
      <p:pic>
        <p:nvPicPr>
          <p:cNvPr id="9" name="Picture 8" descr="tour-eiffel-paris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4891" y="1830834"/>
            <a:ext cx="714167" cy="952222"/>
          </a:xfrm>
          <a:prstGeom prst="rect">
            <a:avLst/>
          </a:prstGeom>
        </p:spPr>
      </p:pic>
      <p:pic>
        <p:nvPicPr>
          <p:cNvPr id="10" name="Picture 9" descr="tour-eiffel-paris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77164" y="1830834"/>
            <a:ext cx="714167" cy="952222"/>
          </a:xfrm>
          <a:prstGeom prst="rect">
            <a:avLst/>
          </a:prstGeom>
        </p:spPr>
      </p:pic>
      <p:pic>
        <p:nvPicPr>
          <p:cNvPr id="11" name="Picture 10" descr="tour-eiffel-paris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548" y="1830834"/>
            <a:ext cx="714167" cy="952222"/>
          </a:xfrm>
          <a:prstGeom prst="rect">
            <a:avLst/>
          </a:prstGeom>
        </p:spPr>
      </p:pic>
      <p:pic>
        <p:nvPicPr>
          <p:cNvPr id="12" name="Picture 11" descr="tour-eiffel-paris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4051" y="1830834"/>
            <a:ext cx="714167" cy="952222"/>
          </a:xfrm>
          <a:prstGeom prst="rect">
            <a:avLst/>
          </a:prstGeom>
        </p:spPr>
      </p:pic>
      <p:pic>
        <p:nvPicPr>
          <p:cNvPr id="13" name="Picture 3" descr="C:\Documents and Settings\anewboro\consolidation\DSCF4811.JPG">
            <a:extLst>
              <a:ext uri="{FF2B5EF4-FFF2-40B4-BE49-F238E27FC236}">
                <a16:creationId xmlns:a16="http://schemas.microsoft.com/office/drawing/2014/main" id="{1DE5B099-2431-4C23-81B0-E5DF4D2857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9153" r="17637"/>
          <a:stretch/>
        </p:blipFill>
        <p:spPr bwMode="auto">
          <a:xfrm>
            <a:off x="3139623" y="3429000"/>
            <a:ext cx="2305214" cy="219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F6C78360-4A16-42D5-8547-5B030E145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8272" r="8154"/>
          <a:stretch>
            <a:fillRect/>
          </a:stretch>
        </p:blipFill>
        <p:spPr bwMode="auto">
          <a:xfrm>
            <a:off x="8875471" y="3429000"/>
            <a:ext cx="2938095" cy="219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73E93A-958D-46CE-B1B8-04C846FE85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0" t="15416" b="6232"/>
          <a:stretch/>
        </p:blipFill>
        <p:spPr>
          <a:xfrm>
            <a:off x="848882" y="3429000"/>
            <a:ext cx="2044471" cy="2180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6E9199-9C34-2849-FF41-D56461326F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06" y="3429000"/>
            <a:ext cx="2938095" cy="2203571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D298C-341F-146A-5276-D88884766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D086-E778-BE08-FA3D-D986E7E63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968FD-E6ED-A1DB-C772-1F258D2CB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5" y="1228962"/>
            <a:ext cx="9731022" cy="5552838"/>
          </a:xfrm>
        </p:spPr>
        <p:txBody>
          <a:bodyPr>
            <a:noAutofit/>
          </a:bodyPr>
          <a:lstStyle/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Producing magnetic fields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Why and how?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Analogies with other domains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Magnet technologies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Technology classifications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Electro-magnets (EM)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EM components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Magnet topologies and use in accelerators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Permanent magnets (PM)</a:t>
            </a:r>
          </a:p>
          <a:p>
            <a:pPr marL="1657328" lvl="4" indent="-342900"/>
            <a:r>
              <a:rPr lang="en-GB" sz="1800" dirty="0"/>
              <a:t>Materials</a:t>
            </a:r>
          </a:p>
          <a:p>
            <a:pPr marL="1657328" lvl="4" indent="-342900"/>
            <a:r>
              <a:rPr lang="en-GB" sz="1800" dirty="0"/>
              <a:t>PM types in accelerators</a:t>
            </a:r>
          </a:p>
          <a:p>
            <a:pPr marL="1657328" lvl="4" indent="-342900"/>
            <a:r>
              <a:rPr lang="en-GB" sz="1800" dirty="0"/>
              <a:t>Comparison PM vs. EM</a:t>
            </a:r>
          </a:p>
          <a:p>
            <a:pPr marL="1657328" lvl="4" indent="-342900"/>
            <a:r>
              <a:rPr lang="en-GB" sz="1800" dirty="0"/>
              <a:t>Tuneable PM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Spare slides</a:t>
            </a: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BD9A6-2C5F-B52D-0BCB-F29B592CF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90779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Permanent magnet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557EA-5B8B-D5D6-2B0A-BFC067DC4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268" y="1822745"/>
            <a:ext cx="3888351" cy="44805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1CD24F-9D06-5FF6-B0BC-89B0FB667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058" y="1285861"/>
            <a:ext cx="10026306" cy="571480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In 600 </a:t>
            </a:r>
            <a:r>
              <a:rPr lang="en-US" sz="2200" dirty="0" err="1"/>
              <a:t>b.C.</a:t>
            </a:r>
            <a:r>
              <a:rPr lang="en-US" sz="2200" dirty="0"/>
              <a:t>, stones of “magnetite” (iron oxide) found in Magnesia area, in Greece.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127F576-7BD5-E124-3BEE-032A995628A3}"/>
              </a:ext>
            </a:extLst>
          </p:cNvPr>
          <p:cNvSpPr txBox="1">
            <a:spLocks/>
          </p:cNvSpPr>
          <p:nvPr/>
        </p:nvSpPr>
        <p:spPr>
          <a:xfrm>
            <a:off x="988059" y="2090466"/>
            <a:ext cx="6411808" cy="44024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dirty="0"/>
              <a:t>Most popular PM materials:</a:t>
            </a:r>
            <a:endParaRPr lang="en-US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dirty="0">
                <a:solidFill>
                  <a:srgbClr val="0070C0"/>
                </a:solidFill>
              </a:rPr>
              <a:t>	</a:t>
            </a:r>
            <a:r>
              <a:rPr lang="en-US" sz="2000" dirty="0" err="1">
                <a:solidFill>
                  <a:srgbClr val="0070C0"/>
                </a:solidFill>
              </a:rPr>
              <a:t>AlNiCo</a:t>
            </a:r>
            <a:r>
              <a:rPr lang="en-US" sz="2000" dirty="0">
                <a:solidFill>
                  <a:srgbClr val="0070C0"/>
                </a:solidFill>
              </a:rPr>
              <a:t>: </a:t>
            </a:r>
            <a:r>
              <a:rPr lang="en-GB" sz="2000" dirty="0"/>
              <a:t>alloy of Al, Ni, Co</a:t>
            </a:r>
          </a:p>
          <a:p>
            <a:pPr>
              <a:buFont typeface="Arial" pitchFamily="34" charset="0"/>
              <a:buNone/>
            </a:pPr>
            <a:r>
              <a:rPr lang="en-US" sz="2000" dirty="0">
                <a:solidFill>
                  <a:srgbClr val="0070C0"/>
                </a:solidFill>
              </a:rPr>
              <a:t>	Ferrites: </a:t>
            </a:r>
            <a:r>
              <a:rPr lang="en-GB" sz="2000" dirty="0"/>
              <a:t>ceramic compound mixing iron oxide and one (or more) of Sr, Ba, Mn, Ni, Zn</a:t>
            </a:r>
          </a:p>
          <a:p>
            <a:pPr>
              <a:buNone/>
            </a:pPr>
            <a:r>
              <a:rPr lang="en-US" sz="2000" dirty="0">
                <a:solidFill>
                  <a:srgbClr val="0070C0"/>
                </a:solidFill>
              </a:rPr>
              <a:t>	Rare earths: </a:t>
            </a:r>
            <a:r>
              <a:rPr lang="en-GB" sz="2000" dirty="0"/>
              <a:t>Lanthanides group (elements 57 to 71 in periodic table)</a:t>
            </a:r>
          </a:p>
          <a:p>
            <a:pPr>
              <a:buFont typeface="Arial" pitchFamily="34" charset="0"/>
              <a:buNone/>
            </a:pPr>
            <a:endParaRPr lang="en-GB" dirty="0"/>
          </a:p>
          <a:p>
            <a:pPr>
              <a:buFont typeface="Arial" pitchFamily="34" charset="0"/>
              <a:buNone/>
            </a:pPr>
            <a:r>
              <a:rPr lang="en-GB" i="1" dirty="0"/>
              <a:t>For accelerator magnets:</a:t>
            </a:r>
          </a:p>
          <a:p>
            <a:pPr>
              <a:buFont typeface="Arial" pitchFamily="34" charset="0"/>
              <a:buNone/>
            </a:pPr>
            <a:r>
              <a:rPr lang="en-US" sz="2000" dirty="0">
                <a:solidFill>
                  <a:srgbClr val="0070C0"/>
                </a:solidFill>
              </a:rPr>
              <a:t>	Samarium-Cobalt: </a:t>
            </a:r>
            <a:r>
              <a:rPr lang="en-GB" sz="2000" dirty="0"/>
              <a:t>SmCo</a:t>
            </a:r>
            <a:r>
              <a:rPr lang="en-GB" sz="2000" baseline="-25000" dirty="0"/>
              <a:t>5</a:t>
            </a:r>
            <a:r>
              <a:rPr lang="en-GB" sz="2000" dirty="0"/>
              <a:t> and Sm</a:t>
            </a:r>
            <a:r>
              <a:rPr lang="en-GB" sz="2000" baseline="-25000" dirty="0"/>
              <a:t>2</a:t>
            </a:r>
            <a:r>
              <a:rPr lang="en-GB" sz="2000" dirty="0"/>
              <a:t>Co</a:t>
            </a:r>
            <a:r>
              <a:rPr lang="en-GB" sz="2000" baseline="-25000" dirty="0"/>
              <a:t>17</a:t>
            </a:r>
            <a:r>
              <a:rPr lang="en-GB" sz="2000" dirty="0"/>
              <a:t>  (Variants exist with Cu, Fe or Zr instead of Co)</a:t>
            </a:r>
          </a:p>
          <a:p>
            <a:pPr>
              <a:buFont typeface="Arial" pitchFamily="34" charset="0"/>
              <a:buNone/>
            </a:pPr>
            <a:r>
              <a:rPr lang="en-US" sz="2000" dirty="0">
                <a:solidFill>
                  <a:srgbClr val="0070C0"/>
                </a:solidFill>
              </a:rPr>
              <a:t>	Neodymium-Iron-Boron: </a:t>
            </a:r>
            <a:r>
              <a:rPr lang="en-GB" sz="2000" dirty="0"/>
              <a:t>Nd</a:t>
            </a:r>
            <a:r>
              <a:rPr lang="en-GB" sz="2000" baseline="-25000" dirty="0"/>
              <a:t>2</a:t>
            </a:r>
            <a:r>
              <a:rPr lang="en-GB" sz="2000" dirty="0"/>
              <a:t>Fe</a:t>
            </a:r>
            <a:r>
              <a:rPr lang="en-GB" sz="2000" baseline="-25000" dirty="0"/>
              <a:t>14</a:t>
            </a:r>
            <a:r>
              <a:rPr lang="en-GB" sz="2000" dirty="0"/>
              <a:t>B</a:t>
            </a:r>
          </a:p>
          <a:p>
            <a:pPr>
              <a:buFont typeface="Arial" pitchFamily="34" charset="0"/>
              <a:buNone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6AEB5A-435A-4AB2-5CD7-1C5B2C4D3289}"/>
              </a:ext>
            </a:extLst>
          </p:cNvPr>
          <p:cNvSpPr txBox="1"/>
          <p:nvPr/>
        </p:nvSpPr>
        <p:spPr>
          <a:xfrm>
            <a:off x="7909781" y="6306112"/>
            <a:ext cx="36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Courtesy: Vacuumschmelze GmbH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6C7E6F-5A5F-83BE-E885-1EAC4480E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534" y="3933846"/>
            <a:ext cx="2393151" cy="105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142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058" y="1052736"/>
            <a:ext cx="10814475" cy="5641362"/>
          </a:xfrm>
        </p:spPr>
        <p:txBody>
          <a:bodyPr anchor="t">
            <a:noAutofit/>
          </a:bodyPr>
          <a:lstStyle/>
          <a:p>
            <a:r>
              <a:rPr lang="en-GB" sz="2200" dirty="0"/>
              <a:t>Distinction “soft” and “hard” (i.e. PM) magnetic materials: </a:t>
            </a:r>
            <a:r>
              <a:rPr lang="en-GB" sz="2200" i="1" dirty="0" err="1"/>
              <a:t>H</a:t>
            </a:r>
            <a:r>
              <a:rPr lang="en-GB" sz="2200" i="1" baseline="-25000" dirty="0" err="1"/>
              <a:t>c</a:t>
            </a:r>
            <a:r>
              <a:rPr lang="en-GB" sz="2200" i="1" dirty="0"/>
              <a:t> soft &lt; 200 Oe &lt; </a:t>
            </a:r>
            <a:r>
              <a:rPr lang="en-GB" sz="2200" i="1" dirty="0" err="1"/>
              <a:t>H</a:t>
            </a:r>
            <a:r>
              <a:rPr lang="en-GB" sz="2200" i="1" baseline="-25000" dirty="0" err="1"/>
              <a:t>c</a:t>
            </a:r>
            <a:r>
              <a:rPr lang="en-GB" sz="2200" i="1" dirty="0"/>
              <a:t> hard</a:t>
            </a:r>
          </a:p>
          <a:p>
            <a:r>
              <a:rPr lang="en-GB" sz="2200" b="1" i="1" dirty="0"/>
              <a:t>BH</a:t>
            </a:r>
            <a:r>
              <a:rPr lang="en-GB" sz="2200" b="1" i="1" baseline="-25000" dirty="0"/>
              <a:t>max</a:t>
            </a:r>
            <a:r>
              <a:rPr lang="en-GB" sz="2200" dirty="0"/>
              <a:t> is the </a:t>
            </a:r>
            <a:r>
              <a:rPr lang="en-GB" sz="2200" dirty="0">
                <a:solidFill>
                  <a:srgbClr val="0070C0"/>
                </a:solidFill>
              </a:rPr>
              <a:t>maximum possible energy product</a:t>
            </a:r>
            <a:r>
              <a:rPr lang="en-GB" sz="2200" dirty="0"/>
              <a:t>, i.e. the capacity to produce magnetic field</a:t>
            </a:r>
          </a:p>
          <a:p>
            <a:r>
              <a:rPr lang="en-GB" sz="2200" b="1" i="1" dirty="0"/>
              <a:t>B</a:t>
            </a:r>
            <a:r>
              <a:rPr lang="en-GB" sz="2200" b="1" i="1" baseline="-25000" dirty="0"/>
              <a:t>r</a:t>
            </a:r>
            <a:r>
              <a:rPr lang="en-GB" sz="2200" dirty="0"/>
              <a:t> is the </a:t>
            </a:r>
            <a:r>
              <a:rPr lang="en-GB" sz="2200" dirty="0">
                <a:solidFill>
                  <a:srgbClr val="0070C0"/>
                </a:solidFill>
              </a:rPr>
              <a:t>maximum flux density</a:t>
            </a:r>
            <a:r>
              <a:rPr lang="en-GB" sz="2200" dirty="0"/>
              <a:t> that the PM can achieve in a closed magnetic circuit</a:t>
            </a:r>
            <a:endParaRPr lang="en-GB" sz="2200" baseline="-25000" dirty="0">
              <a:solidFill>
                <a:srgbClr val="0070C0"/>
              </a:solidFill>
            </a:endParaRPr>
          </a:p>
          <a:p>
            <a:r>
              <a:rPr lang="en-GB" sz="2200" b="1" i="1" dirty="0"/>
              <a:t>H</a:t>
            </a:r>
            <a:r>
              <a:rPr lang="en-GB" sz="2200" b="1" i="1" baseline="-25000" dirty="0"/>
              <a:t>cb</a:t>
            </a:r>
            <a:r>
              <a:rPr lang="en-GB" sz="2200" dirty="0"/>
              <a:t> is the </a:t>
            </a:r>
            <a:r>
              <a:rPr lang="en-GB" sz="2200" dirty="0">
                <a:solidFill>
                  <a:srgbClr val="0070C0"/>
                </a:solidFill>
              </a:rPr>
              <a:t>coercivity </a:t>
            </a:r>
            <a:r>
              <a:rPr lang="en-GB" sz="2200" dirty="0"/>
              <a:t>which tells how much opposite H field is needed to cancel the B</a:t>
            </a:r>
            <a:r>
              <a:rPr lang="en-GB" sz="2200" baseline="-25000" dirty="0"/>
              <a:t>r</a:t>
            </a:r>
            <a:endParaRPr lang="en-GB" sz="2200" baseline="-25000" dirty="0">
              <a:solidFill>
                <a:srgbClr val="0070C0"/>
              </a:solidFill>
            </a:endParaRPr>
          </a:p>
          <a:p>
            <a:r>
              <a:rPr lang="en-GB" sz="2200" b="1" i="1" dirty="0"/>
              <a:t>H</a:t>
            </a:r>
            <a:r>
              <a:rPr lang="en-GB" sz="2200" b="1" i="1" baseline="-25000" dirty="0"/>
              <a:t>cj</a:t>
            </a:r>
            <a:r>
              <a:rPr lang="en-GB" sz="2200" dirty="0"/>
              <a:t> is the </a:t>
            </a:r>
            <a:r>
              <a:rPr lang="en-GB" sz="2200" dirty="0">
                <a:solidFill>
                  <a:srgbClr val="0070C0"/>
                </a:solidFill>
              </a:rPr>
              <a:t>intrinsic coercivity </a:t>
            </a:r>
            <a:r>
              <a:rPr lang="en-GB" sz="2200" dirty="0"/>
              <a:t>which tells how much opposite H field is needed to fully demagnetize the magnet</a:t>
            </a:r>
          </a:p>
          <a:p>
            <a:pPr>
              <a:buNone/>
            </a:pPr>
            <a:endParaRPr lang="en-GB" sz="800" i="1" dirty="0"/>
          </a:p>
          <a:p>
            <a:pPr>
              <a:buNone/>
            </a:pPr>
            <a:r>
              <a:rPr lang="en-GB" sz="2200" i="1" dirty="0"/>
              <a:t>For accelerator magnets:</a:t>
            </a:r>
          </a:p>
          <a:p>
            <a:pPr>
              <a:buNone/>
            </a:pPr>
            <a:r>
              <a:rPr lang="en-GB" sz="2200" dirty="0">
                <a:solidFill>
                  <a:srgbClr val="0070C0"/>
                </a:solidFill>
              </a:rPr>
              <a:t>	</a:t>
            </a:r>
            <a:r>
              <a:rPr lang="en-GB" sz="2000" dirty="0">
                <a:solidFill>
                  <a:srgbClr val="0070C0"/>
                </a:solidFill>
              </a:rPr>
              <a:t>Samarium-Cobalt:</a:t>
            </a:r>
          </a:p>
          <a:p>
            <a:pPr lvl="1"/>
            <a:r>
              <a:rPr lang="en-GB" sz="1600" dirty="0"/>
              <a:t>B</a:t>
            </a:r>
            <a:r>
              <a:rPr lang="en-GB" sz="1600" baseline="-25000" dirty="0"/>
              <a:t>r</a:t>
            </a:r>
            <a:r>
              <a:rPr lang="en-GB" sz="1600" dirty="0"/>
              <a:t> ≈ 1.1 T ; H</a:t>
            </a:r>
            <a:r>
              <a:rPr lang="en-GB" sz="1600" baseline="-25000" dirty="0"/>
              <a:t>cb</a:t>
            </a:r>
            <a:r>
              <a:rPr lang="en-GB" sz="1600" dirty="0"/>
              <a:t> ≈ 10 </a:t>
            </a:r>
            <a:r>
              <a:rPr lang="en-GB" sz="1600" dirty="0" err="1"/>
              <a:t>kOe</a:t>
            </a:r>
            <a:r>
              <a:rPr lang="en-GB" sz="1600" dirty="0"/>
              <a:t> ; BH</a:t>
            </a:r>
            <a:r>
              <a:rPr lang="en-GB" sz="1600" baseline="-25000" dirty="0"/>
              <a:t>max</a:t>
            </a:r>
            <a:r>
              <a:rPr lang="en-GB" sz="1600" dirty="0"/>
              <a:t> ≈  32 MGOe (Sm</a:t>
            </a:r>
            <a:r>
              <a:rPr lang="en-GB" sz="1600" baseline="-25000" dirty="0"/>
              <a:t>2</a:t>
            </a:r>
            <a:r>
              <a:rPr lang="en-GB" sz="1600" dirty="0"/>
              <a:t>Co</a:t>
            </a:r>
            <a:r>
              <a:rPr lang="en-GB" sz="1600" baseline="-25000" dirty="0"/>
              <a:t>17</a:t>
            </a:r>
            <a:r>
              <a:rPr lang="en-GB" sz="1600" dirty="0"/>
              <a:t>)</a:t>
            </a:r>
          </a:p>
          <a:p>
            <a:pPr lvl="1"/>
            <a:r>
              <a:rPr lang="en-GB" sz="1600" dirty="0"/>
              <a:t>Good radiation and corrosion resistance</a:t>
            </a:r>
          </a:p>
          <a:p>
            <a:pPr lvl="1"/>
            <a:r>
              <a:rPr lang="en-GB" sz="1600" dirty="0"/>
              <a:t>Small temperature coefficient: -0,03 to -0,05 %/°C</a:t>
            </a:r>
          </a:p>
          <a:p>
            <a:pPr>
              <a:buNone/>
            </a:pPr>
            <a:r>
              <a:rPr lang="en-GB" sz="2200" dirty="0">
                <a:solidFill>
                  <a:srgbClr val="0070C0"/>
                </a:solidFill>
              </a:rPr>
              <a:t>	</a:t>
            </a:r>
            <a:r>
              <a:rPr lang="en-GB" sz="2000" dirty="0">
                <a:solidFill>
                  <a:srgbClr val="0070C0"/>
                </a:solidFill>
              </a:rPr>
              <a:t>Neodymium-Iron-Boron:</a:t>
            </a:r>
          </a:p>
          <a:p>
            <a:pPr lvl="1"/>
            <a:r>
              <a:rPr lang="en-GB" sz="1600" dirty="0"/>
              <a:t>B</a:t>
            </a:r>
            <a:r>
              <a:rPr lang="en-GB" sz="1600" baseline="-25000" dirty="0"/>
              <a:t>r</a:t>
            </a:r>
            <a:r>
              <a:rPr lang="en-GB" sz="1600" dirty="0"/>
              <a:t> ≈ 1.5 T ; H</a:t>
            </a:r>
            <a:r>
              <a:rPr lang="en-GB" sz="1600" baseline="-25000" dirty="0"/>
              <a:t>cb</a:t>
            </a:r>
            <a:r>
              <a:rPr lang="en-GB" sz="1600" dirty="0"/>
              <a:t> ≈ 12 </a:t>
            </a:r>
            <a:r>
              <a:rPr lang="en-GB" sz="1600" dirty="0" err="1"/>
              <a:t>kOe</a:t>
            </a:r>
            <a:r>
              <a:rPr lang="en-GB" sz="1600" dirty="0"/>
              <a:t> ; BH</a:t>
            </a:r>
            <a:r>
              <a:rPr lang="en-GB" sz="1600" baseline="-25000" dirty="0"/>
              <a:t>max</a:t>
            </a:r>
            <a:r>
              <a:rPr lang="en-GB" sz="1600" dirty="0"/>
              <a:t> ≈  52 MGOe </a:t>
            </a:r>
          </a:p>
          <a:p>
            <a:pPr lvl="1"/>
            <a:r>
              <a:rPr lang="en-GB" sz="1600" dirty="0"/>
              <a:t>Strong magnetic field</a:t>
            </a:r>
          </a:p>
          <a:p>
            <a:pPr lvl="1"/>
            <a:r>
              <a:rPr lang="en-GB" sz="1600" dirty="0"/>
              <a:t>Larger temperature coefficient: -0,09 to -0,12 %/°C</a:t>
            </a:r>
          </a:p>
          <a:p>
            <a:pPr marL="457188" lvl="1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F5521-CF2C-EFE0-35C1-8978EFE95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736" y="3801184"/>
            <a:ext cx="4211264" cy="25906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BE7A8CB-3EFA-E71B-B23D-C3EAEEF66FD5}"/>
              </a:ext>
            </a:extLst>
          </p:cNvPr>
          <p:cNvSpPr/>
          <p:nvPr/>
        </p:nvSpPr>
        <p:spPr>
          <a:xfrm>
            <a:off x="9888992" y="5031792"/>
            <a:ext cx="724525" cy="7071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9725B-8364-4169-9186-595584104B34}"/>
              </a:ext>
            </a:extLst>
          </p:cNvPr>
          <p:cNvSpPr txBox="1"/>
          <p:nvPr/>
        </p:nvSpPr>
        <p:spPr>
          <a:xfrm>
            <a:off x="9882999" y="5088026"/>
            <a:ext cx="825409" cy="367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BH</a:t>
            </a:r>
            <a:r>
              <a:rPr lang="fr-CH" baseline="-25000" dirty="0">
                <a:solidFill>
                  <a:schemeClr val="bg1"/>
                </a:solidFill>
              </a:rPr>
              <a:t>max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C0B34D-10FA-A1DA-15F5-9F9D1371054C}"/>
              </a:ext>
            </a:extLst>
          </p:cNvPr>
          <p:cNvSpPr txBox="1"/>
          <p:nvPr/>
        </p:nvSpPr>
        <p:spPr>
          <a:xfrm>
            <a:off x="9592235" y="5887827"/>
            <a:ext cx="344003" cy="441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400" baseline="-25000" dirty="0">
                <a:solidFill>
                  <a:srgbClr val="FF0000"/>
                </a:solidFill>
              </a:rPr>
              <a:t>b</a:t>
            </a:r>
            <a:endParaRPr lang="en-GB" sz="3400" baseline="-250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CA066F-67CF-C5B0-538C-52E31CA32B5B}"/>
              </a:ext>
            </a:extLst>
          </p:cNvPr>
          <p:cNvSpPr txBox="1"/>
          <p:nvPr/>
        </p:nvSpPr>
        <p:spPr>
          <a:xfrm>
            <a:off x="10361943" y="3190709"/>
            <a:ext cx="60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0" dirty="0"/>
              <a:t>.</a:t>
            </a:r>
            <a:endParaRPr lang="en-GB" sz="10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88E5E-25DC-DD41-17B5-2C019FDFF412}"/>
              </a:ext>
            </a:extLst>
          </p:cNvPr>
          <p:cNvSpPr txBox="1"/>
          <p:nvPr/>
        </p:nvSpPr>
        <p:spPr>
          <a:xfrm>
            <a:off x="7529096" y="4589845"/>
            <a:ext cx="60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0" dirty="0">
                <a:solidFill>
                  <a:srgbClr val="3333FF"/>
                </a:solidFill>
              </a:rPr>
              <a:t>.</a:t>
            </a:r>
            <a:endParaRPr lang="en-GB" sz="10000" dirty="0">
              <a:solidFill>
                <a:srgbClr val="3333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94C132-66B5-8291-6AC9-B9B86659DCE5}"/>
              </a:ext>
            </a:extLst>
          </p:cNvPr>
          <p:cNvSpPr txBox="1"/>
          <p:nvPr/>
        </p:nvSpPr>
        <p:spPr>
          <a:xfrm>
            <a:off x="8900935" y="4589845"/>
            <a:ext cx="60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0" dirty="0">
                <a:solidFill>
                  <a:srgbClr val="FF0000"/>
                </a:solidFill>
              </a:rPr>
              <a:t>.</a:t>
            </a:r>
            <a:endParaRPr lang="en-GB" sz="1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959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Magnet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33563977"/>
              </p:ext>
            </p:extLst>
          </p:nvPr>
        </p:nvGraphicFramePr>
        <p:xfrm>
          <a:off x="713647" y="1357798"/>
          <a:ext cx="11360672" cy="341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7E1271-C18E-410A-9AFB-77BDDF33A0EF}"/>
              </a:ext>
            </a:extLst>
          </p:cNvPr>
          <p:cNvSpPr txBox="1"/>
          <p:nvPr/>
        </p:nvSpPr>
        <p:spPr>
          <a:xfrm>
            <a:off x="609600" y="4866951"/>
            <a:ext cx="203008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noProof="0" dirty="0"/>
              <a:t>The position of the </a:t>
            </a:r>
            <a:r>
              <a:rPr lang="en-GB" sz="1400" b="1" noProof="0" dirty="0"/>
              <a:t>conductors</a:t>
            </a:r>
            <a:r>
              <a:rPr lang="en-GB" sz="1400" b="0" noProof="0" dirty="0"/>
              <a:t> define the field pattern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F8EC07-D393-4096-BF80-84E7EDE3B993}"/>
              </a:ext>
            </a:extLst>
          </p:cNvPr>
          <p:cNvSpPr txBox="1"/>
          <p:nvPr/>
        </p:nvSpPr>
        <p:spPr>
          <a:xfrm>
            <a:off x="3609955" y="4864989"/>
            <a:ext cx="18891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noProof="0" dirty="0"/>
              <a:t>The position of the </a:t>
            </a:r>
            <a:r>
              <a:rPr lang="en-GB" sz="1400" b="1" noProof="0" dirty="0"/>
              <a:t>iron poles </a:t>
            </a:r>
            <a:r>
              <a:rPr lang="en-GB" sz="1400" b="0" noProof="0" dirty="0"/>
              <a:t>define the field pattern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4092C3-C846-D707-5735-0BD14FDEDC4A}"/>
              </a:ext>
            </a:extLst>
          </p:cNvPr>
          <p:cNvSpPr txBox="1"/>
          <p:nvPr/>
        </p:nvSpPr>
        <p:spPr>
          <a:xfrm>
            <a:off x="7139407" y="4857723"/>
            <a:ext cx="21186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noProof="0" dirty="0"/>
              <a:t>The position of the </a:t>
            </a:r>
            <a:r>
              <a:rPr lang="en-GB" sz="1400" b="1" noProof="0" dirty="0"/>
              <a:t>permanent magnet blocks </a:t>
            </a:r>
            <a:r>
              <a:rPr lang="en-GB" sz="1400" b="0" noProof="0" dirty="0"/>
              <a:t>define the field pattern (Halbach)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01546A-097A-EE5A-9CA9-C9ACCCE9E9BF}"/>
              </a:ext>
            </a:extLst>
          </p:cNvPr>
          <p:cNvSpPr txBox="1"/>
          <p:nvPr/>
        </p:nvSpPr>
        <p:spPr>
          <a:xfrm>
            <a:off x="9998866" y="4864989"/>
            <a:ext cx="18891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noProof="0" dirty="0"/>
              <a:t>The position of the </a:t>
            </a:r>
            <a:r>
              <a:rPr lang="en-GB" sz="1400" b="1" noProof="0" dirty="0"/>
              <a:t>iron poles </a:t>
            </a:r>
            <a:r>
              <a:rPr lang="en-GB" sz="1400" b="0" noProof="0" dirty="0"/>
              <a:t>define the field pattern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33301981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PM-dominated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072" y="1277489"/>
            <a:ext cx="11055019" cy="594697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b="1" dirty="0">
                <a:solidFill>
                  <a:srgbClr val="0070C0"/>
                </a:solidFill>
              </a:rPr>
              <a:t>Halbach</a:t>
            </a:r>
            <a:r>
              <a:rPr lang="en-US" sz="2200" dirty="0"/>
              <a:t>: </a:t>
            </a:r>
            <a:r>
              <a:rPr lang="en-US" sz="2200" b="1" dirty="0"/>
              <a:t>field pattern </a:t>
            </a:r>
            <a:r>
              <a:rPr lang="en-US" sz="2200" dirty="0"/>
              <a:t>defined by </a:t>
            </a:r>
            <a:r>
              <a:rPr lang="en-US" sz="2200" b="1" dirty="0"/>
              <a:t>position and orientation of PM blocks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F899AB-412F-00C1-74EC-6D19B6569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256" y="1997357"/>
            <a:ext cx="4641012" cy="15636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F9AA5F-26FA-CE81-4262-F4DED420B129}"/>
              </a:ext>
            </a:extLst>
          </p:cNvPr>
          <p:cNvSpPr txBox="1"/>
          <p:nvPr/>
        </p:nvSpPr>
        <p:spPr>
          <a:xfrm>
            <a:off x="766441" y="4703348"/>
            <a:ext cx="29329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Evaluation of </a:t>
            </a:r>
            <a:r>
              <a:rPr lang="en-GB" b="1" dirty="0"/>
              <a:t>dipole</a:t>
            </a:r>
            <a:r>
              <a:rPr lang="en-GB" dirty="0"/>
              <a:t> field:</a:t>
            </a:r>
          </a:p>
          <a:p>
            <a:pPr algn="ctr"/>
            <a:endParaRPr lang="en-GB" sz="800" dirty="0"/>
          </a:p>
          <a:p>
            <a:pPr algn="ctr"/>
            <a:r>
              <a:rPr lang="en-GB" i="1" dirty="0"/>
              <a:t>B ≈ B</a:t>
            </a:r>
            <a:r>
              <a:rPr lang="en-GB" i="1" baseline="-25000" dirty="0"/>
              <a:t>r</a:t>
            </a:r>
            <a:r>
              <a:rPr lang="en-GB" i="1" dirty="0"/>
              <a:t> . cos(π/M) . ln(R/r)</a:t>
            </a:r>
          </a:p>
          <a:p>
            <a:endParaRPr lang="en-GB" sz="800" dirty="0"/>
          </a:p>
          <a:p>
            <a:r>
              <a:rPr lang="en-GB" sz="1400" dirty="0"/>
              <a:t>           B</a:t>
            </a:r>
            <a:r>
              <a:rPr lang="en-GB" sz="1400" baseline="-25000" dirty="0"/>
              <a:t>r</a:t>
            </a:r>
            <a:r>
              <a:rPr lang="en-GB" sz="1400" dirty="0"/>
              <a:t>: remanent field</a:t>
            </a:r>
          </a:p>
          <a:p>
            <a:r>
              <a:rPr lang="en-GB" sz="1400" dirty="0"/>
              <a:t>           M: number of segments</a:t>
            </a:r>
          </a:p>
          <a:p>
            <a:r>
              <a:rPr lang="en-GB" sz="1400" dirty="0"/>
              <a:t>           R: external radius</a:t>
            </a:r>
          </a:p>
          <a:p>
            <a:r>
              <a:rPr lang="en-GB" sz="1400" dirty="0"/>
              <a:t>           r: internal radius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9F74AC-F485-D346-6ABB-3FA6A6856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580" y="4266530"/>
            <a:ext cx="3647795" cy="20320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9A8410-5E4B-10E5-676B-19B4C1494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7764" y="4258884"/>
            <a:ext cx="1848082" cy="20320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654826-1704-E920-FA2F-AB2F70EEA6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5461" y="3044684"/>
            <a:ext cx="1716035" cy="325393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5371DC-6D69-BFC7-20AD-7E810476C900}"/>
              </a:ext>
            </a:extLst>
          </p:cNvPr>
          <p:cNvSpPr txBox="1">
            <a:spLocks/>
          </p:cNvSpPr>
          <p:nvPr/>
        </p:nvSpPr>
        <p:spPr>
          <a:xfrm>
            <a:off x="927072" y="1910709"/>
            <a:ext cx="3946450" cy="25768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200" dirty="0"/>
              <a:t>Magnets are placed around aperture with magnetization axis oriented along the flux line path (low ext. stray field)</a:t>
            </a:r>
          </a:p>
          <a:p>
            <a:pPr>
              <a:buFont typeface="Arial" pitchFamily="34" charset="0"/>
              <a:buNone/>
            </a:pPr>
            <a:r>
              <a:rPr lang="en-US" sz="2200" dirty="0">
                <a:sym typeface="Wingdings" panose="05000000000000000000" pitchFamily="2" charset="2"/>
              </a:rPr>
              <a:t> 	</a:t>
            </a:r>
            <a:r>
              <a:rPr lang="en-US" sz="2200" dirty="0"/>
              <a:t>Very </a:t>
            </a:r>
            <a:r>
              <a:rPr lang="en-US" sz="2200" dirty="0">
                <a:solidFill>
                  <a:srgbClr val="0070C0"/>
                </a:solidFill>
              </a:rPr>
              <a:t>compact</a:t>
            </a:r>
            <a:r>
              <a:rPr lang="en-US" sz="2200" dirty="0"/>
              <a:t> designs</a:t>
            </a:r>
          </a:p>
          <a:p>
            <a:pPr>
              <a:buFont typeface="Arial" pitchFamily="34" charset="0"/>
              <a:buNone/>
            </a:pPr>
            <a:r>
              <a:rPr lang="en-US" sz="2200" dirty="0">
                <a:sym typeface="Wingdings" panose="05000000000000000000" pitchFamily="2" charset="2"/>
              </a:rPr>
              <a:t> 	</a:t>
            </a:r>
            <a:r>
              <a:rPr lang="en-US" sz="2200" dirty="0">
                <a:solidFill>
                  <a:srgbClr val="0070C0"/>
                </a:solidFill>
              </a:rPr>
              <a:t>Sensitive</a:t>
            </a:r>
            <a:r>
              <a:rPr lang="en-US" sz="2200" dirty="0"/>
              <a:t> to magnetization </a:t>
            </a:r>
            <a:r>
              <a:rPr lang="en-US" sz="2200" dirty="0">
                <a:solidFill>
                  <a:srgbClr val="0070C0"/>
                </a:solidFill>
              </a:rPr>
              <a:t>orientation </a:t>
            </a:r>
            <a:r>
              <a:rPr lang="en-US" sz="2200" dirty="0"/>
              <a:t>of PM blocks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DA19EA-9F34-D466-3118-75AFC5099A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4239" y="953944"/>
            <a:ext cx="1390380" cy="18355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768159B-47B8-14F3-06E8-2FE0F653E6AA}"/>
              </a:ext>
            </a:extLst>
          </p:cNvPr>
          <p:cNvSpPr txBox="1"/>
          <p:nvPr/>
        </p:nvSpPr>
        <p:spPr>
          <a:xfrm>
            <a:off x="10213863" y="2710974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Klaus Halbach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5B4390-3F24-FA99-AE59-CEB9D2349E21}"/>
              </a:ext>
            </a:extLst>
          </p:cNvPr>
          <p:cNvSpPr txBox="1"/>
          <p:nvPr/>
        </p:nvSpPr>
        <p:spPr>
          <a:xfrm>
            <a:off x="4694808" y="3604888"/>
            <a:ext cx="5029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Halbach designs: dipole (left), quadrupole (centre), sextupole (right)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BBF79D-309B-2050-939B-08DB22E9355C}"/>
              </a:ext>
            </a:extLst>
          </p:cNvPr>
          <p:cNvSpPr txBox="1"/>
          <p:nvPr/>
        </p:nvSpPr>
        <p:spPr>
          <a:xfrm>
            <a:off x="4501583" y="6290974"/>
            <a:ext cx="5029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PM dipole design of FASER experiment – P. Thonet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B1A4A8-8129-3EB4-D2B6-05FE2B2BF944}"/>
              </a:ext>
            </a:extLst>
          </p:cNvPr>
          <p:cNvSpPr txBox="1"/>
          <p:nvPr/>
        </p:nvSpPr>
        <p:spPr>
          <a:xfrm>
            <a:off x="10040983" y="6305533"/>
            <a:ext cx="19411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LINAC 4 PM quadrupole</a:t>
            </a:r>
          </a:p>
        </p:txBody>
      </p:sp>
    </p:spTree>
    <p:extLst>
      <p:ext uri="{BB962C8B-B14F-4D97-AF65-F5344CB8AC3E}">
        <p14:creationId xmlns:p14="http://schemas.microsoft.com/office/powerpoint/2010/main" val="611653786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Iron-dominated 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059" y="1285860"/>
            <a:ext cx="5066156" cy="5000661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The </a:t>
            </a:r>
            <a:r>
              <a:rPr lang="en-US" sz="2200" b="1" dirty="0"/>
              <a:t>field pattern </a:t>
            </a:r>
            <a:r>
              <a:rPr lang="en-US" sz="2200" dirty="0"/>
              <a:t>is defined by the </a:t>
            </a:r>
            <a:r>
              <a:rPr lang="en-US" sz="2200" b="1" dirty="0"/>
              <a:t>iron pole geometry</a:t>
            </a:r>
            <a:r>
              <a:rPr lang="en-US" sz="2200" dirty="0"/>
              <a:t> (like in an iron-dominated EM)</a:t>
            </a:r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/>
              <a:t>The PM blocks only provide the magnetization of the magnetic circuit</a:t>
            </a:r>
          </a:p>
          <a:p>
            <a:pPr>
              <a:buNone/>
            </a:pPr>
            <a:endParaRPr lang="en-US" sz="22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F</a:t>
            </a:r>
            <a:r>
              <a:rPr lang="en-US" sz="2200" dirty="0">
                <a:solidFill>
                  <a:srgbClr val="0070C0"/>
                </a:solidFill>
              </a:rPr>
              <a:t>ield quality</a:t>
            </a:r>
            <a:r>
              <a:rPr lang="en-US" sz="2200" dirty="0"/>
              <a:t> is independent of errors of magnetization orientation of the PM blocks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200" dirty="0">
                <a:solidFill>
                  <a:srgbClr val="0070C0"/>
                </a:solidFill>
              </a:rPr>
              <a:t>Field amplitude </a:t>
            </a:r>
            <a:r>
              <a:rPr lang="en-US" sz="2200" dirty="0"/>
              <a:t>can be increased w.r.t. Br of PM block with tapered poles</a:t>
            </a:r>
          </a:p>
          <a:p>
            <a:pPr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685134-94D1-0B70-CD47-69600C3F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420" y="1005292"/>
            <a:ext cx="4957522" cy="28200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7A38EA-513D-C1D7-E4CC-21EBBC077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420" y="4174205"/>
            <a:ext cx="4957521" cy="2334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3991F8-E9E0-D4C2-CF60-4EF4632BA496}"/>
              </a:ext>
            </a:extLst>
          </p:cNvPr>
          <p:cNvSpPr txBox="1"/>
          <p:nvPr/>
        </p:nvSpPr>
        <p:spPr>
          <a:xfrm>
            <a:off x="6867003" y="3753257"/>
            <a:ext cx="3611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N-</a:t>
            </a:r>
            <a:r>
              <a:rPr lang="en-GB" dirty="0" err="1"/>
              <a:t>tof</a:t>
            </a:r>
            <a:r>
              <a:rPr lang="en-GB" dirty="0"/>
              <a:t> separation dipole – P. Thonet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784F04-411F-BFB9-1062-9F42B267EF63}"/>
              </a:ext>
            </a:extLst>
          </p:cNvPr>
          <p:cNvSpPr txBox="1"/>
          <p:nvPr/>
        </p:nvSpPr>
        <p:spPr>
          <a:xfrm>
            <a:off x="6976946" y="6487617"/>
            <a:ext cx="3391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 target quadrupole – P. Thonet</a:t>
            </a:r>
          </a:p>
        </p:txBody>
      </p:sp>
    </p:spTree>
    <p:extLst>
      <p:ext uri="{BB962C8B-B14F-4D97-AF65-F5344CB8AC3E}">
        <p14:creationId xmlns:p14="http://schemas.microsoft.com/office/powerpoint/2010/main" val="283483241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EM vs. 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334" y="1272478"/>
            <a:ext cx="4768758" cy="5000661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PM have significant advantages over EM, but also some limitations for their use in accelerator magnets</a:t>
            </a:r>
          </a:p>
          <a:p>
            <a:pPr>
              <a:buNone/>
            </a:pPr>
            <a:r>
              <a:rPr lang="en-US" sz="2200" dirty="0">
                <a:solidFill>
                  <a:srgbClr val="0070C0"/>
                </a:solidFill>
              </a:rPr>
              <a:t>Main advantages of PM:</a:t>
            </a:r>
          </a:p>
          <a:p>
            <a:pPr lvl="1"/>
            <a:r>
              <a:rPr lang="en-GB" dirty="0"/>
              <a:t>No power consumption</a:t>
            </a:r>
          </a:p>
          <a:p>
            <a:pPr lvl="1"/>
            <a:r>
              <a:rPr lang="en-GB" dirty="0"/>
              <a:t>No powering and cooling infrastructure</a:t>
            </a:r>
          </a:p>
          <a:p>
            <a:pPr lvl="1"/>
            <a:r>
              <a:rPr lang="en-GB" dirty="0"/>
              <a:t>Fail safe and maintenance free</a:t>
            </a:r>
          </a:p>
          <a:p>
            <a:pPr lvl="1"/>
            <a:r>
              <a:rPr lang="en-GB" dirty="0"/>
              <a:t>Relatively compact and cheap</a:t>
            </a:r>
          </a:p>
          <a:p>
            <a:pPr>
              <a:buNone/>
            </a:pPr>
            <a:r>
              <a:rPr lang="en-US" sz="2200" dirty="0">
                <a:solidFill>
                  <a:srgbClr val="0070C0"/>
                </a:solidFill>
              </a:rPr>
              <a:t>Main limitations of PM:</a:t>
            </a:r>
          </a:p>
          <a:p>
            <a:pPr lvl="1"/>
            <a:r>
              <a:rPr lang="en-GB" dirty="0"/>
              <a:t>Fixed field</a:t>
            </a:r>
          </a:p>
          <a:p>
            <a:pPr lvl="1"/>
            <a:r>
              <a:rPr lang="en-GB" dirty="0"/>
              <a:t>Field stability (T° dependence)</a:t>
            </a:r>
          </a:p>
          <a:p>
            <a:pPr lvl="1"/>
            <a:r>
              <a:rPr lang="en-GB" dirty="0"/>
              <a:t>Safety (magnetic hazards)</a:t>
            </a:r>
          </a:p>
          <a:p>
            <a:pPr marL="457188" lvl="1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8D253A-B40C-94E0-D070-C8398509C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817" y="1167067"/>
            <a:ext cx="5907802" cy="535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7601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Tuneable 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68759"/>
            <a:ext cx="11055019" cy="5485723"/>
          </a:xfrm>
        </p:spPr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57711936"/>
              </p:ext>
            </p:extLst>
          </p:nvPr>
        </p:nvGraphicFramePr>
        <p:xfrm>
          <a:off x="716973" y="1171751"/>
          <a:ext cx="11394513" cy="350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F8EC07-D393-4096-BF80-84E7EDE3B993}"/>
              </a:ext>
            </a:extLst>
          </p:cNvPr>
          <p:cNvSpPr txBox="1"/>
          <p:nvPr/>
        </p:nvSpPr>
        <p:spPr>
          <a:xfrm>
            <a:off x="3415519" y="4389278"/>
            <a:ext cx="21738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400" b="0" noProof="0" dirty="0"/>
              <a:t>he </a:t>
            </a:r>
            <a:r>
              <a:rPr lang="en-GB" sz="1400" b="1" noProof="0" dirty="0"/>
              <a:t>magnetic circuit </a:t>
            </a:r>
            <a:r>
              <a:rPr lang="en-GB" sz="1400" b="0" noProof="0" dirty="0"/>
              <a:t>geometry is </a:t>
            </a:r>
            <a:r>
              <a:rPr lang="en-GB" sz="1400" b="1" noProof="0" dirty="0"/>
              <a:t>static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/>
              <a:t>field amplitude </a:t>
            </a:r>
            <a:r>
              <a:rPr lang="en-GB" sz="1400" dirty="0"/>
              <a:t>is tuned by </a:t>
            </a:r>
            <a:r>
              <a:rPr lang="en-GB" sz="1400" b="1" dirty="0"/>
              <a:t>powering auxiliary coils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4092C3-C846-D707-5735-0BD14FDEDC4A}"/>
              </a:ext>
            </a:extLst>
          </p:cNvPr>
          <p:cNvSpPr txBox="1"/>
          <p:nvPr/>
        </p:nvSpPr>
        <p:spPr>
          <a:xfrm>
            <a:off x="6348787" y="4820165"/>
            <a:ext cx="277437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400" b="0" noProof="0" dirty="0"/>
              <a:t>he </a:t>
            </a:r>
            <a:r>
              <a:rPr lang="en-GB" sz="1400" b="1" noProof="0" dirty="0"/>
              <a:t>magnetic circuit </a:t>
            </a:r>
            <a:r>
              <a:rPr lang="en-GB" sz="1400" b="0" noProof="0" dirty="0"/>
              <a:t>geometry is </a:t>
            </a:r>
            <a:r>
              <a:rPr lang="en-GB" sz="1400" b="1" noProof="0" dirty="0"/>
              <a:t>variable</a:t>
            </a:r>
            <a:r>
              <a:rPr lang="en-GB" sz="1400" b="0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/>
              <a:t>field amplitude </a:t>
            </a:r>
            <a:r>
              <a:rPr lang="en-GB" sz="1400" dirty="0"/>
              <a:t>is tuned by </a:t>
            </a:r>
            <a:r>
              <a:rPr lang="en-GB" sz="1400" b="1" dirty="0"/>
              <a:t>modifying the magnetic circuit </a:t>
            </a:r>
            <a:r>
              <a:rPr lang="en-GB" sz="1400" b="0" noProof="0" dirty="0"/>
              <a:t>(with controllers, motors and mechanical linkage)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56D812F5-7A8D-5063-0A17-7894A54ED8BD}"/>
              </a:ext>
            </a:extLst>
          </p:cNvPr>
          <p:cNvCxnSpPr>
            <a:cxnSpLocks/>
          </p:cNvCxnSpPr>
          <p:nvPr/>
        </p:nvCxnSpPr>
        <p:spPr>
          <a:xfrm>
            <a:off x="3106882" y="2803581"/>
            <a:ext cx="883227" cy="474456"/>
          </a:xfrm>
          <a:prstGeom prst="bentConnector3">
            <a:avLst>
              <a:gd name="adj1" fmla="val 99411"/>
            </a:avLst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D7E17E2F-2550-7475-1837-526849B64D60}"/>
              </a:ext>
            </a:extLst>
          </p:cNvPr>
          <p:cNvCxnSpPr>
            <a:cxnSpLocks/>
          </p:cNvCxnSpPr>
          <p:nvPr/>
        </p:nvCxnSpPr>
        <p:spPr>
          <a:xfrm rot="10800000" flipV="1">
            <a:off x="4813542" y="2803580"/>
            <a:ext cx="2938076" cy="474455"/>
          </a:xfrm>
          <a:prstGeom prst="bentConnector3">
            <a:avLst>
              <a:gd name="adj1" fmla="val 100220"/>
            </a:avLst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746366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Mechanically tuneable 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082" y="1234744"/>
            <a:ext cx="9100869" cy="1214035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Mechanical modification of the magnetic circuit to tune the field amplitude</a:t>
            </a:r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/>
              <a:t>Can be made in two ways: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D9C590-8B87-BA38-403E-43B615040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3062" y="885730"/>
            <a:ext cx="1345047" cy="23174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E530DF-098E-EBC4-9DEA-EF48B126C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281" y="4358218"/>
            <a:ext cx="2840296" cy="18759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E621FE-AD43-EA09-D1CF-1CCFEE8AA3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402"/>
          <a:stretch/>
        </p:blipFill>
        <p:spPr>
          <a:xfrm>
            <a:off x="10445135" y="4888140"/>
            <a:ext cx="1362974" cy="134606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4E89D8-1D04-76C5-F3FA-DCDFE52180DD}"/>
              </a:ext>
            </a:extLst>
          </p:cNvPr>
          <p:cNvSpPr txBox="1">
            <a:spLocks/>
          </p:cNvSpPr>
          <p:nvPr/>
        </p:nvSpPr>
        <p:spPr>
          <a:xfrm>
            <a:off x="1039800" y="2487465"/>
            <a:ext cx="5303443" cy="40958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Changing the reluctance of the magnetic circuit:</a:t>
            </a:r>
          </a:p>
          <a:p>
            <a:pPr lvl="1"/>
            <a:r>
              <a:rPr lang="en-GB" sz="1800" dirty="0"/>
              <a:t>Moving yoke pieces (1)</a:t>
            </a:r>
          </a:p>
          <a:p>
            <a:pPr>
              <a:buFont typeface="Arial" pitchFamily="34" charset="0"/>
              <a:buNone/>
            </a:pP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Deriving the magnetic flux to a parallel circuit:</a:t>
            </a:r>
          </a:p>
          <a:p>
            <a:pPr lvl="1"/>
            <a:r>
              <a:rPr lang="en-GB" sz="1800" dirty="0"/>
              <a:t>Moving yoke pieces (2) </a:t>
            </a:r>
          </a:p>
          <a:p>
            <a:pPr lvl="1"/>
            <a:r>
              <a:rPr lang="en-GB" sz="1800" dirty="0"/>
              <a:t>Moving the PM blocks (3)</a:t>
            </a:r>
          </a:p>
          <a:p>
            <a:pPr>
              <a:buFont typeface="Arial" pitchFamily="34" charset="0"/>
              <a:buNone/>
            </a:pPr>
            <a:r>
              <a:rPr lang="en-US" sz="2200" dirty="0"/>
              <a:t>Main limitations:</a:t>
            </a:r>
          </a:p>
          <a:p>
            <a:pPr lvl="1"/>
            <a:r>
              <a:rPr lang="en-GB" sz="1800" dirty="0"/>
              <a:t>Management of the forces and tolerances</a:t>
            </a:r>
          </a:p>
          <a:p>
            <a:pPr lvl="1"/>
            <a:r>
              <a:rPr lang="en-GB" sz="1800" dirty="0"/>
              <a:t>Reliability and time response of motors</a:t>
            </a:r>
          </a:p>
          <a:p>
            <a:pPr lvl="1"/>
            <a:r>
              <a:rPr lang="en-GB" sz="1800" dirty="0"/>
              <a:t>Cost (magnet and control system)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B0789-BD86-3D46-B46E-A072BFFD53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9840" y="2117239"/>
            <a:ext cx="3848439" cy="1871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54B500-48EE-8E65-84A8-8A5A12A5E1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561"/>
          <a:stretch/>
        </p:blipFill>
        <p:spPr>
          <a:xfrm>
            <a:off x="10468022" y="3438836"/>
            <a:ext cx="1331124" cy="13460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188B5A-DEBB-79A0-8D04-185623CB82BC}"/>
              </a:ext>
            </a:extLst>
          </p:cNvPr>
          <p:cNvSpPr txBox="1"/>
          <p:nvPr/>
        </p:nvSpPr>
        <p:spPr>
          <a:xfrm>
            <a:off x="10299239" y="6191891"/>
            <a:ext cx="1705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(3) ZEPTO quad. B. Shepherd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F1DC07-E5D8-3C3A-03E0-2194545D5F45}"/>
              </a:ext>
            </a:extLst>
          </p:cNvPr>
          <p:cNvSpPr txBox="1"/>
          <p:nvPr/>
        </p:nvSpPr>
        <p:spPr>
          <a:xfrm>
            <a:off x="6676229" y="3988886"/>
            <a:ext cx="316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(1) AD target quad. – P. Thonet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56108C-1E72-E058-3C3E-DB37ECD07FF2}"/>
              </a:ext>
            </a:extLst>
          </p:cNvPr>
          <p:cNvSpPr txBox="1"/>
          <p:nvPr/>
        </p:nvSpPr>
        <p:spPr>
          <a:xfrm>
            <a:off x="7309697" y="6205731"/>
            <a:ext cx="216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(2) SPring-8-II dipole T. Watanabe, et al.</a:t>
            </a:r>
          </a:p>
        </p:txBody>
      </p:sp>
    </p:spTree>
    <p:extLst>
      <p:ext uri="{BB962C8B-B14F-4D97-AF65-F5344CB8AC3E}">
        <p14:creationId xmlns:p14="http://schemas.microsoft.com/office/powerpoint/2010/main" val="386694989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 EM - PM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39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A8DA37-6A34-1AC6-4EAD-2507D14E6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9352" y="2713514"/>
            <a:ext cx="2759619" cy="30483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027ADB-FA59-08AF-4C79-364A492B2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0799" y="2713515"/>
            <a:ext cx="3534058" cy="302305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38CBD02-36F1-CBA3-B017-9091367C2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2" y="1234744"/>
            <a:ext cx="10494654" cy="895981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Combining coils with PM blocks in the same magnetic circuit to create a </a:t>
            </a:r>
            <a:r>
              <a:rPr lang="en-US" sz="2200" dirty="0">
                <a:solidFill>
                  <a:srgbClr val="0070C0"/>
                </a:solidFill>
              </a:rPr>
              <a:t>hybrid magnet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EB2BC51-BCFF-F036-C9E1-64ED4EA3FA0D}"/>
              </a:ext>
            </a:extLst>
          </p:cNvPr>
          <p:cNvSpPr txBox="1">
            <a:spLocks/>
          </p:cNvSpPr>
          <p:nvPr/>
        </p:nvSpPr>
        <p:spPr>
          <a:xfrm>
            <a:off x="925957" y="2148832"/>
            <a:ext cx="4394842" cy="45452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200" dirty="0">
                <a:solidFill>
                  <a:srgbClr val="0070C0"/>
                </a:solidFill>
              </a:rPr>
              <a:t>Main advantages:</a:t>
            </a:r>
          </a:p>
          <a:p>
            <a:pPr lvl="1"/>
            <a:r>
              <a:rPr lang="en-GB" dirty="0"/>
              <a:t>Main field can be tuned to a significant part of the nominal (up to ± 20 - 30 %)</a:t>
            </a:r>
          </a:p>
          <a:p>
            <a:pPr lvl="1"/>
            <a:r>
              <a:rPr lang="en-GB" dirty="0"/>
              <a:t>PM temperature dependence can be compensated by the coils</a:t>
            </a:r>
          </a:p>
          <a:p>
            <a:pPr>
              <a:buFont typeface="Arial" pitchFamily="34" charset="0"/>
              <a:buNone/>
            </a:pPr>
            <a:r>
              <a:rPr lang="en-US" sz="2200" dirty="0">
                <a:solidFill>
                  <a:srgbClr val="0070C0"/>
                </a:solidFill>
              </a:rPr>
              <a:t>Main limitations:</a:t>
            </a:r>
          </a:p>
          <a:p>
            <a:pPr lvl="1"/>
            <a:r>
              <a:rPr lang="en-GB" dirty="0"/>
              <a:t>Risk of demagnetizing the PM blocks</a:t>
            </a:r>
          </a:p>
          <a:p>
            <a:pPr lvl="1"/>
            <a:r>
              <a:rPr lang="en-GB" dirty="0"/>
              <a:t>In designs where the PM and coils are in series in the magnetic circuit, the coil ampere-turns scale with the gap for the PM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B8BCDB-8F37-D332-9939-44935E50AA9B}"/>
              </a:ext>
            </a:extLst>
          </p:cNvPr>
          <p:cNvSpPr txBox="1"/>
          <p:nvPr/>
        </p:nvSpPr>
        <p:spPr>
          <a:xfrm>
            <a:off x="5687640" y="5770701"/>
            <a:ext cx="584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final focusing quadrupole – A. Vorozhtsov, M. Modena</a:t>
            </a:r>
          </a:p>
        </p:txBody>
      </p:sp>
    </p:spTree>
    <p:extLst>
      <p:ext uri="{BB962C8B-B14F-4D97-AF65-F5344CB8AC3E}">
        <p14:creationId xmlns:p14="http://schemas.microsoft.com/office/powerpoint/2010/main" val="195865300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245" y="1228962"/>
            <a:ext cx="9731022" cy="5552838"/>
          </a:xfrm>
        </p:spPr>
        <p:txBody>
          <a:bodyPr>
            <a:noAutofit/>
          </a:bodyPr>
          <a:lstStyle/>
          <a:p>
            <a:pPr marL="742950" lvl="2" indent="-342900"/>
            <a:r>
              <a:rPr lang="en-GB" sz="2800" dirty="0"/>
              <a:t>Producing magnetic fields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Why and how?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Analogies with other domains</a:t>
            </a:r>
            <a:endParaRPr lang="en-GB" sz="2200" dirty="0"/>
          </a:p>
          <a:p>
            <a:pPr marL="742950" lvl="2" indent="-342900"/>
            <a:r>
              <a:rPr lang="en-GB" sz="2800" dirty="0"/>
              <a:t>Magnet technologies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Technology classifications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Electro-magnets (EM)</a:t>
            </a:r>
          </a:p>
          <a:p>
            <a:pPr marL="1657328" lvl="4" indent="-342900"/>
            <a:r>
              <a:rPr lang="en-GB" sz="1800" dirty="0"/>
              <a:t>EM components</a:t>
            </a:r>
          </a:p>
          <a:p>
            <a:pPr marL="1657328" lvl="4" indent="-342900"/>
            <a:r>
              <a:rPr lang="en-GB" sz="1800" dirty="0"/>
              <a:t>Magnet topologies and use in accelerators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Permanent magnets (PM)</a:t>
            </a:r>
          </a:p>
          <a:p>
            <a:pPr marL="1657328" lvl="4" indent="-342900"/>
            <a:r>
              <a:rPr lang="en-GB" sz="1800" dirty="0"/>
              <a:t>Materials</a:t>
            </a:r>
          </a:p>
          <a:p>
            <a:pPr marL="1657328" lvl="4" indent="-342900"/>
            <a:r>
              <a:rPr lang="en-GB" sz="1800" dirty="0"/>
              <a:t>PM types in accelerators</a:t>
            </a:r>
          </a:p>
          <a:p>
            <a:pPr marL="1657328" lvl="4" indent="-342900"/>
            <a:r>
              <a:rPr lang="en-GB" sz="1800" dirty="0"/>
              <a:t>Comparison PM vs. EM</a:t>
            </a:r>
          </a:p>
          <a:p>
            <a:pPr marL="1657328" lvl="4" indent="-342900"/>
            <a:r>
              <a:rPr lang="en-GB" sz="1800" dirty="0"/>
              <a:t>Tuneable PM</a:t>
            </a:r>
          </a:p>
          <a:p>
            <a:pPr marL="742950" lvl="2" indent="-342900"/>
            <a:r>
              <a:rPr lang="en-GB" sz="2800" dirty="0"/>
              <a:t>Spare slides</a:t>
            </a: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986562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280920" cy="5292588"/>
          </a:xfrm>
        </p:spPr>
        <p:txBody>
          <a:bodyPr>
            <a:noAutofit/>
          </a:bodyPr>
          <a:lstStyle/>
          <a:p>
            <a:pPr marL="360000"/>
            <a:r>
              <a:rPr lang="en-US" sz="1600" dirty="0">
                <a:hlinkClick r:id="rId3"/>
              </a:rPr>
              <a:t>CAS proceedings</a:t>
            </a:r>
            <a:r>
              <a:rPr lang="en-US" sz="1600" dirty="0"/>
              <a:t>, Fifth General Accelerator Physics Course, University of </a:t>
            </a:r>
            <a:r>
              <a:rPr lang="en-US" sz="1600" dirty="0" err="1"/>
              <a:t>Jyväskylä</a:t>
            </a:r>
            <a:r>
              <a:rPr lang="en-US" sz="1600" dirty="0"/>
              <a:t>, Finland, September 1992, CERN Yellow Report 94-01</a:t>
            </a:r>
          </a:p>
          <a:p>
            <a:pPr marL="360000"/>
            <a:r>
              <a:rPr lang="en-US" sz="1600" dirty="0"/>
              <a:t>International Conference on Magnet Technology, Conference proceedings </a:t>
            </a:r>
          </a:p>
          <a:p>
            <a:pPr marL="360000"/>
            <a:r>
              <a:rPr lang="en-US" sz="1600" dirty="0"/>
              <a:t>Iron Dominated Electromagnets, J. T. Tanabe, World Scientific Publishing, 2005</a:t>
            </a:r>
          </a:p>
          <a:p>
            <a:pPr marL="360000"/>
            <a:r>
              <a:rPr lang="en-US" sz="1600" dirty="0"/>
              <a:t>Magnetic Field for Transporting Charged Beams, G. </a:t>
            </a:r>
            <a:r>
              <a:rPr lang="en-US" sz="1600" dirty="0" err="1"/>
              <a:t>Parzen</a:t>
            </a:r>
            <a:r>
              <a:rPr lang="en-US" sz="1600" dirty="0"/>
              <a:t>, BNL publication, 1976</a:t>
            </a:r>
          </a:p>
          <a:p>
            <a:pPr marL="360000"/>
            <a:r>
              <a:rPr lang="en-US" sz="1600" dirty="0" err="1"/>
              <a:t>Magnete</a:t>
            </a:r>
            <a:r>
              <a:rPr lang="en-US" sz="1600" dirty="0"/>
              <a:t>, G. Schnell, </a:t>
            </a:r>
            <a:r>
              <a:rPr lang="en-US" sz="1600" dirty="0" err="1"/>
              <a:t>Thiemig</a:t>
            </a:r>
            <a:r>
              <a:rPr lang="en-US" sz="1600" dirty="0"/>
              <a:t> </a:t>
            </a:r>
            <a:r>
              <a:rPr lang="en-US" sz="1600" dirty="0" err="1"/>
              <a:t>Verlag</a:t>
            </a:r>
            <a:r>
              <a:rPr lang="en-US" sz="1600" dirty="0"/>
              <a:t>, 1973 (German)</a:t>
            </a:r>
          </a:p>
          <a:p>
            <a:pPr marL="360000"/>
            <a:r>
              <a:rPr lang="en-GB" sz="1600" dirty="0"/>
              <a:t>Field Computation for Accelerator Magnets: Analytical and Numerical Methods for Electromagnetic Design and Optimization</a:t>
            </a:r>
            <a:r>
              <a:rPr lang="en-US" sz="1600" dirty="0"/>
              <a:t>, S. Russenschuck, Wiley-VCH, 2010</a:t>
            </a:r>
          </a:p>
          <a:p>
            <a:pPr marL="360000"/>
            <a:r>
              <a:rPr lang="en-US" sz="1600" dirty="0">
                <a:hlinkClick r:id="rId4"/>
              </a:rPr>
              <a:t>Practical Definitions &amp; Formulae for Normal Conducting Magnets</a:t>
            </a:r>
            <a:r>
              <a:rPr lang="en-US" sz="1600" dirty="0"/>
              <a:t>, D. </a:t>
            </a:r>
            <a:r>
              <a:rPr lang="en-US" sz="1600" dirty="0" err="1"/>
              <a:t>Tommasini</a:t>
            </a:r>
            <a:r>
              <a:rPr lang="en-US" sz="1600" dirty="0"/>
              <a:t>, Sept. 2011</a:t>
            </a:r>
          </a:p>
          <a:p>
            <a:pPr marL="360000"/>
            <a:r>
              <a:rPr lang="en-US" sz="1600" dirty="0">
                <a:hlinkClick r:id="rId5"/>
              </a:rPr>
              <a:t>CAS proceedings</a:t>
            </a:r>
            <a:r>
              <a:rPr lang="en-US" sz="1600" dirty="0"/>
              <a:t>, Magnetic measurements and alignment, </a:t>
            </a:r>
            <a:r>
              <a:rPr lang="en-US" sz="1600" dirty="0" err="1"/>
              <a:t>Montreux</a:t>
            </a:r>
            <a:r>
              <a:rPr lang="en-US" sz="1600" dirty="0"/>
              <a:t>, Switzerland, March 1992, CERN Yellow Report 92-05</a:t>
            </a:r>
          </a:p>
          <a:p>
            <a:pPr marL="360000"/>
            <a:r>
              <a:rPr lang="en-US" sz="1600" dirty="0">
                <a:hlinkClick r:id="rId6"/>
              </a:rPr>
              <a:t>CAS proceedings</a:t>
            </a:r>
            <a:r>
              <a:rPr lang="en-US" sz="1600" dirty="0"/>
              <a:t>, Measurement and alignment of accelerator and detector magnets, </a:t>
            </a:r>
            <a:r>
              <a:rPr lang="en-US" sz="1600" dirty="0" err="1"/>
              <a:t>Anacapri</a:t>
            </a:r>
            <a:r>
              <a:rPr lang="en-US" sz="1600" dirty="0"/>
              <a:t>, Italy, April 1997, CERN Yellow Report 98-05</a:t>
            </a:r>
          </a:p>
          <a:p>
            <a:pPr marL="360000"/>
            <a:r>
              <a:rPr lang="en-US" sz="1600" dirty="0"/>
              <a:t>The Physics of Particle Accelerators: An Introduction, K. </a:t>
            </a:r>
            <a:r>
              <a:rPr lang="en-US" sz="1600" dirty="0" err="1"/>
              <a:t>Wille</a:t>
            </a:r>
            <a:r>
              <a:rPr lang="en-US" sz="1600" dirty="0"/>
              <a:t>, Oxford University Press, 2000</a:t>
            </a:r>
          </a:p>
          <a:p>
            <a:pPr marL="360000"/>
            <a:r>
              <a:rPr lang="en-US" sz="1600" dirty="0">
                <a:hlinkClick r:id="rId7"/>
              </a:rPr>
              <a:t>CAS proceedings</a:t>
            </a:r>
            <a:r>
              <a:rPr lang="en-US" sz="1600" dirty="0"/>
              <a:t>, Magnets, Bruges, Belgium, June 2009, CERN Yellow Report 2010-004</a:t>
            </a:r>
          </a:p>
          <a:p>
            <a:pPr marL="360000"/>
            <a:r>
              <a:rPr lang="en-US" sz="1600" dirty="0">
                <a:hlinkClick r:id="rId8"/>
              </a:rPr>
              <a:t>CAS on Magnets</a:t>
            </a:r>
            <a:r>
              <a:rPr lang="en-US" sz="1600" dirty="0"/>
              <a:t>, Sankt Polten, Austria, November 2023</a:t>
            </a:r>
          </a:p>
          <a:p>
            <a:pPr marL="360000"/>
            <a:r>
              <a:rPr lang="en-GB" sz="1600" dirty="0"/>
              <a:t>Design and manufacturing of three permanent magnet dipoles for FASER experiment, Pierre Thonet, TE-MSC seminar, </a:t>
            </a:r>
            <a:r>
              <a:rPr lang="en-GB" sz="1600" dirty="0">
                <a:hlinkClick r:id="rId9"/>
              </a:rPr>
              <a:t>https://indico.cern.ch/event/1010394/</a:t>
            </a:r>
            <a:r>
              <a:rPr lang="en-GB" sz="1600" dirty="0"/>
              <a:t>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42445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20191" y="2361766"/>
            <a:ext cx="8291264" cy="3102409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Many thanks for your attention!</a:t>
            </a:r>
            <a:br>
              <a:rPr lang="en-GB" sz="4000" dirty="0"/>
            </a:br>
            <a:br>
              <a:rPr lang="en-GB" sz="4000" dirty="0"/>
            </a:br>
            <a:r>
              <a:rPr lang="en-GB" sz="4000" dirty="0"/>
              <a:t>… more information is available in the spare slides!</a:t>
            </a:r>
            <a:br>
              <a:rPr lang="en-GB" sz="4000" dirty="0"/>
            </a:b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609273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58838" y="2650902"/>
            <a:ext cx="8291264" cy="778098"/>
          </a:xfrm>
        </p:spPr>
        <p:txBody>
          <a:bodyPr>
            <a:normAutofit/>
          </a:bodyPr>
          <a:lstStyle/>
          <a:p>
            <a:r>
              <a:rPr lang="en-GB" sz="4000" dirty="0"/>
              <a:t>Spare slides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438784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Hysteresis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748" y="1092281"/>
            <a:ext cx="5959208" cy="5400601"/>
          </a:xfrm>
        </p:spPr>
        <p:txBody>
          <a:bodyPr anchor="t">
            <a:normAutofit lnSpcReduction="10000"/>
          </a:bodyPr>
          <a:lstStyle/>
          <a:p>
            <a:pPr>
              <a:buNone/>
            </a:pPr>
            <a:r>
              <a:rPr lang="en-GB" dirty="0"/>
              <a:t>Hysteresis loop of (ferro-)magnetic materials: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First magnetisation (“virgin curve”):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Dotted line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Saturation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No more amplification of B by the material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Remanence: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Residual magnetic flux density when H = 0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Coercive force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Necessary opposite H to cancel remanence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Hysteresis loop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Relation of B to H when the material is excited sequentially to +H and –H. The surface corresponds to the dissipated power of the hysteresis losses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84300" y="6492882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43</a:t>
            </a:fld>
            <a:endParaRPr lang="en-GB"/>
          </a:p>
        </p:txBody>
      </p:sp>
      <p:pic>
        <p:nvPicPr>
          <p:cNvPr id="5" name="Picture 10" descr="1480-004-8A95DBE6.gif">
            <a:extLst>
              <a:ext uri="{FF2B5EF4-FFF2-40B4-BE49-F238E27FC236}">
                <a16:creationId xmlns:a16="http://schemas.microsoft.com/office/drawing/2014/main" id="{3823B7AB-9F3F-3478-21CB-AF794B757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3"/>
          <a:stretch>
            <a:fillRect/>
          </a:stretch>
        </p:blipFill>
        <p:spPr bwMode="auto">
          <a:xfrm>
            <a:off x="7046726" y="2329700"/>
            <a:ext cx="4872037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108747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2564904"/>
            <a:ext cx="8280920" cy="3577600"/>
          </a:xfrm>
        </p:spPr>
        <p:txBody>
          <a:bodyPr anchor="t">
            <a:normAutofit fontScale="92500" lnSpcReduction="20000"/>
          </a:bodyPr>
          <a:lstStyle/>
          <a:p>
            <a:r>
              <a:rPr lang="de-CH" dirty="0"/>
              <a:t>Field strength (gradient) and magnetic length</a:t>
            </a:r>
          </a:p>
          <a:p>
            <a:r>
              <a:rPr lang="de-CH" dirty="0"/>
              <a:t>Integrated field strength (gradient)</a:t>
            </a:r>
          </a:p>
          <a:p>
            <a:r>
              <a:rPr lang="de-CH" dirty="0"/>
              <a:t>Aperture and ‚good field region‘</a:t>
            </a:r>
          </a:p>
          <a:p>
            <a:r>
              <a:rPr lang="de-CH" dirty="0"/>
              <a:t>Field quality:</a:t>
            </a:r>
          </a:p>
          <a:p>
            <a:pPr lvl="2">
              <a:buFont typeface="Wingdings" pitchFamily="2" charset="2"/>
              <a:buChar char="§"/>
            </a:pPr>
            <a:r>
              <a:rPr lang="de-CH" dirty="0"/>
              <a:t>field homogeneity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maximum allowed multi-pole errors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settling time (time constant)</a:t>
            </a:r>
          </a:p>
          <a:p>
            <a:r>
              <a:rPr lang="de-CH" dirty="0"/>
              <a:t>Operation mode: continous, cycled</a:t>
            </a:r>
          </a:p>
          <a:p>
            <a:r>
              <a:rPr lang="en-US" dirty="0"/>
              <a:t>Electrical parameters</a:t>
            </a:r>
          </a:p>
          <a:p>
            <a:r>
              <a:rPr lang="en-US" dirty="0"/>
              <a:t>Mechanical dimensions</a:t>
            </a:r>
          </a:p>
          <a:p>
            <a:r>
              <a:rPr lang="en-US" dirty="0"/>
              <a:t>Cooling requirements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1919536" y="112474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Electro-magnetic design is an iterative process: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1919536" y="1340768"/>
          <a:ext cx="8568952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44</a:t>
            </a:fld>
            <a:endParaRPr lang="en-GB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BD839A9D-D9D7-44DF-B467-32EBE4853192}"/>
              </a:ext>
            </a:extLst>
          </p:cNvPr>
          <p:cNvGraphicFramePr/>
          <p:nvPr/>
        </p:nvGraphicFramePr>
        <p:xfrm>
          <a:off x="6096000" y="2675467"/>
          <a:ext cx="6052389" cy="346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7A331B4-1743-40D8-B230-3607708CF1EC}"/>
              </a:ext>
            </a:extLst>
          </p:cNvPr>
          <p:cNvSpPr txBox="1">
            <a:spLocks/>
          </p:cNvSpPr>
          <p:nvPr/>
        </p:nvSpPr>
        <p:spPr>
          <a:xfrm>
            <a:off x="6287008" y="6049983"/>
            <a:ext cx="5670372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US" sz="2000" i="1" dirty="0">
                <a:solidFill>
                  <a:srgbClr val="0070C0"/>
                </a:solidFill>
              </a:rPr>
              <a:t>A magnet is not a stand-alone device!</a:t>
            </a:r>
          </a:p>
        </p:txBody>
      </p:sp>
    </p:spTree>
    <p:extLst>
      <p:ext uri="{BB962C8B-B14F-4D97-AF65-F5344CB8AC3E}">
        <p14:creationId xmlns:p14="http://schemas.microsoft.com/office/powerpoint/2010/main" val="1969716315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Costs and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505" y="1268761"/>
            <a:ext cx="10591451" cy="5000661"/>
          </a:xfrm>
        </p:spPr>
        <p:txBody>
          <a:bodyPr anchor="t">
            <a:normAutofit/>
          </a:bodyPr>
          <a:lstStyle/>
          <a:p>
            <a:pPr algn="ctr">
              <a:buNone/>
            </a:pPr>
            <a:r>
              <a:rPr lang="en-GB" i="1" dirty="0">
                <a:solidFill>
                  <a:srgbClr val="0070C0"/>
                </a:solidFill>
              </a:rPr>
              <a:t>Focus on economic design!</a:t>
            </a:r>
          </a:p>
          <a:p>
            <a:pPr>
              <a:buNone/>
            </a:pPr>
            <a:r>
              <a:rPr lang="en-GB" sz="2200" dirty="0">
                <a:solidFill>
                  <a:srgbClr val="0070C0"/>
                </a:solidFill>
              </a:rPr>
              <a:t>Design goal: </a:t>
            </a:r>
            <a:r>
              <a:rPr lang="en-GB" sz="2200" dirty="0"/>
              <a:t>Minimum total costs over projected magnet lifetime by optimization of capital (investment) costs against running costs (power consumption)</a:t>
            </a:r>
          </a:p>
          <a:p>
            <a:pPr>
              <a:buNone/>
            </a:pPr>
            <a:endParaRPr lang="en-GB" sz="2200" dirty="0"/>
          </a:p>
          <a:p>
            <a:pPr>
              <a:buNone/>
            </a:pPr>
            <a:r>
              <a:rPr lang="en-GB" sz="2200" dirty="0"/>
              <a:t>Total costs include: </a:t>
            </a:r>
            <a:endParaRPr lang="en-GB" dirty="0"/>
          </a:p>
          <a:p>
            <a:pPr lvl="1"/>
            <a:endParaRPr lang="en-GB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2">
                <a:extLst>
                  <a:ext uri="{FF2B5EF4-FFF2-40B4-BE49-F238E27FC236}">
                    <a16:creationId xmlns:a16="http://schemas.microsoft.com/office/drawing/2014/main" id="{61FBEB56-DE2A-4FFC-B79E-C6A70699DCDF}"/>
                  </a:ext>
                </a:extLst>
              </p:cNvPr>
              <p:cNvSpPr txBox="1"/>
              <p:nvPr/>
            </p:nvSpPr>
            <p:spPr bwMode="auto">
              <a:xfrm>
                <a:off x="8873067" y="2852046"/>
                <a:ext cx="3127344" cy="407074"/>
              </a:xfrm>
              <a:prstGeom prst="rect">
                <a:avLst/>
              </a:prstGeom>
              <a:noFill/>
              <a:ln w="38100" cmpd="dbl">
                <a:solidFill>
                  <a:srgbClr val="FFAD00"/>
                </a:solidFill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𝑃𝑜𝑤𝑒𝑟</m:t>
                      </m:r>
                      <m:r>
                        <a:rPr lang="en-GB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GB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𝑐𝑢𝑟𝑟𝑒𝑛𝑡</m:t>
                      </m:r>
                      <m:r>
                        <a:rPr lang="en-GB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9" name="Object 2">
                <a:extLst>
                  <a:ext uri="{FF2B5EF4-FFF2-40B4-BE49-F238E27FC236}">
                    <a16:creationId xmlns:a16="http://schemas.microsoft.com/office/drawing/2014/main" id="{61FBEB56-DE2A-4FFC-B79E-C6A70699D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73067" y="2852046"/>
                <a:ext cx="3127344" cy="407074"/>
              </a:xfrm>
              <a:prstGeom prst="rect">
                <a:avLst/>
              </a:prstGeom>
              <a:blipFill>
                <a:blip r:embed="rId3"/>
                <a:stretch>
                  <a:fillRect b="-5479"/>
                </a:stretch>
              </a:blipFill>
              <a:ln w="38100" cmpd="dbl">
                <a:solidFill>
                  <a:srgbClr val="FFAD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4764E57-93B9-4437-A92A-75CE7AF90301}"/>
              </a:ext>
            </a:extLst>
          </p:cNvPr>
          <p:cNvSpPr txBox="1"/>
          <p:nvPr/>
        </p:nvSpPr>
        <p:spPr>
          <a:xfrm>
            <a:off x="7529012" y="2852046"/>
            <a:ext cx="16143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Attention</a:t>
            </a:r>
            <a:r>
              <a:rPr lang="en-US" sz="2200" dirty="0">
                <a:solidFill>
                  <a:srgbClr val="00B0F0"/>
                </a:solidFill>
              </a:rPr>
              <a:t>:</a:t>
            </a:r>
            <a:endParaRPr lang="en-GB" sz="2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66641-B129-4021-9D71-07E858D42B89}"/>
              </a:ext>
            </a:extLst>
          </p:cNvPr>
          <p:cNvSpPr txBox="1"/>
          <p:nvPr/>
        </p:nvSpPr>
        <p:spPr>
          <a:xfrm>
            <a:off x="7529012" y="3714348"/>
            <a:ext cx="433560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Decreasing current density means: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increasing coil cross section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increasing material (coil &amp; yoke) cost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increasing manufacturing cost </a:t>
            </a:r>
          </a:p>
          <a:p>
            <a:r>
              <a:rPr lang="en-GB" sz="2000" dirty="0"/>
              <a:t>But: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decreasing capital costs for power converter and cooling 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decreasing operation costs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E90FD8B-9AC2-4C46-B71E-99C5F622F2D7}"/>
              </a:ext>
            </a:extLst>
          </p:cNvPr>
          <p:cNvGraphicFramePr/>
          <p:nvPr/>
        </p:nvGraphicFramePr>
        <p:xfrm>
          <a:off x="1553180" y="2500306"/>
          <a:ext cx="6387870" cy="4224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41858295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Massive vs. laminated yokes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90725" y="1097310"/>
            <a:ext cx="8291264" cy="51125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43216" y="1097310"/>
            <a:ext cx="9129534" cy="51125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GB" sz="2200" dirty="0"/>
              <a:t>Historically, the primary choice was whether the magnet is operated in persistent mode or cycled (</a:t>
            </a:r>
            <a:r>
              <a:rPr lang="en-GB" sz="2200" dirty="0">
                <a:solidFill>
                  <a:srgbClr val="0070C0"/>
                </a:solidFill>
              </a:rPr>
              <a:t>eddy currents</a:t>
            </a:r>
            <a:r>
              <a:rPr lang="en-GB" sz="2200" dirty="0"/>
              <a:t>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43264" y="1924050"/>
            <a:ext cx="412891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+ no stamping, no stacking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-  time consuming machining, in particular for complicated pole shapes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-  difficult to reach similar magnetic            performance between magnets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/>
              <a:t>+ less expensive for prototypes and small series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762750" y="1924050"/>
            <a:ext cx="4210049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+ steel sheets less expensive than massive blocks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+ steel properties can be easily tailored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600" dirty="0"/>
              <a:t>+ uniform magnetic properties over large series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/>
              <a:t>-  expensive tooling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/>
              <a:t>+ less expensive for larger series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46</a:t>
            </a:fld>
            <a:endParaRPr lang="en-GB"/>
          </a:p>
        </p:txBody>
      </p:sp>
      <p:pic>
        <p:nvPicPr>
          <p:cNvPr id="11" name="Picture 4" descr="http://vrittiassociates.com/myAdmin/ProductImages/page_images/600px-Lamination_eddy_currents.svg.png">
            <a:extLst>
              <a:ext uri="{FF2B5EF4-FFF2-40B4-BE49-F238E27FC236}">
                <a16:creationId xmlns:a16="http://schemas.microsoft.com/office/drawing/2014/main" id="{07E35AEE-1A96-4CE2-85AF-B15828FF7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1566" y="3703291"/>
            <a:ext cx="3053927" cy="2998957"/>
          </a:xfrm>
          <a:prstGeom prst="rect">
            <a:avLst/>
          </a:prstGeom>
          <a:noFill/>
        </p:spPr>
      </p:pic>
      <p:graphicFrame>
        <p:nvGraphicFramePr>
          <p:cNvPr id="12" name="Object 6">
            <a:extLst>
              <a:ext uri="{FF2B5EF4-FFF2-40B4-BE49-F238E27FC236}">
                <a16:creationId xmlns:a16="http://schemas.microsoft.com/office/drawing/2014/main" id="{FC44665B-0205-4F2F-8F29-C69DF8546C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86425" y="4688726"/>
          <a:ext cx="237626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46200" imgH="457200" progId="Equation.3">
                  <p:embed/>
                </p:oleObj>
              </mc:Choice>
              <mc:Fallback>
                <p:oleObj name="Equation" r:id="rId4" imgW="1346200" imgH="457200" progId="Equation.3">
                  <p:embed/>
                  <p:pic>
                    <p:nvPicPr>
                      <p:cNvPr id="12" name="Object 6">
                        <a:extLst>
                          <a:ext uri="{FF2B5EF4-FFF2-40B4-BE49-F238E27FC236}">
                            <a16:creationId xmlns:a16="http://schemas.microsoft.com/office/drawing/2014/main" id="{FC44665B-0205-4F2F-8F29-C69DF8546C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425" y="4688726"/>
                        <a:ext cx="2376264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5969" name="Picture 1" descr="C:\Temp\CERN\Lectures new\JUAS\Juas 2014\Pictures\P5100208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6201" y="3674962"/>
            <a:ext cx="3984000" cy="2988000"/>
          </a:xfrm>
          <a:prstGeom prst="rect">
            <a:avLst/>
          </a:prstGeom>
          <a:noFill/>
        </p:spPr>
      </p:pic>
      <p:pic>
        <p:nvPicPr>
          <p:cNvPr id="595970" name="Picture 2" descr="C:\Temp\CERN\01-MedAustron\Procurement Ion Source new\LEBT Spectrometer\CFU\Pictures\IMG_0236.JPG"/>
          <p:cNvPicPr>
            <a:picLocks noChangeAspect="1" noChangeArrowheads="1"/>
          </p:cNvPicPr>
          <p:nvPr/>
        </p:nvPicPr>
        <p:blipFill>
          <a:blip r:embed="rId7" cstate="print"/>
          <a:srcRect t="27002" b="6636"/>
          <a:stretch>
            <a:fillRect/>
          </a:stretch>
        </p:blipFill>
        <p:spPr bwMode="auto">
          <a:xfrm>
            <a:off x="1924045" y="3676650"/>
            <a:ext cx="3981395" cy="298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48998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5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5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Yoke manufacturing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316924" cy="5400601"/>
          </a:xfrm>
        </p:spPr>
        <p:txBody>
          <a:bodyPr anchor="t"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lvl="2"/>
            <a:endParaRPr lang="de-CH" dirty="0"/>
          </a:p>
          <a:p>
            <a:pPr lvl="2"/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47</a:t>
            </a:fld>
            <a:endParaRPr lang="en-GB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C2A2A8D6-40EC-482E-B4E3-DC9EB8F47AEF}"/>
              </a:ext>
            </a:extLst>
          </p:cNvPr>
          <p:cNvGraphicFramePr/>
          <p:nvPr/>
        </p:nvGraphicFramePr>
        <p:xfrm>
          <a:off x="323027" y="2595723"/>
          <a:ext cx="2879840" cy="2835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">
            <a:extLst>
              <a:ext uri="{FF2B5EF4-FFF2-40B4-BE49-F238E27FC236}">
                <a16:creationId xmlns:a16="http://schemas.microsoft.com/office/drawing/2014/main" id="{39117FF7-045F-4316-8212-FB9450A3E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6139" y="1799955"/>
            <a:ext cx="287983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3" descr="C:\Temp\CERN\Lectures new\JUAS\Juas 2014\Pictures\PICT0028.JPG">
            <a:extLst>
              <a:ext uri="{FF2B5EF4-FFF2-40B4-BE49-F238E27FC236}">
                <a16:creationId xmlns:a16="http://schemas.microsoft.com/office/drawing/2014/main" id="{CCE34407-B6CC-495E-9079-C6F8AB5AF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78118" y="1799955"/>
            <a:ext cx="2880000" cy="2160000"/>
          </a:xfrm>
          <a:prstGeom prst="rect">
            <a:avLst/>
          </a:prstGeom>
          <a:noFill/>
        </p:spPr>
      </p:pic>
      <p:pic>
        <p:nvPicPr>
          <p:cNvPr id="22" name="Picture 1" descr="C:\Temp\CERN\Lectures\Master\Source &amp; Pictures\PICT003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978" y="4057609"/>
            <a:ext cx="2880000" cy="2160000"/>
          </a:xfrm>
          <a:prstGeom prst="rect">
            <a:avLst/>
          </a:prstGeom>
          <a:noFill/>
        </p:spPr>
      </p:pic>
      <p:pic>
        <p:nvPicPr>
          <p:cNvPr id="23" name="Picture 1" descr="C:\Temp\CERN\Lectures new\JUAS\Juas 2014\Pictures\PICT0011.JPG"/>
          <p:cNvPicPr>
            <a:picLocks noChangeAspect="1" noChangeArrowheads="1"/>
          </p:cNvPicPr>
          <p:nvPr/>
        </p:nvPicPr>
        <p:blipFill rotWithShape="1">
          <a:blip r:embed="rId11" cstate="print"/>
          <a:srcRect t="8800" r="8627"/>
          <a:stretch/>
        </p:blipFill>
        <p:spPr bwMode="auto">
          <a:xfrm>
            <a:off x="3150241" y="1799955"/>
            <a:ext cx="2885470" cy="2160000"/>
          </a:xfrm>
          <a:prstGeom prst="rect">
            <a:avLst/>
          </a:prstGeom>
          <a:noFill/>
        </p:spPr>
      </p:pic>
      <p:pic>
        <p:nvPicPr>
          <p:cNvPr id="15" name="Picture 14" descr="PICT0022.JPG">
            <a:extLst>
              <a:ext uri="{FF2B5EF4-FFF2-40B4-BE49-F238E27FC236}">
                <a16:creationId xmlns:a16="http://schemas.microsoft.com/office/drawing/2014/main" id="{37FC9E1E-1400-41D3-BB42-8A2350EB85C7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152199" y="4057609"/>
            <a:ext cx="2881553" cy="2160240"/>
          </a:xfrm>
          <a:prstGeom prst="rect">
            <a:avLst/>
          </a:prstGeom>
        </p:spPr>
      </p:pic>
      <p:pic>
        <p:nvPicPr>
          <p:cNvPr id="17" name="Picture 6" descr="C:\Temp\CERN\Lectures new\JUAS\Juas 2014\Pictures\IMG_0202.JPG">
            <a:extLst>
              <a:ext uri="{FF2B5EF4-FFF2-40B4-BE49-F238E27FC236}">
                <a16:creationId xmlns:a16="http://schemas.microsoft.com/office/drawing/2014/main" id="{F1750597-3669-4277-A59E-A7C0F81EE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78118" y="4057609"/>
            <a:ext cx="2880000" cy="21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99884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Excitation coils manufacturing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316924" cy="5400601"/>
          </a:xfrm>
        </p:spPr>
        <p:txBody>
          <a:bodyPr anchor="t"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lvl="2"/>
            <a:endParaRPr lang="de-CH" dirty="0"/>
          </a:p>
          <a:p>
            <a:pPr lvl="2"/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48</a:t>
            </a:fld>
            <a:endParaRPr lang="en-GB"/>
          </a:p>
        </p:txBody>
      </p:sp>
      <p:pic>
        <p:nvPicPr>
          <p:cNvPr id="16" name="Picture 15" descr="conductor3.png">
            <a:extLst>
              <a:ext uri="{FF2B5EF4-FFF2-40B4-BE49-F238E27FC236}">
                <a16:creationId xmlns:a16="http://schemas.microsoft.com/office/drawing/2014/main" id="{F928536B-F17F-4195-9E63-6A3C50EB9B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0156" r="20712" b="6812"/>
          <a:stretch/>
        </p:blipFill>
        <p:spPr>
          <a:xfrm>
            <a:off x="2422410" y="1729914"/>
            <a:ext cx="2880000" cy="2160000"/>
          </a:xfrm>
          <a:prstGeom prst="rect">
            <a:avLst/>
          </a:prstGeom>
        </p:spPr>
      </p:pic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C4A7C385-4EF5-455E-9246-A77B1DBFD785}"/>
              </a:ext>
            </a:extLst>
          </p:cNvPr>
          <p:cNvGraphicFramePr/>
          <p:nvPr/>
        </p:nvGraphicFramePr>
        <p:xfrm>
          <a:off x="-270933" y="2046914"/>
          <a:ext cx="3412507" cy="3607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A2BF278D-300E-4532-8120-4FEA6CB50FE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181" y="4004913"/>
            <a:ext cx="2880000" cy="2160000"/>
          </a:xfrm>
          <a:prstGeom prst="rect">
            <a:avLst/>
          </a:prstGeom>
        </p:spPr>
      </p:pic>
      <p:pic>
        <p:nvPicPr>
          <p:cNvPr id="31" name="Picture 5">
            <a:extLst>
              <a:ext uri="{FF2B5EF4-FFF2-40B4-BE49-F238E27FC236}">
                <a16:creationId xmlns:a16="http://schemas.microsoft.com/office/drawing/2014/main" id="{E716149A-4754-4D6A-81A4-43D749AB7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22410" y="4044033"/>
            <a:ext cx="288303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7" descr="C:\Temp\CERN\Lectures new\JUAS\Juas 2014\Pictures\IMG_0003.JPG">
            <a:extLst>
              <a:ext uri="{FF2B5EF4-FFF2-40B4-BE49-F238E27FC236}">
                <a16:creationId xmlns:a16="http://schemas.microsoft.com/office/drawing/2014/main" id="{5E665F46-9A17-435E-B2A4-36118A7E7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525181" y="1736500"/>
            <a:ext cx="2881179" cy="2160000"/>
          </a:xfrm>
          <a:prstGeom prst="rect">
            <a:avLst/>
          </a:prstGeom>
          <a:noFill/>
        </p:spPr>
      </p:pic>
      <p:pic>
        <p:nvPicPr>
          <p:cNvPr id="33" name="Picture 32" descr="C:\Temp\CERN\Lectures new\JUAS\Juas 2014\Pictures\IMG_2042.JPG">
            <a:extLst>
              <a:ext uri="{FF2B5EF4-FFF2-40B4-BE49-F238E27FC236}">
                <a16:creationId xmlns:a16="http://schemas.microsoft.com/office/drawing/2014/main" id="{58B4D8AF-0855-4576-8656-921D61501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94330" y="1729914"/>
            <a:ext cx="2880000" cy="2160000"/>
          </a:xfrm>
          <a:prstGeom prst="rect">
            <a:avLst/>
          </a:prstGeom>
          <a:noFill/>
        </p:spPr>
      </p:pic>
      <p:pic>
        <p:nvPicPr>
          <p:cNvPr id="34" name="Picture 2" descr="C:\Temp\CERN\Lectures new\JUAS\Juas 2014\Pictures\IMG_0025.JPG">
            <a:extLst>
              <a:ext uri="{FF2B5EF4-FFF2-40B4-BE49-F238E27FC236}">
                <a16:creationId xmlns:a16="http://schemas.microsoft.com/office/drawing/2014/main" id="{B933449C-13FC-4ABA-9295-32D7E2DAB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94330" y="4020331"/>
            <a:ext cx="2880000" cy="21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41586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cooling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058" y="1285860"/>
            <a:ext cx="8762231" cy="5472750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Cooling is required to remove the dissipated electrical power from the coils</a:t>
            </a:r>
          </a:p>
          <a:p>
            <a:pPr>
              <a:buNone/>
            </a:pPr>
            <a:r>
              <a:rPr lang="en-US" sz="2200" i="1" dirty="0"/>
              <a:t>(Temperature acceptance of typical insulating materials is ~60°C)</a:t>
            </a:r>
          </a:p>
          <a:p>
            <a:pPr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200" dirty="0">
                <a:solidFill>
                  <a:srgbClr val="0070C0"/>
                </a:solidFill>
              </a:rPr>
              <a:t>Air cooling by natural convection:</a:t>
            </a:r>
          </a:p>
          <a:p>
            <a:pPr lvl="1">
              <a:spcBef>
                <a:spcPts val="0"/>
              </a:spcBef>
            </a:pPr>
            <a:r>
              <a:rPr lang="en-US" dirty="0"/>
              <a:t>Only for low densities: </a:t>
            </a:r>
            <a:r>
              <a:rPr lang="en-US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US" dirty="0"/>
              <a:t> </a:t>
            </a:r>
            <a:r>
              <a:rPr lang="en-GB" dirty="0"/>
              <a:t>&lt;</a:t>
            </a:r>
            <a:r>
              <a:rPr lang="en-US" dirty="0"/>
              <a:t> 1 to 2 A/mm</a:t>
            </a:r>
            <a:r>
              <a:rPr lang="en-US" baseline="30000" dirty="0"/>
              <a:t>2</a:t>
            </a:r>
            <a:r>
              <a:rPr lang="en-US" dirty="0"/>
              <a:t>,</a:t>
            </a:r>
            <a:r>
              <a:rPr lang="en-US" baseline="30000" dirty="0"/>
              <a:t> </a:t>
            </a:r>
            <a:r>
              <a:rPr lang="en-US" dirty="0"/>
              <a:t>depending on coil size</a:t>
            </a:r>
          </a:p>
          <a:p>
            <a:pPr lvl="1"/>
            <a:r>
              <a:rPr lang="en-GB" dirty="0"/>
              <a:t>Cooling enhancement </a:t>
            </a:r>
          </a:p>
          <a:p>
            <a:pPr lvl="2">
              <a:spcBef>
                <a:spcPts val="0"/>
              </a:spcBef>
            </a:pPr>
            <a:r>
              <a:rPr lang="en-GB" dirty="0"/>
              <a:t>Heat sink with enlarged radiation surface</a:t>
            </a:r>
          </a:p>
          <a:p>
            <a:pPr lvl="2">
              <a:spcBef>
                <a:spcPts val="0"/>
              </a:spcBef>
            </a:pPr>
            <a:r>
              <a:rPr lang="en-GB" dirty="0"/>
              <a:t>Forced air flow (cooling fan)</a:t>
            </a:r>
          </a:p>
          <a:p>
            <a:pPr lvl="1"/>
            <a:r>
              <a:rPr lang="en-GB" dirty="0"/>
              <a:t>Only for magnets with limited strength (e.g. correctors)</a:t>
            </a:r>
          </a:p>
          <a:p>
            <a:pPr>
              <a:buNone/>
            </a:pPr>
            <a:endParaRPr lang="en-GB" sz="22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GB" sz="2200" dirty="0">
                <a:solidFill>
                  <a:srgbClr val="0070C0"/>
                </a:solidFill>
              </a:rPr>
              <a:t>Direct water cooling:</a:t>
            </a:r>
          </a:p>
          <a:p>
            <a:pPr lvl="1"/>
            <a:r>
              <a:rPr lang="en-US" dirty="0"/>
              <a:t>Typical current density </a:t>
            </a:r>
            <a:r>
              <a:rPr lang="en-US" sz="18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US" dirty="0"/>
              <a:t> </a:t>
            </a:r>
            <a:r>
              <a:rPr lang="en-GB" dirty="0"/>
              <a:t>≤</a:t>
            </a:r>
            <a:r>
              <a:rPr lang="en-US" dirty="0"/>
              <a:t> 10 A/mm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Requires </a:t>
            </a:r>
            <a:r>
              <a:rPr lang="en-US" dirty="0">
                <a:solidFill>
                  <a:srgbClr val="0070C0"/>
                </a:solidFill>
              </a:rPr>
              <a:t>demineralized</a:t>
            </a:r>
            <a:r>
              <a:rPr lang="en-US" dirty="0"/>
              <a:t> water</a:t>
            </a:r>
            <a:br>
              <a:rPr lang="en-US" dirty="0"/>
            </a:br>
            <a:r>
              <a:rPr lang="en-US" dirty="0"/>
              <a:t> (low conductivity) and hollow </a:t>
            </a:r>
            <a:br>
              <a:rPr lang="en-US" dirty="0"/>
            </a:br>
            <a:r>
              <a:rPr lang="en-US" dirty="0"/>
              <a:t>conductor profiles</a:t>
            </a:r>
          </a:p>
          <a:p>
            <a:pPr lvl="1"/>
            <a:endParaRPr lang="en-GB" dirty="0"/>
          </a:p>
        </p:txBody>
      </p:sp>
      <p:pic>
        <p:nvPicPr>
          <p:cNvPr id="5" name="Picture 4" descr="DSCF58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73749" y="1765615"/>
            <a:ext cx="2990331" cy="22427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49</a:t>
            </a:fld>
            <a:endParaRPr lang="en-GB"/>
          </a:p>
        </p:txBody>
      </p:sp>
      <p:pic>
        <p:nvPicPr>
          <p:cNvPr id="13" name="Picture 12" descr="HollowConductors.jpg">
            <a:extLst>
              <a:ext uri="{FF2B5EF4-FFF2-40B4-BE49-F238E27FC236}">
                <a16:creationId xmlns:a16="http://schemas.microsoft.com/office/drawing/2014/main" id="{6A1935FE-5659-4813-96DC-6265DE1A299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46855" y="4718676"/>
            <a:ext cx="2991906" cy="2039934"/>
          </a:xfrm>
          <a:prstGeom prst="rect">
            <a:avLst/>
          </a:prstGeom>
        </p:spPr>
      </p:pic>
      <p:pic>
        <p:nvPicPr>
          <p:cNvPr id="8" name="Picture 7" descr="conductor3.png">
            <a:extLst>
              <a:ext uri="{FF2B5EF4-FFF2-40B4-BE49-F238E27FC236}">
                <a16:creationId xmlns:a16="http://schemas.microsoft.com/office/drawing/2014/main" id="{43CC9971-4DCD-4359-9B1C-16DB10B2564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10156" r="20712" b="6812"/>
          <a:stretch/>
        </p:blipFill>
        <p:spPr>
          <a:xfrm>
            <a:off x="8873748" y="4143919"/>
            <a:ext cx="2990333" cy="224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74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07919-A5FC-9C22-B864-58FE2EA99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1A29-2FFA-1E72-52E6-16674C54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D2224-F022-1F44-49F6-87C7CDA4A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5" y="1228962"/>
            <a:ext cx="9731022" cy="5552838"/>
          </a:xfrm>
        </p:spPr>
        <p:txBody>
          <a:bodyPr>
            <a:noAutofit/>
          </a:bodyPr>
          <a:lstStyle/>
          <a:p>
            <a:pPr marL="742950" lvl="2" indent="-342900"/>
            <a:r>
              <a:rPr lang="en-GB" sz="2800" dirty="0"/>
              <a:t>Producing magnetic fields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Why and how?</a:t>
            </a:r>
          </a:p>
          <a:p>
            <a:pPr marL="1200139" lvl="3" indent="-342900"/>
            <a:r>
              <a:rPr lang="en-GB" sz="2200" dirty="0">
                <a:solidFill>
                  <a:srgbClr val="0070C0"/>
                </a:solidFill>
              </a:rPr>
              <a:t>Analogies with other domains</a:t>
            </a:r>
            <a:endParaRPr lang="en-GB" sz="2200" dirty="0"/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Magnet technologies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Technology classifications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Electro-magnets (EM)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EM components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Magnet topologies and use in accelerators</a:t>
            </a:r>
          </a:p>
          <a:p>
            <a:pPr marL="1200139" lvl="3" indent="-342900"/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Permanent magnets (PM)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Materials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PM types in accelerators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Comparison PM vs. EM</a:t>
            </a:r>
          </a:p>
          <a:p>
            <a:pPr marL="1657328" lvl="4" indent="-342900"/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Tuneable PM</a:t>
            </a:r>
          </a:p>
          <a:p>
            <a:pPr marL="742950" lvl="2" indent="-342900"/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Spare slides</a:t>
            </a:r>
          </a:p>
          <a:p>
            <a:pPr marL="40005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FD53E-2E8F-3FE3-7591-7CD006C04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999516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8" t="8000" r="24687" b="69923"/>
          <a:stretch/>
        </p:blipFill>
        <p:spPr>
          <a:xfrm>
            <a:off x="3816483" y="4591036"/>
            <a:ext cx="3467419" cy="2082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NC-magnets</a:t>
            </a:r>
            <a:r>
              <a:rPr lang="en-US" dirty="0"/>
              <a:t> in the 1950-60s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73329" y="1052736"/>
            <a:ext cx="4205223" cy="229993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kern="0" dirty="0">
                <a:latin typeface="+mn-lt"/>
              </a:rPr>
              <a:t>CERN PS (1959), 25 GeV, 628 m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+mn-lt"/>
              </a:rPr>
              <a:t>Combined function magnet: dipole + quadrupole + higher order multi-poles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+mn-lt"/>
              </a:rPr>
              <a:t>Water cooled main coils + Figure-of-Eight windings + Pole-face windings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+mn-lt"/>
              </a:rPr>
              <a:t>Magnetic field </a:t>
            </a:r>
            <a:r>
              <a:rPr lang="en-US" sz="1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kern="0" dirty="0">
                <a:latin typeface="+mn-lt"/>
              </a:rPr>
              <a:t>: 0.014 T – 1.4 T</a:t>
            </a:r>
          </a:p>
          <a:p>
            <a:pPr>
              <a:spcBef>
                <a:spcPts val="600"/>
              </a:spcBef>
            </a:pPr>
            <a:r>
              <a:rPr lang="en-US" sz="1600" kern="0" dirty="0">
                <a:latin typeface="+mn-lt"/>
              </a:rPr>
              <a:t>100 + 1 magnets in series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9" t="60817" r="24688" b="16885"/>
          <a:stretch/>
        </p:blipFill>
        <p:spPr>
          <a:xfrm>
            <a:off x="7409504" y="4539281"/>
            <a:ext cx="3317319" cy="2134747"/>
          </a:xfrm>
          <a:prstGeom prst="rect">
            <a:avLst/>
          </a:prstGeom>
        </p:spPr>
      </p:pic>
      <p:pic>
        <p:nvPicPr>
          <p:cNvPr id="15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77" y="1108964"/>
            <a:ext cx="4770626" cy="3482072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2948608" y="2071270"/>
            <a:ext cx="1182137" cy="3744940"/>
          </a:xfrm>
          <a:prstGeom prst="rect">
            <a:avLst/>
          </a:prstGeom>
          <a:noFill/>
          <a:ln w="12700">
            <a:solidFill>
              <a:schemeClr val="bg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C05AEF-C820-43F8-9307-C462BB4CE8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128" y="4681206"/>
            <a:ext cx="2949054" cy="1992821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7A0553E6-F88B-45EA-BF02-85E049D0B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299" y="6492882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097789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NC-magnets</a:t>
            </a:r>
            <a:r>
              <a:rPr lang="en-US" dirty="0"/>
              <a:t> in the 1970s</a:t>
            </a:r>
          </a:p>
        </p:txBody>
      </p:sp>
      <p:pic>
        <p:nvPicPr>
          <p:cNvPr id="5" name="Picture 4" descr="sps-dipole-7505101X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57" y="1087913"/>
            <a:ext cx="3941991" cy="2627994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991544" y="1079225"/>
            <a:ext cx="4551040" cy="273630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+mn-lt"/>
              </a:rPr>
              <a:t>CERN SPS (1976), 7 km, 450 GeV</a:t>
            </a:r>
          </a:p>
          <a:p>
            <a:r>
              <a:rPr lang="en-US" sz="1600" dirty="0">
                <a:latin typeface="+mn-lt"/>
              </a:rPr>
              <a:t>744 H-type bending magnets with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latin typeface="+mn-lt"/>
              </a:rPr>
              <a:t> = 2.05 T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endParaRPr lang="en-US" sz="16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8" t="6955" r="2278" b="5561"/>
          <a:stretch/>
        </p:blipFill>
        <p:spPr>
          <a:xfrm>
            <a:off x="2792085" y="1710167"/>
            <a:ext cx="2708694" cy="2025070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299" y="3779317"/>
            <a:ext cx="4212001" cy="28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B0F7C4-753C-4AAD-89AA-5CAE550BBD2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"/>
          <a:stretch/>
        </p:blipFill>
        <p:spPr>
          <a:xfrm>
            <a:off x="6262527" y="3788534"/>
            <a:ext cx="4276450" cy="2808000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E1ED9F03-A36D-444B-94D5-928CBE87F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299" y="6492882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60164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NC-magnets</a:t>
            </a:r>
            <a:r>
              <a:rPr lang="en-GB" dirty="0"/>
              <a:t> in the 1980s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021E317-1291-4896-A476-E26ADE3CB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729" y="1610445"/>
            <a:ext cx="5444418" cy="1536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LEP (1989), 27 km</a:t>
            </a:r>
            <a:r>
              <a:rPr lang="en-GB" sz="1600" dirty="0"/>
              <a:t>	</a:t>
            </a:r>
          </a:p>
          <a:p>
            <a:r>
              <a:rPr lang="en-GB" sz="1600" dirty="0"/>
              <a:t>Cycled field: </a:t>
            </a:r>
            <a:r>
              <a:rPr lang="en-GB" sz="1600" kern="0" dirty="0"/>
              <a:t>22 </a:t>
            </a:r>
            <a:r>
              <a:rPr lang="en-GB" sz="1600" kern="0" dirty="0" err="1"/>
              <a:t>mT</a:t>
            </a:r>
            <a:r>
              <a:rPr lang="en-GB" sz="1600" kern="0" dirty="0"/>
              <a:t> (20 GeV injection) to 108 </a:t>
            </a:r>
            <a:r>
              <a:rPr lang="en-GB" sz="1600" kern="0" dirty="0" err="1"/>
              <a:t>mT</a:t>
            </a:r>
            <a:r>
              <a:rPr lang="en-GB" sz="1600" kern="0" dirty="0"/>
              <a:t> (100 GeV)</a:t>
            </a:r>
          </a:p>
          <a:p>
            <a:r>
              <a:rPr lang="en-GB" sz="1600" kern="0" dirty="0"/>
              <a:t>5.75 m long </a:t>
            </a:r>
            <a:r>
              <a:rPr lang="en-GB" sz="1600" dirty="0"/>
              <a:t>‘diluted’ magnet cores: 30% Fe / 70% concrete</a:t>
            </a:r>
          </a:p>
          <a:p>
            <a:r>
              <a:rPr lang="en-GB" sz="1600" kern="0" dirty="0"/>
              <a:t>Four water cooled aluminium excitation bars</a:t>
            </a:r>
          </a:p>
          <a:p>
            <a:r>
              <a:rPr lang="en-GB" sz="1600" kern="0" dirty="0"/>
              <a:t>Max. current: 4.5 kA</a:t>
            </a:r>
            <a:endParaRPr lang="en-GB" sz="1600" dirty="0"/>
          </a:p>
          <a:p>
            <a:endParaRPr lang="en-GB" sz="1600" kern="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A7AE59BC-7433-4EF9-BBD2-F3AAABD9D8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65"/>
          <a:stretch/>
        </p:blipFill>
        <p:spPr bwMode="auto">
          <a:xfrm>
            <a:off x="4781155" y="3472352"/>
            <a:ext cx="4137984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24F3D3-0AD6-4271-8C8B-329656FECE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3472352"/>
            <a:ext cx="4051585" cy="30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8B4FB5-6825-4E88-A02E-5A686393E0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37" y="1196023"/>
            <a:ext cx="3159731" cy="21330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74D185-4E97-42C4-B2E9-D46460973F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403" y="3472352"/>
            <a:ext cx="2952122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69484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NC-magnets even in the LHC …</a:t>
            </a:r>
          </a:p>
        </p:txBody>
      </p:sp>
      <p:pic>
        <p:nvPicPr>
          <p:cNvPr id="7" name="Picture 6" descr="_MST23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287" y="2061534"/>
            <a:ext cx="5472716" cy="363935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16287" y="5702276"/>
            <a:ext cx="2940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Double-aperture LHC quadrupole</a:t>
            </a:r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EB13B561-A000-49C1-A7A7-051DF20E2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299" y="6492882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53</a:t>
            </a:fld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D387329-135F-49AB-8E78-165DD085E3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0" t="-1" r="3931" b="-1"/>
          <a:stretch/>
        </p:blipFill>
        <p:spPr>
          <a:xfrm>
            <a:off x="867210" y="2061534"/>
            <a:ext cx="5206214" cy="3685898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7371E80-0F36-499F-89C8-DBE028981534}"/>
              </a:ext>
            </a:extLst>
          </p:cNvPr>
          <p:cNvSpPr/>
          <p:nvPr/>
        </p:nvSpPr>
        <p:spPr>
          <a:xfrm>
            <a:off x="867209" y="5750164"/>
            <a:ext cx="20715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/>
              <a:t>LHC </a:t>
            </a:r>
            <a:r>
              <a:rPr lang="it-IT" sz="1100" dirty="0" err="1"/>
              <a:t>Main</a:t>
            </a:r>
            <a:r>
              <a:rPr lang="it-IT" sz="1100" dirty="0"/>
              <a:t> </a:t>
            </a:r>
            <a:r>
              <a:rPr lang="it-IT" sz="1100" dirty="0" err="1"/>
              <a:t>Dipole</a:t>
            </a:r>
            <a:endParaRPr lang="en-GB" sz="1100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4B46D9-45FC-4675-925F-A41E22DE30DC}"/>
              </a:ext>
            </a:extLst>
          </p:cNvPr>
          <p:cNvSpPr txBox="1"/>
          <p:nvPr/>
        </p:nvSpPr>
        <p:spPr>
          <a:xfrm>
            <a:off x="4582486" y="6118562"/>
            <a:ext cx="6094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W</a:t>
            </a:r>
            <a:r>
              <a:rPr lang="en-GB" sz="2400" baseline="0" dirty="0"/>
              <a:t>hat about the future…?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215195300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dirty="0"/>
              <a:t>Circular Colliders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316924" cy="5400601"/>
          </a:xfrm>
        </p:spPr>
        <p:txBody>
          <a:bodyPr anchor="t"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lvl="2"/>
            <a:endParaRPr lang="de-CH" dirty="0"/>
          </a:p>
          <a:p>
            <a:pPr lvl="2"/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54</a:t>
            </a:fld>
            <a:endParaRPr lang="en-GB"/>
          </a:p>
        </p:txBody>
      </p:sp>
      <p:graphicFrame>
        <p:nvGraphicFramePr>
          <p:cNvPr id="10" name="Chart 9" title="Colliders">
            <a:extLst>
              <a:ext uri="{FF2B5EF4-FFF2-40B4-BE49-F238E27FC236}">
                <a16:creationId xmlns:a16="http://schemas.microsoft.com/office/drawing/2014/main" id="{44B8A982-2182-4F04-AE1F-E3A59F5AD01F}"/>
              </a:ext>
            </a:extLst>
          </p:cNvPr>
          <p:cNvGraphicFramePr>
            <a:graphicFrameLocks/>
          </p:cNvGraphicFramePr>
          <p:nvPr/>
        </p:nvGraphicFramePr>
        <p:xfrm>
          <a:off x="2367558" y="994531"/>
          <a:ext cx="7700714" cy="549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5">
                <a:extLst>
                  <a:ext uri="{FF2B5EF4-FFF2-40B4-BE49-F238E27FC236}">
                    <a16:creationId xmlns:a16="http://schemas.microsoft.com/office/drawing/2014/main" id="{7EB789C2-8302-4C58-8880-A94F42E74FD2}"/>
                  </a:ext>
                </a:extLst>
              </p:cNvPr>
              <p:cNvSpPr txBox="1"/>
              <p:nvPr/>
            </p:nvSpPr>
            <p:spPr bwMode="auto">
              <a:xfrm>
                <a:off x="4094163" y="1693863"/>
                <a:ext cx="1249362" cy="66833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rgbClr val="FFAD00"/>
                </a:solidFill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Object 5">
                <a:extLst>
                  <a:ext uri="{FF2B5EF4-FFF2-40B4-BE49-F238E27FC236}">
                    <a16:creationId xmlns:a16="http://schemas.microsoft.com/office/drawing/2014/main" id="{7EB789C2-8302-4C58-8880-A94F42E74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4163" y="1693863"/>
                <a:ext cx="1249362" cy="6683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AD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554135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55</a:t>
            </a:fld>
            <a:endParaRPr lang="en-GB"/>
          </a:p>
        </p:txBody>
      </p:sp>
      <p:pic>
        <p:nvPicPr>
          <p:cNvPr id="6" name="Picture 19" descr="I:\Paraliev\_Publications\_Lectures\2018 Martin Paraliev CERN Accelerator school\map FCC.png">
            <a:extLst>
              <a:ext uri="{FF2B5EF4-FFF2-40B4-BE49-F238E27FC236}">
                <a16:creationId xmlns:a16="http://schemas.microsoft.com/office/drawing/2014/main" id="{F47DA459-6111-446B-9658-5AAB81CDA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656" y="1127900"/>
            <a:ext cx="5119684" cy="2301100"/>
          </a:xfrm>
          <a:prstGeom prst="rect">
            <a:avLst/>
          </a:prstGeom>
          <a:ln w="6350">
            <a:solidFill>
              <a:schemeClr val="tx2">
                <a:lumMod val="75000"/>
              </a:schemeClr>
            </a:solidFill>
          </a:ln>
          <a:effectLst>
            <a:outerShdw blurRad="228600" dist="1270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54F1C0-1218-4198-819C-76F1DBE5358B}"/>
              </a:ext>
            </a:extLst>
          </p:cNvPr>
          <p:cNvSpPr/>
          <p:nvPr/>
        </p:nvSpPr>
        <p:spPr>
          <a:xfrm>
            <a:off x="975701" y="2499789"/>
            <a:ext cx="563925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Large scale machines:</a:t>
            </a:r>
          </a:p>
          <a:p>
            <a:pPr lvl="1"/>
            <a:r>
              <a:rPr lang="en-GB" sz="1600" dirty="0"/>
              <a:t>Investment cost: material, production, transport, installation</a:t>
            </a:r>
          </a:p>
          <a:p>
            <a:pPr lvl="1"/>
            <a:r>
              <a:rPr lang="en-GB" sz="1600" dirty="0"/>
              <a:t>Operation costs: power consumption &amp; cooling</a:t>
            </a:r>
          </a:p>
          <a:p>
            <a:pPr lvl="1"/>
            <a:r>
              <a:rPr lang="en-GB" sz="1600" dirty="0"/>
              <a:t>Reliability &amp; availability</a:t>
            </a:r>
          </a:p>
          <a:p>
            <a:endParaRPr lang="en-GB" sz="1600" dirty="0"/>
          </a:p>
          <a:p>
            <a:r>
              <a:rPr lang="en-GB" dirty="0"/>
              <a:t>High energy beams and intensities:</a:t>
            </a:r>
          </a:p>
          <a:p>
            <a:pPr lvl="1"/>
            <a:r>
              <a:rPr lang="en-GB" sz="1600" dirty="0"/>
              <a:t>Ionizing radiation impact on materials and electronics</a:t>
            </a:r>
          </a:p>
          <a:p>
            <a:endParaRPr lang="en-GB" sz="1600" dirty="0"/>
          </a:p>
          <a:p>
            <a:r>
              <a:rPr lang="en-GB" dirty="0"/>
              <a:t>Hadron colliders:</a:t>
            </a:r>
          </a:p>
          <a:p>
            <a:pPr lvl="1"/>
            <a:r>
              <a:rPr lang="en-GB" sz="1600" dirty="0"/>
              <a:t>High magnetic fields</a:t>
            </a:r>
            <a:endParaRPr lang="en-GB" sz="1600" i="1" dirty="0"/>
          </a:p>
          <a:p>
            <a:endParaRPr lang="en-GB" sz="1600" dirty="0"/>
          </a:p>
          <a:p>
            <a:r>
              <a:rPr lang="en-GB" dirty="0"/>
              <a:t>Lepton colliders (circular &amp; linear):</a:t>
            </a:r>
          </a:p>
          <a:p>
            <a:pPr lvl="1"/>
            <a:r>
              <a:rPr lang="en-GB" sz="1600" dirty="0"/>
              <a:t>Alignment &amp; stabilization</a:t>
            </a:r>
            <a:endParaRPr lang="en-GB" sz="1600" i="1" dirty="0"/>
          </a:p>
          <a:p>
            <a:pPr lvl="1"/>
            <a:r>
              <a:rPr lang="en-GB" sz="1600" dirty="0"/>
              <a:t>Compact design &amp; small apertures</a:t>
            </a:r>
          </a:p>
          <a:p>
            <a:pPr lvl="1"/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6CAF66-FB50-499D-AA26-DB9CBC768306}"/>
              </a:ext>
            </a:extLst>
          </p:cNvPr>
          <p:cNvSpPr/>
          <p:nvPr/>
        </p:nvSpPr>
        <p:spPr>
          <a:xfrm>
            <a:off x="975701" y="1339162"/>
            <a:ext cx="52794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Future accelerator projects bear a number of financial and technological challenges in general, but also in particular for magnets …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5AC2D80-A14A-43AD-9EBA-0F6333BDF3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4064" y="169211"/>
            <a:ext cx="1753074" cy="776359"/>
          </a:xfrm>
          <a:prstGeom prst="rect">
            <a:avLst/>
          </a:prstGeom>
        </p:spPr>
      </p:pic>
      <p:pic>
        <p:nvPicPr>
          <p:cNvPr id="27" name="Picture 1" descr="C:\nIKOS\Templates\CLIC_Logo\CLIC-Logo-Color(used).jpg">
            <a:extLst>
              <a:ext uri="{FF2B5EF4-FFF2-40B4-BE49-F238E27FC236}">
                <a16:creationId xmlns:a16="http://schemas.microsoft.com/office/drawing/2014/main" id="{8C0F1FB5-7B82-4668-B061-5B2F9D400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59812" y="5291506"/>
            <a:ext cx="1120119" cy="112404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0EE7B651-9A02-4586-B280-6C149C406106}"/>
              </a:ext>
            </a:extLst>
          </p:cNvPr>
          <p:cNvSpPr/>
          <p:nvPr/>
        </p:nvSpPr>
        <p:spPr>
          <a:xfrm>
            <a:off x="7990183" y="5218470"/>
            <a:ext cx="377889" cy="255613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E6608B-2FFB-4D03-86AE-0A29DFE05E90}"/>
              </a:ext>
            </a:extLst>
          </p:cNvPr>
          <p:cNvGrpSpPr/>
          <p:nvPr/>
        </p:nvGrpSpPr>
        <p:grpSpPr>
          <a:xfrm>
            <a:off x="6584912" y="3656915"/>
            <a:ext cx="5196428" cy="2758640"/>
            <a:chOff x="5709697" y="4030273"/>
            <a:chExt cx="5196428" cy="2758640"/>
          </a:xfrm>
        </p:grpSpPr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EF815FAC-5B03-4976-B0C4-E6467A38A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12287" t="31989" r="13634" b="15819"/>
            <a:stretch>
              <a:fillRect/>
            </a:stretch>
          </p:blipFill>
          <p:spPr bwMode="auto">
            <a:xfrm>
              <a:off x="5709697" y="4030273"/>
              <a:ext cx="5196428" cy="275864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0" cap="sq">
              <a:solidFill>
                <a:srgbClr val="0000FF"/>
              </a:solidFill>
              <a:miter lim="800000"/>
            </a:ln>
            <a:effectLst/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9E85B08-E210-4D9F-B25C-DB8E414B8ECA}"/>
                </a:ext>
              </a:extLst>
            </p:cNvPr>
            <p:cNvCxnSpPr>
              <a:cxnSpLocks/>
            </p:cNvCxnSpPr>
            <p:nvPr/>
          </p:nvCxnSpPr>
          <p:spPr>
            <a:xfrm>
              <a:off x="8791940" y="5347748"/>
              <a:ext cx="418197" cy="412617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F3FCA76-3E33-4CE6-9E97-8CD9910BD3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60929" y="5438640"/>
              <a:ext cx="189445" cy="345050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2B169EF-58D6-43AE-B7FD-D00B290C768B}"/>
                </a:ext>
              </a:extLst>
            </p:cNvPr>
            <p:cNvSpPr txBox="1"/>
            <p:nvPr/>
          </p:nvSpPr>
          <p:spPr>
            <a:xfrm>
              <a:off x="8502143" y="5792391"/>
              <a:ext cx="1838942" cy="400110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B0F0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FF0000"/>
                  </a:solidFill>
                </a:rPr>
                <a:t>“2-Beams Modules” with </a:t>
              </a:r>
              <a:r>
                <a:rPr lang="en-GB" sz="1000" b="1" dirty="0">
                  <a:solidFill>
                    <a:srgbClr val="FF0000"/>
                  </a:solidFill>
                  <a:ea typeface="Batang" panose="02030600000101010101" pitchFamily="18" charset="-127"/>
                  <a:cs typeface="Arial" panose="020B0604020202020204" pitchFamily="34" charset="0"/>
                </a:rPr>
                <a:t>41848 </a:t>
              </a:r>
              <a:r>
                <a:rPr lang="en-US" sz="1000" i="1" dirty="0">
                  <a:solidFill>
                    <a:srgbClr val="FF0000"/>
                  </a:solidFill>
                </a:rPr>
                <a:t>DBQ  and </a:t>
              </a:r>
              <a:r>
                <a:rPr lang="en-GB" sz="1000" b="1" dirty="0">
                  <a:solidFill>
                    <a:srgbClr val="FF0000"/>
                  </a:solidFill>
                  <a:ea typeface="Batang" panose="02030600000101010101" pitchFamily="18" charset="-127"/>
                  <a:cs typeface="Arial" panose="020B0604020202020204" pitchFamily="34" charset="0"/>
                </a:rPr>
                <a:t>4274 </a:t>
              </a:r>
              <a:r>
                <a:rPr lang="en-US" sz="1000" i="1" dirty="0">
                  <a:solidFill>
                    <a:srgbClr val="FF0000"/>
                  </a:solidFill>
                </a:rPr>
                <a:t>MBQ magnets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99A561-2A05-4A94-8A10-0BFBA31ACCD1}"/>
                </a:ext>
              </a:extLst>
            </p:cNvPr>
            <p:cNvSpPr txBox="1"/>
            <p:nvPr/>
          </p:nvSpPr>
          <p:spPr>
            <a:xfrm>
              <a:off x="6786373" y="5760364"/>
              <a:ext cx="1264000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FF0000"/>
                  </a:solidFill>
                </a:rPr>
                <a:t>Machine-Detector Interface (MDI) with the FF system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3D51C5-17E2-44B9-B915-C8678E9EBE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12330" y="5305748"/>
              <a:ext cx="218568" cy="457465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15285B2-0E53-4E4B-A626-02716CFE13A1}"/>
                </a:ext>
              </a:extLst>
            </p:cNvPr>
            <p:cNvCxnSpPr>
              <a:cxnSpLocks/>
            </p:cNvCxnSpPr>
            <p:nvPr/>
          </p:nvCxnSpPr>
          <p:spPr>
            <a:xfrm>
              <a:off x="9142851" y="5297020"/>
              <a:ext cx="137227" cy="466193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0C1BBFF-826A-4E02-B16F-B5347AEF8F79}"/>
              </a:ext>
            </a:extLst>
          </p:cNvPr>
          <p:cNvSpPr/>
          <p:nvPr/>
        </p:nvSpPr>
        <p:spPr>
          <a:xfrm>
            <a:off x="1467293" y="2809582"/>
            <a:ext cx="5112638" cy="22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295B34-5BC9-4422-93C8-B45C95974488}"/>
              </a:ext>
            </a:extLst>
          </p:cNvPr>
          <p:cNvSpPr/>
          <p:nvPr/>
        </p:nvSpPr>
        <p:spPr>
          <a:xfrm>
            <a:off x="1467293" y="3071079"/>
            <a:ext cx="5112638" cy="227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322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05862" y="6075258"/>
            <a:ext cx="40504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da-DK" sz="1500" b="1" dirty="0">
                <a:solidFill>
                  <a:srgbClr val="0C377B"/>
                </a:solidFill>
                <a:latin typeface="Arial"/>
              </a:rPr>
              <a:t>Twin-aperture dipole</a:t>
            </a:r>
            <a:endParaRPr lang="en-GB" sz="15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36" y="3449100"/>
            <a:ext cx="3290606" cy="21960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660400" y="1380217"/>
            <a:ext cx="3698637" cy="15488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9096335" y="6075259"/>
            <a:ext cx="26640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da-DK" sz="1500" b="1" dirty="0">
                <a:solidFill>
                  <a:srgbClr val="0C377B"/>
                </a:solidFill>
                <a:latin typeface="Arial"/>
              </a:rPr>
              <a:t>Twin-aperture quadrupole</a:t>
            </a:r>
            <a:endParaRPr lang="en-GB" sz="15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6964" y="1152118"/>
            <a:ext cx="2882959" cy="23121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402" y="3813324"/>
            <a:ext cx="2882958" cy="2261934"/>
          </a:xfrm>
          <a:prstGeom prst="rect">
            <a:avLst/>
          </a:prstGeom>
        </p:spPr>
      </p:pic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F97A3F27-B57A-445A-9061-4BEC09DF17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313" y="321900"/>
            <a:ext cx="1451540" cy="49071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527305-F5B6-0DBB-17E5-0D0113E1CDF3}"/>
              </a:ext>
            </a:extLst>
          </p:cNvPr>
          <p:cNvSpPr txBox="1">
            <a:spLocks/>
          </p:cNvSpPr>
          <p:nvPr/>
        </p:nvSpPr>
        <p:spPr>
          <a:xfrm>
            <a:off x="2331087" y="57742"/>
            <a:ext cx="8229600" cy="75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>
              <a:spcBef>
                <a:spcPct val="0"/>
              </a:spcBef>
              <a:buNone/>
              <a:defRPr sz="3600" b="0">
                <a:solidFill>
                  <a:srgbClr val="FFAD00"/>
                </a:solidFill>
                <a:effectLst>
                  <a:outerShdw blurRad="38100" dist="38100" dir="2700000" algn="tl">
                    <a:srgbClr val="000000">
                      <a:alpha val="6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 energy efficient magnets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DE66206-DDCB-F0CE-A171-55AC5BA548E5}"/>
              </a:ext>
            </a:extLst>
          </p:cNvPr>
          <p:cNvSpPr txBox="1">
            <a:spLocks/>
          </p:cNvSpPr>
          <p:nvPr/>
        </p:nvSpPr>
        <p:spPr bwMode="auto">
          <a:xfrm>
            <a:off x="4288637" y="1530484"/>
            <a:ext cx="4513070" cy="504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100"/>
              </a:spcBef>
              <a:buNone/>
            </a:pPr>
            <a:r>
              <a:rPr lang="en-GB" sz="2000" kern="0" dirty="0">
                <a:latin typeface="Calibri" panose="020F0502020204030204" pitchFamily="34" charset="0"/>
              </a:rPr>
              <a:t>About </a:t>
            </a:r>
            <a:r>
              <a:rPr lang="en-GB" sz="2000" b="1" kern="0" dirty="0">
                <a:latin typeface="Calibri" panose="020F0502020204030204" pitchFamily="34" charset="0"/>
              </a:rPr>
              <a:t>24000 magnets </a:t>
            </a:r>
            <a:r>
              <a:rPr lang="en-GB" sz="2000" kern="0" dirty="0">
                <a:latin typeface="Calibri" panose="020F0502020204030204" pitchFamily="34" charset="0"/>
              </a:rPr>
              <a:t>will be needed for the booster and collider of FCC-ee!</a:t>
            </a:r>
          </a:p>
          <a:p>
            <a:pPr marL="0" indent="0">
              <a:spcBef>
                <a:spcPts val="100"/>
              </a:spcBef>
              <a:buNone/>
            </a:pPr>
            <a:endParaRPr lang="en-GB" sz="2000" kern="0" dirty="0">
              <a:latin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GB" sz="2000" kern="0" dirty="0">
                <a:solidFill>
                  <a:srgbClr val="0070C0"/>
                </a:solidFill>
                <a:latin typeface="Calibri" panose="020F0502020204030204" pitchFamily="34" charset="0"/>
              </a:rPr>
              <a:t>Energy saving: </a:t>
            </a:r>
            <a:r>
              <a:rPr lang="en-GB" sz="2000" kern="0" dirty="0">
                <a:latin typeface="Calibri" panose="020F0502020204030204" pitchFamily="34" charset="0"/>
              </a:rPr>
              <a:t>Ampere-turns recycled </a:t>
            </a:r>
            <a:r>
              <a:rPr lang="en-GB" sz="2000" kern="0" dirty="0"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2000" kern="0" dirty="0">
                <a:latin typeface="Calibri" panose="020F0502020204030204" pitchFamily="34" charset="0"/>
              </a:rPr>
              <a:t> </a:t>
            </a:r>
            <a:r>
              <a:rPr lang="en-GB" sz="2000" kern="0" dirty="0">
                <a:solidFill>
                  <a:srgbClr val="0070C0"/>
                </a:solidFill>
                <a:latin typeface="Calibri" panose="020F0502020204030204" pitchFamily="34" charset="0"/>
              </a:rPr>
              <a:t>50% less power consumption</a:t>
            </a:r>
          </a:p>
          <a:p>
            <a:pPr>
              <a:spcBef>
                <a:spcPts val="100"/>
              </a:spcBef>
            </a:pPr>
            <a:endParaRPr lang="en-GB" sz="2000" kern="0" dirty="0">
              <a:latin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GB" sz="2000" kern="0" dirty="0">
                <a:latin typeface="Calibri" panose="020F0502020204030204" pitchFamily="34" charset="0"/>
              </a:rPr>
              <a:t> </a:t>
            </a:r>
            <a:r>
              <a:rPr lang="en-GB" sz="2000" kern="0" dirty="0">
                <a:solidFill>
                  <a:srgbClr val="0070C0"/>
                </a:solidFill>
                <a:latin typeface="Calibri" panose="020F0502020204030204" pitchFamily="34" charset="0"/>
              </a:rPr>
              <a:t>Cost saving: </a:t>
            </a:r>
            <a:r>
              <a:rPr lang="en-GB" sz="2000" kern="0" dirty="0">
                <a:latin typeface="Calibri" panose="020F0502020204030204" pitchFamily="34" charset="0"/>
              </a:rPr>
              <a:t>50% less units to manufacture, transport, install, align</a:t>
            </a:r>
          </a:p>
          <a:p>
            <a:pPr>
              <a:spcBef>
                <a:spcPts val="100"/>
              </a:spcBef>
            </a:pPr>
            <a:endParaRPr lang="en-GB" sz="1800" kern="0" dirty="0">
              <a:latin typeface="Calibri" panose="020F0502020204030204" pitchFamily="34" charset="0"/>
            </a:endParaRPr>
          </a:p>
          <a:p>
            <a:pPr marL="342900" lvl="1" indent="-342900">
              <a:spcBef>
                <a:spcPts val="100"/>
              </a:spcBef>
              <a:buChar char="•"/>
            </a:pPr>
            <a:r>
              <a:rPr lang="en-GB" sz="2000" kern="0" dirty="0">
                <a:latin typeface="Calibri" panose="020F0502020204030204" pitchFamily="34" charset="0"/>
              </a:rPr>
              <a:t> </a:t>
            </a:r>
            <a:r>
              <a:rPr lang="en-GB" sz="2000" kern="0" dirty="0">
                <a:solidFill>
                  <a:srgbClr val="0070C0"/>
                </a:solidFill>
                <a:latin typeface="Calibri" panose="020F0502020204030204" pitchFamily="34" charset="0"/>
              </a:rPr>
              <a:t>Simple and reliable</a:t>
            </a:r>
            <a:r>
              <a:rPr lang="en-GB" sz="2000" kern="0" dirty="0">
                <a:latin typeface="Calibri" panose="020F0502020204030204" pitchFamily="34" charset="0"/>
              </a:rPr>
              <a:t>: few components</a:t>
            </a:r>
          </a:p>
          <a:p>
            <a:pPr lvl="1">
              <a:spcBef>
                <a:spcPts val="100"/>
              </a:spcBef>
            </a:pPr>
            <a:r>
              <a:rPr lang="en-GB" sz="1800" kern="0" dirty="0">
                <a:latin typeface="Calibri" panose="020F0502020204030204" pitchFamily="34" charset="0"/>
              </a:rPr>
              <a:t>Simple yoke design and coil layout </a:t>
            </a:r>
            <a:r>
              <a:rPr lang="en-GB" sz="1800" kern="0" dirty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kern="0" dirty="0">
                <a:latin typeface="Calibri" panose="020F0502020204030204" pitchFamily="34" charset="0"/>
              </a:rPr>
              <a:t>low manufacturing costs</a:t>
            </a:r>
          </a:p>
          <a:p>
            <a:pPr lvl="1">
              <a:spcBef>
                <a:spcPts val="100"/>
              </a:spcBef>
            </a:pPr>
            <a:r>
              <a:rPr lang="en-GB" sz="1800" kern="0" dirty="0">
                <a:latin typeface="Calibri" panose="020F0502020204030204" pitchFamily="34" charset="0"/>
              </a:rPr>
              <a:t>No coil inter-turn insulation (dipoles)</a:t>
            </a:r>
          </a:p>
          <a:p>
            <a:pPr>
              <a:spcBef>
                <a:spcPts val="100"/>
              </a:spcBef>
            </a:pPr>
            <a:endParaRPr lang="en-GB" sz="2200" kern="0" dirty="0">
              <a:latin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GB" sz="2000" kern="0" dirty="0">
                <a:latin typeface="Calibri" panose="020F0502020204030204" pitchFamily="34" charset="0"/>
              </a:rPr>
              <a:t> </a:t>
            </a:r>
            <a:r>
              <a:rPr lang="en-GB" sz="2000" kern="0" dirty="0">
                <a:solidFill>
                  <a:srgbClr val="0070C0"/>
                </a:solidFill>
                <a:latin typeface="Calibri" panose="020F0502020204030204" pitchFamily="34" charset="0"/>
              </a:rPr>
              <a:t>Compact: </a:t>
            </a:r>
            <a:r>
              <a:rPr lang="en-GB" sz="2000" kern="0" dirty="0">
                <a:latin typeface="Calibri" panose="020F0502020204030204" pitchFamily="34" charset="0"/>
              </a:rPr>
              <a:t>small dimensions, less material</a:t>
            </a:r>
            <a:endParaRPr lang="en-GB" sz="2400" kern="0" dirty="0">
              <a:latin typeface="Calibri Light" panose="020F0302020204030204" pitchFamily="34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ABF0B9DA-25C7-773C-80EB-18242CB4A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299" y="6492882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32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11809D5-AB91-4F73-7888-B7C14F57E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921" y="1803304"/>
            <a:ext cx="10650698" cy="4172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sintered PM blocks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57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0FF9C08-B490-439C-4C73-36E6C0043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058" y="1285860"/>
            <a:ext cx="10587415" cy="5374713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The crystals of the base materials have an “easy axis” of magnetic orientation</a:t>
            </a:r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/>
              <a:t>Final magnetization direction will follow the one defined by initial orientation!</a:t>
            </a:r>
          </a:p>
        </p:txBody>
      </p:sp>
    </p:spTree>
    <p:extLst>
      <p:ext uri="{BB962C8B-B14F-4D97-AF65-F5344CB8AC3E}">
        <p14:creationId xmlns:p14="http://schemas.microsoft.com/office/powerpoint/2010/main" val="1322209385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of 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058" y="1285860"/>
            <a:ext cx="10424689" cy="5000661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en-US" sz="2200" dirty="0"/>
              <a:t>The assembly of a PM based accelerator magnet is generally not straight forward</a:t>
            </a:r>
          </a:p>
          <a:p>
            <a:pPr>
              <a:buNone/>
            </a:pPr>
            <a:r>
              <a:rPr lang="en-US" sz="2200" dirty="0"/>
              <a:t>It requires:</a:t>
            </a:r>
          </a:p>
          <a:p>
            <a:r>
              <a:rPr lang="en-US" sz="2200" dirty="0">
                <a:solidFill>
                  <a:srgbClr val="0070C0"/>
                </a:solidFill>
              </a:rPr>
              <a:t>Measurement of the PM blocks properties</a:t>
            </a:r>
          </a:p>
          <a:p>
            <a:pPr lvl="1"/>
            <a:r>
              <a:rPr lang="en-US" sz="1800" dirty="0"/>
              <a:t>Field amplitude and direction (Helmholtz coils)</a:t>
            </a:r>
          </a:p>
          <a:p>
            <a:r>
              <a:rPr lang="en-US" sz="2200" dirty="0">
                <a:solidFill>
                  <a:srgbClr val="0070C0"/>
                </a:solidFill>
              </a:rPr>
              <a:t>Possibly, a sorting of the PM blocks</a:t>
            </a:r>
          </a:p>
          <a:p>
            <a:pPr lvl="1"/>
            <a:r>
              <a:rPr lang="en-US" sz="1800" dirty="0"/>
              <a:t>Compensating field errors in PM dominated magnets</a:t>
            </a:r>
          </a:p>
          <a:p>
            <a:r>
              <a:rPr lang="en-GB" sz="2200" dirty="0">
                <a:solidFill>
                  <a:srgbClr val="0070C0"/>
                </a:solidFill>
              </a:rPr>
              <a:t>Specific tooling</a:t>
            </a:r>
          </a:p>
          <a:p>
            <a:pPr lvl="1"/>
            <a:r>
              <a:rPr lang="en-GB" sz="1800" dirty="0"/>
              <a:t>To deal with the magnetic forces</a:t>
            </a:r>
          </a:p>
          <a:p>
            <a:pPr lvl="1"/>
            <a:r>
              <a:rPr lang="en-GB" sz="1800" dirty="0"/>
              <a:t>The magnet is always on!</a:t>
            </a:r>
          </a:p>
          <a:p>
            <a:r>
              <a:rPr lang="en-GB" sz="2200" dirty="0">
                <a:solidFill>
                  <a:srgbClr val="0070C0"/>
                </a:solidFill>
              </a:rPr>
              <a:t>Magnetic measurements</a:t>
            </a:r>
          </a:p>
          <a:p>
            <a:pPr lvl="1"/>
            <a:r>
              <a:rPr lang="en-GB" sz="1800" dirty="0"/>
              <a:t>Polarity checks during assembly</a:t>
            </a:r>
          </a:p>
          <a:p>
            <a:r>
              <a:rPr lang="en-GB" sz="2200" dirty="0">
                <a:solidFill>
                  <a:srgbClr val="0070C0"/>
                </a:solidFill>
              </a:rPr>
              <a:t>Packaging</a:t>
            </a:r>
          </a:p>
          <a:p>
            <a:pPr lvl="1"/>
            <a:r>
              <a:rPr lang="en-GB" sz="1800" dirty="0"/>
              <a:t>Safety during transport</a:t>
            </a:r>
          </a:p>
          <a:p>
            <a:pPr marL="457188" lvl="1" indent="0">
              <a:buNone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58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5CDAEA-3E9C-D95B-1569-BB556624D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2301" y="1793206"/>
            <a:ext cx="2001679" cy="21590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46202F-21DC-92AF-960D-9EDBB8340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5993" y="2457533"/>
            <a:ext cx="2318962" cy="14947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DACA8A-BA0D-04B7-F247-FE24585FC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5993" y="4225957"/>
            <a:ext cx="2311375" cy="22669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5881B4-7052-604A-6EDE-6849C0DFCC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7812" y="4207448"/>
            <a:ext cx="4086168" cy="22669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A031F3-F58D-14D4-8E96-B4EB64D26A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13" y="5341297"/>
            <a:ext cx="885250" cy="14180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650F8F-608F-CB2F-18EE-70B7E7DDCEA0}"/>
              </a:ext>
            </a:extLst>
          </p:cNvPr>
          <p:cNvSpPr txBox="1"/>
          <p:nvPr/>
        </p:nvSpPr>
        <p:spPr>
          <a:xfrm>
            <a:off x="4810341" y="6466930"/>
            <a:ext cx="5029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PM dipole design of FASER experiment – P. Thonet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2E22DF-C053-8F3D-D109-6CAEEE93A0A0}"/>
              </a:ext>
            </a:extLst>
          </p:cNvPr>
          <p:cNvSpPr txBox="1"/>
          <p:nvPr/>
        </p:nvSpPr>
        <p:spPr>
          <a:xfrm>
            <a:off x="7359804" y="3937903"/>
            <a:ext cx="18239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Helmholtz coils</a:t>
            </a:r>
          </a:p>
        </p:txBody>
      </p:sp>
    </p:spTree>
    <p:extLst>
      <p:ext uri="{BB962C8B-B14F-4D97-AF65-F5344CB8AC3E}">
        <p14:creationId xmlns:p14="http://schemas.microsoft.com/office/powerpoint/2010/main" val="17939060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Why do we need magnets?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005235" y="1409755"/>
            <a:ext cx="6573168" cy="2494071"/>
          </a:xfrm>
        </p:spPr>
        <p:txBody>
          <a:bodyPr anchor="t"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GB" sz="2200" dirty="0"/>
              <a:t>Interaction with the beam</a:t>
            </a:r>
          </a:p>
          <a:p>
            <a:pPr lvl="1">
              <a:spcBef>
                <a:spcPts val="1200"/>
              </a:spcBef>
            </a:pPr>
            <a:r>
              <a:rPr lang="en-GB" sz="1900" dirty="0"/>
              <a:t>guide the beam to keep it on the orbit</a:t>
            </a:r>
          </a:p>
          <a:p>
            <a:pPr lvl="1">
              <a:spcBef>
                <a:spcPts val="1200"/>
              </a:spcBef>
            </a:pPr>
            <a:r>
              <a:rPr lang="en-GB" sz="1900" dirty="0"/>
              <a:t>focus and shape the beam</a:t>
            </a:r>
          </a:p>
          <a:p>
            <a:pPr>
              <a:spcBef>
                <a:spcPts val="1200"/>
              </a:spcBef>
            </a:pPr>
            <a:r>
              <a:rPr lang="en-GB" sz="2200" dirty="0"/>
              <a:t>Lorentz‘s force:</a:t>
            </a:r>
          </a:p>
          <a:p>
            <a:pPr lvl="1">
              <a:spcBef>
                <a:spcPts val="1200"/>
              </a:spcBef>
            </a:pPr>
            <a:r>
              <a:rPr lang="en-GB" sz="1900" dirty="0"/>
              <a:t>for relativistic particles, B and E effects are equivalent if  </a:t>
            </a:r>
          </a:p>
          <a:p>
            <a:pPr lvl="1">
              <a:spcBef>
                <a:spcPts val="1200"/>
              </a:spcBef>
            </a:pPr>
            <a:r>
              <a:rPr lang="en-GB" sz="1900" dirty="0"/>
              <a:t>to produce effect of </a:t>
            </a:r>
            <a:r>
              <a:rPr lang="en-GB" sz="1900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GB" sz="1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GB" sz="1900" dirty="0">
                <a:solidFill>
                  <a:srgbClr val="0070C0"/>
                </a:solidFill>
                <a:ea typeface="Cambria Math" panose="02040503050406030204" pitchFamily="18" charset="0"/>
              </a:rPr>
              <a:t>1 T</a:t>
            </a:r>
            <a:r>
              <a:rPr lang="en-GB" sz="1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1900" dirty="0"/>
              <a:t>you need </a:t>
            </a:r>
            <a:r>
              <a:rPr lang="en-GB" sz="1900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GB" sz="1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GB" sz="1900" dirty="0">
                <a:solidFill>
                  <a:srgbClr val="0070C0"/>
                </a:solidFill>
                <a:ea typeface="Cambria Math" panose="02040503050406030204" pitchFamily="18" charset="0"/>
              </a:rPr>
              <a:t>3∙10</a:t>
            </a:r>
            <a:r>
              <a:rPr lang="en-GB" sz="1900" baseline="30000" dirty="0">
                <a:solidFill>
                  <a:srgbClr val="0070C0"/>
                </a:solidFill>
                <a:ea typeface="Cambria Math" panose="02040503050406030204" pitchFamily="18" charset="0"/>
              </a:rPr>
              <a:t>8</a:t>
            </a:r>
            <a:r>
              <a:rPr lang="en-GB" sz="1900" dirty="0">
                <a:solidFill>
                  <a:srgbClr val="0070C0"/>
                </a:solidFill>
                <a:ea typeface="Cambria Math" panose="02040503050406030204" pitchFamily="18" charset="0"/>
              </a:rPr>
              <a:t> V/m = 300 MV/m !</a:t>
            </a:r>
          </a:p>
          <a:p>
            <a:pPr marL="457188" lvl="1" indent="0">
              <a:spcBef>
                <a:spcPts val="1200"/>
              </a:spcBef>
              <a:buNone/>
            </a:pPr>
            <a:r>
              <a:rPr lang="en-GB" sz="1900" dirty="0">
                <a:ea typeface="Cambria Math" panose="02040503050406030204" pitchFamily="18" charset="0"/>
                <a:sym typeface="Wingdings" panose="05000000000000000000" pitchFamily="2" charset="2"/>
              </a:rPr>
              <a:t>… practical limitation of E is only a few MV/m  use magnetic fields!</a:t>
            </a:r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ject 14"/>
              <p:cNvSpPr txBox="1"/>
              <p:nvPr/>
            </p:nvSpPr>
            <p:spPr bwMode="auto">
              <a:xfrm>
                <a:off x="3980270" y="2419635"/>
                <a:ext cx="2032000" cy="393700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⃑"/>
                          <m:ctrlP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⃑"/>
                          <m:ctrlP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GB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5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80270" y="2419635"/>
                <a:ext cx="2032000" cy="393700"/>
              </a:xfrm>
              <a:prstGeom prst="rect">
                <a:avLst/>
              </a:prstGeom>
              <a:blipFill>
                <a:blip r:embed="rId5"/>
                <a:stretch>
                  <a:fillRect b="-1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15"/>
              <p:cNvSpPr txBox="1"/>
              <p:nvPr/>
            </p:nvSpPr>
            <p:spPr bwMode="auto">
              <a:xfrm>
                <a:off x="7418725" y="2782977"/>
                <a:ext cx="981075" cy="48265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Object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18725" y="2782977"/>
                <a:ext cx="981075" cy="4826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101767" y="6492875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3" name="Picture 12" descr="accelerator.PNG">
            <a:extLst>
              <a:ext uri="{FF2B5EF4-FFF2-40B4-BE49-F238E27FC236}">
                <a16:creationId xmlns:a16="http://schemas.microsoft.com/office/drawing/2014/main" id="{987C2BD8-AD42-4F82-8312-D7FBD2A1F0F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r="52405"/>
          <a:stretch/>
        </p:blipFill>
        <p:spPr>
          <a:xfrm>
            <a:off x="864942" y="3991673"/>
            <a:ext cx="3775018" cy="23798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7" name="Group 24">
            <a:extLst>
              <a:ext uri="{FF2B5EF4-FFF2-40B4-BE49-F238E27FC236}">
                <a16:creationId xmlns:a16="http://schemas.microsoft.com/office/drawing/2014/main" id="{24066C05-AAC6-4864-AD81-8BED2ACA0A3F}"/>
              </a:ext>
            </a:extLst>
          </p:cNvPr>
          <p:cNvGrpSpPr/>
          <p:nvPr/>
        </p:nvGrpSpPr>
        <p:grpSpPr>
          <a:xfrm>
            <a:off x="4823767" y="3966062"/>
            <a:ext cx="3514560" cy="2392957"/>
            <a:chOff x="455381" y="1033836"/>
            <a:chExt cx="4572000" cy="3819519"/>
          </a:xfrm>
        </p:grpSpPr>
        <p:grpSp>
          <p:nvGrpSpPr>
            <p:cNvPr id="19" name="Group 25">
              <a:extLst>
                <a:ext uri="{FF2B5EF4-FFF2-40B4-BE49-F238E27FC236}">
                  <a16:creationId xmlns:a16="http://schemas.microsoft.com/office/drawing/2014/main" id="{33B46682-60F5-4BA8-B7F3-32886537C82E}"/>
                </a:ext>
              </a:extLst>
            </p:cNvPr>
            <p:cNvGrpSpPr/>
            <p:nvPr/>
          </p:nvGrpSpPr>
          <p:grpSpPr>
            <a:xfrm>
              <a:off x="534571" y="1052737"/>
              <a:ext cx="4413621" cy="3800618"/>
              <a:chOff x="534571" y="1052737"/>
              <a:chExt cx="4413621" cy="3800618"/>
            </a:xfrm>
          </p:grpSpPr>
          <p:pic>
            <p:nvPicPr>
              <p:cNvPr id="21" name="Picture 27">
                <a:extLst>
                  <a:ext uri="{FF2B5EF4-FFF2-40B4-BE49-F238E27FC236}">
                    <a16:creationId xmlns:a16="http://schemas.microsoft.com/office/drawing/2014/main" id="{B16C11A4-FF73-4551-B851-85D7D6E248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571" y="1052737"/>
                <a:ext cx="4413621" cy="3800618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</p:pic>
          <p:pic>
            <p:nvPicPr>
              <p:cNvPr id="22" name="Picture 28">
                <a:extLst>
                  <a:ext uri="{FF2B5EF4-FFF2-40B4-BE49-F238E27FC236}">
                    <a16:creationId xmlns:a16="http://schemas.microsoft.com/office/drawing/2014/main" id="{2B28804E-42B1-40DE-9AAF-D83DBA638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30393" y="4354958"/>
                <a:ext cx="731519" cy="194262"/>
              </a:xfrm>
              <a:prstGeom prst="rect">
                <a:avLst/>
              </a:prstGeom>
            </p:spPr>
          </p:pic>
        </p:grpSp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id="{19288814-0432-4E26-801B-0F35DC7948A8}"/>
                </a:ext>
              </a:extLst>
            </p:cNvPr>
            <p:cNvSpPr/>
            <p:nvPr/>
          </p:nvSpPr>
          <p:spPr>
            <a:xfrm>
              <a:off x="455381" y="1033836"/>
              <a:ext cx="4572000" cy="3488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800" dirty="0"/>
                <a:t>Cartoon by </a:t>
              </a:r>
              <a:r>
                <a:rPr lang="en-GB" sz="800" dirty="0" err="1"/>
                <a:t>B.Touschek</a:t>
              </a:r>
              <a:r>
                <a:rPr lang="en-GB" sz="800" dirty="0"/>
                <a:t>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7FA4DB7-E149-4285-8FBA-AC6F2E0E03EB}"/>
              </a:ext>
            </a:extLst>
          </p:cNvPr>
          <p:cNvGrpSpPr/>
          <p:nvPr/>
        </p:nvGrpSpPr>
        <p:grpSpPr>
          <a:xfrm>
            <a:off x="9218675" y="3678552"/>
            <a:ext cx="2284520" cy="1732299"/>
            <a:chOff x="6510290" y="879374"/>
            <a:chExt cx="2566489" cy="2029939"/>
          </a:xfrm>
        </p:grpSpPr>
        <p:pic>
          <p:nvPicPr>
            <p:cNvPr id="24" name="Picture 2" descr="C:\Users\Martin\Desktop\Desktop\Septa\Pictures\RightHandRuleAxes.png">
              <a:extLst>
                <a:ext uri="{FF2B5EF4-FFF2-40B4-BE49-F238E27FC236}">
                  <a16:creationId xmlns:a16="http://schemas.microsoft.com/office/drawing/2014/main" id="{4B3A2473-D193-4908-9E2E-D61322BC1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691998" y="738060"/>
              <a:ext cx="1799770" cy="21631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FD01978-CFE8-4755-BA67-6E15FFFDD833}"/>
                </a:ext>
              </a:extLst>
            </p:cNvPr>
            <p:cNvCxnSpPr/>
            <p:nvPr/>
          </p:nvCxnSpPr>
          <p:spPr>
            <a:xfrm flipH="1" flipV="1">
              <a:off x="7774485" y="886332"/>
              <a:ext cx="1915" cy="381001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0853186-A8C1-4340-9F95-6E27410CC4AF}"/>
                </a:ext>
              </a:extLst>
            </p:cNvPr>
            <p:cNvCxnSpPr>
              <a:cxnSpLocks/>
            </p:cNvCxnSpPr>
            <p:nvPr/>
          </p:nvCxnSpPr>
          <p:spPr>
            <a:xfrm>
              <a:off x="8629111" y="1905462"/>
              <a:ext cx="441938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43BE19B-B4DF-4026-9646-5DBA9967E6A9}"/>
                </a:ext>
              </a:extLst>
            </p:cNvPr>
            <p:cNvGrpSpPr/>
            <p:nvPr/>
          </p:nvGrpSpPr>
          <p:grpSpPr>
            <a:xfrm>
              <a:off x="7673662" y="2342276"/>
              <a:ext cx="274321" cy="274320"/>
              <a:chOff x="5387359" y="1987394"/>
              <a:chExt cx="381002" cy="38100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D655315-1FCE-441C-A624-439D0CF6ED1D}"/>
                  </a:ext>
                </a:extLst>
              </p:cNvPr>
              <p:cNvSpPr/>
              <p:nvPr/>
            </p:nvSpPr>
            <p:spPr>
              <a:xfrm>
                <a:off x="5387359" y="1987394"/>
                <a:ext cx="381002" cy="3810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F8C1222-02C5-4473-AB5A-76852D284023}"/>
                  </a:ext>
                </a:extLst>
              </p:cNvPr>
              <p:cNvSpPr/>
              <p:nvPr/>
            </p:nvSpPr>
            <p:spPr>
              <a:xfrm>
                <a:off x="5555005" y="2155034"/>
                <a:ext cx="45720" cy="4572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0888D4F-C9D3-4FE8-B92B-AB14DA9C7C3C}"/>
                    </a:ext>
                  </a:extLst>
                </p:cNvPr>
                <p:cNvSpPr txBox="1"/>
                <p:nvPr/>
              </p:nvSpPr>
              <p:spPr>
                <a:xfrm>
                  <a:off x="7753321" y="879374"/>
                  <a:ext cx="487088" cy="4371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𝑭</m:t>
                            </m:r>
                          </m:e>
                        </m:acc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0888D4F-C9D3-4FE8-B92B-AB14DA9C7C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3321" y="879374"/>
                  <a:ext cx="487088" cy="43712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0343AC4-949B-4841-91F1-AD2DC9D769C2}"/>
                    </a:ext>
                  </a:extLst>
                </p:cNvPr>
                <p:cNvSpPr txBox="1"/>
                <p:nvPr/>
              </p:nvSpPr>
              <p:spPr>
                <a:xfrm>
                  <a:off x="7906913" y="2504947"/>
                  <a:ext cx="479713" cy="4043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</m:acc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0343AC4-949B-4841-91F1-AD2DC9D769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6913" y="2504947"/>
                  <a:ext cx="479713" cy="404366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98EA9A1-1612-417B-A84C-CC667A16FC9D}"/>
                    </a:ext>
                  </a:extLst>
                </p:cNvPr>
                <p:cNvSpPr txBox="1"/>
                <p:nvPr/>
              </p:nvSpPr>
              <p:spPr>
                <a:xfrm>
                  <a:off x="8570033" y="1441285"/>
                  <a:ext cx="506746" cy="4371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acc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98EA9A1-1612-417B-A84C-CC667A16FC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0033" y="1441285"/>
                  <a:ext cx="506746" cy="43712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A069BEE-C17E-49FF-841D-D8E431A3125C}"/>
                  </a:ext>
                </a:extLst>
              </p:cNvPr>
              <p:cNvSpPr txBox="1"/>
              <p:nvPr/>
            </p:nvSpPr>
            <p:spPr>
              <a:xfrm>
                <a:off x="8673575" y="2598003"/>
                <a:ext cx="330851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„</a:t>
                </a:r>
                <a:r>
                  <a:rPr lang="en-GB" sz="1600" i="1" dirty="0"/>
                  <a:t>Right hand rule</a:t>
                </a:r>
                <a:r>
                  <a:rPr lang="en-GB" sz="1600" dirty="0"/>
                  <a:t>“ scheme as shown for </a:t>
                </a:r>
                <a:r>
                  <a:rPr lang="en-GB" sz="1600" b="1" dirty="0"/>
                  <a:t>positive charges</a:t>
                </a:r>
              </a:p>
              <a:p>
                <a:pPr algn="ctr"/>
                <a:r>
                  <a:rPr lang="en-GB" sz="1400" dirty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GB" sz="1400" dirty="0"/>
                  <a:t> </a:t>
                </a:r>
                <a:r>
                  <a:rPr lang="en-GB" sz="1600" dirty="0"/>
                  <a:t>is </a:t>
                </a:r>
                <a:r>
                  <a:rPr lang="en-GB" sz="1600" b="1" dirty="0"/>
                  <a:t>reversed </a:t>
                </a:r>
                <a:r>
                  <a:rPr lang="en-GB" sz="1600" dirty="0"/>
                  <a:t>for </a:t>
                </a:r>
                <a:r>
                  <a:rPr lang="en-GB" sz="1600" b="1" dirty="0"/>
                  <a:t>negative charge</a:t>
                </a:r>
                <a:r>
                  <a:rPr lang="en-GB" sz="1600" dirty="0"/>
                  <a:t>s!)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A069BEE-C17E-49FF-841D-D8E431A31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3575" y="2598003"/>
                <a:ext cx="3308512" cy="830997"/>
              </a:xfrm>
              <a:prstGeom prst="rect">
                <a:avLst/>
              </a:prstGeom>
              <a:blipFill>
                <a:blip r:embed="rId15"/>
                <a:stretch>
                  <a:fillRect t="-2190" b="-8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6BC9B82-2DE7-7B8C-ED7A-E64F0CDA7021}"/>
                  </a:ext>
                </a:extLst>
              </p:cNvPr>
              <p:cNvSpPr txBox="1"/>
              <p:nvPr/>
            </p:nvSpPr>
            <p:spPr>
              <a:xfrm>
                <a:off x="8697367" y="5332349"/>
                <a:ext cx="3059735" cy="1476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„</a:t>
                </a:r>
                <a:r>
                  <a:rPr lang="en-GB" sz="1600" i="1" dirty="0"/>
                  <a:t>Left hand rule</a:t>
                </a:r>
                <a:r>
                  <a:rPr lang="en-GB" sz="1600" dirty="0"/>
                  <a:t>“ with this scheme also works!</a:t>
                </a:r>
              </a:p>
              <a:p>
                <a:pPr algn="ctr"/>
                <a:endParaRPr lang="en-GB" sz="800" dirty="0"/>
              </a:p>
              <a:p>
                <a:pPr algn="ctr"/>
                <a:r>
                  <a:rPr lang="en-GB" sz="1600" dirty="0"/>
                  <a:t>My mnemonic is “F.B.I.” where I replace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GB" sz="1600" dirty="0"/>
                  <a:t> by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</m:oMath>
                </a14:m>
                <a:r>
                  <a:rPr lang="en-GB" sz="1600" dirty="0"/>
                  <a:t> which stands as a flow (current) of positive charges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6BC9B82-2DE7-7B8C-ED7A-E64F0CDA7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7367" y="5332349"/>
                <a:ext cx="3059735" cy="1476494"/>
              </a:xfrm>
              <a:prstGeom prst="rect">
                <a:avLst/>
              </a:prstGeom>
              <a:blipFill>
                <a:blip r:embed="rId19"/>
                <a:stretch>
                  <a:fillRect t="-1240" r="-59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ABB60552-6913-89D9-FDD4-D54D0A5D64F1}"/>
              </a:ext>
            </a:extLst>
          </p:cNvPr>
          <p:cNvGrpSpPr/>
          <p:nvPr/>
        </p:nvGrpSpPr>
        <p:grpSpPr>
          <a:xfrm>
            <a:off x="8967435" y="858982"/>
            <a:ext cx="2238097" cy="1868659"/>
            <a:chOff x="8967435" y="858982"/>
            <a:chExt cx="2238097" cy="186865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597FCC6-C5DF-5076-CBC8-A46008FB13D0}"/>
                </a:ext>
              </a:extLst>
            </p:cNvPr>
            <p:cNvCxnSpPr/>
            <p:nvPr/>
          </p:nvCxnSpPr>
          <p:spPr>
            <a:xfrm flipH="1" flipV="1">
              <a:off x="10052687" y="858982"/>
              <a:ext cx="1705" cy="32513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260FAA4-C365-6B8A-FE36-6FA222BD4052}"/>
                </a:ext>
              </a:extLst>
            </p:cNvPr>
            <p:cNvCxnSpPr/>
            <p:nvPr/>
          </p:nvCxnSpPr>
          <p:spPr>
            <a:xfrm flipH="1">
              <a:off x="8967435" y="1769363"/>
              <a:ext cx="339141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AEB4004-7F00-5191-1FBB-A8BA4F3C62BE}"/>
                </a:ext>
              </a:extLst>
            </p:cNvPr>
            <p:cNvGrpSpPr/>
            <p:nvPr/>
          </p:nvGrpSpPr>
          <p:grpSpPr>
            <a:xfrm>
              <a:off x="9917030" y="2185537"/>
              <a:ext cx="244182" cy="234098"/>
              <a:chOff x="4571998" y="2057400"/>
              <a:chExt cx="381001" cy="38100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5713DFD-D06C-1907-ED53-8C8A0587A326}"/>
                  </a:ext>
                </a:extLst>
              </p:cNvPr>
              <p:cNvSpPr/>
              <p:nvPr/>
            </p:nvSpPr>
            <p:spPr>
              <a:xfrm>
                <a:off x="4571998" y="2057400"/>
                <a:ext cx="381001" cy="381000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9E46CBFA-C3BF-EB15-A8ED-1094926B1E70}"/>
                  </a:ext>
                </a:extLst>
              </p:cNvPr>
              <p:cNvSpPr/>
              <p:nvPr/>
            </p:nvSpPr>
            <p:spPr>
              <a:xfrm>
                <a:off x="4739638" y="2225040"/>
                <a:ext cx="45720" cy="4572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9F1DF0D-254A-7111-7B02-FD6B910BB536}"/>
                    </a:ext>
                  </a:extLst>
                </p:cNvPr>
                <p:cNvSpPr txBox="1"/>
                <p:nvPr/>
              </p:nvSpPr>
              <p:spPr>
                <a:xfrm>
                  <a:off x="9574291" y="2354608"/>
                  <a:ext cx="433574" cy="3730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𝑭</m:t>
                            </m:r>
                          </m:e>
                        </m:acc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9F1DF0D-254A-7111-7B02-FD6B910BB5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4291" y="2354608"/>
                  <a:ext cx="433574" cy="373033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23F6E3E-F5F7-B75D-9FA2-FBAC67E41FAD}"/>
                    </a:ext>
                  </a:extLst>
                </p:cNvPr>
                <p:cNvSpPr txBox="1"/>
                <p:nvPr/>
              </p:nvSpPr>
              <p:spPr>
                <a:xfrm>
                  <a:off x="9699960" y="907701"/>
                  <a:ext cx="427009" cy="3450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</m:acc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23F6E3E-F5F7-B75D-9FA2-FBAC67E41F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9960" y="907701"/>
                  <a:ext cx="427009" cy="345076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217C66F-C51F-2C94-7D26-E04AA1DD3F98}"/>
                    </a:ext>
                  </a:extLst>
                </p:cNvPr>
                <p:cNvSpPr txBox="1"/>
                <p:nvPr/>
              </p:nvSpPr>
              <p:spPr>
                <a:xfrm>
                  <a:off x="8993139" y="1396018"/>
                  <a:ext cx="451072" cy="3730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acc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217C66F-C51F-2C94-7D26-E04AA1DD3F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93139" y="1396018"/>
                  <a:ext cx="451072" cy="373033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Picture 2" descr="C:\Users\Martin\Desktop\Desktop\Septa\Pictures\RightHandRuleAxes.png">
              <a:extLst>
                <a:ext uri="{FF2B5EF4-FFF2-40B4-BE49-F238E27FC236}">
                  <a16:creationId xmlns:a16="http://schemas.microsoft.com/office/drawing/2014/main" id="{3E2B1498-6465-85A6-E630-36E2217D2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9486292" y="752225"/>
              <a:ext cx="1535879" cy="1902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71330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6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Maxwell‘s</a:t>
            </a:r>
            <a:r>
              <a:rPr lang="de-CH" dirty="0"/>
              <a:t> </a:t>
            </a:r>
            <a:r>
              <a:rPr lang="de-CH" dirty="0" err="1"/>
              <a:t>equations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16000" y="2125770"/>
            <a:ext cx="9256464" cy="47491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spcBef>
                <a:spcPts val="600"/>
              </a:spcBef>
              <a:defRPr/>
            </a:pPr>
            <a:r>
              <a:rPr lang="de-CH" sz="2000" dirty="0">
                <a:solidFill>
                  <a:srgbClr val="0070C0"/>
                </a:solidFill>
              </a:rPr>
              <a:t>Gauss‘ law for electricity: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defRPr/>
            </a:pPr>
            <a:r>
              <a:rPr lang="de-CH" sz="2000" dirty="0">
                <a:solidFill>
                  <a:srgbClr val="0070C0"/>
                </a:solidFill>
              </a:rPr>
              <a:t>Gauss‘ law of flux conservation: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defRPr/>
            </a:pPr>
            <a:r>
              <a:rPr lang="de-CH" sz="2000" dirty="0">
                <a:solidFill>
                  <a:srgbClr val="0070C0"/>
                </a:solidFill>
              </a:rPr>
              <a:t>Faraday‘s law of induction: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de-CH" sz="2000" dirty="0">
              <a:solidFill>
                <a:srgbClr val="FFC000"/>
              </a:solidFill>
              <a:effectLst>
                <a:outerShdw blurRad="50800" dist="50800" dir="66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>
              <a:spcBef>
                <a:spcPts val="600"/>
              </a:spcBef>
              <a:defRPr/>
            </a:pPr>
            <a:r>
              <a:rPr lang="de-CH" sz="2000" dirty="0">
                <a:solidFill>
                  <a:srgbClr val="0070C0"/>
                </a:solidFill>
              </a:rPr>
              <a:t>Ampere‘s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ject 14"/>
              <p:cNvSpPr txBox="1"/>
              <p:nvPr/>
            </p:nvSpPr>
            <p:spPr bwMode="auto">
              <a:xfrm>
                <a:off x="3882232" y="2129340"/>
                <a:ext cx="1189037" cy="7921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∇</m:t>
                    </m:r>
                    <m:r>
                      <a:rPr lang="en-GB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⃑"/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82232" y="2129340"/>
                <a:ext cx="1189037" cy="7921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123" name="Object 3"/>
              <p:cNvSpPr txBox="1"/>
              <p:nvPr/>
            </p:nvSpPr>
            <p:spPr bwMode="auto">
              <a:xfrm>
                <a:off x="3977990" y="4248477"/>
                <a:ext cx="1554163" cy="7778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⃑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3123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7990" y="4248477"/>
                <a:ext cx="1554163" cy="7778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125" name="Object 5"/>
              <p:cNvSpPr txBox="1"/>
              <p:nvPr/>
            </p:nvSpPr>
            <p:spPr bwMode="auto">
              <a:xfrm>
                <a:off x="4631318" y="3249635"/>
                <a:ext cx="1101725" cy="365125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3125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31318" y="3249635"/>
                <a:ext cx="1101725" cy="365125"/>
              </a:xfrm>
              <a:prstGeom prst="rect">
                <a:avLst/>
              </a:prstGeom>
              <a:blipFill>
                <a:blip r:embed="rId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127" name="Object 7"/>
              <p:cNvSpPr txBox="1"/>
              <p:nvPr/>
            </p:nvSpPr>
            <p:spPr bwMode="auto">
              <a:xfrm>
                <a:off x="2819927" y="5383569"/>
                <a:ext cx="2616200" cy="7778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⃑"/>
                              <m:ctrlPr>
                                <a:rPr lang="en-GB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3127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9927" y="5383569"/>
                <a:ext cx="2616200" cy="7778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4517791" y="3162188"/>
            <a:ext cx="1368152" cy="617100"/>
          </a:xfrm>
          <a:prstGeom prst="rect">
            <a:avLst/>
          </a:prstGeom>
          <a:noFill/>
          <a:ln w="31750" cmpd="dbl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779629" y="5450637"/>
            <a:ext cx="1158063" cy="710807"/>
          </a:xfrm>
          <a:prstGeom prst="rect">
            <a:avLst/>
          </a:prstGeom>
          <a:noFill/>
          <a:ln w="31750" cmpd="dbl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84299" y="6594483"/>
            <a:ext cx="2880320" cy="365125"/>
          </a:xfrm>
        </p:spPr>
        <p:txBody>
          <a:bodyPr/>
          <a:lstStyle/>
          <a:p>
            <a:fld id="{49855043-3956-433B-890A-B01B6522F17B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9" name="Picture 10" descr="File:GaussLaw1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15" y="1737924"/>
            <a:ext cx="1587928" cy="158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Archivo:GaussLaw4.sv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47" y="2648732"/>
            <a:ext cx="1585607" cy="158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圖片標題： Ampere’s Law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" r="3226"/>
          <a:stretch/>
        </p:blipFill>
        <p:spPr bwMode="auto">
          <a:xfrm>
            <a:off x="5962017" y="5226872"/>
            <a:ext cx="2016532" cy="136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5497" name="Picture 889" descr="Faraday's Law of Electromagnetic Inducti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791" y="3997030"/>
            <a:ext cx="2174423" cy="130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6A74650-3D35-4232-9368-6A38E09EC969}"/>
              </a:ext>
            </a:extLst>
          </p:cNvPr>
          <p:cNvSpPr txBox="1"/>
          <p:nvPr/>
        </p:nvSpPr>
        <p:spPr>
          <a:xfrm>
            <a:off x="5617780" y="3572745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7">
                <a:extLst>
                  <a:ext uri="{FF2B5EF4-FFF2-40B4-BE49-F238E27FC236}">
                    <a16:creationId xmlns:a16="http://schemas.microsoft.com/office/drawing/2014/main" id="{5FE75AC8-AC7C-4654-BA68-A5287F22369F}"/>
                  </a:ext>
                </a:extLst>
              </p:cNvPr>
              <p:cNvSpPr txBox="1"/>
              <p:nvPr/>
            </p:nvSpPr>
            <p:spPr>
              <a:xfrm>
                <a:off x="5446530" y="2198726"/>
                <a:ext cx="1298940" cy="3105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acc>
                        <m:accPr>
                          <m:chr m:val="⃑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feld 7">
                <a:extLst>
                  <a:ext uri="{FF2B5EF4-FFF2-40B4-BE49-F238E27FC236}">
                    <a16:creationId xmlns:a16="http://schemas.microsoft.com/office/drawing/2014/main" id="{5FE75AC8-AC7C-4654-BA68-A5287F223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530" y="2198726"/>
                <a:ext cx="1298940" cy="310598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F0CE723A-9ED9-409F-9B24-49DD82058C09}"/>
              </a:ext>
            </a:extLst>
          </p:cNvPr>
          <p:cNvSpPr txBox="1"/>
          <p:nvPr/>
        </p:nvSpPr>
        <p:spPr>
          <a:xfrm>
            <a:off x="770467" y="1059028"/>
            <a:ext cx="98772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">
              <a:spcBef>
                <a:spcPts val="600"/>
              </a:spcBef>
              <a:defRPr/>
            </a:pPr>
            <a:r>
              <a:rPr lang="en-GB" sz="2000" dirty="0"/>
              <a:t>In 1873, </a:t>
            </a:r>
            <a:r>
              <a:rPr lang="en-GB" sz="2000" dirty="0">
                <a:solidFill>
                  <a:srgbClr val="0070C0"/>
                </a:solidFill>
              </a:rPr>
              <a:t>Maxwell</a:t>
            </a:r>
            <a:r>
              <a:rPr lang="en-GB" sz="2000" dirty="0"/>
              <a:t> published "Treatise on Electricity and Magnetism" where he summarized discoveries of Coulomb, </a:t>
            </a:r>
            <a:r>
              <a:rPr lang="en-GB" sz="2000" dirty="0" err="1"/>
              <a:t>Øersted</a:t>
            </a:r>
            <a:r>
              <a:rPr lang="en-GB" sz="2000" dirty="0"/>
              <a:t>, Ampere, Faraday, Gauss et. al. in 4 mathematical equations:</a:t>
            </a:r>
            <a:endParaRPr lang="de-CH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9268C8-45AF-08FD-9A56-3EF56F1646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7725" y="972432"/>
            <a:ext cx="1447525" cy="1676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DCA7E9-9140-DD69-41A0-8129B21218FE}"/>
              </a:ext>
            </a:extLst>
          </p:cNvPr>
          <p:cNvSpPr txBox="1"/>
          <p:nvPr/>
        </p:nvSpPr>
        <p:spPr>
          <a:xfrm>
            <a:off x="10584118" y="2648732"/>
            <a:ext cx="151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James C. Maxwell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7EED45-748A-DC98-A060-F64043F51E78}"/>
              </a:ext>
            </a:extLst>
          </p:cNvPr>
          <p:cNvSpPr/>
          <p:nvPr/>
        </p:nvSpPr>
        <p:spPr>
          <a:xfrm>
            <a:off x="3977989" y="4310535"/>
            <a:ext cx="1554163" cy="617100"/>
          </a:xfrm>
          <a:prstGeom prst="rect">
            <a:avLst/>
          </a:prstGeom>
          <a:noFill/>
          <a:ln w="31750" cmpd="dbl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818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477480"/>
            <a:ext cx="10372725" cy="5400601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en-GB" dirty="0"/>
              <a:t>IEEE defines the following terms and units: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Magnetic field:</a:t>
            </a:r>
          </a:p>
          <a:p>
            <a:pPr lvl="1">
              <a:spcBef>
                <a:spcPts val="600"/>
              </a:spcBef>
            </a:pPr>
            <a:r>
              <a:rPr lang="en-GB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b="1" dirty="0"/>
              <a:t> </a:t>
            </a:r>
            <a:r>
              <a:rPr lang="en-GB" dirty="0"/>
              <a:t>(vector) [A/m] (1 Oersted = 79.58 A/m)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magnetizing force produced by electric currents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Magnetic flux density</a:t>
            </a:r>
            <a:r>
              <a:rPr lang="en-GB" dirty="0"/>
              <a:t> or </a:t>
            </a:r>
            <a:r>
              <a:rPr lang="en-GB" dirty="0">
                <a:solidFill>
                  <a:srgbClr val="0070C0"/>
                </a:solidFill>
              </a:rPr>
              <a:t>magnetic induction: </a:t>
            </a:r>
          </a:p>
          <a:p>
            <a:pPr lvl="1">
              <a:spcBef>
                <a:spcPts val="600"/>
              </a:spcBef>
            </a:pPr>
            <a:r>
              <a:rPr lang="en-GB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GB" dirty="0"/>
              <a:t> (vector) [T or kg/(A·s</a:t>
            </a:r>
            <a:r>
              <a:rPr lang="en-GB" baseline="30000" dirty="0"/>
              <a:t>2</a:t>
            </a:r>
            <a:r>
              <a:rPr lang="en-GB" dirty="0"/>
              <a:t>)] (1 Gauss = 10</a:t>
            </a:r>
            <a:r>
              <a:rPr lang="en-GB" baseline="30000" dirty="0"/>
              <a:t>-4</a:t>
            </a:r>
            <a:r>
              <a:rPr lang="en-GB" dirty="0"/>
              <a:t> T)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density of magnetic flux driven through a medium by the magnetic field</a:t>
            </a:r>
          </a:p>
          <a:p>
            <a:pPr lvl="1">
              <a:spcBef>
                <a:spcPts val="600"/>
              </a:spcBef>
            </a:pPr>
            <a:r>
              <a:rPr lang="en-GB" u="sng" dirty="0"/>
              <a:t>Note</a:t>
            </a:r>
            <a:r>
              <a:rPr lang="en-GB" dirty="0"/>
              <a:t>: flux or induction is frequently referred to as "Magnetic Field“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70C0"/>
                </a:solidFill>
              </a:rPr>
              <a:t>Permeability:</a:t>
            </a:r>
          </a:p>
          <a:p>
            <a:pPr lvl="1">
              <a:spcBef>
                <a:spcPts val="600"/>
              </a:spcBef>
            </a:pP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H </a:t>
            </a:r>
            <a:r>
              <a:rPr lang="en-GB" dirty="0"/>
              <a:t>and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 B </a:t>
            </a:r>
            <a:r>
              <a:rPr lang="en-GB" dirty="0"/>
              <a:t>relate by the </a:t>
            </a:r>
            <a:r>
              <a:rPr lang="en-GB" sz="2000" b="1" dirty="0"/>
              <a:t>constitutive law for materials</a:t>
            </a:r>
            <a:r>
              <a:rPr lang="en-GB" dirty="0"/>
              <a:t>:   </a:t>
            </a:r>
            <a:r>
              <a:rPr lang="en-GB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 </a:t>
            </a:r>
            <a:r>
              <a:rPr lang="en-GB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GB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2100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µH </a:t>
            </a:r>
            <a:endParaRPr lang="en-GB" sz="2100" dirty="0"/>
          </a:p>
          <a:p>
            <a:pPr lvl="1">
              <a:spcBef>
                <a:spcPts val="600"/>
              </a:spcBef>
            </a:pP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µ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µ</a:t>
            </a:r>
            <a:r>
              <a:rPr lang="en-GB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0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 µ</a:t>
            </a:r>
            <a:r>
              <a:rPr lang="en-GB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r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permeability of free space </a:t>
            </a:r>
            <a:r>
              <a:rPr lang="en-GB" b="1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µ</a:t>
            </a:r>
            <a:r>
              <a:rPr lang="en-GB" b="1" i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0 </a:t>
            </a:r>
            <a:r>
              <a:rPr lang="en-GB" b="1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b="1" dirty="0">
                <a:ea typeface="Cambria Math" panose="02040503050406030204" pitchFamily="18" charset="0"/>
                <a:cs typeface="Arial"/>
              </a:rPr>
              <a:t>4</a:t>
            </a:r>
            <a:r>
              <a:rPr lang="en-GB" b="1" dirty="0"/>
              <a:t>·</a:t>
            </a:r>
            <a:r>
              <a:rPr lang="en-GB" b="1" dirty="0">
                <a:ea typeface="Cambria Math" panose="02040503050406030204" pitchFamily="18" charset="0"/>
                <a:cs typeface="Arial"/>
              </a:rPr>
              <a:t>π</a:t>
            </a:r>
            <a:r>
              <a:rPr lang="en-GB" b="1" dirty="0"/>
              <a:t>·</a:t>
            </a:r>
            <a:r>
              <a:rPr lang="en-GB" b="1" dirty="0">
                <a:ea typeface="Cambria Math" panose="02040503050406030204" pitchFamily="18" charset="0"/>
                <a:cs typeface="Arial"/>
              </a:rPr>
              <a:t>10</a:t>
            </a:r>
            <a:r>
              <a:rPr lang="en-GB" b="1" baseline="30000" dirty="0">
                <a:ea typeface="Cambria Math" panose="02040503050406030204" pitchFamily="18" charset="0"/>
                <a:cs typeface="Arial"/>
              </a:rPr>
              <a:t>-7</a:t>
            </a:r>
            <a:r>
              <a:rPr lang="en-GB" b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 </a:t>
            </a:r>
            <a:r>
              <a:rPr lang="en-GB" dirty="0">
                <a:cs typeface="Arial"/>
              </a:rPr>
              <a:t>[(V</a:t>
            </a:r>
            <a:r>
              <a:rPr lang="en-GB" dirty="0"/>
              <a:t>·</a:t>
            </a:r>
            <a:r>
              <a:rPr lang="en-GB" dirty="0">
                <a:cs typeface="Arial"/>
              </a:rPr>
              <a:t>s)/(</a:t>
            </a:r>
            <a:r>
              <a:rPr lang="en-GB" dirty="0" err="1">
                <a:cs typeface="Arial"/>
              </a:rPr>
              <a:t>A</a:t>
            </a:r>
            <a:r>
              <a:rPr lang="en-GB" dirty="0" err="1"/>
              <a:t>·</a:t>
            </a:r>
            <a:r>
              <a:rPr lang="en-GB" dirty="0" err="1">
                <a:cs typeface="Arial"/>
              </a:rPr>
              <a:t>m</a:t>
            </a:r>
            <a:r>
              <a:rPr lang="en-GB" dirty="0">
                <a:cs typeface="Arial"/>
              </a:rPr>
              <a:t>) or </a:t>
            </a:r>
            <a:r>
              <a:rPr lang="en-GB" dirty="0"/>
              <a:t>(</a:t>
            </a:r>
            <a:r>
              <a:rPr lang="en-GB" dirty="0" err="1"/>
              <a:t>kg·m</a:t>
            </a:r>
            <a:r>
              <a:rPr lang="en-GB" dirty="0"/>
              <a:t>)/(A·s</a:t>
            </a:r>
            <a:r>
              <a:rPr lang="en-GB" baseline="30000" dirty="0"/>
              <a:t>2</a:t>
            </a:r>
            <a:r>
              <a:rPr lang="en-GB" dirty="0"/>
              <a:t>)]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relative permeability </a:t>
            </a:r>
            <a:r>
              <a:rPr lang="en-GB" i="1" dirty="0">
                <a:cs typeface="Arial"/>
              </a:rPr>
              <a:t>µ</a:t>
            </a:r>
            <a:r>
              <a:rPr lang="en-GB" i="1" baseline="-25000" dirty="0">
                <a:cs typeface="Arial"/>
              </a:rPr>
              <a:t>r</a:t>
            </a:r>
            <a:r>
              <a:rPr lang="en-GB" dirty="0">
                <a:cs typeface="Arial"/>
              </a:rPr>
              <a:t> (dimensionless):</a:t>
            </a:r>
            <a:r>
              <a:rPr lang="en-GB" dirty="0"/>
              <a:t> </a:t>
            </a:r>
            <a:r>
              <a:rPr lang="en-GB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µ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air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GB" dirty="0">
                <a:ea typeface="Cambria Math" panose="02040503050406030204" pitchFamily="18" charset="0"/>
              </a:rPr>
              <a:t>1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; </a:t>
            </a:r>
            <a:r>
              <a:rPr lang="en-GB" sz="2100" i="1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µ</a:t>
            </a:r>
            <a:r>
              <a:rPr lang="en-GB" sz="21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iron</a:t>
            </a:r>
            <a:r>
              <a:rPr lang="en-GB" sz="2100" dirty="0">
                <a:latin typeface="Cambria Math" panose="02040503050406030204" pitchFamily="18" charset="0"/>
                <a:ea typeface="Cambria Math" panose="02040503050406030204" pitchFamily="18" charset="0"/>
              </a:rPr>
              <a:t> &gt; </a:t>
            </a:r>
            <a:r>
              <a:rPr lang="en-GB" sz="2100" dirty="0">
                <a:ea typeface="Cambria Math" panose="02040503050406030204" pitchFamily="18" charset="0"/>
              </a:rPr>
              <a:t>1000</a:t>
            </a:r>
            <a:r>
              <a:rPr lang="en-GB" sz="21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2100" dirty="0"/>
              <a:t>(not saturated)</a:t>
            </a:r>
          </a:p>
          <a:p>
            <a:pPr lvl="4"/>
            <a:endParaRPr lang="en-US" dirty="0"/>
          </a:p>
          <a:p>
            <a:pPr lvl="2"/>
            <a:endParaRPr lang="de-CH" dirty="0"/>
          </a:p>
          <a:p>
            <a:pPr lvl="2"/>
            <a:endParaRPr lang="de-CH" dirty="0"/>
          </a:p>
          <a:p>
            <a:endParaRPr lang="en-GB" dirty="0"/>
          </a:p>
        </p:txBody>
      </p:sp>
      <p:pic>
        <p:nvPicPr>
          <p:cNvPr id="9" name="Picture 2" descr="C:\Temp\Downloads\MagnetPictures\bar_magnet_correc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627" y="1409971"/>
            <a:ext cx="3867274" cy="2416595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id="{B40704A7-E569-6751-E5D8-CF754556E7EA}"/>
              </a:ext>
            </a:extLst>
          </p:cNvPr>
          <p:cNvSpPr/>
          <p:nvPr/>
        </p:nvSpPr>
        <p:spPr>
          <a:xfrm>
            <a:off x="7048329" y="5088569"/>
            <a:ext cx="1118925" cy="583902"/>
          </a:xfrm>
          <a:prstGeom prst="rect">
            <a:avLst/>
          </a:prstGeom>
          <a:noFill/>
          <a:ln w="31750" cmpd="dbl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32229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32" y="274638"/>
            <a:ext cx="8291264" cy="778098"/>
          </a:xfrm>
        </p:spPr>
        <p:txBody>
          <a:bodyPr/>
          <a:lstStyle/>
          <a:p>
            <a:r>
              <a:rPr lang="en-GB" dirty="0"/>
              <a:t>Producing the magnetic field</a:t>
            </a: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40" y="3349545"/>
            <a:ext cx="4979124" cy="332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33" y="3351618"/>
            <a:ext cx="4434531" cy="332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85977" y="1242933"/>
            <a:ext cx="388843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200" dirty="0"/>
              <a:t>Maxwell &amp; Ampere:</a:t>
            </a:r>
          </a:p>
          <a:p>
            <a:endParaRPr lang="de-CH" sz="2200" u="sng" dirty="0"/>
          </a:p>
          <a:p>
            <a:endParaRPr lang="de-CH" sz="2200" u="sng" dirty="0"/>
          </a:p>
          <a:p>
            <a:pPr algn="ctr"/>
            <a:r>
              <a:rPr lang="de-CH" sz="2200" dirty="0">
                <a:solidFill>
                  <a:srgbClr val="0070C0"/>
                </a:solidFill>
              </a:rPr>
              <a:t>„An electrical current is surrounded by a magnetic field“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546" name="Object 2"/>
              <p:cNvSpPr txBox="1"/>
              <p:nvPr/>
            </p:nvSpPr>
            <p:spPr bwMode="auto">
              <a:xfrm>
                <a:off x="2058021" y="1502305"/>
                <a:ext cx="2127956" cy="93345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⃑"/>
                          <m:ctrlP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GB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⃑"/>
                              <m:ctrlPr>
                                <a:rPr lang="en-GB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num>
                        <m:den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236546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8021" y="1502305"/>
                <a:ext cx="2127956" cy="9334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3629124" y="1655433"/>
            <a:ext cx="384629" cy="580572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7">
                <a:extLst>
                  <a:ext uri="{FF2B5EF4-FFF2-40B4-BE49-F238E27FC236}">
                    <a16:creationId xmlns:a16="http://schemas.microsoft.com/office/drawing/2014/main" id="{F1123EFA-9E19-4C0C-A3D0-C0916B961BB4}"/>
                  </a:ext>
                </a:extLst>
              </p:cNvPr>
              <p:cNvSpPr txBox="1"/>
              <p:nvPr/>
            </p:nvSpPr>
            <p:spPr>
              <a:xfrm>
                <a:off x="5404820" y="1776666"/>
                <a:ext cx="1298940" cy="3797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acc>
                        <m:accPr>
                          <m:chr m:val="⃑"/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6" name="Textfeld 7">
                <a:extLst>
                  <a:ext uri="{FF2B5EF4-FFF2-40B4-BE49-F238E27FC236}">
                    <a16:creationId xmlns:a16="http://schemas.microsoft.com/office/drawing/2014/main" id="{F1123EFA-9E19-4C0C-A3D0-C0916B961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820" y="1776666"/>
                <a:ext cx="1298940" cy="379719"/>
              </a:xfrm>
              <a:prstGeom prst="rect">
                <a:avLst/>
              </a:prstGeom>
              <a:blipFill>
                <a:blip r:embed="rId6"/>
                <a:stretch>
                  <a:fillRect b="-190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FCFAE0BA-9335-42B4-822F-4A9E06F2BF24}"/>
                  </a:ext>
                </a:extLst>
              </p:cNvPr>
              <p:cNvSpPr txBox="1"/>
              <p:nvPr/>
            </p:nvSpPr>
            <p:spPr bwMode="auto">
              <a:xfrm>
                <a:off x="8246633" y="1674858"/>
                <a:ext cx="2616200" cy="54172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sz="2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acc>
                        <m:accPr>
                          <m:chr m:val="⃑"/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FCFAE0BA-9335-42B4-822F-4A9E06F2B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46633" y="1674858"/>
                <a:ext cx="2616200" cy="541722"/>
              </a:xfrm>
              <a:prstGeom prst="rect">
                <a:avLst/>
              </a:prstGeom>
              <a:blipFill>
                <a:blip r:embed="rId7"/>
                <a:stretch>
                  <a:fillRect l="-233" t="-33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87BCD26-07F5-3D83-145E-EBDB1179AB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0392" y="3222513"/>
            <a:ext cx="5069801" cy="3579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8C11DA-0790-A98F-A61F-F3F0EE6A67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7033" y="3218234"/>
            <a:ext cx="5103798" cy="35861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6BD92F-2975-A273-06D7-808BE5FE76F8}"/>
              </a:ext>
            </a:extLst>
          </p:cNvPr>
          <p:cNvSpPr txBox="1"/>
          <p:nvPr/>
        </p:nvSpPr>
        <p:spPr>
          <a:xfrm>
            <a:off x="9773728" y="6534416"/>
            <a:ext cx="1890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/>
              <a:t>https://lewebpedagogique.com/</a:t>
            </a:r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C203BE-7DA8-8E5C-E506-DB9826D9BD0A}"/>
              </a:ext>
            </a:extLst>
          </p:cNvPr>
          <p:cNvSpPr txBox="1"/>
          <p:nvPr/>
        </p:nvSpPr>
        <p:spPr>
          <a:xfrm>
            <a:off x="2649846" y="6535603"/>
            <a:ext cx="1890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/>
              <a:t>https://lewebpedagogique.com/</a:t>
            </a:r>
            <a:endParaRPr lang="en-GB" sz="1000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A0F989D-5A27-63FB-F14B-AB4ADCBD2F91}"/>
              </a:ext>
            </a:extLst>
          </p:cNvPr>
          <p:cNvSpPr/>
          <p:nvPr/>
        </p:nvSpPr>
        <p:spPr>
          <a:xfrm>
            <a:off x="7175351" y="3855387"/>
            <a:ext cx="3927309" cy="677225"/>
          </a:xfrm>
          <a:prstGeom prst="rightArrow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68D00E-CB5B-6796-1356-884EC014DAF4}"/>
              </a:ext>
            </a:extLst>
          </p:cNvPr>
          <p:cNvSpPr txBox="1"/>
          <p:nvPr/>
        </p:nvSpPr>
        <p:spPr>
          <a:xfrm>
            <a:off x="7988449" y="2555119"/>
            <a:ext cx="4020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„</a:t>
            </a:r>
            <a:r>
              <a:rPr lang="en-GB" sz="1600" b="1" i="1" dirty="0"/>
              <a:t>Corkscrew</a:t>
            </a:r>
            <a:r>
              <a:rPr lang="en-GB" sz="1600" i="1" dirty="0"/>
              <a:t> </a:t>
            </a:r>
            <a:r>
              <a:rPr lang="en-GB" sz="1600" dirty="0"/>
              <a:t>“ (or „</a:t>
            </a:r>
            <a:r>
              <a:rPr lang="en-GB" sz="1600" i="1" dirty="0"/>
              <a:t>Right hand”) </a:t>
            </a:r>
            <a:r>
              <a:rPr lang="en-GB" sz="1600" b="1" dirty="0"/>
              <a:t>rule</a:t>
            </a:r>
            <a:r>
              <a:rPr lang="en-GB" sz="1600" dirty="0"/>
              <a:t> applies…</a:t>
            </a:r>
          </a:p>
          <a:p>
            <a:pPr algn="ctr"/>
            <a:r>
              <a:rPr lang="en-GB" sz="1600" dirty="0"/>
              <a:t>And this time, no “left” alternative!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8530</TotalTime>
  <Words>4427</Words>
  <Application>Microsoft Office PowerPoint</Application>
  <PresentationFormat>Widescreen</PresentationFormat>
  <Paragraphs>891</Paragraphs>
  <Slides>58</Slides>
  <Notes>57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9" baseType="lpstr">
      <vt:lpstr>Batang</vt:lpstr>
      <vt:lpstr>Arial</vt:lpstr>
      <vt:lpstr>Calibri</vt:lpstr>
      <vt:lpstr>Calibri Light</vt:lpstr>
      <vt:lpstr>Cambria Math</vt:lpstr>
      <vt:lpstr>LCMSS8</vt:lpstr>
      <vt:lpstr>Times New Roman</vt:lpstr>
      <vt:lpstr>Wingdings</vt:lpstr>
      <vt:lpstr>Office Theme</vt:lpstr>
      <vt:lpstr>Equation</vt:lpstr>
      <vt:lpstr>Visio</vt:lpstr>
      <vt:lpstr>Normal-Conducting and Permanent Accelerator Magnets</vt:lpstr>
      <vt:lpstr>Acknowledgements</vt:lpstr>
      <vt:lpstr>Scope of this lecture</vt:lpstr>
      <vt:lpstr>Outline</vt:lpstr>
      <vt:lpstr>Outline</vt:lpstr>
      <vt:lpstr>Why do we need magnets?</vt:lpstr>
      <vt:lpstr>Maxwell‘s equations</vt:lpstr>
      <vt:lpstr>Magnet vocabulary</vt:lpstr>
      <vt:lpstr>Producing the magnetic field</vt:lpstr>
      <vt:lpstr>Analogy of electromagnetism with other domains</vt:lpstr>
      <vt:lpstr>Analogy of electromagnetism with other domains</vt:lpstr>
      <vt:lpstr>Outline</vt:lpstr>
      <vt:lpstr>Magnet technologies</vt:lpstr>
      <vt:lpstr>Magnet technologies</vt:lpstr>
      <vt:lpstr>Coil dominated – Iron dominated</vt:lpstr>
      <vt:lpstr>Outline</vt:lpstr>
      <vt:lpstr>Iron dominated electromagnets</vt:lpstr>
      <vt:lpstr>Creating the magnetic field</vt:lpstr>
      <vt:lpstr>Confining the magnetic field</vt:lpstr>
      <vt:lpstr>Shaping the magnetic field</vt:lpstr>
      <vt:lpstr>Enhancing the magnetic field</vt:lpstr>
      <vt:lpstr>Excitation current in a dipole</vt:lpstr>
      <vt:lpstr>Permeability</vt:lpstr>
      <vt:lpstr>Ideal vs. real magnets</vt:lpstr>
      <vt:lpstr>Dipole</vt:lpstr>
      <vt:lpstr>Quadrupole</vt:lpstr>
      <vt:lpstr>Sextupole</vt:lpstr>
      <vt:lpstr>Summary of magnet types</vt:lpstr>
      <vt:lpstr>Conventional NC magnet layouts</vt:lpstr>
      <vt:lpstr>Outline</vt:lpstr>
      <vt:lpstr>Permanent magnet materials</vt:lpstr>
      <vt:lpstr>PM characteristics</vt:lpstr>
      <vt:lpstr>Magnet technologies</vt:lpstr>
      <vt:lpstr>PM-dominated magnets</vt:lpstr>
      <vt:lpstr>Iron-dominated PM</vt:lpstr>
      <vt:lpstr>Comparison EM vs. PM</vt:lpstr>
      <vt:lpstr>Tuneable PM</vt:lpstr>
      <vt:lpstr>Mechanically tuneable PM</vt:lpstr>
      <vt:lpstr>Hybrid EM - PM</vt:lpstr>
      <vt:lpstr>Literature</vt:lpstr>
      <vt:lpstr>Many thanks for your attention!  … more information is available in the spare slides! </vt:lpstr>
      <vt:lpstr>Spare slides</vt:lpstr>
      <vt:lpstr>Hysteresis cycle</vt:lpstr>
      <vt:lpstr>Design process</vt:lpstr>
      <vt:lpstr>Costs and optimization</vt:lpstr>
      <vt:lpstr>Massive vs. laminated yokes</vt:lpstr>
      <vt:lpstr>Yoke manufacturing</vt:lpstr>
      <vt:lpstr>Excitation coils manufacturing</vt:lpstr>
      <vt:lpstr>Coil cooling</vt:lpstr>
      <vt:lpstr>NC-magnets in the 1950-60s</vt:lpstr>
      <vt:lpstr>NC-magnets in the 1970s</vt:lpstr>
      <vt:lpstr>NC-magnets in the 1980s</vt:lpstr>
      <vt:lpstr>NC-magnets even in the LHC …</vt:lpstr>
      <vt:lpstr>Circular Colliders</vt:lpstr>
      <vt:lpstr>Future challenges</vt:lpstr>
      <vt:lpstr>PowerPoint Presentation</vt:lpstr>
      <vt:lpstr>Production of sintered PM blocks</vt:lpstr>
      <vt:lpstr>Assembly of PM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</dc:creator>
  <cp:lastModifiedBy>Jeremie Bauche</cp:lastModifiedBy>
  <cp:revision>1217</cp:revision>
  <dcterms:created xsi:type="dcterms:W3CDTF">2012-11-10T18:46:38Z</dcterms:created>
  <dcterms:modified xsi:type="dcterms:W3CDTF">2025-03-10T14:10:24Z</dcterms:modified>
</cp:coreProperties>
</file>