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4"/>
  </p:notesMasterIdLst>
  <p:sldIdLst>
    <p:sldId id="256" r:id="rId3"/>
    <p:sldId id="418" r:id="rId4"/>
    <p:sldId id="419" r:id="rId5"/>
    <p:sldId id="426" r:id="rId6"/>
    <p:sldId id="479" r:id="rId7"/>
    <p:sldId id="422" r:id="rId8"/>
    <p:sldId id="481" r:id="rId9"/>
    <p:sldId id="421" r:id="rId10"/>
    <p:sldId id="423" r:id="rId11"/>
    <p:sldId id="425" r:id="rId12"/>
    <p:sldId id="42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27" d="100"/>
          <a:sy n="127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3426D-6B8A-ED45-838B-7281EB704EBA}" type="datetimeFigureOut">
              <a:rPr lang="en-US" smtClean="0"/>
              <a:t>3/9/25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CC3411-AE1B-094C-B027-1AE80A028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22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C75A5A-1449-DE43-A89F-BFA3961B0C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AD9B78-C0E7-8748-A8BB-93A1740BC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A0AC4D-1A21-7242-B61E-AAAB8ECF1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980D-2B71-A146-A786-99C539A4B480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670EC-F2B2-F84E-8E15-6EC65A8E2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E69FCE-D337-FB47-B000-91C709CF1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5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623A7-FB3E-CC41-9218-0F6996A40E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E20C0-6813-EC48-B08A-ABFC15204B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C1C40-515D-D94F-9293-242953946C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15F9F-772F-B44D-871D-F531FAC0F1F2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57A31-43F5-C44C-8DA5-BA407F18E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C1B17-81BE-4546-A6CD-D926F8FB1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27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9500DF-B7CB-4840-B1A1-1678A9671A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986ABC-32F3-B742-BD3D-787EF2C6A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3D36E-DF7E-EF45-A60F-1A759F2D6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631EE-4A10-F345-91A8-A98AFAA6D077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19E068-3BBF-064F-8BC7-7A09BFBD0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5EE86A-940D-9A42-881E-DBCF89B1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49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669C9-4D05-6F41-82D8-A32350CCFB43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0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CFF17-91EA-A143-B846-C96471D6E5BF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412785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FC113-FBC0-DA47-813E-001D20B02A00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206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7AE5-7C64-ED48-AAF9-DB046A5492CF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0623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1A511-697B-6F45-ACA5-C6D634F20DCB}" type="datetime1">
              <a:rPr lang="en-GB" smtClean="0"/>
              <a:t>09/03/2025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8922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B96E7-86B7-BF49-B153-E00EAA382768}" type="datetime1">
              <a:rPr lang="en-GB" smtClean="0"/>
              <a:t>09/03/2025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46769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912E9-F228-A54B-9F2C-8C6EBF10686F}" type="datetime1">
              <a:rPr lang="en-GB" smtClean="0"/>
              <a:t>09/03/2025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346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14152-9001-8146-90DA-3C8B7F95A654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4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F7EBF-684A-C448-B97B-79F9DAC9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4FCBD4-0D77-BC4F-8F49-B9321ACB8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981BF-52B7-C64B-99A6-5C72CADF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A6983-4DEB-CD41-B6D2-9A5A144D86EE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62DC0-FA52-C246-909A-C14A5523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BC495-2567-4A40-9BD5-369DBE03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2730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3D9A-D2CF-2B4F-906D-D3B05E4AB4E2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52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91D25-4469-5D41-980E-0F57F8B00B6B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8822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26C2D-0E7E-A647-8EB1-2F50B4240FC9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00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1B677-8417-1149-B198-96107F4B2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1A3D0A-90D9-E24A-A5BB-91DA3D507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19D129-93DF-8F4E-99F9-87A736527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F039-9A19-7542-A1C9-193D04724278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A5523-159D-534C-812F-CF1C3844B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C3C84-275E-9F44-8958-7E9BD1309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5014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46FAB9-E846-1C44-A6DB-555CA5C1E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647D2-68A3-EC41-A5A2-BEC17B8C13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41850E-5E31-0846-92CF-9A444BC43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24EDFF-E8F3-044C-90CC-583AEC2163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CFD05-F2EC-5549-81EB-57BEFB9EE7E1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5A1C6-8A27-2248-801A-B1B3364AB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83C202-F35A-4649-B0E4-273ADED2F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46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A5229-979D-4149-A3A4-E9FDECEA69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54D728-0FBC-D849-91DC-1B5872FEE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AEC717-9147-754D-9CE1-0C084EDC68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CEDC56-1577-D34E-9CDC-442D41EF3B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4892B0-BC08-CC47-8BAB-E3A7AE76D9B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558220-C193-A549-95FC-51F6081962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3CBF13-DD4A-3A43-83CD-3EDE19BB7FAE}" type="datetime1">
              <a:rPr lang="en-GB" smtClean="0"/>
              <a:t>09/03/2025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DAC4FC-643A-F847-AFAC-7DF2CDBFF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8109E2-2C7F-6E4F-BD4E-807859E1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15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27679-8170-5142-8570-5C4D7C2BDD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7CB5CD-53EE-3946-BAC3-1A2E4285A6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B71FF9-7889-FC45-9602-AE9A9428C416}" type="datetime1">
              <a:rPr lang="en-GB" smtClean="0"/>
              <a:t>09/03/2025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0F21C-27A2-7B41-89FC-F49ED241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95CD16-D981-CA46-8A22-74799599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5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58FFB4-C548-6F49-A9DF-8BB749A2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F2E4D-1A5D-FE46-AE91-24CC6DC25083}" type="datetime1">
              <a:rPr lang="en-GB" smtClean="0"/>
              <a:t>09/03/2025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9C0BB5-308E-0D49-B63D-E47EFC408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D9EF9B-2062-FF42-B9E1-0C9C87DCA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2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AE747-1819-5D49-AF17-78A5524DB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40F20-32BD-A541-858A-FEDD0C110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BC5A46-527B-F54F-A929-21DADFE06B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48D10A-8E69-1846-BAEB-9F60D47667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F2685-0A59-BD4C-9F09-6232310E5C4F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070C62-BEDF-B74A-8444-CDB7AE982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646078-D416-1E4B-A259-9C56971DD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06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6187A-1B95-5B4B-AAEF-BCC592CA31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FBF9048-6041-3641-B8F9-54E4272C50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AC081C-A8E8-DC43-9ED9-9CA153C53E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0E35FE-18F4-8D47-87A5-A67F3D645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E863D-F886-674D-A41E-39E813CCC59B}" type="datetime1">
              <a:rPr lang="en-GB" smtClean="0"/>
              <a:t>09/03/2025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F6B4D8-A018-4749-8FF9-1EDA45F24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8B017-FA7B-B146-B443-4FD094C8B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10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025C6E-2D3A-BF42-9C9A-696227C76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0E7D11-B4E4-FC48-AC08-EFCFDDCB27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892612-5DF0-A648-9902-DE49C87F22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206D6E-0EA5-6C4D-81AB-D10D69B9EB58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C3F60-8A6B-394A-B92D-74F864AF0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Opening CAS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0B12C-A71C-2146-A2DD-21E31990B3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094BD-5F1F-2747-B65E-0A55F893BA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50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11BBC-01ED-FF4D-9B41-F5FD1AB099F8}" type="datetime1">
              <a:rPr lang="en-GB" smtClean="0"/>
              <a:t>09/03/2025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Frank Tecker, Opening CAS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5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inkedin.com/in/cern-cas/" TargetMode="External"/><Relationship Id="rId2" Type="http://schemas.openxmlformats.org/officeDocument/2006/relationships/hyperlink" Target="https://cas.web.cern.ch/" TargetMode="Externa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em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cas.web.cern.ch/evaluation/ferney-voltaire-2025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844374"/>
            <a:ext cx="9144000" cy="1058593"/>
          </a:xfrm>
        </p:spPr>
        <p:txBody>
          <a:bodyPr/>
          <a:lstStyle/>
          <a:p>
            <a:r>
              <a:rPr lang="en-US" dirty="0"/>
              <a:t>WELCOME!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3044757"/>
            <a:ext cx="10466962" cy="179961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Basics of Accelerator Physics and Technology</a:t>
            </a:r>
          </a:p>
          <a:p>
            <a:r>
              <a:rPr lang="en-US" sz="2800" dirty="0"/>
              <a:t>10-14 March 2025</a:t>
            </a:r>
          </a:p>
          <a:p>
            <a:r>
              <a:rPr lang="en-US" sz="2800" dirty="0" err="1"/>
              <a:t>Appart’City</a:t>
            </a:r>
            <a:r>
              <a:rPr lang="en-US" sz="2800" dirty="0"/>
              <a:t>, </a:t>
            </a:r>
            <a:r>
              <a:rPr lang="en-US" sz="2800" dirty="0" err="1"/>
              <a:t>Ferney</a:t>
            </a:r>
            <a:r>
              <a:rPr lang="en-US" sz="2800" dirty="0"/>
              <a:t> Voltaire, France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91AAB5-EC6A-7247-B966-7E9B5AB5D0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3320890" y="693467"/>
            <a:ext cx="5258389" cy="22373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99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0BD76-66ED-BE4E-8B78-111D23F59E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150906"/>
            <a:ext cx="9144000" cy="1058593"/>
          </a:xfrm>
        </p:spPr>
        <p:txBody>
          <a:bodyPr/>
          <a:lstStyle/>
          <a:p>
            <a:r>
              <a:rPr lang="en-US" b="1" dirty="0"/>
              <a:t>Enjoy the course!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393943-C994-1545-B6B8-5891A49914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7123" y="3044758"/>
            <a:ext cx="10466962" cy="724054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00A3DA"/>
                </a:solidFill>
              </a:rPr>
              <a:t>Basics of Accelerator Physics and Technology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491AAB5-EC6A-7247-B966-7E9B5AB5D0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3320890" y="693467"/>
            <a:ext cx="5258389" cy="2237362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DEF762D-0C78-9C4E-8CF9-27CDDC0D7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Frank Tecker, Opening CAS 2025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FD4EB47-FCFD-1648-BDC9-229A3B7CB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094BD-5F1F-2747-B65E-0A55F893BA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54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4794115"/>
          </a:xfrm>
        </p:spPr>
        <p:txBody>
          <a:bodyPr>
            <a:normAutofit/>
          </a:bodyPr>
          <a:lstStyle/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endParaRPr lang="en-US" sz="3600" b="1" dirty="0">
              <a:solidFill>
                <a:srgbClr val="00A3DA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56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1396610" cy="479411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Established at the beginning of 1983 – 42 years of CAS!</a:t>
            </a:r>
          </a:p>
          <a:p>
            <a:pPr lvl="1"/>
            <a:r>
              <a:rPr lang="en-US" dirty="0"/>
              <a:t>To preserve and transmit knowledge accumulated, at CERN and elsewhere, on particle accelerators and colliders of all kinds</a:t>
            </a:r>
          </a:p>
          <a:p>
            <a:r>
              <a:rPr lang="en-US" dirty="0"/>
              <a:t>This provided a framework for a series of courses</a:t>
            </a:r>
          </a:p>
          <a:p>
            <a:pPr lvl="1"/>
            <a:r>
              <a:rPr lang="en-US" dirty="0"/>
              <a:t>General accelerator physics</a:t>
            </a:r>
          </a:p>
          <a:p>
            <a:pPr lvl="2"/>
            <a:r>
              <a:rPr lang="en-US" dirty="0">
                <a:solidFill>
                  <a:srgbClr val="00A3DA"/>
                </a:solidFill>
              </a:rPr>
              <a:t>Introduction to Accelerator Physics</a:t>
            </a:r>
          </a:p>
          <a:p>
            <a:pPr lvl="2"/>
            <a:r>
              <a:rPr lang="en-US" dirty="0">
                <a:solidFill>
                  <a:srgbClr val="00A3DA"/>
                </a:solidFill>
              </a:rPr>
              <a:t>Advanced Accelerator Physics</a:t>
            </a:r>
          </a:p>
          <a:p>
            <a:pPr lvl="1"/>
            <a:r>
              <a:rPr lang="en-US" dirty="0"/>
              <a:t>Specialized topics in the field (RF, BI, magnets, vacuum, colliders, beam dynamics, plasma,…)</a:t>
            </a:r>
          </a:p>
          <a:p>
            <a:pPr lvl="1"/>
            <a:r>
              <a:rPr lang="en-US" dirty="0"/>
              <a:t>50 to 70 hours teaching in </a:t>
            </a:r>
            <a:r>
              <a:rPr lang="en-US" dirty="0">
                <a:solidFill>
                  <a:srgbClr val="FF0000"/>
                </a:solidFill>
              </a:rPr>
              <a:t>~2-week intensive residential courses</a:t>
            </a:r>
          </a:p>
          <a:p>
            <a:r>
              <a:rPr lang="en-US" dirty="0"/>
              <a:t>About 90 courses held so far</a:t>
            </a:r>
          </a:p>
          <a:p>
            <a:r>
              <a:rPr lang="en-US" sz="2400" dirty="0"/>
              <a:t>Occasional courses in the framework of the US-CERN-Japan-Russia Joint Accelerator School (JAS), from 2022: IAS (International Accelerator School)</a:t>
            </a:r>
          </a:p>
          <a:p>
            <a:pPr lvl="1"/>
            <a:r>
              <a:rPr lang="en-US" dirty="0"/>
              <a:t>16 schools held so far (since 1985), Superconductivity course in July 2023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739196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CERN Accelerator School - CAS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11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0836612" cy="4794115"/>
          </a:xfrm>
        </p:spPr>
        <p:txBody>
          <a:bodyPr>
            <a:normAutofit fontScale="92500"/>
          </a:bodyPr>
          <a:lstStyle/>
          <a:p>
            <a:r>
              <a:rPr lang="en-US" dirty="0"/>
              <a:t>Course established in 2013</a:t>
            </a:r>
          </a:p>
          <a:p>
            <a:r>
              <a:rPr lang="en-GB" b="1" dirty="0"/>
              <a:t>Entry-level training in General Accelerator Physics</a:t>
            </a:r>
          </a:p>
          <a:p>
            <a:pPr lvl="1"/>
            <a:r>
              <a:rPr lang="en-GB" dirty="0"/>
              <a:t>reviews the </a:t>
            </a:r>
            <a:r>
              <a:rPr lang="en-GB" b="1" dirty="0"/>
              <a:t>core topics of accelerator physics </a:t>
            </a:r>
          </a:p>
          <a:p>
            <a:pPr lvl="1"/>
            <a:r>
              <a:rPr lang="en-GB" dirty="0"/>
              <a:t>special </a:t>
            </a:r>
            <a:r>
              <a:rPr lang="en-GB" b="1" dirty="0"/>
              <a:t>emphasis on CERN </a:t>
            </a:r>
            <a:r>
              <a:rPr lang="en-GB" dirty="0"/>
              <a:t>machines</a:t>
            </a:r>
          </a:p>
          <a:p>
            <a:r>
              <a:rPr lang="en-GB" dirty="0"/>
              <a:t>mainly for engineers and technical engineers, who have not yet attended one of the regular CERN Accelerator School Introductory courses</a:t>
            </a:r>
          </a:p>
          <a:p>
            <a:r>
              <a:rPr lang="en-GB" dirty="0"/>
              <a:t>m</a:t>
            </a:r>
            <a:r>
              <a:rPr lang="en-GB"/>
              <a:t>ore </a:t>
            </a:r>
            <a:r>
              <a:rPr lang="en-GB" dirty="0"/>
              <a:t>conceptual and </a:t>
            </a:r>
            <a:r>
              <a:rPr lang="en-GB"/>
              <a:t>easier level than </a:t>
            </a:r>
            <a:r>
              <a:rPr lang="en-GB" dirty="0"/>
              <a:t>the Introductory Course</a:t>
            </a:r>
          </a:p>
          <a:p>
            <a:pPr lvl="1"/>
            <a:r>
              <a:rPr lang="en-GB" dirty="0"/>
              <a:t>subset of topics (five days only)</a:t>
            </a:r>
          </a:p>
          <a:p>
            <a:pPr lvl="1"/>
            <a:r>
              <a:rPr lang="en-GB" dirty="0"/>
              <a:t>no hands-on exercises </a:t>
            </a:r>
          </a:p>
          <a:p>
            <a:r>
              <a:rPr lang="en-GB" dirty="0"/>
              <a:t>Originally this course was for CERN participation only, but since 2018 it is also available for anyone not working for CERN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Basics of Accelerator Physics and Technology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180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11396610" cy="5010993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Introduction to Accelerator Physics </a:t>
            </a:r>
            <a:r>
              <a:rPr lang="en-US" dirty="0"/>
              <a:t>(yearly – in September)</a:t>
            </a:r>
          </a:p>
          <a:p>
            <a:pPr lvl="1"/>
            <a:r>
              <a:rPr lang="en-US" dirty="0"/>
              <a:t>21 Sep – 4 Oct 2025 (Santa Susanna, Spain)</a:t>
            </a:r>
          </a:p>
          <a:p>
            <a:pPr lvl="1"/>
            <a:r>
              <a:rPr lang="en-US" dirty="0"/>
              <a:t>Hands-on in transverse and longitudinal beam dynamics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Advanced Accelerator Physics </a:t>
            </a:r>
            <a:r>
              <a:rPr lang="en-US" dirty="0"/>
              <a:t>(about every two years)</a:t>
            </a:r>
            <a:endParaRPr lang="en-US" b="1" dirty="0"/>
          </a:p>
          <a:p>
            <a:pPr lvl="1"/>
            <a:r>
              <a:rPr lang="en-US" dirty="0"/>
              <a:t>10 – 22 Nov 2024 in Spa, Belgium, next in 2027</a:t>
            </a:r>
          </a:p>
          <a:p>
            <a:pPr lvl="1"/>
            <a:r>
              <a:rPr lang="en-US" dirty="0"/>
              <a:t>Hands-on in RF, Beam Instrumentation and Beam Dynamics</a:t>
            </a:r>
          </a:p>
          <a:p>
            <a:pPr lvl="1"/>
            <a:endParaRPr lang="en-US" dirty="0"/>
          </a:p>
          <a:p>
            <a:r>
              <a:rPr lang="en-US" b="1" dirty="0"/>
              <a:t>Topical courses </a:t>
            </a:r>
            <a:r>
              <a:rPr lang="en-US" dirty="0"/>
              <a:t>2025+: Intensity Limitations in Hadron Beams, Beam Instrumentation, Medical Accelerators, FCC-</a:t>
            </a:r>
            <a:r>
              <a:rPr lang="en-US" dirty="0" err="1"/>
              <a:t>ee</a:t>
            </a:r>
            <a:r>
              <a:rPr lang="en-US" dirty="0"/>
              <a:t> and electron rings, …</a:t>
            </a:r>
          </a:p>
          <a:p>
            <a:endParaRPr lang="en-US" dirty="0"/>
          </a:p>
          <a:p>
            <a:r>
              <a:rPr lang="en-GB" dirty="0"/>
              <a:t>Networking is an essential part of each CAS course!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6989464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Upcoming Residential CAS Courses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 descr="A poster for an introduction to accelerator physics&#10;&#10;AI-generated content may be incorrect.">
            <a:extLst>
              <a:ext uri="{FF2B5EF4-FFF2-40B4-BE49-F238E27FC236}">
                <a16:creationId xmlns:a16="http://schemas.microsoft.com/office/drawing/2014/main" id="{FE0C346E-1937-60EE-AFBA-C86AA2071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9974" y="200515"/>
            <a:ext cx="2870200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891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121528"/>
            <a:ext cx="10836612" cy="5234825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Next to the course teaching the most important aspect of the school</a:t>
            </a:r>
            <a:br>
              <a:rPr lang="en-GB" dirty="0"/>
            </a:br>
            <a:r>
              <a:rPr lang="en-GB" dirty="0">
                <a:solidFill>
                  <a:srgbClr val="FF0000"/>
                </a:solidFill>
              </a:rPr>
              <a:t>“digital training cannot replace CAS courses”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At residential courses: </a:t>
            </a:r>
            <a:br>
              <a:rPr lang="en-GB" dirty="0"/>
            </a:br>
            <a:r>
              <a:rPr lang="en-GB" dirty="0"/>
              <a:t>- people socialising (and even working) </a:t>
            </a:r>
            <a:br>
              <a:rPr lang="en-GB" dirty="0"/>
            </a:br>
            <a:r>
              <a:rPr lang="en-GB" dirty="0"/>
              <a:t>  up to late in the evenings</a:t>
            </a:r>
            <a:br>
              <a:rPr lang="en-GB" dirty="0"/>
            </a:br>
            <a:r>
              <a:rPr lang="en-GB" dirty="0"/>
              <a:t>- lots of interactions students &lt;-&gt; teachers</a:t>
            </a:r>
            <a:br>
              <a:rPr lang="en-GB" dirty="0"/>
            </a:br>
            <a:r>
              <a:rPr lang="en-GB" dirty="0"/>
              <a:t>- cinema evening, </a:t>
            </a:r>
            <a:r>
              <a:rPr lang="en-GB" strike="sngStrike" dirty="0"/>
              <a:t>karaoke</a:t>
            </a:r>
            <a:r>
              <a:rPr lang="en-GB" dirty="0"/>
              <a:t> </a:t>
            </a:r>
            <a:r>
              <a:rPr lang="en-US" sz="2800" b="1" dirty="0">
                <a:solidFill>
                  <a:srgbClr val="00A3DA"/>
                </a:solidFill>
              </a:rPr>
              <a:t>CAS</a:t>
            </a:r>
            <a:r>
              <a:rPr lang="en-GB" dirty="0" err="1"/>
              <a:t>aoke</a:t>
            </a:r>
            <a:br>
              <a:rPr lang="en-GB" dirty="0"/>
            </a:br>
            <a:r>
              <a:rPr lang="en-GB" dirty="0"/>
              <a:t>- excursion</a:t>
            </a:r>
          </a:p>
          <a:p>
            <a:endParaRPr lang="en-US" dirty="0"/>
          </a:p>
          <a:p>
            <a:r>
              <a:rPr lang="en-US" dirty="0"/>
              <a:t>LinkedIn (about 9000 followers)</a:t>
            </a:r>
          </a:p>
          <a:p>
            <a:pPr lvl="1"/>
            <a:r>
              <a:rPr lang="en-US" dirty="0"/>
              <a:t>From the CAS web page </a:t>
            </a:r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cas.web.cern.ch</a:t>
            </a:r>
            <a:r>
              <a:rPr lang="en-US" dirty="0">
                <a:hlinkClick r:id="rId2"/>
              </a:rPr>
              <a:t>/</a:t>
            </a:r>
            <a:endParaRPr lang="en-US" dirty="0"/>
          </a:p>
          <a:p>
            <a:pPr lvl="1"/>
            <a:r>
              <a:rPr lang="en-GB" dirty="0"/>
              <a:t>CAS profile: </a:t>
            </a:r>
            <a:r>
              <a:rPr lang="en-GB" dirty="0">
                <a:hlinkClick r:id="rId3"/>
              </a:rPr>
              <a:t>https://www.linkedin.com/in/cern-cas/</a:t>
            </a:r>
            <a:endParaRPr lang="en-GB" dirty="0"/>
          </a:p>
          <a:p>
            <a:pPr lvl="1"/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525187" cy="56356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00A3DA"/>
                </a:solidFill>
              </a:rPr>
              <a:t>Networking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2A1681-4D56-B9CD-C201-03C2690160F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643"/>
          <a:stretch/>
        </p:blipFill>
        <p:spPr>
          <a:xfrm>
            <a:off x="7092462" y="2155064"/>
            <a:ext cx="4958373" cy="272843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400178A-6C5C-3A6C-56F2-09766BFCB81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099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6591" y="1225684"/>
            <a:ext cx="5786406" cy="5083441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103</a:t>
            </a:r>
            <a:r>
              <a:rPr lang="en-US" dirty="0"/>
              <a:t> participants</a:t>
            </a:r>
          </a:p>
          <a:p>
            <a:pPr lvl="1"/>
            <a:r>
              <a:rPr lang="en-US" dirty="0"/>
              <a:t>75 male / 28 female</a:t>
            </a:r>
          </a:p>
          <a:p>
            <a:pPr lvl="1"/>
            <a:r>
              <a:rPr lang="en-US" dirty="0"/>
              <a:t>93 CERN / 10 extern</a:t>
            </a:r>
          </a:p>
          <a:p>
            <a:pPr lvl="1"/>
            <a:r>
              <a:rPr lang="en-US" dirty="0"/>
              <a:t>Impressive </a:t>
            </a:r>
            <a:r>
              <a:rPr lang="en-US" b="1" dirty="0"/>
              <a:t>23 nationalities</a:t>
            </a:r>
            <a:r>
              <a:rPr lang="en-US" dirty="0"/>
              <a:t>!!!</a:t>
            </a:r>
          </a:p>
          <a:p>
            <a:pPr lvl="1"/>
            <a:endParaRPr lang="en-US" dirty="0"/>
          </a:p>
          <a:p>
            <a:r>
              <a:rPr lang="en-US" dirty="0"/>
              <a:t>Lectures 45-50 minutes + discussion</a:t>
            </a:r>
          </a:p>
          <a:p>
            <a:r>
              <a:rPr lang="en-US" dirty="0"/>
              <a:t>Discussion sessions with lecturers</a:t>
            </a:r>
          </a:p>
          <a:p>
            <a:endParaRPr lang="en-US" dirty="0"/>
          </a:p>
          <a:p>
            <a:r>
              <a:rPr lang="en-US" dirty="0"/>
              <a:t>Lunch and coffee breaks on the other side of reception (left from coming in)</a:t>
            </a:r>
          </a:p>
          <a:p>
            <a:r>
              <a:rPr lang="en-US" dirty="0"/>
              <a:t>use them for networking</a:t>
            </a:r>
          </a:p>
          <a:p>
            <a:r>
              <a:rPr lang="en-US" dirty="0"/>
              <a:t>Welcome drink tonight!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3792549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This course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23E7A5-D149-DB34-8215-73423F0233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89" t="6306" r="3679" b="24504"/>
          <a:stretch/>
        </p:blipFill>
        <p:spPr>
          <a:xfrm>
            <a:off x="6005385" y="42241"/>
            <a:ext cx="6186616" cy="645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870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85EA774-6BB1-743F-7065-EEA6E8CA04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2" r="12522"/>
          <a:stretch/>
        </p:blipFill>
        <p:spPr>
          <a:xfrm>
            <a:off x="7771117" y="1640731"/>
            <a:ext cx="3096061" cy="3208177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351" y="4886761"/>
            <a:ext cx="3588846" cy="729149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spcBef>
                <a:spcPts val="0"/>
              </a:spcBef>
              <a:buNone/>
            </a:pPr>
            <a:r>
              <a:rPr lang="en-US" sz="2400" b="1" dirty="0"/>
              <a:t>Noemi </a:t>
            </a:r>
            <a:r>
              <a:rPr lang="en-US" sz="2400" b="1" dirty="0" err="1"/>
              <a:t>Caraban</a:t>
            </a:r>
            <a:r>
              <a:rPr lang="en-US" sz="2400" b="1" dirty="0"/>
              <a:t> Gonzalez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US" sz="2000" dirty="0" err="1"/>
              <a:t>CASopedia</a:t>
            </a:r>
            <a:r>
              <a:rPr lang="en-US" sz="2000" dirty="0"/>
              <a:t>, Social media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8255556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The CAS Team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2606760-0A93-2649-A15D-D02D1C5D5F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495" t="16589" r="20304" b="27747"/>
          <a:stretch/>
        </p:blipFill>
        <p:spPr>
          <a:xfrm>
            <a:off x="1688123" y="1638969"/>
            <a:ext cx="6328923" cy="3209940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BEDCA1-3FCA-D343-BF3B-4C4B6F224025}"/>
              </a:ext>
            </a:extLst>
          </p:cNvPr>
          <p:cNvSpPr txBox="1">
            <a:spLocks/>
          </p:cNvSpPr>
          <p:nvPr/>
        </p:nvSpPr>
        <p:spPr>
          <a:xfrm>
            <a:off x="2949483" y="5565670"/>
            <a:ext cx="1910783" cy="71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400" b="1" dirty="0"/>
              <a:t>Frank Tecker</a:t>
            </a:r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/>
              <a:t>Director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19E28FC8-7B64-5146-8E4E-F14990DC2280}"/>
              </a:ext>
            </a:extLst>
          </p:cNvPr>
          <p:cNvSpPr txBox="1">
            <a:spLocks/>
          </p:cNvSpPr>
          <p:nvPr/>
        </p:nvSpPr>
        <p:spPr>
          <a:xfrm>
            <a:off x="4530273" y="4886761"/>
            <a:ext cx="3461339" cy="7291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400" b="1" dirty="0"/>
              <a:t>Christine </a:t>
            </a:r>
            <a:r>
              <a:rPr lang="en-US" sz="2400" b="1" dirty="0" err="1"/>
              <a:t>Völlinger</a:t>
            </a:r>
            <a:endParaRPr lang="en-US" sz="2400" b="1" dirty="0"/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/>
              <a:t>Deputy Director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EB951EC-9491-0E49-B387-38488CB5E677}"/>
              </a:ext>
            </a:extLst>
          </p:cNvPr>
          <p:cNvSpPr txBox="1">
            <a:spLocks/>
          </p:cNvSpPr>
          <p:nvPr/>
        </p:nvSpPr>
        <p:spPr>
          <a:xfrm>
            <a:off x="5964148" y="5565670"/>
            <a:ext cx="3461339" cy="71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400" b="1" dirty="0"/>
              <a:t>Delphine </a:t>
            </a:r>
            <a:r>
              <a:rPr lang="en-US" sz="2400" b="1" dirty="0" err="1"/>
              <a:t>Rivoiron</a:t>
            </a:r>
            <a:endParaRPr lang="en-US" sz="2400" b="1" dirty="0"/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/>
              <a:t>Administrative Manager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4A09B23-ADA6-A645-9071-EF62955B4241}"/>
              </a:ext>
            </a:extLst>
          </p:cNvPr>
          <p:cNvSpPr txBox="1">
            <a:spLocks/>
          </p:cNvSpPr>
          <p:nvPr/>
        </p:nvSpPr>
        <p:spPr>
          <a:xfrm>
            <a:off x="8097915" y="4899148"/>
            <a:ext cx="2810377" cy="716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400" b="1" dirty="0"/>
              <a:t>Maria </a:t>
            </a:r>
            <a:r>
              <a:rPr lang="en-US" sz="2400" b="1" dirty="0" err="1"/>
              <a:t>Filippova</a:t>
            </a:r>
            <a:endParaRPr lang="en-US" sz="2400" b="1" dirty="0"/>
          </a:p>
          <a:p>
            <a:pPr marL="0" indent="0">
              <a:lnSpc>
                <a:spcPct val="80000"/>
              </a:lnSpc>
              <a:buNone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Administrative Assistant</a:t>
            </a:r>
            <a:endParaRPr lang="en-US" sz="2400" b="1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B0E39C65-2A9C-7F44-AC7A-163C8B8F1CA9}"/>
              </a:ext>
            </a:extLst>
          </p:cNvPr>
          <p:cNvSpPr txBox="1">
            <a:spLocks/>
          </p:cNvSpPr>
          <p:nvPr/>
        </p:nvSpPr>
        <p:spPr>
          <a:xfrm>
            <a:off x="45458" y="6011110"/>
            <a:ext cx="2385465" cy="846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400" b="1" dirty="0"/>
              <a:t>Ron </a:t>
            </a:r>
            <a:r>
              <a:rPr lang="en-US" sz="2400" b="1" dirty="0" err="1"/>
              <a:t>Suykerbuyk</a:t>
            </a:r>
            <a:endParaRPr lang="en-US" sz="2400" b="1" dirty="0"/>
          </a:p>
          <a:p>
            <a:pPr marL="0" indent="0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/>
              <a:t>Filming setup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529FFD-B1CA-D919-8CF8-1F86282BDE8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9BC90AE-B512-122B-4A06-F55CA0BEA718}"/>
              </a:ext>
            </a:extLst>
          </p:cNvPr>
          <p:cNvSpPr txBox="1"/>
          <p:nvPr/>
        </p:nvSpPr>
        <p:spPr>
          <a:xfrm>
            <a:off x="190919" y="1011915"/>
            <a:ext cx="117364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en-GB" sz="2400" dirty="0"/>
              <a:t>Please come and talk to any of us if you have any question / comment / request / complaint</a:t>
            </a:r>
          </a:p>
        </p:txBody>
      </p:sp>
    </p:spTree>
    <p:extLst>
      <p:ext uri="{BB962C8B-B14F-4D97-AF65-F5344CB8AC3E}">
        <p14:creationId xmlns:p14="http://schemas.microsoft.com/office/powerpoint/2010/main" val="4127596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79379" y="1225684"/>
            <a:ext cx="9831421" cy="5130669"/>
          </a:xfrm>
        </p:spPr>
        <p:txBody>
          <a:bodyPr>
            <a:normAutofit/>
          </a:bodyPr>
          <a:lstStyle/>
          <a:p>
            <a:r>
              <a:rPr lang="en-US" dirty="0"/>
              <a:t>Important to maintain / improve the high quality of teaching</a:t>
            </a:r>
          </a:p>
          <a:p>
            <a:r>
              <a:rPr lang="en-GB" dirty="0">
                <a:hlinkClick r:id="rId2"/>
              </a:rPr>
              <a:t>https://cas.web.cern.ch/evaluation/ferney-voltaire-2025</a:t>
            </a:r>
            <a:endParaRPr lang="en-GB" dirty="0"/>
          </a:p>
          <a:p>
            <a:r>
              <a:rPr lang="en-GB" dirty="0"/>
              <a:t>Log in with CERN account</a:t>
            </a:r>
            <a:br>
              <a:rPr lang="en-GB" dirty="0"/>
            </a:br>
            <a:r>
              <a:rPr lang="en-GB" dirty="0"/>
              <a:t>or many other ways</a:t>
            </a:r>
            <a:br>
              <a:rPr lang="en-GB" dirty="0"/>
            </a:br>
            <a:r>
              <a:rPr lang="en-GB" dirty="0"/>
              <a:t>(Google, LinkedIn, …)</a:t>
            </a:r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endParaRPr lang="en-GB" u="sng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B80970-9353-814B-A7B2-E535635A6F4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071" t="5957" r="5056" b="22270"/>
          <a:stretch/>
        </p:blipFill>
        <p:spPr>
          <a:xfrm>
            <a:off x="5040551" y="2409221"/>
            <a:ext cx="6546714" cy="368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080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3413" y="4010762"/>
            <a:ext cx="11413787" cy="1994170"/>
          </a:xfrm>
        </p:spPr>
        <p:txBody>
          <a:bodyPr>
            <a:normAutofit/>
          </a:bodyPr>
          <a:lstStyle/>
          <a:p>
            <a:r>
              <a:rPr lang="en-GB" dirty="0"/>
              <a:t>Please </a:t>
            </a:r>
            <a:r>
              <a:rPr lang="en-GB" b="1" dirty="0"/>
              <a:t>fill it in </a:t>
            </a:r>
            <a:r>
              <a:rPr lang="en-GB" dirty="0"/>
              <a:t>ideally </a:t>
            </a:r>
            <a:r>
              <a:rPr lang="en-GB" b="1" dirty="0"/>
              <a:t>daily</a:t>
            </a:r>
            <a:r>
              <a:rPr lang="en-GB" dirty="0"/>
              <a:t> during the course, when your memory is fresh </a:t>
            </a:r>
          </a:p>
          <a:p>
            <a:r>
              <a:rPr lang="en-GB" dirty="0"/>
              <a:t>You can </a:t>
            </a:r>
            <a:r>
              <a:rPr lang="en-GB" b="1" dirty="0"/>
              <a:t>save it</a:t>
            </a:r>
            <a:r>
              <a:rPr lang="en-GB" dirty="0"/>
              <a:t> and come back to it later at any time</a:t>
            </a:r>
          </a:p>
          <a:p>
            <a:r>
              <a:rPr lang="en-GB" dirty="0"/>
              <a:t>Just </a:t>
            </a:r>
            <a:r>
              <a:rPr lang="en-GB" b="1" dirty="0"/>
              <a:t>DON’T submit it until </a:t>
            </a:r>
            <a:r>
              <a:rPr lang="en-GB" dirty="0"/>
              <a:t>you have completed your evaluation at </a:t>
            </a:r>
            <a:r>
              <a:rPr lang="en-GB" b="1" dirty="0"/>
              <a:t>the end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990413" y="274639"/>
            <a:ext cx="9225578" cy="563562"/>
          </a:xfrm>
        </p:spPr>
        <p:txBody>
          <a:bodyPr/>
          <a:lstStyle/>
          <a:p>
            <a:r>
              <a:rPr lang="en-US" sz="3600" b="1" dirty="0">
                <a:solidFill>
                  <a:srgbClr val="00A3DA"/>
                </a:solidFill>
              </a:rPr>
              <a:t>Online Evaluation Form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Frank Tecker, Opening CAS 2025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AD347-2CE6-6444-BEEE-12AE0EC37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67376"/>
          <a:stretch/>
        </p:blipFill>
        <p:spPr>
          <a:xfrm>
            <a:off x="0" y="42241"/>
            <a:ext cx="1990412" cy="84688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6DA7222-5AB0-0043-B21B-FA965304D8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339" b="4496"/>
          <a:stretch/>
        </p:blipFill>
        <p:spPr>
          <a:xfrm>
            <a:off x="505838" y="1121528"/>
            <a:ext cx="10710153" cy="20622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E356B6-998C-154C-AEAD-AEAAE6F03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89" y="3239077"/>
            <a:ext cx="33401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58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1766</TotalTime>
  <Words>707</Words>
  <Application>Microsoft Macintosh PowerPoint</Application>
  <PresentationFormat>Widescreen</PresentationFormat>
  <Paragraphs>107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1_Office Theme</vt:lpstr>
      <vt:lpstr>WELCOME!</vt:lpstr>
      <vt:lpstr>The CERN Accelerator School - CAS</vt:lpstr>
      <vt:lpstr>Basics of Accelerator Physics and Technology</vt:lpstr>
      <vt:lpstr>Upcoming Residential CAS Courses</vt:lpstr>
      <vt:lpstr>Networking</vt:lpstr>
      <vt:lpstr>This course</vt:lpstr>
      <vt:lpstr>The CAS Team</vt:lpstr>
      <vt:lpstr>Online Evaluation Form</vt:lpstr>
      <vt:lpstr>Online Evaluation Form</vt:lpstr>
      <vt:lpstr>Enjoy the course!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Frank Tecker</dc:creator>
  <cp:lastModifiedBy>Frank Tecker</cp:lastModifiedBy>
  <cp:revision>30</cp:revision>
  <dcterms:created xsi:type="dcterms:W3CDTF">2022-05-07T15:39:52Z</dcterms:created>
  <dcterms:modified xsi:type="dcterms:W3CDTF">2025-03-09T18:22:49Z</dcterms:modified>
</cp:coreProperties>
</file>