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52"/>
  </p:notesMasterIdLst>
  <p:sldIdLst>
    <p:sldId id="256" r:id="rId3"/>
    <p:sldId id="257" r:id="rId4"/>
    <p:sldId id="397" r:id="rId5"/>
    <p:sldId id="260" r:id="rId6"/>
    <p:sldId id="261" r:id="rId7"/>
    <p:sldId id="398" r:id="rId8"/>
    <p:sldId id="263" r:id="rId9"/>
    <p:sldId id="264" r:id="rId10"/>
    <p:sldId id="265" r:id="rId11"/>
    <p:sldId id="266" r:id="rId12"/>
    <p:sldId id="267" r:id="rId13"/>
    <p:sldId id="393" r:id="rId14"/>
    <p:sldId id="394"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90" r:id="rId29"/>
    <p:sldId id="283" r:id="rId30"/>
    <p:sldId id="284" r:id="rId31"/>
    <p:sldId id="285" r:id="rId32"/>
    <p:sldId id="286" r:id="rId33"/>
    <p:sldId id="287" r:id="rId34"/>
    <p:sldId id="288" r:id="rId35"/>
    <p:sldId id="289" r:id="rId36"/>
    <p:sldId id="291" r:id="rId37"/>
    <p:sldId id="292" r:id="rId38"/>
    <p:sldId id="293" r:id="rId39"/>
    <p:sldId id="294" r:id="rId40"/>
    <p:sldId id="395" r:id="rId41"/>
    <p:sldId id="400" r:id="rId42"/>
    <p:sldId id="399" r:id="rId43"/>
    <p:sldId id="396" r:id="rId44"/>
    <p:sldId id="384" r:id="rId45"/>
    <p:sldId id="296" r:id="rId46"/>
    <p:sldId id="298" r:id="rId47"/>
    <p:sldId id="297" r:id="rId48"/>
    <p:sldId id="301" r:id="rId49"/>
    <p:sldId id="300" r:id="rId50"/>
    <p:sldId id="302" r:id="rId51"/>
  </p:sldIdLst>
  <p:sldSz cx="18288000" cy="10287000"/>
  <p:notesSz cx="6858000" cy="9144000"/>
  <p:embeddedFontLst>
    <p:embeddedFont>
      <p:font typeface="Calibri" panose="020F0502020204030204" pitchFamily="34" charset="0"/>
      <p:regular r:id="rId53"/>
      <p:bold r:id="rId54"/>
      <p:italic r:id="rId55"/>
      <p:boldItalic r:id="rId56"/>
    </p:embeddedFont>
    <p:embeddedFont>
      <p:font typeface="Raleway" pitchFamily="2" charset="-52"/>
      <p:regular r:id="rId57"/>
      <p:bold r:id="rId58"/>
      <p:italic r:id="rId59"/>
      <p:boldItalic r:id="rId60"/>
    </p:embeddedFont>
    <p:embeddedFont>
      <p:font typeface="Raleway Bold" charset="0"/>
      <p:regular r:id="rId61"/>
      <p:bold r:id="rId62"/>
      <p:italic r:id="rId63"/>
      <p:boldItalic r:id="rId64"/>
    </p:embeddedFont>
    <p:embeddedFont>
      <p:font typeface="Raleway Bold Italics" panose="020B0604020202020204" charset="0"/>
      <p:bold r:id="rId65"/>
      <p:italic r:id="rId66"/>
      <p:boldItalic r:id="rId67"/>
    </p:embeddedFont>
    <p:embeddedFont>
      <p:font typeface="Raleway Heavy" panose="020B0604020202020204" charset="-52"/>
      <p:regular r:id="rId68"/>
      <p:bold r:id="rId69"/>
      <p:italic r:id="rId70"/>
      <p:boldItalic r:id="rId71"/>
    </p:embeddedFont>
    <p:embeddedFont>
      <p:font typeface="Raleway Medium" pitchFamily="2" charset="-52"/>
      <p:regular r:id="rId72"/>
      <p:bold r:id="rId73"/>
      <p:italic r:id="rId74"/>
      <p:boldItalic r:id="rId75"/>
    </p:embeddedFont>
    <p:embeddedFont>
      <p:font typeface="Raleway SemiBold" pitchFamily="2" charset="-52"/>
      <p:regular r:id="rId76"/>
      <p:bold r:id="rId77"/>
      <p:italic r:id="rId78"/>
      <p:boldItalic r:id="rId79"/>
    </p:embeddedFont>
    <p:embeddedFont>
      <p:font typeface="Trocchi" panose="020B0604020202020204" charset="0"/>
      <p:regular r:id="rId8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B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64" autoAdjust="0"/>
    <p:restoredTop sz="80486" autoAdjust="0"/>
  </p:normalViewPr>
  <p:slideViewPr>
    <p:cSldViewPr>
      <p:cViewPr varScale="1">
        <p:scale>
          <a:sx n="34" d="100"/>
          <a:sy n="34" d="100"/>
        </p:scale>
        <p:origin x="682"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1.fntdata"/><Relationship Id="rId68" Type="http://schemas.openxmlformats.org/officeDocument/2006/relationships/font" Target="fonts/font16.fntdata"/><Relationship Id="rId84" Type="http://schemas.openxmlformats.org/officeDocument/2006/relationships/tableStyles" Target="tableStyle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font" Target="fonts/font1.fntdata"/><Relationship Id="rId58" Type="http://schemas.openxmlformats.org/officeDocument/2006/relationships/font" Target="fonts/font6.fntdata"/><Relationship Id="rId74" Type="http://schemas.openxmlformats.org/officeDocument/2006/relationships/font" Target="fonts/font22.fntdata"/><Relationship Id="rId79" Type="http://schemas.openxmlformats.org/officeDocument/2006/relationships/font" Target="fonts/font27.fntdata"/><Relationship Id="rId5" Type="http://schemas.openxmlformats.org/officeDocument/2006/relationships/slide" Target="slides/slide3.xml"/><Relationship Id="rId61" Type="http://schemas.openxmlformats.org/officeDocument/2006/relationships/font" Target="fonts/font9.fntdata"/><Relationship Id="rId82"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font" Target="fonts/font4.fntdata"/><Relationship Id="rId64" Type="http://schemas.openxmlformats.org/officeDocument/2006/relationships/font" Target="fonts/font12.fntdata"/><Relationship Id="rId69" Type="http://schemas.openxmlformats.org/officeDocument/2006/relationships/font" Target="fonts/font17.fntdata"/><Relationship Id="rId77" Type="http://schemas.openxmlformats.org/officeDocument/2006/relationships/font" Target="fonts/font25.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20.fntdata"/><Relationship Id="rId80" Type="http://schemas.openxmlformats.org/officeDocument/2006/relationships/font" Target="fonts/font28.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7.fntdata"/><Relationship Id="rId67" Type="http://schemas.openxmlformats.org/officeDocument/2006/relationships/font" Target="fonts/font15.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2.fntdata"/><Relationship Id="rId62" Type="http://schemas.openxmlformats.org/officeDocument/2006/relationships/font" Target="fonts/font10.fntdata"/><Relationship Id="rId70" Type="http://schemas.openxmlformats.org/officeDocument/2006/relationships/font" Target="fonts/font18.fntdata"/><Relationship Id="rId75" Type="http://schemas.openxmlformats.org/officeDocument/2006/relationships/font" Target="fonts/font23.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5.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60" Type="http://schemas.openxmlformats.org/officeDocument/2006/relationships/font" Target="fonts/font8.fntdata"/><Relationship Id="rId65" Type="http://schemas.openxmlformats.org/officeDocument/2006/relationships/font" Target="fonts/font13.fntdata"/><Relationship Id="rId73" Type="http://schemas.openxmlformats.org/officeDocument/2006/relationships/font" Target="fonts/font21.fntdata"/><Relationship Id="rId78" Type="http://schemas.openxmlformats.org/officeDocument/2006/relationships/font" Target="fonts/font26.fntdata"/><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font" Target="fonts/font3.fntdata"/><Relationship Id="rId76" Type="http://schemas.openxmlformats.org/officeDocument/2006/relationships/font" Target="fonts/font24.fntdata"/><Relationship Id="rId7" Type="http://schemas.openxmlformats.org/officeDocument/2006/relationships/slide" Target="slides/slide5.xml"/><Relationship Id="rId71" Type="http://schemas.openxmlformats.org/officeDocument/2006/relationships/font" Target="fonts/font19.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EE40FE-2CF2-4086-8053-72907A8B955A}" type="datetimeFigureOut">
              <a:rPr lang="ru-RU" smtClean="0"/>
              <a:t>10.03.2025</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248965-496C-44CE-A69C-2CD512B3D41E}" type="slidenum">
              <a:rPr lang="ru-RU" smtClean="0"/>
              <a:t>‹#›</a:t>
            </a:fld>
            <a:endParaRPr lang="ru-RU"/>
          </a:p>
        </p:txBody>
      </p:sp>
    </p:spTree>
    <p:extLst>
      <p:ext uri="{BB962C8B-B14F-4D97-AF65-F5344CB8AC3E}">
        <p14:creationId xmlns:p14="http://schemas.microsoft.com/office/powerpoint/2010/main" val="3635354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1</a:t>
            </a:fld>
            <a:endParaRPr lang="ru-RU"/>
          </a:p>
        </p:txBody>
      </p:sp>
    </p:spTree>
    <p:extLst>
      <p:ext uri="{BB962C8B-B14F-4D97-AF65-F5344CB8AC3E}">
        <p14:creationId xmlns:p14="http://schemas.microsoft.com/office/powerpoint/2010/main" val="3935856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10</a:t>
            </a:fld>
            <a:endParaRPr lang="ru-RU"/>
          </a:p>
        </p:txBody>
      </p:sp>
    </p:spTree>
    <p:extLst>
      <p:ext uri="{BB962C8B-B14F-4D97-AF65-F5344CB8AC3E}">
        <p14:creationId xmlns:p14="http://schemas.microsoft.com/office/powerpoint/2010/main" val="1126734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11</a:t>
            </a:fld>
            <a:endParaRPr lang="ru-RU"/>
          </a:p>
        </p:txBody>
      </p:sp>
    </p:spTree>
    <p:extLst>
      <p:ext uri="{BB962C8B-B14F-4D97-AF65-F5344CB8AC3E}">
        <p14:creationId xmlns:p14="http://schemas.microsoft.com/office/powerpoint/2010/main" val="1629461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12</a:t>
            </a:fld>
            <a:endParaRPr lang="ru-RU"/>
          </a:p>
        </p:txBody>
      </p:sp>
    </p:spTree>
    <p:extLst>
      <p:ext uri="{BB962C8B-B14F-4D97-AF65-F5344CB8AC3E}">
        <p14:creationId xmlns:p14="http://schemas.microsoft.com/office/powerpoint/2010/main" val="1282090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13</a:t>
            </a:fld>
            <a:endParaRPr lang="ru-RU"/>
          </a:p>
        </p:txBody>
      </p:sp>
    </p:spTree>
    <p:extLst>
      <p:ext uri="{BB962C8B-B14F-4D97-AF65-F5344CB8AC3E}">
        <p14:creationId xmlns:p14="http://schemas.microsoft.com/office/powerpoint/2010/main" val="4037760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14</a:t>
            </a:fld>
            <a:endParaRPr lang="ru-RU"/>
          </a:p>
        </p:txBody>
      </p:sp>
    </p:spTree>
    <p:extLst>
      <p:ext uri="{BB962C8B-B14F-4D97-AF65-F5344CB8AC3E}">
        <p14:creationId xmlns:p14="http://schemas.microsoft.com/office/powerpoint/2010/main" val="4114666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15</a:t>
            </a:fld>
            <a:endParaRPr lang="ru-RU"/>
          </a:p>
        </p:txBody>
      </p:sp>
    </p:spTree>
    <p:extLst>
      <p:ext uri="{BB962C8B-B14F-4D97-AF65-F5344CB8AC3E}">
        <p14:creationId xmlns:p14="http://schemas.microsoft.com/office/powerpoint/2010/main" val="2765963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16</a:t>
            </a:fld>
            <a:endParaRPr lang="ru-RU"/>
          </a:p>
        </p:txBody>
      </p:sp>
    </p:spTree>
    <p:extLst>
      <p:ext uri="{BB962C8B-B14F-4D97-AF65-F5344CB8AC3E}">
        <p14:creationId xmlns:p14="http://schemas.microsoft.com/office/powerpoint/2010/main" val="2831824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17</a:t>
            </a:fld>
            <a:endParaRPr lang="ru-RU"/>
          </a:p>
        </p:txBody>
      </p:sp>
    </p:spTree>
    <p:extLst>
      <p:ext uri="{BB962C8B-B14F-4D97-AF65-F5344CB8AC3E}">
        <p14:creationId xmlns:p14="http://schemas.microsoft.com/office/powerpoint/2010/main" val="1286881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x-none"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18</a:t>
            </a:fld>
            <a:endParaRPr lang="ru-RU"/>
          </a:p>
        </p:txBody>
      </p:sp>
    </p:spTree>
    <p:extLst>
      <p:ext uri="{BB962C8B-B14F-4D97-AF65-F5344CB8AC3E}">
        <p14:creationId xmlns:p14="http://schemas.microsoft.com/office/powerpoint/2010/main" val="126609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19</a:t>
            </a:fld>
            <a:endParaRPr lang="ru-RU"/>
          </a:p>
        </p:txBody>
      </p:sp>
    </p:spTree>
    <p:extLst>
      <p:ext uri="{BB962C8B-B14F-4D97-AF65-F5344CB8AC3E}">
        <p14:creationId xmlns:p14="http://schemas.microsoft.com/office/powerpoint/2010/main" val="4125166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a:t>
            </a:fld>
            <a:endParaRPr lang="ru-RU"/>
          </a:p>
        </p:txBody>
      </p:sp>
    </p:spTree>
    <p:extLst>
      <p:ext uri="{BB962C8B-B14F-4D97-AF65-F5344CB8AC3E}">
        <p14:creationId xmlns:p14="http://schemas.microsoft.com/office/powerpoint/2010/main" val="40992952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x-none" sz="12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20</a:t>
            </a:fld>
            <a:endParaRPr lang="ru-RU"/>
          </a:p>
        </p:txBody>
      </p:sp>
    </p:spTree>
    <p:extLst>
      <p:ext uri="{BB962C8B-B14F-4D97-AF65-F5344CB8AC3E}">
        <p14:creationId xmlns:p14="http://schemas.microsoft.com/office/powerpoint/2010/main" val="14665646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21</a:t>
            </a:fld>
            <a:endParaRPr lang="ru-RU"/>
          </a:p>
        </p:txBody>
      </p:sp>
    </p:spTree>
    <p:extLst>
      <p:ext uri="{BB962C8B-B14F-4D97-AF65-F5344CB8AC3E}">
        <p14:creationId xmlns:p14="http://schemas.microsoft.com/office/powerpoint/2010/main" val="2889514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x-none" sz="12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22</a:t>
            </a:fld>
            <a:endParaRPr lang="ru-RU"/>
          </a:p>
        </p:txBody>
      </p:sp>
    </p:spTree>
    <p:extLst>
      <p:ext uri="{BB962C8B-B14F-4D97-AF65-F5344CB8AC3E}">
        <p14:creationId xmlns:p14="http://schemas.microsoft.com/office/powerpoint/2010/main" val="30813104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23</a:t>
            </a:fld>
            <a:endParaRPr lang="ru-RU"/>
          </a:p>
        </p:txBody>
      </p:sp>
    </p:spTree>
    <p:extLst>
      <p:ext uri="{BB962C8B-B14F-4D97-AF65-F5344CB8AC3E}">
        <p14:creationId xmlns:p14="http://schemas.microsoft.com/office/powerpoint/2010/main" val="28357291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24</a:t>
            </a:fld>
            <a:endParaRPr lang="ru-RU"/>
          </a:p>
        </p:txBody>
      </p:sp>
    </p:spTree>
    <p:extLst>
      <p:ext uri="{BB962C8B-B14F-4D97-AF65-F5344CB8AC3E}">
        <p14:creationId xmlns:p14="http://schemas.microsoft.com/office/powerpoint/2010/main" val="42916703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25</a:t>
            </a:fld>
            <a:endParaRPr lang="ru-RU"/>
          </a:p>
        </p:txBody>
      </p:sp>
    </p:spTree>
    <p:extLst>
      <p:ext uri="{BB962C8B-B14F-4D97-AF65-F5344CB8AC3E}">
        <p14:creationId xmlns:p14="http://schemas.microsoft.com/office/powerpoint/2010/main" val="4264751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26</a:t>
            </a:fld>
            <a:endParaRPr lang="ru-RU"/>
          </a:p>
        </p:txBody>
      </p:sp>
    </p:spTree>
    <p:extLst>
      <p:ext uri="{BB962C8B-B14F-4D97-AF65-F5344CB8AC3E}">
        <p14:creationId xmlns:p14="http://schemas.microsoft.com/office/powerpoint/2010/main" val="555279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27</a:t>
            </a:fld>
            <a:endParaRPr lang="ru-RU"/>
          </a:p>
        </p:txBody>
      </p:sp>
    </p:spTree>
    <p:extLst>
      <p:ext uri="{BB962C8B-B14F-4D97-AF65-F5344CB8AC3E}">
        <p14:creationId xmlns:p14="http://schemas.microsoft.com/office/powerpoint/2010/main" val="33549685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28</a:t>
            </a:fld>
            <a:endParaRPr lang="ru-RU"/>
          </a:p>
        </p:txBody>
      </p:sp>
    </p:spTree>
    <p:extLst>
      <p:ext uri="{BB962C8B-B14F-4D97-AF65-F5344CB8AC3E}">
        <p14:creationId xmlns:p14="http://schemas.microsoft.com/office/powerpoint/2010/main" val="16223435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DB248965-496C-44CE-A69C-2CD512B3D41E}" type="slidenum">
              <a:rPr lang="ru-RU" smtClean="0"/>
              <a:t>29</a:t>
            </a:fld>
            <a:endParaRPr lang="ru-RU"/>
          </a:p>
        </p:txBody>
      </p:sp>
    </p:spTree>
    <p:extLst>
      <p:ext uri="{BB962C8B-B14F-4D97-AF65-F5344CB8AC3E}">
        <p14:creationId xmlns:p14="http://schemas.microsoft.com/office/powerpoint/2010/main" val="3281156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E2C11-7875-EF5F-A2D7-56E9416DD1D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043B49-F020-A669-C76B-EC6A91C594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9321C8-5DBA-7E12-5A43-8503358617E5}"/>
              </a:ext>
            </a:extLst>
          </p:cNvPr>
          <p:cNvSpPr>
            <a:spLocks noGrp="1"/>
          </p:cNvSpPr>
          <p:nvPr>
            <p:ph type="body" idx="1"/>
          </p:nvPr>
        </p:nvSpPr>
        <p:spPr/>
        <p:txBody>
          <a:bodyPr/>
          <a:lstStyle/>
          <a:p>
            <a:endParaRPr lang="x-none" dirty="0"/>
          </a:p>
        </p:txBody>
      </p:sp>
      <p:sp>
        <p:nvSpPr>
          <p:cNvPr id="4" name="Slide Number Placeholder 3">
            <a:extLst>
              <a:ext uri="{FF2B5EF4-FFF2-40B4-BE49-F238E27FC236}">
                <a16:creationId xmlns:a16="http://schemas.microsoft.com/office/drawing/2014/main" id="{216FF1B2-9DE3-247F-A358-37A03641B4C9}"/>
              </a:ext>
            </a:extLst>
          </p:cNvPr>
          <p:cNvSpPr>
            <a:spLocks noGrp="1"/>
          </p:cNvSpPr>
          <p:nvPr>
            <p:ph type="sldNum" sz="quarter" idx="5"/>
          </p:nvPr>
        </p:nvSpPr>
        <p:spPr/>
        <p:txBody>
          <a:bodyPr/>
          <a:lstStyle/>
          <a:p>
            <a:fld id="{DB248965-496C-44CE-A69C-2CD512B3D41E}" type="slidenum">
              <a:rPr lang="ru-RU" smtClean="0"/>
              <a:t>3</a:t>
            </a:fld>
            <a:endParaRPr lang="ru-RU"/>
          </a:p>
        </p:txBody>
      </p:sp>
    </p:spTree>
    <p:extLst>
      <p:ext uri="{BB962C8B-B14F-4D97-AF65-F5344CB8AC3E}">
        <p14:creationId xmlns:p14="http://schemas.microsoft.com/office/powerpoint/2010/main" val="38425245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30</a:t>
            </a:fld>
            <a:endParaRPr lang="ru-RU"/>
          </a:p>
        </p:txBody>
      </p:sp>
    </p:spTree>
    <p:extLst>
      <p:ext uri="{BB962C8B-B14F-4D97-AF65-F5344CB8AC3E}">
        <p14:creationId xmlns:p14="http://schemas.microsoft.com/office/powerpoint/2010/main" val="19845647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31</a:t>
            </a:fld>
            <a:endParaRPr lang="ru-RU"/>
          </a:p>
        </p:txBody>
      </p:sp>
    </p:spTree>
    <p:extLst>
      <p:ext uri="{BB962C8B-B14F-4D97-AF65-F5344CB8AC3E}">
        <p14:creationId xmlns:p14="http://schemas.microsoft.com/office/powerpoint/2010/main" val="19125441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None/>
            </a:pPr>
            <a:endParaRPr lang="en-CH" dirty="0">
              <a:latin typeface="Raleway" panose="020B0003030101060003" pitchFamily="34"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32</a:t>
            </a:fld>
            <a:endParaRPr lang="ru-RU"/>
          </a:p>
        </p:txBody>
      </p:sp>
    </p:spTree>
    <p:extLst>
      <p:ext uri="{BB962C8B-B14F-4D97-AF65-F5344CB8AC3E}">
        <p14:creationId xmlns:p14="http://schemas.microsoft.com/office/powerpoint/2010/main" val="16534486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33</a:t>
            </a:fld>
            <a:endParaRPr lang="ru-RU"/>
          </a:p>
        </p:txBody>
      </p:sp>
    </p:spTree>
    <p:extLst>
      <p:ext uri="{BB962C8B-B14F-4D97-AF65-F5344CB8AC3E}">
        <p14:creationId xmlns:p14="http://schemas.microsoft.com/office/powerpoint/2010/main" val="2328980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34</a:t>
            </a:fld>
            <a:endParaRPr lang="ru-RU"/>
          </a:p>
        </p:txBody>
      </p:sp>
    </p:spTree>
    <p:extLst>
      <p:ext uri="{BB962C8B-B14F-4D97-AF65-F5344CB8AC3E}">
        <p14:creationId xmlns:p14="http://schemas.microsoft.com/office/powerpoint/2010/main" val="3818056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35</a:t>
            </a:fld>
            <a:endParaRPr lang="ru-RU"/>
          </a:p>
        </p:txBody>
      </p:sp>
    </p:spTree>
    <p:extLst>
      <p:ext uri="{BB962C8B-B14F-4D97-AF65-F5344CB8AC3E}">
        <p14:creationId xmlns:p14="http://schemas.microsoft.com/office/powerpoint/2010/main" val="12029686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36</a:t>
            </a:fld>
            <a:endParaRPr lang="ru-RU"/>
          </a:p>
        </p:txBody>
      </p:sp>
    </p:spTree>
    <p:extLst>
      <p:ext uri="{BB962C8B-B14F-4D97-AF65-F5344CB8AC3E}">
        <p14:creationId xmlns:p14="http://schemas.microsoft.com/office/powerpoint/2010/main" val="32718532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37</a:t>
            </a:fld>
            <a:endParaRPr lang="ru-RU"/>
          </a:p>
        </p:txBody>
      </p:sp>
    </p:spTree>
    <p:extLst>
      <p:ext uri="{BB962C8B-B14F-4D97-AF65-F5344CB8AC3E}">
        <p14:creationId xmlns:p14="http://schemas.microsoft.com/office/powerpoint/2010/main" val="56669232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38</a:t>
            </a:fld>
            <a:endParaRPr lang="ru-RU"/>
          </a:p>
        </p:txBody>
      </p:sp>
    </p:spTree>
    <p:extLst>
      <p:ext uri="{BB962C8B-B14F-4D97-AF65-F5344CB8AC3E}">
        <p14:creationId xmlns:p14="http://schemas.microsoft.com/office/powerpoint/2010/main" val="40812904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48965-496C-44CE-A69C-2CD512B3D41E}"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0170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4</a:t>
            </a:fld>
            <a:endParaRPr lang="ru-RU"/>
          </a:p>
        </p:txBody>
      </p:sp>
    </p:spTree>
    <p:extLst>
      <p:ext uri="{BB962C8B-B14F-4D97-AF65-F5344CB8AC3E}">
        <p14:creationId xmlns:p14="http://schemas.microsoft.com/office/powerpoint/2010/main" val="1483736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GB"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48965-496C-44CE-A69C-2CD512B3D41E}"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38400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2795A-98AA-3281-4FB6-F3975724A7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26D9E4-A09A-C48D-5F59-F2CB8B248B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96F55D-C9B8-CA31-A549-8F3BFE838B5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80CBA4B2-F7D1-7994-42A7-DB690E194A84}"/>
              </a:ext>
            </a:extLst>
          </p:cNvPr>
          <p:cNvSpPr>
            <a:spLocks noGrp="1"/>
          </p:cNvSpPr>
          <p:nvPr>
            <p:ph type="sldNum" sz="quarter" idx="5"/>
          </p:nvPr>
        </p:nvSpPr>
        <p:spPr/>
        <p:txBody>
          <a:bodyPr/>
          <a:lstStyle/>
          <a:p>
            <a:fld id="{DB248965-496C-44CE-A69C-2CD512B3D41E}" type="slidenum">
              <a:rPr lang="ru-RU" smtClean="0"/>
              <a:t>41</a:t>
            </a:fld>
            <a:endParaRPr lang="ru-RU"/>
          </a:p>
        </p:txBody>
      </p:sp>
    </p:spTree>
    <p:extLst>
      <p:ext uri="{BB962C8B-B14F-4D97-AF65-F5344CB8AC3E}">
        <p14:creationId xmlns:p14="http://schemas.microsoft.com/office/powerpoint/2010/main" val="29834049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GB"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42</a:t>
            </a:fld>
            <a:endParaRPr lang="ru-RU"/>
          </a:p>
        </p:txBody>
      </p:sp>
    </p:spTree>
    <p:extLst>
      <p:ext uri="{BB962C8B-B14F-4D97-AF65-F5344CB8AC3E}">
        <p14:creationId xmlns:p14="http://schemas.microsoft.com/office/powerpoint/2010/main" val="8338400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1" name="Google Shape;451;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FontTx/>
              <a:buNone/>
            </a:pPr>
            <a:endParaRPr lang="ru-RU" b="0" baseline="0" dirty="0"/>
          </a:p>
        </p:txBody>
      </p:sp>
      <p:sp>
        <p:nvSpPr>
          <p:cNvPr id="452" name="Google Shape;452;p1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ru-RU"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43</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5784574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44</a:t>
            </a:fld>
            <a:endParaRPr lang="ru-RU"/>
          </a:p>
        </p:txBody>
      </p:sp>
    </p:spTree>
    <p:extLst>
      <p:ext uri="{BB962C8B-B14F-4D97-AF65-F5344CB8AC3E}">
        <p14:creationId xmlns:p14="http://schemas.microsoft.com/office/powerpoint/2010/main" val="21479973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45</a:t>
            </a:fld>
            <a:endParaRPr lang="ru-RU"/>
          </a:p>
        </p:txBody>
      </p:sp>
    </p:spTree>
    <p:extLst>
      <p:ext uri="{BB962C8B-B14F-4D97-AF65-F5344CB8AC3E}">
        <p14:creationId xmlns:p14="http://schemas.microsoft.com/office/powerpoint/2010/main" val="26151954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DB248965-496C-44CE-A69C-2CD512B3D41E}" type="slidenum">
              <a:rPr lang="ru-RU" smtClean="0"/>
              <a:t>46</a:t>
            </a:fld>
            <a:endParaRPr lang="ru-RU"/>
          </a:p>
        </p:txBody>
      </p:sp>
    </p:spTree>
    <p:extLst>
      <p:ext uri="{BB962C8B-B14F-4D97-AF65-F5344CB8AC3E}">
        <p14:creationId xmlns:p14="http://schemas.microsoft.com/office/powerpoint/2010/main" val="24471292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47</a:t>
            </a:fld>
            <a:endParaRPr lang="ru-RU"/>
          </a:p>
        </p:txBody>
      </p:sp>
    </p:spTree>
    <p:extLst>
      <p:ext uri="{BB962C8B-B14F-4D97-AF65-F5344CB8AC3E}">
        <p14:creationId xmlns:p14="http://schemas.microsoft.com/office/powerpoint/2010/main" val="4910571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48</a:t>
            </a:fld>
            <a:endParaRPr lang="ru-RU"/>
          </a:p>
        </p:txBody>
      </p:sp>
    </p:spTree>
    <p:extLst>
      <p:ext uri="{BB962C8B-B14F-4D97-AF65-F5344CB8AC3E}">
        <p14:creationId xmlns:p14="http://schemas.microsoft.com/office/powerpoint/2010/main" val="9892179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B248965-496C-44CE-A69C-2CD512B3D41E}" type="slidenum">
              <a:rPr lang="ru-RU" smtClean="0"/>
              <a:t>49</a:t>
            </a:fld>
            <a:endParaRPr lang="ru-RU"/>
          </a:p>
        </p:txBody>
      </p:sp>
    </p:spTree>
    <p:extLst>
      <p:ext uri="{BB962C8B-B14F-4D97-AF65-F5344CB8AC3E}">
        <p14:creationId xmlns:p14="http://schemas.microsoft.com/office/powerpoint/2010/main" val="1759037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1200"/>
              </a:spcBef>
              <a:spcAft>
                <a:spcPts val="1200"/>
              </a:spcAft>
            </a:pPr>
            <a:endParaRPr lang="x-none" dirty="0"/>
          </a:p>
        </p:txBody>
      </p:sp>
      <p:sp>
        <p:nvSpPr>
          <p:cNvPr id="4" name="Slide Number Placeholder 3"/>
          <p:cNvSpPr>
            <a:spLocks noGrp="1"/>
          </p:cNvSpPr>
          <p:nvPr>
            <p:ph type="sldNum" sz="quarter" idx="5"/>
          </p:nvPr>
        </p:nvSpPr>
        <p:spPr/>
        <p:txBody>
          <a:bodyPr/>
          <a:lstStyle/>
          <a:p>
            <a:fld id="{DB248965-496C-44CE-A69C-2CD512B3D41E}" type="slidenum">
              <a:rPr lang="ru-RU" smtClean="0"/>
              <a:t>5</a:t>
            </a:fld>
            <a:endParaRPr lang="ru-RU"/>
          </a:p>
        </p:txBody>
      </p:sp>
    </p:spTree>
    <p:extLst>
      <p:ext uri="{BB962C8B-B14F-4D97-AF65-F5344CB8AC3E}">
        <p14:creationId xmlns:p14="http://schemas.microsoft.com/office/powerpoint/2010/main" val="2254840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248965-496C-44CE-A69C-2CD512B3D41E}" type="slidenum">
              <a:rPr kumimoji="0" lang="ru-R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ru-R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5225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1200"/>
              </a:spcBef>
              <a:spcAft>
                <a:spcPts val="1200"/>
              </a:spcAft>
            </a:pPr>
            <a:endParaRPr lang="x-none"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7</a:t>
            </a:fld>
            <a:endParaRPr lang="ru-RU"/>
          </a:p>
        </p:txBody>
      </p:sp>
    </p:spTree>
    <p:extLst>
      <p:ext uri="{BB962C8B-B14F-4D97-AF65-F5344CB8AC3E}">
        <p14:creationId xmlns:p14="http://schemas.microsoft.com/office/powerpoint/2010/main" val="4232921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8</a:t>
            </a:fld>
            <a:endParaRPr lang="ru-RU"/>
          </a:p>
        </p:txBody>
      </p:sp>
    </p:spTree>
    <p:extLst>
      <p:ext uri="{BB962C8B-B14F-4D97-AF65-F5344CB8AC3E}">
        <p14:creationId xmlns:p14="http://schemas.microsoft.com/office/powerpoint/2010/main" val="3666181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1200"/>
              </a:spcBef>
              <a:spcAft>
                <a:spcPts val="1200"/>
              </a:spcAft>
            </a:pPr>
            <a:endParaRPr lang="x-none"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B248965-496C-44CE-A69C-2CD512B3D41E}" type="slidenum">
              <a:rPr lang="ru-RU" smtClean="0"/>
              <a:t>9</a:t>
            </a:fld>
            <a:endParaRPr lang="ru-RU"/>
          </a:p>
        </p:txBody>
      </p:sp>
    </p:spTree>
    <p:extLst>
      <p:ext uri="{BB962C8B-B14F-4D97-AF65-F5344CB8AC3E}">
        <p14:creationId xmlns:p14="http://schemas.microsoft.com/office/powerpoint/2010/main" val="285458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3C9EFD8-C105-4B1E-B7DE-D474D6273C85}" type="datetime1">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240DFB-86CB-4FCF-9F7B-618E3C402117}" type="datetime1">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81B653-D70F-454C-BCC7-615FD00ADE02}" type="datetime1">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3777795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9"/>
        <p:cNvGrpSpPr/>
        <p:nvPr/>
      </p:nvGrpSpPr>
      <p:grpSpPr>
        <a:xfrm>
          <a:off x="0" y="0"/>
          <a:ext cx="0" cy="0"/>
          <a:chOff x="0" y="0"/>
          <a:chExt cx="0" cy="0"/>
        </a:xfrm>
      </p:grpSpPr>
      <p:sp>
        <p:nvSpPr>
          <p:cNvPr id="20" name="Google Shape;20;p36"/>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6"/>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22" name="Google Shape;22;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3845243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3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3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8" name="Google Shape;28;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23586473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1"/>
        <p:cNvGrpSpPr/>
        <p:nvPr/>
      </p:nvGrpSpPr>
      <p:grpSpPr>
        <a:xfrm>
          <a:off x="0" y="0"/>
          <a:ext cx="0" cy="0"/>
          <a:chOff x="0" y="0"/>
          <a:chExt cx="0" cy="0"/>
        </a:xfrm>
      </p:grpSpPr>
      <p:sp>
        <p:nvSpPr>
          <p:cNvPr id="32" name="Google Shape;32;p38"/>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8"/>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34" name="Google Shape;34;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2721784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7"/>
        <p:cNvGrpSpPr/>
        <p:nvPr/>
      </p:nvGrpSpPr>
      <p:grpSpPr>
        <a:xfrm>
          <a:off x="0" y="0"/>
          <a:ext cx="0" cy="0"/>
          <a:chOff x="0" y="0"/>
          <a:chExt cx="0" cy="0"/>
        </a:xfrm>
      </p:grpSpPr>
      <p:sp>
        <p:nvSpPr>
          <p:cNvPr id="38" name="Google Shape;38;p3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9"/>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0" name="Google Shape;40;p39"/>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41" name="Google Shape;41;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31156372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4"/>
        <p:cNvGrpSpPr/>
        <p:nvPr/>
      </p:nvGrpSpPr>
      <p:grpSpPr>
        <a:xfrm>
          <a:off x="0" y="0"/>
          <a:ext cx="0" cy="0"/>
          <a:chOff x="0" y="0"/>
          <a:chExt cx="0" cy="0"/>
        </a:xfrm>
      </p:grpSpPr>
      <p:sp>
        <p:nvSpPr>
          <p:cNvPr id="45" name="Google Shape;45;p4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40"/>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40"/>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40"/>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40"/>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1493908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4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84723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8"/>
        <p:cNvGrpSpPr/>
        <p:nvPr/>
      </p:nvGrpSpPr>
      <p:grpSpPr>
        <a:xfrm>
          <a:off x="0" y="0"/>
          <a:ext cx="0" cy="0"/>
          <a:chOff x="0" y="0"/>
          <a:chExt cx="0" cy="0"/>
        </a:xfrm>
      </p:grpSpPr>
      <p:sp>
        <p:nvSpPr>
          <p:cNvPr id="59" name="Google Shape;59;p42"/>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42"/>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42"/>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4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4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1561268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2AF2D4-A80E-475D-AF7D-E800573168AD}" type="datetime1">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5"/>
        <p:cNvGrpSpPr/>
        <p:nvPr/>
      </p:nvGrpSpPr>
      <p:grpSpPr>
        <a:xfrm>
          <a:off x="0" y="0"/>
          <a:ext cx="0" cy="0"/>
          <a:chOff x="0" y="0"/>
          <a:chExt cx="0" cy="0"/>
        </a:xfrm>
      </p:grpSpPr>
      <p:sp>
        <p:nvSpPr>
          <p:cNvPr id="66" name="Google Shape;66;p43"/>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3"/>
          <p:cNvSpPr>
            <a:spLocks noGrp="1"/>
          </p:cNvSpPr>
          <p:nvPr>
            <p:ph type="pic" idx="2"/>
          </p:nvPr>
        </p:nvSpPr>
        <p:spPr>
          <a:xfrm>
            <a:off x="1792288" y="612775"/>
            <a:ext cx="5486400" cy="4114800"/>
          </a:xfrm>
          <a:prstGeom prst="rect">
            <a:avLst/>
          </a:prstGeom>
          <a:noFill/>
          <a:ln>
            <a:noFill/>
          </a:ln>
        </p:spPr>
      </p:sp>
      <p:sp>
        <p:nvSpPr>
          <p:cNvPr id="68" name="Google Shape;68;p43"/>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3884884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2"/>
        <p:cNvGrpSpPr/>
        <p:nvPr/>
      </p:nvGrpSpPr>
      <p:grpSpPr>
        <a:xfrm>
          <a:off x="0" y="0"/>
          <a:ext cx="0" cy="0"/>
          <a:chOff x="0" y="0"/>
          <a:chExt cx="0" cy="0"/>
        </a:xfrm>
      </p:grpSpPr>
      <p:sp>
        <p:nvSpPr>
          <p:cNvPr id="73" name="Google Shape;73;p4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4"/>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3894845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8"/>
        <p:cNvGrpSpPr/>
        <p:nvPr/>
      </p:nvGrpSpPr>
      <p:grpSpPr>
        <a:xfrm>
          <a:off x="0" y="0"/>
          <a:ext cx="0" cy="0"/>
          <a:chOff x="0" y="0"/>
          <a:chExt cx="0" cy="0"/>
        </a:xfrm>
      </p:grpSpPr>
      <p:sp>
        <p:nvSpPr>
          <p:cNvPr id="79" name="Google Shape;79;p45"/>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1681847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FABD3DD-8386-4BEB-ACBF-4C2B6BA88E17}" type="datetime1">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EA7D111-94B8-4420-BFB9-6F9DC13F54FE}" type="datetime1">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DA15E0B-3A39-4A65-AE65-01C27A4979B6}" type="datetime1">
              <a:rPr lang="en-US" smtClean="0"/>
              <a:t>3/10/2025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5FEF00-4D02-44F1-9B9F-E59C6973AE17}" type="datetime1">
              <a:rPr lang="en-US" smtClean="0"/>
              <a:t>3/10/2025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F84044-4ED1-4BCF-88F7-D893DD922B1E}" type="datetime1">
              <a:rPr lang="en-US" smtClean="0"/>
              <a:t>3/10/2025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FBD898E-B990-4D1F-AD34-460A58CE0F5D}" type="datetime1">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2ED02F9-DBDB-4B7E-82E0-7A6A61EFBCD1}" type="datetime1">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2C4B83-B9C8-461B-A35E-968AD4AB73E1}" type="datetime1">
              <a:rPr lang="en-US" smtClean="0"/>
              <a:t>3/10/2025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Tree>
    <p:extLst>
      <p:ext uri="{BB962C8B-B14F-4D97-AF65-F5344CB8AC3E}">
        <p14:creationId xmlns:p14="http://schemas.microsoft.com/office/powerpoint/2010/main" val="2063046955"/>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4.sv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39.sv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4.svg"/><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34.sv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59.gif"/><Relationship Id="rId7" Type="http://schemas.microsoft.com/office/2007/relationships/hdphoto" Target="../media/hdphoto3.wdp"/><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image" Target="../media/image61.png"/><Relationship Id="rId5" Type="http://schemas.microsoft.com/office/2007/relationships/hdphoto" Target="../media/hdphoto2.wdp"/><Relationship Id="rId4" Type="http://schemas.openxmlformats.org/officeDocument/2006/relationships/image" Target="../media/image60.png"/></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8.png"/><Relationship Id="rId4" Type="http://schemas.openxmlformats.org/officeDocument/2006/relationships/image" Target="../media/image67.png"/></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3.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alphaModFix amt="19999"/>
          </a:blip>
          <a:srcRect t="10735" b="10735"/>
          <a:stretch>
            <a:fillRect/>
          </a:stretch>
        </p:blipFill>
        <p:spPr>
          <a:xfrm>
            <a:off x="67618" y="2155378"/>
            <a:ext cx="15580944" cy="8131622"/>
          </a:xfrm>
          <a:prstGeom prst="rect">
            <a:avLst/>
          </a:prstGeom>
        </p:spPr>
      </p:pic>
      <p:sp>
        <p:nvSpPr>
          <p:cNvPr id="3" name="AutoShape 3"/>
          <p:cNvSpPr/>
          <p:nvPr/>
        </p:nvSpPr>
        <p:spPr>
          <a:xfrm>
            <a:off x="15246985" y="0"/>
            <a:ext cx="3041016" cy="10287000"/>
          </a:xfrm>
          <a:prstGeom prst="rect">
            <a:avLst/>
          </a:prstGeom>
          <a:solidFill>
            <a:srgbClr val="FFDB15"/>
          </a:solidFill>
        </p:spPr>
        <p:txBody>
          <a:bodyPr/>
          <a:lstStyle/>
          <a:p>
            <a:endParaRPr lang="en-CH"/>
          </a:p>
        </p:txBody>
      </p:sp>
      <p:sp>
        <p:nvSpPr>
          <p:cNvPr id="5" name="AutoShape 5"/>
          <p:cNvSpPr/>
          <p:nvPr/>
        </p:nvSpPr>
        <p:spPr>
          <a:xfrm>
            <a:off x="16862980" y="2402703"/>
            <a:ext cx="86841" cy="5715000"/>
          </a:xfrm>
          <a:prstGeom prst="rect">
            <a:avLst/>
          </a:prstGeom>
          <a:solidFill>
            <a:srgbClr val="020301"/>
          </a:solidFill>
        </p:spPr>
        <p:txBody>
          <a:bodyPr/>
          <a:lstStyle/>
          <a:p>
            <a:endParaRPr lang="en-CH"/>
          </a:p>
        </p:txBody>
      </p:sp>
      <p:pic>
        <p:nvPicPr>
          <p:cNvPr id="6" name="Picture 6"/>
          <p:cNvPicPr>
            <a:picLocks noChangeAspect="1"/>
          </p:cNvPicPr>
          <p:nvPr/>
        </p:nvPicPr>
        <p:blipFill>
          <a:blip r:embed="rId4"/>
          <a:srcRect/>
          <a:stretch>
            <a:fillRect/>
          </a:stretch>
        </p:blipFill>
        <p:spPr>
          <a:xfrm>
            <a:off x="15621000" y="548855"/>
            <a:ext cx="2195911" cy="1210429"/>
          </a:xfrm>
          <a:prstGeom prst="rect">
            <a:avLst/>
          </a:prstGeom>
        </p:spPr>
      </p:pic>
      <p:sp>
        <p:nvSpPr>
          <p:cNvPr id="8" name="TextBox 8"/>
          <p:cNvSpPr txBox="1"/>
          <p:nvPr/>
        </p:nvSpPr>
        <p:spPr>
          <a:xfrm>
            <a:off x="1028700" y="874352"/>
            <a:ext cx="13239098" cy="521335"/>
          </a:xfrm>
          <a:prstGeom prst="rect">
            <a:avLst/>
          </a:prstGeom>
        </p:spPr>
        <p:txBody>
          <a:bodyPr lIns="0" tIns="0" rIns="0" bIns="0" rtlCol="0" anchor="t">
            <a:spAutoFit/>
          </a:bodyPr>
          <a:lstStyle/>
          <a:p>
            <a:pPr>
              <a:lnSpc>
                <a:spcPts val="4160"/>
              </a:lnSpc>
            </a:pPr>
            <a:r>
              <a:rPr lang="en-US" sz="3200" spc="288" dirty="0">
                <a:solidFill>
                  <a:srgbClr val="FFDB15"/>
                </a:solidFill>
                <a:latin typeface="Raleway Bold"/>
              </a:rPr>
              <a:t> CAS SCHOOL, MARCH 2025</a:t>
            </a:r>
          </a:p>
        </p:txBody>
      </p:sp>
      <p:grpSp>
        <p:nvGrpSpPr>
          <p:cNvPr id="9" name="Group 9"/>
          <p:cNvGrpSpPr/>
          <p:nvPr/>
        </p:nvGrpSpPr>
        <p:grpSpPr>
          <a:xfrm>
            <a:off x="1028700" y="6507934"/>
            <a:ext cx="13988789" cy="2750366"/>
            <a:chOff x="0" y="0"/>
            <a:chExt cx="18651718" cy="3667155"/>
          </a:xfrm>
        </p:grpSpPr>
        <p:sp>
          <p:nvSpPr>
            <p:cNvPr id="10" name="TextBox 10"/>
            <p:cNvSpPr txBox="1"/>
            <p:nvPr/>
          </p:nvSpPr>
          <p:spPr>
            <a:xfrm>
              <a:off x="0" y="-19050"/>
              <a:ext cx="18651718" cy="2051050"/>
            </a:xfrm>
            <a:prstGeom prst="rect">
              <a:avLst/>
            </a:prstGeom>
          </p:spPr>
          <p:txBody>
            <a:bodyPr lIns="0" tIns="0" rIns="0" bIns="0" rtlCol="0" anchor="t">
              <a:spAutoFit/>
            </a:bodyPr>
            <a:lstStyle/>
            <a:p>
              <a:pPr>
                <a:lnSpc>
                  <a:spcPts val="12000"/>
                </a:lnSpc>
              </a:pPr>
              <a:r>
                <a:rPr lang="en-US" sz="10000">
                  <a:solidFill>
                    <a:srgbClr val="FFDB15"/>
                  </a:solidFill>
                  <a:latin typeface="Raleway Heavy"/>
                </a:rPr>
                <a:t>SPECIAL  RELATIVITY</a:t>
              </a:r>
            </a:p>
          </p:txBody>
        </p:sp>
        <p:sp>
          <p:nvSpPr>
            <p:cNvPr id="11" name="TextBox 11"/>
            <p:cNvSpPr txBox="1"/>
            <p:nvPr/>
          </p:nvSpPr>
          <p:spPr>
            <a:xfrm>
              <a:off x="0" y="2778154"/>
              <a:ext cx="18651718" cy="889001"/>
            </a:xfrm>
            <a:prstGeom prst="rect">
              <a:avLst/>
            </a:prstGeom>
          </p:spPr>
          <p:txBody>
            <a:bodyPr lIns="0" tIns="0" rIns="0" bIns="0" rtlCol="0" anchor="t">
              <a:spAutoFit/>
            </a:bodyPr>
            <a:lstStyle/>
            <a:p>
              <a:pPr>
                <a:lnSpc>
                  <a:spcPts val="5599"/>
                </a:lnSpc>
              </a:pPr>
              <a:r>
                <a:rPr lang="en-US" sz="3999" spc="279" dirty="0">
                  <a:solidFill>
                    <a:srgbClr val="FFFFFF"/>
                  </a:solidFill>
                  <a:latin typeface="Raleway"/>
                </a:rPr>
                <a:t>Dr. Irina </a:t>
              </a:r>
              <a:r>
                <a:rPr lang="en-US" sz="3999" spc="279" dirty="0" err="1">
                  <a:solidFill>
                    <a:srgbClr val="FFFFFF"/>
                  </a:solidFill>
                  <a:latin typeface="Raleway"/>
                </a:rPr>
                <a:t>Shreyber</a:t>
              </a:r>
              <a:r>
                <a:rPr lang="en-US" sz="3999" spc="279" dirty="0">
                  <a:solidFill>
                    <a:srgbClr val="FFFFFF"/>
                  </a:solidFill>
                  <a:latin typeface="Raleway"/>
                </a:rPr>
                <a:t>, PhD</a:t>
              </a:r>
            </a:p>
          </p:txBody>
        </p:sp>
      </p:grpSp>
      <p:sp>
        <p:nvSpPr>
          <p:cNvPr id="12" name="TextBox 12"/>
          <p:cNvSpPr txBox="1"/>
          <p:nvPr/>
        </p:nvSpPr>
        <p:spPr>
          <a:xfrm>
            <a:off x="1028700" y="2802431"/>
            <a:ext cx="11391900" cy="3334246"/>
          </a:xfrm>
          <a:prstGeom prst="rect">
            <a:avLst/>
          </a:prstGeom>
        </p:spPr>
        <p:txBody>
          <a:bodyPr wrap="square" lIns="0" tIns="0" rIns="0" bIns="0" rtlCol="0" anchor="t">
            <a:spAutoFit/>
          </a:bodyPr>
          <a:lstStyle/>
          <a:p>
            <a:pPr>
              <a:lnSpc>
                <a:spcPts val="12999"/>
              </a:lnSpc>
              <a:spcBef>
                <a:spcPct val="0"/>
              </a:spcBef>
            </a:pPr>
            <a:r>
              <a:rPr lang="en-US" sz="9999" spc="899" dirty="0">
                <a:solidFill>
                  <a:srgbClr val="FFFFFF"/>
                </a:solidFill>
                <a:latin typeface="Raleway"/>
              </a:rPr>
              <a:t>INTRODUCTION </a:t>
            </a:r>
          </a:p>
          <a:p>
            <a:pPr>
              <a:lnSpc>
                <a:spcPts val="12999"/>
              </a:lnSpc>
              <a:spcBef>
                <a:spcPct val="0"/>
              </a:spcBef>
            </a:pPr>
            <a:r>
              <a:rPr lang="en-US" sz="9999" spc="899" dirty="0">
                <a:solidFill>
                  <a:srgbClr val="FFFFFF"/>
                </a:solidFill>
                <a:latin typeface="Raleway"/>
              </a:rPr>
              <a:t>TO </a:t>
            </a:r>
          </a:p>
        </p:txBody>
      </p:sp>
      <p:pic>
        <p:nvPicPr>
          <p:cNvPr id="13" name="Рисунок 12">
            <a:extLst>
              <a:ext uri="{FF2B5EF4-FFF2-40B4-BE49-F238E27FC236}">
                <a16:creationId xmlns:a16="http://schemas.microsoft.com/office/drawing/2014/main" id="{33B8F2CD-A3E6-8A17-E42D-A21DEF495B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392400" y="8648700"/>
            <a:ext cx="2819400" cy="10210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2" name="AutoShape 2"/>
          <p:cNvSpPr/>
          <p:nvPr/>
        </p:nvSpPr>
        <p:spPr>
          <a:xfrm>
            <a:off x="15650275" y="-38100"/>
            <a:ext cx="2637725" cy="10315825"/>
          </a:xfrm>
          <a:prstGeom prst="rect">
            <a:avLst/>
          </a:prstGeom>
          <a:solidFill>
            <a:srgbClr val="FFDB15"/>
          </a:solidFill>
        </p:spPr>
        <p:txBody>
          <a:bodyPr/>
          <a:lstStyle/>
          <a:p>
            <a:endParaRPr lang="en-CH"/>
          </a:p>
        </p:txBody>
      </p:sp>
      <p:sp>
        <p:nvSpPr>
          <p:cNvPr id="4" name="AutoShape 4"/>
          <p:cNvSpPr/>
          <p:nvPr/>
        </p:nvSpPr>
        <p:spPr>
          <a:xfrm>
            <a:off x="16862980" y="2402703"/>
            <a:ext cx="86841" cy="5715000"/>
          </a:xfrm>
          <a:prstGeom prst="rect">
            <a:avLst/>
          </a:prstGeom>
          <a:solidFill>
            <a:srgbClr val="020301"/>
          </a:solidFill>
        </p:spPr>
        <p:txBody>
          <a:bodyPr/>
          <a:lstStyle/>
          <a:p>
            <a:endParaRPr lang="en-CH"/>
          </a:p>
        </p:txBody>
      </p:sp>
      <p:pic>
        <p:nvPicPr>
          <p:cNvPr id="6" name="Picture 6"/>
          <p:cNvPicPr>
            <a:picLocks noChangeAspect="1"/>
          </p:cNvPicPr>
          <p:nvPr/>
        </p:nvPicPr>
        <p:blipFill>
          <a:blip r:embed="rId3"/>
          <a:srcRect/>
          <a:stretch>
            <a:fillRect/>
          </a:stretch>
        </p:blipFill>
        <p:spPr>
          <a:xfrm>
            <a:off x="622933" y="2914709"/>
            <a:ext cx="5924603" cy="5692645"/>
          </a:xfrm>
          <a:prstGeom prst="rect">
            <a:avLst/>
          </a:prstGeom>
        </p:spPr>
      </p:pic>
      <p:pic>
        <p:nvPicPr>
          <p:cNvPr id="7" name="Picture 7"/>
          <p:cNvPicPr>
            <a:picLocks noChangeAspect="1"/>
          </p:cNvPicPr>
          <p:nvPr/>
        </p:nvPicPr>
        <p:blipFill>
          <a:blip r:embed="rId4"/>
          <a:srcRect/>
          <a:stretch>
            <a:fillRect/>
          </a:stretch>
        </p:blipFill>
        <p:spPr>
          <a:xfrm>
            <a:off x="7463380" y="2914709"/>
            <a:ext cx="6250374" cy="1311415"/>
          </a:xfrm>
          <a:prstGeom prst="rect">
            <a:avLst/>
          </a:prstGeom>
        </p:spPr>
      </p:pic>
      <p:pic>
        <p:nvPicPr>
          <p:cNvPr id="8" name="Picture 8"/>
          <p:cNvPicPr>
            <a:picLocks noChangeAspect="1"/>
          </p:cNvPicPr>
          <p:nvPr/>
        </p:nvPicPr>
        <p:blipFill>
          <a:blip r:embed="rId5"/>
          <a:srcRect/>
          <a:stretch>
            <a:fillRect/>
          </a:stretch>
        </p:blipFill>
        <p:spPr>
          <a:xfrm>
            <a:off x="14001099" y="2914709"/>
            <a:ext cx="3616183" cy="1265664"/>
          </a:xfrm>
          <a:prstGeom prst="rect">
            <a:avLst/>
          </a:prstGeom>
        </p:spPr>
      </p:pic>
      <p:pic>
        <p:nvPicPr>
          <p:cNvPr id="9" name="Picture 9"/>
          <p:cNvPicPr>
            <a:picLocks noChangeAspect="1"/>
          </p:cNvPicPr>
          <p:nvPr/>
        </p:nvPicPr>
        <p:blipFill>
          <a:blip r:embed="rId6"/>
          <a:srcRect/>
          <a:stretch>
            <a:fillRect/>
          </a:stretch>
        </p:blipFill>
        <p:spPr>
          <a:xfrm>
            <a:off x="7570598" y="4723604"/>
            <a:ext cx="9292382" cy="1430645"/>
          </a:xfrm>
          <a:prstGeom prst="rect">
            <a:avLst/>
          </a:prstGeom>
        </p:spPr>
      </p:pic>
      <p:pic>
        <p:nvPicPr>
          <p:cNvPr id="10" name="Picture 10"/>
          <p:cNvPicPr>
            <a:picLocks noChangeAspect="1"/>
          </p:cNvPicPr>
          <p:nvPr/>
        </p:nvPicPr>
        <p:blipFill>
          <a:blip r:embed="rId7"/>
          <a:srcRect/>
          <a:stretch>
            <a:fillRect/>
          </a:stretch>
        </p:blipFill>
        <p:spPr>
          <a:xfrm>
            <a:off x="9778432" y="7081161"/>
            <a:ext cx="5225270" cy="1526193"/>
          </a:xfrm>
          <a:prstGeom prst="rect">
            <a:avLst/>
          </a:prstGeom>
        </p:spPr>
      </p:pic>
      <p:sp>
        <p:nvSpPr>
          <p:cNvPr id="11" name="TextBox 11"/>
          <p:cNvSpPr txBox="1"/>
          <p:nvPr/>
        </p:nvSpPr>
        <p:spPr>
          <a:xfrm>
            <a:off x="520895" y="223193"/>
            <a:ext cx="15053179" cy="1791068"/>
          </a:xfrm>
          <a:prstGeom prst="rect">
            <a:avLst/>
          </a:prstGeom>
        </p:spPr>
        <p:txBody>
          <a:bodyPr wrap="square" lIns="0" tIns="0" rIns="0" bIns="0" rtlCol="0" anchor="t">
            <a:spAutoFit/>
          </a:bodyPr>
          <a:lstStyle/>
          <a:p>
            <a:pPr>
              <a:lnSpc>
                <a:spcPts val="6912"/>
              </a:lnSpc>
            </a:pPr>
            <a:r>
              <a:rPr lang="en-US" sz="5400" spc="162" dirty="0">
                <a:solidFill>
                  <a:srgbClr val="FFFFFF"/>
                </a:solidFill>
                <a:latin typeface="Raleway Medium" panose="020B0003030101060003" pitchFamily="34" charset="0"/>
              </a:rPr>
              <a:t>MICHELSON-MORLEY EXPERIMENT (1887)</a:t>
            </a:r>
          </a:p>
          <a:p>
            <a:pPr>
              <a:lnSpc>
                <a:spcPts val="7680"/>
              </a:lnSpc>
            </a:pPr>
            <a:endParaRPr lang="en-US" sz="5400" spc="162" dirty="0">
              <a:solidFill>
                <a:srgbClr val="FFFFFF"/>
              </a:solidFill>
              <a:latin typeface="Raleway Bold Italics"/>
            </a:endParaRPr>
          </a:p>
        </p:txBody>
      </p:sp>
      <p:sp>
        <p:nvSpPr>
          <p:cNvPr id="12" name="TextBox 12"/>
          <p:cNvSpPr txBox="1"/>
          <p:nvPr/>
        </p:nvSpPr>
        <p:spPr>
          <a:xfrm>
            <a:off x="622933" y="1409700"/>
            <a:ext cx="12618198" cy="1197578"/>
          </a:xfrm>
          <a:prstGeom prst="rect">
            <a:avLst/>
          </a:prstGeom>
        </p:spPr>
        <p:txBody>
          <a:bodyPr lIns="0" tIns="0" rIns="0" bIns="0" rtlCol="0" anchor="t">
            <a:spAutoFit/>
          </a:bodyPr>
          <a:lstStyle/>
          <a:p>
            <a:pPr>
              <a:lnSpc>
                <a:spcPts val="4847"/>
              </a:lnSpc>
            </a:pPr>
            <a:r>
              <a:rPr lang="en-US" sz="3231" spc="32" dirty="0">
                <a:solidFill>
                  <a:srgbClr val="FFFFFF"/>
                </a:solidFill>
                <a:latin typeface="Raleway"/>
              </a:rPr>
              <a:t>The goal was to determine the absolute velocity of the earth through this hypothetical “ether”:</a:t>
            </a:r>
          </a:p>
        </p:txBody>
      </p:sp>
      <p:sp>
        <p:nvSpPr>
          <p:cNvPr id="14" name="TextBox 14"/>
          <p:cNvSpPr txBox="1"/>
          <p:nvPr/>
        </p:nvSpPr>
        <p:spPr>
          <a:xfrm>
            <a:off x="2111244" y="8796538"/>
            <a:ext cx="13462831" cy="1481187"/>
          </a:xfrm>
          <a:prstGeom prst="rect">
            <a:avLst/>
          </a:prstGeom>
        </p:spPr>
        <p:txBody>
          <a:bodyPr lIns="0" tIns="0" rIns="0" bIns="0" rtlCol="0" anchor="t">
            <a:spAutoFit/>
          </a:bodyPr>
          <a:lstStyle/>
          <a:p>
            <a:pPr algn="ctr">
              <a:lnSpc>
                <a:spcPts val="3934"/>
              </a:lnSpc>
              <a:spcBef>
                <a:spcPct val="0"/>
              </a:spcBef>
            </a:pPr>
            <a:r>
              <a:rPr lang="en-US" sz="2810" dirty="0">
                <a:solidFill>
                  <a:srgbClr val="FFFFFF"/>
                </a:solidFill>
                <a:latin typeface="Raleway"/>
              </a:rPr>
              <a:t>The apparatus was amply sensitive</a:t>
            </a:r>
            <a:r>
              <a:rPr lang="ru-RU" sz="2810" dirty="0">
                <a:solidFill>
                  <a:srgbClr val="FFFFFF"/>
                </a:solidFill>
                <a:latin typeface="Raleway"/>
              </a:rPr>
              <a:t> </a:t>
            </a:r>
            <a:r>
              <a:rPr lang="en-US" sz="2810" dirty="0">
                <a:solidFill>
                  <a:srgbClr val="FFFFFF"/>
                </a:solidFill>
                <a:latin typeface="Raleway"/>
              </a:rPr>
              <a:t> to observe such an eﬀect, but no time diﬀerence was found — the velocity of the earth through the </a:t>
            </a:r>
            <a:r>
              <a:rPr lang="en-US" sz="2810" dirty="0" err="1">
                <a:solidFill>
                  <a:srgbClr val="FFFFFF"/>
                </a:solidFill>
                <a:latin typeface="Raleway"/>
              </a:rPr>
              <a:t>aether</a:t>
            </a:r>
            <a:r>
              <a:rPr lang="en-US" sz="2810" dirty="0">
                <a:solidFill>
                  <a:srgbClr val="FFFFFF"/>
                </a:solidFill>
                <a:latin typeface="Raleway"/>
              </a:rPr>
              <a:t> could not be detected. The result of the experiment was null.</a:t>
            </a:r>
          </a:p>
        </p:txBody>
      </p:sp>
      <p:sp>
        <p:nvSpPr>
          <p:cNvPr id="15" name="TextBox 15"/>
          <p:cNvSpPr txBox="1"/>
          <p:nvPr/>
        </p:nvSpPr>
        <p:spPr>
          <a:xfrm>
            <a:off x="7454235" y="6358852"/>
            <a:ext cx="6015672" cy="547562"/>
          </a:xfrm>
          <a:prstGeom prst="rect">
            <a:avLst/>
          </a:prstGeom>
        </p:spPr>
        <p:txBody>
          <a:bodyPr lIns="0" tIns="0" rIns="0" bIns="0" rtlCol="0" anchor="t">
            <a:spAutoFit/>
          </a:bodyPr>
          <a:lstStyle/>
          <a:p>
            <a:pPr algn="ctr">
              <a:lnSpc>
                <a:spcPts val="4469"/>
              </a:lnSpc>
              <a:spcBef>
                <a:spcPct val="0"/>
              </a:spcBef>
            </a:pPr>
            <a:r>
              <a:rPr lang="en-US" sz="3192" dirty="0">
                <a:solidFill>
                  <a:srgbClr val="FFFFFF"/>
                </a:solidFill>
                <a:latin typeface="Raleway Bold"/>
              </a:rPr>
              <a:t>If there is an “ether drift” then</a:t>
            </a:r>
          </a:p>
        </p:txBody>
      </p:sp>
      <p:sp>
        <p:nvSpPr>
          <p:cNvPr id="16"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10</a:t>
            </a:fld>
            <a:endParaRPr lang="en-US" sz="3600" dirty="0"/>
          </a:p>
        </p:txBody>
      </p:sp>
      <p:sp>
        <p:nvSpPr>
          <p:cNvPr id="3" name="Google Shape;456;p19">
            <a:extLst>
              <a:ext uri="{FF2B5EF4-FFF2-40B4-BE49-F238E27FC236}">
                <a16:creationId xmlns:a16="http://schemas.microsoft.com/office/drawing/2014/main" id="{F68845EA-6715-B32F-4C2A-09EE2CC5C4AA}"/>
              </a:ext>
            </a:extLst>
          </p:cNvPr>
          <p:cNvSpPr txBox="1"/>
          <p:nvPr/>
        </p:nvSpPr>
        <p:spPr>
          <a:xfrm>
            <a:off x="762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2" name="AutoShape 2"/>
          <p:cNvSpPr/>
          <p:nvPr/>
        </p:nvSpPr>
        <p:spPr>
          <a:xfrm>
            <a:off x="15018279" y="0"/>
            <a:ext cx="3271277" cy="10287000"/>
          </a:xfrm>
          <a:prstGeom prst="rect">
            <a:avLst/>
          </a:prstGeom>
          <a:solidFill>
            <a:srgbClr val="FFDB15"/>
          </a:solidFill>
        </p:spPr>
        <p:txBody>
          <a:bodyPr/>
          <a:lstStyle/>
          <a:p>
            <a:endParaRPr lang="en-CH" dirty="0"/>
          </a:p>
        </p:txBody>
      </p:sp>
      <p:pic>
        <p:nvPicPr>
          <p:cNvPr id="6" name="Picture 6"/>
          <p:cNvPicPr>
            <a:picLocks noChangeAspect="1"/>
          </p:cNvPicPr>
          <p:nvPr/>
        </p:nvPicPr>
        <p:blipFill>
          <a:blip r:embed="rId3"/>
          <a:srcRect/>
          <a:stretch>
            <a:fillRect/>
          </a:stretch>
        </p:blipFill>
        <p:spPr>
          <a:xfrm>
            <a:off x="622933" y="2914709"/>
            <a:ext cx="5924603" cy="5692645"/>
          </a:xfrm>
          <a:prstGeom prst="rect">
            <a:avLst/>
          </a:prstGeom>
        </p:spPr>
      </p:pic>
      <p:sp>
        <p:nvSpPr>
          <p:cNvPr id="7" name="TextBox 7"/>
          <p:cNvSpPr txBox="1"/>
          <p:nvPr/>
        </p:nvSpPr>
        <p:spPr>
          <a:xfrm rot="5400000">
            <a:off x="11756451" y="3427165"/>
            <a:ext cx="8699884" cy="3432671"/>
          </a:xfrm>
          <a:prstGeom prst="rect">
            <a:avLst/>
          </a:prstGeom>
        </p:spPr>
        <p:txBody>
          <a:bodyPr wrap="square" lIns="0" tIns="0" rIns="0" bIns="0" rtlCol="0" anchor="t">
            <a:spAutoFit/>
          </a:bodyPr>
          <a:lstStyle/>
          <a:p>
            <a:pPr algn="ctr">
              <a:lnSpc>
                <a:spcPts val="6784"/>
              </a:lnSpc>
            </a:pPr>
            <a:r>
              <a:rPr lang="en-US" sz="5300" b="1" spc="159" dirty="0">
                <a:latin typeface="Raleway SemiBold" panose="020B0003030101060003" pitchFamily="34" charset="0"/>
              </a:rPr>
              <a:t>THE LESSONS OF THE MICHELSON-MORLEY EXPERIMENT</a:t>
            </a:r>
          </a:p>
          <a:p>
            <a:pPr algn="ctr">
              <a:lnSpc>
                <a:spcPts val="6784"/>
              </a:lnSpc>
            </a:pPr>
            <a:r>
              <a:rPr lang="en-US" sz="5300" b="1" spc="159" dirty="0">
                <a:latin typeface="Raleway SemiBold" panose="020B0003030101060003" pitchFamily="34" charset="0"/>
              </a:rPr>
              <a:t> </a:t>
            </a:r>
          </a:p>
        </p:txBody>
      </p:sp>
      <p:sp>
        <p:nvSpPr>
          <p:cNvPr id="8" name="TextBox 8"/>
          <p:cNvSpPr txBox="1"/>
          <p:nvPr/>
        </p:nvSpPr>
        <p:spPr>
          <a:xfrm>
            <a:off x="622933" y="1377308"/>
            <a:ext cx="12618198" cy="1197578"/>
          </a:xfrm>
          <a:prstGeom prst="rect">
            <a:avLst/>
          </a:prstGeom>
        </p:spPr>
        <p:txBody>
          <a:bodyPr lIns="0" tIns="0" rIns="0" bIns="0" rtlCol="0" anchor="t">
            <a:spAutoFit/>
          </a:bodyPr>
          <a:lstStyle/>
          <a:p>
            <a:pPr>
              <a:lnSpc>
                <a:spcPts val="4847"/>
              </a:lnSpc>
            </a:pPr>
            <a:r>
              <a:rPr lang="en-US" sz="3231" spc="32" dirty="0">
                <a:solidFill>
                  <a:srgbClr val="FFFFFF"/>
                </a:solidFill>
                <a:latin typeface="Raleway"/>
              </a:rPr>
              <a:t>The goal was to determine the absolute velocity of the earth through this hypothetical “ether”:</a:t>
            </a:r>
          </a:p>
        </p:txBody>
      </p:sp>
      <p:sp>
        <p:nvSpPr>
          <p:cNvPr id="9" name="TextBox 9"/>
          <p:cNvSpPr txBox="1"/>
          <p:nvPr/>
        </p:nvSpPr>
        <p:spPr>
          <a:xfrm>
            <a:off x="10199988" y="8521629"/>
            <a:ext cx="1987444" cy="481965"/>
          </a:xfrm>
          <a:prstGeom prst="rect">
            <a:avLst/>
          </a:prstGeom>
        </p:spPr>
        <p:txBody>
          <a:bodyPr lIns="0" tIns="0" rIns="0" bIns="0" rtlCol="0" anchor="t">
            <a:spAutoFit/>
          </a:bodyPr>
          <a:lstStyle/>
          <a:p>
            <a:pPr>
              <a:lnSpc>
                <a:spcPts val="3900"/>
              </a:lnSpc>
            </a:pPr>
            <a:r>
              <a:rPr lang="en-US" sz="2600" spc="26">
                <a:solidFill>
                  <a:srgbClr val="000000"/>
                </a:solidFill>
                <a:latin typeface="Raleway"/>
              </a:rPr>
              <a:t>Curl </a:t>
            </a:r>
          </a:p>
        </p:txBody>
      </p:sp>
      <p:sp>
        <p:nvSpPr>
          <p:cNvPr id="10" name="TextBox 10"/>
          <p:cNvSpPr txBox="1"/>
          <p:nvPr/>
        </p:nvSpPr>
        <p:spPr>
          <a:xfrm>
            <a:off x="7803996" y="8917869"/>
            <a:ext cx="1987444" cy="481965"/>
          </a:xfrm>
          <a:prstGeom prst="rect">
            <a:avLst/>
          </a:prstGeom>
        </p:spPr>
        <p:txBody>
          <a:bodyPr lIns="0" tIns="0" rIns="0" bIns="0" rtlCol="0" anchor="t">
            <a:spAutoFit/>
          </a:bodyPr>
          <a:lstStyle/>
          <a:p>
            <a:pPr>
              <a:lnSpc>
                <a:spcPts val="3900"/>
              </a:lnSpc>
            </a:pPr>
            <a:r>
              <a:rPr lang="en-US" sz="2600" spc="26">
                <a:solidFill>
                  <a:srgbClr val="000000"/>
                </a:solidFill>
                <a:latin typeface="Raleway"/>
              </a:rPr>
              <a:t>Gradient </a:t>
            </a:r>
          </a:p>
        </p:txBody>
      </p:sp>
      <p:sp>
        <p:nvSpPr>
          <p:cNvPr id="12" name="TextBox 12"/>
          <p:cNvSpPr txBox="1"/>
          <p:nvPr/>
        </p:nvSpPr>
        <p:spPr>
          <a:xfrm>
            <a:off x="7587346" y="2838509"/>
            <a:ext cx="7212727" cy="6487930"/>
          </a:xfrm>
          <a:prstGeom prst="rect">
            <a:avLst/>
          </a:prstGeom>
        </p:spPr>
        <p:txBody>
          <a:bodyPr lIns="0" tIns="0" rIns="0" bIns="0" rtlCol="0" anchor="t">
            <a:spAutoFit/>
          </a:bodyPr>
          <a:lstStyle/>
          <a:p>
            <a:pPr algn="ctr">
              <a:lnSpc>
                <a:spcPts val="5076"/>
              </a:lnSpc>
              <a:spcBef>
                <a:spcPct val="0"/>
              </a:spcBef>
            </a:pPr>
            <a:r>
              <a:rPr lang="en-US" sz="3625" spc="36" dirty="0">
                <a:solidFill>
                  <a:srgbClr val="FFFFFF"/>
                </a:solidFill>
                <a:latin typeface="Raleway"/>
              </a:rPr>
              <a:t>Light travels at a fixed and constant speed in any medium, regardless of the relative velocity of the light-source and the light-observer →</a:t>
            </a:r>
          </a:p>
          <a:p>
            <a:pPr algn="ctr">
              <a:lnSpc>
                <a:spcPts val="5076"/>
              </a:lnSpc>
              <a:spcBef>
                <a:spcPct val="0"/>
              </a:spcBef>
            </a:pPr>
            <a:r>
              <a:rPr lang="en-US" sz="3625" spc="36" dirty="0">
                <a:solidFill>
                  <a:srgbClr val="FFDB17"/>
                </a:solidFill>
                <a:latin typeface="Raleway Bold"/>
              </a:rPr>
              <a:t> THIS IS UNLIKE ANY OTHER PHENOMENON DESCRIBED IN MECHANICS, AND IMPLIES THAT NEWTON'S MECHANICS IS INCOMPLETE.</a:t>
            </a:r>
          </a:p>
        </p:txBody>
      </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11</a:t>
            </a:fld>
            <a:endParaRPr lang="en-US" sz="3600" dirty="0"/>
          </a:p>
        </p:txBody>
      </p:sp>
      <p:sp>
        <p:nvSpPr>
          <p:cNvPr id="3" name="Google Shape;456;p19">
            <a:extLst>
              <a:ext uri="{FF2B5EF4-FFF2-40B4-BE49-F238E27FC236}">
                <a16:creationId xmlns:a16="http://schemas.microsoft.com/office/drawing/2014/main" id="{E179DD54-7948-F7A5-A78E-A19C13278950}"/>
              </a:ext>
            </a:extLst>
          </p:cNvPr>
          <p:cNvSpPr txBox="1"/>
          <p:nvPr/>
        </p:nvSpPr>
        <p:spPr>
          <a:xfrm>
            <a:off x="1524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2" name="AutoShape 2"/>
          <p:cNvSpPr/>
          <p:nvPr/>
        </p:nvSpPr>
        <p:spPr>
          <a:xfrm>
            <a:off x="15018279" y="0"/>
            <a:ext cx="3271277" cy="10287000"/>
          </a:xfrm>
          <a:prstGeom prst="rect">
            <a:avLst/>
          </a:prstGeom>
          <a:solidFill>
            <a:srgbClr val="FFDB15"/>
          </a:solidFill>
        </p:spPr>
        <p:txBody>
          <a:bodyPr/>
          <a:lstStyle/>
          <a:p>
            <a:endParaRPr lang="en-CH" dirty="0"/>
          </a:p>
        </p:txBody>
      </p:sp>
      <p:pic>
        <p:nvPicPr>
          <p:cNvPr id="6" name="Picture 6"/>
          <p:cNvPicPr>
            <a:picLocks noChangeAspect="1"/>
          </p:cNvPicPr>
          <p:nvPr/>
        </p:nvPicPr>
        <p:blipFill>
          <a:blip r:embed="rId3"/>
          <a:srcRect/>
          <a:stretch>
            <a:fillRect/>
          </a:stretch>
        </p:blipFill>
        <p:spPr>
          <a:xfrm>
            <a:off x="622933" y="2914709"/>
            <a:ext cx="5924603" cy="5692645"/>
          </a:xfrm>
          <a:prstGeom prst="rect">
            <a:avLst/>
          </a:prstGeom>
        </p:spPr>
      </p:pic>
      <p:sp>
        <p:nvSpPr>
          <p:cNvPr id="7" name="TextBox 7"/>
          <p:cNvSpPr txBox="1"/>
          <p:nvPr/>
        </p:nvSpPr>
        <p:spPr>
          <a:xfrm rot="5400000">
            <a:off x="11756451" y="3427165"/>
            <a:ext cx="8699884" cy="3432671"/>
          </a:xfrm>
          <a:prstGeom prst="rect">
            <a:avLst/>
          </a:prstGeom>
        </p:spPr>
        <p:txBody>
          <a:bodyPr wrap="square" lIns="0" tIns="0" rIns="0" bIns="0" rtlCol="0" anchor="t">
            <a:spAutoFit/>
          </a:bodyPr>
          <a:lstStyle/>
          <a:p>
            <a:pPr algn="ctr">
              <a:lnSpc>
                <a:spcPts val="6784"/>
              </a:lnSpc>
            </a:pPr>
            <a:r>
              <a:rPr lang="en-US" sz="5300" b="1" spc="159" dirty="0">
                <a:latin typeface="Raleway SemiBold" panose="020B0003030101060003" pitchFamily="34" charset="0"/>
              </a:rPr>
              <a:t>THE LESSONS OF THE MICHELSON-MORLEY EXPERIMENT</a:t>
            </a:r>
          </a:p>
          <a:p>
            <a:pPr algn="ctr">
              <a:lnSpc>
                <a:spcPts val="6784"/>
              </a:lnSpc>
            </a:pPr>
            <a:r>
              <a:rPr lang="en-US" sz="5300" b="1" spc="159" dirty="0">
                <a:latin typeface="Raleway SemiBold" panose="020B0003030101060003" pitchFamily="34" charset="0"/>
              </a:rPr>
              <a:t> </a:t>
            </a:r>
          </a:p>
        </p:txBody>
      </p:sp>
      <p:sp>
        <p:nvSpPr>
          <p:cNvPr id="8" name="TextBox 8"/>
          <p:cNvSpPr txBox="1"/>
          <p:nvPr/>
        </p:nvSpPr>
        <p:spPr>
          <a:xfrm>
            <a:off x="622933" y="1377308"/>
            <a:ext cx="12618198" cy="1197578"/>
          </a:xfrm>
          <a:prstGeom prst="rect">
            <a:avLst/>
          </a:prstGeom>
        </p:spPr>
        <p:txBody>
          <a:bodyPr lIns="0" tIns="0" rIns="0" bIns="0" rtlCol="0" anchor="t">
            <a:spAutoFit/>
          </a:bodyPr>
          <a:lstStyle/>
          <a:p>
            <a:pPr>
              <a:lnSpc>
                <a:spcPts val="4847"/>
              </a:lnSpc>
            </a:pPr>
            <a:r>
              <a:rPr lang="en-US" sz="3231" spc="32" dirty="0">
                <a:solidFill>
                  <a:srgbClr val="FFFFFF"/>
                </a:solidFill>
                <a:latin typeface="Raleway"/>
              </a:rPr>
              <a:t>The goal was to determine the absolute velocity of the earth through this hypothetical “ether”:</a:t>
            </a:r>
          </a:p>
        </p:txBody>
      </p:sp>
      <p:sp>
        <p:nvSpPr>
          <p:cNvPr id="9" name="TextBox 9"/>
          <p:cNvSpPr txBox="1"/>
          <p:nvPr/>
        </p:nvSpPr>
        <p:spPr>
          <a:xfrm>
            <a:off x="10199988" y="8521629"/>
            <a:ext cx="1987444" cy="481965"/>
          </a:xfrm>
          <a:prstGeom prst="rect">
            <a:avLst/>
          </a:prstGeom>
        </p:spPr>
        <p:txBody>
          <a:bodyPr lIns="0" tIns="0" rIns="0" bIns="0" rtlCol="0" anchor="t">
            <a:spAutoFit/>
          </a:bodyPr>
          <a:lstStyle/>
          <a:p>
            <a:pPr>
              <a:lnSpc>
                <a:spcPts val="3900"/>
              </a:lnSpc>
            </a:pPr>
            <a:r>
              <a:rPr lang="en-US" sz="2600" spc="26">
                <a:solidFill>
                  <a:srgbClr val="000000"/>
                </a:solidFill>
                <a:latin typeface="Raleway"/>
              </a:rPr>
              <a:t>Curl </a:t>
            </a:r>
          </a:p>
        </p:txBody>
      </p:sp>
      <p:sp>
        <p:nvSpPr>
          <p:cNvPr id="10" name="TextBox 10"/>
          <p:cNvSpPr txBox="1"/>
          <p:nvPr/>
        </p:nvSpPr>
        <p:spPr>
          <a:xfrm>
            <a:off x="7803996" y="8917869"/>
            <a:ext cx="1987444" cy="481965"/>
          </a:xfrm>
          <a:prstGeom prst="rect">
            <a:avLst/>
          </a:prstGeom>
        </p:spPr>
        <p:txBody>
          <a:bodyPr lIns="0" tIns="0" rIns="0" bIns="0" rtlCol="0" anchor="t">
            <a:spAutoFit/>
          </a:bodyPr>
          <a:lstStyle/>
          <a:p>
            <a:pPr>
              <a:lnSpc>
                <a:spcPts val="3900"/>
              </a:lnSpc>
            </a:pPr>
            <a:r>
              <a:rPr lang="en-US" sz="2600" spc="26">
                <a:solidFill>
                  <a:srgbClr val="000000"/>
                </a:solidFill>
                <a:latin typeface="Raleway"/>
              </a:rPr>
              <a:t>Gradient </a:t>
            </a:r>
          </a:p>
        </p:txBody>
      </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12</a:t>
            </a:fld>
            <a:endParaRPr lang="en-US" sz="3600" dirty="0"/>
          </a:p>
        </p:txBody>
      </p:sp>
      <p:sp>
        <p:nvSpPr>
          <p:cNvPr id="4" name="TextBox 11">
            <a:extLst>
              <a:ext uri="{FF2B5EF4-FFF2-40B4-BE49-F238E27FC236}">
                <a16:creationId xmlns:a16="http://schemas.microsoft.com/office/drawing/2014/main" id="{B0019C22-80C0-E620-9B96-D67B778B5FD2}"/>
              </a:ext>
            </a:extLst>
          </p:cNvPr>
          <p:cNvSpPr txBox="1"/>
          <p:nvPr/>
        </p:nvSpPr>
        <p:spPr>
          <a:xfrm>
            <a:off x="7587346" y="2838509"/>
            <a:ext cx="7212727" cy="5886227"/>
          </a:xfrm>
          <a:prstGeom prst="rect">
            <a:avLst/>
          </a:prstGeom>
        </p:spPr>
        <p:txBody>
          <a:bodyPr lIns="0" tIns="0" rIns="0" bIns="0" rtlCol="0" anchor="t">
            <a:spAutoFit/>
          </a:bodyPr>
          <a:lstStyle/>
          <a:p>
            <a:pPr algn="ctr">
              <a:lnSpc>
                <a:spcPts val="5076"/>
              </a:lnSpc>
            </a:pPr>
            <a:r>
              <a:rPr lang="en-US" sz="3625" spc="36" dirty="0">
                <a:solidFill>
                  <a:srgbClr val="FFFFFF"/>
                </a:solidFill>
                <a:latin typeface="Raleway"/>
              </a:rPr>
              <a:t>No medium is required for light to propagate; unlike a mechanical oscillatory phenomenon (wave), to exist light requires no medium to be distorted → </a:t>
            </a:r>
          </a:p>
          <a:p>
            <a:pPr algn="ctr">
              <a:lnSpc>
                <a:spcPts val="5076"/>
              </a:lnSpc>
            </a:pPr>
            <a:r>
              <a:rPr lang="en-US" sz="3625" spc="36" dirty="0">
                <a:solidFill>
                  <a:srgbClr val="FFDB17"/>
                </a:solidFill>
                <a:latin typeface="Raleway Bold"/>
              </a:rPr>
              <a:t>THIS IMPLIES MAXWELL'S EQUATIONS ARE COMPLETE</a:t>
            </a:r>
          </a:p>
          <a:p>
            <a:pPr algn="ctr">
              <a:lnSpc>
                <a:spcPts val="5076"/>
              </a:lnSpc>
              <a:spcBef>
                <a:spcPct val="0"/>
              </a:spcBef>
            </a:pPr>
            <a:endParaRPr lang="en-US" sz="3625" spc="36" dirty="0">
              <a:solidFill>
                <a:srgbClr val="FFFFFF"/>
              </a:solidFill>
              <a:latin typeface="Raleway Bold"/>
            </a:endParaRPr>
          </a:p>
        </p:txBody>
      </p:sp>
      <p:sp>
        <p:nvSpPr>
          <p:cNvPr id="3" name="Google Shape;456;p19">
            <a:extLst>
              <a:ext uri="{FF2B5EF4-FFF2-40B4-BE49-F238E27FC236}">
                <a16:creationId xmlns:a16="http://schemas.microsoft.com/office/drawing/2014/main" id="{ED77EE19-44E9-8B3D-D75F-81F00593CDB2}"/>
              </a:ext>
            </a:extLst>
          </p:cNvPr>
          <p:cNvSpPr txBox="1"/>
          <p:nvPr/>
        </p:nvSpPr>
        <p:spPr>
          <a:xfrm>
            <a:off x="304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617439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2" name="AutoShape 2"/>
          <p:cNvSpPr/>
          <p:nvPr/>
        </p:nvSpPr>
        <p:spPr>
          <a:xfrm>
            <a:off x="15018279" y="0"/>
            <a:ext cx="3271277" cy="10287000"/>
          </a:xfrm>
          <a:prstGeom prst="rect">
            <a:avLst/>
          </a:prstGeom>
          <a:solidFill>
            <a:srgbClr val="FFDB15"/>
          </a:solidFill>
        </p:spPr>
        <p:txBody>
          <a:bodyPr/>
          <a:lstStyle/>
          <a:p>
            <a:endParaRPr lang="en-CH" dirty="0"/>
          </a:p>
        </p:txBody>
      </p:sp>
      <p:sp>
        <p:nvSpPr>
          <p:cNvPr id="7" name="TextBox 7"/>
          <p:cNvSpPr txBox="1"/>
          <p:nvPr/>
        </p:nvSpPr>
        <p:spPr>
          <a:xfrm rot="5400000">
            <a:off x="11756451" y="3427165"/>
            <a:ext cx="8699884" cy="3432671"/>
          </a:xfrm>
          <a:prstGeom prst="rect">
            <a:avLst/>
          </a:prstGeom>
        </p:spPr>
        <p:txBody>
          <a:bodyPr wrap="square" lIns="0" tIns="0" rIns="0" bIns="0" rtlCol="0" anchor="t">
            <a:spAutoFit/>
          </a:bodyPr>
          <a:lstStyle/>
          <a:p>
            <a:pPr algn="ctr">
              <a:lnSpc>
                <a:spcPts val="6784"/>
              </a:lnSpc>
            </a:pPr>
            <a:r>
              <a:rPr lang="en-US" sz="5300" b="1" spc="159" dirty="0">
                <a:latin typeface="Raleway SemiBold" panose="020B0003030101060003" pitchFamily="34" charset="0"/>
              </a:rPr>
              <a:t>THE LESSONS OF THE MICHELSON-MORLEY EXPERIMENT</a:t>
            </a:r>
          </a:p>
          <a:p>
            <a:pPr algn="ctr">
              <a:lnSpc>
                <a:spcPts val="6784"/>
              </a:lnSpc>
            </a:pPr>
            <a:r>
              <a:rPr lang="en-US" sz="5300" b="1" spc="159" dirty="0">
                <a:latin typeface="Raleway SemiBold" panose="020B0003030101060003" pitchFamily="34" charset="0"/>
              </a:rPr>
              <a:t> </a:t>
            </a:r>
          </a:p>
        </p:txBody>
      </p:sp>
      <p:sp>
        <p:nvSpPr>
          <p:cNvPr id="9" name="TextBox 9"/>
          <p:cNvSpPr txBox="1"/>
          <p:nvPr/>
        </p:nvSpPr>
        <p:spPr>
          <a:xfrm>
            <a:off x="10199988" y="8521629"/>
            <a:ext cx="1987444" cy="481965"/>
          </a:xfrm>
          <a:prstGeom prst="rect">
            <a:avLst/>
          </a:prstGeom>
        </p:spPr>
        <p:txBody>
          <a:bodyPr lIns="0" tIns="0" rIns="0" bIns="0" rtlCol="0" anchor="t">
            <a:spAutoFit/>
          </a:bodyPr>
          <a:lstStyle/>
          <a:p>
            <a:pPr>
              <a:lnSpc>
                <a:spcPts val="3900"/>
              </a:lnSpc>
            </a:pPr>
            <a:r>
              <a:rPr lang="en-US" sz="2600" spc="26">
                <a:solidFill>
                  <a:srgbClr val="000000"/>
                </a:solidFill>
                <a:latin typeface="Raleway"/>
              </a:rPr>
              <a:t>Curl </a:t>
            </a:r>
          </a:p>
        </p:txBody>
      </p:sp>
      <p:sp>
        <p:nvSpPr>
          <p:cNvPr id="10" name="TextBox 10"/>
          <p:cNvSpPr txBox="1"/>
          <p:nvPr/>
        </p:nvSpPr>
        <p:spPr>
          <a:xfrm>
            <a:off x="7803996" y="8917869"/>
            <a:ext cx="1987444" cy="481965"/>
          </a:xfrm>
          <a:prstGeom prst="rect">
            <a:avLst/>
          </a:prstGeom>
        </p:spPr>
        <p:txBody>
          <a:bodyPr lIns="0" tIns="0" rIns="0" bIns="0" rtlCol="0" anchor="t">
            <a:spAutoFit/>
          </a:bodyPr>
          <a:lstStyle/>
          <a:p>
            <a:pPr>
              <a:lnSpc>
                <a:spcPts val="3900"/>
              </a:lnSpc>
            </a:pPr>
            <a:r>
              <a:rPr lang="en-US" sz="2600" spc="26">
                <a:solidFill>
                  <a:srgbClr val="000000"/>
                </a:solidFill>
                <a:latin typeface="Raleway"/>
              </a:rPr>
              <a:t>Gradient </a:t>
            </a:r>
          </a:p>
        </p:txBody>
      </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13</a:t>
            </a:fld>
            <a:endParaRPr lang="en-US" sz="3600" dirty="0"/>
          </a:p>
        </p:txBody>
      </p:sp>
      <p:sp>
        <p:nvSpPr>
          <p:cNvPr id="3" name="TextBox 12">
            <a:extLst>
              <a:ext uri="{FF2B5EF4-FFF2-40B4-BE49-F238E27FC236}">
                <a16:creationId xmlns:a16="http://schemas.microsoft.com/office/drawing/2014/main" id="{0E29BE93-9B85-8D7B-B980-78F025713F2B}"/>
              </a:ext>
            </a:extLst>
          </p:cNvPr>
          <p:cNvSpPr txBox="1"/>
          <p:nvPr/>
        </p:nvSpPr>
        <p:spPr>
          <a:xfrm>
            <a:off x="1579146" y="1104900"/>
            <a:ext cx="12496800" cy="3217804"/>
          </a:xfrm>
          <a:prstGeom prst="rect">
            <a:avLst/>
          </a:prstGeom>
        </p:spPr>
        <p:txBody>
          <a:bodyPr wrap="square" lIns="0" tIns="0" rIns="0" bIns="0" rtlCol="0" anchor="t">
            <a:spAutoFit/>
          </a:bodyPr>
          <a:lstStyle/>
          <a:p>
            <a:pPr algn="ctr">
              <a:lnSpc>
                <a:spcPts val="5076"/>
              </a:lnSpc>
            </a:pPr>
            <a:r>
              <a:rPr lang="en-US" sz="3625" spc="36" dirty="0">
                <a:solidFill>
                  <a:srgbClr val="FFFFFF"/>
                </a:solidFill>
                <a:latin typeface="Raleway" panose="020B0003030101060003" pitchFamily="34" charset="0"/>
              </a:rPr>
              <a:t>These lessons would not be absorbed fully until 1905, when Albert Einstein published the definitive papers explaining how to reconcile mechanics, electricity and magnetism, and the Michelson-Morley experiment</a:t>
            </a:r>
          </a:p>
          <a:p>
            <a:pPr algn="ctr">
              <a:lnSpc>
                <a:spcPts val="5076"/>
              </a:lnSpc>
              <a:spcBef>
                <a:spcPct val="0"/>
              </a:spcBef>
            </a:pPr>
            <a:endParaRPr lang="en-US" sz="3625" spc="36" dirty="0">
              <a:solidFill>
                <a:srgbClr val="FFFFFF"/>
              </a:solidFill>
              <a:latin typeface="Raleway Bold"/>
            </a:endParaRPr>
          </a:p>
        </p:txBody>
      </p:sp>
      <p:sp>
        <p:nvSpPr>
          <p:cNvPr id="5" name="TextBox 13">
            <a:extLst>
              <a:ext uri="{FF2B5EF4-FFF2-40B4-BE49-F238E27FC236}">
                <a16:creationId xmlns:a16="http://schemas.microsoft.com/office/drawing/2014/main" id="{73DEAD1D-9311-0BC5-26C8-2E051F875DE2}"/>
              </a:ext>
            </a:extLst>
          </p:cNvPr>
          <p:cNvSpPr txBox="1"/>
          <p:nvPr/>
        </p:nvSpPr>
        <p:spPr>
          <a:xfrm>
            <a:off x="2352765" y="4044223"/>
            <a:ext cx="10902462" cy="5975034"/>
          </a:xfrm>
          <a:prstGeom prst="rect">
            <a:avLst/>
          </a:prstGeom>
        </p:spPr>
        <p:txBody>
          <a:bodyPr lIns="0" tIns="0" rIns="0" bIns="0" rtlCol="0" anchor="t">
            <a:spAutoFit/>
          </a:bodyPr>
          <a:lstStyle/>
          <a:p>
            <a:pPr algn="ctr">
              <a:lnSpc>
                <a:spcPct val="150000"/>
              </a:lnSpc>
              <a:spcBef>
                <a:spcPct val="0"/>
              </a:spcBef>
            </a:pPr>
            <a:r>
              <a:rPr lang="en-US" sz="4400" b="1" i="1" dirty="0">
                <a:solidFill>
                  <a:srgbClr val="FFDB17"/>
                </a:solidFill>
                <a:latin typeface="Raleway" panose="020B0003030101060003" pitchFamily="34" charset="0"/>
              </a:rPr>
              <a:t>"If the Michelson–Morley experiment had not brought us into serious embarrassment, no one would have regarded the relativity theory as a (halfway) redemption." </a:t>
            </a:r>
            <a:endParaRPr lang="ru-RU" sz="4400" b="1" i="1" dirty="0">
              <a:solidFill>
                <a:srgbClr val="FFDB17"/>
              </a:solidFill>
              <a:latin typeface="Raleway" panose="020B0003030101060003" pitchFamily="34" charset="0"/>
            </a:endParaRPr>
          </a:p>
          <a:p>
            <a:pPr algn="ctr">
              <a:lnSpc>
                <a:spcPct val="150000"/>
              </a:lnSpc>
              <a:spcBef>
                <a:spcPct val="0"/>
              </a:spcBef>
            </a:pPr>
            <a:r>
              <a:rPr lang="ru-RU" sz="4400" b="1" i="1" dirty="0">
                <a:solidFill>
                  <a:srgbClr val="FFDB17"/>
                </a:solidFill>
                <a:latin typeface="Raleway" panose="020B0003030101060003" pitchFamily="34" charset="0"/>
              </a:rPr>
              <a:t>								</a:t>
            </a:r>
            <a:r>
              <a:rPr lang="en-US" sz="4400" i="1" dirty="0">
                <a:solidFill>
                  <a:srgbClr val="FFDB17"/>
                </a:solidFill>
                <a:latin typeface="Raleway" panose="020B0003030101060003" pitchFamily="34" charset="0"/>
              </a:rPr>
              <a:t>Einstein</a:t>
            </a:r>
          </a:p>
        </p:txBody>
      </p:sp>
      <p:sp>
        <p:nvSpPr>
          <p:cNvPr id="4" name="Google Shape;456;p19">
            <a:extLst>
              <a:ext uri="{FF2B5EF4-FFF2-40B4-BE49-F238E27FC236}">
                <a16:creationId xmlns:a16="http://schemas.microsoft.com/office/drawing/2014/main" id="{79C1DC60-9D93-D77C-4BA0-E75FC0AE9119}"/>
              </a:ext>
            </a:extLst>
          </p:cNvPr>
          <p:cNvSpPr txBox="1"/>
          <p:nvPr/>
        </p:nvSpPr>
        <p:spPr>
          <a:xfrm>
            <a:off x="304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248595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1" y="3427956"/>
            <a:ext cx="13546001" cy="6859044"/>
            <a:chOff x="0" y="0"/>
            <a:chExt cx="18360960" cy="9292477"/>
          </a:xfrm>
        </p:grpSpPr>
        <p:sp>
          <p:nvSpPr>
            <p:cNvPr id="3" name="AutoShape 3"/>
            <p:cNvSpPr/>
            <p:nvPr/>
          </p:nvSpPr>
          <p:spPr>
            <a:xfrm>
              <a:off x="0" y="139611"/>
              <a:ext cx="18360960" cy="9152866"/>
            </a:xfrm>
            <a:prstGeom prst="rect">
              <a:avLst/>
            </a:prstGeom>
            <a:solidFill>
              <a:srgbClr val="FFDB15"/>
            </a:solidFill>
          </p:spPr>
          <p:txBody>
            <a:bodyPr/>
            <a:lstStyle/>
            <a:p>
              <a:endParaRPr lang="en-CH"/>
            </a:p>
          </p:txBody>
        </p:sp>
        <p:grpSp>
          <p:nvGrpSpPr>
            <p:cNvPr id="4" name="Group 4"/>
            <p:cNvGrpSpPr/>
            <p:nvPr/>
          </p:nvGrpSpPr>
          <p:grpSpPr>
            <a:xfrm rot="-10800000">
              <a:off x="982512" y="0"/>
              <a:ext cx="1716137" cy="1053420"/>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pic>
        <p:nvPicPr>
          <p:cNvPr id="6" name="Picture 6"/>
          <p:cNvPicPr>
            <a:picLocks noChangeAspect="1"/>
          </p:cNvPicPr>
          <p:nvPr/>
        </p:nvPicPr>
        <p:blipFill>
          <a:blip r:embed="rId3"/>
          <a:srcRect l="7806" r="7806"/>
          <a:stretch>
            <a:fillRect/>
          </a:stretch>
        </p:blipFill>
        <p:spPr>
          <a:xfrm>
            <a:off x="12024419" y="-58245"/>
            <a:ext cx="6263581" cy="10345245"/>
          </a:xfrm>
          <a:prstGeom prst="rect">
            <a:avLst/>
          </a:prstGeom>
        </p:spPr>
      </p:pic>
      <p:sp>
        <p:nvSpPr>
          <p:cNvPr id="7" name="TextBox 7"/>
          <p:cNvSpPr txBox="1"/>
          <p:nvPr/>
        </p:nvSpPr>
        <p:spPr>
          <a:xfrm>
            <a:off x="1028700" y="600081"/>
            <a:ext cx="10006541" cy="2962349"/>
          </a:xfrm>
          <a:prstGeom prst="rect">
            <a:avLst/>
          </a:prstGeom>
        </p:spPr>
        <p:txBody>
          <a:bodyPr lIns="0" tIns="0" rIns="0" bIns="0" rtlCol="0" anchor="t">
            <a:spAutoFit/>
          </a:bodyPr>
          <a:lstStyle/>
          <a:p>
            <a:pPr>
              <a:lnSpc>
                <a:spcPts val="7670"/>
              </a:lnSpc>
            </a:pPr>
            <a:r>
              <a:rPr lang="en-US" sz="6500" b="1" spc="65" dirty="0">
                <a:solidFill>
                  <a:srgbClr val="FFFFFF"/>
                </a:solidFill>
                <a:latin typeface="Raleway SemiBold" panose="020B0003030101060003" pitchFamily="34" charset="0"/>
              </a:rPr>
              <a:t>"COMPRESSION OF BODIES IN THE ETHER"</a:t>
            </a:r>
          </a:p>
          <a:p>
            <a:pPr>
              <a:lnSpc>
                <a:spcPts val="7670"/>
              </a:lnSpc>
            </a:pPr>
            <a:endParaRPr lang="en-US" sz="6500" spc="65" dirty="0">
              <a:solidFill>
                <a:srgbClr val="FFFFFF"/>
              </a:solidFill>
              <a:latin typeface="Raleway Bold Italics"/>
            </a:endParaRPr>
          </a:p>
        </p:txBody>
      </p:sp>
      <p:grpSp>
        <p:nvGrpSpPr>
          <p:cNvPr id="8" name="Group 8"/>
          <p:cNvGrpSpPr/>
          <p:nvPr/>
        </p:nvGrpSpPr>
        <p:grpSpPr>
          <a:xfrm>
            <a:off x="2026871" y="2785377"/>
            <a:ext cx="9873193" cy="1472678"/>
            <a:chOff x="0" y="0"/>
            <a:chExt cx="13164257" cy="1963570"/>
          </a:xfrm>
        </p:grpSpPr>
        <p:sp>
          <p:nvSpPr>
            <p:cNvPr id="9" name="TextBox 9"/>
            <p:cNvSpPr txBox="1"/>
            <p:nvPr/>
          </p:nvSpPr>
          <p:spPr>
            <a:xfrm>
              <a:off x="0" y="-47625"/>
              <a:ext cx="13164257" cy="762177"/>
            </a:xfrm>
            <a:prstGeom prst="rect">
              <a:avLst/>
            </a:prstGeom>
          </p:spPr>
          <p:txBody>
            <a:bodyPr lIns="0" tIns="0" rIns="0" bIns="0" rtlCol="0" anchor="t">
              <a:spAutoFit/>
            </a:bodyPr>
            <a:lstStyle/>
            <a:p>
              <a:pPr algn="r">
                <a:lnSpc>
                  <a:spcPts val="4617"/>
                </a:lnSpc>
              </a:pPr>
              <a:r>
                <a:rPr lang="en-US" sz="3552" spc="284">
                  <a:solidFill>
                    <a:srgbClr val="FFFFFF"/>
                  </a:solidFill>
                  <a:latin typeface="Raleway Bold"/>
                </a:rPr>
                <a:t>HENDRIK LORENTZ </a:t>
              </a:r>
            </a:p>
          </p:txBody>
        </p:sp>
        <p:sp>
          <p:nvSpPr>
            <p:cNvPr id="10" name="TextBox 10"/>
            <p:cNvSpPr txBox="1"/>
            <p:nvPr/>
          </p:nvSpPr>
          <p:spPr>
            <a:xfrm>
              <a:off x="0" y="1259864"/>
              <a:ext cx="13164257" cy="703706"/>
            </a:xfrm>
            <a:prstGeom prst="rect">
              <a:avLst/>
            </a:prstGeom>
          </p:spPr>
          <p:txBody>
            <a:bodyPr lIns="0" tIns="0" rIns="0" bIns="0" rtlCol="0" anchor="t">
              <a:spAutoFit/>
            </a:bodyPr>
            <a:lstStyle/>
            <a:p>
              <a:pPr algn="r">
                <a:lnSpc>
                  <a:spcPts val="4440"/>
                </a:lnSpc>
              </a:pPr>
              <a:r>
                <a:rPr lang="en-US" sz="2960" i="1" spc="29" dirty="0">
                  <a:solidFill>
                    <a:srgbClr val="020301"/>
                  </a:solidFill>
                  <a:latin typeface="Raleway"/>
                </a:rPr>
                <a:t>replacement for the Galilean Relativity equations</a:t>
              </a:r>
            </a:p>
          </p:txBody>
        </p:sp>
      </p:grpSp>
      <p:grpSp>
        <p:nvGrpSpPr>
          <p:cNvPr id="11" name="Group 11"/>
          <p:cNvGrpSpPr/>
          <p:nvPr/>
        </p:nvGrpSpPr>
        <p:grpSpPr>
          <a:xfrm>
            <a:off x="629557" y="4409520"/>
            <a:ext cx="11270506" cy="4820614"/>
            <a:chOff x="0" y="-47625"/>
            <a:chExt cx="15027342" cy="6427487"/>
          </a:xfrm>
        </p:grpSpPr>
        <p:sp>
          <p:nvSpPr>
            <p:cNvPr id="12" name="TextBox 12"/>
            <p:cNvSpPr txBox="1"/>
            <p:nvPr/>
          </p:nvSpPr>
          <p:spPr>
            <a:xfrm>
              <a:off x="0" y="-47625"/>
              <a:ext cx="15027342" cy="1384050"/>
            </a:xfrm>
            <a:prstGeom prst="rect">
              <a:avLst/>
            </a:prstGeom>
          </p:spPr>
          <p:txBody>
            <a:bodyPr lIns="0" tIns="0" rIns="0" bIns="0" rtlCol="0" anchor="t">
              <a:spAutoFit/>
            </a:bodyPr>
            <a:lstStyle/>
            <a:p>
              <a:pPr>
                <a:lnSpc>
                  <a:spcPts val="4131"/>
                </a:lnSpc>
              </a:pPr>
              <a:r>
                <a:rPr lang="en-US" sz="3178" spc="254" dirty="0">
                  <a:solidFill>
                    <a:srgbClr val="020301"/>
                  </a:solidFill>
                  <a:latin typeface="Raleway Bold"/>
                </a:rPr>
                <a:t>THE EFFECTS OF THE AETHER ON BODIES IN MOTION </a:t>
              </a:r>
            </a:p>
          </p:txBody>
        </p:sp>
        <p:sp>
          <p:nvSpPr>
            <p:cNvPr id="13" name="TextBox 13"/>
            <p:cNvSpPr txBox="1"/>
            <p:nvPr/>
          </p:nvSpPr>
          <p:spPr>
            <a:xfrm>
              <a:off x="0" y="1064389"/>
              <a:ext cx="15027342" cy="5315473"/>
            </a:xfrm>
            <a:prstGeom prst="rect">
              <a:avLst/>
            </a:prstGeom>
          </p:spPr>
          <p:txBody>
            <a:bodyPr lIns="0" tIns="0" rIns="0" bIns="0" rtlCol="0" anchor="t">
              <a:spAutoFit/>
            </a:bodyPr>
            <a:lstStyle/>
            <a:p>
              <a:pPr>
                <a:lnSpc>
                  <a:spcPts val="4467"/>
                </a:lnSpc>
              </a:pPr>
              <a:endParaRPr dirty="0"/>
            </a:p>
            <a:p>
              <a:pPr marL="643009" lvl="1" indent="-321504">
                <a:lnSpc>
                  <a:spcPts val="4467"/>
                </a:lnSpc>
                <a:buFont typeface="Arial"/>
                <a:buChar char="•"/>
              </a:pPr>
              <a:r>
                <a:rPr lang="en-US" sz="2978" spc="29" dirty="0">
                  <a:solidFill>
                    <a:srgbClr val="020301"/>
                  </a:solidFill>
                  <a:latin typeface="Raleway"/>
                </a:rPr>
                <a:t>·Mechanical </a:t>
              </a:r>
              <a:r>
                <a:rPr lang="en-US" sz="2978" b="1" spc="29" dirty="0">
                  <a:solidFill>
                    <a:srgbClr val="020301"/>
                  </a:solidFill>
                  <a:latin typeface="Raleway"/>
                </a:rPr>
                <a:t>bodies would compress</a:t>
              </a:r>
              <a:r>
                <a:rPr lang="en-US" sz="2978" spc="29" dirty="0">
                  <a:solidFill>
                    <a:srgbClr val="020301"/>
                  </a:solidFill>
                  <a:latin typeface="Raleway"/>
                </a:rPr>
                <a:t> along the direction of motion in the ether, with a precise mathematical description for the process</a:t>
              </a:r>
            </a:p>
            <a:p>
              <a:pPr marL="643009" lvl="1" indent="-321504" algn="l">
                <a:lnSpc>
                  <a:spcPts val="4467"/>
                </a:lnSpc>
                <a:buFont typeface="Arial"/>
                <a:buChar char="•"/>
              </a:pPr>
              <a:r>
                <a:rPr lang="en-US" sz="2978" spc="29" dirty="0">
                  <a:solidFill>
                    <a:srgbClr val="020301"/>
                  </a:solidFill>
                  <a:latin typeface="Raleway"/>
                </a:rPr>
                <a:t>In transforming observations from the ether frame to other frames of reference, he would conceive of an </a:t>
              </a:r>
              <a:r>
                <a:rPr lang="en-US" sz="2978" b="1" spc="29" dirty="0">
                  <a:solidFill>
                    <a:srgbClr val="020301"/>
                  </a:solidFill>
                  <a:latin typeface="Raleway"/>
                </a:rPr>
                <a:t>alteration of time</a:t>
              </a:r>
              <a:r>
                <a:rPr lang="en-US" sz="2978" spc="29" dirty="0">
                  <a:solidFill>
                    <a:srgbClr val="020301"/>
                  </a:solidFill>
                  <a:latin typeface="Raleway"/>
                </a:rPr>
                <a:t> that also had a mathematical description</a:t>
              </a:r>
            </a:p>
          </p:txBody>
        </p:sp>
      </p:grpSp>
      <p:sp>
        <p:nvSpPr>
          <p:cNvPr id="16" name="Slide Number Placeholder 6">
            <a:extLst>
              <a:ext uri="{FF2B5EF4-FFF2-40B4-BE49-F238E27FC236}">
                <a16:creationId xmlns:a16="http://schemas.microsoft.com/office/drawing/2014/main" id="{C6A4A1ED-5418-9125-788E-9481F1941F5A}"/>
              </a:ext>
            </a:extLst>
          </p:cNvPr>
          <p:cNvSpPr>
            <a:spLocks noGrp="1"/>
          </p:cNvSpPr>
          <p:nvPr/>
        </p:nvSpPr>
        <p:spPr>
          <a:xfrm>
            <a:off x="-533400" y="9415873"/>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14</a:t>
            </a:fld>
            <a:endParaRPr lang="en-US" sz="3600" dirty="0"/>
          </a:p>
        </p:txBody>
      </p:sp>
      <p:sp>
        <p:nvSpPr>
          <p:cNvPr id="14" name="Google Shape;456;p19">
            <a:extLst>
              <a:ext uri="{FF2B5EF4-FFF2-40B4-BE49-F238E27FC236}">
                <a16:creationId xmlns:a16="http://schemas.microsoft.com/office/drawing/2014/main" id="{94E390FC-BDFD-819E-FDF2-10CD3277FA16}"/>
              </a:ext>
            </a:extLst>
          </p:cNvPr>
          <p:cNvSpPr txBox="1"/>
          <p:nvPr/>
        </p:nvSpPr>
        <p:spPr>
          <a:xfrm>
            <a:off x="96012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1" y="3427956"/>
            <a:ext cx="13546001" cy="6859044"/>
            <a:chOff x="0" y="0"/>
            <a:chExt cx="18360960" cy="9292477"/>
          </a:xfrm>
        </p:grpSpPr>
        <p:sp>
          <p:nvSpPr>
            <p:cNvPr id="3" name="AutoShape 3"/>
            <p:cNvSpPr/>
            <p:nvPr/>
          </p:nvSpPr>
          <p:spPr>
            <a:xfrm>
              <a:off x="0" y="139611"/>
              <a:ext cx="18360960" cy="9152866"/>
            </a:xfrm>
            <a:prstGeom prst="rect">
              <a:avLst/>
            </a:prstGeom>
            <a:solidFill>
              <a:srgbClr val="FFDB15"/>
            </a:solidFill>
          </p:spPr>
          <p:txBody>
            <a:bodyPr/>
            <a:lstStyle/>
            <a:p>
              <a:endParaRPr lang="en-CH"/>
            </a:p>
          </p:txBody>
        </p:sp>
        <p:grpSp>
          <p:nvGrpSpPr>
            <p:cNvPr id="4" name="Group 4"/>
            <p:cNvGrpSpPr/>
            <p:nvPr/>
          </p:nvGrpSpPr>
          <p:grpSpPr>
            <a:xfrm rot="-10800000">
              <a:off x="982512" y="0"/>
              <a:ext cx="1716137" cy="1053420"/>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pic>
        <p:nvPicPr>
          <p:cNvPr id="6" name="Picture 6"/>
          <p:cNvPicPr>
            <a:picLocks noChangeAspect="1"/>
          </p:cNvPicPr>
          <p:nvPr/>
        </p:nvPicPr>
        <p:blipFill>
          <a:blip r:embed="rId3"/>
          <a:srcRect l="7806" r="7806"/>
          <a:stretch>
            <a:fillRect/>
          </a:stretch>
        </p:blipFill>
        <p:spPr>
          <a:xfrm>
            <a:off x="12013957" y="0"/>
            <a:ext cx="6263581" cy="10287000"/>
          </a:xfrm>
          <a:prstGeom prst="rect">
            <a:avLst/>
          </a:prstGeom>
        </p:spPr>
      </p:pic>
      <p:pic>
        <p:nvPicPr>
          <p:cNvPr id="7" name="Picture 7"/>
          <p:cNvPicPr>
            <a:picLocks noChangeAspect="1"/>
          </p:cNvPicPr>
          <p:nvPr/>
        </p:nvPicPr>
        <p:blipFill>
          <a:blip r:embed="rId4"/>
          <a:srcRect/>
          <a:stretch>
            <a:fillRect/>
          </a:stretch>
        </p:blipFill>
        <p:spPr>
          <a:xfrm>
            <a:off x="495757" y="5574568"/>
            <a:ext cx="3968376" cy="975614"/>
          </a:xfrm>
          <a:prstGeom prst="rect">
            <a:avLst/>
          </a:prstGeom>
        </p:spPr>
      </p:pic>
      <p:pic>
        <p:nvPicPr>
          <p:cNvPr id="8" name="Picture 8"/>
          <p:cNvPicPr>
            <a:picLocks noChangeAspect="1"/>
          </p:cNvPicPr>
          <p:nvPr/>
        </p:nvPicPr>
        <p:blipFill>
          <a:blip r:embed="rId5"/>
          <a:srcRect/>
          <a:stretch>
            <a:fillRect/>
          </a:stretch>
        </p:blipFill>
        <p:spPr>
          <a:xfrm>
            <a:off x="5023971" y="2785377"/>
            <a:ext cx="6575485" cy="6553996"/>
          </a:xfrm>
          <a:prstGeom prst="rect">
            <a:avLst/>
          </a:prstGeom>
        </p:spPr>
      </p:pic>
      <p:sp>
        <p:nvSpPr>
          <p:cNvPr id="9" name="TextBox 9"/>
          <p:cNvSpPr txBox="1"/>
          <p:nvPr/>
        </p:nvSpPr>
        <p:spPr>
          <a:xfrm>
            <a:off x="1028700" y="600081"/>
            <a:ext cx="10006541" cy="2962349"/>
          </a:xfrm>
          <a:prstGeom prst="rect">
            <a:avLst/>
          </a:prstGeom>
        </p:spPr>
        <p:txBody>
          <a:bodyPr lIns="0" tIns="0" rIns="0" bIns="0" rtlCol="0" anchor="t">
            <a:spAutoFit/>
          </a:bodyPr>
          <a:lstStyle/>
          <a:p>
            <a:pPr>
              <a:lnSpc>
                <a:spcPts val="7670"/>
              </a:lnSpc>
            </a:pPr>
            <a:r>
              <a:rPr lang="en-US" sz="6500" b="1" spc="65" dirty="0">
                <a:solidFill>
                  <a:srgbClr val="FFFFFF"/>
                </a:solidFill>
                <a:latin typeface="Raleway SemiBold" panose="020B0003030101060003" pitchFamily="34" charset="0"/>
              </a:rPr>
              <a:t>LORENTZ TRANSFORMATION</a:t>
            </a:r>
          </a:p>
          <a:p>
            <a:pPr>
              <a:lnSpc>
                <a:spcPts val="7670"/>
              </a:lnSpc>
            </a:pPr>
            <a:endParaRPr lang="en-US" sz="6500" b="1" spc="65" dirty="0">
              <a:solidFill>
                <a:srgbClr val="FFFFFF"/>
              </a:solidFill>
              <a:latin typeface="Raleway SemiBold" panose="020B0003030101060003" pitchFamily="34" charset="0"/>
            </a:endParaRPr>
          </a:p>
        </p:txBody>
      </p:sp>
      <p:sp>
        <p:nvSpPr>
          <p:cNvPr id="10" name="TextBox 10"/>
          <p:cNvSpPr txBox="1"/>
          <p:nvPr/>
        </p:nvSpPr>
        <p:spPr>
          <a:xfrm>
            <a:off x="2026871" y="2737752"/>
            <a:ext cx="9873193" cy="583539"/>
          </a:xfrm>
          <a:prstGeom prst="rect">
            <a:avLst/>
          </a:prstGeom>
        </p:spPr>
        <p:txBody>
          <a:bodyPr lIns="0" tIns="0" rIns="0" bIns="0" rtlCol="0" anchor="t">
            <a:spAutoFit/>
          </a:bodyPr>
          <a:lstStyle/>
          <a:p>
            <a:pPr algn="r">
              <a:lnSpc>
                <a:spcPts val="4617"/>
              </a:lnSpc>
            </a:pPr>
            <a:endParaRPr/>
          </a:p>
        </p:txBody>
      </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287935" y="9542666"/>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15</a:t>
            </a:fld>
            <a:endParaRPr lang="en-US" sz="3600" dirty="0"/>
          </a:p>
        </p:txBody>
      </p:sp>
      <p:sp>
        <p:nvSpPr>
          <p:cNvPr id="11" name="Google Shape;456;p19">
            <a:extLst>
              <a:ext uri="{FF2B5EF4-FFF2-40B4-BE49-F238E27FC236}">
                <a16:creationId xmlns:a16="http://schemas.microsoft.com/office/drawing/2014/main" id="{0C778262-EB80-7CB4-101D-00A27C5DFD37}"/>
              </a:ext>
            </a:extLst>
          </p:cNvPr>
          <p:cNvSpPr txBox="1"/>
          <p:nvPr/>
        </p:nvSpPr>
        <p:spPr>
          <a:xfrm>
            <a:off x="96774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Lst>
          </a:blip>
          <a:srcRect/>
          <a:stretch>
            <a:fillRect/>
          </a:stretch>
        </p:blipFill>
        <p:spPr>
          <a:xfrm>
            <a:off x="0" y="1"/>
            <a:ext cx="12757074" cy="10287000"/>
          </a:xfrm>
          <a:prstGeom prst="rect">
            <a:avLst/>
          </a:prstGeom>
        </p:spPr>
      </p:pic>
      <p:grpSp>
        <p:nvGrpSpPr>
          <p:cNvPr id="3" name="Group 3"/>
          <p:cNvGrpSpPr/>
          <p:nvPr/>
        </p:nvGrpSpPr>
        <p:grpSpPr>
          <a:xfrm>
            <a:off x="4355966" y="0"/>
            <a:ext cx="13932034" cy="10287000"/>
            <a:chOff x="0" y="0"/>
            <a:chExt cx="18576045" cy="13716000"/>
          </a:xfrm>
        </p:grpSpPr>
        <p:sp>
          <p:nvSpPr>
            <p:cNvPr id="4" name="AutoShape 4"/>
            <p:cNvSpPr/>
            <p:nvPr/>
          </p:nvSpPr>
          <p:spPr>
            <a:xfrm>
              <a:off x="53709" y="0"/>
              <a:ext cx="18522335" cy="4330217"/>
            </a:xfrm>
            <a:prstGeom prst="rect">
              <a:avLst/>
            </a:prstGeom>
            <a:solidFill>
              <a:srgbClr val="020301"/>
            </a:solidFill>
          </p:spPr>
          <p:txBody>
            <a:bodyPr/>
            <a:lstStyle/>
            <a:p>
              <a:endParaRPr lang="en-CH"/>
            </a:p>
          </p:txBody>
        </p:sp>
        <p:sp>
          <p:nvSpPr>
            <p:cNvPr id="5" name="AutoShape 5"/>
            <p:cNvSpPr/>
            <p:nvPr/>
          </p:nvSpPr>
          <p:spPr>
            <a:xfrm>
              <a:off x="53709" y="4692892"/>
              <a:ext cx="18522335" cy="4330217"/>
            </a:xfrm>
            <a:prstGeom prst="rect">
              <a:avLst/>
            </a:prstGeom>
            <a:solidFill>
              <a:srgbClr val="020301"/>
            </a:solidFill>
          </p:spPr>
          <p:txBody>
            <a:bodyPr/>
            <a:lstStyle/>
            <a:p>
              <a:endParaRPr lang="en-CH"/>
            </a:p>
          </p:txBody>
        </p:sp>
        <p:sp>
          <p:nvSpPr>
            <p:cNvPr id="6" name="AutoShape 6"/>
            <p:cNvSpPr/>
            <p:nvPr/>
          </p:nvSpPr>
          <p:spPr>
            <a:xfrm>
              <a:off x="53709" y="9385783"/>
              <a:ext cx="18522335" cy="4330217"/>
            </a:xfrm>
            <a:prstGeom prst="rect">
              <a:avLst/>
            </a:prstGeom>
            <a:solidFill>
              <a:srgbClr val="020301"/>
            </a:solidFill>
          </p:spPr>
          <p:txBody>
            <a:bodyPr/>
            <a:lstStyle/>
            <a:p>
              <a:endParaRPr lang="en-CH"/>
            </a:p>
          </p:txBody>
        </p:sp>
        <p:grpSp>
          <p:nvGrpSpPr>
            <p:cNvPr id="7" name="Group 7"/>
            <p:cNvGrpSpPr/>
            <p:nvPr/>
          </p:nvGrpSpPr>
          <p:grpSpPr>
            <a:xfrm rot="5400000">
              <a:off x="-206067" y="6530447"/>
              <a:ext cx="1067241" cy="655106"/>
              <a:chOff x="0" y="0"/>
              <a:chExt cx="6350000" cy="5499100"/>
            </a:xfrm>
          </p:grpSpPr>
          <p:sp>
            <p:nvSpPr>
              <p:cNvPr id="8" name="Freeform 8"/>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nvGrpSpPr>
            <p:cNvPr id="9" name="Group 9"/>
            <p:cNvGrpSpPr/>
            <p:nvPr/>
          </p:nvGrpSpPr>
          <p:grpSpPr>
            <a:xfrm rot="5400000">
              <a:off x="-206067" y="11223338"/>
              <a:ext cx="1067241" cy="655106"/>
              <a:chOff x="0" y="0"/>
              <a:chExt cx="6350000" cy="5499100"/>
            </a:xfrm>
          </p:grpSpPr>
          <p:sp>
            <p:nvSpPr>
              <p:cNvPr id="10" name="Freeform 10"/>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11" name="TextBox 11"/>
          <p:cNvSpPr txBox="1"/>
          <p:nvPr/>
        </p:nvSpPr>
        <p:spPr>
          <a:xfrm rot="-5400000">
            <a:off x="16722" y="6761019"/>
            <a:ext cx="4716773" cy="2000548"/>
          </a:xfrm>
          <a:prstGeom prst="rect">
            <a:avLst/>
          </a:prstGeom>
        </p:spPr>
        <p:txBody>
          <a:bodyPr lIns="0" tIns="0" rIns="0" bIns="0" rtlCol="0" anchor="t">
            <a:spAutoFit/>
          </a:bodyPr>
          <a:lstStyle/>
          <a:p>
            <a:pPr algn="ctr">
              <a:lnSpc>
                <a:spcPts val="5157"/>
              </a:lnSpc>
            </a:pPr>
            <a:r>
              <a:rPr lang="en-US" sz="4371" spc="43" dirty="0">
                <a:solidFill>
                  <a:srgbClr val="FFDB15"/>
                </a:solidFill>
                <a:latin typeface="Raleway Bold" charset="0"/>
                <a:cs typeface="Raleway Bold" charset="0"/>
              </a:rPr>
              <a:t>EINSTEIN’S PRINCIPLE OF RELATIVITY</a:t>
            </a:r>
          </a:p>
        </p:txBody>
      </p:sp>
      <p:sp>
        <p:nvSpPr>
          <p:cNvPr id="14" name="TextBox 14"/>
          <p:cNvSpPr txBox="1"/>
          <p:nvPr/>
        </p:nvSpPr>
        <p:spPr>
          <a:xfrm>
            <a:off x="5463035" y="184642"/>
            <a:ext cx="11717897" cy="3586163"/>
          </a:xfrm>
          <a:prstGeom prst="rect">
            <a:avLst/>
          </a:prstGeom>
        </p:spPr>
        <p:txBody>
          <a:bodyPr lIns="0" tIns="0" rIns="0" bIns="0" rtlCol="0" anchor="t">
            <a:spAutoFit/>
          </a:bodyPr>
          <a:lstStyle/>
          <a:p>
            <a:pPr>
              <a:lnSpc>
                <a:spcPts val="4500"/>
              </a:lnSpc>
            </a:pPr>
            <a:endParaRPr dirty="0"/>
          </a:p>
          <a:p>
            <a:pPr algn="ctr">
              <a:lnSpc>
                <a:spcPts val="5099"/>
              </a:lnSpc>
            </a:pPr>
            <a:r>
              <a:rPr lang="en-US" sz="3399" spc="33" dirty="0">
                <a:solidFill>
                  <a:srgbClr val="FFFFFF"/>
                </a:solidFill>
                <a:latin typeface="Raleway"/>
              </a:rPr>
              <a:t>IN ALBERT EINSTEIN’S ORIGINAL TREATMENT, IN 1905, THE PRINCIPLE OF RELATIVITY IS BASED ON</a:t>
            </a:r>
          </a:p>
          <a:p>
            <a:pPr algn="ctr">
              <a:lnSpc>
                <a:spcPts val="5099"/>
              </a:lnSpc>
            </a:pPr>
            <a:r>
              <a:rPr lang="en-US" sz="3399" spc="33" dirty="0">
                <a:solidFill>
                  <a:srgbClr val="FFFFFF"/>
                </a:solidFill>
                <a:latin typeface="Raleway"/>
              </a:rPr>
              <a:t> </a:t>
            </a:r>
            <a:r>
              <a:rPr lang="en-US" sz="3399" spc="33" dirty="0">
                <a:solidFill>
                  <a:srgbClr val="FFFFFF"/>
                </a:solidFill>
                <a:latin typeface="Raleway Bold"/>
              </a:rPr>
              <a:t>TWO POSTULATES</a:t>
            </a:r>
            <a:r>
              <a:rPr lang="en-US" sz="3399" spc="33" dirty="0">
                <a:solidFill>
                  <a:srgbClr val="FFFFFF"/>
                </a:solidFill>
                <a:latin typeface="Raleway"/>
              </a:rPr>
              <a:t>:</a:t>
            </a:r>
          </a:p>
          <a:p>
            <a:pPr>
              <a:lnSpc>
                <a:spcPts val="4500"/>
              </a:lnSpc>
            </a:pPr>
            <a:endParaRPr lang="en-US" sz="3399" spc="33" dirty="0">
              <a:solidFill>
                <a:srgbClr val="FFFFFF"/>
              </a:solidFill>
              <a:latin typeface="Raleway"/>
            </a:endParaRPr>
          </a:p>
          <a:p>
            <a:pPr>
              <a:lnSpc>
                <a:spcPts val="4500"/>
              </a:lnSpc>
            </a:pPr>
            <a:endParaRPr lang="en-US" sz="3399" spc="33" dirty="0">
              <a:solidFill>
                <a:srgbClr val="FFFFFF"/>
              </a:solidFill>
              <a:latin typeface="Raleway"/>
            </a:endParaRPr>
          </a:p>
        </p:txBody>
      </p:sp>
      <p:sp>
        <p:nvSpPr>
          <p:cNvPr id="15" name="TextBox 15"/>
          <p:cNvSpPr txBox="1"/>
          <p:nvPr/>
        </p:nvSpPr>
        <p:spPr>
          <a:xfrm>
            <a:off x="5463035" y="3672840"/>
            <a:ext cx="12479897" cy="2857642"/>
          </a:xfrm>
          <a:prstGeom prst="rect">
            <a:avLst/>
          </a:prstGeom>
        </p:spPr>
        <p:txBody>
          <a:bodyPr lIns="0" tIns="0" rIns="0" bIns="0" rtlCol="0" anchor="t">
            <a:spAutoFit/>
          </a:bodyPr>
          <a:lstStyle/>
          <a:p>
            <a:pPr algn="just">
              <a:lnSpc>
                <a:spcPts val="5699"/>
              </a:lnSpc>
            </a:pPr>
            <a:r>
              <a:rPr lang="en-US" sz="3799" spc="37" dirty="0">
                <a:solidFill>
                  <a:srgbClr val="FFDB17"/>
                </a:solidFill>
                <a:latin typeface="Raleway Bold"/>
              </a:rPr>
              <a:t>1. SPECIAL PRINCIPLE OF RELATIVITY: </a:t>
            </a:r>
          </a:p>
          <a:p>
            <a:pPr algn="just">
              <a:lnSpc>
                <a:spcPts val="5699"/>
              </a:lnSpc>
            </a:pPr>
            <a:r>
              <a:rPr lang="en-US" sz="3799" spc="37" dirty="0">
                <a:solidFill>
                  <a:srgbClr val="FFFFFF"/>
                </a:solidFill>
                <a:latin typeface="Raleway"/>
              </a:rPr>
              <a:t>The laws of physics are invariant (i.e. identical) in all inertial frames of reference (i.e. non-accelerating frames of reference).</a:t>
            </a:r>
          </a:p>
        </p:txBody>
      </p:sp>
      <p:sp>
        <p:nvSpPr>
          <p:cNvPr id="16" name="TextBox 16"/>
          <p:cNvSpPr txBox="1"/>
          <p:nvPr/>
        </p:nvSpPr>
        <p:spPr>
          <a:xfrm>
            <a:off x="5463035" y="7110400"/>
            <a:ext cx="12479897" cy="3552254"/>
          </a:xfrm>
          <a:prstGeom prst="rect">
            <a:avLst/>
          </a:prstGeom>
        </p:spPr>
        <p:txBody>
          <a:bodyPr lIns="0" tIns="0" rIns="0" bIns="0" rtlCol="0" anchor="t">
            <a:spAutoFit/>
          </a:bodyPr>
          <a:lstStyle/>
          <a:p>
            <a:pPr>
              <a:lnSpc>
                <a:spcPts val="5849"/>
              </a:lnSpc>
            </a:pPr>
            <a:r>
              <a:rPr lang="en-US" sz="3899" spc="38" dirty="0">
                <a:solidFill>
                  <a:srgbClr val="FFDB17"/>
                </a:solidFill>
                <a:latin typeface="Raleway Bold"/>
              </a:rPr>
              <a:t>2. INVARIANCE OF C: </a:t>
            </a:r>
          </a:p>
          <a:p>
            <a:pPr>
              <a:lnSpc>
                <a:spcPts val="5849"/>
              </a:lnSpc>
            </a:pPr>
            <a:r>
              <a:rPr lang="en-US" sz="3899" spc="38" dirty="0">
                <a:solidFill>
                  <a:srgbClr val="FFFFFF"/>
                </a:solidFill>
                <a:latin typeface="Raleway"/>
              </a:rPr>
              <a:t>The speed of light in a vacuum is the same for all observers, regardless of the motion of the light source or observer.</a:t>
            </a:r>
          </a:p>
          <a:p>
            <a:pPr>
              <a:lnSpc>
                <a:spcPts val="4500"/>
              </a:lnSpc>
            </a:pPr>
            <a:endParaRPr lang="en-US" sz="3899" spc="38" dirty="0">
              <a:solidFill>
                <a:srgbClr val="FFFFFF"/>
              </a:solidFill>
              <a:latin typeface="Raleway"/>
            </a:endParaRPr>
          </a:p>
        </p:txBody>
      </p:sp>
      <p:sp>
        <p:nvSpPr>
          <p:cNvPr id="17" name="TextBox 17"/>
          <p:cNvSpPr txBox="1"/>
          <p:nvPr/>
        </p:nvSpPr>
        <p:spPr>
          <a:xfrm>
            <a:off x="11314566" y="9514206"/>
            <a:ext cx="6628366" cy="1192634"/>
          </a:xfrm>
          <a:prstGeom prst="rect">
            <a:avLst/>
          </a:prstGeom>
        </p:spPr>
        <p:txBody>
          <a:bodyPr lIns="0" tIns="0" rIns="0" bIns="0" rtlCol="0" anchor="t">
            <a:spAutoFit/>
          </a:bodyPr>
          <a:lstStyle/>
          <a:p>
            <a:pPr algn="ctr">
              <a:lnSpc>
                <a:spcPts val="3080"/>
              </a:lnSpc>
            </a:pPr>
            <a:r>
              <a:rPr lang="en-US" sz="2200" spc="22" dirty="0">
                <a:solidFill>
                  <a:srgbClr val="FFFFFF"/>
                </a:solidFill>
                <a:latin typeface="Raleway"/>
              </a:rPr>
              <a:t>1905, Albert Einstein, "On the Electrodynamics of Moving Bodies".</a:t>
            </a:r>
          </a:p>
          <a:p>
            <a:pPr algn="ctr">
              <a:lnSpc>
                <a:spcPts val="3080"/>
              </a:lnSpc>
              <a:spcBef>
                <a:spcPct val="0"/>
              </a:spcBef>
            </a:pPr>
            <a:endParaRPr lang="en-US" sz="2200" spc="22" dirty="0">
              <a:solidFill>
                <a:srgbClr val="FFFFFF"/>
              </a:solidFill>
              <a:latin typeface="Raleway"/>
            </a:endParaRPr>
          </a:p>
        </p:txBody>
      </p:sp>
      <p:sp>
        <p:nvSpPr>
          <p:cNvPr id="20" name="Slide Number Placeholder 6">
            <a:extLst>
              <a:ext uri="{FF2B5EF4-FFF2-40B4-BE49-F238E27FC236}">
                <a16:creationId xmlns:a16="http://schemas.microsoft.com/office/drawing/2014/main" id="{C6A4A1ED-5418-9125-788E-9481F1941F5A}"/>
              </a:ext>
            </a:extLst>
          </p:cNvPr>
          <p:cNvSpPr>
            <a:spLocks noGrp="1"/>
          </p:cNvSpPr>
          <p:nvPr/>
        </p:nvSpPr>
        <p:spPr>
          <a:xfrm>
            <a:off x="0" y="9486900"/>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16</a:t>
            </a:fld>
            <a:endParaRPr lang="en-US" sz="3600" dirty="0">
              <a:solidFill>
                <a:srgbClr val="FFFF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r="58785"/>
          <a:stretch>
            <a:fillRect/>
          </a:stretch>
        </p:blipFill>
        <p:spPr>
          <a:xfrm>
            <a:off x="-257209" y="-202356"/>
            <a:ext cx="6689845" cy="10834659"/>
          </a:xfrm>
          <a:prstGeom prst="rect">
            <a:avLst/>
          </a:prstGeom>
        </p:spPr>
      </p:pic>
      <p:grpSp>
        <p:nvGrpSpPr>
          <p:cNvPr id="3" name="Group 3"/>
          <p:cNvGrpSpPr/>
          <p:nvPr/>
        </p:nvGrpSpPr>
        <p:grpSpPr>
          <a:xfrm>
            <a:off x="1028700" y="1028700"/>
            <a:ext cx="8714464" cy="8229600"/>
            <a:chOff x="0" y="0"/>
            <a:chExt cx="11619285" cy="10972800"/>
          </a:xfrm>
        </p:grpSpPr>
        <p:sp>
          <p:nvSpPr>
            <p:cNvPr id="4" name="AutoShape 4"/>
            <p:cNvSpPr/>
            <p:nvPr/>
          </p:nvSpPr>
          <p:spPr>
            <a:xfrm>
              <a:off x="0" y="0"/>
              <a:ext cx="10789558" cy="10972800"/>
            </a:xfrm>
            <a:prstGeom prst="rect">
              <a:avLst/>
            </a:prstGeom>
            <a:solidFill>
              <a:srgbClr val="020301"/>
            </a:solidFill>
          </p:spPr>
          <p:txBody>
            <a:bodyPr/>
            <a:lstStyle/>
            <a:p>
              <a:endParaRPr lang="en-CH"/>
            </a:p>
          </p:txBody>
        </p:sp>
        <p:grpSp>
          <p:nvGrpSpPr>
            <p:cNvPr id="5" name="Group 5"/>
            <p:cNvGrpSpPr/>
            <p:nvPr/>
          </p:nvGrpSpPr>
          <p:grpSpPr>
            <a:xfrm rot="5400000">
              <a:off x="10361923" y="5008154"/>
              <a:ext cx="1558232" cy="956493"/>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sp>
        <p:nvSpPr>
          <p:cNvPr id="7" name="TextBox 7"/>
          <p:cNvSpPr txBox="1"/>
          <p:nvPr/>
        </p:nvSpPr>
        <p:spPr>
          <a:xfrm>
            <a:off x="1420277" y="3263366"/>
            <a:ext cx="6955145" cy="3284091"/>
          </a:xfrm>
          <a:prstGeom prst="rect">
            <a:avLst/>
          </a:prstGeom>
        </p:spPr>
        <p:txBody>
          <a:bodyPr lIns="0" tIns="0" rIns="0" bIns="0" rtlCol="0" anchor="t">
            <a:spAutoFit/>
          </a:bodyPr>
          <a:lstStyle/>
          <a:p>
            <a:pPr>
              <a:lnSpc>
                <a:spcPts val="13786"/>
              </a:lnSpc>
            </a:pPr>
            <a:r>
              <a:rPr lang="en-US" sz="6100" b="1" spc="61" dirty="0">
                <a:solidFill>
                  <a:srgbClr val="FFFFFF"/>
                </a:solidFill>
                <a:latin typeface="Raleway SemiBold" panose="020B0003030101060003" pitchFamily="34" charset="0"/>
              </a:rPr>
              <a:t>BREAKDOWN </a:t>
            </a:r>
          </a:p>
          <a:p>
            <a:pPr>
              <a:lnSpc>
                <a:spcPts val="13786"/>
              </a:lnSpc>
            </a:pPr>
            <a:r>
              <a:rPr lang="en-US" sz="6100" b="1" spc="61" dirty="0">
                <a:solidFill>
                  <a:srgbClr val="FFFFFF"/>
                </a:solidFill>
                <a:latin typeface="Raleway SemiBold" panose="020B0003030101060003" pitchFamily="34" charset="0"/>
              </a:rPr>
              <a:t>THE POSTULATES </a:t>
            </a:r>
          </a:p>
        </p:txBody>
      </p:sp>
      <p:sp>
        <p:nvSpPr>
          <p:cNvPr id="8" name="TextBox 8"/>
          <p:cNvSpPr txBox="1"/>
          <p:nvPr/>
        </p:nvSpPr>
        <p:spPr>
          <a:xfrm>
            <a:off x="9743164" y="2261236"/>
            <a:ext cx="8250561" cy="5250178"/>
          </a:xfrm>
          <a:prstGeom prst="rect">
            <a:avLst/>
          </a:prstGeom>
        </p:spPr>
        <p:txBody>
          <a:bodyPr lIns="0" tIns="0" rIns="0" bIns="0" rtlCol="0" anchor="t">
            <a:spAutoFit/>
          </a:bodyPr>
          <a:lstStyle/>
          <a:p>
            <a:pPr marL="971553" lvl="1" indent="-485777" algn="just">
              <a:lnSpc>
                <a:spcPts val="10710"/>
              </a:lnSpc>
              <a:buFont typeface="Arial"/>
              <a:buChar char="•"/>
            </a:pPr>
            <a:r>
              <a:rPr lang="en-US" sz="4500" spc="45" dirty="0">
                <a:solidFill>
                  <a:srgbClr val="020301"/>
                </a:solidFill>
                <a:latin typeface="Raleway Bold"/>
              </a:rPr>
              <a:t>"EVENT"</a:t>
            </a:r>
          </a:p>
          <a:p>
            <a:pPr marL="971553" lvl="1" indent="-485777">
              <a:lnSpc>
                <a:spcPts val="10710"/>
              </a:lnSpc>
              <a:buFont typeface="Arial"/>
              <a:buChar char="•"/>
            </a:pPr>
            <a:r>
              <a:rPr lang="en-US" sz="4500" spc="45" dirty="0">
                <a:solidFill>
                  <a:srgbClr val="020301"/>
                </a:solidFill>
                <a:latin typeface="Raleway Bold"/>
              </a:rPr>
              <a:t>"FRAME OF REFERENCE"</a:t>
            </a:r>
          </a:p>
          <a:p>
            <a:pPr marL="971553" lvl="1" indent="-485777" algn="l">
              <a:lnSpc>
                <a:spcPts val="10710"/>
              </a:lnSpc>
              <a:buFont typeface="Arial"/>
              <a:buChar char="•"/>
            </a:pPr>
            <a:r>
              <a:rPr lang="en-US" sz="4500" spc="45" dirty="0">
                <a:solidFill>
                  <a:srgbClr val="020301"/>
                </a:solidFill>
                <a:latin typeface="Raleway Bold"/>
              </a:rPr>
              <a:t>"SIMULTANEITY"</a:t>
            </a:r>
          </a:p>
          <a:p>
            <a:pPr marL="971553" lvl="1" indent="-485777">
              <a:lnSpc>
                <a:spcPts val="10710"/>
              </a:lnSpc>
              <a:buFont typeface="Arial"/>
              <a:buChar char="•"/>
            </a:pPr>
            <a:r>
              <a:rPr lang="en-US" sz="4500" spc="45" dirty="0">
                <a:solidFill>
                  <a:srgbClr val="020301"/>
                </a:solidFill>
                <a:latin typeface="Raleway Bold"/>
              </a:rPr>
              <a:t>"SPEED OF LIGHT"</a:t>
            </a:r>
          </a:p>
        </p:txBody>
      </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17</a:t>
            </a:fld>
            <a:endParaRPr lang="en-US" sz="3600" dirty="0"/>
          </a:p>
        </p:txBody>
      </p:sp>
      <p:sp>
        <p:nvSpPr>
          <p:cNvPr id="9" name="Google Shape;456;p19">
            <a:extLst>
              <a:ext uri="{FF2B5EF4-FFF2-40B4-BE49-F238E27FC236}">
                <a16:creationId xmlns:a16="http://schemas.microsoft.com/office/drawing/2014/main" id="{EA14AE0F-393F-ABCE-80D1-4AA8E48D8CB8}"/>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9127" r="19127"/>
          <a:stretch>
            <a:fillRect/>
          </a:stretch>
        </p:blipFill>
        <p:spPr>
          <a:xfrm>
            <a:off x="-257209" y="-202356"/>
            <a:ext cx="6689845" cy="10834659"/>
          </a:xfrm>
          <a:prstGeom prst="rect">
            <a:avLst/>
          </a:prstGeom>
        </p:spPr>
      </p:pic>
      <p:pic>
        <p:nvPicPr>
          <p:cNvPr id="3" name="Picture 3"/>
          <p:cNvPicPr>
            <a:picLocks noChangeAspect="1"/>
          </p:cNvPicPr>
          <p:nvPr/>
        </p:nvPicPr>
        <p:blipFill>
          <a:blip r:embed="rId4"/>
          <a:srcRect/>
          <a:stretch>
            <a:fillRect/>
          </a:stretch>
        </p:blipFill>
        <p:spPr>
          <a:xfrm>
            <a:off x="4354752" y="4152900"/>
            <a:ext cx="13638973" cy="4404050"/>
          </a:xfrm>
          <a:prstGeom prst="rect">
            <a:avLst/>
          </a:prstGeom>
        </p:spPr>
      </p:pic>
      <p:grpSp>
        <p:nvGrpSpPr>
          <p:cNvPr id="4" name="Group 4"/>
          <p:cNvGrpSpPr/>
          <p:nvPr/>
        </p:nvGrpSpPr>
        <p:grpSpPr>
          <a:xfrm>
            <a:off x="6410483" y="68007"/>
            <a:ext cx="11583242" cy="3591561"/>
            <a:chOff x="0" y="-240309"/>
            <a:chExt cx="15444322" cy="4788747"/>
          </a:xfrm>
        </p:grpSpPr>
        <p:pic>
          <p:nvPicPr>
            <p:cNvPr id="5" name="Picture 5"/>
            <p:cNvPicPr>
              <a:picLocks noChangeAspect="1"/>
            </p:cNvPicPr>
            <p:nvPr/>
          </p:nvPicPr>
          <p:blipFill>
            <a:blip r:embed="rId5"/>
            <a:srcRect/>
            <a:stretch>
              <a:fillRect/>
            </a:stretch>
          </p:blipFill>
          <p:spPr>
            <a:xfrm>
              <a:off x="4958831" y="0"/>
              <a:ext cx="5526660" cy="1682177"/>
            </a:xfrm>
            <a:prstGeom prst="rect">
              <a:avLst/>
            </a:prstGeom>
          </p:spPr>
        </p:pic>
        <p:sp>
          <p:nvSpPr>
            <p:cNvPr id="6" name="TextBox 6"/>
            <p:cNvSpPr txBox="1"/>
            <p:nvPr/>
          </p:nvSpPr>
          <p:spPr>
            <a:xfrm>
              <a:off x="0" y="-240309"/>
              <a:ext cx="15444322" cy="4788747"/>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"EVENT"</a:t>
              </a:r>
              <a:r>
                <a:rPr lang="en-US" sz="5000" spc="50" dirty="0">
                  <a:solidFill>
                    <a:srgbClr val="000000"/>
                  </a:solidFill>
                  <a:latin typeface="Raleway Bold" charset="0"/>
                  <a:cs typeface="Raleway Bold" charset="0"/>
                </a:rPr>
                <a:t>  </a:t>
              </a:r>
            </a:p>
            <a:p>
              <a:pPr algn="ctr">
                <a:lnSpc>
                  <a:spcPts val="9039"/>
                </a:lnSpc>
              </a:pPr>
              <a:r>
                <a:rPr lang="en-US" sz="3999" spc="39" dirty="0">
                  <a:solidFill>
                    <a:srgbClr val="000000"/>
                  </a:solidFill>
                  <a:latin typeface="Raleway Bold" charset="0"/>
                  <a:cs typeface="Raleway Bold" charset="0"/>
                </a:rPr>
                <a:t>IS ANYTHING WITH  A LOCATION IN  SPACE AND TIME</a:t>
              </a:r>
            </a:p>
          </p:txBody>
        </p:sp>
      </p:grpSp>
      <p:grpSp>
        <p:nvGrpSpPr>
          <p:cNvPr id="7" name="Group 7"/>
          <p:cNvGrpSpPr/>
          <p:nvPr/>
        </p:nvGrpSpPr>
        <p:grpSpPr>
          <a:xfrm rot="5400000">
            <a:off x="5828102" y="3348361"/>
            <a:ext cx="721737" cy="443025"/>
            <a:chOff x="0" y="0"/>
            <a:chExt cx="6350000" cy="5499100"/>
          </a:xfrm>
        </p:grpSpPr>
        <p:sp>
          <p:nvSpPr>
            <p:cNvPr id="8" name="Freeform 8"/>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18</a:t>
            </a:fld>
            <a:endParaRPr lang="en-US" sz="3600" dirty="0"/>
          </a:p>
        </p:txBody>
      </p:sp>
      <p:sp>
        <p:nvSpPr>
          <p:cNvPr id="9" name="Google Shape;456;p19">
            <a:extLst>
              <a:ext uri="{FF2B5EF4-FFF2-40B4-BE49-F238E27FC236}">
                <a16:creationId xmlns:a16="http://schemas.microsoft.com/office/drawing/2014/main" id="{37F34C15-FE7F-FD0C-62FC-3824C2B3CD19}"/>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9127" r="19127"/>
          <a:stretch>
            <a:fillRect/>
          </a:stretch>
        </p:blipFill>
        <p:spPr>
          <a:xfrm>
            <a:off x="-257209" y="-202356"/>
            <a:ext cx="6689845" cy="10834659"/>
          </a:xfrm>
          <a:prstGeom prst="rect">
            <a:avLst/>
          </a:prstGeom>
        </p:spPr>
      </p:pic>
      <p:pic>
        <p:nvPicPr>
          <p:cNvPr id="3" name="Picture 3"/>
          <p:cNvPicPr>
            <a:picLocks noChangeAspect="1"/>
          </p:cNvPicPr>
          <p:nvPr/>
        </p:nvPicPr>
        <p:blipFill>
          <a:blip r:embed="rId4"/>
          <a:srcRect/>
          <a:stretch>
            <a:fillRect/>
          </a:stretch>
        </p:blipFill>
        <p:spPr>
          <a:xfrm>
            <a:off x="4354752" y="4190732"/>
            <a:ext cx="13638973" cy="4404050"/>
          </a:xfrm>
          <a:prstGeom prst="rect">
            <a:avLst/>
          </a:prstGeom>
        </p:spPr>
      </p:pic>
      <p:grpSp>
        <p:nvGrpSpPr>
          <p:cNvPr id="5" name="Group 5"/>
          <p:cNvGrpSpPr/>
          <p:nvPr/>
        </p:nvGrpSpPr>
        <p:grpSpPr>
          <a:xfrm>
            <a:off x="6410483" y="-34767"/>
            <a:ext cx="11583242" cy="3591561"/>
            <a:chOff x="0" y="-377341"/>
            <a:chExt cx="15444322" cy="4788747"/>
          </a:xfrm>
        </p:grpSpPr>
        <p:pic>
          <p:nvPicPr>
            <p:cNvPr id="6" name="Picture 6"/>
            <p:cNvPicPr>
              <a:picLocks noChangeAspect="1"/>
            </p:cNvPicPr>
            <p:nvPr/>
          </p:nvPicPr>
          <p:blipFill>
            <a:blip r:embed="rId5"/>
            <a:srcRect/>
            <a:stretch>
              <a:fillRect/>
            </a:stretch>
          </p:blipFill>
          <p:spPr>
            <a:xfrm>
              <a:off x="4958831" y="0"/>
              <a:ext cx="5526660" cy="1682177"/>
            </a:xfrm>
            <a:prstGeom prst="rect">
              <a:avLst/>
            </a:prstGeom>
          </p:spPr>
        </p:pic>
        <p:sp>
          <p:nvSpPr>
            <p:cNvPr id="7" name="TextBox 7"/>
            <p:cNvSpPr txBox="1"/>
            <p:nvPr/>
          </p:nvSpPr>
          <p:spPr>
            <a:xfrm>
              <a:off x="0" y="-377341"/>
              <a:ext cx="15444322" cy="4788747"/>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"EVENT"</a:t>
              </a:r>
              <a:r>
                <a:rPr lang="en-US" sz="5000" spc="50" dirty="0">
                  <a:solidFill>
                    <a:srgbClr val="000000"/>
                  </a:solidFill>
                  <a:latin typeface="Raleway Bold" charset="0"/>
                  <a:cs typeface="Raleway Bold" charset="0"/>
                </a:rPr>
                <a:t>  </a:t>
              </a:r>
            </a:p>
            <a:p>
              <a:pPr algn="ctr">
                <a:lnSpc>
                  <a:spcPts val="9039"/>
                </a:lnSpc>
              </a:pPr>
              <a:r>
                <a:rPr lang="en-US" sz="3999" spc="39" dirty="0">
                  <a:solidFill>
                    <a:srgbClr val="000000"/>
                  </a:solidFill>
                  <a:latin typeface="Raleway Bold" charset="0"/>
                  <a:cs typeface="Raleway Bold" charset="0"/>
                </a:rPr>
                <a:t>IS ANYTHING WITH  A LOCATION IN  SPACE AND TIME</a:t>
              </a:r>
            </a:p>
          </p:txBody>
        </p:sp>
      </p:grpSp>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19</a:t>
            </a:fld>
            <a:endParaRPr lang="en-US" sz="3600" dirty="0"/>
          </a:p>
        </p:txBody>
      </p:sp>
      <p:sp>
        <p:nvSpPr>
          <p:cNvPr id="4" name="Google Shape;456;p19">
            <a:extLst>
              <a:ext uri="{FF2B5EF4-FFF2-40B4-BE49-F238E27FC236}">
                <a16:creationId xmlns:a16="http://schemas.microsoft.com/office/drawing/2014/main" id="{4A0DCA2D-6E3B-D72A-B2C9-2D5232D11907}"/>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5555" r="5555"/>
          <a:stretch>
            <a:fillRect/>
          </a:stretch>
        </p:blipFill>
        <p:spPr>
          <a:xfrm>
            <a:off x="0" y="0"/>
            <a:ext cx="18288000" cy="10287000"/>
          </a:xfrm>
          <a:prstGeom prst="rect">
            <a:avLst/>
          </a:prstGeom>
        </p:spPr>
      </p:pic>
      <p:sp>
        <p:nvSpPr>
          <p:cNvPr id="4" name="TextBox 4"/>
          <p:cNvSpPr txBox="1"/>
          <p:nvPr/>
        </p:nvSpPr>
        <p:spPr>
          <a:xfrm>
            <a:off x="9618667" y="1383035"/>
            <a:ext cx="8070215" cy="1749034"/>
          </a:xfrm>
          <a:prstGeom prst="rect">
            <a:avLst/>
          </a:prstGeom>
        </p:spPr>
        <p:txBody>
          <a:bodyPr lIns="0" tIns="0" rIns="0" bIns="0" rtlCol="0" anchor="t">
            <a:spAutoFit/>
          </a:bodyPr>
          <a:lstStyle/>
          <a:p>
            <a:pPr algn="ctr">
              <a:lnSpc>
                <a:spcPts val="7021"/>
              </a:lnSpc>
              <a:spcBef>
                <a:spcPct val="0"/>
              </a:spcBef>
            </a:pPr>
            <a:r>
              <a:rPr lang="en-US" sz="5015" dirty="0">
                <a:solidFill>
                  <a:srgbClr val="FFFFFF"/>
                </a:solidFill>
                <a:latin typeface="Raleway Bold"/>
              </a:rPr>
              <a:t> Every day example: </a:t>
            </a:r>
          </a:p>
          <a:p>
            <a:pPr algn="ctr">
              <a:lnSpc>
                <a:spcPts val="7021"/>
              </a:lnSpc>
              <a:spcBef>
                <a:spcPct val="0"/>
              </a:spcBef>
            </a:pPr>
            <a:r>
              <a:rPr lang="en-US" sz="5015" dirty="0">
                <a:solidFill>
                  <a:srgbClr val="FFFFFF"/>
                </a:solidFill>
                <a:latin typeface="Raleway"/>
              </a:rPr>
              <a:t>plane,  airport, bad weather</a:t>
            </a:r>
          </a:p>
        </p:txBody>
      </p:sp>
      <p:sp>
        <p:nvSpPr>
          <p:cNvPr id="6"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2</a:t>
            </a:fld>
            <a:endParaRPr lang="en-US" sz="3600" dirty="0">
              <a:solidFill>
                <a:srgbClr val="FFFF00"/>
              </a:solidFill>
            </a:endParaRPr>
          </a:p>
        </p:txBody>
      </p:sp>
      <p:sp>
        <p:nvSpPr>
          <p:cNvPr id="3" name="Google Shape;456;p19">
            <a:extLst>
              <a:ext uri="{FF2B5EF4-FFF2-40B4-BE49-F238E27FC236}">
                <a16:creationId xmlns:a16="http://schemas.microsoft.com/office/drawing/2014/main" id="{5764B5E0-1183-C509-4B98-104CB9A83838}"/>
              </a:ext>
            </a:extLst>
          </p:cNvPr>
          <p:cNvSpPr txBox="1"/>
          <p:nvPr/>
        </p:nvSpPr>
        <p:spPr>
          <a:xfrm>
            <a:off x="0" y="9288703"/>
            <a:ext cx="9340589" cy="861774"/>
          </a:xfrm>
          <a:prstGeom prst="rect">
            <a:avLst/>
          </a:prstGeom>
          <a:noFill/>
          <a:ln>
            <a:noFill/>
          </a:ln>
        </p:spPr>
        <p:txBody>
          <a:bodyPr spcFirstLastPara="1" wrap="square" lIns="0" tIns="0" rIns="0" bIns="0" anchor="t" anchorCtr="0">
            <a:spAutoFit/>
          </a:bodyPr>
          <a:lstStyle/>
          <a:p>
            <a:pPr marL="0" marR="0" lvl="0" indent="0" algn="r" defTabSz="914400" rtl="0" eaLnBrk="1" fontAlgn="auto" latinLnBrk="0" hangingPunct="1">
              <a:lnSpc>
                <a:spcPct val="349937"/>
              </a:lnSpc>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9127" r="19127"/>
          <a:stretch>
            <a:fillRect/>
          </a:stretch>
        </p:blipFill>
        <p:spPr>
          <a:xfrm>
            <a:off x="-257209" y="-202356"/>
            <a:ext cx="6689845" cy="10834659"/>
          </a:xfrm>
          <a:prstGeom prst="rect">
            <a:avLst/>
          </a:prstGeom>
        </p:spPr>
      </p:pic>
      <p:pic>
        <p:nvPicPr>
          <p:cNvPr id="3" name="Picture 3"/>
          <p:cNvPicPr>
            <a:picLocks noChangeAspect="1"/>
          </p:cNvPicPr>
          <p:nvPr/>
        </p:nvPicPr>
        <p:blipFill>
          <a:blip r:embed="rId4"/>
          <a:srcRect/>
          <a:stretch>
            <a:fillRect/>
          </a:stretch>
        </p:blipFill>
        <p:spPr>
          <a:xfrm>
            <a:off x="4354752" y="4190732"/>
            <a:ext cx="13638973" cy="4404050"/>
          </a:xfrm>
          <a:prstGeom prst="rect">
            <a:avLst/>
          </a:prstGeom>
        </p:spPr>
      </p:pic>
      <p:sp>
        <p:nvSpPr>
          <p:cNvPr id="5" name="TextBox 5"/>
          <p:cNvSpPr txBox="1"/>
          <p:nvPr/>
        </p:nvSpPr>
        <p:spPr>
          <a:xfrm>
            <a:off x="6683068" y="8802883"/>
            <a:ext cx="10157132" cy="661271"/>
          </a:xfrm>
          <a:prstGeom prst="rect">
            <a:avLst/>
          </a:prstGeom>
        </p:spPr>
        <p:txBody>
          <a:bodyPr wrap="square" lIns="0" tIns="0" rIns="0" bIns="0" rtlCol="0" anchor="t">
            <a:spAutoFit/>
          </a:bodyPr>
          <a:lstStyle/>
          <a:p>
            <a:pPr algn="ctr">
              <a:lnSpc>
                <a:spcPts val="5599"/>
              </a:lnSpc>
              <a:spcBef>
                <a:spcPct val="0"/>
              </a:spcBef>
            </a:pPr>
            <a:r>
              <a:rPr lang="en-US" sz="3999" b="1" dirty="0">
                <a:solidFill>
                  <a:srgbClr val="000000"/>
                </a:solidFill>
                <a:latin typeface="Raleway"/>
              </a:rPr>
              <a:t>The dot is at position x=0 m </a:t>
            </a:r>
            <a:r>
              <a:rPr lang="en-US" sz="3999" b="1" dirty="0" err="1">
                <a:solidFill>
                  <a:srgbClr val="000000"/>
                </a:solidFill>
                <a:latin typeface="Raleway"/>
              </a:rPr>
              <a:t>ath</a:t>
            </a:r>
            <a:r>
              <a:rPr lang="en-US" sz="3999" b="1" dirty="0">
                <a:solidFill>
                  <a:srgbClr val="000000"/>
                </a:solidFill>
                <a:latin typeface="Raleway"/>
              </a:rPr>
              <a:t> time t=0 s</a:t>
            </a:r>
          </a:p>
        </p:txBody>
      </p:sp>
      <p:grpSp>
        <p:nvGrpSpPr>
          <p:cNvPr id="6" name="Group 6"/>
          <p:cNvGrpSpPr/>
          <p:nvPr/>
        </p:nvGrpSpPr>
        <p:grpSpPr>
          <a:xfrm>
            <a:off x="6410483" y="68007"/>
            <a:ext cx="11583242" cy="3591561"/>
            <a:chOff x="0" y="-240309"/>
            <a:chExt cx="15444322" cy="4788747"/>
          </a:xfrm>
        </p:grpSpPr>
        <p:pic>
          <p:nvPicPr>
            <p:cNvPr id="7" name="Picture 7"/>
            <p:cNvPicPr>
              <a:picLocks noChangeAspect="1"/>
            </p:cNvPicPr>
            <p:nvPr/>
          </p:nvPicPr>
          <p:blipFill>
            <a:blip r:embed="rId5"/>
            <a:srcRect/>
            <a:stretch>
              <a:fillRect/>
            </a:stretch>
          </p:blipFill>
          <p:spPr>
            <a:xfrm>
              <a:off x="4958831" y="0"/>
              <a:ext cx="5526660" cy="1682177"/>
            </a:xfrm>
            <a:prstGeom prst="rect">
              <a:avLst/>
            </a:prstGeom>
          </p:spPr>
        </p:pic>
        <p:sp>
          <p:nvSpPr>
            <p:cNvPr id="8" name="TextBox 8"/>
            <p:cNvSpPr txBox="1"/>
            <p:nvPr/>
          </p:nvSpPr>
          <p:spPr>
            <a:xfrm>
              <a:off x="0" y="-240309"/>
              <a:ext cx="15444322" cy="4788747"/>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"EVENT"</a:t>
              </a:r>
              <a:r>
                <a:rPr lang="en-US" sz="5000" spc="50" dirty="0">
                  <a:solidFill>
                    <a:srgbClr val="000000"/>
                  </a:solidFill>
                  <a:latin typeface="Raleway Bold" charset="0"/>
                  <a:cs typeface="Raleway Bold" charset="0"/>
                </a:rPr>
                <a:t>  </a:t>
              </a:r>
            </a:p>
            <a:p>
              <a:pPr algn="ctr">
                <a:lnSpc>
                  <a:spcPts val="9039"/>
                </a:lnSpc>
              </a:pPr>
              <a:r>
                <a:rPr lang="en-US" sz="3999" spc="39" dirty="0">
                  <a:solidFill>
                    <a:srgbClr val="000000"/>
                  </a:solidFill>
                  <a:latin typeface="Raleway Bold" charset="0"/>
                  <a:cs typeface="Raleway Bold" charset="0"/>
                </a:rPr>
                <a:t>IS ANYTHING WITH  A LOCATION IN  SPACE AND TIME</a:t>
              </a:r>
            </a:p>
          </p:txBody>
        </p:sp>
      </p:grpSp>
      <p:sp>
        <p:nvSpPr>
          <p:cNvPr id="10"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20</a:t>
            </a:fld>
            <a:endParaRPr lang="en-US" sz="3600" dirty="0"/>
          </a:p>
        </p:txBody>
      </p:sp>
      <p:sp>
        <p:nvSpPr>
          <p:cNvPr id="4" name="Google Shape;456;p19">
            <a:extLst>
              <a:ext uri="{FF2B5EF4-FFF2-40B4-BE49-F238E27FC236}">
                <a16:creationId xmlns:a16="http://schemas.microsoft.com/office/drawing/2014/main" id="{5A606015-858A-313F-800A-C46D530F91AC}"/>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9127" r="19127"/>
          <a:stretch>
            <a:fillRect/>
          </a:stretch>
        </p:blipFill>
        <p:spPr>
          <a:xfrm>
            <a:off x="0" y="-1"/>
            <a:ext cx="6351694" cy="10287001"/>
          </a:xfrm>
          <a:prstGeom prst="rect">
            <a:avLst/>
          </a:prstGeom>
        </p:spPr>
      </p:pic>
      <p:pic>
        <p:nvPicPr>
          <p:cNvPr id="3" name="Picture 3"/>
          <p:cNvPicPr>
            <a:picLocks noChangeAspect="1"/>
          </p:cNvPicPr>
          <p:nvPr/>
        </p:nvPicPr>
        <p:blipFill>
          <a:blip r:embed="rId4"/>
          <a:srcRect/>
          <a:stretch>
            <a:fillRect/>
          </a:stretch>
        </p:blipFill>
        <p:spPr>
          <a:xfrm>
            <a:off x="4354752" y="4181300"/>
            <a:ext cx="13638973" cy="4404050"/>
          </a:xfrm>
          <a:prstGeom prst="rect">
            <a:avLst/>
          </a:prstGeom>
        </p:spPr>
      </p:pic>
      <p:grpSp>
        <p:nvGrpSpPr>
          <p:cNvPr id="5" name="Group 5"/>
          <p:cNvGrpSpPr/>
          <p:nvPr/>
        </p:nvGrpSpPr>
        <p:grpSpPr>
          <a:xfrm>
            <a:off x="6410483" y="68007"/>
            <a:ext cx="11583242" cy="3591561"/>
            <a:chOff x="0" y="-240309"/>
            <a:chExt cx="15444322" cy="4788747"/>
          </a:xfrm>
        </p:grpSpPr>
        <p:pic>
          <p:nvPicPr>
            <p:cNvPr id="6" name="Picture 6"/>
            <p:cNvPicPr>
              <a:picLocks noChangeAspect="1"/>
            </p:cNvPicPr>
            <p:nvPr/>
          </p:nvPicPr>
          <p:blipFill>
            <a:blip r:embed="rId5"/>
            <a:srcRect/>
            <a:stretch>
              <a:fillRect/>
            </a:stretch>
          </p:blipFill>
          <p:spPr>
            <a:xfrm>
              <a:off x="4958831" y="0"/>
              <a:ext cx="5526660" cy="1682177"/>
            </a:xfrm>
            <a:prstGeom prst="rect">
              <a:avLst/>
            </a:prstGeom>
          </p:spPr>
        </p:pic>
        <p:sp>
          <p:nvSpPr>
            <p:cNvPr id="7" name="TextBox 7"/>
            <p:cNvSpPr txBox="1"/>
            <p:nvPr/>
          </p:nvSpPr>
          <p:spPr>
            <a:xfrm>
              <a:off x="0" y="-240309"/>
              <a:ext cx="15444322" cy="4788747"/>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"EVENT"</a:t>
              </a:r>
              <a:r>
                <a:rPr lang="en-US" sz="5000" spc="50" dirty="0">
                  <a:solidFill>
                    <a:srgbClr val="000000"/>
                  </a:solidFill>
                  <a:latin typeface="Raleway Bold" charset="0"/>
                  <a:cs typeface="Raleway Bold" charset="0"/>
                </a:rPr>
                <a:t>  </a:t>
              </a:r>
            </a:p>
            <a:p>
              <a:pPr algn="ctr">
                <a:lnSpc>
                  <a:spcPts val="9039"/>
                </a:lnSpc>
              </a:pPr>
              <a:r>
                <a:rPr lang="en-US" sz="3999" spc="39" dirty="0">
                  <a:solidFill>
                    <a:srgbClr val="000000"/>
                  </a:solidFill>
                  <a:latin typeface="Raleway Bold" charset="0"/>
                  <a:cs typeface="Raleway Bold" charset="0"/>
                </a:rPr>
                <a:t>IS ANYTHING WITH  A LOCATION IN  SPACE AND TIME</a:t>
              </a:r>
            </a:p>
          </p:txBody>
        </p:sp>
      </p:grpSp>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21</a:t>
            </a:fld>
            <a:endParaRPr lang="en-US" sz="3600" dirty="0"/>
          </a:p>
        </p:txBody>
      </p:sp>
      <p:sp>
        <p:nvSpPr>
          <p:cNvPr id="4" name="Google Shape;456;p19">
            <a:extLst>
              <a:ext uri="{FF2B5EF4-FFF2-40B4-BE49-F238E27FC236}">
                <a16:creationId xmlns:a16="http://schemas.microsoft.com/office/drawing/2014/main" id="{A8616914-7F5F-2318-D9AA-4F864EEECB37}"/>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9127" r="19127"/>
          <a:stretch>
            <a:fillRect/>
          </a:stretch>
        </p:blipFill>
        <p:spPr>
          <a:xfrm>
            <a:off x="0" y="-38100"/>
            <a:ext cx="5736166" cy="10325100"/>
          </a:xfrm>
          <a:prstGeom prst="rect">
            <a:avLst/>
          </a:prstGeom>
        </p:spPr>
      </p:pic>
      <p:pic>
        <p:nvPicPr>
          <p:cNvPr id="3" name="Picture 3"/>
          <p:cNvPicPr>
            <a:picLocks noChangeAspect="1"/>
          </p:cNvPicPr>
          <p:nvPr/>
        </p:nvPicPr>
        <p:blipFill>
          <a:blip r:embed="rId4"/>
          <a:srcRect/>
          <a:stretch>
            <a:fillRect/>
          </a:stretch>
        </p:blipFill>
        <p:spPr>
          <a:xfrm>
            <a:off x="4354752" y="4181300"/>
            <a:ext cx="13638973" cy="4404050"/>
          </a:xfrm>
          <a:prstGeom prst="rect">
            <a:avLst/>
          </a:prstGeom>
        </p:spPr>
      </p:pic>
      <p:sp>
        <p:nvSpPr>
          <p:cNvPr id="5" name="TextBox 5"/>
          <p:cNvSpPr txBox="1"/>
          <p:nvPr/>
        </p:nvSpPr>
        <p:spPr>
          <a:xfrm>
            <a:off x="7556365" y="8880475"/>
            <a:ext cx="9291479" cy="1379417"/>
          </a:xfrm>
          <a:prstGeom prst="rect">
            <a:avLst/>
          </a:prstGeom>
        </p:spPr>
        <p:txBody>
          <a:bodyPr lIns="0" tIns="0" rIns="0" bIns="0" rtlCol="0" anchor="t">
            <a:spAutoFit/>
          </a:bodyPr>
          <a:lstStyle/>
          <a:p>
            <a:pPr algn="ctr">
              <a:lnSpc>
                <a:spcPts val="5599"/>
              </a:lnSpc>
              <a:spcBef>
                <a:spcPct val="0"/>
              </a:spcBef>
            </a:pPr>
            <a:r>
              <a:rPr lang="en-US" sz="3999" b="1" dirty="0">
                <a:solidFill>
                  <a:srgbClr val="000000"/>
                </a:solidFill>
                <a:latin typeface="Raleway"/>
              </a:rPr>
              <a:t>The dot is at position x=2m </a:t>
            </a:r>
            <a:r>
              <a:rPr lang="en-US" sz="3999" b="1" dirty="0" err="1">
                <a:solidFill>
                  <a:srgbClr val="000000"/>
                </a:solidFill>
                <a:latin typeface="Raleway"/>
              </a:rPr>
              <a:t>ath</a:t>
            </a:r>
            <a:r>
              <a:rPr lang="en-US" sz="3999" b="1" dirty="0">
                <a:solidFill>
                  <a:srgbClr val="000000"/>
                </a:solidFill>
                <a:latin typeface="Raleway"/>
              </a:rPr>
              <a:t> time t=2s</a:t>
            </a:r>
          </a:p>
        </p:txBody>
      </p:sp>
      <p:grpSp>
        <p:nvGrpSpPr>
          <p:cNvPr id="6" name="Group 6"/>
          <p:cNvGrpSpPr/>
          <p:nvPr/>
        </p:nvGrpSpPr>
        <p:grpSpPr>
          <a:xfrm>
            <a:off x="6062741" y="27108"/>
            <a:ext cx="11583242" cy="3591561"/>
            <a:chOff x="-463655" y="-294841"/>
            <a:chExt cx="15444322" cy="4788747"/>
          </a:xfrm>
        </p:grpSpPr>
        <p:pic>
          <p:nvPicPr>
            <p:cNvPr id="7" name="Picture 7"/>
            <p:cNvPicPr>
              <a:picLocks noChangeAspect="1"/>
            </p:cNvPicPr>
            <p:nvPr/>
          </p:nvPicPr>
          <p:blipFill>
            <a:blip r:embed="rId5"/>
            <a:srcRect/>
            <a:stretch>
              <a:fillRect/>
            </a:stretch>
          </p:blipFill>
          <p:spPr>
            <a:xfrm>
              <a:off x="4958831" y="0"/>
              <a:ext cx="5526660" cy="1682177"/>
            </a:xfrm>
            <a:prstGeom prst="rect">
              <a:avLst/>
            </a:prstGeom>
          </p:spPr>
        </p:pic>
        <p:sp>
          <p:nvSpPr>
            <p:cNvPr id="8" name="TextBox 8"/>
            <p:cNvSpPr txBox="1"/>
            <p:nvPr/>
          </p:nvSpPr>
          <p:spPr>
            <a:xfrm>
              <a:off x="-463655" y="-294841"/>
              <a:ext cx="15444322" cy="4788747"/>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"EVENT"</a:t>
              </a:r>
              <a:r>
                <a:rPr lang="en-US" sz="5000" spc="50" dirty="0">
                  <a:solidFill>
                    <a:srgbClr val="000000"/>
                  </a:solidFill>
                  <a:latin typeface="Raleway Bold" charset="0"/>
                  <a:cs typeface="Raleway Bold" charset="0"/>
                </a:rPr>
                <a:t>  </a:t>
              </a:r>
            </a:p>
            <a:p>
              <a:pPr algn="ctr">
                <a:lnSpc>
                  <a:spcPts val="9039"/>
                </a:lnSpc>
              </a:pPr>
              <a:r>
                <a:rPr lang="en-US" sz="3999" spc="39" dirty="0">
                  <a:solidFill>
                    <a:srgbClr val="000000"/>
                  </a:solidFill>
                  <a:latin typeface="Raleway Bold" charset="0"/>
                  <a:cs typeface="Raleway Bold" charset="0"/>
                </a:rPr>
                <a:t>IS ANYTHING WITH  A LOCATION IN  SPACE AND TIME</a:t>
              </a:r>
            </a:p>
          </p:txBody>
        </p:sp>
      </p:grpSp>
      <p:sp>
        <p:nvSpPr>
          <p:cNvPr id="10" name="Slide Number Placeholder 6">
            <a:extLst>
              <a:ext uri="{FF2B5EF4-FFF2-40B4-BE49-F238E27FC236}">
                <a16:creationId xmlns:a16="http://schemas.microsoft.com/office/drawing/2014/main" id="{C6A4A1ED-5418-9125-788E-9481F1941F5A}"/>
              </a:ext>
            </a:extLst>
          </p:cNvPr>
          <p:cNvSpPr>
            <a:spLocks noGrp="1"/>
          </p:cNvSpPr>
          <p:nvPr/>
        </p:nvSpPr>
        <p:spPr>
          <a:xfrm>
            <a:off x="16383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22</a:t>
            </a:fld>
            <a:endParaRPr lang="en-US" sz="3600" dirty="0"/>
          </a:p>
        </p:txBody>
      </p:sp>
      <p:sp>
        <p:nvSpPr>
          <p:cNvPr id="4" name="Google Shape;456;p19">
            <a:extLst>
              <a:ext uri="{FF2B5EF4-FFF2-40B4-BE49-F238E27FC236}">
                <a16:creationId xmlns:a16="http://schemas.microsoft.com/office/drawing/2014/main" id="{8031F79F-00C1-2646-0BC1-E2CF65982602}"/>
              </a:ext>
            </a:extLst>
          </p:cNvPr>
          <p:cNvSpPr txBox="1"/>
          <p:nvPr/>
        </p:nvSpPr>
        <p:spPr>
          <a:xfrm>
            <a:off x="57150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45942" r="9678"/>
          <a:stretch>
            <a:fillRect/>
          </a:stretch>
        </p:blipFill>
        <p:spPr>
          <a:xfrm>
            <a:off x="0" y="0"/>
            <a:ext cx="6677082" cy="10301297"/>
          </a:xfrm>
          <a:prstGeom prst="rect">
            <a:avLst/>
          </a:prstGeom>
        </p:spPr>
      </p:pic>
      <p:pic>
        <p:nvPicPr>
          <p:cNvPr id="3" name="Picture 3"/>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510198" y="472109"/>
            <a:ext cx="7720402" cy="1775692"/>
          </a:xfrm>
          <a:prstGeom prst="rect">
            <a:avLst/>
          </a:prstGeom>
        </p:spPr>
      </p:pic>
      <p:pic>
        <p:nvPicPr>
          <p:cNvPr id="4" name="Picture 4"/>
          <p:cNvPicPr>
            <a:picLocks noChangeAspect="1"/>
          </p:cNvPicPr>
          <p:nvPr/>
        </p:nvPicPr>
        <p:blipFill>
          <a:blip r:embed="rId6"/>
          <a:srcRect/>
          <a:stretch>
            <a:fillRect/>
          </a:stretch>
        </p:blipFill>
        <p:spPr>
          <a:xfrm>
            <a:off x="6677082" y="5905365"/>
            <a:ext cx="11338796" cy="1954965"/>
          </a:xfrm>
          <a:prstGeom prst="rect">
            <a:avLst/>
          </a:prstGeom>
        </p:spPr>
      </p:pic>
      <p:sp>
        <p:nvSpPr>
          <p:cNvPr id="6" name="TextBox 6"/>
          <p:cNvSpPr txBox="1"/>
          <p:nvPr/>
        </p:nvSpPr>
        <p:spPr>
          <a:xfrm>
            <a:off x="6553200" y="647700"/>
            <a:ext cx="11583242" cy="4301870"/>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"FRAME OF REFERENCE"</a:t>
            </a:r>
            <a:r>
              <a:rPr lang="en-US" sz="5000" spc="50" dirty="0">
                <a:solidFill>
                  <a:srgbClr val="000000"/>
                </a:solidFill>
                <a:latin typeface="Raleway Bold" charset="0"/>
                <a:cs typeface="Raleway Bold" charset="0"/>
              </a:rPr>
              <a:t>  </a:t>
            </a:r>
          </a:p>
          <a:p>
            <a:pPr algn="ctr">
              <a:lnSpc>
                <a:spcPts val="7684"/>
              </a:lnSpc>
            </a:pPr>
            <a:r>
              <a:rPr lang="en-US" sz="3400" spc="34" dirty="0">
                <a:solidFill>
                  <a:srgbClr val="000000"/>
                </a:solidFill>
                <a:latin typeface="Raleway Bold" charset="0"/>
                <a:cs typeface="Raleway Bold" charset="0"/>
              </a:rPr>
              <a:t> IS ANY OBJECT OR SYSTEM ALL OF WHOSE PARTS MOVE AT THE SAME VELOCITY WITH RESPECT TO AN AGREED-UPON REFERENCE POINT IN SPACE.</a:t>
            </a:r>
          </a:p>
        </p:txBody>
      </p:sp>
      <p:sp>
        <p:nvSpPr>
          <p:cNvPr id="7" name="TextBox 7"/>
          <p:cNvSpPr txBox="1"/>
          <p:nvPr/>
        </p:nvSpPr>
        <p:spPr>
          <a:xfrm>
            <a:off x="7526002" y="8528050"/>
            <a:ext cx="9640957" cy="1384300"/>
          </a:xfrm>
          <a:prstGeom prst="rect">
            <a:avLst/>
          </a:prstGeom>
        </p:spPr>
        <p:txBody>
          <a:bodyPr lIns="0" tIns="0" rIns="0" bIns="0" rtlCol="0" anchor="t">
            <a:spAutoFit/>
          </a:bodyPr>
          <a:lstStyle/>
          <a:p>
            <a:pPr algn="ctr">
              <a:lnSpc>
                <a:spcPts val="5599"/>
              </a:lnSpc>
              <a:spcBef>
                <a:spcPct val="0"/>
              </a:spcBef>
            </a:pPr>
            <a:r>
              <a:rPr lang="en-US" sz="3999" b="1" dirty="0">
                <a:solidFill>
                  <a:srgbClr val="000000"/>
                </a:solidFill>
                <a:latin typeface="Raleway"/>
              </a:rPr>
              <a:t>Do the red dot and blue dot share the same or different frames of reference?</a:t>
            </a:r>
          </a:p>
        </p:txBody>
      </p:sp>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304800" y="9544470"/>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23</a:t>
            </a:fld>
            <a:endParaRPr lang="en-US" sz="3600" dirty="0"/>
          </a:p>
        </p:txBody>
      </p:sp>
      <p:sp>
        <p:nvSpPr>
          <p:cNvPr id="5" name="Google Shape;456;p19">
            <a:extLst>
              <a:ext uri="{FF2B5EF4-FFF2-40B4-BE49-F238E27FC236}">
                <a16:creationId xmlns:a16="http://schemas.microsoft.com/office/drawing/2014/main" id="{22947E7C-6208-67BF-9BBD-D187862CB0D3}"/>
              </a:ext>
            </a:extLst>
          </p:cNvPr>
          <p:cNvSpPr txBox="1"/>
          <p:nvPr/>
        </p:nvSpPr>
        <p:spPr>
          <a:xfrm>
            <a:off x="68580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45942" r="9678"/>
          <a:stretch>
            <a:fillRect/>
          </a:stretch>
        </p:blipFill>
        <p:spPr>
          <a:xfrm>
            <a:off x="0" y="-1"/>
            <a:ext cx="6432636" cy="10287001"/>
          </a:xfrm>
          <a:prstGeom prst="rect">
            <a:avLst/>
          </a:prstGeom>
        </p:spPr>
      </p:pic>
      <p:pic>
        <p:nvPicPr>
          <p:cNvPr id="3" name="Picture 3"/>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341903" y="472109"/>
            <a:ext cx="7720402" cy="1775692"/>
          </a:xfrm>
          <a:prstGeom prst="rect">
            <a:avLst/>
          </a:prstGeom>
        </p:spPr>
      </p:pic>
      <p:pic>
        <p:nvPicPr>
          <p:cNvPr id="4" name="Picture 4"/>
          <p:cNvPicPr>
            <a:picLocks noChangeAspect="1"/>
          </p:cNvPicPr>
          <p:nvPr/>
        </p:nvPicPr>
        <p:blipFill>
          <a:blip r:embed="rId6"/>
          <a:srcRect/>
          <a:stretch>
            <a:fillRect/>
          </a:stretch>
        </p:blipFill>
        <p:spPr>
          <a:xfrm>
            <a:off x="6654929" y="5681735"/>
            <a:ext cx="11338796" cy="1954965"/>
          </a:xfrm>
          <a:prstGeom prst="rect">
            <a:avLst/>
          </a:prstGeom>
        </p:spPr>
      </p:pic>
      <p:sp>
        <p:nvSpPr>
          <p:cNvPr id="6" name="TextBox 6"/>
          <p:cNvSpPr txBox="1"/>
          <p:nvPr/>
        </p:nvSpPr>
        <p:spPr>
          <a:xfrm>
            <a:off x="6432636" y="504825"/>
            <a:ext cx="11583242" cy="4301870"/>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"FRAME OF REFERENCE"</a:t>
            </a:r>
            <a:r>
              <a:rPr lang="en-US" sz="5000" spc="50" dirty="0">
                <a:solidFill>
                  <a:srgbClr val="000000"/>
                </a:solidFill>
                <a:latin typeface="Raleway Bold" charset="0"/>
                <a:cs typeface="Raleway Bold" charset="0"/>
              </a:rPr>
              <a:t>  </a:t>
            </a:r>
          </a:p>
          <a:p>
            <a:pPr algn="ctr">
              <a:lnSpc>
                <a:spcPts val="7684"/>
              </a:lnSpc>
            </a:pPr>
            <a:r>
              <a:rPr lang="en-US" sz="3400" spc="34" dirty="0">
                <a:solidFill>
                  <a:srgbClr val="000000"/>
                </a:solidFill>
                <a:latin typeface="Raleway Bold" charset="0"/>
                <a:cs typeface="Raleway Bold" charset="0"/>
              </a:rPr>
              <a:t> IS ANY OBJECT OR SYSTEM ALL OF WHOSE PARTS MOVE AT THE SAME VELOCITY WITH RESPECT TO AN AGREED-UPON REFERENCE POINT IN SPACE.</a:t>
            </a:r>
          </a:p>
        </p:txBody>
      </p:sp>
      <p:sp>
        <p:nvSpPr>
          <p:cNvPr id="7" name="TextBox 7"/>
          <p:cNvSpPr txBox="1"/>
          <p:nvPr/>
        </p:nvSpPr>
        <p:spPr>
          <a:xfrm>
            <a:off x="7503849" y="7917573"/>
            <a:ext cx="9640957" cy="2089150"/>
          </a:xfrm>
          <a:prstGeom prst="rect">
            <a:avLst/>
          </a:prstGeom>
        </p:spPr>
        <p:txBody>
          <a:bodyPr lIns="0" tIns="0" rIns="0" bIns="0" rtlCol="0" anchor="t">
            <a:spAutoFit/>
          </a:bodyPr>
          <a:lstStyle/>
          <a:p>
            <a:pPr algn="ctr">
              <a:lnSpc>
                <a:spcPts val="5599"/>
              </a:lnSpc>
              <a:spcBef>
                <a:spcPct val="0"/>
              </a:spcBef>
            </a:pPr>
            <a:r>
              <a:rPr lang="en-US" sz="3999" b="1" dirty="0">
                <a:solidFill>
                  <a:srgbClr val="000000"/>
                </a:solidFill>
                <a:latin typeface="Raleway"/>
              </a:rPr>
              <a:t>Do the red dot and blue dot share the same or different frames of reference NOW?</a:t>
            </a:r>
          </a:p>
        </p:txBody>
      </p:sp>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304800" y="9530173"/>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24</a:t>
            </a:fld>
            <a:endParaRPr lang="en-US" sz="3600" dirty="0"/>
          </a:p>
        </p:txBody>
      </p:sp>
      <p:sp>
        <p:nvSpPr>
          <p:cNvPr id="5" name="Google Shape;456;p19">
            <a:extLst>
              <a:ext uri="{FF2B5EF4-FFF2-40B4-BE49-F238E27FC236}">
                <a16:creationId xmlns:a16="http://schemas.microsoft.com/office/drawing/2014/main" id="{70E1DD28-DF2D-BBC1-8A9E-D6181AE7B96B}"/>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5569" r="15569"/>
          <a:stretch>
            <a:fillRect/>
          </a:stretch>
        </p:blipFill>
        <p:spPr>
          <a:xfrm>
            <a:off x="0" y="-1"/>
            <a:ext cx="6432636" cy="10287001"/>
          </a:xfrm>
          <a:prstGeom prst="rect">
            <a:avLst/>
          </a:prstGeom>
        </p:spPr>
      </p:pic>
      <p:pic>
        <p:nvPicPr>
          <p:cNvPr id="3" name="Picture 3"/>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341903" y="472109"/>
            <a:ext cx="7720402" cy="1169728"/>
          </a:xfrm>
          <a:prstGeom prst="rect">
            <a:avLst/>
          </a:prstGeom>
        </p:spPr>
      </p:pic>
      <p:pic>
        <p:nvPicPr>
          <p:cNvPr id="4" name="Picture 4"/>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6698559" y="6652216"/>
            <a:ext cx="669197" cy="2538333"/>
          </a:xfrm>
          <a:prstGeom prst="rect">
            <a:avLst/>
          </a:prstGeom>
        </p:spPr>
      </p:pic>
      <p:sp>
        <p:nvSpPr>
          <p:cNvPr id="6" name="TextBox 6"/>
          <p:cNvSpPr txBox="1"/>
          <p:nvPr/>
        </p:nvSpPr>
        <p:spPr>
          <a:xfrm>
            <a:off x="6704758" y="194538"/>
            <a:ext cx="11583242" cy="3985893"/>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"SIMULTANEITY"</a:t>
            </a:r>
            <a:r>
              <a:rPr lang="en-US" sz="5000" spc="50" dirty="0">
                <a:solidFill>
                  <a:srgbClr val="000000"/>
                </a:solidFill>
                <a:latin typeface="Raleway Bold" charset="0"/>
                <a:cs typeface="Raleway Bold" charset="0"/>
              </a:rPr>
              <a:t>  </a:t>
            </a:r>
          </a:p>
          <a:p>
            <a:pPr algn="ctr">
              <a:lnSpc>
                <a:spcPts val="6780"/>
              </a:lnSpc>
            </a:pPr>
            <a:r>
              <a:rPr lang="en-US" sz="3000" spc="30" dirty="0">
                <a:solidFill>
                  <a:srgbClr val="000000"/>
                </a:solidFill>
                <a:latin typeface="Raleway Bold" charset="0"/>
                <a:cs typeface="Raleway Bold" charset="0"/>
              </a:rPr>
              <a:t>TWO EVENTS (OR MORE) ARE SAID TO BE SIMULTANEOUS (THAT IS, TO POSSESS OF SIMULTANEITY), IF THEY ARE OBSERVED TO OCCUR AT THE SAME MOMENT IN TIME</a:t>
            </a:r>
          </a:p>
        </p:txBody>
      </p:sp>
      <p:sp>
        <p:nvSpPr>
          <p:cNvPr id="7" name="TextBox 7"/>
          <p:cNvSpPr txBox="1"/>
          <p:nvPr/>
        </p:nvSpPr>
        <p:spPr>
          <a:xfrm>
            <a:off x="7652257" y="6124528"/>
            <a:ext cx="9144000" cy="3590727"/>
          </a:xfrm>
          <a:prstGeom prst="rect">
            <a:avLst/>
          </a:prstGeom>
        </p:spPr>
        <p:txBody>
          <a:bodyPr lIns="0" tIns="0" rIns="0" bIns="0" rtlCol="0" anchor="t">
            <a:spAutoFit/>
          </a:bodyPr>
          <a:lstStyle/>
          <a:p>
            <a:pPr algn="ctr">
              <a:lnSpc>
                <a:spcPts val="5621"/>
              </a:lnSpc>
              <a:spcBef>
                <a:spcPct val="0"/>
              </a:spcBef>
            </a:pPr>
            <a:r>
              <a:rPr lang="en-US" sz="4015" dirty="0">
                <a:solidFill>
                  <a:srgbClr val="000000"/>
                </a:solidFill>
                <a:latin typeface="Raleway"/>
              </a:rPr>
              <a:t>Think really hard about </a:t>
            </a:r>
          </a:p>
          <a:p>
            <a:pPr algn="ctr">
              <a:lnSpc>
                <a:spcPts val="5621"/>
              </a:lnSpc>
              <a:spcBef>
                <a:spcPct val="0"/>
              </a:spcBef>
            </a:pPr>
            <a:r>
              <a:rPr lang="en-US" sz="4015" dirty="0">
                <a:solidFill>
                  <a:srgbClr val="000000"/>
                </a:solidFill>
                <a:latin typeface="Raleway Bold"/>
              </a:rPr>
              <a:t>whether </a:t>
            </a:r>
            <a:r>
              <a:rPr lang="en-US" sz="4015" dirty="0">
                <a:solidFill>
                  <a:srgbClr val="000000"/>
                </a:solidFill>
                <a:latin typeface="Raleway"/>
              </a:rPr>
              <a:t>events are simultaneous,</a:t>
            </a:r>
          </a:p>
          <a:p>
            <a:pPr algn="ctr">
              <a:lnSpc>
                <a:spcPts val="5621"/>
              </a:lnSpc>
              <a:spcBef>
                <a:spcPct val="0"/>
              </a:spcBef>
            </a:pPr>
            <a:r>
              <a:rPr lang="en-US" sz="4015" dirty="0">
                <a:solidFill>
                  <a:srgbClr val="000000"/>
                </a:solidFill>
                <a:latin typeface="Raleway"/>
              </a:rPr>
              <a:t> and </a:t>
            </a:r>
            <a:r>
              <a:rPr lang="en-US" sz="4015" dirty="0">
                <a:solidFill>
                  <a:srgbClr val="000000"/>
                </a:solidFill>
                <a:latin typeface="Raleway Bold"/>
              </a:rPr>
              <a:t>for whom </a:t>
            </a:r>
          </a:p>
          <a:p>
            <a:pPr algn="ctr">
              <a:lnSpc>
                <a:spcPts val="5621"/>
              </a:lnSpc>
              <a:spcBef>
                <a:spcPct val="0"/>
              </a:spcBef>
            </a:pPr>
            <a:r>
              <a:rPr lang="en-US" sz="4015" dirty="0">
                <a:solidFill>
                  <a:srgbClr val="000000"/>
                </a:solidFill>
                <a:latin typeface="Raleway Bold"/>
              </a:rPr>
              <a:t>(which observers in which frames of reference) </a:t>
            </a:r>
            <a:r>
              <a:rPr lang="ru-RU" sz="4015" dirty="0">
                <a:solidFill>
                  <a:srgbClr val="000000"/>
                </a:solidFill>
                <a:latin typeface="Raleway Bold"/>
              </a:rPr>
              <a:t> </a:t>
            </a:r>
            <a:r>
              <a:rPr lang="en-US" sz="4015" dirty="0">
                <a:solidFill>
                  <a:srgbClr val="000000"/>
                </a:solidFill>
                <a:latin typeface="Raleway"/>
              </a:rPr>
              <a:t>they are simultaneous.</a:t>
            </a:r>
          </a:p>
        </p:txBody>
      </p:sp>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25</a:t>
            </a:fld>
            <a:endParaRPr lang="en-US" sz="3600" dirty="0"/>
          </a:p>
        </p:txBody>
      </p:sp>
      <p:sp>
        <p:nvSpPr>
          <p:cNvPr id="5" name="Google Shape;456;p19">
            <a:extLst>
              <a:ext uri="{FF2B5EF4-FFF2-40B4-BE49-F238E27FC236}">
                <a16:creationId xmlns:a16="http://schemas.microsoft.com/office/drawing/2014/main" id="{6285A2D6-FC56-51C0-7593-F9B14CCB459B}"/>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0003" r="10003"/>
          <a:stretch>
            <a:fillRect/>
          </a:stretch>
        </p:blipFill>
        <p:spPr>
          <a:xfrm>
            <a:off x="-257209" y="-202356"/>
            <a:ext cx="6689845" cy="10834659"/>
          </a:xfrm>
          <a:prstGeom prst="rect">
            <a:avLst/>
          </a:prstGeom>
        </p:spPr>
      </p:pic>
      <p:pic>
        <p:nvPicPr>
          <p:cNvPr id="3" name="Picture 3"/>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341903" y="472109"/>
            <a:ext cx="7720402" cy="1318591"/>
          </a:xfrm>
          <a:prstGeom prst="rect">
            <a:avLst/>
          </a:prstGeom>
        </p:spPr>
      </p:pic>
      <p:pic>
        <p:nvPicPr>
          <p:cNvPr id="4" name="Picture 4"/>
          <p:cNvPicPr>
            <a:picLocks noChangeAspect="1"/>
          </p:cNvPicPr>
          <p:nvPr/>
        </p:nvPicPr>
        <p:blipFill>
          <a:blip r:embed="rId6"/>
          <a:srcRect/>
          <a:stretch>
            <a:fillRect/>
          </a:stretch>
        </p:blipFill>
        <p:spPr>
          <a:xfrm>
            <a:off x="662321" y="1028700"/>
            <a:ext cx="4850785" cy="5084814"/>
          </a:xfrm>
          <a:prstGeom prst="rect">
            <a:avLst/>
          </a:prstGeom>
        </p:spPr>
      </p:pic>
      <p:pic>
        <p:nvPicPr>
          <p:cNvPr id="5" name="Picture 5"/>
          <p:cNvPicPr>
            <a:picLocks noChangeAspect="1"/>
          </p:cNvPicPr>
          <p:nvPr/>
        </p:nvPicPr>
        <p:blipFill>
          <a:blip r:embed="rId7"/>
          <a:srcRect/>
          <a:stretch>
            <a:fillRect/>
          </a:stretch>
        </p:blipFill>
        <p:spPr>
          <a:xfrm>
            <a:off x="5158898" y="6442205"/>
            <a:ext cx="4134189" cy="3844795"/>
          </a:xfrm>
          <a:prstGeom prst="rect">
            <a:avLst/>
          </a:prstGeom>
        </p:spPr>
      </p:pic>
      <p:sp>
        <p:nvSpPr>
          <p:cNvPr id="7" name="TextBox 7"/>
          <p:cNvSpPr txBox="1"/>
          <p:nvPr/>
        </p:nvSpPr>
        <p:spPr>
          <a:xfrm>
            <a:off x="6468731" y="279761"/>
            <a:ext cx="11583242" cy="3128643"/>
          </a:xfrm>
          <a:prstGeom prst="rect">
            <a:avLst/>
          </a:prstGeom>
        </p:spPr>
        <p:txBody>
          <a:bodyPr lIns="0" tIns="0" rIns="0" bIns="0" rtlCol="0" anchor="t">
            <a:spAutoFit/>
          </a:bodyPr>
          <a:lstStyle/>
          <a:p>
            <a:pPr algn="ctr">
              <a:lnSpc>
                <a:spcPts val="11300"/>
              </a:lnSpc>
            </a:pPr>
            <a:r>
              <a:rPr lang="en-US" sz="5000" spc="50" dirty="0">
                <a:solidFill>
                  <a:srgbClr val="020301"/>
                </a:solidFill>
                <a:latin typeface="Raleway Bold" charset="0"/>
                <a:cs typeface="Raleway Bold" charset="0"/>
              </a:rPr>
              <a:t> "THE SPEED OF LIGHT"</a:t>
            </a:r>
            <a:r>
              <a:rPr lang="en-US" sz="5000" spc="50" dirty="0">
                <a:solidFill>
                  <a:srgbClr val="000000"/>
                </a:solidFill>
                <a:latin typeface="Raleway Bold" charset="0"/>
                <a:cs typeface="Raleway Bold" charset="0"/>
              </a:rPr>
              <a:t>  </a:t>
            </a:r>
          </a:p>
          <a:p>
            <a:pPr algn="ctr">
              <a:lnSpc>
                <a:spcPts val="6780"/>
              </a:lnSpc>
            </a:pPr>
            <a:r>
              <a:rPr lang="en-US" sz="3000" spc="30" dirty="0">
                <a:solidFill>
                  <a:srgbClr val="000000"/>
                </a:solidFill>
                <a:latin typeface="Raleway Bold" charset="0"/>
                <a:cs typeface="Raleway Bold" charset="0"/>
              </a:rPr>
              <a:t>IT IS THE NUMBER OF METERS LIGHT CAN TRAVEL, ONCE EMITTED BY A SOURCE, IN A CERTAIN AMOUNT OF TIME.</a:t>
            </a:r>
          </a:p>
        </p:txBody>
      </p:sp>
      <p:sp>
        <p:nvSpPr>
          <p:cNvPr id="8" name="TextBox 8"/>
          <p:cNvSpPr txBox="1"/>
          <p:nvPr/>
        </p:nvSpPr>
        <p:spPr>
          <a:xfrm>
            <a:off x="8115300" y="4331092"/>
            <a:ext cx="9431008" cy="4970656"/>
          </a:xfrm>
          <a:prstGeom prst="rect">
            <a:avLst/>
          </a:prstGeom>
        </p:spPr>
        <p:txBody>
          <a:bodyPr lIns="0" tIns="0" rIns="0" bIns="0" rtlCol="0" anchor="t">
            <a:spAutoFit/>
          </a:bodyPr>
          <a:lstStyle/>
          <a:p>
            <a:pPr algn="r">
              <a:lnSpc>
                <a:spcPts val="5621"/>
              </a:lnSpc>
              <a:spcBef>
                <a:spcPct val="0"/>
              </a:spcBef>
            </a:pPr>
            <a:r>
              <a:rPr lang="en-US" sz="4015" b="1" i="1" dirty="0">
                <a:solidFill>
                  <a:srgbClr val="000000"/>
                </a:solidFill>
                <a:latin typeface="Raleway" pitchFamily="2" charset="0"/>
              </a:rPr>
              <a:t>Galileo Galilei: </a:t>
            </a:r>
            <a:r>
              <a:rPr lang="en-US" sz="4015" i="1" dirty="0">
                <a:solidFill>
                  <a:srgbClr val="000000"/>
                </a:solidFill>
                <a:latin typeface="Raleway" pitchFamily="2" charset="0"/>
              </a:rPr>
              <a:t>attempted to measure this by uncovering a lantern, having an assistant on a distant hill who uncovers their lantern upon seeing his, and upon seeing the assistant's lantern light he recorded the time for the round trip, taking into account human reaction time</a:t>
            </a:r>
          </a:p>
        </p:txBody>
      </p:sp>
      <p:sp>
        <p:nvSpPr>
          <p:cNvPr id="10"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26</a:t>
            </a:fld>
            <a:endParaRPr lang="en-US" sz="3600" dirty="0"/>
          </a:p>
        </p:txBody>
      </p:sp>
      <p:sp>
        <p:nvSpPr>
          <p:cNvPr id="6" name="Google Shape;456;p19">
            <a:extLst>
              <a:ext uri="{FF2B5EF4-FFF2-40B4-BE49-F238E27FC236}">
                <a16:creationId xmlns:a16="http://schemas.microsoft.com/office/drawing/2014/main" id="{06D87712-98CA-0BA9-91FD-DE3EC0FE4C9F}"/>
              </a:ext>
            </a:extLst>
          </p:cNvPr>
          <p:cNvSpPr txBox="1"/>
          <p:nvPr/>
        </p:nvSpPr>
        <p:spPr>
          <a:xfrm>
            <a:off x="762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grpSp>
        <p:nvGrpSpPr>
          <p:cNvPr id="2" name="Group 2"/>
          <p:cNvGrpSpPr/>
          <p:nvPr/>
        </p:nvGrpSpPr>
        <p:grpSpPr>
          <a:xfrm>
            <a:off x="4355966" y="0"/>
            <a:ext cx="13932034" cy="10287000"/>
            <a:chOff x="0" y="0"/>
            <a:chExt cx="18576045" cy="13716000"/>
          </a:xfrm>
        </p:grpSpPr>
        <p:sp>
          <p:nvSpPr>
            <p:cNvPr id="3" name="AutoShape 3"/>
            <p:cNvSpPr/>
            <p:nvPr/>
          </p:nvSpPr>
          <p:spPr>
            <a:xfrm>
              <a:off x="53709" y="0"/>
              <a:ext cx="18522335" cy="4330217"/>
            </a:xfrm>
            <a:prstGeom prst="rect">
              <a:avLst/>
            </a:prstGeom>
            <a:solidFill>
              <a:srgbClr val="020301"/>
            </a:solidFill>
          </p:spPr>
          <p:txBody>
            <a:bodyPr/>
            <a:lstStyle/>
            <a:p>
              <a:endParaRPr lang="en-CH"/>
            </a:p>
          </p:txBody>
        </p:sp>
        <p:sp>
          <p:nvSpPr>
            <p:cNvPr id="4" name="AutoShape 4"/>
            <p:cNvSpPr/>
            <p:nvPr/>
          </p:nvSpPr>
          <p:spPr>
            <a:xfrm>
              <a:off x="53709" y="4692892"/>
              <a:ext cx="18522335" cy="4330217"/>
            </a:xfrm>
            <a:prstGeom prst="rect">
              <a:avLst/>
            </a:prstGeom>
            <a:solidFill>
              <a:srgbClr val="020301"/>
            </a:solidFill>
          </p:spPr>
          <p:txBody>
            <a:bodyPr/>
            <a:lstStyle/>
            <a:p>
              <a:endParaRPr lang="en-CH"/>
            </a:p>
          </p:txBody>
        </p:sp>
        <p:sp>
          <p:nvSpPr>
            <p:cNvPr id="5" name="AutoShape 5"/>
            <p:cNvSpPr/>
            <p:nvPr/>
          </p:nvSpPr>
          <p:spPr>
            <a:xfrm>
              <a:off x="53709" y="9385783"/>
              <a:ext cx="18522335" cy="4330217"/>
            </a:xfrm>
            <a:prstGeom prst="rect">
              <a:avLst/>
            </a:prstGeom>
            <a:solidFill>
              <a:srgbClr val="020301"/>
            </a:solidFill>
          </p:spPr>
          <p:txBody>
            <a:bodyPr/>
            <a:lstStyle/>
            <a:p>
              <a:endParaRPr lang="en-CH"/>
            </a:p>
          </p:txBody>
        </p:sp>
        <p:grpSp>
          <p:nvGrpSpPr>
            <p:cNvPr id="6" name="Group 6"/>
            <p:cNvGrpSpPr/>
            <p:nvPr/>
          </p:nvGrpSpPr>
          <p:grpSpPr>
            <a:xfrm rot="5400000">
              <a:off x="-206067" y="6530447"/>
              <a:ext cx="1067241" cy="655106"/>
              <a:chOff x="0" y="0"/>
              <a:chExt cx="6350000" cy="5499100"/>
            </a:xfrm>
          </p:grpSpPr>
          <p:sp>
            <p:nvSpPr>
              <p:cNvPr id="7" name="Freeform 7"/>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nvGrpSpPr>
            <p:cNvPr id="8" name="Group 8"/>
            <p:cNvGrpSpPr/>
            <p:nvPr/>
          </p:nvGrpSpPr>
          <p:grpSpPr>
            <a:xfrm rot="5400000">
              <a:off x="-206067" y="11223338"/>
              <a:ext cx="1067241" cy="655106"/>
              <a:chOff x="0" y="0"/>
              <a:chExt cx="6350000" cy="5499100"/>
            </a:xfrm>
          </p:grpSpPr>
          <p:sp>
            <p:nvSpPr>
              <p:cNvPr id="9" name="Freeform 9"/>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grpSp>
        <p:nvGrpSpPr>
          <p:cNvPr id="10" name="Group 10"/>
          <p:cNvGrpSpPr/>
          <p:nvPr/>
        </p:nvGrpSpPr>
        <p:grpSpPr>
          <a:xfrm rot="5400000">
            <a:off x="4201418" y="1273065"/>
            <a:ext cx="800421" cy="491324"/>
            <a:chOff x="0" y="0"/>
            <a:chExt cx="6350000" cy="5499100"/>
          </a:xfrm>
        </p:grpSpPr>
        <p:sp>
          <p:nvSpPr>
            <p:cNvPr id="11" name="Freeform 11"/>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pic>
        <p:nvPicPr>
          <p:cNvPr id="12" name="Picture 12"/>
          <p:cNvPicPr>
            <a:picLocks noChangeAspect="1"/>
          </p:cNvPicPr>
          <p:nvPr/>
        </p:nvPicPr>
        <p:blipFill>
          <a:blip r:embed="rId3"/>
          <a:srcRect/>
          <a:stretch>
            <a:fillRect/>
          </a:stretch>
        </p:blipFill>
        <p:spPr>
          <a:xfrm>
            <a:off x="10350742" y="2468133"/>
            <a:ext cx="7937258" cy="5293159"/>
          </a:xfrm>
          <a:prstGeom prst="rect">
            <a:avLst/>
          </a:prstGeom>
        </p:spPr>
      </p:pic>
      <p:sp>
        <p:nvSpPr>
          <p:cNvPr id="13" name="TextBox 13"/>
          <p:cNvSpPr txBox="1"/>
          <p:nvPr/>
        </p:nvSpPr>
        <p:spPr>
          <a:xfrm rot="-5400000">
            <a:off x="-2000210" y="4048386"/>
            <a:ext cx="7871064" cy="2190227"/>
          </a:xfrm>
          <a:prstGeom prst="rect">
            <a:avLst/>
          </a:prstGeom>
        </p:spPr>
        <p:txBody>
          <a:bodyPr lIns="0" tIns="0" rIns="0" bIns="0" rtlCol="0" anchor="t">
            <a:spAutoFit/>
          </a:bodyPr>
          <a:lstStyle/>
          <a:p>
            <a:pPr>
              <a:lnSpc>
                <a:spcPts val="8607"/>
              </a:lnSpc>
            </a:pPr>
            <a:r>
              <a:rPr lang="en-US" sz="7294" b="1" spc="72" dirty="0">
                <a:solidFill>
                  <a:srgbClr val="000000"/>
                </a:solidFill>
                <a:latin typeface="Raleway SemiBold" panose="020B0003030101060003" pitchFamily="34" charset="0"/>
              </a:rPr>
              <a:t>PROPER DEFINITIONS</a:t>
            </a:r>
          </a:p>
        </p:txBody>
      </p:sp>
      <p:grpSp>
        <p:nvGrpSpPr>
          <p:cNvPr id="14" name="Group 14"/>
          <p:cNvGrpSpPr/>
          <p:nvPr/>
        </p:nvGrpSpPr>
        <p:grpSpPr>
          <a:xfrm>
            <a:off x="5463035" y="541073"/>
            <a:ext cx="11717897" cy="1955308"/>
            <a:chOff x="0" y="0"/>
            <a:chExt cx="15623862" cy="2607077"/>
          </a:xfrm>
        </p:grpSpPr>
        <p:sp>
          <p:nvSpPr>
            <p:cNvPr id="15" name="TextBox 15"/>
            <p:cNvSpPr txBox="1"/>
            <p:nvPr/>
          </p:nvSpPr>
          <p:spPr>
            <a:xfrm>
              <a:off x="0" y="-76200"/>
              <a:ext cx="15623862" cy="739140"/>
            </a:xfrm>
            <a:prstGeom prst="rect">
              <a:avLst/>
            </a:prstGeom>
          </p:spPr>
          <p:txBody>
            <a:bodyPr lIns="0" tIns="0" rIns="0" bIns="0" rtlCol="0" anchor="t">
              <a:spAutoFit/>
            </a:bodyPr>
            <a:lstStyle/>
            <a:p>
              <a:pPr>
                <a:lnSpc>
                  <a:spcPts val="4620"/>
                </a:lnSpc>
              </a:pPr>
              <a:r>
                <a:rPr lang="en-US" sz="3300" i="1" spc="165" dirty="0">
                  <a:solidFill>
                    <a:srgbClr val="FFFFFF"/>
                  </a:solidFill>
                  <a:latin typeface="Raleway Bold" charset="0"/>
                  <a:cs typeface="Raleway Bold" charset="0"/>
                </a:rPr>
                <a:t>PROPER MASS:</a:t>
              </a:r>
            </a:p>
          </p:txBody>
        </p:sp>
        <p:sp>
          <p:nvSpPr>
            <p:cNvPr id="16" name="TextBox 16"/>
            <p:cNvSpPr txBox="1"/>
            <p:nvPr/>
          </p:nvSpPr>
          <p:spPr>
            <a:xfrm>
              <a:off x="0" y="996717"/>
              <a:ext cx="15623862" cy="1610360"/>
            </a:xfrm>
            <a:prstGeom prst="rect">
              <a:avLst/>
            </a:prstGeom>
          </p:spPr>
          <p:txBody>
            <a:bodyPr lIns="0" tIns="0" rIns="0" bIns="0" rtlCol="0" anchor="t">
              <a:spAutoFit/>
            </a:bodyPr>
            <a:lstStyle/>
            <a:p>
              <a:pPr>
                <a:lnSpc>
                  <a:spcPts val="5399"/>
                </a:lnSpc>
              </a:pPr>
              <a:r>
                <a:rPr lang="en-US" sz="3599" spc="35" dirty="0">
                  <a:solidFill>
                    <a:srgbClr val="FFFFFF"/>
                  </a:solidFill>
                  <a:latin typeface="Raleway"/>
                </a:rPr>
                <a:t> mass of a body at rest </a:t>
              </a:r>
            </a:p>
            <a:p>
              <a:pPr>
                <a:lnSpc>
                  <a:spcPts val="4500"/>
                </a:lnSpc>
              </a:pPr>
              <a:endParaRPr lang="en-US" sz="3599" spc="35" dirty="0">
                <a:solidFill>
                  <a:srgbClr val="FFFFFF"/>
                </a:solidFill>
                <a:latin typeface="Raleway"/>
              </a:endParaRPr>
            </a:p>
          </p:txBody>
        </p:sp>
      </p:grpSp>
      <p:sp>
        <p:nvSpPr>
          <p:cNvPr id="18" name="TextBox 18"/>
          <p:cNvSpPr txBox="1"/>
          <p:nvPr/>
        </p:nvSpPr>
        <p:spPr>
          <a:xfrm>
            <a:off x="28416" y="-85725"/>
            <a:ext cx="1137444" cy="844159"/>
          </a:xfrm>
          <a:prstGeom prst="rect">
            <a:avLst/>
          </a:prstGeom>
        </p:spPr>
        <p:txBody>
          <a:bodyPr lIns="0" tIns="0" rIns="0" bIns="0" rtlCol="0" anchor="t">
            <a:spAutoFit/>
          </a:bodyPr>
          <a:lstStyle/>
          <a:p>
            <a:pPr algn="ctr">
              <a:lnSpc>
                <a:spcPts val="7021"/>
              </a:lnSpc>
            </a:pPr>
            <a:r>
              <a:rPr lang="en-US" sz="5015">
                <a:solidFill>
                  <a:srgbClr val="FFDB15"/>
                </a:solidFill>
                <a:latin typeface="Trocchi"/>
              </a:rPr>
              <a:t>-21-</a:t>
            </a:r>
          </a:p>
        </p:txBody>
      </p:sp>
      <p:grpSp>
        <p:nvGrpSpPr>
          <p:cNvPr id="19" name="Group 19"/>
          <p:cNvGrpSpPr/>
          <p:nvPr/>
        </p:nvGrpSpPr>
        <p:grpSpPr>
          <a:xfrm>
            <a:off x="5463035" y="3827708"/>
            <a:ext cx="11717897" cy="2631583"/>
            <a:chOff x="0" y="0"/>
            <a:chExt cx="15623862" cy="3508777"/>
          </a:xfrm>
        </p:grpSpPr>
        <p:sp>
          <p:nvSpPr>
            <p:cNvPr id="20" name="TextBox 20"/>
            <p:cNvSpPr txBox="1"/>
            <p:nvPr/>
          </p:nvSpPr>
          <p:spPr>
            <a:xfrm>
              <a:off x="0" y="-76200"/>
              <a:ext cx="15623862" cy="739140"/>
            </a:xfrm>
            <a:prstGeom prst="rect">
              <a:avLst/>
            </a:prstGeom>
          </p:spPr>
          <p:txBody>
            <a:bodyPr lIns="0" tIns="0" rIns="0" bIns="0" rtlCol="0" anchor="t">
              <a:spAutoFit/>
            </a:bodyPr>
            <a:lstStyle/>
            <a:p>
              <a:pPr>
                <a:lnSpc>
                  <a:spcPts val="4620"/>
                </a:lnSpc>
              </a:pPr>
              <a:r>
                <a:rPr lang="en-US" sz="3300" i="1" spc="165" dirty="0">
                  <a:solidFill>
                    <a:srgbClr val="FFFFFF"/>
                  </a:solidFill>
                  <a:latin typeface="Raleway Bold" charset="0"/>
                  <a:cs typeface="Raleway Bold" charset="0"/>
                </a:rPr>
                <a:t>PROPER TIME:</a:t>
              </a:r>
            </a:p>
          </p:txBody>
        </p:sp>
        <p:sp>
          <p:nvSpPr>
            <p:cNvPr id="21" name="TextBox 21"/>
            <p:cNvSpPr txBox="1"/>
            <p:nvPr/>
          </p:nvSpPr>
          <p:spPr>
            <a:xfrm>
              <a:off x="0" y="996717"/>
              <a:ext cx="15623862" cy="2512060"/>
            </a:xfrm>
            <a:prstGeom prst="rect">
              <a:avLst/>
            </a:prstGeom>
          </p:spPr>
          <p:txBody>
            <a:bodyPr lIns="0" tIns="0" rIns="0" bIns="0" rtlCol="0" anchor="t">
              <a:spAutoFit/>
            </a:bodyPr>
            <a:lstStyle/>
            <a:p>
              <a:pPr>
                <a:lnSpc>
                  <a:spcPts val="5399"/>
                </a:lnSpc>
              </a:pPr>
              <a:r>
                <a:rPr lang="en-US" sz="3599" spc="35" dirty="0">
                  <a:solidFill>
                    <a:srgbClr val="FFFFFF"/>
                  </a:solidFill>
                  <a:latin typeface="Raleway"/>
                </a:rPr>
                <a:t>time as measured </a:t>
              </a:r>
            </a:p>
            <a:p>
              <a:pPr>
                <a:lnSpc>
                  <a:spcPts val="5399"/>
                </a:lnSpc>
              </a:pPr>
              <a:r>
                <a:rPr lang="en-US" sz="3599" spc="35" dirty="0">
                  <a:solidFill>
                    <a:srgbClr val="FFFFFF"/>
                  </a:solidFill>
                  <a:latin typeface="Raleway"/>
                </a:rPr>
                <a:t>in its own frame </a:t>
              </a:r>
            </a:p>
            <a:p>
              <a:pPr>
                <a:lnSpc>
                  <a:spcPts val="4500"/>
                </a:lnSpc>
              </a:pPr>
              <a:endParaRPr lang="en-US" sz="3599" spc="35" dirty="0">
                <a:solidFill>
                  <a:srgbClr val="FFFFFF"/>
                </a:solidFill>
                <a:latin typeface="Raleway"/>
              </a:endParaRPr>
            </a:p>
          </p:txBody>
        </p:sp>
      </p:grpSp>
      <p:grpSp>
        <p:nvGrpSpPr>
          <p:cNvPr id="22" name="Group 22"/>
          <p:cNvGrpSpPr/>
          <p:nvPr/>
        </p:nvGrpSpPr>
        <p:grpSpPr>
          <a:xfrm>
            <a:off x="5463035" y="7744147"/>
            <a:ext cx="11717897" cy="1955308"/>
            <a:chOff x="0" y="0"/>
            <a:chExt cx="15623862" cy="2607077"/>
          </a:xfrm>
        </p:grpSpPr>
        <p:sp>
          <p:nvSpPr>
            <p:cNvPr id="23" name="TextBox 23"/>
            <p:cNvSpPr txBox="1"/>
            <p:nvPr/>
          </p:nvSpPr>
          <p:spPr>
            <a:xfrm>
              <a:off x="0" y="-76200"/>
              <a:ext cx="15623862" cy="739140"/>
            </a:xfrm>
            <a:prstGeom prst="rect">
              <a:avLst/>
            </a:prstGeom>
          </p:spPr>
          <p:txBody>
            <a:bodyPr lIns="0" tIns="0" rIns="0" bIns="0" rtlCol="0" anchor="t">
              <a:spAutoFit/>
            </a:bodyPr>
            <a:lstStyle/>
            <a:p>
              <a:pPr>
                <a:lnSpc>
                  <a:spcPts val="4620"/>
                </a:lnSpc>
              </a:pPr>
              <a:r>
                <a:rPr lang="en-US" sz="3300" i="1" spc="165" dirty="0">
                  <a:solidFill>
                    <a:srgbClr val="FFFFFF"/>
                  </a:solidFill>
                  <a:latin typeface="Raleway Bold" charset="0"/>
                  <a:cs typeface="Raleway Bold" charset="0"/>
                </a:rPr>
                <a:t>PROPER LENGHT:</a:t>
              </a:r>
            </a:p>
          </p:txBody>
        </p:sp>
        <p:sp>
          <p:nvSpPr>
            <p:cNvPr id="24" name="TextBox 24"/>
            <p:cNvSpPr txBox="1"/>
            <p:nvPr/>
          </p:nvSpPr>
          <p:spPr>
            <a:xfrm>
              <a:off x="0" y="996717"/>
              <a:ext cx="15623862" cy="1610360"/>
            </a:xfrm>
            <a:prstGeom prst="rect">
              <a:avLst/>
            </a:prstGeom>
          </p:spPr>
          <p:txBody>
            <a:bodyPr lIns="0" tIns="0" rIns="0" bIns="0" rtlCol="0" anchor="t">
              <a:spAutoFit/>
            </a:bodyPr>
            <a:lstStyle/>
            <a:p>
              <a:pPr>
                <a:lnSpc>
                  <a:spcPts val="5399"/>
                </a:lnSpc>
              </a:pPr>
              <a:r>
                <a:rPr lang="en-US" sz="3599" spc="35" dirty="0">
                  <a:solidFill>
                    <a:srgbClr val="FFFFFF"/>
                  </a:solidFill>
                  <a:latin typeface="Raleway"/>
                </a:rPr>
                <a:t>length as measured in its own frame</a:t>
              </a:r>
            </a:p>
            <a:p>
              <a:pPr>
                <a:lnSpc>
                  <a:spcPts val="4500"/>
                </a:lnSpc>
              </a:pPr>
              <a:endParaRPr lang="en-US" sz="3599" spc="35" dirty="0">
                <a:solidFill>
                  <a:srgbClr val="FFFFFF"/>
                </a:solidFill>
                <a:latin typeface="Raleway"/>
              </a:endParaRPr>
            </a:p>
          </p:txBody>
        </p:sp>
      </p:grpSp>
      <p:sp>
        <p:nvSpPr>
          <p:cNvPr id="26"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27</a:t>
            </a:fld>
            <a:endParaRPr lang="en-US" sz="3600" dirty="0">
              <a:solidFill>
                <a:srgbClr val="FFFF00"/>
              </a:solidFill>
            </a:endParaRPr>
          </a:p>
        </p:txBody>
      </p:sp>
      <p:sp>
        <p:nvSpPr>
          <p:cNvPr id="17" name="Google Shape;456;p19">
            <a:extLst>
              <a:ext uri="{FF2B5EF4-FFF2-40B4-BE49-F238E27FC236}">
                <a16:creationId xmlns:a16="http://schemas.microsoft.com/office/drawing/2014/main" id="{70B8152B-B7A2-4F33-7A4A-DD83F3F5F12E}"/>
              </a:ext>
            </a:extLst>
          </p:cNvPr>
          <p:cNvSpPr txBox="1"/>
          <p:nvPr/>
        </p:nvSpPr>
        <p:spPr>
          <a:xfrm>
            <a:off x="45720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0" y="2769902"/>
            <a:ext cx="14842365" cy="7627411"/>
            <a:chOff x="0" y="0"/>
            <a:chExt cx="20094619" cy="10169881"/>
          </a:xfrm>
        </p:grpSpPr>
        <p:sp>
          <p:nvSpPr>
            <p:cNvPr id="3" name="AutoShape 3"/>
            <p:cNvSpPr/>
            <p:nvPr/>
          </p:nvSpPr>
          <p:spPr>
            <a:xfrm>
              <a:off x="0" y="152793"/>
              <a:ext cx="20094619" cy="10017088"/>
            </a:xfrm>
            <a:prstGeom prst="rect">
              <a:avLst/>
            </a:prstGeom>
            <a:solidFill>
              <a:srgbClr val="FFDB15"/>
            </a:solidFill>
          </p:spPr>
          <p:txBody>
            <a:bodyPr/>
            <a:lstStyle/>
            <a:p>
              <a:endParaRPr lang="en-CH"/>
            </a:p>
          </p:txBody>
        </p:sp>
        <p:grpSp>
          <p:nvGrpSpPr>
            <p:cNvPr id="4" name="Group 4"/>
            <p:cNvGrpSpPr/>
            <p:nvPr/>
          </p:nvGrpSpPr>
          <p:grpSpPr>
            <a:xfrm rot="-10800000">
              <a:off x="1075282" y="0"/>
              <a:ext cx="1878176" cy="1152884"/>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pic>
        <p:nvPicPr>
          <p:cNvPr id="6" name="Picture 6"/>
          <p:cNvPicPr>
            <a:picLocks noChangeAspect="1"/>
          </p:cNvPicPr>
          <p:nvPr/>
        </p:nvPicPr>
        <p:blipFill>
          <a:blip r:embed="rId3"/>
          <a:srcRect l="52509" r="10201"/>
          <a:stretch>
            <a:fillRect/>
          </a:stretch>
        </p:blipFill>
        <p:spPr>
          <a:xfrm>
            <a:off x="12154065" y="0"/>
            <a:ext cx="6133936" cy="10397313"/>
          </a:xfrm>
          <a:prstGeom prst="rect">
            <a:avLst/>
          </a:prstGeom>
        </p:spPr>
      </p:pic>
      <p:pic>
        <p:nvPicPr>
          <p:cNvPr id="7" name="Picture 7"/>
          <p:cNvPicPr>
            <a:picLocks noChangeAspect="1"/>
          </p:cNvPicPr>
          <p:nvPr/>
        </p:nvPicPr>
        <p:blipFill>
          <a:blip r:embed="rId4"/>
          <a:srcRect/>
          <a:stretch>
            <a:fillRect/>
          </a:stretch>
        </p:blipFill>
        <p:spPr>
          <a:xfrm>
            <a:off x="1874376" y="4979608"/>
            <a:ext cx="6075149" cy="1604000"/>
          </a:xfrm>
          <a:prstGeom prst="rect">
            <a:avLst/>
          </a:prstGeom>
        </p:spPr>
      </p:pic>
      <p:pic>
        <p:nvPicPr>
          <p:cNvPr id="8" name="Picture 8"/>
          <p:cNvPicPr>
            <a:picLocks noChangeAspect="1"/>
          </p:cNvPicPr>
          <p:nvPr/>
        </p:nvPicPr>
        <p:blipFill>
          <a:blip r:embed="rId5"/>
          <a:srcRect/>
          <a:stretch>
            <a:fillRect/>
          </a:stretch>
        </p:blipFill>
        <p:spPr>
          <a:xfrm>
            <a:off x="1874376" y="7773890"/>
            <a:ext cx="7421352" cy="1791944"/>
          </a:xfrm>
          <a:prstGeom prst="rect">
            <a:avLst/>
          </a:prstGeom>
        </p:spPr>
      </p:pic>
      <p:sp>
        <p:nvSpPr>
          <p:cNvPr id="9" name="TextBox 9"/>
          <p:cNvSpPr txBox="1"/>
          <p:nvPr/>
        </p:nvSpPr>
        <p:spPr>
          <a:xfrm>
            <a:off x="1028700" y="438156"/>
            <a:ext cx="10006541" cy="1974900"/>
          </a:xfrm>
          <a:prstGeom prst="rect">
            <a:avLst/>
          </a:prstGeom>
        </p:spPr>
        <p:txBody>
          <a:bodyPr lIns="0" tIns="0" rIns="0" bIns="0" rtlCol="0" anchor="t">
            <a:spAutoFit/>
          </a:bodyPr>
          <a:lstStyle/>
          <a:p>
            <a:pPr>
              <a:lnSpc>
                <a:spcPts val="7670"/>
              </a:lnSpc>
            </a:pPr>
            <a:r>
              <a:rPr lang="en-US" sz="6500" spc="65" dirty="0">
                <a:solidFill>
                  <a:srgbClr val="FFFFFF"/>
                </a:solidFill>
                <a:latin typeface="Raleway Bold" charset="0"/>
                <a:cs typeface="Raleway Bold" charset="0"/>
              </a:rPr>
              <a:t>LORENTZ TRANSFORMATION</a:t>
            </a:r>
          </a:p>
        </p:txBody>
      </p:sp>
      <p:sp>
        <p:nvSpPr>
          <p:cNvPr id="10" name="TextBox 10"/>
          <p:cNvSpPr txBox="1"/>
          <p:nvPr/>
        </p:nvSpPr>
        <p:spPr>
          <a:xfrm>
            <a:off x="312390" y="4021989"/>
            <a:ext cx="3123972" cy="603293"/>
          </a:xfrm>
          <a:prstGeom prst="rect">
            <a:avLst/>
          </a:prstGeom>
        </p:spPr>
        <p:txBody>
          <a:bodyPr lIns="0" tIns="0" rIns="0" bIns="0" rtlCol="0" anchor="t">
            <a:spAutoFit/>
          </a:bodyPr>
          <a:lstStyle/>
          <a:p>
            <a:pPr>
              <a:lnSpc>
                <a:spcPts val="4773"/>
              </a:lnSpc>
            </a:pPr>
            <a:r>
              <a:rPr lang="en-US" sz="3671" spc="293" dirty="0">
                <a:solidFill>
                  <a:srgbClr val="020301"/>
                </a:solidFill>
                <a:latin typeface="Raleway Bold"/>
              </a:rPr>
              <a:t>VELOCITY: </a:t>
            </a:r>
          </a:p>
        </p:txBody>
      </p:sp>
      <p:sp>
        <p:nvSpPr>
          <p:cNvPr id="11" name="TextBox 11"/>
          <p:cNvSpPr txBox="1"/>
          <p:nvPr/>
        </p:nvSpPr>
        <p:spPr>
          <a:xfrm>
            <a:off x="312390" y="6835068"/>
            <a:ext cx="11841674" cy="592455"/>
          </a:xfrm>
          <a:prstGeom prst="rect">
            <a:avLst/>
          </a:prstGeom>
        </p:spPr>
        <p:txBody>
          <a:bodyPr lIns="0" tIns="0" rIns="0" bIns="0" rtlCol="0" anchor="t">
            <a:spAutoFit/>
          </a:bodyPr>
          <a:lstStyle/>
          <a:p>
            <a:pPr>
              <a:lnSpc>
                <a:spcPts val="4680"/>
              </a:lnSpc>
            </a:pPr>
            <a:r>
              <a:rPr lang="en-US" sz="3600" spc="288" dirty="0">
                <a:solidFill>
                  <a:srgbClr val="020301"/>
                </a:solidFill>
                <a:latin typeface="Raleway Bold"/>
              </a:rPr>
              <a:t>LORENTZ FACTOR: </a:t>
            </a:r>
          </a:p>
        </p:txBody>
      </p:sp>
      <p:sp>
        <p:nvSpPr>
          <p:cNvPr id="14" name="Slide Number Placeholder 6">
            <a:extLst>
              <a:ext uri="{FF2B5EF4-FFF2-40B4-BE49-F238E27FC236}">
                <a16:creationId xmlns:a16="http://schemas.microsoft.com/office/drawing/2014/main" id="{C6A4A1ED-5418-9125-788E-9481F1941F5A}"/>
              </a:ext>
            </a:extLst>
          </p:cNvPr>
          <p:cNvSpPr>
            <a:spLocks noGrp="1"/>
          </p:cNvSpPr>
          <p:nvPr/>
        </p:nvSpPr>
        <p:spPr>
          <a:xfrm>
            <a:off x="-457200" y="9543555"/>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28</a:t>
            </a:fld>
            <a:endParaRPr lang="en-US" sz="3600" dirty="0"/>
          </a:p>
        </p:txBody>
      </p:sp>
      <p:sp>
        <p:nvSpPr>
          <p:cNvPr id="12" name="Google Shape;456;p19">
            <a:extLst>
              <a:ext uri="{FF2B5EF4-FFF2-40B4-BE49-F238E27FC236}">
                <a16:creationId xmlns:a16="http://schemas.microsoft.com/office/drawing/2014/main" id="{D209C6BD-F553-D6EC-F29F-2FAF71BF5D29}"/>
              </a:ext>
            </a:extLst>
          </p:cNvPr>
          <p:cNvSpPr txBox="1"/>
          <p:nvPr/>
        </p:nvSpPr>
        <p:spPr>
          <a:xfrm>
            <a:off x="99060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1" y="3314700"/>
            <a:ext cx="13546001" cy="6969358"/>
            <a:chOff x="0" y="0"/>
            <a:chExt cx="18360960" cy="9292477"/>
          </a:xfrm>
        </p:grpSpPr>
        <p:sp>
          <p:nvSpPr>
            <p:cNvPr id="3" name="AutoShape 3"/>
            <p:cNvSpPr/>
            <p:nvPr/>
          </p:nvSpPr>
          <p:spPr>
            <a:xfrm>
              <a:off x="0" y="139611"/>
              <a:ext cx="18360960" cy="9152866"/>
            </a:xfrm>
            <a:prstGeom prst="rect">
              <a:avLst/>
            </a:prstGeom>
            <a:solidFill>
              <a:srgbClr val="FFDB15"/>
            </a:solidFill>
          </p:spPr>
          <p:txBody>
            <a:bodyPr/>
            <a:lstStyle/>
            <a:p>
              <a:endParaRPr lang="en-CH" dirty="0"/>
            </a:p>
          </p:txBody>
        </p:sp>
        <p:grpSp>
          <p:nvGrpSpPr>
            <p:cNvPr id="4" name="Group 4"/>
            <p:cNvGrpSpPr/>
            <p:nvPr/>
          </p:nvGrpSpPr>
          <p:grpSpPr>
            <a:xfrm rot="-10800000">
              <a:off x="982512" y="0"/>
              <a:ext cx="1716137" cy="1053420"/>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pic>
        <p:nvPicPr>
          <p:cNvPr id="6" name="Picture 6"/>
          <p:cNvPicPr>
            <a:picLocks noChangeAspect="1"/>
          </p:cNvPicPr>
          <p:nvPr/>
        </p:nvPicPr>
        <p:blipFill>
          <a:blip r:embed="rId3"/>
          <a:srcRect l="7806" r="7806"/>
          <a:stretch>
            <a:fillRect/>
          </a:stretch>
        </p:blipFill>
        <p:spPr>
          <a:xfrm>
            <a:off x="12211421" y="0"/>
            <a:ext cx="6076579" cy="10287000"/>
          </a:xfrm>
          <a:prstGeom prst="rect">
            <a:avLst/>
          </a:prstGeom>
        </p:spPr>
      </p:pic>
      <p:pic>
        <p:nvPicPr>
          <p:cNvPr id="7" name="Picture 7"/>
          <p:cNvPicPr>
            <a:picLocks noChangeAspect="1"/>
          </p:cNvPicPr>
          <p:nvPr/>
        </p:nvPicPr>
        <p:blipFill>
          <a:blip r:embed="rId4"/>
          <a:srcRect/>
          <a:stretch>
            <a:fillRect/>
          </a:stretch>
        </p:blipFill>
        <p:spPr>
          <a:xfrm>
            <a:off x="163284" y="4464498"/>
            <a:ext cx="4358175" cy="4343932"/>
          </a:xfrm>
          <a:prstGeom prst="rect">
            <a:avLst/>
          </a:prstGeom>
        </p:spPr>
      </p:pic>
      <p:pic>
        <p:nvPicPr>
          <p:cNvPr id="8" name="Picture 8"/>
          <p:cNvPicPr>
            <a:picLocks noChangeAspect="1"/>
          </p:cNvPicPr>
          <p:nvPr/>
        </p:nvPicPr>
        <p:blipFill>
          <a:blip r:embed="rId5"/>
          <a:srcRect/>
          <a:stretch>
            <a:fillRect/>
          </a:stretch>
        </p:blipFill>
        <p:spPr>
          <a:xfrm>
            <a:off x="4452841" y="1415450"/>
            <a:ext cx="9382318" cy="5221014"/>
          </a:xfrm>
          <a:prstGeom prst="rect">
            <a:avLst/>
          </a:prstGeom>
        </p:spPr>
      </p:pic>
      <p:sp>
        <p:nvSpPr>
          <p:cNvPr id="11" name="TextBox 11"/>
          <p:cNvSpPr txBox="1"/>
          <p:nvPr/>
        </p:nvSpPr>
        <p:spPr>
          <a:xfrm>
            <a:off x="337218" y="435411"/>
            <a:ext cx="10006541" cy="813816"/>
          </a:xfrm>
          <a:prstGeom prst="rect">
            <a:avLst/>
          </a:prstGeom>
        </p:spPr>
        <p:txBody>
          <a:bodyPr lIns="0" tIns="0" rIns="0" bIns="0" rtlCol="0" anchor="t">
            <a:spAutoFit/>
          </a:bodyPr>
          <a:lstStyle/>
          <a:p>
            <a:pPr>
              <a:lnSpc>
                <a:spcPts val="6372"/>
              </a:lnSpc>
            </a:pPr>
            <a:r>
              <a:rPr lang="en-US" sz="5400" spc="54" dirty="0">
                <a:solidFill>
                  <a:srgbClr val="FFFFFF"/>
                </a:solidFill>
                <a:latin typeface="Raleway Bold" charset="0"/>
                <a:cs typeface="Raleway Bold" charset="0"/>
              </a:rPr>
              <a:t>LORENTZ TRANSFORMATION</a:t>
            </a:r>
          </a:p>
        </p:txBody>
      </p:sp>
      <p:sp>
        <p:nvSpPr>
          <p:cNvPr id="12" name="TextBox 12"/>
          <p:cNvSpPr txBox="1"/>
          <p:nvPr/>
        </p:nvSpPr>
        <p:spPr>
          <a:xfrm>
            <a:off x="2026871" y="2737752"/>
            <a:ext cx="9873193" cy="583539"/>
          </a:xfrm>
          <a:prstGeom prst="rect">
            <a:avLst/>
          </a:prstGeom>
        </p:spPr>
        <p:txBody>
          <a:bodyPr lIns="0" tIns="0" rIns="0" bIns="0" rtlCol="0" anchor="t">
            <a:spAutoFit/>
          </a:bodyPr>
          <a:lstStyle/>
          <a:p>
            <a:pPr algn="r">
              <a:lnSpc>
                <a:spcPts val="4617"/>
              </a:lnSpc>
            </a:pPr>
            <a:endParaRPr/>
          </a:p>
        </p:txBody>
      </p:sp>
      <p:sp>
        <p:nvSpPr>
          <p:cNvPr id="15" name="Slide Number Placeholder 6">
            <a:extLst>
              <a:ext uri="{FF2B5EF4-FFF2-40B4-BE49-F238E27FC236}">
                <a16:creationId xmlns:a16="http://schemas.microsoft.com/office/drawing/2014/main" id="{C6A4A1ED-5418-9125-788E-9481F1941F5A}"/>
              </a:ext>
            </a:extLst>
          </p:cNvPr>
          <p:cNvSpPr>
            <a:spLocks noGrp="1"/>
          </p:cNvSpPr>
          <p:nvPr/>
        </p:nvSpPr>
        <p:spPr>
          <a:xfrm>
            <a:off x="-444484" y="947833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29</a:t>
            </a:fld>
            <a:endParaRPr lang="en-US" sz="3600" dirty="0"/>
          </a:p>
        </p:txBody>
      </p:sp>
      <p:sp>
        <p:nvSpPr>
          <p:cNvPr id="13" name="Google Shape;456;p19">
            <a:extLst>
              <a:ext uri="{FF2B5EF4-FFF2-40B4-BE49-F238E27FC236}">
                <a16:creationId xmlns:a16="http://schemas.microsoft.com/office/drawing/2014/main" id="{A2118906-76A5-906F-E0B3-913ACE965F18}"/>
              </a:ext>
            </a:extLst>
          </p:cNvPr>
          <p:cNvSpPr txBox="1"/>
          <p:nvPr/>
        </p:nvSpPr>
        <p:spPr>
          <a:xfrm>
            <a:off x="99060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14" name="Picture 2">
            <a:extLst>
              <a:ext uri="{FF2B5EF4-FFF2-40B4-BE49-F238E27FC236}">
                <a16:creationId xmlns:a16="http://schemas.microsoft.com/office/drawing/2014/main" id="{9A19B53D-CD2C-3874-8BD0-2DF927644B7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69753" t="43605" b="979"/>
          <a:stretch/>
        </p:blipFill>
        <p:spPr bwMode="auto">
          <a:xfrm>
            <a:off x="6162299" y="6238999"/>
            <a:ext cx="4418009" cy="3683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a:extLst>
              <a:ext uri="{FF2B5EF4-FFF2-40B4-BE49-F238E27FC236}">
                <a16:creationId xmlns:a16="http://schemas.microsoft.com/office/drawing/2014/main" id="{BE1004A6-0688-0D1A-A603-69877B599103}"/>
              </a:ext>
            </a:extLst>
          </p:cNvPr>
          <p:cNvPicPr>
            <a:picLocks noChangeAspect="1"/>
          </p:cNvPicPr>
          <p:nvPr/>
        </p:nvPicPr>
        <p:blipFill>
          <a:blip r:embed="rId7"/>
          <a:stretch>
            <a:fillRect/>
          </a:stretch>
        </p:blipFill>
        <p:spPr>
          <a:xfrm>
            <a:off x="12105534" y="6411172"/>
            <a:ext cx="4627348" cy="229601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a:extLst>
            <a:ext uri="{FF2B5EF4-FFF2-40B4-BE49-F238E27FC236}">
              <a16:creationId xmlns:a16="http://schemas.microsoft.com/office/drawing/2014/main" id="{03CC9F12-FB8C-3E31-89B0-D05381FB632C}"/>
            </a:ext>
          </a:extLst>
        </p:cNvPr>
        <p:cNvGrpSpPr/>
        <p:nvPr/>
      </p:nvGrpSpPr>
      <p:grpSpPr>
        <a:xfrm>
          <a:off x="0" y="0"/>
          <a:ext cx="0" cy="0"/>
          <a:chOff x="0" y="0"/>
          <a:chExt cx="0" cy="0"/>
        </a:xfrm>
      </p:grpSpPr>
      <p:sp>
        <p:nvSpPr>
          <p:cNvPr id="6" name="Slide Number Placeholder 6">
            <a:extLst>
              <a:ext uri="{FF2B5EF4-FFF2-40B4-BE49-F238E27FC236}">
                <a16:creationId xmlns:a16="http://schemas.microsoft.com/office/drawing/2014/main" id="{778D9AF7-FD54-F33C-34CC-1D4BCEF40E4C}"/>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a:t>
            </a:fld>
            <a:endParaRPr lang="en-US" sz="3600" dirty="0">
              <a:solidFill>
                <a:srgbClr val="FFFF00"/>
              </a:solidFill>
            </a:endParaRPr>
          </a:p>
        </p:txBody>
      </p:sp>
      <p:sp>
        <p:nvSpPr>
          <p:cNvPr id="3" name="Google Shape;456;p19">
            <a:extLst>
              <a:ext uri="{FF2B5EF4-FFF2-40B4-BE49-F238E27FC236}">
                <a16:creationId xmlns:a16="http://schemas.microsoft.com/office/drawing/2014/main" id="{E18B4BB9-65CA-223D-8FB3-6754CEE2B886}"/>
              </a:ext>
            </a:extLst>
          </p:cNvPr>
          <p:cNvSpPr txBox="1"/>
          <p:nvPr/>
        </p:nvSpPr>
        <p:spPr>
          <a:xfrm>
            <a:off x="0" y="9288703"/>
            <a:ext cx="9340589" cy="861774"/>
          </a:xfrm>
          <a:prstGeom prst="rect">
            <a:avLst/>
          </a:prstGeom>
          <a:noFill/>
          <a:ln>
            <a:noFill/>
          </a:ln>
        </p:spPr>
        <p:txBody>
          <a:bodyPr spcFirstLastPara="1" wrap="square" lIns="0" tIns="0" rIns="0" bIns="0" anchor="t" anchorCtr="0">
            <a:spAutoFit/>
          </a:bodyPr>
          <a:lstStyle/>
          <a:p>
            <a:pPr marL="0" marR="0" lvl="0" indent="0" algn="r" defTabSz="914400" rtl="0" eaLnBrk="1" fontAlgn="auto" latinLnBrk="0" hangingPunct="1">
              <a:lnSpc>
                <a:spcPct val="349937"/>
              </a:lnSpc>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7" name="TextBox 6">
            <a:extLst>
              <a:ext uri="{FF2B5EF4-FFF2-40B4-BE49-F238E27FC236}">
                <a16:creationId xmlns:a16="http://schemas.microsoft.com/office/drawing/2014/main" id="{2DE1C683-AA41-A6A0-161E-F8C7DFD816A4}"/>
              </a:ext>
            </a:extLst>
          </p:cNvPr>
          <p:cNvSpPr txBox="1"/>
          <p:nvPr/>
        </p:nvSpPr>
        <p:spPr>
          <a:xfrm>
            <a:off x="194553" y="2589989"/>
            <a:ext cx="8918642" cy="5170646"/>
          </a:xfrm>
          <a:prstGeom prst="rect">
            <a:avLst/>
          </a:prstGeom>
          <a:noFill/>
        </p:spPr>
        <p:txBody>
          <a:bodyPr wrap="square">
            <a:spAutoFit/>
          </a:bodyPr>
          <a:lstStyle/>
          <a:p>
            <a:pPr algn="ctr"/>
            <a:r>
              <a:rPr lang="en-GB" sz="6600" b="1" dirty="0">
                <a:solidFill>
                  <a:schemeClr val="bg1"/>
                </a:solidFill>
                <a:latin typeface="Raleway" panose="020B0003030101060003" pitchFamily="34" charset="0"/>
              </a:rPr>
              <a:t>Why should engineers and technicians care about </a:t>
            </a:r>
          </a:p>
          <a:p>
            <a:pPr algn="ctr"/>
            <a:r>
              <a:rPr lang="en-GB" sz="6600" b="1" dirty="0">
                <a:solidFill>
                  <a:schemeClr val="bg1"/>
                </a:solidFill>
                <a:latin typeface="Raleway" panose="020B0003030101060003" pitchFamily="34" charset="0"/>
              </a:rPr>
              <a:t>Special Relativity?</a:t>
            </a:r>
            <a:endParaRPr lang="en-CH" sz="6600" b="1" dirty="0">
              <a:solidFill>
                <a:schemeClr val="bg1"/>
              </a:solidFill>
              <a:latin typeface="Raleway" panose="020B0003030101060003" pitchFamily="34" charset="0"/>
            </a:endParaRPr>
          </a:p>
        </p:txBody>
      </p:sp>
    </p:spTree>
    <p:extLst>
      <p:ext uri="{BB962C8B-B14F-4D97-AF65-F5344CB8AC3E}">
        <p14:creationId xmlns:p14="http://schemas.microsoft.com/office/powerpoint/2010/main" val="2271239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rot="5400000">
            <a:off x="936517" y="1807822"/>
            <a:ext cx="618697" cy="379776"/>
            <a:chOff x="0" y="0"/>
            <a:chExt cx="6350000" cy="5499100"/>
          </a:xfrm>
        </p:grpSpPr>
        <p:sp>
          <p:nvSpPr>
            <p:cNvPr id="3" name="Freeform 3"/>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sp>
        <p:nvSpPr>
          <p:cNvPr id="4" name="AutoShape 4"/>
          <p:cNvSpPr/>
          <p:nvPr/>
        </p:nvSpPr>
        <p:spPr>
          <a:xfrm>
            <a:off x="15574075" y="0"/>
            <a:ext cx="2713925" cy="10287000"/>
          </a:xfrm>
          <a:prstGeom prst="rect">
            <a:avLst/>
          </a:prstGeom>
          <a:solidFill>
            <a:srgbClr val="FFDB15"/>
          </a:solidFill>
        </p:spPr>
        <p:txBody>
          <a:bodyPr/>
          <a:lstStyle/>
          <a:p>
            <a:endParaRPr lang="en-CH"/>
          </a:p>
        </p:txBody>
      </p:sp>
      <p:pic>
        <p:nvPicPr>
          <p:cNvPr id="8" name="Picture 8"/>
          <p:cNvPicPr>
            <a:picLocks noChangeAspect="1"/>
          </p:cNvPicPr>
          <p:nvPr/>
        </p:nvPicPr>
        <p:blipFill>
          <a:blip r:embed="rId3"/>
          <a:srcRect/>
          <a:stretch>
            <a:fillRect/>
          </a:stretch>
        </p:blipFill>
        <p:spPr>
          <a:xfrm>
            <a:off x="4391106" y="5607213"/>
            <a:ext cx="6040662" cy="2927872"/>
          </a:xfrm>
          <a:prstGeom prst="rect">
            <a:avLst/>
          </a:prstGeom>
        </p:spPr>
      </p:pic>
      <p:sp>
        <p:nvSpPr>
          <p:cNvPr id="9" name="TextBox 9"/>
          <p:cNvSpPr txBox="1"/>
          <p:nvPr/>
        </p:nvSpPr>
        <p:spPr>
          <a:xfrm rot="5400000">
            <a:off x="12148008" y="5638221"/>
            <a:ext cx="9964066" cy="897425"/>
          </a:xfrm>
          <a:prstGeom prst="rect">
            <a:avLst/>
          </a:prstGeom>
        </p:spPr>
        <p:txBody>
          <a:bodyPr wrap="square" lIns="0" tIns="0" rIns="0" bIns="0" rtlCol="0" anchor="t">
            <a:spAutoFit/>
          </a:bodyPr>
          <a:lstStyle/>
          <a:p>
            <a:pPr>
              <a:lnSpc>
                <a:spcPts val="7807"/>
              </a:lnSpc>
            </a:pPr>
            <a:r>
              <a:rPr lang="en-US" sz="4800" b="1" spc="182" dirty="0">
                <a:latin typeface="Raleway" pitchFamily="2" charset="0"/>
                <a:cs typeface="Raleway Bold" charset="0"/>
              </a:rPr>
              <a:t>LENGTH CONTRACTION</a:t>
            </a:r>
          </a:p>
        </p:txBody>
      </p:sp>
      <p:sp>
        <p:nvSpPr>
          <p:cNvPr id="11" name="TextBox 11"/>
          <p:cNvSpPr txBox="1"/>
          <p:nvPr/>
        </p:nvSpPr>
        <p:spPr>
          <a:xfrm>
            <a:off x="2037522" y="1409700"/>
            <a:ext cx="12771783" cy="3416320"/>
          </a:xfrm>
          <a:prstGeom prst="rect">
            <a:avLst/>
          </a:prstGeom>
        </p:spPr>
        <p:txBody>
          <a:bodyPr lIns="0" tIns="0" rIns="0" bIns="0" rtlCol="0" anchor="t">
            <a:spAutoFit/>
          </a:bodyPr>
          <a:lstStyle/>
          <a:p>
            <a:pPr>
              <a:lnSpc>
                <a:spcPts val="4480"/>
              </a:lnSpc>
              <a:spcBef>
                <a:spcPct val="0"/>
              </a:spcBef>
            </a:pPr>
            <a:r>
              <a:rPr lang="en-US" sz="3200" dirty="0">
                <a:solidFill>
                  <a:srgbClr val="FFFFFF"/>
                </a:solidFill>
                <a:latin typeface="Raleway" panose="020B0003030101060003" pitchFamily="34" charset="0"/>
              </a:rPr>
              <a:t> </a:t>
            </a:r>
            <a:r>
              <a:rPr lang="en-US" sz="3200" b="1" dirty="0">
                <a:solidFill>
                  <a:srgbClr val="FFFFFF"/>
                </a:solidFill>
                <a:latin typeface="Raleway" panose="020B0003030101060003" pitchFamily="34" charset="0"/>
              </a:rPr>
              <a:t>Lorentz contraction</a:t>
            </a:r>
            <a:r>
              <a:rPr lang="en-US" sz="3200" dirty="0">
                <a:solidFill>
                  <a:srgbClr val="FFFFFF"/>
                </a:solidFill>
                <a:latin typeface="Raleway" panose="020B0003030101060003" pitchFamily="34" charset="0"/>
              </a:rPr>
              <a:t>, is the solution that Lorentz proposed to solve the Michelson-Morley experiment:</a:t>
            </a:r>
          </a:p>
          <a:p>
            <a:pPr>
              <a:lnSpc>
                <a:spcPts val="4480"/>
              </a:lnSpc>
              <a:spcBef>
                <a:spcPct val="0"/>
              </a:spcBef>
            </a:pPr>
            <a:endParaRPr lang="en-US" sz="3200" dirty="0">
              <a:solidFill>
                <a:srgbClr val="FFFFFF"/>
              </a:solidFill>
              <a:latin typeface="Raleway" panose="020B0003030101060003" pitchFamily="34" charset="0"/>
            </a:endParaRPr>
          </a:p>
          <a:p>
            <a:pPr algn="ctr">
              <a:lnSpc>
                <a:spcPts val="4480"/>
              </a:lnSpc>
              <a:spcBef>
                <a:spcPct val="0"/>
              </a:spcBef>
            </a:pPr>
            <a:r>
              <a:rPr lang="en-US" sz="3200" b="1" dirty="0">
                <a:solidFill>
                  <a:srgbClr val="FFFFFF"/>
                </a:solidFill>
                <a:latin typeface="Raleway" panose="020B0003030101060003" pitchFamily="34" charset="0"/>
              </a:rPr>
              <a:t>is the phenomenon that a </a:t>
            </a:r>
            <a:r>
              <a:rPr lang="en-US" sz="3200" b="1" dirty="0">
                <a:solidFill>
                  <a:srgbClr val="FFDB17"/>
                </a:solidFill>
                <a:latin typeface="Raleway" panose="020B0003030101060003" pitchFamily="34" charset="0"/>
              </a:rPr>
              <a:t>moving object’s length is measured to be shorter than its proper length</a:t>
            </a:r>
            <a:r>
              <a:rPr lang="en-US" sz="3200" b="1" dirty="0">
                <a:solidFill>
                  <a:srgbClr val="FFFFFF"/>
                </a:solidFill>
                <a:latin typeface="Raleway" panose="020B0003030101060003" pitchFamily="34" charset="0"/>
              </a:rPr>
              <a:t>, which is the length as measured in the object’s own rest frame</a:t>
            </a:r>
          </a:p>
        </p:txBody>
      </p:sp>
      <p:sp>
        <p:nvSpPr>
          <p:cNvPr id="12"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30</a:t>
            </a:fld>
            <a:endParaRPr lang="en-US" sz="3600" dirty="0"/>
          </a:p>
        </p:txBody>
      </p:sp>
      <p:sp>
        <p:nvSpPr>
          <p:cNvPr id="5" name="Google Shape;456;p19">
            <a:extLst>
              <a:ext uri="{FF2B5EF4-FFF2-40B4-BE49-F238E27FC236}">
                <a16:creationId xmlns:a16="http://schemas.microsoft.com/office/drawing/2014/main" id="{AAB25AFB-E067-52D5-3904-A25617F17E28}"/>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rot="5400000">
            <a:off x="909240" y="1926885"/>
            <a:ext cx="618697" cy="379776"/>
            <a:chOff x="0" y="0"/>
            <a:chExt cx="6350000" cy="5499100"/>
          </a:xfrm>
        </p:grpSpPr>
        <p:sp>
          <p:nvSpPr>
            <p:cNvPr id="3" name="Freeform 3"/>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sp>
        <p:nvSpPr>
          <p:cNvPr id="4" name="AutoShape 4"/>
          <p:cNvSpPr/>
          <p:nvPr/>
        </p:nvSpPr>
        <p:spPr>
          <a:xfrm>
            <a:off x="15574075" y="0"/>
            <a:ext cx="2713925" cy="10287000"/>
          </a:xfrm>
          <a:prstGeom prst="rect">
            <a:avLst/>
          </a:prstGeom>
          <a:solidFill>
            <a:srgbClr val="FFDB15"/>
          </a:solidFill>
        </p:spPr>
        <p:txBody>
          <a:bodyPr/>
          <a:lstStyle/>
          <a:p>
            <a:endParaRPr lang="en-CH" dirty="0"/>
          </a:p>
        </p:txBody>
      </p:sp>
      <p:pic>
        <p:nvPicPr>
          <p:cNvPr id="8" name="Picture 8"/>
          <p:cNvPicPr>
            <a:picLocks noChangeAspect="1"/>
          </p:cNvPicPr>
          <p:nvPr/>
        </p:nvPicPr>
        <p:blipFill>
          <a:blip r:embed="rId3"/>
          <a:srcRect/>
          <a:stretch>
            <a:fillRect/>
          </a:stretch>
        </p:blipFill>
        <p:spPr>
          <a:xfrm>
            <a:off x="4935293" y="4279222"/>
            <a:ext cx="5768695" cy="2796051"/>
          </a:xfrm>
          <a:prstGeom prst="rect">
            <a:avLst/>
          </a:prstGeom>
        </p:spPr>
      </p:pic>
      <p:sp>
        <p:nvSpPr>
          <p:cNvPr id="9" name="TextBox 9"/>
          <p:cNvSpPr txBox="1"/>
          <p:nvPr/>
        </p:nvSpPr>
        <p:spPr>
          <a:xfrm rot="5400000">
            <a:off x="13739143" y="5228218"/>
            <a:ext cx="6553201" cy="897362"/>
          </a:xfrm>
          <a:prstGeom prst="rect">
            <a:avLst/>
          </a:prstGeom>
        </p:spPr>
        <p:txBody>
          <a:bodyPr wrap="square" lIns="0" tIns="0" rIns="0" bIns="0" rtlCol="0" anchor="t">
            <a:spAutoFit/>
          </a:bodyPr>
          <a:lstStyle/>
          <a:p>
            <a:pPr>
              <a:lnSpc>
                <a:spcPts val="7807"/>
              </a:lnSpc>
            </a:pPr>
            <a:r>
              <a:rPr lang="en-US" sz="4800" b="1" spc="182" dirty="0">
                <a:latin typeface="Raleway" pitchFamily="2" charset="0"/>
                <a:cs typeface="Raleway Bold" charset="0"/>
              </a:rPr>
              <a:t>TIME DILATION </a:t>
            </a:r>
          </a:p>
        </p:txBody>
      </p:sp>
      <p:sp>
        <p:nvSpPr>
          <p:cNvPr id="11" name="TextBox 11"/>
          <p:cNvSpPr txBox="1"/>
          <p:nvPr/>
        </p:nvSpPr>
        <p:spPr>
          <a:xfrm>
            <a:off x="1752600" y="1562100"/>
            <a:ext cx="12771783" cy="1109345"/>
          </a:xfrm>
          <a:prstGeom prst="rect">
            <a:avLst/>
          </a:prstGeom>
        </p:spPr>
        <p:txBody>
          <a:bodyPr lIns="0" tIns="0" rIns="0" bIns="0" rtlCol="0" anchor="t">
            <a:spAutoFit/>
          </a:bodyPr>
          <a:lstStyle/>
          <a:p>
            <a:pPr algn="ctr">
              <a:lnSpc>
                <a:spcPts val="4480"/>
              </a:lnSpc>
              <a:spcBef>
                <a:spcPct val="0"/>
              </a:spcBef>
            </a:pPr>
            <a:r>
              <a:rPr lang="en-US" sz="3200" dirty="0">
                <a:solidFill>
                  <a:srgbClr val="FFFFFF"/>
                </a:solidFill>
                <a:latin typeface="Raleway"/>
              </a:rPr>
              <a:t>is a diﬀerence in the elapsed time measured by two clocks, due to them having a velocity relative to each other </a:t>
            </a:r>
          </a:p>
        </p:txBody>
      </p:sp>
      <p:sp>
        <p:nvSpPr>
          <p:cNvPr id="12"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31</a:t>
            </a:fld>
            <a:endParaRPr lang="en-US" sz="3600" dirty="0"/>
          </a:p>
        </p:txBody>
      </p:sp>
      <p:sp>
        <p:nvSpPr>
          <p:cNvPr id="5" name="Google Shape;456;p19">
            <a:extLst>
              <a:ext uri="{FF2B5EF4-FFF2-40B4-BE49-F238E27FC236}">
                <a16:creationId xmlns:a16="http://schemas.microsoft.com/office/drawing/2014/main" id="{3CAEEC5E-6A09-4925-E05F-D139D9861020}"/>
              </a:ext>
            </a:extLst>
          </p:cNvPr>
          <p:cNvSpPr txBox="1"/>
          <p:nvPr/>
        </p:nvSpPr>
        <p:spPr>
          <a:xfrm>
            <a:off x="304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6" name="TextBox 5">
            <a:extLst>
              <a:ext uri="{FF2B5EF4-FFF2-40B4-BE49-F238E27FC236}">
                <a16:creationId xmlns:a16="http://schemas.microsoft.com/office/drawing/2014/main" id="{0A0E1621-8FA2-2D06-680E-4F78C1373CB8}"/>
              </a:ext>
            </a:extLst>
          </p:cNvPr>
          <p:cNvSpPr txBox="1"/>
          <p:nvPr/>
        </p:nvSpPr>
        <p:spPr>
          <a:xfrm>
            <a:off x="3700720" y="8720301"/>
            <a:ext cx="9204158" cy="958276"/>
          </a:xfrm>
          <a:prstGeom prst="rect">
            <a:avLst/>
          </a:prstGeom>
          <a:noFill/>
        </p:spPr>
        <p:txBody>
          <a:bodyPr wrap="square">
            <a:spAutoFit/>
          </a:bodyPr>
          <a:lstStyle/>
          <a:p>
            <a:pPr marL="0" marR="0" lvl="0" indent="0" algn="ctr" defTabSz="1371600" rtl="0" eaLnBrk="1" fontAlgn="auto" latinLnBrk="0" hangingPunct="1">
              <a:lnSpc>
                <a:spcPts val="7614"/>
              </a:lnSpc>
              <a:spcBef>
                <a:spcPct val="0"/>
              </a:spcBef>
              <a:spcAft>
                <a:spcPts val="0"/>
              </a:spcAft>
              <a:buClrTx/>
              <a:buSzTx/>
              <a:buFontTx/>
              <a:buNone/>
              <a:tabLst/>
              <a:defRPr/>
            </a:pPr>
            <a:r>
              <a:rPr kumimoji="0" lang="en-US" sz="4400" b="1" i="1" u="none" strike="noStrike" kern="1200" cap="none" spc="54" normalizeH="0" baseline="0" noProof="0" dirty="0">
                <a:ln>
                  <a:noFill/>
                </a:ln>
                <a:solidFill>
                  <a:srgbClr val="FFDB17"/>
                </a:solidFill>
                <a:effectLst/>
                <a:uLnTx/>
                <a:uFillTx/>
                <a:latin typeface="Raleway"/>
                <a:ea typeface="+mn-ea"/>
                <a:cs typeface="+mn-cs"/>
              </a:rPr>
              <a:t>Moving clocks appear to run slow</a:t>
            </a:r>
            <a:endParaRPr kumimoji="0" lang="ru-RU" sz="4400" b="1" i="1" u="none" strike="noStrike" kern="1200" cap="none" spc="54" normalizeH="0" baseline="0" noProof="0" dirty="0">
              <a:ln>
                <a:noFill/>
              </a:ln>
              <a:solidFill>
                <a:srgbClr val="FFDB17"/>
              </a:solidFill>
              <a:effectLst/>
              <a:uLnTx/>
              <a:uFillTx/>
              <a:latin typeface="Raleway"/>
              <a:ea typeface="+mn-ea"/>
              <a:cs typeface="+mn-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32</a:t>
            </a:fld>
            <a:endParaRPr lang="en-US" sz="3600" dirty="0"/>
          </a:p>
        </p:txBody>
      </p:sp>
      <p:pic>
        <p:nvPicPr>
          <p:cNvPr id="2050" name="Picture 2">
            <a:extLst>
              <a:ext uri="{FF2B5EF4-FFF2-40B4-BE49-F238E27FC236}">
                <a16:creationId xmlns:a16="http://schemas.microsoft.com/office/drawing/2014/main" id="{F0790C3D-3EB1-36E9-1E4F-40E1539BD9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8069569" y="22533"/>
            <a:ext cx="8001000" cy="10287000"/>
          </a:xfrm>
          <a:prstGeom prst="rect">
            <a:avLst/>
          </a:prstGeom>
          <a:noFill/>
          <a:extLst>
            <a:ext uri="{909E8E84-426E-40DD-AFC4-6F175D3DCCD1}">
              <a14:hiddenFill xmlns:a14="http://schemas.microsoft.com/office/drawing/2010/main">
                <a:solidFill>
                  <a:srgbClr val="FFFFFF"/>
                </a:solidFill>
              </a14:hiddenFill>
            </a:ext>
          </a:extLst>
        </p:spPr>
      </p:pic>
      <p:sp>
        <p:nvSpPr>
          <p:cNvPr id="10" name="Google Shape;456;p19">
            <a:extLst>
              <a:ext uri="{FF2B5EF4-FFF2-40B4-BE49-F238E27FC236}">
                <a16:creationId xmlns:a16="http://schemas.microsoft.com/office/drawing/2014/main" id="{D348678D-8B97-B53A-7971-14F806F5B537}"/>
              </a:ext>
            </a:extLst>
          </p:cNvPr>
          <p:cNvSpPr txBox="1"/>
          <p:nvPr/>
        </p:nvSpPr>
        <p:spPr>
          <a:xfrm>
            <a:off x="304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2" name="TextBox 11">
            <a:extLst>
              <a:ext uri="{FF2B5EF4-FFF2-40B4-BE49-F238E27FC236}">
                <a16:creationId xmlns:a16="http://schemas.microsoft.com/office/drawing/2014/main" id="{FD052D4E-6553-1335-0345-562BFDA6A867}"/>
              </a:ext>
            </a:extLst>
          </p:cNvPr>
          <p:cNvSpPr txBox="1"/>
          <p:nvPr/>
        </p:nvSpPr>
        <p:spPr>
          <a:xfrm>
            <a:off x="477009" y="1381847"/>
            <a:ext cx="9457726" cy="1015663"/>
          </a:xfrm>
          <a:prstGeom prst="rect">
            <a:avLst/>
          </a:prstGeom>
          <a:noFill/>
        </p:spPr>
        <p:txBody>
          <a:bodyPr wrap="square">
            <a:spAutoFit/>
          </a:bodyPr>
          <a:lstStyle/>
          <a:p>
            <a:r>
              <a:rPr lang="en-US" sz="3000" b="1" spc="54" dirty="0">
                <a:solidFill>
                  <a:srgbClr val="FFFFFF"/>
                </a:solidFill>
                <a:latin typeface="Raleway"/>
              </a:rPr>
              <a:t>Reflection of light between 2 mirrors seen inside moving frame and from outside</a:t>
            </a:r>
            <a:endParaRPr lang="en-US" sz="3000" dirty="0"/>
          </a:p>
        </p:txBody>
      </p:sp>
      <p:sp>
        <p:nvSpPr>
          <p:cNvPr id="13" name="TextBox 12">
            <a:extLst>
              <a:ext uri="{FF2B5EF4-FFF2-40B4-BE49-F238E27FC236}">
                <a16:creationId xmlns:a16="http://schemas.microsoft.com/office/drawing/2014/main" id="{010FE031-92AC-DD4F-FD78-D5B6D8C35309}"/>
              </a:ext>
            </a:extLst>
          </p:cNvPr>
          <p:cNvSpPr txBox="1"/>
          <p:nvPr/>
        </p:nvSpPr>
        <p:spPr>
          <a:xfrm>
            <a:off x="581302" y="7943930"/>
            <a:ext cx="9353433" cy="1477328"/>
          </a:xfrm>
          <a:prstGeom prst="rect">
            <a:avLst/>
          </a:prstGeom>
          <a:noFill/>
        </p:spPr>
        <p:txBody>
          <a:bodyPr wrap="square">
            <a:spAutoFit/>
          </a:bodyPr>
          <a:lstStyle/>
          <a:p>
            <a:r>
              <a:rPr lang="en-US" sz="3000" b="1" spc="54" dirty="0">
                <a:solidFill>
                  <a:srgbClr val="FFFFFF"/>
                </a:solidFill>
                <a:latin typeface="Raleway"/>
              </a:rPr>
              <a:t>Frame moving with velocity </a:t>
            </a:r>
            <a:r>
              <a:rPr lang="en-US" sz="3000" i="1" spc="54" dirty="0">
                <a:solidFill>
                  <a:schemeClr val="tx2">
                    <a:lumMod val="40000"/>
                    <a:lumOff val="60000"/>
                  </a:schemeClr>
                </a:solidFill>
                <a:latin typeface="Raleway"/>
              </a:rPr>
              <a:t>v</a:t>
            </a:r>
          </a:p>
          <a:p>
            <a:r>
              <a:rPr lang="en-US" sz="3000" b="1" spc="54" dirty="0">
                <a:solidFill>
                  <a:schemeClr val="bg1"/>
                </a:solidFill>
                <a:latin typeface="Raleway"/>
              </a:rPr>
              <a:t>Seen from outside the path is longer, but </a:t>
            </a:r>
            <a:r>
              <a:rPr lang="en-US" sz="3000" i="1" spc="54" dirty="0">
                <a:solidFill>
                  <a:schemeClr val="bg1"/>
                </a:solidFill>
                <a:latin typeface="Raleway"/>
              </a:rPr>
              <a:t>c</a:t>
            </a:r>
            <a:r>
              <a:rPr lang="en-US" sz="3000" b="1" i="1" spc="54" dirty="0">
                <a:solidFill>
                  <a:schemeClr val="bg1"/>
                </a:solidFill>
                <a:latin typeface="Raleway"/>
              </a:rPr>
              <a:t> </a:t>
            </a:r>
            <a:r>
              <a:rPr lang="en-US" sz="3000" b="1" spc="54" dirty="0">
                <a:solidFill>
                  <a:schemeClr val="bg1"/>
                </a:solidFill>
                <a:latin typeface="Raleway"/>
              </a:rPr>
              <a:t>must be the same…</a:t>
            </a:r>
            <a:endParaRPr lang="en-US" sz="3000" dirty="0">
              <a:solidFill>
                <a:schemeClr val="bg1"/>
              </a:solidFill>
            </a:endParaRPr>
          </a:p>
        </p:txBody>
      </p:sp>
      <p:pic>
        <p:nvPicPr>
          <p:cNvPr id="3" name="Picture 6">
            <a:extLst>
              <a:ext uri="{FF2B5EF4-FFF2-40B4-BE49-F238E27FC236}">
                <a16:creationId xmlns:a16="http://schemas.microsoft.com/office/drawing/2014/main" id="{C502CD52-1D7A-3D9B-5348-4FAC319C0DD8}"/>
              </a:ext>
            </a:extLst>
          </p:cNvPr>
          <p:cNvPicPr>
            <a:picLocks noChangeAspect="1"/>
          </p:cNvPicPr>
          <p:nvPr/>
        </p:nvPicPr>
        <p:blipFill>
          <a:blip r:embed="rId4"/>
          <a:srcRect t="13812" b="25215"/>
          <a:stretch/>
        </p:blipFill>
        <p:spPr>
          <a:xfrm>
            <a:off x="581302" y="3218333"/>
            <a:ext cx="9203948" cy="3850333"/>
          </a:xfrm>
          <a:prstGeom prst="rect">
            <a:avLst/>
          </a:prstGeom>
        </p:spPr>
      </p:pic>
      <p:sp>
        <p:nvSpPr>
          <p:cNvPr id="2" name="AutoShape 2"/>
          <p:cNvSpPr/>
          <p:nvPr/>
        </p:nvSpPr>
        <p:spPr>
          <a:xfrm>
            <a:off x="15574075" y="0"/>
            <a:ext cx="2713925" cy="10287000"/>
          </a:xfrm>
          <a:prstGeom prst="rect">
            <a:avLst/>
          </a:prstGeom>
          <a:solidFill>
            <a:srgbClr val="FFDB15"/>
          </a:solidFill>
        </p:spPr>
        <p:txBody>
          <a:bodyPr/>
          <a:lstStyle/>
          <a:p>
            <a:endParaRPr lang="en-CH"/>
          </a:p>
        </p:txBody>
      </p:sp>
      <p:sp>
        <p:nvSpPr>
          <p:cNvPr id="8" name="TextBox 9">
            <a:extLst>
              <a:ext uri="{FF2B5EF4-FFF2-40B4-BE49-F238E27FC236}">
                <a16:creationId xmlns:a16="http://schemas.microsoft.com/office/drawing/2014/main" id="{95256FBD-D29D-3C2D-81C0-124CEC647C22}"/>
              </a:ext>
            </a:extLst>
          </p:cNvPr>
          <p:cNvSpPr txBox="1"/>
          <p:nvPr/>
        </p:nvSpPr>
        <p:spPr>
          <a:xfrm rot="5400000">
            <a:off x="13739143" y="5228218"/>
            <a:ext cx="6553201" cy="897362"/>
          </a:xfrm>
          <a:prstGeom prst="rect">
            <a:avLst/>
          </a:prstGeom>
        </p:spPr>
        <p:txBody>
          <a:bodyPr wrap="square" lIns="0" tIns="0" rIns="0" bIns="0" rtlCol="0" anchor="t">
            <a:spAutoFit/>
          </a:bodyPr>
          <a:lstStyle/>
          <a:p>
            <a:pPr>
              <a:lnSpc>
                <a:spcPts val="7807"/>
              </a:lnSpc>
            </a:pPr>
            <a:r>
              <a:rPr lang="en-US" sz="4800" b="1" spc="182" dirty="0">
                <a:latin typeface="Raleway" pitchFamily="2" charset="0"/>
                <a:cs typeface="Raleway Bold" charset="0"/>
              </a:rPr>
              <a:t>TIME DILATION </a:t>
            </a:r>
          </a:p>
        </p:txBody>
      </p:sp>
      <p:sp>
        <p:nvSpPr>
          <p:cNvPr id="11" name="Slide Number Placeholder 6">
            <a:extLst>
              <a:ext uri="{FF2B5EF4-FFF2-40B4-BE49-F238E27FC236}">
                <a16:creationId xmlns:a16="http://schemas.microsoft.com/office/drawing/2014/main" id="{4C92ABFC-E8AE-432E-9970-99B6C50B2F1A}"/>
              </a:ext>
            </a:extLst>
          </p:cNvPr>
          <p:cNvSpPr>
            <a:spLocks noGrp="1"/>
          </p:cNvSpPr>
          <p:nvPr/>
        </p:nvSpPr>
        <p:spPr>
          <a:xfrm>
            <a:off x="16154400" y="94935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32</a:t>
            </a:fld>
            <a:endParaRPr lang="en-US" sz="3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6" name="AutoShape 6"/>
          <p:cNvSpPr/>
          <p:nvPr/>
        </p:nvSpPr>
        <p:spPr>
          <a:xfrm rot="-5400000">
            <a:off x="-3818624" y="3818622"/>
            <a:ext cx="10287001" cy="2649753"/>
          </a:xfrm>
          <a:prstGeom prst="rect">
            <a:avLst/>
          </a:prstGeom>
          <a:solidFill>
            <a:srgbClr val="FFDB15"/>
          </a:solidFill>
        </p:spPr>
        <p:txBody>
          <a:bodyPr/>
          <a:lstStyle/>
          <a:p>
            <a:endParaRPr lang="en-CH"/>
          </a:p>
        </p:txBody>
      </p:sp>
      <p:pic>
        <p:nvPicPr>
          <p:cNvPr id="7" name="Picture 7"/>
          <p:cNvPicPr>
            <a:picLocks noChangeAspect="1"/>
          </p:cNvPicPr>
          <p:nvPr/>
        </p:nvPicPr>
        <p:blipFill>
          <a:blip r:embed="rId3"/>
          <a:srcRect/>
          <a:stretch>
            <a:fillRect/>
          </a:stretch>
        </p:blipFill>
        <p:spPr>
          <a:xfrm>
            <a:off x="13252128" y="-38100"/>
            <a:ext cx="5035872" cy="8602948"/>
          </a:xfrm>
          <a:prstGeom prst="rect">
            <a:avLst/>
          </a:prstGeom>
        </p:spPr>
      </p:pic>
      <p:sp>
        <p:nvSpPr>
          <p:cNvPr id="8" name="TextBox 8"/>
          <p:cNvSpPr txBox="1"/>
          <p:nvPr/>
        </p:nvSpPr>
        <p:spPr>
          <a:xfrm>
            <a:off x="2827933" y="420664"/>
            <a:ext cx="9881477" cy="864869"/>
          </a:xfrm>
          <a:prstGeom prst="rect">
            <a:avLst/>
          </a:prstGeom>
        </p:spPr>
        <p:txBody>
          <a:bodyPr lIns="0" tIns="0" rIns="0" bIns="0" rtlCol="0" anchor="t">
            <a:spAutoFit/>
          </a:bodyPr>
          <a:lstStyle/>
          <a:p>
            <a:pPr algn="just">
              <a:lnSpc>
                <a:spcPts val="3450"/>
              </a:lnSpc>
            </a:pPr>
            <a:r>
              <a:rPr lang="en-US" sz="2300" spc="23" dirty="0">
                <a:solidFill>
                  <a:srgbClr val="FFFFFF"/>
                </a:solidFill>
                <a:latin typeface="Raleway"/>
              </a:rPr>
              <a:t>MUONS ARE FORMED IN COLLISIONS OF COSMIC RAYS WITH NUCLEI OF ATMOSPHERE’S ATOMS, AT HEIGHTS OF ABOUT 12000</a:t>
            </a:r>
          </a:p>
        </p:txBody>
      </p:sp>
      <p:sp>
        <p:nvSpPr>
          <p:cNvPr id="9" name="TextBox 9"/>
          <p:cNvSpPr txBox="1"/>
          <p:nvPr/>
        </p:nvSpPr>
        <p:spPr>
          <a:xfrm rot="-5400000">
            <a:off x="-3331208" y="3892315"/>
            <a:ext cx="8919840" cy="1821011"/>
          </a:xfrm>
          <a:prstGeom prst="rect">
            <a:avLst/>
          </a:prstGeom>
        </p:spPr>
        <p:txBody>
          <a:bodyPr lIns="0" tIns="0" rIns="0" bIns="0" rtlCol="0" anchor="t">
            <a:spAutoFit/>
          </a:bodyPr>
          <a:lstStyle/>
          <a:p>
            <a:pPr>
              <a:lnSpc>
                <a:spcPts val="7080"/>
              </a:lnSpc>
            </a:pPr>
            <a:r>
              <a:rPr lang="en-US" sz="6000" b="1" spc="60" dirty="0">
                <a:solidFill>
                  <a:srgbClr val="020301"/>
                </a:solidFill>
                <a:latin typeface="Raleway SemiBold" panose="020B0003030101060003" pitchFamily="34" charset="0"/>
              </a:rPr>
              <a:t> MUON DECAY IN THE ATMOSPHERE</a:t>
            </a:r>
          </a:p>
        </p:txBody>
      </p:sp>
      <p:sp>
        <p:nvSpPr>
          <p:cNvPr id="10" name="TextBox 10"/>
          <p:cNvSpPr txBox="1"/>
          <p:nvPr/>
        </p:nvSpPr>
        <p:spPr>
          <a:xfrm>
            <a:off x="3200651" y="1804595"/>
            <a:ext cx="9695118" cy="8248348"/>
          </a:xfrm>
          <a:prstGeom prst="rect">
            <a:avLst/>
          </a:prstGeom>
        </p:spPr>
        <p:txBody>
          <a:bodyPr lIns="0" tIns="0" rIns="0" bIns="0" rtlCol="0" anchor="t">
            <a:spAutoFit/>
          </a:bodyPr>
          <a:lstStyle/>
          <a:p>
            <a:pPr marL="539753" lvl="1" indent="-269876" algn="just">
              <a:lnSpc>
                <a:spcPts val="3750"/>
              </a:lnSpc>
              <a:buFont typeface="Arial"/>
              <a:buChar char="•"/>
            </a:pPr>
            <a:r>
              <a:rPr lang="en-US" sz="2800" spc="25" dirty="0">
                <a:solidFill>
                  <a:srgbClr val="FFDB15"/>
                </a:solidFill>
                <a:latin typeface="Raleway"/>
              </a:rPr>
              <a:t>The half-life of a muon is 2.2 microseconds and so even moving at 0.994 c they would only expect to travel about 660 m before half of them decayed.</a:t>
            </a:r>
          </a:p>
          <a:p>
            <a:pPr algn="just">
              <a:lnSpc>
                <a:spcPts val="3750"/>
              </a:lnSpc>
            </a:pPr>
            <a:endParaRPr lang="en-US" sz="2800" spc="25" dirty="0">
              <a:solidFill>
                <a:srgbClr val="FFDB15"/>
              </a:solidFill>
              <a:latin typeface="Raleway"/>
            </a:endParaRPr>
          </a:p>
          <a:p>
            <a:pPr marL="539753" lvl="1" indent="-269876" algn="just">
              <a:lnSpc>
                <a:spcPts val="3750"/>
              </a:lnSpc>
              <a:buFont typeface="Arial"/>
              <a:buChar char="•"/>
            </a:pPr>
            <a:r>
              <a:rPr lang="en-US" sz="2800" spc="25" dirty="0">
                <a:solidFill>
                  <a:srgbClr val="FFDB15"/>
                </a:solidFill>
                <a:latin typeface="Raleway"/>
              </a:rPr>
              <a:t>As they are formed at 12000 m altitude it would take 40 µs, or about 20 half lives, to reach the ground.. So, they almost would not reach the ground</a:t>
            </a:r>
          </a:p>
          <a:p>
            <a:pPr marL="539753" lvl="1" indent="-269876" algn="just">
              <a:lnSpc>
                <a:spcPts val="3750"/>
              </a:lnSpc>
              <a:buFont typeface="Arial"/>
              <a:buChar char="•"/>
            </a:pPr>
            <a:r>
              <a:rPr lang="en-US" sz="2800" spc="25" dirty="0">
                <a:solidFill>
                  <a:srgbClr val="FFDB15"/>
                </a:solidFill>
                <a:latin typeface="Raleway"/>
              </a:rPr>
              <a:t>But they do! This means that the muons are living longer???</a:t>
            </a:r>
          </a:p>
          <a:p>
            <a:pPr algn="just">
              <a:lnSpc>
                <a:spcPts val="3750"/>
              </a:lnSpc>
            </a:pPr>
            <a:endParaRPr lang="en-US" sz="2800" spc="25" dirty="0">
              <a:solidFill>
                <a:srgbClr val="FFDB15"/>
              </a:solidFill>
              <a:latin typeface="Raleway"/>
            </a:endParaRPr>
          </a:p>
          <a:p>
            <a:pPr marL="539753" lvl="1" indent="-269876" algn="just">
              <a:lnSpc>
                <a:spcPts val="3750"/>
              </a:lnSpc>
              <a:buFont typeface="Arial"/>
              <a:buChar char="•"/>
            </a:pPr>
            <a:r>
              <a:rPr lang="en-US" sz="2800" spc="25" dirty="0">
                <a:solidFill>
                  <a:srgbClr val="FFDB15"/>
                </a:solidFill>
                <a:latin typeface="Raleway"/>
              </a:rPr>
              <a:t>Their relativistic factor is:</a:t>
            </a:r>
          </a:p>
          <a:p>
            <a:pPr algn="just">
              <a:lnSpc>
                <a:spcPts val="3750"/>
              </a:lnSpc>
            </a:pPr>
            <a:endParaRPr lang="en-US" sz="2800" spc="25" dirty="0">
              <a:solidFill>
                <a:srgbClr val="FFDB15"/>
              </a:solidFill>
              <a:latin typeface="Raleway"/>
            </a:endParaRPr>
          </a:p>
          <a:p>
            <a:pPr algn="just">
              <a:lnSpc>
                <a:spcPts val="3750"/>
              </a:lnSpc>
            </a:pPr>
            <a:endParaRPr lang="en-US" sz="2800" spc="25" dirty="0">
              <a:solidFill>
                <a:srgbClr val="FFDB15"/>
              </a:solidFill>
              <a:latin typeface="Raleway"/>
            </a:endParaRPr>
          </a:p>
          <a:p>
            <a:pPr algn="just">
              <a:lnSpc>
                <a:spcPts val="3750"/>
              </a:lnSpc>
            </a:pPr>
            <a:r>
              <a:rPr lang="en-US" sz="2800" spc="25" dirty="0">
                <a:solidFill>
                  <a:srgbClr val="FFDB15"/>
                </a:solidFill>
                <a:latin typeface="Raleway"/>
              </a:rPr>
              <a:t>Their time slows down, and </a:t>
            </a:r>
            <a:r>
              <a:rPr lang="en-US" sz="2800" spc="25" dirty="0">
                <a:solidFill>
                  <a:srgbClr val="FFFFFF"/>
                </a:solidFill>
                <a:latin typeface="Raleway"/>
              </a:rPr>
              <a:t>2.2 µs </a:t>
            </a:r>
            <a:r>
              <a:rPr lang="en-US" sz="2800" spc="25" dirty="0">
                <a:solidFill>
                  <a:srgbClr val="FFDB15"/>
                </a:solidFill>
                <a:latin typeface="Raleway"/>
              </a:rPr>
              <a:t>become about </a:t>
            </a:r>
            <a:r>
              <a:rPr lang="en-US" sz="2800" spc="25" dirty="0" err="1">
                <a:solidFill>
                  <a:srgbClr val="FFFFFF"/>
                </a:solidFill>
                <a:latin typeface="Raleway"/>
              </a:rPr>
              <a:t>γ</a:t>
            </a:r>
            <a:r>
              <a:rPr lang="en-US" sz="2800" spc="25" dirty="0">
                <a:solidFill>
                  <a:srgbClr val="FFDB15"/>
                </a:solidFill>
                <a:latin typeface="Raleway"/>
              </a:rPr>
              <a:t> times longer, or Lengths contract and the </a:t>
            </a:r>
            <a:r>
              <a:rPr lang="en-US" sz="2800" spc="25" dirty="0">
                <a:solidFill>
                  <a:srgbClr val="FFFFFF"/>
                </a:solidFill>
                <a:latin typeface="Raleway"/>
              </a:rPr>
              <a:t>12000m</a:t>
            </a:r>
            <a:r>
              <a:rPr lang="en-US" sz="2800" spc="25" dirty="0">
                <a:solidFill>
                  <a:srgbClr val="FFDB15"/>
                </a:solidFill>
                <a:latin typeface="Raleway"/>
              </a:rPr>
              <a:t> become </a:t>
            </a:r>
            <a:r>
              <a:rPr lang="en-US" sz="2800" spc="25" dirty="0">
                <a:solidFill>
                  <a:srgbClr val="FFFFFF"/>
                </a:solidFill>
                <a:latin typeface="Raleway"/>
              </a:rPr>
              <a:t>12000/</a:t>
            </a:r>
            <a:r>
              <a:rPr lang="en-US" sz="2800" spc="25" dirty="0" err="1">
                <a:solidFill>
                  <a:srgbClr val="FFFFFF"/>
                </a:solidFill>
                <a:latin typeface="Raleway"/>
              </a:rPr>
              <a:t>γ</a:t>
            </a:r>
            <a:r>
              <a:rPr lang="en-US" sz="2800" spc="25" dirty="0">
                <a:solidFill>
                  <a:srgbClr val="FFFFFF"/>
                </a:solidFill>
                <a:latin typeface="Raleway"/>
              </a:rPr>
              <a:t> m.</a:t>
            </a:r>
          </a:p>
          <a:p>
            <a:pPr algn="just">
              <a:lnSpc>
                <a:spcPts val="3750"/>
              </a:lnSpc>
            </a:pPr>
            <a:endParaRPr lang="en-US" sz="2800" spc="25" dirty="0">
              <a:solidFill>
                <a:srgbClr val="FFFFFF"/>
              </a:solidFill>
              <a:latin typeface="Raleway"/>
            </a:endParaRPr>
          </a:p>
        </p:txBody>
      </p:sp>
      <p:sp>
        <p:nvSpPr>
          <p:cNvPr id="14" name="Slide Number Placeholder 6">
            <a:extLst>
              <a:ext uri="{FF2B5EF4-FFF2-40B4-BE49-F238E27FC236}">
                <a16:creationId xmlns:a16="http://schemas.microsoft.com/office/drawing/2014/main" id="{C6A4A1ED-5418-9125-788E-9481F1941F5A}"/>
              </a:ext>
            </a:extLst>
          </p:cNvPr>
          <p:cNvSpPr>
            <a:spLocks noGrp="1"/>
          </p:cNvSpPr>
          <p:nvPr/>
        </p:nvSpPr>
        <p:spPr>
          <a:xfrm>
            <a:off x="16078200" y="9296116"/>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33</a:t>
            </a:fld>
            <a:endParaRPr lang="en-US" sz="3600" dirty="0">
              <a:solidFill>
                <a:srgbClr val="FFFF00"/>
              </a:solidFill>
            </a:endParaRPr>
          </a:p>
        </p:txBody>
      </p:sp>
      <p:pic>
        <p:nvPicPr>
          <p:cNvPr id="12" name="Picture 12"/>
          <p:cNvPicPr>
            <a:picLocks noChangeAspect="1"/>
          </p:cNvPicPr>
          <p:nvPr/>
        </p:nvPicPr>
        <p:blipFill>
          <a:blip r:embed="rId4"/>
          <a:srcRect/>
          <a:stretch>
            <a:fillRect/>
          </a:stretch>
        </p:blipFill>
        <p:spPr>
          <a:xfrm>
            <a:off x="8686800" y="6515100"/>
            <a:ext cx="5217102" cy="1176683"/>
          </a:xfrm>
          <a:prstGeom prst="rect">
            <a:avLst/>
          </a:prstGeom>
        </p:spPr>
      </p:pic>
      <p:sp>
        <p:nvSpPr>
          <p:cNvPr id="2" name="Google Shape;456;p19">
            <a:extLst>
              <a:ext uri="{FF2B5EF4-FFF2-40B4-BE49-F238E27FC236}">
                <a16:creationId xmlns:a16="http://schemas.microsoft.com/office/drawing/2014/main" id="{1A86DCCB-3CD1-3A61-B265-90A9D3F642DE}"/>
              </a:ext>
            </a:extLst>
          </p:cNvPr>
          <p:cNvSpPr txBox="1"/>
          <p:nvPr/>
        </p:nvSpPr>
        <p:spPr>
          <a:xfrm>
            <a:off x="27432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0" y="-38099"/>
            <a:ext cx="18288000" cy="8077200"/>
            <a:chOff x="0" y="0"/>
            <a:chExt cx="27725005" cy="15762663"/>
          </a:xfrm>
        </p:grpSpPr>
        <p:pic>
          <p:nvPicPr>
            <p:cNvPr id="3" name="Picture 3"/>
            <p:cNvPicPr>
              <a:picLocks noChangeAspect="1"/>
            </p:cNvPicPr>
            <p:nvPr/>
          </p:nvPicPr>
          <p:blipFill>
            <a:blip r:embed="rId3">
              <a:alphaModFix amt="19999"/>
            </a:blip>
            <a:srcRect t="24494" b="24494"/>
            <a:stretch>
              <a:fillRect/>
            </a:stretch>
          </p:blipFill>
          <p:spPr>
            <a:xfrm>
              <a:off x="25767" y="4016418"/>
              <a:ext cx="27639445" cy="11746245"/>
            </a:xfrm>
            <a:prstGeom prst="rect">
              <a:avLst/>
            </a:prstGeom>
          </p:spPr>
        </p:pic>
        <p:sp>
          <p:nvSpPr>
            <p:cNvPr id="4" name="AutoShape 4"/>
            <p:cNvSpPr/>
            <p:nvPr/>
          </p:nvSpPr>
          <p:spPr>
            <a:xfrm>
              <a:off x="0" y="0"/>
              <a:ext cx="27725005" cy="4239297"/>
            </a:xfrm>
            <a:prstGeom prst="rect">
              <a:avLst/>
            </a:prstGeom>
            <a:solidFill>
              <a:srgbClr val="FFDB15"/>
            </a:solidFill>
          </p:spPr>
          <p:txBody>
            <a:bodyPr/>
            <a:lstStyle/>
            <a:p>
              <a:endParaRPr lang="en-CH"/>
            </a:p>
          </p:txBody>
        </p:sp>
        <p:grpSp>
          <p:nvGrpSpPr>
            <p:cNvPr id="5" name="Group 5"/>
            <p:cNvGrpSpPr/>
            <p:nvPr/>
          </p:nvGrpSpPr>
          <p:grpSpPr>
            <a:xfrm rot="-10800000">
              <a:off x="12981467" y="3933260"/>
              <a:ext cx="1733808" cy="1064267"/>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7" name="TextBox 7"/>
          <p:cNvSpPr txBox="1"/>
          <p:nvPr/>
        </p:nvSpPr>
        <p:spPr>
          <a:xfrm>
            <a:off x="676470" y="2458697"/>
            <a:ext cx="16935061" cy="7079880"/>
          </a:xfrm>
          <a:prstGeom prst="rect">
            <a:avLst/>
          </a:prstGeom>
        </p:spPr>
        <p:txBody>
          <a:bodyPr lIns="0" tIns="0" rIns="0" bIns="0" rtlCol="0" anchor="t">
            <a:spAutoFit/>
          </a:bodyPr>
          <a:lstStyle/>
          <a:p>
            <a:pPr marL="901681" lvl="1" indent="-450840">
              <a:lnSpc>
                <a:spcPts val="6264"/>
              </a:lnSpc>
              <a:buFont typeface="Arial"/>
              <a:buChar char="•"/>
            </a:pPr>
            <a:r>
              <a:rPr lang="en-US" sz="4176" spc="41" dirty="0">
                <a:solidFill>
                  <a:srgbClr val="FFDB15"/>
                </a:solidFill>
                <a:latin typeface="Raleway Bold"/>
              </a:rPr>
              <a:t>Lorentz Contraction:</a:t>
            </a:r>
          </a:p>
          <a:p>
            <a:pPr marL="1803362" lvl="2" indent="-601121">
              <a:lnSpc>
                <a:spcPts val="6264"/>
              </a:lnSpc>
              <a:buFont typeface="Arial"/>
              <a:buChar char="•"/>
            </a:pPr>
            <a:r>
              <a:rPr lang="en-US" sz="4176" spc="41" dirty="0">
                <a:solidFill>
                  <a:srgbClr val="FFFFFF"/>
                </a:solidFill>
                <a:latin typeface="Raleway"/>
              </a:rPr>
              <a:t>It is not the matter that is compressed (what Lorentz thought)</a:t>
            </a:r>
          </a:p>
          <a:p>
            <a:pPr marL="1803362" lvl="2" indent="-601121">
              <a:lnSpc>
                <a:spcPts val="6264"/>
              </a:lnSpc>
              <a:buFont typeface="Arial"/>
              <a:buChar char="•"/>
            </a:pPr>
            <a:r>
              <a:rPr lang="en-US" sz="4176" spc="41" dirty="0">
                <a:solidFill>
                  <a:srgbClr val="FFFFFF"/>
                </a:solidFill>
                <a:latin typeface="Raleway"/>
              </a:rPr>
              <a:t>It is the space that is modified (Einstein)</a:t>
            </a:r>
          </a:p>
          <a:p>
            <a:pPr marL="901681" lvl="1" indent="-450840">
              <a:lnSpc>
                <a:spcPts val="6264"/>
              </a:lnSpc>
              <a:buFont typeface="Arial"/>
              <a:buChar char="•"/>
            </a:pPr>
            <a:r>
              <a:rPr lang="en-US" sz="4176" spc="41" dirty="0">
                <a:solidFill>
                  <a:srgbClr val="FFDB15"/>
                </a:solidFill>
                <a:latin typeface="Raleway Bold"/>
              </a:rPr>
              <a:t>Time Dilation</a:t>
            </a:r>
          </a:p>
          <a:p>
            <a:pPr marL="1803362" lvl="2" indent="-601121">
              <a:lnSpc>
                <a:spcPts val="6264"/>
              </a:lnSpc>
              <a:buFont typeface="Arial"/>
              <a:buChar char="•"/>
            </a:pPr>
            <a:r>
              <a:rPr lang="en-US" sz="4176" spc="41" dirty="0">
                <a:solidFill>
                  <a:srgbClr val="FFFFFF"/>
                </a:solidFill>
                <a:latin typeface="Raleway"/>
              </a:rPr>
              <a:t>It is not the clock that is changed (what Lorentz and others thought</a:t>
            </a:r>
          </a:p>
          <a:p>
            <a:pPr marL="1803362" lvl="2" indent="-601121">
              <a:lnSpc>
                <a:spcPts val="6264"/>
              </a:lnSpc>
              <a:buFont typeface="Arial"/>
              <a:buChar char="•"/>
            </a:pPr>
            <a:r>
              <a:rPr lang="en-US" sz="4176" spc="41" dirty="0">
                <a:solidFill>
                  <a:srgbClr val="FFFFFF"/>
                </a:solidFill>
                <a:latin typeface="Raleway"/>
              </a:rPr>
              <a:t>It is the time that is modified (Einstein)</a:t>
            </a:r>
          </a:p>
          <a:p>
            <a:pPr marL="901681" lvl="1" indent="-450840">
              <a:lnSpc>
                <a:spcPts val="6264"/>
              </a:lnSpc>
              <a:buFont typeface="Arial"/>
              <a:buChar char="•"/>
            </a:pPr>
            <a:r>
              <a:rPr lang="en-US" sz="4176" spc="41" dirty="0">
                <a:solidFill>
                  <a:srgbClr val="FFFFFF"/>
                </a:solidFill>
                <a:latin typeface="Raleway"/>
              </a:rPr>
              <a:t> </a:t>
            </a:r>
            <a:r>
              <a:rPr lang="en-US" sz="4176" spc="41" dirty="0">
                <a:solidFill>
                  <a:srgbClr val="FFDB15"/>
                </a:solidFill>
                <a:latin typeface="Raleway Bold"/>
              </a:rPr>
              <a:t>EINSTEIN'S MAIN CONTRIBUTION:</a:t>
            </a:r>
            <a:r>
              <a:rPr lang="en-US" sz="4176" spc="41" dirty="0">
                <a:solidFill>
                  <a:srgbClr val="FFFFFF"/>
                </a:solidFill>
                <a:latin typeface="Raleway Bold"/>
              </a:rPr>
              <a:t> TO BELIEVE IT!</a:t>
            </a:r>
          </a:p>
        </p:txBody>
      </p:sp>
      <p:sp>
        <p:nvSpPr>
          <p:cNvPr id="8" name="TextBox 8"/>
          <p:cNvSpPr txBox="1"/>
          <p:nvPr/>
        </p:nvSpPr>
        <p:spPr>
          <a:xfrm>
            <a:off x="1098582" y="544195"/>
            <a:ext cx="16090836" cy="978535"/>
          </a:xfrm>
          <a:prstGeom prst="rect">
            <a:avLst/>
          </a:prstGeom>
        </p:spPr>
        <p:txBody>
          <a:bodyPr lIns="0" tIns="0" rIns="0" bIns="0" rtlCol="0" anchor="t">
            <a:spAutoFit/>
          </a:bodyPr>
          <a:lstStyle/>
          <a:p>
            <a:pPr algn="ctr">
              <a:lnSpc>
                <a:spcPts val="7670"/>
              </a:lnSpc>
            </a:pPr>
            <a:r>
              <a:rPr lang="en-US" sz="6500" b="1" spc="65" dirty="0">
                <a:solidFill>
                  <a:srgbClr val="020301"/>
                </a:solidFill>
                <a:latin typeface="Raleway SemiBold" panose="020B0003030101060003" pitchFamily="34" charset="0"/>
              </a:rPr>
              <a:t>SOME CLARIFICATION</a:t>
            </a:r>
          </a:p>
        </p:txBody>
      </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34</a:t>
            </a:fld>
            <a:endParaRPr lang="en-US" sz="3600" dirty="0">
              <a:solidFill>
                <a:srgbClr val="FFFF00"/>
              </a:solidFill>
            </a:endParaRPr>
          </a:p>
        </p:txBody>
      </p:sp>
      <p:sp>
        <p:nvSpPr>
          <p:cNvPr id="9" name="Google Shape;456;p19">
            <a:extLst>
              <a:ext uri="{FF2B5EF4-FFF2-40B4-BE49-F238E27FC236}">
                <a16:creationId xmlns:a16="http://schemas.microsoft.com/office/drawing/2014/main" id="{C7C7B21F-B7AF-F91C-BA5B-D1AE008EB151}"/>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bright="-20000" contrast="-40000"/>
                    </a14:imgEffect>
                  </a14:imgLayer>
                </a14:imgProps>
              </a:ext>
            </a:extLst>
          </a:blip>
          <a:srcRect/>
          <a:stretch>
            <a:fillRect/>
          </a:stretch>
        </p:blipFill>
        <p:spPr>
          <a:xfrm>
            <a:off x="0" y="0"/>
            <a:ext cx="12479897" cy="10288115"/>
          </a:xfrm>
          <a:prstGeom prst="rect">
            <a:avLst/>
          </a:prstGeom>
        </p:spPr>
      </p:pic>
      <p:grpSp>
        <p:nvGrpSpPr>
          <p:cNvPr id="3" name="Group 3"/>
          <p:cNvGrpSpPr/>
          <p:nvPr/>
        </p:nvGrpSpPr>
        <p:grpSpPr>
          <a:xfrm>
            <a:off x="4355966" y="0"/>
            <a:ext cx="13932034" cy="10287000"/>
            <a:chOff x="0" y="0"/>
            <a:chExt cx="18576045" cy="13716000"/>
          </a:xfrm>
        </p:grpSpPr>
        <p:sp>
          <p:nvSpPr>
            <p:cNvPr id="4" name="AutoShape 4"/>
            <p:cNvSpPr/>
            <p:nvPr/>
          </p:nvSpPr>
          <p:spPr>
            <a:xfrm>
              <a:off x="53709" y="0"/>
              <a:ext cx="18522335" cy="4330217"/>
            </a:xfrm>
            <a:prstGeom prst="rect">
              <a:avLst/>
            </a:prstGeom>
            <a:solidFill>
              <a:srgbClr val="020301"/>
            </a:solidFill>
          </p:spPr>
          <p:txBody>
            <a:bodyPr/>
            <a:lstStyle/>
            <a:p>
              <a:endParaRPr lang="en-CH"/>
            </a:p>
          </p:txBody>
        </p:sp>
        <p:sp>
          <p:nvSpPr>
            <p:cNvPr id="5" name="AutoShape 5"/>
            <p:cNvSpPr/>
            <p:nvPr/>
          </p:nvSpPr>
          <p:spPr>
            <a:xfrm>
              <a:off x="53709" y="4692892"/>
              <a:ext cx="18522335" cy="4330217"/>
            </a:xfrm>
            <a:prstGeom prst="rect">
              <a:avLst/>
            </a:prstGeom>
            <a:solidFill>
              <a:srgbClr val="020301"/>
            </a:solidFill>
          </p:spPr>
          <p:txBody>
            <a:bodyPr/>
            <a:lstStyle/>
            <a:p>
              <a:endParaRPr lang="en-CH"/>
            </a:p>
          </p:txBody>
        </p:sp>
        <p:sp>
          <p:nvSpPr>
            <p:cNvPr id="6" name="AutoShape 6"/>
            <p:cNvSpPr/>
            <p:nvPr/>
          </p:nvSpPr>
          <p:spPr>
            <a:xfrm>
              <a:off x="53709" y="9385783"/>
              <a:ext cx="18522335" cy="4330217"/>
            </a:xfrm>
            <a:prstGeom prst="rect">
              <a:avLst/>
            </a:prstGeom>
            <a:solidFill>
              <a:srgbClr val="020301"/>
            </a:solidFill>
          </p:spPr>
          <p:txBody>
            <a:bodyPr/>
            <a:lstStyle/>
            <a:p>
              <a:endParaRPr lang="en-CH"/>
            </a:p>
          </p:txBody>
        </p:sp>
        <p:grpSp>
          <p:nvGrpSpPr>
            <p:cNvPr id="7" name="Group 7"/>
            <p:cNvGrpSpPr/>
            <p:nvPr/>
          </p:nvGrpSpPr>
          <p:grpSpPr>
            <a:xfrm rot="5400000">
              <a:off x="-206067" y="6530447"/>
              <a:ext cx="1067241" cy="655106"/>
              <a:chOff x="0" y="0"/>
              <a:chExt cx="6350000" cy="5499100"/>
            </a:xfrm>
          </p:grpSpPr>
          <p:sp>
            <p:nvSpPr>
              <p:cNvPr id="8" name="Freeform 8"/>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nvGrpSpPr>
            <p:cNvPr id="9" name="Group 9"/>
            <p:cNvGrpSpPr/>
            <p:nvPr/>
          </p:nvGrpSpPr>
          <p:grpSpPr>
            <a:xfrm rot="5400000">
              <a:off x="-206067" y="11223338"/>
              <a:ext cx="1067241" cy="655106"/>
              <a:chOff x="0" y="0"/>
              <a:chExt cx="6350000" cy="5499100"/>
            </a:xfrm>
          </p:grpSpPr>
          <p:sp>
            <p:nvSpPr>
              <p:cNvPr id="10" name="Freeform 10"/>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11" name="TextBox 11"/>
          <p:cNvSpPr txBox="1"/>
          <p:nvPr/>
        </p:nvSpPr>
        <p:spPr>
          <a:xfrm rot="-5400000">
            <a:off x="94556" y="6761019"/>
            <a:ext cx="4716773" cy="2000548"/>
          </a:xfrm>
          <a:prstGeom prst="rect">
            <a:avLst/>
          </a:prstGeom>
        </p:spPr>
        <p:txBody>
          <a:bodyPr lIns="0" tIns="0" rIns="0" bIns="0" rtlCol="0" anchor="t">
            <a:spAutoFit/>
          </a:bodyPr>
          <a:lstStyle/>
          <a:p>
            <a:pPr algn="ctr">
              <a:lnSpc>
                <a:spcPts val="5157"/>
              </a:lnSpc>
            </a:pPr>
            <a:r>
              <a:rPr lang="en-US" sz="4371" spc="43" dirty="0">
                <a:solidFill>
                  <a:srgbClr val="FFDB15"/>
                </a:solidFill>
                <a:latin typeface="Raleway Bold" charset="0"/>
                <a:cs typeface="Raleway Bold" charset="0"/>
              </a:rPr>
              <a:t>EINSTEIN’S PRINCIPLE OF RELATIVITY</a:t>
            </a:r>
          </a:p>
        </p:txBody>
      </p:sp>
      <p:grpSp>
        <p:nvGrpSpPr>
          <p:cNvPr id="12" name="Group 12"/>
          <p:cNvGrpSpPr/>
          <p:nvPr/>
        </p:nvGrpSpPr>
        <p:grpSpPr>
          <a:xfrm>
            <a:off x="5463035" y="-658124"/>
            <a:ext cx="11717897" cy="4353703"/>
            <a:chOff x="0" y="0"/>
            <a:chExt cx="15623862" cy="5804937"/>
          </a:xfrm>
        </p:grpSpPr>
        <p:sp>
          <p:nvSpPr>
            <p:cNvPr id="13" name="TextBox 13"/>
            <p:cNvSpPr txBox="1"/>
            <p:nvPr/>
          </p:nvSpPr>
          <p:spPr>
            <a:xfrm>
              <a:off x="0" y="-76200"/>
              <a:ext cx="15623862" cy="746760"/>
            </a:xfrm>
            <a:prstGeom prst="rect">
              <a:avLst/>
            </a:prstGeom>
          </p:spPr>
          <p:txBody>
            <a:bodyPr lIns="0" tIns="0" rIns="0" bIns="0" rtlCol="0" anchor="t">
              <a:spAutoFit/>
            </a:bodyPr>
            <a:lstStyle/>
            <a:p>
              <a:pPr>
                <a:lnSpc>
                  <a:spcPts val="4620"/>
                </a:lnSpc>
              </a:pPr>
              <a:r>
                <a:rPr lang="en-US" sz="3300" spc="165">
                  <a:solidFill>
                    <a:srgbClr val="FFFFFF"/>
                  </a:solidFill>
                  <a:latin typeface="Raleway Bold Italics"/>
                </a:rPr>
                <a:t>EM is our first example of a field theory</a:t>
              </a:r>
            </a:p>
          </p:txBody>
        </p:sp>
        <p:sp>
          <p:nvSpPr>
            <p:cNvPr id="14" name="TextBox 14"/>
            <p:cNvSpPr txBox="1"/>
            <p:nvPr/>
          </p:nvSpPr>
          <p:spPr>
            <a:xfrm>
              <a:off x="0" y="1023387"/>
              <a:ext cx="15623862" cy="4781550"/>
            </a:xfrm>
            <a:prstGeom prst="rect">
              <a:avLst/>
            </a:prstGeom>
          </p:spPr>
          <p:txBody>
            <a:bodyPr lIns="0" tIns="0" rIns="0" bIns="0" rtlCol="0" anchor="t">
              <a:spAutoFit/>
            </a:bodyPr>
            <a:lstStyle/>
            <a:p>
              <a:pPr>
                <a:lnSpc>
                  <a:spcPts val="4500"/>
                </a:lnSpc>
              </a:pPr>
              <a:endParaRPr dirty="0"/>
            </a:p>
            <a:p>
              <a:pPr algn="ctr">
                <a:lnSpc>
                  <a:spcPts val="5099"/>
                </a:lnSpc>
              </a:pPr>
              <a:r>
                <a:rPr lang="en-US" sz="3399" spc="33" dirty="0">
                  <a:solidFill>
                    <a:srgbClr val="FFFFFF"/>
                  </a:solidFill>
                  <a:latin typeface="Raleway"/>
                </a:rPr>
                <a:t>IN ALBERT EINSTEIN’S ORIGINAL TREATMENT, IN 1905, THE PRINCIPLE OF RELATIVITY IS BASED ON</a:t>
              </a:r>
            </a:p>
            <a:p>
              <a:pPr algn="ctr">
                <a:lnSpc>
                  <a:spcPts val="5099"/>
                </a:lnSpc>
              </a:pPr>
              <a:r>
                <a:rPr lang="en-US" sz="3399" spc="33" dirty="0">
                  <a:solidFill>
                    <a:srgbClr val="FFFFFF"/>
                  </a:solidFill>
                  <a:latin typeface="Raleway"/>
                </a:rPr>
                <a:t> </a:t>
              </a:r>
              <a:r>
                <a:rPr lang="en-US" sz="3399" spc="33" dirty="0">
                  <a:solidFill>
                    <a:srgbClr val="FFFFFF"/>
                  </a:solidFill>
                  <a:latin typeface="Raleway Bold"/>
                </a:rPr>
                <a:t>TWO POSTULATES</a:t>
              </a:r>
              <a:r>
                <a:rPr lang="en-US" sz="3399" spc="33" dirty="0">
                  <a:solidFill>
                    <a:srgbClr val="FFFFFF"/>
                  </a:solidFill>
                  <a:latin typeface="Raleway"/>
                </a:rPr>
                <a:t>:</a:t>
              </a:r>
            </a:p>
            <a:p>
              <a:pPr>
                <a:lnSpc>
                  <a:spcPts val="4500"/>
                </a:lnSpc>
              </a:pPr>
              <a:endParaRPr lang="en-US" sz="3399" spc="33" dirty="0">
                <a:solidFill>
                  <a:srgbClr val="FFFFFF"/>
                </a:solidFill>
                <a:latin typeface="Raleway"/>
              </a:endParaRPr>
            </a:p>
            <a:p>
              <a:pPr>
                <a:lnSpc>
                  <a:spcPts val="4500"/>
                </a:lnSpc>
              </a:pPr>
              <a:endParaRPr lang="en-US" sz="3399" spc="33" dirty="0">
                <a:solidFill>
                  <a:srgbClr val="FFFFFF"/>
                </a:solidFill>
                <a:latin typeface="Raleway"/>
              </a:endParaRPr>
            </a:p>
          </p:txBody>
        </p:sp>
      </p:grpSp>
      <p:sp>
        <p:nvSpPr>
          <p:cNvPr id="15" name="TextBox 15"/>
          <p:cNvSpPr txBox="1"/>
          <p:nvPr/>
        </p:nvSpPr>
        <p:spPr>
          <a:xfrm>
            <a:off x="5463035" y="3672840"/>
            <a:ext cx="12479897" cy="2827021"/>
          </a:xfrm>
          <a:prstGeom prst="rect">
            <a:avLst/>
          </a:prstGeom>
        </p:spPr>
        <p:txBody>
          <a:bodyPr lIns="0" tIns="0" rIns="0" bIns="0" rtlCol="0" anchor="t">
            <a:spAutoFit/>
          </a:bodyPr>
          <a:lstStyle/>
          <a:p>
            <a:pPr algn="just">
              <a:lnSpc>
                <a:spcPts val="5699"/>
              </a:lnSpc>
            </a:pPr>
            <a:r>
              <a:rPr lang="en-US" sz="3799" spc="37" dirty="0">
                <a:solidFill>
                  <a:srgbClr val="FFFFFF"/>
                </a:solidFill>
                <a:latin typeface="Raleway Bold"/>
              </a:rPr>
              <a:t>1. SPECIAL PRINCIPLE OF RELATIVITY: </a:t>
            </a:r>
          </a:p>
          <a:p>
            <a:pPr algn="just">
              <a:lnSpc>
                <a:spcPts val="5699"/>
              </a:lnSpc>
            </a:pPr>
            <a:r>
              <a:rPr lang="en-US" sz="3799" spc="37" dirty="0">
                <a:solidFill>
                  <a:srgbClr val="FFFFFF"/>
                </a:solidFill>
                <a:latin typeface="Raleway"/>
              </a:rPr>
              <a:t>The laws of physics are invariant (i.e. identical) in all inertial frames of reference (i.e. non-accelerating frames of reference).</a:t>
            </a:r>
          </a:p>
        </p:txBody>
      </p:sp>
      <p:sp>
        <p:nvSpPr>
          <p:cNvPr id="16" name="TextBox 16"/>
          <p:cNvSpPr txBox="1"/>
          <p:nvPr/>
        </p:nvSpPr>
        <p:spPr>
          <a:xfrm>
            <a:off x="5463035" y="7110400"/>
            <a:ext cx="12479897" cy="3488055"/>
          </a:xfrm>
          <a:prstGeom prst="rect">
            <a:avLst/>
          </a:prstGeom>
        </p:spPr>
        <p:txBody>
          <a:bodyPr lIns="0" tIns="0" rIns="0" bIns="0" rtlCol="0" anchor="t">
            <a:spAutoFit/>
          </a:bodyPr>
          <a:lstStyle/>
          <a:p>
            <a:pPr>
              <a:lnSpc>
                <a:spcPts val="5849"/>
              </a:lnSpc>
            </a:pPr>
            <a:r>
              <a:rPr lang="en-US" sz="3899" spc="38" dirty="0">
                <a:solidFill>
                  <a:srgbClr val="FFFFFF"/>
                </a:solidFill>
                <a:latin typeface="Raleway Bold"/>
              </a:rPr>
              <a:t>2. INVARIANCE OF C: </a:t>
            </a:r>
          </a:p>
          <a:p>
            <a:pPr>
              <a:lnSpc>
                <a:spcPts val="5849"/>
              </a:lnSpc>
            </a:pPr>
            <a:r>
              <a:rPr lang="en-US" sz="3899" spc="38" dirty="0">
                <a:solidFill>
                  <a:srgbClr val="FFFFFF"/>
                </a:solidFill>
                <a:latin typeface="Raleway"/>
              </a:rPr>
              <a:t>The speed of light in a vacuum is the same for all observers, regardless of the motion of the light source or observer.</a:t>
            </a:r>
          </a:p>
          <a:p>
            <a:pPr>
              <a:lnSpc>
                <a:spcPts val="4500"/>
              </a:lnSpc>
            </a:pPr>
            <a:endParaRPr lang="en-US" sz="3899" spc="38" dirty="0">
              <a:solidFill>
                <a:srgbClr val="FFFFFF"/>
              </a:solidFill>
              <a:latin typeface="Raleway"/>
            </a:endParaRPr>
          </a:p>
        </p:txBody>
      </p:sp>
      <p:sp>
        <p:nvSpPr>
          <p:cNvPr id="17" name="TextBox 17"/>
          <p:cNvSpPr txBox="1"/>
          <p:nvPr/>
        </p:nvSpPr>
        <p:spPr>
          <a:xfrm>
            <a:off x="11314566" y="9514206"/>
            <a:ext cx="6628366" cy="1163319"/>
          </a:xfrm>
          <a:prstGeom prst="rect">
            <a:avLst/>
          </a:prstGeom>
        </p:spPr>
        <p:txBody>
          <a:bodyPr lIns="0" tIns="0" rIns="0" bIns="0" rtlCol="0" anchor="t">
            <a:spAutoFit/>
          </a:bodyPr>
          <a:lstStyle/>
          <a:p>
            <a:pPr algn="ctr">
              <a:lnSpc>
                <a:spcPts val="3080"/>
              </a:lnSpc>
            </a:pPr>
            <a:r>
              <a:rPr lang="en-US" sz="2200" spc="22" dirty="0">
                <a:solidFill>
                  <a:srgbClr val="FFFFFF"/>
                </a:solidFill>
                <a:latin typeface="Raleway"/>
              </a:rPr>
              <a:t>1905, Albert Einstein , "On the Electrodynamics of Moving Bodies".</a:t>
            </a:r>
          </a:p>
          <a:p>
            <a:pPr algn="ctr">
              <a:lnSpc>
                <a:spcPts val="3080"/>
              </a:lnSpc>
              <a:spcBef>
                <a:spcPct val="0"/>
              </a:spcBef>
            </a:pPr>
            <a:endParaRPr lang="en-US" sz="2200" spc="22" dirty="0">
              <a:solidFill>
                <a:srgbClr val="FFFFFF"/>
              </a:solidFill>
              <a:latin typeface="Raleway"/>
            </a:endParaRPr>
          </a:p>
        </p:txBody>
      </p:sp>
      <p:sp>
        <p:nvSpPr>
          <p:cNvPr id="20" name="Slide Number Placeholder 6">
            <a:extLst>
              <a:ext uri="{FF2B5EF4-FFF2-40B4-BE49-F238E27FC236}">
                <a16:creationId xmlns:a16="http://schemas.microsoft.com/office/drawing/2014/main" id="{C6A4A1ED-5418-9125-788E-9481F1941F5A}"/>
              </a:ext>
            </a:extLst>
          </p:cNvPr>
          <p:cNvSpPr>
            <a:spLocks noGrp="1"/>
          </p:cNvSpPr>
          <p:nvPr/>
        </p:nvSpPr>
        <p:spPr>
          <a:xfrm>
            <a:off x="-304800" y="9377149"/>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35</a:t>
            </a:fld>
            <a:endParaRPr lang="en-US" sz="3600" dirty="0">
              <a:solidFill>
                <a:srgbClr val="FFFF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321677" cy="2476500"/>
            <a:chOff x="0" y="0"/>
            <a:chExt cx="27725005" cy="4997527"/>
          </a:xfrm>
        </p:grpSpPr>
        <p:sp>
          <p:nvSpPr>
            <p:cNvPr id="4" name="AutoShape 4"/>
            <p:cNvSpPr/>
            <p:nvPr/>
          </p:nvSpPr>
          <p:spPr>
            <a:xfrm>
              <a:off x="0" y="0"/>
              <a:ext cx="27725005" cy="4239297"/>
            </a:xfrm>
            <a:prstGeom prst="rect">
              <a:avLst/>
            </a:prstGeom>
            <a:solidFill>
              <a:srgbClr val="FFDB15"/>
            </a:solidFill>
          </p:spPr>
          <p:txBody>
            <a:bodyPr/>
            <a:lstStyle/>
            <a:p>
              <a:endParaRPr lang="en-CH"/>
            </a:p>
          </p:txBody>
        </p:sp>
        <p:grpSp>
          <p:nvGrpSpPr>
            <p:cNvPr id="5" name="Group 5"/>
            <p:cNvGrpSpPr/>
            <p:nvPr/>
          </p:nvGrpSpPr>
          <p:grpSpPr>
            <a:xfrm rot="-10800000">
              <a:off x="12981467" y="3933260"/>
              <a:ext cx="1733808" cy="1064267"/>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7" name="TextBox 7"/>
          <p:cNvSpPr txBox="1"/>
          <p:nvPr/>
        </p:nvSpPr>
        <p:spPr>
          <a:xfrm>
            <a:off x="676470" y="2991960"/>
            <a:ext cx="16935061" cy="3267974"/>
          </a:xfrm>
          <a:prstGeom prst="rect">
            <a:avLst/>
          </a:prstGeom>
        </p:spPr>
        <p:txBody>
          <a:bodyPr lIns="0" tIns="0" rIns="0" bIns="0" rtlCol="0" anchor="t">
            <a:spAutoFit/>
          </a:bodyPr>
          <a:lstStyle/>
          <a:p>
            <a:pPr marL="750555" lvl="1" indent="-375277">
              <a:lnSpc>
                <a:spcPts val="5214"/>
              </a:lnSpc>
              <a:buFont typeface="Arial"/>
              <a:buChar char="•"/>
            </a:pPr>
            <a:r>
              <a:rPr lang="en-US" sz="3476" spc="34" dirty="0">
                <a:solidFill>
                  <a:srgbClr val="FFFFFF"/>
                </a:solidFill>
                <a:latin typeface="Raleway"/>
              </a:rPr>
              <a:t> All physical laws (e.g. Newton's Laws or Maxwell's Equations) all have the same observed form in all inertial reference frames. This is "helpful" in that the basic laws of physics are not dependent on your state of motion.</a:t>
            </a:r>
          </a:p>
          <a:p>
            <a:pPr marL="750555" lvl="1" indent="-375277">
              <a:lnSpc>
                <a:spcPts val="5214"/>
              </a:lnSpc>
              <a:buFont typeface="Arial"/>
              <a:buChar char="•"/>
            </a:pPr>
            <a:r>
              <a:rPr lang="en-US" sz="3476" spc="34" dirty="0">
                <a:solidFill>
                  <a:srgbClr val="FFFFFF"/>
                </a:solidFill>
                <a:latin typeface="Raleway"/>
              </a:rPr>
              <a:t>But as a consequence of this, it is impossible to tell from the laws of physics in your frame whether you are in motion or not.</a:t>
            </a:r>
          </a:p>
        </p:txBody>
      </p:sp>
      <p:pic>
        <p:nvPicPr>
          <p:cNvPr id="8" name="Picture 8"/>
          <p:cNvPicPr>
            <a:picLocks noChangeAspect="1"/>
          </p:cNvPicPr>
          <p:nvPr/>
        </p:nvPicPr>
        <p:blipFill>
          <a:blip r:embed="rId3"/>
          <a:srcRect t="40734" b="11305"/>
          <a:stretch>
            <a:fillRect/>
          </a:stretch>
        </p:blipFill>
        <p:spPr>
          <a:xfrm>
            <a:off x="2800380" y="7075286"/>
            <a:ext cx="12687239" cy="1855854"/>
          </a:xfrm>
          <a:prstGeom prst="rect">
            <a:avLst/>
          </a:prstGeom>
        </p:spPr>
      </p:pic>
      <p:sp>
        <p:nvSpPr>
          <p:cNvPr id="9" name="TextBox 9"/>
          <p:cNvSpPr txBox="1"/>
          <p:nvPr/>
        </p:nvSpPr>
        <p:spPr>
          <a:xfrm>
            <a:off x="1098582" y="250571"/>
            <a:ext cx="16090836" cy="1556258"/>
          </a:xfrm>
          <a:prstGeom prst="rect">
            <a:avLst/>
          </a:prstGeom>
        </p:spPr>
        <p:txBody>
          <a:bodyPr lIns="0" tIns="0" rIns="0" bIns="0" rtlCol="0" anchor="t">
            <a:spAutoFit/>
          </a:bodyPr>
          <a:lstStyle/>
          <a:p>
            <a:pPr algn="ctr">
              <a:lnSpc>
                <a:spcPts val="6136"/>
              </a:lnSpc>
            </a:pPr>
            <a:r>
              <a:rPr lang="en-US" sz="5200" b="1" spc="52" dirty="0">
                <a:solidFill>
                  <a:srgbClr val="020301"/>
                </a:solidFill>
                <a:latin typeface="Raleway SemiBold" panose="020B0003030101060003" pitchFamily="34" charset="0"/>
              </a:rPr>
              <a:t>EINSTEIN POSTULATES CONSEQUENCES:</a:t>
            </a:r>
          </a:p>
          <a:p>
            <a:pPr algn="ctr">
              <a:lnSpc>
                <a:spcPts val="6136"/>
              </a:lnSpc>
            </a:pPr>
            <a:r>
              <a:rPr lang="en-US" sz="5200" b="1" spc="52" dirty="0">
                <a:solidFill>
                  <a:srgbClr val="020301"/>
                </a:solidFill>
                <a:latin typeface="Raleway SemiBold" panose="020B0003030101060003" pitchFamily="34" charset="0"/>
              </a:rPr>
              <a:t>SPECIAL PRINCIPLE OF RELATIVITY </a:t>
            </a:r>
          </a:p>
        </p:txBody>
      </p:sp>
      <p:sp>
        <p:nvSpPr>
          <p:cNvPr id="11" name="TextBox 11"/>
          <p:cNvSpPr txBox="1"/>
          <p:nvPr/>
        </p:nvSpPr>
        <p:spPr>
          <a:xfrm>
            <a:off x="3215945" y="7325033"/>
            <a:ext cx="11856109" cy="1270635"/>
          </a:xfrm>
          <a:prstGeom prst="rect">
            <a:avLst/>
          </a:prstGeom>
        </p:spPr>
        <p:txBody>
          <a:bodyPr lIns="0" tIns="0" rIns="0" bIns="0" rtlCol="0" anchor="t">
            <a:spAutoFit/>
          </a:bodyPr>
          <a:lstStyle/>
          <a:p>
            <a:pPr algn="ctr">
              <a:lnSpc>
                <a:spcPts val="5040"/>
              </a:lnSpc>
              <a:spcBef>
                <a:spcPct val="0"/>
              </a:spcBef>
            </a:pPr>
            <a:r>
              <a:rPr lang="en-US" sz="3600" dirty="0">
                <a:solidFill>
                  <a:srgbClr val="000000"/>
                </a:solidFill>
                <a:latin typeface="Raleway Bold"/>
              </a:rPr>
              <a:t>There is no such thing as an absolute state of rest or motion - all motion is relative.</a:t>
            </a:r>
          </a:p>
        </p:txBody>
      </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36</a:t>
            </a:fld>
            <a:endParaRPr lang="en-US" sz="3600" dirty="0">
              <a:solidFill>
                <a:srgbClr val="FFFF00"/>
              </a:solidFill>
            </a:endParaRPr>
          </a:p>
        </p:txBody>
      </p:sp>
      <p:sp>
        <p:nvSpPr>
          <p:cNvPr id="3" name="Google Shape;456;p19">
            <a:extLst>
              <a:ext uri="{FF2B5EF4-FFF2-40B4-BE49-F238E27FC236}">
                <a16:creationId xmlns:a16="http://schemas.microsoft.com/office/drawing/2014/main" id="{C8527D3F-4E42-2AE2-8A9A-7050C0D98145}"/>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1" y="-14460"/>
            <a:ext cx="18288001" cy="2643361"/>
            <a:chOff x="0" y="44296"/>
            <a:chExt cx="27725005" cy="4953231"/>
          </a:xfrm>
        </p:grpSpPr>
        <p:sp>
          <p:nvSpPr>
            <p:cNvPr id="4" name="AutoShape 4"/>
            <p:cNvSpPr/>
            <p:nvPr/>
          </p:nvSpPr>
          <p:spPr>
            <a:xfrm>
              <a:off x="0" y="44296"/>
              <a:ext cx="27725005" cy="4239297"/>
            </a:xfrm>
            <a:prstGeom prst="rect">
              <a:avLst/>
            </a:prstGeom>
            <a:solidFill>
              <a:srgbClr val="FFDB15"/>
            </a:solidFill>
          </p:spPr>
          <p:txBody>
            <a:bodyPr/>
            <a:lstStyle/>
            <a:p>
              <a:endParaRPr lang="en-CH"/>
            </a:p>
          </p:txBody>
        </p:sp>
        <p:grpSp>
          <p:nvGrpSpPr>
            <p:cNvPr id="5" name="Group 5"/>
            <p:cNvGrpSpPr/>
            <p:nvPr/>
          </p:nvGrpSpPr>
          <p:grpSpPr>
            <a:xfrm rot="-10800000">
              <a:off x="12981467" y="3933260"/>
              <a:ext cx="1733808" cy="1064267"/>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7" name="TextBox 7"/>
          <p:cNvSpPr txBox="1"/>
          <p:nvPr/>
        </p:nvSpPr>
        <p:spPr>
          <a:xfrm>
            <a:off x="676470" y="2991960"/>
            <a:ext cx="16935061" cy="3267974"/>
          </a:xfrm>
          <a:prstGeom prst="rect">
            <a:avLst/>
          </a:prstGeom>
        </p:spPr>
        <p:txBody>
          <a:bodyPr lIns="0" tIns="0" rIns="0" bIns="0" rtlCol="0" anchor="t">
            <a:spAutoFit/>
          </a:bodyPr>
          <a:lstStyle/>
          <a:p>
            <a:pPr marL="750555" lvl="1" indent="-375277">
              <a:lnSpc>
                <a:spcPts val="5214"/>
              </a:lnSpc>
              <a:buFont typeface="Arial"/>
              <a:buChar char="•"/>
            </a:pPr>
            <a:r>
              <a:rPr lang="en-US" sz="3476" spc="34" dirty="0">
                <a:solidFill>
                  <a:srgbClr val="FFFFFF"/>
                </a:solidFill>
                <a:latin typeface="Raleway"/>
              </a:rPr>
              <a:t> All observers agree that light moves at a fixed speed - this is the singular invariant independent of states of relative motion;</a:t>
            </a:r>
          </a:p>
          <a:p>
            <a:pPr marL="750555" lvl="1" indent="-375277">
              <a:lnSpc>
                <a:spcPts val="5214"/>
              </a:lnSpc>
              <a:buFont typeface="Arial"/>
              <a:buChar char="•"/>
            </a:pPr>
            <a:r>
              <a:rPr lang="en-US" sz="3476" spc="34" dirty="0">
                <a:solidFill>
                  <a:srgbClr val="FFFFFF"/>
                </a:solidFill>
                <a:latin typeface="Raleway"/>
              </a:rPr>
              <a:t> But as a consequence of this, the belief that time or space or both are experienced in the same way by observers in different states of motion must be abandoned.</a:t>
            </a:r>
          </a:p>
        </p:txBody>
      </p:sp>
      <p:pic>
        <p:nvPicPr>
          <p:cNvPr id="8" name="Picture 8"/>
          <p:cNvPicPr>
            <a:picLocks noChangeAspect="1"/>
          </p:cNvPicPr>
          <p:nvPr/>
        </p:nvPicPr>
        <p:blipFill>
          <a:blip r:embed="rId3"/>
          <a:srcRect t="40734" b="11305"/>
          <a:stretch>
            <a:fillRect/>
          </a:stretch>
        </p:blipFill>
        <p:spPr>
          <a:xfrm>
            <a:off x="1028700" y="7035025"/>
            <a:ext cx="16582830" cy="2425691"/>
          </a:xfrm>
          <a:prstGeom prst="rect">
            <a:avLst/>
          </a:prstGeom>
        </p:spPr>
      </p:pic>
      <p:sp>
        <p:nvSpPr>
          <p:cNvPr id="9" name="TextBox 9"/>
          <p:cNvSpPr txBox="1"/>
          <p:nvPr/>
        </p:nvSpPr>
        <p:spPr>
          <a:xfrm>
            <a:off x="1098582" y="250571"/>
            <a:ext cx="16090836" cy="1556258"/>
          </a:xfrm>
          <a:prstGeom prst="rect">
            <a:avLst/>
          </a:prstGeom>
        </p:spPr>
        <p:txBody>
          <a:bodyPr lIns="0" tIns="0" rIns="0" bIns="0" rtlCol="0" anchor="t">
            <a:spAutoFit/>
          </a:bodyPr>
          <a:lstStyle/>
          <a:p>
            <a:pPr algn="ctr">
              <a:lnSpc>
                <a:spcPts val="6136"/>
              </a:lnSpc>
            </a:pPr>
            <a:r>
              <a:rPr lang="en-US" sz="5200" b="1" spc="52" dirty="0">
                <a:solidFill>
                  <a:srgbClr val="020301"/>
                </a:solidFill>
                <a:latin typeface="Raleway SemiBold" panose="020B0003030101060003" pitchFamily="34" charset="0"/>
              </a:rPr>
              <a:t>EINSTEIN POSTULATES CONSEQUENCES:</a:t>
            </a:r>
          </a:p>
          <a:p>
            <a:pPr algn="ctr">
              <a:lnSpc>
                <a:spcPts val="6136"/>
              </a:lnSpc>
            </a:pPr>
            <a:r>
              <a:rPr lang="en-US" sz="5200" b="1" spc="52" dirty="0">
                <a:solidFill>
                  <a:srgbClr val="020301"/>
                </a:solidFill>
                <a:latin typeface="Raleway SemiBold" panose="020B0003030101060003" pitchFamily="34" charset="0"/>
              </a:rPr>
              <a:t>INVARIANCE OF C</a:t>
            </a:r>
          </a:p>
        </p:txBody>
      </p:sp>
      <p:sp>
        <p:nvSpPr>
          <p:cNvPr id="11" name="TextBox 11"/>
          <p:cNvSpPr txBox="1"/>
          <p:nvPr/>
        </p:nvSpPr>
        <p:spPr>
          <a:xfrm>
            <a:off x="1098582" y="6949300"/>
            <a:ext cx="16361296" cy="2546985"/>
          </a:xfrm>
          <a:prstGeom prst="rect">
            <a:avLst/>
          </a:prstGeom>
        </p:spPr>
        <p:txBody>
          <a:bodyPr lIns="0" tIns="0" rIns="0" bIns="0" rtlCol="0" anchor="t">
            <a:spAutoFit/>
          </a:bodyPr>
          <a:lstStyle/>
          <a:p>
            <a:pPr algn="ctr">
              <a:lnSpc>
                <a:spcPts val="5040"/>
              </a:lnSpc>
              <a:spcBef>
                <a:spcPct val="0"/>
              </a:spcBef>
            </a:pPr>
            <a:r>
              <a:rPr lang="en-US" sz="3600" dirty="0">
                <a:solidFill>
                  <a:srgbClr val="000000"/>
                </a:solidFill>
                <a:latin typeface="Raleway Bold"/>
              </a:rPr>
              <a:t> There is no such thing as an absolute measure of time or space; measurements in one frame of reference need not agree with those in another, but all observers will agree that light signals travel at a fixed speed.</a:t>
            </a:r>
          </a:p>
        </p:txBody>
      </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37</a:t>
            </a:fld>
            <a:endParaRPr lang="en-US" sz="3600" dirty="0">
              <a:solidFill>
                <a:srgbClr val="FFFF00"/>
              </a:solidFill>
            </a:endParaRPr>
          </a:p>
        </p:txBody>
      </p:sp>
      <p:sp>
        <p:nvSpPr>
          <p:cNvPr id="3" name="Google Shape;456;p19">
            <a:extLst>
              <a:ext uri="{FF2B5EF4-FFF2-40B4-BE49-F238E27FC236}">
                <a16:creationId xmlns:a16="http://schemas.microsoft.com/office/drawing/2014/main" id="{BAB6B1CA-A99B-7E01-7EAD-BAC3920474D0}"/>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0" y="-38100"/>
            <a:ext cx="18288000" cy="6591300"/>
            <a:chOff x="0" y="0"/>
            <a:chExt cx="27725005" cy="15762663"/>
          </a:xfrm>
        </p:grpSpPr>
        <p:pic>
          <p:nvPicPr>
            <p:cNvPr id="3" name="Picture 3"/>
            <p:cNvPicPr>
              <a:picLocks noChangeAspect="1"/>
            </p:cNvPicPr>
            <p:nvPr/>
          </p:nvPicPr>
          <p:blipFill>
            <a:blip r:embed="rId3">
              <a:alphaModFix amt="19999"/>
            </a:blip>
            <a:srcRect t="24494" b="24494"/>
            <a:stretch>
              <a:fillRect/>
            </a:stretch>
          </p:blipFill>
          <p:spPr>
            <a:xfrm>
              <a:off x="25767" y="4016418"/>
              <a:ext cx="27639445" cy="11746245"/>
            </a:xfrm>
            <a:prstGeom prst="rect">
              <a:avLst/>
            </a:prstGeom>
          </p:spPr>
        </p:pic>
        <p:sp>
          <p:nvSpPr>
            <p:cNvPr id="4" name="AutoShape 4"/>
            <p:cNvSpPr/>
            <p:nvPr/>
          </p:nvSpPr>
          <p:spPr>
            <a:xfrm>
              <a:off x="0" y="0"/>
              <a:ext cx="27725005" cy="4239297"/>
            </a:xfrm>
            <a:prstGeom prst="rect">
              <a:avLst/>
            </a:prstGeom>
            <a:solidFill>
              <a:srgbClr val="FFDB15"/>
            </a:solidFill>
          </p:spPr>
          <p:txBody>
            <a:bodyPr/>
            <a:lstStyle/>
            <a:p>
              <a:endParaRPr lang="en-CH"/>
            </a:p>
          </p:txBody>
        </p:sp>
      </p:grpSp>
      <p:sp>
        <p:nvSpPr>
          <p:cNvPr id="5" name="TextBox 5"/>
          <p:cNvSpPr txBox="1"/>
          <p:nvPr/>
        </p:nvSpPr>
        <p:spPr>
          <a:xfrm>
            <a:off x="676470" y="2006123"/>
            <a:ext cx="16935061" cy="5239649"/>
          </a:xfrm>
          <a:prstGeom prst="rect">
            <a:avLst/>
          </a:prstGeom>
        </p:spPr>
        <p:txBody>
          <a:bodyPr lIns="0" tIns="0" rIns="0" bIns="0" rtlCol="0" anchor="t">
            <a:spAutoFit/>
          </a:bodyPr>
          <a:lstStyle/>
          <a:p>
            <a:pPr marL="750555" lvl="1" indent="-375277">
              <a:lnSpc>
                <a:spcPts val="5214"/>
              </a:lnSpc>
              <a:buFont typeface="Arial"/>
              <a:buChar char="•"/>
            </a:pPr>
            <a:r>
              <a:rPr lang="en-US" sz="3476" spc="34" dirty="0">
                <a:solidFill>
                  <a:srgbClr val="FFFFFF"/>
                </a:solidFill>
                <a:latin typeface="Raleway"/>
              </a:rPr>
              <a:t>Space and time are NOT independent quantities</a:t>
            </a:r>
          </a:p>
          <a:p>
            <a:pPr marL="750555" lvl="1" indent="-375277">
              <a:lnSpc>
                <a:spcPts val="5214"/>
              </a:lnSpc>
              <a:buFont typeface="Arial"/>
              <a:buChar char="•"/>
            </a:pPr>
            <a:r>
              <a:rPr lang="en-US" sz="3476" spc="34" dirty="0">
                <a:solidFill>
                  <a:srgbClr val="FFFFFF"/>
                </a:solidFill>
                <a:latin typeface="Raleway"/>
              </a:rPr>
              <a:t> Relativistic phenomena (with relevance for accelerators):</a:t>
            </a:r>
          </a:p>
          <a:p>
            <a:pPr marL="1501110" lvl="2" indent="-500370">
              <a:lnSpc>
                <a:spcPts val="5214"/>
              </a:lnSpc>
              <a:buFont typeface="Arial"/>
              <a:buChar char="•"/>
            </a:pPr>
            <a:r>
              <a:rPr lang="en-US" sz="3476" spc="34" dirty="0">
                <a:solidFill>
                  <a:srgbClr val="FFFFFF"/>
                </a:solidFill>
                <a:latin typeface="Raleway"/>
              </a:rPr>
              <a:t>No speed of moving objects can exceed speed of light</a:t>
            </a:r>
          </a:p>
          <a:p>
            <a:pPr marL="1501110" lvl="2" indent="-500370">
              <a:lnSpc>
                <a:spcPts val="5214"/>
              </a:lnSpc>
              <a:buFont typeface="Arial"/>
              <a:buChar char="•"/>
            </a:pPr>
            <a:r>
              <a:rPr lang="en-US" sz="3476" spc="34" dirty="0">
                <a:solidFill>
                  <a:srgbClr val="FFFFFF"/>
                </a:solidFill>
                <a:latin typeface="Raleway"/>
              </a:rPr>
              <a:t> (Non-) Simultaneity of events in independent frames</a:t>
            </a:r>
          </a:p>
          <a:p>
            <a:pPr marL="1501110" lvl="2" indent="-500370">
              <a:lnSpc>
                <a:spcPts val="5214"/>
              </a:lnSpc>
              <a:buFont typeface="Arial"/>
              <a:buChar char="•"/>
            </a:pPr>
            <a:r>
              <a:rPr lang="en-US" sz="3476" spc="34" dirty="0">
                <a:solidFill>
                  <a:srgbClr val="FFFFFF"/>
                </a:solidFill>
                <a:latin typeface="Raleway"/>
              </a:rPr>
              <a:t>Lorentz Contraction and Time Dilation</a:t>
            </a:r>
          </a:p>
          <a:p>
            <a:pPr marL="1501110" lvl="2" indent="-500370">
              <a:lnSpc>
                <a:spcPts val="5214"/>
              </a:lnSpc>
              <a:buFont typeface="Arial"/>
              <a:buChar char="•"/>
            </a:pPr>
            <a:r>
              <a:rPr lang="en-US" sz="3476" spc="34" dirty="0">
                <a:solidFill>
                  <a:srgbClr val="FFFFFF"/>
                </a:solidFill>
                <a:latin typeface="Raleway"/>
              </a:rPr>
              <a:t>Relativistic Doppler effect –  change in frequency (and wavelength) of light, caused by the relative motion of the source and the observer </a:t>
            </a:r>
          </a:p>
          <a:p>
            <a:pPr marL="750555" lvl="1" indent="-375277">
              <a:lnSpc>
                <a:spcPts val="5214"/>
              </a:lnSpc>
              <a:buFont typeface="Arial"/>
              <a:buChar char="•"/>
            </a:pPr>
            <a:r>
              <a:rPr lang="en-US" sz="3476" spc="34" dirty="0">
                <a:solidFill>
                  <a:srgbClr val="FFFFFF"/>
                </a:solidFill>
                <a:latin typeface="Raleway"/>
              </a:rPr>
              <a:t>There are no absolute time and space, no absolute motion</a:t>
            </a:r>
          </a:p>
        </p:txBody>
      </p:sp>
      <p:pic>
        <p:nvPicPr>
          <p:cNvPr id="6" name="Picture 6"/>
          <p:cNvPicPr>
            <a:picLocks noChangeAspect="1"/>
          </p:cNvPicPr>
          <p:nvPr/>
        </p:nvPicPr>
        <p:blipFill>
          <a:blip r:embed="rId4"/>
          <a:srcRect t="40734" b="11305"/>
          <a:stretch>
            <a:fillRect/>
          </a:stretch>
        </p:blipFill>
        <p:spPr>
          <a:xfrm>
            <a:off x="2800380" y="7402446"/>
            <a:ext cx="12687239" cy="1855854"/>
          </a:xfrm>
          <a:prstGeom prst="rect">
            <a:avLst/>
          </a:prstGeom>
        </p:spPr>
      </p:pic>
      <p:sp>
        <p:nvSpPr>
          <p:cNvPr id="7" name="TextBox 7"/>
          <p:cNvSpPr txBox="1"/>
          <p:nvPr/>
        </p:nvSpPr>
        <p:spPr>
          <a:xfrm>
            <a:off x="1098582" y="578040"/>
            <a:ext cx="16090836" cy="923330"/>
          </a:xfrm>
          <a:prstGeom prst="rect">
            <a:avLst/>
          </a:prstGeom>
        </p:spPr>
        <p:txBody>
          <a:bodyPr lIns="0" tIns="0" rIns="0" bIns="0" rtlCol="0" anchor="t">
            <a:spAutoFit/>
          </a:bodyPr>
          <a:lstStyle/>
          <a:p>
            <a:pPr algn="ctr">
              <a:lnSpc>
                <a:spcPts val="7198"/>
              </a:lnSpc>
            </a:pPr>
            <a:r>
              <a:rPr lang="en-US" sz="6100" b="1" spc="61" dirty="0">
                <a:solidFill>
                  <a:srgbClr val="020301"/>
                </a:solidFill>
                <a:latin typeface="Raleway SemiBold" panose="020B0003030101060003" pitchFamily="34" charset="0"/>
              </a:rPr>
              <a:t>EINSTEIN POSTULATES CONSEQUENCES</a:t>
            </a:r>
          </a:p>
        </p:txBody>
      </p:sp>
      <p:sp>
        <p:nvSpPr>
          <p:cNvPr id="9" name="TextBox 9"/>
          <p:cNvSpPr txBox="1"/>
          <p:nvPr/>
        </p:nvSpPr>
        <p:spPr>
          <a:xfrm>
            <a:off x="3215945" y="7652193"/>
            <a:ext cx="11856109" cy="1270635"/>
          </a:xfrm>
          <a:prstGeom prst="rect">
            <a:avLst/>
          </a:prstGeom>
        </p:spPr>
        <p:txBody>
          <a:bodyPr lIns="0" tIns="0" rIns="0" bIns="0" rtlCol="0" anchor="t">
            <a:spAutoFit/>
          </a:bodyPr>
          <a:lstStyle/>
          <a:p>
            <a:pPr algn="ctr">
              <a:lnSpc>
                <a:spcPts val="5040"/>
              </a:lnSpc>
              <a:spcBef>
                <a:spcPct val="0"/>
              </a:spcBef>
            </a:pPr>
            <a:r>
              <a:rPr lang="en-US" sz="3600" dirty="0">
                <a:solidFill>
                  <a:srgbClr val="000000"/>
                </a:solidFill>
                <a:latin typeface="Raleway Bold"/>
              </a:rPr>
              <a:t>Inertial system: It is not possible to know whether one is moving or not</a:t>
            </a:r>
          </a:p>
        </p:txBody>
      </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38</a:t>
            </a:fld>
            <a:endParaRPr lang="en-US" sz="3600" dirty="0">
              <a:solidFill>
                <a:srgbClr val="FFFF00"/>
              </a:solidFill>
            </a:endParaRPr>
          </a:p>
        </p:txBody>
      </p:sp>
      <p:sp>
        <p:nvSpPr>
          <p:cNvPr id="8" name="Google Shape;456;p19">
            <a:extLst>
              <a:ext uri="{FF2B5EF4-FFF2-40B4-BE49-F238E27FC236}">
                <a16:creationId xmlns:a16="http://schemas.microsoft.com/office/drawing/2014/main" id="{65F55496-B45A-8F5A-2FB3-710B2751B33C}"/>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4" name="AutoShape 4"/>
          <p:cNvSpPr/>
          <p:nvPr/>
        </p:nvSpPr>
        <p:spPr>
          <a:xfrm>
            <a:off x="0" y="0"/>
            <a:ext cx="18288000" cy="3177855"/>
          </a:xfrm>
          <a:prstGeom prst="rect">
            <a:avLst/>
          </a:prstGeom>
          <a:solidFill>
            <a:srgbClr val="FFDB15"/>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TextBox 5"/>
          <p:cNvSpPr txBox="1"/>
          <p:nvPr/>
        </p:nvSpPr>
        <p:spPr>
          <a:xfrm>
            <a:off x="676468" y="2120346"/>
            <a:ext cx="16935061" cy="632802"/>
          </a:xfrm>
          <a:prstGeom prst="rect">
            <a:avLst/>
          </a:prstGeom>
        </p:spPr>
        <p:txBody>
          <a:bodyPr lIns="0" tIns="0" rIns="0" bIns="0" rtlCol="0" anchor="t">
            <a:spAutoFit/>
          </a:bodyPr>
          <a:lstStyle/>
          <a:p>
            <a:pPr marL="375278" marR="0" lvl="1" indent="0" algn="ctr" defTabSz="914400" rtl="0" eaLnBrk="1" fontAlgn="auto" latinLnBrk="0" hangingPunct="1">
              <a:lnSpc>
                <a:spcPts val="5214"/>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Raleway" panose="020B0003030101060003" pitchFamily="34" charset="0"/>
                <a:ea typeface="+mn-ea"/>
                <a:cs typeface="+mn-cs"/>
              </a:rPr>
              <a:t>TIME DILATION</a:t>
            </a:r>
            <a:endParaRPr kumimoji="0" lang="en-US" sz="4000" b="1" i="0" u="none" strike="noStrike" kern="1200" cap="none" spc="34" normalizeH="0" baseline="0" noProof="0" dirty="0">
              <a:ln>
                <a:noFill/>
              </a:ln>
              <a:solidFill>
                <a:prstClr val="black"/>
              </a:solidFill>
              <a:effectLst/>
              <a:uLnTx/>
              <a:uFillTx/>
              <a:latin typeface="Raleway" panose="020B0003030101060003" pitchFamily="34" charset="0"/>
              <a:ea typeface="+mn-ea"/>
              <a:cs typeface="+mn-cs"/>
            </a:endParaRPr>
          </a:p>
        </p:txBody>
      </p:sp>
      <p:pic>
        <p:nvPicPr>
          <p:cNvPr id="6" name="Picture 6"/>
          <p:cNvPicPr>
            <a:picLocks noChangeAspect="1"/>
          </p:cNvPicPr>
          <p:nvPr/>
        </p:nvPicPr>
        <p:blipFill>
          <a:blip r:embed="rId3"/>
          <a:srcRect t="40734" b="11305"/>
          <a:stretch>
            <a:fillRect/>
          </a:stretch>
        </p:blipFill>
        <p:spPr>
          <a:xfrm>
            <a:off x="2800378" y="8661709"/>
            <a:ext cx="12687239" cy="1402206"/>
          </a:xfrm>
          <a:prstGeom prst="rect">
            <a:avLst/>
          </a:prstGeom>
        </p:spPr>
      </p:pic>
      <p:sp>
        <p:nvSpPr>
          <p:cNvPr id="7" name="TextBox 7"/>
          <p:cNvSpPr txBox="1"/>
          <p:nvPr/>
        </p:nvSpPr>
        <p:spPr>
          <a:xfrm>
            <a:off x="1066800" y="734015"/>
            <a:ext cx="16935061" cy="923330"/>
          </a:xfrm>
          <a:prstGeom prst="rect">
            <a:avLst/>
          </a:prstGeom>
        </p:spPr>
        <p:txBody>
          <a:bodyPr wrap="square" lIns="0" tIns="0" rIns="0" bIns="0" rtlCol="0" anchor="t">
            <a:spAutoFit/>
          </a:bodyPr>
          <a:lstStyle/>
          <a:p>
            <a:pPr marL="0" marR="0" lvl="0" indent="0" algn="ctr" defTabSz="914400" rtl="0" eaLnBrk="1" fontAlgn="auto" latinLnBrk="0" hangingPunct="1">
              <a:lnSpc>
                <a:spcPts val="7198"/>
              </a:lnSpc>
              <a:spcBef>
                <a:spcPts val="0"/>
              </a:spcBef>
              <a:spcAft>
                <a:spcPts val="0"/>
              </a:spcAft>
              <a:buClrTx/>
              <a:buSzTx/>
              <a:buFontTx/>
              <a:buNone/>
              <a:tabLst/>
              <a:defRPr/>
            </a:pPr>
            <a:r>
              <a:rPr kumimoji="0" lang="en-GB" sz="6600" b="1" i="0" u="none" strike="noStrike" kern="1200" cap="none" spc="0" normalizeH="0" baseline="0" noProof="0" dirty="0">
                <a:ln>
                  <a:noFill/>
                </a:ln>
                <a:solidFill>
                  <a:prstClr val="black"/>
                </a:solidFill>
                <a:effectLst/>
                <a:uLnTx/>
                <a:uFillTx/>
                <a:latin typeface="Raleway" panose="020B0003030101060003" pitchFamily="34" charset="0"/>
                <a:ea typeface="+mn-ea"/>
                <a:cs typeface="+mn-cs"/>
              </a:rPr>
              <a:t>APPLICATION IN ACCELERATOR PHYSICS</a:t>
            </a:r>
            <a:endParaRPr kumimoji="0" lang="en-US" sz="6100" b="1" i="0" u="none" strike="noStrike" kern="1200" cap="none" spc="61" normalizeH="0" baseline="0" noProof="0" dirty="0">
              <a:ln>
                <a:noFill/>
              </a:ln>
              <a:solidFill>
                <a:srgbClr val="020301"/>
              </a:solidFill>
              <a:effectLst/>
              <a:uLnTx/>
              <a:uFillTx/>
              <a:latin typeface="Raleway" panose="020B0003030101060003" pitchFamily="34" charset="0"/>
              <a:ea typeface="+mn-ea"/>
              <a:cs typeface="+mn-cs"/>
            </a:endParaRPr>
          </a:p>
        </p:txBody>
      </p:sp>
      <p:sp>
        <p:nvSpPr>
          <p:cNvPr id="9" name="TextBox 9"/>
          <p:cNvSpPr txBox="1"/>
          <p:nvPr/>
        </p:nvSpPr>
        <p:spPr>
          <a:xfrm>
            <a:off x="3215942" y="9023737"/>
            <a:ext cx="11856109" cy="619529"/>
          </a:xfrm>
          <a:prstGeom prst="rect">
            <a:avLst/>
          </a:prstGeom>
        </p:spPr>
        <p:txBody>
          <a:bodyPr lIns="0" tIns="0" rIns="0" bIns="0" rtlCol="0" anchor="t">
            <a:spAutoFit/>
          </a:bodyPr>
          <a:lstStyle/>
          <a:p>
            <a:pPr marL="375278" marR="0" lvl="1" indent="0" algn="ctr" defTabSz="914400" rtl="0" eaLnBrk="1" fontAlgn="auto" latinLnBrk="0" hangingPunct="1">
              <a:lnSpc>
                <a:spcPts val="5214"/>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black"/>
                </a:solidFill>
                <a:effectLst/>
                <a:uLnTx/>
                <a:uFillTx/>
                <a:latin typeface="Raleway Bold" charset="0"/>
                <a:ea typeface="+mn-ea"/>
                <a:cs typeface="Raleway Bold" charset="0"/>
              </a:rPr>
              <a:t>TIME DILATION: PROLONGED PARTICLE LIFETIMES</a:t>
            </a:r>
            <a:endParaRPr kumimoji="0" lang="en-US" sz="3600" b="1" i="0" u="none" strike="noStrike" kern="1200" cap="none" spc="34" normalizeH="0" baseline="0" noProof="0" dirty="0">
              <a:ln>
                <a:noFill/>
              </a:ln>
              <a:solidFill>
                <a:prstClr val="black"/>
              </a:solidFill>
              <a:effectLst/>
              <a:uLnTx/>
              <a:uFillTx/>
              <a:latin typeface="Raleway Bold" charset="0"/>
              <a:ea typeface="+mn-ea"/>
              <a:cs typeface="Raleway Bold" charset="0"/>
            </a:endParaRPr>
          </a:p>
        </p:txBody>
      </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pPr marL="0" marR="0" lvl="0" indent="0" algn="r" defTabSz="457154" rtl="0" eaLnBrk="1" fontAlgn="auto" latinLnBrk="0" hangingPunct="1">
              <a:lnSpc>
                <a:spcPct val="100000"/>
              </a:lnSpc>
              <a:spcBef>
                <a:spcPts val="0"/>
              </a:spcBef>
              <a:spcAft>
                <a:spcPts val="0"/>
              </a:spcAft>
              <a:buClrTx/>
              <a:buSzTx/>
              <a:buFontTx/>
              <a:buNone/>
              <a:tabLst/>
              <a:defRPr/>
            </a:pPr>
            <a:fld id="{B6F15528-21DE-4FAA-801E-634DDDAF4B2B}" type="slidenum">
              <a:rPr kumimoji="0" lang="en-US" sz="3600" b="0" i="0" u="none" strike="noStrike" kern="1200" cap="none" spc="0" normalizeH="0" baseline="0" noProof="0" smtClean="0">
                <a:ln>
                  <a:noFill/>
                </a:ln>
                <a:solidFill>
                  <a:srgbClr val="FFFF00"/>
                </a:solidFill>
                <a:effectLst/>
                <a:uLnTx/>
                <a:uFillTx/>
                <a:latin typeface="Raleway" pitchFamily="2" charset="77"/>
                <a:ea typeface="+mn-ea"/>
                <a:cs typeface="+mn-cs"/>
              </a:rPr>
              <a:pPr marL="0" marR="0" lvl="0" indent="0" algn="r" defTabSz="457154" rtl="0" eaLnBrk="1" fontAlgn="auto" latinLnBrk="0" hangingPunct="1">
                <a:lnSpc>
                  <a:spcPct val="100000"/>
                </a:lnSpc>
                <a:spcBef>
                  <a:spcPts val="0"/>
                </a:spcBef>
                <a:spcAft>
                  <a:spcPts val="0"/>
                </a:spcAft>
                <a:buClrTx/>
                <a:buSzTx/>
                <a:buFontTx/>
                <a:buNone/>
                <a:tabLst/>
                <a:defRPr/>
              </a:pPr>
              <a:t>39</a:t>
            </a:fld>
            <a:endParaRPr kumimoji="0" lang="en-US" sz="3600" b="0" i="0" u="none" strike="noStrike" kern="1200" cap="none" spc="0" normalizeH="0" baseline="0" noProof="0" dirty="0">
              <a:ln>
                <a:noFill/>
              </a:ln>
              <a:solidFill>
                <a:srgbClr val="FFFF00"/>
              </a:solidFill>
              <a:effectLst/>
              <a:uLnTx/>
              <a:uFillTx/>
              <a:latin typeface="Raleway" pitchFamily="2" charset="77"/>
              <a:ea typeface="+mn-ea"/>
              <a:cs typeface="+mn-cs"/>
            </a:endParaRPr>
          </a:p>
        </p:txBody>
      </p:sp>
      <p:sp>
        <p:nvSpPr>
          <p:cNvPr id="13" name="TextBox 12">
            <a:extLst>
              <a:ext uri="{FF2B5EF4-FFF2-40B4-BE49-F238E27FC236}">
                <a16:creationId xmlns:a16="http://schemas.microsoft.com/office/drawing/2014/main" id="{A3A0154B-B56F-A2DF-34A0-19FD3485FFBD}"/>
              </a:ext>
            </a:extLst>
          </p:cNvPr>
          <p:cNvSpPr txBox="1"/>
          <p:nvPr/>
        </p:nvSpPr>
        <p:spPr>
          <a:xfrm>
            <a:off x="676468" y="3426606"/>
            <a:ext cx="17078132" cy="5176482"/>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Relativistic Effect</a:t>
            </a:r>
            <a:r>
              <a:rPr kumimoji="0" lang="en-GB" sz="3200" b="0"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 </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Particles moving at speeds near speed of light experience slower internal clocks.</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Impact</a:t>
            </a:r>
            <a:r>
              <a:rPr kumimoji="0" lang="en-GB" sz="3200" b="0"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Extended Particle Lifetimes</a:t>
            </a:r>
            <a:r>
              <a:rPr kumimoji="0" lang="en-GB" sz="3200" b="0"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 </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Unstable particles like muons, mesons live longer when accelerated, allowing for detailed study.</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Design Consideration</a:t>
            </a:r>
            <a:r>
              <a:rPr kumimoji="0" lang="en-GB" sz="3200" b="0"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 </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Extended particle lifetimes improve beam stability in accelerators like the </a:t>
            </a:r>
            <a:r>
              <a:rPr kumimoji="0" lang="en-GB" sz="3200" b="1"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LHC</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a:t>
            </a:r>
          </a:p>
        </p:txBody>
      </p:sp>
      <p:sp>
        <p:nvSpPr>
          <p:cNvPr id="2" name="Google Shape;456;p19">
            <a:extLst>
              <a:ext uri="{FF2B5EF4-FFF2-40B4-BE49-F238E27FC236}">
                <a16:creationId xmlns:a16="http://schemas.microsoft.com/office/drawing/2014/main" id="{5C834404-FC92-74A3-7C56-8A3F7A435000}"/>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4113461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extLst>
              <a:ext uri="{28A0092B-C50C-407E-A947-70E740481C1C}">
                <a14:useLocalDpi xmlns:a14="http://schemas.microsoft.com/office/drawing/2010/main" val="0"/>
              </a:ext>
            </a:extLst>
          </a:blip>
          <a:srcRect l="3844" t="660" r="61424" b="-660"/>
          <a:stretch/>
        </p:blipFill>
        <p:spPr>
          <a:xfrm>
            <a:off x="-257209" y="-20043"/>
            <a:ext cx="7200557" cy="10480836"/>
          </a:xfrm>
          <a:prstGeom prst="rect">
            <a:avLst/>
          </a:prstGeom>
        </p:spPr>
      </p:pic>
      <p:grpSp>
        <p:nvGrpSpPr>
          <p:cNvPr id="3" name="Group 3"/>
          <p:cNvGrpSpPr/>
          <p:nvPr/>
        </p:nvGrpSpPr>
        <p:grpSpPr>
          <a:xfrm>
            <a:off x="1140230" y="469688"/>
            <a:ext cx="7200557" cy="7188412"/>
            <a:chOff x="0" y="0"/>
            <a:chExt cx="11619285" cy="10972800"/>
          </a:xfrm>
        </p:grpSpPr>
        <p:sp>
          <p:nvSpPr>
            <p:cNvPr id="4" name="AutoShape 4"/>
            <p:cNvSpPr/>
            <p:nvPr/>
          </p:nvSpPr>
          <p:spPr>
            <a:xfrm>
              <a:off x="0" y="0"/>
              <a:ext cx="10789558" cy="10972800"/>
            </a:xfrm>
            <a:prstGeom prst="rect">
              <a:avLst/>
            </a:prstGeom>
            <a:solidFill>
              <a:srgbClr val="020301"/>
            </a:solidFill>
          </p:spPr>
          <p:txBody>
            <a:bodyPr/>
            <a:lstStyle/>
            <a:p>
              <a:endParaRPr lang="en-CH"/>
            </a:p>
          </p:txBody>
        </p:sp>
        <p:grpSp>
          <p:nvGrpSpPr>
            <p:cNvPr id="5" name="Group 5"/>
            <p:cNvGrpSpPr/>
            <p:nvPr/>
          </p:nvGrpSpPr>
          <p:grpSpPr>
            <a:xfrm rot="5400000">
              <a:off x="10361923" y="5008154"/>
              <a:ext cx="1558232" cy="956493"/>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sp>
        <p:nvSpPr>
          <p:cNvPr id="7" name="TextBox 7"/>
          <p:cNvSpPr txBox="1"/>
          <p:nvPr/>
        </p:nvSpPr>
        <p:spPr>
          <a:xfrm>
            <a:off x="1947609" y="1037316"/>
            <a:ext cx="6136084" cy="5032340"/>
          </a:xfrm>
          <a:prstGeom prst="rect">
            <a:avLst/>
          </a:prstGeom>
        </p:spPr>
        <p:txBody>
          <a:bodyPr wrap="square" lIns="0" tIns="0" rIns="0" bIns="0" rtlCol="0" anchor="t">
            <a:spAutoFit/>
          </a:bodyPr>
          <a:lstStyle/>
          <a:p>
            <a:pPr>
              <a:lnSpc>
                <a:spcPts val="13786"/>
              </a:lnSpc>
            </a:pPr>
            <a:r>
              <a:rPr lang="en-US" sz="4400" b="1" spc="61" dirty="0">
                <a:solidFill>
                  <a:srgbClr val="FFFFFF"/>
                </a:solidFill>
                <a:latin typeface="Raleway" panose="020B0003030101060003" pitchFamily="34" charset="0"/>
              </a:rPr>
              <a:t>Special Relativity: </a:t>
            </a:r>
          </a:p>
          <a:p>
            <a:pPr>
              <a:lnSpc>
                <a:spcPts val="13786"/>
              </a:lnSpc>
            </a:pPr>
            <a:r>
              <a:rPr lang="en-US" sz="4400" b="1" spc="61" dirty="0">
                <a:solidFill>
                  <a:srgbClr val="FFFFFF"/>
                </a:solidFill>
                <a:latin typeface="Raleway" panose="020B0003030101060003" pitchFamily="34" charset="0"/>
              </a:rPr>
              <a:t>A Deeper Look at Space and Time</a:t>
            </a:r>
          </a:p>
        </p:txBody>
      </p:sp>
      <p:sp>
        <p:nvSpPr>
          <p:cNvPr id="8" name="TextBox 8"/>
          <p:cNvSpPr txBox="1"/>
          <p:nvPr/>
        </p:nvSpPr>
        <p:spPr>
          <a:xfrm>
            <a:off x="8633126" y="469688"/>
            <a:ext cx="9202207" cy="9347624"/>
          </a:xfrm>
          <a:prstGeom prst="rect">
            <a:avLst/>
          </a:prstGeom>
        </p:spPr>
        <p:txBody>
          <a:bodyPr wrap="square" lIns="0" tIns="0" rIns="0" bIns="0" rtlCol="0" anchor="t">
            <a:spAutoFit/>
          </a:bodyPr>
          <a:lstStyle/>
          <a:p>
            <a:pPr marL="457200" indent="-457200" algn="just">
              <a:lnSpc>
                <a:spcPts val="7378"/>
              </a:lnSpc>
              <a:buFont typeface="Arial" panose="020B0604020202020204" pitchFamily="34" charset="0"/>
              <a:buChar char="•"/>
            </a:pPr>
            <a:r>
              <a:rPr lang="en-US" sz="3100" spc="31" dirty="0">
                <a:latin typeface="Raleway" panose="020B0003030101060003" pitchFamily="34" charset="0"/>
              </a:rPr>
              <a:t>Einstein's theory from 1905 that changed how we see space and time.</a:t>
            </a:r>
          </a:p>
          <a:p>
            <a:pPr marL="457200" indent="-457200" algn="just">
              <a:lnSpc>
                <a:spcPts val="7378"/>
              </a:lnSpc>
              <a:buFont typeface="Arial" panose="020B0604020202020204" pitchFamily="34" charset="0"/>
              <a:buChar char="•"/>
            </a:pPr>
            <a:r>
              <a:rPr lang="en-US" sz="3100" spc="31" dirty="0">
                <a:solidFill>
                  <a:schemeClr val="tx1">
                    <a:lumMod val="50000"/>
                    <a:lumOff val="50000"/>
                  </a:schemeClr>
                </a:solidFill>
                <a:latin typeface="Raleway" panose="020B0003030101060003" pitchFamily="34" charset="0"/>
              </a:rPr>
              <a:t>Combines Newtonian mechanics with Maxwell's equations. </a:t>
            </a:r>
          </a:p>
          <a:p>
            <a:pPr marL="457200" indent="-457200" algn="just">
              <a:lnSpc>
                <a:spcPts val="7378"/>
              </a:lnSpc>
              <a:buFont typeface="Arial" panose="020B0604020202020204" pitchFamily="34" charset="0"/>
              <a:buChar char="•"/>
            </a:pPr>
            <a:r>
              <a:rPr lang="en-US" sz="3100" spc="31" dirty="0">
                <a:latin typeface="Raleway" panose="020B0003030101060003" pitchFamily="34" charset="0"/>
              </a:rPr>
              <a:t>It shows that distance and time depend on the observer</a:t>
            </a:r>
          </a:p>
          <a:p>
            <a:pPr marL="457200" indent="-457200" algn="just">
              <a:lnSpc>
                <a:spcPts val="7378"/>
              </a:lnSpc>
              <a:buFont typeface="Arial" panose="020B0604020202020204" pitchFamily="34" charset="0"/>
              <a:buChar char="•"/>
            </a:pPr>
            <a:r>
              <a:rPr lang="en-US" sz="3100" spc="31" dirty="0">
                <a:solidFill>
                  <a:schemeClr val="tx1">
                    <a:lumMod val="50000"/>
                    <a:lumOff val="50000"/>
                  </a:schemeClr>
                </a:solidFill>
                <a:latin typeface="Raleway" panose="020B0003030101060003" pitchFamily="34" charset="0"/>
              </a:rPr>
              <a:t>Challenging old ideas of absolute space and time. </a:t>
            </a:r>
          </a:p>
          <a:p>
            <a:pPr marL="457200" indent="-457200" algn="just">
              <a:lnSpc>
                <a:spcPts val="7378"/>
              </a:lnSpc>
              <a:buFont typeface="Arial" panose="020B0604020202020204" pitchFamily="34" charset="0"/>
              <a:buChar char="•"/>
            </a:pPr>
            <a:r>
              <a:rPr lang="en-US" sz="3100" spc="31" dirty="0">
                <a:latin typeface="Raleway" panose="020B0003030101060003" pitchFamily="34" charset="0"/>
              </a:rPr>
              <a:t>Motion affects how observers see space and time.</a:t>
            </a:r>
          </a:p>
        </p:txBody>
      </p:sp>
      <p:sp>
        <p:nvSpPr>
          <p:cNvPr id="12"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4</a:t>
            </a:fld>
            <a:endParaRPr lang="en-US" sz="3600" dirty="0"/>
          </a:p>
        </p:txBody>
      </p:sp>
      <p:sp>
        <p:nvSpPr>
          <p:cNvPr id="9" name="Google Shape;456;p19">
            <a:extLst>
              <a:ext uri="{FF2B5EF4-FFF2-40B4-BE49-F238E27FC236}">
                <a16:creationId xmlns:a16="http://schemas.microsoft.com/office/drawing/2014/main" id="{02CBF527-A715-6DC2-CD7E-C2E8688F4F3D}"/>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4" name="AutoShape 4"/>
          <p:cNvSpPr/>
          <p:nvPr/>
        </p:nvSpPr>
        <p:spPr>
          <a:xfrm>
            <a:off x="0" y="0"/>
            <a:ext cx="18288000" cy="3177855"/>
          </a:xfrm>
          <a:prstGeom prst="rect">
            <a:avLst/>
          </a:prstGeom>
          <a:solidFill>
            <a:srgbClr val="FFDB15"/>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TextBox 5"/>
          <p:cNvSpPr txBox="1"/>
          <p:nvPr/>
        </p:nvSpPr>
        <p:spPr>
          <a:xfrm>
            <a:off x="676468" y="2120346"/>
            <a:ext cx="16935061" cy="622799"/>
          </a:xfrm>
          <a:prstGeom prst="rect">
            <a:avLst/>
          </a:prstGeom>
        </p:spPr>
        <p:txBody>
          <a:bodyPr lIns="0" tIns="0" rIns="0" bIns="0" rtlCol="0" anchor="t">
            <a:spAutoFit/>
          </a:bodyPr>
          <a:lstStyle/>
          <a:p>
            <a:pPr marL="375278" marR="0" lvl="1" indent="0" algn="ctr" defTabSz="914400" rtl="0" eaLnBrk="1" fontAlgn="auto" latinLnBrk="0" hangingPunct="1">
              <a:lnSpc>
                <a:spcPts val="5214"/>
              </a:lnSpc>
              <a:spcBef>
                <a:spcPts val="0"/>
              </a:spcBef>
              <a:spcAft>
                <a:spcPts val="0"/>
              </a:spcAft>
              <a:buClrTx/>
              <a:buSzTx/>
              <a:buFontTx/>
              <a:buNone/>
              <a:tabLst/>
              <a:defRPr/>
            </a:pPr>
            <a:r>
              <a:rPr kumimoji="0" lang="en-GB" sz="4000" b="1" i="0" u="none" strike="noStrike" kern="1200" cap="none" spc="0" normalizeH="0" baseline="0" noProof="0" dirty="0">
                <a:ln>
                  <a:noFill/>
                </a:ln>
                <a:solidFill>
                  <a:prstClr val="black"/>
                </a:solidFill>
                <a:effectLst/>
                <a:uLnTx/>
                <a:uFillTx/>
                <a:latin typeface="Raleway" panose="020B0003030101060003" pitchFamily="34" charset="0"/>
                <a:ea typeface="+mn-ea"/>
                <a:cs typeface="+mn-cs"/>
              </a:rPr>
              <a:t>LENGTH CONTRACTION</a:t>
            </a:r>
            <a:endParaRPr kumimoji="0" lang="en-US" sz="4000" b="1" i="0" u="none" strike="noStrike" kern="1200" cap="none" spc="34" normalizeH="0" baseline="0" noProof="0" dirty="0">
              <a:ln>
                <a:noFill/>
              </a:ln>
              <a:solidFill>
                <a:prstClr val="black"/>
              </a:solidFill>
              <a:effectLst/>
              <a:uLnTx/>
              <a:uFillTx/>
              <a:latin typeface="Raleway" panose="020B0003030101060003" pitchFamily="34" charset="0"/>
              <a:ea typeface="+mn-ea"/>
              <a:cs typeface="+mn-cs"/>
            </a:endParaRPr>
          </a:p>
        </p:txBody>
      </p:sp>
      <p:pic>
        <p:nvPicPr>
          <p:cNvPr id="6" name="Picture 6"/>
          <p:cNvPicPr>
            <a:picLocks noChangeAspect="1"/>
          </p:cNvPicPr>
          <p:nvPr/>
        </p:nvPicPr>
        <p:blipFill>
          <a:blip r:embed="rId3"/>
          <a:srcRect t="40734" b="11305"/>
          <a:stretch>
            <a:fillRect/>
          </a:stretch>
        </p:blipFill>
        <p:spPr>
          <a:xfrm>
            <a:off x="2800378" y="8661709"/>
            <a:ext cx="12687239" cy="1402206"/>
          </a:xfrm>
          <a:prstGeom prst="rect">
            <a:avLst/>
          </a:prstGeom>
        </p:spPr>
      </p:pic>
      <p:sp>
        <p:nvSpPr>
          <p:cNvPr id="7" name="TextBox 7"/>
          <p:cNvSpPr txBox="1"/>
          <p:nvPr/>
        </p:nvSpPr>
        <p:spPr>
          <a:xfrm>
            <a:off x="1066800" y="734015"/>
            <a:ext cx="16935061" cy="923330"/>
          </a:xfrm>
          <a:prstGeom prst="rect">
            <a:avLst/>
          </a:prstGeom>
        </p:spPr>
        <p:txBody>
          <a:bodyPr wrap="square" lIns="0" tIns="0" rIns="0" bIns="0" rtlCol="0" anchor="t">
            <a:spAutoFit/>
          </a:bodyPr>
          <a:lstStyle/>
          <a:p>
            <a:pPr marL="0" marR="0" lvl="0" indent="0" algn="ctr" defTabSz="914400" rtl="0" eaLnBrk="1" fontAlgn="auto" latinLnBrk="0" hangingPunct="1">
              <a:lnSpc>
                <a:spcPts val="7198"/>
              </a:lnSpc>
              <a:spcBef>
                <a:spcPts val="0"/>
              </a:spcBef>
              <a:spcAft>
                <a:spcPts val="0"/>
              </a:spcAft>
              <a:buClrTx/>
              <a:buSzTx/>
              <a:buFontTx/>
              <a:buNone/>
              <a:tabLst/>
              <a:defRPr/>
            </a:pPr>
            <a:r>
              <a:rPr kumimoji="0" lang="en-GB" sz="6600" b="1" i="0" u="none" strike="noStrike" kern="1200" cap="none" spc="0" normalizeH="0" baseline="0" noProof="0" dirty="0">
                <a:ln>
                  <a:noFill/>
                </a:ln>
                <a:solidFill>
                  <a:prstClr val="black"/>
                </a:solidFill>
                <a:effectLst/>
                <a:uLnTx/>
                <a:uFillTx/>
                <a:latin typeface="Raleway" panose="020B0003030101060003" pitchFamily="34" charset="0"/>
                <a:ea typeface="+mn-ea"/>
                <a:cs typeface="+mn-cs"/>
              </a:rPr>
              <a:t>APPLICATION IN ACCELERATOR PHYSICS</a:t>
            </a:r>
            <a:endParaRPr kumimoji="0" lang="en-US" sz="6100" b="1" i="0" u="none" strike="noStrike" kern="1200" cap="none" spc="61" normalizeH="0" baseline="0" noProof="0" dirty="0">
              <a:ln>
                <a:noFill/>
              </a:ln>
              <a:solidFill>
                <a:srgbClr val="020301"/>
              </a:solidFill>
              <a:effectLst/>
              <a:uLnTx/>
              <a:uFillTx/>
              <a:latin typeface="Raleway" panose="020B0003030101060003" pitchFamily="34" charset="0"/>
              <a:ea typeface="+mn-ea"/>
              <a:cs typeface="+mn-cs"/>
            </a:endParaRPr>
          </a:p>
        </p:txBody>
      </p:sp>
      <p:sp>
        <p:nvSpPr>
          <p:cNvPr id="9" name="TextBox 9"/>
          <p:cNvSpPr txBox="1"/>
          <p:nvPr/>
        </p:nvSpPr>
        <p:spPr>
          <a:xfrm>
            <a:off x="2590800" y="9035901"/>
            <a:ext cx="12481251" cy="610552"/>
          </a:xfrm>
          <a:prstGeom prst="rect">
            <a:avLst/>
          </a:prstGeom>
        </p:spPr>
        <p:txBody>
          <a:bodyPr wrap="square" lIns="0" tIns="0" rIns="0" bIns="0" rtlCol="0" anchor="t">
            <a:spAutoFit/>
          </a:bodyPr>
          <a:lstStyle/>
          <a:p>
            <a:pPr marL="375278" marR="0" lvl="1" indent="0" algn="ctr" defTabSz="914400" rtl="0" eaLnBrk="1" fontAlgn="auto" latinLnBrk="0" hangingPunct="1">
              <a:lnSpc>
                <a:spcPts val="5214"/>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black"/>
                </a:solidFill>
                <a:effectLst/>
                <a:uLnTx/>
                <a:uFillTx/>
                <a:latin typeface="Raleway" panose="020B0003030101060003" pitchFamily="34" charset="0"/>
                <a:ea typeface="+mn-ea"/>
                <a:cs typeface="+mn-cs"/>
              </a:rPr>
              <a:t>LENGTH CONTRACTION: SHORTENED PATH LENGTHS</a:t>
            </a:r>
            <a:endParaRPr kumimoji="0" lang="en-US" sz="3600" b="1" i="0" u="none" strike="noStrike" kern="1200" cap="none" spc="34" normalizeH="0" baseline="0" noProof="0" dirty="0">
              <a:ln>
                <a:noFill/>
              </a:ln>
              <a:solidFill>
                <a:prstClr val="black"/>
              </a:solidFill>
              <a:effectLst/>
              <a:uLnTx/>
              <a:uFillTx/>
              <a:latin typeface="Raleway" panose="020B0003030101060003" pitchFamily="34" charset="0"/>
              <a:ea typeface="+mn-ea"/>
              <a:cs typeface="+mn-cs"/>
            </a:endParaRPr>
          </a:p>
        </p:txBody>
      </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pPr marL="0" marR="0" lvl="0" indent="0" algn="r" defTabSz="457154" rtl="0" eaLnBrk="1" fontAlgn="auto" latinLnBrk="0" hangingPunct="1">
              <a:lnSpc>
                <a:spcPct val="100000"/>
              </a:lnSpc>
              <a:spcBef>
                <a:spcPts val="0"/>
              </a:spcBef>
              <a:spcAft>
                <a:spcPts val="0"/>
              </a:spcAft>
              <a:buClrTx/>
              <a:buSzTx/>
              <a:buFontTx/>
              <a:buNone/>
              <a:tabLst/>
              <a:defRPr/>
            </a:pPr>
            <a:fld id="{B6F15528-21DE-4FAA-801E-634DDDAF4B2B}" type="slidenum">
              <a:rPr kumimoji="0" lang="en-US" sz="3600" b="0" i="0" u="none" strike="noStrike" kern="1200" cap="none" spc="0" normalizeH="0" baseline="0" noProof="0" smtClean="0">
                <a:ln>
                  <a:noFill/>
                </a:ln>
                <a:solidFill>
                  <a:srgbClr val="FFFF00"/>
                </a:solidFill>
                <a:effectLst/>
                <a:uLnTx/>
                <a:uFillTx/>
                <a:latin typeface="Raleway" pitchFamily="2" charset="77"/>
                <a:ea typeface="+mn-ea"/>
                <a:cs typeface="+mn-cs"/>
              </a:rPr>
              <a:pPr marL="0" marR="0" lvl="0" indent="0" algn="r" defTabSz="457154" rtl="0" eaLnBrk="1" fontAlgn="auto" latinLnBrk="0" hangingPunct="1">
                <a:lnSpc>
                  <a:spcPct val="100000"/>
                </a:lnSpc>
                <a:spcBef>
                  <a:spcPts val="0"/>
                </a:spcBef>
                <a:spcAft>
                  <a:spcPts val="0"/>
                </a:spcAft>
                <a:buClrTx/>
                <a:buSzTx/>
                <a:buFontTx/>
                <a:buNone/>
                <a:tabLst/>
                <a:defRPr/>
              </a:pPr>
              <a:t>40</a:t>
            </a:fld>
            <a:endParaRPr kumimoji="0" lang="en-US" sz="3600" b="0" i="0" u="none" strike="noStrike" kern="1200" cap="none" spc="0" normalizeH="0" baseline="0" noProof="0" dirty="0">
              <a:ln>
                <a:noFill/>
              </a:ln>
              <a:solidFill>
                <a:srgbClr val="FFFF00"/>
              </a:solidFill>
              <a:effectLst/>
              <a:uLnTx/>
              <a:uFillTx/>
              <a:latin typeface="Raleway" pitchFamily="2" charset="77"/>
              <a:ea typeface="+mn-ea"/>
              <a:cs typeface="+mn-cs"/>
            </a:endParaRPr>
          </a:p>
        </p:txBody>
      </p:sp>
      <p:sp>
        <p:nvSpPr>
          <p:cNvPr id="13" name="TextBox 12">
            <a:extLst>
              <a:ext uri="{FF2B5EF4-FFF2-40B4-BE49-F238E27FC236}">
                <a16:creationId xmlns:a16="http://schemas.microsoft.com/office/drawing/2014/main" id="{A3A0154B-B56F-A2DF-34A0-19FD3485FFBD}"/>
              </a:ext>
            </a:extLst>
          </p:cNvPr>
          <p:cNvSpPr txBox="1"/>
          <p:nvPr/>
        </p:nvSpPr>
        <p:spPr>
          <a:xfrm>
            <a:off x="676468" y="3426606"/>
            <a:ext cx="17078132" cy="5176417"/>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Relativistic Effect</a:t>
            </a:r>
            <a:r>
              <a:rPr kumimoji="0" lang="en-GB" sz="3200" b="0"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 </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Moving objects appear contracted along the direction of motion.</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Impact</a:t>
            </a:r>
            <a:r>
              <a:rPr kumimoji="0" lang="en-GB" sz="3200" b="0"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Compressed Paths: </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Particles experience shorter distances inside accelerators.</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Example: </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Particles moving near cc see the circumference of the LHC ring contracted in their frame.</a:t>
            </a:r>
          </a:p>
          <a:p>
            <a:pPr marL="457200" marR="0" lvl="0" indent="-4572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srgbClr val="FFDB17"/>
                </a:solidFill>
                <a:effectLst/>
                <a:uLnTx/>
                <a:uFillTx/>
                <a:latin typeface="Raleway" panose="020B0003030101060003" pitchFamily="34" charset="0"/>
                <a:ea typeface="+mn-ea"/>
                <a:cs typeface="+mn-cs"/>
              </a:rPr>
              <a:t>Beam Compression</a:t>
            </a:r>
            <a:r>
              <a:rPr kumimoji="0" lang="en-GB" sz="3200" b="0" i="0" u="none" strike="noStrike" kern="1200" cap="none" spc="0" normalizeH="0" baseline="0" noProof="0" dirty="0">
                <a:ln>
                  <a:noFill/>
                </a:ln>
                <a:solidFill>
                  <a:prstClr val="white"/>
                </a:solidFill>
                <a:effectLst/>
                <a:uLnTx/>
                <a:uFillTx/>
                <a:latin typeface="Raleway" panose="020B0003030101060003" pitchFamily="34" charset="0"/>
                <a:ea typeface="+mn-ea"/>
                <a:cs typeface="+mn-cs"/>
              </a:rPr>
              <a:t>: Bunches of particles contract, leading to better control over particle collisions.</a:t>
            </a:r>
          </a:p>
        </p:txBody>
      </p:sp>
      <p:sp>
        <p:nvSpPr>
          <p:cNvPr id="2" name="Google Shape;456;p19">
            <a:extLst>
              <a:ext uri="{FF2B5EF4-FFF2-40B4-BE49-F238E27FC236}">
                <a16:creationId xmlns:a16="http://schemas.microsoft.com/office/drawing/2014/main" id="{9E4E5E82-01A3-0F6F-C367-DEE640E87EA7}"/>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949683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a:extLst>
            <a:ext uri="{FF2B5EF4-FFF2-40B4-BE49-F238E27FC236}">
              <a16:creationId xmlns:a16="http://schemas.microsoft.com/office/drawing/2014/main" id="{9167987F-5C1E-0EFE-4061-10425D1A1BD2}"/>
            </a:ext>
          </a:extLst>
        </p:cNvPr>
        <p:cNvGrpSpPr/>
        <p:nvPr/>
      </p:nvGrpSpPr>
      <p:grpSpPr>
        <a:xfrm>
          <a:off x="0" y="0"/>
          <a:ext cx="0" cy="0"/>
          <a:chOff x="0" y="0"/>
          <a:chExt cx="0" cy="0"/>
        </a:xfrm>
      </p:grpSpPr>
      <p:sp>
        <p:nvSpPr>
          <p:cNvPr id="4" name="AutoShape 4">
            <a:extLst>
              <a:ext uri="{FF2B5EF4-FFF2-40B4-BE49-F238E27FC236}">
                <a16:creationId xmlns:a16="http://schemas.microsoft.com/office/drawing/2014/main" id="{6C499C3F-385B-8361-C338-E9F81A14305F}"/>
              </a:ext>
            </a:extLst>
          </p:cNvPr>
          <p:cNvSpPr/>
          <p:nvPr/>
        </p:nvSpPr>
        <p:spPr>
          <a:xfrm>
            <a:off x="0" y="0"/>
            <a:ext cx="18288000" cy="3177855"/>
          </a:xfrm>
          <a:prstGeom prst="rect">
            <a:avLst/>
          </a:prstGeom>
          <a:solidFill>
            <a:srgbClr val="FFDB15"/>
          </a:solidFill>
        </p:spPr>
        <p:txBody>
          <a:bodyPr/>
          <a:lstStyle/>
          <a:p>
            <a:endParaRPr lang="en-CH"/>
          </a:p>
        </p:txBody>
      </p:sp>
      <p:sp>
        <p:nvSpPr>
          <p:cNvPr id="5" name="TextBox 5">
            <a:extLst>
              <a:ext uri="{FF2B5EF4-FFF2-40B4-BE49-F238E27FC236}">
                <a16:creationId xmlns:a16="http://schemas.microsoft.com/office/drawing/2014/main" id="{ADE3662C-E32C-632A-78D7-04490F776709}"/>
              </a:ext>
            </a:extLst>
          </p:cNvPr>
          <p:cNvSpPr txBox="1"/>
          <p:nvPr/>
        </p:nvSpPr>
        <p:spPr>
          <a:xfrm>
            <a:off x="676468" y="2120346"/>
            <a:ext cx="16935061" cy="632802"/>
          </a:xfrm>
          <a:prstGeom prst="rect">
            <a:avLst/>
          </a:prstGeom>
        </p:spPr>
        <p:txBody>
          <a:bodyPr lIns="0" tIns="0" rIns="0" bIns="0" rtlCol="0" anchor="t">
            <a:spAutoFit/>
          </a:bodyPr>
          <a:lstStyle/>
          <a:p>
            <a:pPr marL="375278" lvl="1" algn="ctr">
              <a:lnSpc>
                <a:spcPts val="5214"/>
              </a:lnSpc>
            </a:pPr>
            <a:r>
              <a:rPr lang="en-GB" sz="4000" b="1" dirty="0">
                <a:latin typeface="Raleway" panose="020B0003030101060003" pitchFamily="34" charset="0"/>
              </a:rPr>
              <a:t>TRANSITON ENERGY</a:t>
            </a:r>
            <a:endParaRPr lang="en-US" sz="4000" b="1" spc="34" dirty="0">
              <a:latin typeface="Raleway" panose="020B0003030101060003" pitchFamily="34" charset="0"/>
            </a:endParaRPr>
          </a:p>
        </p:txBody>
      </p:sp>
      <p:pic>
        <p:nvPicPr>
          <p:cNvPr id="6" name="Picture 6">
            <a:extLst>
              <a:ext uri="{FF2B5EF4-FFF2-40B4-BE49-F238E27FC236}">
                <a16:creationId xmlns:a16="http://schemas.microsoft.com/office/drawing/2014/main" id="{26284129-10C2-5244-0A1E-9E8437088CA5}"/>
              </a:ext>
            </a:extLst>
          </p:cNvPr>
          <p:cNvPicPr>
            <a:picLocks noChangeAspect="1"/>
          </p:cNvPicPr>
          <p:nvPr/>
        </p:nvPicPr>
        <p:blipFill>
          <a:blip r:embed="rId3"/>
          <a:srcRect t="40734" b="11305"/>
          <a:stretch>
            <a:fillRect/>
          </a:stretch>
        </p:blipFill>
        <p:spPr>
          <a:xfrm>
            <a:off x="2800378" y="8661709"/>
            <a:ext cx="12687239" cy="1402206"/>
          </a:xfrm>
          <a:prstGeom prst="rect">
            <a:avLst/>
          </a:prstGeom>
        </p:spPr>
      </p:pic>
      <p:sp>
        <p:nvSpPr>
          <p:cNvPr id="7" name="TextBox 7">
            <a:extLst>
              <a:ext uri="{FF2B5EF4-FFF2-40B4-BE49-F238E27FC236}">
                <a16:creationId xmlns:a16="http://schemas.microsoft.com/office/drawing/2014/main" id="{3FCE892C-F5C9-149D-478C-B66762AD303C}"/>
              </a:ext>
            </a:extLst>
          </p:cNvPr>
          <p:cNvSpPr txBox="1"/>
          <p:nvPr/>
        </p:nvSpPr>
        <p:spPr>
          <a:xfrm>
            <a:off x="1066800" y="734015"/>
            <a:ext cx="16935061" cy="923330"/>
          </a:xfrm>
          <a:prstGeom prst="rect">
            <a:avLst/>
          </a:prstGeom>
        </p:spPr>
        <p:txBody>
          <a:bodyPr wrap="square" lIns="0" tIns="0" rIns="0" bIns="0" rtlCol="0" anchor="t">
            <a:spAutoFit/>
          </a:bodyPr>
          <a:lstStyle/>
          <a:p>
            <a:pPr algn="ctr">
              <a:lnSpc>
                <a:spcPts val="7198"/>
              </a:lnSpc>
            </a:pPr>
            <a:r>
              <a:rPr lang="en-GB" sz="6600" b="1" dirty="0">
                <a:latin typeface="Raleway" panose="020B0003030101060003" pitchFamily="34" charset="0"/>
              </a:rPr>
              <a:t>APPLICATION IN ACCELERATOR PHYSICS</a:t>
            </a:r>
            <a:endParaRPr lang="en-US" sz="6100" b="1" spc="61" dirty="0">
              <a:solidFill>
                <a:srgbClr val="020301"/>
              </a:solidFill>
              <a:latin typeface="Raleway" panose="020B0003030101060003" pitchFamily="34" charset="0"/>
            </a:endParaRPr>
          </a:p>
        </p:txBody>
      </p:sp>
      <p:sp>
        <p:nvSpPr>
          <p:cNvPr id="11" name="Slide Number Placeholder 6">
            <a:extLst>
              <a:ext uri="{FF2B5EF4-FFF2-40B4-BE49-F238E27FC236}">
                <a16:creationId xmlns:a16="http://schemas.microsoft.com/office/drawing/2014/main" id="{6A042706-28A0-F287-5E00-8936F02692A0}"/>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41</a:t>
            </a:fld>
            <a:endParaRPr lang="en-US" sz="3600" dirty="0">
              <a:solidFill>
                <a:srgbClr val="FFFF00"/>
              </a:solidFill>
            </a:endParaRPr>
          </a:p>
        </p:txBody>
      </p:sp>
      <p:sp>
        <p:nvSpPr>
          <p:cNvPr id="2" name="Google Shape;456;p19">
            <a:extLst>
              <a:ext uri="{FF2B5EF4-FFF2-40B4-BE49-F238E27FC236}">
                <a16:creationId xmlns:a16="http://schemas.microsoft.com/office/drawing/2014/main" id="{CED87E59-B8EC-E65D-9778-5A68236B5D09}"/>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3" name="Picture 2">
            <a:extLst>
              <a:ext uri="{FF2B5EF4-FFF2-40B4-BE49-F238E27FC236}">
                <a16:creationId xmlns:a16="http://schemas.microsoft.com/office/drawing/2014/main" id="{75BA74C1-D6C9-498B-E796-DEC5D8973B9D}"/>
              </a:ext>
            </a:extLst>
          </p:cNvPr>
          <p:cNvPicPr>
            <a:picLocks noChangeAspect="1"/>
          </p:cNvPicPr>
          <p:nvPr/>
        </p:nvPicPr>
        <p:blipFill>
          <a:blip r:embed="rId4"/>
          <a:srcRect t="15564"/>
          <a:stretch/>
        </p:blipFill>
        <p:spPr>
          <a:xfrm>
            <a:off x="246434" y="2889198"/>
            <a:ext cx="11616596" cy="4923361"/>
          </a:xfrm>
          <a:prstGeom prst="rect">
            <a:avLst/>
          </a:prstGeom>
        </p:spPr>
      </p:pic>
      <p:sp>
        <p:nvSpPr>
          <p:cNvPr id="10" name="TextBox 9">
            <a:extLst>
              <a:ext uri="{FF2B5EF4-FFF2-40B4-BE49-F238E27FC236}">
                <a16:creationId xmlns:a16="http://schemas.microsoft.com/office/drawing/2014/main" id="{48D2C881-CD86-7155-A65C-FB07FAAA5C4D}"/>
              </a:ext>
            </a:extLst>
          </p:cNvPr>
          <p:cNvSpPr txBox="1"/>
          <p:nvPr/>
        </p:nvSpPr>
        <p:spPr>
          <a:xfrm>
            <a:off x="676468" y="7355615"/>
            <a:ext cx="9163454" cy="369332"/>
          </a:xfrm>
          <a:prstGeom prst="rect">
            <a:avLst/>
          </a:prstGeom>
          <a:noFill/>
        </p:spPr>
        <p:txBody>
          <a:bodyPr wrap="square">
            <a:spAutoFit/>
          </a:bodyPr>
          <a:lstStyle/>
          <a:p>
            <a:r>
              <a:rPr lang="en-CH" i="1" dirty="0"/>
              <a:t>Source: Rende Steerenberg</a:t>
            </a:r>
          </a:p>
        </p:txBody>
      </p:sp>
      <p:sp>
        <p:nvSpPr>
          <p:cNvPr id="14" name="TextBox 13">
            <a:extLst>
              <a:ext uri="{FF2B5EF4-FFF2-40B4-BE49-F238E27FC236}">
                <a16:creationId xmlns:a16="http://schemas.microsoft.com/office/drawing/2014/main" id="{6085A2A0-5B3E-6EBD-B317-B8AB2995D8CB}"/>
              </a:ext>
            </a:extLst>
          </p:cNvPr>
          <p:cNvSpPr txBox="1"/>
          <p:nvPr/>
        </p:nvSpPr>
        <p:spPr>
          <a:xfrm>
            <a:off x="4033732" y="9029765"/>
            <a:ext cx="10220530" cy="523220"/>
          </a:xfrm>
          <a:prstGeom prst="rect">
            <a:avLst/>
          </a:prstGeom>
          <a:noFill/>
        </p:spPr>
        <p:txBody>
          <a:bodyPr wrap="square">
            <a:spAutoFit/>
          </a:bodyPr>
          <a:lstStyle/>
          <a:p>
            <a:r>
              <a:rPr lang="en-GB" sz="2800" b="1" dirty="0"/>
              <a:t>TRANSITION ENERGY IS A DIRECT CONSEQUENCE OF RELATIVITY </a:t>
            </a:r>
            <a:endParaRPr lang="en-CH" sz="2800" dirty="0"/>
          </a:p>
        </p:txBody>
      </p:sp>
    </p:spTree>
    <p:extLst>
      <p:ext uri="{BB962C8B-B14F-4D97-AF65-F5344CB8AC3E}">
        <p14:creationId xmlns:p14="http://schemas.microsoft.com/office/powerpoint/2010/main" val="20209175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4" name="AutoShape 4"/>
          <p:cNvSpPr/>
          <p:nvPr/>
        </p:nvSpPr>
        <p:spPr>
          <a:xfrm>
            <a:off x="0" y="1"/>
            <a:ext cx="18288000" cy="2324100"/>
          </a:xfrm>
          <a:prstGeom prst="rect">
            <a:avLst/>
          </a:prstGeom>
          <a:solidFill>
            <a:srgbClr val="FFDB15"/>
          </a:solidFill>
        </p:spPr>
        <p:txBody>
          <a:bodyPr/>
          <a:lstStyle/>
          <a:p>
            <a:endParaRPr lang="en-CH"/>
          </a:p>
        </p:txBody>
      </p:sp>
      <p:sp>
        <p:nvSpPr>
          <p:cNvPr id="7" name="TextBox 7"/>
          <p:cNvSpPr txBox="1"/>
          <p:nvPr/>
        </p:nvSpPr>
        <p:spPr>
          <a:xfrm>
            <a:off x="1066800" y="734015"/>
            <a:ext cx="16935061" cy="923330"/>
          </a:xfrm>
          <a:prstGeom prst="rect">
            <a:avLst/>
          </a:prstGeom>
        </p:spPr>
        <p:txBody>
          <a:bodyPr wrap="square" lIns="0" tIns="0" rIns="0" bIns="0" rtlCol="0" anchor="t">
            <a:spAutoFit/>
          </a:bodyPr>
          <a:lstStyle/>
          <a:p>
            <a:pPr algn="ctr">
              <a:lnSpc>
                <a:spcPts val="7198"/>
              </a:lnSpc>
            </a:pPr>
            <a:r>
              <a:rPr lang="en-GB" sz="6600" b="1" dirty="0">
                <a:latin typeface="Raleway" panose="020B0003030101060003" pitchFamily="34" charset="0"/>
              </a:rPr>
              <a:t>APPLICATION IN ACCELERATOR PHYSICS</a:t>
            </a:r>
            <a:endParaRPr lang="en-US" sz="6100" b="1" spc="61" dirty="0">
              <a:solidFill>
                <a:srgbClr val="020301"/>
              </a:solidFill>
              <a:latin typeface="Raleway" panose="020B0003030101060003" pitchFamily="34" charset="0"/>
            </a:endParaRPr>
          </a:p>
        </p:txBody>
      </p:sp>
      <p:sp>
        <p:nvSpPr>
          <p:cNvPr id="11"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42</a:t>
            </a:fld>
            <a:endParaRPr lang="en-US" sz="3600" dirty="0">
              <a:solidFill>
                <a:srgbClr val="FFFF00"/>
              </a:solidFill>
            </a:endParaRPr>
          </a:p>
        </p:txBody>
      </p:sp>
      <p:sp>
        <p:nvSpPr>
          <p:cNvPr id="2" name="Google Shape;456;p19">
            <a:extLst>
              <a:ext uri="{FF2B5EF4-FFF2-40B4-BE49-F238E27FC236}">
                <a16:creationId xmlns:a16="http://schemas.microsoft.com/office/drawing/2014/main" id="{9E4E5E82-01A3-0F6F-C367-DEE640E87EA7}"/>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graphicFrame>
        <p:nvGraphicFramePr>
          <p:cNvPr id="8" name="Table 7">
            <a:extLst>
              <a:ext uri="{FF2B5EF4-FFF2-40B4-BE49-F238E27FC236}">
                <a16:creationId xmlns:a16="http://schemas.microsoft.com/office/drawing/2014/main" id="{3F51F74C-D80F-D34D-3A28-2B67E3F6330C}"/>
              </a:ext>
            </a:extLst>
          </p:cNvPr>
          <p:cNvGraphicFramePr>
            <a:graphicFrameLocks noGrp="1"/>
          </p:cNvGraphicFramePr>
          <p:nvPr>
            <p:extLst>
              <p:ext uri="{D42A27DB-BD31-4B8C-83A1-F6EECF244321}">
                <p14:modId xmlns:p14="http://schemas.microsoft.com/office/powerpoint/2010/main" val="3207125761"/>
              </p:ext>
            </p:extLst>
          </p:nvPr>
        </p:nvGraphicFramePr>
        <p:xfrm>
          <a:off x="3429000" y="1877364"/>
          <a:ext cx="10668000" cy="8238450"/>
        </p:xfrm>
        <a:graphic>
          <a:graphicData uri="http://schemas.openxmlformats.org/drawingml/2006/table">
            <a:tbl>
              <a:tblPr>
                <a:tableStyleId>{5940675A-B579-460E-94D1-54222C63F5DA}</a:tableStyleId>
              </a:tblPr>
              <a:tblGrid>
                <a:gridCol w="3556000">
                  <a:extLst>
                    <a:ext uri="{9D8B030D-6E8A-4147-A177-3AD203B41FA5}">
                      <a16:colId xmlns:a16="http://schemas.microsoft.com/office/drawing/2014/main" val="574213705"/>
                    </a:ext>
                  </a:extLst>
                </a:gridCol>
                <a:gridCol w="3556000">
                  <a:extLst>
                    <a:ext uri="{9D8B030D-6E8A-4147-A177-3AD203B41FA5}">
                      <a16:colId xmlns:a16="http://schemas.microsoft.com/office/drawing/2014/main" val="3687715337"/>
                    </a:ext>
                  </a:extLst>
                </a:gridCol>
                <a:gridCol w="3556000">
                  <a:extLst>
                    <a:ext uri="{9D8B030D-6E8A-4147-A177-3AD203B41FA5}">
                      <a16:colId xmlns:a16="http://schemas.microsoft.com/office/drawing/2014/main" val="1392663390"/>
                    </a:ext>
                  </a:extLst>
                </a:gridCol>
              </a:tblGrid>
              <a:tr h="2233890">
                <a:tc>
                  <a:txBody>
                    <a:bodyPr/>
                    <a:lstStyle/>
                    <a:p>
                      <a:r>
                        <a:rPr lang="en-GB" sz="2800" b="1" dirty="0">
                          <a:solidFill>
                            <a:schemeClr val="bg1"/>
                          </a:solidFill>
                        </a:rPr>
                        <a:t>Effect</a:t>
                      </a:r>
                      <a:endParaRPr lang="en-GB" sz="2800"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b="1" dirty="0">
                          <a:solidFill>
                            <a:schemeClr val="bg1"/>
                          </a:solidFill>
                        </a:rPr>
                        <a:t>Newtonian Prediction</a:t>
                      </a:r>
                      <a:endParaRPr lang="en-GB" sz="2800"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b="1" dirty="0">
                          <a:solidFill>
                            <a:schemeClr val="bg1"/>
                          </a:solidFill>
                        </a:rPr>
                        <a:t>Relativistic Reality</a:t>
                      </a:r>
                      <a:endParaRPr lang="en-GB" sz="2800" dirty="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46554458"/>
                  </a:ext>
                </a:extLst>
              </a:tr>
              <a:tr h="1308068">
                <a:tc>
                  <a:txBody>
                    <a:bodyPr/>
                    <a:lstStyle/>
                    <a:p>
                      <a:r>
                        <a:rPr lang="en-GB" sz="2800" b="1" dirty="0">
                          <a:solidFill>
                            <a:srgbClr val="FFDB17"/>
                          </a:solidFill>
                        </a:rPr>
                        <a:t>Particle Velocity</a:t>
                      </a:r>
                      <a:endParaRPr lang="en-GB" sz="2800" dirty="0">
                        <a:solidFill>
                          <a:srgbClr val="FFDB17"/>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dirty="0">
                          <a:solidFill>
                            <a:schemeClr val="bg1"/>
                          </a:solidFill>
                        </a:rPr>
                        <a:t>Increases proportionally with energy</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dirty="0">
                          <a:solidFill>
                            <a:schemeClr val="bg1"/>
                          </a:solidFill>
                        </a:rPr>
                        <a:t>Near cc, velocity barely changes—mass increases instead</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05863198"/>
                  </a:ext>
                </a:extLst>
              </a:tr>
              <a:tr h="915649">
                <a:tc>
                  <a:txBody>
                    <a:bodyPr/>
                    <a:lstStyle/>
                    <a:p>
                      <a:r>
                        <a:rPr lang="en-GB" sz="2800" b="1" dirty="0">
                          <a:solidFill>
                            <a:srgbClr val="FFDB17"/>
                          </a:solidFill>
                        </a:rPr>
                        <a:t>RF Synchronization</a:t>
                      </a:r>
                      <a:endParaRPr lang="en-GB" sz="2800" dirty="0">
                        <a:solidFill>
                          <a:srgbClr val="FFDB17"/>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dirty="0">
                          <a:solidFill>
                            <a:schemeClr val="bg1"/>
                          </a:solidFill>
                        </a:rPr>
                        <a:t>RF timing stays the same</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dirty="0">
                          <a:solidFill>
                            <a:schemeClr val="bg1"/>
                          </a:solidFill>
                        </a:rPr>
                        <a:t>RF phase shift corrections required</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12021521"/>
                  </a:ext>
                </a:extLst>
              </a:tr>
              <a:tr h="1234834">
                <a:tc>
                  <a:txBody>
                    <a:bodyPr/>
                    <a:lstStyle/>
                    <a:p>
                      <a:r>
                        <a:rPr lang="en-GB" sz="2800" b="1" dirty="0">
                          <a:solidFill>
                            <a:srgbClr val="FFDB17"/>
                          </a:solidFill>
                        </a:rPr>
                        <a:t>Time Dilation</a:t>
                      </a:r>
                      <a:endParaRPr lang="en-GB" sz="2800" dirty="0">
                        <a:solidFill>
                          <a:srgbClr val="FFDB17"/>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a:solidFill>
                            <a:schemeClr val="bg1"/>
                          </a:solidFill>
                        </a:rPr>
                        <a:t>No time differences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a:solidFill>
                            <a:schemeClr val="bg1"/>
                          </a:solidFill>
                        </a:rPr>
                        <a:t>Moving particles experience slower clocks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9528671"/>
                  </a:ext>
                </a:extLst>
              </a:tr>
              <a:tr h="915649">
                <a:tc>
                  <a:txBody>
                    <a:bodyPr/>
                    <a:lstStyle/>
                    <a:p>
                      <a:r>
                        <a:rPr lang="en-GB" sz="2800" b="1" dirty="0">
                          <a:solidFill>
                            <a:srgbClr val="FFDB17"/>
                          </a:solidFill>
                        </a:rPr>
                        <a:t>Beam Path &amp; Length</a:t>
                      </a:r>
                      <a:endParaRPr lang="en-GB" sz="2800" dirty="0">
                        <a:solidFill>
                          <a:srgbClr val="FFDB17"/>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a:solidFill>
                            <a:schemeClr val="bg1"/>
                          </a:solidFill>
                        </a:rPr>
                        <a:t>Beam follows simple circular path</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dirty="0">
                          <a:solidFill>
                            <a:schemeClr val="bg1"/>
                          </a:solidFill>
                        </a:rPr>
                        <a:t>Beam orbit contracts in its own frame</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87967833"/>
                  </a:ext>
                </a:extLst>
              </a:tr>
              <a:tr h="1234834">
                <a:tc>
                  <a:txBody>
                    <a:bodyPr/>
                    <a:lstStyle/>
                    <a:p>
                      <a:r>
                        <a:rPr lang="en-GB" sz="2800" b="1" dirty="0">
                          <a:solidFill>
                            <a:srgbClr val="FFDB17"/>
                          </a:solidFill>
                        </a:rPr>
                        <a:t>Muon Lifetimes</a:t>
                      </a:r>
                      <a:endParaRPr lang="en-GB" sz="2800" dirty="0">
                        <a:solidFill>
                          <a:srgbClr val="FFDB17"/>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a:solidFill>
                            <a:schemeClr val="bg1"/>
                          </a:solidFill>
                        </a:rPr>
                        <a:t>Decay too fast to reach detectors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GB" sz="2800" dirty="0">
                          <a:solidFill>
                            <a:schemeClr val="bg1"/>
                          </a:solidFill>
                        </a:rPr>
                        <a:t>Relativity extends lifetime, allowing detection</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09397793"/>
                  </a:ext>
                </a:extLst>
              </a:tr>
            </a:tbl>
          </a:graphicData>
        </a:graphic>
      </p:graphicFrame>
    </p:spTree>
    <p:extLst>
      <p:ext uri="{BB962C8B-B14F-4D97-AF65-F5344CB8AC3E}">
        <p14:creationId xmlns:p14="http://schemas.microsoft.com/office/powerpoint/2010/main" val="276645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Shape 453"/>
        <p:cNvGrpSpPr/>
        <p:nvPr/>
      </p:nvGrpSpPr>
      <p:grpSpPr>
        <a:xfrm>
          <a:off x="0" y="0"/>
          <a:ext cx="0" cy="0"/>
          <a:chOff x="0" y="0"/>
          <a:chExt cx="0" cy="0"/>
        </a:xfrm>
      </p:grpSpPr>
      <p:sp>
        <p:nvSpPr>
          <p:cNvPr id="454" name="Google Shape;454;p19"/>
          <p:cNvSpPr/>
          <p:nvPr/>
        </p:nvSpPr>
        <p:spPr>
          <a:xfrm>
            <a:off x="15250820" y="1"/>
            <a:ext cx="3110231" cy="10287000"/>
          </a:xfrm>
          <a:prstGeom prst="rect">
            <a:avLst/>
          </a:prstGeom>
          <a:solidFill>
            <a:srgbClr val="FFDB1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456" name="Google Shape;456;p19"/>
          <p:cNvSpPr txBox="1"/>
          <p:nvPr/>
        </p:nvSpPr>
        <p:spPr>
          <a:xfrm>
            <a:off x="1028700" y="9236203"/>
            <a:ext cx="13988789" cy="587725"/>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349937"/>
              </a:lnSpc>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457" name="Google Shape;457;p19"/>
          <p:cNvSpPr/>
          <p:nvPr/>
        </p:nvSpPr>
        <p:spPr>
          <a:xfrm>
            <a:off x="15621000" y="9341177"/>
            <a:ext cx="1600200" cy="756827"/>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3600"/>
              <a:buFont typeface="Arial"/>
              <a:buNone/>
              <a:tabLst/>
              <a:defRPr/>
            </a:pPr>
            <a:fld id="{00000000-1234-1234-1234-123412341234}" type="slidenum">
              <a:rPr kumimoji="0" lang="ru-RU" sz="3600" b="0" i="0" u="none" strike="noStrike" kern="0" cap="none" spc="0" normalizeH="0" baseline="0" noProof="0">
                <a:ln>
                  <a:noFill/>
                </a:ln>
                <a:solidFill>
                  <a:srgbClr val="000000"/>
                </a:solidFill>
                <a:effectLst/>
                <a:uLnTx/>
                <a:uFillTx/>
                <a:latin typeface="Raleway"/>
                <a:ea typeface="Raleway"/>
                <a:cs typeface="Raleway"/>
                <a:sym typeface="Raleway"/>
              </a:rPr>
              <a:pPr marL="0" marR="0" lvl="0" indent="0" algn="r" defTabSz="914400" rtl="0" eaLnBrk="1" fontAlgn="auto" latinLnBrk="0" hangingPunct="1">
                <a:lnSpc>
                  <a:spcPct val="100000"/>
                </a:lnSpc>
                <a:spcBef>
                  <a:spcPts val="0"/>
                </a:spcBef>
                <a:spcAft>
                  <a:spcPts val="0"/>
                </a:spcAft>
                <a:buClr>
                  <a:srgbClr val="000000"/>
                </a:buClr>
                <a:buSzPts val="3600"/>
                <a:buFont typeface="Arial"/>
                <a:buNone/>
                <a:tabLst/>
                <a:defRPr/>
              </a:pPr>
              <a:t>43</a:t>
            </a:fld>
            <a:endParaRPr kumimoji="0" sz="3600" b="0" i="0" u="none" strike="noStrike" kern="0" cap="none" spc="0" normalizeH="0" baseline="0" noProof="0">
              <a:ln>
                <a:noFill/>
              </a:ln>
              <a:solidFill>
                <a:srgbClr val="000000"/>
              </a:solidFill>
              <a:effectLst/>
              <a:uLnTx/>
              <a:uFillTx/>
              <a:latin typeface="Raleway"/>
              <a:ea typeface="Raleway"/>
              <a:cs typeface="Raleway"/>
              <a:sym typeface="Raleway"/>
            </a:endParaRPr>
          </a:p>
        </p:txBody>
      </p:sp>
      <p:sp>
        <p:nvSpPr>
          <p:cNvPr id="9" name="Google Shape;387;p14">
            <a:extLst>
              <a:ext uri="{FF2B5EF4-FFF2-40B4-BE49-F238E27FC236}">
                <a16:creationId xmlns:a16="http://schemas.microsoft.com/office/drawing/2014/main" id="{DF5DC9CC-7B9D-8786-3B2C-D26C4962A3B1}"/>
              </a:ext>
            </a:extLst>
          </p:cNvPr>
          <p:cNvSpPr txBox="1"/>
          <p:nvPr/>
        </p:nvSpPr>
        <p:spPr>
          <a:xfrm rot="5400000">
            <a:off x="13392353" y="3685209"/>
            <a:ext cx="6794770" cy="1938952"/>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6000"/>
              <a:buFont typeface="Arial"/>
              <a:buNone/>
              <a:tabLst/>
              <a:defRPr/>
            </a:pPr>
            <a:r>
              <a:rPr kumimoji="0" lang="en-US" sz="6000" b="1" i="0" u="none" strike="noStrike" kern="0" cap="none" spc="0" normalizeH="0" baseline="0" noProof="0" dirty="0">
                <a:ln>
                  <a:noFill/>
                </a:ln>
                <a:solidFill>
                  <a:srgbClr val="000000"/>
                </a:solidFill>
                <a:effectLst/>
                <a:uLnTx/>
                <a:uFillTx/>
                <a:latin typeface="Raleway" panose="020B0003030101060003" pitchFamily="34" charset="0"/>
                <a:ea typeface="Raleway"/>
                <a:cs typeface="Raleway"/>
                <a:sym typeface="Raleway"/>
              </a:rPr>
              <a:t>ENERGY AND MOMENTUM</a:t>
            </a:r>
          </a:p>
        </p:txBody>
      </p:sp>
      <p:pic>
        <p:nvPicPr>
          <p:cNvPr id="8194" name="Picture 2">
            <a:extLst>
              <a:ext uri="{FF2B5EF4-FFF2-40B4-BE49-F238E27FC236}">
                <a16:creationId xmlns:a16="http://schemas.microsoft.com/office/drawing/2014/main" id="{140B18E8-AD44-F37D-BB90-0641399572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0" y="-715963"/>
            <a:ext cx="1346200" cy="6350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4AF7ED4-429E-898B-6A48-A1C4D0CC369E}"/>
              </a:ext>
            </a:extLst>
          </p:cNvPr>
          <p:cNvPicPr>
            <a:picLocks noChangeAspect="1"/>
          </p:cNvPicPr>
          <p:nvPr/>
        </p:nvPicPr>
        <p:blipFill>
          <a:blip r:embed="rId4">
            <a:biLevel thresh="75000"/>
            <a:extLst>
              <a:ext uri="{BEBA8EAE-BF5A-486C-A8C5-ECC9F3942E4B}">
                <a14:imgProps xmlns:a14="http://schemas.microsoft.com/office/drawing/2010/main">
                  <a14:imgLayer r:embed="rId5">
                    <a14:imgEffect>
                      <a14:colorTemperature colorTemp="4700"/>
                    </a14:imgEffect>
                    <a14:imgEffect>
                      <a14:saturation sat="33000"/>
                    </a14:imgEffect>
                  </a14:imgLayer>
                </a14:imgProps>
              </a:ext>
            </a:extLst>
          </a:blip>
          <a:srcRect t="1" b="77064"/>
          <a:stretch/>
        </p:blipFill>
        <p:spPr>
          <a:xfrm>
            <a:off x="3640844" y="1257300"/>
            <a:ext cx="8764500" cy="1443280"/>
          </a:xfrm>
          <a:prstGeom prst="rect">
            <a:avLst/>
          </a:prstGeom>
        </p:spPr>
      </p:pic>
      <p:pic>
        <p:nvPicPr>
          <p:cNvPr id="3" name="Picture 2">
            <a:extLst>
              <a:ext uri="{FF2B5EF4-FFF2-40B4-BE49-F238E27FC236}">
                <a16:creationId xmlns:a16="http://schemas.microsoft.com/office/drawing/2014/main" id="{53CFB284-9C83-694E-68C7-5BDC47AF659F}"/>
              </a:ext>
            </a:extLst>
          </p:cNvPr>
          <p:cNvPicPr>
            <a:picLocks noChangeAspect="1"/>
          </p:cNvPicPr>
          <p:nvPr/>
        </p:nvPicPr>
        <p:blipFill>
          <a:blip r:embed="rId6"/>
          <a:srcRect l="43662" t="77064"/>
          <a:stretch/>
        </p:blipFill>
        <p:spPr>
          <a:xfrm>
            <a:off x="5554222" y="7330430"/>
            <a:ext cx="4937744" cy="1443280"/>
          </a:xfrm>
          <a:prstGeom prst="rect">
            <a:avLst/>
          </a:prstGeom>
        </p:spPr>
      </p:pic>
      <p:pic>
        <p:nvPicPr>
          <p:cNvPr id="4" name="Picture 3">
            <a:extLst>
              <a:ext uri="{FF2B5EF4-FFF2-40B4-BE49-F238E27FC236}">
                <a16:creationId xmlns:a16="http://schemas.microsoft.com/office/drawing/2014/main" id="{8C3E48E2-F170-FAFE-F8B3-F7C802FACC69}"/>
              </a:ext>
            </a:extLst>
          </p:cNvPr>
          <p:cNvPicPr>
            <a:picLocks noChangeAspect="1"/>
          </p:cNvPicPr>
          <p:nvPr/>
        </p:nvPicPr>
        <p:blipFill>
          <a:blip r:embed="rId4">
            <a:biLevel thresh="75000"/>
            <a:extLst>
              <a:ext uri="{BEBA8EAE-BF5A-486C-A8C5-ECC9F3942E4B}">
                <a14:imgProps xmlns:a14="http://schemas.microsoft.com/office/drawing/2010/main">
                  <a14:imgLayer r:embed="rId7">
                    <a14:imgEffect>
                      <a14:colorTemperature colorTemp="4700"/>
                    </a14:imgEffect>
                    <a14:imgEffect>
                      <a14:saturation sat="33000"/>
                    </a14:imgEffect>
                  </a14:imgLayer>
                </a14:imgProps>
              </a:ext>
            </a:extLst>
          </a:blip>
          <a:srcRect t="18603" b="58461"/>
          <a:stretch/>
        </p:blipFill>
        <p:spPr>
          <a:xfrm>
            <a:off x="3640844" y="3337235"/>
            <a:ext cx="8764500" cy="1443281"/>
          </a:xfrm>
          <a:prstGeom prst="rect">
            <a:avLst/>
          </a:prstGeom>
        </p:spPr>
      </p:pic>
      <p:pic>
        <p:nvPicPr>
          <p:cNvPr id="5" name="Picture 4">
            <a:extLst>
              <a:ext uri="{FF2B5EF4-FFF2-40B4-BE49-F238E27FC236}">
                <a16:creationId xmlns:a16="http://schemas.microsoft.com/office/drawing/2014/main" id="{9033D7B2-2E2C-C354-7AA3-BB4E1B5F0347}"/>
              </a:ext>
            </a:extLst>
          </p:cNvPr>
          <p:cNvPicPr>
            <a:picLocks noChangeAspect="1"/>
          </p:cNvPicPr>
          <p:nvPr/>
        </p:nvPicPr>
        <p:blipFill>
          <a:blip r:embed="rId4">
            <a:biLevel thresh="75000"/>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Lst>
          </a:blip>
          <a:srcRect t="37530" b="39534"/>
          <a:stretch/>
        </p:blipFill>
        <p:spPr>
          <a:xfrm>
            <a:off x="3628812" y="5246752"/>
            <a:ext cx="8764500" cy="1443280"/>
          </a:xfrm>
          <a:prstGeom prst="rect">
            <a:avLst/>
          </a:prstGeom>
        </p:spPr>
      </p:pic>
    </p:spTree>
    <p:extLst>
      <p:ext uri="{BB962C8B-B14F-4D97-AF65-F5344CB8AC3E}">
        <p14:creationId xmlns:p14="http://schemas.microsoft.com/office/powerpoint/2010/main" val="42741048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2" name="AutoShape 2"/>
          <p:cNvSpPr/>
          <p:nvPr/>
        </p:nvSpPr>
        <p:spPr>
          <a:xfrm>
            <a:off x="15574075" y="0"/>
            <a:ext cx="2713925" cy="10287000"/>
          </a:xfrm>
          <a:prstGeom prst="rect">
            <a:avLst/>
          </a:prstGeom>
          <a:solidFill>
            <a:srgbClr val="FFDB15"/>
          </a:solidFill>
        </p:spPr>
        <p:txBody>
          <a:bodyPr/>
          <a:lstStyle/>
          <a:p>
            <a:endParaRPr lang="en-CH"/>
          </a:p>
        </p:txBody>
      </p:sp>
      <p:pic>
        <p:nvPicPr>
          <p:cNvPr id="6" name="Picture 6"/>
          <p:cNvPicPr>
            <a:picLocks noChangeAspect="1"/>
          </p:cNvPicPr>
          <p:nvPr/>
        </p:nvPicPr>
        <p:blipFill>
          <a:blip r:embed="rId3"/>
          <a:srcRect/>
          <a:stretch>
            <a:fillRect/>
          </a:stretch>
        </p:blipFill>
        <p:spPr>
          <a:xfrm>
            <a:off x="8408341" y="2028485"/>
            <a:ext cx="7056302" cy="2056284"/>
          </a:xfrm>
          <a:prstGeom prst="rect">
            <a:avLst/>
          </a:prstGeom>
        </p:spPr>
      </p:pic>
      <p:pic>
        <p:nvPicPr>
          <p:cNvPr id="7" name="Picture 7"/>
          <p:cNvPicPr>
            <a:picLocks noChangeAspect="1"/>
          </p:cNvPicPr>
          <p:nvPr/>
        </p:nvPicPr>
        <p:blipFill>
          <a:blip r:embed="rId4"/>
          <a:srcRect/>
          <a:stretch>
            <a:fillRect/>
          </a:stretch>
        </p:blipFill>
        <p:spPr>
          <a:xfrm>
            <a:off x="622933" y="5378708"/>
            <a:ext cx="7056302" cy="1826563"/>
          </a:xfrm>
          <a:prstGeom prst="rect">
            <a:avLst/>
          </a:prstGeom>
        </p:spPr>
      </p:pic>
      <p:pic>
        <p:nvPicPr>
          <p:cNvPr id="8" name="Picture 8"/>
          <p:cNvPicPr>
            <a:picLocks noChangeAspect="1"/>
          </p:cNvPicPr>
          <p:nvPr/>
        </p:nvPicPr>
        <p:blipFill>
          <a:blip r:embed="rId5"/>
          <a:srcRect/>
          <a:stretch>
            <a:fillRect/>
          </a:stretch>
        </p:blipFill>
        <p:spPr>
          <a:xfrm>
            <a:off x="8408341" y="5378708"/>
            <a:ext cx="7056302" cy="1826563"/>
          </a:xfrm>
          <a:prstGeom prst="rect">
            <a:avLst/>
          </a:prstGeom>
        </p:spPr>
      </p:pic>
      <p:sp>
        <p:nvSpPr>
          <p:cNvPr id="9" name="TextBox 9"/>
          <p:cNvSpPr txBox="1"/>
          <p:nvPr/>
        </p:nvSpPr>
        <p:spPr>
          <a:xfrm rot="5400000">
            <a:off x="12233857" y="4998570"/>
            <a:ext cx="9505438" cy="1718099"/>
          </a:xfrm>
          <a:prstGeom prst="rect">
            <a:avLst/>
          </a:prstGeom>
        </p:spPr>
        <p:txBody>
          <a:bodyPr wrap="square" lIns="0" tIns="0" rIns="0" bIns="0" rtlCol="0" anchor="t">
            <a:spAutoFit/>
          </a:bodyPr>
          <a:lstStyle/>
          <a:p>
            <a:pPr>
              <a:lnSpc>
                <a:spcPts val="7040"/>
              </a:lnSpc>
            </a:pPr>
            <a:r>
              <a:rPr lang="en-US" sz="4800" b="1" spc="165" dirty="0">
                <a:latin typeface="Raleway Bold" charset="0"/>
                <a:cs typeface="Raleway Bold" charset="0"/>
              </a:rPr>
              <a:t>DEFINITIONS AND </a:t>
            </a:r>
            <a:endParaRPr lang="ru-RU" sz="4800" b="1" spc="165" dirty="0">
              <a:latin typeface="Raleway Bold" charset="0"/>
              <a:cs typeface="Raleway Bold" charset="0"/>
            </a:endParaRPr>
          </a:p>
          <a:p>
            <a:pPr>
              <a:lnSpc>
                <a:spcPts val="7040"/>
              </a:lnSpc>
            </a:pPr>
            <a:r>
              <a:rPr lang="en-US" sz="4800" b="1" spc="165" dirty="0">
                <a:latin typeface="Raleway Bold" charset="0"/>
                <a:cs typeface="Raleway Bold" charset="0"/>
              </a:rPr>
              <a:t>PRACTICAL UNITS</a:t>
            </a:r>
          </a:p>
        </p:txBody>
      </p:sp>
      <p:pic>
        <p:nvPicPr>
          <p:cNvPr id="11" name="Picture 11"/>
          <p:cNvPicPr>
            <a:picLocks noChangeAspect="1"/>
          </p:cNvPicPr>
          <p:nvPr/>
        </p:nvPicPr>
        <p:blipFill>
          <a:blip r:embed="rId6"/>
          <a:srcRect/>
          <a:stretch>
            <a:fillRect/>
          </a:stretch>
        </p:blipFill>
        <p:spPr>
          <a:xfrm>
            <a:off x="622933" y="2028485"/>
            <a:ext cx="4376678" cy="2056284"/>
          </a:xfrm>
          <a:prstGeom prst="rect">
            <a:avLst/>
          </a:prstGeom>
        </p:spPr>
      </p:pic>
      <p:sp>
        <p:nvSpPr>
          <p:cNvPr id="12"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44</a:t>
            </a:fld>
            <a:endParaRPr lang="en-US" sz="3600" dirty="0"/>
          </a:p>
        </p:txBody>
      </p:sp>
      <p:sp>
        <p:nvSpPr>
          <p:cNvPr id="3" name="Google Shape;456;p19">
            <a:extLst>
              <a:ext uri="{FF2B5EF4-FFF2-40B4-BE49-F238E27FC236}">
                <a16:creationId xmlns:a16="http://schemas.microsoft.com/office/drawing/2014/main" id="{9E8AEF93-526B-C9E3-4B56-057BBE1EBE47}"/>
              </a:ext>
            </a:extLst>
          </p:cNvPr>
          <p:cNvSpPr txBox="1"/>
          <p:nvPr/>
        </p:nvSpPr>
        <p:spPr>
          <a:xfrm>
            <a:off x="685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769471" y="2626183"/>
            <a:ext cx="14638071" cy="5467350"/>
            <a:chOff x="0" y="0"/>
            <a:chExt cx="19517428" cy="7289800"/>
          </a:xfrm>
        </p:grpSpPr>
        <p:sp>
          <p:nvSpPr>
            <p:cNvPr id="3" name="AutoShape 3"/>
            <p:cNvSpPr/>
            <p:nvPr/>
          </p:nvSpPr>
          <p:spPr>
            <a:xfrm>
              <a:off x="0" y="50800"/>
              <a:ext cx="5080000" cy="7239000"/>
            </a:xfrm>
            <a:prstGeom prst="rect">
              <a:avLst/>
            </a:prstGeom>
            <a:solidFill>
              <a:srgbClr val="FFDB15"/>
            </a:solidFill>
          </p:spPr>
          <p:txBody>
            <a:bodyPr/>
            <a:lstStyle/>
            <a:p>
              <a:endParaRPr lang="en-CH"/>
            </a:p>
          </p:txBody>
        </p:sp>
        <p:sp>
          <p:nvSpPr>
            <p:cNvPr id="4" name="AutoShape 4"/>
            <p:cNvSpPr/>
            <p:nvPr/>
          </p:nvSpPr>
          <p:spPr>
            <a:xfrm>
              <a:off x="11040533" y="50800"/>
              <a:ext cx="5080000" cy="7239000"/>
            </a:xfrm>
            <a:prstGeom prst="rect">
              <a:avLst/>
            </a:prstGeom>
            <a:solidFill>
              <a:srgbClr val="FFDB15"/>
            </a:solidFill>
          </p:spPr>
          <p:txBody>
            <a:bodyPr/>
            <a:lstStyle/>
            <a:p>
              <a:endParaRPr lang="en-CH"/>
            </a:p>
          </p:txBody>
        </p:sp>
        <p:grpSp>
          <p:nvGrpSpPr>
            <p:cNvPr id="5" name="Group 5"/>
            <p:cNvGrpSpPr/>
            <p:nvPr/>
          </p:nvGrpSpPr>
          <p:grpSpPr>
            <a:xfrm rot="-10800000">
              <a:off x="7643639" y="0"/>
              <a:ext cx="833256" cy="511479"/>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nvGrpSpPr>
            <p:cNvPr id="7" name="Group 7"/>
            <p:cNvGrpSpPr/>
            <p:nvPr/>
          </p:nvGrpSpPr>
          <p:grpSpPr>
            <a:xfrm rot="-10800000">
              <a:off x="18684172" y="0"/>
              <a:ext cx="833256" cy="511479"/>
              <a:chOff x="0" y="0"/>
              <a:chExt cx="6350000" cy="5499100"/>
            </a:xfrm>
          </p:grpSpPr>
          <p:sp>
            <p:nvSpPr>
              <p:cNvPr id="8" name="Freeform 8"/>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pic>
        <p:nvPicPr>
          <p:cNvPr id="9" name="Picture 9"/>
          <p:cNvPicPr>
            <a:picLocks noChangeAspect="1"/>
          </p:cNvPicPr>
          <p:nvPr/>
        </p:nvPicPr>
        <p:blipFill>
          <a:blip r:embed="rId3"/>
          <a:srcRect/>
          <a:stretch>
            <a:fillRect/>
          </a:stretch>
        </p:blipFill>
        <p:spPr>
          <a:xfrm>
            <a:off x="11455396" y="808238"/>
            <a:ext cx="6477353" cy="4270352"/>
          </a:xfrm>
          <a:prstGeom prst="rect">
            <a:avLst/>
          </a:prstGeom>
        </p:spPr>
      </p:pic>
      <p:pic>
        <p:nvPicPr>
          <p:cNvPr id="10" name="Picture 10"/>
          <p:cNvPicPr>
            <a:picLocks noChangeAspect="1"/>
          </p:cNvPicPr>
          <p:nvPr/>
        </p:nvPicPr>
        <p:blipFill>
          <a:blip r:embed="rId4"/>
          <a:srcRect/>
          <a:stretch>
            <a:fillRect/>
          </a:stretch>
        </p:blipFill>
        <p:spPr>
          <a:xfrm>
            <a:off x="4152949" y="5359858"/>
            <a:ext cx="6521840" cy="4299680"/>
          </a:xfrm>
          <a:prstGeom prst="rect">
            <a:avLst/>
          </a:prstGeom>
        </p:spPr>
      </p:pic>
      <p:pic>
        <p:nvPicPr>
          <p:cNvPr id="11" name="Picture 11"/>
          <p:cNvPicPr>
            <a:picLocks noChangeAspect="1"/>
          </p:cNvPicPr>
          <p:nvPr/>
        </p:nvPicPr>
        <p:blipFill>
          <a:blip r:embed="rId5"/>
          <a:srcRect/>
          <a:stretch>
            <a:fillRect/>
          </a:stretch>
        </p:blipFill>
        <p:spPr>
          <a:xfrm>
            <a:off x="4152949" y="3074203"/>
            <a:ext cx="6521840" cy="1927566"/>
          </a:xfrm>
          <a:prstGeom prst="rect">
            <a:avLst/>
          </a:prstGeom>
        </p:spPr>
      </p:pic>
      <p:pic>
        <p:nvPicPr>
          <p:cNvPr id="12" name="Picture 12"/>
          <p:cNvPicPr>
            <a:picLocks noChangeAspect="1"/>
          </p:cNvPicPr>
          <p:nvPr/>
        </p:nvPicPr>
        <p:blipFill>
          <a:blip r:embed="rId6"/>
          <a:srcRect/>
          <a:stretch>
            <a:fillRect/>
          </a:stretch>
        </p:blipFill>
        <p:spPr>
          <a:xfrm>
            <a:off x="13611734" y="5801219"/>
            <a:ext cx="4321015" cy="2030132"/>
          </a:xfrm>
          <a:prstGeom prst="rect">
            <a:avLst/>
          </a:prstGeom>
        </p:spPr>
      </p:pic>
      <p:sp>
        <p:nvSpPr>
          <p:cNvPr id="13" name="TextBox 13"/>
          <p:cNvSpPr txBox="1"/>
          <p:nvPr/>
        </p:nvSpPr>
        <p:spPr>
          <a:xfrm>
            <a:off x="1028700" y="4028141"/>
            <a:ext cx="2864326" cy="1928205"/>
          </a:xfrm>
          <a:prstGeom prst="rect">
            <a:avLst/>
          </a:prstGeom>
        </p:spPr>
        <p:txBody>
          <a:bodyPr lIns="0" tIns="0" rIns="0" bIns="0" rtlCol="0" anchor="t">
            <a:spAutoFit/>
          </a:bodyPr>
          <a:lstStyle/>
          <a:p>
            <a:pPr algn="ctr">
              <a:lnSpc>
                <a:spcPts val="5166"/>
              </a:lnSpc>
              <a:spcBef>
                <a:spcPct val="0"/>
              </a:spcBef>
            </a:pPr>
            <a:r>
              <a:rPr lang="en-US" sz="3690" dirty="0">
                <a:solidFill>
                  <a:srgbClr val="000000"/>
                </a:solidFill>
                <a:latin typeface="Raleway" panose="020B0003030101060003" pitchFamily="34" charset="0"/>
              </a:rPr>
              <a:t>total energy</a:t>
            </a:r>
          </a:p>
          <a:p>
            <a:pPr algn="ctr">
              <a:lnSpc>
                <a:spcPts val="5166"/>
              </a:lnSpc>
              <a:spcBef>
                <a:spcPct val="0"/>
              </a:spcBef>
            </a:pPr>
            <a:endParaRPr lang="en-US" sz="3690" dirty="0">
              <a:solidFill>
                <a:srgbClr val="000000"/>
              </a:solidFill>
              <a:latin typeface="Raleway" panose="020B0003030101060003" pitchFamily="34" charset="0"/>
            </a:endParaRPr>
          </a:p>
          <a:p>
            <a:pPr algn="ctr">
              <a:lnSpc>
                <a:spcPts val="5166"/>
              </a:lnSpc>
              <a:spcBef>
                <a:spcPct val="0"/>
              </a:spcBef>
            </a:pPr>
            <a:r>
              <a:rPr lang="en-US" sz="3690" dirty="0">
                <a:solidFill>
                  <a:srgbClr val="000000"/>
                </a:solidFill>
                <a:latin typeface="Raleway" panose="020B0003030101060003" pitchFamily="34" charset="0"/>
              </a:rPr>
              <a:t>rest energy</a:t>
            </a:r>
          </a:p>
        </p:txBody>
      </p:sp>
      <p:sp>
        <p:nvSpPr>
          <p:cNvPr id="14" name="AutoShape 14"/>
          <p:cNvSpPr/>
          <p:nvPr/>
        </p:nvSpPr>
        <p:spPr>
          <a:xfrm>
            <a:off x="1028700" y="5001769"/>
            <a:ext cx="2864326" cy="0"/>
          </a:xfrm>
          <a:prstGeom prst="line">
            <a:avLst/>
          </a:prstGeom>
          <a:ln w="47625" cap="flat">
            <a:solidFill>
              <a:srgbClr val="000000"/>
            </a:solidFill>
            <a:prstDash val="solid"/>
            <a:headEnd type="none" w="sm" len="sm"/>
            <a:tailEnd type="none" w="sm" len="sm"/>
          </a:ln>
        </p:spPr>
        <p:txBody>
          <a:bodyPr/>
          <a:lstStyle/>
          <a:p>
            <a:endParaRPr lang="en-CH" dirty="0"/>
          </a:p>
        </p:txBody>
      </p:sp>
      <p:sp>
        <p:nvSpPr>
          <p:cNvPr id="15" name="TextBox 15"/>
          <p:cNvSpPr txBox="1"/>
          <p:nvPr/>
        </p:nvSpPr>
        <p:spPr>
          <a:xfrm>
            <a:off x="1028700" y="1325242"/>
            <a:ext cx="16148758" cy="958215"/>
          </a:xfrm>
          <a:prstGeom prst="rect">
            <a:avLst/>
          </a:prstGeom>
        </p:spPr>
        <p:txBody>
          <a:bodyPr lIns="0" tIns="0" rIns="0" bIns="0" rtlCol="0" anchor="t">
            <a:spAutoFit/>
          </a:bodyPr>
          <a:lstStyle/>
          <a:p>
            <a:pPr>
              <a:lnSpc>
                <a:spcPts val="7680"/>
              </a:lnSpc>
            </a:pPr>
            <a:r>
              <a:rPr lang="en-US" sz="6000" spc="179" dirty="0">
                <a:solidFill>
                  <a:srgbClr val="FFFFFF"/>
                </a:solidFill>
                <a:latin typeface="Raleway Bold" charset="0"/>
                <a:cs typeface="Raleway Bold" charset="0"/>
              </a:rPr>
              <a:t>EXAMPLES </a:t>
            </a:r>
          </a:p>
        </p:txBody>
      </p:sp>
      <p:sp>
        <p:nvSpPr>
          <p:cNvPr id="17" name="TextBox 17"/>
          <p:cNvSpPr txBox="1"/>
          <p:nvPr/>
        </p:nvSpPr>
        <p:spPr>
          <a:xfrm>
            <a:off x="13611734" y="7983777"/>
            <a:ext cx="4321015" cy="639589"/>
          </a:xfrm>
          <a:prstGeom prst="rect">
            <a:avLst/>
          </a:prstGeom>
        </p:spPr>
        <p:txBody>
          <a:bodyPr lIns="0" tIns="0" rIns="0" bIns="0" rtlCol="0" anchor="t">
            <a:spAutoFit/>
          </a:bodyPr>
          <a:lstStyle/>
          <a:p>
            <a:pPr algn="ctr">
              <a:lnSpc>
                <a:spcPts val="5144"/>
              </a:lnSpc>
              <a:spcBef>
                <a:spcPct val="0"/>
              </a:spcBef>
            </a:pPr>
            <a:r>
              <a:rPr lang="en-US" sz="3674" dirty="0">
                <a:solidFill>
                  <a:srgbClr val="FFFFFF"/>
                </a:solidFill>
                <a:latin typeface="Raleway"/>
              </a:rPr>
              <a:t>Normalized velocity</a:t>
            </a:r>
          </a:p>
        </p:txBody>
      </p:sp>
      <p:sp>
        <p:nvSpPr>
          <p:cNvPr id="19" name="Slide Number Placeholder 6">
            <a:extLst>
              <a:ext uri="{FF2B5EF4-FFF2-40B4-BE49-F238E27FC236}">
                <a16:creationId xmlns:a16="http://schemas.microsoft.com/office/drawing/2014/main" id="{C6A4A1ED-5418-9125-788E-9481F1941F5A}"/>
              </a:ext>
            </a:extLst>
          </p:cNvPr>
          <p:cNvSpPr>
            <a:spLocks noGrp="1"/>
          </p:cNvSpPr>
          <p:nvPr/>
        </p:nvSpPr>
        <p:spPr>
          <a:xfrm>
            <a:off x="3048" y="9281124"/>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45</a:t>
            </a:fld>
            <a:endParaRPr lang="en-US" sz="3600" dirty="0">
              <a:solidFill>
                <a:srgbClr val="FFFF00"/>
              </a:solidFill>
            </a:endParaRPr>
          </a:p>
        </p:txBody>
      </p:sp>
      <p:sp>
        <p:nvSpPr>
          <p:cNvPr id="16" name="Google Shape;456;p19">
            <a:extLst>
              <a:ext uri="{FF2B5EF4-FFF2-40B4-BE49-F238E27FC236}">
                <a16:creationId xmlns:a16="http://schemas.microsoft.com/office/drawing/2014/main" id="{3AC6CB24-069A-32C4-E8F4-25D889E80519}"/>
              </a:ext>
            </a:extLst>
          </p:cNvPr>
          <p:cNvSpPr txBox="1"/>
          <p:nvPr/>
        </p:nvSpPr>
        <p:spPr>
          <a:xfrm>
            <a:off x="1752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sp>
        <p:nvSpPr>
          <p:cNvPr id="2" name="AutoShape 2"/>
          <p:cNvSpPr/>
          <p:nvPr/>
        </p:nvSpPr>
        <p:spPr>
          <a:xfrm>
            <a:off x="15574075" y="-38100"/>
            <a:ext cx="2713925" cy="10368218"/>
          </a:xfrm>
          <a:prstGeom prst="rect">
            <a:avLst/>
          </a:prstGeom>
          <a:solidFill>
            <a:srgbClr val="FFDB15"/>
          </a:solidFill>
        </p:spPr>
        <p:txBody>
          <a:bodyPr/>
          <a:lstStyle/>
          <a:p>
            <a:endParaRPr lang="en-CH"/>
          </a:p>
        </p:txBody>
      </p:sp>
      <p:pic>
        <p:nvPicPr>
          <p:cNvPr id="6" name="Picture 6"/>
          <p:cNvPicPr>
            <a:picLocks noChangeAspect="1"/>
          </p:cNvPicPr>
          <p:nvPr/>
        </p:nvPicPr>
        <p:blipFill>
          <a:blip r:embed="rId3"/>
          <a:srcRect/>
          <a:stretch>
            <a:fillRect/>
          </a:stretch>
        </p:blipFill>
        <p:spPr>
          <a:xfrm>
            <a:off x="1245865" y="952500"/>
            <a:ext cx="13440179" cy="7837860"/>
          </a:xfrm>
          <a:prstGeom prst="rect">
            <a:avLst/>
          </a:prstGeom>
        </p:spPr>
      </p:pic>
      <p:sp>
        <p:nvSpPr>
          <p:cNvPr id="7" name="TextBox 7"/>
          <p:cNvSpPr txBox="1"/>
          <p:nvPr/>
        </p:nvSpPr>
        <p:spPr>
          <a:xfrm rot="5400000">
            <a:off x="11857966" y="3923674"/>
            <a:ext cx="10017953" cy="1718099"/>
          </a:xfrm>
          <a:prstGeom prst="rect">
            <a:avLst/>
          </a:prstGeom>
        </p:spPr>
        <p:txBody>
          <a:bodyPr wrap="square" lIns="0" tIns="0" rIns="0" bIns="0" rtlCol="0" anchor="t">
            <a:spAutoFit/>
          </a:bodyPr>
          <a:lstStyle/>
          <a:p>
            <a:pPr algn="ctr">
              <a:lnSpc>
                <a:spcPts val="7040"/>
              </a:lnSpc>
            </a:pPr>
            <a:r>
              <a:rPr lang="en-US" sz="4800" b="1" spc="165" dirty="0">
                <a:latin typeface="Raleway Bold" charset="0"/>
                <a:cs typeface="Raleway Bold" charset="0"/>
              </a:rPr>
              <a:t>USEFUL RELATIONS AND QUANTITIES</a:t>
            </a:r>
          </a:p>
        </p:txBody>
      </p:sp>
      <p:sp>
        <p:nvSpPr>
          <p:cNvPr id="9"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46</a:t>
            </a:fld>
            <a:endParaRPr lang="en-US" sz="3600" dirty="0"/>
          </a:p>
        </p:txBody>
      </p:sp>
      <p:sp>
        <p:nvSpPr>
          <p:cNvPr id="3" name="Google Shape;456;p19">
            <a:extLst>
              <a:ext uri="{FF2B5EF4-FFF2-40B4-BE49-F238E27FC236}">
                <a16:creationId xmlns:a16="http://schemas.microsoft.com/office/drawing/2014/main" id="{D79BD14C-1023-B8FD-48CD-A4336DF7C79C}"/>
              </a:ext>
            </a:extLst>
          </p:cNvPr>
          <p:cNvSpPr txBox="1"/>
          <p:nvPr/>
        </p:nvSpPr>
        <p:spPr>
          <a:xfrm>
            <a:off x="12192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10" name="TextBox 9">
            <a:extLst>
              <a:ext uri="{FF2B5EF4-FFF2-40B4-BE49-F238E27FC236}">
                <a16:creationId xmlns:a16="http://schemas.microsoft.com/office/drawing/2014/main" id="{C02CD9AB-3429-D75B-5CC0-8FD9257DBCED}"/>
              </a:ext>
            </a:extLst>
          </p:cNvPr>
          <p:cNvSpPr txBox="1"/>
          <p:nvPr/>
        </p:nvSpPr>
        <p:spPr>
          <a:xfrm>
            <a:off x="5105400" y="1084302"/>
            <a:ext cx="1144865" cy="553998"/>
          </a:xfrm>
          <a:prstGeom prst="rect">
            <a:avLst/>
          </a:prstGeom>
          <a:solidFill>
            <a:schemeClr val="bg1"/>
          </a:solidFill>
        </p:spPr>
        <p:txBody>
          <a:bodyPr wrap="none" rtlCol="0">
            <a:spAutoFit/>
          </a:bodyPr>
          <a:lstStyle/>
          <a:p>
            <a:r>
              <a:rPr lang="en-US" sz="3000" i="1" dirty="0">
                <a:latin typeface="Raleway" pitchFamily="2" charset="0"/>
              </a:rPr>
              <a:t>m</a:t>
            </a:r>
            <a:r>
              <a:rPr lang="en-US" sz="3000" i="1" baseline="-25000" dirty="0">
                <a:latin typeface="Raleway" pitchFamily="2" charset="0"/>
              </a:rPr>
              <a:t>0</a:t>
            </a:r>
            <a:r>
              <a:rPr lang="en-US" sz="3000" baseline="30000" dirty="0">
                <a:latin typeface="Raleway" pitchFamily="2" charset="0"/>
              </a:rPr>
              <a:t>2</a:t>
            </a:r>
            <a:r>
              <a:rPr lang="en-US" sz="3000" i="1" dirty="0">
                <a:latin typeface="Raleway" pitchFamily="2" charset="0"/>
              </a:rPr>
              <a:t>c</a:t>
            </a:r>
            <a:r>
              <a:rPr lang="ru-RU" sz="3000" i="1" baseline="30000" dirty="0">
                <a:latin typeface="Raleway" pitchFamily="2" charset="0"/>
              </a:rPr>
              <a:t>4</a:t>
            </a:r>
            <a:endParaRPr lang="en-US" sz="3000" baseline="30000" dirty="0">
              <a:latin typeface="Raleway" pitchFamily="2"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5555" r="5555"/>
          <a:stretch>
            <a:fillRect/>
          </a:stretch>
        </p:blipFill>
        <p:spPr>
          <a:xfrm>
            <a:off x="0" y="0"/>
            <a:ext cx="18288000" cy="10287000"/>
          </a:xfrm>
          <a:prstGeom prst="rect">
            <a:avLst/>
          </a:prstGeom>
        </p:spPr>
      </p:pic>
      <p:sp>
        <p:nvSpPr>
          <p:cNvPr id="3" name="TextBox 3"/>
          <p:cNvSpPr txBox="1"/>
          <p:nvPr/>
        </p:nvSpPr>
        <p:spPr>
          <a:xfrm>
            <a:off x="1028700" y="583816"/>
            <a:ext cx="16148758" cy="958215"/>
          </a:xfrm>
          <a:prstGeom prst="rect">
            <a:avLst/>
          </a:prstGeom>
        </p:spPr>
        <p:txBody>
          <a:bodyPr lIns="0" tIns="0" rIns="0" bIns="0" rtlCol="0" anchor="t">
            <a:spAutoFit/>
          </a:bodyPr>
          <a:lstStyle/>
          <a:p>
            <a:pPr>
              <a:lnSpc>
                <a:spcPts val="7680"/>
              </a:lnSpc>
            </a:pPr>
            <a:r>
              <a:rPr lang="en-US" sz="6000" b="1" spc="179" dirty="0">
                <a:solidFill>
                  <a:srgbClr val="FFFFFF"/>
                </a:solidFill>
                <a:latin typeface="Raleway SemiBold" panose="020B0003030101060003" pitchFamily="34" charset="0"/>
              </a:rPr>
              <a:t>EVERY DAY EXAMPLE: GPS SATELLITE</a:t>
            </a:r>
          </a:p>
        </p:txBody>
      </p:sp>
      <p:sp>
        <p:nvSpPr>
          <p:cNvPr id="5" name="TextBox 5"/>
          <p:cNvSpPr txBox="1"/>
          <p:nvPr/>
        </p:nvSpPr>
        <p:spPr>
          <a:xfrm>
            <a:off x="6962409" y="1542031"/>
            <a:ext cx="10068291" cy="8778685"/>
          </a:xfrm>
          <a:prstGeom prst="rect">
            <a:avLst/>
          </a:prstGeom>
        </p:spPr>
        <p:txBody>
          <a:bodyPr lIns="0" tIns="0" rIns="0" bIns="0" rtlCol="0" anchor="t">
            <a:spAutoFit/>
          </a:bodyPr>
          <a:lstStyle/>
          <a:p>
            <a:pPr algn="ctr">
              <a:lnSpc>
                <a:spcPts val="4272"/>
              </a:lnSpc>
            </a:pPr>
            <a:r>
              <a:rPr lang="en-US" sz="3052" dirty="0">
                <a:highlight>
                  <a:srgbClr val="FFDB17"/>
                </a:highlight>
                <a:latin typeface="Raleway"/>
              </a:rPr>
              <a:t>Orbital speed 14000 km/h ≈3.9 km/s</a:t>
            </a:r>
          </a:p>
          <a:p>
            <a:pPr algn="ctr">
              <a:lnSpc>
                <a:spcPts val="4272"/>
              </a:lnSpc>
            </a:pPr>
            <a:r>
              <a:rPr lang="en-US" sz="3052" dirty="0">
                <a:highlight>
                  <a:srgbClr val="FFDB17"/>
                </a:highlight>
                <a:latin typeface="Raleway"/>
              </a:rPr>
              <a:t>-&gt; </a:t>
            </a:r>
            <a:r>
              <a:rPr lang="en-US" sz="3052" dirty="0">
                <a:highlight>
                  <a:srgbClr val="FFDB17"/>
                </a:highlight>
                <a:latin typeface="Raleway Bold"/>
              </a:rPr>
              <a:t>β ≈ 1.3x10⁻⁵, γ ≈ 1.000000000084</a:t>
            </a:r>
          </a:p>
          <a:p>
            <a:pPr algn="ctr">
              <a:lnSpc>
                <a:spcPts val="4272"/>
              </a:lnSpc>
            </a:pPr>
            <a:endParaRPr lang="en-US" sz="3052" dirty="0">
              <a:highlight>
                <a:srgbClr val="FFDB17"/>
              </a:highlight>
              <a:latin typeface="Raleway Bold"/>
            </a:endParaRPr>
          </a:p>
          <a:p>
            <a:pPr algn="ctr">
              <a:lnSpc>
                <a:spcPts val="4272"/>
              </a:lnSpc>
            </a:pPr>
            <a:r>
              <a:rPr lang="en-US" sz="3052" dirty="0">
                <a:highlight>
                  <a:srgbClr val="FFDB17"/>
                </a:highlight>
                <a:latin typeface="Raleway"/>
              </a:rPr>
              <a:t>Small, but accumulates </a:t>
            </a:r>
            <a:r>
              <a:rPr lang="en-US" sz="3052" dirty="0">
                <a:highlight>
                  <a:srgbClr val="FFDB17"/>
                </a:highlight>
                <a:latin typeface="Raleway Bold"/>
              </a:rPr>
              <a:t>7 </a:t>
            </a:r>
            <a:r>
              <a:rPr lang="en-US" sz="3052" dirty="0" err="1">
                <a:highlight>
                  <a:srgbClr val="FFDB17"/>
                </a:highlight>
                <a:latin typeface="Raleway Bold"/>
              </a:rPr>
              <a:t>μs</a:t>
            </a:r>
            <a:r>
              <a:rPr lang="en-US" sz="3052" dirty="0">
                <a:highlight>
                  <a:srgbClr val="FFDB17"/>
                </a:highlight>
                <a:latin typeface="Raleway"/>
              </a:rPr>
              <a:t> during one day compared to reference time on earth!</a:t>
            </a:r>
          </a:p>
          <a:p>
            <a:pPr algn="ctr">
              <a:lnSpc>
                <a:spcPts val="4272"/>
              </a:lnSpc>
            </a:pPr>
            <a:r>
              <a:rPr lang="en-US" sz="3052" dirty="0">
                <a:highlight>
                  <a:srgbClr val="FFDB17"/>
                </a:highlight>
                <a:latin typeface="Raleway"/>
              </a:rPr>
              <a:t>After one day: your position wrong by ≈2 km !! (including general relativity error is 10 km per day)</a:t>
            </a:r>
          </a:p>
          <a:p>
            <a:pPr algn="ctr">
              <a:lnSpc>
                <a:spcPts val="4272"/>
              </a:lnSpc>
            </a:pPr>
            <a:endParaRPr lang="en-US" sz="3052" dirty="0">
              <a:highlight>
                <a:srgbClr val="FFDB17"/>
              </a:highlight>
              <a:latin typeface="Raleway"/>
            </a:endParaRPr>
          </a:p>
          <a:p>
            <a:pPr algn="ctr">
              <a:lnSpc>
                <a:spcPts val="4272"/>
              </a:lnSpc>
            </a:pPr>
            <a:r>
              <a:rPr lang="en-US" sz="3052" dirty="0">
                <a:highlight>
                  <a:srgbClr val="FFDB17"/>
                </a:highlight>
                <a:latin typeface="Raleway"/>
              </a:rPr>
              <a:t>Special relativity: 7μs slower, general relativity: 45 </a:t>
            </a:r>
            <a:r>
              <a:rPr lang="en-US" sz="3052" dirty="0" err="1">
                <a:highlight>
                  <a:srgbClr val="FFDB17"/>
                </a:highlight>
                <a:latin typeface="Raleway"/>
              </a:rPr>
              <a:t>μs</a:t>
            </a:r>
            <a:r>
              <a:rPr lang="en-US" sz="3052" dirty="0">
                <a:highlight>
                  <a:srgbClr val="FFDB17"/>
                </a:highlight>
                <a:latin typeface="Raleway"/>
              </a:rPr>
              <a:t> faster</a:t>
            </a:r>
          </a:p>
          <a:p>
            <a:pPr algn="ctr">
              <a:lnSpc>
                <a:spcPts val="4272"/>
              </a:lnSpc>
            </a:pPr>
            <a:endParaRPr lang="en-US" sz="3052" dirty="0">
              <a:highlight>
                <a:srgbClr val="FFDB17"/>
              </a:highlight>
              <a:latin typeface="Raleway"/>
            </a:endParaRPr>
          </a:p>
          <a:p>
            <a:pPr algn="ctr">
              <a:lnSpc>
                <a:spcPts val="4272"/>
              </a:lnSpc>
            </a:pPr>
            <a:r>
              <a:rPr lang="en-US" sz="3052" dirty="0">
                <a:highlight>
                  <a:srgbClr val="FFDB17"/>
                </a:highlight>
                <a:latin typeface="Raleway Bold"/>
              </a:rPr>
              <a:t>Countermeasures:</a:t>
            </a:r>
          </a:p>
          <a:p>
            <a:pPr algn="ctr">
              <a:lnSpc>
                <a:spcPts val="4272"/>
              </a:lnSpc>
            </a:pPr>
            <a:r>
              <a:rPr lang="en-US" sz="3052" dirty="0">
                <a:highlight>
                  <a:srgbClr val="FFDB17"/>
                </a:highlight>
                <a:latin typeface="Raleway"/>
              </a:rPr>
              <a:t>(1) Minimum </a:t>
            </a:r>
            <a:r>
              <a:rPr lang="en-US" sz="3052" dirty="0">
                <a:highlight>
                  <a:srgbClr val="FFDB17"/>
                </a:highlight>
                <a:latin typeface="Raleway Bold"/>
              </a:rPr>
              <a:t>4 satellites</a:t>
            </a:r>
            <a:r>
              <a:rPr lang="en-US" sz="3052" dirty="0">
                <a:highlight>
                  <a:srgbClr val="FFDB17"/>
                </a:highlight>
                <a:latin typeface="Raleway"/>
              </a:rPr>
              <a:t> (avoid reference time on earth)</a:t>
            </a:r>
          </a:p>
          <a:p>
            <a:pPr algn="ctr">
              <a:lnSpc>
                <a:spcPts val="4272"/>
              </a:lnSpc>
            </a:pPr>
            <a:r>
              <a:rPr lang="en-US" sz="3052" dirty="0">
                <a:highlight>
                  <a:srgbClr val="FFDB17"/>
                </a:highlight>
                <a:latin typeface="Raleway"/>
              </a:rPr>
              <a:t>(2) Detune data transmission frequency from </a:t>
            </a:r>
          </a:p>
          <a:p>
            <a:pPr algn="ctr">
              <a:lnSpc>
                <a:spcPts val="4272"/>
              </a:lnSpc>
            </a:pPr>
            <a:r>
              <a:rPr lang="en-US" sz="3052" dirty="0">
                <a:highlight>
                  <a:srgbClr val="FFDB17"/>
                </a:highlight>
                <a:latin typeface="Raleway Bold"/>
              </a:rPr>
              <a:t>1.023 MHz</a:t>
            </a:r>
            <a:r>
              <a:rPr lang="en-US" sz="3052" dirty="0">
                <a:highlight>
                  <a:srgbClr val="FFDB17"/>
                </a:highlight>
                <a:latin typeface="Raleway"/>
              </a:rPr>
              <a:t> to </a:t>
            </a:r>
            <a:r>
              <a:rPr lang="en-US" sz="3052" dirty="0">
                <a:highlight>
                  <a:srgbClr val="FFDB17"/>
                </a:highlight>
                <a:latin typeface="Raleway Bold"/>
              </a:rPr>
              <a:t>1.022999999543 MHz</a:t>
            </a:r>
            <a:r>
              <a:rPr lang="en-US" sz="3052" dirty="0">
                <a:highlight>
                  <a:srgbClr val="FFDB17"/>
                </a:highlight>
                <a:latin typeface="Raleway"/>
              </a:rPr>
              <a:t> prior to launch</a:t>
            </a:r>
          </a:p>
          <a:p>
            <a:pPr algn="ctr">
              <a:lnSpc>
                <a:spcPts val="4272"/>
              </a:lnSpc>
              <a:spcBef>
                <a:spcPct val="0"/>
              </a:spcBef>
            </a:pPr>
            <a:endParaRPr lang="en-US" sz="3052" dirty="0">
              <a:latin typeface="Raleway"/>
            </a:endParaRPr>
          </a:p>
        </p:txBody>
      </p:sp>
      <p:sp>
        <p:nvSpPr>
          <p:cNvPr id="7" name="Slide Number Placeholder 6">
            <a:extLst>
              <a:ext uri="{FF2B5EF4-FFF2-40B4-BE49-F238E27FC236}">
                <a16:creationId xmlns:a16="http://schemas.microsoft.com/office/drawing/2014/main" id="{C6A4A1ED-5418-9125-788E-9481F1941F5A}"/>
              </a:ext>
            </a:extLst>
          </p:cNvPr>
          <p:cNvSpPr>
            <a:spLocks noGrp="1"/>
          </p:cNvSpPr>
          <p:nvPr/>
        </p:nvSpPr>
        <p:spPr>
          <a:xfrm>
            <a:off x="162306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47</a:t>
            </a:fld>
            <a:endParaRPr lang="en-US" sz="3600" dirty="0">
              <a:solidFill>
                <a:srgbClr val="FFFF00"/>
              </a:solidFill>
            </a:endParaRPr>
          </a:p>
        </p:txBody>
      </p:sp>
      <p:sp>
        <p:nvSpPr>
          <p:cNvPr id="4" name="Google Shape;456;p19">
            <a:extLst>
              <a:ext uri="{FF2B5EF4-FFF2-40B4-BE49-F238E27FC236}">
                <a16:creationId xmlns:a16="http://schemas.microsoft.com/office/drawing/2014/main" id="{3D34E4D7-3377-1A7B-F2A7-F1DE9123818B}"/>
              </a:ext>
            </a:extLst>
          </p:cNvPr>
          <p:cNvSpPr txBox="1"/>
          <p:nvPr/>
        </p:nvSpPr>
        <p:spPr>
          <a:xfrm>
            <a:off x="6553201"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5555" r="5555"/>
          <a:stretch>
            <a:fillRect/>
          </a:stretch>
        </p:blipFill>
        <p:spPr>
          <a:xfrm>
            <a:off x="0" y="0"/>
            <a:ext cx="18288000" cy="10287000"/>
          </a:xfrm>
          <a:prstGeom prst="rect">
            <a:avLst/>
          </a:prstGeom>
        </p:spPr>
      </p:pic>
      <p:sp>
        <p:nvSpPr>
          <p:cNvPr id="3" name="TextBox 3"/>
          <p:cNvSpPr txBox="1"/>
          <p:nvPr/>
        </p:nvSpPr>
        <p:spPr>
          <a:xfrm>
            <a:off x="1028700" y="714665"/>
            <a:ext cx="16148758" cy="958215"/>
          </a:xfrm>
          <a:prstGeom prst="rect">
            <a:avLst/>
          </a:prstGeom>
        </p:spPr>
        <p:txBody>
          <a:bodyPr lIns="0" tIns="0" rIns="0" bIns="0" rtlCol="0" anchor="t">
            <a:spAutoFit/>
          </a:bodyPr>
          <a:lstStyle/>
          <a:p>
            <a:pPr algn="just">
              <a:lnSpc>
                <a:spcPts val="7680"/>
              </a:lnSpc>
            </a:pPr>
            <a:r>
              <a:rPr lang="en-US" sz="6000" b="1" spc="179" dirty="0">
                <a:solidFill>
                  <a:srgbClr val="FFFFFF"/>
                </a:solidFill>
                <a:latin typeface="Raleway SemiBold" panose="020B0003030101060003" pitchFamily="34" charset="0"/>
              </a:rPr>
              <a:t>EVERY DAY EXAMPLE: GPS SATELLITE</a:t>
            </a:r>
          </a:p>
        </p:txBody>
      </p:sp>
      <p:sp>
        <p:nvSpPr>
          <p:cNvPr id="5" name="TextBox 5"/>
          <p:cNvSpPr txBox="1"/>
          <p:nvPr/>
        </p:nvSpPr>
        <p:spPr>
          <a:xfrm>
            <a:off x="1028700" y="4564866"/>
            <a:ext cx="16230600" cy="4867974"/>
          </a:xfrm>
          <a:prstGeom prst="rect">
            <a:avLst/>
          </a:prstGeom>
        </p:spPr>
        <p:txBody>
          <a:bodyPr lIns="0" tIns="0" rIns="0" bIns="0" rtlCol="0" anchor="t">
            <a:spAutoFit/>
          </a:bodyPr>
          <a:lstStyle/>
          <a:p>
            <a:pPr algn="just">
              <a:lnSpc>
                <a:spcPts val="4642"/>
              </a:lnSpc>
            </a:pPr>
            <a:endParaRPr dirty="0">
              <a:highlight>
                <a:srgbClr val="FFDB17"/>
              </a:highlight>
            </a:endParaRPr>
          </a:p>
          <a:p>
            <a:pPr marL="715917" lvl="1" indent="-357959" algn="just">
              <a:lnSpc>
                <a:spcPts val="4642"/>
              </a:lnSpc>
              <a:buFont typeface="Arial"/>
              <a:buChar char="•"/>
            </a:pPr>
            <a:r>
              <a:rPr lang="en-US" sz="3315" dirty="0">
                <a:highlight>
                  <a:srgbClr val="FFDB17"/>
                </a:highlight>
                <a:latin typeface="Raleway" pitchFamily="2" charset="0"/>
              </a:rPr>
              <a:t>20’000 km above ground, (unlike popular believe: not on geostationary orbits) </a:t>
            </a:r>
          </a:p>
          <a:p>
            <a:pPr marL="715917" lvl="1" indent="-357959" algn="just">
              <a:lnSpc>
                <a:spcPts val="4642"/>
              </a:lnSpc>
              <a:buFont typeface="Arial"/>
              <a:buChar char="•"/>
            </a:pPr>
            <a:r>
              <a:rPr lang="en-US" sz="3315" dirty="0">
                <a:highlight>
                  <a:srgbClr val="FFDB17"/>
                </a:highlight>
                <a:latin typeface="Raleway" pitchFamily="2" charset="0"/>
              </a:rPr>
              <a:t>Orbital speed 14’000 km/h (i.e. relative to observer on earth) </a:t>
            </a:r>
          </a:p>
          <a:p>
            <a:pPr marL="715917" lvl="1" indent="-357959" algn="just">
              <a:lnSpc>
                <a:spcPts val="4642"/>
              </a:lnSpc>
              <a:buFont typeface="Arial"/>
              <a:buChar char="•"/>
            </a:pPr>
            <a:r>
              <a:rPr lang="en-US" sz="3315" dirty="0">
                <a:highlight>
                  <a:srgbClr val="FFDB17"/>
                </a:highlight>
                <a:latin typeface="Raleway" pitchFamily="2" charset="0"/>
              </a:rPr>
              <a:t>On-board clock accuracy 50 ns </a:t>
            </a:r>
          </a:p>
          <a:p>
            <a:pPr marL="715917" lvl="1" indent="-357959" algn="just">
              <a:lnSpc>
                <a:spcPts val="4642"/>
              </a:lnSpc>
              <a:buFont typeface="Arial"/>
              <a:buChar char="•"/>
            </a:pPr>
            <a:r>
              <a:rPr lang="en-US" sz="3315" dirty="0">
                <a:highlight>
                  <a:srgbClr val="FFDB17"/>
                </a:highlight>
                <a:latin typeface="Raleway" pitchFamily="2" charset="0"/>
              </a:rPr>
              <a:t>Navigation accuracy  15 meters</a:t>
            </a:r>
          </a:p>
          <a:p>
            <a:pPr algn="just">
              <a:lnSpc>
                <a:spcPts val="4642"/>
              </a:lnSpc>
            </a:pPr>
            <a:endParaRPr lang="en-US" sz="3315" dirty="0">
              <a:solidFill>
                <a:srgbClr val="FFFFFF"/>
              </a:solidFill>
              <a:latin typeface="Raleway"/>
            </a:endParaRPr>
          </a:p>
          <a:p>
            <a:pPr algn="just">
              <a:lnSpc>
                <a:spcPts val="4642"/>
              </a:lnSpc>
            </a:pPr>
            <a:endParaRPr lang="en-US" sz="3315" dirty="0">
              <a:solidFill>
                <a:srgbClr val="FFFFFF"/>
              </a:solidFill>
              <a:latin typeface="Raleway"/>
            </a:endParaRPr>
          </a:p>
          <a:p>
            <a:pPr algn="ctr">
              <a:lnSpc>
                <a:spcPts val="6200"/>
              </a:lnSpc>
              <a:spcBef>
                <a:spcPct val="0"/>
              </a:spcBef>
            </a:pPr>
            <a:r>
              <a:rPr lang="en-US" sz="4428" dirty="0">
                <a:solidFill>
                  <a:srgbClr val="FFFFFF"/>
                </a:solidFill>
                <a:latin typeface="Raleway Bold"/>
              </a:rPr>
              <a:t>Do we correct for relativistic eﬀects ?</a:t>
            </a:r>
          </a:p>
        </p:txBody>
      </p:sp>
      <p:sp>
        <p:nvSpPr>
          <p:cNvPr id="7"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48</a:t>
            </a:fld>
            <a:endParaRPr lang="en-US" sz="3600" dirty="0">
              <a:solidFill>
                <a:srgbClr val="FFFF00"/>
              </a:solidFill>
            </a:endParaRPr>
          </a:p>
        </p:txBody>
      </p:sp>
      <p:sp>
        <p:nvSpPr>
          <p:cNvPr id="4" name="Google Shape;456;p19">
            <a:extLst>
              <a:ext uri="{FF2B5EF4-FFF2-40B4-BE49-F238E27FC236}">
                <a16:creationId xmlns:a16="http://schemas.microsoft.com/office/drawing/2014/main" id="{496D9CC0-0CB1-20CA-90A1-B4A35616FBBE}"/>
              </a:ext>
            </a:extLst>
          </p:cNvPr>
          <p:cNvSpPr txBox="1"/>
          <p:nvPr/>
        </p:nvSpPr>
        <p:spPr>
          <a:xfrm>
            <a:off x="304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17586" y="-161193"/>
            <a:ext cx="18305585" cy="8820470"/>
            <a:chOff x="0" y="0"/>
            <a:chExt cx="24917400" cy="14166439"/>
          </a:xfrm>
        </p:grpSpPr>
        <p:pic>
          <p:nvPicPr>
            <p:cNvPr id="3" name="Picture 3"/>
            <p:cNvPicPr>
              <a:picLocks noChangeAspect="1"/>
            </p:cNvPicPr>
            <p:nvPr/>
          </p:nvPicPr>
          <p:blipFill>
            <a:blip r:embed="rId3">
              <a:alphaModFix amt="19999"/>
            </a:blip>
            <a:srcRect t="18106" b="18106"/>
            <a:stretch>
              <a:fillRect/>
            </a:stretch>
          </p:blipFill>
          <p:spPr>
            <a:xfrm>
              <a:off x="23158" y="3609691"/>
              <a:ext cx="24840504" cy="10556748"/>
            </a:xfrm>
            <a:prstGeom prst="rect">
              <a:avLst/>
            </a:prstGeom>
          </p:spPr>
        </p:pic>
        <p:sp>
          <p:nvSpPr>
            <p:cNvPr id="4" name="AutoShape 4"/>
            <p:cNvSpPr/>
            <p:nvPr/>
          </p:nvSpPr>
          <p:spPr>
            <a:xfrm>
              <a:off x="0" y="0"/>
              <a:ext cx="24917400" cy="3810000"/>
            </a:xfrm>
            <a:prstGeom prst="rect">
              <a:avLst/>
            </a:prstGeom>
            <a:solidFill>
              <a:srgbClr val="FFDB15"/>
            </a:solidFill>
          </p:spPr>
          <p:txBody>
            <a:bodyPr/>
            <a:lstStyle/>
            <a:p>
              <a:endParaRPr lang="en-CH"/>
            </a:p>
          </p:txBody>
        </p:sp>
        <p:grpSp>
          <p:nvGrpSpPr>
            <p:cNvPr id="5" name="Group 5"/>
            <p:cNvGrpSpPr/>
            <p:nvPr/>
          </p:nvGrpSpPr>
          <p:grpSpPr>
            <a:xfrm rot="-10800000">
              <a:off x="12121147" y="3354746"/>
              <a:ext cx="1558232" cy="956493"/>
              <a:chOff x="-1851180" y="1036057"/>
              <a:chExt cx="6350000" cy="5499100"/>
            </a:xfrm>
          </p:grpSpPr>
          <p:sp>
            <p:nvSpPr>
              <p:cNvPr id="6" name="Freeform 6"/>
              <p:cNvSpPr/>
              <p:nvPr/>
            </p:nvSpPr>
            <p:spPr>
              <a:xfrm>
                <a:off x="-1851180" y="1036057"/>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7" name="TextBox 7"/>
          <p:cNvSpPr txBox="1"/>
          <p:nvPr/>
        </p:nvSpPr>
        <p:spPr>
          <a:xfrm>
            <a:off x="874230" y="643952"/>
            <a:ext cx="16090836" cy="978535"/>
          </a:xfrm>
          <a:prstGeom prst="rect">
            <a:avLst/>
          </a:prstGeom>
        </p:spPr>
        <p:txBody>
          <a:bodyPr lIns="0" tIns="0" rIns="0" bIns="0" rtlCol="0" anchor="t">
            <a:spAutoFit/>
          </a:bodyPr>
          <a:lstStyle/>
          <a:p>
            <a:pPr algn="ctr">
              <a:lnSpc>
                <a:spcPts val="7670"/>
              </a:lnSpc>
            </a:pPr>
            <a:r>
              <a:rPr lang="en-US" sz="6500" spc="65">
                <a:solidFill>
                  <a:srgbClr val="020301"/>
                </a:solidFill>
                <a:latin typeface="Raleway Bold Italics"/>
              </a:rPr>
              <a:t>THE END</a:t>
            </a:r>
          </a:p>
        </p:txBody>
      </p:sp>
      <p:grpSp>
        <p:nvGrpSpPr>
          <p:cNvPr id="11" name="Group 11"/>
          <p:cNvGrpSpPr/>
          <p:nvPr/>
        </p:nvGrpSpPr>
        <p:grpSpPr>
          <a:xfrm>
            <a:off x="4015098" y="7079401"/>
            <a:ext cx="10257804" cy="1416899"/>
            <a:chOff x="0" y="0"/>
            <a:chExt cx="13677072" cy="2465339"/>
          </a:xfrm>
        </p:grpSpPr>
        <p:sp>
          <p:nvSpPr>
            <p:cNvPr id="12" name="AutoShape 12"/>
            <p:cNvSpPr/>
            <p:nvPr/>
          </p:nvSpPr>
          <p:spPr>
            <a:xfrm>
              <a:off x="0" y="0"/>
              <a:ext cx="13677072" cy="2091295"/>
            </a:xfrm>
            <a:prstGeom prst="rect">
              <a:avLst/>
            </a:prstGeom>
            <a:solidFill>
              <a:srgbClr val="FFDB15"/>
            </a:solidFill>
          </p:spPr>
          <p:txBody>
            <a:bodyPr/>
            <a:lstStyle/>
            <a:p>
              <a:endParaRPr lang="en-CH"/>
            </a:p>
          </p:txBody>
        </p:sp>
        <p:grpSp>
          <p:nvGrpSpPr>
            <p:cNvPr id="13" name="Group 13"/>
            <p:cNvGrpSpPr/>
            <p:nvPr/>
          </p:nvGrpSpPr>
          <p:grpSpPr>
            <a:xfrm rot="-10800000">
              <a:off x="6403911" y="1940323"/>
              <a:ext cx="855308" cy="525015"/>
              <a:chOff x="0" y="0"/>
              <a:chExt cx="6350000" cy="5499100"/>
            </a:xfrm>
          </p:grpSpPr>
          <p:sp>
            <p:nvSpPr>
              <p:cNvPr id="14" name="Freeform 14"/>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15" name="TextBox 15"/>
          <p:cNvSpPr txBox="1"/>
          <p:nvPr/>
        </p:nvSpPr>
        <p:spPr>
          <a:xfrm>
            <a:off x="1168464" y="7271649"/>
            <a:ext cx="16090836" cy="899223"/>
          </a:xfrm>
          <a:prstGeom prst="rect">
            <a:avLst/>
          </a:prstGeom>
        </p:spPr>
        <p:txBody>
          <a:bodyPr lIns="0" tIns="0" rIns="0" bIns="0" rtlCol="0" anchor="t">
            <a:spAutoFit/>
          </a:bodyPr>
          <a:lstStyle/>
          <a:p>
            <a:pPr algn="ctr">
              <a:lnSpc>
                <a:spcPts val="6962"/>
              </a:lnSpc>
            </a:pPr>
            <a:r>
              <a:rPr lang="en-US" sz="5900" spc="59" dirty="0">
                <a:solidFill>
                  <a:srgbClr val="020301"/>
                </a:solidFill>
                <a:latin typeface="Raleway Bold Italics"/>
              </a:rPr>
              <a:t>CONTACT INFORMATION</a:t>
            </a:r>
          </a:p>
        </p:txBody>
      </p:sp>
      <p:sp>
        <p:nvSpPr>
          <p:cNvPr id="16" name="TextBox 16"/>
          <p:cNvSpPr txBox="1"/>
          <p:nvPr/>
        </p:nvSpPr>
        <p:spPr>
          <a:xfrm>
            <a:off x="460021" y="2705100"/>
            <a:ext cx="17367958" cy="648575"/>
          </a:xfrm>
          <a:prstGeom prst="rect">
            <a:avLst/>
          </a:prstGeom>
        </p:spPr>
        <p:txBody>
          <a:bodyPr lIns="0" tIns="0" rIns="0" bIns="0" rtlCol="0" anchor="t">
            <a:spAutoFit/>
          </a:bodyPr>
          <a:lstStyle/>
          <a:p>
            <a:pPr algn="ctr">
              <a:lnSpc>
                <a:spcPts val="5459"/>
              </a:lnSpc>
            </a:pPr>
            <a:r>
              <a:rPr lang="en-US" sz="3899" spc="194" dirty="0">
                <a:solidFill>
                  <a:srgbClr val="FFFFFF"/>
                </a:solidFill>
                <a:latin typeface="Raleway Bold"/>
              </a:rPr>
              <a:t>Thank you for your attention!</a:t>
            </a:r>
          </a:p>
        </p:txBody>
      </p:sp>
      <p:pic>
        <p:nvPicPr>
          <p:cNvPr id="18" name="Picture 6"/>
          <p:cNvPicPr>
            <a:picLocks noChangeAspect="1"/>
          </p:cNvPicPr>
          <p:nvPr/>
        </p:nvPicPr>
        <p:blipFill>
          <a:blip r:embed="rId4"/>
          <a:srcRect/>
          <a:stretch>
            <a:fillRect/>
          </a:stretch>
        </p:blipFill>
        <p:spPr>
          <a:xfrm>
            <a:off x="381000" y="266700"/>
            <a:ext cx="2195911" cy="1210429"/>
          </a:xfrm>
          <a:prstGeom prst="rect">
            <a:avLst/>
          </a:prstGeom>
        </p:spPr>
      </p:pic>
      <p:grpSp>
        <p:nvGrpSpPr>
          <p:cNvPr id="19" name="Group 6"/>
          <p:cNvGrpSpPr/>
          <p:nvPr/>
        </p:nvGrpSpPr>
        <p:grpSpPr>
          <a:xfrm>
            <a:off x="7239000" y="3506074"/>
            <a:ext cx="3891429" cy="3351459"/>
            <a:chOff x="0" y="0"/>
            <a:chExt cx="9641189" cy="8303389"/>
          </a:xfrm>
        </p:grpSpPr>
        <p:pic>
          <p:nvPicPr>
            <p:cNvPr id="20" name="Picture 7"/>
            <p:cNvPicPr>
              <a:picLocks noChangeAspect="1"/>
            </p:cNvPicPr>
            <p:nvPr/>
          </p:nvPicPr>
          <p:blipFill>
            <a:blip r:embed="rId5"/>
            <a:srcRect t="11311" b="31313"/>
            <a:stretch>
              <a:fillRect/>
            </a:stretch>
          </p:blipFill>
          <p:spPr>
            <a:xfrm>
              <a:off x="0" y="0"/>
              <a:ext cx="9641189" cy="8303389"/>
            </a:xfrm>
            <a:prstGeom prst="rect">
              <a:avLst/>
            </a:prstGeom>
          </p:spPr>
        </p:pic>
      </p:grpSp>
      <p:grpSp>
        <p:nvGrpSpPr>
          <p:cNvPr id="22" name="Group 8"/>
          <p:cNvGrpSpPr/>
          <p:nvPr/>
        </p:nvGrpSpPr>
        <p:grpSpPr>
          <a:xfrm>
            <a:off x="1986842" y="8485195"/>
            <a:ext cx="13024558" cy="1532151"/>
            <a:chOff x="0" y="262488"/>
            <a:chExt cx="17366077" cy="2042867"/>
          </a:xfrm>
        </p:grpSpPr>
        <p:sp>
          <p:nvSpPr>
            <p:cNvPr id="23" name="TextBox 9"/>
            <p:cNvSpPr txBox="1"/>
            <p:nvPr/>
          </p:nvSpPr>
          <p:spPr>
            <a:xfrm>
              <a:off x="0" y="262488"/>
              <a:ext cx="17366077" cy="868681"/>
            </a:xfrm>
            <a:prstGeom prst="rect">
              <a:avLst/>
            </a:prstGeom>
          </p:spPr>
          <p:txBody>
            <a:bodyPr lIns="0" tIns="0" rIns="0" bIns="0" rtlCol="0" anchor="t">
              <a:spAutoFit/>
            </a:bodyPr>
            <a:lstStyle/>
            <a:p>
              <a:pPr algn="ctr">
                <a:lnSpc>
                  <a:spcPts val="5459"/>
                </a:lnSpc>
              </a:pPr>
              <a:endParaRPr lang="en-US" sz="3899" spc="194" dirty="0">
                <a:solidFill>
                  <a:srgbClr val="FFFFFF"/>
                </a:solidFill>
                <a:latin typeface="Raleway Bold Italics"/>
              </a:endParaRPr>
            </a:p>
          </p:txBody>
        </p:sp>
        <p:sp>
          <p:nvSpPr>
            <p:cNvPr id="24" name="TextBox 10"/>
            <p:cNvSpPr txBox="1"/>
            <p:nvPr/>
          </p:nvSpPr>
          <p:spPr>
            <a:xfrm>
              <a:off x="2715036" y="531793"/>
              <a:ext cx="12293600" cy="1773562"/>
            </a:xfrm>
            <a:prstGeom prst="rect">
              <a:avLst/>
            </a:prstGeom>
          </p:spPr>
          <p:txBody>
            <a:bodyPr wrap="square" lIns="0" tIns="0" rIns="0" bIns="0" rtlCol="0" anchor="t">
              <a:spAutoFit/>
            </a:bodyPr>
            <a:lstStyle/>
            <a:p>
              <a:pPr>
                <a:lnSpc>
                  <a:spcPts val="5399"/>
                </a:lnSpc>
              </a:pPr>
              <a:r>
                <a:rPr lang="en-US" sz="3599" spc="35" dirty="0">
                  <a:solidFill>
                    <a:srgbClr val="FFFFFF"/>
                  </a:solidFill>
                  <a:latin typeface="Raleway"/>
                </a:rPr>
                <a:t>irina.shreyber@cern.ch</a:t>
              </a:r>
              <a:endParaRPr lang="ru-RU" sz="3599" spc="35" dirty="0">
                <a:solidFill>
                  <a:srgbClr val="FFFFFF"/>
                </a:solidFill>
                <a:latin typeface="Raleway"/>
              </a:endParaRPr>
            </a:p>
            <a:p>
              <a:pPr lvl="0">
                <a:lnSpc>
                  <a:spcPts val="5399"/>
                </a:lnSpc>
              </a:pPr>
              <a:r>
                <a:rPr lang="en-GB" sz="3600" dirty="0">
                  <a:solidFill>
                    <a:schemeClr val="bg1"/>
                  </a:solidFill>
                </a:rPr>
                <a:t>https://</a:t>
              </a:r>
              <a:r>
                <a:rPr lang="en-GB" sz="3599" spc="35" dirty="0">
                  <a:solidFill>
                    <a:srgbClr val="FFFFFF"/>
                  </a:solidFill>
                  <a:latin typeface="Raleway"/>
                </a:rPr>
                <a:t>www.linkedin.com/in/ishreyber</a:t>
              </a:r>
              <a:r>
                <a:rPr lang="en-GB" sz="3600" dirty="0">
                  <a:solidFill>
                    <a:schemeClr val="bg1"/>
                  </a:solidFill>
                </a:rPr>
                <a:t>/</a:t>
              </a:r>
              <a:endParaRPr lang="en-GB" sz="3600" dirty="0">
                <a:solidFill>
                  <a:schemeClr val="bg1"/>
                </a:solidFill>
                <a:latin typeface="Arial"/>
                <a:ea typeface="Arial"/>
                <a:cs typeface="Arial"/>
                <a:sym typeface="Arial"/>
              </a:endParaRPr>
            </a:p>
          </p:txBody>
        </p:sp>
      </p:grpSp>
      <p:pic>
        <p:nvPicPr>
          <p:cNvPr id="25" name="Google Shape;1607;g18d9364f809_0_88"/>
          <p:cNvPicPr preferRelativeResize="0"/>
          <p:nvPr/>
        </p:nvPicPr>
        <p:blipFill>
          <a:blip r:embed="rId6">
            <a:alphaModFix/>
          </a:blip>
          <a:stretch>
            <a:fillRect/>
          </a:stretch>
        </p:blipFill>
        <p:spPr>
          <a:xfrm>
            <a:off x="13896798" y="8659277"/>
            <a:ext cx="1438275" cy="1447800"/>
          </a:xfrm>
          <a:prstGeom prst="rect">
            <a:avLst/>
          </a:prstGeom>
          <a:noFill/>
          <a:ln>
            <a:noFill/>
          </a:ln>
        </p:spPr>
      </p:pic>
      <p:pic>
        <p:nvPicPr>
          <p:cNvPr id="8" name="Рисунок 7">
            <a:extLst>
              <a:ext uri="{FF2B5EF4-FFF2-40B4-BE49-F238E27FC236}">
                <a16:creationId xmlns:a16="http://schemas.microsoft.com/office/drawing/2014/main" id="{52B79AC1-2794-1CDE-7558-0341B79B13F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186689" y="250827"/>
            <a:ext cx="3342167" cy="121042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0" y="2547417"/>
            <a:ext cx="15285854" cy="7739584"/>
            <a:chOff x="0" y="0"/>
            <a:chExt cx="20680765" cy="10466529"/>
          </a:xfrm>
        </p:grpSpPr>
        <p:sp>
          <p:nvSpPr>
            <p:cNvPr id="3" name="AutoShape 3"/>
            <p:cNvSpPr/>
            <p:nvPr/>
          </p:nvSpPr>
          <p:spPr>
            <a:xfrm>
              <a:off x="0" y="157250"/>
              <a:ext cx="20680765" cy="10309279"/>
            </a:xfrm>
            <a:prstGeom prst="rect">
              <a:avLst/>
            </a:prstGeom>
            <a:solidFill>
              <a:srgbClr val="FFDB15"/>
            </a:solidFill>
          </p:spPr>
          <p:txBody>
            <a:bodyPr/>
            <a:lstStyle/>
            <a:p>
              <a:endParaRPr lang="en-CH"/>
            </a:p>
          </p:txBody>
        </p:sp>
        <p:grpSp>
          <p:nvGrpSpPr>
            <p:cNvPr id="4" name="Group 4"/>
            <p:cNvGrpSpPr/>
            <p:nvPr/>
          </p:nvGrpSpPr>
          <p:grpSpPr>
            <a:xfrm rot="-10800000">
              <a:off x="1106647" y="0"/>
              <a:ext cx="1932961" cy="1186513"/>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endParaRPr lang="en-CH"/>
              </a:p>
            </p:txBody>
          </p:sp>
        </p:grpSp>
      </p:grpSp>
      <p:pic>
        <p:nvPicPr>
          <p:cNvPr id="6" name="Picture 6"/>
          <p:cNvPicPr>
            <a:picLocks noChangeAspect="1"/>
          </p:cNvPicPr>
          <p:nvPr/>
        </p:nvPicPr>
        <p:blipFill>
          <a:blip r:embed="rId3"/>
          <a:srcRect l="30223" r="30223"/>
          <a:stretch>
            <a:fillRect/>
          </a:stretch>
        </p:blipFill>
        <p:spPr>
          <a:xfrm>
            <a:off x="12052493" y="-6016"/>
            <a:ext cx="6263581" cy="10293016"/>
          </a:xfrm>
          <a:prstGeom prst="rect">
            <a:avLst/>
          </a:prstGeom>
        </p:spPr>
      </p:pic>
      <p:sp>
        <p:nvSpPr>
          <p:cNvPr id="7" name="TextBox 7"/>
          <p:cNvSpPr txBox="1"/>
          <p:nvPr/>
        </p:nvSpPr>
        <p:spPr>
          <a:xfrm>
            <a:off x="1028700" y="426310"/>
            <a:ext cx="10907649" cy="1974900"/>
          </a:xfrm>
          <a:prstGeom prst="rect">
            <a:avLst/>
          </a:prstGeom>
        </p:spPr>
        <p:txBody>
          <a:bodyPr lIns="0" tIns="0" rIns="0" bIns="0" rtlCol="0" anchor="t">
            <a:spAutoFit/>
          </a:bodyPr>
          <a:lstStyle/>
          <a:p>
            <a:pPr>
              <a:lnSpc>
                <a:spcPts val="7670"/>
              </a:lnSpc>
            </a:pPr>
            <a:r>
              <a:rPr lang="en-US" sz="6500" spc="65" dirty="0">
                <a:solidFill>
                  <a:srgbClr val="FFFFFF"/>
                </a:solidFill>
                <a:latin typeface="Raleway Medium" panose="020B0003030101060003" pitchFamily="34" charset="0"/>
              </a:rPr>
              <a:t>NEWTON’S PRINCIPLE OF RELATIVITY </a:t>
            </a:r>
          </a:p>
        </p:txBody>
      </p:sp>
      <p:grpSp>
        <p:nvGrpSpPr>
          <p:cNvPr id="8" name="Group 8"/>
          <p:cNvGrpSpPr/>
          <p:nvPr/>
        </p:nvGrpSpPr>
        <p:grpSpPr>
          <a:xfrm>
            <a:off x="750867" y="3934898"/>
            <a:ext cx="10750054" cy="4532967"/>
            <a:chOff x="0" y="-38100"/>
            <a:chExt cx="14333405" cy="6043956"/>
          </a:xfrm>
        </p:grpSpPr>
        <p:sp>
          <p:nvSpPr>
            <p:cNvPr id="9" name="TextBox 9"/>
            <p:cNvSpPr txBox="1"/>
            <p:nvPr/>
          </p:nvSpPr>
          <p:spPr>
            <a:xfrm>
              <a:off x="0" y="-38100"/>
              <a:ext cx="14333405" cy="1430020"/>
            </a:xfrm>
            <a:prstGeom prst="rect">
              <a:avLst/>
            </a:prstGeom>
          </p:spPr>
          <p:txBody>
            <a:bodyPr lIns="0" tIns="0" rIns="0" bIns="0" rtlCol="0" anchor="t">
              <a:spAutoFit/>
            </a:bodyPr>
            <a:lstStyle/>
            <a:p>
              <a:pPr>
                <a:lnSpc>
                  <a:spcPts val="4290"/>
                </a:lnSpc>
              </a:pPr>
              <a:r>
                <a:rPr lang="en-US" sz="3300" spc="264" dirty="0">
                  <a:solidFill>
                    <a:srgbClr val="020301"/>
                  </a:solidFill>
                  <a:latin typeface="Raleway"/>
                </a:rPr>
                <a:t>GALILEO GALILEI IN 1632, AND LATER BY NEWTON</a:t>
              </a:r>
            </a:p>
          </p:txBody>
        </p:sp>
        <p:sp>
          <p:nvSpPr>
            <p:cNvPr id="10" name="TextBox 10"/>
            <p:cNvSpPr txBox="1"/>
            <p:nvPr/>
          </p:nvSpPr>
          <p:spPr>
            <a:xfrm>
              <a:off x="0" y="1926962"/>
              <a:ext cx="14333405" cy="4078894"/>
            </a:xfrm>
            <a:prstGeom prst="rect">
              <a:avLst/>
            </a:prstGeom>
          </p:spPr>
          <p:txBody>
            <a:bodyPr lIns="0" tIns="0" rIns="0" bIns="0" rtlCol="0" anchor="t">
              <a:spAutoFit/>
            </a:bodyPr>
            <a:lstStyle/>
            <a:p>
              <a:pPr algn="l">
                <a:lnSpc>
                  <a:spcPts val="6149"/>
                </a:lnSpc>
              </a:pPr>
              <a:r>
                <a:rPr lang="en-US" sz="4099" i="1" spc="40" dirty="0">
                  <a:solidFill>
                    <a:srgbClr val="020301"/>
                  </a:solidFill>
                  <a:latin typeface="Raleway Bold" charset="0"/>
                  <a:cs typeface="Raleway Bold" charset="0"/>
                </a:rPr>
                <a:t>“The motions of bodies included in a given space are the same among themselves, whether that space is at rest or moves uniformly forward in a straight line.”</a:t>
              </a:r>
            </a:p>
          </p:txBody>
        </p:sp>
      </p:grpSp>
      <p:sp>
        <p:nvSpPr>
          <p:cNvPr id="13"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5</a:t>
            </a:fld>
            <a:endParaRPr lang="en-US" sz="3600" dirty="0"/>
          </a:p>
        </p:txBody>
      </p:sp>
      <p:sp>
        <p:nvSpPr>
          <p:cNvPr id="11" name="Google Shape;456;p19">
            <a:extLst>
              <a:ext uri="{FF2B5EF4-FFF2-40B4-BE49-F238E27FC236}">
                <a16:creationId xmlns:a16="http://schemas.microsoft.com/office/drawing/2014/main" id="{B9F8E4E2-D9BB-74E1-F5F9-49E2F566E59B}"/>
              </a:ext>
            </a:extLst>
          </p:cNvPr>
          <p:cNvSpPr txBox="1"/>
          <p:nvPr/>
        </p:nvSpPr>
        <p:spPr>
          <a:xfrm>
            <a:off x="6858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a:off x="0" y="2595391"/>
            <a:ext cx="15510573" cy="7849897"/>
            <a:chOff x="0" y="0"/>
            <a:chExt cx="20680765" cy="10466529"/>
          </a:xfrm>
        </p:grpSpPr>
        <p:sp>
          <p:nvSpPr>
            <p:cNvPr id="3" name="AutoShape 3"/>
            <p:cNvSpPr/>
            <p:nvPr/>
          </p:nvSpPr>
          <p:spPr>
            <a:xfrm>
              <a:off x="0" y="157250"/>
              <a:ext cx="20680765" cy="10309279"/>
            </a:xfrm>
            <a:prstGeom prst="rect">
              <a:avLst/>
            </a:prstGeom>
            <a:solidFill>
              <a:srgbClr val="FFDB15"/>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4" name="Group 4"/>
            <p:cNvGrpSpPr/>
            <p:nvPr/>
          </p:nvGrpSpPr>
          <p:grpSpPr>
            <a:xfrm rot="-10800000">
              <a:off x="1106647" y="0"/>
              <a:ext cx="1932961" cy="1186513"/>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020301"/>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black"/>
                  </a:solidFill>
                  <a:effectLst/>
                  <a:uLnTx/>
                  <a:uFillTx/>
                  <a:latin typeface="Calibri"/>
                  <a:ea typeface="+mn-ea"/>
                  <a:cs typeface="+mn-cs"/>
                </a:endParaRPr>
              </a:p>
            </p:txBody>
          </p:sp>
        </p:grpSp>
      </p:grpSp>
      <p:pic>
        <p:nvPicPr>
          <p:cNvPr id="6" name="Picture 6"/>
          <p:cNvPicPr>
            <a:picLocks noChangeAspect="1"/>
          </p:cNvPicPr>
          <p:nvPr/>
        </p:nvPicPr>
        <p:blipFill>
          <a:blip r:embed="rId3"/>
          <a:srcRect l="30223" r="30223"/>
          <a:stretch>
            <a:fillRect/>
          </a:stretch>
        </p:blipFill>
        <p:spPr>
          <a:xfrm>
            <a:off x="12154064" y="-158288"/>
            <a:ext cx="6263581" cy="10603576"/>
          </a:xfrm>
          <a:prstGeom prst="rect">
            <a:avLst/>
          </a:prstGeom>
        </p:spPr>
      </p:pic>
      <p:pic>
        <p:nvPicPr>
          <p:cNvPr id="7" name="Picture 7"/>
          <p:cNvPicPr>
            <a:picLocks noChangeAspect="1"/>
          </p:cNvPicPr>
          <p:nvPr/>
        </p:nvPicPr>
        <p:blipFill>
          <a:blip r:embed="rId4"/>
          <a:srcRect r="21695" b="19975"/>
          <a:stretch/>
        </p:blipFill>
        <p:spPr>
          <a:xfrm>
            <a:off x="1440295" y="5774832"/>
            <a:ext cx="13063613" cy="3537936"/>
          </a:xfrm>
          <a:prstGeom prst="rect">
            <a:avLst/>
          </a:prstGeom>
        </p:spPr>
      </p:pic>
      <p:sp>
        <p:nvSpPr>
          <p:cNvPr id="8" name="TextBox 8"/>
          <p:cNvSpPr txBox="1"/>
          <p:nvPr/>
        </p:nvSpPr>
        <p:spPr>
          <a:xfrm>
            <a:off x="1028700" y="426310"/>
            <a:ext cx="10889854" cy="1974900"/>
          </a:xfrm>
          <a:prstGeom prst="rect">
            <a:avLst/>
          </a:prstGeom>
        </p:spPr>
        <p:txBody>
          <a:bodyPr lIns="0" tIns="0" rIns="0" bIns="0" rtlCol="0" anchor="t">
            <a:spAutoFit/>
          </a:bodyPr>
          <a:lstStyle/>
          <a:p>
            <a:pPr marL="0" marR="0" lvl="0" indent="0" algn="l" defTabSz="914400" rtl="0" eaLnBrk="1" fontAlgn="auto" latinLnBrk="0" hangingPunct="1">
              <a:lnSpc>
                <a:spcPts val="7670"/>
              </a:lnSpc>
              <a:spcBef>
                <a:spcPts val="0"/>
              </a:spcBef>
              <a:spcAft>
                <a:spcPts val="0"/>
              </a:spcAft>
              <a:buClrTx/>
              <a:buSzTx/>
              <a:buFontTx/>
              <a:buNone/>
              <a:tabLst/>
              <a:defRPr/>
            </a:pPr>
            <a:r>
              <a:rPr kumimoji="0" lang="en-US" sz="6500" b="0" i="0" u="none" strike="noStrike" kern="1200" cap="none" spc="65" normalizeH="0" baseline="0" noProof="0" dirty="0">
                <a:ln>
                  <a:noFill/>
                </a:ln>
                <a:solidFill>
                  <a:srgbClr val="FFFFFF"/>
                </a:solidFill>
                <a:effectLst/>
                <a:uLnTx/>
                <a:uFillTx/>
                <a:latin typeface="Raleway Medium" panose="020B0003030101060003" pitchFamily="34" charset="0"/>
                <a:ea typeface="+mn-ea"/>
                <a:cs typeface="+mn-cs"/>
              </a:rPr>
              <a:t>GALILEAN TRANSFORMATION</a:t>
            </a:r>
          </a:p>
        </p:txBody>
      </p:sp>
      <p:sp>
        <p:nvSpPr>
          <p:cNvPr id="10" name="TextBox 10"/>
          <p:cNvSpPr txBox="1"/>
          <p:nvPr/>
        </p:nvSpPr>
        <p:spPr>
          <a:xfrm>
            <a:off x="1440295" y="3423285"/>
            <a:ext cx="10478259" cy="1720215"/>
          </a:xfrm>
          <a:prstGeom prst="rect">
            <a:avLst/>
          </a:prstGeom>
        </p:spPr>
        <p:txBody>
          <a:bodyPr lIns="0" tIns="0" rIns="0" bIns="0" rtlCol="0" anchor="t">
            <a:spAutoFit/>
          </a:bodyPr>
          <a:lstStyle/>
          <a:p>
            <a:pPr marL="0" marR="0" lvl="0" indent="0" algn="l" defTabSz="914400" rtl="0" eaLnBrk="1" fontAlgn="auto" latinLnBrk="0" hangingPunct="1">
              <a:lnSpc>
                <a:spcPts val="4649"/>
              </a:lnSpc>
              <a:spcBef>
                <a:spcPts val="0"/>
              </a:spcBef>
              <a:spcAft>
                <a:spcPts val="0"/>
              </a:spcAft>
              <a:buClrTx/>
              <a:buSzTx/>
              <a:buFontTx/>
              <a:buNone/>
              <a:tabLst/>
              <a:defRPr/>
            </a:pPr>
            <a:r>
              <a:rPr kumimoji="0" lang="en-US" sz="3099" b="0" i="0" u="none" strike="noStrike" kern="1200" cap="none" spc="30" normalizeH="0" baseline="0" noProof="0" dirty="0">
                <a:ln>
                  <a:noFill/>
                </a:ln>
                <a:solidFill>
                  <a:srgbClr val="020301"/>
                </a:solidFill>
                <a:effectLst/>
                <a:uLnTx/>
                <a:uFillTx/>
                <a:latin typeface="Raleway" panose="020B0003030101060003" pitchFamily="34" charset="0"/>
                <a:ea typeface="+mn-ea"/>
                <a:cs typeface="+mn-cs"/>
              </a:rPr>
              <a:t>At the time of Newton the relation of the coordinates between two systems in motion with relative velocity v, was deﬁned by the Galilean transformation of motion</a:t>
            </a:r>
          </a:p>
        </p:txBody>
      </p:sp>
      <p:sp>
        <p:nvSpPr>
          <p:cNvPr id="12"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pPr marL="0" marR="0" lvl="0" indent="0" algn="r" defTabSz="457154" rtl="0" eaLnBrk="1" fontAlgn="auto" latinLnBrk="0" hangingPunct="1">
              <a:lnSpc>
                <a:spcPct val="100000"/>
              </a:lnSpc>
              <a:spcBef>
                <a:spcPts val="0"/>
              </a:spcBef>
              <a:spcAft>
                <a:spcPts val="0"/>
              </a:spcAft>
              <a:buClrTx/>
              <a:buSzTx/>
              <a:buFontTx/>
              <a:buNone/>
              <a:tabLst/>
              <a:defRPr/>
            </a:pPr>
            <a:fld id="{B6F15528-21DE-4FAA-801E-634DDDAF4B2B}" type="slidenum">
              <a:rPr kumimoji="0" lang="en-US" sz="3600" b="0" i="0" u="none" strike="noStrike" kern="1200" cap="none" spc="0" normalizeH="0" baseline="0" noProof="0" smtClean="0">
                <a:ln>
                  <a:noFill/>
                </a:ln>
                <a:solidFill>
                  <a:prstClr val="black"/>
                </a:solidFill>
                <a:effectLst/>
                <a:uLnTx/>
                <a:uFillTx/>
                <a:latin typeface="Raleway" pitchFamily="2" charset="77"/>
                <a:ea typeface="+mn-ea"/>
                <a:cs typeface="+mn-cs"/>
              </a:rPr>
              <a:pPr marL="0" marR="0" lvl="0" indent="0" algn="r" defTabSz="457154" rtl="0" eaLnBrk="1" fontAlgn="auto" latinLnBrk="0" hangingPunct="1">
                <a:lnSpc>
                  <a:spcPct val="100000"/>
                </a:lnSpc>
                <a:spcBef>
                  <a:spcPts val="0"/>
                </a:spcBef>
                <a:spcAft>
                  <a:spcPts val="0"/>
                </a:spcAft>
                <a:buClrTx/>
                <a:buSzTx/>
                <a:buFontTx/>
                <a:buNone/>
                <a:tabLst/>
                <a:defRPr/>
              </a:pPr>
              <a:t>6</a:t>
            </a:fld>
            <a:endParaRPr kumimoji="0" lang="en-US" sz="3600" b="0" i="0" u="none" strike="noStrike" kern="1200" cap="none" spc="0" normalizeH="0" baseline="0" noProof="0" dirty="0">
              <a:ln>
                <a:noFill/>
              </a:ln>
              <a:solidFill>
                <a:prstClr val="black"/>
              </a:solidFill>
              <a:effectLst/>
              <a:uLnTx/>
              <a:uFillTx/>
              <a:latin typeface="Raleway" pitchFamily="2" charset="77"/>
              <a:ea typeface="+mn-ea"/>
              <a:cs typeface="+mn-cs"/>
            </a:endParaRPr>
          </a:p>
        </p:txBody>
      </p:sp>
      <p:sp>
        <p:nvSpPr>
          <p:cNvPr id="9" name="Google Shape;456;p19">
            <a:extLst>
              <a:ext uri="{FF2B5EF4-FFF2-40B4-BE49-F238E27FC236}">
                <a16:creationId xmlns:a16="http://schemas.microsoft.com/office/drawing/2014/main" id="{2ED20C60-4EB7-EBB8-B0D0-2B129A406A98}"/>
              </a:ext>
            </a:extLst>
          </p:cNvPr>
          <p:cNvSpPr txBox="1"/>
          <p:nvPr/>
        </p:nvSpPr>
        <p:spPr>
          <a:xfrm>
            <a:off x="259445" y="9944100"/>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pic>
        <p:nvPicPr>
          <p:cNvPr id="11" name="Picture 10">
            <a:extLst>
              <a:ext uri="{FF2B5EF4-FFF2-40B4-BE49-F238E27FC236}">
                <a16:creationId xmlns:a16="http://schemas.microsoft.com/office/drawing/2014/main" id="{1E94F3AF-FBED-D1D1-279E-4E798DB95DF5}"/>
              </a:ext>
            </a:extLst>
          </p:cNvPr>
          <p:cNvPicPr>
            <a:picLocks noChangeAspect="1"/>
          </p:cNvPicPr>
          <p:nvPr/>
        </p:nvPicPr>
        <p:blipFill>
          <a:blip r:embed="rId5"/>
          <a:stretch>
            <a:fillRect/>
          </a:stretch>
        </p:blipFill>
        <p:spPr>
          <a:xfrm>
            <a:off x="11201400" y="8569725"/>
            <a:ext cx="2774548" cy="705806"/>
          </a:xfrm>
          <a:prstGeom prst="rect">
            <a:avLst/>
          </a:prstGeom>
          <a:ln w="28575">
            <a:solidFill>
              <a:srgbClr val="C0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grpSp>
        <p:nvGrpSpPr>
          <p:cNvPr id="2" name="Group 2"/>
          <p:cNvGrpSpPr/>
          <p:nvPr/>
        </p:nvGrpSpPr>
        <p:grpSpPr>
          <a:xfrm>
            <a:off x="2584451" y="25091"/>
            <a:ext cx="8611933" cy="10261910"/>
            <a:chOff x="0" y="0"/>
            <a:chExt cx="11176345" cy="14444490"/>
          </a:xfrm>
        </p:grpSpPr>
        <p:sp>
          <p:nvSpPr>
            <p:cNvPr id="3" name="AutoShape 3"/>
            <p:cNvSpPr/>
            <p:nvPr/>
          </p:nvSpPr>
          <p:spPr>
            <a:xfrm>
              <a:off x="78932" y="0"/>
              <a:ext cx="11097413" cy="14444490"/>
            </a:xfrm>
            <a:prstGeom prst="rect">
              <a:avLst/>
            </a:prstGeom>
            <a:solidFill>
              <a:srgbClr val="020301"/>
            </a:solidFill>
          </p:spPr>
          <p:txBody>
            <a:bodyPr/>
            <a:lstStyle/>
            <a:p>
              <a:endParaRPr lang="en-CH"/>
            </a:p>
          </p:txBody>
        </p:sp>
        <p:grpSp>
          <p:nvGrpSpPr>
            <p:cNvPr id="4" name="Group 4"/>
            <p:cNvGrpSpPr/>
            <p:nvPr/>
          </p:nvGrpSpPr>
          <p:grpSpPr>
            <a:xfrm rot="5400000">
              <a:off x="-311655" y="6850213"/>
              <a:ext cx="1614092" cy="990781"/>
              <a:chOff x="0" y="0"/>
              <a:chExt cx="6350000" cy="5499100"/>
            </a:xfrm>
          </p:grpSpPr>
          <p:sp>
            <p:nvSpPr>
              <p:cNvPr id="5" name="Freeform 5"/>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pic>
        <p:nvPicPr>
          <p:cNvPr id="6" name="Picture 6"/>
          <p:cNvPicPr>
            <a:picLocks noChangeAspect="1"/>
          </p:cNvPicPr>
          <p:nvPr/>
        </p:nvPicPr>
        <p:blipFill>
          <a:blip r:embed="rId3"/>
          <a:srcRect/>
          <a:stretch>
            <a:fillRect/>
          </a:stretch>
        </p:blipFill>
        <p:spPr>
          <a:xfrm>
            <a:off x="3763341" y="1028700"/>
            <a:ext cx="7233848" cy="822960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0800000">
            <a:off x="9493194" y="1260279"/>
            <a:ext cx="2278381" cy="723386"/>
          </a:xfrm>
          <a:prstGeom prst="rect">
            <a:avLst/>
          </a:prstGeom>
        </p:spPr>
      </p:pic>
      <p:sp>
        <p:nvSpPr>
          <p:cNvPr id="8" name="TextBox 8"/>
          <p:cNvSpPr txBox="1"/>
          <p:nvPr/>
        </p:nvSpPr>
        <p:spPr>
          <a:xfrm rot="-5400000">
            <a:off x="-2517799" y="3299391"/>
            <a:ext cx="8229600" cy="1974900"/>
          </a:xfrm>
          <a:prstGeom prst="rect">
            <a:avLst/>
          </a:prstGeom>
        </p:spPr>
        <p:txBody>
          <a:bodyPr lIns="0" tIns="0" rIns="0" bIns="0" rtlCol="0" anchor="t">
            <a:spAutoFit/>
          </a:bodyPr>
          <a:lstStyle/>
          <a:p>
            <a:pPr>
              <a:lnSpc>
                <a:spcPts val="7670"/>
              </a:lnSpc>
            </a:pPr>
            <a:r>
              <a:rPr lang="en-US" sz="6500" b="1" spc="65" dirty="0">
                <a:solidFill>
                  <a:srgbClr val="020301"/>
                </a:solidFill>
                <a:latin typeface="Raleway SemiBold" panose="020B0003030101060003" pitchFamily="34" charset="0"/>
              </a:rPr>
              <a:t> MAXWELL EQUATIONS</a:t>
            </a:r>
          </a:p>
        </p:txBody>
      </p:sp>
      <p:sp>
        <p:nvSpPr>
          <p:cNvPr id="9" name="TextBox 9"/>
          <p:cNvSpPr txBox="1"/>
          <p:nvPr/>
        </p:nvSpPr>
        <p:spPr>
          <a:xfrm>
            <a:off x="12120945" y="1212654"/>
            <a:ext cx="5641298" cy="587790"/>
          </a:xfrm>
          <a:prstGeom prst="rect">
            <a:avLst/>
          </a:prstGeom>
        </p:spPr>
        <p:txBody>
          <a:bodyPr lIns="0" tIns="0" rIns="0" bIns="0" rtlCol="0" anchor="t">
            <a:spAutoFit/>
          </a:bodyPr>
          <a:lstStyle/>
          <a:p>
            <a:pPr>
              <a:lnSpc>
                <a:spcPts val="4939"/>
              </a:lnSpc>
            </a:pPr>
            <a:r>
              <a:rPr lang="en-US" sz="3799" b="1" spc="303" dirty="0">
                <a:solidFill>
                  <a:srgbClr val="020301"/>
                </a:solidFill>
                <a:latin typeface="Raleway" panose="020B0003030101060003" pitchFamily="34" charset="0"/>
              </a:rPr>
              <a:t>GAUSS’S LAW FOR E</a:t>
            </a:r>
          </a:p>
        </p:txBody>
      </p:sp>
      <p:sp>
        <p:nvSpPr>
          <p:cNvPr id="10" name="TextBox 10"/>
          <p:cNvSpPr txBox="1"/>
          <p:nvPr/>
        </p:nvSpPr>
        <p:spPr>
          <a:xfrm>
            <a:off x="12143520" y="3259920"/>
            <a:ext cx="5641298" cy="626745"/>
          </a:xfrm>
          <a:prstGeom prst="rect">
            <a:avLst/>
          </a:prstGeom>
        </p:spPr>
        <p:txBody>
          <a:bodyPr lIns="0" tIns="0" rIns="0" bIns="0" rtlCol="0" anchor="t">
            <a:spAutoFit/>
          </a:bodyPr>
          <a:lstStyle/>
          <a:p>
            <a:pPr>
              <a:lnSpc>
                <a:spcPts val="4939"/>
              </a:lnSpc>
            </a:pPr>
            <a:r>
              <a:rPr lang="en-US" sz="3799" spc="303" dirty="0">
                <a:solidFill>
                  <a:srgbClr val="020301"/>
                </a:solidFill>
                <a:latin typeface="Raleway Bold"/>
              </a:rPr>
              <a:t>GAUSS’S LAW</a:t>
            </a:r>
            <a:r>
              <a:rPr lang="en-US" sz="3799" spc="303" dirty="0">
                <a:solidFill>
                  <a:srgbClr val="020301"/>
                </a:solidFill>
                <a:latin typeface="Raleway"/>
              </a:rPr>
              <a:t> FOR </a:t>
            </a:r>
            <a:r>
              <a:rPr lang="en-US" sz="3799" spc="303" dirty="0">
                <a:solidFill>
                  <a:srgbClr val="020301"/>
                </a:solidFill>
                <a:latin typeface="Raleway Bold"/>
              </a:rPr>
              <a:t>B</a:t>
            </a:r>
          </a:p>
        </p:txBody>
      </p:sp>
      <p:pic>
        <p:nvPicPr>
          <p:cNvPr id="11" name="Picture 11"/>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0800000">
            <a:off x="9493194" y="3307545"/>
            <a:ext cx="2278381" cy="723386"/>
          </a:xfrm>
          <a:prstGeom prst="rect">
            <a:avLst/>
          </a:prstGeom>
        </p:spPr>
      </p:pic>
      <p:pic>
        <p:nvPicPr>
          <p:cNvPr id="12" name="Picture 12"/>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0800000">
            <a:off x="10260441" y="7899631"/>
            <a:ext cx="1511135" cy="479785"/>
          </a:xfrm>
          <a:prstGeom prst="rect">
            <a:avLst/>
          </a:prstGeom>
        </p:spPr>
      </p:pic>
      <p:sp>
        <p:nvSpPr>
          <p:cNvPr id="13" name="TextBox 13"/>
          <p:cNvSpPr txBox="1"/>
          <p:nvPr/>
        </p:nvSpPr>
        <p:spPr>
          <a:xfrm>
            <a:off x="12120945" y="4770542"/>
            <a:ext cx="5641298" cy="1881505"/>
          </a:xfrm>
          <a:prstGeom prst="rect">
            <a:avLst/>
          </a:prstGeom>
        </p:spPr>
        <p:txBody>
          <a:bodyPr lIns="0" tIns="0" rIns="0" bIns="0" rtlCol="0" anchor="t">
            <a:spAutoFit/>
          </a:bodyPr>
          <a:lstStyle/>
          <a:p>
            <a:pPr>
              <a:lnSpc>
                <a:spcPts val="4939"/>
              </a:lnSpc>
            </a:pPr>
            <a:r>
              <a:rPr lang="en-US" sz="3799" b="1" spc="303" dirty="0">
                <a:solidFill>
                  <a:srgbClr val="020301"/>
                </a:solidFill>
                <a:latin typeface="Raleway" panose="020B0003030101060003" pitchFamily="34" charset="0"/>
              </a:rPr>
              <a:t>FARADAY’S LAW</a:t>
            </a:r>
          </a:p>
          <a:p>
            <a:pPr>
              <a:lnSpc>
                <a:spcPts val="4939"/>
              </a:lnSpc>
            </a:pPr>
            <a:r>
              <a:rPr lang="en-US" sz="3799" spc="303" dirty="0">
                <a:solidFill>
                  <a:srgbClr val="020301"/>
                </a:solidFill>
                <a:latin typeface="Raleway" panose="020B0003030101060003" pitchFamily="34" charset="0"/>
              </a:rPr>
              <a:t>for time-varying magnetic fields</a:t>
            </a:r>
          </a:p>
        </p:txBody>
      </p:sp>
      <p:sp>
        <p:nvSpPr>
          <p:cNvPr id="14" name="TextBox 14"/>
          <p:cNvSpPr txBox="1"/>
          <p:nvPr/>
        </p:nvSpPr>
        <p:spPr>
          <a:xfrm>
            <a:off x="12120945" y="7101161"/>
            <a:ext cx="5641298" cy="2508885"/>
          </a:xfrm>
          <a:prstGeom prst="rect">
            <a:avLst/>
          </a:prstGeom>
        </p:spPr>
        <p:txBody>
          <a:bodyPr lIns="0" tIns="0" rIns="0" bIns="0" rtlCol="0" anchor="t">
            <a:spAutoFit/>
          </a:bodyPr>
          <a:lstStyle/>
          <a:p>
            <a:pPr>
              <a:lnSpc>
                <a:spcPts val="4939"/>
              </a:lnSpc>
            </a:pPr>
            <a:r>
              <a:rPr lang="en-US" sz="3799" b="1" spc="303" dirty="0">
                <a:solidFill>
                  <a:srgbClr val="020301"/>
                </a:solidFill>
                <a:latin typeface="Raleway" panose="020B0003030101060003" pitchFamily="34" charset="0"/>
              </a:rPr>
              <a:t>AMPERE(-MAXWELL) LAW</a:t>
            </a:r>
          </a:p>
          <a:p>
            <a:pPr>
              <a:lnSpc>
                <a:spcPts val="4939"/>
              </a:lnSpc>
            </a:pPr>
            <a:r>
              <a:rPr lang="en-US" sz="3799" spc="303" dirty="0">
                <a:solidFill>
                  <a:srgbClr val="020301"/>
                </a:solidFill>
                <a:latin typeface="Raleway" panose="020B0003030101060003" pitchFamily="34" charset="0"/>
              </a:rPr>
              <a:t>for time-varying electric fields</a:t>
            </a:r>
          </a:p>
        </p:txBody>
      </p:sp>
      <p:pic>
        <p:nvPicPr>
          <p:cNvPr id="15" name="Picture 1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10800000">
            <a:off x="9493194" y="5373414"/>
            <a:ext cx="2278381" cy="723386"/>
          </a:xfrm>
          <a:prstGeom prst="rect">
            <a:avLst/>
          </a:prstGeom>
        </p:spPr>
      </p:pic>
      <p:sp>
        <p:nvSpPr>
          <p:cNvPr id="16" name="TextBox 16"/>
          <p:cNvSpPr txBox="1"/>
          <p:nvPr/>
        </p:nvSpPr>
        <p:spPr>
          <a:xfrm>
            <a:off x="4559616" y="172041"/>
            <a:ext cx="5641298" cy="626745"/>
          </a:xfrm>
          <a:prstGeom prst="rect">
            <a:avLst/>
          </a:prstGeom>
        </p:spPr>
        <p:txBody>
          <a:bodyPr lIns="0" tIns="0" rIns="0" bIns="0" rtlCol="0" anchor="t">
            <a:spAutoFit/>
          </a:bodyPr>
          <a:lstStyle/>
          <a:p>
            <a:pPr>
              <a:lnSpc>
                <a:spcPts val="4939"/>
              </a:lnSpc>
            </a:pPr>
            <a:r>
              <a:rPr lang="en-US" sz="3799" spc="303" dirty="0">
                <a:solidFill>
                  <a:srgbClr val="FFDB15"/>
                </a:solidFill>
                <a:latin typeface="Raleway Bold"/>
              </a:rPr>
              <a:t>DIFFERENTIAL FORM</a:t>
            </a:r>
          </a:p>
        </p:txBody>
      </p:sp>
      <p:sp>
        <p:nvSpPr>
          <p:cNvPr id="19"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7</a:t>
            </a:fld>
            <a:endParaRPr lang="en-US" sz="3600" dirty="0"/>
          </a:p>
        </p:txBody>
      </p:sp>
      <p:sp>
        <p:nvSpPr>
          <p:cNvPr id="17" name="Google Shape;456;p19">
            <a:extLst>
              <a:ext uri="{FF2B5EF4-FFF2-40B4-BE49-F238E27FC236}">
                <a16:creationId xmlns:a16="http://schemas.microsoft.com/office/drawing/2014/main" id="{99A3E78A-D02B-E269-E62C-50F76147312B}"/>
              </a:ext>
            </a:extLst>
          </p:cNvPr>
          <p:cNvSpPr txBox="1"/>
          <p:nvPr/>
        </p:nvSpPr>
        <p:spPr>
          <a:xfrm>
            <a:off x="5334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20301"/>
        </a:solidFill>
        <a:effectLst/>
      </p:bgPr>
    </p:bg>
    <p:spTree>
      <p:nvGrpSpPr>
        <p:cNvPr id="1" name=""/>
        <p:cNvGrpSpPr/>
        <p:nvPr/>
      </p:nvGrpSpPr>
      <p:grpSpPr>
        <a:xfrm>
          <a:off x="0" y="0"/>
          <a:ext cx="0" cy="0"/>
          <a:chOff x="0" y="0"/>
          <a:chExt cx="0" cy="0"/>
        </a:xfrm>
      </p:grpSpPr>
      <p:grpSp>
        <p:nvGrpSpPr>
          <p:cNvPr id="2" name="Group 2"/>
          <p:cNvGrpSpPr/>
          <p:nvPr/>
        </p:nvGrpSpPr>
        <p:grpSpPr>
          <a:xfrm rot="5400000">
            <a:off x="909240" y="3327824"/>
            <a:ext cx="618697" cy="379776"/>
            <a:chOff x="0" y="0"/>
            <a:chExt cx="6350000" cy="5499100"/>
          </a:xfrm>
        </p:grpSpPr>
        <p:sp>
          <p:nvSpPr>
            <p:cNvPr id="3" name="Freeform 3"/>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sp>
        <p:nvSpPr>
          <p:cNvPr id="4" name="AutoShape 4"/>
          <p:cNvSpPr/>
          <p:nvPr/>
        </p:nvSpPr>
        <p:spPr>
          <a:xfrm>
            <a:off x="15574075" y="-169247"/>
            <a:ext cx="2825005" cy="10625493"/>
          </a:xfrm>
          <a:prstGeom prst="rect">
            <a:avLst/>
          </a:prstGeom>
          <a:solidFill>
            <a:srgbClr val="FFDB15"/>
          </a:solidFill>
        </p:spPr>
        <p:txBody>
          <a:bodyPr/>
          <a:lstStyle/>
          <a:p>
            <a:endParaRPr lang="en-CH"/>
          </a:p>
        </p:txBody>
      </p:sp>
      <p:grpSp>
        <p:nvGrpSpPr>
          <p:cNvPr id="5" name="Group 5"/>
          <p:cNvGrpSpPr/>
          <p:nvPr/>
        </p:nvGrpSpPr>
        <p:grpSpPr>
          <a:xfrm rot="5400000">
            <a:off x="909240" y="5322549"/>
            <a:ext cx="618697" cy="379776"/>
            <a:chOff x="0" y="0"/>
            <a:chExt cx="6350000" cy="5499100"/>
          </a:xfrm>
        </p:grpSpPr>
        <p:sp>
          <p:nvSpPr>
            <p:cNvPr id="6" name="Freeform 6"/>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nvGrpSpPr>
          <p:cNvPr id="8" name="Group 8"/>
          <p:cNvGrpSpPr/>
          <p:nvPr/>
        </p:nvGrpSpPr>
        <p:grpSpPr>
          <a:xfrm rot="5400000">
            <a:off x="909240" y="7245217"/>
            <a:ext cx="618697" cy="379776"/>
            <a:chOff x="0" y="0"/>
            <a:chExt cx="6350000" cy="5499100"/>
          </a:xfrm>
        </p:grpSpPr>
        <p:sp>
          <p:nvSpPr>
            <p:cNvPr id="9" name="Freeform 9"/>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sp>
        <p:nvSpPr>
          <p:cNvPr id="10" name="AutoShape 10"/>
          <p:cNvSpPr/>
          <p:nvPr/>
        </p:nvSpPr>
        <p:spPr>
          <a:xfrm>
            <a:off x="16862980" y="2402703"/>
            <a:ext cx="86841" cy="5715000"/>
          </a:xfrm>
          <a:prstGeom prst="rect">
            <a:avLst/>
          </a:prstGeom>
          <a:solidFill>
            <a:srgbClr val="020301"/>
          </a:solidFill>
        </p:spPr>
        <p:txBody>
          <a:bodyPr/>
          <a:lstStyle/>
          <a:p>
            <a:endParaRPr lang="en-CH"/>
          </a:p>
        </p:txBody>
      </p:sp>
      <p:pic>
        <p:nvPicPr>
          <p:cNvPr id="12" name="Picture 12"/>
          <p:cNvPicPr>
            <a:picLocks noChangeAspect="1"/>
          </p:cNvPicPr>
          <p:nvPr/>
        </p:nvPicPr>
        <p:blipFill>
          <a:blip r:embed="rId3"/>
          <a:srcRect/>
          <a:stretch>
            <a:fillRect/>
          </a:stretch>
        </p:blipFill>
        <p:spPr>
          <a:xfrm>
            <a:off x="1802872" y="2739838"/>
            <a:ext cx="8954733" cy="1555747"/>
          </a:xfrm>
          <a:prstGeom prst="rect">
            <a:avLst/>
          </a:prstGeom>
        </p:spPr>
      </p:pic>
      <p:pic>
        <p:nvPicPr>
          <p:cNvPr id="13" name="Picture 13"/>
          <p:cNvPicPr>
            <a:picLocks noChangeAspect="1"/>
          </p:cNvPicPr>
          <p:nvPr/>
        </p:nvPicPr>
        <p:blipFill>
          <a:blip r:embed="rId4"/>
          <a:srcRect/>
          <a:stretch>
            <a:fillRect/>
          </a:stretch>
        </p:blipFill>
        <p:spPr>
          <a:xfrm>
            <a:off x="1802872" y="4862911"/>
            <a:ext cx="8954733" cy="1144826"/>
          </a:xfrm>
          <a:prstGeom prst="rect">
            <a:avLst/>
          </a:prstGeom>
        </p:spPr>
      </p:pic>
      <p:pic>
        <p:nvPicPr>
          <p:cNvPr id="14" name="Picture 14"/>
          <p:cNvPicPr>
            <a:picLocks noChangeAspect="1"/>
          </p:cNvPicPr>
          <p:nvPr/>
        </p:nvPicPr>
        <p:blipFill>
          <a:blip r:embed="rId5"/>
          <a:srcRect/>
          <a:stretch>
            <a:fillRect/>
          </a:stretch>
        </p:blipFill>
        <p:spPr>
          <a:xfrm>
            <a:off x="1802872" y="6877192"/>
            <a:ext cx="8954733" cy="1115825"/>
          </a:xfrm>
          <a:prstGeom prst="rect">
            <a:avLst/>
          </a:prstGeom>
        </p:spPr>
      </p:pic>
      <p:sp>
        <p:nvSpPr>
          <p:cNvPr id="15" name="TextBox 15"/>
          <p:cNvSpPr txBox="1"/>
          <p:nvPr/>
        </p:nvSpPr>
        <p:spPr>
          <a:xfrm>
            <a:off x="482048" y="455434"/>
            <a:ext cx="13163039" cy="1800479"/>
          </a:xfrm>
          <a:prstGeom prst="rect">
            <a:avLst/>
          </a:prstGeom>
        </p:spPr>
        <p:txBody>
          <a:bodyPr lIns="0" tIns="0" rIns="0" bIns="0" rtlCol="0" anchor="t">
            <a:spAutoFit/>
          </a:bodyPr>
          <a:lstStyle/>
          <a:p>
            <a:pPr>
              <a:lnSpc>
                <a:spcPts val="7168"/>
              </a:lnSpc>
            </a:pPr>
            <a:r>
              <a:rPr lang="en-US" sz="5600" spc="168" dirty="0">
                <a:solidFill>
                  <a:srgbClr val="FFFFFF"/>
                </a:solidFill>
                <a:latin typeface="Raleway Medium" panose="020B0003030101060003" pitchFamily="34" charset="0"/>
              </a:rPr>
              <a:t>THE PROBLEM WITH GALILEAN TRANSFORMATION</a:t>
            </a:r>
          </a:p>
        </p:txBody>
      </p:sp>
      <p:sp>
        <p:nvSpPr>
          <p:cNvPr id="16" name="TextBox 16"/>
          <p:cNvSpPr txBox="1"/>
          <p:nvPr/>
        </p:nvSpPr>
        <p:spPr>
          <a:xfrm>
            <a:off x="11008055" y="2965262"/>
            <a:ext cx="4142456" cy="1047750"/>
          </a:xfrm>
          <a:prstGeom prst="rect">
            <a:avLst/>
          </a:prstGeom>
        </p:spPr>
        <p:txBody>
          <a:bodyPr lIns="0" tIns="0" rIns="0" bIns="0" rtlCol="0" anchor="t">
            <a:spAutoFit/>
          </a:bodyPr>
          <a:lstStyle/>
          <a:p>
            <a:pPr algn="ctr">
              <a:lnSpc>
                <a:spcPts val="4200"/>
              </a:lnSpc>
              <a:spcBef>
                <a:spcPct val="0"/>
              </a:spcBef>
            </a:pPr>
            <a:r>
              <a:rPr lang="en-US" sz="3000" dirty="0">
                <a:solidFill>
                  <a:srgbClr val="FFFFFF"/>
                </a:solidFill>
                <a:latin typeface="Raleway" pitchFamily="2" charset="0"/>
              </a:rPr>
              <a:t>Maxwell wave equation</a:t>
            </a:r>
          </a:p>
        </p:txBody>
      </p:sp>
      <p:sp>
        <p:nvSpPr>
          <p:cNvPr id="17" name="TextBox 17"/>
          <p:cNvSpPr txBox="1"/>
          <p:nvPr/>
        </p:nvSpPr>
        <p:spPr>
          <a:xfrm>
            <a:off x="11248250" y="4882874"/>
            <a:ext cx="4142456" cy="1034579"/>
          </a:xfrm>
          <a:prstGeom prst="rect">
            <a:avLst/>
          </a:prstGeom>
        </p:spPr>
        <p:txBody>
          <a:bodyPr lIns="0" tIns="0" rIns="0" bIns="0" rtlCol="0" anchor="t">
            <a:spAutoFit/>
          </a:bodyPr>
          <a:lstStyle/>
          <a:p>
            <a:pPr algn="ctr">
              <a:lnSpc>
                <a:spcPts val="4200"/>
              </a:lnSpc>
              <a:spcBef>
                <a:spcPct val="0"/>
              </a:spcBef>
            </a:pPr>
            <a:r>
              <a:rPr lang="en-US" sz="3000" dirty="0">
                <a:solidFill>
                  <a:srgbClr val="FFFFFF"/>
                </a:solidFill>
                <a:latin typeface="Raleway" pitchFamily="2" charset="0"/>
              </a:rPr>
              <a:t>Galilean</a:t>
            </a:r>
            <a:r>
              <a:rPr lang="en-US" sz="3000" dirty="0">
                <a:solidFill>
                  <a:srgbClr val="FFFFFF"/>
                </a:solidFill>
                <a:latin typeface="Trocchi"/>
              </a:rPr>
              <a:t> </a:t>
            </a:r>
            <a:endParaRPr lang="en-US" sz="3000" dirty="0">
              <a:solidFill>
                <a:srgbClr val="FFFFFF"/>
              </a:solidFill>
              <a:latin typeface="Raleway" pitchFamily="2" charset="0"/>
            </a:endParaRPr>
          </a:p>
          <a:p>
            <a:pPr algn="ctr">
              <a:lnSpc>
                <a:spcPts val="4200"/>
              </a:lnSpc>
              <a:spcBef>
                <a:spcPct val="0"/>
              </a:spcBef>
            </a:pPr>
            <a:r>
              <a:rPr lang="en-US" sz="3000" dirty="0">
                <a:solidFill>
                  <a:srgbClr val="FFFFFF"/>
                </a:solidFill>
                <a:latin typeface="Raleway" pitchFamily="2" charset="0"/>
              </a:rPr>
              <a:t>transformation</a:t>
            </a:r>
          </a:p>
        </p:txBody>
      </p:sp>
      <p:sp>
        <p:nvSpPr>
          <p:cNvPr id="18" name="TextBox 18"/>
          <p:cNvSpPr txBox="1"/>
          <p:nvPr/>
        </p:nvSpPr>
        <p:spPr>
          <a:xfrm>
            <a:off x="11248250" y="6882655"/>
            <a:ext cx="4142456" cy="1047750"/>
          </a:xfrm>
          <a:prstGeom prst="rect">
            <a:avLst/>
          </a:prstGeom>
        </p:spPr>
        <p:txBody>
          <a:bodyPr lIns="0" tIns="0" rIns="0" bIns="0" rtlCol="0" anchor="t">
            <a:spAutoFit/>
          </a:bodyPr>
          <a:lstStyle/>
          <a:p>
            <a:pPr algn="ctr">
              <a:lnSpc>
                <a:spcPts val="4200"/>
              </a:lnSpc>
              <a:spcBef>
                <a:spcPct val="0"/>
              </a:spcBef>
            </a:pPr>
            <a:r>
              <a:rPr lang="en-US" sz="3000" dirty="0">
                <a:solidFill>
                  <a:srgbClr val="FFFFFF"/>
                </a:solidFill>
                <a:latin typeface="Raleway" pitchFamily="2" charset="0"/>
              </a:rPr>
              <a:t>Maxwell wave equation</a:t>
            </a:r>
          </a:p>
        </p:txBody>
      </p:sp>
      <p:sp>
        <p:nvSpPr>
          <p:cNvPr id="20"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341177"/>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pPr/>
              <a:t>8</a:t>
            </a:fld>
            <a:endParaRPr lang="en-US" sz="3600" dirty="0"/>
          </a:p>
        </p:txBody>
      </p:sp>
      <p:sp>
        <p:nvSpPr>
          <p:cNvPr id="7" name="Google Shape;456;p19">
            <a:extLst>
              <a:ext uri="{FF2B5EF4-FFF2-40B4-BE49-F238E27FC236}">
                <a16:creationId xmlns:a16="http://schemas.microsoft.com/office/drawing/2014/main" id="{B858923F-D687-346F-D65D-7B51A1327CD0}"/>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DB15"/>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9552" r="9552"/>
          <a:stretch>
            <a:fillRect/>
          </a:stretch>
        </p:blipFill>
        <p:spPr>
          <a:xfrm>
            <a:off x="5509081" y="0"/>
            <a:ext cx="12757074" cy="10287000"/>
          </a:xfrm>
          <a:prstGeom prst="rect">
            <a:avLst/>
          </a:prstGeom>
        </p:spPr>
      </p:pic>
      <p:grpSp>
        <p:nvGrpSpPr>
          <p:cNvPr id="3" name="Group 3"/>
          <p:cNvGrpSpPr/>
          <p:nvPr/>
        </p:nvGrpSpPr>
        <p:grpSpPr>
          <a:xfrm>
            <a:off x="-76200" y="3393898"/>
            <a:ext cx="16451858" cy="6963440"/>
            <a:chOff x="1" y="4692892"/>
            <a:chExt cx="18576043" cy="9023108"/>
          </a:xfrm>
        </p:grpSpPr>
        <p:sp>
          <p:nvSpPr>
            <p:cNvPr id="5" name="AutoShape 5"/>
            <p:cNvSpPr/>
            <p:nvPr/>
          </p:nvSpPr>
          <p:spPr>
            <a:xfrm>
              <a:off x="53709" y="4692892"/>
              <a:ext cx="18522335" cy="4330217"/>
            </a:xfrm>
            <a:prstGeom prst="rect">
              <a:avLst/>
            </a:prstGeom>
            <a:solidFill>
              <a:srgbClr val="020301"/>
            </a:solidFill>
          </p:spPr>
          <p:txBody>
            <a:bodyPr/>
            <a:lstStyle/>
            <a:p>
              <a:endParaRPr lang="en-CH"/>
            </a:p>
          </p:txBody>
        </p:sp>
        <p:sp>
          <p:nvSpPr>
            <p:cNvPr id="6" name="AutoShape 6"/>
            <p:cNvSpPr/>
            <p:nvPr/>
          </p:nvSpPr>
          <p:spPr>
            <a:xfrm>
              <a:off x="53709" y="9385783"/>
              <a:ext cx="18522335" cy="4330217"/>
            </a:xfrm>
            <a:prstGeom prst="rect">
              <a:avLst/>
            </a:prstGeom>
            <a:solidFill>
              <a:srgbClr val="020301"/>
            </a:solidFill>
          </p:spPr>
          <p:txBody>
            <a:bodyPr/>
            <a:lstStyle/>
            <a:p>
              <a:endParaRPr lang="en-CH"/>
            </a:p>
          </p:txBody>
        </p:sp>
        <p:grpSp>
          <p:nvGrpSpPr>
            <p:cNvPr id="7" name="Group 7"/>
            <p:cNvGrpSpPr/>
            <p:nvPr/>
          </p:nvGrpSpPr>
          <p:grpSpPr>
            <a:xfrm rot="5400000">
              <a:off x="-206067" y="6530447"/>
              <a:ext cx="1067241" cy="655106"/>
              <a:chOff x="0" y="0"/>
              <a:chExt cx="6350000" cy="5499100"/>
            </a:xfrm>
          </p:grpSpPr>
          <p:sp>
            <p:nvSpPr>
              <p:cNvPr id="8" name="Freeform 8"/>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nvGrpSpPr>
            <p:cNvPr id="9" name="Group 9"/>
            <p:cNvGrpSpPr/>
            <p:nvPr/>
          </p:nvGrpSpPr>
          <p:grpSpPr>
            <a:xfrm rot="5400000">
              <a:off x="-206067" y="11223338"/>
              <a:ext cx="1067241" cy="655106"/>
              <a:chOff x="0" y="0"/>
              <a:chExt cx="6350000" cy="5499100"/>
            </a:xfrm>
          </p:grpSpPr>
          <p:sp>
            <p:nvSpPr>
              <p:cNvPr id="10" name="Freeform 10"/>
              <p:cNvSpPr/>
              <p:nvPr/>
            </p:nvSpPr>
            <p:spPr>
              <a:xfrm>
                <a:off x="0" y="0"/>
                <a:ext cx="6350000" cy="5499100"/>
              </a:xfrm>
              <a:custGeom>
                <a:avLst/>
                <a:gdLst/>
                <a:ahLst/>
                <a:cxnLst/>
                <a:rect l="l" t="t" r="r" b="b"/>
                <a:pathLst>
                  <a:path w="6350000" h="5499100">
                    <a:moveTo>
                      <a:pt x="0" y="5499100"/>
                    </a:moveTo>
                    <a:lnTo>
                      <a:pt x="3175000" y="0"/>
                    </a:lnTo>
                    <a:lnTo>
                      <a:pt x="6350000" y="5499100"/>
                    </a:lnTo>
                    <a:close/>
                  </a:path>
                </a:pathLst>
              </a:custGeom>
              <a:solidFill>
                <a:srgbClr val="FFDB15"/>
              </a:solidFill>
            </p:spPr>
            <p:txBody>
              <a:bodyPr/>
              <a:lstStyle/>
              <a:p>
                <a:endParaRPr lang="en-CH"/>
              </a:p>
            </p:txBody>
          </p:sp>
        </p:grpSp>
      </p:grpSp>
      <p:sp>
        <p:nvSpPr>
          <p:cNvPr id="12" name="TextBox 12"/>
          <p:cNvSpPr txBox="1"/>
          <p:nvPr/>
        </p:nvSpPr>
        <p:spPr>
          <a:xfrm>
            <a:off x="5518894" y="370187"/>
            <a:ext cx="12985226" cy="2074857"/>
          </a:xfrm>
          <a:prstGeom prst="rect">
            <a:avLst/>
          </a:prstGeom>
        </p:spPr>
        <p:txBody>
          <a:bodyPr lIns="0" tIns="0" rIns="0" bIns="0" rtlCol="0" anchor="t">
            <a:spAutoFit/>
          </a:bodyPr>
          <a:lstStyle/>
          <a:p>
            <a:pPr algn="ctr">
              <a:lnSpc>
                <a:spcPts val="8109"/>
              </a:lnSpc>
            </a:pPr>
            <a:r>
              <a:rPr lang="en-US" sz="6872" spc="68" dirty="0">
                <a:solidFill>
                  <a:srgbClr val="FFDB15"/>
                </a:solidFill>
                <a:latin typeface="Raleway Medium" panose="020B0003030101060003" pitchFamily="34" charset="0"/>
              </a:rPr>
              <a:t> </a:t>
            </a:r>
            <a:r>
              <a:rPr lang="en-US" sz="6872" b="1" spc="68" dirty="0">
                <a:solidFill>
                  <a:srgbClr val="FFDB15"/>
                </a:solidFill>
                <a:latin typeface="Raleway Medium" panose="020B0003030101060003" pitchFamily="34" charset="0"/>
              </a:rPr>
              <a:t>MAXWELL EQUATIONS: CONSEQUENCES</a:t>
            </a:r>
          </a:p>
        </p:txBody>
      </p:sp>
      <p:sp>
        <p:nvSpPr>
          <p:cNvPr id="13" name="TextBox 13"/>
          <p:cNvSpPr txBox="1"/>
          <p:nvPr/>
        </p:nvSpPr>
        <p:spPr>
          <a:xfrm>
            <a:off x="990600" y="3584226"/>
            <a:ext cx="14926496" cy="2808461"/>
          </a:xfrm>
          <a:prstGeom prst="rect">
            <a:avLst/>
          </a:prstGeom>
        </p:spPr>
        <p:txBody>
          <a:bodyPr wrap="square" lIns="0" tIns="0" rIns="0" bIns="0" rtlCol="0" anchor="t">
            <a:spAutoFit/>
          </a:bodyPr>
          <a:lstStyle/>
          <a:p>
            <a:pPr algn="just">
              <a:lnSpc>
                <a:spcPts val="5699"/>
              </a:lnSpc>
            </a:pPr>
            <a:r>
              <a:rPr lang="en-US" sz="3200" spc="37" dirty="0">
                <a:solidFill>
                  <a:srgbClr val="FFFFFF"/>
                </a:solidFill>
                <a:latin typeface="Raleway Bold"/>
              </a:rPr>
              <a:t> I</a:t>
            </a:r>
            <a:r>
              <a:rPr lang="en-US" sz="3200" spc="37" dirty="0">
                <a:solidFill>
                  <a:srgbClr val="FFFFFF"/>
                </a:solidFill>
                <a:latin typeface="Raleway"/>
              </a:rPr>
              <a:t>F THERE IS A DISTURBANCE IN THE FIELD SUCH THAT LIGHT IS GENERATED, THESE ELECTROMAGNETIC WAVES GO OUT IN ALL DIRECTIONS EQUALLY AND AT THE SAME SPEED: </a:t>
            </a:r>
          </a:p>
          <a:p>
            <a:pPr algn="ctr"/>
            <a:r>
              <a:rPr lang="en-US" sz="4000" spc="38" dirty="0">
                <a:solidFill>
                  <a:srgbClr val="FFDB17"/>
                </a:solidFill>
                <a:latin typeface="Raleway Bold"/>
              </a:rPr>
              <a:t>c = 299 792 458 m/s  in vacuum </a:t>
            </a:r>
            <a:r>
              <a:rPr lang="en-US" sz="4000" spc="38" dirty="0">
                <a:solidFill>
                  <a:srgbClr val="FFDB17"/>
                </a:solidFill>
                <a:latin typeface="Raleway"/>
              </a:rPr>
              <a:t>("</a:t>
            </a:r>
            <a:r>
              <a:rPr lang="en-US" sz="4000" spc="38" dirty="0" err="1">
                <a:solidFill>
                  <a:srgbClr val="FFDB17"/>
                </a:solidFill>
                <a:latin typeface="Raleway"/>
              </a:rPr>
              <a:t>celeritas</a:t>
            </a:r>
            <a:r>
              <a:rPr lang="en-US" sz="4000" spc="38" dirty="0">
                <a:solidFill>
                  <a:srgbClr val="FFDB17"/>
                </a:solidFill>
                <a:latin typeface="Raleway"/>
              </a:rPr>
              <a:t>" = speed)</a:t>
            </a:r>
          </a:p>
        </p:txBody>
      </p:sp>
      <p:sp>
        <p:nvSpPr>
          <p:cNvPr id="14" name="TextBox 14"/>
          <p:cNvSpPr txBox="1"/>
          <p:nvPr/>
        </p:nvSpPr>
        <p:spPr>
          <a:xfrm>
            <a:off x="990600" y="7255056"/>
            <a:ext cx="14926496" cy="2579232"/>
          </a:xfrm>
          <a:prstGeom prst="rect">
            <a:avLst/>
          </a:prstGeom>
        </p:spPr>
        <p:txBody>
          <a:bodyPr wrap="square" lIns="0" tIns="0" rIns="0" bIns="0" rtlCol="0" anchor="t">
            <a:spAutoFit/>
          </a:bodyPr>
          <a:lstStyle/>
          <a:p>
            <a:pPr>
              <a:lnSpc>
                <a:spcPts val="5849"/>
              </a:lnSpc>
            </a:pPr>
            <a:r>
              <a:rPr lang="en-US" sz="3200" spc="38" dirty="0">
                <a:solidFill>
                  <a:srgbClr val="FFFFFF"/>
                </a:solidFill>
                <a:latin typeface="Raleway"/>
              </a:rPr>
              <a:t>IF THE SOURCE OF THE DISTURBANCE IS MOVING, THE LIGHT EMITTED GOES THROUGH SPACE AT THE </a:t>
            </a:r>
            <a:r>
              <a:rPr lang="en-US" sz="3200" b="1" spc="38" dirty="0">
                <a:solidFill>
                  <a:srgbClr val="FFDB17"/>
                </a:solidFill>
                <a:latin typeface="Raleway"/>
              </a:rPr>
              <a:t>SAME SPEED </a:t>
            </a:r>
            <a:r>
              <a:rPr lang="en-US" sz="3200" b="1" spc="38" dirty="0">
                <a:solidFill>
                  <a:srgbClr val="FFDB17"/>
                </a:solidFill>
                <a:latin typeface="Raleway Bold"/>
              </a:rPr>
              <a:t>C</a:t>
            </a:r>
            <a:r>
              <a:rPr lang="en-US" sz="3200" spc="38" dirty="0">
                <a:solidFill>
                  <a:srgbClr val="FFFFFF"/>
                </a:solidFill>
                <a:latin typeface="Raleway Bold"/>
              </a:rPr>
              <a:t>.</a:t>
            </a:r>
          </a:p>
          <a:p>
            <a:pPr>
              <a:lnSpc>
                <a:spcPts val="4500"/>
              </a:lnSpc>
            </a:pPr>
            <a:r>
              <a:rPr lang="en-US" sz="2400" i="1" spc="30" dirty="0">
                <a:solidFill>
                  <a:srgbClr val="FFFFFF"/>
                </a:solidFill>
                <a:latin typeface="Raleway" pitchFamily="2" charset="0"/>
              </a:rPr>
              <a:t>This is analogous to the case of sound, the speed of sound waves being likewise independent of the motion of the source.</a:t>
            </a:r>
          </a:p>
        </p:txBody>
      </p:sp>
      <p:sp>
        <p:nvSpPr>
          <p:cNvPr id="17" name="Slide Number Placeholder 6">
            <a:extLst>
              <a:ext uri="{FF2B5EF4-FFF2-40B4-BE49-F238E27FC236}">
                <a16:creationId xmlns:a16="http://schemas.microsoft.com/office/drawing/2014/main" id="{C6A4A1ED-5418-9125-788E-9481F1941F5A}"/>
              </a:ext>
            </a:extLst>
          </p:cNvPr>
          <p:cNvSpPr>
            <a:spLocks noGrp="1"/>
          </p:cNvSpPr>
          <p:nvPr/>
        </p:nvSpPr>
        <p:spPr>
          <a:xfrm>
            <a:off x="16002000" y="9486900"/>
            <a:ext cx="1600200" cy="756827"/>
          </a:xfrm>
          <a:prstGeom prst="rect">
            <a:avLst/>
          </a:prstGeom>
        </p:spPr>
        <p:txBody>
          <a:bodyPr vert="horz" lIns="91440" tIns="45720" rIns="91440" bIns="45720" rtlCol="0" anchor="ctr"/>
          <a:lstStyle>
            <a:defPPr>
              <a:defRPr lang="en-US"/>
            </a:defPPr>
            <a:lvl1pPr marL="0" algn="r" defTabSz="457154" rtl="0" eaLnBrk="1" latinLnBrk="0" hangingPunct="1">
              <a:defRPr sz="1800" kern="1200">
                <a:solidFill>
                  <a:schemeClr val="tx1"/>
                </a:solidFill>
                <a:latin typeface="Raleway" pitchFamily="2" charset="77"/>
                <a:ea typeface="+mn-ea"/>
                <a:cs typeface="+mn-cs"/>
              </a:defRPr>
            </a:lvl1pPr>
            <a:lvl2pPr marL="228578" algn="l" defTabSz="457154" rtl="0" eaLnBrk="1" latinLnBrk="0" hangingPunct="1">
              <a:defRPr sz="900" kern="1200">
                <a:solidFill>
                  <a:schemeClr val="tx1"/>
                </a:solidFill>
                <a:latin typeface="+mn-lt"/>
                <a:ea typeface="+mn-ea"/>
                <a:cs typeface="+mn-cs"/>
              </a:defRPr>
            </a:lvl2pPr>
            <a:lvl3pPr marL="457154" algn="l" defTabSz="457154" rtl="0" eaLnBrk="1" latinLnBrk="0" hangingPunct="1">
              <a:defRPr sz="900" kern="1200">
                <a:solidFill>
                  <a:schemeClr val="tx1"/>
                </a:solidFill>
                <a:latin typeface="+mn-lt"/>
                <a:ea typeface="+mn-ea"/>
                <a:cs typeface="+mn-cs"/>
              </a:defRPr>
            </a:lvl3pPr>
            <a:lvl4pPr marL="685732" algn="l" defTabSz="457154" rtl="0" eaLnBrk="1" latinLnBrk="0" hangingPunct="1">
              <a:defRPr sz="900" kern="1200">
                <a:solidFill>
                  <a:schemeClr val="tx1"/>
                </a:solidFill>
                <a:latin typeface="+mn-lt"/>
                <a:ea typeface="+mn-ea"/>
                <a:cs typeface="+mn-cs"/>
              </a:defRPr>
            </a:lvl4pPr>
            <a:lvl5pPr marL="914309" algn="l" defTabSz="457154" rtl="0" eaLnBrk="1" latinLnBrk="0" hangingPunct="1">
              <a:defRPr sz="900" kern="1200">
                <a:solidFill>
                  <a:schemeClr val="tx1"/>
                </a:solidFill>
                <a:latin typeface="+mn-lt"/>
                <a:ea typeface="+mn-ea"/>
                <a:cs typeface="+mn-cs"/>
              </a:defRPr>
            </a:lvl5pPr>
            <a:lvl6pPr marL="1142886" algn="l" defTabSz="457154" rtl="0" eaLnBrk="1" latinLnBrk="0" hangingPunct="1">
              <a:defRPr sz="900" kern="1200">
                <a:solidFill>
                  <a:schemeClr val="tx1"/>
                </a:solidFill>
                <a:latin typeface="+mn-lt"/>
                <a:ea typeface="+mn-ea"/>
                <a:cs typeface="+mn-cs"/>
              </a:defRPr>
            </a:lvl6pPr>
            <a:lvl7pPr marL="1371463" algn="l" defTabSz="457154" rtl="0" eaLnBrk="1" latinLnBrk="0" hangingPunct="1">
              <a:defRPr sz="900" kern="1200">
                <a:solidFill>
                  <a:schemeClr val="tx1"/>
                </a:solidFill>
                <a:latin typeface="+mn-lt"/>
                <a:ea typeface="+mn-ea"/>
                <a:cs typeface="+mn-cs"/>
              </a:defRPr>
            </a:lvl7pPr>
            <a:lvl8pPr marL="1600040" algn="l" defTabSz="457154" rtl="0" eaLnBrk="1" latinLnBrk="0" hangingPunct="1">
              <a:defRPr sz="900" kern="1200">
                <a:solidFill>
                  <a:schemeClr val="tx1"/>
                </a:solidFill>
                <a:latin typeface="+mn-lt"/>
                <a:ea typeface="+mn-ea"/>
                <a:cs typeface="+mn-cs"/>
              </a:defRPr>
            </a:lvl8pPr>
            <a:lvl9pPr marL="1828617" algn="l" defTabSz="457154" rtl="0" eaLnBrk="1" latinLnBrk="0" hangingPunct="1">
              <a:defRPr sz="900" kern="1200">
                <a:solidFill>
                  <a:schemeClr val="tx1"/>
                </a:solidFill>
                <a:latin typeface="+mn-lt"/>
                <a:ea typeface="+mn-ea"/>
                <a:cs typeface="+mn-cs"/>
              </a:defRPr>
            </a:lvl9pPr>
          </a:lstStyle>
          <a:p>
            <a:fld id="{B6F15528-21DE-4FAA-801E-634DDDAF4B2B}" type="slidenum">
              <a:rPr lang="en-US" sz="3600" smtClean="0">
                <a:solidFill>
                  <a:srgbClr val="FFFF00"/>
                </a:solidFill>
              </a:rPr>
              <a:pPr/>
              <a:t>9</a:t>
            </a:fld>
            <a:endParaRPr lang="en-US" sz="3600" dirty="0">
              <a:solidFill>
                <a:srgbClr val="FFFF00"/>
              </a:solidFill>
            </a:endParaRPr>
          </a:p>
        </p:txBody>
      </p:sp>
      <p:sp>
        <p:nvSpPr>
          <p:cNvPr id="4" name="Google Shape;456;p19">
            <a:extLst>
              <a:ext uri="{FF2B5EF4-FFF2-40B4-BE49-F238E27FC236}">
                <a16:creationId xmlns:a16="http://schemas.microsoft.com/office/drawing/2014/main" id="{C67D92BC-54A3-72E7-1648-7D57CCB99625}"/>
              </a:ext>
            </a:extLst>
          </p:cNvPr>
          <p:cNvSpPr txBox="1"/>
          <p:nvPr/>
        </p:nvSpPr>
        <p:spPr>
          <a:xfrm>
            <a:off x="228600" y="9926479"/>
            <a:ext cx="2590800" cy="246221"/>
          </a:xfrm>
          <a:prstGeom prst="rect">
            <a:avLst/>
          </a:prstGeom>
          <a:noFill/>
          <a:ln>
            <a:noFill/>
          </a:ln>
        </p:spPr>
        <p:txBody>
          <a:bodyPr spcFirstLastPara="1" wrap="square" lIns="0" tIns="0" rIns="0" bIns="0" anchor="t" anchorCtr="0">
            <a:spAutoFit/>
          </a:bodyPr>
          <a:lstStyle/>
          <a:p>
            <a:pPr marL="0" marR="0" lvl="0" indent="0" algn="l" defTabSz="914400" rtl="0" eaLnBrk="1" fontAlgn="auto" latinLnBrk="0" hangingPunct="1">
              <a:spcBef>
                <a:spcPts val="0"/>
              </a:spcBef>
              <a:spcAft>
                <a:spcPts val="0"/>
              </a:spcAft>
              <a:buClr>
                <a:srgbClr val="000000"/>
              </a:buClr>
              <a:buSzPts val="1600"/>
              <a:buFont typeface="Arial"/>
              <a:buNone/>
              <a:tabLst/>
              <a:defRPr/>
            </a:pP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Dr.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Irina</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a:t>
            </a:r>
            <a:r>
              <a:rPr kumimoji="0" lang="ru-RU" sz="1600" b="0" i="0" u="none" strike="noStrike" kern="0" cap="none" spc="0" normalizeH="0" baseline="0" noProof="0" dirty="0" err="1">
                <a:ln>
                  <a:noFill/>
                </a:ln>
                <a:solidFill>
                  <a:srgbClr val="FFFFFF"/>
                </a:solidFill>
                <a:effectLst/>
                <a:uLnTx/>
                <a:uFillTx/>
                <a:latin typeface="Raleway"/>
                <a:ea typeface="Raleway"/>
                <a:cs typeface="Raleway"/>
                <a:sym typeface="Raleway"/>
              </a:rPr>
              <a:t>Shreyber</a:t>
            </a:r>
            <a:r>
              <a:rPr kumimoji="0" lang="ru-RU" sz="1600" b="0" i="0" u="none" strike="noStrike" kern="0" cap="none" spc="0" normalizeH="0" baseline="0" noProof="0" dirty="0">
                <a:ln>
                  <a:noFill/>
                </a:ln>
                <a:solidFill>
                  <a:srgbClr val="FFFFFF"/>
                </a:solidFill>
                <a:effectLst/>
                <a:uLnTx/>
                <a:uFillTx/>
                <a:latin typeface="Raleway"/>
                <a:ea typeface="Raleway"/>
                <a:cs typeface="Raleway"/>
                <a:sym typeface="Raleway"/>
              </a:rPr>
              <a:t>, PhD</a:t>
            </a:r>
            <a:endParaRPr kumimoji="0" sz="14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6264</TotalTime>
  <Words>2690</Words>
  <Application>Microsoft Office PowerPoint</Application>
  <PresentationFormat>Произвольный</PresentationFormat>
  <Paragraphs>403</Paragraphs>
  <Slides>49</Slides>
  <Notes>49</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2</vt:i4>
      </vt:variant>
      <vt:variant>
        <vt:lpstr>Заголовки слайдов</vt:lpstr>
      </vt:variant>
      <vt:variant>
        <vt:i4>49</vt:i4>
      </vt:variant>
    </vt:vector>
  </HeadingPairs>
  <TitlesOfParts>
    <vt:vector size="61" baseType="lpstr">
      <vt:lpstr>Raleway SemiBold</vt:lpstr>
      <vt:lpstr>Raleway Medium</vt:lpstr>
      <vt:lpstr>Raleway Bold</vt:lpstr>
      <vt:lpstr>Raleway</vt:lpstr>
      <vt:lpstr>Raleway Bold Italics</vt:lpstr>
      <vt:lpstr>Calibri</vt:lpstr>
      <vt:lpstr>Trocchi</vt:lpstr>
      <vt:lpstr>Raleway Heavy</vt:lpstr>
      <vt:lpstr>Arial</vt:lpstr>
      <vt:lpstr>Times New Roman</vt:lpstr>
      <vt:lpstr>Office Theme</vt:lpstr>
      <vt:lpstr>1_Office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of CAS. Special Relativity. Beginers</dc:title>
  <dc:creator>Selivan4ik</dc:creator>
  <cp:lastModifiedBy>Lenovo</cp:lastModifiedBy>
  <cp:revision>170</cp:revision>
  <dcterms:created xsi:type="dcterms:W3CDTF">2006-08-16T00:00:00Z</dcterms:created>
  <dcterms:modified xsi:type="dcterms:W3CDTF">2025-03-10T07:51:02Z</dcterms:modified>
  <dc:identifier>DAFMAS0LTa0</dc:identifier>
</cp:coreProperties>
</file>